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7"/>
  </p:notesMasterIdLst>
  <p:sldIdLst>
    <p:sldId id="293" r:id="rId2"/>
    <p:sldId id="296" r:id="rId3"/>
    <p:sldId id="297" r:id="rId4"/>
    <p:sldId id="326" r:id="rId5"/>
    <p:sldId id="327" r:id="rId6"/>
    <p:sldId id="338" r:id="rId7"/>
    <p:sldId id="340" r:id="rId8"/>
    <p:sldId id="344" r:id="rId9"/>
    <p:sldId id="346" r:id="rId10"/>
    <p:sldId id="347" r:id="rId11"/>
    <p:sldId id="348" r:id="rId12"/>
    <p:sldId id="295" r:id="rId13"/>
    <p:sldId id="324" r:id="rId14"/>
    <p:sldId id="261" r:id="rId15"/>
    <p:sldId id="334" r:id="rId16"/>
    <p:sldId id="331" r:id="rId17"/>
    <p:sldId id="336" r:id="rId18"/>
    <p:sldId id="357" r:id="rId19"/>
    <p:sldId id="290" r:id="rId20"/>
    <p:sldId id="279" r:id="rId21"/>
    <p:sldId id="287" r:id="rId22"/>
    <p:sldId id="284" r:id="rId23"/>
    <p:sldId id="307" r:id="rId24"/>
    <p:sldId id="308" r:id="rId25"/>
    <p:sldId id="280" r:id="rId26"/>
    <p:sldId id="303" r:id="rId27"/>
    <p:sldId id="281" r:id="rId28"/>
    <p:sldId id="304" r:id="rId29"/>
    <p:sldId id="282" r:id="rId30"/>
    <p:sldId id="305" r:id="rId31"/>
    <p:sldId id="283" r:id="rId32"/>
    <p:sldId id="306" r:id="rId33"/>
    <p:sldId id="300" r:id="rId34"/>
    <p:sldId id="301"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291" r:id="rId51"/>
    <p:sldId id="292" r:id="rId52"/>
    <p:sldId id="349" r:id="rId53"/>
    <p:sldId id="350" r:id="rId54"/>
    <p:sldId id="355" r:id="rId55"/>
    <p:sldId id="354" r:id="rId5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2DF336"/>
    <a:srgbClr val="EE9C2E"/>
    <a:srgbClr val="FCF600"/>
    <a:srgbClr val="FFFF00"/>
    <a:srgbClr val="6CC35D"/>
    <a:srgbClr val="305480"/>
    <a:srgbClr val="5CB131"/>
    <a:srgbClr val="345C8C"/>
    <a:srgbClr val="3A6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195" autoAdjust="0"/>
    <p:restoredTop sz="88845" autoAdjust="0"/>
  </p:normalViewPr>
  <p:slideViewPr>
    <p:cSldViewPr showGuides="1">
      <p:cViewPr varScale="1">
        <p:scale>
          <a:sx n="66" d="100"/>
          <a:sy n="66" d="100"/>
        </p:scale>
        <p:origin x="169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731D6-B084-41F6-A829-DAC649F740D1}" type="doc">
      <dgm:prSet loTypeId="urn:microsoft.com/office/officeart/2005/8/layout/venn2" loCatId="relationship" qsTypeId="urn:microsoft.com/office/officeart/2005/8/quickstyle/3d4" qsCatId="3D" csTypeId="urn:microsoft.com/office/officeart/2005/8/colors/colorful5" csCatId="colorful" phldr="1"/>
      <dgm:spPr/>
      <dgm:t>
        <a:bodyPr/>
        <a:lstStyle/>
        <a:p>
          <a:endParaRPr lang="en-US"/>
        </a:p>
      </dgm:t>
    </dgm:pt>
    <dgm:pt modelId="{ABAB17DD-ED79-4F97-93EA-E84FD0917FAB}">
      <dgm:prSet phldrT="[Text]" custT="1"/>
      <dgm:spPr/>
      <dgm:t>
        <a:bodyPr>
          <a:prstTxWarp prst="textArchUp">
            <a:avLst/>
          </a:prstTxWarp>
        </a:bodyPr>
        <a:lstStyle/>
        <a:p>
          <a:r>
            <a:rPr lang="en-US" sz="1800" b="1" dirty="0" smtClean="0">
              <a:effectLst/>
              <a:latin typeface="Arial Rounded MT Bold" pitchFamily="34" charset="0"/>
            </a:rPr>
            <a:t>        </a:t>
          </a:r>
          <a:r>
            <a:rPr lang="en-US" sz="1800" b="1" dirty="0" smtClean="0">
              <a:solidFill>
                <a:schemeClr val="tx2">
                  <a:lumMod val="50000"/>
                </a:schemeClr>
              </a:solidFill>
              <a:effectLst/>
              <a:latin typeface="Arial Rounded MT Bold" pitchFamily="34" charset="0"/>
            </a:rPr>
            <a:t>BEHAVIOR</a:t>
          </a:r>
          <a:endParaRPr lang="en-US" sz="1800" b="1" dirty="0">
            <a:solidFill>
              <a:schemeClr val="tx2">
                <a:lumMod val="50000"/>
              </a:schemeClr>
            </a:solidFill>
            <a:effectLst/>
            <a:latin typeface="Arial Rounded MT Bold" pitchFamily="34" charset="0"/>
          </a:endParaRPr>
        </a:p>
      </dgm:t>
    </dgm:pt>
    <dgm:pt modelId="{2B081D3C-2614-4388-A064-3E51ABAED6F2}" type="parTrans" cxnId="{E3615E18-A90C-4512-AF8D-339411AF7E60}">
      <dgm:prSet/>
      <dgm:spPr/>
      <dgm:t>
        <a:bodyPr/>
        <a:lstStyle/>
        <a:p>
          <a:endParaRPr lang="en-US" b="1">
            <a:latin typeface="Cambria" pitchFamily="18" charset="0"/>
          </a:endParaRPr>
        </a:p>
      </dgm:t>
    </dgm:pt>
    <dgm:pt modelId="{A28E88FF-3F4B-43DA-896C-7E6ADC961AD0}" type="sibTrans" cxnId="{E3615E18-A90C-4512-AF8D-339411AF7E60}">
      <dgm:prSet/>
      <dgm:spPr/>
      <dgm:t>
        <a:bodyPr/>
        <a:lstStyle/>
        <a:p>
          <a:endParaRPr lang="en-US" b="1">
            <a:latin typeface="Cambria" pitchFamily="18" charset="0"/>
          </a:endParaRPr>
        </a:p>
      </dgm:t>
    </dgm:pt>
    <dgm:pt modelId="{ACFC1834-2045-4746-9181-C86031DA5BF0}">
      <dgm:prSet phldrT="[Text]" custT="1"/>
      <dgm:spPr/>
      <dgm:t>
        <a:bodyPr>
          <a:prstTxWarp prst="textArchUp">
            <a:avLst/>
          </a:prstTxWarp>
        </a:bodyPr>
        <a:lstStyle/>
        <a:p>
          <a:r>
            <a:rPr lang="en-US" sz="1400" b="1" dirty="0" smtClean="0">
              <a:solidFill>
                <a:schemeClr val="tx2">
                  <a:lumMod val="50000"/>
                </a:schemeClr>
              </a:solidFill>
              <a:effectLst/>
              <a:latin typeface="Arial Rounded MT Bold" pitchFamily="34" charset="0"/>
            </a:rPr>
            <a:t>              Values</a:t>
          </a:r>
          <a:endParaRPr lang="en-US" sz="1400" b="1" dirty="0">
            <a:solidFill>
              <a:schemeClr val="tx2">
                <a:lumMod val="50000"/>
              </a:schemeClr>
            </a:solidFill>
            <a:effectLst/>
            <a:latin typeface="Arial Rounded MT Bold" pitchFamily="34" charset="0"/>
          </a:endParaRPr>
        </a:p>
      </dgm:t>
    </dgm:pt>
    <dgm:pt modelId="{D519172E-5A3C-48F2-9D8B-446102588099}" type="parTrans" cxnId="{5B3A75F3-9303-40F8-8DB9-738ECA8F9F61}">
      <dgm:prSet/>
      <dgm:spPr/>
      <dgm:t>
        <a:bodyPr/>
        <a:lstStyle/>
        <a:p>
          <a:endParaRPr lang="en-US" b="1">
            <a:latin typeface="Cambria" pitchFamily="18" charset="0"/>
          </a:endParaRPr>
        </a:p>
      </dgm:t>
    </dgm:pt>
    <dgm:pt modelId="{1D56811E-B754-4A12-968F-1961BBE63D7E}" type="sibTrans" cxnId="{5B3A75F3-9303-40F8-8DB9-738ECA8F9F61}">
      <dgm:prSet/>
      <dgm:spPr/>
      <dgm:t>
        <a:bodyPr/>
        <a:lstStyle/>
        <a:p>
          <a:endParaRPr lang="en-US" b="1">
            <a:latin typeface="Cambria" pitchFamily="18" charset="0"/>
          </a:endParaRPr>
        </a:p>
      </dgm:t>
    </dgm:pt>
    <dgm:pt modelId="{005BBFDA-041C-46E6-91F8-9A3B88BD0F8A}">
      <dgm:prSet phldrT="[Text]" custT="1"/>
      <dgm:spPr/>
      <dgm:t>
        <a:bodyPr/>
        <a:lstStyle/>
        <a:p>
          <a:r>
            <a:rPr lang="en-US" sz="1600" b="1" dirty="0" smtClean="0">
              <a:solidFill>
                <a:schemeClr val="tx2">
                  <a:lumMod val="50000"/>
                </a:schemeClr>
              </a:solidFill>
              <a:effectLst/>
              <a:latin typeface="Arial Rounded MT Bold" pitchFamily="34" charset="0"/>
            </a:rPr>
            <a:t>Intelligence</a:t>
          </a:r>
          <a:endParaRPr lang="en-US" sz="1400" b="1" dirty="0">
            <a:solidFill>
              <a:schemeClr val="tx2">
                <a:lumMod val="50000"/>
              </a:schemeClr>
            </a:solidFill>
            <a:effectLst/>
            <a:latin typeface="Arial Rounded MT Bold" pitchFamily="34" charset="0"/>
          </a:endParaRPr>
        </a:p>
      </dgm:t>
    </dgm:pt>
    <dgm:pt modelId="{629BC186-D943-475A-82A6-53D82FCAE3FC}" type="parTrans" cxnId="{96245277-15DA-4C43-8282-D0143D8F3DF4}">
      <dgm:prSet/>
      <dgm:spPr/>
      <dgm:t>
        <a:bodyPr/>
        <a:lstStyle/>
        <a:p>
          <a:endParaRPr lang="en-US" b="1">
            <a:latin typeface="Cambria" pitchFamily="18" charset="0"/>
          </a:endParaRPr>
        </a:p>
      </dgm:t>
    </dgm:pt>
    <dgm:pt modelId="{EC615AB1-1B53-403F-9974-ED9CE9BE94DD}" type="sibTrans" cxnId="{96245277-15DA-4C43-8282-D0143D8F3DF4}">
      <dgm:prSet/>
      <dgm:spPr/>
      <dgm:t>
        <a:bodyPr/>
        <a:lstStyle/>
        <a:p>
          <a:endParaRPr lang="en-US" b="1">
            <a:latin typeface="Cambria" pitchFamily="18" charset="0"/>
          </a:endParaRPr>
        </a:p>
      </dgm:t>
    </dgm:pt>
    <dgm:pt modelId="{10A11062-A470-4299-9A08-CA86C828735C}">
      <dgm:prSet custT="1"/>
      <dgm:spPr/>
      <dgm:t>
        <a:bodyPr>
          <a:prstTxWarp prst="textArchUp">
            <a:avLst/>
          </a:prstTxWarp>
        </a:bodyPr>
        <a:lstStyle/>
        <a:p>
          <a:r>
            <a:rPr lang="en-US" sz="1200" b="1" dirty="0" smtClean="0">
              <a:effectLst>
                <a:outerShdw blurRad="38100" dist="38100" dir="2700000" algn="tl">
                  <a:srgbClr val="000000">
                    <a:alpha val="43137"/>
                  </a:srgbClr>
                </a:outerShdw>
              </a:effectLst>
              <a:latin typeface="Arial Rounded MT Bold" pitchFamily="34" charset="0"/>
            </a:rPr>
            <a:t>        </a:t>
          </a:r>
          <a:r>
            <a:rPr lang="en-US" sz="1400" b="1" dirty="0" smtClean="0">
              <a:solidFill>
                <a:schemeClr val="tx2">
                  <a:lumMod val="50000"/>
                </a:schemeClr>
              </a:solidFill>
              <a:effectLst/>
              <a:latin typeface="Arial Rounded MT Bold" pitchFamily="34" charset="0"/>
            </a:rPr>
            <a:t>Education/Training</a:t>
          </a:r>
          <a:endParaRPr lang="en-US" sz="1400" b="1" dirty="0">
            <a:solidFill>
              <a:schemeClr val="tx2">
                <a:lumMod val="50000"/>
              </a:schemeClr>
            </a:solidFill>
            <a:effectLst/>
            <a:latin typeface="Arial Rounded MT Bold" pitchFamily="34" charset="0"/>
          </a:endParaRPr>
        </a:p>
      </dgm:t>
    </dgm:pt>
    <dgm:pt modelId="{5B49893C-9E33-4E56-86A6-635613741F79}" type="parTrans" cxnId="{CA3E76FE-93F2-4D73-A51E-098CC7B58ADB}">
      <dgm:prSet/>
      <dgm:spPr/>
      <dgm:t>
        <a:bodyPr/>
        <a:lstStyle/>
        <a:p>
          <a:endParaRPr lang="en-US" b="1">
            <a:latin typeface="Cambria" pitchFamily="18" charset="0"/>
          </a:endParaRPr>
        </a:p>
      </dgm:t>
    </dgm:pt>
    <dgm:pt modelId="{BA4B01E0-D46B-49FB-94E2-BDD9E930D829}" type="sibTrans" cxnId="{CA3E76FE-93F2-4D73-A51E-098CC7B58ADB}">
      <dgm:prSet/>
      <dgm:spPr/>
      <dgm:t>
        <a:bodyPr/>
        <a:lstStyle/>
        <a:p>
          <a:endParaRPr lang="en-US" b="1">
            <a:latin typeface="Cambria" pitchFamily="18" charset="0"/>
          </a:endParaRPr>
        </a:p>
      </dgm:t>
    </dgm:pt>
    <dgm:pt modelId="{5278BF26-1C2B-4427-A7C3-56D8081FF010}">
      <dgm:prSet phldrT="[Text]" custT="1"/>
      <dgm:spPr/>
      <dgm:t>
        <a:bodyPr>
          <a:prstTxWarp prst="textArchUp">
            <a:avLst/>
          </a:prstTxWarp>
        </a:bodyPr>
        <a:lstStyle/>
        <a:p>
          <a:r>
            <a:rPr lang="en-US" sz="1400" b="1" dirty="0" smtClean="0">
              <a:effectLst>
                <a:outerShdw blurRad="38100" dist="38100" dir="2700000" algn="tl">
                  <a:srgbClr val="000000">
                    <a:alpha val="43137"/>
                  </a:srgbClr>
                </a:outerShdw>
              </a:effectLst>
              <a:latin typeface="Arial Rounded MT Bold" pitchFamily="34" charset="0"/>
            </a:rPr>
            <a:t>     </a:t>
          </a:r>
          <a:r>
            <a:rPr lang="en-US" sz="1400" b="1" dirty="0" smtClean="0">
              <a:solidFill>
                <a:schemeClr val="tx2">
                  <a:lumMod val="50000"/>
                </a:schemeClr>
              </a:solidFill>
              <a:effectLst/>
              <a:latin typeface="Arial Rounded MT Bold" pitchFamily="34" charset="0"/>
            </a:rPr>
            <a:t>Skills/Experiences</a:t>
          </a:r>
          <a:endParaRPr lang="en-US" sz="1400" b="1" dirty="0">
            <a:solidFill>
              <a:schemeClr val="tx2">
                <a:lumMod val="50000"/>
              </a:schemeClr>
            </a:solidFill>
            <a:effectLst/>
            <a:latin typeface="Arial Rounded MT Bold" pitchFamily="34" charset="0"/>
          </a:endParaRPr>
        </a:p>
      </dgm:t>
    </dgm:pt>
    <dgm:pt modelId="{9A261D48-EAE5-4710-AEFC-6065371D71B8}" type="sibTrans" cxnId="{188C2ED9-9B25-4037-8B81-202ECFC837C8}">
      <dgm:prSet/>
      <dgm:spPr/>
      <dgm:t>
        <a:bodyPr/>
        <a:lstStyle/>
        <a:p>
          <a:endParaRPr lang="en-US" b="1">
            <a:latin typeface="Cambria" pitchFamily="18" charset="0"/>
          </a:endParaRPr>
        </a:p>
      </dgm:t>
    </dgm:pt>
    <dgm:pt modelId="{56F17E92-2CDD-42DF-B6D7-EC38A12212C6}" type="parTrans" cxnId="{188C2ED9-9B25-4037-8B81-202ECFC837C8}">
      <dgm:prSet/>
      <dgm:spPr/>
      <dgm:t>
        <a:bodyPr/>
        <a:lstStyle/>
        <a:p>
          <a:endParaRPr lang="en-US" b="1">
            <a:latin typeface="Cambria" pitchFamily="18" charset="0"/>
          </a:endParaRPr>
        </a:p>
      </dgm:t>
    </dgm:pt>
    <dgm:pt modelId="{E576E6B7-3EB7-4DE5-8E05-CBEA957A9136}" type="pres">
      <dgm:prSet presAssocID="{409731D6-B084-41F6-A829-DAC649F740D1}" presName="Name0" presStyleCnt="0">
        <dgm:presLayoutVars>
          <dgm:chMax val="7"/>
          <dgm:resizeHandles val="exact"/>
        </dgm:presLayoutVars>
      </dgm:prSet>
      <dgm:spPr/>
      <dgm:t>
        <a:bodyPr/>
        <a:lstStyle/>
        <a:p>
          <a:endParaRPr lang="en-US"/>
        </a:p>
      </dgm:t>
    </dgm:pt>
    <dgm:pt modelId="{B725A97B-DC57-4669-B4DC-7EDD13A8B03B}" type="pres">
      <dgm:prSet presAssocID="{409731D6-B084-41F6-A829-DAC649F740D1}" presName="comp1" presStyleCnt="0"/>
      <dgm:spPr/>
    </dgm:pt>
    <dgm:pt modelId="{80FFE7F3-0C19-4A46-9BB2-A5778226EC1F}" type="pres">
      <dgm:prSet presAssocID="{409731D6-B084-41F6-A829-DAC649F740D1}" presName="circle1" presStyleLbl="node1" presStyleIdx="0" presStyleCnt="5"/>
      <dgm:spPr/>
      <dgm:t>
        <a:bodyPr/>
        <a:lstStyle/>
        <a:p>
          <a:endParaRPr lang="en-US"/>
        </a:p>
      </dgm:t>
    </dgm:pt>
    <dgm:pt modelId="{448DD78E-35CC-4B49-8AC3-D77D3840FB63}" type="pres">
      <dgm:prSet presAssocID="{409731D6-B084-41F6-A829-DAC649F740D1}" presName="c1text" presStyleLbl="node1" presStyleIdx="0" presStyleCnt="5">
        <dgm:presLayoutVars>
          <dgm:bulletEnabled val="1"/>
        </dgm:presLayoutVars>
      </dgm:prSet>
      <dgm:spPr/>
      <dgm:t>
        <a:bodyPr/>
        <a:lstStyle/>
        <a:p>
          <a:endParaRPr lang="en-US"/>
        </a:p>
      </dgm:t>
    </dgm:pt>
    <dgm:pt modelId="{941652DF-B1E7-4634-9B3E-CF19919F0BF6}" type="pres">
      <dgm:prSet presAssocID="{409731D6-B084-41F6-A829-DAC649F740D1}" presName="comp2" presStyleCnt="0"/>
      <dgm:spPr/>
    </dgm:pt>
    <dgm:pt modelId="{DDD135EC-3AC8-4195-B679-6B1A8570170F}" type="pres">
      <dgm:prSet presAssocID="{409731D6-B084-41F6-A829-DAC649F740D1}" presName="circle2" presStyleLbl="node1" presStyleIdx="1" presStyleCnt="5" custLinFactNeighborY="-8689"/>
      <dgm:spPr/>
      <dgm:t>
        <a:bodyPr/>
        <a:lstStyle/>
        <a:p>
          <a:endParaRPr lang="en-US"/>
        </a:p>
      </dgm:t>
    </dgm:pt>
    <dgm:pt modelId="{39151C56-A55A-493A-8A59-F93D2D264D3C}" type="pres">
      <dgm:prSet presAssocID="{409731D6-B084-41F6-A829-DAC649F740D1}" presName="c2text" presStyleLbl="node1" presStyleIdx="1" presStyleCnt="5">
        <dgm:presLayoutVars>
          <dgm:bulletEnabled val="1"/>
        </dgm:presLayoutVars>
      </dgm:prSet>
      <dgm:spPr/>
      <dgm:t>
        <a:bodyPr/>
        <a:lstStyle/>
        <a:p>
          <a:endParaRPr lang="en-US"/>
        </a:p>
      </dgm:t>
    </dgm:pt>
    <dgm:pt modelId="{2E51A5D9-BFD9-496E-ACF1-D55DD65F001C}" type="pres">
      <dgm:prSet presAssocID="{409731D6-B084-41F6-A829-DAC649F740D1}" presName="comp3" presStyleCnt="0"/>
      <dgm:spPr/>
    </dgm:pt>
    <dgm:pt modelId="{1745E1F0-E26D-437B-8096-83FFA5D100C8}" type="pres">
      <dgm:prSet presAssocID="{409731D6-B084-41F6-A829-DAC649F740D1}" presName="circle3" presStyleLbl="node1" presStyleIdx="2" presStyleCnt="5" custLinFactNeighborY="-21102"/>
      <dgm:spPr/>
      <dgm:t>
        <a:bodyPr/>
        <a:lstStyle/>
        <a:p>
          <a:endParaRPr lang="en-US"/>
        </a:p>
      </dgm:t>
    </dgm:pt>
    <dgm:pt modelId="{8B4A3BED-E6F1-48E4-9FFB-48119615781A}" type="pres">
      <dgm:prSet presAssocID="{409731D6-B084-41F6-A829-DAC649F740D1}" presName="c3text" presStyleLbl="node1" presStyleIdx="2" presStyleCnt="5">
        <dgm:presLayoutVars>
          <dgm:bulletEnabled val="1"/>
        </dgm:presLayoutVars>
      </dgm:prSet>
      <dgm:spPr/>
      <dgm:t>
        <a:bodyPr/>
        <a:lstStyle/>
        <a:p>
          <a:endParaRPr lang="en-US"/>
        </a:p>
      </dgm:t>
    </dgm:pt>
    <dgm:pt modelId="{7E3EEB82-B4F1-43A6-8576-3A3C6445DAE8}" type="pres">
      <dgm:prSet presAssocID="{409731D6-B084-41F6-A829-DAC649F740D1}" presName="comp4" presStyleCnt="0"/>
      <dgm:spPr/>
    </dgm:pt>
    <dgm:pt modelId="{8DC319C4-FFAD-4F13-9D7A-D7A9A6476FA8}" type="pres">
      <dgm:prSet presAssocID="{409731D6-B084-41F6-A829-DAC649F740D1}" presName="circle4" presStyleLbl="node1" presStyleIdx="3" presStyleCnt="5" custLinFactNeighborY="-40286"/>
      <dgm:spPr/>
      <dgm:t>
        <a:bodyPr/>
        <a:lstStyle/>
        <a:p>
          <a:endParaRPr lang="en-US"/>
        </a:p>
      </dgm:t>
    </dgm:pt>
    <dgm:pt modelId="{61E39486-5A85-49ED-8C1F-EB736F1FC616}" type="pres">
      <dgm:prSet presAssocID="{409731D6-B084-41F6-A829-DAC649F740D1}" presName="c4text" presStyleLbl="node1" presStyleIdx="3" presStyleCnt="5">
        <dgm:presLayoutVars>
          <dgm:bulletEnabled val="1"/>
        </dgm:presLayoutVars>
      </dgm:prSet>
      <dgm:spPr/>
      <dgm:t>
        <a:bodyPr/>
        <a:lstStyle/>
        <a:p>
          <a:endParaRPr lang="en-US"/>
        </a:p>
      </dgm:t>
    </dgm:pt>
    <dgm:pt modelId="{C8C964C8-C1B9-4A1C-8F2B-87FED7E2395B}" type="pres">
      <dgm:prSet presAssocID="{409731D6-B084-41F6-A829-DAC649F740D1}" presName="comp5" presStyleCnt="0"/>
      <dgm:spPr/>
    </dgm:pt>
    <dgm:pt modelId="{8F1CE4D4-6D26-472F-A195-A4ADC31EE199}" type="pres">
      <dgm:prSet presAssocID="{409731D6-B084-41F6-A829-DAC649F740D1}" presName="circle5" presStyleLbl="node1" presStyleIdx="4" presStyleCnt="5" custLinFactNeighborY="-73858"/>
      <dgm:spPr/>
      <dgm:t>
        <a:bodyPr/>
        <a:lstStyle/>
        <a:p>
          <a:endParaRPr lang="en-US"/>
        </a:p>
      </dgm:t>
    </dgm:pt>
    <dgm:pt modelId="{DE1894FA-33D4-4563-A4D3-AEFE860915CE}" type="pres">
      <dgm:prSet presAssocID="{409731D6-B084-41F6-A829-DAC649F740D1}" presName="c5text" presStyleLbl="node1" presStyleIdx="4" presStyleCnt="5">
        <dgm:presLayoutVars>
          <dgm:bulletEnabled val="1"/>
        </dgm:presLayoutVars>
      </dgm:prSet>
      <dgm:spPr/>
      <dgm:t>
        <a:bodyPr/>
        <a:lstStyle/>
        <a:p>
          <a:endParaRPr lang="en-US"/>
        </a:p>
      </dgm:t>
    </dgm:pt>
  </dgm:ptLst>
  <dgm:cxnLst>
    <dgm:cxn modelId="{69696B52-BAEF-4462-9EEF-A1D7A3A73629}" type="presOf" srcId="{ACFC1834-2045-4746-9181-C86031DA5BF0}" destId="{61E39486-5A85-49ED-8C1F-EB736F1FC616}" srcOrd="1" destOrd="0" presId="urn:microsoft.com/office/officeart/2005/8/layout/venn2"/>
    <dgm:cxn modelId="{056D58B5-9DEF-4B3D-84D8-026AB88B6B87}" type="presOf" srcId="{10A11062-A470-4299-9A08-CA86C828735C}" destId="{39151C56-A55A-493A-8A59-F93D2D264D3C}" srcOrd="1" destOrd="0" presId="urn:microsoft.com/office/officeart/2005/8/layout/venn2"/>
    <dgm:cxn modelId="{96245277-15DA-4C43-8282-D0143D8F3DF4}" srcId="{409731D6-B084-41F6-A829-DAC649F740D1}" destId="{005BBFDA-041C-46E6-91F8-9A3B88BD0F8A}" srcOrd="4" destOrd="0" parTransId="{629BC186-D943-475A-82A6-53D82FCAE3FC}" sibTransId="{EC615AB1-1B53-403F-9974-ED9CE9BE94DD}"/>
    <dgm:cxn modelId="{78634F8A-2CAB-47C8-8496-09218965BC72}" type="presOf" srcId="{ABAB17DD-ED79-4F97-93EA-E84FD0917FAB}" destId="{80FFE7F3-0C19-4A46-9BB2-A5778226EC1F}" srcOrd="0" destOrd="0" presId="urn:microsoft.com/office/officeart/2005/8/layout/venn2"/>
    <dgm:cxn modelId="{188C2ED9-9B25-4037-8B81-202ECFC837C8}" srcId="{409731D6-B084-41F6-A829-DAC649F740D1}" destId="{5278BF26-1C2B-4427-A7C3-56D8081FF010}" srcOrd="2" destOrd="0" parTransId="{56F17E92-2CDD-42DF-B6D7-EC38A12212C6}" sibTransId="{9A261D48-EAE5-4710-AEFC-6065371D71B8}"/>
    <dgm:cxn modelId="{0648A6CB-D2CD-401D-80CD-CD4D1FDA2686}" type="presOf" srcId="{005BBFDA-041C-46E6-91F8-9A3B88BD0F8A}" destId="{8F1CE4D4-6D26-472F-A195-A4ADC31EE199}" srcOrd="0" destOrd="0" presId="urn:microsoft.com/office/officeart/2005/8/layout/venn2"/>
    <dgm:cxn modelId="{CA3E76FE-93F2-4D73-A51E-098CC7B58ADB}" srcId="{409731D6-B084-41F6-A829-DAC649F740D1}" destId="{10A11062-A470-4299-9A08-CA86C828735C}" srcOrd="1" destOrd="0" parTransId="{5B49893C-9E33-4E56-86A6-635613741F79}" sibTransId="{BA4B01E0-D46B-49FB-94E2-BDD9E930D829}"/>
    <dgm:cxn modelId="{39A62F2B-AB45-4A8F-809B-0FE050457E08}" type="presOf" srcId="{5278BF26-1C2B-4427-A7C3-56D8081FF010}" destId="{1745E1F0-E26D-437B-8096-83FFA5D100C8}" srcOrd="0" destOrd="0" presId="urn:microsoft.com/office/officeart/2005/8/layout/venn2"/>
    <dgm:cxn modelId="{5B3A75F3-9303-40F8-8DB9-738ECA8F9F61}" srcId="{409731D6-B084-41F6-A829-DAC649F740D1}" destId="{ACFC1834-2045-4746-9181-C86031DA5BF0}" srcOrd="3" destOrd="0" parTransId="{D519172E-5A3C-48F2-9D8B-446102588099}" sibTransId="{1D56811E-B754-4A12-968F-1961BBE63D7E}"/>
    <dgm:cxn modelId="{C3FF0398-E44E-478D-9EB4-EA6774EB1964}" type="presOf" srcId="{ABAB17DD-ED79-4F97-93EA-E84FD0917FAB}" destId="{448DD78E-35CC-4B49-8AC3-D77D3840FB63}" srcOrd="1" destOrd="0" presId="urn:microsoft.com/office/officeart/2005/8/layout/venn2"/>
    <dgm:cxn modelId="{381B9CAC-BA72-4771-8309-0609094ADE60}" type="presOf" srcId="{10A11062-A470-4299-9A08-CA86C828735C}" destId="{DDD135EC-3AC8-4195-B679-6B1A8570170F}" srcOrd="0" destOrd="0" presId="urn:microsoft.com/office/officeart/2005/8/layout/venn2"/>
    <dgm:cxn modelId="{8C299C10-C392-43C7-8C57-E3913C321EBE}" type="presOf" srcId="{5278BF26-1C2B-4427-A7C3-56D8081FF010}" destId="{8B4A3BED-E6F1-48E4-9FFB-48119615781A}" srcOrd="1" destOrd="0" presId="urn:microsoft.com/office/officeart/2005/8/layout/venn2"/>
    <dgm:cxn modelId="{F88A9486-9B54-4205-A6D1-1D8914BEB380}" type="presOf" srcId="{409731D6-B084-41F6-A829-DAC649F740D1}" destId="{E576E6B7-3EB7-4DE5-8E05-CBEA957A9136}" srcOrd="0" destOrd="0" presId="urn:microsoft.com/office/officeart/2005/8/layout/venn2"/>
    <dgm:cxn modelId="{64A34EAC-D28F-41AC-9BD0-2938B1A1A4BC}" type="presOf" srcId="{005BBFDA-041C-46E6-91F8-9A3B88BD0F8A}" destId="{DE1894FA-33D4-4563-A4D3-AEFE860915CE}" srcOrd="1" destOrd="0" presId="urn:microsoft.com/office/officeart/2005/8/layout/venn2"/>
    <dgm:cxn modelId="{E869D6E4-385E-4170-ADF7-9558009BE785}" type="presOf" srcId="{ACFC1834-2045-4746-9181-C86031DA5BF0}" destId="{8DC319C4-FFAD-4F13-9D7A-D7A9A6476FA8}" srcOrd="0" destOrd="0" presId="urn:microsoft.com/office/officeart/2005/8/layout/venn2"/>
    <dgm:cxn modelId="{E3615E18-A90C-4512-AF8D-339411AF7E60}" srcId="{409731D6-B084-41F6-A829-DAC649F740D1}" destId="{ABAB17DD-ED79-4F97-93EA-E84FD0917FAB}" srcOrd="0" destOrd="0" parTransId="{2B081D3C-2614-4388-A064-3E51ABAED6F2}" sibTransId="{A28E88FF-3F4B-43DA-896C-7E6ADC961AD0}"/>
    <dgm:cxn modelId="{6D94DC68-45AF-4729-B3F9-E63D3798895F}" type="presParOf" srcId="{E576E6B7-3EB7-4DE5-8E05-CBEA957A9136}" destId="{B725A97B-DC57-4669-B4DC-7EDD13A8B03B}" srcOrd="0" destOrd="0" presId="urn:microsoft.com/office/officeart/2005/8/layout/venn2"/>
    <dgm:cxn modelId="{186FEAF9-AC39-467C-87BE-35D52C0C0053}" type="presParOf" srcId="{B725A97B-DC57-4669-B4DC-7EDD13A8B03B}" destId="{80FFE7F3-0C19-4A46-9BB2-A5778226EC1F}" srcOrd="0" destOrd="0" presId="urn:microsoft.com/office/officeart/2005/8/layout/venn2"/>
    <dgm:cxn modelId="{0B6C6E7C-DE07-4232-A425-8EDCCE4F12A1}" type="presParOf" srcId="{B725A97B-DC57-4669-B4DC-7EDD13A8B03B}" destId="{448DD78E-35CC-4B49-8AC3-D77D3840FB63}" srcOrd="1" destOrd="0" presId="urn:microsoft.com/office/officeart/2005/8/layout/venn2"/>
    <dgm:cxn modelId="{23795085-4227-4791-9FA0-D7FD2D5B5E7E}" type="presParOf" srcId="{E576E6B7-3EB7-4DE5-8E05-CBEA957A9136}" destId="{941652DF-B1E7-4634-9B3E-CF19919F0BF6}" srcOrd="1" destOrd="0" presId="urn:microsoft.com/office/officeart/2005/8/layout/venn2"/>
    <dgm:cxn modelId="{43EDA7A1-21F2-4472-8E15-667ED72BD69B}" type="presParOf" srcId="{941652DF-B1E7-4634-9B3E-CF19919F0BF6}" destId="{DDD135EC-3AC8-4195-B679-6B1A8570170F}" srcOrd="0" destOrd="0" presId="urn:microsoft.com/office/officeart/2005/8/layout/venn2"/>
    <dgm:cxn modelId="{F49B84A3-2FC4-4C33-BF60-D6540AC1B6D5}" type="presParOf" srcId="{941652DF-B1E7-4634-9B3E-CF19919F0BF6}" destId="{39151C56-A55A-493A-8A59-F93D2D264D3C}" srcOrd="1" destOrd="0" presId="urn:microsoft.com/office/officeart/2005/8/layout/venn2"/>
    <dgm:cxn modelId="{2DFD9066-EEF9-49F6-A3B1-999498D29503}" type="presParOf" srcId="{E576E6B7-3EB7-4DE5-8E05-CBEA957A9136}" destId="{2E51A5D9-BFD9-496E-ACF1-D55DD65F001C}" srcOrd="2" destOrd="0" presId="urn:microsoft.com/office/officeart/2005/8/layout/venn2"/>
    <dgm:cxn modelId="{9214C816-A5D3-42B1-92F0-764D4961E7B3}" type="presParOf" srcId="{2E51A5D9-BFD9-496E-ACF1-D55DD65F001C}" destId="{1745E1F0-E26D-437B-8096-83FFA5D100C8}" srcOrd="0" destOrd="0" presId="urn:microsoft.com/office/officeart/2005/8/layout/venn2"/>
    <dgm:cxn modelId="{D54AD78C-B9C8-4B78-B392-B3C1B96AAB76}" type="presParOf" srcId="{2E51A5D9-BFD9-496E-ACF1-D55DD65F001C}" destId="{8B4A3BED-E6F1-48E4-9FFB-48119615781A}" srcOrd="1" destOrd="0" presId="urn:microsoft.com/office/officeart/2005/8/layout/venn2"/>
    <dgm:cxn modelId="{F25243F8-78EC-442B-B03F-1F189E3F28B3}" type="presParOf" srcId="{E576E6B7-3EB7-4DE5-8E05-CBEA957A9136}" destId="{7E3EEB82-B4F1-43A6-8576-3A3C6445DAE8}" srcOrd="3" destOrd="0" presId="urn:microsoft.com/office/officeart/2005/8/layout/venn2"/>
    <dgm:cxn modelId="{6BF366A0-7722-4AFE-BCCA-6EEE9FF2A02B}" type="presParOf" srcId="{7E3EEB82-B4F1-43A6-8576-3A3C6445DAE8}" destId="{8DC319C4-FFAD-4F13-9D7A-D7A9A6476FA8}" srcOrd="0" destOrd="0" presId="urn:microsoft.com/office/officeart/2005/8/layout/venn2"/>
    <dgm:cxn modelId="{782A12D2-AB1A-464B-800A-E3013556A9B7}" type="presParOf" srcId="{7E3EEB82-B4F1-43A6-8576-3A3C6445DAE8}" destId="{61E39486-5A85-49ED-8C1F-EB736F1FC616}" srcOrd="1" destOrd="0" presId="urn:microsoft.com/office/officeart/2005/8/layout/venn2"/>
    <dgm:cxn modelId="{D48129C2-2E36-4A7A-B0D2-260144F781B4}" type="presParOf" srcId="{E576E6B7-3EB7-4DE5-8E05-CBEA957A9136}" destId="{C8C964C8-C1B9-4A1C-8F2B-87FED7E2395B}" srcOrd="4" destOrd="0" presId="urn:microsoft.com/office/officeart/2005/8/layout/venn2"/>
    <dgm:cxn modelId="{FDAE8780-4A7A-4BAA-9305-594EAC1D13E5}" type="presParOf" srcId="{C8C964C8-C1B9-4A1C-8F2B-87FED7E2395B}" destId="{8F1CE4D4-6D26-472F-A195-A4ADC31EE199}" srcOrd="0" destOrd="0" presId="urn:microsoft.com/office/officeart/2005/8/layout/venn2"/>
    <dgm:cxn modelId="{767E79F0-B3D7-4564-95E7-640F99B0754D}" type="presParOf" srcId="{C8C964C8-C1B9-4A1C-8F2B-87FED7E2395B}" destId="{DE1894FA-33D4-4563-A4D3-AEFE860915C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E6579E1-3A82-4276-A9C1-88081BA9690F}" type="datetimeFigureOut">
              <a:rPr lang="fa-IR" smtClean="0"/>
              <a:pPr/>
              <a:t>1436/05/08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DAFD5D8-5B73-43AE-9F01-328C7767C5E8}" type="slidenum">
              <a:rPr lang="fa-IR" smtClean="0"/>
              <a:pPr/>
              <a:t>‹#›</a:t>
            </a:fld>
            <a:endParaRPr lang="fa-IR"/>
          </a:p>
        </p:txBody>
      </p:sp>
    </p:spTree>
    <p:extLst>
      <p:ext uri="{BB962C8B-B14F-4D97-AF65-F5344CB8AC3E}">
        <p14:creationId xmlns:p14="http://schemas.microsoft.com/office/powerpoint/2010/main" val="146434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smtClean="0"/>
          </a:p>
        </p:txBody>
      </p:sp>
      <p:sp>
        <p:nvSpPr>
          <p:cNvPr id="5" name="Date Placeholder 4"/>
          <p:cNvSpPr>
            <a:spLocks noGrp="1"/>
          </p:cNvSpPr>
          <p:nvPr>
            <p:ph type="dt" idx="10"/>
          </p:nvPr>
        </p:nvSpPr>
        <p:spPr/>
        <p:txBody>
          <a:bodyPr/>
          <a:lstStyle/>
          <a:p>
            <a:endParaRPr lang="en-CA"/>
          </a:p>
        </p:txBody>
      </p:sp>
    </p:spTree>
    <p:extLst>
      <p:ext uri="{BB962C8B-B14F-4D97-AF65-F5344CB8AC3E}">
        <p14:creationId xmlns:p14="http://schemas.microsoft.com/office/powerpoint/2010/main" val="54542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8DAFD5D8-5B73-43AE-9F01-328C7767C5E8}" type="slidenum">
              <a:rPr lang="fa-IR" smtClean="0"/>
              <a:pPr/>
              <a:t>16</a:t>
            </a:fld>
            <a:endParaRPr lang="fa-IR"/>
          </a:p>
        </p:txBody>
      </p:sp>
    </p:spTree>
    <p:extLst>
      <p:ext uri="{BB962C8B-B14F-4D97-AF65-F5344CB8AC3E}">
        <p14:creationId xmlns:p14="http://schemas.microsoft.com/office/powerpoint/2010/main" val="297946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32715D9-43C8-4832-8487-0F1E49EEA516}" type="datetimeFigureOut">
              <a:rPr lang="fa-IR" smtClean="0"/>
              <a:pPr/>
              <a:t>1436/05/08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4164AF5-C396-4106-9DE3-E95C5C3730A3}" type="slidenum">
              <a:rPr lang="fa-IR" smtClean="0"/>
              <a:pPr/>
              <a:t>‹#›</a:t>
            </a:fld>
            <a:endParaRPr lang="fa-IR"/>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32715D9-43C8-4832-8487-0F1E49EEA516}" type="datetimeFigureOut">
              <a:rPr lang="fa-IR" smtClean="0"/>
              <a:pPr/>
              <a:t>1436/05/08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4164AF5-C396-4106-9DE3-E95C5C3730A3}" type="slidenum">
              <a:rPr lang="fa-IR" smtClean="0"/>
              <a:pPr/>
              <a:t>‹#›</a:t>
            </a:fld>
            <a:endParaRPr lang="fa-IR"/>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32715D9-43C8-4832-8487-0F1E49EEA516}" type="datetimeFigureOut">
              <a:rPr lang="fa-IR" smtClean="0"/>
              <a:pPr/>
              <a:t>1436/05/08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4164AF5-C396-4106-9DE3-E95C5C3730A3}" type="slidenum">
              <a:rPr lang="fa-IR" smtClean="0"/>
              <a:pPr/>
              <a:t>‹#›</a:t>
            </a:fld>
            <a:endParaRPr lang="fa-IR"/>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620000" cy="715962"/>
          </a:xfrm>
          <a:prstGeom prst="rect">
            <a:avLst/>
          </a:prstGeom>
        </p:spPr>
        <p:txBody>
          <a:bodyPr/>
          <a:lstStyle>
            <a:lvl1pPr algn="l" rtl="1">
              <a:defRPr sz="4000" b="0" cap="none" spc="0">
                <a:ln w="18415" cmpd="sng">
                  <a:solidFill>
                    <a:schemeClr val="accent5">
                      <a:lumMod val="75000"/>
                    </a:schemeClr>
                  </a:solidFill>
                  <a:prstDash val="solid"/>
                </a:ln>
                <a:solidFill>
                  <a:schemeClr val="accent5">
                    <a:lumMod val="75000"/>
                  </a:schemeClr>
                </a:solidFill>
                <a:effectLst>
                  <a:innerShdw blurRad="63500" dist="50800" dir="13500000">
                    <a:prstClr val="black">
                      <a:alpha val="50000"/>
                    </a:prstClr>
                  </a:innerShdw>
                </a:effectLst>
                <a:latin typeface="Cambria" pitchFamily="18" charset="0"/>
                <a:cs typeface="Titr" pitchFamily="2" charset="-78"/>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3276600" y="6356350"/>
            <a:ext cx="2133600" cy="365125"/>
          </a:xfrm>
          <a:prstGeom prst="rect">
            <a:avLst/>
          </a:prstGeom>
        </p:spPr>
        <p:txBody>
          <a:bodyPr/>
          <a:lstStyle>
            <a:lvl1pPr algn="ctr">
              <a:defRPr/>
            </a:lvl1pPr>
          </a:lstStyle>
          <a:p>
            <a:fld id="{04CD644C-688D-4BA3-A8EE-17749F48EDA8}" type="slidenum">
              <a:rPr lang="en-US" smtClean="0"/>
              <a:pPr/>
              <a:t>‹#›</a:t>
            </a:fld>
            <a:endParaRPr lang="en-US"/>
          </a:p>
        </p:txBody>
      </p:sp>
      <p:sp>
        <p:nvSpPr>
          <p:cNvPr id="5" name="Text Placeholder 10"/>
          <p:cNvSpPr>
            <a:spLocks noGrp="1"/>
          </p:cNvSpPr>
          <p:nvPr>
            <p:ph type="body" sz="quarter" idx="13"/>
          </p:nvPr>
        </p:nvSpPr>
        <p:spPr>
          <a:xfrm>
            <a:off x="838200" y="1295400"/>
            <a:ext cx="7543800" cy="4419600"/>
          </a:xfrm>
          <a:prstGeom prst="rect">
            <a:avLst/>
          </a:prstGeom>
        </p:spPr>
        <p:txBody>
          <a:bodyPr/>
          <a:lstStyle>
            <a:lvl1pPr algn="l" rtl="0">
              <a:buClr>
                <a:schemeClr val="accent4">
                  <a:lumMod val="50000"/>
                </a:schemeClr>
              </a:buClr>
              <a:buSzPct val="60000"/>
              <a:buFont typeface="Wingdings" pitchFamily="2" charset="2"/>
              <a:buChar char="q"/>
              <a:defRPr b="1">
                <a:solidFill>
                  <a:schemeClr val="accent1">
                    <a:lumMod val="50000"/>
                  </a:schemeClr>
                </a:solidFill>
                <a:cs typeface="Nazanin" pitchFamily="2" charset="-78"/>
              </a:defRPr>
            </a:lvl1pPr>
            <a:lvl2pPr algn="l" rtl="0">
              <a:buClr>
                <a:schemeClr val="accent1">
                  <a:lumMod val="75000"/>
                </a:schemeClr>
              </a:buClr>
              <a:buFont typeface="Wingdings" pitchFamily="2" charset="2"/>
              <a:buChar char="§"/>
              <a:defRPr b="1">
                <a:solidFill>
                  <a:schemeClr val="accent1">
                    <a:lumMod val="75000"/>
                  </a:schemeClr>
                </a:solidFill>
                <a:cs typeface="Nazanin" pitchFamily="2" charset="-78"/>
              </a:defRPr>
            </a:lvl2pPr>
            <a:lvl3pPr algn="l" rtl="0">
              <a:buClr>
                <a:schemeClr val="accent1">
                  <a:lumMod val="60000"/>
                  <a:lumOff val="40000"/>
                </a:schemeClr>
              </a:buClr>
              <a:buFont typeface="Wingdings" pitchFamily="2" charset="2"/>
              <a:buChar char="ü"/>
              <a:defRPr b="1">
                <a:solidFill>
                  <a:schemeClr val="accent1">
                    <a:lumMod val="60000"/>
                    <a:lumOff val="40000"/>
                  </a:schemeClr>
                </a:solidFill>
                <a:cs typeface="Nazanin" pitchFamily="2" charset="-78"/>
              </a:defRPr>
            </a:lvl3pPr>
            <a:lvl4pPr algn="r" rtl="1">
              <a:defRPr/>
            </a:lvl4pPr>
            <a:lvl5pPr algn="r" rtl="1">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32715D9-43C8-4832-8487-0F1E49EEA516}" type="datetimeFigureOut">
              <a:rPr lang="fa-IR" smtClean="0"/>
              <a:pPr/>
              <a:t>1436/05/08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4164AF5-C396-4106-9DE3-E95C5C3730A3}" type="slidenum">
              <a:rPr lang="fa-IR" smtClean="0"/>
              <a:pPr/>
              <a:t>‹#›</a:t>
            </a:fld>
            <a:endParaRPr lang="fa-IR"/>
          </a:p>
        </p:txBody>
      </p:sp>
    </p:spTree>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2715D9-43C8-4832-8487-0F1E49EEA516}" type="datetimeFigureOut">
              <a:rPr lang="fa-IR" smtClean="0"/>
              <a:pPr/>
              <a:t>1436/05/08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4164AF5-C396-4106-9DE3-E95C5C3730A3}" type="slidenum">
              <a:rPr lang="fa-IR" smtClean="0"/>
              <a:pPr/>
              <a:t>‹#›</a:t>
            </a:fld>
            <a:endParaRPr lang="fa-IR"/>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32715D9-43C8-4832-8487-0F1E49EEA516}" type="datetimeFigureOut">
              <a:rPr lang="fa-IR" smtClean="0"/>
              <a:pPr/>
              <a:t>1436/05/08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4164AF5-C396-4106-9DE3-E95C5C3730A3}" type="slidenum">
              <a:rPr lang="fa-IR" smtClean="0"/>
              <a:pPr/>
              <a:t>‹#›</a:t>
            </a:fld>
            <a:endParaRPr lang="fa-IR"/>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32715D9-43C8-4832-8487-0F1E49EEA516}" type="datetimeFigureOut">
              <a:rPr lang="fa-IR" smtClean="0"/>
              <a:pPr/>
              <a:t>1436/05/08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4164AF5-C396-4106-9DE3-E95C5C3730A3}" type="slidenum">
              <a:rPr lang="fa-IR" smtClean="0"/>
              <a:pPr/>
              <a:t>‹#›</a:t>
            </a:fld>
            <a:endParaRPr lang="fa-IR"/>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32715D9-43C8-4832-8487-0F1E49EEA516}" type="datetimeFigureOut">
              <a:rPr lang="fa-IR" smtClean="0"/>
              <a:pPr/>
              <a:t>1436/05/08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4164AF5-C396-4106-9DE3-E95C5C3730A3}" type="slidenum">
              <a:rPr lang="fa-IR" smtClean="0"/>
              <a:pPr/>
              <a:t>‹#›</a:t>
            </a:fld>
            <a:endParaRPr lang="fa-IR"/>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715D9-43C8-4832-8487-0F1E49EEA516}" type="datetimeFigureOut">
              <a:rPr lang="fa-IR" smtClean="0"/>
              <a:pPr/>
              <a:t>1436/05/08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4164AF5-C396-4106-9DE3-E95C5C3730A3}" type="slidenum">
              <a:rPr lang="fa-IR" smtClean="0"/>
              <a:pPr/>
              <a:t>‹#›</a:t>
            </a:fld>
            <a:endParaRPr lang="fa-IR"/>
          </a:p>
        </p:txBody>
      </p:sp>
    </p:spTree>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715D9-43C8-4832-8487-0F1E49EEA516}" type="datetimeFigureOut">
              <a:rPr lang="fa-IR" smtClean="0"/>
              <a:pPr/>
              <a:t>1436/05/08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4164AF5-C396-4106-9DE3-E95C5C3730A3}" type="slidenum">
              <a:rPr lang="fa-IR" smtClean="0"/>
              <a:pPr/>
              <a:t>‹#›</a:t>
            </a:fld>
            <a:endParaRPr lang="fa-IR"/>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715D9-43C8-4832-8487-0F1E49EEA516}" type="datetimeFigureOut">
              <a:rPr lang="fa-IR" smtClean="0"/>
              <a:pPr/>
              <a:t>1436/05/08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4164AF5-C396-4106-9DE3-E95C5C3730A3}" type="slidenum">
              <a:rPr lang="fa-IR" smtClean="0"/>
              <a:pPr/>
              <a:t>‹#›</a:t>
            </a:fld>
            <a:endParaRPr lang="fa-IR"/>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4">
                <a:lumMod val="60000"/>
                <a:lumOff val="40000"/>
              </a:schemeClr>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32715D9-43C8-4832-8487-0F1E49EEA516}" type="datetimeFigureOut">
              <a:rPr lang="fa-IR" smtClean="0"/>
              <a:pPr/>
              <a:t>1436/05/08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4164AF5-C396-4106-9DE3-E95C5C3730A3}"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ssolve/>
  </p:transition>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slide" Target="slide26.xm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NUL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2.xml"/><Relationship Id="rId7" Type="http://schemas.openxmlformats.org/officeDocument/2006/relationships/slide" Target="slide36.xml"/><Relationship Id="rId2"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slide" Target="slide37.xml"/><Relationship Id="rId5" Type="http://schemas.openxmlformats.org/officeDocument/2006/relationships/slide" Target="slide30.xml"/><Relationship Id="rId10" Type="http://schemas.openxmlformats.org/officeDocument/2006/relationships/slide" Target="slide33.xml"/><Relationship Id="rId4" Type="http://schemas.openxmlformats.org/officeDocument/2006/relationships/slide" Target="slide31.xml"/><Relationship Id="rId9" Type="http://schemas.openxmlformats.org/officeDocument/2006/relationships/slide" Target="slide34.xml"/></Relationships>
</file>

<file path=ppt/slides/_rels/slide4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8229600" cy="1143000"/>
          </a:xfrm>
        </p:spPr>
        <p:txBody>
          <a:bodyPr>
            <a:normAutofit/>
          </a:bodyPr>
          <a:lstStyle/>
          <a:p>
            <a:r>
              <a:rPr lang="fa-IR" sz="2800" dirty="0" smtClean="0"/>
              <a:t>بسم الله الرحمن الرحیم </a:t>
            </a:r>
            <a:endParaRPr lang="fa-IR" sz="2800" dirty="0"/>
          </a:p>
        </p:txBody>
      </p:sp>
      <p:sp>
        <p:nvSpPr>
          <p:cNvPr id="3" name="Content Placeholder 2"/>
          <p:cNvSpPr>
            <a:spLocks noGrp="1"/>
          </p:cNvSpPr>
          <p:nvPr>
            <p:ph idx="1"/>
          </p:nvPr>
        </p:nvSpPr>
        <p:spPr>
          <a:xfrm>
            <a:off x="500034" y="428604"/>
            <a:ext cx="8229600" cy="2826359"/>
          </a:xfrm>
        </p:spPr>
        <p:txBody>
          <a:bodyPr>
            <a:noAutofit/>
          </a:bodyPr>
          <a:lstStyle/>
          <a:p>
            <a:pPr algn="ctr">
              <a:buNone/>
            </a:pPr>
            <a:endParaRPr lang="fa-IR" sz="4000" dirty="0" smtClean="0"/>
          </a:p>
          <a:p>
            <a:pPr algn="ctr">
              <a:buNone/>
            </a:pPr>
            <a:r>
              <a:rPr lang="fa-IR" sz="4000" dirty="0" smtClean="0"/>
              <a:t>شناخت الگوی رفتاری</a:t>
            </a:r>
          </a:p>
          <a:p>
            <a:pPr algn="ctr">
              <a:buNone/>
            </a:pPr>
            <a:r>
              <a:rPr lang="fa-IR" sz="4000" smtClean="0"/>
              <a:t>مبتنی بر:</a:t>
            </a:r>
            <a:endParaRPr lang="fa-IR" sz="4000" dirty="0" smtClean="0"/>
          </a:p>
          <a:p>
            <a:pPr algn="ctr">
              <a:buNone/>
            </a:pPr>
            <a:r>
              <a:rPr lang="en-US" sz="8800" b="1" dirty="0" smtClean="0">
                <a:solidFill>
                  <a:srgbClr val="FF0000"/>
                </a:solidFill>
                <a:effectLst>
                  <a:outerShdw blurRad="38100" dist="38100" dir="2700000" algn="tl">
                    <a:srgbClr val="000000">
                      <a:alpha val="43137"/>
                    </a:srgbClr>
                  </a:outerShdw>
                </a:effectLst>
                <a:latin typeface="Adobe Garamond Pro Bold" pitchFamily="18" charset="0"/>
                <a:cs typeface="+mj-cs"/>
              </a:rPr>
              <a:t>D</a:t>
            </a:r>
            <a:r>
              <a:rPr lang="en-US" sz="8800" b="1" dirty="0" smtClean="0">
                <a:solidFill>
                  <a:srgbClr val="FCF600"/>
                </a:solidFill>
                <a:effectLst>
                  <a:outerShdw blurRad="38100" dist="38100" dir="2700000" algn="tl">
                    <a:srgbClr val="000000">
                      <a:alpha val="43137"/>
                    </a:srgbClr>
                  </a:outerShdw>
                </a:effectLst>
                <a:latin typeface="Adobe Garamond Pro Bold" pitchFamily="18" charset="0"/>
                <a:cs typeface="+mj-cs"/>
              </a:rPr>
              <a:t>I</a:t>
            </a:r>
            <a:r>
              <a:rPr lang="en-US" sz="8800" b="1" dirty="0" smtClean="0">
                <a:solidFill>
                  <a:srgbClr val="2DF336"/>
                </a:solidFill>
                <a:effectLst>
                  <a:outerShdw blurRad="38100" dist="38100" dir="2700000" algn="tl">
                    <a:srgbClr val="000000">
                      <a:alpha val="43137"/>
                    </a:srgbClr>
                  </a:outerShdw>
                </a:effectLst>
                <a:latin typeface="Adobe Garamond Pro Bold" pitchFamily="18" charset="0"/>
                <a:cs typeface="+mj-cs"/>
              </a:rPr>
              <a:t>S</a:t>
            </a:r>
            <a:r>
              <a:rPr lang="en-US" sz="8800" b="1" dirty="0" smtClean="0">
                <a:solidFill>
                  <a:srgbClr val="0070C0"/>
                </a:solidFill>
                <a:effectLst>
                  <a:outerShdw blurRad="38100" dist="38100" dir="2700000" algn="tl">
                    <a:srgbClr val="000000">
                      <a:alpha val="43137"/>
                    </a:srgbClr>
                  </a:outerShdw>
                </a:effectLst>
                <a:latin typeface="Adobe Garamond Pro Bold" pitchFamily="18" charset="0"/>
                <a:cs typeface="+mj-cs"/>
              </a:rPr>
              <a:t>C</a:t>
            </a:r>
            <a:endParaRPr lang="fa-IR" sz="6600" b="1" dirty="0">
              <a:solidFill>
                <a:srgbClr val="0070C0"/>
              </a:solidFill>
              <a:effectLst>
                <a:outerShdw blurRad="38100" dist="38100" dir="2700000" algn="tl">
                  <a:srgbClr val="000000">
                    <a:alpha val="43137"/>
                  </a:srgbClr>
                </a:outerShdw>
              </a:effectLst>
              <a:latin typeface="Adobe Garamond Pro Bold" pitchFamily="18" charset="0"/>
              <a:cs typeface="+mj-cs"/>
            </a:endParaRPr>
          </a:p>
        </p:txBody>
      </p:sp>
      <p:pic>
        <p:nvPicPr>
          <p:cNvPr id="1026" name="Picture 2" descr="D:\EMBA\My Pictures\16323_team_of_diverse_people_holding_up_connected_pieces_to_a_colorful_puzzle_symbolizing_excellent_teamwork_success_and_link_exchanging%20copy.jpg"/>
          <p:cNvPicPr>
            <a:picLocks noChangeAspect="1" noChangeArrowheads="1"/>
          </p:cNvPicPr>
          <p:nvPr/>
        </p:nvPicPr>
        <p:blipFill>
          <a:blip r:embed="rId2" cstate="print"/>
          <a:srcRect/>
          <a:stretch>
            <a:fillRect/>
          </a:stretch>
        </p:blipFill>
        <p:spPr bwMode="auto">
          <a:xfrm>
            <a:off x="3419872" y="4365104"/>
            <a:ext cx="2376264" cy="2166115"/>
          </a:xfrm>
          <a:prstGeom prst="rect">
            <a:avLst/>
          </a:prstGeom>
          <a:ln>
            <a:noFill/>
          </a:ln>
          <a:effectLst>
            <a:softEdge rad="112500"/>
          </a:effectLst>
        </p:spPr>
      </p:pic>
      <p:sp>
        <p:nvSpPr>
          <p:cNvPr id="5" name="TextBox 4"/>
          <p:cNvSpPr txBox="1"/>
          <p:nvPr/>
        </p:nvSpPr>
        <p:spPr>
          <a:xfrm>
            <a:off x="323528" y="5085184"/>
            <a:ext cx="3096344" cy="1200329"/>
          </a:xfrm>
          <a:prstGeom prst="rect">
            <a:avLst/>
          </a:prstGeom>
          <a:noFill/>
        </p:spPr>
        <p:txBody>
          <a:bodyPr wrap="square" rtlCol="1">
            <a:spAutoFit/>
          </a:bodyPr>
          <a:lstStyle/>
          <a:p>
            <a:r>
              <a:rPr lang="fa-IR" sz="2400" dirty="0" smtClean="0">
                <a:cs typeface="B Yekan" pitchFamily="2" charset="-78"/>
              </a:rPr>
              <a:t>مدرس : عباس شاهانی</a:t>
            </a:r>
          </a:p>
          <a:p>
            <a:r>
              <a:rPr lang="en-US" sz="2400" dirty="0" smtClean="0">
                <a:cs typeface="B Yekan" pitchFamily="2" charset="-78"/>
              </a:rPr>
              <a:t>E.MBA-&amp;MBA&amp;PBA</a:t>
            </a:r>
          </a:p>
          <a:p>
            <a:r>
              <a:rPr lang="fa-IR" sz="2400" dirty="0" smtClean="0">
                <a:cs typeface="B Yekan" pitchFamily="2" charset="-78"/>
              </a:rPr>
              <a:t>تاریخ 1393/08/15</a:t>
            </a:r>
            <a:endParaRPr lang="fa-IR" sz="2400" dirty="0">
              <a:cs typeface="B Yekan" pitchFamily="2" charset="-78"/>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 calcmode="lin" valueType="num">
                                      <p:cBhvr>
                                        <p:cTn id="9" dur="2000" fill="hold"/>
                                        <p:tgtEl>
                                          <p:spTgt spid="1026"/>
                                        </p:tgtEl>
                                        <p:attrNameLst>
                                          <p:attrName>style.rotation</p:attrName>
                                        </p:attrNameLst>
                                      </p:cBhvr>
                                      <p:tavLst>
                                        <p:tav tm="0">
                                          <p:val>
                                            <p:fltVal val="90"/>
                                          </p:val>
                                        </p:tav>
                                        <p:tav tm="100000">
                                          <p:val>
                                            <p:fltVal val="0"/>
                                          </p:val>
                                        </p:tav>
                                      </p:tavLst>
                                    </p:anim>
                                    <p:animEffect transition="in" filter="fade">
                                      <p:cBhvr>
                                        <p:cTn id="10" dur="2000"/>
                                        <p:tgtEl>
                                          <p:spTgt spid="1026"/>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3" end="3"/>
                                            </p:txEl>
                                          </p:spTgt>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2000"/>
                                        <p:tgtEl>
                                          <p:spTgt spid="3">
                                            <p:txEl>
                                              <p:pRg st="1" end="1"/>
                                            </p:txEl>
                                          </p:spTgt>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2000"/>
                                        <p:tgtEl>
                                          <p:spTgt spid="3">
                                            <p:txEl>
                                              <p:pRg st="2" end="2"/>
                                            </p:txEl>
                                          </p:spTgt>
                                        </p:tgtEl>
                                      </p:cBhvr>
                                    </p:animEffect>
                                  </p:childTnLst>
                                </p:cTn>
                              </p:par>
                              <p:par>
                                <p:cTn id="29" presetID="53" presetClass="entr" presetSubtype="0" fill="hold" nodeType="withEffect">
                                  <p:stCondLst>
                                    <p:cond delay="0"/>
                                  </p:stCondLst>
                                  <p:iterate type="lt">
                                    <p:tmPct val="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childTnLst>
                                </p:cTn>
                              </p:par>
                              <p:par>
                                <p:cTn id="34" presetID="53" presetClass="entr" presetSubtype="0" fill="hold" nodeType="withEffect">
                                  <p:stCondLst>
                                    <p:cond delay="0"/>
                                  </p:stCondLst>
                                  <p:iterate type="lt">
                                    <p:tmPct val="0"/>
                                  </p:iterate>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p:cTn id="36"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8" dur="2000"/>
                                        <p:tgtEl>
                                          <p:spTgt spid="3">
                                            <p:txEl>
                                              <p:pRg st="1" end="1"/>
                                            </p:txEl>
                                          </p:spTgt>
                                        </p:tgtEl>
                                      </p:cBhvr>
                                    </p:animEffect>
                                  </p:childTnLst>
                                </p:cTn>
                              </p:par>
                              <p:par>
                                <p:cTn id="39" presetID="53" presetClass="entr" presetSubtype="0" fill="hold" nodeType="withEffect">
                                  <p:stCondLst>
                                    <p:cond delay="0"/>
                                  </p:stCondLst>
                                  <p:iterate type="lt">
                                    <p:tmPct val="0"/>
                                  </p:iterate>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45410" name="Picture 2" descr="H:\cccctttt++\تمرکز بر\image003.jpg"/>
          <p:cNvPicPr>
            <a:picLocks noGrp="1" noChangeAspect="1" noChangeArrowheads="1"/>
          </p:cNvPicPr>
          <p:nvPr>
            <p:ph idx="1"/>
          </p:nvPr>
        </p:nvPicPr>
        <p:blipFill>
          <a:blip r:embed="rId2" cstate="print"/>
          <a:srcRect/>
          <a:stretch>
            <a:fillRect/>
          </a:stretch>
        </p:blipFill>
        <p:spPr bwMode="auto">
          <a:xfrm>
            <a:off x="1043608" y="2276872"/>
            <a:ext cx="6870532" cy="5904656"/>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46434" name="Picture 2" descr="H:\cccctttt++\تمرکز بر\image004.jpg"/>
          <p:cNvPicPr>
            <a:picLocks noGrp="1" noChangeAspect="1" noChangeArrowheads="1"/>
          </p:cNvPicPr>
          <p:nvPr>
            <p:ph idx="1"/>
          </p:nvPr>
        </p:nvPicPr>
        <p:blipFill>
          <a:blip r:embed="rId2" cstate="print"/>
          <a:srcRect/>
          <a:stretch>
            <a:fillRect/>
          </a:stretch>
        </p:blipFill>
        <p:spPr bwMode="auto">
          <a:xfrm>
            <a:off x="1136734" y="1600200"/>
            <a:ext cx="6870532" cy="4525963"/>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defRPr/>
            </a:pPr>
            <a:r>
              <a:rPr lang="en-US" dirty="0" smtClean="0">
                <a:solidFill>
                  <a:srgbClr val="008000"/>
                </a:solidFill>
                <a:effectLst>
                  <a:outerShdw blurRad="38100" dist="38100" dir="2700000" algn="tl">
                    <a:srgbClr val="000000"/>
                  </a:outerShdw>
                </a:effectLst>
                <a:latin typeface="Cooper Black" pitchFamily="18" charset="0"/>
              </a:rPr>
              <a:t>Introduction to </a:t>
            </a:r>
            <a:r>
              <a:rPr lang="en-US" b="1" dirty="0" smtClean="0">
                <a:solidFill>
                  <a:srgbClr val="FF0000"/>
                </a:solidFill>
                <a:effectLst>
                  <a:outerShdw blurRad="38100" dist="38100" dir="2700000" algn="tl">
                    <a:srgbClr val="000000"/>
                  </a:outerShdw>
                </a:effectLst>
                <a:latin typeface="Cooper Black" pitchFamily="18" charset="0"/>
              </a:rPr>
              <a:t>D</a:t>
            </a:r>
            <a:r>
              <a:rPr lang="en-US" b="1" dirty="0" smtClean="0">
                <a:solidFill>
                  <a:srgbClr val="FFFF00"/>
                </a:solidFill>
                <a:effectLst>
                  <a:outerShdw blurRad="38100" dist="38100" dir="2700000" algn="tl">
                    <a:srgbClr val="000000"/>
                  </a:outerShdw>
                </a:effectLst>
                <a:latin typeface="Cooper Black" pitchFamily="18" charset="0"/>
              </a:rPr>
              <a:t>I</a:t>
            </a:r>
            <a:r>
              <a:rPr lang="en-US" b="1" dirty="0" smtClean="0">
                <a:solidFill>
                  <a:srgbClr val="008000"/>
                </a:solidFill>
                <a:effectLst>
                  <a:outerShdw blurRad="38100" dist="38100" dir="2700000" algn="tl">
                    <a:srgbClr val="000000"/>
                  </a:outerShdw>
                </a:effectLst>
                <a:latin typeface="Cooper Black" pitchFamily="18" charset="0"/>
              </a:rPr>
              <a:t>S</a:t>
            </a:r>
            <a:r>
              <a:rPr lang="en-US" b="1" dirty="0" smtClean="0">
                <a:solidFill>
                  <a:srgbClr val="0000CC"/>
                </a:solidFill>
                <a:effectLst>
                  <a:outerShdw blurRad="38100" dist="38100" dir="2700000" algn="tl">
                    <a:srgbClr val="000000"/>
                  </a:outerShdw>
                </a:effectLst>
                <a:latin typeface="Cooper Black" pitchFamily="18" charset="0"/>
              </a:rPr>
              <a:t>C</a:t>
            </a:r>
          </a:p>
        </p:txBody>
      </p:sp>
      <p:sp>
        <p:nvSpPr>
          <p:cNvPr id="7173" name="Text Box 12"/>
          <p:cNvSpPr txBox="1">
            <a:spLocks noChangeArrowheads="1"/>
          </p:cNvSpPr>
          <p:nvPr/>
        </p:nvSpPr>
        <p:spPr bwMode="auto">
          <a:xfrm>
            <a:off x="1905000" y="6324600"/>
            <a:ext cx="2667000" cy="366713"/>
          </a:xfrm>
          <a:prstGeom prst="rect">
            <a:avLst/>
          </a:prstGeom>
          <a:noFill/>
          <a:ln w="9525">
            <a:noFill/>
            <a:miter lim="800000"/>
            <a:headEnd/>
            <a:tailEnd/>
          </a:ln>
        </p:spPr>
        <p:txBody>
          <a:bodyPr>
            <a:spAutoFit/>
          </a:bodyPr>
          <a:lstStyle/>
          <a:p>
            <a:pPr>
              <a:spcBef>
                <a:spcPct val="50000"/>
              </a:spcBef>
            </a:pPr>
            <a:endParaRPr lang="en-US" dirty="0"/>
          </a:p>
        </p:txBody>
      </p:sp>
      <p:graphicFrame>
        <p:nvGraphicFramePr>
          <p:cNvPr id="9" name="Diagram 8"/>
          <p:cNvGraphicFramePr/>
          <p:nvPr/>
        </p:nvGraphicFramePr>
        <p:xfrm>
          <a:off x="990600" y="1143000"/>
          <a:ext cx="7439052" cy="542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7557982" y="1189930"/>
            <a:ext cx="780855" cy="369332"/>
          </a:xfrm>
          <a:prstGeom prst="rect">
            <a:avLst/>
          </a:prstGeom>
          <a:noFill/>
        </p:spPr>
        <p:txBody>
          <a:bodyPr wrap="none" rtlCol="0">
            <a:spAutoFit/>
          </a:bodyPr>
          <a:lstStyle/>
          <a:p>
            <a:r>
              <a:rPr lang="en-US" dirty="0" smtClean="0">
                <a:solidFill>
                  <a:srgbClr val="7030A0"/>
                </a:solidFill>
                <a:effectLst>
                  <a:glow rad="139700">
                    <a:schemeClr val="accent4">
                      <a:satMod val="175000"/>
                      <a:alpha val="40000"/>
                    </a:schemeClr>
                  </a:glow>
                </a:effectLst>
                <a:latin typeface="Cooper Black" pitchFamily="18" charset="0"/>
              </a:rPr>
              <a:t>HOW</a:t>
            </a:r>
            <a:endParaRPr lang="en-US" dirty="0">
              <a:solidFill>
                <a:srgbClr val="7030A0"/>
              </a:solidFill>
              <a:effectLst>
                <a:glow rad="139700">
                  <a:schemeClr val="accent4">
                    <a:satMod val="175000"/>
                    <a:alpha val="40000"/>
                  </a:schemeClr>
                </a:glow>
              </a:effectLst>
              <a:latin typeface="Cooper Black" pitchFamily="18" charset="0"/>
            </a:endParaRPr>
          </a:p>
        </p:txBody>
      </p:sp>
      <p:sp>
        <p:nvSpPr>
          <p:cNvPr id="11" name="Striped Right Arrow 10"/>
          <p:cNvSpPr/>
          <p:nvPr/>
        </p:nvSpPr>
        <p:spPr>
          <a:xfrm rot="10800000">
            <a:off x="5364088" y="1196752"/>
            <a:ext cx="2152101" cy="356073"/>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graphicEl>
                                              <a:dgm id="{80FFE7F3-0C19-4A46-9BB2-A5778226EC1F}"/>
                                            </p:graphicEl>
                                          </p:spTgt>
                                        </p:tgtEl>
                                        <p:attrNameLst>
                                          <p:attrName>style.visibility</p:attrName>
                                        </p:attrNameLst>
                                      </p:cBhvr>
                                      <p:to>
                                        <p:strVal val="visible"/>
                                      </p:to>
                                    </p:set>
                                    <p:animEffect transition="in" filter="fade">
                                      <p:cBhvr>
                                        <p:cTn id="7" dur="2000"/>
                                        <p:tgtEl>
                                          <p:spTgt spid="9">
                                            <p:graphicEl>
                                              <a:dgm id="{80FFE7F3-0C19-4A46-9BB2-A5778226EC1F}"/>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graphicEl>
                                              <a:dgm id="{DDD135EC-3AC8-4195-B679-6B1A8570170F}"/>
                                            </p:graphicEl>
                                          </p:spTgt>
                                        </p:tgtEl>
                                        <p:attrNameLst>
                                          <p:attrName>style.visibility</p:attrName>
                                        </p:attrNameLst>
                                      </p:cBhvr>
                                      <p:to>
                                        <p:strVal val="visible"/>
                                      </p:to>
                                    </p:set>
                                    <p:animEffect transition="in" filter="fade">
                                      <p:cBhvr>
                                        <p:cTn id="11" dur="2000"/>
                                        <p:tgtEl>
                                          <p:spTgt spid="9">
                                            <p:graphicEl>
                                              <a:dgm id="{DDD135EC-3AC8-4195-B679-6B1A8570170F}"/>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graphicEl>
                                              <a:dgm id="{1745E1F0-E26D-437B-8096-83FFA5D100C8}"/>
                                            </p:graphicEl>
                                          </p:spTgt>
                                        </p:tgtEl>
                                        <p:attrNameLst>
                                          <p:attrName>style.visibility</p:attrName>
                                        </p:attrNameLst>
                                      </p:cBhvr>
                                      <p:to>
                                        <p:strVal val="visible"/>
                                      </p:to>
                                    </p:set>
                                    <p:animEffect transition="in" filter="fade">
                                      <p:cBhvr>
                                        <p:cTn id="15" dur="2000"/>
                                        <p:tgtEl>
                                          <p:spTgt spid="9">
                                            <p:graphicEl>
                                              <a:dgm id="{1745E1F0-E26D-437B-8096-83FFA5D100C8}"/>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graphicEl>
                                              <a:dgm id="{8DC319C4-FFAD-4F13-9D7A-D7A9A6476FA8}"/>
                                            </p:graphicEl>
                                          </p:spTgt>
                                        </p:tgtEl>
                                        <p:attrNameLst>
                                          <p:attrName>style.visibility</p:attrName>
                                        </p:attrNameLst>
                                      </p:cBhvr>
                                      <p:to>
                                        <p:strVal val="visible"/>
                                      </p:to>
                                    </p:set>
                                    <p:animEffect transition="in" filter="fade">
                                      <p:cBhvr>
                                        <p:cTn id="19" dur="2000"/>
                                        <p:tgtEl>
                                          <p:spTgt spid="9">
                                            <p:graphicEl>
                                              <a:dgm id="{8DC319C4-FFAD-4F13-9D7A-D7A9A6476FA8}"/>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
                                            <p:graphicEl>
                                              <a:dgm id="{8F1CE4D4-6D26-472F-A195-A4ADC31EE199}"/>
                                            </p:graphicEl>
                                          </p:spTgt>
                                        </p:tgtEl>
                                        <p:attrNameLst>
                                          <p:attrName>style.visibility</p:attrName>
                                        </p:attrNameLst>
                                      </p:cBhvr>
                                      <p:to>
                                        <p:strVal val="visible"/>
                                      </p:to>
                                    </p:set>
                                    <p:animEffect transition="in" filter="fade">
                                      <p:cBhvr>
                                        <p:cTn id="23" dur="2000"/>
                                        <p:tgtEl>
                                          <p:spTgt spid="9">
                                            <p:graphicEl>
                                              <a:dgm id="{8F1CE4D4-6D26-472F-A195-A4ADC31EE199}"/>
                                            </p:graphic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4"/>
          <p:cNvSpPr>
            <a:spLocks noChangeArrowheads="1"/>
          </p:cNvSpPr>
          <p:nvPr/>
        </p:nvSpPr>
        <p:spPr bwMode="auto">
          <a:xfrm>
            <a:off x="1828800" y="714375"/>
            <a:ext cx="5562600" cy="54102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fontAlgn="auto" hangingPunct="0">
              <a:spcBef>
                <a:spcPts val="0"/>
              </a:spcBef>
              <a:spcAft>
                <a:spcPts val="0"/>
              </a:spcAft>
              <a:defRPr/>
            </a:pPr>
            <a:endParaRPr lang="en-US" altLang="en-US" sz="2400">
              <a:solidFill>
                <a:schemeClr val="bg1"/>
              </a:solidFill>
              <a:latin typeface="Tahoma" pitchFamily="34" charset="0"/>
            </a:endParaRPr>
          </a:p>
        </p:txBody>
      </p:sp>
      <p:sp>
        <p:nvSpPr>
          <p:cNvPr id="4" name="Oval 5"/>
          <p:cNvSpPr>
            <a:spLocks noChangeArrowheads="1"/>
          </p:cNvSpPr>
          <p:nvPr/>
        </p:nvSpPr>
        <p:spPr bwMode="auto">
          <a:xfrm>
            <a:off x="2590800" y="1400175"/>
            <a:ext cx="4038600" cy="40386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lang="en-US"/>
          </a:p>
        </p:txBody>
      </p:sp>
      <p:sp>
        <p:nvSpPr>
          <p:cNvPr id="5" name="Oval 6"/>
          <p:cNvSpPr>
            <a:spLocks noChangeArrowheads="1"/>
          </p:cNvSpPr>
          <p:nvPr/>
        </p:nvSpPr>
        <p:spPr bwMode="auto">
          <a:xfrm>
            <a:off x="3276600" y="2009775"/>
            <a:ext cx="2667000" cy="28194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endParaRPr lang="en-US" altLang="en-US" sz="2400" b="1">
              <a:latin typeface="Times New Roman" pitchFamily="18" charset="0"/>
            </a:endParaRPr>
          </a:p>
        </p:txBody>
      </p:sp>
      <p:sp>
        <p:nvSpPr>
          <p:cNvPr id="6" name="Oval 7"/>
          <p:cNvSpPr>
            <a:spLocks noChangeArrowheads="1"/>
          </p:cNvSpPr>
          <p:nvPr/>
        </p:nvSpPr>
        <p:spPr bwMode="auto">
          <a:xfrm>
            <a:off x="3886200" y="2695575"/>
            <a:ext cx="1447800" cy="1447800"/>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0" fontAlgn="auto" hangingPunct="0">
              <a:spcBef>
                <a:spcPts val="0"/>
              </a:spcBef>
              <a:spcAft>
                <a:spcPts val="0"/>
              </a:spcAft>
              <a:defRPr/>
            </a:pPr>
            <a:r>
              <a:rPr lang="en-US" altLang="ar-SA">
                <a:solidFill>
                  <a:schemeClr val="bg1"/>
                </a:solidFill>
                <a:latin typeface="Tahoma" pitchFamily="34" charset="0"/>
              </a:rPr>
              <a:t>Personality</a:t>
            </a:r>
          </a:p>
        </p:txBody>
      </p:sp>
      <p:sp>
        <p:nvSpPr>
          <p:cNvPr id="28678" name="WordArt 8"/>
          <p:cNvSpPr>
            <a:spLocks noChangeArrowheads="1" noChangeShapeType="1" noTextEdit="1"/>
          </p:cNvSpPr>
          <p:nvPr/>
        </p:nvSpPr>
        <p:spPr bwMode="auto">
          <a:xfrm rot="102755">
            <a:off x="3841750" y="2162175"/>
            <a:ext cx="1639888" cy="757238"/>
          </a:xfrm>
          <a:prstGeom prst="rect">
            <a:avLst/>
          </a:prstGeom>
        </p:spPr>
        <p:txBody>
          <a:bodyPr spcFirstLastPara="1" wrap="none" fromWordArt="1">
            <a:prstTxWarp prst="textArchUp">
              <a:avLst>
                <a:gd name="adj" fmla="val 10800004"/>
              </a:avLst>
            </a:prstTxWarp>
          </a:bodyPr>
          <a:lstStyle/>
          <a:p>
            <a:pPr algn="ctr"/>
            <a:r>
              <a:rPr lang="en-US" sz="1600" kern="10">
                <a:ln w="9525">
                  <a:solidFill>
                    <a:schemeClr val="bg1"/>
                  </a:solidFill>
                  <a:round/>
                  <a:headEnd/>
                  <a:tailEnd/>
                </a:ln>
                <a:solidFill>
                  <a:schemeClr val="bg1"/>
                </a:solidFill>
                <a:latin typeface="Arial"/>
                <a:cs typeface="Arial"/>
              </a:rPr>
              <a:t>Internal Dimensions*</a:t>
            </a:r>
            <a:endParaRPr lang="fa-IR" sz="1600" kern="10">
              <a:ln w="9525">
                <a:solidFill>
                  <a:schemeClr val="bg1"/>
                </a:solidFill>
                <a:round/>
                <a:headEnd/>
                <a:tailEnd/>
              </a:ln>
              <a:solidFill>
                <a:schemeClr val="bg1"/>
              </a:solidFill>
              <a:latin typeface="Arial"/>
              <a:cs typeface="Arial"/>
            </a:endParaRPr>
          </a:p>
        </p:txBody>
      </p:sp>
      <p:sp>
        <p:nvSpPr>
          <p:cNvPr id="28679" name="WordArt 9"/>
          <p:cNvSpPr>
            <a:spLocks noChangeArrowheads="1" noChangeShapeType="1" noTextEdit="1"/>
          </p:cNvSpPr>
          <p:nvPr/>
        </p:nvSpPr>
        <p:spPr bwMode="auto">
          <a:xfrm rot="181145">
            <a:off x="3822700" y="1546225"/>
            <a:ext cx="1739900" cy="534988"/>
          </a:xfrm>
          <a:prstGeom prst="rect">
            <a:avLst/>
          </a:prstGeom>
        </p:spPr>
        <p:txBody>
          <a:bodyPr spcFirstLastPara="1" wrap="none" fromWordArt="1">
            <a:prstTxWarp prst="textArchUp">
              <a:avLst>
                <a:gd name="adj" fmla="val 10800004"/>
              </a:avLst>
            </a:prstTxWarp>
          </a:bodyPr>
          <a:lstStyle/>
          <a:p>
            <a:pPr algn="ctr"/>
            <a:r>
              <a:rPr lang="en-US" sz="1600" kern="10">
                <a:ln w="9525">
                  <a:solidFill>
                    <a:schemeClr val="bg1"/>
                  </a:solidFill>
                  <a:round/>
                  <a:headEnd/>
                  <a:tailEnd/>
                </a:ln>
                <a:solidFill>
                  <a:schemeClr val="bg1"/>
                </a:solidFill>
                <a:latin typeface="Arial"/>
                <a:cs typeface="Arial"/>
              </a:rPr>
              <a:t>External Dimensions*</a:t>
            </a:r>
            <a:endParaRPr lang="fa-IR" sz="1600" kern="10">
              <a:ln w="9525">
                <a:solidFill>
                  <a:schemeClr val="bg1"/>
                </a:solidFill>
                <a:round/>
                <a:headEnd/>
                <a:tailEnd/>
              </a:ln>
              <a:solidFill>
                <a:schemeClr val="bg1"/>
              </a:solidFill>
              <a:latin typeface="Arial"/>
              <a:cs typeface="Arial"/>
            </a:endParaRPr>
          </a:p>
        </p:txBody>
      </p:sp>
      <p:sp>
        <p:nvSpPr>
          <p:cNvPr id="28680" name="WordArt 10"/>
          <p:cNvSpPr>
            <a:spLocks noChangeArrowheads="1" noChangeShapeType="1" noTextEdit="1"/>
          </p:cNvSpPr>
          <p:nvPr/>
        </p:nvSpPr>
        <p:spPr bwMode="auto">
          <a:xfrm rot="30770">
            <a:off x="3430588" y="866775"/>
            <a:ext cx="2360612" cy="687388"/>
          </a:xfrm>
          <a:prstGeom prst="rect">
            <a:avLst/>
          </a:prstGeom>
        </p:spPr>
        <p:txBody>
          <a:bodyPr spcFirstLastPara="1" wrap="none" fromWordArt="1">
            <a:prstTxWarp prst="textArchUp">
              <a:avLst>
                <a:gd name="adj" fmla="val 10800004"/>
              </a:avLst>
            </a:prstTxWarp>
          </a:bodyPr>
          <a:lstStyle/>
          <a:p>
            <a:pPr algn="ctr"/>
            <a:r>
              <a:rPr lang="en-US" sz="1600" kern="10">
                <a:ln w="9525">
                  <a:solidFill>
                    <a:schemeClr val="bg1"/>
                  </a:solidFill>
                  <a:round/>
                  <a:headEnd/>
                  <a:tailEnd/>
                </a:ln>
                <a:solidFill>
                  <a:schemeClr val="bg1"/>
                </a:solidFill>
                <a:latin typeface="Arial"/>
                <a:cs typeface="Arial"/>
              </a:rPr>
              <a:t>Organizational Dimensions</a:t>
            </a:r>
            <a:endParaRPr lang="fa-IR" sz="1600" kern="10">
              <a:ln w="9525">
                <a:solidFill>
                  <a:schemeClr val="bg1"/>
                </a:solidFill>
                <a:round/>
                <a:headEnd/>
                <a:tailEnd/>
              </a:ln>
              <a:solidFill>
                <a:schemeClr val="bg1"/>
              </a:solidFill>
              <a:latin typeface="Arial"/>
              <a:cs typeface="Arial"/>
            </a:endParaRPr>
          </a:p>
        </p:txBody>
      </p:sp>
      <p:sp>
        <p:nvSpPr>
          <p:cNvPr id="28681" name="Text Box 11"/>
          <p:cNvSpPr txBox="1">
            <a:spLocks noChangeArrowheads="1"/>
          </p:cNvSpPr>
          <p:nvPr/>
        </p:nvSpPr>
        <p:spPr bwMode="auto">
          <a:xfrm>
            <a:off x="3352800" y="942975"/>
            <a:ext cx="2590800" cy="457200"/>
          </a:xfrm>
          <a:prstGeom prst="rect">
            <a:avLst/>
          </a:prstGeom>
          <a:noFill/>
          <a:ln w="12700">
            <a:noFill/>
            <a:miter lim="800000"/>
            <a:headEnd/>
            <a:tailEnd/>
          </a:ln>
        </p:spPr>
        <p:txBody>
          <a:bodyPr>
            <a:spAutoFit/>
          </a:bodyPr>
          <a:lstStyle/>
          <a:p>
            <a:pPr algn="ctr" eaLnBrk="0" hangingPunct="0">
              <a:spcBef>
                <a:spcPct val="50000"/>
              </a:spcBef>
            </a:pPr>
            <a:r>
              <a:rPr lang="en-US" altLang="ar-SA" sz="1200">
                <a:solidFill>
                  <a:schemeClr val="bg1"/>
                </a:solidFill>
                <a:latin typeface="Tahoma" pitchFamily="34" charset="0"/>
                <a:cs typeface="B Nazanin" pitchFamily="2" charset="-78"/>
              </a:rPr>
              <a:t>Functional Level/ </a:t>
            </a:r>
            <a:br>
              <a:rPr lang="en-US" altLang="ar-SA" sz="1200">
                <a:solidFill>
                  <a:schemeClr val="bg1"/>
                </a:solidFill>
                <a:latin typeface="Tahoma" pitchFamily="34" charset="0"/>
                <a:cs typeface="B Nazanin" pitchFamily="2" charset="-78"/>
              </a:rPr>
            </a:br>
            <a:r>
              <a:rPr lang="en-US" altLang="ar-SA" sz="1200">
                <a:solidFill>
                  <a:schemeClr val="bg1"/>
                </a:solidFill>
                <a:latin typeface="Tahoma" pitchFamily="34" charset="0"/>
                <a:cs typeface="B Nazanin" pitchFamily="2" charset="-78"/>
              </a:rPr>
              <a:t>Classification</a:t>
            </a:r>
            <a:endParaRPr lang="en-US" altLang="ar-SA" sz="1600">
              <a:solidFill>
                <a:schemeClr val="bg1"/>
              </a:solidFill>
              <a:latin typeface="Tahoma" pitchFamily="34" charset="0"/>
              <a:cs typeface="B Nazanin" pitchFamily="2" charset="-78"/>
            </a:endParaRPr>
          </a:p>
        </p:txBody>
      </p:sp>
      <p:sp>
        <p:nvSpPr>
          <p:cNvPr id="28682" name="Text Box 12"/>
          <p:cNvSpPr txBox="1">
            <a:spLocks noChangeArrowheads="1"/>
          </p:cNvSpPr>
          <p:nvPr/>
        </p:nvSpPr>
        <p:spPr bwMode="auto">
          <a:xfrm>
            <a:off x="3352800" y="1735138"/>
            <a:ext cx="2590800" cy="274637"/>
          </a:xfrm>
          <a:prstGeom prst="rect">
            <a:avLst/>
          </a:prstGeom>
          <a:noFill/>
          <a:ln w="12700">
            <a:noFill/>
            <a:miter lim="800000"/>
            <a:headEnd/>
            <a:tailEnd/>
          </a:ln>
        </p:spPr>
        <p:txBody>
          <a:bodyPr>
            <a:spAutoFit/>
          </a:bodyPr>
          <a:lstStyle/>
          <a:p>
            <a:pPr algn="ctr" eaLnBrk="0" hangingPunct="0">
              <a:spcBef>
                <a:spcPct val="50000"/>
              </a:spcBef>
            </a:pPr>
            <a:r>
              <a:rPr lang="en-US" altLang="ar-SA" sz="1200">
                <a:solidFill>
                  <a:schemeClr val="bg1"/>
                </a:solidFill>
                <a:latin typeface="Tahoma" pitchFamily="34" charset="0"/>
                <a:cs typeface="B Nazanin" pitchFamily="2" charset="-78"/>
              </a:rPr>
              <a:t>Geographic Location</a:t>
            </a:r>
            <a:endParaRPr lang="en-US" altLang="ar-SA" sz="1600">
              <a:solidFill>
                <a:schemeClr val="bg1"/>
              </a:solidFill>
              <a:latin typeface="Tahoma" pitchFamily="34" charset="0"/>
              <a:cs typeface="B Nazanin" pitchFamily="2" charset="-78"/>
            </a:endParaRPr>
          </a:p>
        </p:txBody>
      </p:sp>
      <p:sp>
        <p:nvSpPr>
          <p:cNvPr id="28683" name="Text Box 13"/>
          <p:cNvSpPr txBox="1">
            <a:spLocks noChangeArrowheads="1"/>
          </p:cNvSpPr>
          <p:nvPr/>
        </p:nvSpPr>
        <p:spPr bwMode="auto">
          <a:xfrm>
            <a:off x="3352800" y="2314575"/>
            <a:ext cx="2590800" cy="274638"/>
          </a:xfrm>
          <a:prstGeom prst="rect">
            <a:avLst/>
          </a:prstGeom>
          <a:noFill/>
          <a:ln w="12700">
            <a:noFill/>
            <a:miter lim="800000"/>
            <a:headEnd/>
            <a:tailEnd/>
          </a:ln>
        </p:spPr>
        <p:txBody>
          <a:bodyPr>
            <a:spAutoFit/>
          </a:bodyPr>
          <a:lstStyle/>
          <a:p>
            <a:pPr algn="ctr" eaLnBrk="0" hangingPunct="0">
              <a:spcBef>
                <a:spcPct val="50000"/>
              </a:spcBef>
            </a:pPr>
            <a:r>
              <a:rPr lang="en-US" altLang="ar-SA" sz="1200">
                <a:solidFill>
                  <a:schemeClr val="bg1"/>
                </a:solidFill>
                <a:latin typeface="Tahoma" pitchFamily="34" charset="0"/>
                <a:cs typeface="B Nazanin" pitchFamily="2" charset="-78"/>
              </a:rPr>
              <a:t>Age</a:t>
            </a:r>
            <a:endParaRPr lang="en-US" altLang="ar-SA" sz="1400">
              <a:solidFill>
                <a:schemeClr val="bg1"/>
              </a:solidFill>
              <a:latin typeface="Tahoma" pitchFamily="34" charset="0"/>
              <a:cs typeface="B Nazanin" pitchFamily="2" charset="-78"/>
            </a:endParaRPr>
          </a:p>
        </p:txBody>
      </p:sp>
      <p:sp>
        <p:nvSpPr>
          <p:cNvPr id="28684" name="Line 14"/>
          <p:cNvSpPr>
            <a:spLocks noChangeShapeType="1"/>
          </p:cNvSpPr>
          <p:nvPr/>
        </p:nvSpPr>
        <p:spPr bwMode="auto">
          <a:xfrm>
            <a:off x="2590800" y="3381375"/>
            <a:ext cx="1295400" cy="0"/>
          </a:xfrm>
          <a:prstGeom prst="line">
            <a:avLst/>
          </a:prstGeom>
          <a:noFill/>
          <a:ln w="12700">
            <a:solidFill>
              <a:schemeClr val="tx1"/>
            </a:solidFill>
            <a:round/>
            <a:headEnd/>
            <a:tailEnd/>
          </a:ln>
        </p:spPr>
        <p:txBody>
          <a:bodyPr wrap="none" anchor="ctr"/>
          <a:lstStyle/>
          <a:p>
            <a:endParaRPr lang="fa-IR"/>
          </a:p>
        </p:txBody>
      </p:sp>
      <p:sp>
        <p:nvSpPr>
          <p:cNvPr id="28685" name="Line 15"/>
          <p:cNvSpPr>
            <a:spLocks noChangeShapeType="1"/>
          </p:cNvSpPr>
          <p:nvPr/>
        </p:nvSpPr>
        <p:spPr bwMode="auto">
          <a:xfrm flipV="1">
            <a:off x="5929313" y="3381375"/>
            <a:ext cx="700087" cy="47625"/>
          </a:xfrm>
          <a:prstGeom prst="line">
            <a:avLst/>
          </a:prstGeom>
          <a:noFill/>
          <a:ln w="12700">
            <a:solidFill>
              <a:schemeClr val="tx1"/>
            </a:solidFill>
            <a:round/>
            <a:headEnd/>
            <a:tailEnd/>
          </a:ln>
        </p:spPr>
        <p:txBody>
          <a:bodyPr wrap="none" anchor="ctr"/>
          <a:lstStyle/>
          <a:p>
            <a:endParaRPr lang="fa-IR"/>
          </a:p>
        </p:txBody>
      </p:sp>
      <p:sp>
        <p:nvSpPr>
          <p:cNvPr id="28686" name="Line 16"/>
          <p:cNvSpPr>
            <a:spLocks noChangeShapeType="1"/>
          </p:cNvSpPr>
          <p:nvPr/>
        </p:nvSpPr>
        <p:spPr bwMode="auto">
          <a:xfrm>
            <a:off x="4572000" y="5438775"/>
            <a:ext cx="0" cy="685800"/>
          </a:xfrm>
          <a:prstGeom prst="line">
            <a:avLst/>
          </a:prstGeom>
          <a:noFill/>
          <a:ln w="12700">
            <a:solidFill>
              <a:schemeClr val="tx1"/>
            </a:solidFill>
            <a:round/>
            <a:headEnd/>
            <a:tailEnd/>
          </a:ln>
        </p:spPr>
        <p:txBody>
          <a:bodyPr wrap="none" anchor="ctr"/>
          <a:lstStyle/>
          <a:p>
            <a:endParaRPr lang="fa-IR"/>
          </a:p>
        </p:txBody>
      </p:sp>
      <p:sp>
        <p:nvSpPr>
          <p:cNvPr id="28687" name="Line 17"/>
          <p:cNvSpPr>
            <a:spLocks noChangeShapeType="1"/>
          </p:cNvSpPr>
          <p:nvPr/>
        </p:nvSpPr>
        <p:spPr bwMode="auto">
          <a:xfrm flipV="1">
            <a:off x="2362200" y="4600575"/>
            <a:ext cx="609600" cy="381000"/>
          </a:xfrm>
          <a:prstGeom prst="line">
            <a:avLst/>
          </a:prstGeom>
          <a:noFill/>
          <a:ln w="12700">
            <a:solidFill>
              <a:schemeClr val="tx1"/>
            </a:solidFill>
            <a:round/>
            <a:headEnd/>
            <a:tailEnd/>
          </a:ln>
        </p:spPr>
        <p:txBody>
          <a:bodyPr wrap="none" anchor="ctr"/>
          <a:lstStyle/>
          <a:p>
            <a:endParaRPr lang="fa-IR"/>
          </a:p>
        </p:txBody>
      </p:sp>
      <p:sp>
        <p:nvSpPr>
          <p:cNvPr id="28688" name="Line 18"/>
          <p:cNvSpPr>
            <a:spLocks noChangeShapeType="1"/>
          </p:cNvSpPr>
          <p:nvPr/>
        </p:nvSpPr>
        <p:spPr bwMode="auto">
          <a:xfrm>
            <a:off x="6248400" y="4600575"/>
            <a:ext cx="533400" cy="457200"/>
          </a:xfrm>
          <a:prstGeom prst="line">
            <a:avLst/>
          </a:prstGeom>
          <a:noFill/>
          <a:ln w="12700">
            <a:solidFill>
              <a:schemeClr val="tx1"/>
            </a:solidFill>
            <a:round/>
            <a:headEnd/>
            <a:tailEnd/>
          </a:ln>
        </p:spPr>
        <p:txBody>
          <a:bodyPr wrap="none" anchor="ctr"/>
          <a:lstStyle/>
          <a:p>
            <a:endParaRPr lang="fa-IR"/>
          </a:p>
        </p:txBody>
      </p:sp>
      <p:sp>
        <p:nvSpPr>
          <p:cNvPr id="28689" name="Text Box 19"/>
          <p:cNvSpPr txBox="1">
            <a:spLocks noChangeArrowheads="1"/>
          </p:cNvSpPr>
          <p:nvPr/>
        </p:nvSpPr>
        <p:spPr bwMode="auto">
          <a:xfrm>
            <a:off x="2514600" y="5210175"/>
            <a:ext cx="1676400" cy="457200"/>
          </a:xfrm>
          <a:prstGeom prst="rect">
            <a:avLst/>
          </a:prstGeom>
          <a:noFill/>
          <a:ln w="12700">
            <a:noFill/>
            <a:miter lim="800000"/>
            <a:headEnd/>
            <a:tailEnd/>
          </a:ln>
        </p:spPr>
        <p:txBody>
          <a:bodyPr>
            <a:spAutoFit/>
          </a:bodyPr>
          <a:lstStyle/>
          <a:p>
            <a:pPr algn="ctr" eaLnBrk="0" hangingPunct="0">
              <a:spcBef>
                <a:spcPct val="50000"/>
              </a:spcBef>
            </a:pPr>
            <a:r>
              <a:rPr lang="en-US" altLang="ar-SA" sz="1200">
                <a:solidFill>
                  <a:schemeClr val="bg1"/>
                </a:solidFill>
                <a:latin typeface="Tahoma" pitchFamily="34" charset="0"/>
                <a:cs typeface="B Nazanin" pitchFamily="2" charset="-78"/>
              </a:rPr>
              <a:t>Work</a:t>
            </a:r>
            <a:br>
              <a:rPr lang="en-US" altLang="ar-SA" sz="1200">
                <a:solidFill>
                  <a:schemeClr val="bg1"/>
                </a:solidFill>
                <a:latin typeface="Tahoma" pitchFamily="34" charset="0"/>
                <a:cs typeface="B Nazanin" pitchFamily="2" charset="-78"/>
              </a:rPr>
            </a:br>
            <a:r>
              <a:rPr lang="en-US" altLang="ar-SA" sz="1200">
                <a:solidFill>
                  <a:schemeClr val="bg1"/>
                </a:solidFill>
                <a:latin typeface="Tahoma" pitchFamily="34" charset="0"/>
                <a:cs typeface="B Nazanin" pitchFamily="2" charset="-78"/>
              </a:rPr>
              <a:t>Location</a:t>
            </a:r>
            <a:endParaRPr lang="en-US" altLang="ar-SA" sz="1400">
              <a:solidFill>
                <a:schemeClr val="bg1"/>
              </a:solidFill>
              <a:latin typeface="Tahoma" pitchFamily="34" charset="0"/>
              <a:cs typeface="B Nazanin" pitchFamily="2" charset="-78"/>
            </a:endParaRPr>
          </a:p>
        </p:txBody>
      </p:sp>
      <p:sp>
        <p:nvSpPr>
          <p:cNvPr id="28690" name="Text Box 20"/>
          <p:cNvSpPr txBox="1">
            <a:spLocks noChangeArrowheads="1"/>
          </p:cNvSpPr>
          <p:nvPr/>
        </p:nvSpPr>
        <p:spPr bwMode="auto">
          <a:xfrm>
            <a:off x="4953000" y="5362575"/>
            <a:ext cx="1676400" cy="274638"/>
          </a:xfrm>
          <a:prstGeom prst="rect">
            <a:avLst/>
          </a:prstGeom>
          <a:noFill/>
          <a:ln w="12700">
            <a:noFill/>
            <a:miter lim="800000"/>
            <a:headEnd/>
            <a:tailEnd/>
          </a:ln>
        </p:spPr>
        <p:txBody>
          <a:bodyPr>
            <a:spAutoFit/>
          </a:bodyPr>
          <a:lstStyle/>
          <a:p>
            <a:pPr algn="ctr" eaLnBrk="0" hangingPunct="0">
              <a:spcBef>
                <a:spcPct val="50000"/>
              </a:spcBef>
            </a:pPr>
            <a:r>
              <a:rPr lang="en-US" altLang="ar-SA" sz="1200">
                <a:solidFill>
                  <a:schemeClr val="bg1"/>
                </a:solidFill>
                <a:latin typeface="Tahoma" pitchFamily="34" charset="0"/>
                <a:cs typeface="B Nazanin" pitchFamily="2" charset="-78"/>
              </a:rPr>
              <a:t>Seniority</a:t>
            </a:r>
            <a:endParaRPr lang="en-US" altLang="ar-SA" sz="1400">
              <a:solidFill>
                <a:schemeClr val="bg1"/>
              </a:solidFill>
              <a:latin typeface="Tahoma" pitchFamily="34" charset="0"/>
              <a:cs typeface="B Nazanin" pitchFamily="2" charset="-78"/>
            </a:endParaRPr>
          </a:p>
        </p:txBody>
      </p:sp>
      <p:sp>
        <p:nvSpPr>
          <p:cNvPr id="28691" name="Line 21"/>
          <p:cNvSpPr>
            <a:spLocks noChangeShapeType="1"/>
          </p:cNvSpPr>
          <p:nvPr/>
        </p:nvSpPr>
        <p:spPr bwMode="auto">
          <a:xfrm flipV="1">
            <a:off x="6629400" y="2924175"/>
            <a:ext cx="685800" cy="152400"/>
          </a:xfrm>
          <a:prstGeom prst="line">
            <a:avLst/>
          </a:prstGeom>
          <a:noFill/>
          <a:ln w="12700">
            <a:solidFill>
              <a:schemeClr val="tx1"/>
            </a:solidFill>
            <a:round/>
            <a:headEnd/>
            <a:tailEnd/>
          </a:ln>
        </p:spPr>
        <p:txBody>
          <a:bodyPr wrap="none" anchor="ctr"/>
          <a:lstStyle/>
          <a:p>
            <a:endParaRPr lang="fa-IR"/>
          </a:p>
        </p:txBody>
      </p:sp>
      <p:sp>
        <p:nvSpPr>
          <p:cNvPr id="28692" name="Text Box 22"/>
          <p:cNvSpPr txBox="1">
            <a:spLocks noChangeArrowheads="1"/>
          </p:cNvSpPr>
          <p:nvPr/>
        </p:nvSpPr>
        <p:spPr bwMode="auto">
          <a:xfrm>
            <a:off x="6172200" y="3533775"/>
            <a:ext cx="1676400" cy="822325"/>
          </a:xfrm>
          <a:prstGeom prst="rect">
            <a:avLst/>
          </a:prstGeom>
          <a:noFill/>
          <a:ln w="12700">
            <a:noFill/>
            <a:miter lim="800000"/>
            <a:headEnd/>
            <a:tailEnd/>
          </a:ln>
        </p:spPr>
        <p:txBody>
          <a:bodyPr>
            <a:spAutoFit/>
          </a:bodyPr>
          <a:lstStyle/>
          <a:p>
            <a:pPr algn="ctr" eaLnBrk="0" hangingPunct="0">
              <a:spcBef>
                <a:spcPct val="50000"/>
              </a:spcBef>
            </a:pPr>
            <a:r>
              <a:rPr lang="en-US" altLang="ar-SA" sz="1200">
                <a:solidFill>
                  <a:schemeClr val="bg1"/>
                </a:solidFill>
                <a:latin typeface="Tahoma" pitchFamily="34" charset="0"/>
                <a:cs typeface="B Nazanin" pitchFamily="2" charset="-78"/>
              </a:rPr>
              <a:t>Division/</a:t>
            </a:r>
            <a:br>
              <a:rPr lang="en-US" altLang="ar-SA" sz="1200">
                <a:solidFill>
                  <a:schemeClr val="bg1"/>
                </a:solidFill>
                <a:latin typeface="Tahoma" pitchFamily="34" charset="0"/>
                <a:cs typeface="B Nazanin" pitchFamily="2" charset="-78"/>
              </a:rPr>
            </a:br>
            <a:r>
              <a:rPr lang="en-US" altLang="ar-SA" sz="1200">
                <a:solidFill>
                  <a:schemeClr val="bg1"/>
                </a:solidFill>
                <a:latin typeface="Tahoma" pitchFamily="34" charset="0"/>
                <a:cs typeface="B Nazanin" pitchFamily="2" charset="-78"/>
              </a:rPr>
              <a:t>Dept./</a:t>
            </a:r>
            <a:br>
              <a:rPr lang="en-US" altLang="ar-SA" sz="1200">
                <a:solidFill>
                  <a:schemeClr val="bg1"/>
                </a:solidFill>
                <a:latin typeface="Tahoma" pitchFamily="34" charset="0"/>
                <a:cs typeface="B Nazanin" pitchFamily="2" charset="-78"/>
              </a:rPr>
            </a:br>
            <a:r>
              <a:rPr lang="en-US" altLang="ar-SA" sz="1200">
                <a:solidFill>
                  <a:schemeClr val="bg1"/>
                </a:solidFill>
                <a:latin typeface="Tahoma" pitchFamily="34" charset="0"/>
                <a:cs typeface="B Nazanin" pitchFamily="2" charset="-78"/>
              </a:rPr>
              <a:t>Unit/</a:t>
            </a:r>
            <a:br>
              <a:rPr lang="en-US" altLang="ar-SA" sz="1200">
                <a:solidFill>
                  <a:schemeClr val="bg1"/>
                </a:solidFill>
                <a:latin typeface="Tahoma" pitchFamily="34" charset="0"/>
                <a:cs typeface="B Nazanin" pitchFamily="2" charset="-78"/>
              </a:rPr>
            </a:br>
            <a:r>
              <a:rPr lang="en-US" altLang="ar-SA" sz="1200">
                <a:solidFill>
                  <a:schemeClr val="bg1"/>
                </a:solidFill>
                <a:latin typeface="Tahoma" pitchFamily="34" charset="0"/>
                <a:cs typeface="B Nazanin" pitchFamily="2" charset="-78"/>
              </a:rPr>
              <a:t>Group</a:t>
            </a:r>
            <a:endParaRPr lang="en-US" altLang="ar-SA" sz="1400">
              <a:solidFill>
                <a:schemeClr val="bg1"/>
              </a:solidFill>
              <a:latin typeface="Tahoma" pitchFamily="34" charset="0"/>
              <a:cs typeface="B Nazanin" pitchFamily="2" charset="-78"/>
            </a:endParaRPr>
          </a:p>
        </p:txBody>
      </p:sp>
      <p:sp>
        <p:nvSpPr>
          <p:cNvPr id="28693" name="Line 23"/>
          <p:cNvSpPr>
            <a:spLocks noChangeShapeType="1"/>
          </p:cNvSpPr>
          <p:nvPr/>
        </p:nvSpPr>
        <p:spPr bwMode="auto">
          <a:xfrm flipV="1">
            <a:off x="6096000" y="1552575"/>
            <a:ext cx="533400" cy="457200"/>
          </a:xfrm>
          <a:prstGeom prst="line">
            <a:avLst/>
          </a:prstGeom>
          <a:noFill/>
          <a:ln w="12700">
            <a:solidFill>
              <a:schemeClr val="tx1"/>
            </a:solidFill>
            <a:round/>
            <a:headEnd/>
            <a:tailEnd/>
          </a:ln>
        </p:spPr>
        <p:txBody>
          <a:bodyPr wrap="none" anchor="ctr"/>
          <a:lstStyle/>
          <a:p>
            <a:endParaRPr lang="fa-IR"/>
          </a:p>
        </p:txBody>
      </p:sp>
      <p:sp>
        <p:nvSpPr>
          <p:cNvPr id="28694" name="Text Box 24"/>
          <p:cNvSpPr txBox="1">
            <a:spLocks noChangeArrowheads="1"/>
          </p:cNvSpPr>
          <p:nvPr/>
        </p:nvSpPr>
        <p:spPr bwMode="auto">
          <a:xfrm>
            <a:off x="5943600" y="2085975"/>
            <a:ext cx="1676400" cy="639763"/>
          </a:xfrm>
          <a:prstGeom prst="rect">
            <a:avLst/>
          </a:prstGeom>
          <a:noFill/>
          <a:ln w="12700">
            <a:noFill/>
            <a:miter lim="800000"/>
            <a:headEnd/>
            <a:tailEnd/>
          </a:ln>
        </p:spPr>
        <p:txBody>
          <a:bodyPr>
            <a:spAutoFit/>
          </a:bodyPr>
          <a:lstStyle/>
          <a:p>
            <a:pPr algn="ctr" eaLnBrk="0" hangingPunct="0">
              <a:spcBef>
                <a:spcPct val="50000"/>
              </a:spcBef>
            </a:pPr>
            <a:r>
              <a:rPr lang="en-US" altLang="ar-SA" sz="1200">
                <a:solidFill>
                  <a:schemeClr val="bg1"/>
                </a:solidFill>
                <a:latin typeface="Tahoma" pitchFamily="34" charset="0"/>
                <a:cs typeface="B Nazanin" pitchFamily="2" charset="-78"/>
              </a:rPr>
              <a:t>Work</a:t>
            </a:r>
            <a:br>
              <a:rPr lang="en-US" altLang="ar-SA" sz="1200">
                <a:solidFill>
                  <a:schemeClr val="bg1"/>
                </a:solidFill>
                <a:latin typeface="Tahoma" pitchFamily="34" charset="0"/>
                <a:cs typeface="B Nazanin" pitchFamily="2" charset="-78"/>
              </a:rPr>
            </a:br>
            <a:r>
              <a:rPr lang="en-US" altLang="ar-SA" sz="1200">
                <a:solidFill>
                  <a:schemeClr val="bg1"/>
                </a:solidFill>
                <a:latin typeface="Tahoma" pitchFamily="34" charset="0"/>
                <a:cs typeface="B Nazanin" pitchFamily="2" charset="-78"/>
              </a:rPr>
              <a:t>Content/</a:t>
            </a:r>
            <a:br>
              <a:rPr lang="en-US" altLang="ar-SA" sz="1200">
                <a:solidFill>
                  <a:schemeClr val="bg1"/>
                </a:solidFill>
                <a:latin typeface="Tahoma" pitchFamily="34" charset="0"/>
                <a:cs typeface="B Nazanin" pitchFamily="2" charset="-78"/>
              </a:rPr>
            </a:br>
            <a:r>
              <a:rPr lang="en-US" altLang="ar-SA" sz="1200">
                <a:solidFill>
                  <a:schemeClr val="bg1"/>
                </a:solidFill>
                <a:latin typeface="Tahoma" pitchFamily="34" charset="0"/>
                <a:cs typeface="B Nazanin" pitchFamily="2" charset="-78"/>
              </a:rPr>
              <a:t>Field</a:t>
            </a:r>
            <a:endParaRPr lang="en-US" altLang="ar-SA" sz="1400">
              <a:solidFill>
                <a:schemeClr val="bg1"/>
              </a:solidFill>
              <a:latin typeface="Tahoma" pitchFamily="34" charset="0"/>
              <a:cs typeface="B Nazanin" pitchFamily="2" charset="-78"/>
            </a:endParaRPr>
          </a:p>
        </p:txBody>
      </p:sp>
      <p:sp>
        <p:nvSpPr>
          <p:cNvPr id="28695" name="Line 25"/>
          <p:cNvSpPr>
            <a:spLocks noChangeShapeType="1"/>
          </p:cNvSpPr>
          <p:nvPr/>
        </p:nvSpPr>
        <p:spPr bwMode="auto">
          <a:xfrm>
            <a:off x="2743200" y="1400175"/>
            <a:ext cx="533400" cy="533400"/>
          </a:xfrm>
          <a:prstGeom prst="line">
            <a:avLst/>
          </a:prstGeom>
          <a:noFill/>
          <a:ln w="12700">
            <a:solidFill>
              <a:schemeClr val="tx1"/>
            </a:solidFill>
            <a:round/>
            <a:headEnd/>
            <a:tailEnd/>
          </a:ln>
        </p:spPr>
        <p:txBody>
          <a:bodyPr wrap="none" anchor="ctr"/>
          <a:lstStyle/>
          <a:p>
            <a:endParaRPr lang="fa-IR"/>
          </a:p>
        </p:txBody>
      </p:sp>
      <p:sp>
        <p:nvSpPr>
          <p:cNvPr id="28696" name="Line 26"/>
          <p:cNvSpPr>
            <a:spLocks noChangeShapeType="1"/>
          </p:cNvSpPr>
          <p:nvPr/>
        </p:nvSpPr>
        <p:spPr bwMode="auto">
          <a:xfrm>
            <a:off x="1905000" y="3000375"/>
            <a:ext cx="685800" cy="152400"/>
          </a:xfrm>
          <a:prstGeom prst="line">
            <a:avLst/>
          </a:prstGeom>
          <a:noFill/>
          <a:ln w="12700">
            <a:solidFill>
              <a:schemeClr val="tx1"/>
            </a:solidFill>
            <a:round/>
            <a:headEnd/>
            <a:tailEnd/>
          </a:ln>
        </p:spPr>
        <p:txBody>
          <a:bodyPr wrap="none" anchor="ctr"/>
          <a:lstStyle/>
          <a:p>
            <a:endParaRPr lang="fa-IR"/>
          </a:p>
        </p:txBody>
      </p:sp>
      <p:sp>
        <p:nvSpPr>
          <p:cNvPr id="28697" name="Text Box 27"/>
          <p:cNvSpPr txBox="1">
            <a:spLocks noChangeArrowheads="1"/>
          </p:cNvSpPr>
          <p:nvPr/>
        </p:nvSpPr>
        <p:spPr bwMode="auto">
          <a:xfrm>
            <a:off x="1524000" y="3838575"/>
            <a:ext cx="1676400" cy="457200"/>
          </a:xfrm>
          <a:prstGeom prst="rect">
            <a:avLst/>
          </a:prstGeom>
          <a:noFill/>
          <a:ln w="12700">
            <a:noFill/>
            <a:miter lim="800000"/>
            <a:headEnd/>
            <a:tailEnd/>
          </a:ln>
        </p:spPr>
        <p:txBody>
          <a:bodyPr>
            <a:spAutoFit/>
          </a:bodyPr>
          <a:lstStyle/>
          <a:p>
            <a:pPr algn="ctr" eaLnBrk="0" hangingPunct="0">
              <a:spcBef>
                <a:spcPct val="50000"/>
              </a:spcBef>
            </a:pPr>
            <a:r>
              <a:rPr lang="en-US" altLang="ar-SA" sz="1200">
                <a:solidFill>
                  <a:schemeClr val="bg1"/>
                </a:solidFill>
                <a:latin typeface="Tahoma" pitchFamily="34" charset="0"/>
                <a:cs typeface="B Nazanin" pitchFamily="2" charset="-78"/>
              </a:rPr>
              <a:t>Union</a:t>
            </a:r>
            <a:br>
              <a:rPr lang="en-US" altLang="ar-SA" sz="1200">
                <a:solidFill>
                  <a:schemeClr val="bg1"/>
                </a:solidFill>
                <a:latin typeface="Tahoma" pitchFamily="34" charset="0"/>
                <a:cs typeface="B Nazanin" pitchFamily="2" charset="-78"/>
              </a:rPr>
            </a:br>
            <a:r>
              <a:rPr lang="en-US" altLang="ar-SA" sz="1200">
                <a:solidFill>
                  <a:schemeClr val="bg1"/>
                </a:solidFill>
                <a:latin typeface="Tahoma" pitchFamily="34" charset="0"/>
                <a:cs typeface="B Nazanin" pitchFamily="2" charset="-78"/>
              </a:rPr>
              <a:t>Affiliation</a:t>
            </a:r>
            <a:endParaRPr lang="en-US" altLang="ar-SA" sz="1400">
              <a:solidFill>
                <a:schemeClr val="bg1"/>
              </a:solidFill>
              <a:latin typeface="Tahoma" pitchFamily="34" charset="0"/>
              <a:cs typeface="B Nazanin" pitchFamily="2" charset="-78"/>
            </a:endParaRPr>
          </a:p>
        </p:txBody>
      </p:sp>
      <p:sp>
        <p:nvSpPr>
          <p:cNvPr id="28698" name="Text Box 28"/>
          <p:cNvSpPr txBox="1">
            <a:spLocks noChangeArrowheads="1"/>
          </p:cNvSpPr>
          <p:nvPr/>
        </p:nvSpPr>
        <p:spPr bwMode="auto">
          <a:xfrm>
            <a:off x="1600200" y="2162175"/>
            <a:ext cx="1676400" cy="422275"/>
          </a:xfrm>
          <a:prstGeom prst="rect">
            <a:avLst/>
          </a:prstGeom>
          <a:noFill/>
          <a:ln w="12700">
            <a:noFill/>
            <a:miter lim="800000"/>
            <a:headEnd/>
            <a:tailEnd/>
          </a:ln>
        </p:spPr>
        <p:txBody>
          <a:bodyPr>
            <a:spAutoFit/>
          </a:bodyPr>
          <a:lstStyle/>
          <a:p>
            <a:pPr algn="ctr" eaLnBrk="0" hangingPunct="0">
              <a:lnSpc>
                <a:spcPct val="90000"/>
              </a:lnSpc>
              <a:spcBef>
                <a:spcPct val="50000"/>
              </a:spcBef>
            </a:pPr>
            <a:r>
              <a:rPr lang="en-US" altLang="ar-SA" sz="1200">
                <a:solidFill>
                  <a:schemeClr val="bg1"/>
                </a:solidFill>
                <a:latin typeface="Tahoma" pitchFamily="34" charset="0"/>
                <a:cs typeface="B Nazanin" pitchFamily="2" charset="-78"/>
              </a:rPr>
              <a:t>Mgmt.</a:t>
            </a:r>
            <a:br>
              <a:rPr lang="en-US" altLang="ar-SA" sz="1200">
                <a:solidFill>
                  <a:schemeClr val="bg1"/>
                </a:solidFill>
                <a:latin typeface="Tahoma" pitchFamily="34" charset="0"/>
                <a:cs typeface="B Nazanin" pitchFamily="2" charset="-78"/>
              </a:rPr>
            </a:br>
            <a:r>
              <a:rPr lang="en-US" altLang="ar-SA" sz="1200">
                <a:solidFill>
                  <a:schemeClr val="bg1"/>
                </a:solidFill>
                <a:latin typeface="Tahoma" pitchFamily="34" charset="0"/>
                <a:cs typeface="B Nazanin" pitchFamily="2" charset="-78"/>
              </a:rPr>
              <a:t>Status</a:t>
            </a:r>
            <a:endParaRPr lang="en-US" altLang="ar-SA" sz="1400">
              <a:solidFill>
                <a:schemeClr val="bg1"/>
              </a:solidFill>
              <a:latin typeface="Tahoma" pitchFamily="34" charset="0"/>
              <a:cs typeface="B Nazanin" pitchFamily="2" charset="-78"/>
            </a:endParaRPr>
          </a:p>
        </p:txBody>
      </p:sp>
      <p:sp>
        <p:nvSpPr>
          <p:cNvPr id="28699" name="Line 29"/>
          <p:cNvSpPr>
            <a:spLocks noChangeShapeType="1"/>
          </p:cNvSpPr>
          <p:nvPr/>
        </p:nvSpPr>
        <p:spPr bwMode="auto">
          <a:xfrm>
            <a:off x="3505200" y="1781175"/>
            <a:ext cx="762000" cy="990600"/>
          </a:xfrm>
          <a:prstGeom prst="line">
            <a:avLst/>
          </a:prstGeom>
          <a:noFill/>
          <a:ln w="12700">
            <a:solidFill>
              <a:schemeClr val="tx1"/>
            </a:solidFill>
            <a:round/>
            <a:headEnd/>
            <a:tailEnd/>
          </a:ln>
        </p:spPr>
        <p:txBody>
          <a:bodyPr wrap="none" anchor="ctr"/>
          <a:lstStyle/>
          <a:p>
            <a:endParaRPr lang="fa-IR"/>
          </a:p>
        </p:txBody>
      </p:sp>
      <p:sp>
        <p:nvSpPr>
          <p:cNvPr id="28700" name="Line 30"/>
          <p:cNvSpPr>
            <a:spLocks noChangeShapeType="1"/>
          </p:cNvSpPr>
          <p:nvPr/>
        </p:nvSpPr>
        <p:spPr bwMode="auto">
          <a:xfrm>
            <a:off x="2819400" y="2543175"/>
            <a:ext cx="609600" cy="304800"/>
          </a:xfrm>
          <a:prstGeom prst="line">
            <a:avLst/>
          </a:prstGeom>
          <a:noFill/>
          <a:ln w="12700">
            <a:solidFill>
              <a:schemeClr val="tx1"/>
            </a:solidFill>
            <a:round/>
            <a:headEnd/>
            <a:tailEnd/>
          </a:ln>
        </p:spPr>
        <p:txBody>
          <a:bodyPr wrap="none" anchor="ctr"/>
          <a:lstStyle/>
          <a:p>
            <a:endParaRPr lang="fa-IR"/>
          </a:p>
        </p:txBody>
      </p:sp>
      <p:sp>
        <p:nvSpPr>
          <p:cNvPr id="28701" name="Text Box 31"/>
          <p:cNvSpPr txBox="1">
            <a:spLocks noChangeArrowheads="1"/>
          </p:cNvSpPr>
          <p:nvPr/>
        </p:nvSpPr>
        <p:spPr bwMode="auto">
          <a:xfrm>
            <a:off x="2514600" y="2085975"/>
            <a:ext cx="1676400" cy="422275"/>
          </a:xfrm>
          <a:prstGeom prst="rect">
            <a:avLst/>
          </a:prstGeom>
          <a:noFill/>
          <a:ln w="12700">
            <a:noFill/>
            <a:miter lim="800000"/>
            <a:headEnd/>
            <a:tailEnd/>
          </a:ln>
        </p:spPr>
        <p:txBody>
          <a:bodyPr>
            <a:spAutoFit/>
          </a:bodyPr>
          <a:lstStyle/>
          <a:p>
            <a:pPr algn="ctr" eaLnBrk="0" hangingPunct="0">
              <a:lnSpc>
                <a:spcPct val="90000"/>
              </a:lnSpc>
              <a:spcBef>
                <a:spcPct val="50000"/>
              </a:spcBef>
            </a:pPr>
            <a:r>
              <a:rPr lang="en-US" altLang="ar-SA" sz="1200">
                <a:solidFill>
                  <a:schemeClr val="bg1"/>
                </a:solidFill>
                <a:latin typeface="Tahoma" pitchFamily="34" charset="0"/>
                <a:cs typeface="B Nazanin" pitchFamily="2" charset="-78"/>
              </a:rPr>
              <a:t>Marital</a:t>
            </a:r>
            <a:br>
              <a:rPr lang="en-US" altLang="ar-SA" sz="1200">
                <a:solidFill>
                  <a:schemeClr val="bg1"/>
                </a:solidFill>
                <a:latin typeface="Tahoma" pitchFamily="34" charset="0"/>
                <a:cs typeface="B Nazanin" pitchFamily="2" charset="-78"/>
              </a:rPr>
            </a:br>
            <a:r>
              <a:rPr lang="en-US" altLang="ar-SA" sz="1200">
                <a:solidFill>
                  <a:schemeClr val="bg1"/>
                </a:solidFill>
                <a:latin typeface="Tahoma" pitchFamily="34" charset="0"/>
                <a:cs typeface="B Nazanin" pitchFamily="2" charset="-78"/>
              </a:rPr>
              <a:t>Status</a:t>
            </a:r>
            <a:endParaRPr lang="en-US" altLang="ar-SA" sz="1400">
              <a:solidFill>
                <a:schemeClr val="bg1"/>
              </a:solidFill>
              <a:latin typeface="Tahoma" pitchFamily="34" charset="0"/>
              <a:cs typeface="B Nazanin" pitchFamily="2" charset="-78"/>
            </a:endParaRPr>
          </a:p>
        </p:txBody>
      </p:sp>
      <p:sp>
        <p:nvSpPr>
          <p:cNvPr id="28702" name="Text Box 32"/>
          <p:cNvSpPr txBox="1">
            <a:spLocks noChangeArrowheads="1"/>
          </p:cNvSpPr>
          <p:nvPr/>
        </p:nvSpPr>
        <p:spPr bwMode="auto">
          <a:xfrm>
            <a:off x="2133600" y="2882900"/>
            <a:ext cx="1676400" cy="422275"/>
          </a:xfrm>
          <a:prstGeom prst="rect">
            <a:avLst/>
          </a:prstGeom>
          <a:noFill/>
          <a:ln w="12700">
            <a:noFill/>
            <a:miter lim="800000"/>
            <a:headEnd/>
            <a:tailEnd/>
          </a:ln>
        </p:spPr>
        <p:txBody>
          <a:bodyPr>
            <a:spAutoFit/>
          </a:bodyPr>
          <a:lstStyle/>
          <a:p>
            <a:pPr algn="ctr" eaLnBrk="0" hangingPunct="0">
              <a:lnSpc>
                <a:spcPct val="90000"/>
              </a:lnSpc>
              <a:spcBef>
                <a:spcPct val="50000"/>
              </a:spcBef>
            </a:pPr>
            <a:r>
              <a:rPr lang="en-US" altLang="ar-SA" sz="1200">
                <a:solidFill>
                  <a:schemeClr val="bg1"/>
                </a:solidFill>
                <a:latin typeface="Tahoma" pitchFamily="34" charset="0"/>
                <a:cs typeface="B Nazanin" pitchFamily="2" charset="-78"/>
              </a:rPr>
              <a:t>Parental</a:t>
            </a:r>
            <a:br>
              <a:rPr lang="en-US" altLang="ar-SA" sz="1200">
                <a:solidFill>
                  <a:schemeClr val="bg1"/>
                </a:solidFill>
                <a:latin typeface="Tahoma" pitchFamily="34" charset="0"/>
                <a:cs typeface="B Nazanin" pitchFamily="2" charset="-78"/>
              </a:rPr>
            </a:br>
            <a:r>
              <a:rPr lang="en-US" altLang="ar-SA" sz="1200">
                <a:solidFill>
                  <a:schemeClr val="bg1"/>
                </a:solidFill>
                <a:latin typeface="Tahoma" pitchFamily="34" charset="0"/>
                <a:cs typeface="B Nazanin" pitchFamily="2" charset="-78"/>
              </a:rPr>
              <a:t>Status</a:t>
            </a:r>
            <a:endParaRPr lang="en-US" altLang="ar-SA" sz="1400">
              <a:solidFill>
                <a:schemeClr val="bg1"/>
              </a:solidFill>
              <a:latin typeface="Tahoma" pitchFamily="34" charset="0"/>
              <a:cs typeface="B Nazanin" pitchFamily="2" charset="-78"/>
            </a:endParaRPr>
          </a:p>
        </p:txBody>
      </p:sp>
      <p:sp>
        <p:nvSpPr>
          <p:cNvPr id="28703" name="Text Box 33"/>
          <p:cNvSpPr txBox="1">
            <a:spLocks noChangeArrowheads="1"/>
          </p:cNvSpPr>
          <p:nvPr/>
        </p:nvSpPr>
        <p:spPr bwMode="auto">
          <a:xfrm>
            <a:off x="2133600" y="3657600"/>
            <a:ext cx="1676400" cy="228600"/>
          </a:xfrm>
          <a:prstGeom prst="rect">
            <a:avLst/>
          </a:prstGeom>
          <a:noFill/>
          <a:ln w="12700">
            <a:noFill/>
            <a:miter lim="800000"/>
            <a:headEnd/>
            <a:tailEnd/>
          </a:ln>
        </p:spPr>
        <p:txBody>
          <a:bodyPr>
            <a:spAutoFit/>
          </a:bodyPr>
          <a:lstStyle/>
          <a:p>
            <a:pPr algn="ctr" eaLnBrk="0" hangingPunct="0">
              <a:lnSpc>
                <a:spcPct val="90000"/>
              </a:lnSpc>
              <a:spcBef>
                <a:spcPct val="50000"/>
              </a:spcBef>
            </a:pPr>
            <a:r>
              <a:rPr lang="en-US" altLang="ar-SA" sz="1000">
                <a:solidFill>
                  <a:schemeClr val="bg1"/>
                </a:solidFill>
                <a:latin typeface="Tahoma" pitchFamily="34" charset="0"/>
                <a:cs typeface="B Nazanin" pitchFamily="2" charset="-78"/>
              </a:rPr>
              <a:t>Appearance</a:t>
            </a:r>
          </a:p>
        </p:txBody>
      </p:sp>
      <p:sp>
        <p:nvSpPr>
          <p:cNvPr id="28704" name="Line 34"/>
          <p:cNvSpPr>
            <a:spLocks noChangeShapeType="1"/>
          </p:cNvSpPr>
          <p:nvPr/>
        </p:nvSpPr>
        <p:spPr bwMode="auto">
          <a:xfrm flipV="1">
            <a:off x="2819400" y="4143375"/>
            <a:ext cx="609600" cy="228600"/>
          </a:xfrm>
          <a:prstGeom prst="line">
            <a:avLst/>
          </a:prstGeom>
          <a:noFill/>
          <a:ln w="12700">
            <a:solidFill>
              <a:schemeClr val="tx1"/>
            </a:solidFill>
            <a:round/>
            <a:headEnd/>
            <a:tailEnd/>
          </a:ln>
        </p:spPr>
        <p:txBody>
          <a:bodyPr wrap="none" anchor="ctr"/>
          <a:lstStyle/>
          <a:p>
            <a:endParaRPr lang="fa-IR"/>
          </a:p>
        </p:txBody>
      </p:sp>
      <p:sp>
        <p:nvSpPr>
          <p:cNvPr id="28705" name="Text Box 35"/>
          <p:cNvSpPr txBox="1">
            <a:spLocks noChangeArrowheads="1"/>
          </p:cNvSpPr>
          <p:nvPr/>
        </p:nvSpPr>
        <p:spPr bwMode="auto">
          <a:xfrm>
            <a:off x="3810000" y="4905375"/>
            <a:ext cx="1676400" cy="422275"/>
          </a:xfrm>
          <a:prstGeom prst="rect">
            <a:avLst/>
          </a:prstGeom>
          <a:noFill/>
          <a:ln w="12700">
            <a:noFill/>
            <a:miter lim="800000"/>
            <a:headEnd/>
            <a:tailEnd/>
          </a:ln>
        </p:spPr>
        <p:txBody>
          <a:bodyPr>
            <a:spAutoFit/>
          </a:bodyPr>
          <a:lstStyle/>
          <a:p>
            <a:pPr algn="ctr" eaLnBrk="0" hangingPunct="0">
              <a:lnSpc>
                <a:spcPct val="90000"/>
              </a:lnSpc>
              <a:spcBef>
                <a:spcPct val="50000"/>
              </a:spcBef>
            </a:pPr>
            <a:r>
              <a:rPr lang="en-US" altLang="ar-SA" sz="1200">
                <a:solidFill>
                  <a:schemeClr val="bg1"/>
                </a:solidFill>
                <a:latin typeface="Tahoma" pitchFamily="34" charset="0"/>
                <a:cs typeface="B Nazanin" pitchFamily="2" charset="-78"/>
              </a:rPr>
              <a:t>Educational</a:t>
            </a:r>
            <a:br>
              <a:rPr lang="en-US" altLang="ar-SA" sz="1200">
                <a:solidFill>
                  <a:schemeClr val="bg1"/>
                </a:solidFill>
                <a:latin typeface="Tahoma" pitchFamily="34" charset="0"/>
                <a:cs typeface="B Nazanin" pitchFamily="2" charset="-78"/>
              </a:rPr>
            </a:br>
            <a:r>
              <a:rPr lang="en-US" altLang="ar-SA" sz="1200">
                <a:solidFill>
                  <a:schemeClr val="bg1"/>
                </a:solidFill>
                <a:latin typeface="Tahoma" pitchFamily="34" charset="0"/>
                <a:cs typeface="B Nazanin" pitchFamily="2" charset="-78"/>
              </a:rPr>
              <a:t>Background</a:t>
            </a:r>
            <a:endParaRPr lang="en-US" altLang="ar-SA" sz="1400">
              <a:solidFill>
                <a:schemeClr val="bg1"/>
              </a:solidFill>
              <a:latin typeface="Tahoma" pitchFamily="34" charset="0"/>
              <a:cs typeface="B Nazanin" pitchFamily="2" charset="-78"/>
            </a:endParaRPr>
          </a:p>
        </p:txBody>
      </p:sp>
      <p:sp>
        <p:nvSpPr>
          <p:cNvPr id="28706" name="Line 36"/>
          <p:cNvSpPr>
            <a:spLocks noChangeShapeType="1"/>
          </p:cNvSpPr>
          <p:nvPr/>
        </p:nvSpPr>
        <p:spPr bwMode="auto">
          <a:xfrm flipH="1">
            <a:off x="3810000" y="4752975"/>
            <a:ext cx="304800" cy="533400"/>
          </a:xfrm>
          <a:prstGeom prst="line">
            <a:avLst/>
          </a:prstGeom>
          <a:noFill/>
          <a:ln w="12700">
            <a:solidFill>
              <a:schemeClr val="tx1"/>
            </a:solidFill>
            <a:round/>
            <a:headEnd/>
            <a:tailEnd/>
          </a:ln>
        </p:spPr>
        <p:txBody>
          <a:bodyPr wrap="none" anchor="ctr"/>
          <a:lstStyle/>
          <a:p>
            <a:endParaRPr lang="fa-IR"/>
          </a:p>
        </p:txBody>
      </p:sp>
      <p:sp>
        <p:nvSpPr>
          <p:cNvPr id="28707" name="Text Box 37"/>
          <p:cNvSpPr txBox="1">
            <a:spLocks noChangeArrowheads="1"/>
          </p:cNvSpPr>
          <p:nvPr/>
        </p:nvSpPr>
        <p:spPr bwMode="auto">
          <a:xfrm>
            <a:off x="2743200" y="4448175"/>
            <a:ext cx="1676400" cy="422275"/>
          </a:xfrm>
          <a:prstGeom prst="rect">
            <a:avLst/>
          </a:prstGeom>
          <a:noFill/>
          <a:ln w="12700">
            <a:noFill/>
            <a:miter lim="800000"/>
            <a:headEnd/>
            <a:tailEnd/>
          </a:ln>
        </p:spPr>
        <p:txBody>
          <a:bodyPr>
            <a:spAutoFit/>
          </a:bodyPr>
          <a:lstStyle/>
          <a:p>
            <a:pPr algn="ctr" eaLnBrk="0" hangingPunct="0">
              <a:lnSpc>
                <a:spcPct val="90000"/>
              </a:lnSpc>
              <a:spcBef>
                <a:spcPct val="50000"/>
              </a:spcBef>
            </a:pPr>
            <a:r>
              <a:rPr lang="en-US" altLang="ar-SA" sz="1200">
                <a:solidFill>
                  <a:schemeClr val="bg1"/>
                </a:solidFill>
                <a:latin typeface="Tahoma" pitchFamily="34" charset="0"/>
                <a:cs typeface="B Nazanin" pitchFamily="2" charset="-78"/>
              </a:rPr>
              <a:t>Work</a:t>
            </a:r>
            <a:br>
              <a:rPr lang="en-US" altLang="ar-SA" sz="1200">
                <a:solidFill>
                  <a:schemeClr val="bg1"/>
                </a:solidFill>
                <a:latin typeface="Tahoma" pitchFamily="34" charset="0"/>
                <a:cs typeface="B Nazanin" pitchFamily="2" charset="-78"/>
              </a:rPr>
            </a:br>
            <a:r>
              <a:rPr lang="en-US" altLang="ar-SA" sz="1200">
                <a:solidFill>
                  <a:schemeClr val="bg1"/>
                </a:solidFill>
                <a:latin typeface="Tahoma" pitchFamily="34" charset="0"/>
                <a:cs typeface="B Nazanin" pitchFamily="2" charset="-78"/>
              </a:rPr>
              <a:t>Experience</a:t>
            </a:r>
            <a:endParaRPr lang="en-US" altLang="ar-SA" sz="1400">
              <a:solidFill>
                <a:schemeClr val="bg1"/>
              </a:solidFill>
              <a:latin typeface="Tahoma" pitchFamily="34" charset="0"/>
              <a:cs typeface="B Nazanin" pitchFamily="2" charset="-78"/>
            </a:endParaRPr>
          </a:p>
        </p:txBody>
      </p:sp>
      <p:sp>
        <p:nvSpPr>
          <p:cNvPr id="28708" name="Text Box 38"/>
          <p:cNvSpPr txBox="1">
            <a:spLocks noChangeArrowheads="1"/>
          </p:cNvSpPr>
          <p:nvPr/>
        </p:nvSpPr>
        <p:spPr bwMode="auto">
          <a:xfrm>
            <a:off x="2819400" y="3000375"/>
            <a:ext cx="1676400" cy="257175"/>
          </a:xfrm>
          <a:prstGeom prst="rect">
            <a:avLst/>
          </a:prstGeom>
          <a:noFill/>
          <a:ln w="12700">
            <a:noFill/>
            <a:miter lim="800000"/>
            <a:headEnd/>
            <a:tailEnd/>
          </a:ln>
        </p:spPr>
        <p:txBody>
          <a:bodyPr>
            <a:spAutoFit/>
          </a:bodyPr>
          <a:lstStyle/>
          <a:p>
            <a:pPr algn="ctr" eaLnBrk="0" hangingPunct="0">
              <a:lnSpc>
                <a:spcPct val="90000"/>
              </a:lnSpc>
              <a:spcBef>
                <a:spcPct val="50000"/>
              </a:spcBef>
            </a:pPr>
            <a:r>
              <a:rPr lang="en-US" altLang="ar-SA" sz="1200">
                <a:solidFill>
                  <a:schemeClr val="bg1"/>
                </a:solidFill>
                <a:latin typeface="Tahoma" pitchFamily="34" charset="0"/>
                <a:cs typeface="B Nazanin" pitchFamily="2" charset="-78"/>
              </a:rPr>
              <a:t>Race</a:t>
            </a:r>
            <a:endParaRPr lang="en-US" altLang="ar-SA" sz="1400">
              <a:solidFill>
                <a:schemeClr val="bg1"/>
              </a:solidFill>
              <a:latin typeface="Tahoma" pitchFamily="34" charset="0"/>
              <a:cs typeface="B Nazanin" pitchFamily="2" charset="-78"/>
            </a:endParaRPr>
          </a:p>
        </p:txBody>
      </p:sp>
      <p:sp>
        <p:nvSpPr>
          <p:cNvPr id="28709" name="Line 39"/>
          <p:cNvSpPr>
            <a:spLocks noChangeShapeType="1"/>
          </p:cNvSpPr>
          <p:nvPr/>
        </p:nvSpPr>
        <p:spPr bwMode="auto">
          <a:xfrm flipH="1">
            <a:off x="5029200" y="1781175"/>
            <a:ext cx="762000" cy="1066800"/>
          </a:xfrm>
          <a:prstGeom prst="line">
            <a:avLst/>
          </a:prstGeom>
          <a:noFill/>
          <a:ln w="12700">
            <a:solidFill>
              <a:schemeClr val="tx1"/>
            </a:solidFill>
            <a:round/>
            <a:headEnd/>
            <a:tailEnd/>
          </a:ln>
        </p:spPr>
        <p:txBody>
          <a:bodyPr wrap="none" anchor="ctr"/>
          <a:lstStyle/>
          <a:p>
            <a:endParaRPr lang="fa-IR"/>
          </a:p>
        </p:txBody>
      </p:sp>
      <p:sp>
        <p:nvSpPr>
          <p:cNvPr id="28710" name="Text Box 40"/>
          <p:cNvSpPr txBox="1">
            <a:spLocks noChangeArrowheads="1"/>
          </p:cNvSpPr>
          <p:nvPr/>
        </p:nvSpPr>
        <p:spPr bwMode="auto">
          <a:xfrm>
            <a:off x="5029200" y="2209800"/>
            <a:ext cx="1676400" cy="257175"/>
          </a:xfrm>
          <a:prstGeom prst="rect">
            <a:avLst/>
          </a:prstGeom>
          <a:noFill/>
          <a:ln w="12700">
            <a:noFill/>
            <a:miter lim="800000"/>
            <a:headEnd/>
            <a:tailEnd/>
          </a:ln>
        </p:spPr>
        <p:txBody>
          <a:bodyPr>
            <a:spAutoFit/>
          </a:bodyPr>
          <a:lstStyle/>
          <a:p>
            <a:pPr algn="ctr" eaLnBrk="0" hangingPunct="0">
              <a:lnSpc>
                <a:spcPct val="90000"/>
              </a:lnSpc>
              <a:spcBef>
                <a:spcPct val="50000"/>
              </a:spcBef>
            </a:pPr>
            <a:r>
              <a:rPr lang="en-US" altLang="ar-SA" sz="1200">
                <a:solidFill>
                  <a:schemeClr val="bg1"/>
                </a:solidFill>
                <a:latin typeface="Tahoma" pitchFamily="34" charset="0"/>
                <a:cs typeface="B Nazanin" pitchFamily="2" charset="-78"/>
              </a:rPr>
              <a:t>Income</a:t>
            </a:r>
            <a:endParaRPr lang="en-US" altLang="ar-SA" sz="1400">
              <a:solidFill>
                <a:schemeClr val="bg1"/>
              </a:solidFill>
              <a:latin typeface="Tahoma" pitchFamily="34" charset="0"/>
              <a:cs typeface="B Nazanin" pitchFamily="2" charset="-78"/>
            </a:endParaRPr>
          </a:p>
        </p:txBody>
      </p:sp>
      <p:sp>
        <p:nvSpPr>
          <p:cNvPr id="28711" name="Line 41"/>
          <p:cNvSpPr>
            <a:spLocks noChangeShapeType="1"/>
          </p:cNvSpPr>
          <p:nvPr/>
        </p:nvSpPr>
        <p:spPr bwMode="auto">
          <a:xfrm flipV="1">
            <a:off x="5791200" y="2390775"/>
            <a:ext cx="533400" cy="381000"/>
          </a:xfrm>
          <a:prstGeom prst="line">
            <a:avLst/>
          </a:prstGeom>
          <a:noFill/>
          <a:ln w="12700">
            <a:solidFill>
              <a:schemeClr val="tx1"/>
            </a:solidFill>
            <a:round/>
            <a:headEnd/>
            <a:tailEnd/>
          </a:ln>
        </p:spPr>
        <p:txBody>
          <a:bodyPr wrap="none" anchor="ctr"/>
          <a:lstStyle/>
          <a:p>
            <a:endParaRPr lang="fa-IR"/>
          </a:p>
        </p:txBody>
      </p:sp>
      <p:sp>
        <p:nvSpPr>
          <p:cNvPr id="28712" name="Text Box 42"/>
          <p:cNvSpPr txBox="1">
            <a:spLocks noChangeArrowheads="1"/>
          </p:cNvSpPr>
          <p:nvPr/>
        </p:nvSpPr>
        <p:spPr bwMode="auto">
          <a:xfrm>
            <a:off x="5410200" y="2882900"/>
            <a:ext cx="1676400" cy="422275"/>
          </a:xfrm>
          <a:prstGeom prst="rect">
            <a:avLst/>
          </a:prstGeom>
          <a:noFill/>
          <a:ln w="12700">
            <a:noFill/>
            <a:miter lim="800000"/>
            <a:headEnd/>
            <a:tailEnd/>
          </a:ln>
        </p:spPr>
        <p:txBody>
          <a:bodyPr>
            <a:spAutoFit/>
          </a:bodyPr>
          <a:lstStyle/>
          <a:p>
            <a:pPr algn="ctr" eaLnBrk="0" hangingPunct="0">
              <a:lnSpc>
                <a:spcPct val="90000"/>
              </a:lnSpc>
              <a:spcBef>
                <a:spcPct val="50000"/>
              </a:spcBef>
            </a:pPr>
            <a:r>
              <a:rPr lang="en-US" altLang="ar-SA" sz="1200">
                <a:solidFill>
                  <a:schemeClr val="bg1"/>
                </a:solidFill>
                <a:latin typeface="Tahoma" pitchFamily="34" charset="0"/>
                <a:cs typeface="B Nazanin" pitchFamily="2" charset="-78"/>
              </a:rPr>
              <a:t>Personal</a:t>
            </a:r>
            <a:br>
              <a:rPr lang="en-US" altLang="ar-SA" sz="1200">
                <a:solidFill>
                  <a:schemeClr val="bg1"/>
                </a:solidFill>
                <a:latin typeface="Tahoma" pitchFamily="34" charset="0"/>
                <a:cs typeface="B Nazanin" pitchFamily="2" charset="-78"/>
              </a:rPr>
            </a:br>
            <a:r>
              <a:rPr lang="en-US" altLang="ar-SA" sz="1200">
                <a:solidFill>
                  <a:schemeClr val="bg1"/>
                </a:solidFill>
                <a:latin typeface="Tahoma" pitchFamily="34" charset="0"/>
                <a:cs typeface="B Nazanin" pitchFamily="2" charset="-78"/>
              </a:rPr>
              <a:t>Habits</a:t>
            </a:r>
            <a:endParaRPr lang="en-US" altLang="ar-SA" sz="1400">
              <a:solidFill>
                <a:schemeClr val="bg1"/>
              </a:solidFill>
              <a:latin typeface="Tahoma" pitchFamily="34" charset="0"/>
              <a:cs typeface="B Nazanin" pitchFamily="2" charset="-78"/>
            </a:endParaRPr>
          </a:p>
        </p:txBody>
      </p:sp>
      <p:sp>
        <p:nvSpPr>
          <p:cNvPr id="28713" name="Line 43"/>
          <p:cNvSpPr>
            <a:spLocks noChangeShapeType="1"/>
          </p:cNvSpPr>
          <p:nvPr/>
        </p:nvSpPr>
        <p:spPr bwMode="auto">
          <a:xfrm>
            <a:off x="5181600" y="4676775"/>
            <a:ext cx="228600" cy="609600"/>
          </a:xfrm>
          <a:prstGeom prst="line">
            <a:avLst/>
          </a:prstGeom>
          <a:noFill/>
          <a:ln w="12700">
            <a:solidFill>
              <a:schemeClr val="tx1"/>
            </a:solidFill>
            <a:round/>
            <a:headEnd/>
            <a:tailEnd/>
          </a:ln>
        </p:spPr>
        <p:txBody>
          <a:bodyPr wrap="none" anchor="ctr"/>
          <a:lstStyle/>
          <a:p>
            <a:endParaRPr lang="fa-IR"/>
          </a:p>
        </p:txBody>
      </p:sp>
      <p:sp>
        <p:nvSpPr>
          <p:cNvPr id="28714" name="Text Box 44"/>
          <p:cNvSpPr txBox="1">
            <a:spLocks noChangeArrowheads="1"/>
          </p:cNvSpPr>
          <p:nvPr/>
        </p:nvSpPr>
        <p:spPr bwMode="auto">
          <a:xfrm>
            <a:off x="4953000" y="4524375"/>
            <a:ext cx="1676400" cy="257175"/>
          </a:xfrm>
          <a:prstGeom prst="rect">
            <a:avLst/>
          </a:prstGeom>
          <a:noFill/>
          <a:ln w="12700">
            <a:noFill/>
            <a:miter lim="800000"/>
            <a:headEnd/>
            <a:tailEnd/>
          </a:ln>
        </p:spPr>
        <p:txBody>
          <a:bodyPr>
            <a:spAutoFit/>
          </a:bodyPr>
          <a:lstStyle/>
          <a:p>
            <a:pPr algn="ctr" eaLnBrk="0" hangingPunct="0">
              <a:lnSpc>
                <a:spcPct val="90000"/>
              </a:lnSpc>
              <a:spcBef>
                <a:spcPct val="50000"/>
              </a:spcBef>
            </a:pPr>
            <a:r>
              <a:rPr lang="en-US" altLang="ar-SA" sz="1200">
                <a:solidFill>
                  <a:schemeClr val="bg1"/>
                </a:solidFill>
                <a:latin typeface="Tahoma" pitchFamily="34" charset="0"/>
                <a:cs typeface="B Nazanin" pitchFamily="2" charset="-78"/>
              </a:rPr>
              <a:t>Religion</a:t>
            </a:r>
            <a:endParaRPr lang="en-US" altLang="ar-SA" sz="1400">
              <a:solidFill>
                <a:schemeClr val="bg1"/>
              </a:solidFill>
              <a:latin typeface="Tahoma" pitchFamily="34" charset="0"/>
              <a:cs typeface="B Nazanin" pitchFamily="2" charset="-78"/>
            </a:endParaRPr>
          </a:p>
        </p:txBody>
      </p:sp>
      <p:sp>
        <p:nvSpPr>
          <p:cNvPr id="28715" name="Line 45"/>
          <p:cNvSpPr>
            <a:spLocks noChangeShapeType="1"/>
          </p:cNvSpPr>
          <p:nvPr/>
        </p:nvSpPr>
        <p:spPr bwMode="auto">
          <a:xfrm>
            <a:off x="5867400" y="3914775"/>
            <a:ext cx="533400" cy="381000"/>
          </a:xfrm>
          <a:prstGeom prst="line">
            <a:avLst/>
          </a:prstGeom>
          <a:noFill/>
          <a:ln w="12700">
            <a:solidFill>
              <a:schemeClr val="tx1"/>
            </a:solidFill>
            <a:round/>
            <a:headEnd/>
            <a:tailEnd/>
          </a:ln>
        </p:spPr>
        <p:txBody>
          <a:bodyPr wrap="none" anchor="ctr"/>
          <a:lstStyle/>
          <a:p>
            <a:endParaRPr lang="fa-IR"/>
          </a:p>
        </p:txBody>
      </p:sp>
      <p:sp>
        <p:nvSpPr>
          <p:cNvPr id="28716" name="Text Box 46"/>
          <p:cNvSpPr txBox="1">
            <a:spLocks noChangeArrowheads="1"/>
          </p:cNvSpPr>
          <p:nvPr/>
        </p:nvSpPr>
        <p:spPr bwMode="auto">
          <a:xfrm>
            <a:off x="5410200" y="3549650"/>
            <a:ext cx="1676400" cy="323850"/>
          </a:xfrm>
          <a:prstGeom prst="rect">
            <a:avLst/>
          </a:prstGeom>
          <a:noFill/>
          <a:ln w="12700">
            <a:noFill/>
            <a:miter lim="800000"/>
            <a:headEnd/>
            <a:tailEnd/>
          </a:ln>
        </p:spPr>
        <p:txBody>
          <a:bodyPr>
            <a:spAutoFit/>
          </a:bodyPr>
          <a:lstStyle/>
          <a:p>
            <a:pPr algn="ctr" eaLnBrk="0" hangingPunct="0">
              <a:lnSpc>
                <a:spcPct val="85000"/>
              </a:lnSpc>
              <a:spcBef>
                <a:spcPct val="50000"/>
              </a:spcBef>
            </a:pPr>
            <a:r>
              <a:rPr lang="en-US" altLang="ar-SA" sz="900">
                <a:solidFill>
                  <a:schemeClr val="bg1"/>
                </a:solidFill>
                <a:latin typeface="Tahoma" pitchFamily="34" charset="0"/>
                <a:cs typeface="B Nazanin" pitchFamily="2" charset="-78"/>
              </a:rPr>
              <a:t>Recreational</a:t>
            </a:r>
            <a:br>
              <a:rPr lang="en-US" altLang="ar-SA" sz="900">
                <a:solidFill>
                  <a:schemeClr val="bg1"/>
                </a:solidFill>
                <a:latin typeface="Tahoma" pitchFamily="34" charset="0"/>
                <a:cs typeface="B Nazanin" pitchFamily="2" charset="-78"/>
              </a:rPr>
            </a:br>
            <a:r>
              <a:rPr lang="en-US" altLang="ar-SA" sz="900">
                <a:solidFill>
                  <a:schemeClr val="bg1"/>
                </a:solidFill>
                <a:latin typeface="Tahoma" pitchFamily="34" charset="0"/>
                <a:cs typeface="B Nazanin" pitchFamily="2" charset="-78"/>
              </a:rPr>
              <a:t>Habits</a:t>
            </a:r>
          </a:p>
        </p:txBody>
      </p:sp>
      <p:sp>
        <p:nvSpPr>
          <p:cNvPr id="28717" name="Line 47"/>
          <p:cNvSpPr>
            <a:spLocks noChangeShapeType="1"/>
          </p:cNvSpPr>
          <p:nvPr/>
        </p:nvSpPr>
        <p:spPr bwMode="auto">
          <a:xfrm flipH="1">
            <a:off x="3810000" y="3990975"/>
            <a:ext cx="381000" cy="533400"/>
          </a:xfrm>
          <a:prstGeom prst="line">
            <a:avLst/>
          </a:prstGeom>
          <a:noFill/>
          <a:ln w="12700">
            <a:solidFill>
              <a:schemeClr val="tx1"/>
            </a:solidFill>
            <a:round/>
            <a:headEnd/>
            <a:tailEnd/>
          </a:ln>
        </p:spPr>
        <p:txBody>
          <a:bodyPr wrap="none" anchor="ctr"/>
          <a:lstStyle/>
          <a:p>
            <a:endParaRPr lang="fa-IR"/>
          </a:p>
        </p:txBody>
      </p:sp>
      <p:sp>
        <p:nvSpPr>
          <p:cNvPr id="28718" name="Line 48"/>
          <p:cNvSpPr>
            <a:spLocks noChangeShapeType="1"/>
          </p:cNvSpPr>
          <p:nvPr/>
        </p:nvSpPr>
        <p:spPr bwMode="auto">
          <a:xfrm>
            <a:off x="4953000" y="4067175"/>
            <a:ext cx="381000" cy="533400"/>
          </a:xfrm>
          <a:prstGeom prst="line">
            <a:avLst/>
          </a:prstGeom>
          <a:noFill/>
          <a:ln w="12700">
            <a:solidFill>
              <a:schemeClr val="tx1"/>
            </a:solidFill>
            <a:round/>
            <a:headEnd/>
            <a:tailEnd/>
          </a:ln>
        </p:spPr>
        <p:txBody>
          <a:bodyPr wrap="none" anchor="ctr"/>
          <a:lstStyle/>
          <a:p>
            <a:endParaRPr lang="fa-IR"/>
          </a:p>
        </p:txBody>
      </p:sp>
      <p:sp>
        <p:nvSpPr>
          <p:cNvPr id="28719" name="Text Box 49"/>
          <p:cNvSpPr txBox="1">
            <a:spLocks noChangeArrowheads="1"/>
          </p:cNvSpPr>
          <p:nvPr/>
        </p:nvSpPr>
        <p:spPr bwMode="auto">
          <a:xfrm>
            <a:off x="2895600" y="3810000"/>
            <a:ext cx="1676400" cy="257175"/>
          </a:xfrm>
          <a:prstGeom prst="rect">
            <a:avLst/>
          </a:prstGeom>
          <a:noFill/>
          <a:ln w="12700">
            <a:noFill/>
            <a:miter lim="800000"/>
            <a:headEnd/>
            <a:tailEnd/>
          </a:ln>
        </p:spPr>
        <p:txBody>
          <a:bodyPr>
            <a:spAutoFit/>
          </a:bodyPr>
          <a:lstStyle/>
          <a:p>
            <a:pPr algn="ctr" eaLnBrk="0" hangingPunct="0">
              <a:lnSpc>
                <a:spcPct val="90000"/>
              </a:lnSpc>
              <a:spcBef>
                <a:spcPct val="50000"/>
              </a:spcBef>
            </a:pPr>
            <a:r>
              <a:rPr lang="en-US" altLang="ar-SA" sz="1200">
                <a:solidFill>
                  <a:schemeClr val="bg1"/>
                </a:solidFill>
                <a:latin typeface="Tahoma" pitchFamily="34" charset="0"/>
                <a:cs typeface="B Nazanin" pitchFamily="2" charset="-78"/>
              </a:rPr>
              <a:t>Ethnicity</a:t>
            </a:r>
            <a:endParaRPr lang="en-US" altLang="ar-SA" sz="1400">
              <a:solidFill>
                <a:schemeClr val="bg1"/>
              </a:solidFill>
              <a:latin typeface="Tahoma" pitchFamily="34" charset="0"/>
              <a:cs typeface="B Nazanin" pitchFamily="2" charset="-78"/>
            </a:endParaRPr>
          </a:p>
        </p:txBody>
      </p:sp>
      <p:sp>
        <p:nvSpPr>
          <p:cNvPr id="28720" name="Text Box 50"/>
          <p:cNvSpPr txBox="1">
            <a:spLocks noChangeArrowheads="1"/>
          </p:cNvSpPr>
          <p:nvPr/>
        </p:nvSpPr>
        <p:spPr bwMode="auto">
          <a:xfrm>
            <a:off x="3810000" y="4219575"/>
            <a:ext cx="1676400" cy="422275"/>
          </a:xfrm>
          <a:prstGeom prst="rect">
            <a:avLst/>
          </a:prstGeom>
          <a:noFill/>
          <a:ln w="12700">
            <a:noFill/>
            <a:miter lim="800000"/>
            <a:headEnd/>
            <a:tailEnd/>
          </a:ln>
        </p:spPr>
        <p:txBody>
          <a:bodyPr>
            <a:spAutoFit/>
          </a:bodyPr>
          <a:lstStyle/>
          <a:p>
            <a:pPr algn="ctr" eaLnBrk="0" hangingPunct="0">
              <a:lnSpc>
                <a:spcPct val="90000"/>
              </a:lnSpc>
              <a:spcBef>
                <a:spcPct val="50000"/>
              </a:spcBef>
            </a:pPr>
            <a:r>
              <a:rPr lang="en-US" altLang="ar-SA" sz="1200">
                <a:solidFill>
                  <a:schemeClr val="bg1"/>
                </a:solidFill>
                <a:latin typeface="Tahoma" pitchFamily="34" charset="0"/>
                <a:cs typeface="B Nazanin" pitchFamily="2" charset="-78"/>
              </a:rPr>
              <a:t>Physical</a:t>
            </a:r>
            <a:br>
              <a:rPr lang="en-US" altLang="ar-SA" sz="1200">
                <a:solidFill>
                  <a:schemeClr val="bg1"/>
                </a:solidFill>
                <a:latin typeface="Tahoma" pitchFamily="34" charset="0"/>
                <a:cs typeface="B Nazanin" pitchFamily="2" charset="-78"/>
              </a:rPr>
            </a:br>
            <a:r>
              <a:rPr lang="en-US" altLang="ar-SA" sz="1200">
                <a:solidFill>
                  <a:schemeClr val="bg1"/>
                </a:solidFill>
                <a:latin typeface="Tahoma" pitchFamily="34" charset="0"/>
                <a:cs typeface="B Nazanin" pitchFamily="2" charset="-78"/>
              </a:rPr>
              <a:t>Ability</a:t>
            </a:r>
            <a:endParaRPr lang="en-US" altLang="ar-SA" sz="1400">
              <a:solidFill>
                <a:schemeClr val="bg1"/>
              </a:solidFill>
              <a:latin typeface="Tahoma" pitchFamily="34" charset="0"/>
              <a:cs typeface="B Nazanin" pitchFamily="2" charset="-78"/>
            </a:endParaRPr>
          </a:p>
        </p:txBody>
      </p:sp>
      <p:sp>
        <p:nvSpPr>
          <p:cNvPr id="28721" name="Text Box 51"/>
          <p:cNvSpPr txBox="1">
            <a:spLocks noChangeArrowheads="1"/>
          </p:cNvSpPr>
          <p:nvPr/>
        </p:nvSpPr>
        <p:spPr bwMode="auto">
          <a:xfrm>
            <a:off x="4648200" y="3721100"/>
            <a:ext cx="1676400" cy="365125"/>
          </a:xfrm>
          <a:prstGeom prst="rect">
            <a:avLst/>
          </a:prstGeom>
          <a:noFill/>
          <a:ln w="12700">
            <a:noFill/>
            <a:miter lim="800000"/>
            <a:headEnd/>
            <a:tailEnd/>
          </a:ln>
        </p:spPr>
        <p:txBody>
          <a:bodyPr>
            <a:spAutoFit/>
          </a:bodyPr>
          <a:lstStyle/>
          <a:p>
            <a:pPr algn="ctr" eaLnBrk="0" hangingPunct="0">
              <a:lnSpc>
                <a:spcPct val="90000"/>
              </a:lnSpc>
              <a:spcBef>
                <a:spcPct val="50000"/>
              </a:spcBef>
            </a:pPr>
            <a:r>
              <a:rPr lang="en-US" altLang="ar-SA" sz="1000">
                <a:solidFill>
                  <a:schemeClr val="bg1"/>
                </a:solidFill>
                <a:latin typeface="Tahoma" pitchFamily="34" charset="0"/>
                <a:cs typeface="B Nazanin" pitchFamily="2" charset="-78"/>
              </a:rPr>
              <a:t>Sexual</a:t>
            </a:r>
            <a:br>
              <a:rPr lang="en-US" altLang="ar-SA" sz="1000">
                <a:solidFill>
                  <a:schemeClr val="bg1"/>
                </a:solidFill>
                <a:latin typeface="Tahoma" pitchFamily="34" charset="0"/>
                <a:cs typeface="B Nazanin" pitchFamily="2" charset="-78"/>
              </a:rPr>
            </a:br>
            <a:r>
              <a:rPr lang="en-US" altLang="ar-SA" sz="1000">
                <a:solidFill>
                  <a:schemeClr val="bg1"/>
                </a:solidFill>
                <a:latin typeface="Tahoma" pitchFamily="34" charset="0"/>
                <a:cs typeface="B Nazanin" pitchFamily="2" charset="-78"/>
              </a:rPr>
              <a:t>Orientation</a:t>
            </a:r>
          </a:p>
        </p:txBody>
      </p:sp>
      <p:sp>
        <p:nvSpPr>
          <p:cNvPr id="53" name="Title 3"/>
          <p:cNvSpPr txBox="1">
            <a:spLocks/>
          </p:cNvSpPr>
          <p:nvPr/>
        </p:nvSpPr>
        <p:spPr>
          <a:xfrm>
            <a:off x="142844" y="71414"/>
            <a:ext cx="8858312" cy="500066"/>
          </a:xfrm>
          <a:prstGeom prst="flowChartTerminator">
            <a:avLst/>
          </a:prstGeom>
          <a:solidFill>
            <a:srgbClr val="FFFFFF"/>
          </a:solidFill>
          <a:ln w="25400" cap="flat" cmpd="sng" algn="ctr">
            <a:solidFill>
              <a:srgbClr val="C0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en-US" altLang="ar-SA" sz="2800" b="1" dirty="0">
                <a:effectLst>
                  <a:outerShdw blurRad="38100" dist="38100" dir="2700000" algn="tl">
                    <a:srgbClr val="C0C0C0"/>
                  </a:outerShdw>
                </a:effectLst>
                <a:latin typeface="+mj-lt"/>
              </a:rPr>
              <a:t>The Four Layers of Diversity</a:t>
            </a:r>
          </a:p>
        </p:txBody>
      </p:sp>
      <p:sp>
        <p:nvSpPr>
          <p:cNvPr id="54" name="Footer Placeholder 47"/>
          <p:cNvSpPr txBox="1">
            <a:spLocks/>
          </p:cNvSpPr>
          <p:nvPr/>
        </p:nvSpPr>
        <p:spPr>
          <a:xfrm>
            <a:off x="0" y="6286500"/>
            <a:ext cx="2857500" cy="365125"/>
          </a:xfrm>
          <a:prstGeom prst="rect">
            <a:avLst/>
          </a:prstGeom>
        </p:spPr>
        <p:txBody>
          <a:bodyPr anchor="ctr"/>
          <a:lstStyle/>
          <a:p>
            <a:pPr algn="ctr" fontAlgn="auto">
              <a:spcBef>
                <a:spcPts val="0"/>
              </a:spcBef>
              <a:spcAft>
                <a:spcPts val="0"/>
              </a:spcAft>
              <a:defRPr/>
            </a:pPr>
            <a:r>
              <a:rPr lang="en-US" sz="1050" dirty="0">
                <a:solidFill>
                  <a:schemeClr val="bg1"/>
                </a:solidFill>
                <a:latin typeface="+mn-lt"/>
                <a:cs typeface="+mn-cs"/>
              </a:rPr>
              <a:t>Advanced Organizational Behavior Management</a:t>
            </a:r>
          </a:p>
          <a:p>
            <a:pPr algn="ctr" fontAlgn="auto">
              <a:spcBef>
                <a:spcPts val="0"/>
              </a:spcBef>
              <a:spcAft>
                <a:spcPts val="0"/>
              </a:spcAft>
              <a:defRPr/>
            </a:pPr>
            <a:r>
              <a:rPr lang="en-US" sz="1050" dirty="0" err="1">
                <a:solidFill>
                  <a:schemeClr val="bg1"/>
                </a:solidFill>
                <a:latin typeface="+mn-lt"/>
                <a:cs typeface="+mn-cs"/>
              </a:rPr>
              <a:t>Dr.Varzeshkar</a:t>
            </a:r>
            <a:r>
              <a:rPr lang="en-US" sz="1050" dirty="0">
                <a:solidFill>
                  <a:schemeClr val="bg1"/>
                </a:solidFill>
                <a:latin typeface="+mn-lt"/>
                <a:cs typeface="+mn-cs"/>
              </a:rPr>
              <a:t>  Ahmad.2010</a:t>
            </a:r>
          </a:p>
        </p:txBody>
      </p:sp>
      <p:sp>
        <p:nvSpPr>
          <p:cNvPr id="52" name="Slide Number Placeholder 51"/>
          <p:cNvSpPr>
            <a:spLocks noGrp="1"/>
          </p:cNvSpPr>
          <p:nvPr>
            <p:ph type="sldNum" sz="quarter" idx="12"/>
          </p:nvPr>
        </p:nvSpPr>
        <p:spPr/>
        <p:txBody>
          <a:bodyPr/>
          <a:lstStyle/>
          <a:p>
            <a:pPr>
              <a:defRPr/>
            </a:pPr>
            <a:fld id="{68BBC87D-AF7F-4FC7-903F-69BCECBB8546}" type="slidenum">
              <a:rPr lang="en-US"/>
              <a:pPr>
                <a:defRPr/>
              </a:pPr>
              <a:t>13</a:t>
            </a:fld>
            <a:endParaRPr lang="en-US" dirty="0"/>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37889" name="Object 1"/>
          <p:cNvGraphicFramePr>
            <a:graphicFrameLocks noChangeAspect="1"/>
          </p:cNvGraphicFramePr>
          <p:nvPr/>
        </p:nvGraphicFramePr>
        <p:xfrm>
          <a:off x="0" y="0"/>
          <a:ext cx="9183512" cy="7404755"/>
        </p:xfrm>
        <a:graphic>
          <a:graphicData uri="http://schemas.openxmlformats.org/presentationml/2006/ole">
            <mc:AlternateContent xmlns:mc="http://schemas.openxmlformats.org/markup-compatibility/2006">
              <mc:Choice xmlns:v="urn:schemas-microsoft-com:vml" Requires="v">
                <p:oleObj spid="_x0000_s37891" name="Slide" r:id="rId3" imgW="4570587" imgH="3427442" progId="PowerPoint.Slide.12">
                  <p:embed/>
                </p:oleObj>
              </mc:Choice>
              <mc:Fallback>
                <p:oleObj name="Slide" r:id="rId3" imgW="4570587" imgH="3427442" progId="PowerPoint.Slide.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3512" cy="74047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72816"/>
            <a:ext cx="8820472" cy="4525963"/>
          </a:xfrm>
        </p:spPr>
        <p:txBody>
          <a:bodyPr>
            <a:normAutofit/>
          </a:bodyPr>
          <a:lstStyle/>
          <a:p>
            <a:pPr algn="just" rtl="1">
              <a:buNone/>
            </a:pPr>
            <a:r>
              <a:rPr lang="fa-IR" sz="2400" dirty="0" smtClean="0">
                <a:cs typeface="B Nazanin" pitchFamily="2" charset="-78"/>
              </a:rPr>
              <a:t>      معمولا مفهوم دقیقی از مدل رفتاری در ذهن اشخاص نیست. بنابراین بهتر است در ابتدا مطمئن شویم که در تعاریف و مفاهیم به درک مشترک رسیده ایم. </a:t>
            </a:r>
          </a:p>
          <a:p>
            <a:pPr algn="just">
              <a:buNone/>
            </a:pPr>
            <a:endParaRPr lang="fa-IR" sz="2400" dirty="0">
              <a:cs typeface="B Nazanin" pitchFamily="2" charset="-78"/>
            </a:endParaRPr>
          </a:p>
          <a:p>
            <a:pPr algn="just">
              <a:buNone/>
            </a:pPr>
            <a:r>
              <a:rPr lang="fa-IR" sz="2800" b="1" dirty="0" smtClean="0">
                <a:solidFill>
                  <a:srgbClr val="C00000"/>
                </a:solidFill>
                <a:cs typeface="B Nazanin" pitchFamily="2" charset="-78"/>
              </a:rPr>
              <a:t>     مدل رفتاری چیست؟</a:t>
            </a:r>
          </a:p>
          <a:p>
            <a:pPr algn="just">
              <a:buNone/>
            </a:pPr>
            <a:r>
              <a:rPr lang="fa-IR" sz="2400" dirty="0" smtClean="0">
                <a:cs typeface="B Nazanin" pitchFamily="2" charset="-78"/>
              </a:rPr>
              <a:t>      اثبات </a:t>
            </a:r>
            <a:r>
              <a:rPr lang="fa-IR" sz="2400" dirty="0">
                <a:cs typeface="B Nazanin" pitchFamily="2" charset="-78"/>
              </a:rPr>
              <a:t>شده است که رفتارهاي قابل مشاهده مي‌توانند در گروه‌هايي طبقه‌بندي شوند و هر یک از این گروه ها بیانگر یک مدل رفتاری می باشد. </a:t>
            </a:r>
            <a:endParaRPr lang="en-US" sz="2400" dirty="0">
              <a:cs typeface="B Nazanin" pitchFamily="2" charset="-78"/>
            </a:endParaRPr>
          </a:p>
          <a:p>
            <a:pPr algn="just">
              <a:buNone/>
            </a:pPr>
            <a:r>
              <a:rPr lang="fa-IR" sz="2400" dirty="0" smtClean="0">
                <a:cs typeface="B Nazanin" pitchFamily="2" charset="-78"/>
              </a:rPr>
              <a:t>    مدل </a:t>
            </a:r>
            <a:r>
              <a:rPr lang="fa-IR" sz="2400" dirty="0">
                <a:cs typeface="B Nazanin" pitchFamily="2" charset="-78"/>
              </a:rPr>
              <a:t>رفتاري شما، تعیین کننده راه برقراری ارتباط </a:t>
            </a:r>
            <a:r>
              <a:rPr lang="fa-IR" sz="2400" dirty="0" smtClean="0">
                <a:cs typeface="B Nazanin" pitchFamily="2" charset="-78"/>
              </a:rPr>
              <a:t>(</a:t>
            </a:r>
            <a:r>
              <a:rPr lang="en-US" sz="2400" dirty="0" smtClean="0">
                <a:cs typeface="B Nazanin" pitchFamily="2" charset="-78"/>
              </a:rPr>
              <a:t>doorway </a:t>
            </a:r>
            <a:r>
              <a:rPr lang="en-US" sz="2400" dirty="0">
                <a:cs typeface="B Nazanin" pitchFamily="2" charset="-78"/>
              </a:rPr>
              <a:t>of communication</a:t>
            </a:r>
            <a:r>
              <a:rPr lang="fa-IR" sz="2400" dirty="0">
                <a:cs typeface="B Nazanin" pitchFamily="2" charset="-78"/>
              </a:rPr>
              <a:t>) و تعاملات افراد با شما و همچنين نحوه برخورد شما با افراد ديگر مي‌باشد. </a:t>
            </a:r>
            <a:endParaRPr lang="en-US" sz="2400" dirty="0">
              <a:cs typeface="B Nazanin" pitchFamily="2" charset="-78"/>
            </a:endParaRPr>
          </a:p>
          <a:p>
            <a:pPr>
              <a:buNone/>
            </a:pPr>
            <a:endParaRPr lang="fa-IR" sz="2400" dirty="0" smtClean="0">
              <a:cs typeface="B Nazanin" pitchFamily="2" charset="-78"/>
            </a:endParaRPr>
          </a:p>
          <a:p>
            <a:pPr>
              <a:buNone/>
            </a:pPr>
            <a:endParaRPr lang="en-US" sz="2400" dirty="0">
              <a:cs typeface="B Nazanin" pitchFamily="2" charset="-78"/>
            </a:endParaRPr>
          </a:p>
        </p:txBody>
      </p:sp>
      <p:sp>
        <p:nvSpPr>
          <p:cNvPr id="2" name="Title 1"/>
          <p:cNvSpPr>
            <a:spLocks noGrp="1"/>
          </p:cNvSpPr>
          <p:nvPr>
            <p:ph type="title"/>
          </p:nvPr>
        </p:nvSpPr>
        <p:spPr>
          <a:xfrm>
            <a:off x="457200" y="404664"/>
            <a:ext cx="8229600" cy="1143000"/>
          </a:xfrm>
        </p:spPr>
        <p:txBody>
          <a:bodyPr>
            <a:noAutofit/>
          </a:bodyPr>
          <a:lstStyle/>
          <a:p>
            <a:pPr algn="r"/>
            <a:r>
              <a:rPr lang="fa-IR" sz="3200" dirty="0" smtClean="0">
                <a:cs typeface="B Nazanin" pitchFamily="2" charset="-78"/>
              </a:rPr>
              <a:t/>
            </a:r>
            <a:br>
              <a:rPr lang="fa-IR" sz="3200" dirty="0" smtClean="0">
                <a:cs typeface="B Nazanin" pitchFamily="2" charset="-78"/>
              </a:rPr>
            </a:br>
            <a:r>
              <a:rPr lang="fa-IR" sz="3200" b="1" dirty="0" smtClean="0">
                <a:cs typeface="B Nazanin" pitchFamily="2" charset="-78"/>
              </a:rPr>
              <a:t>مدل رفتاری</a:t>
            </a:r>
            <a:endParaRPr lang="en-US" sz="3200" b="1" dirty="0"/>
          </a:p>
        </p:txBody>
      </p:sp>
      <p:pic>
        <p:nvPicPr>
          <p:cNvPr id="2050" name="Picture 2" descr="F:\تبلیغات\psychpic.jpg"/>
          <p:cNvPicPr>
            <a:picLocks noChangeAspect="1" noChangeArrowheads="1"/>
          </p:cNvPicPr>
          <p:nvPr/>
        </p:nvPicPr>
        <p:blipFill>
          <a:blip r:embed="rId2" cstate="print"/>
          <a:srcRect/>
          <a:stretch>
            <a:fillRect/>
          </a:stretch>
        </p:blipFill>
        <p:spPr bwMode="auto">
          <a:xfrm>
            <a:off x="3448236" y="5157192"/>
            <a:ext cx="2247528" cy="1557497"/>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99330" name="Picture 2"/>
          <p:cNvPicPr>
            <a:picLocks noGrp="1" noChangeAspect="1" noChangeArrowheads="1"/>
          </p:cNvPicPr>
          <p:nvPr>
            <p:ph idx="1"/>
          </p:nvPr>
        </p:nvPicPr>
        <p:blipFill>
          <a:blip r:embed="rId2" cstate="print"/>
          <a:srcRect/>
          <a:stretch>
            <a:fillRect/>
          </a:stretch>
        </p:blipFill>
        <p:spPr bwMode="auto">
          <a:xfrm>
            <a:off x="611560" y="260648"/>
            <a:ext cx="7920880" cy="6850657"/>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778" y="1196752"/>
            <a:ext cx="8929718" cy="5661248"/>
          </a:xfrm>
          <a:ln>
            <a:noFill/>
          </a:ln>
        </p:spPr>
        <p:txBody>
          <a:bodyPr>
            <a:noAutofit/>
          </a:bodyPr>
          <a:lstStyle/>
          <a:p>
            <a:pPr marL="95250" indent="0" algn="just">
              <a:buNone/>
            </a:pPr>
            <a:r>
              <a:rPr lang="fa-IR" sz="1800" dirty="0" smtClean="0">
                <a:cs typeface="B Nazanin" pitchFamily="2" charset="-78"/>
              </a:rPr>
              <a:t>      </a:t>
            </a:r>
            <a:r>
              <a:rPr lang="fa-IR" sz="2000" dirty="0" smtClean="0">
                <a:cs typeface="B Nazanin" pitchFamily="2" charset="-78"/>
              </a:rPr>
              <a:t> حساسیت و اهمیت رفتار متقابل به قدمت تاریخ بشریت است. بقراط، حکیم یونانی با دسته‌بندی انسان‌ها به چهار دسته </a:t>
            </a:r>
            <a:r>
              <a:rPr lang="fa-IR" sz="2800" b="1" u="sng" dirty="0" smtClean="0">
                <a:cs typeface="B Nazanin" pitchFamily="2" charset="-78"/>
              </a:rPr>
              <a:t>صفراوی، دموی، بلغمی و سوداوی </a:t>
            </a:r>
            <a:r>
              <a:rPr lang="fa-IR" sz="2000" dirty="0" smtClean="0">
                <a:cs typeface="B Nazanin" pitchFamily="2" charset="-78"/>
              </a:rPr>
              <a:t>در </a:t>
            </a:r>
            <a:r>
              <a:rPr lang="fa-IR" sz="2000" b="1" dirty="0" smtClean="0">
                <a:cs typeface="B Nazanin" pitchFamily="2" charset="-78"/>
              </a:rPr>
              <a:t>400</a:t>
            </a:r>
            <a:r>
              <a:rPr lang="fa-IR" sz="2000" dirty="0" smtClean="0">
                <a:cs typeface="B Nazanin" pitchFamily="2" charset="-78"/>
              </a:rPr>
              <a:t> سال پیش از میلاد، تفکر علمی و فلسفه «</a:t>
            </a:r>
            <a:r>
              <a:rPr lang="fa-IR" sz="2000" b="1" dirty="0" smtClean="0">
                <a:cs typeface="B Nazanin" pitchFamily="2" charset="-78"/>
              </a:rPr>
              <a:t>رفتار شناسی</a:t>
            </a:r>
            <a:r>
              <a:rPr lang="fa-IR" sz="2000" dirty="0" smtClean="0">
                <a:cs typeface="B Nazanin" pitchFamily="2" charset="-78"/>
              </a:rPr>
              <a:t>» را بنیان نهاد. ادامه مطالعه و پژوهش به همراه تجربه ثابت نمود که رفتارهای قابل مشاهده می‌تواند در گروه‌هایی طبقه‌بندی شوند و هر یک از این گروه‌ها بیانگر یک «</a:t>
            </a:r>
            <a:r>
              <a:rPr lang="fa-IR" sz="2000" b="1" dirty="0" smtClean="0">
                <a:cs typeface="B Nazanin" pitchFamily="2" charset="-78"/>
              </a:rPr>
              <a:t>مدل رفتاری</a:t>
            </a:r>
            <a:r>
              <a:rPr lang="fa-IR" sz="2000" dirty="0" smtClean="0">
                <a:cs typeface="B Nazanin" pitchFamily="2" charset="-78"/>
              </a:rPr>
              <a:t>» می‌باشند که خود تعیین کننده راه برقراری ارتباط و تعاملات افراد با شما و هم‌چنین نحوه برخورد شما با افراد دیگر می‌باشد، شناخت «</a:t>
            </a:r>
            <a:r>
              <a:rPr lang="fa-IR" sz="2000" b="1" dirty="0" smtClean="0">
                <a:cs typeface="B Nazanin" pitchFamily="2" charset="-78"/>
              </a:rPr>
              <a:t>مدل‌های رفتاری</a:t>
            </a:r>
            <a:r>
              <a:rPr lang="fa-IR" sz="2000" dirty="0" smtClean="0">
                <a:cs typeface="B Nazanin" pitchFamily="2" charset="-78"/>
              </a:rPr>
              <a:t>» می‌تواند راهنمایی علمی جهت انتخاب رشته تحصیلی، نوع شغل، راهنمایی مناسب جهت ازدواج، مصاحبه شغلی و هم‌چنین تعیین رفتار تطبیقی مورد نیاز در تعاملات اجتماعی، سازمانی و ... باشد. یکی از معتبرترین پرسش‌نامه‌های رفتارشناسی جهان، مدل DISC است که بر اساس مطالعات روان‌شناسی کارل یونگ(Carl jungn 1920) و ویلیام مولتون مارستن به وجود آمده است و از طریق بیل بانستتر بنیان‌گذار شرکت TTi (Target Training international 1984) به‌صورت نرم‌افزار تحت وب به 26 زبان زنده دنیا تولید و ارائه می‌گردد که در حال حاضر در سطح جهانی به عنوان «</a:t>
            </a:r>
            <a:r>
              <a:rPr lang="fa-IR" sz="2000" b="1" dirty="0" smtClean="0">
                <a:cs typeface="B Nazanin" pitchFamily="2" charset="-78"/>
              </a:rPr>
              <a:t>مدل رفتاری برتر</a:t>
            </a:r>
            <a:r>
              <a:rPr lang="fa-IR" sz="2000" dirty="0" smtClean="0">
                <a:cs typeface="B Nazanin" pitchFamily="2" charset="-78"/>
              </a:rPr>
              <a:t>» شناخته شده است.</a:t>
            </a:r>
          </a:p>
          <a:p>
            <a:pPr marL="95250" indent="0" algn="just">
              <a:buNone/>
            </a:pPr>
            <a:r>
              <a:rPr lang="fa-IR" sz="2000" dirty="0" smtClean="0">
                <a:cs typeface="B Nazanin" pitchFamily="2" charset="-78"/>
              </a:rPr>
              <a:t>مدل </a:t>
            </a:r>
            <a:r>
              <a:rPr lang="en-US" sz="2400" b="1" u="sng" dirty="0" smtClean="0">
                <a:cs typeface="B Nazanin" pitchFamily="2" charset="-78"/>
              </a:rPr>
              <a:t>DISC</a:t>
            </a:r>
            <a:r>
              <a:rPr lang="en-US" sz="2400" dirty="0" smtClean="0">
                <a:cs typeface="B Nazanin" pitchFamily="2" charset="-78"/>
              </a:rPr>
              <a:t> </a:t>
            </a:r>
            <a:r>
              <a:rPr lang="fa-IR" sz="2000" dirty="0" smtClean="0">
                <a:cs typeface="B Nazanin" pitchFamily="2" charset="-78"/>
              </a:rPr>
              <a:t>بر </a:t>
            </a:r>
            <a:r>
              <a:rPr lang="fa-IR" sz="2000" dirty="0">
                <a:cs typeface="B Nazanin" pitchFamily="2" charset="-78"/>
              </a:rPr>
              <a:t>اساس مطالعات روان‌شناسي کارل يونگ (1920 میلادی) و ويليام مولتون </a:t>
            </a:r>
            <a:r>
              <a:rPr lang="fa-IR" sz="2000" dirty="0" smtClean="0">
                <a:cs typeface="B Nazanin" pitchFamily="2" charset="-78"/>
              </a:rPr>
              <a:t>مارستن طراحی شده و رفتار </a:t>
            </a:r>
            <a:r>
              <a:rPr lang="fa-IR" sz="2000" dirty="0">
                <a:cs typeface="B Nazanin" pitchFamily="2" charset="-78"/>
              </a:rPr>
              <a:t>انسان ها را به چهار گروه کلی تقسیم </a:t>
            </a:r>
            <a:r>
              <a:rPr lang="fa-IR" sz="2000" dirty="0" smtClean="0">
                <a:cs typeface="B Nazanin" pitchFamily="2" charset="-78"/>
              </a:rPr>
              <a:t>می کند </a:t>
            </a:r>
            <a:r>
              <a:rPr lang="fa-IR" sz="2000" dirty="0">
                <a:cs typeface="B Nazanin" pitchFamily="2" charset="-78"/>
              </a:rPr>
              <a:t>و در حال حاضر در سطح جهاني به عنوان مدل رفتاري برتر شناخته شده </a:t>
            </a:r>
            <a:r>
              <a:rPr lang="fa-IR" sz="2000" dirty="0" smtClean="0">
                <a:cs typeface="B Nazanin" pitchFamily="2" charset="-78"/>
              </a:rPr>
              <a:t>است.</a:t>
            </a:r>
            <a:endParaRPr lang="fa-IR" sz="2000" b="1" dirty="0" smtClean="0">
              <a:cs typeface="B Nazanin" pitchFamily="2" charset="-78"/>
            </a:endParaRPr>
          </a:p>
        </p:txBody>
      </p:sp>
      <p:sp>
        <p:nvSpPr>
          <p:cNvPr id="2" name="Title 1"/>
          <p:cNvSpPr>
            <a:spLocks noGrp="1"/>
          </p:cNvSpPr>
          <p:nvPr>
            <p:ph type="title"/>
          </p:nvPr>
        </p:nvSpPr>
        <p:spPr>
          <a:xfrm>
            <a:off x="457200" y="476672"/>
            <a:ext cx="8229600" cy="1143000"/>
          </a:xfrm>
        </p:spPr>
        <p:txBody>
          <a:bodyPr>
            <a:noAutofit/>
          </a:bodyPr>
          <a:lstStyle/>
          <a:p>
            <a:pPr algn="r" rtl="1"/>
            <a:r>
              <a:rPr lang="fa-IR" sz="3200" b="1" dirty="0" smtClean="0">
                <a:solidFill>
                  <a:srgbClr val="C00000"/>
                </a:solidFill>
                <a:effectLst>
                  <a:outerShdw blurRad="38100" dist="38100" dir="2700000" algn="tl">
                    <a:srgbClr val="000000">
                      <a:alpha val="43137"/>
                    </a:srgbClr>
                  </a:outerShdw>
                </a:effectLst>
                <a:cs typeface="B Nazanin" pitchFamily="2" charset="-78"/>
              </a:rPr>
              <a:t>ابزار </a:t>
            </a:r>
            <a:r>
              <a:rPr lang="en-US" sz="3200" b="1" dirty="0" smtClean="0">
                <a:solidFill>
                  <a:srgbClr val="C00000"/>
                </a:solidFill>
                <a:effectLst>
                  <a:outerShdw blurRad="38100" dist="38100" dir="2700000" algn="tl">
                    <a:srgbClr val="000000">
                      <a:alpha val="43137"/>
                    </a:srgbClr>
                  </a:outerShdw>
                </a:effectLst>
                <a:cs typeface="B Nazanin" pitchFamily="2" charset="-78"/>
              </a:rPr>
              <a:t>DISC</a:t>
            </a:r>
            <a:r>
              <a:rPr lang="fa-IR" sz="3200" b="1" dirty="0" smtClean="0">
                <a:solidFill>
                  <a:srgbClr val="C00000"/>
                </a:solidFill>
                <a:effectLst>
                  <a:outerShdw blurRad="38100" dist="38100" dir="2700000" algn="tl">
                    <a:srgbClr val="000000">
                      <a:alpha val="43137"/>
                    </a:srgbClr>
                  </a:outerShdw>
                </a:effectLst>
                <a:cs typeface="B Nazanin" pitchFamily="2" charset="-78"/>
              </a:rPr>
              <a:t> چیست و چه چیزی را می سنجد؟ </a:t>
            </a:r>
            <a:r>
              <a:rPr lang="en-US" sz="3200" b="1" dirty="0" smtClean="0">
                <a:solidFill>
                  <a:srgbClr val="C00000"/>
                </a:solidFill>
                <a:effectLst/>
                <a:cs typeface="B Nazanin" pitchFamily="2" charset="-78"/>
              </a:rPr>
              <a:t/>
            </a:r>
            <a:br>
              <a:rPr lang="en-US" sz="3200" b="1" dirty="0" smtClean="0">
                <a:solidFill>
                  <a:srgbClr val="C00000"/>
                </a:solidFill>
                <a:effectLst/>
                <a:cs typeface="B Nazanin" pitchFamily="2" charset="-78"/>
              </a:rPr>
            </a:br>
            <a:endParaRPr lang="en-US" sz="3200" b="1" dirty="0">
              <a:solidFill>
                <a:srgbClr val="C00000"/>
              </a:solidFill>
              <a:effectLst/>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395536" y="548680"/>
          <a:ext cx="8280920" cy="9476876"/>
        </p:xfrm>
        <a:graphic>
          <a:graphicData uri="http://schemas.openxmlformats.org/presentationml/2006/ole">
            <mc:AlternateContent xmlns:mc="http://schemas.openxmlformats.org/markup-compatibility/2006">
              <mc:Choice xmlns:v="urn:schemas-microsoft-com:vml" Requires="v">
                <p:oleObj spid="_x0000_s103428" name="Acrobat Document" r:id="rId3" imgW="5667295" imgH="8019991" progId="AcroExch.Document.7">
                  <p:embed/>
                </p:oleObj>
              </mc:Choice>
              <mc:Fallback>
                <p:oleObj name="Acrobat Document" r:id="rId3" imgW="5667295" imgH="8019991"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48680"/>
                        <a:ext cx="8280920" cy="947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C:\Documents and Settings\ashahani\Desktop\10.jpg"/>
          <p:cNvPicPr>
            <a:picLocks noChangeAspect="1" noChangeArrowheads="1"/>
          </p:cNvPicPr>
          <p:nvPr/>
        </p:nvPicPr>
        <p:blipFill>
          <a:blip r:embed="rId2" cstate="print"/>
          <a:srcRect/>
          <a:stretch>
            <a:fillRect/>
          </a:stretch>
        </p:blipFill>
        <p:spPr bwMode="auto">
          <a:xfrm>
            <a:off x="827584" y="476672"/>
            <a:ext cx="7592779" cy="5256584"/>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0760" y="428604"/>
            <a:ext cx="2428892" cy="646331"/>
          </a:xfrm>
          <a:prstGeom prst="rect">
            <a:avLst/>
          </a:prstGeom>
          <a:noFill/>
        </p:spPr>
        <p:txBody>
          <a:bodyPr wrap="square" rtlCol="0">
            <a:spAutoFit/>
          </a:bodyPr>
          <a:lstStyle/>
          <a:p>
            <a:r>
              <a:rPr lang="en-US" sz="3600" b="1" dirty="0" smtClean="0">
                <a:solidFill>
                  <a:srgbClr val="FF0000"/>
                </a:solidFill>
              </a:rPr>
              <a:t>D</a:t>
            </a:r>
            <a:r>
              <a:rPr lang="en-US" sz="3600" b="1" dirty="0" smtClean="0">
                <a:solidFill>
                  <a:srgbClr val="FFFF00"/>
                </a:solidFill>
              </a:rPr>
              <a:t>I</a:t>
            </a:r>
            <a:r>
              <a:rPr lang="en-US" sz="3600" b="1" dirty="0" smtClean="0">
                <a:solidFill>
                  <a:srgbClr val="2DF336"/>
                </a:solidFill>
              </a:rPr>
              <a:t>S</a:t>
            </a:r>
            <a:r>
              <a:rPr lang="en-US" sz="3600" b="1" dirty="0" smtClean="0">
                <a:solidFill>
                  <a:schemeClr val="tx2">
                    <a:lumMod val="60000"/>
                    <a:lumOff val="40000"/>
                  </a:schemeClr>
                </a:solidFill>
              </a:rPr>
              <a:t>C</a:t>
            </a:r>
            <a:endParaRPr lang="en-US" sz="3600" b="1" dirty="0">
              <a:solidFill>
                <a:schemeClr val="tx2">
                  <a:lumMod val="60000"/>
                  <a:lumOff val="40000"/>
                </a:schemeClr>
              </a:solidFill>
            </a:endParaRPr>
          </a:p>
        </p:txBody>
      </p:sp>
      <p:sp>
        <p:nvSpPr>
          <p:cNvPr id="3" name="TextBox 2"/>
          <p:cNvSpPr txBox="1"/>
          <p:nvPr/>
        </p:nvSpPr>
        <p:spPr>
          <a:xfrm>
            <a:off x="144016" y="1280949"/>
            <a:ext cx="8892480" cy="477053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smtClean="0">
                <a:solidFill>
                  <a:srgbClr val="FF0000"/>
                </a:solidFill>
              </a:rPr>
              <a:t>D</a:t>
            </a:r>
            <a:r>
              <a:rPr lang="fa-IR" sz="2800" b="1" dirty="0" smtClean="0">
                <a:solidFill>
                  <a:srgbClr val="FF0000"/>
                </a:solidFill>
              </a:rPr>
              <a:t>:تسلط واحاطه(</a:t>
            </a:r>
            <a:r>
              <a:rPr lang="en-US" sz="2800" b="1" dirty="0" smtClean="0">
                <a:solidFill>
                  <a:srgbClr val="FF0000"/>
                </a:solidFill>
              </a:rPr>
              <a:t>(Dominance</a:t>
            </a:r>
            <a:endParaRPr lang="fa-IR" sz="2800" b="1" dirty="0" smtClean="0">
              <a:solidFill>
                <a:srgbClr val="FF0000"/>
              </a:solidFill>
            </a:endParaRPr>
          </a:p>
          <a:p>
            <a:r>
              <a:rPr lang="fa-IR" sz="2400" dirty="0" smtClean="0"/>
              <a:t>چگونه شما با مشکلات و جدال ها برخورد می کنید.</a:t>
            </a:r>
          </a:p>
          <a:p>
            <a:endParaRPr lang="fa-IR" sz="2400" dirty="0" smtClean="0"/>
          </a:p>
          <a:p>
            <a:r>
              <a:rPr lang="en-US" sz="2800" dirty="0" smtClean="0">
                <a:solidFill>
                  <a:srgbClr val="FFFF00"/>
                </a:solidFill>
              </a:rPr>
              <a:t>I</a:t>
            </a:r>
            <a:r>
              <a:rPr lang="fa-IR" sz="2800" b="1" dirty="0" smtClean="0">
                <a:solidFill>
                  <a:srgbClr val="FFFF00"/>
                </a:solidFill>
              </a:rPr>
              <a:t>:تاثیرگذاری(</a:t>
            </a:r>
            <a:r>
              <a:rPr lang="en-US" sz="2800" b="1" dirty="0" smtClean="0">
                <a:solidFill>
                  <a:srgbClr val="FFFF00"/>
                </a:solidFill>
              </a:rPr>
              <a:t>Influence</a:t>
            </a:r>
            <a:r>
              <a:rPr lang="fa-IR" sz="2800" b="1" dirty="0" smtClean="0">
                <a:solidFill>
                  <a:srgbClr val="FFFF00"/>
                </a:solidFill>
              </a:rPr>
              <a:t>):</a:t>
            </a:r>
          </a:p>
          <a:p>
            <a:r>
              <a:rPr lang="fa-IR" sz="2400" dirty="0" smtClean="0"/>
              <a:t>چگونه شما با افراد برخورد می کنید و آن ها را تحت تاثیر می گذارید.</a:t>
            </a:r>
          </a:p>
          <a:p>
            <a:endParaRPr lang="fa-IR" sz="2400" dirty="0" smtClean="0"/>
          </a:p>
          <a:p>
            <a:r>
              <a:rPr lang="en-US" sz="2800" b="1" dirty="0" smtClean="0">
                <a:solidFill>
                  <a:srgbClr val="2DF336"/>
                </a:solidFill>
              </a:rPr>
              <a:t>s</a:t>
            </a:r>
            <a:r>
              <a:rPr lang="fa-IR" sz="2800" b="1" dirty="0" smtClean="0">
                <a:solidFill>
                  <a:srgbClr val="2DF336"/>
                </a:solidFill>
              </a:rPr>
              <a:t>:ثبات(</a:t>
            </a:r>
            <a:r>
              <a:rPr lang="en-US" sz="2800" b="1" dirty="0" smtClean="0">
                <a:solidFill>
                  <a:srgbClr val="2DF336"/>
                </a:solidFill>
              </a:rPr>
              <a:t>Steadiness</a:t>
            </a:r>
            <a:r>
              <a:rPr lang="fa-IR" sz="2800" b="1" dirty="0" smtClean="0">
                <a:solidFill>
                  <a:srgbClr val="2DF336"/>
                </a:solidFill>
              </a:rPr>
              <a:t>)</a:t>
            </a:r>
          </a:p>
          <a:p>
            <a:r>
              <a:rPr lang="fa-IR" sz="2400" dirty="0" smtClean="0"/>
              <a:t>چگونه شما با تغییرات مواجه می شوید و رفتار شما در تغییرات چگونه است .</a:t>
            </a:r>
          </a:p>
          <a:p>
            <a:endParaRPr lang="fa-IR" sz="2400" dirty="0" smtClean="0"/>
          </a:p>
          <a:p>
            <a:r>
              <a:rPr lang="en-US" sz="2800" dirty="0" smtClean="0">
                <a:solidFill>
                  <a:srgbClr val="00B0F0"/>
                </a:solidFill>
              </a:rPr>
              <a:t>C</a:t>
            </a:r>
            <a:r>
              <a:rPr lang="fa-IR" sz="2800" dirty="0" smtClean="0">
                <a:solidFill>
                  <a:srgbClr val="00B0F0"/>
                </a:solidFill>
              </a:rPr>
              <a:t>:تطابق(</a:t>
            </a:r>
            <a:r>
              <a:rPr lang="en-US" sz="2800" dirty="0" smtClean="0">
                <a:solidFill>
                  <a:srgbClr val="00B0F0"/>
                </a:solidFill>
              </a:rPr>
              <a:t>Compliance</a:t>
            </a:r>
            <a:r>
              <a:rPr lang="fa-IR" sz="2800" dirty="0" smtClean="0">
                <a:solidFill>
                  <a:srgbClr val="00B0F0"/>
                </a:solidFill>
              </a:rPr>
              <a:t>)</a:t>
            </a:r>
          </a:p>
          <a:p>
            <a:r>
              <a:rPr lang="fa-IR" sz="2400" dirty="0" smtClean="0"/>
              <a:t>چگونه شما با قوانین و مقرراتی که توسط دیگران وضع شده است برخورد می نمایید.</a:t>
            </a:r>
          </a:p>
          <a:p>
            <a:endParaRPr lang="en-US" sz="2400" dirty="0"/>
          </a:p>
        </p:txBody>
      </p:sp>
      <p:pic>
        <p:nvPicPr>
          <p:cNvPr id="4" name="Picture 3" descr="\\Arasteh\کارآفرینی\DISC sTUDENT\untitled.JPG"/>
          <p:cNvPicPr>
            <a:picLocks noChangeAspect="1" noChangeArrowheads="1"/>
          </p:cNvPicPr>
          <p:nvPr/>
        </p:nvPicPr>
        <p:blipFill>
          <a:blip r:embed="rId2" cstate="print"/>
          <a:srcRect/>
          <a:stretch>
            <a:fillRect/>
          </a:stretch>
        </p:blipFill>
        <p:spPr bwMode="auto">
          <a:xfrm>
            <a:off x="0" y="0"/>
            <a:ext cx="3391536" cy="2232248"/>
          </a:xfrm>
          <a:prstGeom prst="rect">
            <a:avLst/>
          </a:prstGeom>
          <a:ln>
            <a:noFill/>
          </a:ln>
          <a:effectLst>
            <a:softEdge rad="1125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9"/>
          <p:cNvGrpSpPr>
            <a:grpSpLocks noChangeAspect="1"/>
          </p:cNvGrpSpPr>
          <p:nvPr/>
        </p:nvGrpSpPr>
        <p:grpSpPr bwMode="auto">
          <a:xfrm>
            <a:off x="1331912" y="1989137"/>
            <a:ext cx="7128913" cy="3879005"/>
            <a:chOff x="1817" y="1440"/>
            <a:chExt cx="8935" cy="4860"/>
          </a:xfrm>
        </p:grpSpPr>
        <p:sp>
          <p:nvSpPr>
            <p:cNvPr id="9" name="AutoShape 10"/>
            <p:cNvSpPr>
              <a:spLocks noChangeAspect="1" noChangeArrowheads="1"/>
            </p:cNvSpPr>
            <p:nvPr/>
          </p:nvSpPr>
          <p:spPr bwMode="auto">
            <a:xfrm>
              <a:off x="1817" y="1440"/>
              <a:ext cx="8292" cy="4860"/>
            </a:xfrm>
            <a:prstGeom prst="rect">
              <a:avLst/>
            </a:prstGeom>
            <a:noFill/>
            <a:ln w="9525">
              <a:noFill/>
              <a:miter lim="800000"/>
              <a:headEnd/>
              <a:tailEnd/>
            </a:ln>
          </p:spPr>
          <p:txBody>
            <a:bodyPr/>
            <a:lstStyle/>
            <a:p>
              <a:endParaRPr lang="fa-IR"/>
            </a:p>
          </p:txBody>
        </p:sp>
        <p:sp>
          <p:nvSpPr>
            <p:cNvPr id="10" name="AutoShape 11"/>
            <p:cNvSpPr>
              <a:spLocks noChangeArrowheads="1"/>
            </p:cNvSpPr>
            <p:nvPr/>
          </p:nvSpPr>
          <p:spPr bwMode="auto">
            <a:xfrm>
              <a:off x="1817" y="2700"/>
              <a:ext cx="1620" cy="900"/>
            </a:xfrm>
            <a:prstGeom prst="flowChartAlternateProcess">
              <a:avLst/>
            </a:prstGeom>
            <a:solidFill>
              <a:srgbClr val="99CC00"/>
            </a:solidFill>
            <a:ln w="9525">
              <a:solidFill>
                <a:srgbClr val="000000"/>
              </a:solidFill>
              <a:miter lim="800000"/>
              <a:headEnd/>
              <a:tailEnd/>
            </a:ln>
          </p:spPr>
          <p:txBody>
            <a:bodyPr/>
            <a:lstStyle/>
            <a:p>
              <a:endParaRPr lang="en-US" sz="1200" dirty="0">
                <a:latin typeface="Times New Roman" pitchFamily="18" charset="0"/>
              </a:endParaRPr>
            </a:p>
            <a:p>
              <a:pPr algn="ctr"/>
              <a:r>
                <a:rPr lang="fa-IR" sz="2800" b="1" dirty="0">
                  <a:solidFill>
                    <a:srgbClr val="FFFFFF"/>
                  </a:solidFill>
                  <a:latin typeface="Times New Roman" pitchFamily="18" charset="0"/>
                  <a:cs typeface="Times New Roman" pitchFamily="18" charset="0"/>
                </a:rPr>
                <a:t>مباني</a:t>
              </a:r>
              <a:endParaRPr lang="en-US" sz="4000" dirty="0"/>
            </a:p>
          </p:txBody>
        </p:sp>
        <p:sp>
          <p:nvSpPr>
            <p:cNvPr id="11" name="AutoShape 12"/>
            <p:cNvSpPr>
              <a:spLocks noChangeArrowheads="1"/>
            </p:cNvSpPr>
            <p:nvPr/>
          </p:nvSpPr>
          <p:spPr bwMode="auto">
            <a:xfrm>
              <a:off x="1817" y="1800"/>
              <a:ext cx="1620" cy="900"/>
            </a:xfrm>
            <a:prstGeom prst="flowChartAlternateProcess">
              <a:avLst/>
            </a:prstGeom>
            <a:solidFill>
              <a:srgbClr val="339966"/>
            </a:solidFill>
            <a:ln w="9525">
              <a:solidFill>
                <a:srgbClr val="000000"/>
              </a:solidFill>
              <a:miter lim="800000"/>
              <a:headEnd/>
              <a:tailEnd/>
            </a:ln>
          </p:spPr>
          <p:txBody>
            <a:bodyPr/>
            <a:lstStyle/>
            <a:p>
              <a:pPr algn="ctr"/>
              <a:endParaRPr lang="en-US" sz="1200" b="1" dirty="0">
                <a:latin typeface="Times New Roman" pitchFamily="18" charset="0"/>
              </a:endParaRPr>
            </a:p>
            <a:p>
              <a:pPr algn="ctr"/>
              <a:r>
                <a:rPr lang="fa-IR" sz="2800" b="1" dirty="0">
                  <a:solidFill>
                    <a:srgbClr val="FFFFFF"/>
                  </a:solidFill>
                  <a:latin typeface="Times New Roman" pitchFamily="18" charset="0"/>
                  <a:cs typeface="Times New Roman" pitchFamily="18" charset="0"/>
                </a:rPr>
                <a:t>عالي</a:t>
              </a:r>
              <a:endParaRPr lang="en-US" sz="4000" dirty="0"/>
            </a:p>
          </p:txBody>
        </p:sp>
        <p:sp>
          <p:nvSpPr>
            <p:cNvPr id="12" name="AutoShape 13"/>
            <p:cNvSpPr>
              <a:spLocks noChangeArrowheads="1"/>
            </p:cNvSpPr>
            <p:nvPr/>
          </p:nvSpPr>
          <p:spPr bwMode="auto">
            <a:xfrm>
              <a:off x="1817" y="3600"/>
              <a:ext cx="1620" cy="900"/>
            </a:xfrm>
            <a:prstGeom prst="flowChartAlternateProcess">
              <a:avLst/>
            </a:prstGeom>
            <a:solidFill>
              <a:srgbClr val="00FF00"/>
            </a:solidFill>
            <a:ln w="9525">
              <a:solidFill>
                <a:srgbClr val="000000"/>
              </a:solidFill>
              <a:miter lim="800000"/>
              <a:headEnd/>
              <a:tailEnd/>
            </a:ln>
          </p:spPr>
          <p:txBody>
            <a:bodyPr/>
            <a:lstStyle/>
            <a:p>
              <a:pPr algn="ctr"/>
              <a:endParaRPr lang="en-US" sz="1200" b="1" dirty="0">
                <a:latin typeface="Times New Roman" pitchFamily="18" charset="0"/>
              </a:endParaRPr>
            </a:p>
            <a:p>
              <a:pPr algn="ctr"/>
              <a:r>
                <a:rPr lang="fa-IR" sz="2800" b="1" dirty="0">
                  <a:solidFill>
                    <a:srgbClr val="008080"/>
                  </a:solidFill>
                  <a:latin typeface="Times New Roman" pitchFamily="18" charset="0"/>
                  <a:cs typeface="Times New Roman" pitchFamily="18" charset="0"/>
                </a:rPr>
                <a:t>عملياتي</a:t>
              </a:r>
              <a:endParaRPr lang="en-US" sz="4000" dirty="0"/>
            </a:p>
          </p:txBody>
        </p:sp>
        <p:sp>
          <p:nvSpPr>
            <p:cNvPr id="13" name="AutoShape 14"/>
            <p:cNvSpPr>
              <a:spLocks noChangeArrowheads="1"/>
            </p:cNvSpPr>
            <p:nvPr/>
          </p:nvSpPr>
          <p:spPr bwMode="auto">
            <a:xfrm>
              <a:off x="3617" y="3600"/>
              <a:ext cx="6480" cy="900"/>
            </a:xfrm>
            <a:prstGeom prst="flowChartAlternateProcess">
              <a:avLst/>
            </a:prstGeom>
            <a:solidFill>
              <a:srgbClr val="00FF00"/>
            </a:solidFill>
            <a:ln w="9525">
              <a:solidFill>
                <a:srgbClr val="000000"/>
              </a:solidFill>
              <a:miter lim="800000"/>
              <a:headEnd/>
              <a:tailEnd/>
            </a:ln>
          </p:spPr>
          <p:txBody>
            <a:bodyPr/>
            <a:lstStyle/>
            <a:p>
              <a:endParaRPr lang="fa-IR"/>
            </a:p>
          </p:txBody>
        </p:sp>
        <p:sp>
          <p:nvSpPr>
            <p:cNvPr id="14" name="AutoShape 15"/>
            <p:cNvSpPr>
              <a:spLocks noChangeArrowheads="1"/>
            </p:cNvSpPr>
            <p:nvPr/>
          </p:nvSpPr>
          <p:spPr bwMode="auto">
            <a:xfrm>
              <a:off x="3617" y="2700"/>
              <a:ext cx="6480" cy="900"/>
            </a:xfrm>
            <a:prstGeom prst="flowChartAlternateProcess">
              <a:avLst/>
            </a:prstGeom>
            <a:solidFill>
              <a:srgbClr val="99CC00"/>
            </a:solidFill>
            <a:ln w="9525">
              <a:solidFill>
                <a:srgbClr val="000000"/>
              </a:solidFill>
              <a:miter lim="800000"/>
              <a:headEnd/>
              <a:tailEnd/>
            </a:ln>
          </p:spPr>
          <p:txBody>
            <a:bodyPr/>
            <a:lstStyle/>
            <a:p>
              <a:endParaRPr lang="fa-IR"/>
            </a:p>
          </p:txBody>
        </p:sp>
        <p:sp>
          <p:nvSpPr>
            <p:cNvPr id="15" name="AutoShape 16"/>
            <p:cNvSpPr>
              <a:spLocks noChangeArrowheads="1"/>
            </p:cNvSpPr>
            <p:nvPr/>
          </p:nvSpPr>
          <p:spPr bwMode="auto">
            <a:xfrm>
              <a:off x="3617" y="1800"/>
              <a:ext cx="6480" cy="900"/>
            </a:xfrm>
            <a:prstGeom prst="flowChartAlternateProcess">
              <a:avLst/>
            </a:prstGeom>
            <a:solidFill>
              <a:srgbClr val="339966"/>
            </a:solidFill>
            <a:ln w="9525">
              <a:solidFill>
                <a:srgbClr val="000000"/>
              </a:solidFill>
              <a:miter lim="800000"/>
              <a:headEnd/>
              <a:tailEnd/>
            </a:ln>
          </p:spPr>
          <p:txBody>
            <a:bodyPr/>
            <a:lstStyle/>
            <a:p>
              <a:endParaRPr lang="fa-IR"/>
            </a:p>
          </p:txBody>
        </p:sp>
        <p:sp>
          <p:nvSpPr>
            <p:cNvPr id="16" name="Line 17"/>
            <p:cNvSpPr>
              <a:spLocks noChangeShapeType="1"/>
            </p:cNvSpPr>
            <p:nvPr/>
          </p:nvSpPr>
          <p:spPr bwMode="auto">
            <a:xfrm>
              <a:off x="5057" y="1800"/>
              <a:ext cx="550" cy="2707"/>
            </a:xfrm>
            <a:prstGeom prst="line">
              <a:avLst/>
            </a:prstGeom>
            <a:noFill/>
            <a:ln w="38100">
              <a:solidFill>
                <a:srgbClr val="FFFFFF"/>
              </a:solidFill>
              <a:round/>
              <a:headEnd/>
              <a:tailEnd/>
            </a:ln>
          </p:spPr>
          <p:txBody>
            <a:bodyPr/>
            <a:lstStyle/>
            <a:p>
              <a:endParaRPr lang="fa-IR"/>
            </a:p>
          </p:txBody>
        </p:sp>
        <p:sp>
          <p:nvSpPr>
            <p:cNvPr id="17" name="Line 18"/>
            <p:cNvSpPr>
              <a:spLocks noChangeShapeType="1"/>
            </p:cNvSpPr>
            <p:nvPr/>
          </p:nvSpPr>
          <p:spPr bwMode="auto">
            <a:xfrm>
              <a:off x="5597" y="4500"/>
              <a:ext cx="1" cy="720"/>
            </a:xfrm>
            <a:prstGeom prst="line">
              <a:avLst/>
            </a:prstGeom>
            <a:noFill/>
            <a:ln w="12700">
              <a:solidFill>
                <a:srgbClr val="000000"/>
              </a:solidFill>
              <a:round/>
              <a:headEnd/>
              <a:tailEnd/>
            </a:ln>
          </p:spPr>
          <p:txBody>
            <a:bodyPr/>
            <a:lstStyle/>
            <a:p>
              <a:endParaRPr lang="fa-IR"/>
            </a:p>
          </p:txBody>
        </p:sp>
        <p:sp>
          <p:nvSpPr>
            <p:cNvPr id="18" name="Line 19"/>
            <p:cNvSpPr>
              <a:spLocks noChangeShapeType="1"/>
            </p:cNvSpPr>
            <p:nvPr/>
          </p:nvSpPr>
          <p:spPr bwMode="auto">
            <a:xfrm>
              <a:off x="8015" y="4500"/>
              <a:ext cx="1" cy="720"/>
            </a:xfrm>
            <a:prstGeom prst="line">
              <a:avLst/>
            </a:prstGeom>
            <a:noFill/>
            <a:ln w="12700">
              <a:solidFill>
                <a:srgbClr val="000000"/>
              </a:solidFill>
              <a:round/>
              <a:headEnd/>
              <a:tailEnd/>
            </a:ln>
          </p:spPr>
          <p:txBody>
            <a:bodyPr/>
            <a:lstStyle/>
            <a:p>
              <a:endParaRPr lang="fa-IR"/>
            </a:p>
          </p:txBody>
        </p:sp>
        <p:sp>
          <p:nvSpPr>
            <p:cNvPr id="19" name="Rectangle 20"/>
            <p:cNvSpPr>
              <a:spLocks noChangeArrowheads="1"/>
            </p:cNvSpPr>
            <p:nvPr/>
          </p:nvSpPr>
          <p:spPr bwMode="auto">
            <a:xfrm>
              <a:off x="3617" y="5400"/>
              <a:ext cx="7135" cy="540"/>
            </a:xfrm>
            <a:prstGeom prst="rect">
              <a:avLst/>
            </a:prstGeom>
            <a:solidFill>
              <a:srgbClr val="FF0000"/>
            </a:solidFill>
            <a:ln w="9525">
              <a:solidFill>
                <a:srgbClr val="000000"/>
              </a:solidFill>
              <a:miter lim="800000"/>
              <a:headEnd/>
              <a:tailEnd/>
            </a:ln>
          </p:spPr>
          <p:txBody>
            <a:bodyPr/>
            <a:lstStyle/>
            <a:p>
              <a:pPr algn="ctr"/>
              <a:r>
                <a:rPr lang="fa-IR" sz="2400" b="1" dirty="0">
                  <a:solidFill>
                    <a:srgbClr val="FFFFFF"/>
                  </a:solidFill>
                  <a:latin typeface="Times New Roman" pitchFamily="18" charset="0"/>
                  <a:cs typeface="Times New Roman" pitchFamily="18" charset="0"/>
                </a:rPr>
                <a:t>مهارتهاي مورد نياز سطوح مختلف مدير يت</a:t>
              </a:r>
              <a:endParaRPr lang="en-US" sz="2800" dirty="0"/>
            </a:p>
          </p:txBody>
        </p:sp>
        <p:sp>
          <p:nvSpPr>
            <p:cNvPr id="20" name="AutoShape 21"/>
            <p:cNvSpPr>
              <a:spLocks noChangeArrowheads="1"/>
            </p:cNvSpPr>
            <p:nvPr/>
          </p:nvSpPr>
          <p:spPr bwMode="auto">
            <a:xfrm>
              <a:off x="5777" y="4716"/>
              <a:ext cx="1825" cy="504"/>
            </a:xfrm>
            <a:prstGeom prst="flowChartAlternateProcess">
              <a:avLst/>
            </a:prstGeom>
            <a:solidFill>
              <a:srgbClr val="FFFFFF"/>
            </a:solidFill>
            <a:ln w="9525">
              <a:solidFill>
                <a:srgbClr val="000000"/>
              </a:solidFill>
              <a:miter lim="800000"/>
              <a:headEnd/>
              <a:tailEnd/>
            </a:ln>
          </p:spPr>
          <p:txBody>
            <a:bodyPr/>
            <a:lstStyle/>
            <a:p>
              <a:pPr algn="ctr"/>
              <a:r>
                <a:rPr lang="fa-IR" sz="1600" b="1" dirty="0">
                  <a:latin typeface="Times New Roman" pitchFamily="18" charset="0"/>
                  <a:cs typeface="Times New Roman" pitchFamily="18" charset="0"/>
                </a:rPr>
                <a:t> مهارتهاي انساني</a:t>
              </a:r>
              <a:endParaRPr lang="en-US" sz="1600" b="1" dirty="0">
                <a:latin typeface="Times New Roman" pitchFamily="18" charset="0"/>
                <a:cs typeface="Times New Roman" pitchFamily="18" charset="0"/>
              </a:endParaRPr>
            </a:p>
          </p:txBody>
        </p:sp>
        <p:sp>
          <p:nvSpPr>
            <p:cNvPr id="21" name="AutoShape 22"/>
            <p:cNvSpPr>
              <a:spLocks noChangeArrowheads="1"/>
            </p:cNvSpPr>
            <p:nvPr/>
          </p:nvSpPr>
          <p:spPr bwMode="auto">
            <a:xfrm>
              <a:off x="3797" y="4695"/>
              <a:ext cx="1642" cy="540"/>
            </a:xfrm>
            <a:prstGeom prst="flowChartAlternateProcess">
              <a:avLst/>
            </a:prstGeom>
            <a:solidFill>
              <a:srgbClr val="FFFFFF"/>
            </a:solidFill>
            <a:ln w="9525">
              <a:solidFill>
                <a:srgbClr val="000000"/>
              </a:solidFill>
              <a:miter lim="800000"/>
              <a:headEnd/>
              <a:tailEnd/>
            </a:ln>
          </p:spPr>
          <p:txBody>
            <a:bodyPr/>
            <a:lstStyle/>
            <a:p>
              <a:pPr algn="ctr"/>
              <a:r>
                <a:rPr lang="fa-IR" sz="1600" b="1" dirty="0">
                  <a:latin typeface="Times New Roman" pitchFamily="18" charset="0"/>
                  <a:cs typeface="Times New Roman" pitchFamily="18" charset="0"/>
                </a:rPr>
                <a:t> مهارتهاي فني</a:t>
              </a:r>
              <a:endParaRPr lang="en-US" sz="3600" dirty="0"/>
            </a:p>
          </p:txBody>
        </p:sp>
        <p:sp>
          <p:nvSpPr>
            <p:cNvPr id="22" name="AutoShape 23"/>
            <p:cNvSpPr>
              <a:spLocks noChangeArrowheads="1"/>
            </p:cNvSpPr>
            <p:nvPr/>
          </p:nvSpPr>
          <p:spPr bwMode="auto">
            <a:xfrm>
              <a:off x="8135" y="4680"/>
              <a:ext cx="2256" cy="624"/>
            </a:xfrm>
            <a:prstGeom prst="flowChartAlternateProcess">
              <a:avLst/>
            </a:prstGeom>
            <a:solidFill>
              <a:srgbClr val="FFFFFF"/>
            </a:solidFill>
            <a:ln w="9525">
              <a:solidFill>
                <a:srgbClr val="000000"/>
              </a:solidFill>
              <a:miter lim="800000"/>
              <a:headEnd/>
              <a:tailEnd/>
            </a:ln>
          </p:spPr>
          <p:txBody>
            <a:bodyPr/>
            <a:lstStyle/>
            <a:p>
              <a:pPr algn="ctr"/>
              <a:r>
                <a:rPr lang="fa-IR" sz="1400" b="1" dirty="0">
                  <a:latin typeface="Times New Roman" pitchFamily="18" charset="0"/>
                  <a:cs typeface="Times New Roman" pitchFamily="18" charset="0"/>
                </a:rPr>
                <a:t>مهارتهاي ادراكي ومدیریتی</a:t>
              </a:r>
              <a:endParaRPr lang="en-US" sz="1400" b="1" dirty="0">
                <a:latin typeface="Times New Roman" pitchFamily="18" charset="0"/>
                <a:cs typeface="Times New Roman" pitchFamily="18" charset="0"/>
              </a:endParaRPr>
            </a:p>
          </p:txBody>
        </p:sp>
      </p:grpSp>
      <p:sp>
        <p:nvSpPr>
          <p:cNvPr id="23" name="Rectangle 24"/>
          <p:cNvSpPr>
            <a:spLocks noChangeArrowheads="1"/>
          </p:cNvSpPr>
          <p:nvPr/>
        </p:nvSpPr>
        <p:spPr bwMode="auto">
          <a:xfrm>
            <a:off x="1331640" y="1628775"/>
            <a:ext cx="1293002" cy="544016"/>
          </a:xfrm>
          <a:prstGeom prst="rect">
            <a:avLst/>
          </a:prstGeom>
          <a:solidFill>
            <a:srgbClr val="FF0000"/>
          </a:solidFill>
          <a:ln w="9525">
            <a:solidFill>
              <a:srgbClr val="000000"/>
            </a:solidFill>
            <a:miter lim="800000"/>
            <a:headEnd/>
            <a:tailEnd/>
          </a:ln>
        </p:spPr>
        <p:txBody>
          <a:bodyPr/>
          <a:lstStyle/>
          <a:p>
            <a:pPr algn="ctr"/>
            <a:r>
              <a:rPr lang="fa-IR" b="1" dirty="0">
                <a:solidFill>
                  <a:srgbClr val="FFFFFF"/>
                </a:solidFill>
                <a:latin typeface="Times New Roman" pitchFamily="18" charset="0"/>
                <a:cs typeface="Times New Roman" pitchFamily="18" charset="0"/>
              </a:rPr>
              <a:t>سطوح مديريت</a:t>
            </a:r>
            <a:endParaRPr lang="en-US" sz="2800" dirty="0"/>
          </a:p>
        </p:txBody>
      </p:sp>
      <p:sp>
        <p:nvSpPr>
          <p:cNvPr id="24" name="Line 25"/>
          <p:cNvSpPr>
            <a:spLocks noChangeShapeType="1"/>
          </p:cNvSpPr>
          <p:nvPr/>
        </p:nvSpPr>
        <p:spPr bwMode="auto">
          <a:xfrm>
            <a:off x="5796136" y="2276872"/>
            <a:ext cx="504056" cy="2160241"/>
          </a:xfrm>
          <a:prstGeom prst="line">
            <a:avLst/>
          </a:prstGeom>
          <a:noFill/>
          <a:ln w="28575">
            <a:solidFill>
              <a:schemeClr val="bg1"/>
            </a:solidFill>
            <a:round/>
            <a:headEnd/>
            <a:tailEnd/>
          </a:ln>
        </p:spPr>
        <p:txBody>
          <a:bodyPr/>
          <a:lstStyle/>
          <a:p>
            <a:endParaRPr lang="fa-IR"/>
          </a:p>
        </p:txBody>
      </p:sp>
      <p:sp>
        <p:nvSpPr>
          <p:cNvPr id="25" name="Line 26"/>
          <p:cNvSpPr>
            <a:spLocks noChangeShapeType="1"/>
          </p:cNvSpPr>
          <p:nvPr/>
        </p:nvSpPr>
        <p:spPr bwMode="auto">
          <a:xfrm>
            <a:off x="2699792" y="1885950"/>
            <a:ext cx="0" cy="3400102"/>
          </a:xfrm>
          <a:prstGeom prst="line">
            <a:avLst/>
          </a:prstGeom>
          <a:noFill/>
          <a:ln w="9525">
            <a:solidFill>
              <a:srgbClr val="000000"/>
            </a:solidFill>
            <a:round/>
            <a:headEnd/>
            <a:tailEnd/>
          </a:ln>
        </p:spPr>
        <p:txBody>
          <a:bodyPr/>
          <a:lstStyle/>
          <a:p>
            <a:endParaRPr lang="fa-IR"/>
          </a:p>
        </p:txBody>
      </p:sp>
      <p:sp>
        <p:nvSpPr>
          <p:cNvPr id="26" name="Line 27"/>
          <p:cNvSpPr>
            <a:spLocks noChangeShapeType="1"/>
          </p:cNvSpPr>
          <p:nvPr/>
        </p:nvSpPr>
        <p:spPr bwMode="auto">
          <a:xfrm flipV="1">
            <a:off x="1271588" y="4509120"/>
            <a:ext cx="6864082" cy="5666"/>
          </a:xfrm>
          <a:prstGeom prst="line">
            <a:avLst/>
          </a:prstGeom>
          <a:noFill/>
          <a:ln w="9525">
            <a:solidFill>
              <a:srgbClr val="000000"/>
            </a:solidFill>
            <a:round/>
            <a:headEnd/>
            <a:tailEnd/>
          </a:ln>
        </p:spPr>
        <p:txBody>
          <a:bodyPr/>
          <a:lstStyle/>
          <a:p>
            <a:endParaRPr lang="fa-IR"/>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36" y="1785926"/>
            <a:ext cx="9217024" cy="4068763"/>
          </a:xfrm>
        </p:spPr>
        <p:txBody>
          <a:bodyPr>
            <a:normAutofit fontScale="92500" lnSpcReduction="20000"/>
          </a:bodyPr>
          <a:lstStyle/>
          <a:p>
            <a:pPr lvl="0" algn="r" rtl="1">
              <a:buFont typeface="Wingdings" pitchFamily="2" charset="2"/>
              <a:buChar char="v"/>
            </a:pPr>
            <a:r>
              <a:rPr lang="fa-IR" sz="2400" dirty="0">
                <a:cs typeface="B Nazanin" pitchFamily="2" charset="-78"/>
              </a:rPr>
              <a:t>شناسايي و درک مدل رفتاري خود </a:t>
            </a:r>
            <a:endParaRPr lang="en-US" sz="2400" dirty="0">
              <a:cs typeface="B Nazanin" pitchFamily="2" charset="-78"/>
            </a:endParaRPr>
          </a:p>
          <a:p>
            <a:pPr lvl="0" algn="r" rtl="1">
              <a:buFont typeface="Wingdings" pitchFamily="2" charset="2"/>
              <a:buChar char="v"/>
            </a:pPr>
            <a:r>
              <a:rPr lang="fa-IR" sz="2400" dirty="0">
                <a:cs typeface="B Nazanin" pitchFamily="2" charset="-78"/>
              </a:rPr>
              <a:t>شناسايي </a:t>
            </a:r>
            <a:r>
              <a:rPr lang="fa-IR" sz="2400" dirty="0" smtClean="0">
                <a:cs typeface="B Nazanin" pitchFamily="2" charset="-78"/>
              </a:rPr>
              <a:t>مدل هاي </a:t>
            </a:r>
            <a:r>
              <a:rPr lang="fa-IR" sz="2400" dirty="0">
                <a:cs typeface="B Nazanin" pitchFamily="2" charset="-78"/>
              </a:rPr>
              <a:t>رفتاري ديگران</a:t>
            </a:r>
            <a:endParaRPr lang="en-US" sz="2400" dirty="0">
              <a:cs typeface="B Nazanin" pitchFamily="2" charset="-78"/>
            </a:endParaRPr>
          </a:p>
          <a:p>
            <a:pPr lvl="0" algn="r" rtl="1">
              <a:buFont typeface="Wingdings" pitchFamily="2" charset="2"/>
              <a:buChar char="v"/>
            </a:pPr>
            <a:r>
              <a:rPr lang="fa-IR" sz="2400" dirty="0" smtClean="0">
                <a:cs typeface="B Nazanin" pitchFamily="2" charset="-78"/>
              </a:rPr>
              <a:t>توانايي تطبيق با مدل هاي رفتاري ديگر</a:t>
            </a:r>
          </a:p>
          <a:p>
            <a:pPr lvl="0" algn="r" rtl="1">
              <a:buNone/>
            </a:pPr>
            <a:endParaRPr lang="en-US" sz="2400" dirty="0" smtClean="0">
              <a:cs typeface="B Nazanin" pitchFamily="2" charset="-78"/>
            </a:endParaRPr>
          </a:p>
          <a:p>
            <a:pPr lvl="0" algn="r" rtl="1">
              <a:buFont typeface="Wingdings" pitchFamily="2" charset="2"/>
              <a:buChar char="v"/>
            </a:pPr>
            <a:r>
              <a:rPr lang="fa-IR" sz="2400" dirty="0" smtClean="0">
                <a:cs typeface="B Nazanin" pitchFamily="2" charset="-78"/>
              </a:rPr>
              <a:t>یافتن </a:t>
            </a:r>
            <a:r>
              <a:rPr lang="fa-IR" sz="2400" dirty="0">
                <a:cs typeface="B Nazanin" pitchFamily="2" charset="-78"/>
              </a:rPr>
              <a:t>راه های یادگیری موثر </a:t>
            </a:r>
            <a:endParaRPr lang="fa-IR" sz="2400" dirty="0" smtClean="0">
              <a:cs typeface="B Nazanin" pitchFamily="2" charset="-78"/>
            </a:endParaRPr>
          </a:p>
          <a:p>
            <a:pPr lvl="0" algn="r" rtl="1">
              <a:buFont typeface="Wingdings" pitchFamily="2" charset="2"/>
              <a:buChar char="v"/>
            </a:pPr>
            <a:r>
              <a:rPr lang="fa-IR" sz="2400" dirty="0" smtClean="0">
                <a:cs typeface="B Nazanin" pitchFamily="2" charset="-78"/>
              </a:rPr>
              <a:t>افزایش یادگیری در کلاس درس</a:t>
            </a:r>
            <a:endParaRPr lang="en-US" sz="2400" dirty="0">
              <a:cs typeface="B Nazanin" pitchFamily="2" charset="-78"/>
            </a:endParaRPr>
          </a:p>
          <a:p>
            <a:pPr lvl="0" algn="r" rtl="1">
              <a:buFont typeface="Wingdings" pitchFamily="2" charset="2"/>
              <a:buChar char="v"/>
            </a:pPr>
            <a:r>
              <a:rPr lang="fa-IR" sz="2400" dirty="0" smtClean="0">
                <a:cs typeface="B Nazanin" pitchFamily="2" charset="-78"/>
              </a:rPr>
              <a:t>تعامل </a:t>
            </a:r>
            <a:r>
              <a:rPr lang="fa-IR" sz="2400" dirty="0">
                <a:cs typeface="B Nazanin" pitchFamily="2" charset="-78"/>
              </a:rPr>
              <a:t>موثر در محیط آموزشی با استفاده از درک متقابل</a:t>
            </a:r>
            <a:endParaRPr lang="en-US" sz="2400" dirty="0">
              <a:cs typeface="B Nazanin" pitchFamily="2" charset="-78"/>
            </a:endParaRPr>
          </a:p>
          <a:p>
            <a:pPr lvl="0" algn="r" rtl="1">
              <a:buFont typeface="Wingdings" pitchFamily="2" charset="2"/>
              <a:buChar char="v"/>
            </a:pPr>
            <a:r>
              <a:rPr lang="fa-IR" sz="2400" dirty="0">
                <a:cs typeface="B Nazanin" pitchFamily="2" charset="-78"/>
              </a:rPr>
              <a:t>انتخاب شغل و رشته تحصیلی </a:t>
            </a:r>
            <a:r>
              <a:rPr lang="fa-IR" sz="2400" dirty="0" smtClean="0">
                <a:cs typeface="B Nazanin" pitchFamily="2" charset="-78"/>
              </a:rPr>
              <a:t>متناسب </a:t>
            </a:r>
            <a:r>
              <a:rPr lang="fa-IR" sz="2400" dirty="0">
                <a:cs typeface="B Nazanin" pitchFamily="2" charset="-78"/>
              </a:rPr>
              <a:t>با </a:t>
            </a:r>
            <a:r>
              <a:rPr lang="fa-IR" sz="2400" dirty="0" smtClean="0">
                <a:cs typeface="B Nazanin" pitchFamily="2" charset="-78"/>
              </a:rPr>
              <a:t>آگاهی نسبت به مدل رفتاری خود</a:t>
            </a:r>
          </a:p>
          <a:p>
            <a:pPr lvl="0" algn="r" rtl="1">
              <a:buFont typeface="Wingdings" pitchFamily="2" charset="2"/>
              <a:buChar char="v"/>
            </a:pPr>
            <a:endParaRPr lang="fa-IR" sz="2400" dirty="0" smtClean="0">
              <a:cs typeface="B Nazanin" pitchFamily="2" charset="-78"/>
            </a:endParaRPr>
          </a:p>
          <a:p>
            <a:pPr lvl="0" algn="r" rtl="1">
              <a:buNone/>
            </a:pPr>
            <a:endParaRPr lang="fa-IR" sz="2400" dirty="0" smtClean="0">
              <a:cs typeface="B Nazanin" pitchFamily="2" charset="-78"/>
            </a:endParaRPr>
          </a:p>
          <a:p>
            <a:pPr>
              <a:buNone/>
            </a:pPr>
            <a:r>
              <a:rPr lang="fa-IR" sz="2400" dirty="0" smtClean="0">
                <a:cs typeface="B Nazanin" pitchFamily="2" charset="-78"/>
              </a:rPr>
              <a:t>تطبیق: لحن صدا، زبان صدا، کلمات و سرعت به منظور بهبود ارتباطات، روابط و درک متقابل</a:t>
            </a:r>
            <a:endParaRPr lang="en-US" sz="2400" dirty="0" smtClean="0">
              <a:cs typeface="B Nazanin" pitchFamily="2" charset="-78"/>
            </a:endParaRPr>
          </a:p>
          <a:p>
            <a:pPr lvl="0" algn="r" rtl="1">
              <a:buFont typeface="Wingdings" pitchFamily="2" charset="2"/>
              <a:buChar char="v"/>
            </a:pPr>
            <a:endParaRPr lang="en-US" sz="2400" dirty="0">
              <a:cs typeface="B Nazanin" pitchFamily="2" charset="-78"/>
            </a:endParaRPr>
          </a:p>
          <a:p>
            <a:pPr algn="r" rtl="1">
              <a:buFont typeface="Wingdings" pitchFamily="2" charset="2"/>
              <a:buChar char="v"/>
            </a:pPr>
            <a:endParaRPr lang="en-US" sz="2400" dirty="0">
              <a:cs typeface="B Nazanin" pitchFamily="2" charset="-78"/>
            </a:endParaRPr>
          </a:p>
        </p:txBody>
      </p:sp>
      <p:sp>
        <p:nvSpPr>
          <p:cNvPr id="2" name="Title 1"/>
          <p:cNvSpPr>
            <a:spLocks noGrp="1"/>
          </p:cNvSpPr>
          <p:nvPr>
            <p:ph type="title"/>
          </p:nvPr>
        </p:nvSpPr>
        <p:spPr>
          <a:xfrm>
            <a:off x="428596" y="571480"/>
            <a:ext cx="8229600" cy="1752600"/>
          </a:xfrm>
        </p:spPr>
        <p:txBody>
          <a:bodyPr>
            <a:normAutofit/>
          </a:bodyPr>
          <a:lstStyle/>
          <a:p>
            <a:pPr algn="r"/>
            <a:r>
              <a:rPr lang="fa-IR" sz="3200" b="1" dirty="0" smtClean="0">
                <a:cs typeface="B Nazanin" pitchFamily="2" charset="-78"/>
              </a:rPr>
              <a:t>مزایای استفاده از ابزار</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a:t>
            </a:r>
            <a:r>
              <a:rPr lang="en-US"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4000" b="1" dirty="0" smtClean="0">
                <a:solidFill>
                  <a:srgbClr val="2DF336"/>
                </a:solidFill>
                <a:effectLst>
                  <a:outerShdw blurRad="38100" dist="38100" dir="2700000" algn="tl">
                    <a:srgbClr val="000000">
                      <a:alpha val="43137"/>
                    </a:srgbClr>
                  </a:outerShdw>
                </a:effectLst>
                <a:latin typeface="Times New Roman" pitchFamily="18" charset="0"/>
                <a:cs typeface="Times New Roman" pitchFamily="18" charset="0"/>
              </a:rPr>
              <a:t>S</a:t>
            </a:r>
            <a:r>
              <a:rPr lang="en-US" sz="40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a:t>
            </a:r>
            <a:r>
              <a:rPr lang="fa-IR" sz="4000" b="1" dirty="0" smtClean="0">
                <a:solidFill>
                  <a:srgbClr val="C00000"/>
                </a:solidFill>
                <a:effectLst>
                  <a:outerShdw blurRad="38100" dist="38100" dir="2700000" algn="tl">
                    <a:srgbClr val="000000">
                      <a:alpha val="43137"/>
                    </a:srgbClr>
                  </a:outerShdw>
                </a:effectLst>
                <a:cs typeface="B Nazanin" pitchFamily="2" charset="-78"/>
              </a:rPr>
              <a:t> </a:t>
            </a:r>
            <a:r>
              <a:rPr lang="fa-IR" sz="3200" b="1" dirty="0" smtClean="0">
                <a:solidFill>
                  <a:srgbClr val="C00000"/>
                </a:solidFill>
                <a:effectLst>
                  <a:outerShdw blurRad="38100" dist="38100" dir="2700000" algn="tl">
                    <a:srgbClr val="000000">
                      <a:alpha val="43137"/>
                    </a:srgbClr>
                  </a:outerShdw>
                </a:effectLst>
                <a:cs typeface="B Nazanin" pitchFamily="2" charset="-78"/>
              </a:rPr>
              <a:t/>
            </a:r>
            <a:br>
              <a:rPr lang="fa-IR" sz="3200" b="1" dirty="0" smtClean="0">
                <a:solidFill>
                  <a:srgbClr val="C00000"/>
                </a:solidFill>
                <a:effectLst>
                  <a:outerShdw blurRad="38100" dist="38100" dir="2700000" algn="tl">
                    <a:srgbClr val="000000">
                      <a:alpha val="43137"/>
                    </a:srgbClr>
                  </a:outerShdw>
                </a:effectLst>
                <a:cs typeface="B Nazanin" pitchFamily="2" charset="-78"/>
              </a:rPr>
            </a:br>
            <a:endParaRPr lang="en-US" sz="3200" b="1" dirty="0">
              <a:solidFill>
                <a:srgbClr val="C00000"/>
              </a:solidFill>
              <a:effectLst>
                <a:outerShdw blurRad="38100" dist="38100" dir="2700000" algn="tl">
                  <a:srgbClr val="000000">
                    <a:alpha val="43137"/>
                  </a:srgbClr>
                </a:outerShdw>
              </a:effectLst>
            </a:endParaRPr>
          </a:p>
        </p:txBody>
      </p:sp>
      <p:pic>
        <p:nvPicPr>
          <p:cNvPr id="4" name="Picture 2" descr="D:\EMBA\My Pictures\bbbb.jpg"/>
          <p:cNvPicPr>
            <a:picLocks noChangeAspect="1" noChangeArrowheads="1"/>
          </p:cNvPicPr>
          <p:nvPr/>
        </p:nvPicPr>
        <p:blipFill>
          <a:blip r:embed="rId2" cstate="print"/>
          <a:srcRect/>
          <a:stretch>
            <a:fillRect/>
          </a:stretch>
        </p:blipFill>
        <p:spPr bwMode="auto">
          <a:xfrm>
            <a:off x="827584" y="764704"/>
            <a:ext cx="3024336" cy="3024336"/>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7744" y="836712"/>
            <a:ext cx="6369952" cy="769441"/>
          </a:xfrm>
          <a:prstGeom prst="rect">
            <a:avLst/>
          </a:prstGeom>
          <a:noFill/>
        </p:spPr>
        <p:txBody>
          <a:bodyPr wrap="square" rtlCol="0">
            <a:spAutoFit/>
          </a:bodyPr>
          <a:lstStyle/>
          <a:p>
            <a:r>
              <a:rPr lang="fa-IR" sz="3200" b="1" dirty="0" smtClean="0"/>
              <a:t>فرضیات اولیه  در ارتباط با </a:t>
            </a:r>
            <a:r>
              <a:rPr lang="en-US" sz="4400" b="1" dirty="0" smtClean="0">
                <a:solidFill>
                  <a:srgbClr val="FF0000"/>
                </a:solidFill>
                <a:latin typeface="Adobe Garamond Pro Bold" pitchFamily="18" charset="0"/>
                <a:cs typeface="+mj-cs"/>
              </a:rPr>
              <a:t>D</a:t>
            </a:r>
            <a:r>
              <a:rPr lang="en-US" sz="4400" b="1" dirty="0" smtClean="0">
                <a:solidFill>
                  <a:srgbClr val="FFFF00"/>
                </a:solidFill>
                <a:latin typeface="Adobe Garamond Pro Bold" pitchFamily="18" charset="0"/>
                <a:cs typeface="+mj-cs"/>
              </a:rPr>
              <a:t>I</a:t>
            </a:r>
            <a:r>
              <a:rPr lang="en-US" sz="4400" b="1" dirty="0" smtClean="0">
                <a:solidFill>
                  <a:srgbClr val="2DF336"/>
                </a:solidFill>
                <a:latin typeface="Adobe Garamond Pro Bold" pitchFamily="18" charset="0"/>
                <a:cs typeface="+mj-cs"/>
              </a:rPr>
              <a:t>S</a:t>
            </a:r>
            <a:r>
              <a:rPr lang="en-US" sz="4400" b="1" dirty="0" smtClean="0">
                <a:solidFill>
                  <a:srgbClr val="00B0F0"/>
                </a:solidFill>
                <a:latin typeface="Adobe Garamond Pro Bold" pitchFamily="18" charset="0"/>
                <a:cs typeface="+mj-cs"/>
              </a:rPr>
              <a:t>C</a:t>
            </a:r>
            <a:endParaRPr lang="en-US" sz="3200" b="1" dirty="0">
              <a:solidFill>
                <a:srgbClr val="00B0F0"/>
              </a:solidFill>
              <a:latin typeface="Adobe Garamond Pro Bold" pitchFamily="18" charset="0"/>
              <a:cs typeface="+mj-cs"/>
            </a:endParaRPr>
          </a:p>
        </p:txBody>
      </p:sp>
      <p:sp>
        <p:nvSpPr>
          <p:cNvPr id="4" name="TextBox 3"/>
          <p:cNvSpPr txBox="1"/>
          <p:nvPr/>
        </p:nvSpPr>
        <p:spPr>
          <a:xfrm>
            <a:off x="142860" y="1916832"/>
            <a:ext cx="8858280" cy="4467057"/>
          </a:xfrm>
          <a:prstGeom prst="rect">
            <a:avLst/>
          </a:prstGeom>
          <a:noFill/>
        </p:spPr>
        <p:txBody>
          <a:bodyPr wrap="square" rtlCol="0">
            <a:spAutoFit/>
          </a:bodyPr>
          <a:lstStyle/>
          <a:p>
            <a:pPr algn="just">
              <a:lnSpc>
                <a:spcPct val="150000"/>
              </a:lnSpc>
              <a:buFont typeface="Wingdings" pitchFamily="2" charset="2"/>
              <a:buChar char="v"/>
            </a:pPr>
            <a:r>
              <a:rPr lang="fa-IR" sz="2400" dirty="0" smtClean="0"/>
              <a:t>اندازه گیری ملموس و قابل مشاهده  رفتار و احساسات </a:t>
            </a:r>
          </a:p>
          <a:p>
            <a:pPr algn="just">
              <a:lnSpc>
                <a:spcPct val="150000"/>
              </a:lnSpc>
              <a:buFont typeface="Wingdings" pitchFamily="2" charset="2"/>
              <a:buChar char="v"/>
            </a:pPr>
            <a:r>
              <a:rPr lang="fa-IR" sz="2400" dirty="0" smtClean="0"/>
              <a:t>نه شخصیت و نه نگرش، بلکه مدل رفتاری</a:t>
            </a:r>
          </a:p>
          <a:p>
            <a:pPr algn="just">
              <a:lnSpc>
                <a:spcPct val="150000"/>
              </a:lnSpc>
              <a:buFont typeface="Wingdings" pitchFamily="2" charset="2"/>
              <a:buChar char="v"/>
            </a:pPr>
            <a:r>
              <a:rPr lang="fa-IR" sz="2400" dirty="0" smtClean="0"/>
              <a:t>نه روشی برای ”برچسب زدن“ به افراد و یا آن ها را در ”قالب قرار دادن“</a:t>
            </a:r>
          </a:p>
          <a:p>
            <a:pPr algn="just">
              <a:lnSpc>
                <a:spcPct val="150000"/>
              </a:lnSpc>
              <a:buFont typeface="Wingdings" pitchFamily="2" charset="2"/>
              <a:buChar char="v"/>
            </a:pPr>
            <a:r>
              <a:rPr lang="fa-IR" sz="2400" dirty="0" smtClean="0"/>
              <a:t>هیچ مدل رفتاری نسبت به مدل رفتاری دیگر ارجحیت ندارد</a:t>
            </a:r>
          </a:p>
          <a:p>
            <a:pPr algn="just">
              <a:lnSpc>
                <a:spcPct val="150000"/>
              </a:lnSpc>
              <a:buFont typeface="Wingdings" pitchFamily="2" charset="2"/>
              <a:buChar char="v"/>
            </a:pPr>
            <a:r>
              <a:rPr lang="fa-IR" sz="2400" dirty="0" smtClean="0"/>
              <a:t>افراد ترکیبی از مدل های رفتاری هستند</a:t>
            </a:r>
          </a:p>
          <a:p>
            <a:pPr algn="just">
              <a:lnSpc>
                <a:spcPct val="150000"/>
              </a:lnSpc>
              <a:buFont typeface="Wingdings" pitchFamily="2" charset="2"/>
              <a:buChar char="v"/>
            </a:pPr>
            <a:r>
              <a:rPr lang="fa-IR" sz="2400" dirty="0" smtClean="0"/>
              <a:t>هر فرد قابلیت و توانایی تطابق به هر مدل رفتاری دیگر را دارد</a:t>
            </a:r>
          </a:p>
          <a:p>
            <a:pPr algn="just">
              <a:lnSpc>
                <a:spcPct val="150000"/>
              </a:lnSpc>
              <a:buFont typeface="Wingdings" pitchFamily="2" charset="2"/>
              <a:buChar char="v"/>
            </a:pPr>
            <a:r>
              <a:rPr lang="en-US" sz="2400" dirty="0" smtClean="0"/>
              <a:t>DISC</a:t>
            </a:r>
            <a:r>
              <a:rPr lang="fa-IR" sz="2400" dirty="0" smtClean="0"/>
              <a:t> دروازه  ارتباطات و روابط برنده – برنده است و هر فردی می تواند برنده باشد</a:t>
            </a:r>
          </a:p>
          <a:p>
            <a:pPr algn="just">
              <a:lnSpc>
                <a:spcPct val="150000"/>
              </a:lnSpc>
              <a:buFont typeface="Wingdings" pitchFamily="2" charset="2"/>
              <a:buChar char="v"/>
            </a:pPr>
            <a:endParaRPr lang="en-US" sz="2400" dirty="0"/>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3568" y="1484784"/>
            <a:ext cx="2520280" cy="1008112"/>
          </a:xfrm>
          <a:prstGeom prst="roundRect">
            <a:avLst/>
          </a:prstGeom>
          <a:solidFill>
            <a:srgbClr val="FF0000"/>
          </a:solidFill>
          <a:ln>
            <a:no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b="1" dirty="0" smtClean="0">
                <a:solidFill>
                  <a:schemeClr val="tx1"/>
                </a:solidFill>
              </a:rPr>
              <a:t>D</a:t>
            </a:r>
            <a:r>
              <a:rPr lang="en-US" sz="3200" b="1" dirty="0" smtClean="0">
                <a:solidFill>
                  <a:schemeClr val="tx1"/>
                </a:solidFill>
              </a:rPr>
              <a:t>ominance</a:t>
            </a:r>
            <a:endParaRPr lang="fa-IR" sz="2400" b="1" dirty="0">
              <a:solidFill>
                <a:schemeClr val="tx1"/>
              </a:solidFill>
            </a:endParaRPr>
          </a:p>
        </p:txBody>
      </p:sp>
      <p:sp>
        <p:nvSpPr>
          <p:cNvPr id="9" name="Rounded Rectangle 8"/>
          <p:cNvSpPr/>
          <p:nvPr/>
        </p:nvSpPr>
        <p:spPr>
          <a:xfrm>
            <a:off x="683568" y="5013176"/>
            <a:ext cx="2520280" cy="1008112"/>
          </a:xfrm>
          <a:prstGeom prst="roundRect">
            <a:avLst/>
          </a:prstGeom>
          <a:solidFill>
            <a:srgbClr val="00B0F0"/>
          </a:solidFill>
          <a:ln>
            <a:noFill/>
          </a:ln>
          <a:effectLst>
            <a:glow rad="2286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b="1" dirty="0" smtClean="0">
                <a:solidFill>
                  <a:schemeClr val="tx1"/>
                </a:solidFill>
              </a:rPr>
              <a:t>C</a:t>
            </a:r>
            <a:r>
              <a:rPr lang="en-US" sz="3200" b="1" dirty="0" smtClean="0">
                <a:solidFill>
                  <a:schemeClr val="tx1"/>
                </a:solidFill>
              </a:rPr>
              <a:t>ompliance</a:t>
            </a:r>
            <a:endParaRPr lang="fa-IR" sz="2400" b="1" dirty="0">
              <a:solidFill>
                <a:schemeClr val="tx1"/>
              </a:solidFill>
            </a:endParaRPr>
          </a:p>
        </p:txBody>
      </p:sp>
      <p:sp>
        <p:nvSpPr>
          <p:cNvPr id="10" name="Rounded Rectangle 9"/>
          <p:cNvSpPr/>
          <p:nvPr/>
        </p:nvSpPr>
        <p:spPr>
          <a:xfrm>
            <a:off x="683568" y="2636912"/>
            <a:ext cx="2520280" cy="1008112"/>
          </a:xfrm>
          <a:prstGeom prst="roundRect">
            <a:avLst/>
          </a:prstGeom>
          <a:solidFill>
            <a:srgbClr val="FFFF00"/>
          </a:solidFill>
          <a:ln>
            <a:noFill/>
          </a:ln>
          <a:effectLst>
            <a:glow rad="228600">
              <a:srgbClr val="FFFF00">
                <a:alpha val="40000"/>
              </a:srgb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b="1" dirty="0" smtClean="0">
                <a:solidFill>
                  <a:schemeClr val="tx1"/>
                </a:solidFill>
                <a:effectLst>
                  <a:glow rad="101600">
                    <a:srgbClr val="FFFF00">
                      <a:alpha val="60000"/>
                    </a:srgbClr>
                  </a:glow>
                </a:effectLst>
              </a:rPr>
              <a:t>I</a:t>
            </a:r>
            <a:r>
              <a:rPr lang="en-US" sz="3200" b="1" dirty="0" smtClean="0">
                <a:solidFill>
                  <a:schemeClr val="tx1"/>
                </a:solidFill>
                <a:effectLst>
                  <a:glow rad="101600">
                    <a:srgbClr val="FFFF00">
                      <a:alpha val="60000"/>
                    </a:srgbClr>
                  </a:glow>
                </a:effectLst>
              </a:rPr>
              <a:t>nfluence</a:t>
            </a:r>
            <a:endParaRPr lang="fa-IR" sz="2400" b="1" dirty="0">
              <a:solidFill>
                <a:schemeClr val="tx1"/>
              </a:solidFill>
              <a:effectLst>
                <a:glow rad="101600">
                  <a:srgbClr val="FFFF00">
                    <a:alpha val="60000"/>
                  </a:srgbClr>
                </a:glow>
              </a:effectLst>
            </a:endParaRPr>
          </a:p>
        </p:txBody>
      </p:sp>
      <p:sp>
        <p:nvSpPr>
          <p:cNvPr id="11" name="Rounded Rectangle 10"/>
          <p:cNvSpPr/>
          <p:nvPr/>
        </p:nvSpPr>
        <p:spPr>
          <a:xfrm>
            <a:off x="683568" y="3789040"/>
            <a:ext cx="2520280" cy="1008112"/>
          </a:xfrm>
          <a:prstGeom prst="roundRect">
            <a:avLst/>
          </a:prstGeom>
          <a:solidFill>
            <a:srgbClr val="2DF336"/>
          </a:solidFill>
          <a:ln>
            <a:noFill/>
          </a:ln>
          <a:effectLst>
            <a:glow rad="228600">
              <a:srgbClr val="2DF336">
                <a:alpha val="40000"/>
              </a:srgb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b="1" dirty="0" smtClean="0">
                <a:solidFill>
                  <a:schemeClr val="tx1"/>
                </a:solidFill>
              </a:rPr>
              <a:t>S</a:t>
            </a:r>
            <a:r>
              <a:rPr lang="en-US" sz="3200" b="1" dirty="0" smtClean="0">
                <a:solidFill>
                  <a:schemeClr val="tx1"/>
                </a:solidFill>
              </a:rPr>
              <a:t>teadiness</a:t>
            </a:r>
            <a:endParaRPr lang="fa-IR" sz="2400" b="1" dirty="0">
              <a:solidFill>
                <a:schemeClr val="tx1"/>
              </a:solidFill>
            </a:endParaRPr>
          </a:p>
        </p:txBody>
      </p:sp>
      <p:sp>
        <p:nvSpPr>
          <p:cNvPr id="12" name="TextBox 11"/>
          <p:cNvSpPr txBox="1"/>
          <p:nvPr/>
        </p:nvSpPr>
        <p:spPr>
          <a:xfrm>
            <a:off x="4067944" y="2204864"/>
            <a:ext cx="4790336" cy="461665"/>
          </a:xfrm>
          <a:prstGeom prst="rect">
            <a:avLst/>
          </a:prstGeom>
          <a:solidFill>
            <a:schemeClr val="bg1"/>
          </a:solidFill>
          <a:effectLst>
            <a:glow rad="228600">
              <a:schemeClr val="accent4">
                <a:satMod val="175000"/>
                <a:alpha val="40000"/>
              </a:schemeClr>
            </a:glow>
          </a:effectLst>
        </p:spPr>
        <p:txBody>
          <a:bodyPr wrap="square" rtlCol="1">
            <a:spAutoFit/>
          </a:bodyPr>
          <a:lstStyle/>
          <a:p>
            <a:pPr algn="just"/>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Koodak" pitchFamily="2" charset="-78"/>
              </a:rPr>
              <a:t>ويژگی های هر يک از مدل های رفتاری</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Koodak" pitchFamily="2" charset="-78"/>
            </a:endParaRPr>
          </a:p>
        </p:txBody>
      </p:sp>
      <p:sp>
        <p:nvSpPr>
          <p:cNvPr id="13" name="Left Brace 12"/>
          <p:cNvSpPr/>
          <p:nvPr/>
        </p:nvSpPr>
        <p:spPr>
          <a:xfrm flipH="1">
            <a:off x="3221752" y="1371248"/>
            <a:ext cx="576064" cy="4752528"/>
          </a:xfrm>
          <a:prstGeom prst="leftBrace">
            <a:avLst>
              <a:gd name="adj1" fmla="val 8333"/>
              <a:gd name="adj2" fmla="val 22143"/>
            </a:avLst>
          </a:prstGeom>
          <a:effectLst>
            <a:glow rad="139700">
              <a:schemeClr val="accent4">
                <a:satMod val="175000"/>
                <a:alpha val="40000"/>
              </a:schemeClr>
            </a:glow>
            <a:outerShdw blurRad="40000" dist="23000" dir="5400000" rotWithShape="0">
              <a:srgbClr val="000000">
                <a:alpha val="35000"/>
              </a:srgbClr>
            </a:outerShdw>
          </a:effectLst>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txBody>
          <a:bodyPr rtlCol="1" anchor="ctr"/>
          <a:lstStyle/>
          <a:p>
            <a:pPr algn="ctr"/>
            <a:endParaRPr lang="fa-IR"/>
          </a:p>
        </p:txBody>
      </p:sp>
      <p:pic>
        <p:nvPicPr>
          <p:cNvPr id="2050" name="Picture 2" descr="F:\تبلیغات\1.JPG"/>
          <p:cNvPicPr>
            <a:picLocks noChangeAspect="1" noChangeArrowheads="1"/>
          </p:cNvPicPr>
          <p:nvPr/>
        </p:nvPicPr>
        <p:blipFill>
          <a:blip r:embed="rId2" cstate="print"/>
          <a:srcRect/>
          <a:stretch>
            <a:fillRect/>
          </a:stretch>
        </p:blipFill>
        <p:spPr bwMode="auto">
          <a:xfrm>
            <a:off x="4788024" y="3789040"/>
            <a:ext cx="3168352" cy="2053235"/>
          </a:xfrm>
          <a:prstGeom prst="rect">
            <a:avLst/>
          </a:prstGeom>
          <a:ln>
            <a:noFill/>
          </a:ln>
          <a:effectLst>
            <a:glow rad="228600">
              <a:schemeClr val="accent4">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0" fill="hold"/>
                                        <p:tgtEl>
                                          <p:spTgt spid="2050"/>
                                        </p:tgtEl>
                                        <p:attrNameLst>
                                          <p:attrName>ppt_w</p:attrName>
                                        </p:attrNameLst>
                                      </p:cBhvr>
                                      <p:tavLst>
                                        <p:tav tm="0" fmla="#ppt_w*sin(2.5*pi*$)">
                                          <p:val>
                                            <p:fltVal val="0"/>
                                          </p:val>
                                        </p:tav>
                                        <p:tav tm="100000">
                                          <p:val>
                                            <p:fltVal val="1"/>
                                          </p:val>
                                        </p:tav>
                                      </p:tavLst>
                                    </p:anim>
                                    <p:anim calcmode="lin" valueType="num">
                                      <p:cBhvr>
                                        <p:cTn id="8" dur="5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bmp"/>
          <p:cNvPicPr>
            <a:picLocks noChangeAspect="1"/>
          </p:cNvPicPr>
          <p:nvPr/>
        </p:nvPicPr>
        <p:blipFill>
          <a:blip r:embed="rId2" cstate="print"/>
          <a:stretch>
            <a:fillRect/>
          </a:stretch>
        </p:blipFill>
        <p:spPr>
          <a:xfrm>
            <a:off x="0" y="-357214"/>
            <a:ext cx="9231922" cy="7500990"/>
          </a:xfrm>
          <a:prstGeom prst="rect">
            <a:avLst/>
          </a:prstGeom>
          <a:ln>
            <a:noFill/>
          </a:ln>
          <a:effectLst>
            <a:softEdge rad="1125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bmp"/>
          <p:cNvPicPr>
            <a:picLocks noChangeAspect="1"/>
          </p:cNvPicPr>
          <p:nvPr/>
        </p:nvPicPr>
        <p:blipFill>
          <a:blip r:embed="rId2" cstate="print"/>
          <a:stretch>
            <a:fillRect/>
          </a:stretch>
        </p:blipFill>
        <p:spPr>
          <a:xfrm>
            <a:off x="-285784" y="-214338"/>
            <a:ext cx="9429784" cy="7072338"/>
          </a:xfrm>
          <a:prstGeom prst="rect">
            <a:avLst/>
          </a:prstGeom>
          <a:ln>
            <a:noFill/>
          </a:ln>
          <a:effectLst>
            <a:softEdge rad="1125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372200" y="188640"/>
            <a:ext cx="2520280" cy="864096"/>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chemeClr val="tx1"/>
                </a:solidFill>
                <a:latin typeface="Tahoma" pitchFamily="34" charset="0"/>
                <a:cs typeface="B Nazanin" pitchFamily="2" charset="-78"/>
              </a:rPr>
              <a:t>تسلط و احاطه </a:t>
            </a:r>
            <a:r>
              <a:rPr lang="en-US" sz="4400" b="1" dirty="0" smtClean="0">
                <a:solidFill>
                  <a:schemeClr val="tx1"/>
                </a:solidFill>
                <a:latin typeface="Tahoma" pitchFamily="34" charset="0"/>
                <a:cs typeface="B Nazanin" pitchFamily="2" charset="-78"/>
              </a:rPr>
              <a:t>D</a:t>
            </a:r>
            <a:endParaRPr lang="fa-IR"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cs typeface="B Nazanin" pitchFamily="2" charset="-78"/>
            </a:endParaRPr>
          </a:p>
        </p:txBody>
      </p:sp>
      <p:grpSp>
        <p:nvGrpSpPr>
          <p:cNvPr id="4" name="Group 43"/>
          <p:cNvGrpSpPr/>
          <p:nvPr/>
        </p:nvGrpSpPr>
        <p:grpSpPr>
          <a:xfrm>
            <a:off x="0" y="1000108"/>
            <a:ext cx="8964488" cy="7448193"/>
            <a:chOff x="0" y="1072116"/>
            <a:chExt cx="8964488" cy="7448193"/>
          </a:xfrm>
        </p:grpSpPr>
        <p:sp>
          <p:nvSpPr>
            <p:cNvPr id="31" name="Rounded Rectangle 30"/>
            <p:cNvSpPr/>
            <p:nvPr/>
          </p:nvSpPr>
          <p:spPr>
            <a:xfrm>
              <a:off x="5076056" y="1340768"/>
              <a:ext cx="3888432" cy="3744416"/>
            </a:xfrm>
            <a:prstGeom prst="roundRect">
              <a:avLst/>
            </a:prstGeom>
            <a:noFill/>
            <a:ln>
              <a:noFill/>
            </a:ln>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cs typeface="B Nazanin" pitchFamily="2" charset="-78"/>
              </a:endParaRPr>
            </a:p>
          </p:txBody>
        </p:sp>
        <p:sp>
          <p:nvSpPr>
            <p:cNvPr id="32" name="TextBox 31"/>
            <p:cNvSpPr txBox="1"/>
            <p:nvPr/>
          </p:nvSpPr>
          <p:spPr>
            <a:xfrm>
              <a:off x="0" y="1072116"/>
              <a:ext cx="4177034" cy="7448193"/>
            </a:xfrm>
            <a:prstGeom prst="rect">
              <a:avLst/>
            </a:prstGeom>
            <a:noFill/>
          </p:spPr>
          <p:txBody>
            <a:bodyPr wrap="square" rtlCol="1">
              <a:spAutoFit/>
            </a:bodyPr>
            <a:lstStyle/>
            <a:p>
              <a:pPr>
                <a:lnSpc>
                  <a:spcPct val="150000"/>
                </a:lnSpc>
              </a:pPr>
              <a:r>
                <a:rPr lang="fa-IR" sz="2400" b="1" dirty="0" smtClean="0">
                  <a:solidFill>
                    <a:srgbClr val="C00000"/>
                  </a:solidFill>
                  <a:cs typeface="B Nazanin" pitchFamily="2" charset="-78"/>
                </a:rPr>
                <a:t>ارزش ها :</a:t>
              </a:r>
            </a:p>
            <a:p>
              <a:pPr>
                <a:lnSpc>
                  <a:spcPct val="150000"/>
                </a:lnSpc>
              </a:pPr>
              <a:r>
                <a:rPr lang="fa-IR" sz="2000" b="1" dirty="0" smtClean="0">
                  <a:cs typeface="B Nazanin" pitchFamily="2" charset="-78"/>
                </a:rPr>
                <a:t>هدف گرا . نگاه به جلو</a:t>
              </a:r>
            </a:p>
            <a:p>
              <a:pPr>
                <a:lnSpc>
                  <a:spcPct val="150000"/>
                </a:lnSpc>
              </a:pPr>
              <a:r>
                <a:rPr lang="fa-IR" sz="2000" b="1" dirty="0" smtClean="0">
                  <a:cs typeface="B Nazanin" pitchFamily="2" charset="-78"/>
                </a:rPr>
                <a:t>مباحثه کننده. آغازگر فعالیت</a:t>
              </a:r>
            </a:p>
            <a:p>
              <a:pPr>
                <a:lnSpc>
                  <a:spcPct val="150000"/>
                </a:lnSpc>
              </a:pPr>
              <a:r>
                <a:rPr lang="fa-IR" sz="2400" b="1" dirty="0" smtClean="0">
                  <a:solidFill>
                    <a:srgbClr val="C00000"/>
                  </a:solidFill>
                  <a:cs typeface="B Nazanin" pitchFamily="2" charset="-78"/>
                </a:rPr>
                <a:t>احساسات: </a:t>
              </a:r>
            </a:p>
            <a:p>
              <a:pPr>
                <a:lnSpc>
                  <a:spcPct val="150000"/>
                </a:lnSpc>
              </a:pPr>
              <a:r>
                <a:rPr lang="fa-IR" sz="2000" b="1" dirty="0" smtClean="0">
                  <a:cs typeface="B Nazanin" pitchFamily="2" charset="-78"/>
                </a:rPr>
                <a:t>عصبانیت</a:t>
              </a:r>
            </a:p>
            <a:p>
              <a:pPr>
                <a:lnSpc>
                  <a:spcPct val="150000"/>
                </a:lnSpc>
              </a:pPr>
              <a:r>
                <a:rPr lang="fa-IR" sz="2400" b="1" dirty="0" smtClean="0">
                  <a:solidFill>
                    <a:srgbClr val="C00000"/>
                  </a:solidFill>
                  <a:cs typeface="B Nazanin" pitchFamily="2" charset="-78"/>
                </a:rPr>
                <a:t>محدودیت ها:</a:t>
              </a:r>
            </a:p>
            <a:p>
              <a:pPr algn="just">
                <a:lnSpc>
                  <a:spcPct val="150000"/>
                </a:lnSpc>
              </a:pPr>
              <a:r>
                <a:rPr lang="fa-IR" sz="2000" b="1" dirty="0" smtClean="0">
                  <a:cs typeface="B Nazanin" pitchFamily="2" charset="-78"/>
                </a:rPr>
                <a:t>بیش از حد زیاد، بیش از حد زود</a:t>
              </a:r>
              <a:r>
                <a:rPr lang="en-US" sz="2000" b="1" dirty="0" smtClean="0">
                  <a:cs typeface="B Nazanin" pitchFamily="2" charset="-78"/>
                </a:rPr>
                <a:t>.</a:t>
              </a:r>
              <a:r>
                <a:rPr lang="fa-IR" sz="2000" b="1" dirty="0" smtClean="0">
                  <a:cs typeface="B Nazanin" pitchFamily="2" charset="-78"/>
                </a:rPr>
                <a:t> بیش از حد سریع</a:t>
              </a:r>
            </a:p>
            <a:p>
              <a:pPr algn="just">
                <a:lnSpc>
                  <a:spcPct val="150000"/>
                </a:lnSpc>
              </a:pPr>
              <a:r>
                <a:rPr lang="fa-IR" sz="2000" b="1" dirty="0" smtClean="0">
                  <a:cs typeface="B Nazanin" pitchFamily="2" charset="-78"/>
                </a:rPr>
                <a:t>کم ملاحظه</a:t>
              </a:r>
            </a:p>
            <a:p>
              <a:pPr algn="just">
                <a:lnSpc>
                  <a:spcPct val="150000"/>
                </a:lnSpc>
              </a:pPr>
              <a:r>
                <a:rPr lang="fa-IR" sz="2000" b="1" dirty="0" smtClean="0">
                  <a:cs typeface="B Nazanin" pitchFamily="2" charset="-78"/>
                </a:rPr>
                <a:t>استفاده بیش از حد از موقعیت</a:t>
              </a:r>
              <a:endParaRPr lang="en-US" sz="2000" b="1" dirty="0" smtClean="0">
                <a:cs typeface="B Nazanin" pitchFamily="2" charset="-78"/>
              </a:endParaRPr>
            </a:p>
            <a:p>
              <a:pPr algn="just">
                <a:lnSpc>
                  <a:spcPct val="150000"/>
                </a:lnSpc>
              </a:pPr>
              <a:r>
                <a:rPr lang="fa-IR" sz="2000" b="1" dirty="0" smtClean="0">
                  <a:cs typeface="B Nazanin" pitchFamily="2" charset="-78"/>
                </a:rPr>
                <a:t>استاندارد بیش از حد بالا</a:t>
              </a:r>
            </a:p>
            <a:p>
              <a:endParaRPr lang="fa-IR" sz="1400" dirty="0" smtClean="0">
                <a:cs typeface="B Nazanin" pitchFamily="2" charset="-78"/>
              </a:endParaRPr>
            </a:p>
            <a:p>
              <a:pPr algn="just"/>
              <a:endParaRPr lang="fa-IR" sz="1400" dirty="0" smtClean="0">
                <a:cs typeface="B Nazanin" pitchFamily="2" charset="-78"/>
              </a:endParaRPr>
            </a:p>
            <a:p>
              <a:pPr algn="just"/>
              <a:endParaRPr lang="fa-IR" sz="1000" dirty="0" smtClean="0">
                <a:cs typeface="B Nazanin" pitchFamily="2" charset="-78"/>
              </a:endParaRPr>
            </a:p>
            <a:p>
              <a:pPr algn="just"/>
              <a:endParaRPr lang="fa-IR" sz="1100" dirty="0" smtClean="0">
                <a:cs typeface="B Nazanin" pitchFamily="2" charset="-78"/>
              </a:endParaRPr>
            </a:p>
            <a:p>
              <a:pPr algn="just"/>
              <a:endParaRPr lang="fa-IR" sz="11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a:cs typeface="B Nazanin" pitchFamily="2" charset="-78"/>
              </a:endParaRPr>
            </a:p>
          </p:txBody>
        </p:sp>
      </p:grpSp>
      <p:sp>
        <p:nvSpPr>
          <p:cNvPr id="22" name="Action Button: Return 21">
            <a:hlinkClick r:id="rId2" action="ppaction://hlinksldjump" highlightClick="1"/>
          </p:cNvPr>
          <p:cNvSpPr/>
          <p:nvPr/>
        </p:nvSpPr>
        <p:spPr>
          <a:xfrm>
            <a:off x="0" y="6500834"/>
            <a:ext cx="357158" cy="357166"/>
          </a:xfrm>
          <a:prstGeom prst="actionButtonReturn">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40" name="Group 39"/>
          <p:cNvGrpSpPr/>
          <p:nvPr/>
        </p:nvGrpSpPr>
        <p:grpSpPr>
          <a:xfrm>
            <a:off x="5000628" y="1285860"/>
            <a:ext cx="3786214" cy="5286412"/>
            <a:chOff x="5000628" y="1285860"/>
            <a:chExt cx="3786214" cy="5286412"/>
          </a:xfrm>
        </p:grpSpPr>
        <p:sp>
          <p:nvSpPr>
            <p:cNvPr id="25" name="Rectangle 24"/>
            <p:cNvSpPr/>
            <p:nvPr/>
          </p:nvSpPr>
          <p:spPr>
            <a:xfrm>
              <a:off x="7072330" y="1285860"/>
              <a:ext cx="1714512" cy="92869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رقابتی</a:t>
              </a:r>
              <a:endParaRPr lang="en-US" b="1" dirty="0">
                <a:solidFill>
                  <a:schemeClr val="tx1"/>
                </a:solidFill>
              </a:endParaRPr>
            </a:p>
          </p:txBody>
        </p:sp>
        <p:sp>
          <p:nvSpPr>
            <p:cNvPr id="27" name="Rectangle 26"/>
            <p:cNvSpPr/>
            <p:nvPr/>
          </p:nvSpPr>
          <p:spPr>
            <a:xfrm>
              <a:off x="7072330" y="2357430"/>
              <a:ext cx="1714512" cy="92869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مصمم</a:t>
              </a:r>
              <a:endParaRPr lang="en-US" b="1" dirty="0">
                <a:solidFill>
                  <a:schemeClr val="tx1"/>
                </a:solidFill>
              </a:endParaRPr>
            </a:p>
          </p:txBody>
        </p:sp>
        <p:sp>
          <p:nvSpPr>
            <p:cNvPr id="28" name="Rectangle 27"/>
            <p:cNvSpPr/>
            <p:nvPr/>
          </p:nvSpPr>
          <p:spPr>
            <a:xfrm>
              <a:off x="7072330" y="3500438"/>
              <a:ext cx="1714512" cy="92869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نوآور</a:t>
              </a:r>
              <a:endParaRPr lang="en-US" b="1" dirty="0">
                <a:solidFill>
                  <a:schemeClr val="tx1"/>
                </a:solidFill>
              </a:endParaRPr>
            </a:p>
          </p:txBody>
        </p:sp>
        <p:sp>
          <p:nvSpPr>
            <p:cNvPr id="33" name="Rectangle 32"/>
            <p:cNvSpPr/>
            <p:nvPr/>
          </p:nvSpPr>
          <p:spPr>
            <a:xfrm>
              <a:off x="7072330" y="4572008"/>
              <a:ext cx="1714512" cy="92869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حلال مشکلات</a:t>
              </a:r>
              <a:endParaRPr lang="en-US" b="1" dirty="0">
                <a:solidFill>
                  <a:schemeClr val="tx1"/>
                </a:solidFill>
              </a:endParaRPr>
            </a:p>
          </p:txBody>
        </p:sp>
        <p:sp>
          <p:nvSpPr>
            <p:cNvPr id="34" name="Rectangle 33"/>
            <p:cNvSpPr/>
            <p:nvPr/>
          </p:nvSpPr>
          <p:spPr>
            <a:xfrm>
              <a:off x="7072330" y="5643578"/>
              <a:ext cx="1714512" cy="92869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شروع کننده</a:t>
              </a:r>
              <a:endParaRPr lang="en-US" b="1" dirty="0">
                <a:solidFill>
                  <a:schemeClr val="tx1"/>
                </a:solidFill>
              </a:endParaRPr>
            </a:p>
          </p:txBody>
        </p:sp>
        <p:sp>
          <p:nvSpPr>
            <p:cNvPr id="35" name="Rectangle 34"/>
            <p:cNvSpPr/>
            <p:nvPr/>
          </p:nvSpPr>
          <p:spPr>
            <a:xfrm>
              <a:off x="5000628" y="5643578"/>
              <a:ext cx="1714512" cy="92869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نتیجه گرا</a:t>
              </a:r>
              <a:endParaRPr lang="en-US" b="1" dirty="0">
                <a:solidFill>
                  <a:schemeClr val="tx1"/>
                </a:solidFill>
              </a:endParaRPr>
            </a:p>
          </p:txBody>
        </p:sp>
        <p:sp>
          <p:nvSpPr>
            <p:cNvPr id="36" name="Rectangle 35"/>
            <p:cNvSpPr/>
            <p:nvPr/>
          </p:nvSpPr>
          <p:spPr>
            <a:xfrm>
              <a:off x="5000628" y="4572008"/>
              <a:ext cx="1714512" cy="92869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مصر</a:t>
              </a:r>
              <a:endParaRPr lang="en-US" b="1" dirty="0">
                <a:solidFill>
                  <a:schemeClr val="tx1"/>
                </a:solidFill>
              </a:endParaRPr>
            </a:p>
          </p:txBody>
        </p:sp>
        <p:sp>
          <p:nvSpPr>
            <p:cNvPr id="37" name="Rectangle 36"/>
            <p:cNvSpPr/>
            <p:nvPr/>
          </p:nvSpPr>
          <p:spPr>
            <a:xfrm>
              <a:off x="5000628" y="3500438"/>
              <a:ext cx="1714512" cy="92869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صریح</a:t>
              </a:r>
              <a:endParaRPr lang="en-US" b="1" dirty="0">
                <a:solidFill>
                  <a:schemeClr val="tx1"/>
                </a:solidFill>
              </a:endParaRPr>
            </a:p>
          </p:txBody>
        </p:sp>
        <p:sp>
          <p:nvSpPr>
            <p:cNvPr id="38" name="Rectangle 37"/>
            <p:cNvSpPr/>
            <p:nvPr/>
          </p:nvSpPr>
          <p:spPr>
            <a:xfrm>
              <a:off x="5000628" y="2357430"/>
              <a:ext cx="1714512" cy="92869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شجاع</a:t>
              </a:r>
              <a:endParaRPr lang="en-US" b="1" dirty="0">
                <a:solidFill>
                  <a:schemeClr val="tx1"/>
                </a:solidFill>
              </a:endParaRPr>
            </a:p>
          </p:txBody>
        </p:sp>
        <p:sp>
          <p:nvSpPr>
            <p:cNvPr id="39" name="Rectangle 38"/>
            <p:cNvSpPr/>
            <p:nvPr/>
          </p:nvSpPr>
          <p:spPr>
            <a:xfrm>
              <a:off x="5000628" y="1285860"/>
              <a:ext cx="1714512" cy="92869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ریسک پذیر</a:t>
              </a:r>
              <a:endParaRPr lang="en-US" b="1" dirty="0">
                <a:solidFill>
                  <a:schemeClr val="tx1"/>
                </a:solidFill>
              </a:endParaRPr>
            </a:p>
          </p:txBody>
        </p:sp>
      </p:gr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372200" y="188640"/>
            <a:ext cx="2520280" cy="864096"/>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chemeClr val="tx1"/>
                </a:solidFill>
                <a:latin typeface="Tahoma" pitchFamily="34" charset="0"/>
                <a:cs typeface="B Nazanin" pitchFamily="2" charset="-78"/>
              </a:rPr>
              <a:t>تسلط و احاطه </a:t>
            </a:r>
            <a:r>
              <a:rPr lang="en-US" sz="4400" b="1" dirty="0" smtClean="0">
                <a:solidFill>
                  <a:schemeClr val="tx1"/>
                </a:solidFill>
                <a:latin typeface="Tahoma" pitchFamily="34" charset="0"/>
                <a:cs typeface="B Nazanin" pitchFamily="2" charset="-78"/>
              </a:rPr>
              <a:t>D</a:t>
            </a:r>
            <a:endParaRPr lang="fa-IR"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cs typeface="B Nazanin" pitchFamily="2" charset="-78"/>
            </a:endParaRPr>
          </a:p>
        </p:txBody>
      </p:sp>
      <p:sp>
        <p:nvSpPr>
          <p:cNvPr id="14" name="Rectangle 13"/>
          <p:cNvSpPr/>
          <p:nvPr/>
        </p:nvSpPr>
        <p:spPr>
          <a:xfrm>
            <a:off x="2123728" y="3105834"/>
            <a:ext cx="2952328" cy="584775"/>
          </a:xfrm>
          <a:prstGeom prst="rect">
            <a:avLst/>
          </a:prstGeom>
          <a:noFill/>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smtClean="0">
                <a:ln w="11430">
                  <a:solidFill>
                    <a:srgbClr val="FF0000"/>
                  </a:solidFill>
                </a:ln>
                <a:solidFill>
                  <a:srgbClr val="FF0000"/>
                </a:solidFill>
                <a:cs typeface="B Nazanin" pitchFamily="2" charset="-78"/>
              </a:rPr>
              <a:t>Low D </a:t>
            </a:r>
            <a:r>
              <a:rPr lang="en-US" sz="3200" b="1" spc="50" dirty="0" smtClean="0">
                <a:ln w="11430">
                  <a:solidFill>
                    <a:srgbClr val="FF0000"/>
                  </a:solidFill>
                </a:ln>
                <a:solidFill>
                  <a:srgbClr val="FF0000"/>
                </a:solidFill>
                <a:cs typeface="B Nazanin" pitchFamily="2" charset="-78"/>
              </a:rPr>
              <a:t>Factor</a:t>
            </a:r>
            <a:endParaRPr lang="en-US" sz="3200" b="1" cap="none" spc="50" dirty="0">
              <a:ln w="11430">
                <a:solidFill>
                  <a:srgbClr val="FF0000"/>
                </a:solidFill>
              </a:ln>
              <a:solidFill>
                <a:srgbClr val="FF0000"/>
              </a:solidFill>
              <a:cs typeface="B Nazanin" pitchFamily="2" charset="-78"/>
            </a:endParaRPr>
          </a:p>
        </p:txBody>
      </p:sp>
      <p:sp>
        <p:nvSpPr>
          <p:cNvPr id="15" name="Rectangle 14"/>
          <p:cNvSpPr/>
          <p:nvPr/>
        </p:nvSpPr>
        <p:spPr>
          <a:xfrm>
            <a:off x="2051720" y="476672"/>
            <a:ext cx="3150096" cy="584775"/>
          </a:xfrm>
          <a:prstGeom prst="rect">
            <a:avLst/>
          </a:prstGeom>
        </p:spPr>
        <p:txBody>
          <a:bodyPr wrap="square">
            <a:spAutoFit/>
          </a:bodyPr>
          <a:lstStyle/>
          <a:p>
            <a:pPr lvl="0" algn="ctr"/>
            <a:r>
              <a:rPr lang="en-US" sz="3200" b="1" spc="50" smtClean="0">
                <a:ln w="11430"/>
                <a:gradFill>
                  <a:gsLst>
                    <a:gs pos="25000">
                      <a:srgbClr val="C0504D">
                        <a:satMod val="155000"/>
                      </a:srgbClr>
                    </a:gs>
                    <a:gs pos="100000">
                      <a:srgbClr val="C0504D">
                        <a:shade val="45000"/>
                        <a:satMod val="165000"/>
                      </a:srgbClr>
                    </a:gs>
                  </a:gsLst>
                  <a:lin ang="5400000"/>
                </a:gradFill>
                <a:cs typeface="B Nazanin" pitchFamily="2" charset="-78"/>
              </a:rPr>
              <a:t>High D </a:t>
            </a:r>
            <a:r>
              <a:rPr lang="en-US" sz="3200" b="1" spc="50" dirty="0" smtClean="0">
                <a:ln w="11430"/>
                <a:gradFill>
                  <a:gsLst>
                    <a:gs pos="25000">
                      <a:srgbClr val="C0504D">
                        <a:satMod val="155000"/>
                      </a:srgbClr>
                    </a:gs>
                    <a:gs pos="100000">
                      <a:srgbClr val="C0504D">
                        <a:shade val="45000"/>
                        <a:satMod val="165000"/>
                      </a:srgbClr>
                    </a:gs>
                  </a:gsLst>
                  <a:lin ang="5400000"/>
                </a:gradFill>
                <a:cs typeface="B Nazanin" pitchFamily="2" charset="-78"/>
              </a:rPr>
              <a:t>Factor</a:t>
            </a:r>
            <a:endParaRPr lang="en-US" sz="3200" b="1" spc="50" dirty="0">
              <a:ln w="11430"/>
              <a:gradFill>
                <a:gsLst>
                  <a:gs pos="25000">
                    <a:srgbClr val="C0504D">
                      <a:satMod val="155000"/>
                    </a:srgbClr>
                  </a:gs>
                  <a:gs pos="100000">
                    <a:srgbClr val="C0504D">
                      <a:shade val="45000"/>
                      <a:satMod val="165000"/>
                    </a:srgbClr>
                  </a:gs>
                </a:gsLst>
                <a:lin ang="5400000"/>
              </a:gradFill>
              <a:cs typeface="B Nazanin" pitchFamily="2" charset="-78"/>
            </a:endParaRPr>
          </a:p>
        </p:txBody>
      </p:sp>
      <p:sp>
        <p:nvSpPr>
          <p:cNvPr id="17" name="Oval Callout 16"/>
          <p:cNvSpPr/>
          <p:nvPr/>
        </p:nvSpPr>
        <p:spPr>
          <a:xfrm flipH="1">
            <a:off x="291903" y="1412776"/>
            <a:ext cx="1471785" cy="908492"/>
          </a:xfrm>
          <a:prstGeom prst="wedgeEllipseCallout">
            <a:avLst>
              <a:gd name="adj1" fmla="val -53780"/>
              <a:gd name="adj2" fmla="val 43528"/>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400" b="1" dirty="0" smtClean="0">
                <a:solidFill>
                  <a:schemeClr val="tx1"/>
                </a:solidFill>
                <a:cs typeface="B Nazanin" pitchFamily="2" charset="-78"/>
              </a:rPr>
              <a:t>شروع کنیم به حرکت</a:t>
            </a:r>
            <a:endParaRPr lang="fa-IR" sz="1400" b="1" dirty="0">
              <a:solidFill>
                <a:schemeClr val="tx1"/>
              </a:solidFill>
              <a:cs typeface="B Nazanin" pitchFamily="2" charset="-78"/>
            </a:endParaRPr>
          </a:p>
        </p:txBody>
      </p:sp>
      <p:sp>
        <p:nvSpPr>
          <p:cNvPr id="18" name="Oval Callout 17"/>
          <p:cNvSpPr/>
          <p:nvPr/>
        </p:nvSpPr>
        <p:spPr>
          <a:xfrm flipH="1">
            <a:off x="251520" y="3861048"/>
            <a:ext cx="1656184" cy="980500"/>
          </a:xfrm>
          <a:prstGeom prst="wedgeEllipseCallout">
            <a:avLst>
              <a:gd name="adj1" fmla="val -45805"/>
              <a:gd name="adj2" fmla="val 51410"/>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200" b="1" dirty="0" smtClean="0">
                <a:solidFill>
                  <a:schemeClr val="tx1"/>
                </a:solidFill>
                <a:cs typeface="B Nazanin" pitchFamily="2" charset="-78"/>
              </a:rPr>
              <a:t>قبل از اینکه موقعیت را تغییر بدهیم، باید بررسی کنیم</a:t>
            </a:r>
            <a:endParaRPr lang="fa-IR" sz="1200" b="1" dirty="0">
              <a:solidFill>
                <a:schemeClr val="tx1"/>
              </a:solidFill>
              <a:cs typeface="B Nazanin" pitchFamily="2" charset="-78"/>
            </a:endParaRPr>
          </a:p>
        </p:txBody>
      </p:sp>
      <p:sp>
        <p:nvSpPr>
          <p:cNvPr id="19" name="TextBox 18"/>
          <p:cNvSpPr txBox="1"/>
          <p:nvPr/>
        </p:nvSpPr>
        <p:spPr>
          <a:xfrm>
            <a:off x="1259632" y="1052736"/>
            <a:ext cx="2232248" cy="400110"/>
          </a:xfrm>
          <a:prstGeom prst="rect">
            <a:avLst/>
          </a:prstGeom>
          <a:noFill/>
        </p:spPr>
        <p:txBody>
          <a:bodyPr wrap="square" rtlCol="1">
            <a:spAutoFit/>
          </a:bodyPr>
          <a:lstStyle/>
          <a:p>
            <a:r>
              <a:rPr lang="en-US" sz="2000" b="1" smtClean="0">
                <a:cs typeface="B Nazanin" pitchFamily="2" charset="-78"/>
              </a:rPr>
              <a:t>Descriptors</a:t>
            </a:r>
            <a:r>
              <a:rPr lang="en-US" sz="2000" b="1" dirty="0" smtClean="0">
                <a:cs typeface="B Nazanin" pitchFamily="2" charset="-78"/>
              </a:rPr>
              <a:t>:</a:t>
            </a:r>
            <a:endParaRPr lang="fa-IR" sz="2000" b="1" dirty="0">
              <a:cs typeface="B Nazanin" pitchFamily="2" charset="-78"/>
            </a:endParaRPr>
          </a:p>
        </p:txBody>
      </p:sp>
      <p:sp>
        <p:nvSpPr>
          <p:cNvPr id="20" name="TextBox 19"/>
          <p:cNvSpPr txBox="1"/>
          <p:nvPr/>
        </p:nvSpPr>
        <p:spPr>
          <a:xfrm>
            <a:off x="1979712" y="1484784"/>
            <a:ext cx="3816424" cy="1846659"/>
          </a:xfrm>
          <a:prstGeom prst="rect">
            <a:avLst/>
          </a:prstGeom>
          <a:noFill/>
        </p:spPr>
        <p:txBody>
          <a:bodyPr wrap="square" rtlCol="1">
            <a:spAutoFit/>
          </a:bodyPr>
          <a:lstStyle/>
          <a:p>
            <a:pPr algn="justLow" rtl="0"/>
            <a:r>
              <a:rPr lang="en-US" sz="1600" smtClean="0">
                <a:cs typeface="B Nazanin" pitchFamily="2" charset="-78"/>
              </a:rPr>
              <a:t>Demanding</a:t>
            </a:r>
            <a:r>
              <a:rPr lang="en-US" sz="1600" dirty="0" smtClean="0">
                <a:cs typeface="B Nazanin" pitchFamily="2" charset="-78"/>
              </a:rPr>
              <a:t>(   </a:t>
            </a:r>
            <a:r>
              <a:rPr lang="fa-IR" sz="1600" dirty="0" smtClean="0">
                <a:cs typeface="B Nazanin" pitchFamily="2" charset="-78"/>
              </a:rPr>
              <a:t>زیاده خواه</a:t>
            </a:r>
            <a:r>
              <a:rPr lang="en-US" sz="1600" dirty="0" smtClean="0">
                <a:cs typeface="B Nazanin" pitchFamily="2" charset="-78"/>
              </a:rPr>
              <a:t>)     </a:t>
            </a:r>
          </a:p>
          <a:p>
            <a:pPr algn="l" rtl="0"/>
            <a:r>
              <a:rPr lang="en-US" sz="1600" smtClean="0">
                <a:cs typeface="B Nazanin" pitchFamily="2" charset="-78"/>
              </a:rPr>
              <a:t>Driving(</a:t>
            </a:r>
            <a:r>
              <a:rPr lang="fa-IR" sz="1600" dirty="0" smtClean="0">
                <a:cs typeface="B Nazanin" pitchFamily="2" charset="-78"/>
              </a:rPr>
              <a:t>محرک</a:t>
            </a:r>
            <a:r>
              <a:rPr lang="en-US" sz="1600" dirty="0" smtClean="0">
                <a:cs typeface="B Nazanin" pitchFamily="2" charset="-78"/>
              </a:rPr>
              <a:t>)</a:t>
            </a:r>
          </a:p>
          <a:p>
            <a:pPr algn="l" rtl="0"/>
            <a:r>
              <a:rPr lang="en-US" sz="1600" dirty="0" smtClean="0">
                <a:cs typeface="B Nazanin" pitchFamily="2" charset="-78"/>
              </a:rPr>
              <a:t>Pioneering(</a:t>
            </a:r>
            <a:r>
              <a:rPr lang="fa-IR" sz="1600" dirty="0" smtClean="0">
                <a:cs typeface="B Nazanin" pitchFamily="2" charset="-78"/>
              </a:rPr>
              <a:t>پیشقدم</a:t>
            </a:r>
            <a:r>
              <a:rPr lang="en-US" sz="1600" dirty="0" smtClean="0">
                <a:cs typeface="B Nazanin" pitchFamily="2" charset="-78"/>
              </a:rPr>
              <a:t>)</a:t>
            </a:r>
          </a:p>
          <a:p>
            <a:pPr algn="l" rtl="0"/>
            <a:r>
              <a:rPr lang="en-US" sz="1600" smtClean="0">
                <a:cs typeface="B Nazanin" pitchFamily="2" charset="-78"/>
              </a:rPr>
              <a:t>Strong-Willed(</a:t>
            </a:r>
            <a:r>
              <a:rPr lang="fa-IR" sz="1600" dirty="0" smtClean="0">
                <a:cs typeface="B Nazanin" pitchFamily="2" charset="-78"/>
              </a:rPr>
              <a:t>بااراده</a:t>
            </a:r>
            <a:r>
              <a:rPr lang="en-US" sz="1600" dirty="0" smtClean="0">
                <a:cs typeface="B Nazanin" pitchFamily="2" charset="-78"/>
              </a:rPr>
              <a:t>)</a:t>
            </a:r>
          </a:p>
          <a:p>
            <a:pPr algn="l" rtl="0"/>
            <a:r>
              <a:rPr lang="en-US" sz="1600" dirty="0" smtClean="0">
                <a:cs typeface="B Nazanin" pitchFamily="2" charset="-78"/>
              </a:rPr>
              <a:t>Forceful(</a:t>
            </a:r>
            <a:r>
              <a:rPr lang="fa-IR" sz="1600" dirty="0" smtClean="0">
                <a:cs typeface="B Nazanin" pitchFamily="2" charset="-78"/>
              </a:rPr>
              <a:t>قوی</a:t>
            </a:r>
            <a:r>
              <a:rPr lang="en-US" sz="1600" dirty="0" smtClean="0">
                <a:cs typeface="B Nazanin" pitchFamily="2" charset="-78"/>
              </a:rPr>
              <a:t>)</a:t>
            </a:r>
          </a:p>
          <a:p>
            <a:pPr algn="l" rtl="0"/>
            <a:r>
              <a:rPr lang="en-US" sz="1600" smtClean="0">
                <a:cs typeface="B Nazanin" pitchFamily="2" charset="-78"/>
              </a:rPr>
              <a:t>Determined(</a:t>
            </a:r>
            <a:r>
              <a:rPr lang="fa-IR" sz="1600" dirty="0" smtClean="0">
                <a:cs typeface="B Nazanin" pitchFamily="2" charset="-78"/>
              </a:rPr>
              <a:t>مصمم</a:t>
            </a:r>
            <a:r>
              <a:rPr lang="en-US" sz="1600" dirty="0" smtClean="0">
                <a:cs typeface="B Nazanin" pitchFamily="2" charset="-78"/>
              </a:rPr>
              <a:t>)</a:t>
            </a:r>
          </a:p>
          <a:p>
            <a:pPr algn="l" rtl="0"/>
            <a:endParaRPr lang="fa-IR" sz="1600" dirty="0">
              <a:cs typeface="B Nazanin" pitchFamily="2" charset="-78"/>
            </a:endParaRPr>
          </a:p>
        </p:txBody>
      </p:sp>
      <p:grpSp>
        <p:nvGrpSpPr>
          <p:cNvPr id="3" name="Group 27"/>
          <p:cNvGrpSpPr/>
          <p:nvPr/>
        </p:nvGrpSpPr>
        <p:grpSpPr>
          <a:xfrm>
            <a:off x="1619672" y="764704"/>
            <a:ext cx="648072" cy="5904656"/>
            <a:chOff x="1547664" y="620688"/>
            <a:chExt cx="648072" cy="5904656"/>
          </a:xfrm>
        </p:grpSpPr>
        <p:sp>
          <p:nvSpPr>
            <p:cNvPr id="21" name="Oval 20"/>
            <p:cNvSpPr/>
            <p:nvPr/>
          </p:nvSpPr>
          <p:spPr>
            <a:xfrm>
              <a:off x="1619672" y="620688"/>
              <a:ext cx="432048" cy="432048"/>
            </a:xfrm>
            <a:prstGeom prst="ellipse">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cs typeface="B Nazanin" pitchFamily="2" charset="-78"/>
              </a:endParaRPr>
            </a:p>
          </p:txBody>
        </p:sp>
        <p:cxnSp>
          <p:nvCxnSpPr>
            <p:cNvPr id="23" name="Straight Connector 22"/>
            <p:cNvCxnSpPr/>
            <p:nvPr/>
          </p:nvCxnSpPr>
          <p:spPr>
            <a:xfrm rot="16200000" flipH="1">
              <a:off x="-720588" y="3609020"/>
              <a:ext cx="5184576" cy="72008"/>
            </a:xfrm>
            <a:prstGeom prst="line">
              <a:avLst/>
            </a:prstGeom>
          </p:spPr>
          <p:style>
            <a:lnRef idx="2">
              <a:schemeClr val="dk1"/>
            </a:lnRef>
            <a:fillRef idx="0">
              <a:schemeClr val="dk1"/>
            </a:fillRef>
            <a:effectRef idx="1">
              <a:schemeClr val="dk1"/>
            </a:effectRef>
            <a:fontRef idx="minor">
              <a:schemeClr val="tx1"/>
            </a:fontRef>
          </p:style>
        </p:cxnSp>
        <p:sp>
          <p:nvSpPr>
            <p:cNvPr id="24" name="Oval 23"/>
            <p:cNvSpPr/>
            <p:nvPr/>
          </p:nvSpPr>
          <p:spPr>
            <a:xfrm>
              <a:off x="1691680" y="6093296"/>
              <a:ext cx="432048" cy="432048"/>
            </a:xfrm>
            <a:prstGeom prst="ellipse">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cs typeface="B Nazanin" pitchFamily="2" charset="-78"/>
              </a:endParaRPr>
            </a:p>
          </p:txBody>
        </p:sp>
        <p:cxnSp>
          <p:nvCxnSpPr>
            <p:cNvPr id="26" name="Straight Connector 25"/>
            <p:cNvCxnSpPr/>
            <p:nvPr/>
          </p:nvCxnSpPr>
          <p:spPr>
            <a:xfrm>
              <a:off x="1547664" y="3429000"/>
              <a:ext cx="648072" cy="0"/>
            </a:xfrm>
            <a:prstGeom prst="line">
              <a:avLst/>
            </a:prstGeom>
          </p:spPr>
          <p:style>
            <a:lnRef idx="2">
              <a:schemeClr val="dk1"/>
            </a:lnRef>
            <a:fillRef idx="0">
              <a:schemeClr val="dk1"/>
            </a:fillRef>
            <a:effectRef idx="1">
              <a:schemeClr val="dk1"/>
            </a:effectRef>
            <a:fontRef idx="minor">
              <a:schemeClr val="tx1"/>
            </a:fontRef>
          </p:style>
        </p:cxnSp>
      </p:grpSp>
      <p:sp>
        <p:nvSpPr>
          <p:cNvPr id="29" name="TextBox 28"/>
          <p:cNvSpPr txBox="1"/>
          <p:nvPr/>
        </p:nvSpPr>
        <p:spPr>
          <a:xfrm>
            <a:off x="1403648" y="3717032"/>
            <a:ext cx="2232248" cy="400110"/>
          </a:xfrm>
          <a:prstGeom prst="rect">
            <a:avLst/>
          </a:prstGeom>
          <a:noFill/>
        </p:spPr>
        <p:txBody>
          <a:bodyPr wrap="square" rtlCol="1">
            <a:spAutoFit/>
          </a:bodyPr>
          <a:lstStyle/>
          <a:p>
            <a:r>
              <a:rPr lang="en-US" sz="2000" b="1" smtClean="0">
                <a:cs typeface="B Nazanin" pitchFamily="2" charset="-78"/>
              </a:rPr>
              <a:t>Descriptors</a:t>
            </a:r>
            <a:r>
              <a:rPr lang="en-US" sz="2000" b="1" dirty="0" smtClean="0">
                <a:cs typeface="B Nazanin" pitchFamily="2" charset="-78"/>
              </a:rPr>
              <a:t>:</a:t>
            </a:r>
            <a:endParaRPr lang="fa-IR" sz="2000" b="1" dirty="0">
              <a:cs typeface="B Nazanin" pitchFamily="2" charset="-78"/>
            </a:endParaRPr>
          </a:p>
        </p:txBody>
      </p:sp>
      <p:sp>
        <p:nvSpPr>
          <p:cNvPr id="30" name="TextBox 29"/>
          <p:cNvSpPr txBox="1"/>
          <p:nvPr/>
        </p:nvSpPr>
        <p:spPr>
          <a:xfrm>
            <a:off x="2051720" y="4149080"/>
            <a:ext cx="3816424" cy="1846659"/>
          </a:xfrm>
          <a:prstGeom prst="rect">
            <a:avLst/>
          </a:prstGeom>
          <a:noFill/>
        </p:spPr>
        <p:txBody>
          <a:bodyPr wrap="square" rtlCol="1">
            <a:spAutoFit/>
          </a:bodyPr>
          <a:lstStyle/>
          <a:p>
            <a:pPr algn="justLow" rtl="0"/>
            <a:r>
              <a:rPr lang="en-US" sz="1600" dirty="0" smtClean="0">
                <a:cs typeface="B Nazanin" pitchFamily="2" charset="-78"/>
              </a:rPr>
              <a:t>Cooperative( </a:t>
            </a:r>
            <a:r>
              <a:rPr lang="fa-IR" sz="1600" dirty="0" smtClean="0">
                <a:cs typeface="B Nazanin" pitchFamily="2" charset="-78"/>
              </a:rPr>
              <a:t>همکاری کننده</a:t>
            </a:r>
            <a:r>
              <a:rPr lang="en-US" sz="1600" dirty="0" smtClean="0">
                <a:cs typeface="B Nazanin" pitchFamily="2" charset="-78"/>
              </a:rPr>
              <a:t> )     </a:t>
            </a:r>
          </a:p>
          <a:p>
            <a:pPr algn="l" rtl="0"/>
            <a:r>
              <a:rPr lang="en-US" sz="1600" dirty="0" smtClean="0">
                <a:cs typeface="B Nazanin" pitchFamily="2" charset="-78"/>
              </a:rPr>
              <a:t>Cautious(</a:t>
            </a:r>
            <a:r>
              <a:rPr lang="fa-IR" sz="1600" dirty="0" smtClean="0">
                <a:cs typeface="B Nazanin" pitchFamily="2" charset="-78"/>
              </a:rPr>
              <a:t>مراقبت</a:t>
            </a:r>
            <a:r>
              <a:rPr lang="en-US" sz="1600" dirty="0" smtClean="0">
                <a:cs typeface="B Nazanin" pitchFamily="2" charset="-78"/>
              </a:rPr>
              <a:t>)</a:t>
            </a:r>
          </a:p>
          <a:p>
            <a:pPr algn="l" rtl="0"/>
            <a:r>
              <a:rPr lang="en-US" sz="1600" dirty="0" smtClean="0">
                <a:cs typeface="B Nazanin" pitchFamily="2" charset="-78"/>
              </a:rPr>
              <a:t>Mild(</a:t>
            </a:r>
            <a:r>
              <a:rPr lang="fa-IR" sz="1600" dirty="0" smtClean="0">
                <a:cs typeface="B Nazanin" pitchFamily="2" charset="-78"/>
              </a:rPr>
              <a:t>ملایم</a:t>
            </a:r>
            <a:r>
              <a:rPr lang="en-US" sz="1600" dirty="0" smtClean="0">
                <a:cs typeface="B Nazanin" pitchFamily="2" charset="-78"/>
              </a:rPr>
              <a:t>)</a:t>
            </a:r>
          </a:p>
          <a:p>
            <a:pPr algn="l" rtl="0"/>
            <a:r>
              <a:rPr lang="en-US" sz="1600" dirty="0" smtClean="0">
                <a:cs typeface="B Nazanin" pitchFamily="2" charset="-78"/>
              </a:rPr>
              <a:t>Agreeable(</a:t>
            </a:r>
            <a:r>
              <a:rPr lang="fa-IR" sz="1600" dirty="0" smtClean="0">
                <a:cs typeface="B Nazanin" pitchFamily="2" charset="-78"/>
              </a:rPr>
              <a:t>سازگار</a:t>
            </a:r>
            <a:r>
              <a:rPr lang="en-US" sz="1600" dirty="0" smtClean="0">
                <a:cs typeface="B Nazanin" pitchFamily="2" charset="-78"/>
              </a:rPr>
              <a:t>)</a:t>
            </a:r>
          </a:p>
          <a:p>
            <a:pPr algn="l" rtl="0"/>
            <a:r>
              <a:rPr lang="en-US" sz="1600" dirty="0" smtClean="0">
                <a:cs typeface="B Nazanin" pitchFamily="2" charset="-78"/>
              </a:rPr>
              <a:t>Modest( </a:t>
            </a:r>
            <a:r>
              <a:rPr lang="fa-IR" sz="1600" dirty="0" smtClean="0">
                <a:cs typeface="B Nazanin" pitchFamily="2" charset="-78"/>
              </a:rPr>
              <a:t>فروتن</a:t>
            </a:r>
            <a:r>
              <a:rPr lang="en-US" sz="1600" dirty="0" smtClean="0">
                <a:cs typeface="B Nazanin" pitchFamily="2" charset="-78"/>
              </a:rPr>
              <a:t>)</a:t>
            </a:r>
          </a:p>
          <a:p>
            <a:pPr algn="l" rtl="0"/>
            <a:r>
              <a:rPr lang="en-US" sz="1600" dirty="0" smtClean="0">
                <a:cs typeface="B Nazanin" pitchFamily="2" charset="-78"/>
              </a:rPr>
              <a:t>Peaceful(</a:t>
            </a:r>
            <a:r>
              <a:rPr lang="fa-IR" sz="1600" dirty="0" smtClean="0">
                <a:cs typeface="B Nazanin" pitchFamily="2" charset="-78"/>
              </a:rPr>
              <a:t>آرام</a:t>
            </a:r>
            <a:r>
              <a:rPr lang="en-US" sz="1600" dirty="0" smtClean="0">
                <a:cs typeface="B Nazanin" pitchFamily="2" charset="-78"/>
              </a:rPr>
              <a:t>)</a:t>
            </a:r>
          </a:p>
          <a:p>
            <a:pPr algn="l" rtl="0"/>
            <a:endParaRPr lang="fa-IR" sz="1600" dirty="0">
              <a:cs typeface="B Nazanin" pitchFamily="2" charset="-78"/>
            </a:endParaRPr>
          </a:p>
        </p:txBody>
      </p:sp>
      <p:grpSp>
        <p:nvGrpSpPr>
          <p:cNvPr id="4" name="Group 43"/>
          <p:cNvGrpSpPr/>
          <p:nvPr/>
        </p:nvGrpSpPr>
        <p:grpSpPr>
          <a:xfrm>
            <a:off x="4643438" y="1196752"/>
            <a:ext cx="4321050" cy="7679025"/>
            <a:chOff x="4643438" y="1268760"/>
            <a:chExt cx="4321050" cy="7679025"/>
          </a:xfrm>
        </p:grpSpPr>
        <p:sp>
          <p:nvSpPr>
            <p:cNvPr id="31" name="Rounded Rectangle 30"/>
            <p:cNvSpPr/>
            <p:nvPr/>
          </p:nvSpPr>
          <p:spPr>
            <a:xfrm>
              <a:off x="5076056" y="1340768"/>
              <a:ext cx="3888432" cy="3744416"/>
            </a:xfrm>
            <a:prstGeom prst="roundRect">
              <a:avLst/>
            </a:prstGeom>
            <a:noFill/>
            <a:ln>
              <a:noFill/>
            </a:ln>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cs typeface="B Nazanin" pitchFamily="2" charset="-78"/>
              </a:endParaRPr>
            </a:p>
          </p:txBody>
        </p:sp>
        <p:sp>
          <p:nvSpPr>
            <p:cNvPr id="32" name="TextBox 31"/>
            <p:cNvSpPr txBox="1"/>
            <p:nvPr/>
          </p:nvSpPr>
          <p:spPr>
            <a:xfrm>
              <a:off x="4643438" y="1268760"/>
              <a:ext cx="4177034" cy="7679025"/>
            </a:xfrm>
            <a:prstGeom prst="rect">
              <a:avLst/>
            </a:prstGeom>
            <a:noFill/>
          </p:spPr>
          <p:txBody>
            <a:bodyPr wrap="square" rtlCol="1">
              <a:spAutoFit/>
            </a:bodyPr>
            <a:lstStyle/>
            <a:p>
              <a:pPr algn="just">
                <a:lnSpc>
                  <a:spcPct val="150000"/>
                </a:lnSpc>
              </a:pPr>
              <a:r>
                <a:rPr lang="fa-IR" sz="1400" b="1" dirty="0" smtClean="0">
                  <a:solidFill>
                    <a:srgbClr val="C00000"/>
                  </a:solidFill>
                  <a:cs typeface="B Nazanin" pitchFamily="2" charset="-78"/>
                </a:rPr>
                <a:t>نحوه صحبت: </a:t>
              </a:r>
              <a:r>
                <a:rPr lang="fa-IR" sz="1400" b="1" dirty="0" smtClean="0">
                  <a:cs typeface="B Nazanin" pitchFamily="2" charset="-78"/>
                </a:rPr>
                <a:t>سریع، با اطمینان، شفاف و محکم</a:t>
              </a:r>
            </a:p>
            <a:p>
              <a:pPr algn="just">
                <a:lnSpc>
                  <a:spcPct val="150000"/>
                </a:lnSpc>
              </a:pPr>
              <a:r>
                <a:rPr lang="fa-IR" sz="1400" b="1" dirty="0" smtClean="0">
                  <a:solidFill>
                    <a:srgbClr val="C00000"/>
                  </a:solidFill>
                  <a:cs typeface="B Nazanin" pitchFamily="2" charset="-78"/>
                </a:rPr>
                <a:t>تن صدا: </a:t>
              </a:r>
              <a:r>
                <a:rPr lang="fa-IR" sz="1400" b="1" dirty="0" smtClean="0">
                  <a:cs typeface="B Nazanin" pitchFamily="2" charset="-78"/>
                </a:rPr>
                <a:t>صدای بلند</a:t>
              </a:r>
            </a:p>
            <a:p>
              <a:pPr algn="just">
                <a:lnSpc>
                  <a:spcPct val="150000"/>
                </a:lnSpc>
              </a:pPr>
              <a:r>
                <a:rPr lang="fa-IR" sz="1400" b="1" dirty="0" smtClean="0">
                  <a:solidFill>
                    <a:srgbClr val="C00000"/>
                  </a:solidFill>
                  <a:cs typeface="B Nazanin" pitchFamily="2" charset="-78"/>
                </a:rPr>
                <a:t>زبان بدن: </a:t>
              </a:r>
              <a:r>
                <a:rPr lang="fa-IR" sz="1400" b="1" dirty="0" smtClean="0">
                  <a:cs typeface="B Nazanin" pitchFamily="2" charset="-78"/>
                </a:rPr>
                <a:t>نگاه مستقیم، اشاره به شما</a:t>
              </a:r>
            </a:p>
            <a:p>
              <a:pPr algn="just">
                <a:lnSpc>
                  <a:spcPct val="150000"/>
                </a:lnSpc>
              </a:pPr>
              <a:r>
                <a:rPr lang="fa-IR" sz="1400" b="1" dirty="0" smtClean="0">
                  <a:solidFill>
                    <a:srgbClr val="C00000"/>
                  </a:solidFill>
                  <a:cs typeface="B Nazanin" pitchFamily="2" charset="-78"/>
                </a:rPr>
                <a:t>علایق : </a:t>
              </a:r>
              <a:r>
                <a:rPr lang="fa-IR" sz="1400" b="1" dirty="0" smtClean="0">
                  <a:cs typeface="B Nazanin" pitchFamily="2" charset="-78"/>
                </a:rPr>
                <a:t>ورزش ها و بازی های رقابتی</a:t>
              </a:r>
            </a:p>
            <a:p>
              <a:pPr algn="just">
                <a:lnSpc>
                  <a:spcPct val="150000"/>
                </a:lnSpc>
              </a:pPr>
              <a:r>
                <a:rPr lang="fa-IR" sz="1400" b="1" dirty="0" smtClean="0">
                  <a:solidFill>
                    <a:srgbClr val="C00000"/>
                  </a:solidFill>
                  <a:cs typeface="B Nazanin" pitchFamily="2" charset="-78"/>
                </a:rPr>
                <a:t>به نمایش گذاشتن: </a:t>
              </a:r>
              <a:r>
                <a:rPr lang="fa-IR" sz="1400" b="1" dirty="0" smtClean="0">
                  <a:cs typeface="B Nazanin" pitchFamily="2" charset="-78"/>
                </a:rPr>
                <a:t>تقدیرنامه، جوایز و تصاویرشان با افراد مهم</a:t>
              </a:r>
            </a:p>
            <a:p>
              <a:pPr algn="just">
                <a:lnSpc>
                  <a:spcPct val="150000"/>
                </a:lnSpc>
              </a:pPr>
              <a:r>
                <a:rPr lang="fa-IR" sz="1400" b="1" dirty="0" smtClean="0">
                  <a:solidFill>
                    <a:srgbClr val="C00000"/>
                  </a:solidFill>
                  <a:cs typeface="B Nazanin" pitchFamily="2" charset="-78"/>
                </a:rPr>
                <a:t>چگونگی انگیزش: </a:t>
              </a:r>
              <a:r>
                <a:rPr lang="fa-IR" sz="1400" b="1" dirty="0" smtClean="0">
                  <a:cs typeface="B Nazanin" pitchFamily="2" charset="-78"/>
                </a:rPr>
                <a:t>تقابل های فردی</a:t>
              </a:r>
            </a:p>
            <a:p>
              <a:pPr algn="just">
                <a:lnSpc>
                  <a:spcPct val="150000"/>
                </a:lnSpc>
              </a:pPr>
              <a:r>
                <a:rPr lang="fa-IR" sz="1400" b="1" dirty="0" smtClean="0">
                  <a:solidFill>
                    <a:srgbClr val="C00000"/>
                  </a:solidFill>
                  <a:cs typeface="B Nazanin" pitchFamily="2" charset="-78"/>
                </a:rPr>
                <a:t>نگرانی ها: </a:t>
              </a:r>
              <a:r>
                <a:rPr lang="fa-IR" sz="1400" b="1" dirty="0" smtClean="0">
                  <a:cs typeface="B Nazanin" pitchFamily="2" charset="-78"/>
                </a:rPr>
                <a:t>مورد سوء استفاده قرار گرفتن</a:t>
              </a:r>
            </a:p>
            <a:p>
              <a:pPr algn="just">
                <a:lnSpc>
                  <a:spcPct val="150000"/>
                </a:lnSpc>
              </a:pPr>
              <a:r>
                <a:rPr lang="fa-IR" sz="1400" b="1" dirty="0" smtClean="0">
                  <a:solidFill>
                    <a:srgbClr val="C00000"/>
                  </a:solidFill>
                  <a:cs typeface="B Nazanin" pitchFamily="2" charset="-78"/>
                </a:rPr>
                <a:t>به دنبال: </a:t>
              </a:r>
              <a:r>
                <a:rPr lang="fa-IR" sz="1400" b="1" dirty="0" smtClean="0">
                  <a:cs typeface="B Nazanin" pitchFamily="2" charset="-78"/>
                </a:rPr>
                <a:t>نتیجه</a:t>
              </a:r>
            </a:p>
            <a:p>
              <a:pPr algn="just">
                <a:lnSpc>
                  <a:spcPct val="150000"/>
                </a:lnSpc>
              </a:pPr>
              <a:r>
                <a:rPr lang="fa-IR" sz="1400" b="1" dirty="0" smtClean="0">
                  <a:solidFill>
                    <a:srgbClr val="C00000"/>
                  </a:solidFill>
                  <a:cs typeface="B Nazanin" pitchFamily="2" charset="-78"/>
                </a:rPr>
                <a:t>تحت استرس: </a:t>
              </a:r>
              <a:r>
                <a:rPr lang="fa-IR" sz="1400" b="1" dirty="0" smtClean="0">
                  <a:cs typeface="B Nazanin" pitchFamily="2" charset="-78"/>
                </a:rPr>
                <a:t>بی صبر، تند، زیاده خواه</a:t>
              </a:r>
            </a:p>
            <a:p>
              <a:pPr>
                <a:lnSpc>
                  <a:spcPct val="150000"/>
                </a:lnSpc>
              </a:pPr>
              <a:r>
                <a:rPr lang="fa-IR" sz="1600" b="1" dirty="0" smtClean="0">
                  <a:solidFill>
                    <a:srgbClr val="C00000"/>
                  </a:solidFill>
                  <a:cs typeface="B Nazanin" pitchFamily="2" charset="-78"/>
                </a:rPr>
                <a:t>ارزش ها :</a:t>
              </a:r>
            </a:p>
            <a:p>
              <a:pPr>
                <a:lnSpc>
                  <a:spcPct val="150000"/>
                </a:lnSpc>
              </a:pPr>
              <a:r>
                <a:rPr lang="fa-IR" sz="1400" b="1" dirty="0" smtClean="0">
                  <a:cs typeface="B Nazanin" pitchFamily="2" charset="-78"/>
                </a:rPr>
                <a:t>هدف گرا . نگاه به جلو</a:t>
              </a:r>
            </a:p>
            <a:p>
              <a:pPr>
                <a:lnSpc>
                  <a:spcPct val="150000"/>
                </a:lnSpc>
              </a:pPr>
              <a:r>
                <a:rPr lang="fa-IR" sz="1400" b="1" dirty="0" smtClean="0">
                  <a:cs typeface="B Nazanin" pitchFamily="2" charset="-78"/>
                </a:rPr>
                <a:t>مباحثه کننده. آغازگر فعالیت</a:t>
              </a:r>
            </a:p>
            <a:p>
              <a:pPr>
                <a:lnSpc>
                  <a:spcPct val="150000"/>
                </a:lnSpc>
              </a:pPr>
              <a:r>
                <a:rPr lang="fa-IR" sz="1600" b="1" dirty="0" smtClean="0">
                  <a:solidFill>
                    <a:srgbClr val="C00000"/>
                  </a:solidFill>
                  <a:cs typeface="B Nazanin" pitchFamily="2" charset="-78"/>
                </a:rPr>
                <a:t>احساسات: </a:t>
              </a:r>
            </a:p>
            <a:p>
              <a:pPr>
                <a:lnSpc>
                  <a:spcPct val="150000"/>
                </a:lnSpc>
              </a:pPr>
              <a:r>
                <a:rPr lang="fa-IR" sz="1400" b="1" dirty="0" smtClean="0">
                  <a:cs typeface="B Nazanin" pitchFamily="2" charset="-78"/>
                </a:rPr>
                <a:t>عصبانیت</a:t>
              </a:r>
            </a:p>
            <a:p>
              <a:pPr>
                <a:lnSpc>
                  <a:spcPct val="150000"/>
                </a:lnSpc>
              </a:pPr>
              <a:r>
                <a:rPr lang="fa-IR" sz="1400" b="1" dirty="0" smtClean="0">
                  <a:solidFill>
                    <a:srgbClr val="C00000"/>
                  </a:solidFill>
                  <a:cs typeface="B Nazanin" pitchFamily="2" charset="-78"/>
                </a:rPr>
                <a:t>محدودیت ها:</a:t>
              </a:r>
            </a:p>
            <a:p>
              <a:pPr algn="just">
                <a:lnSpc>
                  <a:spcPct val="150000"/>
                </a:lnSpc>
              </a:pPr>
              <a:r>
                <a:rPr lang="fa-IR" sz="1400" b="1" dirty="0" smtClean="0">
                  <a:cs typeface="B Nazanin" pitchFamily="2" charset="-78"/>
                </a:rPr>
                <a:t>بیش از حد زیاد، بیش از حد زود</a:t>
              </a:r>
              <a:r>
                <a:rPr lang="en-US" sz="1400" b="1" dirty="0" smtClean="0">
                  <a:cs typeface="B Nazanin" pitchFamily="2" charset="-78"/>
                </a:rPr>
                <a:t>.</a:t>
              </a:r>
              <a:r>
                <a:rPr lang="fa-IR" sz="1400" b="1" dirty="0" smtClean="0">
                  <a:cs typeface="B Nazanin" pitchFamily="2" charset="-78"/>
                </a:rPr>
                <a:t> بیش از حد سریع</a:t>
              </a:r>
              <a:r>
                <a:rPr lang="en-US" sz="1400" b="1" dirty="0" smtClean="0">
                  <a:cs typeface="B Nazanin" pitchFamily="2" charset="-78"/>
                </a:rPr>
                <a:t>---</a:t>
              </a:r>
              <a:r>
                <a:rPr lang="fa-IR" sz="1400" b="1" dirty="0" smtClean="0">
                  <a:cs typeface="B Nazanin" pitchFamily="2" charset="-78"/>
                </a:rPr>
                <a:t>کم ملاحضه</a:t>
              </a:r>
            </a:p>
            <a:p>
              <a:pPr algn="just">
                <a:lnSpc>
                  <a:spcPct val="150000"/>
                </a:lnSpc>
              </a:pPr>
              <a:r>
                <a:rPr lang="fa-IR" sz="1400" b="1" dirty="0" smtClean="0">
                  <a:cs typeface="B Nazanin" pitchFamily="2" charset="-78"/>
                </a:rPr>
                <a:t>استفاده بیش از حد از موقعیت</a:t>
              </a:r>
              <a:r>
                <a:rPr lang="en-US" sz="1400" b="1" dirty="0" smtClean="0">
                  <a:cs typeface="B Nazanin" pitchFamily="2" charset="-78"/>
                </a:rPr>
                <a:t>---</a:t>
              </a:r>
              <a:r>
                <a:rPr lang="fa-IR" sz="1400" b="1" dirty="0" smtClean="0">
                  <a:cs typeface="B Nazanin" pitchFamily="2" charset="-78"/>
                </a:rPr>
                <a:t>استاندارد بیش از حد بالا</a:t>
              </a:r>
            </a:p>
            <a:p>
              <a:endParaRPr lang="fa-IR" sz="1400" dirty="0" smtClean="0">
                <a:cs typeface="B Nazanin" pitchFamily="2" charset="-78"/>
              </a:endParaRPr>
            </a:p>
            <a:p>
              <a:pPr algn="just"/>
              <a:endParaRPr lang="fa-IR" sz="1400" dirty="0" smtClean="0">
                <a:cs typeface="B Nazanin" pitchFamily="2" charset="-78"/>
              </a:endParaRPr>
            </a:p>
            <a:p>
              <a:pPr algn="just"/>
              <a:endParaRPr lang="fa-IR" sz="1000" dirty="0" smtClean="0">
                <a:cs typeface="B Nazanin" pitchFamily="2" charset="-78"/>
              </a:endParaRPr>
            </a:p>
            <a:p>
              <a:pPr algn="just"/>
              <a:endParaRPr lang="fa-IR" sz="1100" dirty="0" smtClean="0">
                <a:cs typeface="B Nazanin" pitchFamily="2" charset="-78"/>
              </a:endParaRPr>
            </a:p>
            <a:p>
              <a:pPr algn="just"/>
              <a:endParaRPr lang="fa-IR" sz="11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a:cs typeface="B Nazanin" pitchFamily="2" charset="-78"/>
              </a:endParaRPr>
            </a:p>
          </p:txBody>
        </p:sp>
      </p:grpSp>
      <p:sp>
        <p:nvSpPr>
          <p:cNvPr id="22" name="Action Button: Return 21">
            <a:hlinkClick r:id="rId2" action="ppaction://hlinksldjump" highlightClick="1"/>
          </p:cNvPr>
          <p:cNvSpPr/>
          <p:nvPr/>
        </p:nvSpPr>
        <p:spPr>
          <a:xfrm>
            <a:off x="0" y="6500834"/>
            <a:ext cx="357158" cy="357166"/>
          </a:xfrm>
          <a:prstGeom prst="actionButtonReturn">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ransition spd="med" advClick="0">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372200" y="188640"/>
            <a:ext cx="2520280" cy="864096"/>
          </a:xfrm>
          <a:prstGeom prst="roundRect">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chemeClr val="tx1"/>
                </a:solidFill>
                <a:latin typeface="Tahoma" pitchFamily="34" charset="0"/>
                <a:cs typeface="B Nazanin" pitchFamily="2" charset="-78"/>
              </a:rPr>
              <a:t>تاثیر گذاری </a:t>
            </a:r>
            <a:r>
              <a:rPr lang="en-US" sz="4400" b="1" dirty="0" smtClean="0">
                <a:solidFill>
                  <a:schemeClr val="tx1"/>
                </a:solidFill>
                <a:latin typeface="Tahoma" pitchFamily="34" charset="0"/>
                <a:cs typeface="B Nazanin" pitchFamily="2" charset="-78"/>
              </a:rPr>
              <a:t>I</a:t>
            </a:r>
            <a:endParaRPr lang="fa-IR"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cs typeface="B Nazanin" pitchFamily="2" charset="-78"/>
            </a:endParaRPr>
          </a:p>
        </p:txBody>
      </p:sp>
      <p:sp>
        <p:nvSpPr>
          <p:cNvPr id="16" name="TextBox 15"/>
          <p:cNvSpPr txBox="1"/>
          <p:nvPr/>
        </p:nvSpPr>
        <p:spPr>
          <a:xfrm>
            <a:off x="0" y="1071546"/>
            <a:ext cx="4248472" cy="6217087"/>
          </a:xfrm>
          <a:prstGeom prst="rect">
            <a:avLst/>
          </a:prstGeom>
          <a:noFill/>
        </p:spPr>
        <p:txBody>
          <a:bodyPr wrap="square" rtlCol="1">
            <a:spAutoFit/>
          </a:bodyPr>
          <a:lstStyle/>
          <a:p>
            <a:pPr marL="144000"/>
            <a:r>
              <a:rPr lang="fa-IR" sz="2400" b="1" dirty="0" smtClean="0">
                <a:solidFill>
                  <a:srgbClr val="C00000"/>
                </a:solidFill>
                <a:cs typeface="B Nazanin" pitchFamily="2" charset="-78"/>
              </a:rPr>
              <a:t>ارزش ها :</a:t>
            </a:r>
          </a:p>
          <a:p>
            <a:pPr marL="144000"/>
            <a:r>
              <a:rPr lang="fa-IR" sz="2000" b="1" dirty="0" smtClean="0">
                <a:cs typeface="B Nazanin" pitchFamily="2" charset="-78"/>
              </a:rPr>
              <a:t>خوش بینی و اشتیاق </a:t>
            </a:r>
          </a:p>
          <a:p>
            <a:pPr marL="144000"/>
            <a:r>
              <a:rPr lang="fa-IR" sz="2000" b="1" dirty="0" smtClean="0">
                <a:cs typeface="B Nazanin" pitchFamily="2" charset="-78"/>
              </a:rPr>
              <a:t>حل مشکلات به صورت خلاقانه</a:t>
            </a:r>
          </a:p>
          <a:p>
            <a:pPr marL="144000"/>
            <a:r>
              <a:rPr lang="fa-IR" sz="2000" b="1" dirty="0" smtClean="0">
                <a:cs typeface="B Nazanin" pitchFamily="2" charset="-78"/>
              </a:rPr>
              <a:t>بحث کننده در مجادلات</a:t>
            </a:r>
          </a:p>
          <a:p>
            <a:pPr marL="144000"/>
            <a:r>
              <a:rPr lang="fa-IR" sz="2000" b="1" dirty="0" smtClean="0">
                <a:cs typeface="B Nazanin" pitchFamily="2" charset="-78"/>
              </a:rPr>
              <a:t>مناسب برای کارتیمی</a:t>
            </a:r>
          </a:p>
          <a:p>
            <a:pPr marL="144000"/>
            <a:r>
              <a:rPr lang="fa-IR" sz="2000" b="1" dirty="0" smtClean="0">
                <a:cs typeface="B Nazanin" pitchFamily="2" charset="-78"/>
              </a:rPr>
              <a:t>موفق در انگیزش دیگران</a:t>
            </a:r>
          </a:p>
          <a:p>
            <a:pPr marL="144000"/>
            <a:r>
              <a:rPr lang="fa-IR" sz="2400" b="1" dirty="0" smtClean="0">
                <a:solidFill>
                  <a:srgbClr val="C00000"/>
                </a:solidFill>
                <a:cs typeface="B Nazanin" pitchFamily="2" charset="-78"/>
              </a:rPr>
              <a:t>احساسات: </a:t>
            </a:r>
          </a:p>
          <a:p>
            <a:pPr marL="144000"/>
            <a:r>
              <a:rPr lang="fa-IR" sz="2000" b="1" dirty="0" smtClean="0">
                <a:cs typeface="B Nazanin" pitchFamily="2" charset="-78"/>
              </a:rPr>
              <a:t>خوش بین</a:t>
            </a:r>
          </a:p>
          <a:p>
            <a:pPr marL="144000"/>
            <a:r>
              <a:rPr lang="fa-IR" sz="2400" b="1" dirty="0" smtClean="0">
                <a:solidFill>
                  <a:srgbClr val="C00000"/>
                </a:solidFill>
                <a:cs typeface="B Nazanin" pitchFamily="2" charset="-78"/>
              </a:rPr>
              <a:t>محدودیت ها:</a:t>
            </a:r>
          </a:p>
          <a:p>
            <a:pPr marL="144000" algn="just"/>
            <a:r>
              <a:rPr lang="fa-IR" sz="2000" b="1" dirty="0" smtClean="0">
                <a:cs typeface="B Nazanin" pitchFamily="2" charset="-78"/>
              </a:rPr>
              <a:t>عدم توجه به جزئیات</a:t>
            </a:r>
          </a:p>
          <a:p>
            <a:pPr marL="144000" algn="just"/>
            <a:r>
              <a:rPr lang="fa-IR" sz="2000" b="1" dirty="0" smtClean="0">
                <a:cs typeface="B Nazanin" pitchFamily="2" charset="-78"/>
              </a:rPr>
              <a:t>غیرواقعی در ارزیابی-غلبه احساس بر قلب</a:t>
            </a:r>
          </a:p>
          <a:p>
            <a:pPr marL="144000" algn="just"/>
            <a:r>
              <a:rPr lang="fa-IR" sz="2000" b="1" dirty="0" smtClean="0">
                <a:cs typeface="B Nazanin" pitchFamily="2" charset="-78"/>
              </a:rPr>
              <a:t>اعتماد به همه </a:t>
            </a:r>
          </a:p>
          <a:p>
            <a:pPr marL="144000" algn="just"/>
            <a:r>
              <a:rPr lang="fa-IR" sz="2000" b="1" dirty="0" smtClean="0">
                <a:cs typeface="B Nazanin" pitchFamily="2" charset="-78"/>
              </a:rPr>
              <a:t>شنونده بر مبنای موقعیت</a:t>
            </a:r>
          </a:p>
          <a:p>
            <a:pPr marL="144000" algn="just"/>
            <a:r>
              <a:rPr lang="fa-IR" sz="2000" b="1" dirty="0" smtClean="0">
                <a:cs typeface="B Nazanin" pitchFamily="2" charset="-78"/>
              </a:rPr>
              <a:t>غیر سازمان یافته</a:t>
            </a:r>
          </a:p>
          <a:p>
            <a:pPr marL="144000"/>
            <a:endParaRPr lang="fa-IR" sz="1100" b="1" dirty="0" smtClean="0">
              <a:cs typeface="B Nazanin" pitchFamily="2" charset="-78"/>
            </a:endParaRPr>
          </a:p>
          <a:p>
            <a:pPr marL="144000" algn="just"/>
            <a:endParaRPr lang="fa-IR" sz="1100" b="1" dirty="0" smtClean="0">
              <a:cs typeface="B Nazanin" pitchFamily="2" charset="-78"/>
            </a:endParaRPr>
          </a:p>
          <a:p>
            <a:pPr marL="144000" algn="just"/>
            <a:endParaRPr lang="fa-IR" sz="1400" b="1" dirty="0" smtClean="0">
              <a:cs typeface="B Nazanin" pitchFamily="2" charset="-78"/>
            </a:endParaRPr>
          </a:p>
          <a:p>
            <a:pPr marL="144000" algn="just"/>
            <a:endParaRPr lang="fa-IR" sz="1400" b="1" dirty="0" smtClean="0">
              <a:cs typeface="B Nazanin" pitchFamily="2" charset="-78"/>
            </a:endParaRPr>
          </a:p>
          <a:p>
            <a:pPr marL="144000" algn="just"/>
            <a:endParaRPr lang="fa-IR" sz="1400" b="1" dirty="0" smtClean="0">
              <a:cs typeface="B Nazanin" pitchFamily="2" charset="-78"/>
            </a:endParaRPr>
          </a:p>
          <a:p>
            <a:pPr marL="144000" algn="just"/>
            <a:endParaRPr lang="fa-IR" sz="1400" b="1" dirty="0" smtClean="0">
              <a:cs typeface="B Nazanin" pitchFamily="2" charset="-78"/>
            </a:endParaRPr>
          </a:p>
          <a:p>
            <a:pPr marL="144000" algn="just"/>
            <a:endParaRPr lang="fa-IR" sz="1400" b="1" dirty="0" smtClean="0">
              <a:cs typeface="B Nazanin" pitchFamily="2" charset="-78"/>
            </a:endParaRPr>
          </a:p>
          <a:p>
            <a:pPr marL="144000" algn="just"/>
            <a:endParaRPr lang="fa-IR" sz="1400" b="1" dirty="0">
              <a:cs typeface="B Nazanin" pitchFamily="2" charset="-78"/>
            </a:endParaRPr>
          </a:p>
        </p:txBody>
      </p:sp>
      <p:sp>
        <p:nvSpPr>
          <p:cNvPr id="17" name="Action Button: Return 16">
            <a:hlinkClick r:id="rId2" action="ppaction://hlinksldjump" highlightClick="1"/>
          </p:cNvPr>
          <p:cNvSpPr/>
          <p:nvPr/>
        </p:nvSpPr>
        <p:spPr>
          <a:xfrm>
            <a:off x="0" y="6500834"/>
            <a:ext cx="357158" cy="357166"/>
          </a:xfrm>
          <a:prstGeom prst="actionButtonReturn">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28" name="Group 27"/>
          <p:cNvGrpSpPr/>
          <p:nvPr/>
        </p:nvGrpSpPr>
        <p:grpSpPr>
          <a:xfrm>
            <a:off x="5000628" y="1285860"/>
            <a:ext cx="3786214" cy="5286412"/>
            <a:chOff x="5000628" y="1285860"/>
            <a:chExt cx="3786214" cy="5286412"/>
          </a:xfrm>
        </p:grpSpPr>
        <p:sp>
          <p:nvSpPr>
            <p:cNvPr id="18" name="Rectangle 17"/>
            <p:cNvSpPr/>
            <p:nvPr/>
          </p:nvSpPr>
          <p:spPr>
            <a:xfrm>
              <a:off x="7072330" y="1285860"/>
              <a:ext cx="1714512" cy="928694"/>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a-IR" b="1" dirty="0" smtClean="0">
                  <a:solidFill>
                    <a:schemeClr val="tx1"/>
                  </a:solidFill>
                </a:rPr>
                <a:t>مطمئن</a:t>
              </a:r>
              <a:endParaRPr lang="en-US" b="1" dirty="0">
                <a:solidFill>
                  <a:schemeClr val="tx1"/>
                </a:solidFill>
              </a:endParaRPr>
            </a:p>
          </p:txBody>
        </p:sp>
        <p:sp>
          <p:nvSpPr>
            <p:cNvPr id="19" name="Rectangle 18"/>
            <p:cNvSpPr/>
            <p:nvPr/>
          </p:nvSpPr>
          <p:spPr>
            <a:xfrm>
              <a:off x="7072330" y="2357430"/>
              <a:ext cx="1714512" cy="928694"/>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مشتاق </a:t>
              </a:r>
              <a:endParaRPr lang="en-US" b="1" dirty="0">
                <a:solidFill>
                  <a:schemeClr val="tx1"/>
                </a:solidFill>
              </a:endParaRPr>
            </a:p>
          </p:txBody>
        </p:sp>
        <p:sp>
          <p:nvSpPr>
            <p:cNvPr id="20" name="Rectangle 19"/>
            <p:cNvSpPr/>
            <p:nvPr/>
          </p:nvSpPr>
          <p:spPr>
            <a:xfrm>
              <a:off x="7072330" y="3500438"/>
              <a:ext cx="1714512" cy="928694"/>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روحیه بخش</a:t>
              </a:r>
              <a:endParaRPr lang="en-US" b="1" dirty="0">
                <a:solidFill>
                  <a:schemeClr val="tx1"/>
                </a:solidFill>
              </a:endParaRPr>
            </a:p>
          </p:txBody>
        </p:sp>
        <p:sp>
          <p:nvSpPr>
            <p:cNvPr id="21" name="Rectangle 20"/>
            <p:cNvSpPr/>
            <p:nvPr/>
          </p:nvSpPr>
          <p:spPr>
            <a:xfrm>
              <a:off x="7072330" y="4572008"/>
              <a:ext cx="1714512" cy="928694"/>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محبوب</a:t>
              </a:r>
              <a:endParaRPr lang="en-US" b="1" dirty="0">
                <a:solidFill>
                  <a:schemeClr val="tx1"/>
                </a:solidFill>
              </a:endParaRPr>
            </a:p>
          </p:txBody>
        </p:sp>
        <p:sp>
          <p:nvSpPr>
            <p:cNvPr id="22" name="Rectangle 21"/>
            <p:cNvSpPr/>
            <p:nvPr/>
          </p:nvSpPr>
          <p:spPr>
            <a:xfrm>
              <a:off x="7072330" y="5643578"/>
              <a:ext cx="1714512" cy="928694"/>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اعتماد کننده</a:t>
              </a:r>
              <a:endParaRPr lang="en-US" b="1" dirty="0">
                <a:solidFill>
                  <a:schemeClr val="tx1"/>
                </a:solidFill>
              </a:endParaRPr>
            </a:p>
          </p:txBody>
        </p:sp>
        <p:sp>
          <p:nvSpPr>
            <p:cNvPr id="23" name="Rectangle 22"/>
            <p:cNvSpPr/>
            <p:nvPr/>
          </p:nvSpPr>
          <p:spPr>
            <a:xfrm>
              <a:off x="5000628" y="5643578"/>
              <a:ext cx="1714512" cy="928694"/>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اجتماعی </a:t>
              </a:r>
              <a:endParaRPr lang="en-US" b="1" dirty="0">
                <a:solidFill>
                  <a:schemeClr val="tx1"/>
                </a:solidFill>
              </a:endParaRPr>
            </a:p>
          </p:txBody>
        </p:sp>
        <p:sp>
          <p:nvSpPr>
            <p:cNvPr id="24" name="Rectangle 23"/>
            <p:cNvSpPr/>
            <p:nvPr/>
          </p:nvSpPr>
          <p:spPr>
            <a:xfrm>
              <a:off x="5000628" y="4572008"/>
              <a:ext cx="1714512" cy="928694"/>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ترغیب کننده</a:t>
              </a:r>
              <a:endParaRPr lang="en-US" b="1" dirty="0">
                <a:solidFill>
                  <a:schemeClr val="tx1"/>
                </a:solidFill>
              </a:endParaRPr>
            </a:p>
          </p:txBody>
        </p:sp>
        <p:sp>
          <p:nvSpPr>
            <p:cNvPr id="25" name="Rectangle 24"/>
            <p:cNvSpPr/>
            <p:nvPr/>
          </p:nvSpPr>
          <p:spPr>
            <a:xfrm>
              <a:off x="5000628" y="3500438"/>
              <a:ext cx="1714512" cy="928694"/>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خوش بین </a:t>
              </a:r>
              <a:endParaRPr lang="en-US" b="1" dirty="0">
                <a:solidFill>
                  <a:schemeClr val="tx1"/>
                </a:solidFill>
              </a:endParaRPr>
            </a:p>
          </p:txBody>
        </p:sp>
        <p:sp>
          <p:nvSpPr>
            <p:cNvPr id="26" name="Rectangle 25"/>
            <p:cNvSpPr/>
            <p:nvPr/>
          </p:nvSpPr>
          <p:spPr>
            <a:xfrm>
              <a:off x="5000628" y="2357430"/>
              <a:ext cx="1714512" cy="928694"/>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متقاعد کننده </a:t>
              </a:r>
              <a:endParaRPr lang="en-US" b="1" dirty="0">
                <a:solidFill>
                  <a:schemeClr val="tx1"/>
                </a:solidFill>
              </a:endParaRPr>
            </a:p>
          </p:txBody>
        </p:sp>
        <p:sp>
          <p:nvSpPr>
            <p:cNvPr id="27" name="Rectangle 26"/>
            <p:cNvSpPr/>
            <p:nvPr/>
          </p:nvSpPr>
          <p:spPr>
            <a:xfrm>
              <a:off x="5000628" y="1285860"/>
              <a:ext cx="1714512" cy="928694"/>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جذاب</a:t>
              </a:r>
              <a:endParaRPr lang="en-US" b="1" dirty="0">
                <a:solidFill>
                  <a:schemeClr val="tx1"/>
                </a:solidFill>
              </a:endParaRPr>
            </a:p>
          </p:txBody>
        </p:sp>
      </p:grpSp>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372200" y="188640"/>
            <a:ext cx="2520280" cy="864096"/>
          </a:xfrm>
          <a:prstGeom prst="roundRect">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chemeClr val="tx1"/>
                </a:solidFill>
                <a:latin typeface="Tahoma" pitchFamily="34" charset="0"/>
                <a:cs typeface="B Nazanin" pitchFamily="2" charset="-78"/>
              </a:rPr>
              <a:t>تاثیر گذاری </a:t>
            </a:r>
            <a:r>
              <a:rPr lang="en-US" sz="4400" b="1" dirty="0" smtClean="0">
                <a:solidFill>
                  <a:schemeClr val="tx1"/>
                </a:solidFill>
                <a:latin typeface="Tahoma" pitchFamily="34" charset="0"/>
                <a:cs typeface="B Nazanin" pitchFamily="2" charset="-78"/>
              </a:rPr>
              <a:t>I</a:t>
            </a:r>
            <a:endParaRPr lang="fa-IR"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cs typeface="B Nazanin" pitchFamily="2" charset="-78"/>
            </a:endParaRPr>
          </a:p>
        </p:txBody>
      </p:sp>
      <p:sp>
        <p:nvSpPr>
          <p:cNvPr id="3" name="Rectangle 2"/>
          <p:cNvSpPr/>
          <p:nvPr/>
        </p:nvSpPr>
        <p:spPr>
          <a:xfrm>
            <a:off x="1835696" y="476672"/>
            <a:ext cx="3150096" cy="646331"/>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lvl="0" algn="ctr"/>
            <a:r>
              <a:rPr lang="en-US" sz="3600" b="1" dirty="0" smtClean="0">
                <a:ln w="11430">
                  <a:solidFill>
                    <a:srgbClr val="FFFF00"/>
                  </a:solidFill>
                </a:ln>
                <a:solidFill>
                  <a:srgbClr val="FFFF00"/>
                </a:solidFill>
                <a:effectLst>
                  <a:outerShdw blurRad="80000" dist="40000" dir="5040000" algn="tl">
                    <a:srgbClr val="000000">
                      <a:alpha val="30000"/>
                    </a:srgbClr>
                  </a:outerShdw>
                </a:effectLst>
                <a:cs typeface="B Nazanin" pitchFamily="2" charset="-78"/>
              </a:rPr>
              <a:t>High I Factor</a:t>
            </a:r>
            <a:endParaRPr lang="en-US" sz="3600" b="1" dirty="0">
              <a:ln w="11430">
                <a:solidFill>
                  <a:srgbClr val="FFFF00"/>
                </a:solidFill>
              </a:ln>
              <a:solidFill>
                <a:srgbClr val="FFFF00"/>
              </a:solidFill>
              <a:effectLst>
                <a:outerShdw blurRad="80000" dist="40000" dir="5040000" algn="tl">
                  <a:srgbClr val="000000">
                    <a:alpha val="30000"/>
                  </a:srgbClr>
                </a:outerShdw>
              </a:effectLst>
              <a:cs typeface="B Nazanin" pitchFamily="2" charset="-78"/>
            </a:endParaRPr>
          </a:p>
        </p:txBody>
      </p:sp>
      <p:sp>
        <p:nvSpPr>
          <p:cNvPr id="4" name="Oval Callout 3"/>
          <p:cNvSpPr/>
          <p:nvPr/>
        </p:nvSpPr>
        <p:spPr>
          <a:xfrm flipH="1">
            <a:off x="251520" y="4077072"/>
            <a:ext cx="1656184" cy="1124516"/>
          </a:xfrm>
          <a:prstGeom prst="wedgeEllipseCallout">
            <a:avLst>
              <a:gd name="adj1" fmla="val -44853"/>
              <a:gd name="adj2" fmla="val 59940"/>
            </a:avLst>
          </a:prstGeom>
          <a:solidFill>
            <a:srgbClr val="FFFF00"/>
          </a:solidFill>
          <a:ln/>
        </p:spPr>
        <p:style>
          <a:lnRef idx="0">
            <a:schemeClr val="accent6"/>
          </a:lnRef>
          <a:fillRef idx="3">
            <a:schemeClr val="accent6"/>
          </a:fillRef>
          <a:effectRef idx="3">
            <a:schemeClr val="accent6"/>
          </a:effectRef>
          <a:fontRef idx="minor">
            <a:schemeClr val="lt1"/>
          </a:fontRef>
        </p:style>
        <p:txBody>
          <a:bodyPr rtlCol="1" anchor="ctr"/>
          <a:lstStyle/>
          <a:p>
            <a:pPr algn="ctr"/>
            <a:r>
              <a:rPr lang="fa-IR" sz="1200" b="1" dirty="0" smtClean="0">
                <a:solidFill>
                  <a:schemeClr val="tx1"/>
                </a:solidFill>
                <a:cs typeface="B Nazanin" pitchFamily="2" charset="-78"/>
              </a:rPr>
              <a:t>خیلی جالبه، اما میشه چند تا مدرک و سند هم ارائه کرد؟؟</a:t>
            </a:r>
            <a:endParaRPr lang="fa-IR" sz="1200" b="1" dirty="0">
              <a:solidFill>
                <a:schemeClr val="tx1"/>
              </a:solidFill>
              <a:cs typeface="B Nazanin" pitchFamily="2" charset="-78"/>
            </a:endParaRPr>
          </a:p>
        </p:txBody>
      </p:sp>
      <p:sp>
        <p:nvSpPr>
          <p:cNvPr id="5" name="TextBox 4"/>
          <p:cNvSpPr txBox="1"/>
          <p:nvPr/>
        </p:nvSpPr>
        <p:spPr>
          <a:xfrm>
            <a:off x="1259632" y="1052736"/>
            <a:ext cx="2232248" cy="400110"/>
          </a:xfrm>
          <a:prstGeom prst="rect">
            <a:avLst/>
          </a:prstGeom>
          <a:noFill/>
        </p:spPr>
        <p:txBody>
          <a:bodyPr wrap="square" rtlCol="1">
            <a:spAutoFit/>
          </a:bodyPr>
          <a:lstStyle/>
          <a:p>
            <a:r>
              <a:rPr lang="en-US" sz="2000" b="1" smtClean="0">
                <a:cs typeface="B Nazanin" pitchFamily="2" charset="-78"/>
              </a:rPr>
              <a:t>Descriptors</a:t>
            </a:r>
            <a:r>
              <a:rPr lang="en-US" sz="2000" b="1" dirty="0" smtClean="0">
                <a:cs typeface="B Nazanin" pitchFamily="2" charset="-78"/>
              </a:rPr>
              <a:t>:</a:t>
            </a:r>
            <a:endParaRPr lang="fa-IR" sz="2000" b="1" dirty="0">
              <a:cs typeface="B Nazanin" pitchFamily="2" charset="-78"/>
            </a:endParaRPr>
          </a:p>
        </p:txBody>
      </p:sp>
      <p:sp>
        <p:nvSpPr>
          <p:cNvPr id="6" name="TextBox 5"/>
          <p:cNvSpPr txBox="1"/>
          <p:nvPr/>
        </p:nvSpPr>
        <p:spPr>
          <a:xfrm>
            <a:off x="1979712" y="1484784"/>
            <a:ext cx="3816424" cy="1846659"/>
          </a:xfrm>
          <a:prstGeom prst="rect">
            <a:avLst/>
          </a:prstGeom>
          <a:noFill/>
        </p:spPr>
        <p:txBody>
          <a:bodyPr wrap="square" rtlCol="1">
            <a:spAutoFit/>
          </a:bodyPr>
          <a:lstStyle/>
          <a:p>
            <a:pPr algn="justLow" rtl="0"/>
            <a:r>
              <a:rPr lang="en-US" sz="1600" dirty="0" smtClean="0">
                <a:cs typeface="B Nazanin" pitchFamily="2" charset="-78"/>
              </a:rPr>
              <a:t>Inspiring(   </a:t>
            </a:r>
            <a:r>
              <a:rPr lang="fa-IR" sz="1600" dirty="0" smtClean="0">
                <a:cs typeface="B Nazanin" pitchFamily="2" charset="-78"/>
              </a:rPr>
              <a:t>الهام بخش</a:t>
            </a:r>
            <a:r>
              <a:rPr lang="en-US" sz="1600" dirty="0" smtClean="0">
                <a:cs typeface="B Nazanin" pitchFamily="2" charset="-78"/>
              </a:rPr>
              <a:t>)     </a:t>
            </a:r>
          </a:p>
          <a:p>
            <a:pPr algn="l" rtl="0"/>
            <a:r>
              <a:rPr lang="en-US" sz="1600" dirty="0" smtClean="0">
                <a:cs typeface="B Nazanin" pitchFamily="2" charset="-78"/>
              </a:rPr>
              <a:t>Persuasive(</a:t>
            </a:r>
            <a:r>
              <a:rPr lang="fa-IR" sz="1600" dirty="0" smtClean="0">
                <a:cs typeface="B Nazanin" pitchFamily="2" charset="-78"/>
              </a:rPr>
              <a:t>تشویق کننده</a:t>
            </a:r>
            <a:r>
              <a:rPr lang="en-US" sz="1600" dirty="0" smtClean="0">
                <a:cs typeface="B Nazanin" pitchFamily="2" charset="-78"/>
              </a:rPr>
              <a:t>)</a:t>
            </a:r>
          </a:p>
          <a:p>
            <a:pPr algn="l" rtl="0"/>
            <a:r>
              <a:rPr lang="en-US" sz="1600" dirty="0" smtClean="0">
                <a:cs typeface="B Nazanin" pitchFamily="2" charset="-78"/>
              </a:rPr>
              <a:t>Convincing(</a:t>
            </a:r>
            <a:r>
              <a:rPr lang="fa-IR" sz="1600" dirty="0" smtClean="0">
                <a:cs typeface="B Nazanin" pitchFamily="2" charset="-78"/>
              </a:rPr>
              <a:t>متقاعد کننده</a:t>
            </a:r>
            <a:r>
              <a:rPr lang="en-US" sz="1600" dirty="0" smtClean="0">
                <a:cs typeface="B Nazanin" pitchFamily="2" charset="-78"/>
              </a:rPr>
              <a:t>)</a:t>
            </a:r>
          </a:p>
          <a:p>
            <a:pPr algn="l" rtl="0"/>
            <a:r>
              <a:rPr lang="en-US" sz="1600" dirty="0" smtClean="0">
                <a:cs typeface="B Nazanin" pitchFamily="2" charset="-78"/>
              </a:rPr>
              <a:t>Sociable(</a:t>
            </a:r>
            <a:r>
              <a:rPr lang="fa-IR" sz="1600" dirty="0" smtClean="0">
                <a:cs typeface="B Nazanin" pitchFamily="2" charset="-78"/>
              </a:rPr>
              <a:t>معاشرتی</a:t>
            </a:r>
            <a:r>
              <a:rPr lang="en-US" sz="1600" dirty="0" smtClean="0">
                <a:cs typeface="B Nazanin" pitchFamily="2" charset="-78"/>
              </a:rPr>
              <a:t>)</a:t>
            </a:r>
          </a:p>
          <a:p>
            <a:pPr algn="l" rtl="0"/>
            <a:r>
              <a:rPr lang="en-US" sz="1600" dirty="0" smtClean="0">
                <a:cs typeface="B Nazanin" pitchFamily="2" charset="-78"/>
              </a:rPr>
              <a:t>Trusting(</a:t>
            </a:r>
            <a:r>
              <a:rPr lang="fa-IR" sz="1600" dirty="0" smtClean="0">
                <a:cs typeface="B Nazanin" pitchFamily="2" charset="-78"/>
              </a:rPr>
              <a:t>اعتماد کننده</a:t>
            </a:r>
            <a:r>
              <a:rPr lang="en-US" sz="1600" dirty="0" smtClean="0">
                <a:cs typeface="B Nazanin" pitchFamily="2" charset="-78"/>
              </a:rPr>
              <a:t>)</a:t>
            </a:r>
          </a:p>
          <a:p>
            <a:pPr algn="l" rtl="0"/>
            <a:r>
              <a:rPr lang="en-US" sz="1600" dirty="0" smtClean="0">
                <a:cs typeface="B Nazanin" pitchFamily="2" charset="-78"/>
              </a:rPr>
              <a:t>Optimistic(</a:t>
            </a:r>
            <a:r>
              <a:rPr lang="fa-IR" sz="1600" dirty="0" smtClean="0">
                <a:cs typeface="B Nazanin" pitchFamily="2" charset="-78"/>
              </a:rPr>
              <a:t>خوش بین</a:t>
            </a:r>
            <a:r>
              <a:rPr lang="en-US" sz="1600" dirty="0" smtClean="0">
                <a:cs typeface="B Nazanin" pitchFamily="2" charset="-78"/>
              </a:rPr>
              <a:t>)</a:t>
            </a:r>
          </a:p>
          <a:p>
            <a:pPr algn="l" rtl="0"/>
            <a:endParaRPr lang="fa-IR" sz="1600" dirty="0">
              <a:cs typeface="B Nazanin" pitchFamily="2" charset="-78"/>
            </a:endParaRPr>
          </a:p>
        </p:txBody>
      </p:sp>
      <p:grpSp>
        <p:nvGrpSpPr>
          <p:cNvPr id="7" name="Group 6"/>
          <p:cNvGrpSpPr/>
          <p:nvPr/>
        </p:nvGrpSpPr>
        <p:grpSpPr>
          <a:xfrm>
            <a:off x="1619672" y="764704"/>
            <a:ext cx="648072" cy="5904656"/>
            <a:chOff x="1547664" y="620688"/>
            <a:chExt cx="648072" cy="5904656"/>
          </a:xfrm>
        </p:grpSpPr>
        <p:sp>
          <p:nvSpPr>
            <p:cNvPr id="8" name="Oval 7"/>
            <p:cNvSpPr/>
            <p:nvPr/>
          </p:nvSpPr>
          <p:spPr>
            <a:xfrm>
              <a:off x="1619672" y="620688"/>
              <a:ext cx="432048" cy="43204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B Nazanin" pitchFamily="2" charset="-78"/>
              </a:endParaRPr>
            </a:p>
          </p:txBody>
        </p:sp>
        <p:cxnSp>
          <p:nvCxnSpPr>
            <p:cNvPr id="9" name="Straight Connector 8"/>
            <p:cNvCxnSpPr/>
            <p:nvPr/>
          </p:nvCxnSpPr>
          <p:spPr>
            <a:xfrm rot="16200000" flipH="1">
              <a:off x="-720588" y="3609020"/>
              <a:ext cx="5184576" cy="72008"/>
            </a:xfrm>
            <a:prstGeom prst="line">
              <a:avLst/>
            </a:prstGeom>
          </p:spPr>
          <p:style>
            <a:lnRef idx="2">
              <a:schemeClr val="dk1"/>
            </a:lnRef>
            <a:fillRef idx="0">
              <a:schemeClr val="dk1"/>
            </a:fillRef>
            <a:effectRef idx="1">
              <a:schemeClr val="dk1"/>
            </a:effectRef>
            <a:fontRef idx="minor">
              <a:schemeClr val="tx1"/>
            </a:fontRef>
          </p:style>
        </p:cxnSp>
        <p:sp>
          <p:nvSpPr>
            <p:cNvPr id="10" name="Oval 9"/>
            <p:cNvSpPr/>
            <p:nvPr/>
          </p:nvSpPr>
          <p:spPr>
            <a:xfrm>
              <a:off x="1691680" y="6093296"/>
              <a:ext cx="432048" cy="43204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B Nazanin" pitchFamily="2" charset="-78"/>
              </a:endParaRPr>
            </a:p>
          </p:txBody>
        </p:sp>
        <p:cxnSp>
          <p:nvCxnSpPr>
            <p:cNvPr id="11" name="Straight Connector 10"/>
            <p:cNvCxnSpPr/>
            <p:nvPr/>
          </p:nvCxnSpPr>
          <p:spPr>
            <a:xfrm>
              <a:off x="1547664" y="3429000"/>
              <a:ext cx="648072" cy="0"/>
            </a:xfrm>
            <a:prstGeom prst="line">
              <a:avLst/>
            </a:prstGeom>
          </p:spPr>
          <p:style>
            <a:lnRef idx="2">
              <a:schemeClr val="dk1"/>
            </a:lnRef>
            <a:fillRef idx="0">
              <a:schemeClr val="dk1"/>
            </a:fillRef>
            <a:effectRef idx="1">
              <a:schemeClr val="dk1"/>
            </a:effectRef>
            <a:fontRef idx="minor">
              <a:schemeClr val="tx1"/>
            </a:fontRef>
          </p:style>
        </p:cxnSp>
      </p:grpSp>
      <p:sp>
        <p:nvSpPr>
          <p:cNvPr id="12" name="TextBox 11"/>
          <p:cNvSpPr txBox="1"/>
          <p:nvPr/>
        </p:nvSpPr>
        <p:spPr>
          <a:xfrm>
            <a:off x="1403648" y="3717032"/>
            <a:ext cx="2232248" cy="400110"/>
          </a:xfrm>
          <a:prstGeom prst="rect">
            <a:avLst/>
          </a:prstGeom>
          <a:noFill/>
        </p:spPr>
        <p:txBody>
          <a:bodyPr wrap="square" rtlCol="1">
            <a:spAutoFit/>
          </a:bodyPr>
          <a:lstStyle/>
          <a:p>
            <a:r>
              <a:rPr lang="en-US" sz="2000" b="1" smtClean="0">
                <a:cs typeface="B Nazanin" pitchFamily="2" charset="-78"/>
              </a:rPr>
              <a:t>Descriptors</a:t>
            </a:r>
            <a:r>
              <a:rPr lang="en-US" sz="2000" b="1" dirty="0" smtClean="0">
                <a:cs typeface="B Nazanin" pitchFamily="2" charset="-78"/>
              </a:rPr>
              <a:t>:</a:t>
            </a:r>
            <a:endParaRPr lang="fa-IR" sz="2000" b="1" dirty="0">
              <a:cs typeface="B Nazanin" pitchFamily="2" charset="-78"/>
            </a:endParaRPr>
          </a:p>
        </p:txBody>
      </p:sp>
      <p:sp>
        <p:nvSpPr>
          <p:cNvPr id="13" name="TextBox 12"/>
          <p:cNvSpPr txBox="1"/>
          <p:nvPr/>
        </p:nvSpPr>
        <p:spPr>
          <a:xfrm>
            <a:off x="2051720" y="4149080"/>
            <a:ext cx="3816424" cy="1846659"/>
          </a:xfrm>
          <a:prstGeom prst="rect">
            <a:avLst/>
          </a:prstGeom>
          <a:noFill/>
        </p:spPr>
        <p:txBody>
          <a:bodyPr wrap="square" rtlCol="1">
            <a:spAutoFit/>
          </a:bodyPr>
          <a:lstStyle/>
          <a:p>
            <a:pPr algn="justLow" rtl="0"/>
            <a:r>
              <a:rPr lang="en-US" sz="1600" dirty="0" smtClean="0">
                <a:cs typeface="B Nazanin" pitchFamily="2" charset="-78"/>
              </a:rPr>
              <a:t>Reflective( </a:t>
            </a:r>
            <a:r>
              <a:rPr lang="fa-IR" sz="1600" dirty="0" smtClean="0">
                <a:cs typeface="B Nazanin" pitchFamily="2" charset="-78"/>
              </a:rPr>
              <a:t>فکور</a:t>
            </a:r>
            <a:r>
              <a:rPr lang="en-US" sz="1600" dirty="0" smtClean="0">
                <a:cs typeface="B Nazanin" pitchFamily="2" charset="-78"/>
              </a:rPr>
              <a:t>)     </a:t>
            </a:r>
          </a:p>
          <a:p>
            <a:pPr algn="l" rtl="0"/>
            <a:r>
              <a:rPr lang="en-US" sz="1600" dirty="0" smtClean="0">
                <a:cs typeface="B Nazanin" pitchFamily="2" charset="-78"/>
              </a:rPr>
              <a:t>Calculating(</a:t>
            </a:r>
            <a:r>
              <a:rPr lang="fa-IR" sz="1600" dirty="0" smtClean="0">
                <a:cs typeface="B Nazanin" pitchFamily="2" charset="-78"/>
              </a:rPr>
              <a:t>حسابگر</a:t>
            </a:r>
            <a:r>
              <a:rPr lang="en-US" sz="1600" dirty="0" smtClean="0">
                <a:cs typeface="B Nazanin" pitchFamily="2" charset="-78"/>
              </a:rPr>
              <a:t>)</a:t>
            </a:r>
          </a:p>
          <a:p>
            <a:pPr algn="l" rtl="0"/>
            <a:r>
              <a:rPr lang="en-US" sz="1600" dirty="0" smtClean="0">
                <a:cs typeface="B Nazanin" pitchFamily="2" charset="-78"/>
              </a:rPr>
              <a:t>Skeptical(</a:t>
            </a:r>
            <a:r>
              <a:rPr lang="fa-IR" sz="1600" dirty="0" smtClean="0">
                <a:cs typeface="B Nazanin" pitchFamily="2" charset="-78"/>
              </a:rPr>
              <a:t>شکاک</a:t>
            </a:r>
            <a:r>
              <a:rPr lang="en-US" sz="1600" dirty="0" smtClean="0">
                <a:cs typeface="B Nazanin" pitchFamily="2" charset="-78"/>
              </a:rPr>
              <a:t>)</a:t>
            </a:r>
          </a:p>
          <a:p>
            <a:pPr algn="l" rtl="0"/>
            <a:r>
              <a:rPr lang="en-US" sz="1600" dirty="0" smtClean="0">
                <a:cs typeface="B Nazanin" pitchFamily="2" charset="-78"/>
              </a:rPr>
              <a:t>Suspicious(</a:t>
            </a:r>
            <a:r>
              <a:rPr lang="fa-IR" sz="1600" dirty="0" smtClean="0">
                <a:cs typeface="B Nazanin" pitchFamily="2" charset="-78"/>
              </a:rPr>
              <a:t>بدگمان</a:t>
            </a:r>
            <a:r>
              <a:rPr lang="en-US" sz="1600" dirty="0" smtClean="0">
                <a:cs typeface="B Nazanin" pitchFamily="2" charset="-78"/>
              </a:rPr>
              <a:t>)</a:t>
            </a:r>
          </a:p>
          <a:p>
            <a:pPr algn="l" rtl="0"/>
            <a:r>
              <a:rPr lang="en-US" sz="1600" dirty="0" smtClean="0">
                <a:cs typeface="B Nazanin" pitchFamily="2" charset="-78"/>
              </a:rPr>
              <a:t>Incisive( </a:t>
            </a:r>
            <a:r>
              <a:rPr lang="fa-IR" sz="1600" dirty="0" smtClean="0">
                <a:cs typeface="B Nazanin" pitchFamily="2" charset="-78"/>
              </a:rPr>
              <a:t>قاطع</a:t>
            </a:r>
            <a:r>
              <a:rPr lang="en-US" sz="1600" dirty="0" smtClean="0">
                <a:cs typeface="B Nazanin" pitchFamily="2" charset="-78"/>
              </a:rPr>
              <a:t>)</a:t>
            </a:r>
          </a:p>
          <a:p>
            <a:pPr algn="l" rtl="0"/>
            <a:r>
              <a:rPr lang="en-US" sz="1600" dirty="0" smtClean="0">
                <a:cs typeface="B Nazanin" pitchFamily="2" charset="-78"/>
              </a:rPr>
              <a:t>Critical(</a:t>
            </a:r>
            <a:r>
              <a:rPr lang="fa-IR" sz="1600" dirty="0" smtClean="0">
                <a:cs typeface="B Nazanin" pitchFamily="2" charset="-78"/>
              </a:rPr>
              <a:t>منتقد</a:t>
            </a:r>
            <a:r>
              <a:rPr lang="en-US" sz="1600" dirty="0" smtClean="0">
                <a:cs typeface="B Nazanin" pitchFamily="2" charset="-78"/>
              </a:rPr>
              <a:t>)</a:t>
            </a:r>
          </a:p>
          <a:p>
            <a:pPr algn="l" rtl="0"/>
            <a:endParaRPr lang="fa-IR" sz="1600" dirty="0">
              <a:cs typeface="B Nazanin" pitchFamily="2" charset="-78"/>
            </a:endParaRPr>
          </a:p>
        </p:txBody>
      </p:sp>
      <p:sp>
        <p:nvSpPr>
          <p:cNvPr id="16" name="TextBox 15"/>
          <p:cNvSpPr txBox="1"/>
          <p:nvPr/>
        </p:nvSpPr>
        <p:spPr>
          <a:xfrm>
            <a:off x="4572000" y="1357600"/>
            <a:ext cx="4248472" cy="6247864"/>
          </a:xfrm>
          <a:prstGeom prst="rect">
            <a:avLst/>
          </a:prstGeom>
          <a:noFill/>
        </p:spPr>
        <p:txBody>
          <a:bodyPr wrap="square" rtlCol="1">
            <a:spAutoFit/>
          </a:bodyPr>
          <a:lstStyle/>
          <a:p>
            <a:pPr marL="144000" algn="just"/>
            <a:r>
              <a:rPr lang="fa-IR" sz="1400" b="1" dirty="0" smtClean="0">
                <a:solidFill>
                  <a:srgbClr val="C00000"/>
                </a:solidFill>
                <a:cs typeface="B Nazanin" pitchFamily="2" charset="-78"/>
              </a:rPr>
              <a:t>نحوه صحبت: </a:t>
            </a:r>
            <a:r>
              <a:rPr lang="fa-IR" sz="1400" b="1" dirty="0" smtClean="0">
                <a:cs typeface="B Nazanin" pitchFamily="2" charset="-78"/>
              </a:rPr>
              <a:t>با اشتیاق و علاقه، دوستانه، توضیحات طولانی</a:t>
            </a:r>
          </a:p>
          <a:p>
            <a:pPr marL="144000" algn="just"/>
            <a:r>
              <a:rPr lang="fa-IR" sz="1400" b="1" dirty="0" smtClean="0">
                <a:solidFill>
                  <a:srgbClr val="C00000"/>
                </a:solidFill>
                <a:cs typeface="B Nazanin" pitchFamily="2" charset="-78"/>
              </a:rPr>
              <a:t>تن صدا: </a:t>
            </a:r>
            <a:r>
              <a:rPr lang="fa-IR" sz="1400" b="1" dirty="0" smtClean="0">
                <a:cs typeface="B Nazanin" pitchFamily="2" charset="-78"/>
              </a:rPr>
              <a:t>صدای بلند، معمولی</a:t>
            </a:r>
          </a:p>
          <a:p>
            <a:pPr marL="144000" algn="just"/>
            <a:r>
              <a:rPr lang="fa-IR" sz="1400" b="1" dirty="0" smtClean="0">
                <a:solidFill>
                  <a:srgbClr val="C00000"/>
                </a:solidFill>
                <a:cs typeface="B Nazanin" pitchFamily="2" charset="-78"/>
              </a:rPr>
              <a:t>زبان بدن: </a:t>
            </a:r>
            <a:r>
              <a:rPr lang="fa-IR" sz="1400" b="1" dirty="0" smtClean="0">
                <a:cs typeface="B Nazanin" pitchFamily="2" charset="-78"/>
              </a:rPr>
              <a:t>لبخند زیاد، حالات صورت گویا</a:t>
            </a:r>
          </a:p>
          <a:p>
            <a:pPr marL="144000" algn="just"/>
            <a:r>
              <a:rPr lang="fa-IR" sz="1400" b="1" dirty="0" smtClean="0">
                <a:solidFill>
                  <a:srgbClr val="C00000"/>
                </a:solidFill>
                <a:cs typeface="B Nazanin" pitchFamily="2" charset="-78"/>
              </a:rPr>
              <a:t>علایق: </a:t>
            </a:r>
            <a:r>
              <a:rPr lang="fa-IR" sz="1400" b="1" dirty="0" smtClean="0">
                <a:cs typeface="B Nazanin" pitchFamily="2" charset="-78"/>
              </a:rPr>
              <a:t>فعالیت های مردمی</a:t>
            </a:r>
          </a:p>
          <a:p>
            <a:pPr marL="144000" algn="just"/>
            <a:r>
              <a:rPr lang="fa-IR" sz="1400" b="1" dirty="0" smtClean="0">
                <a:solidFill>
                  <a:srgbClr val="C00000"/>
                </a:solidFill>
                <a:cs typeface="B Nazanin" pitchFamily="2" charset="-78"/>
              </a:rPr>
              <a:t>به نمایش گذاشتن: </a:t>
            </a:r>
            <a:r>
              <a:rPr lang="fa-IR" sz="1400" b="1" dirty="0" smtClean="0">
                <a:cs typeface="B Nazanin" pitchFamily="2" charset="-78"/>
              </a:rPr>
              <a:t>یادبودهای دوستان، مشتریان یا تهیه کنندگان</a:t>
            </a:r>
          </a:p>
          <a:p>
            <a:pPr marL="144000" algn="just"/>
            <a:r>
              <a:rPr lang="fa-IR" sz="1400" b="1" dirty="0" smtClean="0">
                <a:solidFill>
                  <a:srgbClr val="C00000"/>
                </a:solidFill>
                <a:cs typeface="B Nazanin" pitchFamily="2" charset="-78"/>
              </a:rPr>
              <a:t>چگونگی انگیزش</a:t>
            </a:r>
            <a:r>
              <a:rPr lang="fa-IR" sz="1400" b="1" dirty="0" smtClean="0">
                <a:cs typeface="B Nazanin" pitchFamily="2" charset="-78"/>
              </a:rPr>
              <a:t>: شناخته شدن در اجتماع</a:t>
            </a:r>
          </a:p>
          <a:p>
            <a:pPr marL="144000" algn="just"/>
            <a:r>
              <a:rPr lang="fa-IR" sz="1400" b="1" dirty="0" smtClean="0">
                <a:solidFill>
                  <a:srgbClr val="C00000"/>
                </a:solidFill>
                <a:cs typeface="B Nazanin" pitchFamily="2" charset="-78"/>
              </a:rPr>
              <a:t>نگرانی ها: </a:t>
            </a:r>
            <a:r>
              <a:rPr lang="fa-IR" sz="1400" b="1" dirty="0" smtClean="0">
                <a:cs typeface="B Nazanin" pitchFamily="2" charset="-78"/>
              </a:rPr>
              <a:t>عدم مقبولیت فردی</a:t>
            </a:r>
          </a:p>
          <a:p>
            <a:pPr marL="144000" algn="just"/>
            <a:r>
              <a:rPr lang="fa-IR" sz="1400" b="1" dirty="0" smtClean="0">
                <a:solidFill>
                  <a:srgbClr val="C00000"/>
                </a:solidFill>
                <a:cs typeface="B Nazanin" pitchFamily="2" charset="-78"/>
              </a:rPr>
              <a:t>به دنبال: </a:t>
            </a:r>
            <a:r>
              <a:rPr lang="fa-IR" sz="1400" b="1" dirty="0" smtClean="0">
                <a:cs typeface="B Nazanin" pitchFamily="2" charset="-78"/>
              </a:rPr>
              <a:t>تجربه</a:t>
            </a:r>
          </a:p>
          <a:p>
            <a:pPr marL="144000" algn="just"/>
            <a:r>
              <a:rPr lang="fa-IR" sz="1400" b="1" dirty="0" smtClean="0">
                <a:solidFill>
                  <a:srgbClr val="C00000"/>
                </a:solidFill>
                <a:cs typeface="B Nazanin" pitchFamily="2" charset="-78"/>
              </a:rPr>
              <a:t>تحت استرس: </a:t>
            </a:r>
            <a:r>
              <a:rPr lang="fa-IR" sz="1400" b="1" dirty="0" smtClean="0">
                <a:cs typeface="B Nazanin" pitchFamily="2" charset="-78"/>
              </a:rPr>
              <a:t>بیش از اندازه خوش بین و غیر واقع بین</a:t>
            </a:r>
          </a:p>
          <a:p>
            <a:pPr marL="144000"/>
            <a:r>
              <a:rPr lang="fa-IR" sz="1400" b="1" dirty="0" smtClean="0">
                <a:solidFill>
                  <a:srgbClr val="C00000"/>
                </a:solidFill>
                <a:cs typeface="B Nazanin" pitchFamily="2" charset="-78"/>
              </a:rPr>
              <a:t>ارزش ها :</a:t>
            </a:r>
          </a:p>
          <a:p>
            <a:pPr marL="144000"/>
            <a:r>
              <a:rPr lang="fa-IR" sz="1400" b="1" dirty="0" smtClean="0">
                <a:cs typeface="B Nazanin" pitchFamily="2" charset="-78"/>
              </a:rPr>
              <a:t>خوش بینی و اشتیاق </a:t>
            </a:r>
          </a:p>
          <a:p>
            <a:pPr marL="144000"/>
            <a:r>
              <a:rPr lang="fa-IR" sz="1400" b="1" dirty="0" smtClean="0">
                <a:cs typeface="B Nazanin" pitchFamily="2" charset="-78"/>
              </a:rPr>
              <a:t>حل مشکلات به صورت خلاقانه---بحث کننده در مجادلات</a:t>
            </a:r>
          </a:p>
          <a:p>
            <a:pPr marL="144000"/>
            <a:r>
              <a:rPr lang="fa-IR" sz="1400" b="1" dirty="0" smtClean="0">
                <a:cs typeface="B Nazanin" pitchFamily="2" charset="-78"/>
              </a:rPr>
              <a:t>مناسب برای کارتیمی---موفق در انگیزش دیگران</a:t>
            </a:r>
          </a:p>
          <a:p>
            <a:pPr marL="144000"/>
            <a:r>
              <a:rPr lang="fa-IR" sz="1400" b="1" dirty="0" smtClean="0">
                <a:solidFill>
                  <a:srgbClr val="C00000"/>
                </a:solidFill>
                <a:cs typeface="B Nazanin" pitchFamily="2" charset="-78"/>
              </a:rPr>
              <a:t>احساسات: </a:t>
            </a:r>
          </a:p>
          <a:p>
            <a:pPr marL="144000"/>
            <a:r>
              <a:rPr lang="fa-IR" sz="1400" b="1" dirty="0" smtClean="0">
                <a:cs typeface="B Nazanin" pitchFamily="2" charset="-78"/>
              </a:rPr>
              <a:t>خوش بین</a:t>
            </a:r>
          </a:p>
          <a:p>
            <a:pPr marL="144000"/>
            <a:r>
              <a:rPr lang="fa-IR" sz="1400" b="1" dirty="0" smtClean="0">
                <a:solidFill>
                  <a:srgbClr val="C00000"/>
                </a:solidFill>
                <a:cs typeface="B Nazanin" pitchFamily="2" charset="-78"/>
              </a:rPr>
              <a:t>محدودیت ها:</a:t>
            </a:r>
          </a:p>
          <a:p>
            <a:pPr marL="144000" algn="just"/>
            <a:r>
              <a:rPr lang="fa-IR" sz="1400" b="1" dirty="0" smtClean="0">
                <a:cs typeface="B Nazanin" pitchFamily="2" charset="-78"/>
              </a:rPr>
              <a:t>عدم توجه به جزئیات</a:t>
            </a:r>
          </a:p>
          <a:p>
            <a:pPr marL="144000" algn="just"/>
            <a:r>
              <a:rPr lang="fa-IR" sz="1400" b="1" dirty="0" smtClean="0">
                <a:cs typeface="B Nazanin" pitchFamily="2" charset="-78"/>
              </a:rPr>
              <a:t>غیرواقعی در ارزیابی-غلبه احساس بر قلب</a:t>
            </a:r>
          </a:p>
          <a:p>
            <a:pPr marL="144000" algn="just"/>
            <a:r>
              <a:rPr lang="fa-IR" sz="1400" b="1" dirty="0" smtClean="0">
                <a:cs typeface="B Nazanin" pitchFamily="2" charset="-78"/>
              </a:rPr>
              <a:t>اعتماد به همه </a:t>
            </a:r>
          </a:p>
          <a:p>
            <a:pPr marL="144000" algn="just"/>
            <a:r>
              <a:rPr lang="fa-IR" sz="1400" b="1" dirty="0" smtClean="0">
                <a:cs typeface="B Nazanin" pitchFamily="2" charset="-78"/>
              </a:rPr>
              <a:t>شنونده بر مبنای موقعیت</a:t>
            </a:r>
          </a:p>
          <a:p>
            <a:pPr marL="144000" algn="just"/>
            <a:r>
              <a:rPr lang="fa-IR" sz="1400" b="1" dirty="0" smtClean="0">
                <a:cs typeface="B Nazanin" pitchFamily="2" charset="-78"/>
              </a:rPr>
              <a:t>غیر سازمان یافته</a:t>
            </a:r>
          </a:p>
          <a:p>
            <a:pPr marL="144000"/>
            <a:endParaRPr lang="fa-IR" sz="1100" b="1" dirty="0" smtClean="0">
              <a:cs typeface="B Nazanin" pitchFamily="2" charset="-78"/>
            </a:endParaRPr>
          </a:p>
          <a:p>
            <a:pPr marL="144000" algn="just"/>
            <a:endParaRPr lang="fa-IR" sz="1100" b="1" dirty="0" smtClean="0">
              <a:cs typeface="B Nazanin" pitchFamily="2" charset="-78"/>
            </a:endParaRPr>
          </a:p>
          <a:p>
            <a:pPr marL="144000" algn="just"/>
            <a:endParaRPr lang="fa-IR" sz="1400" b="1" dirty="0" smtClean="0">
              <a:cs typeface="B Nazanin" pitchFamily="2" charset="-78"/>
            </a:endParaRPr>
          </a:p>
          <a:p>
            <a:pPr marL="144000" algn="just"/>
            <a:endParaRPr lang="fa-IR" sz="1400" b="1" dirty="0" smtClean="0">
              <a:cs typeface="B Nazanin" pitchFamily="2" charset="-78"/>
            </a:endParaRPr>
          </a:p>
          <a:p>
            <a:pPr marL="144000" algn="just"/>
            <a:endParaRPr lang="fa-IR" sz="1400" b="1" dirty="0" smtClean="0">
              <a:cs typeface="B Nazanin" pitchFamily="2" charset="-78"/>
            </a:endParaRPr>
          </a:p>
          <a:p>
            <a:pPr marL="144000" algn="just"/>
            <a:endParaRPr lang="fa-IR" sz="1400" b="1" dirty="0" smtClean="0">
              <a:cs typeface="B Nazanin" pitchFamily="2" charset="-78"/>
            </a:endParaRPr>
          </a:p>
          <a:p>
            <a:pPr marL="144000" algn="just"/>
            <a:endParaRPr lang="fa-IR" sz="1400" b="1" dirty="0" smtClean="0">
              <a:cs typeface="B Nazanin" pitchFamily="2" charset="-78"/>
            </a:endParaRPr>
          </a:p>
          <a:p>
            <a:pPr marL="144000" algn="just"/>
            <a:endParaRPr lang="fa-IR" sz="1400" b="1" dirty="0">
              <a:cs typeface="B Nazanin" pitchFamily="2" charset="-78"/>
            </a:endParaRPr>
          </a:p>
        </p:txBody>
      </p:sp>
      <p:sp>
        <p:nvSpPr>
          <p:cNvPr id="31" name="Oval Callout 30"/>
          <p:cNvSpPr/>
          <p:nvPr/>
        </p:nvSpPr>
        <p:spPr>
          <a:xfrm flipH="1">
            <a:off x="179512" y="1268760"/>
            <a:ext cx="1728192" cy="1584176"/>
          </a:xfrm>
          <a:prstGeom prst="wedgeEllipseCallout">
            <a:avLst>
              <a:gd name="adj1" fmla="val -44314"/>
              <a:gd name="adj2" fmla="val 39785"/>
            </a:avLst>
          </a:prstGeom>
          <a:solidFill>
            <a:srgbClr val="FFFF00"/>
          </a:solidFill>
          <a:ln/>
        </p:spPr>
        <p:style>
          <a:lnRef idx="0">
            <a:schemeClr val="accent6"/>
          </a:lnRef>
          <a:fillRef idx="3">
            <a:schemeClr val="accent6"/>
          </a:fillRef>
          <a:effectRef idx="3">
            <a:schemeClr val="accent6"/>
          </a:effectRef>
          <a:fontRef idx="minor">
            <a:schemeClr val="lt1"/>
          </a:fontRef>
        </p:style>
        <p:txBody>
          <a:bodyPr rtlCol="1" anchor="ctr"/>
          <a:lstStyle/>
          <a:p>
            <a:pPr algn="ctr"/>
            <a:r>
              <a:rPr lang="fa-IR" sz="1200" b="1" dirty="0" smtClean="0">
                <a:solidFill>
                  <a:schemeClr val="tx1"/>
                </a:solidFill>
                <a:cs typeface="B Nazanin" pitchFamily="2" charset="-78"/>
              </a:rPr>
              <a:t>در کمتر از چند سال، فعالیت های ما شدیدا رشد خواهد کرد. من با تمام وجودم احساس می کنم </a:t>
            </a:r>
            <a:endParaRPr lang="fa-IR" sz="1200" b="1" dirty="0">
              <a:solidFill>
                <a:schemeClr val="tx1"/>
              </a:solidFill>
              <a:cs typeface="B Nazanin" pitchFamily="2" charset="-78"/>
            </a:endParaRPr>
          </a:p>
        </p:txBody>
      </p:sp>
      <p:sp>
        <p:nvSpPr>
          <p:cNvPr id="33" name="Rectangle 32"/>
          <p:cNvSpPr/>
          <p:nvPr/>
        </p:nvSpPr>
        <p:spPr>
          <a:xfrm>
            <a:off x="2267744" y="3212976"/>
            <a:ext cx="2492605" cy="646331"/>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FFFF00"/>
                  </a:solidFill>
                </a:ln>
                <a:solidFill>
                  <a:srgbClr val="FFFF00"/>
                </a:solidFill>
                <a:effectLst>
                  <a:outerShdw blurRad="80000" dist="40000" dir="5040000" algn="tl">
                    <a:srgbClr val="000000">
                      <a:alpha val="30000"/>
                    </a:srgbClr>
                  </a:outerShdw>
                </a:effectLst>
                <a:cs typeface="B Nazanin" pitchFamily="2" charset="-78"/>
              </a:rPr>
              <a:t>Low I Factor</a:t>
            </a:r>
            <a:endParaRPr lang="en-US" sz="3600" b="1" dirty="0">
              <a:ln w="11430">
                <a:solidFill>
                  <a:srgbClr val="FFFF00"/>
                </a:solidFill>
              </a:ln>
              <a:solidFill>
                <a:srgbClr val="FFFF00"/>
              </a:solidFill>
              <a:effectLst>
                <a:outerShdw blurRad="80000" dist="40000" dir="5040000" algn="tl">
                  <a:srgbClr val="000000">
                    <a:alpha val="30000"/>
                  </a:srgbClr>
                </a:outerShdw>
              </a:effectLst>
              <a:cs typeface="B Nazanin" pitchFamily="2" charset="-78"/>
            </a:endParaRPr>
          </a:p>
        </p:txBody>
      </p:sp>
      <p:sp>
        <p:nvSpPr>
          <p:cNvPr id="17" name="Action Button: Return 16">
            <a:hlinkClick r:id="rId2" action="ppaction://hlinksldjump" highlightClick="1"/>
          </p:cNvPr>
          <p:cNvSpPr/>
          <p:nvPr/>
        </p:nvSpPr>
        <p:spPr>
          <a:xfrm>
            <a:off x="0" y="6500834"/>
            <a:ext cx="357158" cy="357166"/>
          </a:xfrm>
          <a:prstGeom prst="actionButtonReturn">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ransition spd="med" advClick="0">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372200" y="188640"/>
            <a:ext cx="2520280" cy="864096"/>
          </a:xfrm>
          <a:prstGeom prst="roundRect">
            <a:avLst/>
          </a:prstGeom>
          <a:solidFill>
            <a:srgbClr val="2DF336"/>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chemeClr val="tx1"/>
                </a:solidFill>
                <a:latin typeface="Tahoma" pitchFamily="34" charset="0"/>
                <a:cs typeface="B Nazanin" pitchFamily="2" charset="-78"/>
              </a:rPr>
              <a:t>ثبات  </a:t>
            </a:r>
            <a:r>
              <a:rPr lang="en-US" sz="4400" b="1" dirty="0" smtClean="0">
                <a:solidFill>
                  <a:schemeClr val="tx1"/>
                </a:solidFill>
                <a:latin typeface="Tahoma" pitchFamily="34" charset="0"/>
                <a:cs typeface="B Nazanin" pitchFamily="2" charset="-78"/>
              </a:rPr>
              <a:t>s</a:t>
            </a:r>
            <a:endParaRPr lang="fa-IR"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cs typeface="B Nazanin" pitchFamily="2" charset="-78"/>
            </a:endParaRPr>
          </a:p>
        </p:txBody>
      </p:sp>
      <p:sp>
        <p:nvSpPr>
          <p:cNvPr id="16" name="TextBox 15"/>
          <p:cNvSpPr txBox="1"/>
          <p:nvPr/>
        </p:nvSpPr>
        <p:spPr>
          <a:xfrm>
            <a:off x="0" y="1256467"/>
            <a:ext cx="3888432" cy="5601533"/>
          </a:xfrm>
          <a:prstGeom prst="rect">
            <a:avLst/>
          </a:prstGeom>
          <a:noFill/>
        </p:spPr>
        <p:txBody>
          <a:bodyPr wrap="square" rtlCol="1">
            <a:spAutoFit/>
          </a:bodyPr>
          <a:lstStyle/>
          <a:p>
            <a:r>
              <a:rPr lang="fa-IR" sz="2400" b="1" dirty="0" smtClean="0">
                <a:solidFill>
                  <a:srgbClr val="C00000"/>
                </a:solidFill>
                <a:cs typeface="B Nazanin" pitchFamily="2" charset="-78"/>
              </a:rPr>
              <a:t>ارزش ها :</a:t>
            </a:r>
          </a:p>
          <a:p>
            <a:r>
              <a:rPr lang="fa-IR" sz="2000" b="1" dirty="0" smtClean="0">
                <a:cs typeface="B Nazanin" pitchFamily="2" charset="-78"/>
              </a:rPr>
              <a:t>قابل اطمینان </a:t>
            </a:r>
          </a:p>
          <a:p>
            <a:r>
              <a:rPr lang="fa-IR" sz="2000" b="1" dirty="0" smtClean="0">
                <a:cs typeface="B Nazanin" pitchFamily="2" charset="-78"/>
              </a:rPr>
              <a:t>صبور همراه با احساس همدردی</a:t>
            </a:r>
          </a:p>
          <a:p>
            <a:r>
              <a:rPr lang="fa-IR" sz="2000" b="1" dirty="0" smtClean="0">
                <a:cs typeface="B Nazanin" pitchFamily="2" charset="-78"/>
              </a:rPr>
              <a:t>متفکر و منطقی،حمایت کننده قوی     </a:t>
            </a:r>
          </a:p>
          <a:p>
            <a:r>
              <a:rPr lang="fa-IR" sz="2400" b="1" dirty="0" smtClean="0">
                <a:solidFill>
                  <a:srgbClr val="C00000"/>
                </a:solidFill>
                <a:cs typeface="B Nazanin" pitchFamily="2" charset="-78"/>
              </a:rPr>
              <a:t>احساسات: </a:t>
            </a:r>
          </a:p>
          <a:p>
            <a:r>
              <a:rPr lang="fa-IR" sz="2000" b="1" dirty="0" smtClean="0">
                <a:cs typeface="B Nazanin" pitchFamily="2" charset="-78"/>
              </a:rPr>
              <a:t>پنهان نمودن احساسات</a:t>
            </a:r>
          </a:p>
          <a:p>
            <a:r>
              <a:rPr lang="fa-IR" sz="2400" b="1" dirty="0" smtClean="0">
                <a:solidFill>
                  <a:srgbClr val="C00000"/>
                </a:solidFill>
                <a:cs typeface="B Nazanin" pitchFamily="2" charset="-78"/>
              </a:rPr>
              <a:t>محدودیت ها:</a:t>
            </a:r>
          </a:p>
          <a:p>
            <a:pPr algn="just"/>
            <a:r>
              <a:rPr lang="fa-IR" sz="2000" b="1" dirty="0" smtClean="0">
                <a:cs typeface="B Nazanin" pitchFamily="2" charset="-78"/>
              </a:rPr>
              <a:t>عدم تمایل به تغییر و حفظ شرایط موجود</a:t>
            </a:r>
          </a:p>
          <a:p>
            <a:pPr algn="just"/>
            <a:r>
              <a:rPr lang="fa-IR" sz="2000" b="1" dirty="0" smtClean="0">
                <a:cs typeface="B Nazanin" pitchFamily="2" charset="-78"/>
              </a:rPr>
              <a:t>ضعف در بنا نهادن الویت</a:t>
            </a:r>
          </a:p>
          <a:p>
            <a:pPr algn="just"/>
            <a:r>
              <a:rPr lang="fa-IR" sz="2000" b="1" dirty="0" smtClean="0">
                <a:cs typeface="B Nazanin" pitchFamily="2" charset="-78"/>
              </a:rPr>
              <a:t>پرهیز از مقابله و جدل</a:t>
            </a:r>
          </a:p>
          <a:p>
            <a:pPr algn="just"/>
            <a:r>
              <a:rPr lang="fa-IR" sz="2000" b="1" dirty="0" smtClean="0">
                <a:cs typeface="B Nazanin" pitchFamily="2" charset="-78"/>
              </a:rPr>
              <a:t>عدم ریسک پذیری</a:t>
            </a:r>
          </a:p>
          <a:p>
            <a:endParaRPr lang="fa-IR" sz="1400" b="1" dirty="0" smtClean="0">
              <a:cs typeface="B Nazanin" pitchFamily="2" charset="-78"/>
            </a:endParaRPr>
          </a:p>
          <a:p>
            <a:pPr algn="just"/>
            <a:endParaRPr lang="fa-IR" sz="1400" b="1" dirty="0" smtClean="0">
              <a:cs typeface="B Nazanin" pitchFamily="2" charset="-78"/>
            </a:endParaRPr>
          </a:p>
          <a:p>
            <a:pPr algn="just"/>
            <a:endParaRPr lang="fa-IR" sz="1400" b="1" dirty="0" smtClean="0">
              <a:cs typeface="B Nazanin" pitchFamily="2" charset="-78"/>
            </a:endParaRPr>
          </a:p>
          <a:p>
            <a:pPr algn="just"/>
            <a:endParaRPr lang="fa-IR" sz="1400" b="1" dirty="0" smtClean="0">
              <a:cs typeface="B Nazanin" pitchFamily="2" charset="-78"/>
            </a:endParaRPr>
          </a:p>
          <a:p>
            <a:pPr algn="just"/>
            <a:endParaRPr lang="fa-IR" sz="1400" b="1" dirty="0" smtClean="0">
              <a:cs typeface="B Nazanin" pitchFamily="2" charset="-78"/>
            </a:endParaRPr>
          </a:p>
          <a:p>
            <a:pPr algn="just"/>
            <a:endParaRPr lang="fa-IR" sz="1400" b="1" dirty="0" smtClean="0">
              <a:cs typeface="B Nazanin" pitchFamily="2" charset="-78"/>
            </a:endParaRPr>
          </a:p>
          <a:p>
            <a:pPr algn="just"/>
            <a:endParaRPr lang="fa-IR" sz="1400" b="1" dirty="0" smtClean="0">
              <a:cs typeface="B Nazanin" pitchFamily="2" charset="-78"/>
            </a:endParaRPr>
          </a:p>
          <a:p>
            <a:pPr algn="just"/>
            <a:endParaRPr lang="fa-IR" sz="1400" b="1" dirty="0" smtClean="0">
              <a:cs typeface="B Nazanin" pitchFamily="2" charset="-78"/>
            </a:endParaRPr>
          </a:p>
          <a:p>
            <a:pPr algn="just"/>
            <a:endParaRPr lang="fa-IR" sz="1400" b="1" dirty="0">
              <a:cs typeface="B Nazanin" pitchFamily="2" charset="-78"/>
            </a:endParaRPr>
          </a:p>
        </p:txBody>
      </p:sp>
      <p:sp>
        <p:nvSpPr>
          <p:cNvPr id="17" name="Action Button: Return 16">
            <a:hlinkClick r:id="rId2" action="ppaction://hlinksldjump" highlightClick="1"/>
          </p:cNvPr>
          <p:cNvSpPr/>
          <p:nvPr/>
        </p:nvSpPr>
        <p:spPr>
          <a:xfrm>
            <a:off x="0" y="6500834"/>
            <a:ext cx="357158" cy="357166"/>
          </a:xfrm>
          <a:prstGeom prst="actionButtonReturn">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32" name="Group 31"/>
          <p:cNvGrpSpPr/>
          <p:nvPr/>
        </p:nvGrpSpPr>
        <p:grpSpPr>
          <a:xfrm>
            <a:off x="5000628" y="1285860"/>
            <a:ext cx="3786214" cy="5286412"/>
            <a:chOff x="5000628" y="1285860"/>
            <a:chExt cx="3786214" cy="5286412"/>
          </a:xfrm>
        </p:grpSpPr>
        <p:sp>
          <p:nvSpPr>
            <p:cNvPr id="19" name="Rectangle 18"/>
            <p:cNvSpPr/>
            <p:nvPr/>
          </p:nvSpPr>
          <p:spPr>
            <a:xfrm>
              <a:off x="7072330" y="1285860"/>
              <a:ext cx="1714512" cy="928694"/>
            </a:xfrm>
            <a:prstGeom prst="rect">
              <a:avLst/>
            </a:prstGeom>
            <a:solidFill>
              <a:srgbClr val="2DF336"/>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a-IR" b="1" dirty="0" smtClean="0">
                  <a:solidFill>
                    <a:schemeClr val="tx1"/>
                  </a:solidFill>
                </a:rPr>
                <a:t>رفتار دوستانه</a:t>
              </a:r>
              <a:endParaRPr lang="en-US" b="1" dirty="0">
                <a:solidFill>
                  <a:schemeClr val="tx1"/>
                </a:solidFill>
              </a:endParaRPr>
            </a:p>
          </p:txBody>
        </p:sp>
        <p:sp>
          <p:nvSpPr>
            <p:cNvPr id="20" name="Rectangle 19"/>
            <p:cNvSpPr/>
            <p:nvPr/>
          </p:nvSpPr>
          <p:spPr>
            <a:xfrm>
              <a:off x="7072330" y="2357430"/>
              <a:ext cx="1714512" cy="928694"/>
            </a:xfrm>
            <a:prstGeom prst="rect">
              <a:avLst/>
            </a:prstGeom>
            <a:solidFill>
              <a:srgbClr val="2DF336"/>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صیور با دیگران </a:t>
              </a:r>
              <a:endParaRPr lang="en-US" b="1" dirty="0">
                <a:solidFill>
                  <a:schemeClr val="tx1"/>
                </a:solidFill>
              </a:endParaRPr>
            </a:p>
          </p:txBody>
        </p:sp>
        <p:sp>
          <p:nvSpPr>
            <p:cNvPr id="21" name="Rectangle 20"/>
            <p:cNvSpPr/>
            <p:nvPr/>
          </p:nvSpPr>
          <p:spPr>
            <a:xfrm>
              <a:off x="7072330" y="3500438"/>
              <a:ext cx="1714512" cy="928694"/>
            </a:xfrm>
            <a:prstGeom prst="rect">
              <a:avLst/>
            </a:prstGeom>
            <a:solidFill>
              <a:srgbClr val="2DF336"/>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پایدار</a:t>
              </a:r>
              <a:endParaRPr lang="en-US" b="1" dirty="0">
                <a:solidFill>
                  <a:schemeClr val="tx1"/>
                </a:solidFill>
              </a:endParaRPr>
            </a:p>
          </p:txBody>
        </p:sp>
        <p:sp>
          <p:nvSpPr>
            <p:cNvPr id="22" name="Rectangle 21"/>
            <p:cNvSpPr/>
            <p:nvPr/>
          </p:nvSpPr>
          <p:spPr>
            <a:xfrm>
              <a:off x="7072330" y="4572008"/>
              <a:ext cx="1714512" cy="928694"/>
            </a:xfrm>
            <a:prstGeom prst="rect">
              <a:avLst/>
            </a:prstGeom>
            <a:solidFill>
              <a:srgbClr val="2DF336"/>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بازیگر تیم </a:t>
              </a:r>
              <a:endParaRPr lang="en-US" b="1" dirty="0">
                <a:solidFill>
                  <a:schemeClr val="tx1"/>
                </a:solidFill>
              </a:endParaRPr>
            </a:p>
          </p:txBody>
        </p:sp>
        <p:sp>
          <p:nvSpPr>
            <p:cNvPr id="23" name="Rectangle 22"/>
            <p:cNvSpPr/>
            <p:nvPr/>
          </p:nvSpPr>
          <p:spPr>
            <a:xfrm>
              <a:off x="6072198" y="5643578"/>
              <a:ext cx="1714512" cy="928694"/>
            </a:xfrm>
            <a:prstGeom prst="rect">
              <a:avLst/>
            </a:prstGeom>
            <a:solidFill>
              <a:srgbClr val="2DF336"/>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درک کننده</a:t>
              </a:r>
              <a:endParaRPr lang="en-US" b="1" dirty="0">
                <a:solidFill>
                  <a:schemeClr val="tx1"/>
                </a:solidFill>
              </a:endParaRPr>
            </a:p>
          </p:txBody>
        </p:sp>
        <p:sp>
          <p:nvSpPr>
            <p:cNvPr id="25" name="Rectangle 24"/>
            <p:cNvSpPr/>
            <p:nvPr/>
          </p:nvSpPr>
          <p:spPr>
            <a:xfrm>
              <a:off x="5000628" y="4572008"/>
              <a:ext cx="1714512" cy="928694"/>
            </a:xfrm>
            <a:prstGeom prst="rect">
              <a:avLst/>
            </a:prstGeom>
            <a:solidFill>
              <a:srgbClr val="2DF336"/>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با ثبات </a:t>
              </a:r>
              <a:endParaRPr lang="en-US" b="1" dirty="0">
                <a:solidFill>
                  <a:schemeClr val="tx1"/>
                </a:solidFill>
              </a:endParaRPr>
            </a:p>
          </p:txBody>
        </p:sp>
        <p:sp>
          <p:nvSpPr>
            <p:cNvPr id="26" name="Rectangle 25"/>
            <p:cNvSpPr/>
            <p:nvPr/>
          </p:nvSpPr>
          <p:spPr>
            <a:xfrm>
              <a:off x="5000628" y="3500438"/>
              <a:ext cx="1714512" cy="928694"/>
            </a:xfrm>
            <a:prstGeom prst="rect">
              <a:avLst/>
            </a:prstGeom>
            <a:solidFill>
              <a:srgbClr val="2DF336"/>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آرام </a:t>
              </a:r>
              <a:endParaRPr lang="en-US" b="1" dirty="0">
                <a:solidFill>
                  <a:schemeClr val="tx1"/>
                </a:solidFill>
              </a:endParaRPr>
            </a:p>
          </p:txBody>
        </p:sp>
        <p:sp>
          <p:nvSpPr>
            <p:cNvPr id="27" name="Rectangle 26"/>
            <p:cNvSpPr/>
            <p:nvPr/>
          </p:nvSpPr>
          <p:spPr>
            <a:xfrm>
              <a:off x="5000628" y="2357430"/>
              <a:ext cx="1714512" cy="928694"/>
            </a:xfrm>
            <a:prstGeom prst="rect">
              <a:avLst/>
            </a:prstGeom>
            <a:solidFill>
              <a:srgbClr val="2DF336"/>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شنونده خوب </a:t>
              </a:r>
              <a:endParaRPr lang="en-US" b="1" dirty="0">
                <a:solidFill>
                  <a:schemeClr val="tx1"/>
                </a:solidFill>
              </a:endParaRPr>
            </a:p>
          </p:txBody>
        </p:sp>
        <p:sp>
          <p:nvSpPr>
            <p:cNvPr id="28" name="Rectangle 27"/>
            <p:cNvSpPr/>
            <p:nvPr/>
          </p:nvSpPr>
          <p:spPr>
            <a:xfrm>
              <a:off x="5000628" y="1285860"/>
              <a:ext cx="1714512" cy="928694"/>
            </a:xfrm>
            <a:prstGeom prst="rect">
              <a:avLst/>
            </a:prstGeom>
            <a:solidFill>
              <a:srgbClr val="2DF336"/>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دلنشین </a:t>
              </a:r>
              <a:endParaRPr lang="en-US" b="1" dirty="0">
                <a:solidFill>
                  <a:schemeClr val="tx1"/>
                </a:solidFill>
              </a:endParaRPr>
            </a:p>
          </p:txBody>
        </p:sp>
      </p:gr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9698" name="Picture 2" descr="G:\tageting%20life%20skills%20model.jpg"/>
          <p:cNvPicPr>
            <a:picLocks noGrp="1" noChangeAspect="1" noChangeArrowheads="1"/>
          </p:cNvPicPr>
          <p:nvPr>
            <p:ph idx="1"/>
          </p:nvPr>
        </p:nvPicPr>
        <p:blipFill>
          <a:blip r:embed="rId2" cstate="print"/>
          <a:srcRect/>
          <a:stretch>
            <a:fillRect/>
          </a:stretch>
        </p:blipFill>
        <p:spPr bwMode="auto">
          <a:xfrm>
            <a:off x="971600" y="-27384"/>
            <a:ext cx="7344816" cy="6858000"/>
          </a:xfrm>
          <a:prstGeom prst="rect">
            <a:avLst/>
          </a:prstGeom>
          <a:ln>
            <a:noFill/>
          </a:ln>
          <a:effectLst>
            <a:softEdge rad="1125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heel(4)">
                                      <p:cBhvr>
                                        <p:cTn id="7"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372200" y="188640"/>
            <a:ext cx="2520280" cy="864096"/>
          </a:xfrm>
          <a:prstGeom prst="roundRect">
            <a:avLst/>
          </a:prstGeom>
          <a:solidFill>
            <a:srgbClr val="2DF336"/>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chemeClr val="tx1"/>
                </a:solidFill>
                <a:latin typeface="Tahoma" pitchFamily="34" charset="0"/>
                <a:cs typeface="B Nazanin" pitchFamily="2" charset="-78"/>
              </a:rPr>
              <a:t>ثبات  </a:t>
            </a:r>
            <a:r>
              <a:rPr lang="en-US" sz="4400" b="1" dirty="0" smtClean="0">
                <a:solidFill>
                  <a:schemeClr val="tx1"/>
                </a:solidFill>
                <a:latin typeface="Tahoma" pitchFamily="34" charset="0"/>
                <a:cs typeface="B Nazanin" pitchFamily="2" charset="-78"/>
              </a:rPr>
              <a:t>s</a:t>
            </a:r>
            <a:endParaRPr lang="fa-IR"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cs typeface="B Nazanin" pitchFamily="2" charset="-78"/>
            </a:endParaRPr>
          </a:p>
        </p:txBody>
      </p:sp>
      <p:sp>
        <p:nvSpPr>
          <p:cNvPr id="3" name="Rectangle 2"/>
          <p:cNvSpPr/>
          <p:nvPr/>
        </p:nvSpPr>
        <p:spPr>
          <a:xfrm>
            <a:off x="1835696" y="476672"/>
            <a:ext cx="3150096" cy="64633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a:r>
              <a:rPr lang="en-US" sz="3600" b="1" dirty="0" smtClean="0">
                <a:ln/>
                <a:solidFill>
                  <a:srgbClr val="2DF336"/>
                </a:solidFill>
                <a:cs typeface="B Nazanin" pitchFamily="2" charset="-78"/>
              </a:rPr>
              <a:t>High S Factor</a:t>
            </a:r>
            <a:endParaRPr lang="en-US" sz="3600" b="1" dirty="0">
              <a:ln/>
              <a:solidFill>
                <a:srgbClr val="2DF336"/>
              </a:solidFill>
              <a:cs typeface="B Nazanin" pitchFamily="2" charset="-78"/>
            </a:endParaRPr>
          </a:p>
        </p:txBody>
      </p:sp>
      <p:sp>
        <p:nvSpPr>
          <p:cNvPr id="4" name="Oval Callout 3"/>
          <p:cNvSpPr/>
          <p:nvPr/>
        </p:nvSpPr>
        <p:spPr>
          <a:xfrm flipH="1">
            <a:off x="0" y="3789040"/>
            <a:ext cx="1907704" cy="1512168"/>
          </a:xfrm>
          <a:prstGeom prst="wedgeEllipseCallout">
            <a:avLst>
              <a:gd name="adj1" fmla="val -45303"/>
              <a:gd name="adj2" fmla="val 48686"/>
            </a:avLst>
          </a:prstGeom>
          <a:solidFill>
            <a:srgbClr val="2DF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b="1" dirty="0" smtClean="0">
                <a:solidFill>
                  <a:schemeClr val="tx1"/>
                </a:solidFill>
                <a:cs typeface="B Nazanin" pitchFamily="2" charset="-78"/>
              </a:rPr>
              <a:t>اصلا وقت برای این کار ندارم، بیاید بریم جلو، برنامه ریزی در حین پیشرفت هم قابل انجام می باشد.</a:t>
            </a:r>
            <a:endParaRPr lang="fa-IR" sz="1200" b="1" dirty="0">
              <a:solidFill>
                <a:schemeClr val="tx1"/>
              </a:solidFill>
              <a:cs typeface="B Nazanin" pitchFamily="2" charset="-78"/>
            </a:endParaRPr>
          </a:p>
        </p:txBody>
      </p:sp>
      <p:sp>
        <p:nvSpPr>
          <p:cNvPr id="5" name="TextBox 4"/>
          <p:cNvSpPr txBox="1"/>
          <p:nvPr/>
        </p:nvSpPr>
        <p:spPr>
          <a:xfrm>
            <a:off x="1259632" y="1052736"/>
            <a:ext cx="2232248" cy="400110"/>
          </a:xfrm>
          <a:prstGeom prst="rect">
            <a:avLst/>
          </a:prstGeom>
          <a:noFill/>
        </p:spPr>
        <p:txBody>
          <a:bodyPr wrap="square" rtlCol="1">
            <a:spAutoFit/>
          </a:bodyPr>
          <a:lstStyle/>
          <a:p>
            <a:r>
              <a:rPr lang="en-US" sz="2000" b="1" smtClean="0">
                <a:cs typeface="B Nazanin" pitchFamily="2" charset="-78"/>
              </a:rPr>
              <a:t>Descriptors</a:t>
            </a:r>
            <a:r>
              <a:rPr lang="en-US" sz="2000" b="1" dirty="0" smtClean="0">
                <a:cs typeface="B Nazanin" pitchFamily="2" charset="-78"/>
              </a:rPr>
              <a:t>:</a:t>
            </a:r>
            <a:endParaRPr lang="fa-IR" sz="2000" b="1" dirty="0">
              <a:cs typeface="B Nazanin" pitchFamily="2" charset="-78"/>
            </a:endParaRPr>
          </a:p>
        </p:txBody>
      </p:sp>
      <p:sp>
        <p:nvSpPr>
          <p:cNvPr id="6" name="TextBox 5"/>
          <p:cNvSpPr txBox="1"/>
          <p:nvPr/>
        </p:nvSpPr>
        <p:spPr>
          <a:xfrm>
            <a:off x="1979712" y="1484784"/>
            <a:ext cx="3816424" cy="1846659"/>
          </a:xfrm>
          <a:prstGeom prst="rect">
            <a:avLst/>
          </a:prstGeom>
          <a:noFill/>
        </p:spPr>
        <p:txBody>
          <a:bodyPr wrap="square" rtlCol="1">
            <a:spAutoFit/>
          </a:bodyPr>
          <a:lstStyle/>
          <a:p>
            <a:pPr algn="justLow" rtl="0"/>
            <a:r>
              <a:rPr lang="en-US" sz="1600" smtClean="0">
                <a:cs typeface="B Nazanin" pitchFamily="2" charset="-78"/>
              </a:rPr>
              <a:t>Relaxed(   </a:t>
            </a:r>
            <a:r>
              <a:rPr lang="fa-IR" sz="1600" dirty="0" smtClean="0">
                <a:cs typeface="B Nazanin" pitchFamily="2" charset="-78"/>
              </a:rPr>
              <a:t>راحت</a:t>
            </a:r>
            <a:r>
              <a:rPr lang="en-US" sz="1600" dirty="0" smtClean="0">
                <a:cs typeface="B Nazanin" pitchFamily="2" charset="-78"/>
              </a:rPr>
              <a:t>)     </a:t>
            </a:r>
          </a:p>
          <a:p>
            <a:pPr algn="l" rtl="0"/>
            <a:r>
              <a:rPr lang="en-US" sz="1600" dirty="0" smtClean="0">
                <a:cs typeface="B Nazanin" pitchFamily="2" charset="-78"/>
              </a:rPr>
              <a:t>Resistant to change(</a:t>
            </a:r>
            <a:r>
              <a:rPr lang="fa-IR" sz="1600" dirty="0" smtClean="0">
                <a:cs typeface="B Nazanin" pitchFamily="2" charset="-78"/>
              </a:rPr>
              <a:t>مقاوم تغییر</a:t>
            </a:r>
            <a:r>
              <a:rPr lang="en-US" sz="1600" dirty="0" smtClean="0">
                <a:cs typeface="B Nazanin" pitchFamily="2" charset="-78"/>
              </a:rPr>
              <a:t>)</a:t>
            </a:r>
          </a:p>
          <a:p>
            <a:pPr algn="l" rtl="0"/>
            <a:r>
              <a:rPr lang="en-US" sz="1600" smtClean="0">
                <a:cs typeface="B Nazanin" pitchFamily="2" charset="-78"/>
              </a:rPr>
              <a:t>Non-Demonstrative(</a:t>
            </a:r>
            <a:r>
              <a:rPr lang="fa-IR" sz="1600" dirty="0" smtClean="0">
                <a:cs typeface="B Nazanin" pitchFamily="2" charset="-78"/>
              </a:rPr>
              <a:t>خوددار</a:t>
            </a:r>
            <a:r>
              <a:rPr lang="en-US" sz="1600" dirty="0" smtClean="0">
                <a:cs typeface="B Nazanin" pitchFamily="2" charset="-78"/>
              </a:rPr>
              <a:t>)</a:t>
            </a:r>
          </a:p>
          <a:p>
            <a:pPr algn="l" rtl="0"/>
            <a:r>
              <a:rPr lang="en-US" sz="1600" dirty="0" smtClean="0">
                <a:cs typeface="B Nazanin" pitchFamily="2" charset="-78"/>
              </a:rPr>
              <a:t>Patient(</a:t>
            </a:r>
            <a:r>
              <a:rPr lang="fa-IR" sz="1600" dirty="0" smtClean="0">
                <a:cs typeface="B Nazanin" pitchFamily="2" charset="-78"/>
              </a:rPr>
              <a:t>صبور</a:t>
            </a:r>
            <a:r>
              <a:rPr lang="en-US" sz="1600" dirty="0" smtClean="0">
                <a:cs typeface="B Nazanin" pitchFamily="2" charset="-78"/>
              </a:rPr>
              <a:t>)</a:t>
            </a:r>
          </a:p>
          <a:p>
            <a:pPr algn="l" rtl="0"/>
            <a:r>
              <a:rPr lang="en-US" sz="1600" smtClean="0">
                <a:cs typeface="B Nazanin" pitchFamily="2" charset="-78"/>
              </a:rPr>
              <a:t>Predictable(</a:t>
            </a:r>
            <a:r>
              <a:rPr lang="fa-IR" sz="1600" dirty="0" smtClean="0">
                <a:cs typeface="B Nazanin" pitchFamily="2" charset="-78"/>
              </a:rPr>
              <a:t>قابل پیش بینی</a:t>
            </a:r>
            <a:r>
              <a:rPr lang="en-US" sz="1600" dirty="0" smtClean="0">
                <a:cs typeface="B Nazanin" pitchFamily="2" charset="-78"/>
              </a:rPr>
              <a:t>)</a:t>
            </a:r>
          </a:p>
          <a:p>
            <a:pPr algn="l" rtl="0"/>
            <a:r>
              <a:rPr lang="en-US" sz="1600" smtClean="0">
                <a:cs typeface="B Nazanin" pitchFamily="2" charset="-78"/>
              </a:rPr>
              <a:t>Steady(</a:t>
            </a:r>
            <a:r>
              <a:rPr lang="fa-IR" sz="1600" dirty="0" smtClean="0">
                <a:cs typeface="B Nazanin" pitchFamily="2" charset="-78"/>
              </a:rPr>
              <a:t>پابرجا</a:t>
            </a:r>
            <a:r>
              <a:rPr lang="en-US" sz="1600" dirty="0" smtClean="0">
                <a:cs typeface="B Nazanin" pitchFamily="2" charset="-78"/>
              </a:rPr>
              <a:t>)</a:t>
            </a:r>
          </a:p>
          <a:p>
            <a:pPr algn="l" rtl="0"/>
            <a:endParaRPr lang="fa-IR" sz="1600" dirty="0">
              <a:cs typeface="B Nazanin" pitchFamily="2" charset="-78"/>
            </a:endParaRPr>
          </a:p>
        </p:txBody>
      </p:sp>
      <p:grpSp>
        <p:nvGrpSpPr>
          <p:cNvPr id="7" name="Group 6"/>
          <p:cNvGrpSpPr/>
          <p:nvPr/>
        </p:nvGrpSpPr>
        <p:grpSpPr>
          <a:xfrm>
            <a:off x="1619672" y="764704"/>
            <a:ext cx="648072" cy="5904656"/>
            <a:chOff x="1547664" y="620688"/>
            <a:chExt cx="648072" cy="5904656"/>
          </a:xfrm>
        </p:grpSpPr>
        <p:sp>
          <p:nvSpPr>
            <p:cNvPr id="8" name="Oval 7"/>
            <p:cNvSpPr/>
            <p:nvPr/>
          </p:nvSpPr>
          <p:spPr>
            <a:xfrm>
              <a:off x="1619672" y="620688"/>
              <a:ext cx="432048" cy="432048"/>
            </a:xfrm>
            <a:prstGeom prst="ellipse">
              <a:avLst/>
            </a:prstGeom>
            <a:solidFill>
              <a:srgbClr val="2DF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B Nazanin" pitchFamily="2" charset="-78"/>
              </a:endParaRPr>
            </a:p>
          </p:txBody>
        </p:sp>
        <p:cxnSp>
          <p:nvCxnSpPr>
            <p:cNvPr id="9" name="Straight Connector 8"/>
            <p:cNvCxnSpPr/>
            <p:nvPr/>
          </p:nvCxnSpPr>
          <p:spPr>
            <a:xfrm rot="16200000" flipH="1">
              <a:off x="-720588" y="3609020"/>
              <a:ext cx="5184576" cy="72008"/>
            </a:xfrm>
            <a:prstGeom prst="line">
              <a:avLst/>
            </a:prstGeom>
          </p:spPr>
          <p:style>
            <a:lnRef idx="2">
              <a:schemeClr val="dk1"/>
            </a:lnRef>
            <a:fillRef idx="0">
              <a:schemeClr val="dk1"/>
            </a:fillRef>
            <a:effectRef idx="1">
              <a:schemeClr val="dk1"/>
            </a:effectRef>
            <a:fontRef idx="minor">
              <a:schemeClr val="tx1"/>
            </a:fontRef>
          </p:style>
        </p:cxnSp>
        <p:sp>
          <p:nvSpPr>
            <p:cNvPr id="10" name="Oval 9"/>
            <p:cNvSpPr/>
            <p:nvPr/>
          </p:nvSpPr>
          <p:spPr>
            <a:xfrm>
              <a:off x="1691680" y="6093296"/>
              <a:ext cx="432048" cy="432048"/>
            </a:xfrm>
            <a:prstGeom prst="ellipse">
              <a:avLst/>
            </a:prstGeom>
            <a:solidFill>
              <a:srgbClr val="2DF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B Nazanin" pitchFamily="2" charset="-78"/>
              </a:endParaRPr>
            </a:p>
          </p:txBody>
        </p:sp>
        <p:cxnSp>
          <p:nvCxnSpPr>
            <p:cNvPr id="11" name="Straight Connector 10"/>
            <p:cNvCxnSpPr/>
            <p:nvPr/>
          </p:nvCxnSpPr>
          <p:spPr>
            <a:xfrm>
              <a:off x="1547664" y="3429000"/>
              <a:ext cx="648072" cy="0"/>
            </a:xfrm>
            <a:prstGeom prst="line">
              <a:avLst/>
            </a:prstGeom>
          </p:spPr>
          <p:style>
            <a:lnRef idx="2">
              <a:schemeClr val="dk1"/>
            </a:lnRef>
            <a:fillRef idx="0">
              <a:schemeClr val="dk1"/>
            </a:fillRef>
            <a:effectRef idx="1">
              <a:schemeClr val="dk1"/>
            </a:effectRef>
            <a:fontRef idx="minor">
              <a:schemeClr val="tx1"/>
            </a:fontRef>
          </p:style>
        </p:cxnSp>
      </p:grpSp>
      <p:sp>
        <p:nvSpPr>
          <p:cNvPr id="12" name="TextBox 11"/>
          <p:cNvSpPr txBox="1"/>
          <p:nvPr/>
        </p:nvSpPr>
        <p:spPr>
          <a:xfrm>
            <a:off x="1403648" y="3717032"/>
            <a:ext cx="2232248" cy="400110"/>
          </a:xfrm>
          <a:prstGeom prst="rect">
            <a:avLst/>
          </a:prstGeom>
          <a:noFill/>
        </p:spPr>
        <p:txBody>
          <a:bodyPr wrap="square" rtlCol="1">
            <a:spAutoFit/>
          </a:bodyPr>
          <a:lstStyle/>
          <a:p>
            <a:r>
              <a:rPr lang="en-US" sz="2000" b="1" smtClean="0">
                <a:cs typeface="B Nazanin" pitchFamily="2" charset="-78"/>
              </a:rPr>
              <a:t>Descriptors</a:t>
            </a:r>
            <a:r>
              <a:rPr lang="en-US" sz="2000" b="1" dirty="0" smtClean="0">
                <a:cs typeface="B Nazanin" pitchFamily="2" charset="-78"/>
              </a:rPr>
              <a:t>:</a:t>
            </a:r>
            <a:endParaRPr lang="fa-IR" sz="2000" b="1" dirty="0">
              <a:cs typeface="B Nazanin" pitchFamily="2" charset="-78"/>
            </a:endParaRPr>
          </a:p>
        </p:txBody>
      </p:sp>
      <p:sp>
        <p:nvSpPr>
          <p:cNvPr id="13" name="TextBox 12"/>
          <p:cNvSpPr txBox="1"/>
          <p:nvPr/>
        </p:nvSpPr>
        <p:spPr>
          <a:xfrm>
            <a:off x="2051720" y="4149080"/>
            <a:ext cx="3816424" cy="1846659"/>
          </a:xfrm>
          <a:prstGeom prst="rect">
            <a:avLst/>
          </a:prstGeom>
          <a:noFill/>
        </p:spPr>
        <p:txBody>
          <a:bodyPr wrap="square" rtlCol="1">
            <a:spAutoFit/>
          </a:bodyPr>
          <a:lstStyle/>
          <a:p>
            <a:pPr algn="justLow" rtl="0"/>
            <a:r>
              <a:rPr lang="en-US" sz="1600" dirty="0" smtClean="0">
                <a:cs typeface="B Nazanin" pitchFamily="2" charset="-78"/>
              </a:rPr>
              <a:t>Active( </a:t>
            </a:r>
            <a:r>
              <a:rPr lang="fa-IR" sz="1600" dirty="0" smtClean="0">
                <a:cs typeface="B Nazanin" pitchFamily="2" charset="-78"/>
              </a:rPr>
              <a:t>فعال</a:t>
            </a:r>
            <a:r>
              <a:rPr lang="en-US" sz="1600" dirty="0" smtClean="0">
                <a:cs typeface="B Nazanin" pitchFamily="2" charset="-78"/>
              </a:rPr>
              <a:t>)     </a:t>
            </a:r>
          </a:p>
          <a:p>
            <a:pPr algn="l" rtl="0"/>
            <a:r>
              <a:rPr lang="en-US" sz="1600" smtClean="0">
                <a:cs typeface="B Nazanin" pitchFamily="2" charset="-78"/>
              </a:rPr>
              <a:t>Variety-oriented(</a:t>
            </a:r>
            <a:r>
              <a:rPr lang="fa-IR" sz="1600" dirty="0" smtClean="0">
                <a:cs typeface="B Nazanin" pitchFamily="2" charset="-78"/>
              </a:rPr>
              <a:t>تنوع طلب</a:t>
            </a:r>
            <a:r>
              <a:rPr lang="en-US" sz="1600" dirty="0" smtClean="0">
                <a:cs typeface="B Nazanin" pitchFamily="2" charset="-78"/>
              </a:rPr>
              <a:t>)</a:t>
            </a:r>
          </a:p>
          <a:p>
            <a:pPr algn="l" rtl="0"/>
            <a:r>
              <a:rPr lang="en-US" sz="1600" smtClean="0">
                <a:cs typeface="B Nazanin" pitchFamily="2" charset="-78"/>
              </a:rPr>
              <a:t>Demonstrative(</a:t>
            </a:r>
            <a:r>
              <a:rPr lang="fa-IR" sz="1600" dirty="0" smtClean="0">
                <a:cs typeface="B Nazanin" pitchFamily="2" charset="-78"/>
              </a:rPr>
              <a:t>شرح دهنده</a:t>
            </a:r>
            <a:r>
              <a:rPr lang="en-US" sz="1600" dirty="0" smtClean="0">
                <a:cs typeface="B Nazanin" pitchFamily="2" charset="-78"/>
              </a:rPr>
              <a:t>)</a:t>
            </a:r>
          </a:p>
          <a:p>
            <a:pPr algn="l" rtl="0"/>
            <a:r>
              <a:rPr lang="en-US" sz="1600" dirty="0" smtClean="0">
                <a:cs typeface="B Nazanin" pitchFamily="2" charset="-78"/>
              </a:rPr>
              <a:t>Impatient(</a:t>
            </a:r>
            <a:r>
              <a:rPr lang="fa-IR" sz="1600" dirty="0" smtClean="0">
                <a:cs typeface="B Nazanin" pitchFamily="2" charset="-78"/>
              </a:rPr>
              <a:t>بی صبری</a:t>
            </a:r>
            <a:r>
              <a:rPr lang="en-US" sz="1600" dirty="0" smtClean="0">
                <a:cs typeface="B Nazanin" pitchFamily="2" charset="-78"/>
              </a:rPr>
              <a:t>)</a:t>
            </a:r>
          </a:p>
          <a:p>
            <a:pPr algn="l" rtl="0"/>
            <a:r>
              <a:rPr lang="en-US" sz="1600" dirty="0" smtClean="0">
                <a:cs typeface="B Nazanin" pitchFamily="2" charset="-78"/>
              </a:rPr>
              <a:t>Flexible( </a:t>
            </a:r>
            <a:r>
              <a:rPr lang="fa-IR" sz="1600" dirty="0" smtClean="0">
                <a:cs typeface="B Nazanin" pitchFamily="2" charset="-78"/>
              </a:rPr>
              <a:t>منعطف</a:t>
            </a:r>
            <a:r>
              <a:rPr lang="en-US" sz="1600" dirty="0" smtClean="0">
                <a:cs typeface="B Nazanin" pitchFamily="2" charset="-78"/>
              </a:rPr>
              <a:t>)</a:t>
            </a:r>
          </a:p>
          <a:p>
            <a:pPr algn="l" rtl="0"/>
            <a:r>
              <a:rPr lang="en-US" sz="1600" dirty="0" smtClean="0">
                <a:cs typeface="B Nazanin" pitchFamily="2" charset="-78"/>
              </a:rPr>
              <a:t>Impulsive(</a:t>
            </a:r>
            <a:r>
              <a:rPr lang="fa-IR" sz="1600" dirty="0" smtClean="0">
                <a:cs typeface="B Nazanin" pitchFamily="2" charset="-78"/>
              </a:rPr>
              <a:t>عمل بدون فکر قبلی</a:t>
            </a:r>
            <a:r>
              <a:rPr lang="en-US" sz="1600" dirty="0" smtClean="0">
                <a:cs typeface="B Nazanin" pitchFamily="2" charset="-78"/>
              </a:rPr>
              <a:t>)</a:t>
            </a:r>
          </a:p>
          <a:p>
            <a:pPr algn="l" rtl="0"/>
            <a:endParaRPr lang="fa-IR" sz="1600" dirty="0">
              <a:cs typeface="B Nazanin" pitchFamily="2" charset="-78"/>
            </a:endParaRPr>
          </a:p>
        </p:txBody>
      </p:sp>
      <p:sp>
        <p:nvSpPr>
          <p:cNvPr id="16" name="TextBox 15"/>
          <p:cNvSpPr txBox="1"/>
          <p:nvPr/>
        </p:nvSpPr>
        <p:spPr>
          <a:xfrm>
            <a:off x="5047625" y="1268760"/>
            <a:ext cx="3888432" cy="6555641"/>
          </a:xfrm>
          <a:prstGeom prst="rect">
            <a:avLst/>
          </a:prstGeom>
          <a:noFill/>
        </p:spPr>
        <p:txBody>
          <a:bodyPr wrap="square" rtlCol="1">
            <a:spAutoFit/>
          </a:bodyPr>
          <a:lstStyle/>
          <a:p>
            <a:pPr algn="just"/>
            <a:r>
              <a:rPr lang="fa-IR" sz="1400" b="1" dirty="0" smtClean="0">
                <a:solidFill>
                  <a:srgbClr val="C00000"/>
                </a:solidFill>
                <a:cs typeface="B Nazanin" pitchFamily="2" charset="-78"/>
              </a:rPr>
              <a:t>نحوه صحبت: </a:t>
            </a:r>
            <a:r>
              <a:rPr lang="fa-IR" sz="1400" b="1" dirty="0" smtClean="0">
                <a:cs typeface="B Nazanin" pitchFamily="2" charset="-78"/>
              </a:rPr>
              <a:t>صدای پایین، گرم و با جزئیات</a:t>
            </a:r>
          </a:p>
          <a:p>
            <a:pPr algn="just"/>
            <a:r>
              <a:rPr lang="fa-IR" sz="1400" b="1" dirty="0" smtClean="0">
                <a:solidFill>
                  <a:srgbClr val="C00000"/>
                </a:solidFill>
                <a:cs typeface="B Nazanin" pitchFamily="2" charset="-78"/>
              </a:rPr>
              <a:t>تن صدا: </a:t>
            </a:r>
            <a:r>
              <a:rPr lang="fa-IR" sz="1400" b="1" dirty="0" smtClean="0">
                <a:cs typeface="B Nazanin" pitchFamily="2" charset="-78"/>
              </a:rPr>
              <a:t>ساختار یافته، با آوایی ملایم</a:t>
            </a:r>
          </a:p>
          <a:p>
            <a:pPr algn="just"/>
            <a:r>
              <a:rPr lang="fa-IR" sz="1400" b="1" dirty="0" smtClean="0">
                <a:solidFill>
                  <a:srgbClr val="C00000"/>
                </a:solidFill>
                <a:cs typeface="B Nazanin" pitchFamily="2" charset="-78"/>
              </a:rPr>
              <a:t>زبان بدن: </a:t>
            </a:r>
            <a:r>
              <a:rPr lang="fa-IR" sz="1400" b="1" dirty="0" smtClean="0">
                <a:cs typeface="B Nazanin" pitchFamily="2" charset="-78"/>
              </a:rPr>
              <a:t>حرکات کوچک دست، آرام</a:t>
            </a:r>
          </a:p>
          <a:p>
            <a:pPr algn="just"/>
            <a:r>
              <a:rPr lang="fa-IR" sz="1400" b="1" dirty="0" smtClean="0">
                <a:solidFill>
                  <a:srgbClr val="C00000"/>
                </a:solidFill>
                <a:cs typeface="B Nazanin" pitchFamily="2" charset="-78"/>
              </a:rPr>
              <a:t>علایق</a:t>
            </a:r>
            <a:r>
              <a:rPr lang="fa-IR" sz="1400" b="1" dirty="0" smtClean="0">
                <a:cs typeface="B Nazanin" pitchFamily="2" charset="-78"/>
              </a:rPr>
              <a:t>: فعالیت های خانوادگی، فعالیت در گروه های کوچک</a:t>
            </a:r>
          </a:p>
          <a:p>
            <a:pPr algn="just"/>
            <a:r>
              <a:rPr lang="fa-IR" sz="1400" b="1" dirty="0" smtClean="0">
                <a:solidFill>
                  <a:srgbClr val="C00000"/>
                </a:solidFill>
                <a:cs typeface="B Nazanin" pitchFamily="2" charset="-78"/>
              </a:rPr>
              <a:t>به نمایش گذاشتن: </a:t>
            </a:r>
            <a:r>
              <a:rPr lang="fa-IR" sz="1400" b="1" dirty="0" smtClean="0">
                <a:cs typeface="B Nazanin" pitchFamily="2" charset="-78"/>
              </a:rPr>
              <a:t>عکس های خانوادگی، احتمالا دارای گل وگیاه در محیط کار</a:t>
            </a:r>
          </a:p>
          <a:p>
            <a:pPr algn="just"/>
            <a:r>
              <a:rPr lang="fa-IR" sz="1400" b="1" dirty="0" smtClean="0">
                <a:solidFill>
                  <a:srgbClr val="C00000"/>
                </a:solidFill>
                <a:cs typeface="B Nazanin" pitchFamily="2" charset="-78"/>
              </a:rPr>
              <a:t>چگونگی انگیزش: </a:t>
            </a:r>
            <a:r>
              <a:rPr lang="fa-IR" sz="1400" b="1" dirty="0" smtClean="0">
                <a:cs typeface="B Nazanin" pitchFamily="2" charset="-78"/>
              </a:rPr>
              <a:t>پروژه های تیمی و کمک به دیگران</a:t>
            </a:r>
          </a:p>
          <a:p>
            <a:pPr algn="just"/>
            <a:r>
              <a:rPr lang="fa-IR" sz="1400" b="1" dirty="0" smtClean="0">
                <a:solidFill>
                  <a:srgbClr val="C00000"/>
                </a:solidFill>
                <a:cs typeface="B Nazanin" pitchFamily="2" charset="-78"/>
              </a:rPr>
              <a:t>نگرانی ها: </a:t>
            </a:r>
            <a:r>
              <a:rPr lang="fa-IR" sz="1400" b="1" dirty="0" smtClean="0">
                <a:cs typeface="B Nazanin" pitchFamily="2" charset="-78"/>
              </a:rPr>
              <a:t>ریسک پذیری و مقابله طلبی</a:t>
            </a:r>
          </a:p>
          <a:p>
            <a:pPr algn="just"/>
            <a:r>
              <a:rPr lang="fa-IR" sz="1400" b="1" dirty="0" smtClean="0">
                <a:solidFill>
                  <a:srgbClr val="C00000"/>
                </a:solidFill>
                <a:cs typeface="B Nazanin" pitchFamily="2" charset="-78"/>
              </a:rPr>
              <a:t>به دنبال: </a:t>
            </a:r>
            <a:r>
              <a:rPr lang="fa-IR" sz="1400" b="1" dirty="0" smtClean="0">
                <a:cs typeface="B Nazanin" pitchFamily="2" charset="-78"/>
              </a:rPr>
              <a:t>امنیت</a:t>
            </a:r>
          </a:p>
          <a:p>
            <a:pPr algn="just"/>
            <a:r>
              <a:rPr lang="fa-IR" sz="1400" b="1" dirty="0" smtClean="0">
                <a:solidFill>
                  <a:srgbClr val="C00000"/>
                </a:solidFill>
                <a:cs typeface="B Nazanin" pitchFamily="2" charset="-78"/>
              </a:rPr>
              <a:t>تحت استرس: </a:t>
            </a:r>
            <a:r>
              <a:rPr lang="fa-IR" sz="1400" b="1" dirty="0" smtClean="0">
                <a:cs typeface="B Nazanin" pitchFamily="2" charset="-78"/>
              </a:rPr>
              <a:t>شکاک،غیر انعطاف پذیری</a:t>
            </a:r>
          </a:p>
          <a:p>
            <a:r>
              <a:rPr lang="fa-IR" sz="1400" b="1" dirty="0" smtClean="0">
                <a:solidFill>
                  <a:srgbClr val="C00000"/>
                </a:solidFill>
                <a:cs typeface="B Nazanin" pitchFamily="2" charset="-78"/>
              </a:rPr>
              <a:t>ارزش ها :</a:t>
            </a:r>
          </a:p>
          <a:p>
            <a:r>
              <a:rPr lang="fa-IR" sz="1400" b="1" dirty="0" smtClean="0">
                <a:cs typeface="B Nazanin" pitchFamily="2" charset="-78"/>
              </a:rPr>
              <a:t>قابل اطمینان </a:t>
            </a:r>
          </a:p>
          <a:p>
            <a:r>
              <a:rPr lang="fa-IR" sz="1400" b="1" dirty="0" smtClean="0">
                <a:cs typeface="B Nazanin" pitchFamily="2" charset="-78"/>
              </a:rPr>
              <a:t>صبور همراه با احساس همدردی</a:t>
            </a:r>
          </a:p>
          <a:p>
            <a:r>
              <a:rPr lang="fa-IR" sz="1400" b="1" dirty="0" smtClean="0">
                <a:cs typeface="B Nazanin" pitchFamily="2" charset="-78"/>
              </a:rPr>
              <a:t>متفکر و منطقی،حمایت کننده قوی     </a:t>
            </a:r>
          </a:p>
          <a:p>
            <a:r>
              <a:rPr lang="fa-IR" sz="1400" b="1" dirty="0" smtClean="0">
                <a:solidFill>
                  <a:srgbClr val="C00000"/>
                </a:solidFill>
                <a:cs typeface="B Nazanin" pitchFamily="2" charset="-78"/>
              </a:rPr>
              <a:t>احساسات: </a:t>
            </a:r>
          </a:p>
          <a:p>
            <a:r>
              <a:rPr lang="fa-IR" sz="1400" b="1" dirty="0" smtClean="0">
                <a:cs typeface="B Nazanin" pitchFamily="2" charset="-78"/>
              </a:rPr>
              <a:t>پنهان نمودن احساسات</a:t>
            </a:r>
          </a:p>
          <a:p>
            <a:r>
              <a:rPr lang="fa-IR" sz="1400" b="1" dirty="0" smtClean="0">
                <a:solidFill>
                  <a:srgbClr val="C00000"/>
                </a:solidFill>
                <a:cs typeface="B Nazanin" pitchFamily="2" charset="-78"/>
              </a:rPr>
              <a:t>محدودیت ها:</a:t>
            </a:r>
          </a:p>
          <a:p>
            <a:pPr algn="just"/>
            <a:r>
              <a:rPr lang="fa-IR" sz="1400" b="1" dirty="0" smtClean="0">
                <a:cs typeface="B Nazanin" pitchFamily="2" charset="-78"/>
              </a:rPr>
              <a:t>عدم تمایل به تغییر و حفظ شرایط موجود</a:t>
            </a:r>
          </a:p>
          <a:p>
            <a:pPr algn="just"/>
            <a:r>
              <a:rPr lang="fa-IR" sz="1400" b="1" dirty="0" smtClean="0">
                <a:cs typeface="B Nazanin" pitchFamily="2" charset="-78"/>
              </a:rPr>
              <a:t>ضعف در بنا نهادن الویت</a:t>
            </a:r>
          </a:p>
          <a:p>
            <a:pPr algn="just"/>
            <a:r>
              <a:rPr lang="fa-IR" sz="1400" b="1" dirty="0" smtClean="0">
                <a:cs typeface="B Nazanin" pitchFamily="2" charset="-78"/>
              </a:rPr>
              <a:t>پرهیز از مقابله و جدل</a:t>
            </a:r>
          </a:p>
          <a:p>
            <a:pPr algn="just"/>
            <a:r>
              <a:rPr lang="fa-IR" sz="1400" b="1" dirty="0" smtClean="0">
                <a:cs typeface="B Nazanin" pitchFamily="2" charset="-78"/>
              </a:rPr>
              <a:t>عدم ریسک پذیری</a:t>
            </a:r>
          </a:p>
          <a:p>
            <a:endParaRPr lang="fa-IR" sz="1400" b="1" dirty="0" smtClean="0">
              <a:cs typeface="B Nazanin" pitchFamily="2" charset="-78"/>
            </a:endParaRPr>
          </a:p>
          <a:p>
            <a:pPr algn="just"/>
            <a:endParaRPr lang="fa-IR" sz="1400" b="1" dirty="0" smtClean="0">
              <a:cs typeface="B Nazanin" pitchFamily="2" charset="-78"/>
            </a:endParaRPr>
          </a:p>
          <a:p>
            <a:pPr algn="just"/>
            <a:endParaRPr lang="fa-IR" sz="1400" b="1" dirty="0" smtClean="0">
              <a:cs typeface="B Nazanin" pitchFamily="2" charset="-78"/>
            </a:endParaRPr>
          </a:p>
          <a:p>
            <a:pPr algn="just"/>
            <a:endParaRPr lang="fa-IR" sz="1400" b="1" dirty="0" smtClean="0">
              <a:cs typeface="B Nazanin" pitchFamily="2" charset="-78"/>
            </a:endParaRPr>
          </a:p>
          <a:p>
            <a:pPr algn="just"/>
            <a:endParaRPr lang="fa-IR" sz="1400" b="1" dirty="0" smtClean="0">
              <a:cs typeface="B Nazanin" pitchFamily="2" charset="-78"/>
            </a:endParaRPr>
          </a:p>
          <a:p>
            <a:pPr algn="just"/>
            <a:endParaRPr lang="fa-IR" sz="1400" b="1" dirty="0" smtClean="0">
              <a:cs typeface="B Nazanin" pitchFamily="2" charset="-78"/>
            </a:endParaRPr>
          </a:p>
          <a:p>
            <a:pPr algn="just"/>
            <a:endParaRPr lang="fa-IR" sz="1400" b="1" dirty="0" smtClean="0">
              <a:cs typeface="B Nazanin" pitchFamily="2" charset="-78"/>
            </a:endParaRPr>
          </a:p>
          <a:p>
            <a:pPr algn="just"/>
            <a:endParaRPr lang="fa-IR" sz="1400" b="1" dirty="0" smtClean="0">
              <a:cs typeface="B Nazanin" pitchFamily="2" charset="-78"/>
            </a:endParaRPr>
          </a:p>
          <a:p>
            <a:pPr algn="just"/>
            <a:endParaRPr lang="fa-IR" sz="1400" b="1" dirty="0">
              <a:cs typeface="B Nazanin" pitchFamily="2" charset="-78"/>
            </a:endParaRPr>
          </a:p>
        </p:txBody>
      </p:sp>
      <p:sp>
        <p:nvSpPr>
          <p:cNvPr id="29" name="Rectangle 28"/>
          <p:cNvSpPr/>
          <p:nvPr/>
        </p:nvSpPr>
        <p:spPr>
          <a:xfrm>
            <a:off x="2220455" y="3212976"/>
            <a:ext cx="2587183" cy="646331"/>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smtClean="0">
                <a:ln/>
                <a:solidFill>
                  <a:srgbClr val="2DF336"/>
                </a:solidFill>
                <a:cs typeface="B Nazanin" pitchFamily="2" charset="-78"/>
              </a:rPr>
              <a:t>Low S Factor</a:t>
            </a:r>
            <a:endParaRPr lang="en-US" sz="3600" b="1" dirty="0">
              <a:ln/>
              <a:solidFill>
                <a:srgbClr val="2DF336"/>
              </a:solidFill>
              <a:cs typeface="B Nazanin" pitchFamily="2" charset="-78"/>
            </a:endParaRPr>
          </a:p>
        </p:txBody>
      </p:sp>
      <p:sp>
        <p:nvSpPr>
          <p:cNvPr id="30" name="Oval Callout 29"/>
          <p:cNvSpPr/>
          <p:nvPr/>
        </p:nvSpPr>
        <p:spPr>
          <a:xfrm flipH="1">
            <a:off x="179512" y="1556792"/>
            <a:ext cx="1728192" cy="1296144"/>
          </a:xfrm>
          <a:prstGeom prst="wedgeEllipseCallout">
            <a:avLst>
              <a:gd name="adj1" fmla="val -45226"/>
              <a:gd name="adj2" fmla="val 43656"/>
            </a:avLst>
          </a:prstGeom>
          <a:solidFill>
            <a:srgbClr val="2DF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b="1" dirty="0" smtClean="0">
                <a:solidFill>
                  <a:schemeClr val="tx1"/>
                </a:solidFill>
                <a:cs typeface="B Nazanin" pitchFamily="2" charset="-78"/>
              </a:rPr>
              <a:t>چه فکر خوبیه، بیاید یک تیم کاری تشکیل بدهیم تا جزئیات طرح را بررسی کنیم.</a:t>
            </a:r>
            <a:endParaRPr lang="fa-IR" sz="1200" b="1" dirty="0">
              <a:solidFill>
                <a:schemeClr val="tx1"/>
              </a:solidFill>
              <a:cs typeface="B Nazanin" pitchFamily="2" charset="-78"/>
            </a:endParaRPr>
          </a:p>
        </p:txBody>
      </p:sp>
      <p:sp>
        <p:nvSpPr>
          <p:cNvPr id="17" name="Action Button: Return 16">
            <a:hlinkClick r:id="rId2" action="ppaction://hlinksldjump" highlightClick="1"/>
          </p:cNvPr>
          <p:cNvSpPr/>
          <p:nvPr/>
        </p:nvSpPr>
        <p:spPr>
          <a:xfrm>
            <a:off x="0" y="6500834"/>
            <a:ext cx="357158" cy="357166"/>
          </a:xfrm>
          <a:prstGeom prst="actionButtonReturn">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ransition spd="med" advClick="0">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372200" y="188640"/>
            <a:ext cx="2520280" cy="864096"/>
          </a:xfrm>
          <a:prstGeom prst="round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chemeClr val="tx1"/>
                </a:solidFill>
                <a:latin typeface="Tahoma" pitchFamily="34" charset="0"/>
                <a:cs typeface="B Nazanin" pitchFamily="2" charset="-78"/>
              </a:rPr>
              <a:t>تطابق </a:t>
            </a:r>
            <a:r>
              <a:rPr lang="en-US" sz="4400" b="1" dirty="0" smtClean="0">
                <a:solidFill>
                  <a:schemeClr val="tx1"/>
                </a:solidFill>
                <a:latin typeface="Tahoma" pitchFamily="34" charset="0"/>
                <a:cs typeface="B Nazanin" pitchFamily="2" charset="-78"/>
              </a:rPr>
              <a:t>C</a:t>
            </a:r>
            <a:endParaRPr lang="fa-IR"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cs typeface="B Nazanin" pitchFamily="2" charset="-78"/>
            </a:endParaRPr>
          </a:p>
        </p:txBody>
      </p:sp>
      <p:sp>
        <p:nvSpPr>
          <p:cNvPr id="15" name="TextBox 14"/>
          <p:cNvSpPr txBox="1"/>
          <p:nvPr/>
        </p:nvSpPr>
        <p:spPr>
          <a:xfrm>
            <a:off x="0" y="1285860"/>
            <a:ext cx="4032448" cy="5601533"/>
          </a:xfrm>
          <a:prstGeom prst="rect">
            <a:avLst/>
          </a:prstGeom>
          <a:noFill/>
        </p:spPr>
        <p:txBody>
          <a:bodyPr wrap="square" rtlCol="1">
            <a:spAutoFit/>
          </a:bodyPr>
          <a:lstStyle/>
          <a:p>
            <a:r>
              <a:rPr lang="fa-IR" sz="2400" b="1" dirty="0" smtClean="0">
                <a:solidFill>
                  <a:srgbClr val="C00000"/>
                </a:solidFill>
                <a:cs typeface="B Nazanin" pitchFamily="2" charset="-78"/>
              </a:rPr>
              <a:t>ارزش ها </a:t>
            </a:r>
            <a:r>
              <a:rPr lang="fa-IR" sz="2400" b="1" dirty="0" smtClean="0">
                <a:cs typeface="B Nazanin" pitchFamily="2" charset="-78"/>
              </a:rPr>
              <a:t>:</a:t>
            </a:r>
          </a:p>
          <a:p>
            <a:r>
              <a:rPr lang="fa-IR" sz="2000" b="1" dirty="0" smtClean="0">
                <a:cs typeface="B Nazanin" pitchFamily="2" charset="-78"/>
              </a:rPr>
              <a:t>دارای استانداردهای بالا</a:t>
            </a:r>
          </a:p>
          <a:p>
            <a:r>
              <a:rPr lang="fa-IR" sz="2000" b="1" dirty="0" smtClean="0">
                <a:cs typeface="B Nazanin" pitchFamily="2" charset="-78"/>
              </a:rPr>
              <a:t>مظهر واقعیت</a:t>
            </a:r>
          </a:p>
          <a:p>
            <a:r>
              <a:rPr lang="fa-IR" sz="2000" b="1" dirty="0" smtClean="0">
                <a:cs typeface="B Nazanin" pitchFamily="2" charset="-78"/>
              </a:rPr>
              <a:t>منظم ودقیق،توجه به فرآیندها </a:t>
            </a:r>
          </a:p>
          <a:p>
            <a:r>
              <a:rPr lang="fa-IR" sz="2400" b="1" dirty="0" smtClean="0">
                <a:solidFill>
                  <a:srgbClr val="C00000"/>
                </a:solidFill>
                <a:cs typeface="B Nazanin" pitchFamily="2" charset="-78"/>
              </a:rPr>
              <a:t>احساسات: </a:t>
            </a:r>
          </a:p>
          <a:p>
            <a:r>
              <a:rPr lang="fa-IR" sz="2000" b="1" dirty="0" smtClean="0">
                <a:cs typeface="B Nazanin" pitchFamily="2" charset="-78"/>
              </a:rPr>
              <a:t>ترس و نگرانی</a:t>
            </a:r>
          </a:p>
          <a:p>
            <a:r>
              <a:rPr lang="fa-IR" sz="2400" b="1" dirty="0" smtClean="0">
                <a:solidFill>
                  <a:srgbClr val="C00000"/>
                </a:solidFill>
                <a:cs typeface="B Nazanin" pitchFamily="2" charset="-78"/>
              </a:rPr>
              <a:t>محدودیت ها:</a:t>
            </a:r>
          </a:p>
          <a:p>
            <a:pPr algn="just"/>
            <a:r>
              <a:rPr lang="fa-IR" sz="2000" b="1" dirty="0" smtClean="0">
                <a:cs typeface="B Nazanin" pitchFamily="2" charset="-78"/>
              </a:rPr>
              <a:t>مرافعه جو به دنبال نقد و انتقاد</a:t>
            </a:r>
          </a:p>
          <a:p>
            <a:pPr algn="just"/>
            <a:r>
              <a:rPr lang="fa-IR" sz="2000" b="1" dirty="0" smtClean="0">
                <a:cs typeface="B Nazanin" pitchFamily="2" charset="-78"/>
              </a:rPr>
              <a:t>گرفتار در جزئیات</a:t>
            </a:r>
          </a:p>
          <a:p>
            <a:pPr algn="just"/>
            <a:r>
              <a:rPr lang="fa-IR" sz="2000" b="1" dirty="0" smtClean="0">
                <a:cs typeface="B Nazanin" pitchFamily="2" charset="-78"/>
              </a:rPr>
              <a:t>بیش از حد دقیق</a:t>
            </a:r>
          </a:p>
          <a:p>
            <a:pPr algn="just"/>
            <a:r>
              <a:rPr lang="fa-IR" sz="2000" b="1" dirty="0" smtClean="0">
                <a:cs typeface="B Nazanin" pitchFamily="2" charset="-78"/>
              </a:rPr>
              <a:t>دوره ای از تنش برای پرهیز آن</a:t>
            </a: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a:cs typeface="B Nazanin" pitchFamily="2" charset="-78"/>
            </a:endParaRPr>
          </a:p>
        </p:txBody>
      </p:sp>
      <p:sp>
        <p:nvSpPr>
          <p:cNvPr id="17" name="Action Button: Return 16">
            <a:hlinkClick r:id="rId2" action="ppaction://hlinksldjump" highlightClick="1"/>
          </p:cNvPr>
          <p:cNvSpPr/>
          <p:nvPr/>
        </p:nvSpPr>
        <p:spPr>
          <a:xfrm>
            <a:off x="0" y="6500834"/>
            <a:ext cx="357158" cy="357166"/>
          </a:xfrm>
          <a:prstGeom prst="actionButtonReturn">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40" name="Group 39"/>
          <p:cNvGrpSpPr/>
          <p:nvPr/>
        </p:nvGrpSpPr>
        <p:grpSpPr>
          <a:xfrm>
            <a:off x="5000628" y="1285860"/>
            <a:ext cx="3786214" cy="5286412"/>
            <a:chOff x="5000628" y="1285860"/>
            <a:chExt cx="3786214" cy="5286412"/>
          </a:xfrm>
        </p:grpSpPr>
        <p:sp>
          <p:nvSpPr>
            <p:cNvPr id="30" name="Rectangle 29"/>
            <p:cNvSpPr/>
            <p:nvPr/>
          </p:nvSpPr>
          <p:spPr>
            <a:xfrm>
              <a:off x="7072330" y="1285860"/>
              <a:ext cx="1714512" cy="928694"/>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a-IR" b="1" dirty="0" smtClean="0">
                  <a:solidFill>
                    <a:schemeClr val="tx1"/>
                  </a:solidFill>
                </a:rPr>
                <a:t>وظیفه شناس</a:t>
              </a:r>
              <a:endParaRPr lang="en-US" b="1" dirty="0">
                <a:solidFill>
                  <a:schemeClr val="tx1"/>
                </a:solidFill>
              </a:endParaRPr>
            </a:p>
          </p:txBody>
        </p:sp>
        <p:sp>
          <p:nvSpPr>
            <p:cNvPr id="32" name="Rectangle 31"/>
            <p:cNvSpPr/>
            <p:nvPr/>
          </p:nvSpPr>
          <p:spPr>
            <a:xfrm>
              <a:off x="7072330" y="2357430"/>
              <a:ext cx="1714512" cy="928694"/>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بانزاکت </a:t>
              </a:r>
              <a:endParaRPr lang="en-US" b="1" dirty="0">
                <a:solidFill>
                  <a:schemeClr val="tx1"/>
                </a:solidFill>
              </a:endParaRPr>
            </a:p>
          </p:txBody>
        </p:sp>
        <p:sp>
          <p:nvSpPr>
            <p:cNvPr id="33" name="Rectangle 32"/>
            <p:cNvSpPr/>
            <p:nvPr/>
          </p:nvSpPr>
          <p:spPr>
            <a:xfrm>
              <a:off x="7072330" y="3500438"/>
              <a:ext cx="1714512" cy="928694"/>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استانداردهای بالا</a:t>
              </a:r>
              <a:endParaRPr lang="en-US" b="1" dirty="0">
                <a:solidFill>
                  <a:schemeClr val="tx1"/>
                </a:solidFill>
              </a:endParaRPr>
            </a:p>
          </p:txBody>
        </p:sp>
        <p:sp>
          <p:nvSpPr>
            <p:cNvPr id="34" name="Rectangle 33"/>
            <p:cNvSpPr/>
            <p:nvPr/>
          </p:nvSpPr>
          <p:spPr>
            <a:xfrm>
              <a:off x="7072330" y="4572008"/>
              <a:ext cx="1714512" cy="928694"/>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صبور </a:t>
              </a:r>
              <a:endParaRPr lang="en-US" b="1" dirty="0">
                <a:solidFill>
                  <a:schemeClr val="tx1"/>
                </a:solidFill>
              </a:endParaRPr>
            </a:p>
          </p:txBody>
        </p:sp>
        <p:sp>
          <p:nvSpPr>
            <p:cNvPr id="35" name="Rectangle 34"/>
            <p:cNvSpPr/>
            <p:nvPr/>
          </p:nvSpPr>
          <p:spPr>
            <a:xfrm>
              <a:off x="6072198" y="5643578"/>
              <a:ext cx="1714512" cy="928694"/>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دقیق </a:t>
              </a:r>
              <a:endParaRPr lang="en-US" b="1" dirty="0">
                <a:solidFill>
                  <a:schemeClr val="tx1"/>
                </a:solidFill>
              </a:endParaRPr>
            </a:p>
          </p:txBody>
        </p:sp>
        <p:sp>
          <p:nvSpPr>
            <p:cNvPr id="36" name="Rectangle 35"/>
            <p:cNvSpPr/>
            <p:nvPr/>
          </p:nvSpPr>
          <p:spPr>
            <a:xfrm>
              <a:off x="5000628" y="4572008"/>
              <a:ext cx="1714512" cy="928694"/>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بالغ </a:t>
              </a:r>
              <a:endParaRPr lang="en-US" b="1" dirty="0">
                <a:solidFill>
                  <a:schemeClr val="tx1"/>
                </a:solidFill>
              </a:endParaRPr>
            </a:p>
          </p:txBody>
        </p:sp>
        <p:sp>
          <p:nvSpPr>
            <p:cNvPr id="37" name="Rectangle 36"/>
            <p:cNvSpPr/>
            <p:nvPr/>
          </p:nvSpPr>
          <p:spPr>
            <a:xfrm>
              <a:off x="5000628" y="3500438"/>
              <a:ext cx="1714512" cy="928694"/>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حقیقت یاب  </a:t>
              </a:r>
              <a:endParaRPr lang="en-US" b="1" dirty="0">
                <a:solidFill>
                  <a:schemeClr val="tx1"/>
                </a:solidFill>
              </a:endParaRPr>
            </a:p>
          </p:txBody>
        </p:sp>
        <p:sp>
          <p:nvSpPr>
            <p:cNvPr id="38" name="Rectangle 37"/>
            <p:cNvSpPr/>
            <p:nvPr/>
          </p:nvSpPr>
          <p:spPr>
            <a:xfrm>
              <a:off x="5000628" y="2357430"/>
              <a:ext cx="1714512" cy="928694"/>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مودب </a:t>
              </a:r>
              <a:endParaRPr lang="en-US" b="1" dirty="0">
                <a:solidFill>
                  <a:schemeClr val="tx1"/>
                </a:solidFill>
              </a:endParaRPr>
            </a:p>
          </p:txBody>
        </p:sp>
        <p:sp>
          <p:nvSpPr>
            <p:cNvPr id="39" name="Rectangle 38"/>
            <p:cNvSpPr/>
            <p:nvPr/>
          </p:nvSpPr>
          <p:spPr>
            <a:xfrm>
              <a:off x="5000628" y="1285860"/>
              <a:ext cx="1714512" cy="928694"/>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solidFill>
                    <a:schemeClr val="tx1"/>
                  </a:solidFill>
                </a:rPr>
                <a:t>تجزیه و تحلیل گر </a:t>
              </a:r>
              <a:endParaRPr lang="en-US" b="1" dirty="0">
                <a:solidFill>
                  <a:schemeClr val="tx1"/>
                </a:solidFill>
              </a:endParaRPr>
            </a:p>
          </p:txBody>
        </p:sp>
      </p:grpSp>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372200" y="188640"/>
            <a:ext cx="2520280" cy="864096"/>
          </a:xfrm>
          <a:prstGeom prst="round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chemeClr val="tx1"/>
                </a:solidFill>
                <a:latin typeface="Tahoma" pitchFamily="34" charset="0"/>
                <a:cs typeface="B Nazanin" pitchFamily="2" charset="-78"/>
              </a:rPr>
              <a:t>تطابق </a:t>
            </a:r>
            <a:r>
              <a:rPr lang="en-US" sz="4400" b="1" dirty="0" smtClean="0">
                <a:solidFill>
                  <a:schemeClr val="tx1"/>
                </a:solidFill>
                <a:latin typeface="Tahoma" pitchFamily="34" charset="0"/>
                <a:cs typeface="B Nazanin" pitchFamily="2" charset="-78"/>
              </a:rPr>
              <a:t>C</a:t>
            </a:r>
            <a:endParaRPr lang="fa-IR"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cs typeface="B Nazanin" pitchFamily="2" charset="-78"/>
            </a:endParaRPr>
          </a:p>
        </p:txBody>
      </p:sp>
      <p:sp>
        <p:nvSpPr>
          <p:cNvPr id="3" name="Oval Callout 2"/>
          <p:cNvSpPr/>
          <p:nvPr/>
        </p:nvSpPr>
        <p:spPr>
          <a:xfrm flipH="1">
            <a:off x="179512" y="3933056"/>
            <a:ext cx="1728192" cy="1268532"/>
          </a:xfrm>
          <a:prstGeom prst="wedgeEllipseCallout">
            <a:avLst>
              <a:gd name="adj1" fmla="val -44734"/>
              <a:gd name="adj2" fmla="val 4540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b="1" dirty="0" smtClean="0">
                <a:solidFill>
                  <a:schemeClr val="tx1"/>
                </a:solidFill>
                <a:cs typeface="B Nazanin" pitchFamily="2" charset="-78"/>
              </a:rPr>
              <a:t>اینا فقط برای راهنمایی هستند، راستی یک کپی داری؟ تا حالا ندیدمشون</a:t>
            </a:r>
            <a:endParaRPr lang="fa-IR" sz="1200" b="1" dirty="0">
              <a:solidFill>
                <a:schemeClr val="tx1"/>
              </a:solidFill>
              <a:cs typeface="B Nazanin" pitchFamily="2" charset="-78"/>
            </a:endParaRPr>
          </a:p>
        </p:txBody>
      </p:sp>
      <p:sp>
        <p:nvSpPr>
          <p:cNvPr id="4" name="TextBox 3"/>
          <p:cNvSpPr txBox="1"/>
          <p:nvPr/>
        </p:nvSpPr>
        <p:spPr>
          <a:xfrm>
            <a:off x="1259632" y="1052736"/>
            <a:ext cx="2232248" cy="400110"/>
          </a:xfrm>
          <a:prstGeom prst="rect">
            <a:avLst/>
          </a:prstGeom>
          <a:noFill/>
        </p:spPr>
        <p:txBody>
          <a:bodyPr wrap="square" rtlCol="1">
            <a:spAutoFit/>
          </a:bodyPr>
          <a:lstStyle/>
          <a:p>
            <a:r>
              <a:rPr lang="en-US" sz="2000" b="1" smtClean="0">
                <a:cs typeface="B Nazanin" pitchFamily="2" charset="-78"/>
              </a:rPr>
              <a:t>Descriptors</a:t>
            </a:r>
            <a:r>
              <a:rPr lang="en-US" sz="2000" b="1" dirty="0" smtClean="0">
                <a:cs typeface="B Nazanin" pitchFamily="2" charset="-78"/>
              </a:rPr>
              <a:t>:</a:t>
            </a:r>
            <a:endParaRPr lang="fa-IR" sz="2000" b="1" dirty="0">
              <a:cs typeface="B Nazanin" pitchFamily="2" charset="-78"/>
            </a:endParaRPr>
          </a:p>
        </p:txBody>
      </p:sp>
      <p:sp>
        <p:nvSpPr>
          <p:cNvPr id="5" name="TextBox 4"/>
          <p:cNvSpPr txBox="1"/>
          <p:nvPr/>
        </p:nvSpPr>
        <p:spPr>
          <a:xfrm>
            <a:off x="1979712" y="1484784"/>
            <a:ext cx="3816424" cy="1846659"/>
          </a:xfrm>
          <a:prstGeom prst="rect">
            <a:avLst/>
          </a:prstGeom>
          <a:noFill/>
        </p:spPr>
        <p:txBody>
          <a:bodyPr wrap="square" rtlCol="1">
            <a:spAutoFit/>
          </a:bodyPr>
          <a:lstStyle/>
          <a:p>
            <a:pPr algn="justLow" rtl="0"/>
            <a:r>
              <a:rPr lang="en-US" sz="1600" dirty="0" smtClean="0">
                <a:cs typeface="B Nazanin" pitchFamily="2" charset="-78"/>
              </a:rPr>
              <a:t>Careful(   </a:t>
            </a:r>
            <a:r>
              <a:rPr lang="fa-IR" sz="1600" dirty="0" smtClean="0">
                <a:cs typeface="B Nazanin" pitchFamily="2" charset="-78"/>
              </a:rPr>
              <a:t>با دقت</a:t>
            </a:r>
            <a:r>
              <a:rPr lang="en-US" sz="1600" dirty="0" smtClean="0">
                <a:cs typeface="B Nazanin" pitchFamily="2" charset="-78"/>
              </a:rPr>
              <a:t>)     </a:t>
            </a:r>
          </a:p>
          <a:p>
            <a:pPr algn="l" rtl="0"/>
            <a:r>
              <a:rPr lang="en-US" sz="1600" dirty="0" smtClean="0">
                <a:cs typeface="B Nazanin" pitchFamily="2" charset="-78"/>
              </a:rPr>
              <a:t>Cautious(</a:t>
            </a:r>
            <a:r>
              <a:rPr lang="fa-IR" sz="1600" dirty="0" smtClean="0">
                <a:cs typeface="B Nazanin" pitchFamily="2" charset="-78"/>
              </a:rPr>
              <a:t>محتاط</a:t>
            </a:r>
            <a:r>
              <a:rPr lang="en-US" sz="1600" dirty="0" smtClean="0">
                <a:cs typeface="B Nazanin" pitchFamily="2" charset="-78"/>
              </a:rPr>
              <a:t>)</a:t>
            </a:r>
          </a:p>
          <a:p>
            <a:pPr algn="l" rtl="0"/>
            <a:r>
              <a:rPr lang="en-US" sz="1600" dirty="0" smtClean="0">
                <a:cs typeface="B Nazanin" pitchFamily="2" charset="-78"/>
              </a:rPr>
              <a:t>Exacting(</a:t>
            </a:r>
            <a:r>
              <a:rPr lang="fa-IR" sz="1600" dirty="0" smtClean="0">
                <a:cs typeface="B Nazanin" pitchFamily="2" charset="-78"/>
              </a:rPr>
              <a:t>سخت گیر</a:t>
            </a:r>
            <a:r>
              <a:rPr lang="en-US" sz="1600" dirty="0" smtClean="0">
                <a:cs typeface="B Nazanin" pitchFamily="2" charset="-78"/>
              </a:rPr>
              <a:t>)</a:t>
            </a:r>
          </a:p>
          <a:p>
            <a:pPr algn="l" rtl="0"/>
            <a:r>
              <a:rPr lang="en-US" sz="1600" dirty="0" smtClean="0">
                <a:cs typeface="B Nazanin" pitchFamily="2" charset="-78"/>
              </a:rPr>
              <a:t>Systematic(</a:t>
            </a:r>
            <a:r>
              <a:rPr lang="fa-IR" sz="1600" dirty="0" smtClean="0">
                <a:cs typeface="B Nazanin" pitchFamily="2" charset="-78"/>
              </a:rPr>
              <a:t>با اصول</a:t>
            </a:r>
            <a:r>
              <a:rPr lang="en-US" sz="1600" dirty="0" smtClean="0">
                <a:cs typeface="B Nazanin" pitchFamily="2" charset="-78"/>
              </a:rPr>
              <a:t>)</a:t>
            </a:r>
          </a:p>
          <a:p>
            <a:pPr algn="l" rtl="0"/>
            <a:r>
              <a:rPr lang="en-US" sz="1600" dirty="0" smtClean="0">
                <a:cs typeface="B Nazanin" pitchFamily="2" charset="-78"/>
              </a:rPr>
              <a:t>Diplomatic(</a:t>
            </a:r>
            <a:r>
              <a:rPr lang="fa-IR" sz="1600" dirty="0" smtClean="0">
                <a:cs typeface="B Nazanin" pitchFamily="2" charset="-78"/>
              </a:rPr>
              <a:t>دیپلماتیک</a:t>
            </a:r>
            <a:r>
              <a:rPr lang="en-US" sz="1600" dirty="0" smtClean="0">
                <a:cs typeface="B Nazanin" pitchFamily="2" charset="-78"/>
              </a:rPr>
              <a:t>)</a:t>
            </a:r>
          </a:p>
          <a:p>
            <a:pPr algn="l" rtl="0"/>
            <a:r>
              <a:rPr lang="en-US" sz="1600" dirty="0" smtClean="0">
                <a:cs typeface="B Nazanin" pitchFamily="2" charset="-78"/>
              </a:rPr>
              <a:t>Tactful(</a:t>
            </a:r>
            <a:r>
              <a:rPr lang="fa-IR" sz="1600" dirty="0" smtClean="0">
                <a:cs typeface="B Nazanin" pitchFamily="2" charset="-78"/>
              </a:rPr>
              <a:t>با نزاکت</a:t>
            </a:r>
            <a:r>
              <a:rPr lang="en-US" sz="1600" dirty="0" smtClean="0">
                <a:cs typeface="B Nazanin" pitchFamily="2" charset="-78"/>
              </a:rPr>
              <a:t>)</a:t>
            </a:r>
          </a:p>
          <a:p>
            <a:pPr algn="l" rtl="0"/>
            <a:endParaRPr lang="fa-IR" sz="1600" dirty="0">
              <a:cs typeface="B Nazanin" pitchFamily="2" charset="-78"/>
            </a:endParaRPr>
          </a:p>
        </p:txBody>
      </p:sp>
      <p:grpSp>
        <p:nvGrpSpPr>
          <p:cNvPr id="6" name="Group 5"/>
          <p:cNvGrpSpPr/>
          <p:nvPr/>
        </p:nvGrpSpPr>
        <p:grpSpPr>
          <a:xfrm>
            <a:off x="1619672" y="692696"/>
            <a:ext cx="648072" cy="5904656"/>
            <a:chOff x="1547664" y="620688"/>
            <a:chExt cx="648072" cy="5904656"/>
          </a:xfrm>
        </p:grpSpPr>
        <p:sp>
          <p:nvSpPr>
            <p:cNvPr id="7" name="Oval 6"/>
            <p:cNvSpPr/>
            <p:nvPr/>
          </p:nvSpPr>
          <p:spPr>
            <a:xfrm>
              <a:off x="1619672" y="620688"/>
              <a:ext cx="432048" cy="4320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B Nazanin" pitchFamily="2" charset="-78"/>
              </a:endParaRPr>
            </a:p>
          </p:txBody>
        </p:sp>
        <p:cxnSp>
          <p:nvCxnSpPr>
            <p:cNvPr id="8" name="Straight Connector 7"/>
            <p:cNvCxnSpPr/>
            <p:nvPr/>
          </p:nvCxnSpPr>
          <p:spPr>
            <a:xfrm rot="16200000" flipH="1">
              <a:off x="-720588" y="3609020"/>
              <a:ext cx="5184576" cy="72008"/>
            </a:xfrm>
            <a:prstGeom prst="line">
              <a:avLst/>
            </a:prstGeom>
          </p:spPr>
          <p:style>
            <a:lnRef idx="2">
              <a:schemeClr val="dk1"/>
            </a:lnRef>
            <a:fillRef idx="0">
              <a:schemeClr val="dk1"/>
            </a:fillRef>
            <a:effectRef idx="1">
              <a:schemeClr val="dk1"/>
            </a:effectRef>
            <a:fontRef idx="minor">
              <a:schemeClr val="tx1"/>
            </a:fontRef>
          </p:style>
        </p:cxnSp>
        <p:sp>
          <p:nvSpPr>
            <p:cNvPr id="9" name="Oval 8"/>
            <p:cNvSpPr/>
            <p:nvPr/>
          </p:nvSpPr>
          <p:spPr>
            <a:xfrm>
              <a:off x="1691680" y="6093296"/>
              <a:ext cx="432048" cy="4320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B Nazanin" pitchFamily="2" charset="-78"/>
              </a:endParaRPr>
            </a:p>
          </p:txBody>
        </p:sp>
        <p:cxnSp>
          <p:nvCxnSpPr>
            <p:cNvPr id="10" name="Straight Connector 9"/>
            <p:cNvCxnSpPr/>
            <p:nvPr/>
          </p:nvCxnSpPr>
          <p:spPr>
            <a:xfrm>
              <a:off x="1547664" y="3429000"/>
              <a:ext cx="648072" cy="0"/>
            </a:xfrm>
            <a:prstGeom prst="line">
              <a:avLst/>
            </a:prstGeom>
          </p:spPr>
          <p:style>
            <a:lnRef idx="2">
              <a:schemeClr val="dk1"/>
            </a:lnRef>
            <a:fillRef idx="0">
              <a:schemeClr val="dk1"/>
            </a:fillRef>
            <a:effectRef idx="1">
              <a:schemeClr val="dk1"/>
            </a:effectRef>
            <a:fontRef idx="minor">
              <a:schemeClr val="tx1"/>
            </a:fontRef>
          </p:style>
        </p:cxnSp>
      </p:grpSp>
      <p:sp>
        <p:nvSpPr>
          <p:cNvPr id="11" name="TextBox 10"/>
          <p:cNvSpPr txBox="1"/>
          <p:nvPr/>
        </p:nvSpPr>
        <p:spPr>
          <a:xfrm>
            <a:off x="1403648" y="3717032"/>
            <a:ext cx="2232248" cy="400110"/>
          </a:xfrm>
          <a:prstGeom prst="rect">
            <a:avLst/>
          </a:prstGeom>
          <a:noFill/>
        </p:spPr>
        <p:txBody>
          <a:bodyPr wrap="square" rtlCol="1">
            <a:spAutoFit/>
          </a:bodyPr>
          <a:lstStyle/>
          <a:p>
            <a:r>
              <a:rPr lang="en-US" sz="2000" b="1" smtClean="0">
                <a:cs typeface="B Nazanin" pitchFamily="2" charset="-78"/>
              </a:rPr>
              <a:t>Descriptors</a:t>
            </a:r>
            <a:r>
              <a:rPr lang="en-US" sz="2000" b="1" dirty="0" smtClean="0">
                <a:cs typeface="B Nazanin" pitchFamily="2" charset="-78"/>
              </a:rPr>
              <a:t>:</a:t>
            </a:r>
            <a:endParaRPr lang="fa-IR" sz="2000" b="1" dirty="0">
              <a:cs typeface="B Nazanin" pitchFamily="2" charset="-78"/>
            </a:endParaRPr>
          </a:p>
        </p:txBody>
      </p:sp>
      <p:sp>
        <p:nvSpPr>
          <p:cNvPr id="12" name="TextBox 11"/>
          <p:cNvSpPr txBox="1"/>
          <p:nvPr/>
        </p:nvSpPr>
        <p:spPr>
          <a:xfrm>
            <a:off x="2051720" y="4149080"/>
            <a:ext cx="3816424" cy="1846659"/>
          </a:xfrm>
          <a:prstGeom prst="rect">
            <a:avLst/>
          </a:prstGeom>
          <a:noFill/>
        </p:spPr>
        <p:txBody>
          <a:bodyPr wrap="square" rtlCol="1">
            <a:spAutoFit/>
          </a:bodyPr>
          <a:lstStyle/>
          <a:p>
            <a:pPr algn="justLow" rtl="0"/>
            <a:r>
              <a:rPr lang="en-US" sz="1600" smtClean="0">
                <a:cs typeface="B Nazanin" pitchFamily="2" charset="-78"/>
              </a:rPr>
              <a:t>Independent</a:t>
            </a:r>
            <a:r>
              <a:rPr lang="en-US" sz="1600" dirty="0" smtClean="0">
                <a:cs typeface="B Nazanin" pitchFamily="2" charset="-78"/>
              </a:rPr>
              <a:t>( </a:t>
            </a:r>
            <a:r>
              <a:rPr lang="fa-IR" sz="1600" dirty="0" smtClean="0">
                <a:cs typeface="B Nazanin" pitchFamily="2" charset="-78"/>
              </a:rPr>
              <a:t>مستقل</a:t>
            </a:r>
            <a:r>
              <a:rPr lang="en-US" sz="1600" dirty="0" smtClean="0">
                <a:cs typeface="B Nazanin" pitchFamily="2" charset="-78"/>
              </a:rPr>
              <a:t>)     </a:t>
            </a:r>
          </a:p>
          <a:p>
            <a:pPr algn="l" rtl="0"/>
            <a:r>
              <a:rPr lang="en-US" sz="1600" smtClean="0">
                <a:cs typeface="B Nazanin" pitchFamily="2" charset="-78"/>
              </a:rPr>
              <a:t>Self-Willed(</a:t>
            </a:r>
            <a:r>
              <a:rPr lang="fa-IR" sz="1600" dirty="0" smtClean="0">
                <a:cs typeface="B Nazanin" pitchFamily="2" charset="-78"/>
              </a:rPr>
              <a:t>خود رای</a:t>
            </a:r>
            <a:r>
              <a:rPr lang="en-US" sz="1600" dirty="0" smtClean="0">
                <a:cs typeface="B Nazanin" pitchFamily="2" charset="-78"/>
              </a:rPr>
              <a:t>)</a:t>
            </a:r>
          </a:p>
          <a:p>
            <a:pPr algn="l" rtl="0"/>
            <a:r>
              <a:rPr lang="en-US" sz="1600" smtClean="0">
                <a:cs typeface="B Nazanin" pitchFamily="2" charset="-78"/>
              </a:rPr>
              <a:t>Opinionated(</a:t>
            </a:r>
            <a:r>
              <a:rPr lang="fa-IR" sz="1600" dirty="0" smtClean="0">
                <a:cs typeface="B Nazanin" pitchFamily="2" charset="-78"/>
              </a:rPr>
              <a:t>لجوج</a:t>
            </a:r>
            <a:r>
              <a:rPr lang="en-US" sz="1600" dirty="0" smtClean="0">
                <a:cs typeface="B Nazanin" pitchFamily="2" charset="-78"/>
              </a:rPr>
              <a:t>)</a:t>
            </a:r>
          </a:p>
          <a:p>
            <a:pPr algn="l" rtl="0"/>
            <a:r>
              <a:rPr lang="en-US" sz="1600" smtClean="0">
                <a:cs typeface="B Nazanin" pitchFamily="2" charset="-78"/>
              </a:rPr>
              <a:t>Uninhibited(</a:t>
            </a:r>
            <a:r>
              <a:rPr lang="fa-IR" sz="1600" dirty="0" smtClean="0">
                <a:cs typeface="B Nazanin" pitchFamily="2" charset="-78"/>
              </a:rPr>
              <a:t>ببی پرده</a:t>
            </a:r>
            <a:r>
              <a:rPr lang="en-US" sz="1600" dirty="0" smtClean="0">
                <a:cs typeface="B Nazanin" pitchFamily="2" charset="-78"/>
              </a:rPr>
              <a:t>)</a:t>
            </a:r>
          </a:p>
          <a:p>
            <a:pPr algn="l" rtl="0"/>
            <a:r>
              <a:rPr lang="en-US" sz="1600" smtClean="0">
                <a:cs typeface="B Nazanin" pitchFamily="2" charset="-78"/>
              </a:rPr>
              <a:t>Unbending</a:t>
            </a:r>
            <a:r>
              <a:rPr lang="en-US" sz="1600" dirty="0" smtClean="0">
                <a:cs typeface="B Nazanin" pitchFamily="2" charset="-78"/>
              </a:rPr>
              <a:t>( </a:t>
            </a:r>
            <a:r>
              <a:rPr lang="fa-IR" sz="1600" dirty="0" smtClean="0">
                <a:cs typeface="B Nazanin" pitchFamily="2" charset="-78"/>
              </a:rPr>
              <a:t>آزاد عمل کردن</a:t>
            </a:r>
            <a:r>
              <a:rPr lang="en-US" sz="1600" dirty="0" smtClean="0">
                <a:cs typeface="B Nazanin" pitchFamily="2" charset="-78"/>
              </a:rPr>
              <a:t>)</a:t>
            </a:r>
          </a:p>
          <a:p>
            <a:pPr algn="l" rtl="0"/>
            <a:r>
              <a:rPr lang="en-US" sz="1600" dirty="0" smtClean="0">
                <a:cs typeface="B Nazanin" pitchFamily="2" charset="-78"/>
              </a:rPr>
              <a:t>Careless </a:t>
            </a:r>
            <a:r>
              <a:rPr lang="en-US" sz="1600" smtClean="0">
                <a:cs typeface="B Nazanin" pitchFamily="2" charset="-78"/>
              </a:rPr>
              <a:t>with Details(</a:t>
            </a:r>
            <a:r>
              <a:rPr lang="fa-IR" sz="1600" dirty="0" smtClean="0">
                <a:cs typeface="B Nazanin" pitchFamily="2" charset="-78"/>
              </a:rPr>
              <a:t>منتقد</a:t>
            </a:r>
            <a:r>
              <a:rPr lang="en-US" sz="1600" dirty="0" smtClean="0">
                <a:cs typeface="B Nazanin" pitchFamily="2" charset="-78"/>
              </a:rPr>
              <a:t>)</a:t>
            </a:r>
          </a:p>
          <a:p>
            <a:pPr algn="l" rtl="0"/>
            <a:endParaRPr lang="fa-IR" sz="1600" dirty="0">
              <a:cs typeface="B Nazanin" pitchFamily="2" charset="-78"/>
            </a:endParaRPr>
          </a:p>
        </p:txBody>
      </p:sp>
      <p:sp>
        <p:nvSpPr>
          <p:cNvPr id="15" name="TextBox 14"/>
          <p:cNvSpPr txBox="1"/>
          <p:nvPr/>
        </p:nvSpPr>
        <p:spPr>
          <a:xfrm>
            <a:off x="4932040" y="1268760"/>
            <a:ext cx="4032448" cy="6771084"/>
          </a:xfrm>
          <a:prstGeom prst="rect">
            <a:avLst/>
          </a:prstGeom>
          <a:noFill/>
        </p:spPr>
        <p:txBody>
          <a:bodyPr wrap="square" rtlCol="1">
            <a:spAutoFit/>
          </a:bodyPr>
          <a:lstStyle/>
          <a:p>
            <a:pPr algn="just"/>
            <a:r>
              <a:rPr lang="fa-IR" sz="1400" b="1" dirty="0" smtClean="0">
                <a:solidFill>
                  <a:srgbClr val="C00000"/>
                </a:solidFill>
                <a:cs typeface="B Nazanin" pitchFamily="2" charset="-78"/>
              </a:rPr>
              <a:t>نحوه صحبت: </a:t>
            </a:r>
            <a:r>
              <a:rPr lang="fa-IR" sz="1400" b="1" dirty="0" smtClean="0">
                <a:cs typeface="B Nazanin" pitchFamily="2" charset="-78"/>
              </a:rPr>
              <a:t>معمولا با صدای یکنواخت و احساس کم، خیلی دقیق</a:t>
            </a:r>
          </a:p>
          <a:p>
            <a:pPr algn="just"/>
            <a:r>
              <a:rPr lang="fa-IR" sz="1400" b="1" dirty="0" smtClean="0">
                <a:solidFill>
                  <a:srgbClr val="C00000"/>
                </a:solidFill>
                <a:cs typeface="B Nazanin" pitchFamily="2" charset="-78"/>
              </a:rPr>
              <a:t>تن صدا:</a:t>
            </a:r>
            <a:r>
              <a:rPr lang="fa-IR" sz="1400" b="1" dirty="0" smtClean="0">
                <a:cs typeface="B Nazanin" pitchFamily="2" charset="-78"/>
              </a:rPr>
              <a:t>صدای خیلی کوتاه</a:t>
            </a:r>
          </a:p>
          <a:p>
            <a:pPr algn="just"/>
            <a:r>
              <a:rPr lang="fa-IR" sz="1400" b="1" dirty="0" smtClean="0">
                <a:solidFill>
                  <a:srgbClr val="C00000"/>
                </a:solidFill>
                <a:cs typeface="B Nazanin" pitchFamily="2" charset="-78"/>
              </a:rPr>
              <a:t>زبان بدن: </a:t>
            </a:r>
            <a:r>
              <a:rPr lang="fa-IR" sz="1400" b="1" dirty="0" smtClean="0">
                <a:cs typeface="B Nazanin" pitchFamily="2" charset="-78"/>
              </a:rPr>
              <a:t>خیلی حرکات کم و کنترل شده، نگاه مستقیم</a:t>
            </a:r>
          </a:p>
          <a:p>
            <a:pPr algn="just"/>
            <a:r>
              <a:rPr lang="fa-IR" sz="1400" b="1" dirty="0" smtClean="0">
                <a:solidFill>
                  <a:srgbClr val="C00000"/>
                </a:solidFill>
                <a:cs typeface="B Nazanin" pitchFamily="2" charset="-78"/>
              </a:rPr>
              <a:t>علایق: </a:t>
            </a:r>
            <a:r>
              <a:rPr lang="fa-IR" sz="1400" b="1" dirty="0" smtClean="0">
                <a:cs typeface="B Nazanin" pitchFamily="2" charset="-78"/>
              </a:rPr>
              <a:t>پروژه های انفرادی</a:t>
            </a:r>
          </a:p>
          <a:p>
            <a:pPr algn="just"/>
            <a:r>
              <a:rPr lang="fa-IR" sz="1400" b="1" dirty="0" smtClean="0">
                <a:solidFill>
                  <a:srgbClr val="C00000"/>
                </a:solidFill>
                <a:cs typeface="B Nazanin" pitchFamily="2" charset="-78"/>
              </a:rPr>
              <a:t>به نمایش گذاشتن: </a:t>
            </a:r>
            <a:r>
              <a:rPr lang="fa-IR" sz="1400" b="1" dirty="0" smtClean="0">
                <a:cs typeface="B Nazanin" pitchFamily="2" charset="-78"/>
              </a:rPr>
              <a:t>جداول، نمودارها و مطالب عملیاتی</a:t>
            </a:r>
          </a:p>
          <a:p>
            <a:pPr algn="just"/>
            <a:r>
              <a:rPr lang="fa-IR" sz="1400" b="1" dirty="0" smtClean="0">
                <a:solidFill>
                  <a:srgbClr val="C00000"/>
                </a:solidFill>
                <a:cs typeface="B Nazanin" pitchFamily="2" charset="-78"/>
              </a:rPr>
              <a:t>چگونگی انگیزش: </a:t>
            </a:r>
            <a:r>
              <a:rPr lang="fa-IR" sz="1400" b="1" dirty="0" smtClean="0">
                <a:cs typeface="B Nazanin" pitchFamily="2" charset="-78"/>
              </a:rPr>
              <a:t>برنامه ریزی خوب ، سروقت بودن ، فعالیت گروهی کوچک</a:t>
            </a:r>
          </a:p>
          <a:p>
            <a:pPr algn="just"/>
            <a:r>
              <a:rPr lang="fa-IR" sz="1400" b="1" dirty="0" smtClean="0">
                <a:solidFill>
                  <a:srgbClr val="C00000"/>
                </a:solidFill>
                <a:cs typeface="B Nazanin" pitchFamily="2" charset="-78"/>
              </a:rPr>
              <a:t>نگرانی ها: </a:t>
            </a:r>
            <a:r>
              <a:rPr lang="fa-IR" sz="1400" b="1" dirty="0" smtClean="0">
                <a:cs typeface="B Nazanin" pitchFamily="2" charset="-78"/>
              </a:rPr>
              <a:t>انتقاد از کار و اشتباه وی</a:t>
            </a:r>
          </a:p>
          <a:p>
            <a:pPr algn="just"/>
            <a:r>
              <a:rPr lang="fa-IR" sz="1400" b="1" dirty="0" smtClean="0">
                <a:solidFill>
                  <a:srgbClr val="C00000"/>
                </a:solidFill>
                <a:cs typeface="B Nazanin" pitchFamily="2" charset="-78"/>
              </a:rPr>
              <a:t>به دنبال</a:t>
            </a:r>
            <a:r>
              <a:rPr lang="fa-IR" sz="1400" b="1" dirty="0" smtClean="0">
                <a:cs typeface="B Nazanin" pitchFamily="2" charset="-78"/>
              </a:rPr>
              <a:t>: مدرک و اثبات کردن</a:t>
            </a:r>
          </a:p>
          <a:p>
            <a:pPr algn="just"/>
            <a:r>
              <a:rPr lang="fa-IR" sz="1400" b="1" dirty="0" smtClean="0">
                <a:solidFill>
                  <a:srgbClr val="C00000"/>
                </a:solidFill>
                <a:cs typeface="B Nazanin" pitchFamily="2" charset="-78"/>
              </a:rPr>
              <a:t>تحت استرس: </a:t>
            </a:r>
            <a:r>
              <a:rPr lang="fa-IR" sz="1400" b="1" dirty="0" smtClean="0">
                <a:cs typeface="B Nazanin" pitchFamily="2" charset="-78"/>
              </a:rPr>
              <a:t>بدبین، نکته بین</a:t>
            </a:r>
          </a:p>
          <a:p>
            <a:r>
              <a:rPr lang="fa-IR" sz="1400" b="1" dirty="0" smtClean="0">
                <a:solidFill>
                  <a:srgbClr val="C00000"/>
                </a:solidFill>
                <a:cs typeface="B Nazanin" pitchFamily="2" charset="-78"/>
              </a:rPr>
              <a:t>ارزش ها </a:t>
            </a:r>
            <a:r>
              <a:rPr lang="fa-IR" sz="1400" b="1" dirty="0" smtClean="0">
                <a:cs typeface="B Nazanin" pitchFamily="2" charset="-78"/>
              </a:rPr>
              <a:t>:</a:t>
            </a:r>
          </a:p>
          <a:p>
            <a:r>
              <a:rPr lang="fa-IR" sz="1400" b="1" dirty="0" smtClean="0">
                <a:cs typeface="B Nazanin" pitchFamily="2" charset="-78"/>
              </a:rPr>
              <a:t>دارای استانداردهای بالا</a:t>
            </a:r>
          </a:p>
          <a:p>
            <a:r>
              <a:rPr lang="fa-IR" sz="1400" b="1" dirty="0" smtClean="0">
                <a:cs typeface="B Nazanin" pitchFamily="2" charset="-78"/>
              </a:rPr>
              <a:t>مظهر واقعیت</a:t>
            </a:r>
          </a:p>
          <a:p>
            <a:r>
              <a:rPr lang="fa-IR" sz="1400" b="1" dirty="0" smtClean="0">
                <a:cs typeface="B Nazanin" pitchFamily="2" charset="-78"/>
              </a:rPr>
              <a:t>منظم ودقیق،توجه به فرآیندها </a:t>
            </a:r>
          </a:p>
          <a:p>
            <a:r>
              <a:rPr lang="fa-IR" sz="1400" b="1" dirty="0" smtClean="0">
                <a:solidFill>
                  <a:srgbClr val="C00000"/>
                </a:solidFill>
                <a:cs typeface="B Nazanin" pitchFamily="2" charset="-78"/>
              </a:rPr>
              <a:t>احساسات: </a:t>
            </a:r>
          </a:p>
          <a:p>
            <a:r>
              <a:rPr lang="fa-IR" sz="1400" b="1" dirty="0" smtClean="0">
                <a:cs typeface="B Nazanin" pitchFamily="2" charset="-78"/>
              </a:rPr>
              <a:t>ترس و نگرانی</a:t>
            </a:r>
          </a:p>
          <a:p>
            <a:r>
              <a:rPr lang="fa-IR" sz="1400" b="1" dirty="0" smtClean="0">
                <a:solidFill>
                  <a:srgbClr val="C00000"/>
                </a:solidFill>
                <a:cs typeface="B Nazanin" pitchFamily="2" charset="-78"/>
              </a:rPr>
              <a:t>محدودیت ها:</a:t>
            </a:r>
          </a:p>
          <a:p>
            <a:pPr algn="just"/>
            <a:r>
              <a:rPr lang="fa-IR" sz="1400" b="1" dirty="0" smtClean="0">
                <a:cs typeface="B Nazanin" pitchFamily="2" charset="-78"/>
              </a:rPr>
              <a:t>مرافعه جو به دنبال نقد و انتقاد</a:t>
            </a:r>
          </a:p>
          <a:p>
            <a:pPr algn="just"/>
            <a:r>
              <a:rPr lang="fa-IR" sz="1400" b="1" dirty="0" smtClean="0">
                <a:cs typeface="B Nazanin" pitchFamily="2" charset="-78"/>
              </a:rPr>
              <a:t>گرفتار در جزئیات</a:t>
            </a:r>
          </a:p>
          <a:p>
            <a:pPr algn="just"/>
            <a:r>
              <a:rPr lang="fa-IR" sz="1400" b="1" dirty="0" smtClean="0">
                <a:cs typeface="B Nazanin" pitchFamily="2" charset="-78"/>
              </a:rPr>
              <a:t>بیش از حد دقیق</a:t>
            </a:r>
          </a:p>
          <a:p>
            <a:pPr algn="just"/>
            <a:r>
              <a:rPr lang="fa-IR" sz="1400" b="1" dirty="0" smtClean="0">
                <a:cs typeface="B Nazanin" pitchFamily="2" charset="-78"/>
              </a:rPr>
              <a:t>دوره ای از تنش برای پرهیز آن</a:t>
            </a: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a:p>
            <a:pPr algn="just"/>
            <a:endParaRPr lang="fa-IR" sz="1400" dirty="0">
              <a:cs typeface="B Nazanin" pitchFamily="2" charset="-78"/>
            </a:endParaRPr>
          </a:p>
        </p:txBody>
      </p:sp>
      <p:sp>
        <p:nvSpPr>
          <p:cNvPr id="28" name="Oval Callout 27"/>
          <p:cNvSpPr/>
          <p:nvPr/>
        </p:nvSpPr>
        <p:spPr>
          <a:xfrm flipH="1">
            <a:off x="179512" y="1412776"/>
            <a:ext cx="1728192" cy="1440160"/>
          </a:xfrm>
          <a:prstGeom prst="wedgeEllipseCallout">
            <a:avLst>
              <a:gd name="adj1" fmla="val -47963"/>
              <a:gd name="adj2" fmla="val 3988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b="1" dirty="0" smtClean="0">
                <a:solidFill>
                  <a:schemeClr val="tx1"/>
                </a:solidFill>
                <a:cs typeface="B Nazanin" pitchFamily="2" charset="-78"/>
              </a:rPr>
              <a:t>ما یکسری قوانین و مقررات داریم طراحی شده اند تا از آنها تبعیت کنیم.</a:t>
            </a:r>
            <a:endParaRPr lang="fa-IR" sz="1200" b="1" dirty="0">
              <a:solidFill>
                <a:schemeClr val="tx1"/>
              </a:solidFill>
              <a:cs typeface="B Nazanin" pitchFamily="2" charset="-78"/>
            </a:endParaRPr>
          </a:p>
        </p:txBody>
      </p:sp>
      <p:sp>
        <p:nvSpPr>
          <p:cNvPr id="29" name="Rectangle 28"/>
          <p:cNvSpPr/>
          <p:nvPr/>
        </p:nvSpPr>
        <p:spPr>
          <a:xfrm>
            <a:off x="2207631" y="3212976"/>
            <a:ext cx="2612831" cy="646331"/>
          </a:xfrm>
          <a:prstGeom prst="rect">
            <a:avLst/>
          </a:prstGeom>
          <a:ln>
            <a:noFill/>
          </a:ln>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7780" cmpd="sng">
                  <a:solidFill>
                    <a:srgbClr val="00B0F0"/>
                  </a:solidFill>
                  <a:prstDash val="solid"/>
                  <a:miter lim="800000"/>
                </a:ln>
                <a:solidFill>
                  <a:srgbClr val="00B0F0"/>
                </a:solidFill>
                <a:effectLst>
                  <a:outerShdw blurRad="55000" dist="50800" dir="5400000" algn="tl">
                    <a:srgbClr val="000000">
                      <a:alpha val="33000"/>
                    </a:srgbClr>
                  </a:outerShdw>
                </a:effectLst>
                <a:cs typeface="B Nazanin" pitchFamily="2" charset="-78"/>
              </a:rPr>
              <a:t>Low</a:t>
            </a:r>
            <a:r>
              <a:rPr lang="en-US" sz="3600" b="1" dirty="0" smtClean="0">
                <a:ln w="11430">
                  <a:solidFill>
                    <a:srgbClr val="00B0F0"/>
                  </a:solidFill>
                </a:ln>
                <a:solidFill>
                  <a:srgbClr val="00B0F0"/>
                </a:solidFill>
                <a:effectLst>
                  <a:outerShdw blurRad="80000" dist="40000" dir="5040000" algn="tl">
                    <a:srgbClr val="000000">
                      <a:alpha val="30000"/>
                    </a:srgbClr>
                  </a:outerShdw>
                </a:effectLst>
                <a:cs typeface="B Nazanin" pitchFamily="2" charset="-78"/>
              </a:rPr>
              <a:t> </a:t>
            </a:r>
            <a:r>
              <a:rPr lang="en-US" sz="3600" b="1" dirty="0" smtClean="0">
                <a:ln w="17780" cmpd="sng">
                  <a:solidFill>
                    <a:srgbClr val="00B0F0"/>
                  </a:solidFill>
                  <a:prstDash val="solid"/>
                  <a:miter lim="800000"/>
                </a:ln>
                <a:solidFill>
                  <a:srgbClr val="00B0F0"/>
                </a:solidFill>
                <a:effectLst>
                  <a:outerShdw blurRad="55000" dist="50800" dir="5400000" algn="tl">
                    <a:srgbClr val="000000">
                      <a:alpha val="33000"/>
                    </a:srgbClr>
                  </a:outerShdw>
                </a:effectLst>
                <a:cs typeface="B Nazanin" pitchFamily="2" charset="-78"/>
              </a:rPr>
              <a:t>C</a:t>
            </a:r>
            <a:r>
              <a:rPr lang="en-US" sz="3600" b="1" dirty="0" smtClean="0">
                <a:ln w="11430">
                  <a:solidFill>
                    <a:srgbClr val="00B0F0"/>
                  </a:solidFill>
                </a:ln>
                <a:solidFill>
                  <a:srgbClr val="00B0F0"/>
                </a:solidFill>
                <a:effectLst>
                  <a:outerShdw blurRad="80000" dist="40000" dir="5040000" algn="tl">
                    <a:srgbClr val="000000">
                      <a:alpha val="30000"/>
                    </a:srgbClr>
                  </a:outerShdw>
                </a:effectLst>
                <a:cs typeface="B Nazanin" pitchFamily="2" charset="-78"/>
              </a:rPr>
              <a:t> </a:t>
            </a:r>
            <a:r>
              <a:rPr lang="en-US" sz="3600" b="1" dirty="0" smtClean="0">
                <a:ln w="17780" cmpd="sng">
                  <a:solidFill>
                    <a:srgbClr val="00B0F0"/>
                  </a:solidFill>
                  <a:prstDash val="solid"/>
                  <a:miter lim="800000"/>
                </a:ln>
                <a:solidFill>
                  <a:srgbClr val="00B0F0"/>
                </a:solidFill>
                <a:effectLst>
                  <a:outerShdw blurRad="55000" dist="50800" dir="5400000" algn="tl">
                    <a:srgbClr val="000000">
                      <a:alpha val="33000"/>
                    </a:srgbClr>
                  </a:outerShdw>
                </a:effectLst>
                <a:cs typeface="B Nazanin" pitchFamily="2" charset="-78"/>
              </a:rPr>
              <a:t>Factor</a:t>
            </a:r>
            <a:endParaRPr lang="en-US" sz="3600" b="1" dirty="0">
              <a:ln w="17780" cmpd="sng">
                <a:solidFill>
                  <a:srgbClr val="00B0F0"/>
                </a:solidFill>
                <a:prstDash val="solid"/>
                <a:miter lim="800000"/>
              </a:ln>
              <a:solidFill>
                <a:srgbClr val="00B0F0"/>
              </a:solidFill>
              <a:effectLst>
                <a:outerShdw blurRad="80000" dist="40000" dir="5040000" algn="tl">
                  <a:srgbClr val="000000">
                    <a:alpha val="30000"/>
                  </a:srgbClr>
                </a:outerShdw>
              </a:effectLst>
              <a:cs typeface="B Nazanin" pitchFamily="2" charset="-78"/>
            </a:endParaRPr>
          </a:p>
        </p:txBody>
      </p:sp>
      <p:sp>
        <p:nvSpPr>
          <p:cNvPr id="31" name="Rectangle 30"/>
          <p:cNvSpPr/>
          <p:nvPr/>
        </p:nvSpPr>
        <p:spPr>
          <a:xfrm>
            <a:off x="1835696" y="476672"/>
            <a:ext cx="3150096" cy="646331"/>
          </a:xfrm>
          <a:prstGeom prst="rect">
            <a:avLst/>
          </a:prstGeom>
        </p:spPr>
        <p:txBody>
          <a:bodyPr wrap="square">
            <a:spAutoFit/>
          </a:bodyPr>
          <a:lstStyle/>
          <a:p>
            <a:pPr lvl="0" algn="ctr"/>
            <a:r>
              <a:rPr lang="en-US" sz="3600" b="1" dirty="0" smtClean="0">
                <a:ln w="17780" cmpd="sng">
                  <a:solidFill>
                    <a:srgbClr val="00B0F0"/>
                  </a:solidFill>
                  <a:prstDash val="solid"/>
                  <a:miter lim="800000"/>
                </a:ln>
                <a:solidFill>
                  <a:srgbClr val="00B0F0"/>
                </a:solidFill>
                <a:effectLst>
                  <a:outerShdw blurRad="55000" dist="50800" dir="5400000" algn="tl">
                    <a:srgbClr val="000000">
                      <a:alpha val="33000"/>
                    </a:srgbClr>
                  </a:outerShdw>
                </a:effectLst>
                <a:cs typeface="B Nazanin" pitchFamily="2" charset="-78"/>
              </a:rPr>
              <a:t>High C Factor</a:t>
            </a:r>
            <a:endParaRPr lang="en-US" sz="3600" b="1" dirty="0">
              <a:ln w="17780" cmpd="sng">
                <a:solidFill>
                  <a:srgbClr val="00B0F0"/>
                </a:solidFill>
                <a:prstDash val="solid"/>
                <a:miter lim="800000"/>
              </a:ln>
              <a:solidFill>
                <a:srgbClr val="00B0F0"/>
              </a:solidFill>
              <a:effectLst>
                <a:outerShdw blurRad="55000" dist="50800" dir="5400000" algn="tl">
                  <a:srgbClr val="000000">
                    <a:alpha val="33000"/>
                  </a:srgbClr>
                </a:outerShdw>
              </a:effectLst>
              <a:cs typeface="B Nazanin" pitchFamily="2" charset="-78"/>
            </a:endParaRPr>
          </a:p>
        </p:txBody>
      </p:sp>
      <p:sp>
        <p:nvSpPr>
          <p:cNvPr id="17" name="Action Button: Return 16">
            <a:hlinkClick r:id="rId2" action="ppaction://hlinksldjump" highlightClick="1"/>
          </p:cNvPr>
          <p:cNvSpPr/>
          <p:nvPr/>
        </p:nvSpPr>
        <p:spPr>
          <a:xfrm>
            <a:off x="0" y="6500834"/>
            <a:ext cx="357158" cy="357166"/>
          </a:xfrm>
          <a:prstGeom prst="actionButtonReturn">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ransition spd="med" advClick="0">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bmp"/>
          <p:cNvPicPr>
            <a:picLocks noChangeAspect="1"/>
          </p:cNvPicPr>
          <p:nvPr/>
        </p:nvPicPr>
        <p:blipFill>
          <a:blip r:embed="rId2" cstate="print"/>
          <a:stretch>
            <a:fillRect/>
          </a:stretch>
        </p:blipFill>
        <p:spPr>
          <a:xfrm>
            <a:off x="-142876" y="-71462"/>
            <a:ext cx="9429784" cy="6929462"/>
          </a:xfrm>
          <a:prstGeom prst="rect">
            <a:avLst/>
          </a:prstGeom>
          <a:ln>
            <a:noFill/>
          </a:ln>
          <a:effectLst>
            <a:softEdge rad="1125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5.bmp"/>
          <p:cNvPicPr>
            <a:picLocks noChangeAspect="1"/>
          </p:cNvPicPr>
          <p:nvPr/>
        </p:nvPicPr>
        <p:blipFill>
          <a:blip r:embed="rId2" cstate="print"/>
          <a:stretch>
            <a:fillRect/>
          </a:stretch>
        </p:blipFill>
        <p:spPr>
          <a:xfrm>
            <a:off x="-214346" y="-142900"/>
            <a:ext cx="9572691" cy="7000900"/>
          </a:xfrm>
          <a:prstGeom prst="rect">
            <a:avLst/>
          </a:prstGeom>
          <a:ln>
            <a:noFill/>
          </a:ln>
          <a:effectLst>
            <a:softEdge rad="1125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55776" y="2492896"/>
            <a:ext cx="5338936" cy="632048"/>
          </a:xfrm>
          <a:noFill/>
          <a:ln>
            <a:solidFill>
              <a:srgbClr val="FF0000"/>
            </a:solidFill>
          </a:ln>
        </p:spPr>
        <p:txBody>
          <a:bodyPr>
            <a:noAutofit/>
          </a:bodyPr>
          <a:lstStyle/>
          <a:p>
            <a:pPr algn="ctr" rtl="1"/>
            <a:r>
              <a:rPr lang="fa-IR" sz="2700" dirty="0" smtClean="0">
                <a:effectLst>
                  <a:glow rad="228600">
                    <a:schemeClr val="accent2">
                      <a:satMod val="175000"/>
                      <a:alpha val="40000"/>
                    </a:schemeClr>
                  </a:glow>
                </a:effectLst>
                <a:cs typeface="B Nazanin" pitchFamily="2" charset="-78"/>
              </a:rPr>
              <a:t>سبک و روش یادگیری و مطالعه افراد با </a:t>
            </a:r>
            <a:r>
              <a:rPr lang="en-US" sz="3200" b="1" dirty="0" smtClean="0">
                <a:effectLst>
                  <a:glow rad="228600">
                    <a:schemeClr val="accent2">
                      <a:satMod val="175000"/>
                      <a:alpha val="40000"/>
                    </a:schemeClr>
                  </a:glow>
                </a:effectLst>
                <a:cs typeface="B Nazanin" pitchFamily="2" charset="-78"/>
              </a:rPr>
              <a:t>D</a:t>
            </a:r>
            <a:r>
              <a:rPr lang="en-US" sz="2700" dirty="0" smtClean="0">
                <a:effectLst>
                  <a:glow rad="228600">
                    <a:schemeClr val="accent2">
                      <a:satMod val="175000"/>
                      <a:alpha val="40000"/>
                    </a:schemeClr>
                  </a:glow>
                </a:effectLst>
                <a:cs typeface="B Nazanin" pitchFamily="2" charset="-78"/>
              </a:rPr>
              <a:t> </a:t>
            </a:r>
            <a:r>
              <a:rPr lang="fa-IR" sz="2700" dirty="0" smtClean="0">
                <a:effectLst>
                  <a:glow rad="228600">
                    <a:schemeClr val="accent2">
                      <a:satMod val="175000"/>
                      <a:alpha val="40000"/>
                    </a:schemeClr>
                  </a:glow>
                </a:effectLst>
                <a:cs typeface="B Nazanin" pitchFamily="2" charset="-78"/>
              </a:rPr>
              <a:t> بالا</a:t>
            </a:r>
            <a:endParaRPr lang="en-US" sz="2700" dirty="0">
              <a:effectLst>
                <a:glow rad="228600">
                  <a:schemeClr val="accent2">
                    <a:satMod val="175000"/>
                    <a:alpha val="40000"/>
                  </a:schemeClr>
                </a:glow>
              </a:effectLst>
              <a:cs typeface="B Nazanin" pitchFamily="2" charset="-78"/>
            </a:endParaRPr>
          </a:p>
        </p:txBody>
      </p:sp>
      <p:sp>
        <p:nvSpPr>
          <p:cNvPr id="5" name="Title 1"/>
          <p:cNvSpPr txBox="1">
            <a:spLocks/>
          </p:cNvSpPr>
          <p:nvPr/>
        </p:nvSpPr>
        <p:spPr>
          <a:xfrm>
            <a:off x="2555776" y="3392996"/>
            <a:ext cx="5410944" cy="648072"/>
          </a:xfrm>
          <a:prstGeom prst="rect">
            <a:avLst/>
          </a:prstGeom>
          <a:noFill/>
          <a:ln>
            <a:solidFill>
              <a:srgbClr val="FFFF00"/>
            </a:solidFill>
          </a:ln>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700" b="0" i="0" u="none" strike="noStrike" kern="1200" cap="none" spc="0" normalizeH="0" baseline="0" noProof="0" dirty="0" smtClean="0">
                <a:ln>
                  <a:noFill/>
                </a:ln>
                <a:solidFill>
                  <a:schemeClr val="tx1"/>
                </a:solidFill>
                <a:effectLst>
                  <a:glow rad="101600">
                    <a:srgbClr val="FFFF00">
                      <a:alpha val="60000"/>
                    </a:srgbClr>
                  </a:glow>
                </a:effectLst>
                <a:uLnTx/>
                <a:uFillTx/>
                <a:latin typeface="+mj-lt"/>
                <a:ea typeface="+mj-ea"/>
                <a:cs typeface="B Nazanin" pitchFamily="2" charset="-78"/>
              </a:rPr>
              <a:t>سبک و روش یادگیری و مطالعه  افراد با </a:t>
            </a:r>
            <a:r>
              <a:rPr kumimoji="0" lang="en-US" sz="3200" b="1" i="0" u="none" strike="noStrike" kern="1200" cap="none" spc="0" normalizeH="0" baseline="0" noProof="0" dirty="0" smtClean="0">
                <a:ln>
                  <a:noFill/>
                </a:ln>
                <a:solidFill>
                  <a:schemeClr val="tx1"/>
                </a:solidFill>
                <a:effectLst>
                  <a:glow rad="101600">
                    <a:srgbClr val="FFFF00">
                      <a:alpha val="60000"/>
                    </a:srgbClr>
                  </a:glow>
                </a:effectLst>
                <a:uLnTx/>
                <a:uFillTx/>
                <a:latin typeface="+mj-lt"/>
                <a:ea typeface="+mj-ea"/>
                <a:cs typeface="B Nazanin" pitchFamily="2" charset="-78"/>
              </a:rPr>
              <a:t>I</a:t>
            </a:r>
            <a:r>
              <a:rPr kumimoji="0" lang="en-US" sz="2800" b="1" i="0" u="none" strike="noStrike" kern="1200" cap="none" spc="0" normalizeH="0" baseline="0" noProof="0" dirty="0" smtClean="0">
                <a:ln>
                  <a:noFill/>
                </a:ln>
                <a:solidFill>
                  <a:schemeClr val="tx1"/>
                </a:solidFill>
                <a:effectLst>
                  <a:glow rad="101600">
                    <a:srgbClr val="FFFF00">
                      <a:alpha val="60000"/>
                    </a:srgbClr>
                  </a:glow>
                </a:effectLst>
                <a:uLnTx/>
                <a:uFillTx/>
                <a:latin typeface="+mj-lt"/>
                <a:ea typeface="+mj-ea"/>
                <a:cs typeface="B Nazanin" pitchFamily="2" charset="-78"/>
              </a:rPr>
              <a:t> </a:t>
            </a:r>
            <a:r>
              <a:rPr kumimoji="0" lang="fa-IR" sz="2700" b="0" i="0" u="none" strike="noStrike" kern="1200" cap="none" spc="0" normalizeH="0" baseline="0" noProof="0" dirty="0" smtClean="0">
                <a:ln>
                  <a:noFill/>
                </a:ln>
                <a:solidFill>
                  <a:schemeClr val="tx1"/>
                </a:solidFill>
                <a:effectLst>
                  <a:glow rad="101600">
                    <a:srgbClr val="FFFF00">
                      <a:alpha val="60000"/>
                    </a:srgbClr>
                  </a:glow>
                </a:effectLst>
                <a:uLnTx/>
                <a:uFillTx/>
                <a:latin typeface="+mj-lt"/>
                <a:ea typeface="+mj-ea"/>
                <a:cs typeface="B Nazanin" pitchFamily="2" charset="-78"/>
              </a:rPr>
              <a:t> بالا</a:t>
            </a:r>
            <a:endParaRPr kumimoji="0" lang="en-US" sz="2700" b="0" i="0" u="none" strike="noStrike" kern="1200" cap="none" spc="0" normalizeH="0" baseline="0" noProof="0" dirty="0">
              <a:ln>
                <a:noFill/>
              </a:ln>
              <a:solidFill>
                <a:schemeClr val="tx1"/>
              </a:solidFill>
              <a:effectLst>
                <a:glow rad="101600">
                  <a:srgbClr val="FFFF00">
                    <a:alpha val="60000"/>
                  </a:srgbClr>
                </a:glow>
              </a:effectLst>
              <a:uLnTx/>
              <a:uFillTx/>
              <a:latin typeface="+mj-lt"/>
              <a:ea typeface="+mj-ea"/>
              <a:cs typeface="+mj-cs"/>
            </a:endParaRPr>
          </a:p>
        </p:txBody>
      </p:sp>
      <p:sp>
        <p:nvSpPr>
          <p:cNvPr id="6" name="Title 1"/>
          <p:cNvSpPr txBox="1">
            <a:spLocks/>
          </p:cNvSpPr>
          <p:nvPr/>
        </p:nvSpPr>
        <p:spPr>
          <a:xfrm>
            <a:off x="2555776" y="4437112"/>
            <a:ext cx="5328592" cy="504056"/>
          </a:xfrm>
          <a:prstGeom prst="rect">
            <a:avLst/>
          </a:prstGeom>
          <a:noFill/>
          <a:ln>
            <a:solidFill>
              <a:srgbClr val="2DF336"/>
            </a:solidFill>
          </a:ln>
        </p:spPr>
        <p:txBody>
          <a:bodyPr vert="horz" lIns="91440" tIns="45720" rIns="91440" bIns="45720" rtlCol="1" anchor="ctr">
            <a:normAutofit fontScale="925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700" b="0" i="0" u="none" strike="noStrike" kern="1200" cap="none" spc="0" normalizeH="0" baseline="0" noProof="0" dirty="0" smtClean="0">
                <a:ln>
                  <a:noFill/>
                </a:ln>
                <a:solidFill>
                  <a:schemeClr val="tx1"/>
                </a:solidFill>
                <a:effectLst>
                  <a:glow rad="101600">
                    <a:srgbClr val="00B050">
                      <a:alpha val="60000"/>
                    </a:srgbClr>
                  </a:glow>
                </a:effectLst>
                <a:uLnTx/>
                <a:uFillTx/>
                <a:latin typeface="+mj-lt"/>
                <a:ea typeface="+mj-ea"/>
                <a:cs typeface="B Nazanin" pitchFamily="2" charset="-78"/>
              </a:rPr>
              <a:t>سبک و روش یادگیری و مطالعه افراد با </a:t>
            </a:r>
            <a:r>
              <a:rPr kumimoji="0" lang="en-US" sz="3200" b="1" i="0" u="none" strike="noStrike" kern="1200" cap="none" spc="0" normalizeH="0" baseline="0" noProof="0" dirty="0" smtClean="0">
                <a:ln>
                  <a:noFill/>
                </a:ln>
                <a:solidFill>
                  <a:schemeClr val="tx1"/>
                </a:solidFill>
                <a:effectLst>
                  <a:glow rad="101600">
                    <a:srgbClr val="00B050">
                      <a:alpha val="60000"/>
                    </a:srgbClr>
                  </a:glow>
                </a:effectLst>
                <a:uLnTx/>
                <a:uFillTx/>
                <a:latin typeface="+mj-lt"/>
                <a:ea typeface="+mj-ea"/>
                <a:cs typeface="B Nazanin" pitchFamily="2" charset="-78"/>
              </a:rPr>
              <a:t>S</a:t>
            </a:r>
            <a:r>
              <a:rPr kumimoji="0" lang="en-US" sz="2700" b="0" i="0" u="none" strike="noStrike" kern="1200" cap="none" spc="0" normalizeH="0" baseline="0" noProof="0" dirty="0" smtClean="0">
                <a:ln>
                  <a:noFill/>
                </a:ln>
                <a:solidFill>
                  <a:schemeClr val="tx1"/>
                </a:solidFill>
                <a:effectLst>
                  <a:glow rad="101600">
                    <a:srgbClr val="00B050">
                      <a:alpha val="60000"/>
                    </a:srgbClr>
                  </a:glow>
                </a:effectLst>
                <a:uLnTx/>
                <a:uFillTx/>
                <a:latin typeface="+mj-lt"/>
                <a:ea typeface="+mj-ea"/>
                <a:cs typeface="B Nazanin" pitchFamily="2" charset="-78"/>
              </a:rPr>
              <a:t> </a:t>
            </a:r>
            <a:r>
              <a:rPr kumimoji="0" lang="fa-IR" sz="2700" b="0" i="0" u="none" strike="noStrike" kern="1200" cap="none" spc="0" normalizeH="0" baseline="0" noProof="0" dirty="0" smtClean="0">
                <a:ln>
                  <a:noFill/>
                </a:ln>
                <a:solidFill>
                  <a:schemeClr val="tx1"/>
                </a:solidFill>
                <a:effectLst>
                  <a:glow rad="101600">
                    <a:srgbClr val="00B050">
                      <a:alpha val="60000"/>
                    </a:srgbClr>
                  </a:glow>
                </a:effectLst>
                <a:uLnTx/>
                <a:uFillTx/>
                <a:latin typeface="+mj-lt"/>
                <a:ea typeface="+mj-ea"/>
                <a:cs typeface="B Nazanin" pitchFamily="2" charset="-78"/>
              </a:rPr>
              <a:t> بالا</a:t>
            </a:r>
            <a:endParaRPr kumimoji="0" lang="en-US" sz="2700" b="0" i="0" u="none" strike="noStrike" kern="1200" cap="none" spc="0" normalizeH="0" baseline="0" noProof="0" dirty="0">
              <a:ln>
                <a:noFill/>
              </a:ln>
              <a:solidFill>
                <a:schemeClr val="tx1"/>
              </a:solidFill>
              <a:effectLst>
                <a:glow rad="101600">
                  <a:srgbClr val="00B050">
                    <a:alpha val="60000"/>
                  </a:srgbClr>
                </a:glow>
              </a:effectLst>
              <a:uLnTx/>
              <a:uFillTx/>
              <a:latin typeface="+mj-lt"/>
              <a:ea typeface="+mj-ea"/>
              <a:cs typeface="+mj-cs"/>
            </a:endParaRPr>
          </a:p>
        </p:txBody>
      </p:sp>
      <p:sp>
        <p:nvSpPr>
          <p:cNvPr id="7" name="Title 1"/>
          <p:cNvSpPr txBox="1">
            <a:spLocks/>
          </p:cNvSpPr>
          <p:nvPr/>
        </p:nvSpPr>
        <p:spPr>
          <a:xfrm>
            <a:off x="2555776" y="5445224"/>
            <a:ext cx="5256584" cy="504056"/>
          </a:xfrm>
          <a:prstGeom prst="rect">
            <a:avLst/>
          </a:prstGeom>
          <a:noFill/>
          <a:ln>
            <a:solidFill>
              <a:srgbClr val="0070C0"/>
            </a:solidFill>
          </a:ln>
        </p:spPr>
        <p:txBody>
          <a:bodyPr vert="horz" lIns="91440" tIns="45720" rIns="91440" bIns="45720" rtlCol="1" anchor="ctr">
            <a:normAutofit fontScale="900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800" b="0" i="0" u="none" strike="noStrike" kern="1200" cap="none" spc="0" normalizeH="0" baseline="0" noProof="0" dirty="0" smtClean="0">
                <a:ln>
                  <a:noFill/>
                </a:ln>
                <a:solidFill>
                  <a:schemeClr val="tx1"/>
                </a:solidFill>
                <a:effectLst>
                  <a:glow rad="101600">
                    <a:srgbClr val="0070C0">
                      <a:alpha val="60000"/>
                    </a:srgbClr>
                  </a:glow>
                </a:effectLst>
                <a:uLnTx/>
                <a:uFillTx/>
                <a:latin typeface="+mj-lt"/>
                <a:ea typeface="+mj-ea"/>
                <a:cs typeface="B Nazanin" pitchFamily="2" charset="-78"/>
              </a:rPr>
              <a:t>سبک و روش یادگیری و مطالعه افراد با </a:t>
            </a:r>
            <a:r>
              <a:rPr kumimoji="0" lang="en-US" sz="3300" b="1" i="0" u="none" strike="noStrike" kern="1200" cap="none" spc="0" normalizeH="0" baseline="0" noProof="0" dirty="0" smtClean="0">
                <a:ln>
                  <a:noFill/>
                </a:ln>
                <a:solidFill>
                  <a:schemeClr val="tx1"/>
                </a:solidFill>
                <a:effectLst>
                  <a:glow rad="101600">
                    <a:srgbClr val="0070C0">
                      <a:alpha val="60000"/>
                    </a:srgbClr>
                  </a:glow>
                </a:effectLst>
                <a:uLnTx/>
                <a:uFillTx/>
                <a:latin typeface="+mj-lt"/>
                <a:ea typeface="+mj-ea"/>
                <a:cs typeface="B Nazanin" pitchFamily="2" charset="-78"/>
              </a:rPr>
              <a:t>C</a:t>
            </a:r>
            <a:r>
              <a:rPr kumimoji="0" lang="en-US" sz="2800" b="0" i="0" u="none" strike="noStrike" kern="1200" cap="none" spc="0" normalizeH="0" baseline="0" noProof="0" dirty="0" smtClean="0">
                <a:ln>
                  <a:noFill/>
                </a:ln>
                <a:solidFill>
                  <a:schemeClr val="tx1"/>
                </a:solidFill>
                <a:effectLst>
                  <a:glow rad="101600">
                    <a:srgbClr val="0070C0">
                      <a:alpha val="60000"/>
                    </a:srgbClr>
                  </a:glow>
                </a:effectLst>
                <a:uLnTx/>
                <a:uFillTx/>
                <a:latin typeface="+mj-lt"/>
                <a:ea typeface="+mj-ea"/>
                <a:cs typeface="B Nazanin" pitchFamily="2" charset="-78"/>
              </a:rPr>
              <a:t> </a:t>
            </a:r>
            <a:r>
              <a:rPr kumimoji="0" lang="fa-IR" sz="2800" b="0" i="0" u="none" strike="noStrike" kern="1200" cap="none" spc="0" normalizeH="0" baseline="0" noProof="0" dirty="0" smtClean="0">
                <a:ln>
                  <a:noFill/>
                </a:ln>
                <a:solidFill>
                  <a:schemeClr val="tx1"/>
                </a:solidFill>
                <a:effectLst>
                  <a:glow rad="101600">
                    <a:srgbClr val="0070C0">
                      <a:alpha val="60000"/>
                    </a:srgbClr>
                  </a:glow>
                </a:effectLst>
                <a:uLnTx/>
                <a:uFillTx/>
                <a:latin typeface="+mj-lt"/>
                <a:ea typeface="+mj-ea"/>
                <a:cs typeface="B Nazanin" pitchFamily="2" charset="-78"/>
              </a:rPr>
              <a:t> بالا</a:t>
            </a:r>
            <a:endParaRPr kumimoji="0" lang="en-US" sz="2800" b="0" i="0" u="none" strike="noStrike" kern="1200" cap="none" spc="0" normalizeH="0" baseline="0" noProof="0" dirty="0">
              <a:ln>
                <a:noFill/>
              </a:ln>
              <a:solidFill>
                <a:schemeClr val="tx1"/>
              </a:solidFill>
              <a:effectLst>
                <a:glow rad="101600">
                  <a:srgbClr val="0070C0">
                    <a:alpha val="60000"/>
                  </a:srgbClr>
                </a:glow>
              </a:effectLst>
              <a:uLnTx/>
              <a:uFillTx/>
              <a:latin typeface="+mj-lt"/>
              <a:ea typeface="+mj-ea"/>
              <a:cs typeface="+mj-cs"/>
            </a:endParaRPr>
          </a:p>
        </p:txBody>
      </p:sp>
      <p:sp>
        <p:nvSpPr>
          <p:cNvPr id="8" name="TextBox 7"/>
          <p:cNvSpPr txBox="1"/>
          <p:nvPr/>
        </p:nvSpPr>
        <p:spPr>
          <a:xfrm>
            <a:off x="1259632" y="1340768"/>
            <a:ext cx="7200800" cy="584775"/>
          </a:xfrm>
          <a:prstGeom prst="rect">
            <a:avLst/>
          </a:prstGeom>
          <a:noFill/>
          <a:effectLst>
            <a:outerShdw blurRad="50800" dist="38100" dir="18900000" algn="bl" rotWithShape="0">
              <a:prstClr val="black">
                <a:alpha val="40000"/>
              </a:prstClr>
            </a:outerShdw>
          </a:effectLst>
        </p:spPr>
        <p:txBody>
          <a:bodyPr wrap="square" rtlCol="1">
            <a:spAutoFit/>
            <a:scene3d>
              <a:camera prst="perspectiveAbove"/>
              <a:lightRig rig="threePt" dir="t"/>
            </a:scene3d>
          </a:bodyPr>
          <a:lstStyle/>
          <a:p>
            <a:r>
              <a:rPr lang="fa-IR" sz="3200" b="1" dirty="0" smtClean="0">
                <a:solidFill>
                  <a:srgbClr val="C00000"/>
                </a:solidFill>
              </a:rPr>
              <a:t>جهت مشاهده روی سبک مورد نظر کلیک کنید.</a:t>
            </a:r>
            <a:endParaRPr lang="fa-IR" sz="3200" b="1" dirty="0">
              <a:solidFill>
                <a:srgbClr val="C00000"/>
              </a:solidFill>
            </a:endParaRPr>
          </a:p>
        </p:txBody>
      </p:sp>
      <p:sp>
        <p:nvSpPr>
          <p:cNvPr id="9" name="Oval 8">
            <a:hlinkClick r:id="rId2" action="ppaction://hlinksldjump"/>
          </p:cNvPr>
          <p:cNvSpPr/>
          <p:nvPr/>
        </p:nvSpPr>
        <p:spPr>
          <a:xfrm>
            <a:off x="7668344" y="2492896"/>
            <a:ext cx="648072" cy="648072"/>
          </a:xfrm>
          <a:prstGeom prst="ellipse">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smtClean="0"/>
              <a:t>D</a:t>
            </a:r>
            <a:endParaRPr lang="fa-IR" sz="4000" b="1" dirty="0"/>
          </a:p>
        </p:txBody>
      </p:sp>
      <p:sp>
        <p:nvSpPr>
          <p:cNvPr id="10" name="Oval 9">
            <a:hlinkClick r:id="rId3" action="ppaction://hlinksldjump"/>
          </p:cNvPr>
          <p:cNvSpPr/>
          <p:nvPr/>
        </p:nvSpPr>
        <p:spPr>
          <a:xfrm>
            <a:off x="7668344" y="3429000"/>
            <a:ext cx="648072" cy="648072"/>
          </a:xfrm>
          <a:prstGeom prst="ellipse">
            <a:avLst/>
          </a:prstGeom>
          <a:solidFill>
            <a:srgbClr val="FFFF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t>I</a:t>
            </a:r>
            <a:endParaRPr lang="fa-IR" sz="4000" b="1" dirty="0"/>
          </a:p>
        </p:txBody>
      </p:sp>
      <p:sp>
        <p:nvSpPr>
          <p:cNvPr id="11" name="Oval 10">
            <a:hlinkClick r:id="rId4" action="ppaction://hlinksldjump"/>
          </p:cNvPr>
          <p:cNvSpPr/>
          <p:nvPr/>
        </p:nvSpPr>
        <p:spPr>
          <a:xfrm>
            <a:off x="7668344" y="4365104"/>
            <a:ext cx="648072" cy="648072"/>
          </a:xfrm>
          <a:prstGeom prst="ellipse">
            <a:avLst/>
          </a:prstGeom>
          <a:solidFill>
            <a:srgbClr val="2DF336"/>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t>S</a:t>
            </a:r>
            <a:endParaRPr lang="fa-IR" sz="4000" b="1" dirty="0"/>
          </a:p>
        </p:txBody>
      </p:sp>
      <p:sp>
        <p:nvSpPr>
          <p:cNvPr id="12" name="Oval 11">
            <a:hlinkClick r:id="rId5" action="ppaction://hlinksldjump"/>
          </p:cNvPr>
          <p:cNvSpPr/>
          <p:nvPr/>
        </p:nvSpPr>
        <p:spPr>
          <a:xfrm>
            <a:off x="7668344" y="5373216"/>
            <a:ext cx="648072" cy="648072"/>
          </a:xfrm>
          <a:prstGeom prst="ellipse">
            <a:avLst/>
          </a:prstGeom>
          <a:solidFill>
            <a:srgbClr val="0070C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t>C</a:t>
            </a:r>
            <a:endParaRPr lang="fa-IR" sz="4000" b="1" dirty="0"/>
          </a:p>
        </p:txBody>
      </p:sp>
      <p:sp>
        <p:nvSpPr>
          <p:cNvPr id="14" name="TextBox 13"/>
          <p:cNvSpPr txBox="1"/>
          <p:nvPr/>
        </p:nvSpPr>
        <p:spPr>
          <a:xfrm>
            <a:off x="8172400" y="2276872"/>
            <a:ext cx="864096" cy="1323439"/>
          </a:xfrm>
          <a:prstGeom prst="rect">
            <a:avLst/>
          </a:prstGeom>
          <a:noFill/>
        </p:spPr>
        <p:txBody>
          <a:bodyPr wrap="square" rtlCol="1">
            <a:spAutoFit/>
          </a:bodyPr>
          <a:lstStyle/>
          <a:p>
            <a:r>
              <a:rPr lang="fa-IR" sz="8000" dirty="0" smtClean="0">
                <a:solidFill>
                  <a:srgbClr val="FF0000"/>
                </a:solidFill>
                <a:sym typeface="Wingdings 2"/>
              </a:rPr>
              <a:t></a:t>
            </a:r>
            <a:endParaRPr lang="fa-IR" sz="8000" dirty="0">
              <a:solidFill>
                <a:srgbClr val="FF0000"/>
              </a:solidFill>
            </a:endParaRPr>
          </a:p>
        </p:txBody>
      </p:sp>
      <p:sp>
        <p:nvSpPr>
          <p:cNvPr id="18" name="TextBox 17"/>
          <p:cNvSpPr txBox="1"/>
          <p:nvPr/>
        </p:nvSpPr>
        <p:spPr>
          <a:xfrm>
            <a:off x="8244408" y="3212976"/>
            <a:ext cx="864096" cy="1323439"/>
          </a:xfrm>
          <a:prstGeom prst="rect">
            <a:avLst/>
          </a:prstGeom>
          <a:noFill/>
        </p:spPr>
        <p:txBody>
          <a:bodyPr wrap="square" rtlCol="1">
            <a:spAutoFit/>
          </a:bodyPr>
          <a:lstStyle/>
          <a:p>
            <a:r>
              <a:rPr lang="fa-IR" sz="8000" dirty="0" smtClean="0">
                <a:solidFill>
                  <a:srgbClr val="FFFF00"/>
                </a:solidFill>
                <a:sym typeface="Wingdings 2"/>
              </a:rPr>
              <a:t></a:t>
            </a:r>
            <a:endParaRPr lang="fa-IR" sz="8000" dirty="0">
              <a:solidFill>
                <a:srgbClr val="FFFF00"/>
              </a:solidFill>
            </a:endParaRPr>
          </a:p>
        </p:txBody>
      </p:sp>
      <p:sp>
        <p:nvSpPr>
          <p:cNvPr id="19" name="TextBox 18"/>
          <p:cNvSpPr txBox="1"/>
          <p:nvPr/>
        </p:nvSpPr>
        <p:spPr>
          <a:xfrm>
            <a:off x="8172400" y="4149080"/>
            <a:ext cx="864096" cy="1323439"/>
          </a:xfrm>
          <a:prstGeom prst="rect">
            <a:avLst/>
          </a:prstGeom>
          <a:noFill/>
        </p:spPr>
        <p:txBody>
          <a:bodyPr wrap="square" rtlCol="1">
            <a:spAutoFit/>
          </a:bodyPr>
          <a:lstStyle/>
          <a:p>
            <a:r>
              <a:rPr lang="fa-IR" sz="8000" dirty="0" smtClean="0">
                <a:solidFill>
                  <a:srgbClr val="2DF336"/>
                </a:solidFill>
                <a:sym typeface="Wingdings 2"/>
              </a:rPr>
              <a:t></a:t>
            </a:r>
            <a:endParaRPr lang="fa-IR" sz="8000" dirty="0">
              <a:solidFill>
                <a:srgbClr val="2DF336"/>
              </a:solidFill>
            </a:endParaRPr>
          </a:p>
        </p:txBody>
      </p:sp>
      <p:sp>
        <p:nvSpPr>
          <p:cNvPr id="20" name="TextBox 19"/>
          <p:cNvSpPr txBox="1"/>
          <p:nvPr/>
        </p:nvSpPr>
        <p:spPr>
          <a:xfrm>
            <a:off x="8244408" y="5201905"/>
            <a:ext cx="864096" cy="1323439"/>
          </a:xfrm>
          <a:prstGeom prst="rect">
            <a:avLst/>
          </a:prstGeom>
          <a:noFill/>
        </p:spPr>
        <p:txBody>
          <a:bodyPr wrap="square" rtlCol="1">
            <a:spAutoFit/>
          </a:bodyPr>
          <a:lstStyle/>
          <a:p>
            <a:r>
              <a:rPr lang="fa-IR" sz="8000" dirty="0" smtClean="0">
                <a:solidFill>
                  <a:srgbClr val="0070C0"/>
                </a:solidFill>
                <a:sym typeface="Wingdings 2"/>
              </a:rPr>
              <a:t></a:t>
            </a:r>
            <a:endParaRPr lang="fa-IR" sz="8000" dirty="0">
              <a:solidFill>
                <a:srgbClr val="0070C0"/>
              </a:solidFill>
            </a:endParaRPr>
          </a:p>
        </p:txBody>
      </p:sp>
    </p:spTree>
  </p:cSld>
  <p:clrMapOvr>
    <a:masterClrMapping/>
  </p:clrMapOvr>
  <p:transition spd="med" advClick="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withEffect">
                                  <p:stCondLst>
                                    <p:cond delay="0"/>
                                  </p:stCondLst>
                                  <p:iterate type="lt">
                                    <p:tmPct val="10000"/>
                                  </p:iterate>
                                  <p:childTnLst>
                                    <p:animScale>
                                      <p:cBhvr>
                                        <p:cTn id="6" dur="1500" autoRev="1" fill="hold">
                                          <p:stCondLst>
                                            <p:cond delay="0"/>
                                          </p:stCondLst>
                                        </p:cTn>
                                        <p:tgtEl>
                                          <p:spTgt spid="14"/>
                                        </p:tgtEl>
                                      </p:cBhvr>
                                      <p:to x="80000" y="100000"/>
                                    </p:animScale>
                                    <p:anim by="(#ppt_w*0.10)" calcmode="lin" valueType="num">
                                      <p:cBhvr>
                                        <p:cTn id="7" dur="1500" autoRev="1" fill="hold">
                                          <p:stCondLst>
                                            <p:cond delay="0"/>
                                          </p:stCondLst>
                                        </p:cTn>
                                        <p:tgtEl>
                                          <p:spTgt spid="14"/>
                                        </p:tgtEl>
                                        <p:attrNameLst>
                                          <p:attrName>ppt_x</p:attrName>
                                        </p:attrNameLst>
                                      </p:cBhvr>
                                    </p:anim>
                                    <p:anim by="(-#ppt_w*0.10)" calcmode="lin" valueType="num">
                                      <p:cBhvr>
                                        <p:cTn id="8" dur="1500" autoRev="1" fill="hold">
                                          <p:stCondLst>
                                            <p:cond delay="0"/>
                                          </p:stCondLst>
                                        </p:cTn>
                                        <p:tgtEl>
                                          <p:spTgt spid="14"/>
                                        </p:tgtEl>
                                        <p:attrNameLst>
                                          <p:attrName>ppt_y</p:attrName>
                                        </p:attrNameLst>
                                      </p:cBhvr>
                                    </p:anim>
                                    <p:animRot by="-480000">
                                      <p:cBhvr>
                                        <p:cTn id="9" dur="1500" autoRev="1" fill="hold">
                                          <p:stCondLst>
                                            <p:cond delay="0"/>
                                          </p:stCondLst>
                                        </p:cTn>
                                        <p:tgtEl>
                                          <p:spTgt spid="14"/>
                                        </p:tgtEl>
                                        <p:attrNameLst>
                                          <p:attrName>r</p:attrName>
                                        </p:attrNameLst>
                                      </p:cBhvr>
                                    </p:animRot>
                                  </p:childTnLst>
                                </p:cTn>
                              </p:par>
                              <p:par>
                                <p:cTn id="10" presetID="36" presetClass="emph" presetSubtype="0" fill="hold" grpId="0" nodeType="withEffect">
                                  <p:stCondLst>
                                    <p:cond delay="0"/>
                                  </p:stCondLst>
                                  <p:iterate type="lt">
                                    <p:tmPct val="10000"/>
                                  </p:iterate>
                                  <p:childTnLst>
                                    <p:animScale>
                                      <p:cBhvr>
                                        <p:cTn id="11" dur="1500" autoRev="1" fill="hold">
                                          <p:stCondLst>
                                            <p:cond delay="0"/>
                                          </p:stCondLst>
                                        </p:cTn>
                                        <p:tgtEl>
                                          <p:spTgt spid="18"/>
                                        </p:tgtEl>
                                      </p:cBhvr>
                                      <p:to x="80000" y="100000"/>
                                    </p:animScale>
                                    <p:anim by="(#ppt_w*0.10)" calcmode="lin" valueType="num">
                                      <p:cBhvr>
                                        <p:cTn id="12" dur="1500" autoRev="1" fill="hold">
                                          <p:stCondLst>
                                            <p:cond delay="0"/>
                                          </p:stCondLst>
                                        </p:cTn>
                                        <p:tgtEl>
                                          <p:spTgt spid="18"/>
                                        </p:tgtEl>
                                        <p:attrNameLst>
                                          <p:attrName>ppt_x</p:attrName>
                                        </p:attrNameLst>
                                      </p:cBhvr>
                                    </p:anim>
                                    <p:anim by="(-#ppt_w*0.10)" calcmode="lin" valueType="num">
                                      <p:cBhvr>
                                        <p:cTn id="13" dur="1500" autoRev="1" fill="hold">
                                          <p:stCondLst>
                                            <p:cond delay="0"/>
                                          </p:stCondLst>
                                        </p:cTn>
                                        <p:tgtEl>
                                          <p:spTgt spid="18"/>
                                        </p:tgtEl>
                                        <p:attrNameLst>
                                          <p:attrName>ppt_y</p:attrName>
                                        </p:attrNameLst>
                                      </p:cBhvr>
                                    </p:anim>
                                    <p:animRot by="-480000">
                                      <p:cBhvr>
                                        <p:cTn id="14" dur="1500" autoRev="1" fill="hold">
                                          <p:stCondLst>
                                            <p:cond delay="0"/>
                                          </p:stCondLst>
                                        </p:cTn>
                                        <p:tgtEl>
                                          <p:spTgt spid="18"/>
                                        </p:tgtEl>
                                        <p:attrNameLst>
                                          <p:attrName>r</p:attrName>
                                        </p:attrNameLst>
                                      </p:cBhvr>
                                    </p:animRot>
                                  </p:childTnLst>
                                </p:cTn>
                              </p:par>
                              <p:par>
                                <p:cTn id="15" presetID="36" presetClass="emph" presetSubtype="0" fill="hold" grpId="0" nodeType="withEffect">
                                  <p:stCondLst>
                                    <p:cond delay="0"/>
                                  </p:stCondLst>
                                  <p:iterate type="lt">
                                    <p:tmPct val="10000"/>
                                  </p:iterate>
                                  <p:childTnLst>
                                    <p:animScale>
                                      <p:cBhvr>
                                        <p:cTn id="16" dur="1500" autoRev="1" fill="hold">
                                          <p:stCondLst>
                                            <p:cond delay="0"/>
                                          </p:stCondLst>
                                        </p:cTn>
                                        <p:tgtEl>
                                          <p:spTgt spid="19"/>
                                        </p:tgtEl>
                                      </p:cBhvr>
                                      <p:to x="80000" y="100000"/>
                                    </p:animScale>
                                    <p:anim by="(#ppt_w*0.10)" calcmode="lin" valueType="num">
                                      <p:cBhvr>
                                        <p:cTn id="17" dur="1500" autoRev="1" fill="hold">
                                          <p:stCondLst>
                                            <p:cond delay="0"/>
                                          </p:stCondLst>
                                        </p:cTn>
                                        <p:tgtEl>
                                          <p:spTgt spid="19"/>
                                        </p:tgtEl>
                                        <p:attrNameLst>
                                          <p:attrName>ppt_x</p:attrName>
                                        </p:attrNameLst>
                                      </p:cBhvr>
                                    </p:anim>
                                    <p:anim by="(-#ppt_w*0.10)" calcmode="lin" valueType="num">
                                      <p:cBhvr>
                                        <p:cTn id="18" dur="1500" autoRev="1" fill="hold">
                                          <p:stCondLst>
                                            <p:cond delay="0"/>
                                          </p:stCondLst>
                                        </p:cTn>
                                        <p:tgtEl>
                                          <p:spTgt spid="19"/>
                                        </p:tgtEl>
                                        <p:attrNameLst>
                                          <p:attrName>ppt_y</p:attrName>
                                        </p:attrNameLst>
                                      </p:cBhvr>
                                    </p:anim>
                                    <p:animRot by="-480000">
                                      <p:cBhvr>
                                        <p:cTn id="19" dur="1500" autoRev="1" fill="hold">
                                          <p:stCondLst>
                                            <p:cond delay="0"/>
                                          </p:stCondLst>
                                        </p:cTn>
                                        <p:tgtEl>
                                          <p:spTgt spid="19"/>
                                        </p:tgtEl>
                                        <p:attrNameLst>
                                          <p:attrName>r</p:attrName>
                                        </p:attrNameLst>
                                      </p:cBhvr>
                                    </p:animRot>
                                  </p:childTnLst>
                                </p:cTn>
                              </p:par>
                              <p:par>
                                <p:cTn id="20" presetID="36" presetClass="emph" presetSubtype="0" fill="hold" grpId="0" nodeType="withEffect">
                                  <p:stCondLst>
                                    <p:cond delay="0"/>
                                  </p:stCondLst>
                                  <p:iterate type="lt">
                                    <p:tmPct val="10000"/>
                                  </p:iterate>
                                  <p:childTnLst>
                                    <p:animScale>
                                      <p:cBhvr>
                                        <p:cTn id="21" dur="1500" autoRev="1" fill="hold">
                                          <p:stCondLst>
                                            <p:cond delay="0"/>
                                          </p:stCondLst>
                                        </p:cTn>
                                        <p:tgtEl>
                                          <p:spTgt spid="20"/>
                                        </p:tgtEl>
                                      </p:cBhvr>
                                      <p:to x="80000" y="100000"/>
                                    </p:animScale>
                                    <p:anim by="(#ppt_w*0.10)" calcmode="lin" valueType="num">
                                      <p:cBhvr>
                                        <p:cTn id="22" dur="1500" autoRev="1" fill="hold">
                                          <p:stCondLst>
                                            <p:cond delay="0"/>
                                          </p:stCondLst>
                                        </p:cTn>
                                        <p:tgtEl>
                                          <p:spTgt spid="20"/>
                                        </p:tgtEl>
                                        <p:attrNameLst>
                                          <p:attrName>ppt_x</p:attrName>
                                        </p:attrNameLst>
                                      </p:cBhvr>
                                    </p:anim>
                                    <p:anim by="(-#ppt_w*0.10)" calcmode="lin" valueType="num">
                                      <p:cBhvr>
                                        <p:cTn id="23" dur="1500" autoRev="1" fill="hold">
                                          <p:stCondLst>
                                            <p:cond delay="0"/>
                                          </p:stCondLst>
                                        </p:cTn>
                                        <p:tgtEl>
                                          <p:spTgt spid="20"/>
                                        </p:tgtEl>
                                        <p:attrNameLst>
                                          <p:attrName>ppt_y</p:attrName>
                                        </p:attrNameLst>
                                      </p:cBhvr>
                                    </p:anim>
                                    <p:animRot by="-480000">
                                      <p:cBhvr>
                                        <p:cTn id="24" dur="1500" autoRev="1"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896"/>
            <a:ext cx="8229600" cy="3384376"/>
          </a:xfrm>
        </p:spPr>
        <p:txBody>
          <a:bodyPr>
            <a:noAutofit/>
          </a:bodyPr>
          <a:lstStyle/>
          <a:p>
            <a:pPr algn="just" rtl="1"/>
            <a:r>
              <a:rPr lang="fa-IR" sz="2000" dirty="0">
                <a:cs typeface="B Nazanin" pitchFamily="2" charset="-78"/>
              </a:rPr>
              <a:t>افراد </a:t>
            </a:r>
            <a:r>
              <a:rPr lang="en-US" sz="2000" dirty="0">
                <a:cs typeface="B Nazanin" pitchFamily="2" charset="-78"/>
              </a:rPr>
              <a:t>High </a:t>
            </a:r>
            <a:r>
              <a:rPr lang="en-US" sz="2000" dirty="0" smtClean="0">
                <a:cs typeface="B Nazanin" pitchFamily="2" charset="-78"/>
              </a:rPr>
              <a:t>D</a:t>
            </a:r>
            <a:r>
              <a:rPr lang="fa-IR" sz="2000" dirty="0" smtClean="0">
                <a:cs typeface="B Nazanin" pitchFamily="2" charset="-78"/>
              </a:rPr>
              <a:t> (</a:t>
            </a:r>
            <a:r>
              <a:rPr lang="en-US" sz="2000" dirty="0" smtClean="0">
                <a:cs typeface="B Nazanin" pitchFamily="2" charset="-78"/>
              </a:rPr>
              <a:t>D</a:t>
            </a:r>
            <a:r>
              <a:rPr lang="fa-IR" sz="2000" dirty="0" smtClean="0">
                <a:cs typeface="B Nazanin" pitchFamily="2" charset="-78"/>
              </a:rPr>
              <a:t>بالا</a:t>
            </a:r>
            <a:r>
              <a:rPr lang="fa-IR" sz="2000" dirty="0">
                <a:cs typeface="B Nazanin" pitchFamily="2" charset="-78"/>
              </a:rPr>
              <a:t>)، تمایل دارند که برنامه زمانبندی و عناوین مطالبی که قرار است یادبگیرند را ببینند. آنها دوست دارند راجع به هر عنوان یا مبحث جدید، از قبل اطلاعات و تصوراتی داشته باشند. به عبارت دیگر یادگیری آنها می تواند بیشتر هدف گرایانه و ذهنی باشد تا عینی. آنها کم صبر و حوصله هستند و دوست دارند یادگیری سریع اتفاق افتد و برای مطالبی که از نظرشان پیش پا افتاده و کم اهمیت است، زمان کمی صرف شود. این تیپ رفتاری اغلب با مربی و یا استاد وارد بحث و چالش می شوند و اغلب تلاش می کنند تا بر جلسه آموزشی (کلاس درس) تسلط پیدا کنند و استاد باید اوضاع را تحت کنترل داشته باشد تا بتواند ایشان را کنترل کند. افراد دارای این تیپ رفتاری دوست دارند تا فرصتی داشته باشند که به روش آزمون و خطا مطالب را بیاموزند.</a:t>
            </a:r>
            <a:endParaRPr lang="en-US" sz="2000" dirty="0">
              <a:cs typeface="B Nazanin" pitchFamily="2" charset="-78"/>
            </a:endParaRPr>
          </a:p>
        </p:txBody>
      </p:sp>
      <p:sp>
        <p:nvSpPr>
          <p:cNvPr id="2" name="Title 1"/>
          <p:cNvSpPr>
            <a:spLocks noGrp="1"/>
          </p:cNvSpPr>
          <p:nvPr>
            <p:ph type="title"/>
          </p:nvPr>
        </p:nvSpPr>
        <p:spPr>
          <a:xfrm>
            <a:off x="457200" y="620688"/>
            <a:ext cx="8229600" cy="1554162"/>
          </a:xfrm>
          <a:solidFill>
            <a:srgbClr val="FF0000"/>
          </a:solidFill>
          <a:ln>
            <a:noFill/>
          </a:ln>
          <a:effectLst>
            <a:glow rad="228600">
              <a:schemeClr val="accent2">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perspectiveAbove"/>
            <a:lightRig rig="balanced" dir="t">
              <a:rot lat="0" lon="0" rev="8700000"/>
            </a:lightRig>
          </a:scene3d>
          <a:sp3d>
            <a:bevelT w="190500" h="38100"/>
          </a:sp3d>
        </p:spPr>
        <p:txBody>
          <a:bodyPr>
            <a:normAutofit/>
          </a:bodyPr>
          <a:lstStyle/>
          <a:p>
            <a:pPr algn="ctr" rtl="1"/>
            <a:r>
              <a:rPr lang="fa-IR" sz="3600" b="1" dirty="0" smtClean="0">
                <a:cs typeface="B Nazanin" pitchFamily="2" charset="-78"/>
              </a:rPr>
              <a:t>سبک و روش یادگیری و مطالعه </a:t>
            </a:r>
            <a:br>
              <a:rPr lang="fa-IR" sz="3600" b="1" dirty="0" smtClean="0">
                <a:cs typeface="B Nazanin" pitchFamily="2" charset="-78"/>
              </a:rPr>
            </a:br>
            <a:r>
              <a:rPr lang="fa-IR" sz="3600" b="1" dirty="0" smtClean="0">
                <a:cs typeface="B Nazanin" pitchFamily="2" charset="-78"/>
              </a:rPr>
              <a:t> افراد </a:t>
            </a:r>
            <a:r>
              <a:rPr lang="fa-IR" sz="3600" b="1" smtClean="0">
                <a:cs typeface="B Nazanin" pitchFamily="2" charset="-78"/>
              </a:rPr>
              <a:t>با </a:t>
            </a:r>
            <a:r>
              <a:rPr lang="en-US" sz="3600" b="1" smtClean="0">
                <a:cs typeface="B Nazanin" pitchFamily="2" charset="-78"/>
              </a:rPr>
              <a:t>D </a:t>
            </a:r>
            <a:r>
              <a:rPr lang="fa-IR" sz="3600" b="1" smtClean="0">
                <a:cs typeface="B Nazanin" pitchFamily="2" charset="-78"/>
              </a:rPr>
              <a:t> </a:t>
            </a:r>
            <a:r>
              <a:rPr lang="fa-IR" sz="3600" b="1" dirty="0" smtClean="0">
                <a:cs typeface="B Nazanin" pitchFamily="2" charset="-78"/>
              </a:rPr>
              <a:t>بالا</a:t>
            </a:r>
            <a:endParaRPr lang="en-US" sz="3600" b="1" dirty="0">
              <a:cs typeface="B Nazanin" pitchFamily="2" charset="-78"/>
            </a:endParaRPr>
          </a:p>
        </p:txBody>
      </p:sp>
      <p:sp>
        <p:nvSpPr>
          <p:cNvPr id="4" name="Action Button: Home 3">
            <a:hlinkClick r:id="rId2" action="ppaction://hlinksldjump" highlightClick="1"/>
          </p:cNvPr>
          <p:cNvSpPr/>
          <p:nvPr/>
        </p:nvSpPr>
        <p:spPr>
          <a:xfrm>
            <a:off x="0" y="6453336"/>
            <a:ext cx="395536" cy="404664"/>
          </a:xfrm>
          <a:prstGeom prst="actionButtonHome">
            <a:avLst/>
          </a:prstGeom>
          <a:gradFill>
            <a:gsLst>
              <a:gs pos="7900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chemeClr val="accent4">
                  <a:lumMod val="75000"/>
                </a:schemeClr>
              </a:solidFill>
            </a:endParaRPr>
          </a:p>
        </p:txBody>
      </p:sp>
      <p:pic>
        <p:nvPicPr>
          <p:cNvPr id="1026" name="Picture 2" descr="F:\تبلیغات\person%20reading.jpg"/>
          <p:cNvPicPr>
            <a:picLocks noChangeAspect="1" noChangeArrowheads="1"/>
          </p:cNvPicPr>
          <p:nvPr/>
        </p:nvPicPr>
        <p:blipFill>
          <a:blip r:embed="rId3" cstate="print"/>
          <a:srcRect/>
          <a:stretch>
            <a:fillRect/>
          </a:stretch>
        </p:blipFill>
        <p:spPr bwMode="auto">
          <a:xfrm>
            <a:off x="971600" y="920690"/>
            <a:ext cx="1008112" cy="1005086"/>
          </a:xfrm>
          <a:prstGeom prst="rect">
            <a:avLst/>
          </a:prstGeom>
          <a:noFill/>
        </p:spPr>
      </p:pic>
    </p:spTree>
  </p:cSld>
  <p:clrMapOvr>
    <a:masterClrMapping/>
  </p:clrMapOvr>
  <p:transition spd="med" advClick="0">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230563"/>
          </a:xfrm>
        </p:spPr>
        <p:txBody>
          <a:bodyPr>
            <a:noAutofit/>
          </a:bodyPr>
          <a:lstStyle/>
          <a:p>
            <a:pPr algn="just" rtl="1"/>
            <a:r>
              <a:rPr lang="fa-IR" sz="2000" dirty="0">
                <a:cs typeface="B Nazanin" pitchFamily="2" charset="-78"/>
              </a:rPr>
              <a:t>افراد </a:t>
            </a:r>
            <a:r>
              <a:rPr lang="en-US" sz="2000" b="1" dirty="0">
                <a:cs typeface="B Nazanin" pitchFamily="2" charset="-78"/>
              </a:rPr>
              <a:t>High I</a:t>
            </a:r>
            <a:r>
              <a:rPr lang="fa-IR" sz="2000" dirty="0">
                <a:cs typeface="B Nazanin" pitchFamily="2" charset="-78"/>
              </a:rPr>
              <a:t>( </a:t>
            </a:r>
            <a:r>
              <a:rPr lang="en-US" sz="2000" b="1" dirty="0">
                <a:cs typeface="B Nazanin" pitchFamily="2" charset="-78"/>
              </a:rPr>
              <a:t>I</a:t>
            </a:r>
            <a:r>
              <a:rPr lang="en-US" sz="2000" dirty="0">
                <a:cs typeface="B Nazanin" pitchFamily="2" charset="-78"/>
              </a:rPr>
              <a:t> </a:t>
            </a:r>
            <a:r>
              <a:rPr lang="fa-IR" sz="2000" dirty="0">
                <a:cs typeface="B Nazanin" pitchFamily="2" charset="-78"/>
              </a:rPr>
              <a:t>بالا) آماده اند تا تمام روش های یادگیری را حداقل یک بار امتحان کنند. عقیده آنها این است که "هر روشی می تواند جالب باشد". آنها به پذیرش ایده ها و نظریات جدید تمایل زیادی دارند. افراد دارای این تیپ رفتاری دوست دارند در هر حالتی خوش بگذرانند و در طول فرآیند یادگیری فضای مفرح و سرگرم کننده داشته باشند. آنها در گروه و به صورت بصری بهتر یاد می گیرند. افراد با </a:t>
            </a:r>
            <a:r>
              <a:rPr lang="en-US" sz="2000" b="1" dirty="0">
                <a:cs typeface="B Nazanin" pitchFamily="2" charset="-78"/>
              </a:rPr>
              <a:t>I</a:t>
            </a:r>
            <a:r>
              <a:rPr lang="fa-IR" sz="2000" dirty="0">
                <a:cs typeface="B Nazanin" pitchFamily="2" charset="-78"/>
              </a:rPr>
              <a:t> بالا دوست دارند که فرصت مشارکت در بحث ها را داشته باشند. همچنین در حالتی که بتوانند شخصا در فرآیند یادگیری دخیل و درگیر باشند، به خوبی یاد می گیرند(مثل یادگیری از طریق روش </a:t>
            </a:r>
            <a:r>
              <a:rPr lang="en-US" sz="2000" b="1" dirty="0">
                <a:cs typeface="B Nazanin" pitchFamily="2" charset="-78"/>
              </a:rPr>
              <a:t>Role Playing</a:t>
            </a:r>
            <a:r>
              <a:rPr lang="fa-IR" sz="2000" dirty="0">
                <a:cs typeface="B Nazanin" pitchFamily="2" charset="-78"/>
              </a:rPr>
              <a:t>). این افراد دوست دارند که جلسات آموزشی به صورت کوتاه مدت و سریع باشد و این به دلیل آن است که مدت زمان توجه و تمرکزشان کوتاه تر از سایرین است.</a:t>
            </a:r>
            <a:endParaRPr lang="en-US" sz="2000" dirty="0">
              <a:cs typeface="B Nazanin" pitchFamily="2" charset="-78"/>
            </a:endParaRPr>
          </a:p>
          <a:p>
            <a:pPr algn="just" rtl="1"/>
            <a:endParaRPr lang="en-US" sz="2000" dirty="0">
              <a:cs typeface="B Nazanin" pitchFamily="2" charset="-78"/>
            </a:endParaRPr>
          </a:p>
        </p:txBody>
      </p:sp>
      <p:sp>
        <p:nvSpPr>
          <p:cNvPr id="2" name="Title 1"/>
          <p:cNvSpPr>
            <a:spLocks noGrp="1"/>
          </p:cNvSpPr>
          <p:nvPr>
            <p:ph type="title"/>
          </p:nvPr>
        </p:nvSpPr>
        <p:spPr>
          <a:xfrm>
            <a:off x="457200" y="620688"/>
            <a:ext cx="8229600" cy="1477962"/>
          </a:xfrm>
          <a:solidFill>
            <a:srgbClr val="FFFF00"/>
          </a:solidFill>
          <a:effectLst>
            <a:glow rad="228600">
              <a:schemeClr val="accent6">
                <a:satMod val="175000"/>
                <a:alpha val="40000"/>
              </a:schemeClr>
            </a:glow>
            <a:reflection blurRad="6350" stA="52000" endA="300" endPos="35000" dir="5400000" sy="-100000" algn="bl" rotWithShape="0"/>
          </a:effectLst>
          <a:scene3d>
            <a:camera prst="perspectiveAbove"/>
            <a:lightRig rig="threePt" dir="t"/>
          </a:scene3d>
        </p:spPr>
        <p:txBody>
          <a:bodyPr>
            <a:normAutofit/>
          </a:bodyPr>
          <a:lstStyle/>
          <a:p>
            <a:pPr algn="ctr" rtl="1"/>
            <a:r>
              <a:rPr lang="fa-IR" sz="3600" b="1" dirty="0" smtClean="0">
                <a:cs typeface="B Nazanin" pitchFamily="2" charset="-78"/>
              </a:rPr>
              <a:t>سبک و روش یادگیری و مطالعه </a:t>
            </a:r>
            <a:br>
              <a:rPr lang="fa-IR" sz="3600" b="1" dirty="0" smtClean="0">
                <a:cs typeface="B Nazanin" pitchFamily="2" charset="-78"/>
              </a:rPr>
            </a:br>
            <a:r>
              <a:rPr lang="fa-IR" sz="3600" b="1" dirty="0" smtClean="0">
                <a:cs typeface="B Nazanin" pitchFamily="2" charset="-78"/>
              </a:rPr>
              <a:t> افراد با </a:t>
            </a:r>
            <a:r>
              <a:rPr lang="en-US" sz="3600" b="1" dirty="0" smtClean="0">
                <a:cs typeface="B Nazanin" pitchFamily="2" charset="-78"/>
              </a:rPr>
              <a:t>I </a:t>
            </a:r>
            <a:r>
              <a:rPr lang="fa-IR" sz="3600" b="1" dirty="0" smtClean="0">
                <a:cs typeface="B Nazanin" pitchFamily="2" charset="-78"/>
              </a:rPr>
              <a:t> بالا</a:t>
            </a:r>
            <a:endParaRPr lang="en-US" sz="3600" b="1" dirty="0"/>
          </a:p>
        </p:txBody>
      </p:sp>
      <p:sp>
        <p:nvSpPr>
          <p:cNvPr id="4" name="Action Button: Home 3">
            <a:hlinkClick r:id="rId2" action="ppaction://hlinksldjump" highlightClick="1"/>
          </p:cNvPr>
          <p:cNvSpPr/>
          <p:nvPr/>
        </p:nvSpPr>
        <p:spPr>
          <a:xfrm>
            <a:off x="0" y="6453336"/>
            <a:ext cx="395536" cy="404664"/>
          </a:xfrm>
          <a:prstGeom prst="actionButtonHome">
            <a:avLst/>
          </a:prstGeom>
          <a:gradFill>
            <a:gsLst>
              <a:gs pos="7900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chemeClr val="accent4">
                  <a:lumMod val="75000"/>
                </a:schemeClr>
              </a:solidFill>
            </a:endParaRPr>
          </a:p>
        </p:txBody>
      </p:sp>
      <p:pic>
        <p:nvPicPr>
          <p:cNvPr id="5" name="Picture 2" descr="F:\تبلیغات\person%20reading.jpg"/>
          <p:cNvPicPr>
            <a:picLocks noChangeAspect="1" noChangeArrowheads="1"/>
          </p:cNvPicPr>
          <p:nvPr/>
        </p:nvPicPr>
        <p:blipFill>
          <a:blip r:embed="rId3" cstate="print"/>
          <a:srcRect/>
          <a:stretch>
            <a:fillRect/>
          </a:stretch>
        </p:blipFill>
        <p:spPr bwMode="auto">
          <a:xfrm>
            <a:off x="971600" y="841860"/>
            <a:ext cx="1008112" cy="1005086"/>
          </a:xfrm>
          <a:prstGeom prst="rect">
            <a:avLst/>
          </a:prstGeom>
          <a:noFill/>
        </p:spPr>
      </p:pic>
    </p:spTree>
  </p:cSld>
  <p:clrMapOvr>
    <a:masterClrMapping/>
  </p:clrMapOvr>
  <p:transition spd="med" advClick="0">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896"/>
            <a:ext cx="8229600" cy="3633267"/>
          </a:xfrm>
        </p:spPr>
        <p:txBody>
          <a:bodyPr>
            <a:noAutofit/>
          </a:bodyPr>
          <a:lstStyle/>
          <a:p>
            <a:pPr algn="just" rtl="1"/>
            <a:r>
              <a:rPr lang="fa-IR" sz="2000" dirty="0">
                <a:cs typeface="B Nazanin" pitchFamily="2" charset="-78"/>
              </a:rPr>
              <a:t>افراد </a:t>
            </a:r>
            <a:r>
              <a:rPr lang="en-US" sz="2000" b="1" dirty="0">
                <a:cs typeface="B Nazanin" pitchFamily="2" charset="-78"/>
              </a:rPr>
              <a:t>High S </a:t>
            </a:r>
            <a:r>
              <a:rPr lang="fa-IR" sz="2000" dirty="0">
                <a:cs typeface="B Nazanin" pitchFamily="2" charset="-78"/>
              </a:rPr>
              <a:t>(</a:t>
            </a:r>
            <a:r>
              <a:rPr lang="en-US" sz="2000" b="1" dirty="0">
                <a:cs typeface="B Nazanin" pitchFamily="2" charset="-78"/>
              </a:rPr>
              <a:t>S </a:t>
            </a:r>
            <a:r>
              <a:rPr lang="fa-IR" sz="2000" dirty="0">
                <a:cs typeface="B Nazanin" pitchFamily="2" charset="-78"/>
              </a:rPr>
              <a:t>بالا) در زمان یادگیری بسیار شنونده و پذیرا هستند. آنها ترجیح می دهند که فرآیند یادگیری از طریق روش مرحله به مرحله </a:t>
            </a:r>
            <a:r>
              <a:rPr lang="fa-IR" sz="2000" b="1" dirty="0">
                <a:cs typeface="B Nazanin" pitchFamily="2" charset="-78"/>
              </a:rPr>
              <a:t>(</a:t>
            </a:r>
            <a:r>
              <a:rPr lang="en-US" sz="2000" b="1" dirty="0">
                <a:cs typeface="B Nazanin" pitchFamily="2" charset="-78"/>
              </a:rPr>
              <a:t>Step By Step</a:t>
            </a:r>
            <a:r>
              <a:rPr lang="fa-IR" sz="2000" b="1" dirty="0">
                <a:cs typeface="B Nazanin" pitchFamily="2" charset="-78"/>
              </a:rPr>
              <a:t>) </a:t>
            </a:r>
            <a:r>
              <a:rPr lang="fa-IR" sz="2000" dirty="0">
                <a:cs typeface="B Nazanin" pitchFamily="2" charset="-78"/>
              </a:rPr>
              <a:t>ارائه شود. افراد دارای این تیپ رفتاری دوست ندارند که در شرایط آموزشی سریع و فوری تحت فشار قرار گیرند. آنها می خواهند مطمئن شوند که آنچه قرار بوده یاد بگیرند را فهمیده اند. </a:t>
            </a:r>
            <a:endParaRPr lang="en-US" sz="2000" dirty="0">
              <a:cs typeface="B Nazanin" pitchFamily="2" charset="-78"/>
            </a:endParaRPr>
          </a:p>
          <a:p>
            <a:pPr algn="just" rtl="1"/>
            <a:r>
              <a:rPr lang="fa-IR" sz="2000" dirty="0">
                <a:cs typeface="B Nazanin" pitchFamily="2" charset="-78"/>
              </a:rPr>
              <a:t>ضمنا دوست دارند که در جلسه آموزشی نظاره گر باشند و سپس در زمان های مختلف و جداگانه و در حضور مربی یا استاد به اجرای کارها و تکالیف بپردازند. این موضوع به آنها این فرصت را خواهد داد تا سوالاتشان را بپرسند و با فرآیند آموزشی جدید ارتباط بهتری برقرار کنند.</a:t>
            </a:r>
            <a:endParaRPr lang="en-US" sz="2000" dirty="0">
              <a:cs typeface="B Nazanin" pitchFamily="2" charset="-78"/>
            </a:endParaRPr>
          </a:p>
          <a:p>
            <a:pPr algn="just" rtl="1"/>
            <a:r>
              <a:rPr lang="fa-IR" sz="2000" dirty="0">
                <a:cs typeface="B Nazanin" pitchFamily="2" charset="-78"/>
              </a:rPr>
              <a:t> این تیپ رفتاری صبر و شکیبایی بسیاری در حین یادگیری دارند.</a:t>
            </a:r>
            <a:endParaRPr lang="en-US" sz="2000" dirty="0">
              <a:cs typeface="B Nazanin" pitchFamily="2" charset="-78"/>
            </a:endParaRPr>
          </a:p>
          <a:p>
            <a:pPr algn="just"/>
            <a:endParaRPr lang="en-US" sz="2400" dirty="0">
              <a:cs typeface="B Nazanin" pitchFamily="2" charset="-78"/>
            </a:endParaRPr>
          </a:p>
        </p:txBody>
      </p:sp>
      <p:sp>
        <p:nvSpPr>
          <p:cNvPr id="2" name="Title 1"/>
          <p:cNvSpPr>
            <a:spLocks noGrp="1"/>
          </p:cNvSpPr>
          <p:nvPr>
            <p:ph type="title"/>
          </p:nvPr>
        </p:nvSpPr>
        <p:spPr>
          <a:xfrm>
            <a:off x="457200" y="620688"/>
            <a:ext cx="8229600" cy="1554162"/>
          </a:xfrm>
          <a:solidFill>
            <a:srgbClr val="2DF336"/>
          </a:solidFill>
          <a:effectLst>
            <a:glow rad="228600">
              <a:schemeClr val="accent3">
                <a:satMod val="175000"/>
                <a:alpha val="40000"/>
              </a:schemeClr>
            </a:glow>
            <a:reflection blurRad="6350" stA="52000" endA="300" endPos="35000" dir="5400000" sy="-100000" algn="bl" rotWithShape="0"/>
          </a:effectLst>
          <a:scene3d>
            <a:camera prst="perspectiveAbove"/>
            <a:lightRig rig="threePt" dir="t"/>
          </a:scene3d>
        </p:spPr>
        <p:txBody>
          <a:bodyPr>
            <a:normAutofit/>
          </a:bodyPr>
          <a:lstStyle/>
          <a:p>
            <a:pPr algn="ctr" rtl="1"/>
            <a:r>
              <a:rPr lang="fa-IR" sz="3600" b="1" dirty="0" smtClean="0">
                <a:cs typeface="B Nazanin" pitchFamily="2" charset="-78"/>
              </a:rPr>
              <a:t>سبک و روش یادگیری و مطالعه </a:t>
            </a:r>
            <a:br>
              <a:rPr lang="fa-IR" sz="3600" b="1" dirty="0" smtClean="0">
                <a:cs typeface="B Nazanin" pitchFamily="2" charset="-78"/>
              </a:rPr>
            </a:br>
            <a:r>
              <a:rPr lang="fa-IR" sz="3600" b="1" dirty="0" smtClean="0">
                <a:cs typeface="B Nazanin" pitchFamily="2" charset="-78"/>
              </a:rPr>
              <a:t> افراد با </a:t>
            </a:r>
            <a:r>
              <a:rPr lang="en-US" sz="3600" b="1" dirty="0" smtClean="0">
                <a:cs typeface="B Nazanin" pitchFamily="2" charset="-78"/>
              </a:rPr>
              <a:t>S </a:t>
            </a:r>
            <a:r>
              <a:rPr lang="fa-IR" sz="3600" b="1" dirty="0" smtClean="0">
                <a:cs typeface="B Nazanin" pitchFamily="2" charset="-78"/>
              </a:rPr>
              <a:t> بالا</a:t>
            </a:r>
            <a:endParaRPr lang="en-US" sz="3600" b="1" dirty="0"/>
          </a:p>
        </p:txBody>
      </p:sp>
      <p:sp>
        <p:nvSpPr>
          <p:cNvPr id="4" name="Action Button: Home 3">
            <a:hlinkClick r:id="rId2" action="ppaction://hlinksldjump" highlightClick="1"/>
          </p:cNvPr>
          <p:cNvSpPr/>
          <p:nvPr/>
        </p:nvSpPr>
        <p:spPr>
          <a:xfrm>
            <a:off x="0" y="6453336"/>
            <a:ext cx="395536" cy="404664"/>
          </a:xfrm>
          <a:prstGeom prst="actionButtonHome">
            <a:avLst/>
          </a:prstGeom>
          <a:gradFill>
            <a:gsLst>
              <a:gs pos="7900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chemeClr val="accent4">
                  <a:lumMod val="75000"/>
                </a:schemeClr>
              </a:solidFill>
            </a:endParaRPr>
          </a:p>
        </p:txBody>
      </p:sp>
      <p:pic>
        <p:nvPicPr>
          <p:cNvPr id="5" name="Picture 2" descr="F:\تبلیغات\person%20reading.jpg"/>
          <p:cNvPicPr>
            <a:picLocks noChangeAspect="1" noChangeArrowheads="1"/>
          </p:cNvPicPr>
          <p:nvPr/>
        </p:nvPicPr>
        <p:blipFill>
          <a:blip r:embed="rId3" cstate="print"/>
          <a:srcRect/>
          <a:stretch>
            <a:fillRect/>
          </a:stretch>
        </p:blipFill>
        <p:spPr bwMode="auto">
          <a:xfrm>
            <a:off x="971600" y="911746"/>
            <a:ext cx="1008112" cy="1005086"/>
          </a:xfrm>
          <a:prstGeom prst="rect">
            <a:avLst/>
          </a:prstGeom>
          <a:noFill/>
        </p:spPr>
      </p:pic>
    </p:spTree>
  </p:cSld>
  <p:clrMapOvr>
    <a:masterClrMapping/>
  </p:clrMapOvr>
  <p:transition spd="med" advClick="0">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420888"/>
            <a:ext cx="8001000" cy="3979912"/>
          </a:xfrm>
        </p:spPr>
        <p:txBody>
          <a:bodyPr>
            <a:noAutofit/>
          </a:bodyPr>
          <a:lstStyle/>
          <a:p>
            <a:pPr algn="just" rtl="1"/>
            <a:r>
              <a:rPr lang="fa-IR" sz="2000" dirty="0">
                <a:cs typeface="B Nazanin" pitchFamily="2" charset="-78"/>
              </a:rPr>
              <a:t>افراد </a:t>
            </a:r>
            <a:r>
              <a:rPr lang="en-US" sz="2000" b="1" dirty="0">
                <a:cs typeface="B Nazanin" pitchFamily="2" charset="-78"/>
              </a:rPr>
              <a:t>High C</a:t>
            </a:r>
            <a:r>
              <a:rPr lang="fa-IR" sz="2000" dirty="0">
                <a:cs typeface="B Nazanin" pitchFamily="2" charset="-78"/>
              </a:rPr>
              <a:t> (</a:t>
            </a:r>
            <a:r>
              <a:rPr lang="en-US" sz="2000" b="1" dirty="0">
                <a:cs typeface="B Nazanin" pitchFamily="2" charset="-78"/>
              </a:rPr>
              <a:t>C</a:t>
            </a:r>
            <a:r>
              <a:rPr lang="fa-IR" sz="2000" dirty="0">
                <a:cs typeface="B Nazanin" pitchFamily="2" charset="-78"/>
              </a:rPr>
              <a:t> بالا) دوست دارند تا جائی که ممکن است راجع به عناوین مطالب و موضوعاتی که قرار است بیاموزند، بدانند. دیدگاه آنها در یادگیری خیلی عینی و واقع گرایانه است. </a:t>
            </a:r>
            <a:endParaRPr lang="en-US" sz="2000" dirty="0">
              <a:cs typeface="B Nazanin" pitchFamily="2" charset="-78"/>
            </a:endParaRPr>
          </a:p>
          <a:p>
            <a:pPr algn="just" rtl="1"/>
            <a:r>
              <a:rPr lang="fa-IR" sz="2000" dirty="0">
                <a:cs typeface="B Nazanin" pitchFamily="2" charset="-78"/>
              </a:rPr>
              <a:t>این تیپ رفتاری می خواهند که جلسه آموزشی حتما با برنامه و طبق زمانبندی پیش رود.</a:t>
            </a:r>
            <a:endParaRPr lang="en-US" sz="2000" dirty="0">
              <a:cs typeface="B Nazanin" pitchFamily="2" charset="-78"/>
            </a:endParaRPr>
          </a:p>
          <a:p>
            <a:pPr algn="just" rtl="1"/>
            <a:r>
              <a:rPr lang="fa-IR" sz="2000" dirty="0">
                <a:cs typeface="B Nazanin" pitchFamily="2" charset="-78"/>
              </a:rPr>
              <a:t>آنها به مربی یا استادی که به صورت منطقی و غیر هیجانی درس می دهد، به بهترین شکل پاسخ می دهند. ضمنا ترجیح می دهند که حقایق، اطلاعات و استدلال ها در اختیارشان گذاشته شود تا به آنچه قرار است بیاموزند، کمک کند.</a:t>
            </a:r>
            <a:endParaRPr lang="en-US" sz="2000" dirty="0">
              <a:cs typeface="B Nazanin" pitchFamily="2" charset="-78"/>
            </a:endParaRPr>
          </a:p>
          <a:p>
            <a:pPr algn="just" rtl="1"/>
            <a:r>
              <a:rPr lang="fa-IR" sz="2000" dirty="0">
                <a:cs typeface="B Nazanin" pitchFamily="2" charset="-78"/>
              </a:rPr>
              <a:t>این افراد در طول جلسات آموزشی بسیار با دقت اند و در حین یادگیری یا توجه و تمرکز بسیار به مطالب گوش میدهند. چراکه می خواهند دقیقا در اولین بار مطلب را دریافت کنند.</a:t>
            </a:r>
            <a:endParaRPr lang="en-US" sz="2000" dirty="0">
              <a:cs typeface="B Nazanin" pitchFamily="2" charset="-78"/>
            </a:endParaRPr>
          </a:p>
          <a:p>
            <a:pPr algn="just" rtl="1"/>
            <a:r>
              <a:rPr lang="fa-IR" sz="2000" dirty="0">
                <a:cs typeface="B Nazanin" pitchFamily="2" charset="-78"/>
              </a:rPr>
              <a:t>افراد دارای این تیپ رفتاری سوالات بسیاری خواهند داشت و زمانی که می خواهند اطمینان حاصل کنند که آنچه را فهمیده اند دقیقا همان چیزی است که می خواستند یاد بگیرند، ممکن است در مقابل مربی و استاد بسیار منتقدانه رفتار کنند. 	</a:t>
            </a:r>
            <a:endParaRPr lang="en-US" sz="2000" dirty="0">
              <a:cs typeface="B Nazanin" pitchFamily="2" charset="-78"/>
            </a:endParaRPr>
          </a:p>
          <a:p>
            <a:pPr algn="just"/>
            <a:endParaRPr lang="en-US" sz="2000" dirty="0">
              <a:cs typeface="B Nazanin" pitchFamily="2" charset="-78"/>
            </a:endParaRPr>
          </a:p>
        </p:txBody>
      </p:sp>
      <p:sp>
        <p:nvSpPr>
          <p:cNvPr id="2" name="Title 1"/>
          <p:cNvSpPr>
            <a:spLocks noGrp="1"/>
          </p:cNvSpPr>
          <p:nvPr>
            <p:ph type="title"/>
          </p:nvPr>
        </p:nvSpPr>
        <p:spPr>
          <a:xfrm>
            <a:off x="457200" y="692696"/>
            <a:ext cx="8229600" cy="1371600"/>
          </a:xfrm>
          <a:solidFill>
            <a:srgbClr val="00B0F0"/>
          </a:solidFill>
          <a:effectLst>
            <a:glow rad="228600">
              <a:schemeClr val="accent1">
                <a:satMod val="175000"/>
                <a:alpha val="40000"/>
              </a:schemeClr>
            </a:glow>
            <a:reflection blurRad="6350" stA="52000" endA="300" endPos="35000" dir="5400000" sy="-100000" algn="bl" rotWithShape="0"/>
          </a:effectLst>
          <a:scene3d>
            <a:camera prst="perspectiveAbove"/>
            <a:lightRig rig="threePt" dir="t"/>
          </a:scene3d>
        </p:spPr>
        <p:txBody>
          <a:bodyPr>
            <a:normAutofit/>
          </a:bodyPr>
          <a:lstStyle/>
          <a:p>
            <a:pPr algn="ctr" rtl="1"/>
            <a:r>
              <a:rPr lang="fa-IR" sz="3600" b="1" dirty="0" smtClean="0">
                <a:cs typeface="B Nazanin" pitchFamily="2" charset="-78"/>
              </a:rPr>
              <a:t>سبک و روش یادگیری و مطالعه </a:t>
            </a:r>
            <a:br>
              <a:rPr lang="fa-IR" sz="3600" b="1" dirty="0" smtClean="0">
                <a:cs typeface="B Nazanin" pitchFamily="2" charset="-78"/>
              </a:rPr>
            </a:br>
            <a:r>
              <a:rPr lang="fa-IR" sz="3600" b="1" dirty="0" smtClean="0">
                <a:cs typeface="B Nazanin" pitchFamily="2" charset="-78"/>
              </a:rPr>
              <a:t> افراد با </a:t>
            </a:r>
            <a:r>
              <a:rPr lang="en-US" sz="3600" b="1" dirty="0" smtClean="0">
                <a:cs typeface="B Nazanin" pitchFamily="2" charset="-78"/>
              </a:rPr>
              <a:t>C </a:t>
            </a:r>
            <a:r>
              <a:rPr lang="fa-IR" sz="3600" b="1" dirty="0" smtClean="0">
                <a:cs typeface="B Nazanin" pitchFamily="2" charset="-78"/>
              </a:rPr>
              <a:t> بالا</a:t>
            </a:r>
            <a:endParaRPr lang="en-US" sz="3600" b="1" dirty="0"/>
          </a:p>
        </p:txBody>
      </p:sp>
      <p:pic>
        <p:nvPicPr>
          <p:cNvPr id="5" name="Picture 2" descr="F:\تبلیغات\person%20reading.jpg"/>
          <p:cNvPicPr>
            <a:picLocks noChangeAspect="1" noChangeArrowheads="1"/>
          </p:cNvPicPr>
          <p:nvPr/>
        </p:nvPicPr>
        <p:blipFill>
          <a:blip r:embed="rId2" cstate="print"/>
          <a:srcRect/>
          <a:stretch>
            <a:fillRect/>
          </a:stretch>
        </p:blipFill>
        <p:spPr bwMode="auto">
          <a:xfrm>
            <a:off x="899592" y="839738"/>
            <a:ext cx="1008112" cy="1005086"/>
          </a:xfrm>
          <a:prstGeom prst="rect">
            <a:avLst/>
          </a:prstGeom>
          <a:noFill/>
        </p:spPr>
      </p:pic>
      <p:sp>
        <p:nvSpPr>
          <p:cNvPr id="6" name="Action Button: Home 5">
            <a:hlinkClick r:id="rId3" action="ppaction://hlinksldjump" highlightClick="1"/>
          </p:cNvPr>
          <p:cNvSpPr/>
          <p:nvPr/>
        </p:nvSpPr>
        <p:spPr>
          <a:xfrm>
            <a:off x="0" y="6453336"/>
            <a:ext cx="395536" cy="404664"/>
          </a:xfrm>
          <a:prstGeom prst="actionButtonHome">
            <a:avLst/>
          </a:prstGeom>
          <a:gradFill>
            <a:gsLst>
              <a:gs pos="7900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chemeClr val="accent4">
                  <a:lumMod val="75000"/>
                </a:schemeClr>
              </a:solidFill>
            </a:endParaRPr>
          </a:p>
        </p:txBody>
      </p:sp>
    </p:spTree>
  </p:cSld>
  <p:clrMapOvr>
    <a:masterClrMapping/>
  </p:clrMapOvr>
  <p:transition spd="med" advClick="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کیستند؟؟؟؟</a:t>
            </a:r>
            <a:endParaRPr lang="fa-IR" dirty="0"/>
          </a:p>
        </p:txBody>
      </p:sp>
      <p:pic>
        <p:nvPicPr>
          <p:cNvPr id="58370" name="Picture 2" descr="C:\Documents and Settings\ashahani\Desktop\New Folder\thatcherization.jpg"/>
          <p:cNvPicPr>
            <a:picLocks noGrp="1" noChangeAspect="1" noChangeArrowheads="1"/>
          </p:cNvPicPr>
          <p:nvPr>
            <p:ph idx="1"/>
          </p:nvPr>
        </p:nvPicPr>
        <p:blipFill>
          <a:blip r:embed="rId2" cstate="print"/>
          <a:srcRect/>
          <a:stretch>
            <a:fillRect/>
          </a:stretch>
        </p:blipFill>
        <p:spPr bwMode="auto">
          <a:xfrm>
            <a:off x="2447925" y="1739106"/>
            <a:ext cx="4248150" cy="424815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arasteh\Desktop\002.JPG"/>
          <p:cNvPicPr>
            <a:picLocks noChangeAspect="1" noChangeArrowheads="1"/>
          </p:cNvPicPr>
          <p:nvPr/>
        </p:nvPicPr>
        <p:blipFill>
          <a:blip r:embed="rId2" cstate="print"/>
          <a:srcRect/>
          <a:stretch>
            <a:fillRect/>
          </a:stretch>
        </p:blipFill>
        <p:spPr bwMode="auto">
          <a:xfrm>
            <a:off x="683568" y="181391"/>
            <a:ext cx="7920880" cy="6559977"/>
          </a:xfrm>
          <a:prstGeom prst="rect">
            <a:avLst/>
          </a:prstGeom>
          <a:noFill/>
        </p:spPr>
      </p:pic>
    </p:spTree>
  </p:cSld>
  <p:clrMapOvr>
    <a:masterClrMapping/>
  </p:clrMapOvr>
  <p:transition spd="med" advClick="0">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368660"/>
            <a:ext cx="8568444" cy="6489340"/>
            <a:chOff x="0" y="368660"/>
            <a:chExt cx="8568444" cy="6489340"/>
          </a:xfrm>
        </p:grpSpPr>
        <p:grpSp>
          <p:nvGrpSpPr>
            <p:cNvPr id="3" name="Group 13"/>
            <p:cNvGrpSpPr/>
            <p:nvPr/>
          </p:nvGrpSpPr>
          <p:grpSpPr>
            <a:xfrm>
              <a:off x="1043608" y="368660"/>
              <a:ext cx="7524836" cy="6120680"/>
              <a:chOff x="935596" y="620688"/>
              <a:chExt cx="7272808" cy="5939726"/>
            </a:xfrm>
          </p:grpSpPr>
          <p:pic>
            <p:nvPicPr>
              <p:cNvPr id="3074" name="Picture 2" descr="C:\Documents and Settings\marasteh\Desktop\1.JPG"/>
              <p:cNvPicPr>
                <a:picLocks noChangeAspect="1" noChangeArrowheads="1"/>
              </p:cNvPicPr>
              <p:nvPr/>
            </p:nvPicPr>
            <p:blipFill>
              <a:blip r:embed="rId2" cstate="print"/>
              <a:srcRect l="1642" t="15680" r="4866" b="16894"/>
              <a:stretch>
                <a:fillRect/>
              </a:stretch>
            </p:blipFill>
            <p:spPr bwMode="auto">
              <a:xfrm>
                <a:off x="935596" y="620688"/>
                <a:ext cx="7272808" cy="5939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ounded Rectangle 3">
                <a:hlinkClick r:id="rId3" action="ppaction://hlinksldjump"/>
              </p:cNvPr>
              <p:cNvSpPr/>
              <p:nvPr/>
            </p:nvSpPr>
            <p:spPr>
              <a:xfrm rot="18917962">
                <a:off x="1911187" y="1800793"/>
                <a:ext cx="1165085" cy="360156"/>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chemeClr val="tx1"/>
                    </a:solidFill>
                  </a:rPr>
                  <a:t>تحلیل گر</a:t>
                </a:r>
                <a:endParaRPr lang="fa-IR" sz="1600" dirty="0">
                  <a:solidFill>
                    <a:schemeClr val="tx1"/>
                  </a:solidFill>
                </a:endParaRPr>
              </a:p>
            </p:txBody>
          </p:sp>
          <p:sp>
            <p:nvSpPr>
              <p:cNvPr id="5" name="Rounded Rectangle 4">
                <a:hlinkClick r:id="rId4" action="ppaction://hlinksldjump"/>
              </p:cNvPr>
              <p:cNvSpPr/>
              <p:nvPr/>
            </p:nvSpPr>
            <p:spPr>
              <a:xfrm rot="16200000">
                <a:off x="1144391" y="3436254"/>
                <a:ext cx="1185145" cy="384523"/>
              </a:xfrm>
              <a:prstGeom prst="roundRect">
                <a:avLst/>
              </a:prstGeom>
              <a:solidFill>
                <a:schemeClr val="bg1">
                  <a:lumMod val="8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chemeClr val="tx1"/>
                    </a:solidFill>
                  </a:rPr>
                  <a:t>هماهنگ کننده</a:t>
                </a:r>
                <a:endParaRPr lang="fa-IR" sz="1600" dirty="0">
                  <a:solidFill>
                    <a:schemeClr val="tx1"/>
                  </a:solidFill>
                </a:endParaRPr>
              </a:p>
            </p:txBody>
          </p:sp>
          <p:sp>
            <p:nvSpPr>
              <p:cNvPr id="6" name="Rounded Rectangle 5">
                <a:hlinkClick r:id="rId5" action="ppaction://hlinksldjump"/>
              </p:cNvPr>
              <p:cNvSpPr/>
              <p:nvPr/>
            </p:nvSpPr>
            <p:spPr>
              <a:xfrm rot="2402214">
                <a:off x="2054336" y="5175888"/>
                <a:ext cx="1152128" cy="427897"/>
              </a:xfrm>
              <a:prstGeom prst="roundRect">
                <a:avLst/>
              </a:prstGeom>
              <a:solidFill>
                <a:schemeClr val="bg1">
                  <a:lumMod val="8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chemeClr val="tx1"/>
                    </a:solidFill>
                  </a:rPr>
                  <a:t>حمایت کننده</a:t>
                </a:r>
                <a:endParaRPr lang="fa-IR" sz="1600" dirty="0">
                  <a:solidFill>
                    <a:schemeClr val="tx1"/>
                  </a:solidFill>
                </a:endParaRPr>
              </a:p>
            </p:txBody>
          </p:sp>
          <p:sp>
            <p:nvSpPr>
              <p:cNvPr id="9" name="Rounded Rectangle 8">
                <a:hlinkClick r:id="rId6" action="ppaction://hlinksldjump"/>
              </p:cNvPr>
              <p:cNvSpPr/>
              <p:nvPr/>
            </p:nvSpPr>
            <p:spPr>
              <a:xfrm>
                <a:off x="4139952" y="5947634"/>
                <a:ext cx="1224136" cy="361685"/>
              </a:xfrm>
              <a:prstGeom prst="round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chemeClr val="tx1"/>
                    </a:solidFill>
                  </a:rPr>
                  <a:t>ارتباط دهنده</a:t>
                </a:r>
                <a:endParaRPr lang="fa-IR" sz="1600" dirty="0">
                  <a:solidFill>
                    <a:schemeClr val="tx1"/>
                  </a:solidFill>
                </a:endParaRPr>
              </a:p>
            </p:txBody>
          </p:sp>
          <p:sp>
            <p:nvSpPr>
              <p:cNvPr id="10" name="Rounded Rectangle 9">
                <a:hlinkClick r:id="rId7" action="ppaction://hlinksldjump"/>
              </p:cNvPr>
              <p:cNvSpPr/>
              <p:nvPr/>
            </p:nvSpPr>
            <p:spPr>
              <a:xfrm rot="19407963">
                <a:off x="6259546" y="5175120"/>
                <a:ext cx="1080120" cy="402206"/>
              </a:xfrm>
              <a:prstGeom prst="round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chemeClr val="tx1"/>
                    </a:solidFill>
                  </a:rPr>
                  <a:t>تبلیغ کنید</a:t>
                </a:r>
                <a:endParaRPr lang="fa-IR" sz="1600" dirty="0">
                  <a:solidFill>
                    <a:schemeClr val="tx1"/>
                  </a:solidFill>
                </a:endParaRPr>
              </a:p>
            </p:txBody>
          </p:sp>
          <p:sp>
            <p:nvSpPr>
              <p:cNvPr id="11" name="Rounded Rectangle 10">
                <a:hlinkClick r:id="rId8" action="ppaction://hlinksldjump"/>
              </p:cNvPr>
              <p:cNvSpPr/>
              <p:nvPr/>
            </p:nvSpPr>
            <p:spPr>
              <a:xfrm rot="5400000">
                <a:off x="7146286" y="3447002"/>
                <a:ext cx="1080120" cy="468052"/>
              </a:xfrm>
              <a:prstGeom prst="round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chemeClr val="tx1"/>
                    </a:solidFill>
                  </a:rPr>
                  <a:t>ترغیب کننده</a:t>
                </a:r>
                <a:endParaRPr lang="fa-IR" sz="1600" dirty="0">
                  <a:solidFill>
                    <a:schemeClr val="tx1"/>
                  </a:solidFill>
                </a:endParaRPr>
              </a:p>
            </p:txBody>
          </p:sp>
          <p:sp>
            <p:nvSpPr>
              <p:cNvPr id="12" name="Rounded Rectangle 11">
                <a:hlinkClick r:id="rId9" action="ppaction://hlinksldjump"/>
              </p:cNvPr>
              <p:cNvSpPr/>
              <p:nvPr/>
            </p:nvSpPr>
            <p:spPr>
              <a:xfrm rot="2558320">
                <a:off x="6334693" y="1703900"/>
                <a:ext cx="1070629" cy="386101"/>
              </a:xfrm>
              <a:prstGeom prst="round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chemeClr val="tx1"/>
                    </a:solidFill>
                  </a:rPr>
                  <a:t>هدایت گر</a:t>
                </a:r>
                <a:endParaRPr lang="fa-IR" sz="1600" dirty="0">
                  <a:solidFill>
                    <a:schemeClr val="tx1"/>
                  </a:solidFill>
                </a:endParaRPr>
              </a:p>
            </p:txBody>
          </p:sp>
          <p:sp>
            <p:nvSpPr>
              <p:cNvPr id="13" name="Rounded Rectangle 12">
                <a:hlinkClick r:id="rId10" action="ppaction://hlinksldjump"/>
              </p:cNvPr>
              <p:cNvSpPr/>
              <p:nvPr/>
            </p:nvSpPr>
            <p:spPr>
              <a:xfrm>
                <a:off x="4138676" y="956164"/>
                <a:ext cx="1224136" cy="360040"/>
              </a:xfrm>
              <a:prstGeom prst="round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chemeClr val="tx1"/>
                    </a:solidFill>
                  </a:rPr>
                  <a:t>اجرا کننده</a:t>
                </a:r>
                <a:endParaRPr lang="fa-IR" sz="1600" dirty="0">
                  <a:solidFill>
                    <a:schemeClr val="tx1"/>
                  </a:solidFill>
                </a:endParaRPr>
              </a:p>
            </p:txBody>
          </p:sp>
        </p:grpSp>
        <p:sp>
          <p:nvSpPr>
            <p:cNvPr id="15" name="Action Button: Home 14">
              <a:hlinkClick r:id="" action="ppaction://hlinkshowjump?jump=firstslide" highlightClick="1"/>
            </p:cNvPr>
            <p:cNvSpPr/>
            <p:nvPr/>
          </p:nvSpPr>
          <p:spPr>
            <a:xfrm>
              <a:off x="0" y="6453336"/>
              <a:ext cx="467544" cy="404664"/>
            </a:xfrm>
            <a:prstGeom prst="actionButtonHome">
              <a:avLst/>
            </a:prstGeom>
            <a:gradFill>
              <a:gsLst>
                <a:gs pos="74000">
                  <a:schemeClr val="accent4">
                    <a:lumMod val="60000"/>
                    <a:lumOff val="40000"/>
                    <a:alpha val="18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7572396" y="642918"/>
              <a:ext cx="857256" cy="785818"/>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c</a:t>
              </a:r>
              <a:endParaRPr lang="en-US" sz="6000" dirty="0"/>
            </a:p>
          </p:txBody>
        </p:sp>
        <p:sp>
          <p:nvSpPr>
            <p:cNvPr id="17" name="Oval 16"/>
            <p:cNvSpPr/>
            <p:nvPr/>
          </p:nvSpPr>
          <p:spPr>
            <a:xfrm>
              <a:off x="1500166" y="620688"/>
              <a:ext cx="857256" cy="785818"/>
            </a:xfrm>
            <a:prstGeom prst="ellipse">
              <a:avLst/>
            </a:prstGeom>
            <a:solidFill>
              <a:srgbClr val="5C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s</a:t>
              </a:r>
              <a:endParaRPr lang="en-US" sz="6000" dirty="0"/>
            </a:p>
          </p:txBody>
        </p:sp>
        <p:sp>
          <p:nvSpPr>
            <p:cNvPr id="18" name="Oval 17"/>
            <p:cNvSpPr/>
            <p:nvPr/>
          </p:nvSpPr>
          <p:spPr>
            <a:xfrm>
              <a:off x="1357290" y="5643578"/>
              <a:ext cx="857256" cy="785818"/>
            </a:xfrm>
            <a:prstGeom prst="ellipse">
              <a:avLst/>
            </a:prstGeom>
            <a:solidFill>
              <a:srgbClr val="FCF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I</a:t>
              </a:r>
              <a:endParaRPr lang="en-US" sz="4400" dirty="0">
                <a:solidFill>
                  <a:schemeClr val="tx1"/>
                </a:solidFill>
              </a:endParaRPr>
            </a:p>
          </p:txBody>
        </p:sp>
        <p:sp>
          <p:nvSpPr>
            <p:cNvPr id="19" name="Oval 18"/>
            <p:cNvSpPr/>
            <p:nvPr/>
          </p:nvSpPr>
          <p:spPr>
            <a:xfrm>
              <a:off x="7429520" y="5643578"/>
              <a:ext cx="857256" cy="7858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a:t>
              </a:r>
              <a:endParaRPr lang="en-US" sz="4000" dirty="0"/>
            </a:p>
          </p:txBody>
        </p:sp>
      </p:grpSp>
    </p:spTree>
  </p:cSld>
  <p:clrMapOvr>
    <a:masterClrMapping/>
  </p:clrMapOvr>
  <p:transition spd="med" advClick="0">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99592" y="1052736"/>
            <a:ext cx="7344816" cy="2376264"/>
          </a:xfrm>
          <a:prstGeom prst="roundRect">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rtlCol="1" anchor="ctr"/>
          <a:lstStyle/>
          <a:p>
            <a:pPr algn="just"/>
            <a:r>
              <a:rPr lang="fa-IR" sz="2000" dirty="0" smtClean="0">
                <a:solidFill>
                  <a:schemeClr val="tx1"/>
                </a:solidFill>
                <a:latin typeface="Tahoma" pitchFamily="34" charset="0"/>
                <a:cs typeface="B Nazanin" pitchFamily="2" charset="-78"/>
              </a:rPr>
              <a:t>سبک رفتاری حمایت کننده به دنبال ارزش هایی است که بیش تر درونی و فردی هستند و به دنیای درونشان مرتبطند. افراد با این سبک شنوندگان خوبی هستند. آن ها می توانند بدون جانب داری به مسائل نگاه کنند. این افراد می توانند تبحر بالایی برای میانجی گری در موقعیت هایی که به سیاست و تدبیر نیاز دارند پیدا کنند.</a:t>
            </a:r>
            <a:endParaRPr lang="fa-IR" sz="2000" dirty="0">
              <a:solidFill>
                <a:schemeClr val="tx1"/>
              </a:solidFill>
              <a:latin typeface="Tahoma" pitchFamily="34" charset="0"/>
              <a:cs typeface="B Nazanin" pitchFamily="2" charset="-78"/>
            </a:endParaRPr>
          </a:p>
        </p:txBody>
      </p:sp>
      <p:sp>
        <p:nvSpPr>
          <p:cNvPr id="2" name="Rounded Rectangle 1"/>
          <p:cNvSpPr/>
          <p:nvPr/>
        </p:nvSpPr>
        <p:spPr>
          <a:xfrm>
            <a:off x="6588224" y="692696"/>
            <a:ext cx="1872208" cy="720080"/>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sp3d extrusionH="57150">
              <a:bevelT w="38100" h="38100"/>
            </a:sp3d>
          </a:bodyPr>
          <a:lstStyle/>
          <a:p>
            <a:pPr algn="ctr"/>
            <a:r>
              <a:rPr lang="fa-IR" sz="2000" b="1" dirty="0" smtClean="0">
                <a:solidFill>
                  <a:schemeClr val="bg1"/>
                </a:solidFill>
                <a:effectLst>
                  <a:outerShdw blurRad="38100" dist="38100" dir="2700000" algn="tl">
                    <a:srgbClr val="000000">
                      <a:alpha val="43137"/>
                    </a:srgbClr>
                  </a:outerShdw>
                </a:effectLst>
                <a:latin typeface="Tahoma" pitchFamily="34" charset="0"/>
                <a:cs typeface="B Nazanin" pitchFamily="2" charset="-78"/>
              </a:rPr>
              <a:t>حمایت کننده:</a:t>
            </a:r>
            <a:endParaRPr lang="fa-IR" sz="2000" b="1" dirty="0">
              <a:solidFill>
                <a:schemeClr val="bg1"/>
              </a:solidFill>
              <a:effectLst>
                <a:outerShdw blurRad="38100" dist="38100" dir="2700000" algn="tl">
                  <a:srgbClr val="000000">
                    <a:alpha val="43137"/>
                  </a:srgbClr>
                </a:outerShdw>
              </a:effectLst>
              <a:latin typeface="Tahoma" pitchFamily="34" charset="0"/>
              <a:cs typeface="B Nazanin" pitchFamily="2" charset="-78"/>
            </a:endParaRPr>
          </a:p>
        </p:txBody>
      </p:sp>
      <p:sp>
        <p:nvSpPr>
          <p:cNvPr id="4" name="Rectangle 3"/>
          <p:cNvSpPr/>
          <p:nvPr/>
        </p:nvSpPr>
        <p:spPr>
          <a:xfrm>
            <a:off x="1043608" y="332656"/>
            <a:ext cx="5256584" cy="523220"/>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2800" b="1" spc="150" dirty="0" smtClean="0">
                <a:ln w="11430"/>
                <a:solidFill>
                  <a:srgbClr val="F8F8F8"/>
                </a:solidFill>
                <a:effectLst>
                  <a:outerShdw blurRad="25400" algn="tl" rotWithShape="0">
                    <a:srgbClr val="000000">
                      <a:alpha val="43000"/>
                    </a:srgbClr>
                  </a:outerShdw>
                </a:effectLst>
                <a:cs typeface="B Nazanin" pitchFamily="2" charset="-78"/>
              </a:rPr>
              <a:t>کار را با احتیاط و بصیرت انجام بده</a:t>
            </a:r>
            <a:endParaRPr lang="en-US" sz="2800" b="1" cap="none" spc="150" dirty="0">
              <a:ln w="11430"/>
              <a:solidFill>
                <a:srgbClr val="F8F8F8"/>
              </a:solidFill>
              <a:effectLst>
                <a:outerShdw blurRad="25400" algn="tl" rotWithShape="0">
                  <a:srgbClr val="000000">
                    <a:alpha val="43000"/>
                  </a:srgbClr>
                </a:outerShdw>
              </a:effectLst>
              <a:cs typeface="B Nazanin" pitchFamily="2" charset="-78"/>
            </a:endParaRPr>
          </a:p>
        </p:txBody>
      </p:sp>
      <p:sp>
        <p:nvSpPr>
          <p:cNvPr id="5" name="Rounded Rectangle 4"/>
          <p:cNvSpPr/>
          <p:nvPr/>
        </p:nvSpPr>
        <p:spPr>
          <a:xfrm>
            <a:off x="4211960" y="3789040"/>
            <a:ext cx="4032448" cy="2088232"/>
          </a:xfrm>
          <a:prstGeom prst="roundRect">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6" name="TextBox 5"/>
          <p:cNvSpPr txBox="1"/>
          <p:nvPr/>
        </p:nvSpPr>
        <p:spPr>
          <a:xfrm>
            <a:off x="6012160" y="4005064"/>
            <a:ext cx="2160240" cy="400110"/>
          </a:xfrm>
          <a:prstGeom prst="rect">
            <a:avLst/>
          </a:prstGeom>
          <a:noFill/>
        </p:spPr>
        <p:txBody>
          <a:bodyPr wrap="square" rtlCol="1">
            <a:spAutoFit/>
          </a:bodyPr>
          <a:lstStyle/>
          <a:p>
            <a:r>
              <a:rPr lang="fa-IR" sz="2000" b="1" dirty="0" smtClean="0">
                <a:solidFill>
                  <a:schemeClr val="accent4">
                    <a:lumMod val="75000"/>
                  </a:schemeClr>
                </a:solidFill>
                <a:latin typeface="Tahoma" pitchFamily="34" charset="0"/>
                <a:cs typeface="B Nazanin" pitchFamily="2" charset="-78"/>
              </a:rPr>
              <a:t>مشخصات:</a:t>
            </a:r>
            <a:endParaRPr lang="fa-IR" sz="2000" b="1" dirty="0">
              <a:solidFill>
                <a:schemeClr val="accent4">
                  <a:lumMod val="75000"/>
                </a:schemeClr>
              </a:solidFill>
              <a:latin typeface="Tahoma" pitchFamily="34" charset="0"/>
              <a:cs typeface="B Nazanin" pitchFamily="2" charset="-78"/>
            </a:endParaRPr>
          </a:p>
        </p:txBody>
      </p:sp>
      <p:sp>
        <p:nvSpPr>
          <p:cNvPr id="7" name="TextBox 6"/>
          <p:cNvSpPr txBox="1"/>
          <p:nvPr/>
        </p:nvSpPr>
        <p:spPr>
          <a:xfrm>
            <a:off x="4283968" y="4509120"/>
            <a:ext cx="3888432" cy="646331"/>
          </a:xfrm>
          <a:prstGeom prst="rect">
            <a:avLst/>
          </a:prstGeom>
          <a:noFill/>
        </p:spPr>
        <p:txBody>
          <a:bodyPr wrap="square" rtlCol="1">
            <a:spAutoFit/>
          </a:bodyPr>
          <a:lstStyle/>
          <a:p>
            <a:pPr algn="just"/>
            <a:r>
              <a:rPr lang="fa-IR" b="1" dirty="0" smtClean="0">
                <a:latin typeface="Tahoma" pitchFamily="34" charset="0"/>
                <a:cs typeface="B Nazanin" pitchFamily="2" charset="-78"/>
              </a:rPr>
              <a:t>غمخوار، مشوق، پذیرنده، غیر مطمئن، می پرسد گرم، بادقت، آرام، شروع نمی کند</a:t>
            </a:r>
            <a:r>
              <a:rPr lang="en-US" b="1" dirty="0" smtClean="0">
                <a:latin typeface="Tahoma" pitchFamily="34" charset="0"/>
                <a:cs typeface="B Nazanin" pitchFamily="2" charset="-78"/>
              </a:rPr>
              <a:t>.</a:t>
            </a:r>
            <a:endParaRPr lang="fa-IR" b="1" dirty="0">
              <a:latin typeface="Tahoma" pitchFamily="34" charset="0"/>
              <a:cs typeface="B Nazanin" pitchFamily="2" charset="-78"/>
            </a:endParaRPr>
          </a:p>
        </p:txBody>
      </p:sp>
      <p:sp>
        <p:nvSpPr>
          <p:cNvPr id="8" name="Action Button: Return 7">
            <a:hlinkClick r:id="rId2" action="ppaction://hlinksldjump" highlightClick="1"/>
          </p:cNvPr>
          <p:cNvSpPr/>
          <p:nvPr/>
        </p:nvSpPr>
        <p:spPr>
          <a:xfrm>
            <a:off x="0" y="6453336"/>
            <a:ext cx="467544" cy="404664"/>
          </a:xfrm>
          <a:prstGeom prst="actionButtonReturn">
            <a:avLst/>
          </a:prstGeom>
          <a:gradFill>
            <a:gsLst>
              <a:gs pos="74000">
                <a:schemeClr val="accent4">
                  <a:lumMod val="60000"/>
                  <a:lumOff val="40000"/>
                  <a:alpha val="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med" advClick="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5" grpId="0" animBg="1"/>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5786" y="1268760"/>
            <a:ext cx="7458622" cy="2664296"/>
          </a:xfrm>
          <a:prstGeom prst="roundRect">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1" anchor="ctr"/>
          <a:lstStyle/>
          <a:p>
            <a:pPr algn="just"/>
            <a:r>
              <a:rPr lang="fa-IR" dirty="0" smtClean="0">
                <a:solidFill>
                  <a:schemeClr val="tx1"/>
                </a:solidFill>
                <a:latin typeface="Tahoma" pitchFamily="34" charset="0"/>
                <a:cs typeface="B Nazanin" pitchFamily="2" charset="-78"/>
              </a:rPr>
              <a:t>این سبک رفتاری بیش از همه سبک های رفتاری به حقایق اثبات شده، آنچه که حواث پنجگانه نیز آن را تایید کند ارزش می نهد این سبک رفتاری علاقمند به جزئیات است. به دلیل اینکه جهت توجه این افراد بیش تر بر دنیای درونشان است می توانند آثار دنیای خارج را بگیرند، آن را به خاطر بسپارند و آن را بعدها به کار برند. افراد با این سبک رفتاری می توانند با هر شغلی خود را تطبیق دهند. این افراد دوست دارند بعنوان فردی از تیم کار کنند اما اگر تحت استرس قرار بگیرند گوشه گیر می شوند.</a:t>
            </a:r>
            <a:endParaRPr lang="fa-IR" dirty="0">
              <a:solidFill>
                <a:schemeClr val="tx1"/>
              </a:solidFill>
              <a:latin typeface="Tahoma" pitchFamily="34" charset="0"/>
              <a:cs typeface="B Nazanin" pitchFamily="2" charset="-78"/>
            </a:endParaRPr>
          </a:p>
        </p:txBody>
      </p:sp>
      <p:sp>
        <p:nvSpPr>
          <p:cNvPr id="3" name="Rectangle 2"/>
          <p:cNvSpPr/>
          <p:nvPr/>
        </p:nvSpPr>
        <p:spPr>
          <a:xfrm>
            <a:off x="1043608" y="332656"/>
            <a:ext cx="446449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2800" b="1" spc="150" dirty="0" smtClean="0">
                <a:ln w="11430"/>
                <a:solidFill>
                  <a:srgbClr val="F8F8F8"/>
                </a:solidFill>
                <a:effectLst>
                  <a:outerShdw blurRad="25400" algn="tl" rotWithShape="0">
                    <a:srgbClr val="000000">
                      <a:alpha val="43000"/>
                    </a:srgbClr>
                  </a:outerShdw>
                </a:effectLst>
                <a:cs typeface="B Nazanin" pitchFamily="2" charset="-78"/>
              </a:rPr>
              <a:t>کار را تمیز انجام بده</a:t>
            </a:r>
            <a:endParaRPr lang="en-US" sz="2800" b="1" cap="none" spc="150" dirty="0">
              <a:ln w="11430"/>
              <a:solidFill>
                <a:srgbClr val="F8F8F8"/>
              </a:solidFill>
              <a:effectLst>
                <a:outerShdw blurRad="25400" algn="tl" rotWithShape="0">
                  <a:srgbClr val="000000">
                    <a:alpha val="43000"/>
                  </a:srgbClr>
                </a:outerShdw>
              </a:effectLst>
              <a:cs typeface="B Nazanin" pitchFamily="2" charset="-78"/>
            </a:endParaRPr>
          </a:p>
        </p:txBody>
      </p:sp>
      <p:sp>
        <p:nvSpPr>
          <p:cNvPr id="4" name="Rounded Rectangle 3"/>
          <p:cNvSpPr/>
          <p:nvPr/>
        </p:nvSpPr>
        <p:spPr>
          <a:xfrm>
            <a:off x="4211960" y="4149080"/>
            <a:ext cx="4032448" cy="2520280"/>
          </a:xfrm>
          <a:prstGeom prst="roundRect">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5" name="Rounded Rectangle 4"/>
          <p:cNvSpPr/>
          <p:nvPr/>
        </p:nvSpPr>
        <p:spPr>
          <a:xfrm>
            <a:off x="6372200" y="836712"/>
            <a:ext cx="2088232" cy="720080"/>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sp3d extrusionH="57150">
              <a:bevelT w="38100" h="38100"/>
            </a:sp3d>
          </a:bodyPr>
          <a:lstStyle/>
          <a:p>
            <a:pPr algn="ctr"/>
            <a:r>
              <a:rPr lang="fa-IR" sz="2000" b="1" dirty="0" smtClean="0">
                <a:solidFill>
                  <a:schemeClr val="bg1"/>
                </a:solidFill>
                <a:latin typeface="Tahoma" pitchFamily="34" charset="0"/>
                <a:cs typeface="B Nazanin" pitchFamily="2" charset="-78"/>
              </a:rPr>
              <a:t>هماهنگ کننده:</a:t>
            </a:r>
            <a:endParaRPr lang="fa-IR" sz="2000" b="1" dirty="0">
              <a:solidFill>
                <a:schemeClr val="bg1"/>
              </a:solidFill>
              <a:latin typeface="Tahoma" pitchFamily="34" charset="0"/>
              <a:cs typeface="B Nazanin" pitchFamily="2" charset="-78"/>
            </a:endParaRPr>
          </a:p>
        </p:txBody>
      </p:sp>
      <p:sp>
        <p:nvSpPr>
          <p:cNvPr id="6" name="TextBox 5"/>
          <p:cNvSpPr txBox="1"/>
          <p:nvPr/>
        </p:nvSpPr>
        <p:spPr>
          <a:xfrm>
            <a:off x="5508104" y="4293096"/>
            <a:ext cx="2448272" cy="400110"/>
          </a:xfrm>
          <a:prstGeom prst="rect">
            <a:avLst/>
          </a:prstGeom>
          <a:noFill/>
        </p:spPr>
        <p:txBody>
          <a:bodyPr wrap="square" rtlCol="1">
            <a:spAutoFit/>
          </a:bodyPr>
          <a:lstStyle/>
          <a:p>
            <a:r>
              <a:rPr lang="fa-IR" sz="2000" b="1" dirty="0" smtClean="0">
                <a:solidFill>
                  <a:schemeClr val="accent4">
                    <a:lumMod val="75000"/>
                  </a:schemeClr>
                </a:solidFill>
                <a:latin typeface="Tahoma" pitchFamily="34" charset="0"/>
                <a:cs typeface="B Nazanin" pitchFamily="2" charset="-78"/>
              </a:rPr>
              <a:t>مشخصات:</a:t>
            </a:r>
            <a:endParaRPr lang="fa-IR" sz="2000" b="1" dirty="0">
              <a:solidFill>
                <a:schemeClr val="accent4">
                  <a:lumMod val="75000"/>
                </a:schemeClr>
              </a:solidFill>
              <a:latin typeface="Tahoma" pitchFamily="34" charset="0"/>
              <a:cs typeface="B Nazanin" pitchFamily="2" charset="-78"/>
            </a:endParaRPr>
          </a:p>
        </p:txBody>
      </p:sp>
      <p:sp>
        <p:nvSpPr>
          <p:cNvPr id="7" name="TextBox 6"/>
          <p:cNvSpPr txBox="1"/>
          <p:nvPr/>
        </p:nvSpPr>
        <p:spPr>
          <a:xfrm>
            <a:off x="4499992" y="4869160"/>
            <a:ext cx="3456384" cy="923330"/>
          </a:xfrm>
          <a:prstGeom prst="rect">
            <a:avLst/>
          </a:prstGeom>
          <a:noFill/>
        </p:spPr>
        <p:txBody>
          <a:bodyPr wrap="square" rtlCol="1">
            <a:spAutoFit/>
          </a:bodyPr>
          <a:lstStyle/>
          <a:p>
            <a:pPr algn="just"/>
            <a:r>
              <a:rPr lang="fa-IR" dirty="0" smtClean="0">
                <a:latin typeface="Tahoma" pitchFamily="34" charset="0"/>
                <a:cs typeface="B Nazanin" pitchFamily="2" charset="-78"/>
              </a:rPr>
              <a:t>یاری رسان، آرام، آسان گیر، می پرسد، محتاط، معقول، خود را در نظر نمی گیرد، شروع نمی کند، گاهی خسته کننده و بد گمان، دودل</a:t>
            </a:r>
            <a:endParaRPr lang="fa-IR" dirty="0">
              <a:latin typeface="Tahoma" pitchFamily="34" charset="0"/>
              <a:cs typeface="B Nazanin" pitchFamily="2" charset="-78"/>
            </a:endParaRPr>
          </a:p>
        </p:txBody>
      </p:sp>
      <p:sp>
        <p:nvSpPr>
          <p:cNvPr id="8" name="Action Button: Return 7">
            <a:hlinkClick r:id="rId2" action="ppaction://hlinksldjump" highlightClick="1"/>
          </p:cNvPr>
          <p:cNvSpPr/>
          <p:nvPr/>
        </p:nvSpPr>
        <p:spPr>
          <a:xfrm>
            <a:off x="0" y="6453336"/>
            <a:ext cx="467544" cy="404664"/>
          </a:xfrm>
          <a:prstGeom prst="actionButtonReturn">
            <a:avLst/>
          </a:prstGeom>
          <a:gradFill>
            <a:gsLst>
              <a:gs pos="74000">
                <a:schemeClr val="accent4">
                  <a:lumMod val="60000"/>
                  <a:lumOff val="40000"/>
                  <a:alpha val="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med" advClick="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28662" y="1484784"/>
            <a:ext cx="7315746" cy="2448272"/>
          </a:xfrm>
          <a:prstGeom prst="roundRect">
            <a:avLst/>
          </a:prstGeom>
          <a:no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just"/>
            <a:r>
              <a:rPr lang="fa-IR" dirty="0" smtClean="0">
                <a:solidFill>
                  <a:schemeClr val="tx1"/>
                </a:solidFill>
                <a:latin typeface="Tahoma" pitchFamily="34" charset="0"/>
                <a:cs typeface="B Nazanin" pitchFamily="2" charset="-78"/>
              </a:rPr>
              <a:t>این فرد تحلیل گر از ذهن خود بیش از هر سبک رفتاری دیگر برای تحلیل و درک مسائل استفاده می کند. او باید منظور و دلیل هر چیزی را پیدا کند. همین خصوصیت چنین افرادی را در درک و ماهیت مسائل و مشکلات پیچیده ماهر می کند. افراد با سبک رفتاری تحلیل گر معمولا شغل هایی را انتخاب می کند که در طبیعت علمی یا تکنیک دارند. این افراد دوست دارند در شغل هایی کار کنند که نیازمند نیروی تحلیل گری بالایی در جزئیات است. این افراد معمولا دوست دارند تنها کار کنند و مستقلا فکر کنند.</a:t>
            </a:r>
            <a:endParaRPr lang="fa-IR" dirty="0">
              <a:solidFill>
                <a:schemeClr val="tx1"/>
              </a:solidFill>
              <a:latin typeface="Tahoma" pitchFamily="34" charset="0"/>
              <a:cs typeface="B Nazanin" pitchFamily="2" charset="-78"/>
            </a:endParaRPr>
          </a:p>
        </p:txBody>
      </p:sp>
      <p:sp>
        <p:nvSpPr>
          <p:cNvPr id="3" name="Rectangle 2"/>
          <p:cNvSpPr/>
          <p:nvPr/>
        </p:nvSpPr>
        <p:spPr>
          <a:xfrm>
            <a:off x="1043608" y="404664"/>
            <a:ext cx="446449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2800" b="1" spc="150" dirty="0" smtClean="0">
                <a:ln w="11430"/>
                <a:solidFill>
                  <a:srgbClr val="F8F8F8"/>
                </a:solidFill>
                <a:cs typeface="B Nazanin" pitchFamily="2" charset="-78"/>
              </a:rPr>
              <a:t>کار را درست انجام بده</a:t>
            </a:r>
            <a:endParaRPr lang="en-US" sz="2800" b="1" cap="none" spc="150" dirty="0">
              <a:ln w="11430"/>
              <a:solidFill>
                <a:srgbClr val="F8F8F8"/>
              </a:solidFill>
              <a:cs typeface="B Nazanin" pitchFamily="2" charset="-78"/>
            </a:endParaRPr>
          </a:p>
        </p:txBody>
      </p:sp>
      <p:sp>
        <p:nvSpPr>
          <p:cNvPr id="4" name="Rounded Rectangle 3"/>
          <p:cNvSpPr/>
          <p:nvPr/>
        </p:nvSpPr>
        <p:spPr>
          <a:xfrm>
            <a:off x="3851920" y="4149080"/>
            <a:ext cx="4392488" cy="2016224"/>
          </a:xfrm>
          <a:prstGeom prst="roundRect">
            <a:avLst/>
          </a:prstGeom>
          <a:no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5" name="Rounded Rectangle 4"/>
          <p:cNvSpPr/>
          <p:nvPr/>
        </p:nvSpPr>
        <p:spPr>
          <a:xfrm>
            <a:off x="6588224" y="980728"/>
            <a:ext cx="1944216" cy="720080"/>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sp3d extrusionH="57150">
              <a:bevelT w="38100" h="38100"/>
            </a:sp3d>
          </a:bodyPr>
          <a:lstStyle/>
          <a:p>
            <a:pPr algn="ctr"/>
            <a:r>
              <a:rPr lang="fa-IR" sz="2400" b="1" dirty="0" smtClean="0">
                <a:solidFill>
                  <a:schemeClr val="bg1"/>
                </a:solidFill>
                <a:latin typeface="Tahoma" pitchFamily="34" charset="0"/>
                <a:cs typeface="B Nazanin" pitchFamily="2" charset="-78"/>
              </a:rPr>
              <a:t>تحلیل گر:</a:t>
            </a:r>
            <a:endParaRPr lang="fa-IR" sz="2400" b="1" dirty="0">
              <a:solidFill>
                <a:schemeClr val="bg1"/>
              </a:solidFill>
              <a:latin typeface="Tahoma" pitchFamily="34" charset="0"/>
              <a:cs typeface="B Nazanin" pitchFamily="2" charset="-78"/>
            </a:endParaRPr>
          </a:p>
        </p:txBody>
      </p:sp>
      <p:sp>
        <p:nvSpPr>
          <p:cNvPr id="6" name="TextBox 5"/>
          <p:cNvSpPr txBox="1"/>
          <p:nvPr/>
        </p:nvSpPr>
        <p:spPr>
          <a:xfrm>
            <a:off x="5508104" y="4293096"/>
            <a:ext cx="2448272" cy="400110"/>
          </a:xfrm>
          <a:prstGeom prst="rect">
            <a:avLst/>
          </a:prstGeom>
          <a:noFill/>
        </p:spPr>
        <p:txBody>
          <a:bodyPr wrap="square" rtlCol="1">
            <a:spAutoFit/>
          </a:bodyPr>
          <a:lstStyle/>
          <a:p>
            <a:r>
              <a:rPr lang="fa-IR" sz="2000" b="1" dirty="0" smtClean="0">
                <a:solidFill>
                  <a:schemeClr val="accent4">
                    <a:lumMod val="75000"/>
                  </a:schemeClr>
                </a:solidFill>
                <a:latin typeface="Tahoma" pitchFamily="34" charset="0"/>
                <a:cs typeface="B Nazanin" pitchFamily="2" charset="-78"/>
              </a:rPr>
              <a:t>مشخصات:</a:t>
            </a:r>
            <a:endParaRPr lang="fa-IR" sz="2000" b="1" dirty="0">
              <a:solidFill>
                <a:schemeClr val="accent4">
                  <a:lumMod val="75000"/>
                </a:schemeClr>
              </a:solidFill>
              <a:latin typeface="Tahoma" pitchFamily="34" charset="0"/>
              <a:cs typeface="B Nazanin" pitchFamily="2" charset="-78"/>
            </a:endParaRPr>
          </a:p>
        </p:txBody>
      </p:sp>
      <p:sp>
        <p:nvSpPr>
          <p:cNvPr id="7" name="TextBox 6"/>
          <p:cNvSpPr txBox="1"/>
          <p:nvPr/>
        </p:nvSpPr>
        <p:spPr>
          <a:xfrm>
            <a:off x="4139952" y="4869160"/>
            <a:ext cx="3960440" cy="646331"/>
          </a:xfrm>
          <a:prstGeom prst="rect">
            <a:avLst/>
          </a:prstGeom>
          <a:noFill/>
        </p:spPr>
        <p:txBody>
          <a:bodyPr wrap="square" rtlCol="1">
            <a:spAutoFit/>
          </a:bodyPr>
          <a:lstStyle/>
          <a:p>
            <a:pPr algn="just"/>
            <a:r>
              <a:rPr lang="fa-IR" dirty="0" smtClean="0">
                <a:latin typeface="Tahoma" pitchFamily="34" charset="0"/>
                <a:cs typeface="B Nazanin" pitchFamily="2" charset="-78"/>
              </a:rPr>
              <a:t>مصر، روش مند، آرام، می پرسند، رسمی، ساکت، کنکاش گر، کمال گرا، آهسته، آهسته رو، سرد، دودل</a:t>
            </a:r>
            <a:endParaRPr lang="fa-IR" dirty="0">
              <a:latin typeface="Tahoma" pitchFamily="34" charset="0"/>
              <a:cs typeface="B Nazanin" pitchFamily="2" charset="-78"/>
            </a:endParaRPr>
          </a:p>
        </p:txBody>
      </p:sp>
      <p:sp>
        <p:nvSpPr>
          <p:cNvPr id="8" name="Action Button: Return 7">
            <a:hlinkClick r:id="rId2" action="ppaction://hlinksldjump" highlightClick="1"/>
          </p:cNvPr>
          <p:cNvSpPr/>
          <p:nvPr/>
        </p:nvSpPr>
        <p:spPr>
          <a:xfrm>
            <a:off x="0" y="6453336"/>
            <a:ext cx="467544" cy="404664"/>
          </a:xfrm>
          <a:prstGeom prst="actionButtonReturn">
            <a:avLst/>
          </a:prstGeom>
          <a:gradFill>
            <a:gsLst>
              <a:gs pos="74000">
                <a:schemeClr val="accent4">
                  <a:lumMod val="60000"/>
                  <a:lumOff val="40000"/>
                  <a:alpha val="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med" advClick="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99592" y="1484784"/>
            <a:ext cx="7344816" cy="2448272"/>
          </a:xfrm>
          <a:prstGeom prst="roundRect">
            <a:avLst/>
          </a:prstGeom>
          <a:noFill/>
          <a:ln>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just"/>
            <a:r>
              <a:rPr lang="fa-IR" dirty="0" smtClean="0">
                <a:solidFill>
                  <a:schemeClr val="tx1"/>
                </a:solidFill>
                <a:latin typeface="Tahoma" pitchFamily="34" charset="0"/>
                <a:cs typeface="B Nazanin" pitchFamily="2" charset="-78"/>
              </a:rPr>
              <a:t>این افراد دوست دارند تمامی راه حل های ممکن را قبل از امتحان راه درست بررسی کنند، به دنبال کمال در همه چیز هستند و ممکن است در صورتی که نتوانند به انداره توقعی که از خود داشته اند عمل کنند از خود ناامید یا عصبانی شوند. ممکن است به نظر جدا از دیگران و بیش از حد متمرکز بر هدف بیایند. این افراد معمولا کارها را تمام و کمال انجام می دهند و مرتب هستند. افراد با این سبک رفتاری هر شغلی را انتخاب کنند در انجام آن حرفه ای، اخلاقی و صادق عمل می کنند.</a:t>
            </a:r>
            <a:endParaRPr lang="fa-IR" dirty="0">
              <a:solidFill>
                <a:schemeClr val="tx1"/>
              </a:solidFill>
              <a:latin typeface="Tahoma" pitchFamily="34" charset="0"/>
              <a:cs typeface="B Nazanin" pitchFamily="2" charset="-78"/>
            </a:endParaRPr>
          </a:p>
        </p:txBody>
      </p:sp>
      <p:sp>
        <p:nvSpPr>
          <p:cNvPr id="3" name="Rectangle 2"/>
          <p:cNvSpPr/>
          <p:nvPr/>
        </p:nvSpPr>
        <p:spPr>
          <a:xfrm>
            <a:off x="1115616" y="476672"/>
            <a:ext cx="3456384" cy="523220"/>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2800" b="1" spc="150" dirty="0" smtClean="0">
                <a:ln w="11430"/>
                <a:solidFill>
                  <a:srgbClr val="F8F8F8"/>
                </a:solidFill>
                <a:effectLst>
                  <a:outerShdw blurRad="25400" algn="tl" rotWithShape="0">
                    <a:srgbClr val="000000">
                      <a:alpha val="43000"/>
                    </a:srgbClr>
                  </a:outerShdw>
                </a:effectLst>
                <a:cs typeface="B Nazanin" pitchFamily="2" charset="-78"/>
              </a:rPr>
              <a:t>کار را تمام کن </a:t>
            </a:r>
            <a:endParaRPr lang="en-US" sz="2800" b="1" cap="none" spc="150" dirty="0">
              <a:ln w="11430"/>
              <a:solidFill>
                <a:srgbClr val="F8F8F8"/>
              </a:solidFill>
              <a:effectLst>
                <a:outerShdw blurRad="25400" algn="tl" rotWithShape="0">
                  <a:srgbClr val="000000">
                    <a:alpha val="43000"/>
                  </a:srgbClr>
                </a:outerShdw>
              </a:effectLst>
              <a:cs typeface="B Nazanin" pitchFamily="2" charset="-78"/>
            </a:endParaRPr>
          </a:p>
        </p:txBody>
      </p:sp>
      <p:sp>
        <p:nvSpPr>
          <p:cNvPr id="4" name="Rounded Rectangle 3"/>
          <p:cNvSpPr/>
          <p:nvPr/>
        </p:nvSpPr>
        <p:spPr>
          <a:xfrm>
            <a:off x="5076056" y="4149080"/>
            <a:ext cx="3168352" cy="2520280"/>
          </a:xfrm>
          <a:prstGeom prst="roundRect">
            <a:avLst/>
          </a:prstGeom>
          <a:noFill/>
          <a:ln>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cs typeface="B Nazanin" pitchFamily="2" charset="-78"/>
            </a:endParaRPr>
          </a:p>
        </p:txBody>
      </p:sp>
      <p:sp>
        <p:nvSpPr>
          <p:cNvPr id="5" name="Rounded Rectangle 4"/>
          <p:cNvSpPr/>
          <p:nvPr/>
        </p:nvSpPr>
        <p:spPr>
          <a:xfrm>
            <a:off x="6588224" y="980728"/>
            <a:ext cx="1944216" cy="720080"/>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sp3d extrusionH="57150">
              <a:bevelT w="38100" h="38100"/>
            </a:sp3d>
          </a:bodyPr>
          <a:lstStyle/>
          <a:p>
            <a:pPr algn="ctr"/>
            <a:r>
              <a:rPr lang="fa-IR" sz="2000" b="1" dirty="0" smtClean="0">
                <a:solidFill>
                  <a:schemeClr val="bg1"/>
                </a:solidFill>
                <a:latin typeface="Tahoma" pitchFamily="34" charset="0"/>
                <a:cs typeface="B Nazanin" pitchFamily="2" charset="-78"/>
              </a:rPr>
              <a:t>اجرا کننده:</a:t>
            </a:r>
            <a:endParaRPr lang="fa-IR" sz="2000" b="1" dirty="0">
              <a:solidFill>
                <a:schemeClr val="bg1"/>
              </a:solidFill>
              <a:latin typeface="Tahoma" pitchFamily="34" charset="0"/>
              <a:cs typeface="B Nazanin" pitchFamily="2" charset="-78"/>
            </a:endParaRPr>
          </a:p>
        </p:txBody>
      </p:sp>
      <p:sp>
        <p:nvSpPr>
          <p:cNvPr id="6" name="TextBox 5"/>
          <p:cNvSpPr txBox="1"/>
          <p:nvPr/>
        </p:nvSpPr>
        <p:spPr>
          <a:xfrm>
            <a:off x="5508104" y="4293096"/>
            <a:ext cx="2448272" cy="400110"/>
          </a:xfrm>
          <a:prstGeom prst="rect">
            <a:avLst/>
          </a:prstGeom>
          <a:noFill/>
        </p:spPr>
        <p:txBody>
          <a:bodyPr wrap="square" rtlCol="1">
            <a:spAutoFit/>
          </a:bodyPr>
          <a:lstStyle/>
          <a:p>
            <a:r>
              <a:rPr lang="fa-IR" sz="2000" b="1" dirty="0" smtClean="0">
                <a:solidFill>
                  <a:schemeClr val="accent4">
                    <a:lumMod val="75000"/>
                  </a:schemeClr>
                </a:solidFill>
                <a:latin typeface="Tahoma" pitchFamily="34" charset="0"/>
                <a:cs typeface="B Nazanin" pitchFamily="2" charset="-78"/>
              </a:rPr>
              <a:t>مشخصات:</a:t>
            </a:r>
            <a:endParaRPr lang="fa-IR" sz="2000" b="1" dirty="0">
              <a:solidFill>
                <a:schemeClr val="accent4">
                  <a:lumMod val="75000"/>
                </a:schemeClr>
              </a:solidFill>
              <a:latin typeface="Tahoma" pitchFamily="34" charset="0"/>
              <a:cs typeface="B Nazanin" pitchFamily="2" charset="-78"/>
            </a:endParaRPr>
          </a:p>
        </p:txBody>
      </p:sp>
      <p:sp>
        <p:nvSpPr>
          <p:cNvPr id="8" name="TextBox 7"/>
          <p:cNvSpPr txBox="1"/>
          <p:nvPr/>
        </p:nvSpPr>
        <p:spPr>
          <a:xfrm>
            <a:off x="5220072" y="4869160"/>
            <a:ext cx="2808312" cy="923330"/>
          </a:xfrm>
          <a:prstGeom prst="rect">
            <a:avLst/>
          </a:prstGeom>
          <a:noFill/>
        </p:spPr>
        <p:txBody>
          <a:bodyPr wrap="square" rtlCol="1">
            <a:spAutoFit/>
          </a:bodyPr>
          <a:lstStyle/>
          <a:p>
            <a:pPr algn="just"/>
            <a:r>
              <a:rPr lang="fa-IR" dirty="0" smtClean="0">
                <a:latin typeface="Tahoma" pitchFamily="34" charset="0"/>
                <a:cs typeface="B Nazanin" pitchFamily="2" charset="-78"/>
              </a:rPr>
              <a:t>قاطع، ساختارمند، منطقی، رسمی، مستقل، نظام مند، سروقت، نکته بین، فضل فروش، متفکر، سرد، کناره گیر</a:t>
            </a:r>
            <a:endParaRPr lang="fa-IR" dirty="0">
              <a:latin typeface="Tahoma" pitchFamily="34" charset="0"/>
              <a:cs typeface="B Nazanin" pitchFamily="2" charset="-78"/>
            </a:endParaRPr>
          </a:p>
        </p:txBody>
      </p:sp>
      <p:sp>
        <p:nvSpPr>
          <p:cNvPr id="9" name="Action Button: Return 8">
            <a:hlinkClick r:id="rId2" action="ppaction://hlinksldjump" highlightClick="1"/>
          </p:cNvPr>
          <p:cNvSpPr/>
          <p:nvPr/>
        </p:nvSpPr>
        <p:spPr>
          <a:xfrm>
            <a:off x="0" y="6453336"/>
            <a:ext cx="467544" cy="404664"/>
          </a:xfrm>
          <a:prstGeom prst="actionButtonReturn">
            <a:avLst/>
          </a:prstGeom>
          <a:gradFill>
            <a:gsLst>
              <a:gs pos="74000">
                <a:schemeClr val="accent4">
                  <a:lumMod val="60000"/>
                  <a:lumOff val="40000"/>
                  <a:alpha val="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B Nazanin" pitchFamily="2" charset="-78"/>
            </a:endParaRPr>
          </a:p>
        </p:txBody>
      </p:sp>
    </p:spTree>
  </p:cSld>
  <p:clrMapOvr>
    <a:masterClrMapping/>
  </p:clrMapOvr>
  <p:transition spd="med" advClick="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8" grpId="0"/>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5576" y="1340768"/>
            <a:ext cx="7488832" cy="288032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just"/>
            <a:r>
              <a:rPr lang="fa-IR" dirty="0" smtClean="0">
                <a:solidFill>
                  <a:schemeClr val="tx1"/>
                </a:solidFill>
                <a:latin typeface="Tahoma" pitchFamily="34" charset="0"/>
                <a:cs typeface="B Nazanin" pitchFamily="2" charset="-78"/>
              </a:rPr>
              <a:t>افراد با سبک رفتاری هدایت گرانه در برنامه ریزی و سازماندهی قوی عمل می کنند و اصول و استانداردهایش روشن است. این افراد تفکر خود را سریع، کوتاه و کامل بیان می کنند و در شروع کردن کارها و جلو بردن آن ها قوی هستند. یک هدایت گر دوست دارد رهبری را به دست گیرد و برای انتخاب آزاد باشد. داشتن درآمد مناسب برای این افراد ارزش بالایی دارد. بسیاری از این افراد که سبک رفتاری هدایت گرانه دارند وارد شغل هایی شوند که نتوانند در آن مشکلات را به چالش بکشند. افراد با این سبک رفتاری در تصمیم گیری های سریع خوب عمل می کنند و به سرعت می پذیرند.</a:t>
            </a:r>
            <a:endParaRPr lang="fa-IR" dirty="0">
              <a:solidFill>
                <a:schemeClr val="tx1"/>
              </a:solidFill>
              <a:latin typeface="Tahoma" pitchFamily="34" charset="0"/>
              <a:cs typeface="B Nazanin" pitchFamily="2" charset="-78"/>
            </a:endParaRPr>
          </a:p>
        </p:txBody>
      </p:sp>
      <p:sp>
        <p:nvSpPr>
          <p:cNvPr id="3" name="Rectangle 2"/>
          <p:cNvSpPr/>
          <p:nvPr/>
        </p:nvSpPr>
        <p:spPr>
          <a:xfrm>
            <a:off x="1115616" y="476672"/>
            <a:ext cx="3456384" cy="523220"/>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2800" b="1" spc="150" dirty="0" smtClean="0">
                <a:ln w="11430"/>
                <a:solidFill>
                  <a:srgbClr val="F8F8F8"/>
                </a:solidFill>
                <a:effectLst>
                  <a:outerShdw blurRad="25400" algn="tl" rotWithShape="0">
                    <a:srgbClr val="000000">
                      <a:alpha val="43000"/>
                    </a:srgbClr>
                  </a:outerShdw>
                </a:effectLst>
                <a:cs typeface="B Nazanin" pitchFamily="2" charset="-78"/>
              </a:rPr>
              <a:t>الان انجامش بده</a:t>
            </a:r>
            <a:endParaRPr lang="en-US" sz="2800" b="1" cap="none" spc="150" dirty="0">
              <a:ln w="11430"/>
              <a:solidFill>
                <a:srgbClr val="F8F8F8"/>
              </a:solidFill>
              <a:effectLst>
                <a:outerShdw blurRad="25400" algn="tl" rotWithShape="0">
                  <a:srgbClr val="000000">
                    <a:alpha val="43000"/>
                  </a:srgbClr>
                </a:outerShdw>
              </a:effectLst>
              <a:cs typeface="B Nazanin" pitchFamily="2" charset="-78"/>
            </a:endParaRPr>
          </a:p>
        </p:txBody>
      </p:sp>
      <p:sp>
        <p:nvSpPr>
          <p:cNvPr id="4" name="Rounded Rectangle 3"/>
          <p:cNvSpPr/>
          <p:nvPr/>
        </p:nvSpPr>
        <p:spPr>
          <a:xfrm>
            <a:off x="4860032" y="4337720"/>
            <a:ext cx="3384376" cy="233164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cs typeface="B Nazanin" pitchFamily="2" charset="-78"/>
            </a:endParaRPr>
          </a:p>
        </p:txBody>
      </p:sp>
      <p:sp>
        <p:nvSpPr>
          <p:cNvPr id="5" name="Rounded Rectangle 4"/>
          <p:cNvSpPr/>
          <p:nvPr/>
        </p:nvSpPr>
        <p:spPr>
          <a:xfrm>
            <a:off x="6588224" y="764704"/>
            <a:ext cx="1944216" cy="720080"/>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sp3d extrusionH="57150">
              <a:bevelT w="38100" h="38100"/>
            </a:sp3d>
          </a:bodyPr>
          <a:lstStyle/>
          <a:p>
            <a:pPr algn="ctr"/>
            <a:r>
              <a:rPr lang="fa-IR" sz="2400" b="1" dirty="0" smtClean="0">
                <a:solidFill>
                  <a:schemeClr val="bg1"/>
                </a:solidFill>
                <a:latin typeface="Tahoma" pitchFamily="34" charset="0"/>
                <a:cs typeface="B Nazanin" pitchFamily="2" charset="-78"/>
              </a:rPr>
              <a:t>هدایت گر:</a:t>
            </a:r>
            <a:endParaRPr lang="fa-IR" sz="2400" b="1" dirty="0">
              <a:solidFill>
                <a:schemeClr val="bg1"/>
              </a:solidFill>
              <a:latin typeface="Tahoma" pitchFamily="34" charset="0"/>
              <a:cs typeface="B Nazanin" pitchFamily="2" charset="-78"/>
            </a:endParaRPr>
          </a:p>
        </p:txBody>
      </p:sp>
      <p:sp>
        <p:nvSpPr>
          <p:cNvPr id="6" name="TextBox 5"/>
          <p:cNvSpPr txBox="1"/>
          <p:nvPr/>
        </p:nvSpPr>
        <p:spPr>
          <a:xfrm>
            <a:off x="5508104" y="4293096"/>
            <a:ext cx="2448272" cy="400110"/>
          </a:xfrm>
          <a:prstGeom prst="rect">
            <a:avLst/>
          </a:prstGeom>
          <a:noFill/>
        </p:spPr>
        <p:txBody>
          <a:bodyPr wrap="square" rtlCol="1">
            <a:spAutoFit/>
          </a:bodyPr>
          <a:lstStyle/>
          <a:p>
            <a:r>
              <a:rPr lang="fa-IR" sz="2000" b="1" dirty="0" smtClean="0">
                <a:solidFill>
                  <a:schemeClr val="accent4">
                    <a:lumMod val="75000"/>
                  </a:schemeClr>
                </a:solidFill>
                <a:latin typeface="Tahoma" pitchFamily="34" charset="0"/>
                <a:cs typeface="B Nazanin" pitchFamily="2" charset="-78"/>
              </a:rPr>
              <a:t>مشخصات:</a:t>
            </a:r>
            <a:endParaRPr lang="fa-IR" sz="2000" b="1" dirty="0">
              <a:solidFill>
                <a:schemeClr val="accent4">
                  <a:lumMod val="75000"/>
                </a:schemeClr>
              </a:solidFill>
              <a:latin typeface="Tahoma" pitchFamily="34" charset="0"/>
              <a:cs typeface="B Nazanin" pitchFamily="2" charset="-78"/>
            </a:endParaRPr>
          </a:p>
        </p:txBody>
      </p:sp>
      <p:sp>
        <p:nvSpPr>
          <p:cNvPr id="7" name="TextBox 6"/>
          <p:cNvSpPr txBox="1"/>
          <p:nvPr/>
        </p:nvSpPr>
        <p:spPr>
          <a:xfrm>
            <a:off x="5076056" y="4869160"/>
            <a:ext cx="2952328" cy="1200329"/>
          </a:xfrm>
          <a:prstGeom prst="rect">
            <a:avLst/>
          </a:prstGeom>
          <a:noFill/>
        </p:spPr>
        <p:txBody>
          <a:bodyPr wrap="square" rtlCol="1">
            <a:spAutoFit/>
          </a:bodyPr>
          <a:lstStyle/>
          <a:p>
            <a:pPr algn="just"/>
            <a:r>
              <a:rPr lang="fa-IR" dirty="0" smtClean="0">
                <a:latin typeface="Tahoma" pitchFamily="34" charset="0"/>
                <a:cs typeface="B Nazanin" pitchFamily="2" charset="-78"/>
              </a:rPr>
              <a:t>مصر، احاطه گر، منظم، قوی، مقتدر، رسمی، رقابت جو، کنترل کننده، تحمیل کننده، گوش نمی کند، برنده به هر قیمت، نا شکیبا</a:t>
            </a:r>
            <a:endParaRPr lang="fa-IR" dirty="0">
              <a:latin typeface="Tahoma" pitchFamily="34" charset="0"/>
              <a:cs typeface="B Nazanin" pitchFamily="2" charset="-78"/>
            </a:endParaRPr>
          </a:p>
        </p:txBody>
      </p:sp>
      <p:sp>
        <p:nvSpPr>
          <p:cNvPr id="8" name="Action Button: Return 7">
            <a:hlinkClick r:id="rId2" action="ppaction://hlinksldjump" highlightClick="1"/>
          </p:cNvPr>
          <p:cNvSpPr/>
          <p:nvPr/>
        </p:nvSpPr>
        <p:spPr>
          <a:xfrm>
            <a:off x="0" y="6453336"/>
            <a:ext cx="467544" cy="404664"/>
          </a:xfrm>
          <a:prstGeom prst="actionButtonReturn">
            <a:avLst/>
          </a:prstGeom>
          <a:gradFill>
            <a:gsLst>
              <a:gs pos="74000">
                <a:schemeClr val="accent4">
                  <a:lumMod val="60000"/>
                  <a:lumOff val="40000"/>
                  <a:alpha val="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B Nazanin" pitchFamily="2" charset="-78"/>
            </a:endParaRPr>
          </a:p>
        </p:txBody>
      </p:sp>
    </p:spTree>
  </p:cSld>
  <p:clrMapOvr>
    <a:masterClrMapping/>
  </p:clrMapOvr>
  <p:transition spd="med" advClick="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5576" y="1340768"/>
            <a:ext cx="7488832" cy="2516860"/>
          </a:xfrm>
          <a:prstGeom prst="round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1" anchor="ctr"/>
          <a:lstStyle/>
          <a:p>
            <a:pPr algn="just"/>
            <a:r>
              <a:rPr lang="fa-IR" dirty="0" smtClean="0">
                <a:solidFill>
                  <a:schemeClr val="tx1"/>
                </a:solidFill>
                <a:latin typeface="Tahoma" pitchFamily="34" charset="0"/>
                <a:cs typeface="B Nazanin" pitchFamily="2" charset="-78"/>
              </a:rPr>
              <a:t>افراد ترغیب کننده به هر آنچه که در دنیای بیرون است، خواه اشیاء ایده ها و انسان ها توجه نشان می دهد. این افراد در هر کجا یک فرصت می بینند، آنها می توانند اشتیاق فراوانی در خود و دیگران به وجود می آورند. ترغیب کنندگان علاقه دارند مورد توجه باشند. این افراد در عین حال کوشا، متمرکز بر هدف، کارآمد و قاطع هستند.</a:t>
            </a:r>
            <a:endParaRPr lang="fa-IR" dirty="0">
              <a:solidFill>
                <a:schemeClr val="tx1"/>
              </a:solidFill>
              <a:latin typeface="Tahoma" pitchFamily="34" charset="0"/>
              <a:cs typeface="B Nazanin" pitchFamily="2" charset="-78"/>
            </a:endParaRPr>
          </a:p>
        </p:txBody>
      </p:sp>
      <p:sp>
        <p:nvSpPr>
          <p:cNvPr id="3" name="Rectangle 2"/>
          <p:cNvSpPr/>
          <p:nvPr/>
        </p:nvSpPr>
        <p:spPr>
          <a:xfrm>
            <a:off x="1115616" y="476672"/>
            <a:ext cx="3456384" cy="523220"/>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2800" b="1" spc="150" dirty="0" smtClean="0">
                <a:ln w="11430"/>
                <a:solidFill>
                  <a:srgbClr val="F8F8F8"/>
                </a:solidFill>
                <a:effectLst>
                  <a:outerShdw blurRad="25400" algn="tl" rotWithShape="0">
                    <a:srgbClr val="000000">
                      <a:alpha val="43000"/>
                    </a:srgbClr>
                  </a:outerShdw>
                </a:effectLst>
                <a:cs typeface="B Nazanin" pitchFamily="2" charset="-78"/>
              </a:rPr>
              <a:t>شروع کن، حرکت کن</a:t>
            </a:r>
            <a:endParaRPr lang="en-US" sz="2800" b="1" cap="none" spc="150" dirty="0">
              <a:ln w="11430"/>
              <a:solidFill>
                <a:srgbClr val="F8F8F8"/>
              </a:solidFill>
              <a:effectLst>
                <a:outerShdw blurRad="25400" algn="tl" rotWithShape="0">
                  <a:srgbClr val="000000">
                    <a:alpha val="43000"/>
                  </a:srgbClr>
                </a:outerShdw>
              </a:effectLst>
              <a:cs typeface="B Nazanin" pitchFamily="2" charset="-78"/>
            </a:endParaRPr>
          </a:p>
        </p:txBody>
      </p:sp>
      <p:sp>
        <p:nvSpPr>
          <p:cNvPr id="4" name="Rounded Rectangle 3"/>
          <p:cNvSpPr/>
          <p:nvPr/>
        </p:nvSpPr>
        <p:spPr>
          <a:xfrm>
            <a:off x="4572000" y="4214818"/>
            <a:ext cx="3672408" cy="2376264"/>
          </a:xfrm>
          <a:prstGeom prst="round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cs typeface="B Nazanin" pitchFamily="2" charset="-78"/>
            </a:endParaRPr>
          </a:p>
        </p:txBody>
      </p:sp>
      <p:sp>
        <p:nvSpPr>
          <p:cNvPr id="5" name="Rounded Rectangle 4"/>
          <p:cNvSpPr/>
          <p:nvPr/>
        </p:nvSpPr>
        <p:spPr>
          <a:xfrm>
            <a:off x="6588224" y="980728"/>
            <a:ext cx="1944216" cy="720080"/>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sp3d extrusionH="57150">
              <a:bevelT w="38100" h="38100"/>
            </a:sp3d>
          </a:bodyPr>
          <a:lstStyle/>
          <a:p>
            <a:pPr algn="ctr"/>
            <a:r>
              <a:rPr lang="fa-IR" sz="2000" b="1" dirty="0" smtClean="0">
                <a:solidFill>
                  <a:schemeClr val="bg1"/>
                </a:solidFill>
                <a:latin typeface="Tahoma" pitchFamily="34" charset="0"/>
                <a:cs typeface="B Nazanin" pitchFamily="2" charset="-78"/>
              </a:rPr>
              <a:t>ترغیب کننده:</a:t>
            </a:r>
            <a:endParaRPr lang="fa-IR" sz="2000" b="1" dirty="0">
              <a:solidFill>
                <a:schemeClr val="bg1"/>
              </a:solidFill>
              <a:latin typeface="Tahoma" pitchFamily="34" charset="0"/>
              <a:cs typeface="B Nazanin" pitchFamily="2" charset="-78"/>
            </a:endParaRPr>
          </a:p>
        </p:txBody>
      </p:sp>
      <p:sp>
        <p:nvSpPr>
          <p:cNvPr id="6" name="TextBox 5"/>
          <p:cNvSpPr txBox="1"/>
          <p:nvPr/>
        </p:nvSpPr>
        <p:spPr>
          <a:xfrm>
            <a:off x="5508104" y="4293096"/>
            <a:ext cx="2448272" cy="461665"/>
          </a:xfrm>
          <a:prstGeom prst="rect">
            <a:avLst/>
          </a:prstGeom>
          <a:noFill/>
        </p:spPr>
        <p:txBody>
          <a:bodyPr wrap="square" rtlCol="1">
            <a:spAutoFit/>
          </a:bodyPr>
          <a:lstStyle/>
          <a:p>
            <a:r>
              <a:rPr lang="fa-IR" sz="2400" b="1" dirty="0" smtClean="0">
                <a:solidFill>
                  <a:schemeClr val="accent4">
                    <a:lumMod val="75000"/>
                  </a:schemeClr>
                </a:solidFill>
                <a:latin typeface="Tahoma" pitchFamily="34" charset="0"/>
                <a:cs typeface="B Nazanin" pitchFamily="2" charset="-78"/>
              </a:rPr>
              <a:t>مشخصات:</a:t>
            </a:r>
            <a:endParaRPr lang="fa-IR" sz="2400" b="1" dirty="0">
              <a:solidFill>
                <a:schemeClr val="accent4">
                  <a:lumMod val="75000"/>
                </a:schemeClr>
              </a:solidFill>
              <a:latin typeface="Tahoma" pitchFamily="34" charset="0"/>
              <a:cs typeface="B Nazanin" pitchFamily="2" charset="-78"/>
            </a:endParaRPr>
          </a:p>
        </p:txBody>
      </p:sp>
      <p:sp>
        <p:nvSpPr>
          <p:cNvPr id="7" name="TextBox 6"/>
          <p:cNvSpPr txBox="1"/>
          <p:nvPr/>
        </p:nvSpPr>
        <p:spPr>
          <a:xfrm>
            <a:off x="4572000" y="4797152"/>
            <a:ext cx="3600400" cy="923330"/>
          </a:xfrm>
          <a:prstGeom prst="rect">
            <a:avLst/>
          </a:prstGeom>
          <a:noFill/>
        </p:spPr>
        <p:txBody>
          <a:bodyPr wrap="square" rtlCol="1">
            <a:spAutoFit/>
          </a:bodyPr>
          <a:lstStyle/>
          <a:p>
            <a:pPr algn="just"/>
            <a:r>
              <a:rPr lang="fa-IR" dirty="0" smtClean="0">
                <a:latin typeface="Tahoma" pitchFamily="34" charset="0"/>
                <a:cs typeface="B Nazanin" pitchFamily="2" charset="-78"/>
              </a:rPr>
              <a:t>هدفمند، مجابگر، فعال، پرحرف، جادویی، مقتدر، دوستانه، آینده نگر، مغرور، آتشی مزاج، پرگو، شادان، پرحرارت، برنده به هر قیمت</a:t>
            </a:r>
            <a:endParaRPr lang="fa-IR" dirty="0">
              <a:latin typeface="Tahoma" pitchFamily="34" charset="0"/>
              <a:cs typeface="B Nazanin" pitchFamily="2" charset="-78"/>
            </a:endParaRPr>
          </a:p>
        </p:txBody>
      </p:sp>
      <p:sp>
        <p:nvSpPr>
          <p:cNvPr id="8" name="Action Button: Return 7">
            <a:hlinkClick r:id="rId2" action="ppaction://hlinksldjump" highlightClick="1"/>
          </p:cNvPr>
          <p:cNvSpPr/>
          <p:nvPr/>
        </p:nvSpPr>
        <p:spPr>
          <a:xfrm>
            <a:off x="0" y="6453336"/>
            <a:ext cx="467544" cy="404664"/>
          </a:xfrm>
          <a:prstGeom prst="actionButtonReturn">
            <a:avLst/>
          </a:prstGeom>
          <a:gradFill>
            <a:gsLst>
              <a:gs pos="74000">
                <a:schemeClr val="accent4">
                  <a:lumMod val="60000"/>
                  <a:lumOff val="40000"/>
                  <a:alpha val="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B Nazanin" pitchFamily="2" charset="-78"/>
            </a:endParaRPr>
          </a:p>
        </p:txBody>
      </p:sp>
    </p:spTree>
  </p:cSld>
  <p:clrMapOvr>
    <a:masterClrMapping/>
  </p:clrMapOvr>
  <p:transition spd="med" advClick="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5576" y="1412776"/>
            <a:ext cx="7488832" cy="2664296"/>
          </a:xfrm>
          <a:prstGeom prst="roundRect">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just"/>
            <a:r>
              <a:rPr lang="fa-IR" dirty="0" smtClean="0">
                <a:solidFill>
                  <a:schemeClr val="tx1"/>
                </a:solidFill>
                <a:latin typeface="Tahoma" pitchFamily="34" charset="0"/>
                <a:cs typeface="B Nazanin" pitchFamily="2" charset="-78"/>
              </a:rPr>
              <a:t>افراد با این سبک رفتاری علاقه دارند در انجام کارشان بتوانند با افراد دیگر باشند، با آن ها ارتباط برقرار کنند و از علاقمندی های مشترکشان حرف بزنند. بسیاری از تبلیغ کنندگان چندین کار را با هم در یک زمان انجام می دهند و یا وارد شغل هایی می شوند که نیاز به سفر کردن داشته باشد. ای افراد ترجیح می دهند شغلی داشته باشند که خارج از دفتر کار باشد. این سبک رفتاری کارهای تکراری را دوست ندارند و به چالش، هیجان و همچنین امکان تصمیم گیری سریع دارند</a:t>
            </a:r>
            <a:r>
              <a:rPr lang="en-US" dirty="0" smtClean="0">
                <a:solidFill>
                  <a:schemeClr val="tx1"/>
                </a:solidFill>
                <a:latin typeface="Tahoma" pitchFamily="34" charset="0"/>
                <a:cs typeface="B Nazanin" pitchFamily="2" charset="-78"/>
              </a:rPr>
              <a:t> </a:t>
            </a:r>
            <a:r>
              <a:rPr lang="fa-IR" dirty="0" smtClean="0">
                <a:solidFill>
                  <a:schemeClr val="tx1"/>
                </a:solidFill>
                <a:latin typeface="Tahoma" pitchFamily="34" charset="0"/>
                <a:cs typeface="B Nazanin" pitchFamily="2" charset="-78"/>
              </a:rPr>
              <a:t>.</a:t>
            </a:r>
            <a:endParaRPr lang="fa-IR" dirty="0">
              <a:solidFill>
                <a:schemeClr val="tx1"/>
              </a:solidFill>
              <a:latin typeface="Tahoma" pitchFamily="34" charset="0"/>
              <a:cs typeface="B Nazanin" pitchFamily="2" charset="-78"/>
            </a:endParaRPr>
          </a:p>
        </p:txBody>
      </p:sp>
      <p:sp>
        <p:nvSpPr>
          <p:cNvPr id="3" name="Rectangle 2"/>
          <p:cNvSpPr/>
          <p:nvPr/>
        </p:nvSpPr>
        <p:spPr>
          <a:xfrm>
            <a:off x="1115616" y="476672"/>
            <a:ext cx="3456384" cy="523220"/>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2800" b="1" spc="150" dirty="0" smtClean="0">
                <a:ln w="11430"/>
                <a:solidFill>
                  <a:srgbClr val="F8F8F8"/>
                </a:solidFill>
                <a:effectLst>
                  <a:outerShdw blurRad="25400" algn="tl" rotWithShape="0">
                    <a:srgbClr val="000000">
                      <a:alpha val="43000"/>
                    </a:srgbClr>
                  </a:outerShdw>
                </a:effectLst>
                <a:cs typeface="B Nazanin" pitchFamily="2" charset="-78"/>
              </a:rPr>
              <a:t>با هم کار کنیم </a:t>
            </a:r>
            <a:endParaRPr lang="en-US" sz="2800" b="1" cap="none" spc="150" dirty="0">
              <a:ln w="11430"/>
              <a:solidFill>
                <a:srgbClr val="F8F8F8"/>
              </a:solidFill>
              <a:effectLst>
                <a:outerShdw blurRad="25400" algn="tl" rotWithShape="0">
                  <a:srgbClr val="000000">
                    <a:alpha val="43000"/>
                  </a:srgbClr>
                </a:outerShdw>
              </a:effectLst>
              <a:cs typeface="B Nazanin" pitchFamily="2" charset="-78"/>
            </a:endParaRPr>
          </a:p>
        </p:txBody>
      </p:sp>
      <p:sp>
        <p:nvSpPr>
          <p:cNvPr id="4" name="Rounded Rectangle 3"/>
          <p:cNvSpPr/>
          <p:nvPr/>
        </p:nvSpPr>
        <p:spPr>
          <a:xfrm>
            <a:off x="4211960" y="4364534"/>
            <a:ext cx="4032448" cy="2136300"/>
          </a:xfrm>
          <a:prstGeom prst="roundRect">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b="1">
              <a:cs typeface="B Nazanin" pitchFamily="2" charset="-78"/>
            </a:endParaRPr>
          </a:p>
        </p:txBody>
      </p:sp>
      <p:sp>
        <p:nvSpPr>
          <p:cNvPr id="5" name="Rounded Rectangle 4"/>
          <p:cNvSpPr/>
          <p:nvPr/>
        </p:nvSpPr>
        <p:spPr>
          <a:xfrm>
            <a:off x="6588224" y="980728"/>
            <a:ext cx="1944216" cy="720080"/>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sp3d extrusionH="57150">
              <a:bevelT w="38100" h="38100"/>
            </a:sp3d>
          </a:bodyPr>
          <a:lstStyle/>
          <a:p>
            <a:pPr algn="ctr"/>
            <a:r>
              <a:rPr lang="fa-IR" sz="2000" b="1" dirty="0" smtClean="0">
                <a:solidFill>
                  <a:schemeClr val="bg1"/>
                </a:solidFill>
                <a:latin typeface="Tahoma" pitchFamily="34" charset="0"/>
                <a:cs typeface="B Nazanin" pitchFamily="2" charset="-78"/>
              </a:rPr>
              <a:t>تبلیغ کننده:</a:t>
            </a:r>
            <a:endParaRPr lang="fa-IR" sz="2000" b="1" dirty="0">
              <a:solidFill>
                <a:schemeClr val="bg1"/>
              </a:solidFill>
              <a:latin typeface="Tahoma" pitchFamily="34" charset="0"/>
              <a:cs typeface="B Nazanin" pitchFamily="2" charset="-78"/>
            </a:endParaRPr>
          </a:p>
        </p:txBody>
      </p:sp>
      <p:sp>
        <p:nvSpPr>
          <p:cNvPr id="6" name="TextBox 5"/>
          <p:cNvSpPr txBox="1"/>
          <p:nvPr/>
        </p:nvSpPr>
        <p:spPr>
          <a:xfrm>
            <a:off x="5500694" y="4429132"/>
            <a:ext cx="2448272" cy="400110"/>
          </a:xfrm>
          <a:prstGeom prst="rect">
            <a:avLst/>
          </a:prstGeom>
          <a:noFill/>
        </p:spPr>
        <p:txBody>
          <a:bodyPr wrap="square" rtlCol="1">
            <a:spAutoFit/>
          </a:bodyPr>
          <a:lstStyle/>
          <a:p>
            <a:r>
              <a:rPr lang="fa-IR" sz="2000" b="1" dirty="0" smtClean="0">
                <a:solidFill>
                  <a:schemeClr val="accent4">
                    <a:lumMod val="75000"/>
                  </a:schemeClr>
                </a:solidFill>
                <a:latin typeface="Tahoma" pitchFamily="34" charset="0"/>
                <a:cs typeface="B Nazanin" pitchFamily="2" charset="-78"/>
              </a:rPr>
              <a:t>مشخصات:</a:t>
            </a:r>
            <a:endParaRPr lang="fa-IR" sz="2000" b="1" dirty="0">
              <a:solidFill>
                <a:schemeClr val="accent4">
                  <a:lumMod val="75000"/>
                </a:schemeClr>
              </a:solidFill>
              <a:latin typeface="Tahoma" pitchFamily="34" charset="0"/>
              <a:cs typeface="B Nazanin" pitchFamily="2" charset="-78"/>
            </a:endParaRPr>
          </a:p>
        </p:txBody>
      </p:sp>
      <p:sp>
        <p:nvSpPr>
          <p:cNvPr id="7" name="TextBox 6"/>
          <p:cNvSpPr txBox="1"/>
          <p:nvPr/>
        </p:nvSpPr>
        <p:spPr>
          <a:xfrm>
            <a:off x="4572000" y="4869160"/>
            <a:ext cx="3600400" cy="1200329"/>
          </a:xfrm>
          <a:prstGeom prst="rect">
            <a:avLst/>
          </a:prstGeom>
          <a:noFill/>
        </p:spPr>
        <p:txBody>
          <a:bodyPr wrap="square" rtlCol="1">
            <a:spAutoFit/>
          </a:bodyPr>
          <a:lstStyle/>
          <a:p>
            <a:pPr algn="just"/>
            <a:r>
              <a:rPr lang="fa-IR" dirty="0" smtClean="0">
                <a:latin typeface="Tahoma" pitchFamily="34" charset="0"/>
                <a:cs typeface="B Nazanin" pitchFamily="2" charset="-78"/>
              </a:rPr>
              <a:t>خود انگیز، چالشگر، پویا، شرح دهنده، مقتدر، رقابت جو، آنی، بی احتیاط، اشتراک گذرانده احساسات، غیر منطقی، تهدید کننده، آتشی، پرزرق و برق، گوش نمی دهد، به هر قیمت برنده</a:t>
            </a:r>
            <a:endParaRPr lang="fa-IR" dirty="0">
              <a:latin typeface="Tahoma" pitchFamily="34" charset="0"/>
              <a:cs typeface="B Nazanin" pitchFamily="2" charset="-78"/>
            </a:endParaRPr>
          </a:p>
        </p:txBody>
      </p:sp>
      <p:sp>
        <p:nvSpPr>
          <p:cNvPr id="8" name="Action Button: Return 7">
            <a:hlinkClick r:id="rId2" action="ppaction://hlinksldjump" highlightClick="1"/>
          </p:cNvPr>
          <p:cNvSpPr/>
          <p:nvPr/>
        </p:nvSpPr>
        <p:spPr>
          <a:xfrm>
            <a:off x="0" y="6453336"/>
            <a:ext cx="467544" cy="404664"/>
          </a:xfrm>
          <a:prstGeom prst="actionButtonReturn">
            <a:avLst/>
          </a:prstGeom>
          <a:gradFill>
            <a:gsLst>
              <a:gs pos="74000">
                <a:schemeClr val="accent4">
                  <a:lumMod val="60000"/>
                  <a:lumOff val="40000"/>
                  <a:alpha val="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cs typeface="B Nazanin" pitchFamily="2" charset="-78"/>
            </a:endParaRPr>
          </a:p>
        </p:txBody>
      </p:sp>
    </p:spTree>
  </p:cSld>
  <p:clrMapOvr>
    <a:masterClrMapping/>
  </p:clrMapOvr>
  <p:transition spd="med" advClick="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1560" y="1412776"/>
            <a:ext cx="7632848" cy="2516290"/>
          </a:xfrm>
          <a:prstGeom prst="roundRect">
            <a:avLst/>
          </a:prstGeom>
          <a:noFill/>
          <a:ln>
            <a:solidFill>
              <a:srgbClr val="2DF336"/>
            </a:solidFill>
          </a:ln>
        </p:spPr>
        <p:style>
          <a:lnRef idx="2">
            <a:schemeClr val="accent6"/>
          </a:lnRef>
          <a:fillRef idx="1">
            <a:schemeClr val="lt1"/>
          </a:fillRef>
          <a:effectRef idx="0">
            <a:schemeClr val="accent6"/>
          </a:effectRef>
          <a:fontRef idx="minor">
            <a:schemeClr val="dk1"/>
          </a:fontRef>
        </p:style>
        <p:txBody>
          <a:bodyPr rtlCol="1" anchor="ctr"/>
          <a:lstStyle/>
          <a:p>
            <a:pPr algn="just"/>
            <a:r>
              <a:rPr lang="fa-IR" dirty="0" smtClean="0">
                <a:solidFill>
                  <a:schemeClr val="tx1"/>
                </a:solidFill>
                <a:latin typeface="Tahoma" pitchFamily="34" charset="0"/>
                <a:cs typeface="B Nazanin" pitchFamily="2" charset="-78"/>
              </a:rPr>
              <a:t>     یک فرد ارتباط دهنده علاقمند به برقراری ارتباطات موزون و هماهنگ با دیگران است. چنین فردی نسبت به نیارهای دیگران حساس است و در گوش دادن و مشاوره دادن خوب عمل می کند. افراد با این سبک رفتاری معمولا دوست دارند با انسان ها کار کنند و در شغل هایی وارد شوند که بتوان از طریق آنها به دیگران یاری رساند.</a:t>
            </a:r>
            <a:endParaRPr lang="fa-IR" dirty="0">
              <a:solidFill>
                <a:schemeClr val="tx1"/>
              </a:solidFill>
              <a:latin typeface="Tahoma" pitchFamily="34" charset="0"/>
              <a:cs typeface="B Nazanin" pitchFamily="2" charset="-78"/>
            </a:endParaRPr>
          </a:p>
        </p:txBody>
      </p:sp>
      <p:sp>
        <p:nvSpPr>
          <p:cNvPr id="3" name="Rectangle 2"/>
          <p:cNvSpPr/>
          <p:nvPr/>
        </p:nvSpPr>
        <p:spPr>
          <a:xfrm>
            <a:off x="1115616" y="476672"/>
            <a:ext cx="3456384" cy="523220"/>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2800" b="1" spc="150" dirty="0" smtClean="0">
                <a:ln w="11430"/>
                <a:solidFill>
                  <a:srgbClr val="F8F8F8"/>
                </a:solidFill>
                <a:effectLst>
                  <a:outerShdw blurRad="25400" algn="tl" rotWithShape="0">
                    <a:srgbClr val="000000">
                      <a:alpha val="43000"/>
                    </a:srgbClr>
                  </a:outerShdw>
                </a:effectLst>
                <a:cs typeface="B Nazanin" pitchFamily="2" charset="-78"/>
              </a:rPr>
              <a:t>موافقت جلب کن</a:t>
            </a:r>
            <a:endParaRPr lang="en-US" sz="2800" b="1" cap="none" spc="150" dirty="0">
              <a:ln w="11430"/>
              <a:solidFill>
                <a:srgbClr val="F8F8F8"/>
              </a:solidFill>
              <a:effectLst>
                <a:outerShdw blurRad="25400" algn="tl" rotWithShape="0">
                  <a:srgbClr val="000000">
                    <a:alpha val="43000"/>
                  </a:srgbClr>
                </a:outerShdw>
              </a:effectLst>
              <a:cs typeface="B Nazanin" pitchFamily="2" charset="-78"/>
            </a:endParaRPr>
          </a:p>
        </p:txBody>
      </p:sp>
      <p:sp>
        <p:nvSpPr>
          <p:cNvPr id="4" name="Rounded Rectangle 3"/>
          <p:cNvSpPr/>
          <p:nvPr/>
        </p:nvSpPr>
        <p:spPr>
          <a:xfrm>
            <a:off x="4211960" y="4293096"/>
            <a:ext cx="4032448" cy="2304256"/>
          </a:xfrm>
          <a:prstGeom prst="roundRect">
            <a:avLst/>
          </a:prstGeom>
          <a:noFill/>
          <a:ln>
            <a:solidFill>
              <a:srgbClr val="2DF336"/>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b="1">
              <a:cs typeface="B Nazanin" pitchFamily="2" charset="-78"/>
            </a:endParaRPr>
          </a:p>
        </p:txBody>
      </p:sp>
      <p:sp>
        <p:nvSpPr>
          <p:cNvPr id="5" name="Rounded Rectangle 4"/>
          <p:cNvSpPr/>
          <p:nvPr/>
        </p:nvSpPr>
        <p:spPr>
          <a:xfrm>
            <a:off x="6588224" y="980728"/>
            <a:ext cx="1944216" cy="720080"/>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sp3d extrusionH="57150">
              <a:bevelT w="38100" h="38100"/>
            </a:sp3d>
          </a:bodyPr>
          <a:lstStyle/>
          <a:p>
            <a:pPr algn="ctr"/>
            <a:r>
              <a:rPr lang="fa-IR" sz="2000" b="1" dirty="0" smtClean="0">
                <a:solidFill>
                  <a:schemeClr val="bg1"/>
                </a:solidFill>
                <a:latin typeface="Tahoma" pitchFamily="34" charset="0"/>
                <a:cs typeface="B Nazanin" pitchFamily="2" charset="-78"/>
              </a:rPr>
              <a:t>ارتباط دهنده:</a:t>
            </a:r>
            <a:endParaRPr lang="fa-IR" sz="2000" b="1" dirty="0">
              <a:solidFill>
                <a:schemeClr val="bg1"/>
              </a:solidFill>
              <a:latin typeface="Tahoma" pitchFamily="34" charset="0"/>
              <a:cs typeface="B Nazanin" pitchFamily="2" charset="-78"/>
            </a:endParaRPr>
          </a:p>
        </p:txBody>
      </p:sp>
      <p:sp>
        <p:nvSpPr>
          <p:cNvPr id="6" name="TextBox 5"/>
          <p:cNvSpPr txBox="1"/>
          <p:nvPr/>
        </p:nvSpPr>
        <p:spPr>
          <a:xfrm>
            <a:off x="5500694" y="4429132"/>
            <a:ext cx="2448272" cy="400110"/>
          </a:xfrm>
          <a:prstGeom prst="rect">
            <a:avLst/>
          </a:prstGeom>
          <a:noFill/>
        </p:spPr>
        <p:txBody>
          <a:bodyPr wrap="square" rtlCol="1">
            <a:spAutoFit/>
          </a:bodyPr>
          <a:lstStyle/>
          <a:p>
            <a:r>
              <a:rPr lang="fa-IR" sz="2000" b="1" dirty="0" smtClean="0">
                <a:solidFill>
                  <a:schemeClr val="accent4">
                    <a:lumMod val="75000"/>
                  </a:schemeClr>
                </a:solidFill>
                <a:latin typeface="Tahoma" pitchFamily="34" charset="0"/>
                <a:cs typeface="B Nazanin" pitchFamily="2" charset="-78"/>
              </a:rPr>
              <a:t>مشخصات:</a:t>
            </a:r>
            <a:endParaRPr lang="fa-IR" sz="2000" b="1" dirty="0">
              <a:solidFill>
                <a:schemeClr val="accent4">
                  <a:lumMod val="75000"/>
                </a:schemeClr>
              </a:solidFill>
              <a:latin typeface="Tahoma" pitchFamily="34" charset="0"/>
              <a:cs typeface="B Nazanin" pitchFamily="2" charset="-78"/>
            </a:endParaRPr>
          </a:p>
        </p:txBody>
      </p:sp>
      <p:sp>
        <p:nvSpPr>
          <p:cNvPr id="7" name="TextBox 6"/>
          <p:cNvSpPr txBox="1"/>
          <p:nvPr/>
        </p:nvSpPr>
        <p:spPr>
          <a:xfrm>
            <a:off x="4357686" y="4869160"/>
            <a:ext cx="3814714" cy="923330"/>
          </a:xfrm>
          <a:prstGeom prst="rect">
            <a:avLst/>
          </a:prstGeom>
          <a:noFill/>
        </p:spPr>
        <p:txBody>
          <a:bodyPr wrap="square" rtlCol="1">
            <a:spAutoFit/>
          </a:bodyPr>
          <a:lstStyle/>
          <a:p>
            <a:pPr algn="just"/>
            <a:r>
              <a:rPr lang="fa-IR" dirty="0" smtClean="0">
                <a:latin typeface="Tahoma" pitchFamily="34" charset="0"/>
                <a:cs typeface="B Nazanin" pitchFamily="2" charset="-78"/>
              </a:rPr>
              <a:t>واکنشی، مبتکر، قابل اعتماد، احساساتی، توصیفی، دوستانه، مستقل، اشتراک گذارنده، کمی فضول، غیر ساختارمند، فوران کننده، منزوی، بی ملاحضه</a:t>
            </a:r>
            <a:endParaRPr lang="fa-IR" dirty="0">
              <a:latin typeface="Tahoma" pitchFamily="34" charset="0"/>
              <a:cs typeface="B Nazanin" pitchFamily="2" charset="-78"/>
            </a:endParaRPr>
          </a:p>
        </p:txBody>
      </p:sp>
      <p:sp>
        <p:nvSpPr>
          <p:cNvPr id="8" name="Action Button: Return 7">
            <a:hlinkClick r:id="rId2" action="ppaction://hlinksldjump" highlightClick="1"/>
          </p:cNvPr>
          <p:cNvSpPr/>
          <p:nvPr/>
        </p:nvSpPr>
        <p:spPr>
          <a:xfrm>
            <a:off x="0" y="6453336"/>
            <a:ext cx="467544" cy="404664"/>
          </a:xfrm>
          <a:prstGeom prst="actionButtonReturn">
            <a:avLst/>
          </a:prstGeom>
          <a:gradFill>
            <a:gsLst>
              <a:gs pos="74000">
                <a:schemeClr val="accent4">
                  <a:lumMod val="60000"/>
                  <a:lumOff val="40000"/>
                  <a:alpha val="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cs typeface="B Nazanin" pitchFamily="2" charset="-78"/>
            </a:endParaRPr>
          </a:p>
        </p:txBody>
      </p:sp>
    </p:spTree>
  </p:cSld>
  <p:clrMapOvr>
    <a:masterClrMapping/>
  </p:clrMapOvr>
  <p:transition spd="med" advClick="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چرا اینجوریند؟؟؟</a:t>
            </a:r>
            <a:endParaRPr lang="fa-IR"/>
          </a:p>
        </p:txBody>
      </p:sp>
      <p:pic>
        <p:nvPicPr>
          <p:cNvPr id="59394" name="Picture 2" descr="C:\Documents and Settings\ashahani\Desktop\New Folder\thatcherisation.jpg"/>
          <p:cNvPicPr>
            <a:picLocks noGrp="1" noChangeAspect="1" noChangeArrowheads="1"/>
          </p:cNvPicPr>
          <p:nvPr>
            <p:ph idx="1"/>
          </p:nvPr>
        </p:nvPicPr>
        <p:blipFill>
          <a:blip r:embed="rId2" cstate="print"/>
          <a:srcRect/>
          <a:stretch>
            <a:fillRect/>
          </a:stretch>
        </p:blipFill>
        <p:spPr bwMode="auto">
          <a:xfrm>
            <a:off x="2447925" y="1739106"/>
            <a:ext cx="4248150" cy="424815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Connector 14"/>
          <p:cNvSpPr/>
          <p:nvPr/>
        </p:nvSpPr>
        <p:spPr>
          <a:xfrm>
            <a:off x="2500298" y="1500174"/>
            <a:ext cx="4572032" cy="428628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srcRect/>
          <a:stretch>
            <a:fillRect/>
          </a:stretch>
        </p:blipFill>
        <p:spPr bwMode="auto">
          <a:xfrm>
            <a:off x="-432048" y="0"/>
            <a:ext cx="9756576" cy="6858000"/>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27584" y="1988840"/>
            <a:ext cx="4791476" cy="4608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grpId="0" nodeType="clickEffect">
                                  <p:stCondLst>
                                    <p:cond delay="0"/>
                                  </p:stCondLst>
                                  <p:childTnLst>
                                    <p:animEffect transition="out" filter="wheel(4)">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
          <p:cNvSpPr>
            <a:spLocks noChangeArrowheads="1"/>
          </p:cNvSpPr>
          <p:nvPr/>
        </p:nvSpPr>
        <p:spPr bwMode="auto">
          <a:xfrm>
            <a:off x="755576" y="2182798"/>
            <a:ext cx="756084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800080"/>
                </a:solidFill>
                <a:effectLst/>
                <a:latin typeface="Calibri"/>
                <a:ea typeface="Calibri" pitchFamily="34" charset="0"/>
                <a:cs typeface="Arial" pitchFamily="34" charset="0"/>
              </a:rPr>
              <a:t>“</a:t>
            </a:r>
            <a:r>
              <a:rPr kumimoji="0" lang="en-US" sz="2400" b="1" i="0" u="none" strike="noStrike" cap="none" normalizeH="0" baseline="0" dirty="0" smtClean="0">
                <a:ln>
                  <a:noFill/>
                </a:ln>
                <a:solidFill>
                  <a:srgbClr val="800080"/>
                </a:solidFill>
                <a:effectLst/>
                <a:latin typeface="Helvetica-Condensed-Bold"/>
                <a:ea typeface="Calibri" pitchFamily="34" charset="0"/>
                <a:cs typeface="Arial" pitchFamily="34" charset="0"/>
              </a:rPr>
              <a:t>Communication is like a phone number. If</a:t>
            </a:r>
            <a:endParaRPr kumimoji="0" lang="en-US" sz="1600" b="0" i="0" u="none" strike="noStrike" cap="none" normalizeH="0" baseline="0" dirty="0" smtClean="0">
              <a:ln>
                <a:noFill/>
              </a:ln>
              <a:solidFill>
                <a:srgbClr val="80008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800080"/>
                </a:solidFill>
                <a:effectLst/>
                <a:latin typeface="Helvetica-Condensed-Bold"/>
                <a:ea typeface="Calibri" pitchFamily="34" charset="0"/>
                <a:cs typeface="Arial" pitchFamily="34" charset="0"/>
              </a:rPr>
              <a:t>you leave one number out, (only ten percent</a:t>
            </a:r>
            <a:endParaRPr kumimoji="0" lang="en-US" sz="1600" b="0" i="0" u="none" strike="noStrike" cap="none" normalizeH="0" baseline="0" dirty="0" smtClean="0">
              <a:ln>
                <a:noFill/>
              </a:ln>
              <a:solidFill>
                <a:srgbClr val="80008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800080"/>
                </a:solidFill>
                <a:effectLst/>
                <a:latin typeface="Helvetica-Condensed-Bold"/>
                <a:ea typeface="Calibri" pitchFamily="34" charset="0"/>
                <a:cs typeface="Arial" pitchFamily="34" charset="0"/>
              </a:rPr>
              <a:t>of the number), the call will not go through.</a:t>
            </a:r>
            <a:endParaRPr kumimoji="0" lang="en-US" sz="1600" b="0" i="0" u="none" strike="noStrike" cap="none" normalizeH="0" baseline="0" dirty="0" smtClean="0">
              <a:ln>
                <a:noFill/>
              </a:ln>
              <a:solidFill>
                <a:srgbClr val="80008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27163" algn="l"/>
              </a:tabLst>
            </a:pPr>
            <a:r>
              <a:rPr kumimoji="0" lang="en-US" sz="2400" b="1" i="0" u="none" strike="noStrike" cap="none" normalizeH="0" baseline="0" dirty="0" smtClean="0">
                <a:ln>
                  <a:noFill/>
                </a:ln>
                <a:solidFill>
                  <a:srgbClr val="800080"/>
                </a:solidFill>
                <a:effectLst/>
                <a:latin typeface="Helvetica-Condensed-Bold"/>
                <a:ea typeface="Calibri" pitchFamily="34" charset="0"/>
                <a:cs typeface="Arial" pitchFamily="34" charset="0"/>
              </a:rPr>
              <a:t>If you dial </a:t>
            </a:r>
            <a:r>
              <a:rPr kumimoji="0" lang="en-US" sz="2800" b="1" i="0" u="none" strike="noStrike" cap="none" normalizeH="0" baseline="0" dirty="0" smtClean="0">
                <a:ln>
                  <a:noFill/>
                </a:ln>
                <a:solidFill>
                  <a:srgbClr val="800080"/>
                </a:solidFill>
                <a:effectLst/>
                <a:latin typeface="Helvetica-Condensed-Bold"/>
                <a:ea typeface="Calibri" pitchFamily="34" charset="0"/>
                <a:cs typeface="Arial" pitchFamily="34" charset="0"/>
              </a:rPr>
              <a:t>the</a:t>
            </a:r>
            <a:r>
              <a:rPr kumimoji="0" lang="en-US" sz="2400" b="1" i="0" u="none" strike="noStrike" cap="none" normalizeH="0" baseline="0" dirty="0" smtClean="0">
                <a:ln>
                  <a:noFill/>
                </a:ln>
                <a:solidFill>
                  <a:srgbClr val="800080"/>
                </a:solidFill>
                <a:effectLst/>
                <a:latin typeface="Helvetica-Condensed-Bold"/>
                <a:ea typeface="Calibri" pitchFamily="34" charset="0"/>
                <a:cs typeface="Arial" pitchFamily="34" charset="0"/>
              </a:rPr>
              <a:t> area code at the end as an</a:t>
            </a:r>
            <a:endParaRPr kumimoji="0" lang="en-US" sz="1600" b="0" i="0" u="none" strike="noStrike" cap="none" normalizeH="0" baseline="0" dirty="0" smtClean="0">
              <a:ln>
                <a:noFill/>
              </a:ln>
              <a:solidFill>
                <a:srgbClr val="80008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800080"/>
                </a:solidFill>
                <a:effectLst/>
                <a:latin typeface="Helvetica-Condensed-Bold"/>
                <a:ea typeface="Calibri" pitchFamily="34" charset="0"/>
                <a:cs typeface="Arial" pitchFamily="34" charset="0"/>
              </a:rPr>
              <a:t>after-thought, the call does not get through.</a:t>
            </a:r>
            <a:endParaRPr kumimoji="0" lang="en-US" sz="1600" b="0" i="0" u="none" strike="noStrike" cap="none" normalizeH="0" baseline="0" dirty="0" smtClean="0">
              <a:ln>
                <a:noFill/>
              </a:ln>
              <a:solidFill>
                <a:srgbClr val="80008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800080"/>
                </a:solidFill>
                <a:effectLst/>
                <a:latin typeface="Helvetica-Condensed-Bold"/>
                <a:ea typeface="Calibri" pitchFamily="34" charset="0"/>
                <a:cs typeface="Arial" pitchFamily="34" charset="0"/>
              </a:rPr>
              <a:t>You need all the digits to get through, and</a:t>
            </a:r>
            <a:endParaRPr kumimoji="0" lang="en-US" sz="1600" b="0" i="0" u="none" strike="noStrike" cap="none" normalizeH="0" baseline="0" dirty="0" smtClean="0">
              <a:ln>
                <a:noFill/>
              </a:ln>
              <a:solidFill>
                <a:srgbClr val="80008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800080"/>
                </a:solidFill>
                <a:effectLst/>
                <a:latin typeface="Helvetica-Condensed-Bold"/>
                <a:ea typeface="Calibri" pitchFamily="34" charset="0"/>
                <a:cs typeface="Arial" pitchFamily="34" charset="0"/>
              </a:rPr>
              <a:t>you need them in the right order.</a:t>
            </a:r>
            <a:r>
              <a:rPr kumimoji="0" lang="en-US" sz="2400" b="1" i="0" u="none" strike="noStrike" cap="none" normalizeH="0" baseline="0" dirty="0" smtClean="0">
                <a:ln>
                  <a:noFill/>
                </a:ln>
                <a:solidFill>
                  <a:srgbClr val="800080"/>
                </a:solidFill>
                <a:effectLst/>
                <a:latin typeface="Calibri"/>
                <a:ea typeface="Calibri" pitchFamily="34" charset="0"/>
                <a:cs typeface="Arial" pitchFamily="34" charset="0"/>
              </a:rPr>
              <a:t>”</a:t>
            </a:r>
            <a:endParaRPr kumimoji="0" lang="en-US" sz="2800" b="0" i="0" u="none" strike="noStrike" cap="none" normalizeH="0" baseline="0" dirty="0" smtClean="0">
              <a:ln>
                <a:noFill/>
              </a:ln>
              <a:solidFill>
                <a:srgbClr val="800080"/>
              </a:solidFill>
              <a:effectLst/>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
          <p:cNvSpPr>
            <a:spLocks noChangeArrowheads="1"/>
          </p:cNvSpPr>
          <p:nvPr/>
        </p:nvSpPr>
        <p:spPr bwMode="auto">
          <a:xfrm>
            <a:off x="179512" y="1412776"/>
            <a:ext cx="9145015"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800080"/>
                </a:solidFill>
                <a:effectLst/>
                <a:latin typeface="Calibri"/>
                <a:ea typeface="Calibri" pitchFamily="34" charset="0"/>
                <a:cs typeface="Arial" pitchFamily="34" charset="0"/>
              </a:rPr>
              <a:t>“</a:t>
            </a:r>
            <a:r>
              <a:rPr kumimoji="0" lang="en-US" sz="3200" b="1" i="0" u="none" strike="noStrike" cap="none" normalizeH="0" baseline="0" dirty="0" smtClean="0">
                <a:ln>
                  <a:noFill/>
                </a:ln>
                <a:solidFill>
                  <a:srgbClr val="800080"/>
                </a:solidFill>
                <a:effectLst/>
                <a:latin typeface="Helvetica-Condensed-Bold" charset="-78"/>
                <a:ea typeface="Calibri" pitchFamily="34" charset="0"/>
                <a:cs typeface="Arial" pitchFamily="34" charset="0"/>
              </a:rPr>
              <a:t>Just as some people bring out </a:t>
            </a:r>
            <a:r>
              <a:rPr kumimoji="0" lang="en-US" sz="3200" b="1" i="0" u="none" strike="noStrike" cap="none" normalizeH="0" baseline="0" dirty="0" smtClean="0">
                <a:ln>
                  <a:noFill/>
                </a:ln>
                <a:solidFill>
                  <a:srgbClr val="00B050"/>
                </a:solidFill>
                <a:effectLst/>
                <a:latin typeface="Helvetica-Condensed-Bold" charset="-78"/>
                <a:ea typeface="Calibri" pitchFamily="34" charset="0"/>
                <a:cs typeface="Arial" pitchFamily="34" charset="0"/>
              </a:rPr>
              <a:t>your best</a:t>
            </a:r>
            <a:r>
              <a:rPr kumimoji="0" lang="en-US" sz="3200" b="1" i="0" u="none" strike="noStrike" cap="none" normalizeH="0" baseline="0" dirty="0" smtClean="0">
                <a:ln>
                  <a:noFill/>
                </a:ln>
                <a:solidFill>
                  <a:srgbClr val="800080"/>
                </a:solidFill>
                <a:effectLst/>
                <a:latin typeface="Helvetica-Condensed-Bold" charset="-78"/>
                <a:ea typeface="Calibri" pitchFamily="34" charset="0"/>
                <a:cs typeface="Arial" pitchFamily="34" charset="0"/>
              </a:rPr>
              <a:t>,</a:t>
            </a:r>
            <a:endParaRPr kumimoji="0" lang="en-US" sz="2000" b="0" i="0" u="none" strike="noStrike" cap="none" normalizeH="0" baseline="0" dirty="0" smtClean="0">
              <a:ln>
                <a:noFill/>
              </a:ln>
              <a:solidFill>
                <a:srgbClr val="80008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800080"/>
                </a:solidFill>
                <a:effectLst/>
                <a:latin typeface="Helvetica-Condensed-Bold" charset="-78"/>
                <a:ea typeface="Calibri" pitchFamily="34" charset="0"/>
                <a:cs typeface="Arial" pitchFamily="34" charset="0"/>
              </a:rPr>
              <a:t>and other people bring out </a:t>
            </a:r>
            <a:r>
              <a:rPr kumimoji="0" lang="en-US" sz="3200" b="1" i="0" u="none" strike="noStrike" cap="none" normalizeH="0" baseline="0" dirty="0" smtClean="0">
                <a:ln>
                  <a:noFill/>
                </a:ln>
                <a:solidFill>
                  <a:srgbClr val="FF0000"/>
                </a:solidFill>
                <a:effectLst/>
                <a:latin typeface="Helvetica-Condensed-Bold" charset="-78"/>
                <a:ea typeface="Calibri" pitchFamily="34" charset="0"/>
                <a:cs typeface="Arial" pitchFamily="34" charset="0"/>
              </a:rPr>
              <a:t>your worst</a:t>
            </a:r>
            <a:r>
              <a:rPr kumimoji="0" lang="en-US" sz="3200" b="1" i="0" u="none" strike="noStrike" cap="none" normalizeH="0" baseline="0" dirty="0" smtClean="0">
                <a:ln>
                  <a:noFill/>
                </a:ln>
                <a:solidFill>
                  <a:srgbClr val="800080"/>
                </a:solidFill>
                <a:effectLst/>
                <a:latin typeface="Helvetica-Condensed-Bold" charset="-78"/>
                <a:ea typeface="Calibri" pitchFamily="34" charset="0"/>
                <a:cs typeface="Arial" pitchFamily="34" charset="0"/>
              </a:rPr>
              <a:t>, you</a:t>
            </a:r>
            <a:endParaRPr kumimoji="0" lang="en-US" sz="2000" b="0" i="0" u="none" strike="noStrike" cap="none" normalizeH="0" baseline="0" dirty="0" smtClean="0">
              <a:ln>
                <a:noFill/>
              </a:ln>
              <a:solidFill>
                <a:srgbClr val="80008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71788" algn="l"/>
              </a:tabLst>
            </a:pPr>
            <a:r>
              <a:rPr kumimoji="0" lang="en-US" sz="3200" b="1" i="0" u="none" strike="noStrike" cap="none" normalizeH="0" baseline="0" dirty="0" smtClean="0">
                <a:ln>
                  <a:noFill/>
                </a:ln>
                <a:solidFill>
                  <a:srgbClr val="800080"/>
                </a:solidFill>
                <a:effectLst/>
                <a:latin typeface="Helvetica-Condensed-Bold" charset="-78"/>
                <a:ea typeface="Calibri" pitchFamily="34" charset="0"/>
                <a:cs typeface="Arial" pitchFamily="34" charset="0"/>
              </a:rPr>
              <a:t>can bring out the best in other people at</a:t>
            </a:r>
            <a:endParaRPr kumimoji="0" lang="en-US" sz="2000" b="0" i="0" u="none" strike="noStrike" cap="none" normalizeH="0" baseline="0" dirty="0" smtClean="0">
              <a:ln>
                <a:noFill/>
              </a:ln>
              <a:solidFill>
                <a:srgbClr val="80008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800080"/>
                </a:solidFill>
                <a:effectLst/>
                <a:latin typeface="Helvetica-Condensed-Bold" charset="-78"/>
                <a:ea typeface="Calibri" pitchFamily="34" charset="0"/>
                <a:cs typeface="Arial" pitchFamily="34" charset="0"/>
              </a:rPr>
              <a:t>their worst. It</a:t>
            </a:r>
            <a:r>
              <a:rPr kumimoji="0" lang="en-US" sz="3200" b="1" i="0" u="none" strike="noStrike" cap="none" normalizeH="0" baseline="0" dirty="0" smtClean="0">
                <a:ln>
                  <a:noFill/>
                </a:ln>
                <a:solidFill>
                  <a:srgbClr val="800080"/>
                </a:solidFill>
                <a:effectLst/>
                <a:latin typeface="Calibri"/>
                <a:ea typeface="Calibri" pitchFamily="34" charset="0"/>
                <a:cs typeface="Arial" pitchFamily="34" charset="0"/>
              </a:rPr>
              <a:t>’</a:t>
            </a:r>
            <a:r>
              <a:rPr kumimoji="0" lang="en-US" sz="3200" b="1" i="0" u="none" strike="noStrike" cap="none" normalizeH="0" baseline="0" dirty="0" smtClean="0">
                <a:ln>
                  <a:noFill/>
                </a:ln>
                <a:solidFill>
                  <a:srgbClr val="800080"/>
                </a:solidFill>
                <a:effectLst/>
                <a:latin typeface="Helvetica-Condensed-Bold" charset="-78"/>
                <a:ea typeface="Calibri" pitchFamily="34" charset="0"/>
                <a:cs typeface="Arial" pitchFamily="34" charset="0"/>
              </a:rPr>
              <a:t>s a matter of understanding</a:t>
            </a:r>
            <a:endParaRPr kumimoji="0" lang="en-US" sz="2000" b="0" i="0" u="none" strike="noStrike" cap="none" normalizeH="0" baseline="0" dirty="0" smtClean="0">
              <a:ln>
                <a:noFill/>
              </a:ln>
              <a:solidFill>
                <a:srgbClr val="80008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800080"/>
                </a:solidFill>
                <a:effectLst/>
                <a:latin typeface="Helvetica-Condensed-Bold" charset="-78"/>
                <a:ea typeface="Calibri" pitchFamily="34" charset="0"/>
                <a:cs typeface="Arial" pitchFamily="34" charset="0"/>
              </a:rPr>
              <a:t>where they are coming from and what is</a:t>
            </a:r>
            <a:endParaRPr kumimoji="0" lang="en-US" sz="2000" b="0" i="0" u="none" strike="noStrike" cap="none" normalizeH="0" baseline="0" dirty="0" smtClean="0">
              <a:ln>
                <a:noFill/>
              </a:ln>
              <a:solidFill>
                <a:srgbClr val="80008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800080"/>
                </a:solidFill>
                <a:effectLst/>
                <a:latin typeface="Helvetica-Condensed-Bold" charset="-78"/>
                <a:ea typeface="Calibri" pitchFamily="34" charset="0"/>
                <a:cs typeface="Arial" pitchFamily="34" charset="0"/>
              </a:rPr>
              <a:t>likely to work with them.</a:t>
            </a:r>
            <a:r>
              <a:rPr kumimoji="0" lang="en-US" sz="3200" b="1" i="0" u="none" strike="noStrike" cap="none" normalizeH="0" baseline="0" dirty="0" smtClean="0">
                <a:ln>
                  <a:noFill/>
                </a:ln>
                <a:solidFill>
                  <a:srgbClr val="800080"/>
                </a:solidFill>
                <a:effectLst/>
                <a:latin typeface="Calibri"/>
                <a:ea typeface="Calibri" pitchFamily="34" charset="0"/>
                <a:cs typeface="Arial" pitchFamily="34" charset="0"/>
              </a:rPr>
              <a:t>”</a:t>
            </a:r>
            <a:endParaRPr kumimoji="0" lang="en-US" sz="3600" b="0" i="0" u="none" strike="noStrike" cap="none" normalizeH="0" baseline="0" dirty="0" smtClean="0">
              <a:ln>
                <a:noFill/>
              </a:ln>
              <a:solidFill>
                <a:srgbClr val="800080"/>
              </a:solidFill>
              <a:effectLst/>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Documents and Settings\ashahani\Desktop\pygmalion-effect.jpg"/>
          <p:cNvPicPr>
            <a:picLocks noChangeAspect="1" noChangeArrowheads="1"/>
          </p:cNvPicPr>
          <p:nvPr/>
        </p:nvPicPr>
        <p:blipFill>
          <a:blip r:embed="rId2" cstate="print"/>
          <a:srcRect/>
          <a:stretch>
            <a:fillRect/>
          </a:stretch>
        </p:blipFill>
        <p:spPr bwMode="auto">
          <a:xfrm>
            <a:off x="1079500" y="730250"/>
            <a:ext cx="6985000" cy="53975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43362" name="Picture 2" descr="C:\Documents and Settings\ashahani\Desktop\yes-no-20ist-com.jpg"/>
          <p:cNvPicPr>
            <a:picLocks noGrp="1" noChangeAspect="1" noChangeArrowheads="1"/>
          </p:cNvPicPr>
          <p:nvPr>
            <p:ph idx="1"/>
          </p:nvPr>
        </p:nvPicPr>
        <p:blipFill>
          <a:blip r:embed="rId2" cstate="print"/>
          <a:srcRect/>
          <a:stretch>
            <a:fillRect/>
          </a:stretch>
        </p:blipFill>
        <p:spPr bwMode="auto">
          <a:xfrm>
            <a:off x="0" y="1556792"/>
            <a:ext cx="10916961" cy="9118383"/>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144386" name="Picture 2" descr="C:\Documents and Settings\ashahani\Desktop\yes-no-20ist-com.jpg"/>
          <p:cNvPicPr>
            <a:picLocks noGrp="1" noChangeAspect="1" noChangeArrowheads="1"/>
          </p:cNvPicPr>
          <p:nvPr>
            <p:ph idx="1"/>
          </p:nvPr>
        </p:nvPicPr>
        <p:blipFill>
          <a:blip r:embed="rId2" cstate="print"/>
          <a:srcRect/>
          <a:stretch>
            <a:fillRect/>
          </a:stretch>
        </p:blipFill>
        <p:spPr bwMode="auto">
          <a:xfrm>
            <a:off x="899592" y="-4961290"/>
            <a:ext cx="8724025" cy="10982578"/>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fontScale="90000"/>
          </a:bodyPr>
          <a:lstStyle/>
          <a:p>
            <a:r>
              <a:rPr lang="fa-IR" dirty="0" smtClean="0"/>
              <a:t>حق با کیست؟؟؟؟؟؟</a:t>
            </a:r>
            <a:br>
              <a:rPr lang="fa-IR" dirty="0" smtClean="0"/>
            </a:br>
            <a:endParaRPr lang="fa-IR" dirty="0"/>
          </a:p>
        </p:txBody>
      </p:sp>
      <p:pic>
        <p:nvPicPr>
          <p:cNvPr id="145410" name="Picture 2" descr="C:\Documents and Settings\ashahani\Desktop\ATT1.gif"/>
          <p:cNvPicPr>
            <a:picLocks noGrp="1" noChangeAspect="1" noChangeArrowheads="1"/>
          </p:cNvPicPr>
          <p:nvPr>
            <p:ph idx="1"/>
          </p:nvPr>
        </p:nvPicPr>
        <p:blipFill>
          <a:blip r:embed="rId2" cstate="print"/>
          <a:srcRect/>
          <a:stretch>
            <a:fillRect/>
          </a:stretch>
        </p:blipFill>
        <p:spPr bwMode="auto">
          <a:xfrm>
            <a:off x="1259632" y="1340768"/>
            <a:ext cx="7704856" cy="6781415"/>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44386" name="Picture 2" descr="H:\cccctttt++\تمرکز بر\image002.jpg"/>
          <p:cNvPicPr>
            <a:picLocks noGrp="1" noChangeAspect="1" noChangeArrowheads="1"/>
          </p:cNvPicPr>
          <p:nvPr>
            <p:ph idx="1"/>
          </p:nvPr>
        </p:nvPicPr>
        <p:blipFill>
          <a:blip r:embed="rId2" cstate="print"/>
          <a:srcRect/>
          <a:stretch>
            <a:fillRect/>
          </a:stretch>
        </p:blipFill>
        <p:spPr bwMode="auto">
          <a:xfrm>
            <a:off x="1136734" y="1600200"/>
            <a:ext cx="6870532" cy="4525963"/>
          </a:xfrm>
          <a:prstGeom prst="rect">
            <a:avLst/>
          </a:prstGeom>
          <a:noFill/>
        </p:spPr>
      </p:pic>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1586</TotalTime>
  <Words>3617</Words>
  <Application>Microsoft Office PowerPoint</Application>
  <PresentationFormat>On-screen Show (4:3)</PresentationFormat>
  <Paragraphs>496</Paragraphs>
  <Slides>55</Slides>
  <Notes>2</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74" baseType="lpstr">
      <vt:lpstr>Adobe Garamond Pro Bold</vt:lpstr>
      <vt:lpstr>Arial</vt:lpstr>
      <vt:lpstr>Arial Rounded MT Bold</vt:lpstr>
      <vt:lpstr>B Koodak</vt:lpstr>
      <vt:lpstr>B Nazanin</vt:lpstr>
      <vt:lpstr>B Yekan</vt:lpstr>
      <vt:lpstr>Calibri</vt:lpstr>
      <vt:lpstr>Cambria</vt:lpstr>
      <vt:lpstr>Cooper Black</vt:lpstr>
      <vt:lpstr>Helvetica-Condensed-Bold</vt:lpstr>
      <vt:lpstr>Nazanin</vt:lpstr>
      <vt:lpstr>Tahoma</vt:lpstr>
      <vt:lpstr>Times New Roman</vt:lpstr>
      <vt:lpstr>Titr</vt:lpstr>
      <vt:lpstr>Wingdings</vt:lpstr>
      <vt:lpstr>Wingdings 2</vt:lpstr>
      <vt:lpstr>Office Theme</vt:lpstr>
      <vt:lpstr>Slide</vt:lpstr>
      <vt:lpstr>Acrobat Document</vt:lpstr>
      <vt:lpstr>بسم الله الرحمن الرحیم </vt:lpstr>
      <vt:lpstr>PowerPoint Presentation</vt:lpstr>
      <vt:lpstr>PowerPoint Presentation</vt:lpstr>
      <vt:lpstr>کیستند؟؟؟؟</vt:lpstr>
      <vt:lpstr>چرا اینجوریند؟؟؟</vt:lpstr>
      <vt:lpstr>PowerPoint Presentation</vt:lpstr>
      <vt:lpstr>PowerPoint Presentation</vt:lpstr>
      <vt:lpstr>حق با کیست؟؟؟؟؟؟ </vt:lpstr>
      <vt:lpstr>PowerPoint Presentation</vt:lpstr>
      <vt:lpstr>PowerPoint Presentation</vt:lpstr>
      <vt:lpstr>PowerPoint Presentation</vt:lpstr>
      <vt:lpstr>Introduction to DISC</vt:lpstr>
      <vt:lpstr>PowerPoint Presentation</vt:lpstr>
      <vt:lpstr> مدل رفتاری</vt:lpstr>
      <vt:lpstr>PowerPoint Presentation</vt:lpstr>
      <vt:lpstr>ابزار DISC چیست و چه چیزی را می سنجد؟  </vt:lpstr>
      <vt:lpstr>PowerPoint Presentation</vt:lpstr>
      <vt:lpstr>PowerPoint Presentation</vt:lpstr>
      <vt:lpstr>PowerPoint Presentation</vt:lpstr>
      <vt:lpstr>مزایای استفاده از ابزارDISC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سبک و روش یادگیری و مطالعه افراد با D  بالا</vt:lpstr>
      <vt:lpstr>سبک و روش یادگیری و مطالعه   افراد با D  بالا</vt:lpstr>
      <vt:lpstr>سبک و روش یادگیری و مطالعه   افراد با I  بالا</vt:lpstr>
      <vt:lpstr>سبک و روش یادگیری و مطالعه   افراد با S  بالا</vt:lpstr>
      <vt:lpstr>سبک و روش یادگیری و مطالعه   افراد با C  بالا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marasteh</dc:creator>
  <cp:lastModifiedBy>user</cp:lastModifiedBy>
  <cp:revision>365</cp:revision>
  <dcterms:created xsi:type="dcterms:W3CDTF">2011-02-05T05:53:03Z</dcterms:created>
  <dcterms:modified xsi:type="dcterms:W3CDTF">2015-02-26T12:41:12Z</dcterms:modified>
</cp:coreProperties>
</file>