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90" r:id="rId2"/>
    <p:sldId id="257" r:id="rId3"/>
    <p:sldId id="289" r:id="rId4"/>
    <p:sldId id="258" r:id="rId5"/>
    <p:sldId id="259" r:id="rId6"/>
    <p:sldId id="260" r:id="rId7"/>
    <p:sldId id="268" r:id="rId8"/>
    <p:sldId id="288" r:id="rId9"/>
    <p:sldId id="261" r:id="rId10"/>
    <p:sldId id="262" r:id="rId11"/>
    <p:sldId id="264" r:id="rId12"/>
    <p:sldId id="265" r:id="rId13"/>
    <p:sldId id="266" r:id="rId14"/>
    <p:sldId id="267" r:id="rId15"/>
    <p:sldId id="269" r:id="rId16"/>
    <p:sldId id="270" r:id="rId17"/>
    <p:sldId id="272" r:id="rId18"/>
    <p:sldId id="273" r:id="rId19"/>
    <p:sldId id="274" r:id="rId20"/>
    <p:sldId id="275" r:id="rId21"/>
    <p:sldId id="277" r:id="rId22"/>
    <p:sldId id="278" r:id="rId23"/>
    <p:sldId id="279" r:id="rId24"/>
    <p:sldId id="280" r:id="rId25"/>
    <p:sldId id="281" r:id="rId26"/>
    <p:sldId id="282" r:id="rId27"/>
    <p:sldId id="283" r:id="rId28"/>
    <p:sldId id="284" r:id="rId29"/>
    <p:sldId id="285" r:id="rId30"/>
    <p:sldId id="286" r:id="rId31"/>
    <p:sldId id="28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74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60"/>
  </p:normalViewPr>
  <p:slideViewPr>
    <p:cSldViewPr>
      <p:cViewPr>
        <p:scale>
          <a:sx n="70" d="100"/>
          <a:sy n="70" d="100"/>
        </p:scale>
        <p:origin x="-86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4/20/2014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rgbClr val="C00000"/>
                </a:solidFill>
              </a:defRPr>
            </a:lvl1pPr>
          </a:lstStyle>
          <a:p>
            <a:r>
              <a:rPr kumimoji="0" lang="en-US" dirty="0" smtClean="0"/>
              <a:t>Click to edit Master title style</a:t>
            </a:r>
            <a:endParaRPr kumimoji="0"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4/20/2014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rtl="1" eaLnBrk="1" latinLnBrk="0" hangingPunct="1">
              <a:spcBef>
                <a:spcPct val="0"/>
              </a:spcBef>
              <a:buNone/>
              <a:defRPr kumimoji="0" lang="en-US" sz="3300" kern="1200" dirty="0">
                <a:solidFill>
                  <a:srgbClr val="CA741D"/>
                </a:solidFill>
                <a:latin typeface="+mj-lt"/>
                <a:ea typeface="+mj-ea"/>
                <a:cs typeface="B Titr" pitchFamily="2" charset="-78"/>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dirty="0"/>
          </a:p>
        </p:txBody>
      </p:sp>
      <p:sp>
        <p:nvSpPr>
          <p:cNvPr id="8" name="Content Placeholder 7"/>
          <p:cNvSpPr>
            <a:spLocks noGrp="1"/>
          </p:cNvSpPr>
          <p:nvPr>
            <p:ph sz="quarter" idx="1"/>
          </p:nvPr>
        </p:nvSpPr>
        <p:spPr>
          <a:xfrm>
            <a:off x="304800" y="1447800"/>
            <a:ext cx="8503920" cy="4572000"/>
          </a:xfrm>
        </p:spPr>
        <p:txBody>
          <a:bodyPr/>
          <a:lstStyle>
            <a:lvl1pPr>
              <a:defRPr>
                <a:cs typeface="B Mitra" pitchFamily="2" charset="-78"/>
              </a:defRPr>
            </a:lvl1pPr>
            <a:lvl2pPr>
              <a:defRPr>
                <a:solidFill>
                  <a:srgbClr val="0070C0"/>
                </a:solidFill>
                <a:cs typeface="B Mitra" pitchFamily="2" charset="-78"/>
              </a:defRPr>
            </a:lvl2pPr>
            <a:lvl3pPr>
              <a:defRPr>
                <a:cs typeface="B Mitra" pitchFamily="2" charset="-78"/>
              </a:defRPr>
            </a:lvl3pPr>
            <a:lvl4pPr>
              <a:defRPr>
                <a:cs typeface="B Mitra" pitchFamily="2" charset="-78"/>
              </a:defRPr>
            </a:lvl4pPr>
            <a:lvl5pPr>
              <a:defRPr>
                <a:cs typeface="B Mitra" pitchFamily="2" charset="-78"/>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fade">
                                      <p:cBhvr>
                                        <p:cTn id="2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4/20/2014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4/20/2014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4/20/2014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dirty="0" smtClean="0"/>
              <a:t>Click to edit Master title style</a:t>
            </a:r>
            <a:endParaRPr kumimoji="0"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4/20/2014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4/20/2014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4/20/2014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4/20/2014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txStyles>
    <p:titleStyle>
      <a:lvl1pPr algn="ctr" rtl="1" eaLnBrk="1" latinLnBrk="0" hangingPunct="1">
        <a:spcBef>
          <a:spcPct val="0"/>
        </a:spcBef>
        <a:buNone/>
        <a:defRPr kumimoji="0" sz="3300" kern="1200">
          <a:solidFill>
            <a:srgbClr val="CA741D"/>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57313" y="2819400"/>
            <a:ext cx="6415087" cy="2824163"/>
          </a:xfrm>
        </p:spPr>
        <p:txBody>
          <a:bodyPr>
            <a:normAutofit fontScale="92500" lnSpcReduction="10000"/>
          </a:bodyPr>
          <a:lstStyle/>
          <a:p>
            <a:pPr eaLnBrk="1" fontAlgn="auto" hangingPunct="1">
              <a:spcAft>
                <a:spcPts val="0"/>
              </a:spcAft>
              <a:buFont typeface="Wingdings 2"/>
              <a:buNone/>
              <a:defRPr/>
            </a:pPr>
            <a:r>
              <a:rPr lang="fa-IR" sz="3500" dirty="0" smtClean="0">
                <a:solidFill>
                  <a:srgbClr val="0070C0"/>
                </a:solidFill>
                <a:cs typeface="B Yekan" pitchFamily="2" charset="-78"/>
              </a:rPr>
              <a:t>نظام حقوقي و اعمال قراردادها در تمدن اسلامي</a:t>
            </a:r>
            <a:endParaRPr lang="fa-IR" sz="3500" dirty="0" smtClean="0">
              <a:solidFill>
                <a:srgbClr val="0070C0"/>
              </a:solidFill>
              <a:cs typeface="B Yekan" pitchFamily="2" charset="-78"/>
            </a:endParaRPr>
          </a:p>
          <a:p>
            <a:pPr eaLnBrk="1" fontAlgn="auto" hangingPunct="1">
              <a:spcAft>
                <a:spcPts val="0"/>
              </a:spcAft>
              <a:buFont typeface="Wingdings 2"/>
              <a:buNone/>
              <a:defRPr/>
            </a:pPr>
            <a:r>
              <a:rPr lang="fa-IR" sz="2400" dirty="0" smtClean="0">
                <a:solidFill>
                  <a:srgbClr val="250B55"/>
                </a:solidFill>
                <a:cs typeface="B Yekan" pitchFamily="2" charset="-78"/>
              </a:rPr>
              <a:t>ویرایش: ارديبهشت 1393</a:t>
            </a:r>
          </a:p>
          <a:p>
            <a:pPr eaLnBrk="1" fontAlgn="auto" hangingPunct="1">
              <a:spcAft>
                <a:spcPts val="0"/>
              </a:spcAft>
              <a:buFont typeface="Wingdings 2"/>
              <a:buNone/>
              <a:defRPr/>
            </a:pPr>
            <a:endParaRPr lang="fa-IR" sz="2400" dirty="0" smtClean="0">
              <a:solidFill>
                <a:srgbClr val="250B55"/>
              </a:solidFill>
              <a:cs typeface="B Yekan" pitchFamily="2" charset="-78"/>
            </a:endParaRPr>
          </a:p>
          <a:p>
            <a:pPr eaLnBrk="1" fontAlgn="auto" hangingPunct="1">
              <a:spcAft>
                <a:spcPts val="0"/>
              </a:spcAft>
              <a:buFont typeface="Wingdings 2"/>
              <a:buNone/>
              <a:defRPr/>
            </a:pPr>
            <a:endParaRPr lang="fa-IR" sz="2400" dirty="0" smtClean="0">
              <a:solidFill>
                <a:srgbClr val="250B55"/>
              </a:solidFill>
              <a:cs typeface="B Yekan" pitchFamily="2" charset="-78"/>
            </a:endParaRPr>
          </a:p>
          <a:p>
            <a:pPr eaLnBrk="1" fontAlgn="auto" hangingPunct="1">
              <a:spcAft>
                <a:spcPts val="0"/>
              </a:spcAft>
              <a:buFont typeface="Wingdings 2"/>
              <a:buNone/>
              <a:defRPr/>
            </a:pPr>
            <a:r>
              <a:rPr lang="fa-IR" sz="2400" dirty="0" smtClean="0">
                <a:solidFill>
                  <a:srgbClr val="250B55"/>
                </a:solidFill>
                <a:cs typeface="B Yekan" pitchFamily="2" charset="-78"/>
              </a:rPr>
              <a:t>دکتر محمد جواد شريف زاده</a:t>
            </a:r>
          </a:p>
          <a:p>
            <a:pPr eaLnBrk="1" fontAlgn="auto" hangingPunct="1">
              <a:spcAft>
                <a:spcPts val="0"/>
              </a:spcAft>
              <a:buFont typeface="Wingdings 2"/>
              <a:buNone/>
              <a:defRPr/>
            </a:pPr>
            <a:r>
              <a:rPr lang="fa-IR" sz="2400" dirty="0" smtClean="0">
                <a:solidFill>
                  <a:srgbClr val="250B55"/>
                </a:solidFill>
                <a:cs typeface="B Yekan" pitchFamily="2" charset="-78"/>
              </a:rPr>
              <a:t>دانشگاه امام صادق (ع)</a:t>
            </a:r>
          </a:p>
          <a:p>
            <a:pPr eaLnBrk="1" fontAlgn="auto" hangingPunct="1">
              <a:spcAft>
                <a:spcPts val="0"/>
              </a:spcAft>
              <a:buFont typeface="Wingdings 2"/>
              <a:buNone/>
              <a:defRPr/>
            </a:pPr>
            <a:endParaRPr lang="fa-IR" dirty="0"/>
          </a:p>
        </p:txBody>
      </p:sp>
      <p:sp>
        <p:nvSpPr>
          <p:cNvPr id="15363" name="Title 1"/>
          <p:cNvSpPr>
            <a:spLocks noGrp="1"/>
          </p:cNvSpPr>
          <p:nvPr>
            <p:ph type="ctrTitle"/>
          </p:nvPr>
        </p:nvSpPr>
        <p:spPr>
          <a:xfrm>
            <a:off x="755650" y="404813"/>
            <a:ext cx="7772400" cy="1368425"/>
          </a:xfrm>
        </p:spPr>
        <p:txBody>
          <a:bodyPr/>
          <a:lstStyle/>
          <a:p>
            <a:r>
              <a:rPr lang="fa-IR" sz="4800" b="1" dirty="0" smtClean="0">
                <a:solidFill>
                  <a:srgbClr val="FF0000"/>
                </a:solidFill>
                <a:cs typeface="B Titr" pitchFamily="2" charset="-78"/>
              </a:rPr>
              <a:t>اقتصاد در تمدن اسلامي</a:t>
            </a:r>
            <a:endParaRPr lang="en-US" sz="4800" dirty="0" smtClean="0">
              <a:solidFill>
                <a:srgbClr val="FF0000"/>
              </a:solidFill>
              <a:cs typeface="B Titr" pitchFamily="2" charset="-78"/>
            </a:endParaRPr>
          </a:p>
        </p:txBody>
      </p:sp>
    </p:spTree>
    <p:extLst>
      <p:ext uri="{BB962C8B-B14F-4D97-AF65-F5344CB8AC3E}">
        <p14:creationId xmlns:p14="http://schemas.microsoft.com/office/powerpoint/2010/main" val="25991602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a:t>ظهور آموزه­های حقوقی اسلام </a:t>
            </a:r>
            <a:r>
              <a:rPr lang="fa-IR" b="1" dirty="0" smtClean="0"/>
              <a:t>-2</a:t>
            </a:r>
            <a:endParaRPr lang="fa-IR" dirty="0"/>
          </a:p>
        </p:txBody>
      </p:sp>
      <p:sp>
        <p:nvSpPr>
          <p:cNvPr id="3" name="Content Placeholder 2"/>
          <p:cNvSpPr>
            <a:spLocks noGrp="1"/>
          </p:cNvSpPr>
          <p:nvPr>
            <p:ph sz="quarter" idx="1"/>
          </p:nvPr>
        </p:nvSpPr>
        <p:spPr/>
        <p:txBody>
          <a:bodyPr>
            <a:normAutofit lnSpcReduction="10000"/>
          </a:bodyPr>
          <a:lstStyle/>
          <a:p>
            <a:r>
              <a:rPr lang="fa-IR" dirty="0"/>
              <a:t>واقعیت مهم </a:t>
            </a:r>
            <a:r>
              <a:rPr lang="fa-IR" dirty="0" smtClean="0"/>
              <a:t>عصر </a:t>
            </a:r>
            <a:r>
              <a:rPr lang="fa-IR" dirty="0"/>
              <a:t>مدنی </a:t>
            </a:r>
            <a:r>
              <a:rPr lang="fa-IR" dirty="0" smtClean="0"/>
              <a:t>معرفی </a:t>
            </a:r>
            <a:r>
              <a:rPr lang="fa-IR" dirty="0"/>
              <a:t>آموزه­های حقوقی اسلام و تلاش گسترده پیامبر اکرم (ص) برای تثبیت این آموزه­ها در میان مسلمانان </a:t>
            </a:r>
            <a:r>
              <a:rPr lang="fa-IR" dirty="0" smtClean="0"/>
              <a:t>بود.</a:t>
            </a:r>
          </a:p>
          <a:p>
            <a:r>
              <a:rPr lang="fa-IR" dirty="0" smtClean="0"/>
              <a:t>پیامبر </a:t>
            </a:r>
            <a:r>
              <a:rPr lang="fa-IR" dirty="0"/>
              <a:t>(ص) در ماه­های نخست حضور خویش در مدینه قراردادی را میان مسلمانان، مشرکان و یهودیان مدینه منعقد کرد که حقوق و وظایف متقابل گروه­های مختلف را در مقابل یکدیگر مشخص می­نمود</a:t>
            </a:r>
            <a:r>
              <a:rPr lang="fa-IR" dirty="0" smtClean="0"/>
              <a:t>.</a:t>
            </a:r>
          </a:p>
          <a:p>
            <a:r>
              <a:rPr lang="fa-IR" dirty="0" smtClean="0"/>
              <a:t>نزول آیات الاحکام و بیان سنت نبوی نیز به تکمیل آموزه های حقوقی اسلامی در عصر مدنی کمک کرد.</a:t>
            </a:r>
          </a:p>
          <a:p>
            <a:r>
              <a:rPr lang="fa-IR" dirty="0"/>
              <a:t>آیات الاحکام حقوق و وظایف کلی مسلمانان را در حوزه­های حقوقی مهمی همچون بیع، دین، رهن، ضمان، صلح، وکالت، اجاره، شرکت، مضاربه، ودیعه، عاریه، لقطه، شفعه، غصب، اقرار، وصیت، ارث، حجر، وقف، صدقه، هبه، عتق (آزادی بندگان)، نکاح، انواع طلاق، حدود، جنایات، قضاء و شهادات مشخص می­کرد.</a:t>
            </a:r>
          </a:p>
          <a:p>
            <a:endParaRPr lang="fa-IR" dirty="0" smtClean="0"/>
          </a:p>
          <a:p>
            <a:endParaRPr lang="fa-IR" dirty="0"/>
          </a:p>
        </p:txBody>
      </p:sp>
    </p:spTree>
    <p:extLst>
      <p:ext uri="{BB962C8B-B14F-4D97-AF65-F5344CB8AC3E}">
        <p14:creationId xmlns:p14="http://schemas.microsoft.com/office/powerpoint/2010/main" val="1974226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a:t>سرنوشت آموزه­های حقوقی اسلام پس از پیامبر (ص</a:t>
            </a:r>
            <a:r>
              <a:rPr lang="fa-IR" b="1" dirty="0" smtClean="0"/>
              <a:t>)</a:t>
            </a:r>
            <a:endParaRPr lang="fa-IR" dirty="0"/>
          </a:p>
        </p:txBody>
      </p:sp>
      <p:sp>
        <p:nvSpPr>
          <p:cNvPr id="3" name="Content Placeholder 2"/>
          <p:cNvSpPr>
            <a:spLocks noGrp="1"/>
          </p:cNvSpPr>
          <p:nvPr>
            <p:ph sz="quarter" idx="1"/>
          </p:nvPr>
        </p:nvSpPr>
        <p:spPr/>
        <p:txBody>
          <a:bodyPr>
            <a:normAutofit/>
          </a:bodyPr>
          <a:lstStyle/>
          <a:p>
            <a:r>
              <a:rPr lang="fa-IR" dirty="0"/>
              <a:t>تا زمانی </a:t>
            </a:r>
            <a:r>
              <a:rPr lang="fa-IR" dirty="0" smtClean="0"/>
              <a:t>که پیامبر اکرم (ص) در </a:t>
            </a:r>
            <a:r>
              <a:rPr lang="fa-IR" dirty="0"/>
              <a:t>میان مسلمانان بود مشکل رهبری و قانونگذاری </a:t>
            </a:r>
            <a:r>
              <a:rPr lang="fa-IR" dirty="0" smtClean="0"/>
              <a:t>وجود </a:t>
            </a:r>
            <a:r>
              <a:rPr lang="fa-IR" dirty="0"/>
              <a:t>نداشت</a:t>
            </a:r>
            <a:r>
              <a:rPr lang="fa-IR" dirty="0" smtClean="0"/>
              <a:t>.</a:t>
            </a:r>
          </a:p>
          <a:p>
            <a:r>
              <a:rPr lang="fa-IR" dirty="0"/>
              <a:t>شبه جزیره عربستان در نخستین ماه­های پس از وفات پیامبر (ص) با </a:t>
            </a:r>
            <a:r>
              <a:rPr lang="fa-IR" dirty="0" smtClean="0"/>
              <a:t>چالش های </a:t>
            </a:r>
            <a:r>
              <a:rPr lang="fa-IR" dirty="0"/>
              <a:t>متعددی مواجه شد. </a:t>
            </a:r>
            <a:endParaRPr lang="fa-IR" dirty="0" smtClean="0"/>
          </a:p>
          <a:p>
            <a:r>
              <a:rPr lang="fa-IR" dirty="0" smtClean="0"/>
              <a:t>اولین چالش اختلاف مهاجران </a:t>
            </a:r>
            <a:r>
              <a:rPr lang="fa-IR" dirty="0"/>
              <a:t>و انصار </a:t>
            </a:r>
            <a:r>
              <a:rPr lang="fa-IR" dirty="0" smtClean="0"/>
              <a:t>بر </a:t>
            </a:r>
            <a:r>
              <a:rPr lang="fa-IR" dirty="0"/>
              <a:t>سر جانشینی و خلافت </a:t>
            </a:r>
            <a:r>
              <a:rPr lang="fa-IR" dirty="0" smtClean="0"/>
              <a:t>پیامبر (ص) بود.</a:t>
            </a:r>
          </a:p>
          <a:p>
            <a:r>
              <a:rPr lang="fa-IR" dirty="0" smtClean="0"/>
              <a:t>چالش دوم ناشی از گسترش سریع </a:t>
            </a:r>
            <a:r>
              <a:rPr lang="fa-IR" dirty="0"/>
              <a:t>مرزهای جغرافیایی اسلام در دو دهه نخست پس از وفات پیامبر (ص) </a:t>
            </a:r>
            <a:r>
              <a:rPr lang="fa-IR" dirty="0" smtClean="0"/>
              <a:t>بود</a:t>
            </a:r>
            <a:r>
              <a:rPr lang="fa-IR" dirty="0"/>
              <a:t>. اسلام </a:t>
            </a:r>
            <a:r>
              <a:rPr lang="fa-IR" dirty="0" smtClean="0"/>
              <a:t>توانست </a:t>
            </a:r>
            <a:r>
              <a:rPr lang="fa-IR" dirty="0"/>
              <a:t>تا سال 15 هجری بیت­المقدس را که در قلمرو امپراطوری روم قرار داشت فتح کند. </a:t>
            </a:r>
            <a:r>
              <a:rPr lang="fa-IR" dirty="0" smtClean="0"/>
              <a:t>به علاوه مسلمانان </a:t>
            </a:r>
            <a:r>
              <a:rPr lang="fa-IR" dirty="0"/>
              <a:t>در سال 16 هجری بر حکومت ساسانی غلبه کردند و رسماً مداین (پایتخت ساسانیان) را نیز به قلمرو قدرت خویش افزودند. </a:t>
            </a:r>
            <a:endParaRPr lang="fa-IR" dirty="0" smtClean="0"/>
          </a:p>
          <a:p>
            <a:endParaRPr lang="fa-IR" dirty="0" smtClean="0"/>
          </a:p>
          <a:p>
            <a:endParaRPr lang="fa-IR" dirty="0"/>
          </a:p>
        </p:txBody>
      </p:sp>
    </p:spTree>
    <p:extLst>
      <p:ext uri="{BB962C8B-B14F-4D97-AF65-F5344CB8AC3E}">
        <p14:creationId xmlns:p14="http://schemas.microsoft.com/office/powerpoint/2010/main" val="2702683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سرنوشت آموزه­های حقوقی اسلام پس از پیامبر (ص</a:t>
            </a:r>
            <a:r>
              <a:rPr lang="fa-IR" b="1" dirty="0" smtClean="0"/>
              <a:t>) -2</a:t>
            </a:r>
            <a:endParaRPr lang="fa-IR" dirty="0"/>
          </a:p>
        </p:txBody>
      </p:sp>
      <p:sp>
        <p:nvSpPr>
          <p:cNvPr id="3" name="Content Placeholder 2"/>
          <p:cNvSpPr>
            <a:spLocks noGrp="1"/>
          </p:cNvSpPr>
          <p:nvPr>
            <p:ph sz="quarter" idx="1"/>
          </p:nvPr>
        </p:nvSpPr>
        <p:spPr/>
        <p:txBody>
          <a:bodyPr>
            <a:normAutofit/>
          </a:bodyPr>
          <a:lstStyle/>
          <a:p>
            <a:r>
              <a:rPr lang="fa-IR" dirty="0" smtClean="0"/>
              <a:t>در این دوران مسلمانان با </a:t>
            </a:r>
            <a:r>
              <a:rPr lang="fa-IR" dirty="0"/>
              <a:t>دو سؤال مهم مواجه </a:t>
            </a:r>
            <a:r>
              <a:rPr lang="fa-IR" dirty="0" smtClean="0"/>
              <a:t>­شدند.</a:t>
            </a:r>
          </a:p>
          <a:p>
            <a:r>
              <a:rPr lang="fa-IR" dirty="0" smtClean="0"/>
              <a:t>نخستین </a:t>
            </a:r>
            <a:r>
              <a:rPr lang="fa-IR" dirty="0"/>
              <a:t>سؤال آن بود که چه کس و یا چه کسانی صلاحیت دارند که قرآن و سنت را تفسیر و تبیین نمایند. </a:t>
            </a:r>
            <a:r>
              <a:rPr lang="fa-IR" dirty="0" smtClean="0"/>
              <a:t>(مساله مرجعيت ديني)</a:t>
            </a:r>
          </a:p>
          <a:p>
            <a:r>
              <a:rPr lang="fa-IR" dirty="0" smtClean="0"/>
              <a:t>سؤال </a:t>
            </a:r>
            <a:r>
              <a:rPr lang="fa-IR" dirty="0"/>
              <a:t>دوم آن </a:t>
            </a:r>
            <a:r>
              <a:rPr lang="fa-IR" dirty="0" smtClean="0"/>
              <a:t>که تفريع از منابع حقوقی اسلام (یعنی قرآن و سنت) </a:t>
            </a:r>
            <a:r>
              <a:rPr lang="fa-IR" dirty="0"/>
              <a:t>باید بر چه اساس و با چه شیوه یا شیوه­هایی انجام پذیرد. </a:t>
            </a:r>
            <a:endParaRPr lang="fa-IR" dirty="0" smtClean="0"/>
          </a:p>
          <a:p>
            <a:r>
              <a:rPr lang="fa-IR" dirty="0" smtClean="0"/>
              <a:t>مسلمانان </a:t>
            </a:r>
            <a:r>
              <a:rPr lang="fa-IR" dirty="0"/>
              <a:t>از یک سو ناچار بودند پاسخی برای </a:t>
            </a:r>
            <a:r>
              <a:rPr lang="fa-IR" dirty="0" smtClean="0"/>
              <a:t>اين </a:t>
            </a:r>
            <a:r>
              <a:rPr lang="fa-IR" dirty="0"/>
              <a:t>سؤالات بیابند و از دیگر سو اعتقاد داشتند که حق قانون­گذاری و سروری تنها مخصوص خداوند است و هیچ کس حق ندارد بدون اجازه او و پیامبرش قانونی را وضع یا فسخ نماید. </a:t>
            </a:r>
            <a:endParaRPr lang="en-US" dirty="0"/>
          </a:p>
          <a:p>
            <a:endParaRPr lang="fa-IR" dirty="0" smtClean="0"/>
          </a:p>
          <a:p>
            <a:endParaRPr lang="fa-IR" dirty="0"/>
          </a:p>
        </p:txBody>
      </p:sp>
    </p:spTree>
    <p:extLst>
      <p:ext uri="{BB962C8B-B14F-4D97-AF65-F5344CB8AC3E}">
        <p14:creationId xmlns:p14="http://schemas.microsoft.com/office/powerpoint/2010/main" val="985508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سرنوشت آموزه­های حقوقی اسلام پس از پیامبر (ص) </a:t>
            </a:r>
            <a:r>
              <a:rPr lang="fa-IR" b="1" dirty="0" smtClean="0"/>
              <a:t>-3</a:t>
            </a:r>
            <a:endParaRPr lang="fa-IR" dirty="0"/>
          </a:p>
        </p:txBody>
      </p:sp>
      <p:sp>
        <p:nvSpPr>
          <p:cNvPr id="3" name="Content Placeholder 2"/>
          <p:cNvSpPr>
            <a:spLocks noGrp="1"/>
          </p:cNvSpPr>
          <p:nvPr>
            <p:ph sz="quarter" idx="1"/>
          </p:nvPr>
        </p:nvSpPr>
        <p:spPr/>
        <p:txBody>
          <a:bodyPr>
            <a:normAutofit/>
          </a:bodyPr>
          <a:lstStyle/>
          <a:p>
            <a:r>
              <a:rPr lang="fa-IR" dirty="0" smtClean="0"/>
              <a:t>علاوه </a:t>
            </a:r>
            <a:r>
              <a:rPr lang="fa-IR" dirty="0"/>
              <a:t>بر اختلافی که مسلمانان بر سر مرجعیت دینی پیدا </a:t>
            </a:r>
            <a:r>
              <a:rPr lang="fa-IR" dirty="0" smtClean="0"/>
              <a:t>کردند منع کتابت حدیث نیز برداشت از </a:t>
            </a:r>
            <a:r>
              <a:rPr lang="fa-IR" dirty="0"/>
              <a:t>منابع حقوقی اسلام را با تشتت و افتراق همراه می­ساخت.</a:t>
            </a:r>
          </a:p>
          <a:p>
            <a:r>
              <a:rPr lang="fa-IR" dirty="0"/>
              <a:t>نتیجه طبیعی منع کتابت حدیث </a:t>
            </a:r>
            <a:r>
              <a:rPr lang="fa-IR" dirty="0" smtClean="0"/>
              <a:t>شفاهی </a:t>
            </a:r>
            <a:r>
              <a:rPr lang="fa-IR" dirty="0"/>
              <a:t>ماندن بخش مهمی از تعالیم حقوقی اسلام بود. </a:t>
            </a:r>
            <a:endParaRPr lang="fa-IR" dirty="0" smtClean="0"/>
          </a:p>
          <a:p>
            <a:r>
              <a:rPr lang="fa-IR" dirty="0" smtClean="0"/>
              <a:t>سوال: آیا </a:t>
            </a:r>
            <a:r>
              <a:rPr lang="fa-IR" dirty="0"/>
              <a:t>در چنین شرایطی تعالیم حقوقی اسلام می­توانست نقش یک نظام حقوقی را در کاهش هزینه­های انعقاد قرارداد ایفا </a:t>
            </a:r>
            <a:r>
              <a:rPr lang="fa-IR" dirty="0" smtClean="0"/>
              <a:t>نماید؟ </a:t>
            </a:r>
            <a:endParaRPr lang="fa-IR" dirty="0"/>
          </a:p>
          <a:p>
            <a:endParaRPr lang="fa-IR" dirty="0"/>
          </a:p>
        </p:txBody>
      </p:sp>
    </p:spTree>
    <p:extLst>
      <p:ext uri="{BB962C8B-B14F-4D97-AF65-F5344CB8AC3E}">
        <p14:creationId xmlns:p14="http://schemas.microsoft.com/office/powerpoint/2010/main" val="3486869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تدوین </a:t>
            </a:r>
            <a:r>
              <a:rPr lang="fa-IR" b="1" dirty="0"/>
              <a:t>آموزه­های حقوقی اسلام در میان اهل سنت</a:t>
            </a:r>
            <a:endParaRPr lang="fa-IR" dirty="0"/>
          </a:p>
        </p:txBody>
      </p:sp>
      <p:sp>
        <p:nvSpPr>
          <p:cNvPr id="3" name="Content Placeholder 2"/>
          <p:cNvSpPr>
            <a:spLocks noGrp="1"/>
          </p:cNvSpPr>
          <p:nvPr>
            <p:ph sz="quarter" idx="1"/>
          </p:nvPr>
        </p:nvSpPr>
        <p:spPr/>
        <p:txBody>
          <a:bodyPr>
            <a:normAutofit fontScale="92500" lnSpcReduction="10000"/>
          </a:bodyPr>
          <a:lstStyle/>
          <a:p>
            <a:r>
              <a:rPr lang="fa-IR" dirty="0"/>
              <a:t>ابوبکر، عمر و عثمان در حل و فصل مسائل سیاسی و دینی جدیدی که در روزگار پس از وفات پیامبر (ص) به وجود می­آمد علاوه بر قرآن و سنت و تکیه بر رأی خویش با بزرگان صحابه نیز مشورت می­کردند تا بتوانند به پاسخی برای این مسائل بیابند. </a:t>
            </a:r>
            <a:endParaRPr lang="fa-IR" dirty="0" smtClean="0"/>
          </a:p>
          <a:p>
            <a:r>
              <a:rPr lang="fa-IR" dirty="0"/>
              <a:t>از همان روزگار علاوه بر کتاب و سنت دو منبع معرفتی جدید به منابع حقوق اسلامی </a:t>
            </a:r>
            <a:r>
              <a:rPr lang="fa-IR" dirty="0" smtClean="0"/>
              <a:t>اهل </a:t>
            </a:r>
            <a:r>
              <a:rPr lang="fa-IR" dirty="0"/>
              <a:t>سنت اضافه گشت. این دو منبع که در میان مسلمانان به اجماع و رأی شهرت یافتند منابع مستقلی شمرده </a:t>
            </a:r>
            <a:r>
              <a:rPr lang="fa-IR" dirty="0" smtClean="0"/>
              <a:t>نمی­شدند.</a:t>
            </a:r>
          </a:p>
          <a:p>
            <a:r>
              <a:rPr lang="fa-IR" dirty="0" smtClean="0"/>
              <a:t>مقصود </a:t>
            </a:r>
            <a:r>
              <a:rPr lang="fa-IR" dirty="0"/>
              <a:t>از رأى آن نبود كه فقیه بدون مراجعه به كتاب و سنّت از روى میل خویش فتوایی صادر کند، بلكه مراد آن بود كه هرگاه اهل استنباط، نصی در كتاب و سنّت نمی­یافتند فتوای خویش را با رعايت اهداف و مقاصد كلى شرع و نیز بر مبناى آن چه شارع بيان داشته بود صادر می­کردند. </a:t>
            </a:r>
          </a:p>
          <a:p>
            <a:r>
              <a:rPr lang="fa-IR" dirty="0" smtClean="0"/>
              <a:t>از همین روزگار بود که علاوه بر خلفا برخی از صحابه نیز که در تفسیر و تفریع از کتاب و سنت نقش برجسته­ای داشتند به فقیه شهرت یافتند. </a:t>
            </a:r>
          </a:p>
        </p:txBody>
      </p:sp>
    </p:spTree>
    <p:extLst>
      <p:ext uri="{BB962C8B-B14F-4D97-AF65-F5344CB8AC3E}">
        <p14:creationId xmlns:p14="http://schemas.microsoft.com/office/powerpoint/2010/main" val="738644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تدوین آموزه­های حقوقی اسلام در میان اهل </a:t>
            </a:r>
            <a:r>
              <a:rPr lang="fa-IR" b="1" dirty="0" smtClean="0"/>
              <a:t>سنت-2</a:t>
            </a:r>
            <a:endParaRPr lang="fa-IR" dirty="0"/>
          </a:p>
        </p:txBody>
      </p:sp>
      <p:sp>
        <p:nvSpPr>
          <p:cNvPr id="3" name="Content Placeholder 2"/>
          <p:cNvSpPr>
            <a:spLocks noGrp="1"/>
          </p:cNvSpPr>
          <p:nvPr>
            <p:ph sz="quarter" idx="1"/>
          </p:nvPr>
        </p:nvSpPr>
        <p:spPr/>
        <p:txBody>
          <a:bodyPr>
            <a:normAutofit/>
          </a:bodyPr>
          <a:lstStyle/>
          <a:p>
            <a:r>
              <a:rPr lang="fa-IR" dirty="0"/>
              <a:t>از نیمه اول قرن دوم و به ویژه پس از به خلافت رسیدن </a:t>
            </a:r>
            <a:r>
              <a:rPr lang="fa-IR" dirty="0" smtClean="0"/>
              <a:t>عباسیان در </a:t>
            </a:r>
            <a:r>
              <a:rPr lang="fa-IR" dirty="0"/>
              <a:t>سال 132 هجری نخستین معاجم </a:t>
            </a:r>
            <a:r>
              <a:rPr lang="fa-IR" dirty="0" smtClean="0"/>
              <a:t>فقهی </a:t>
            </a:r>
            <a:r>
              <a:rPr lang="fa-IR" dirty="0"/>
              <a:t>اهل سنت تدوین </a:t>
            </a:r>
            <a:r>
              <a:rPr lang="fa-IR" dirty="0" smtClean="0"/>
              <a:t>شد.</a:t>
            </a:r>
          </a:p>
          <a:p>
            <a:r>
              <a:rPr lang="fa-IR" dirty="0" smtClean="0"/>
              <a:t>در قرن دوم هجری علاوه </a:t>
            </a:r>
            <a:r>
              <a:rPr lang="fa-IR" dirty="0"/>
              <a:t>بر مذاهب چهارگانه حنفی، مالکی، شافعی و حنبلی که تا روزگار ما نیز پیروان فراوان دارند </a:t>
            </a:r>
            <a:r>
              <a:rPr lang="fa-IR" dirty="0" smtClean="0"/>
              <a:t>فقه </a:t>
            </a:r>
            <a:r>
              <a:rPr lang="fa-IR" dirty="0"/>
              <a:t>اهل سنت شاهد ظهور مکاتب فقهی دیگری نیز </a:t>
            </a:r>
            <a:r>
              <a:rPr lang="fa-IR" dirty="0" smtClean="0"/>
              <a:t>بود </a:t>
            </a:r>
            <a:r>
              <a:rPr lang="fa-IR" dirty="0"/>
              <a:t>که بعضاً شخصیت­های بزرگ و شناخته­شده­ای همچون حسن بصری (م. 110 هـ) و سفیان ثوری (م. 161 هـ) در رأس آن­ قرار </a:t>
            </a:r>
            <a:r>
              <a:rPr lang="fa-IR" dirty="0" smtClean="0"/>
              <a:t>داشتند.</a:t>
            </a:r>
          </a:p>
          <a:p>
            <a:r>
              <a:rPr lang="fa-IR" dirty="0"/>
              <a:t>تشتت و افتراقاتی که در سال­های میانی قرن دوم هجری در میان فقهای بزرگ اهل سنت وجود داشت می­توانست تهدیدی بالقوه برای نظم حقوقی جهان اسلام باشد. </a:t>
            </a:r>
          </a:p>
          <a:p>
            <a:r>
              <a:rPr lang="fa-IR" dirty="0"/>
              <a:t>به همین لحاظ لازم بود که یکی از این مکاتب فقهی و یا حداکثر تعداد اندکی از آنها معیار و مبنای عمل مسلمانان به ویژه در حوزه حقوقی قرار گیرند. </a:t>
            </a:r>
            <a:endParaRPr lang="fa-IR" dirty="0" smtClean="0"/>
          </a:p>
        </p:txBody>
      </p:sp>
    </p:spTree>
    <p:extLst>
      <p:ext uri="{BB962C8B-B14F-4D97-AF65-F5344CB8AC3E}">
        <p14:creationId xmlns:p14="http://schemas.microsoft.com/office/powerpoint/2010/main" val="5767879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تدوین آموزه­های حقوقی اسلام در میان اهل </a:t>
            </a:r>
            <a:r>
              <a:rPr lang="fa-IR" b="1" dirty="0" smtClean="0"/>
              <a:t>سنت-3</a:t>
            </a:r>
            <a:endParaRPr lang="fa-IR" dirty="0"/>
          </a:p>
        </p:txBody>
      </p:sp>
      <p:sp>
        <p:nvSpPr>
          <p:cNvPr id="3" name="Content Placeholder 2"/>
          <p:cNvSpPr>
            <a:spLocks noGrp="1"/>
          </p:cNvSpPr>
          <p:nvPr>
            <p:ph sz="quarter" idx="1"/>
          </p:nvPr>
        </p:nvSpPr>
        <p:spPr/>
        <p:txBody>
          <a:bodyPr>
            <a:normAutofit lnSpcReduction="10000"/>
          </a:bodyPr>
          <a:lstStyle/>
          <a:p>
            <a:r>
              <a:rPr lang="fa-IR" dirty="0" smtClean="0"/>
              <a:t>سوال: </a:t>
            </a:r>
            <a:r>
              <a:rPr lang="fa-IR" dirty="0"/>
              <a:t>چرا در طول تاریخ از میان مکاتب متعدد فقهی اهل سنت تنها چهار مذهب ماندگار شدند و پیروان بسیار </a:t>
            </a:r>
            <a:r>
              <a:rPr lang="fa-IR" dirty="0" smtClean="0"/>
              <a:t>یافتند؟</a:t>
            </a:r>
            <a:endParaRPr lang="fa-IR" dirty="0"/>
          </a:p>
          <a:p>
            <a:r>
              <a:rPr lang="fa-IR" dirty="0" smtClean="0"/>
              <a:t>جایگاه </a:t>
            </a:r>
            <a:r>
              <a:rPr lang="fa-IR" dirty="0"/>
              <a:t>علمی پیشوایان مذاهب اربعه و نیز نقش ممتاز شاگردان آنها در معرفی و زنده نگهداشتن آرا و افکار استادانشان </a:t>
            </a:r>
            <a:r>
              <a:rPr lang="fa-IR" dirty="0" smtClean="0"/>
              <a:t>از علل </a:t>
            </a:r>
            <a:r>
              <a:rPr lang="fa-IR" dirty="0"/>
              <a:t>رواج یافتن این مذاهب دانسته شده است. </a:t>
            </a:r>
            <a:endParaRPr lang="fa-IR" dirty="0" smtClean="0"/>
          </a:p>
          <a:p>
            <a:r>
              <a:rPr lang="fa-IR" dirty="0" smtClean="0"/>
              <a:t>به علاوه نقش دولت ها را نیز نباید فراموش کرد. مهدی </a:t>
            </a:r>
            <a:r>
              <a:rPr lang="fa-IR" dirty="0"/>
              <a:t>و هارون عباسی فقه ابوحنیفه را </a:t>
            </a:r>
            <a:r>
              <a:rPr lang="fa-IR" dirty="0" smtClean="0"/>
              <a:t>مبناى </a:t>
            </a:r>
            <a:r>
              <a:rPr lang="fa-IR" dirty="0"/>
              <a:t>قضاوت قرار </a:t>
            </a:r>
            <a:r>
              <a:rPr lang="fa-IR" dirty="0" smtClean="0"/>
              <a:t>دادند؛ </a:t>
            </a:r>
            <a:r>
              <a:rPr lang="fa-IR" dirty="0"/>
              <a:t>در اندلس و مغرب مذهب مالك مورد قبول حكومت قرار گرفت و در شام زمانى مذهب شافعى رسميت يافت. </a:t>
            </a:r>
            <a:r>
              <a:rPr lang="fa-IR" dirty="0" smtClean="0"/>
              <a:t> </a:t>
            </a:r>
            <a:endParaRPr lang="fa-IR" dirty="0"/>
          </a:p>
          <a:p>
            <a:r>
              <a:rPr lang="en-US" dirty="0" err="1" smtClean="0"/>
              <a:t>مسلمانان</a:t>
            </a:r>
            <a:r>
              <a:rPr lang="en-US" dirty="0" smtClean="0"/>
              <a:t> </a:t>
            </a:r>
            <a:r>
              <a:rPr lang="en-US" dirty="0" err="1"/>
              <a:t>برای</a:t>
            </a:r>
            <a:r>
              <a:rPr lang="en-US" dirty="0"/>
              <a:t> </a:t>
            </a:r>
            <a:r>
              <a:rPr lang="en-US" dirty="0" err="1"/>
              <a:t>استنباط</a:t>
            </a:r>
            <a:r>
              <a:rPr lang="en-US" dirty="0"/>
              <a:t> </a:t>
            </a:r>
            <a:r>
              <a:rPr lang="en-US" dirty="0" err="1"/>
              <a:t>احکام</a:t>
            </a:r>
            <a:r>
              <a:rPr lang="en-US" dirty="0"/>
              <a:t> </a:t>
            </a:r>
            <a:r>
              <a:rPr lang="en-US" dirty="0" err="1"/>
              <a:t>علاوه</a:t>
            </a:r>
            <a:r>
              <a:rPr lang="en-US" dirty="0"/>
              <a:t> </a:t>
            </a:r>
            <a:r>
              <a:rPr lang="en-US" dirty="0" err="1"/>
              <a:t>بر</a:t>
            </a:r>
            <a:r>
              <a:rPr lang="en-US" dirty="0"/>
              <a:t> </a:t>
            </a:r>
            <a:r>
              <a:rPr lang="en-US" dirty="0" err="1"/>
              <a:t>قرآن</a:t>
            </a:r>
            <a:r>
              <a:rPr lang="en-US" dirty="0"/>
              <a:t> و </a:t>
            </a:r>
            <a:r>
              <a:rPr lang="en-US" dirty="0" err="1"/>
              <a:t>سنت</a:t>
            </a:r>
            <a:r>
              <a:rPr lang="en-US" dirty="0"/>
              <a:t> </a:t>
            </a:r>
            <a:r>
              <a:rPr lang="en-US" dirty="0" err="1"/>
              <a:t>از</a:t>
            </a:r>
            <a:r>
              <a:rPr lang="en-US" dirty="0"/>
              <a:t> </a:t>
            </a:r>
            <a:r>
              <a:rPr lang="en-US" dirty="0" err="1"/>
              <a:t>اجماع</a:t>
            </a:r>
            <a:r>
              <a:rPr lang="en-US" dirty="0"/>
              <a:t>، </a:t>
            </a:r>
            <a:r>
              <a:rPr lang="en-US" dirty="0" err="1"/>
              <a:t>عقل</a:t>
            </a:r>
            <a:r>
              <a:rPr lang="en-US" dirty="0"/>
              <a:t>، </a:t>
            </a:r>
            <a:r>
              <a:rPr lang="en-US" dirty="0" err="1"/>
              <a:t>قیاس</a:t>
            </a:r>
            <a:r>
              <a:rPr lang="en-US" dirty="0"/>
              <a:t>، </a:t>
            </a:r>
            <a:r>
              <a:rPr lang="en-US" dirty="0" err="1"/>
              <a:t>استحسان</a:t>
            </a:r>
            <a:r>
              <a:rPr lang="en-US" dirty="0"/>
              <a:t>، </a:t>
            </a:r>
            <a:r>
              <a:rPr lang="en-US" dirty="0" err="1"/>
              <a:t>مصالح</a:t>
            </a:r>
            <a:r>
              <a:rPr lang="en-US" dirty="0"/>
              <a:t> </a:t>
            </a:r>
            <a:r>
              <a:rPr lang="en-US" dirty="0" err="1"/>
              <a:t>مرسله</a:t>
            </a:r>
            <a:r>
              <a:rPr lang="en-US" dirty="0"/>
              <a:t>، </a:t>
            </a:r>
            <a:r>
              <a:rPr lang="en-US" dirty="0" err="1"/>
              <a:t>قاعده</a:t>
            </a:r>
            <a:r>
              <a:rPr lang="en-US" dirty="0"/>
              <a:t> </a:t>
            </a:r>
            <a:r>
              <a:rPr lang="en-US" dirty="0" err="1"/>
              <a:t>استصلاح</a:t>
            </a:r>
            <a:r>
              <a:rPr lang="en-US" dirty="0"/>
              <a:t>، </a:t>
            </a:r>
            <a:r>
              <a:rPr lang="en-US" dirty="0" err="1"/>
              <a:t>مذهب</a:t>
            </a:r>
            <a:r>
              <a:rPr lang="en-US" dirty="0"/>
              <a:t> </a:t>
            </a:r>
            <a:r>
              <a:rPr lang="en-US" dirty="0" err="1"/>
              <a:t>صحابی</a:t>
            </a:r>
            <a:r>
              <a:rPr lang="en-US" dirty="0"/>
              <a:t>، </a:t>
            </a:r>
            <a:r>
              <a:rPr lang="en-US" dirty="0" err="1"/>
              <a:t>سد</a:t>
            </a:r>
            <a:r>
              <a:rPr lang="en-US" dirty="0"/>
              <a:t> </a:t>
            </a:r>
            <a:r>
              <a:rPr lang="en-US" dirty="0" err="1"/>
              <a:t>ذرایع</a:t>
            </a:r>
            <a:r>
              <a:rPr lang="en-US" dirty="0"/>
              <a:t> و </a:t>
            </a:r>
            <a:r>
              <a:rPr lang="en-US" dirty="0" err="1"/>
              <a:t>فتح</a:t>
            </a:r>
            <a:r>
              <a:rPr lang="en-US" dirty="0"/>
              <a:t> </a:t>
            </a:r>
            <a:r>
              <a:rPr lang="en-US" dirty="0" err="1"/>
              <a:t>ذرایع</a:t>
            </a:r>
            <a:r>
              <a:rPr lang="en-US" dirty="0"/>
              <a:t>، </a:t>
            </a:r>
            <a:r>
              <a:rPr lang="en-US" dirty="0" err="1"/>
              <a:t>شریعت</a:t>
            </a:r>
            <a:r>
              <a:rPr lang="en-US" dirty="0"/>
              <a:t> </a:t>
            </a:r>
            <a:r>
              <a:rPr lang="en-US" dirty="0" err="1"/>
              <a:t>سلف</a:t>
            </a:r>
            <a:r>
              <a:rPr lang="en-US" dirty="0"/>
              <a:t>، </a:t>
            </a:r>
            <a:r>
              <a:rPr lang="en-US" dirty="0" err="1"/>
              <a:t>عرف</a:t>
            </a:r>
            <a:r>
              <a:rPr lang="en-US" dirty="0"/>
              <a:t> و </a:t>
            </a:r>
            <a:r>
              <a:rPr lang="en-US" dirty="0" err="1"/>
              <a:t>عادت</a:t>
            </a:r>
            <a:r>
              <a:rPr lang="en-US" dirty="0"/>
              <a:t>، </a:t>
            </a:r>
            <a:r>
              <a:rPr lang="en-US" dirty="0" err="1"/>
              <a:t>سیره</a:t>
            </a:r>
            <a:r>
              <a:rPr lang="en-US" dirty="0"/>
              <a:t> </a:t>
            </a:r>
            <a:r>
              <a:rPr lang="en-US" dirty="0" err="1"/>
              <a:t>اهل</a:t>
            </a:r>
            <a:r>
              <a:rPr lang="en-US" dirty="0"/>
              <a:t> </a:t>
            </a:r>
            <a:r>
              <a:rPr lang="en-US" dirty="0" err="1"/>
              <a:t>مدینه</a:t>
            </a:r>
            <a:r>
              <a:rPr lang="en-US" dirty="0"/>
              <a:t>، </a:t>
            </a:r>
            <a:r>
              <a:rPr lang="en-US" dirty="0" err="1"/>
              <a:t>استدلال</a:t>
            </a:r>
            <a:r>
              <a:rPr lang="en-US" dirty="0"/>
              <a:t>، </a:t>
            </a:r>
            <a:r>
              <a:rPr lang="en-US" dirty="0" err="1"/>
              <a:t>استصحاب</a:t>
            </a:r>
            <a:r>
              <a:rPr lang="en-US" dirty="0"/>
              <a:t> و </a:t>
            </a:r>
            <a:r>
              <a:rPr lang="en-US" dirty="0" err="1"/>
              <a:t>برائت</a:t>
            </a:r>
            <a:r>
              <a:rPr lang="en-US" dirty="0"/>
              <a:t> </a:t>
            </a:r>
            <a:r>
              <a:rPr lang="en-US" dirty="0" err="1"/>
              <a:t>نیز</a:t>
            </a:r>
            <a:r>
              <a:rPr lang="en-US" dirty="0"/>
              <a:t> </a:t>
            </a:r>
            <a:r>
              <a:rPr lang="en-US" dirty="0" err="1"/>
              <a:t>به</a:t>
            </a:r>
            <a:r>
              <a:rPr lang="en-US" dirty="0"/>
              <a:t> </a:t>
            </a:r>
            <a:r>
              <a:rPr lang="en-US" dirty="0" err="1"/>
              <a:t>عنوان</a:t>
            </a:r>
            <a:r>
              <a:rPr lang="en-US" dirty="0"/>
              <a:t> </a:t>
            </a:r>
            <a:r>
              <a:rPr lang="en-US" dirty="0" err="1"/>
              <a:t>منابع</a:t>
            </a:r>
            <a:r>
              <a:rPr lang="en-US" dirty="0"/>
              <a:t> </a:t>
            </a:r>
            <a:r>
              <a:rPr lang="en-US" dirty="0" err="1"/>
              <a:t>اجتهاد</a:t>
            </a:r>
            <a:r>
              <a:rPr lang="en-US" dirty="0"/>
              <a:t> </a:t>
            </a:r>
            <a:r>
              <a:rPr lang="en-US" dirty="0" err="1"/>
              <a:t>بهره</a:t>
            </a:r>
            <a:r>
              <a:rPr lang="en-US" dirty="0"/>
              <a:t> </a:t>
            </a:r>
            <a:r>
              <a:rPr lang="en-US" dirty="0" err="1"/>
              <a:t>گرفته­اند</a:t>
            </a:r>
            <a:r>
              <a:rPr lang="en-US" dirty="0" smtClean="0"/>
              <a:t>.</a:t>
            </a:r>
            <a:endParaRPr lang="fa-IR" dirty="0"/>
          </a:p>
        </p:txBody>
      </p:sp>
    </p:spTree>
    <p:extLst>
      <p:ext uri="{BB962C8B-B14F-4D97-AF65-F5344CB8AC3E}">
        <p14:creationId xmlns:p14="http://schemas.microsoft.com/office/powerpoint/2010/main" val="1876334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تدوین آموزه­های حقوقی اسلام در میان شیعیان</a:t>
            </a:r>
            <a:endParaRPr lang="fa-IR" dirty="0"/>
          </a:p>
        </p:txBody>
      </p:sp>
      <p:sp>
        <p:nvSpPr>
          <p:cNvPr id="3" name="Content Placeholder 2"/>
          <p:cNvSpPr>
            <a:spLocks noGrp="1"/>
          </p:cNvSpPr>
          <p:nvPr>
            <p:ph sz="quarter" idx="1"/>
          </p:nvPr>
        </p:nvSpPr>
        <p:spPr/>
        <p:txBody>
          <a:bodyPr>
            <a:normAutofit/>
          </a:bodyPr>
          <a:lstStyle/>
          <a:p>
            <a:r>
              <a:rPr lang="fa-IR" dirty="0"/>
              <a:t>شیعیان اعتقاد داشتند پیامبر (ص) مرجعیت دینی و رهبری سیاسی امت را پس از خویش به علی (ع) و فرزندانش سپرده است و بنابراین تفکیک مرجعیت دینی و رهبری سیاسی تفکیکی نادرست و نامشروع است</a:t>
            </a:r>
            <a:r>
              <a:rPr lang="fa-IR" dirty="0" smtClean="0"/>
              <a:t>.</a:t>
            </a:r>
          </a:p>
          <a:p>
            <a:r>
              <a:rPr lang="fa-IR" dirty="0" smtClean="0"/>
              <a:t>شیعیان </a:t>
            </a:r>
            <a:r>
              <a:rPr lang="fa-IR" dirty="0"/>
              <a:t>قول، فعل </a:t>
            </a:r>
            <a:r>
              <a:rPr lang="fa-IR" dirty="0" smtClean="0"/>
              <a:t>و تقریر </a:t>
            </a:r>
            <a:r>
              <a:rPr lang="fa-IR" dirty="0"/>
              <a:t>امامان اهل بیت (ع) را همانند قول، فعل و تقرير پيامبر (ص) می­دانستند و در حجيّت آن هيچ گونه تردّدى نداشتند. به همین </a:t>
            </a:r>
            <a:r>
              <a:rPr lang="fa-IR" dirty="0" smtClean="0"/>
              <a:t>دلیل آنان </a:t>
            </a:r>
            <a:r>
              <a:rPr lang="fa-IR" dirty="0"/>
              <a:t>تا آغاز عصر غیبت کبرا در سال 329 هجری چالش چندانی در تفسیر و تبیین قرآن و سنت پیش روی خود </a:t>
            </a:r>
            <a:r>
              <a:rPr lang="fa-IR" dirty="0" smtClean="0"/>
              <a:t>نمی­دیدند.</a:t>
            </a:r>
          </a:p>
          <a:p>
            <a:r>
              <a:rPr lang="fa-IR" dirty="0"/>
              <a:t>البته در این </a:t>
            </a:r>
            <a:r>
              <a:rPr lang="fa-IR" dirty="0" smtClean="0"/>
              <a:t>روزگار ائمه </a:t>
            </a:r>
            <a:r>
              <a:rPr lang="fa-IR" dirty="0"/>
              <a:t>(ع) مبانی برداشت از منابع حقوقی اسلام را به شاگردان خویش می­آموختند تا شیعیان در روزگار غیبت با دشواری چندانی مواجه نشوند. </a:t>
            </a:r>
          </a:p>
        </p:txBody>
      </p:sp>
    </p:spTree>
    <p:extLst>
      <p:ext uri="{BB962C8B-B14F-4D97-AF65-F5344CB8AC3E}">
        <p14:creationId xmlns:p14="http://schemas.microsoft.com/office/powerpoint/2010/main" val="1158044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تدوین آموزه­های حقوقی اسلام در میان </a:t>
            </a:r>
            <a:r>
              <a:rPr lang="fa-IR" b="1" dirty="0" smtClean="0"/>
              <a:t>شیعیان -2</a:t>
            </a:r>
            <a:endParaRPr lang="fa-IR" dirty="0"/>
          </a:p>
        </p:txBody>
      </p:sp>
      <p:sp>
        <p:nvSpPr>
          <p:cNvPr id="3" name="Content Placeholder 2"/>
          <p:cNvSpPr>
            <a:spLocks noGrp="1"/>
          </p:cNvSpPr>
          <p:nvPr>
            <p:ph sz="quarter" idx="1"/>
          </p:nvPr>
        </p:nvSpPr>
        <p:spPr/>
        <p:txBody>
          <a:bodyPr>
            <a:normAutofit lnSpcReduction="10000"/>
          </a:bodyPr>
          <a:lstStyle/>
          <a:p>
            <a:r>
              <a:rPr lang="fa-IR" dirty="0"/>
              <a:t>با آغاز عصر غیبت کبرا شیعیان نیز در حد گسترده­ای با مشکل تفسیر کتاب و سنت و تفریع از آن مواجه شدند. </a:t>
            </a:r>
            <a:endParaRPr lang="fa-IR" dirty="0" smtClean="0"/>
          </a:p>
          <a:p>
            <a:r>
              <a:rPr lang="fa-IR" dirty="0" smtClean="0"/>
              <a:t>البته </a:t>
            </a:r>
            <a:r>
              <a:rPr lang="fa-IR" dirty="0"/>
              <a:t>شیعیان در </a:t>
            </a:r>
            <a:r>
              <a:rPr lang="fa-IR" dirty="0" smtClean="0"/>
              <a:t>مقايسه با </a:t>
            </a:r>
            <a:r>
              <a:rPr lang="fa-IR" dirty="0"/>
              <a:t>اهل سنت از این مزیت بهره­مند بودند که مفهوم سنت در میان آنان گسترده­تر بود و علاوه بر میراث بیست و سه ساله عصر نبوی، میراث بیش از سه قرن حضور مستقیم و با واسطه ائمه اطهار (ع) را نیز در بر </a:t>
            </a:r>
            <a:r>
              <a:rPr lang="fa-IR" dirty="0" smtClean="0"/>
              <a:t>می­گرفت.</a:t>
            </a:r>
          </a:p>
          <a:p>
            <a:r>
              <a:rPr lang="fa-IR" dirty="0"/>
              <a:t>به علاوه </a:t>
            </a:r>
            <a:r>
              <a:rPr lang="fa-IR" dirty="0" smtClean="0"/>
              <a:t>بر </a:t>
            </a:r>
            <a:r>
              <a:rPr lang="fa-IR" dirty="0"/>
              <a:t>اساس گزارش­های معتبر تاریخی نگارش حدیث از همان قرن اول در میان شیعیان رایج شده بود و شیعیان توانسته بودند بخش مهمی از احادیث پیامبر (ص) و اهل بیت (ع) را مکتوب نمایند. </a:t>
            </a:r>
            <a:endParaRPr lang="fa-IR" dirty="0" smtClean="0"/>
          </a:p>
          <a:p>
            <a:r>
              <a:rPr lang="fa-IR" dirty="0" smtClean="0"/>
              <a:t>نگارش </a:t>
            </a:r>
            <a:r>
              <a:rPr lang="fa-IR" dirty="0"/>
              <a:t>حدیث در میان شیعیان به ویژه در قرن دوم هجری که قرن حضور امام باقر (ع) و امام صادق (ع) بود شدت یافت و یاران ائمه توانستند در این ایام بخش عمده کتاب­هایی را که در روزگار ما اصول اربع­مأه نامیده می­شود مکتوب نمایند. </a:t>
            </a:r>
          </a:p>
        </p:txBody>
      </p:sp>
    </p:spTree>
    <p:extLst>
      <p:ext uri="{BB962C8B-B14F-4D97-AF65-F5344CB8AC3E}">
        <p14:creationId xmlns:p14="http://schemas.microsoft.com/office/powerpoint/2010/main" val="35545117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قرن چهارم – قرن محدثان شیعه</a:t>
            </a:r>
            <a:endParaRPr lang="fa-IR" dirty="0"/>
          </a:p>
        </p:txBody>
      </p:sp>
      <p:sp>
        <p:nvSpPr>
          <p:cNvPr id="3" name="Content Placeholder 2"/>
          <p:cNvSpPr>
            <a:spLocks noGrp="1"/>
          </p:cNvSpPr>
          <p:nvPr>
            <p:ph sz="quarter" idx="1"/>
          </p:nvPr>
        </p:nvSpPr>
        <p:spPr/>
        <p:txBody>
          <a:bodyPr>
            <a:normAutofit/>
          </a:bodyPr>
          <a:lstStyle/>
          <a:p>
            <a:r>
              <a:rPr lang="fa-IR" dirty="0" smtClean="0"/>
              <a:t>در </a:t>
            </a:r>
            <a:r>
              <a:rPr lang="fa-IR" dirty="0"/>
              <a:t>نخستین سده پس از آغاز غیبت کبرا اهتمام شخصیت­های برجسته شیعه پی­گیری مسأله مهم کتابت حدیث در میان شیعیان بود. به همین سبب نیز این دوره مهم از تاریخ فقه شیعه، به عصر محدثان (حدیث­نگاران) شهرت یافته است. </a:t>
            </a:r>
            <a:endParaRPr lang="fa-IR" dirty="0" smtClean="0"/>
          </a:p>
          <a:p>
            <a:r>
              <a:rPr lang="fa-IR" dirty="0" smtClean="0"/>
              <a:t>رهبران </a:t>
            </a:r>
            <a:r>
              <a:rPr lang="fa-IR" dirty="0"/>
              <a:t>اين دوره كه بزرگترين محدّثان اماميه محسوب مى‏شوند غالباً در دو شهر مهم قم و رى زندگى مى‏كردند و در تهذيب و تنظيم حديث شيعه نهايت تلاش خود را مبذول مى‏داشتند. كتب حديثى كه در اين دوره تأليف شده است اهم منابع فقه شيعه را تشكيل مى‏</a:t>
            </a:r>
            <a:r>
              <a:rPr lang="fa-IR" dirty="0" smtClean="0"/>
              <a:t>دهد.</a:t>
            </a:r>
            <a:endParaRPr lang="fa-IR" dirty="0"/>
          </a:p>
        </p:txBody>
      </p:sp>
    </p:spTree>
    <p:extLst>
      <p:ext uri="{BB962C8B-B14F-4D97-AF65-F5344CB8AC3E}">
        <p14:creationId xmlns:p14="http://schemas.microsoft.com/office/powerpoint/2010/main" val="392958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مقدمه</a:t>
            </a:r>
            <a:endParaRPr lang="fa-IR" dirty="0"/>
          </a:p>
        </p:txBody>
      </p:sp>
      <p:sp>
        <p:nvSpPr>
          <p:cNvPr id="2" name="Content Placeholder 1"/>
          <p:cNvSpPr>
            <a:spLocks noGrp="1"/>
          </p:cNvSpPr>
          <p:nvPr>
            <p:ph sz="quarter" idx="1"/>
          </p:nvPr>
        </p:nvSpPr>
        <p:spPr/>
        <p:txBody>
          <a:bodyPr>
            <a:normAutofit/>
          </a:bodyPr>
          <a:lstStyle/>
          <a:p>
            <a:r>
              <a:rPr lang="fa-IR" sz="2800" dirty="0" smtClean="0"/>
              <a:t>یکی از وظایف مهم دولت در همه نظام های اجتماعی و اقتصادی استقرار نظام حقوقی و اِعمال قوانین و قراردادهاست.</a:t>
            </a:r>
          </a:p>
          <a:p>
            <a:r>
              <a:rPr lang="fa-IR" sz="2800" dirty="0" smtClean="0"/>
              <a:t>يکي از اقدامات اساسي پيامبر اکرم (ص)‌ پايه گذاري نظام حقوقي در شبه جزيره عربستان و استقرار نظام قضاء و حسبه به عنوان اصلي ترين سازوکارهاي عمومي اعمال قوانين و قراردادها در جامعه اسلامي بود.</a:t>
            </a:r>
          </a:p>
          <a:p>
            <a:r>
              <a:rPr lang="fa-IR" sz="2800" dirty="0" smtClean="0"/>
              <a:t>تدوين فقه در قرن دوم هجري نقش مهمي در تبديل تعاليم حقوقي اسلام به يکي از نظام هاي حقوقي شناخته شده جهان آن روزگار داشت.</a:t>
            </a:r>
          </a:p>
          <a:p>
            <a:endParaRPr lang="fa-IR" sz="2800" dirty="0" smtClean="0"/>
          </a:p>
        </p:txBody>
      </p:sp>
    </p:spTree>
    <p:extLst>
      <p:ext uri="{BB962C8B-B14F-4D97-AF65-F5344CB8AC3E}">
        <p14:creationId xmlns:p14="http://schemas.microsoft.com/office/powerpoint/2010/main" val="31999470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قرن پنجم – عصر اجتهاد شیعیان</a:t>
            </a:r>
            <a:endParaRPr lang="fa-IR" dirty="0"/>
          </a:p>
        </p:txBody>
      </p:sp>
      <p:sp>
        <p:nvSpPr>
          <p:cNvPr id="3" name="Content Placeholder 2"/>
          <p:cNvSpPr>
            <a:spLocks noGrp="1"/>
          </p:cNvSpPr>
          <p:nvPr>
            <p:ph sz="quarter" idx="1"/>
          </p:nvPr>
        </p:nvSpPr>
        <p:spPr/>
        <p:txBody>
          <a:bodyPr>
            <a:normAutofit/>
          </a:bodyPr>
          <a:lstStyle/>
          <a:p>
            <a:r>
              <a:rPr lang="fa-IR" dirty="0"/>
              <a:t>طبیعی بود که با گذشت زمان، شیعیان نیز با مسائل حقوقی جدیدی مواجه و ناچار شوند خود در غیاب ائمه (ع) برای این سؤالات پاسخی بیابند. </a:t>
            </a:r>
          </a:p>
          <a:p>
            <a:r>
              <a:rPr lang="fa-IR" dirty="0" smtClean="0"/>
              <a:t>با </a:t>
            </a:r>
            <a:r>
              <a:rPr lang="fa-IR" dirty="0"/>
              <a:t>شروع قرن پنجم هجری و همزمان با ظهور فقیهان برجسته­ای همچون شيخ مفيد (م. 413 هـ) و سيّد مرتضى (م. 436 هـ) عصر اجتهاد در میان شیعیان آغاز می­شود. </a:t>
            </a:r>
            <a:endParaRPr lang="fa-IR" dirty="0" smtClean="0"/>
          </a:p>
          <a:p>
            <a:r>
              <a:rPr lang="fa-IR" dirty="0" smtClean="0"/>
              <a:t>برجسته­ترین </a:t>
            </a:r>
            <a:r>
              <a:rPr lang="fa-IR" dirty="0"/>
              <a:t>شخصیت شیعی عصر اجتهاد </a:t>
            </a:r>
            <a:r>
              <a:rPr lang="fa-IR" dirty="0" smtClean="0"/>
              <a:t>شیخ </a:t>
            </a:r>
            <a:r>
              <a:rPr lang="fa-IR" dirty="0"/>
              <a:t>طوسی (م. 460) است. وی در کتاب المبسوط  کوشید استقلال و توانمندی فقه امامیه را در مقابل فقه اهل سنت اثبات کند. </a:t>
            </a:r>
          </a:p>
          <a:p>
            <a:r>
              <a:rPr lang="fa-IR" dirty="0"/>
              <a:t>شیخ طوسی در مقدمه كتاب المبسوط به صراحت اعلام می­کند این کتاب را بدان جهت تألیف کرده است که همگان بدانند شيعیان به بركت احاديث ائمه (ع) مى‏توانند تمام مسائل فقهی را استنباط كنند و نيازى به اعمال قياس و امثال آن ندارند. </a:t>
            </a:r>
          </a:p>
        </p:txBody>
      </p:sp>
    </p:spTree>
    <p:extLst>
      <p:ext uri="{BB962C8B-B14F-4D97-AF65-F5344CB8AC3E}">
        <p14:creationId xmlns:p14="http://schemas.microsoft.com/office/powerpoint/2010/main" val="137318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اهمیت اقتصادی اعمال قراردادها</a:t>
            </a:r>
            <a:endParaRPr lang="fa-IR" dirty="0"/>
          </a:p>
        </p:txBody>
      </p:sp>
      <p:sp>
        <p:nvSpPr>
          <p:cNvPr id="3" name="Content Placeholder 2"/>
          <p:cNvSpPr>
            <a:spLocks noGrp="1"/>
          </p:cNvSpPr>
          <p:nvPr>
            <p:ph sz="quarter" idx="1"/>
          </p:nvPr>
        </p:nvSpPr>
        <p:spPr/>
        <p:txBody>
          <a:bodyPr/>
          <a:lstStyle/>
          <a:p>
            <a:r>
              <a:rPr lang="fa-IR" dirty="0"/>
              <a:t>حتی اگر در جامعه­ای نظام حقوقی روشنی وجود داشته باشد </a:t>
            </a:r>
            <a:r>
              <a:rPr lang="fa-IR" dirty="0" smtClean="0"/>
              <a:t>نمی‌توان </a:t>
            </a:r>
            <a:r>
              <a:rPr lang="fa-IR" dirty="0"/>
              <a:t>انتظار داشت که تمام قراردادها به درستی و به‌طور کامل اجرا شود؛ زیرا در تمام جوامع، انگیزه‌هایی برای نقض حقوق و عدم پای‌بندی به قراردادها وجود دارد؛ </a:t>
            </a:r>
            <a:endParaRPr lang="fa-IR" dirty="0" smtClean="0"/>
          </a:p>
          <a:p>
            <a:r>
              <a:rPr lang="fa-IR" dirty="0" smtClean="0"/>
              <a:t>بنابراین </a:t>
            </a:r>
            <a:r>
              <a:rPr lang="fa-IR" dirty="0"/>
              <a:t>رعایت حقوق افراد و در نتیجه گسترش مبادلات متوقف بر آن است که قدرت ثالثی از حقوق طرفین دفاع </a:t>
            </a:r>
            <a:r>
              <a:rPr lang="fa-IR" dirty="0" smtClean="0"/>
              <a:t>کند. </a:t>
            </a:r>
          </a:p>
          <a:p>
            <a:r>
              <a:rPr lang="fa-IR" dirty="0"/>
              <a:t>نظریه بازی­ها </a:t>
            </a:r>
            <a:r>
              <a:rPr lang="fa-IR" dirty="0" smtClean="0"/>
              <a:t>اهمیت </a:t>
            </a:r>
            <a:r>
              <a:rPr lang="fa-IR" dirty="0"/>
              <a:t>اعمال­پذیر بودن قراردادها و اثر آن بر تبدیل بازی­های منتهی به عدم همکاری را به بازی­های منتهی به همکاری نشان می­دهد. </a:t>
            </a:r>
            <a:endParaRPr lang="fa-IR" dirty="0" smtClean="0"/>
          </a:p>
          <a:p>
            <a:r>
              <a:rPr lang="fa-IR" dirty="0"/>
              <a:t>اعمال­پذیربودن قراردادها به‌ویژه آن­گاه که قراردادها مدت­دار یا مؤجل هستند می­تواند نقش مهمی در تشویق مبادلات داوطلبانه و روان­سازی فعالیت­های بازار داشته باشد. </a:t>
            </a:r>
          </a:p>
        </p:txBody>
      </p:sp>
    </p:spTree>
    <p:extLst>
      <p:ext uri="{BB962C8B-B14F-4D97-AF65-F5344CB8AC3E}">
        <p14:creationId xmlns:p14="http://schemas.microsoft.com/office/powerpoint/2010/main" val="28124421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انواع سازوکارهای اعمال قرارداد</a:t>
            </a:r>
            <a:endParaRPr lang="fa-IR" dirty="0"/>
          </a:p>
        </p:txBody>
      </p:sp>
      <p:sp>
        <p:nvSpPr>
          <p:cNvPr id="3" name="Content Placeholder 2"/>
          <p:cNvSpPr>
            <a:spLocks noGrp="1"/>
          </p:cNvSpPr>
          <p:nvPr>
            <p:ph sz="quarter" idx="1"/>
          </p:nvPr>
        </p:nvSpPr>
        <p:spPr/>
        <p:txBody>
          <a:bodyPr>
            <a:normAutofit/>
          </a:bodyPr>
          <a:lstStyle/>
          <a:p>
            <a:r>
              <a:rPr lang="fa-IR" dirty="0" smtClean="0"/>
              <a:t>در </a:t>
            </a:r>
            <a:r>
              <a:rPr lang="fa-IR" dirty="0"/>
              <a:t>یک تقسیم­بندی کلی، سازوکارهای اعمال قرارداد را می­توان به دو دسته خصوصی و عمومی تقسیم </a:t>
            </a:r>
            <a:r>
              <a:rPr lang="fa-IR" dirty="0" smtClean="0"/>
              <a:t>کرد. </a:t>
            </a:r>
          </a:p>
          <a:p>
            <a:r>
              <a:rPr lang="fa-IR" dirty="0" smtClean="0"/>
              <a:t>در سازوکارهای خصوصی تعیین طرف ثالث همواره دشوار است.</a:t>
            </a:r>
          </a:p>
          <a:p>
            <a:r>
              <a:rPr lang="fa-IR" dirty="0"/>
              <a:t>نکته </a:t>
            </a:r>
            <a:r>
              <a:rPr lang="fa-IR" dirty="0" smtClean="0"/>
              <a:t>دیگر انگیزه </a:t>
            </a:r>
            <a:r>
              <a:rPr lang="fa-IR" dirty="0"/>
              <a:t>قدرت پیش‌گفته برای نظارت بر اجرای صحیح قرارداد است. </a:t>
            </a:r>
            <a:endParaRPr lang="fa-IR" dirty="0" smtClean="0"/>
          </a:p>
          <a:p>
            <a:r>
              <a:rPr lang="fa-IR" dirty="0" smtClean="0"/>
              <a:t>به علاوه معلوم </a:t>
            </a:r>
            <a:r>
              <a:rPr lang="fa-IR" dirty="0"/>
              <a:t>نیست که قدرت </a:t>
            </a:r>
            <a:r>
              <a:rPr lang="fa-IR" dirty="0" smtClean="0"/>
              <a:t>مذکور </a:t>
            </a:r>
            <a:r>
              <a:rPr lang="fa-IR" dirty="0"/>
              <a:t>بتواند در صورت بروز تخلف، طرف خاطی را به رعایت مفاد قرارداد مجبور کنند</a:t>
            </a:r>
            <a:r>
              <a:rPr lang="fa-IR" dirty="0" smtClean="0"/>
              <a:t>.</a:t>
            </a:r>
          </a:p>
          <a:p>
            <a:r>
              <a:rPr lang="fa-IR" dirty="0" smtClean="0"/>
              <a:t>در سازوکارهای عمومی مقامی دولتي </a:t>
            </a:r>
            <a:r>
              <a:rPr lang="fa-IR" dirty="0"/>
              <a:t>مانند دستگاه قضایی </a:t>
            </a:r>
            <a:r>
              <a:rPr lang="fa-IR" dirty="0" smtClean="0"/>
              <a:t>عهده </a:t>
            </a:r>
            <a:r>
              <a:rPr lang="fa-IR" dirty="0"/>
              <a:t>دار اعمال قرارداد </a:t>
            </a:r>
            <a:r>
              <a:rPr lang="fa-IR" dirty="0" smtClean="0"/>
              <a:t>میشود</a:t>
            </a:r>
            <a:r>
              <a:rPr lang="fa-IR" dirty="0"/>
              <a:t>. روشن است که اگر دولت به خوبی از عهده نظارت بر اجرای قراردادها برآید بسیاری از مشکلات سازوکار نخست برطرف خواهد شد. </a:t>
            </a:r>
          </a:p>
        </p:txBody>
      </p:sp>
    </p:spTree>
    <p:extLst>
      <p:ext uri="{BB962C8B-B14F-4D97-AF65-F5344CB8AC3E}">
        <p14:creationId xmlns:p14="http://schemas.microsoft.com/office/powerpoint/2010/main" val="42657804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انواع سازوکارهای اعمال </a:t>
            </a:r>
            <a:r>
              <a:rPr lang="fa-IR" dirty="0" smtClean="0"/>
              <a:t>قرارداد-2</a:t>
            </a:r>
            <a:endParaRPr lang="fa-IR" dirty="0"/>
          </a:p>
        </p:txBody>
      </p:sp>
      <p:sp>
        <p:nvSpPr>
          <p:cNvPr id="3" name="Content Placeholder 2"/>
          <p:cNvSpPr>
            <a:spLocks noGrp="1"/>
          </p:cNvSpPr>
          <p:nvPr>
            <p:ph sz="quarter" idx="1"/>
          </p:nvPr>
        </p:nvSpPr>
        <p:spPr/>
        <p:txBody>
          <a:bodyPr>
            <a:normAutofit/>
          </a:bodyPr>
          <a:lstStyle/>
          <a:p>
            <a:r>
              <a:rPr lang="fa-IR" dirty="0"/>
              <a:t>بنیان‌گذار نظام اجتماعی می­تواند به راحتی انجام این وظیفه را به دولت </a:t>
            </a:r>
            <a:r>
              <a:rPr lang="fa-IR" dirty="0" smtClean="0"/>
              <a:t>بسپارد </a:t>
            </a:r>
            <a:r>
              <a:rPr lang="fa-IR" dirty="0"/>
              <a:t>و در قوانین حاکم بر قراردادها قید کند که طرفین در صورت بروز اختلاف می­توانند به دولت رجوع کنند و دولت وظیفه دارد قرارداد را اعمال کند. دولت­ با تکیه بر قوه قاهره خود می­تواند هر یک از طرفین قرارداد را به رعایت مفاد آن مجبور کند. </a:t>
            </a:r>
            <a:endParaRPr lang="fa-IR" dirty="0" smtClean="0"/>
          </a:p>
          <a:p>
            <a:r>
              <a:rPr lang="fa-IR" dirty="0"/>
              <a:t>البته این به آن معنا نیست که استفاده از سازوکارهای عمومی اعمال قرارداد در مقایسه با سازوکارهای خصوصی همواره هزینه کمتری در بر دارد؛ چرا که گاه حل برخی اختلاف‌ها با استفاده از سازوکارهای خصوصی هزینه­های کمتری در بر دارد؛ </a:t>
            </a:r>
          </a:p>
        </p:txBody>
      </p:sp>
    </p:spTree>
    <p:extLst>
      <p:ext uri="{BB962C8B-B14F-4D97-AF65-F5344CB8AC3E}">
        <p14:creationId xmlns:p14="http://schemas.microsoft.com/office/powerpoint/2010/main" val="21776208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اعمال قراردادها در میان عرب جاهلی</a:t>
            </a:r>
            <a:endParaRPr lang="fa-IR" dirty="0"/>
          </a:p>
        </p:txBody>
      </p:sp>
      <p:sp>
        <p:nvSpPr>
          <p:cNvPr id="3" name="Content Placeholder 2"/>
          <p:cNvSpPr>
            <a:spLocks noGrp="1"/>
          </p:cNvSpPr>
          <p:nvPr>
            <p:ph sz="quarter" idx="1"/>
          </p:nvPr>
        </p:nvSpPr>
        <p:spPr/>
        <p:txBody>
          <a:bodyPr>
            <a:normAutofit/>
          </a:bodyPr>
          <a:lstStyle/>
          <a:p>
            <a:r>
              <a:rPr lang="fa-IR" dirty="0"/>
              <a:t>شمال شبه جزیره عربی </a:t>
            </a:r>
            <a:r>
              <a:rPr lang="fa-IR" dirty="0" smtClean="0"/>
              <a:t>در </a:t>
            </a:r>
            <a:r>
              <a:rPr lang="fa-IR" dirty="0"/>
              <a:t>آستانه ظهور اسلام فاقد دولت و قدرت قضایی متمرکز بود و همین امر مانع وجود سازوکارهای عمومی اعمال قرارداد در این سرزمین می­شد</a:t>
            </a:r>
            <a:r>
              <a:rPr lang="fa-IR" dirty="0" smtClean="0"/>
              <a:t>.</a:t>
            </a:r>
          </a:p>
          <a:p>
            <a:r>
              <a:rPr lang="fa-IR" dirty="0"/>
              <a:t>به‌طور معمول در مسایلی که در داخل خانواده، عشیره یا قبیله عربی پدید می‌آمد، پدر خانواده، بزرگان عشیره و رؤسای قبیله نقش داور را ایفا می­کردند؛ </a:t>
            </a:r>
            <a:endParaRPr lang="fa-IR" dirty="0" smtClean="0"/>
          </a:p>
          <a:p>
            <a:r>
              <a:rPr lang="fa-IR" dirty="0" smtClean="0"/>
              <a:t>در شهرهایی مانند مکه، رؤسای </a:t>
            </a:r>
            <a:r>
              <a:rPr lang="fa-IR" dirty="0"/>
              <a:t>شعب حل‌وفصل </a:t>
            </a:r>
            <a:r>
              <a:rPr lang="fa-IR" dirty="0" smtClean="0"/>
              <a:t>دعواها </a:t>
            </a:r>
            <a:r>
              <a:rPr lang="fa-IR" dirty="0"/>
              <a:t>را بر عهده داشتند. حُکم این افراد الزام­آور نبود و نفوذ کلامشان تابعی از وجاهت آنان بود. در مسائلی که به چند شعب مربوط می­شد بزرگان شِعاب می­کوشیدند با گفتگو به راه‌حل واحدی برسند. در مکه، دارالندوه محل اجتماع آنان بود. اگر بزرگان شعاب به راه‌حلی نمی­رسیدند وساطت افراد محترم چاره کار بود. در غیر این صورت از راه­هایی مانند حلف یا جنگ استفاده </a:t>
            </a:r>
            <a:r>
              <a:rPr lang="fa-IR" dirty="0" smtClean="0"/>
              <a:t>می­شد. </a:t>
            </a:r>
            <a:endParaRPr lang="fa-IR" dirty="0"/>
          </a:p>
        </p:txBody>
      </p:sp>
    </p:spTree>
    <p:extLst>
      <p:ext uri="{BB962C8B-B14F-4D97-AF65-F5344CB8AC3E}">
        <p14:creationId xmlns:p14="http://schemas.microsoft.com/office/powerpoint/2010/main" val="7061414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اعمال قراردادها </a:t>
            </a:r>
            <a:r>
              <a:rPr lang="fa-IR" dirty="0" smtClean="0"/>
              <a:t>در میان عرب جاهلی-2</a:t>
            </a:r>
            <a:endParaRPr lang="fa-IR" dirty="0"/>
          </a:p>
        </p:txBody>
      </p:sp>
      <p:sp>
        <p:nvSpPr>
          <p:cNvPr id="3" name="Content Placeholder 2"/>
          <p:cNvSpPr>
            <a:spLocks noGrp="1"/>
          </p:cNvSpPr>
          <p:nvPr>
            <p:ph sz="quarter" idx="1"/>
          </p:nvPr>
        </p:nvSpPr>
        <p:spPr/>
        <p:txBody>
          <a:bodyPr/>
          <a:lstStyle/>
          <a:p>
            <a:r>
              <a:rPr lang="fa-IR" dirty="0"/>
              <a:t>هنگامی که اختلافی بین دو یا چند قبیله در می­گرفت انتخاب داور به توافق طرف­های درگیر بستگی داشت. به همین علت استفاده از این روش فرایندی هزینه­بر بود. در چنین حالتی گاه به کاهنان رجوع می­شد. </a:t>
            </a:r>
            <a:endParaRPr lang="fa-IR" dirty="0" smtClean="0"/>
          </a:p>
          <a:p>
            <a:r>
              <a:rPr lang="fa-IR" dirty="0"/>
              <a:t>داوران عرب سازوکار الزام­آوری برای اجرای احکامشان نداشتند. این امر نیز خود هزینه­های نظارت و اعمال قرارداد را افزایش می­داد. یگانه ضمانت اجرای حُکم، عهد و میثاقی بود که داور از دو طرف دعوا می­گرفت که نتیجه قضاوت را – هر چه که باشد- </a:t>
            </a:r>
            <a:r>
              <a:rPr lang="fa-IR" dirty="0" smtClean="0"/>
              <a:t>بپذیرند.</a:t>
            </a:r>
            <a:endParaRPr lang="fa-IR" dirty="0"/>
          </a:p>
        </p:txBody>
      </p:sp>
    </p:spTree>
    <p:extLst>
      <p:ext uri="{BB962C8B-B14F-4D97-AF65-F5344CB8AC3E}">
        <p14:creationId xmlns:p14="http://schemas.microsoft.com/office/powerpoint/2010/main" val="9393042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سازوکارهای عمومی اعمال قرارداد در اسلام</a:t>
            </a:r>
            <a:endParaRPr lang="fa-IR" dirty="0"/>
          </a:p>
        </p:txBody>
      </p:sp>
      <p:sp>
        <p:nvSpPr>
          <p:cNvPr id="3" name="Content Placeholder 2"/>
          <p:cNvSpPr>
            <a:spLocks noGrp="1"/>
          </p:cNvSpPr>
          <p:nvPr>
            <p:ph sz="quarter" idx="1"/>
          </p:nvPr>
        </p:nvSpPr>
        <p:spPr/>
        <p:txBody>
          <a:bodyPr>
            <a:normAutofit lnSpcReduction="10000"/>
          </a:bodyPr>
          <a:lstStyle/>
          <a:p>
            <a:r>
              <a:rPr lang="fa-IR" dirty="0"/>
              <a:t>ظهور نظام قضایی اسلام – به‌عنوان محور اصلی اعمال عمومی قراردادها در اسلام - ریشه در اقدام‌های سیاسی پیامبر </a:t>
            </a:r>
            <a:r>
              <a:rPr lang="fa-IR" dirty="0" smtClean="0"/>
              <a:t>اکرم (ص)</a:t>
            </a:r>
            <a:r>
              <a:rPr lang="en-US" dirty="0" smtClean="0"/>
              <a:t> </a:t>
            </a:r>
            <a:r>
              <a:rPr lang="fa-IR" dirty="0"/>
              <a:t>و آموزه­های قرآن کریم در عصر مدنی داشت. </a:t>
            </a:r>
            <a:endParaRPr lang="fa-IR" dirty="0" smtClean="0"/>
          </a:p>
          <a:p>
            <a:r>
              <a:rPr lang="fa-IR" dirty="0"/>
              <a:t>در متن </a:t>
            </a:r>
            <a:r>
              <a:rPr lang="fa-IR" dirty="0" smtClean="0"/>
              <a:t>قانون اساسی مدینه آمده </a:t>
            </a:r>
            <a:r>
              <a:rPr lang="fa-IR" dirty="0"/>
              <a:t>بود: «اگر ميان پيروان اين قرارداد مشاجره و نزاعى روى دهد كه ترس آن باشد که به فساد بینجامد، مرجع حل آن خداوند </a:t>
            </a:r>
            <a:r>
              <a:rPr lang="fa-IR" dirty="0" smtClean="0"/>
              <a:t>متعال </a:t>
            </a:r>
            <a:r>
              <a:rPr lang="fa-IR" dirty="0"/>
              <a:t>و </a:t>
            </a:r>
            <a:r>
              <a:rPr lang="ar-SA" i="1" dirty="0" smtClean="0"/>
              <a:t>محمد</a:t>
            </a:r>
            <a:r>
              <a:rPr lang="fa-IR" dirty="0">
                <a:sym typeface="Alaem"/>
              </a:rPr>
              <a:t> </a:t>
            </a:r>
            <a:r>
              <a:rPr lang="fa-IR" dirty="0" smtClean="0">
                <a:sym typeface="Alaem"/>
              </a:rPr>
              <a:t>(ص)</a:t>
            </a:r>
            <a:r>
              <a:rPr lang="fa-IR" dirty="0" smtClean="0"/>
              <a:t> </a:t>
            </a:r>
            <a:r>
              <a:rPr lang="fa-IR" dirty="0"/>
              <a:t>پيامبر اوست، و خداوند </a:t>
            </a:r>
            <a:r>
              <a:rPr lang="fa-IR" dirty="0" smtClean="0"/>
              <a:t>متعال </a:t>
            </a:r>
            <a:r>
              <a:rPr lang="fa-IR" dirty="0"/>
              <a:t>به مندرجات اين قرارداد راضى و خشنود است</a:t>
            </a:r>
            <a:r>
              <a:rPr lang="fa-IR" dirty="0" smtClean="0"/>
              <a:t>»</a:t>
            </a:r>
          </a:p>
          <a:p>
            <a:r>
              <a:rPr lang="fa-IR" dirty="0"/>
              <a:t>قرآن کریم نه‌تنها رجوع به پیامبر (ص) برای قضاوت را واجب می­شمارد؛ بلکه آن را نشانی از ایمان به خداوند متعال می‌داند: «به پروردگارت قَسَم كه ايمان نمى‏آورند، مگر آنكه تو را درباره آنچه ميان آنان مايه اختلاف است داور گردانند؛ سپس از حكمى كه كرده‏اى در دل‌هايشان احساس ناراحتى نكنند و به‌طور كامل سرِ تسليم فرود آورند» (نساء: 65).</a:t>
            </a:r>
          </a:p>
          <a:p>
            <a:endParaRPr lang="fa-IR" dirty="0"/>
          </a:p>
        </p:txBody>
      </p:sp>
    </p:spTree>
    <p:extLst>
      <p:ext uri="{BB962C8B-B14F-4D97-AF65-F5344CB8AC3E}">
        <p14:creationId xmlns:p14="http://schemas.microsoft.com/office/powerpoint/2010/main" val="30516674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قضاء در اسلام</a:t>
            </a:r>
            <a:endParaRPr lang="fa-IR" dirty="0"/>
          </a:p>
        </p:txBody>
      </p:sp>
      <p:sp>
        <p:nvSpPr>
          <p:cNvPr id="3" name="Content Placeholder 2"/>
          <p:cNvSpPr>
            <a:spLocks noGrp="1"/>
          </p:cNvSpPr>
          <p:nvPr>
            <p:ph sz="quarter" idx="1"/>
          </p:nvPr>
        </p:nvSpPr>
        <p:spPr/>
        <p:txBody>
          <a:bodyPr>
            <a:normAutofit/>
          </a:bodyPr>
          <a:lstStyle/>
          <a:p>
            <a:r>
              <a:rPr lang="fa-IR" dirty="0" smtClean="0"/>
              <a:t>پیامبر اکرم</a:t>
            </a:r>
            <a:r>
              <a:rPr lang="fa-IR" dirty="0">
                <a:sym typeface="Alaem"/>
              </a:rPr>
              <a:t> </a:t>
            </a:r>
            <a:r>
              <a:rPr lang="fa-IR" dirty="0" smtClean="0">
                <a:sym typeface="Alaem"/>
              </a:rPr>
              <a:t>(ص)</a:t>
            </a:r>
            <a:r>
              <a:rPr lang="en-US" dirty="0" smtClean="0"/>
              <a:t> </a:t>
            </a:r>
            <a:r>
              <a:rPr lang="fa-IR" dirty="0"/>
              <a:t>افزون بر آنکه خود در میان مردم قضاوت می­کرد افراد دیگری را نیز به این سمت می­گماشت. این امر به‌ویژه پس از فتح مکه و گسترش سیطره سیاسی اسلام شکل تازه­ای به خود گرفت. چنان‌که </a:t>
            </a:r>
            <a:r>
              <a:rPr lang="ar-SA" i="1" dirty="0"/>
              <a:t>ابن‌سعد</a:t>
            </a:r>
            <a:r>
              <a:rPr lang="fa-IR" dirty="0"/>
              <a:t> در </a:t>
            </a:r>
            <a:r>
              <a:rPr lang="ar-SA" dirty="0" smtClean="0"/>
              <a:t>طبقات</a:t>
            </a:r>
            <a:r>
              <a:rPr lang="fa-IR" dirty="0" smtClean="0"/>
              <a:t> </a:t>
            </a:r>
            <a:r>
              <a:rPr lang="fa-IR" dirty="0"/>
              <a:t>آورده است، پیامبر </a:t>
            </a:r>
            <a:r>
              <a:rPr lang="fa-IR" dirty="0" smtClean="0"/>
              <a:t>اکرم (ص) </a:t>
            </a:r>
            <a:r>
              <a:rPr lang="fa-IR" dirty="0"/>
              <a:t>امیر مؤمنان حضرت </a:t>
            </a:r>
            <a:r>
              <a:rPr lang="ar-SA" i="1" dirty="0" smtClean="0"/>
              <a:t>علی</a:t>
            </a:r>
            <a:r>
              <a:rPr lang="fa-IR" dirty="0" smtClean="0"/>
              <a:t> (ع) را </a:t>
            </a:r>
            <a:r>
              <a:rPr lang="fa-IR" dirty="0"/>
              <a:t>برای داوری در میان اهل یمن منصوب </a:t>
            </a:r>
            <a:r>
              <a:rPr lang="fa-IR" dirty="0" smtClean="0"/>
              <a:t>کرد.</a:t>
            </a:r>
          </a:p>
          <a:p>
            <a:r>
              <a:rPr lang="fa-IR" dirty="0"/>
              <a:t>در گزارش­های تاریخی نام افراد دیگری مانند </a:t>
            </a:r>
            <a:r>
              <a:rPr lang="ar-SA" i="1" dirty="0"/>
              <a:t>عمربن‌خطاب</a:t>
            </a:r>
            <a:r>
              <a:rPr lang="fa-IR" dirty="0"/>
              <a:t>، </a:t>
            </a:r>
            <a:r>
              <a:rPr lang="ar-SA" i="1" dirty="0"/>
              <a:t>عبدالله‌بن‌مسعود</a:t>
            </a:r>
            <a:r>
              <a:rPr lang="fa-IR" dirty="0"/>
              <a:t>، </a:t>
            </a:r>
            <a:r>
              <a:rPr lang="ar-SA" i="1" dirty="0"/>
              <a:t>ابی‌بن‌کعب</a:t>
            </a:r>
            <a:r>
              <a:rPr lang="fa-IR" dirty="0"/>
              <a:t>، </a:t>
            </a:r>
            <a:r>
              <a:rPr lang="ar-SA" i="1" dirty="0"/>
              <a:t>زید‌‌بن‌ثابت</a:t>
            </a:r>
            <a:r>
              <a:rPr lang="fa-IR" dirty="0"/>
              <a:t> و </a:t>
            </a:r>
            <a:r>
              <a:rPr lang="ar-SA" i="1" dirty="0"/>
              <a:t>ابوموسی اشعری</a:t>
            </a:r>
            <a:r>
              <a:rPr lang="fa-IR" dirty="0"/>
              <a:t> نیز به‌عنوان داوران منصوب‌شده از طرف پیامبر </a:t>
            </a:r>
            <a:r>
              <a:rPr lang="fa-IR" dirty="0" smtClean="0"/>
              <a:t>اکرم </a:t>
            </a:r>
            <a:r>
              <a:rPr lang="fa-IR" dirty="0"/>
              <a:t>(ص) </a:t>
            </a:r>
            <a:r>
              <a:rPr lang="fa-IR" dirty="0" smtClean="0"/>
              <a:t>به </a:t>
            </a:r>
            <a:r>
              <a:rPr lang="fa-IR" dirty="0"/>
              <a:t>چشم </a:t>
            </a:r>
            <a:r>
              <a:rPr lang="fa-IR" dirty="0" smtClean="0"/>
              <a:t>می­خورد.</a:t>
            </a:r>
          </a:p>
          <a:p>
            <a:r>
              <a:rPr lang="fa-IR" dirty="0"/>
              <a:t>خلیفه دوم </a:t>
            </a:r>
            <a:r>
              <a:rPr lang="ar-SA" i="1" dirty="0"/>
              <a:t>شریح</a:t>
            </a:r>
            <a:r>
              <a:rPr lang="fa-IR" dirty="0"/>
              <a:t> را برای قضاوت به بصره و </a:t>
            </a:r>
            <a:r>
              <a:rPr lang="ar-SA" i="1" dirty="0"/>
              <a:t>ابوموسی اشعری</a:t>
            </a:r>
            <a:r>
              <a:rPr lang="fa-IR" dirty="0"/>
              <a:t> را به کوفه </a:t>
            </a:r>
            <a:r>
              <a:rPr lang="fa-IR" dirty="0" smtClean="0"/>
              <a:t>فرستاد. مدتی </a:t>
            </a:r>
            <a:r>
              <a:rPr lang="fa-IR" dirty="0"/>
              <a:t>نیز </a:t>
            </a:r>
            <a:r>
              <a:rPr lang="ar-SA" i="1" dirty="0"/>
              <a:t>عبدالله‌بن‌مسعود</a:t>
            </a:r>
            <a:r>
              <a:rPr lang="fa-IR" dirty="0"/>
              <a:t> منصب قضاوت کوفه را بر عهده </a:t>
            </a:r>
            <a:r>
              <a:rPr lang="fa-IR" dirty="0" smtClean="0"/>
              <a:t>داشت.  </a:t>
            </a:r>
          </a:p>
          <a:p>
            <a:endParaRPr lang="fa-IR" dirty="0"/>
          </a:p>
        </p:txBody>
      </p:sp>
    </p:spTree>
    <p:extLst>
      <p:ext uri="{BB962C8B-B14F-4D97-AF65-F5344CB8AC3E}">
        <p14:creationId xmlns:p14="http://schemas.microsoft.com/office/powerpoint/2010/main" val="2247997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حسبه در اسلام</a:t>
            </a:r>
            <a:endParaRPr lang="fa-IR" dirty="0"/>
          </a:p>
        </p:txBody>
      </p:sp>
      <p:sp>
        <p:nvSpPr>
          <p:cNvPr id="3" name="Content Placeholder 2"/>
          <p:cNvSpPr>
            <a:spLocks noGrp="1"/>
          </p:cNvSpPr>
          <p:nvPr>
            <p:ph sz="quarter" idx="1"/>
          </p:nvPr>
        </p:nvSpPr>
        <p:spPr/>
        <p:txBody>
          <a:bodyPr>
            <a:normAutofit/>
          </a:bodyPr>
          <a:lstStyle/>
          <a:p>
            <a:r>
              <a:rPr lang="fa-IR" dirty="0" smtClean="0"/>
              <a:t>اسلام </a:t>
            </a:r>
            <a:r>
              <a:rPr lang="fa-IR" dirty="0"/>
              <a:t>روش­های دیگری را نیز برای اطمینان از اعمال قراردادها به‌کار </a:t>
            </a:r>
            <a:r>
              <a:rPr lang="fa-IR" dirty="0" smtClean="0"/>
              <a:t>گرفت. </a:t>
            </a:r>
            <a:r>
              <a:rPr lang="fa-IR" dirty="0"/>
              <a:t>یکی از این روش­ها نظارت مستقیم بر عملکرد فعالان اقتصادی </a:t>
            </a:r>
            <a:r>
              <a:rPr lang="fa-IR" dirty="0" smtClean="0"/>
              <a:t>بود. </a:t>
            </a:r>
          </a:p>
          <a:p>
            <a:r>
              <a:rPr lang="fa-IR" dirty="0" smtClean="0"/>
              <a:t>پیامبر اکرم</a:t>
            </a:r>
            <a:r>
              <a:rPr lang="fa-IR" dirty="0"/>
              <a:t> (ص)</a:t>
            </a:r>
            <a:r>
              <a:rPr lang="en-US" dirty="0" smtClean="0"/>
              <a:t> </a:t>
            </a:r>
            <a:r>
              <a:rPr lang="ar-SA" i="1" dirty="0"/>
              <a:t>سعیدبن‌عاص</a:t>
            </a:r>
            <a:r>
              <a:rPr lang="fa-IR" dirty="0"/>
              <a:t> را به نظارت بر فعالان اقتصادی مکه و </a:t>
            </a:r>
            <a:r>
              <a:rPr lang="ar-SA" i="1" dirty="0"/>
              <a:t>عمربن‌خطاب</a:t>
            </a:r>
            <a:r>
              <a:rPr lang="fa-IR" dirty="0"/>
              <a:t> را به نظارت بر عاملان اقتصادی مدینه گماشت. </a:t>
            </a:r>
            <a:endParaRPr lang="fa-IR" dirty="0" smtClean="0"/>
          </a:p>
          <a:p>
            <a:r>
              <a:rPr lang="fa-IR" dirty="0" smtClean="0"/>
              <a:t>حضرت </a:t>
            </a:r>
            <a:r>
              <a:rPr lang="ar-SA" i="1" dirty="0" smtClean="0"/>
              <a:t>علی</a:t>
            </a:r>
            <a:r>
              <a:rPr lang="fa-IR" dirty="0"/>
              <a:t> (ع)</a:t>
            </a:r>
            <a:r>
              <a:rPr lang="fa-IR" dirty="0" smtClean="0"/>
              <a:t> </a:t>
            </a:r>
            <a:r>
              <a:rPr lang="fa-IR" dirty="0"/>
              <a:t>نیز در دوران خلافت خویش </a:t>
            </a:r>
            <a:r>
              <a:rPr lang="ar-SA" i="1" dirty="0"/>
              <a:t>علی‌بن‌اصمع</a:t>
            </a:r>
            <a:r>
              <a:rPr lang="fa-IR" dirty="0"/>
              <a:t> را ناظر بر فعالان اقتصادی بارجاه - که منطقه­ای در بصره بود - قرار داد (عاملی، 1369، ص129</a:t>
            </a:r>
            <a:r>
              <a:rPr lang="fa-IR" dirty="0" smtClean="0"/>
              <a:t>).</a:t>
            </a:r>
          </a:p>
          <a:p>
            <a:r>
              <a:rPr lang="fa-IR" dirty="0" smtClean="0"/>
              <a:t>افزون </a:t>
            </a:r>
            <a:r>
              <a:rPr lang="fa-IR" dirty="0"/>
              <a:t>بر آن پیامبر </a:t>
            </a:r>
            <a:r>
              <a:rPr lang="fa-IR" dirty="0" smtClean="0"/>
              <a:t>اکرم</a:t>
            </a:r>
            <a:r>
              <a:rPr lang="fa-IR" dirty="0"/>
              <a:t> (ص)</a:t>
            </a:r>
            <a:r>
              <a:rPr lang="fa-IR" dirty="0" smtClean="0"/>
              <a:t> </a:t>
            </a:r>
            <a:r>
              <a:rPr lang="fa-IR" dirty="0"/>
              <a:t>و امیر مؤمنان حضرت </a:t>
            </a:r>
            <a:r>
              <a:rPr lang="ar-SA" i="1" dirty="0" smtClean="0"/>
              <a:t>علی</a:t>
            </a:r>
            <a:r>
              <a:rPr lang="fa-IR" dirty="0"/>
              <a:t> (ع)</a:t>
            </a:r>
            <a:r>
              <a:rPr lang="fa-IR" dirty="0" smtClean="0"/>
              <a:t> </a:t>
            </a:r>
            <a:r>
              <a:rPr lang="fa-IR" dirty="0"/>
              <a:t>خود نیز به‌طور مستقیم به بازار­های مدینه و کوفه سرکشی می­کردند و بر رعایت قواعد و مقررات تجاری </a:t>
            </a:r>
            <a:r>
              <a:rPr lang="fa-IR" dirty="0" smtClean="0"/>
              <a:t>نظارت </a:t>
            </a:r>
            <a:r>
              <a:rPr lang="fa-IR" dirty="0"/>
              <a:t>می­‌کردند </a:t>
            </a:r>
            <a:r>
              <a:rPr lang="fa-IR" dirty="0" smtClean="0"/>
              <a:t>.</a:t>
            </a:r>
            <a:endParaRPr lang="en-US" dirty="0"/>
          </a:p>
          <a:p>
            <a:endParaRPr lang="fa-IR" dirty="0"/>
          </a:p>
        </p:txBody>
      </p:sp>
    </p:spTree>
    <p:extLst>
      <p:ext uri="{BB962C8B-B14F-4D97-AF65-F5344CB8AC3E}">
        <p14:creationId xmlns:p14="http://schemas.microsoft.com/office/powerpoint/2010/main" val="15822106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حسبه در </a:t>
            </a:r>
            <a:r>
              <a:rPr lang="fa-IR" dirty="0" smtClean="0"/>
              <a:t>اسلام-2</a:t>
            </a:r>
            <a:endParaRPr lang="fa-IR" dirty="0"/>
          </a:p>
        </p:txBody>
      </p:sp>
      <p:sp>
        <p:nvSpPr>
          <p:cNvPr id="3" name="Content Placeholder 2"/>
          <p:cNvSpPr>
            <a:spLocks noGrp="1"/>
          </p:cNvSpPr>
          <p:nvPr>
            <p:ph sz="quarter" idx="1"/>
          </p:nvPr>
        </p:nvSpPr>
        <p:spPr/>
        <p:txBody>
          <a:bodyPr>
            <a:normAutofit/>
          </a:bodyPr>
          <a:lstStyle/>
          <a:p>
            <a:r>
              <a:rPr lang="fa-IR" dirty="0" smtClean="0"/>
              <a:t>محتسبان در اسلام وظایفی مانند جلوگیری </a:t>
            </a:r>
            <a:r>
              <a:rPr lang="fa-IR" dirty="0"/>
              <a:t>از احتکار، مراقبت بر وزن­کشی­ها و ابزار توزین، پیش­گیری از تقلب و غش، نظارت بر ذبح شرعی حیوانات و جلوگیری از تجارت اشیای ممنوعه را بر عهده داشتند و در بسیاری از موارد اختلاف‌هایی را که در میان طرفین مبادله پیش می­آمد حل </a:t>
            </a:r>
            <a:r>
              <a:rPr lang="fa-IR" dirty="0" smtClean="0"/>
              <a:t>می­کردند.</a:t>
            </a:r>
            <a:endParaRPr lang="en-US" dirty="0"/>
          </a:p>
          <a:p>
            <a:r>
              <a:rPr lang="fa-IR" dirty="0" smtClean="0"/>
              <a:t>سخنی </a:t>
            </a:r>
            <a:r>
              <a:rPr lang="ar-SA" i="1" dirty="0" smtClean="0"/>
              <a:t>ابن‌خلدون</a:t>
            </a:r>
            <a:r>
              <a:rPr lang="fa-IR" dirty="0" smtClean="0"/>
              <a:t> </a:t>
            </a:r>
            <a:r>
              <a:rPr lang="fa-IR" dirty="0"/>
              <a:t>درباره محتسبان و نسبت آنان با </a:t>
            </a:r>
            <a:r>
              <a:rPr lang="fa-IR" dirty="0" smtClean="0"/>
              <a:t>قضات:</a:t>
            </a:r>
            <a:endParaRPr lang="en-US" dirty="0"/>
          </a:p>
          <a:p>
            <a:pPr lvl="1"/>
            <a:r>
              <a:rPr lang="fa-IR" sz="2400" dirty="0"/>
              <a:t>در حقيقت محتسب امورى را انجام مي­دهد كه از لحاظ تعميم و سهولت اغراض، قاضى از آنها دورى مى‏جويد؛ از اين‌رو اين‌گونه امور را به وى مي­سپارند تا از اين راه به منصب قضا خدمت كند و اين وظيفه در بسيارى از دولت­هاى اسلامى مانند عبيديان مصر و مغرب و امويان اندلس داخل در كارهاى عمومى منصب قضا بود و از وظيفه‌های قاضى شمرده می‌شد و وی كسى را به انتخاب خودش براى اين امور تعيين مى‏كرد (ابن‌خلدون، 1375، ج1، ص433).</a:t>
            </a:r>
            <a:endParaRPr lang="en-US" sz="2400" dirty="0"/>
          </a:p>
          <a:p>
            <a:endParaRPr lang="fa-IR" dirty="0"/>
          </a:p>
        </p:txBody>
      </p:sp>
    </p:spTree>
    <p:extLst>
      <p:ext uri="{BB962C8B-B14F-4D97-AF65-F5344CB8AC3E}">
        <p14:creationId xmlns:p14="http://schemas.microsoft.com/office/powerpoint/2010/main" val="1392306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اهميت اقتصادي نظام حقوقي</a:t>
            </a:r>
            <a:endParaRPr lang="fa-IR" dirty="0"/>
          </a:p>
        </p:txBody>
      </p:sp>
      <p:sp>
        <p:nvSpPr>
          <p:cNvPr id="3" name="Content Placeholder 2"/>
          <p:cNvSpPr>
            <a:spLocks noGrp="1"/>
          </p:cNvSpPr>
          <p:nvPr>
            <p:ph sz="quarter" idx="1"/>
          </p:nvPr>
        </p:nvSpPr>
        <p:spPr/>
        <p:txBody>
          <a:bodyPr/>
          <a:lstStyle/>
          <a:p>
            <a:r>
              <a:rPr lang="fa-IR" sz="2800" dirty="0"/>
              <a:t>برای درک اهمیت این موضوع باید با مفهوم هزینه های مبادله آشنا شویم.</a:t>
            </a:r>
          </a:p>
          <a:p>
            <a:r>
              <a:rPr lang="fa-IR" sz="2800" dirty="0"/>
              <a:t>هزینه های مبادله با مراحل مختلف قرارداد ارتباط دارند و به سه بخش تقسیم می شوند:</a:t>
            </a:r>
          </a:p>
          <a:p>
            <a:pPr lvl="1"/>
            <a:r>
              <a:rPr lang="fa-IR" sz="2400" dirty="0"/>
              <a:t>هزینه های جستجو </a:t>
            </a:r>
            <a:r>
              <a:rPr lang="en-US" sz="2000" dirty="0"/>
              <a:t>Searching Costs</a:t>
            </a:r>
            <a:endParaRPr lang="fa-IR" sz="2000" dirty="0"/>
          </a:p>
          <a:p>
            <a:pPr lvl="1"/>
            <a:r>
              <a:rPr lang="fa-IR" sz="2400" dirty="0"/>
              <a:t>هزینه های انعقاد قرارداد </a:t>
            </a:r>
            <a:r>
              <a:rPr lang="en-US" sz="2000" dirty="0"/>
              <a:t>Contracting Costs</a:t>
            </a:r>
            <a:endParaRPr lang="fa-IR" sz="2000" dirty="0"/>
          </a:p>
          <a:p>
            <a:pPr lvl="1"/>
            <a:r>
              <a:rPr lang="fa-IR" sz="2400" dirty="0"/>
              <a:t>هزینه های اعمال قرارداد </a:t>
            </a:r>
            <a:r>
              <a:rPr lang="en-US" sz="2000" dirty="0"/>
              <a:t>Enforcement Costs</a:t>
            </a:r>
            <a:endParaRPr lang="fa-IR" sz="2000" dirty="0"/>
          </a:p>
          <a:p>
            <a:r>
              <a:rPr lang="fa-IR" dirty="0" smtClean="0"/>
              <a:t>استقرار نظام حقوقي مي تواند نقش مهمي در کاهش هزينه هاي انعقاد قرارداد داشته باشد. همچنين برقراري نظام قضاء‌ و حسبه نيز مي تواند به کاهش هزينه هاي اعمال قرارداد کمک شاياني بنمايد. </a:t>
            </a:r>
            <a:endParaRPr lang="fa-IR" dirty="0"/>
          </a:p>
        </p:txBody>
      </p:sp>
    </p:spTree>
    <p:extLst>
      <p:ext uri="{BB962C8B-B14F-4D97-AF65-F5344CB8AC3E}">
        <p14:creationId xmlns:p14="http://schemas.microsoft.com/office/powerpoint/2010/main" val="23103972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سازوکارهای خصوصی اعمال قرارداد در اسلام</a:t>
            </a:r>
            <a:endParaRPr lang="fa-IR" dirty="0"/>
          </a:p>
        </p:txBody>
      </p:sp>
      <p:sp>
        <p:nvSpPr>
          <p:cNvPr id="3" name="Content Placeholder 2"/>
          <p:cNvSpPr>
            <a:spLocks noGrp="1"/>
          </p:cNvSpPr>
          <p:nvPr>
            <p:ph sz="quarter" idx="1"/>
          </p:nvPr>
        </p:nvSpPr>
        <p:spPr/>
        <p:txBody>
          <a:bodyPr>
            <a:normAutofit/>
          </a:bodyPr>
          <a:lstStyle/>
          <a:p>
            <a:r>
              <a:rPr lang="fa-IR" dirty="0"/>
              <a:t>اگرچه اسلام در برابر داوران عصر جاهلی موضعی شدید </a:t>
            </a:r>
            <a:r>
              <a:rPr lang="fa-IR" dirty="0" smtClean="0"/>
              <a:t>داشت </a:t>
            </a:r>
            <a:r>
              <a:rPr lang="fa-IR" dirty="0"/>
              <a:t>و مسلمانان را امر می­کند تا برای حل اختلاف‌های خود به پیامبر </a:t>
            </a:r>
            <a:r>
              <a:rPr lang="fa-IR" dirty="0" smtClean="0"/>
              <a:t>اکرم</a:t>
            </a:r>
            <a:r>
              <a:rPr lang="fa-IR" dirty="0"/>
              <a:t> (ص)</a:t>
            </a:r>
            <a:r>
              <a:rPr lang="fa-IR" dirty="0" smtClean="0"/>
              <a:t> </a:t>
            </a:r>
            <a:r>
              <a:rPr lang="fa-IR" dirty="0"/>
              <a:t>رجوع کنند؛ با این حال در مواردی مراجعه به سازوکار های خصوصی را </a:t>
            </a:r>
            <a:r>
              <a:rPr lang="fa-IR" dirty="0" smtClean="0"/>
              <a:t>نيز توصیه می‌کرد</a:t>
            </a:r>
            <a:r>
              <a:rPr lang="fa-IR" dirty="0"/>
              <a:t>­. مشهورترین مورد، حل دعواهای زن و شوهر </a:t>
            </a:r>
            <a:r>
              <a:rPr lang="fa-IR" dirty="0" smtClean="0"/>
              <a:t>بود.</a:t>
            </a:r>
          </a:p>
          <a:p>
            <a:r>
              <a:rPr lang="fa-IR" dirty="0" smtClean="0"/>
              <a:t>حل‌وفصل </a:t>
            </a:r>
            <a:r>
              <a:rPr lang="fa-IR" dirty="0"/>
              <a:t>دعواها و اختلاف‌های مدنی </a:t>
            </a:r>
            <a:r>
              <a:rPr lang="fa-IR" dirty="0" smtClean="0"/>
              <a:t>از </a:t>
            </a:r>
            <a:r>
              <a:rPr lang="fa-IR" dirty="0"/>
              <a:t>راه گفت‌وگوی طرفین قرارداد یا نمایندگان آنها یا ارجاع آن به طرف ثالثی که مورد قبول طرفین باشد، در صورت رعایت قواعد اسلامی (به‌ویژه عدم مراجعه به طاغوت و رعایت قسط و عدل) با عمومات و اطلاقات ادله تعارضی ندارد. </a:t>
            </a:r>
            <a:endParaRPr lang="fa-IR" dirty="0" smtClean="0"/>
          </a:p>
          <a:p>
            <a:r>
              <a:rPr lang="fa-IR" dirty="0" smtClean="0"/>
              <a:t>شاید </a:t>
            </a:r>
            <a:r>
              <a:rPr lang="fa-IR" dirty="0"/>
              <a:t>از این‌رو بود که در عصر شکوفایی تمدن اسلامی، بزرگان و نقبای اصناف نقش مهمی در حل‌وفصل اختلاف‌های درون‌صنفی ایفا </a:t>
            </a:r>
            <a:r>
              <a:rPr lang="fa-IR" dirty="0" smtClean="0"/>
              <a:t>می‌کردند. </a:t>
            </a:r>
            <a:endParaRPr lang="fa-IR" dirty="0"/>
          </a:p>
        </p:txBody>
      </p:sp>
    </p:spTree>
    <p:extLst>
      <p:ext uri="{BB962C8B-B14F-4D97-AF65-F5344CB8AC3E}">
        <p14:creationId xmlns:p14="http://schemas.microsoft.com/office/powerpoint/2010/main" val="2612419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جمع بندی</a:t>
            </a:r>
            <a:endParaRPr lang="fa-IR" dirty="0"/>
          </a:p>
        </p:txBody>
      </p:sp>
      <p:sp>
        <p:nvSpPr>
          <p:cNvPr id="3" name="Content Placeholder 2"/>
          <p:cNvSpPr>
            <a:spLocks noGrp="1"/>
          </p:cNvSpPr>
          <p:nvPr>
            <p:ph sz="quarter" idx="1"/>
          </p:nvPr>
        </p:nvSpPr>
        <p:spPr/>
        <p:txBody>
          <a:bodyPr>
            <a:normAutofit/>
          </a:bodyPr>
          <a:lstStyle/>
          <a:p>
            <a:r>
              <a:rPr lang="fa-IR" dirty="0" smtClean="0"/>
              <a:t>تعريف ضوابط حقوقي و حمايت از حقوق مشروع افراد از وظايف دولت اسلامي است.</a:t>
            </a:r>
          </a:p>
          <a:p>
            <a:r>
              <a:rPr lang="fa-IR" dirty="0" smtClean="0"/>
              <a:t>جامعه </a:t>
            </a:r>
            <a:r>
              <a:rPr lang="fa-IR" dirty="0"/>
              <a:t>اسلامی از هیچ‌یک از سازوکارهای عمومی و خصوصی اعمال قرارداد بی‌نیاز نیست و هرگز نمی‌توان امر مهم اعمال قراردادها را فقط به دستگاه </a:t>
            </a:r>
            <a:r>
              <a:rPr lang="fa-IR"/>
              <a:t>قضا </a:t>
            </a:r>
            <a:r>
              <a:rPr lang="fa-IR" smtClean="0"/>
              <a:t>و حسبه وانهاد </a:t>
            </a:r>
            <a:r>
              <a:rPr lang="fa-IR" dirty="0"/>
              <a:t>و درباره سازوکارهای خصوصی اعمال و کارکردهای بالقوه آنها بی‌اعتنا بود؛ </a:t>
            </a:r>
            <a:endParaRPr lang="fa-IR" dirty="0" smtClean="0"/>
          </a:p>
          <a:p>
            <a:r>
              <a:rPr lang="fa-IR" dirty="0" smtClean="0"/>
              <a:t>سازوکارهای </a:t>
            </a:r>
            <a:r>
              <a:rPr lang="fa-IR" dirty="0"/>
              <a:t>اعمال قرارداد در جوامع اسلامی باید با توجه به شرایط زمانی و مکانی به‌گونه­ای طراحی شوند که ضمن رعایت مبانی اسلامی، اعمال قراردادها را با توجه به اصل حداقل‌سازی هزینه­ها انجام دهند. </a:t>
            </a:r>
            <a:endParaRPr lang="fa-IR" dirty="0" smtClean="0"/>
          </a:p>
          <a:p>
            <a:r>
              <a:rPr lang="fa-IR" dirty="0" smtClean="0"/>
              <a:t>نهادینه‌کردن </a:t>
            </a:r>
            <a:r>
              <a:rPr lang="fa-IR" dirty="0"/>
              <a:t>حل‌وفصل خصوصی دعواهای خانوادگی و درون صنفی، استفاده از سازوکار حسبه و نظارت دولتی، طراحی مناسب دستگاه قضایی و تقسیم کار دقیق میان این نهادها و سازمان­ها از لوازم این امر است.</a:t>
            </a:r>
            <a:endParaRPr lang="en-US" dirty="0"/>
          </a:p>
          <a:p>
            <a:endParaRPr lang="fa-IR" dirty="0"/>
          </a:p>
        </p:txBody>
      </p:sp>
    </p:spTree>
    <p:extLst>
      <p:ext uri="{BB962C8B-B14F-4D97-AF65-F5344CB8AC3E}">
        <p14:creationId xmlns:p14="http://schemas.microsoft.com/office/powerpoint/2010/main" val="1854956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نقش نظام حقوقی در کاهش هزینه های مبادله</a:t>
            </a:r>
            <a:endParaRPr lang="fa-IR" dirty="0"/>
          </a:p>
        </p:txBody>
      </p:sp>
      <p:sp>
        <p:nvSpPr>
          <p:cNvPr id="3" name="Content Placeholder 2"/>
          <p:cNvSpPr>
            <a:spLocks noGrp="1"/>
          </p:cNvSpPr>
          <p:nvPr>
            <p:ph sz="quarter" idx="1"/>
          </p:nvPr>
        </p:nvSpPr>
        <p:spPr/>
        <p:txBody>
          <a:bodyPr>
            <a:normAutofit lnSpcReduction="10000"/>
          </a:bodyPr>
          <a:lstStyle/>
          <a:p>
            <a:r>
              <a:rPr lang="fa-IR" dirty="0" smtClean="0"/>
              <a:t>بسیاری </a:t>
            </a:r>
            <a:r>
              <a:rPr lang="fa-IR" dirty="0"/>
              <a:t>از قراردادها غیر کامل (ناقص) هستند. بنا به تعریف یک قرارداد را زمانی می­توان کامل دانست که حقوق و وظایف طرفین در همه حالاتی که احتمال وقوع آن در زمان اجرای قرارداد وجود دارد در متن قرارداد تعیین شده باشد. </a:t>
            </a:r>
            <a:endParaRPr lang="fa-IR" dirty="0" smtClean="0"/>
          </a:p>
          <a:p>
            <a:r>
              <a:rPr lang="fa-IR" dirty="0" smtClean="0"/>
              <a:t>روشن </a:t>
            </a:r>
            <a:r>
              <a:rPr lang="fa-IR" dirty="0"/>
              <a:t>است که احصای همه حالات و اتفاقات محتمل الوقوع و توافق درباره حقوق و وظایف متقابل طرفین در هر کدام از این حالات - اگر ناممکن نباشد - دست­کم نیازمند مذاکره و چانه­زنی­ طولانی و در نتیجه افزایش قابل توجه هزینه­های انعقاد قرارداد است. </a:t>
            </a:r>
            <a:endParaRPr lang="fa-IR" dirty="0" smtClean="0"/>
          </a:p>
          <a:p>
            <a:r>
              <a:rPr lang="fa-IR" dirty="0" smtClean="0"/>
              <a:t>ناقص </a:t>
            </a:r>
            <a:r>
              <a:rPr lang="fa-IR" dirty="0"/>
              <a:t>بودن </a:t>
            </a:r>
            <a:r>
              <a:rPr lang="fa-IR" dirty="0" smtClean="0"/>
              <a:t>قرارداد </a:t>
            </a:r>
            <a:r>
              <a:rPr lang="fa-IR" dirty="0"/>
              <a:t>به معنای آن است که حقوق و وظایف متقابل طرفین در بسیاری از حالات محتمل مورد توافق قرار نگرفته و بالطبع به طور صریح در قرارداد ذکر نشده است. ذکر نشدن این دسته از حقوق و وظایف به معنای وجود «شکاف» در قرارداد است. </a:t>
            </a:r>
          </a:p>
        </p:txBody>
      </p:sp>
    </p:spTree>
    <p:extLst>
      <p:ext uri="{BB962C8B-B14F-4D97-AF65-F5344CB8AC3E}">
        <p14:creationId xmlns:p14="http://schemas.microsoft.com/office/powerpoint/2010/main" val="1092756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نقش نظام حقوقی در کاهش هزینه های </a:t>
            </a:r>
            <a:r>
              <a:rPr lang="fa-IR" dirty="0" smtClean="0"/>
              <a:t>مبادله -2</a:t>
            </a:r>
            <a:endParaRPr lang="fa-IR" dirty="0"/>
          </a:p>
        </p:txBody>
      </p:sp>
      <p:sp>
        <p:nvSpPr>
          <p:cNvPr id="3" name="Content Placeholder 2"/>
          <p:cNvSpPr>
            <a:spLocks noGrp="1"/>
          </p:cNvSpPr>
          <p:nvPr>
            <p:ph sz="quarter" idx="1"/>
          </p:nvPr>
        </p:nvSpPr>
        <p:spPr/>
        <p:txBody>
          <a:bodyPr>
            <a:normAutofit/>
          </a:bodyPr>
          <a:lstStyle/>
          <a:p>
            <a:r>
              <a:rPr lang="fa-IR" dirty="0"/>
              <a:t>یکی از مهم­ترین کارکردهایی که </a:t>
            </a:r>
            <a:r>
              <a:rPr lang="fa-IR" dirty="0" smtClean="0"/>
              <a:t>نظام </a:t>
            </a:r>
            <a:r>
              <a:rPr lang="fa-IR" dirty="0"/>
              <a:t>حقوقی از طریق قانون قراردادها به انجام می­رساند پر کردن این شکاف­ها از طریق تعریف قواعد مفروض است. </a:t>
            </a:r>
            <a:endParaRPr lang="fa-IR" dirty="0" smtClean="0"/>
          </a:p>
          <a:p>
            <a:r>
              <a:rPr lang="fa-IR" dirty="0" smtClean="0"/>
              <a:t>قواعد </a:t>
            </a:r>
            <a:r>
              <a:rPr lang="fa-IR" dirty="0"/>
              <a:t>مفروض شامل قواعدی است که حقوق و وظایف متقابل طرفین قرارداد را در وضعیت­های محتملی که معمولاً در قراردادها ذکر نمی­شود تعیین می­نماید</a:t>
            </a:r>
            <a:r>
              <a:rPr lang="en-US" dirty="0"/>
              <a:t> </a:t>
            </a:r>
            <a:r>
              <a:rPr lang="en-US" dirty="0" smtClean="0"/>
              <a:t>.</a:t>
            </a:r>
          </a:p>
          <a:p>
            <a:r>
              <a:rPr lang="fa-IR" dirty="0" smtClean="0"/>
              <a:t>نکته </a:t>
            </a:r>
            <a:r>
              <a:rPr lang="fa-IR" dirty="0"/>
              <a:t>دیگری که اهمیت وجود یک نظام حقوقی را مشخص می­کند لزوم مقررات­گذاری بر قراردادهاست. </a:t>
            </a:r>
            <a:endParaRPr lang="fa-IR" dirty="0" smtClean="0"/>
          </a:p>
          <a:p>
            <a:pPr lvl="1"/>
            <a:r>
              <a:rPr lang="fa-IR" sz="2400" dirty="0" smtClean="0"/>
              <a:t>کارکرد </a:t>
            </a:r>
            <a:r>
              <a:rPr lang="fa-IR" sz="2400" dirty="0"/>
              <a:t>دیگر قانون قراردادها عدم اعمال برخی از مواد و شروطی است که ممکن به صراحت در متن قرارداد ذکر شده باشد اما قانون به دلایل خاصی از اعمال آن خودداری </a:t>
            </a:r>
            <a:r>
              <a:rPr lang="fa-IR" sz="2400" dirty="0" smtClean="0"/>
              <a:t>کند</a:t>
            </a:r>
            <a:r>
              <a:rPr lang="fa-IR" sz="2400" dirty="0"/>
              <a:t>. خودداری قانون از اعمال برخی مفاد قرارداد و یا تغییر آن نوعی «مقررات­گذاری بر قرارداد» به شمار می­آید.</a:t>
            </a:r>
          </a:p>
        </p:txBody>
      </p:sp>
    </p:spTree>
    <p:extLst>
      <p:ext uri="{BB962C8B-B14F-4D97-AF65-F5344CB8AC3E}">
        <p14:creationId xmlns:p14="http://schemas.microsoft.com/office/powerpoint/2010/main" val="461735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نقش نظام حقوقی در کاهش هزینه های مبادله </a:t>
            </a:r>
            <a:r>
              <a:rPr lang="fa-IR" dirty="0" smtClean="0"/>
              <a:t>-3</a:t>
            </a:r>
            <a:endParaRPr lang="fa-IR" dirty="0"/>
          </a:p>
        </p:txBody>
      </p:sp>
      <p:sp>
        <p:nvSpPr>
          <p:cNvPr id="3" name="Content Placeholder 2"/>
          <p:cNvSpPr>
            <a:spLocks noGrp="1"/>
          </p:cNvSpPr>
          <p:nvPr>
            <p:ph sz="quarter" idx="1"/>
          </p:nvPr>
        </p:nvSpPr>
        <p:spPr/>
        <p:txBody>
          <a:bodyPr>
            <a:normAutofit/>
          </a:bodyPr>
          <a:lstStyle/>
          <a:p>
            <a:r>
              <a:rPr lang="fa-IR" dirty="0"/>
              <a:t>قانون قراردادها زمانی می­تواند به اهداف و کارکردهای خود دست یابد که قوانین حاکم بر مالکیت نیز مشخص شده باشد. </a:t>
            </a:r>
            <a:endParaRPr lang="fa-IR" dirty="0" smtClean="0"/>
          </a:p>
          <a:p>
            <a:r>
              <a:rPr lang="fa-IR" dirty="0" smtClean="0"/>
              <a:t>انجام </a:t>
            </a:r>
            <a:r>
              <a:rPr lang="fa-IR" dirty="0"/>
              <a:t>هر مبادله به معنای انتقال دو بسته حقوق مالکیت است؛ بنابراین پیش شرط انجام مبادلات و انعقاد قراردادها روشن بودن حقوق مالکیت برای طرفین مبادله </a:t>
            </a:r>
            <a:r>
              <a:rPr lang="fa-IR" dirty="0" smtClean="0"/>
              <a:t>است.</a:t>
            </a:r>
          </a:p>
          <a:p>
            <a:r>
              <a:rPr lang="fa-IR" dirty="0"/>
              <a:t>بدین ترتیب واضح است که </a:t>
            </a:r>
            <a:r>
              <a:rPr lang="fa-IR" dirty="0" smtClean="0"/>
              <a:t>وجود نظام </a:t>
            </a:r>
            <a:r>
              <a:rPr lang="fa-IR" dirty="0"/>
              <a:t>حقوقی مشخص می­تواند بخش مهمی از هزینه­های انعقاد قرارداد را کاهش دهد</a:t>
            </a:r>
            <a:r>
              <a:rPr lang="fa-IR" dirty="0" smtClean="0"/>
              <a:t>.</a:t>
            </a:r>
          </a:p>
          <a:p>
            <a:r>
              <a:rPr lang="fa-IR" dirty="0" smtClean="0"/>
              <a:t>به علاوه در صورت وجود نظام حقوقی حل اختلافات طرف های ذی نفع و اعمال قراردادها نیز با هزینه کمتر ممکن خواهد بود.</a:t>
            </a:r>
          </a:p>
        </p:txBody>
      </p:sp>
    </p:spTree>
    <p:extLst>
      <p:ext uri="{BB962C8B-B14F-4D97-AF65-F5344CB8AC3E}">
        <p14:creationId xmlns:p14="http://schemas.microsoft.com/office/powerpoint/2010/main" val="3247332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dirty="0"/>
              <a:t>نظام حقوقی </a:t>
            </a:r>
            <a:r>
              <a:rPr lang="ar-SA" dirty="0" smtClean="0"/>
              <a:t>شبه </a:t>
            </a:r>
            <a:r>
              <a:rPr lang="ar-SA" dirty="0"/>
              <a:t>جزیره عربستان </a:t>
            </a:r>
            <a:r>
              <a:rPr lang="ar-SA" dirty="0" smtClean="0"/>
              <a:t>پیش </a:t>
            </a:r>
            <a:r>
              <a:rPr lang="ar-SA" dirty="0"/>
              <a:t>از ظهور اسلام</a:t>
            </a:r>
            <a:endParaRPr lang="fa-IR" dirty="0"/>
          </a:p>
        </p:txBody>
      </p:sp>
      <p:sp>
        <p:nvSpPr>
          <p:cNvPr id="3" name="Content Placeholder 2"/>
          <p:cNvSpPr>
            <a:spLocks noGrp="1"/>
          </p:cNvSpPr>
          <p:nvPr>
            <p:ph sz="quarter" idx="1"/>
          </p:nvPr>
        </p:nvSpPr>
        <p:spPr/>
        <p:txBody>
          <a:bodyPr>
            <a:normAutofit/>
          </a:bodyPr>
          <a:lstStyle/>
          <a:p>
            <a:r>
              <a:rPr lang="fa-IR" dirty="0"/>
              <a:t>شمال شبه جزیره عربستان، که زادگاه اسلام به شمار </a:t>
            </a:r>
            <a:r>
              <a:rPr lang="fa-IR" dirty="0" smtClean="0"/>
              <a:t>می­رفت </a:t>
            </a:r>
            <a:r>
              <a:rPr lang="fa-IR" dirty="0"/>
              <a:t>در روزگار پیش از ظهور اسلام فاقد </a:t>
            </a:r>
            <a:r>
              <a:rPr lang="fa-IR" dirty="0" smtClean="0"/>
              <a:t>نظام </a:t>
            </a:r>
            <a:r>
              <a:rPr lang="fa-IR" dirty="0"/>
              <a:t>حقوقی مشخص بود. </a:t>
            </a:r>
          </a:p>
          <a:p>
            <a:r>
              <a:rPr lang="fa-IR" dirty="0" smtClean="0"/>
              <a:t>فقدان قوانین مکتوب و مدون </a:t>
            </a:r>
            <a:r>
              <a:rPr lang="fa-IR" dirty="0"/>
              <a:t>بالطبع معلول شرایط اقتصادی، اجتماعی و سیاسی شمال شبه جزیره </a:t>
            </a:r>
            <a:r>
              <a:rPr lang="fa-IR" dirty="0" smtClean="0"/>
              <a:t>بود. </a:t>
            </a:r>
          </a:p>
          <a:p>
            <a:r>
              <a:rPr lang="fa-IR" dirty="0" smtClean="0"/>
              <a:t>به علت زندگی قبیلگی و کوچ نشینی تعاملات </a:t>
            </a:r>
            <a:r>
              <a:rPr lang="fa-IR" dirty="0"/>
              <a:t>اقتصادی و اجتماعی فرد محدود به مبادله با سایر اعضای قبیله­اش می­شد. بدین ترتیب بیشتر مبادلات اعراب بیابانگرد جنبه خویشاوندی داشت و چنان که روشن است در این گونه مبادلات نیاز چندانی به قانون مالکیت و قراردادها در معنای دقیق آن وجود نداشت. </a:t>
            </a:r>
            <a:endParaRPr lang="fa-IR" dirty="0" smtClean="0"/>
          </a:p>
          <a:p>
            <a:endParaRPr lang="fa-IR" dirty="0"/>
          </a:p>
        </p:txBody>
      </p:sp>
    </p:spTree>
    <p:extLst>
      <p:ext uri="{BB962C8B-B14F-4D97-AF65-F5344CB8AC3E}">
        <p14:creationId xmlns:p14="http://schemas.microsoft.com/office/powerpoint/2010/main" val="2407483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نظام حقوقی شبه جزیره عربستان پیش از ظهور </a:t>
            </a:r>
            <a:r>
              <a:rPr lang="ar-SA" dirty="0" smtClean="0"/>
              <a:t>اسلام</a:t>
            </a:r>
            <a:r>
              <a:rPr lang="fa-IR" dirty="0" smtClean="0"/>
              <a:t>-2</a:t>
            </a:r>
            <a:endParaRPr lang="fa-IR" dirty="0"/>
          </a:p>
        </p:txBody>
      </p:sp>
      <p:sp>
        <p:nvSpPr>
          <p:cNvPr id="3" name="Content Placeholder 2"/>
          <p:cNvSpPr>
            <a:spLocks noGrp="1"/>
          </p:cNvSpPr>
          <p:nvPr>
            <p:ph sz="quarter" idx="1"/>
          </p:nvPr>
        </p:nvSpPr>
        <p:spPr/>
        <p:txBody>
          <a:bodyPr/>
          <a:lstStyle/>
          <a:p>
            <a:r>
              <a:rPr lang="fa-IR" dirty="0"/>
              <a:t>البته فقدان قانون در شمال شبه جزیره عربی به معنای آن نبود که ساکنان این سرزمین به کلی با حقوق مالکیت و قراردادها ناآشنا باشند. </a:t>
            </a:r>
          </a:p>
          <a:p>
            <a:r>
              <a:rPr lang="fa-IR" dirty="0" smtClean="0"/>
              <a:t>برای مثال اهل </a:t>
            </a:r>
            <a:r>
              <a:rPr lang="fa-IR" dirty="0"/>
              <a:t>مکه دارای نوعی عرف و اصول تجاری بودند که برآمده از تجربه </a:t>
            </a:r>
            <a:r>
              <a:rPr lang="fa-IR" dirty="0" smtClean="0"/>
              <a:t>تجارت با ديگر قبایل </a:t>
            </a:r>
            <a:r>
              <a:rPr lang="fa-IR" dirty="0"/>
              <a:t>عرب و نیز داد و ستد </a:t>
            </a:r>
            <a:r>
              <a:rPr lang="fa-IR" dirty="0" smtClean="0"/>
              <a:t>با </a:t>
            </a:r>
            <a:r>
              <a:rPr lang="fa-IR" dirty="0"/>
              <a:t>اقوامی از ایران، روم و حبشه بود. </a:t>
            </a:r>
            <a:endParaRPr lang="fa-IR" dirty="0" smtClean="0"/>
          </a:p>
          <a:p>
            <a:r>
              <a:rPr lang="fa-IR" dirty="0"/>
              <a:t>بدین سان </a:t>
            </a:r>
            <a:r>
              <a:rPr lang="fa-IR" dirty="0" smtClean="0"/>
              <a:t>اگر </a:t>
            </a:r>
            <a:r>
              <a:rPr lang="fa-IR" dirty="0"/>
              <a:t>هم گاه ضوابط و قواعدی در </a:t>
            </a:r>
            <a:r>
              <a:rPr lang="fa-IR" dirty="0" smtClean="0"/>
              <a:t>شبه جزيره عربي مشاهده </a:t>
            </a:r>
            <a:r>
              <a:rPr lang="fa-IR" dirty="0"/>
              <a:t>می­شد بیشتر جنبه ناحیه­ای و قبیله­ای داشت و از قوانین و مقررات فراگیر خبری نبود. </a:t>
            </a:r>
          </a:p>
          <a:p>
            <a:endParaRPr lang="fa-IR" dirty="0"/>
          </a:p>
        </p:txBody>
      </p:sp>
    </p:spTree>
    <p:extLst>
      <p:ext uri="{BB962C8B-B14F-4D97-AF65-F5344CB8AC3E}">
        <p14:creationId xmlns:p14="http://schemas.microsoft.com/office/powerpoint/2010/main" val="87892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ظهور آموزه­های حقوقی اسلام </a:t>
            </a:r>
            <a:r>
              <a:rPr lang="fa-IR" b="1" dirty="0" smtClean="0"/>
              <a:t>-1</a:t>
            </a:r>
            <a:endParaRPr lang="fa-IR" dirty="0"/>
          </a:p>
        </p:txBody>
      </p:sp>
      <p:sp>
        <p:nvSpPr>
          <p:cNvPr id="3" name="Content Placeholder 2"/>
          <p:cNvSpPr>
            <a:spLocks noGrp="1"/>
          </p:cNvSpPr>
          <p:nvPr>
            <p:ph sz="quarter" idx="1"/>
          </p:nvPr>
        </p:nvSpPr>
        <p:spPr/>
        <p:txBody>
          <a:bodyPr/>
          <a:lstStyle/>
          <a:p>
            <a:r>
              <a:rPr lang="fa-IR" dirty="0"/>
              <a:t>در تعالیم اجتماعی اسلام حق سروری و قانون­گذاری مخصوص خدا بود و او به وسیله پیامبرش این دو حق را اعمال می­کرد. (قرآن کریم، انعام، 57؛ یوسف، 40) </a:t>
            </a:r>
            <a:endParaRPr lang="fa-IR" dirty="0" smtClean="0"/>
          </a:p>
          <a:p>
            <a:r>
              <a:rPr lang="fa-IR" dirty="0"/>
              <a:t>اهتمام اساسی پیامبر اسلام (ص) در عصر مکی تغییر فرهنگ حاکم بر فرد و جامعه جاهلی بود. تنها در سایه چنین تغییری بود که پیامبر (ص) می­توانست تعالیم حقوقی و سیاسی آیین جدید را معرفی و تثبیت کند</a:t>
            </a:r>
            <a:r>
              <a:rPr lang="fa-IR" dirty="0" smtClean="0"/>
              <a:t>.</a:t>
            </a:r>
          </a:p>
          <a:p>
            <a:r>
              <a:rPr lang="fa-IR" dirty="0"/>
              <a:t>پیامبر (ص) در جریان بیعت عقبه اولی شروطی را مطرح کرد که نشانگر تشریع برخی قواعد حقوقی و احکام فقهی در عصر مکی است. </a:t>
            </a:r>
            <a:r>
              <a:rPr lang="fa-IR" dirty="0" smtClean="0"/>
              <a:t>بیعت­کنندگان </a:t>
            </a:r>
            <a:r>
              <a:rPr lang="fa-IR" dirty="0"/>
              <a:t>حاضر در عقبه اولی پذیرفتند که براى خدا شريكى قائل نشوند، دزدى نكنند، مرتكب زنا نشوند، فرزندان خود را نكشند، بهتان و افترا نزنند و در كارهاى نيك نافرمانى رسول خدا (ص) نكنند. </a:t>
            </a:r>
          </a:p>
        </p:txBody>
      </p:sp>
    </p:spTree>
    <p:extLst>
      <p:ext uri="{BB962C8B-B14F-4D97-AF65-F5344CB8AC3E}">
        <p14:creationId xmlns:p14="http://schemas.microsoft.com/office/powerpoint/2010/main" val="247028592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7795</TotalTime>
  <Words>3927</Words>
  <Application>Microsoft Office PowerPoint</Application>
  <PresentationFormat>On-screen Show (4:3)</PresentationFormat>
  <Paragraphs>142</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Civic</vt:lpstr>
      <vt:lpstr>اقتصاد در تمدن اسلامي</vt:lpstr>
      <vt:lpstr>مقدمه</vt:lpstr>
      <vt:lpstr>اهميت اقتصادي نظام حقوقي</vt:lpstr>
      <vt:lpstr>نقش نظام حقوقی در کاهش هزینه های مبادله</vt:lpstr>
      <vt:lpstr>نقش نظام حقوقی در کاهش هزینه های مبادله -2</vt:lpstr>
      <vt:lpstr>نقش نظام حقوقی در کاهش هزینه های مبادله -3</vt:lpstr>
      <vt:lpstr>نظام حقوقی شبه جزیره عربستان پیش از ظهور اسلام</vt:lpstr>
      <vt:lpstr>نظام حقوقی شبه جزیره عربستان پیش از ظهور اسلام-2</vt:lpstr>
      <vt:lpstr>ظهور آموزه­های حقوقی اسلام -1</vt:lpstr>
      <vt:lpstr>ظهور آموزه­های حقوقی اسلام -2</vt:lpstr>
      <vt:lpstr>سرنوشت آموزه­های حقوقی اسلام پس از پیامبر (ص)</vt:lpstr>
      <vt:lpstr>سرنوشت آموزه­های حقوقی اسلام پس از پیامبر (ص) -2</vt:lpstr>
      <vt:lpstr>سرنوشت آموزه­های حقوقی اسلام پس از پیامبر (ص) -3</vt:lpstr>
      <vt:lpstr>تدوین آموزه­های حقوقی اسلام در میان اهل سنت</vt:lpstr>
      <vt:lpstr>تدوین آموزه­های حقوقی اسلام در میان اهل سنت-2</vt:lpstr>
      <vt:lpstr>تدوین آموزه­های حقوقی اسلام در میان اهل سنت-3</vt:lpstr>
      <vt:lpstr>تدوین آموزه­های حقوقی اسلام در میان شیعیان</vt:lpstr>
      <vt:lpstr>تدوین آموزه­های حقوقی اسلام در میان شیعیان -2</vt:lpstr>
      <vt:lpstr>قرن چهارم – قرن محدثان شیعه</vt:lpstr>
      <vt:lpstr>قرن پنجم – عصر اجتهاد شیعیان</vt:lpstr>
      <vt:lpstr>اهمیت اقتصادی اعمال قراردادها</vt:lpstr>
      <vt:lpstr>انواع سازوکارهای اعمال قرارداد</vt:lpstr>
      <vt:lpstr>انواع سازوکارهای اعمال قرارداد-2</vt:lpstr>
      <vt:lpstr>اعمال قراردادها در میان عرب جاهلی</vt:lpstr>
      <vt:lpstr>اعمال قراردادها در میان عرب جاهلی-2</vt:lpstr>
      <vt:lpstr>سازوکارهای عمومی اعمال قرارداد در اسلام</vt:lpstr>
      <vt:lpstr>قضاء در اسلام</vt:lpstr>
      <vt:lpstr>حسبه در اسلام</vt:lpstr>
      <vt:lpstr>حسبه در اسلام-2</vt:lpstr>
      <vt:lpstr>سازوکارهای خصوصی اعمال قرارداد در اسلام</vt:lpstr>
      <vt:lpstr>جمع بندی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دولت و بازار در اقتصاد اسلامی</dc:title>
  <dc:creator>4sharifzadeh</dc:creator>
  <cp:lastModifiedBy>4sharifzadeh</cp:lastModifiedBy>
  <cp:revision>291</cp:revision>
  <dcterms:created xsi:type="dcterms:W3CDTF">2006-08-16T00:00:00Z</dcterms:created>
  <dcterms:modified xsi:type="dcterms:W3CDTF">2014-04-20T15:05:24Z</dcterms:modified>
</cp:coreProperties>
</file>