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FROG\Desktop\DSCF4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8100"/>
            <a:ext cx="9042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914400"/>
            <a:ext cx="390696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Kidney </a:t>
            </a:r>
          </a:p>
          <a:p>
            <a:r>
              <a:rPr lang="en-US" sz="7200" dirty="0" smtClean="0">
                <a:solidFill>
                  <a:srgbClr val="FF0000"/>
                </a:solidFill>
              </a:rPr>
              <a:t>Disorders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0386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By Amir Ashkan Ashrafian M.D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Abnormalities in Uremia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Fluid </a:t>
            </a:r>
            <a:r>
              <a:rPr lang="en-US" b="1" dirty="0"/>
              <a:t>and electrolyte disturbances</a:t>
            </a:r>
            <a:endParaRPr lang="en-US" dirty="0"/>
          </a:p>
          <a:p>
            <a:r>
              <a:rPr lang="en-US" sz="3100" dirty="0"/>
              <a:t>Volume expansion (I)</a:t>
            </a:r>
          </a:p>
          <a:p>
            <a:r>
              <a:rPr lang="en-US" sz="3100" dirty="0" err="1"/>
              <a:t>Hyponatremia</a:t>
            </a:r>
            <a:r>
              <a:rPr lang="en-US" sz="3100" dirty="0"/>
              <a:t> (I)</a:t>
            </a:r>
          </a:p>
          <a:p>
            <a:r>
              <a:rPr lang="en-US" sz="3100" dirty="0"/>
              <a:t>Hyperkalemia (I)</a:t>
            </a:r>
          </a:p>
          <a:p>
            <a:r>
              <a:rPr lang="en-US" sz="3100" dirty="0" err="1"/>
              <a:t>Hyperphosphatemia</a:t>
            </a:r>
            <a:r>
              <a:rPr lang="en-US" sz="3100" dirty="0"/>
              <a:t> </a:t>
            </a:r>
            <a:r>
              <a:rPr lang="en-US" dirty="0"/>
              <a:t>(I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Gastrointestinal </a:t>
            </a:r>
            <a:r>
              <a:rPr lang="en-US" b="1" dirty="0" smtClean="0"/>
              <a:t>disturbances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Dermatologic </a:t>
            </a:r>
            <a:r>
              <a:rPr lang="en-US" b="1" dirty="0" smtClean="0"/>
              <a:t>disturbances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Cardiovascular and </a:t>
            </a:r>
            <a:r>
              <a:rPr lang="en-US" b="1" dirty="0" smtClean="0"/>
              <a:t>pulmonary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Hematologic and </a:t>
            </a:r>
            <a:r>
              <a:rPr lang="en-US" b="1" dirty="0" smtClean="0"/>
              <a:t>immunologic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Endocrine-metabolic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Neuromuscular disturbances</a:t>
            </a:r>
            <a:endParaRPr lang="en-US" dirty="0"/>
          </a:p>
          <a:p>
            <a:r>
              <a:rPr lang="en-US" sz="3100" dirty="0" smtClean="0"/>
              <a:t>Fatigue (I)</a:t>
            </a:r>
            <a:r>
              <a:rPr lang="en-US" sz="3100" i="1" baseline="30000" dirty="0" smtClean="0"/>
              <a:t>b</a:t>
            </a:r>
            <a:endParaRPr lang="en-US" sz="3100" dirty="0" smtClean="0"/>
          </a:p>
          <a:p>
            <a:r>
              <a:rPr lang="en-US" sz="3100" dirty="0" smtClean="0"/>
              <a:t>Sleep disorders (P)</a:t>
            </a:r>
          </a:p>
          <a:p>
            <a:r>
              <a:rPr lang="en-US" sz="3100" dirty="0" smtClean="0"/>
              <a:t>Headache (P)</a:t>
            </a:r>
          </a:p>
          <a:p>
            <a:r>
              <a:rPr lang="en-US" sz="3100" dirty="0" smtClean="0"/>
              <a:t>Impaired mentation (I)</a:t>
            </a:r>
            <a:r>
              <a:rPr lang="en-US" sz="3100" i="1" baseline="30000" dirty="0" smtClean="0"/>
              <a:t>b</a:t>
            </a:r>
            <a:endParaRPr lang="en-US" sz="3100" dirty="0" smtClean="0"/>
          </a:p>
          <a:p>
            <a:r>
              <a:rPr lang="en-US" sz="3100" dirty="0" smtClean="0"/>
              <a:t>Lethargy (I)</a:t>
            </a:r>
            <a:r>
              <a:rPr lang="en-US" sz="3100" i="1" baseline="30000" dirty="0" smtClean="0"/>
              <a:t>b</a:t>
            </a:r>
            <a:endParaRPr lang="en-US" sz="3100" dirty="0" smtClean="0"/>
          </a:p>
          <a:p>
            <a:r>
              <a:rPr lang="en-US" sz="3100" dirty="0" err="1" smtClean="0"/>
              <a:t>Asterixis</a:t>
            </a:r>
            <a:r>
              <a:rPr lang="en-US" sz="3100" dirty="0" smtClean="0"/>
              <a:t> (I)</a:t>
            </a:r>
          </a:p>
          <a:p>
            <a:r>
              <a:rPr lang="en-US" sz="3100" dirty="0" smtClean="0"/>
              <a:t>Muscular irritability</a:t>
            </a:r>
          </a:p>
          <a:p>
            <a:r>
              <a:rPr lang="en-US" sz="3100" dirty="0" smtClean="0"/>
              <a:t>Peripheral neuropathy (I or P)</a:t>
            </a:r>
          </a:p>
          <a:p>
            <a:r>
              <a:rPr lang="en-US" sz="3100" dirty="0" smtClean="0"/>
              <a:t>Restless legs syndrome (I or P)</a:t>
            </a:r>
          </a:p>
          <a:p>
            <a:r>
              <a:rPr lang="en-US" sz="3100" dirty="0" smtClean="0"/>
              <a:t>Myoclonus (I)</a:t>
            </a:r>
          </a:p>
          <a:p>
            <a:r>
              <a:rPr lang="en-US" sz="3100" dirty="0" smtClean="0"/>
              <a:t>Seizures (I or P)</a:t>
            </a:r>
          </a:p>
          <a:p>
            <a:r>
              <a:rPr lang="en-US" sz="3100" dirty="0" smtClean="0"/>
              <a:t>Coma (I)</a:t>
            </a:r>
          </a:p>
          <a:p>
            <a:r>
              <a:rPr lang="en-US" sz="3100" dirty="0" smtClean="0"/>
              <a:t>Muscle cramps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3549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102225"/>
            <a:ext cx="8458200" cy="1222375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458200" cy="914400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Good Luck</a:t>
            </a:r>
            <a:endParaRPr lang="en-US" sz="5400" b="1" i="1" dirty="0"/>
          </a:p>
        </p:txBody>
      </p:sp>
      <p:pic>
        <p:nvPicPr>
          <p:cNvPr id="2050" name="Picture 2" descr="D:\Photos\Voyage\Oz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0"/>
            <a:ext cx="3108325" cy="41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hotos\Voyage\Oz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108325" cy="41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hotos\Voyage\Oz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08325" cy="41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71600"/>
          </a:xfrm>
        </p:spPr>
        <p:txBody>
          <a:bodyPr>
            <a:normAutofit/>
          </a:bodyPr>
          <a:lstStyle/>
          <a:p>
            <a:r>
              <a:rPr lang="en-US" sz="4400" dirty="0"/>
              <a:t>Chronic Kidney </a:t>
            </a:r>
            <a:r>
              <a:rPr lang="en-US" sz="4400" dirty="0" smtClean="0"/>
              <a:t>Disease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1037"/>
            <a:ext cx="8686800" cy="45259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spectrum of different pathophysiologic processes associated with abnormal kidney function and a progressive decline in glomerular filtration rate (GFR). </a:t>
            </a:r>
          </a:p>
        </p:txBody>
      </p:sp>
    </p:spTree>
    <p:extLst>
      <p:ext uri="{BB962C8B-B14F-4D97-AF65-F5344CB8AC3E}">
        <p14:creationId xmlns:p14="http://schemas.microsoft.com/office/powerpoint/2010/main" val="8559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Pathophysiology of Chronic Kidney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Underlying etiology</a:t>
            </a:r>
          </a:p>
          <a:p>
            <a:r>
              <a:rPr lang="en-US" dirty="0" smtClean="0"/>
              <a:t>Progressive </a:t>
            </a:r>
            <a:r>
              <a:rPr lang="en-US" dirty="0"/>
              <a:t>mechanisms, involving </a:t>
            </a:r>
            <a:r>
              <a:rPr lang="en-US" dirty="0" err="1"/>
              <a:t>hyperfiltration</a:t>
            </a:r>
            <a:r>
              <a:rPr lang="en-US" dirty="0"/>
              <a:t> and hypertrophy of the remaining viable </a:t>
            </a:r>
            <a:r>
              <a:rPr lang="en-US" dirty="0" smtClean="0"/>
              <a:t>nephrons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book\Part 13. Disorders of the Kidney and Urinary Tract\Chapter 280. Chronic Kidney Disease_files\loadBina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8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0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</a:t>
            </a:r>
            <a:r>
              <a:rPr lang="en-US" dirty="0" err="1" smtClean="0"/>
              <a:t>FactORS</a:t>
            </a:r>
            <a:r>
              <a:rPr lang="en-US" dirty="0" smtClean="0"/>
              <a:t> of </a:t>
            </a:r>
            <a:r>
              <a:rPr lang="en-US" dirty="0"/>
              <a:t>CKD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Hypertension</a:t>
            </a:r>
          </a:p>
          <a:p>
            <a:r>
              <a:rPr lang="en-US" dirty="0"/>
              <a:t>D</a:t>
            </a:r>
            <a:r>
              <a:rPr lang="en-US" dirty="0" smtClean="0"/>
              <a:t>iabetes mellitus</a:t>
            </a:r>
          </a:p>
          <a:p>
            <a:r>
              <a:rPr lang="en-US" dirty="0"/>
              <a:t>A</a:t>
            </a:r>
            <a:r>
              <a:rPr lang="en-US" dirty="0" smtClean="0"/>
              <a:t>utoimmune disease</a:t>
            </a:r>
          </a:p>
          <a:p>
            <a:r>
              <a:rPr lang="en-US" dirty="0"/>
              <a:t>O</a:t>
            </a:r>
            <a:r>
              <a:rPr lang="en-US" dirty="0" smtClean="0"/>
              <a:t>lder age</a:t>
            </a:r>
          </a:p>
          <a:p>
            <a:r>
              <a:rPr lang="en-US" dirty="0" smtClean="0"/>
              <a:t>African ancestry</a:t>
            </a:r>
          </a:p>
          <a:p>
            <a:r>
              <a:rPr lang="en-US" dirty="0"/>
              <a:t>F</a:t>
            </a:r>
            <a:r>
              <a:rPr lang="en-US" dirty="0" smtClean="0"/>
              <a:t>amily </a:t>
            </a:r>
            <a:r>
              <a:rPr lang="en-US" dirty="0"/>
              <a:t>history of renal </a:t>
            </a:r>
            <a:r>
              <a:rPr lang="en-US" dirty="0" smtClean="0"/>
              <a:t>disease</a:t>
            </a:r>
          </a:p>
          <a:p>
            <a:r>
              <a:rPr lang="en-US" dirty="0"/>
              <a:t>P</a:t>
            </a:r>
            <a:r>
              <a:rPr lang="en-US" dirty="0" smtClean="0"/>
              <a:t>revious </a:t>
            </a:r>
            <a:r>
              <a:rPr lang="en-US" dirty="0"/>
              <a:t>episode of acute kidney </a:t>
            </a:r>
            <a:r>
              <a:rPr lang="en-US" dirty="0" smtClean="0"/>
              <a:t>injury</a:t>
            </a:r>
          </a:p>
          <a:p>
            <a:r>
              <a:rPr lang="en-US" dirty="0"/>
              <a:t>P</a:t>
            </a:r>
            <a:r>
              <a:rPr lang="en-US" dirty="0" smtClean="0"/>
              <a:t>resence </a:t>
            </a:r>
            <a:r>
              <a:rPr lang="en-US" dirty="0"/>
              <a:t>of proteinuria, abnormal urinary </a:t>
            </a:r>
            <a:r>
              <a:rPr lang="en-US" dirty="0" smtClean="0"/>
              <a:t>sediment</a:t>
            </a:r>
          </a:p>
          <a:p>
            <a:r>
              <a:rPr lang="en-US" dirty="0"/>
              <a:t>S</a:t>
            </a:r>
            <a:r>
              <a:rPr lang="en-US" dirty="0" smtClean="0"/>
              <a:t>tructural </a:t>
            </a:r>
            <a:r>
              <a:rPr lang="en-US" dirty="0"/>
              <a:t>abnormalities of the urinary tract</a:t>
            </a:r>
          </a:p>
        </p:txBody>
      </p:sp>
    </p:spTree>
    <p:extLst>
      <p:ext uri="{BB962C8B-B14F-4D97-AF65-F5344CB8AC3E}">
        <p14:creationId xmlns:p14="http://schemas.microsoft.com/office/powerpoint/2010/main" val="30787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 and 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77962"/>
            <a:ext cx="8686800" cy="4922838"/>
          </a:xfrm>
        </p:spPr>
        <p:txBody>
          <a:bodyPr>
            <a:noAutofit/>
          </a:bodyPr>
          <a:lstStyle/>
          <a:p>
            <a:r>
              <a:rPr lang="en-US" dirty="0"/>
              <a:t>6% of the adult </a:t>
            </a:r>
            <a:r>
              <a:rPr lang="en-US" dirty="0" smtClean="0"/>
              <a:t>population</a:t>
            </a:r>
          </a:p>
          <a:p>
            <a:r>
              <a:rPr lang="en-US" dirty="0"/>
              <a:t>M</a:t>
            </a:r>
            <a:r>
              <a:rPr lang="en-US" dirty="0" smtClean="0"/>
              <a:t>ajority </a:t>
            </a:r>
            <a:r>
              <a:rPr lang="en-US" dirty="0"/>
              <a:t>of such patients with early stages of CKD will succumb to the cardiovascular and cerebrovascular consequences of the vascular disease before they can progress to the most advanced stages of CKD. </a:t>
            </a:r>
          </a:p>
          <a:p>
            <a:r>
              <a:rPr lang="en-US" dirty="0" smtClean="0"/>
              <a:t>A </a:t>
            </a:r>
            <a:r>
              <a:rPr lang="en-US" dirty="0"/>
              <a:t>minor decrement in GFR or the presence of albuminuria is now recognized as a major risk factor for cardiovascular disease</a:t>
            </a:r>
          </a:p>
        </p:txBody>
      </p:sp>
    </p:spTree>
    <p:extLst>
      <p:ext uri="{BB962C8B-B14F-4D97-AF65-F5344CB8AC3E}">
        <p14:creationId xmlns:p14="http://schemas.microsoft.com/office/powerpoint/2010/main" val="23475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Leading Categories </a:t>
            </a:r>
            <a:r>
              <a:rPr lang="en-US" dirty="0" smtClean="0"/>
              <a:t>of </a:t>
            </a:r>
            <a:r>
              <a:rPr lang="en-US" dirty="0" err="1" smtClean="0"/>
              <a:t>ckd</a:t>
            </a:r>
            <a:r>
              <a:rPr lang="en-US" dirty="0" smtClean="0"/>
              <a:t> Etiologies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Diabetic glomerular disease</a:t>
            </a:r>
          </a:p>
          <a:p>
            <a:r>
              <a:rPr lang="en-US" dirty="0"/>
              <a:t> Glomerulonephritis</a:t>
            </a:r>
          </a:p>
          <a:p>
            <a:r>
              <a:rPr lang="en-US" dirty="0"/>
              <a:t>Hypertensive nephropathy</a:t>
            </a:r>
          </a:p>
          <a:p>
            <a:pPr marL="0" indent="0">
              <a:buNone/>
            </a:pPr>
            <a:r>
              <a:rPr lang="en-US" dirty="0"/>
              <a:t>   </a:t>
            </a:r>
            <a:r>
              <a:rPr lang="en-US" dirty="0" smtClean="0"/>
              <a:t> </a:t>
            </a:r>
            <a:r>
              <a:rPr lang="en-US" dirty="0"/>
              <a:t>  Primary </a:t>
            </a:r>
            <a:r>
              <a:rPr lang="en-US" dirty="0" err="1"/>
              <a:t>glomerulopathy</a:t>
            </a:r>
            <a:r>
              <a:rPr lang="en-US" dirty="0"/>
              <a:t> with hypertension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     Vascular and ischemic renal disease</a:t>
            </a:r>
          </a:p>
          <a:p>
            <a:r>
              <a:rPr lang="en-US" dirty="0"/>
              <a:t> Autosomal dominant polycystic kidney disease</a:t>
            </a:r>
          </a:p>
          <a:p>
            <a:r>
              <a:rPr lang="en-US" dirty="0"/>
              <a:t>Other cystic and </a:t>
            </a:r>
            <a:r>
              <a:rPr lang="en-US" dirty="0" err="1"/>
              <a:t>tubulointerstitial</a:t>
            </a:r>
            <a:r>
              <a:rPr lang="en-US" dirty="0"/>
              <a:t> </a:t>
            </a:r>
            <a:r>
              <a:rPr lang="en-US" dirty="0" smtClean="0"/>
              <a:t>nephropathy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371600"/>
          </a:xfrm>
        </p:spPr>
        <p:txBody>
          <a:bodyPr>
            <a:normAutofit/>
          </a:bodyPr>
          <a:lstStyle/>
          <a:p>
            <a:r>
              <a:rPr lang="en-US" dirty="0"/>
              <a:t>Pathophysiology &amp; Biochemistry of Uremia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74837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those </a:t>
            </a:r>
            <a:r>
              <a:rPr lang="en-US" dirty="0"/>
              <a:t>consequent to the accumulation of toxins that normally undergo renal excretion, including products of protein </a:t>
            </a:r>
            <a:r>
              <a:rPr lang="en-US" dirty="0" smtClean="0"/>
              <a:t>metabolism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(2</a:t>
            </a:r>
            <a:r>
              <a:rPr lang="en-US" dirty="0"/>
              <a:t>) those consequent to the loss of other renal functions, such as fluid and electrolyte homeostasis and hormone regulation; and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(</a:t>
            </a:r>
            <a:r>
              <a:rPr lang="en-US" dirty="0"/>
              <a:t>3) progressive systemic inflammation and its vascular and nutritional consequences.</a:t>
            </a:r>
          </a:p>
        </p:txBody>
      </p:sp>
    </p:spTree>
    <p:extLst>
      <p:ext uri="{BB962C8B-B14F-4D97-AF65-F5344CB8AC3E}">
        <p14:creationId xmlns:p14="http://schemas.microsoft.com/office/powerpoint/2010/main" val="27420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19200"/>
          </a:xfrm>
        </p:spPr>
        <p:txBody>
          <a:bodyPr>
            <a:normAutofit/>
          </a:bodyPr>
          <a:lstStyle/>
          <a:p>
            <a:r>
              <a:rPr lang="en-US" dirty="0"/>
              <a:t>Pathophysiology </a:t>
            </a:r>
            <a:r>
              <a:rPr lang="en-US" dirty="0" smtClean="0"/>
              <a:t>&amp; Biochemistry </a:t>
            </a:r>
            <a:r>
              <a:rPr lang="en-US" dirty="0"/>
              <a:t>of Uremia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8637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S</a:t>
            </a:r>
            <a:r>
              <a:rPr lang="en-US" dirty="0" smtClean="0"/>
              <a:t>erum </a:t>
            </a:r>
            <a:r>
              <a:rPr lang="en-US" dirty="0"/>
              <a:t>urea and </a:t>
            </a:r>
            <a:r>
              <a:rPr lang="en-US" dirty="0" err="1" smtClean="0"/>
              <a:t>Creatinine</a:t>
            </a:r>
            <a:r>
              <a:rPr lang="en-US" dirty="0" smtClean="0"/>
              <a:t> </a:t>
            </a:r>
            <a:r>
              <a:rPr lang="en-US" dirty="0"/>
              <a:t>concentrations are used to measure the excretory capacity of the kidneys</a:t>
            </a:r>
            <a:endParaRPr lang="en-US" dirty="0" smtClean="0"/>
          </a:p>
          <a:p>
            <a:r>
              <a:rPr lang="en-US" dirty="0" smtClean="0"/>
              <a:t>Hundreds </a:t>
            </a:r>
            <a:r>
              <a:rPr lang="en-US" dirty="0"/>
              <a:t>of toxins that accumulate in renal failure have been implicated in the </a:t>
            </a:r>
            <a:r>
              <a:rPr lang="en-US" dirty="0" smtClean="0"/>
              <a:t>uremia</a:t>
            </a:r>
          </a:p>
          <a:p>
            <a:r>
              <a:rPr lang="en-US" dirty="0"/>
              <a:t> A host of metabolic and endocrine functions </a:t>
            </a:r>
            <a:r>
              <a:rPr lang="en-US" dirty="0" smtClean="0"/>
              <a:t>impaired</a:t>
            </a:r>
            <a:r>
              <a:rPr lang="en-US" dirty="0" smtClean="0">
                <a:latin typeface="Cambria Math"/>
                <a:ea typeface="Cambria Math"/>
              </a:rPr>
              <a:t>⇨</a:t>
            </a:r>
            <a:r>
              <a:rPr lang="en-US" dirty="0" smtClean="0"/>
              <a:t> </a:t>
            </a:r>
            <a:r>
              <a:rPr lang="en-US" dirty="0"/>
              <a:t>anemia, malnutrition, and abnormal metabolism of carbohydrates, fats</a:t>
            </a:r>
            <a:r>
              <a:rPr lang="en-US" dirty="0" smtClean="0"/>
              <a:t>,&amp; </a:t>
            </a:r>
            <a:r>
              <a:rPr lang="en-US" dirty="0"/>
              <a:t>proteins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Plasma </a:t>
            </a:r>
            <a:r>
              <a:rPr lang="en-US" dirty="0"/>
              <a:t>levels of many hormones</a:t>
            </a:r>
          </a:p>
        </p:txBody>
      </p:sp>
    </p:spTree>
    <p:extLst>
      <p:ext uri="{BB962C8B-B14F-4D97-AF65-F5344CB8AC3E}">
        <p14:creationId xmlns:p14="http://schemas.microsoft.com/office/powerpoint/2010/main" val="33365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382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PowerPoint Presentation</vt:lpstr>
      <vt:lpstr>Chronic Kidney Disease  Introduction</vt:lpstr>
      <vt:lpstr>Pathophysiology of Chronic Kidney Disease</vt:lpstr>
      <vt:lpstr>PowerPoint Presentation</vt:lpstr>
      <vt:lpstr>Risk FactORS of CKD</vt:lpstr>
      <vt:lpstr>Etiology and Epidemiology</vt:lpstr>
      <vt:lpstr>Leading Categories of ckd Etiologies</vt:lpstr>
      <vt:lpstr>Pathophysiology &amp; Biochemistry of Uremia</vt:lpstr>
      <vt:lpstr>Pathophysiology &amp; Biochemistry of Uremia</vt:lpstr>
      <vt:lpstr>Clinical Abnormalities in Uremia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FROG</dc:creator>
  <cp:lastModifiedBy>A</cp:lastModifiedBy>
  <cp:revision>8</cp:revision>
  <dcterms:created xsi:type="dcterms:W3CDTF">2006-08-16T00:00:00Z</dcterms:created>
  <dcterms:modified xsi:type="dcterms:W3CDTF">2013-12-30T21:37:01Z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