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6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070298C-FE4A-4A7F-8773-CEDEE226463D}" type="datetimeFigureOut">
              <a:rPr lang="fa-IR" smtClean="0"/>
              <a:t>11/12/1436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BD91CEE-D193-4E93-A4F5-AB75383850C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9814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91CEE-D193-4E93-A4F5-AB75383850CF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717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163" y="3810000"/>
            <a:ext cx="5277587" cy="76200"/>
          </a:xfrm>
        </p:spPr>
        <p:txBody>
          <a:bodyPr>
            <a:normAutofit fontScale="25000" lnSpcReduction="20000"/>
          </a:bodyPr>
          <a:lstStyle/>
          <a:p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5221214" y="236220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A Lotus" pitchFamily="2" charset="-78"/>
            </a:endParaRPr>
          </a:p>
        </p:txBody>
      </p:sp>
      <p:pic>
        <p:nvPicPr>
          <p:cNvPr id="1026" name="Picture 2" descr="G:\انواع بسم الله\New Folder\besmellah__78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24" y="685799"/>
            <a:ext cx="11410682" cy="522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78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0432" y="515156"/>
            <a:ext cx="8001000" cy="592427"/>
          </a:xfrm>
        </p:spPr>
        <p:txBody>
          <a:bodyPr>
            <a:normAutofit/>
          </a:bodyPr>
          <a:lstStyle/>
          <a:p>
            <a:pPr algn="ctr"/>
            <a:r>
              <a:rPr lang="fa-IR" sz="3200" dirty="0" smtClean="0">
                <a:latin typeface="A Lotus"/>
                <a:cs typeface="B Lotus" panose="00000700000000000000" pitchFamily="2" charset="-78"/>
              </a:rPr>
              <a:t>نکات کلیدی از کار اولیه لغت</a:t>
            </a:r>
            <a:endParaRPr lang="fa-IR" sz="3200" dirty="0">
              <a:latin typeface="A Lotus"/>
              <a:cs typeface="B Lotus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605" y="1365161"/>
            <a:ext cx="11125715" cy="4958366"/>
          </a:xfrm>
        </p:spPr>
        <p:txBody>
          <a:bodyPr/>
          <a:lstStyle/>
          <a:p>
            <a:pPr algn="ctr"/>
            <a:r>
              <a:rPr lang="fa-IR" b="1" dirty="0" smtClean="0"/>
              <a:t>مرحله اول: لازم و متعدی</a:t>
            </a:r>
          </a:p>
          <a:p>
            <a:pPr algn="ctr"/>
            <a:r>
              <a:rPr lang="fa-IR" b="1" dirty="0" smtClean="0"/>
              <a:t>لازم </a:t>
            </a:r>
            <a:r>
              <a:rPr lang="fa-IR" b="1" dirty="0"/>
              <a:t>و متعدی در فارسی</a:t>
            </a:r>
            <a:endParaRPr lang="en-US" dirty="0"/>
          </a:p>
          <a:p>
            <a:pPr algn="ctr"/>
            <a:r>
              <a:rPr lang="fa-IR" dirty="0"/>
              <a:t>مفعول صریح(بی واسطه): نشانه­اش قراردادن «چه کسی را یا چه چیزی را» قبل از فعل است.</a:t>
            </a:r>
            <a:endParaRPr lang="en-US" dirty="0"/>
          </a:p>
          <a:p>
            <a:pPr algn="ctr"/>
            <a:r>
              <a:rPr lang="fa-IR" dirty="0"/>
              <a:t>فعل لازم: فعلی است که نیازی به مفعول صریح نداشته باشد.</a:t>
            </a:r>
            <a:endParaRPr lang="en-US" dirty="0"/>
          </a:p>
          <a:p>
            <a:pPr algn="ctr"/>
            <a:r>
              <a:rPr lang="fa-IR" dirty="0"/>
              <a:t>فعل متعدی: فعلی است که نیاز به مفعول صریح دارد</a:t>
            </a:r>
            <a:r>
              <a:rPr lang="fa-IR" dirty="0" smtClean="0"/>
              <a:t>.</a:t>
            </a:r>
          </a:p>
          <a:p>
            <a:pPr algn="r"/>
            <a:endParaRPr lang="en-US" dirty="0"/>
          </a:p>
          <a:p>
            <a:pPr algn="ctr"/>
            <a:r>
              <a:rPr lang="fa-IR" sz="2800" dirty="0">
                <a:cs typeface="B Zar" panose="00000400000000000000" pitchFamily="2" charset="-78"/>
              </a:rPr>
              <a:t>نتیجه: وضعیت افعال زیر در فارسی چنین است:</a:t>
            </a:r>
            <a:endParaRPr lang="en-US" sz="2800" dirty="0">
              <a:cs typeface="B Zar" panose="00000400000000000000" pitchFamily="2" charset="-78"/>
            </a:endParaRPr>
          </a:p>
          <a:p>
            <a:pPr algn="ctr"/>
            <a:r>
              <a:rPr lang="fa-IR" sz="2800" dirty="0">
                <a:cs typeface="B Zar" panose="00000400000000000000" pitchFamily="2" charset="-78"/>
              </a:rPr>
              <a:t>رفت: لازم		زد: متعدی		ترسید: لازم		بی­نیاز کرد: متعدی</a:t>
            </a:r>
            <a:endParaRPr lang="en-US" sz="2800" dirty="0">
              <a:cs typeface="B Zar" panose="00000400000000000000" pitchFamily="2" charset="-78"/>
            </a:endParaRPr>
          </a:p>
          <a:p>
            <a:pPr algn="ctr"/>
            <a:r>
              <a:rPr lang="fa-IR" sz="2800" dirty="0">
                <a:cs typeface="B Zar" panose="00000400000000000000" pitchFamily="2" charset="-78"/>
              </a:rPr>
              <a:t>. ادبیات فارسی، حسین دهنوی، ص 25 و 54 و 55.</a:t>
            </a:r>
            <a:endParaRPr lang="en-US" sz="2800" dirty="0">
              <a:cs typeface="B Zar" panose="00000400000000000000" pitchFamily="2" charset="-78"/>
            </a:endParaRPr>
          </a:p>
          <a:p>
            <a:pPr algn="r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118150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705970"/>
            <a:ext cx="10779906" cy="4449170"/>
          </a:xfrm>
        </p:spPr>
        <p:txBody>
          <a:bodyPr>
            <a:noAutofit/>
          </a:bodyPr>
          <a:lstStyle/>
          <a:p>
            <a:pPr algn="r"/>
            <a:r>
              <a:rPr lang="en-US" sz="1800" dirty="0">
                <a:cs typeface="B Lotus" panose="00000700000000000000" pitchFamily="2" charset="-78"/>
              </a:rPr>
              <a:t/>
            </a:r>
            <a:br>
              <a:rPr lang="en-US" sz="1800" dirty="0">
                <a:cs typeface="B Lotus" panose="00000700000000000000" pitchFamily="2" charset="-78"/>
              </a:rPr>
            </a:b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در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عربی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فعل تامّ سه حالت دارد:</a:t>
            </a:r>
            <a: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1- فعل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لازم: فعلی که مفعول صریح نگیرد. مثال: ذَهَبَ: مَرَّ(رفت).</a:t>
            </a:r>
            <a: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fa-IR" sz="2800" b="1" dirty="0">
                <a:solidFill>
                  <a:schemeClr val="bg1"/>
                </a:solidFill>
                <a:cs typeface="B Lotus" panose="00000700000000000000" pitchFamily="2" charset="-78"/>
              </a:rPr>
              <a:t>نکته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: یکی از اقسام فعل لازم، لازم متعدی بحرف جرّاست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مثال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: اَغنی عنه: کفاه(او را بی نیاز کرد).</a:t>
            </a:r>
            <a: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2- فعل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متعدی بنفسه: فعلی است که مفعول صریح بگیرد.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نشانه­: ضمیر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مفعولی بتواند به فعل متصل شود. مثال: ضَرَبَهُ(او را زد)؛ فَقَرَ الارضَ(حفرها)</a:t>
            </a:r>
            <a: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fa-IR" sz="2800" b="1" dirty="0">
                <a:solidFill>
                  <a:schemeClr val="bg1"/>
                </a:solidFill>
                <a:cs typeface="B Lotus" panose="00000700000000000000" pitchFamily="2" charset="-78"/>
              </a:rPr>
              <a:t>نکته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: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متعدی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بنفسه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گاه یک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مفعولی است(ضربه) گاه دو مفعولی(اعطاه ایاه) و گاه سه مفعولی(اراکَهُم کثیراً)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ولی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در فارسی فعل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دو یا سه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مفعولی نداریم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3- دو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وجهی(متعدی بنفسه و متعدی بحرف جرّ): یعنی مفعول را بتواند هم بی­واسطه بگیرد هم با واسطه حرف جرّ.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مثال </a:t>
            </a: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از الوسیط:</a:t>
            </a:r>
            <a: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شَکَرَ فلاناً و لهُ: ذَکَر نعمتَه و اَثنی علیه بها(از او تشکر کرد).</a:t>
            </a:r>
            <a: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. افعال ناقصه از بحث بیرون هستند و شأنیت لزوم یا تعدیه را </a:t>
            </a:r>
            <a:r>
              <a:rPr lang="fa-IR" sz="2800" dirty="0" smtClean="0">
                <a:solidFill>
                  <a:schemeClr val="bg1"/>
                </a:solidFill>
                <a:cs typeface="B Lotus" panose="00000700000000000000" pitchFamily="2" charset="-78"/>
              </a:rPr>
              <a:t>ندارند.</a:t>
            </a:r>
            <a: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fa-IR" sz="2800" dirty="0">
                <a:solidFill>
                  <a:schemeClr val="bg1"/>
                </a:solidFill>
                <a:cs typeface="B Lotus" panose="00000700000000000000" pitchFamily="2" charset="-78"/>
              </a:rPr>
              <a:t>. برگرفته از بدائة النحو، ص 78 و 79.</a:t>
            </a:r>
            <a: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  <a:t/>
            </a:r>
            <a:br>
              <a:rPr lang="en-US" sz="2800" dirty="0">
                <a:solidFill>
                  <a:schemeClr val="bg1"/>
                </a:solidFill>
                <a:cs typeface="B Lotus" panose="00000700000000000000" pitchFamily="2" charset="-78"/>
              </a:rPr>
            </a:br>
            <a:r>
              <a:rPr lang="en-US" sz="1800" dirty="0">
                <a:cs typeface="B Lotus" panose="00000700000000000000" pitchFamily="2" charset="-78"/>
              </a:rPr>
              <a:t/>
            </a:r>
            <a:br>
              <a:rPr lang="en-US" sz="1800" dirty="0">
                <a:cs typeface="B Lotus" panose="00000700000000000000" pitchFamily="2" charset="-78"/>
              </a:rPr>
            </a:br>
            <a:endParaRPr lang="fa-IR" sz="1800" dirty="0">
              <a:cs typeface="B Lotus" panose="00000700000000000000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4211" y="668740"/>
            <a:ext cx="10779907" cy="655093"/>
          </a:xfrm>
        </p:spPr>
        <p:txBody>
          <a:bodyPr>
            <a:normAutofit/>
          </a:bodyPr>
          <a:lstStyle/>
          <a:p>
            <a:pPr lvl="1" algn="ctr"/>
            <a:r>
              <a:rPr lang="fa-IR" sz="2000" dirty="0" smtClean="0">
                <a:cs typeface="B Titr" panose="00000700000000000000" pitchFamily="2" charset="-78"/>
              </a:rPr>
              <a:t>لازم و متعدی در عربی</a:t>
            </a:r>
            <a:endParaRPr lang="fa-IR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26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869743"/>
            <a:ext cx="8534400" cy="4722125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cs typeface="B Lotus" panose="00000700000000000000" pitchFamily="2" charset="-78"/>
              </a:rPr>
              <a:t/>
            </a:r>
            <a:br>
              <a:rPr lang="en-US" sz="3200" dirty="0">
                <a:cs typeface="B Lotus" panose="00000700000000000000" pitchFamily="2" charset="-78"/>
              </a:rPr>
            </a:br>
            <a:r>
              <a:rPr lang="fa-IR" sz="3200" dirty="0" smtClean="0">
                <a:cs typeface="B Lotus" panose="00000700000000000000" pitchFamily="2" charset="-78"/>
              </a:rPr>
              <a:t> 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82138"/>
            <a:ext cx="10957328" cy="1487606"/>
          </a:xfrm>
        </p:spPr>
        <p:txBody>
          <a:bodyPr>
            <a:normAutofit/>
          </a:bodyPr>
          <a:lstStyle/>
          <a:p>
            <a:pPr algn="ctr"/>
            <a:r>
              <a:rPr lang="fa-IR" dirty="0" smtClean="0"/>
              <a:t>نتیجه مهم : در عربی نباید با نشانه فارسی فعل لازم و متعدی را تشخیص داد</a:t>
            </a:r>
          </a:p>
          <a:p>
            <a:pPr algn="ctr"/>
            <a:r>
              <a:rPr lang="fa-IR" dirty="0"/>
              <a:t>گاهی فعلی در عربی لازم است و در فارسی متعدی، مثل اغنی عنه و گاهی بالعکس مثل خافه. لذا </a:t>
            </a:r>
            <a:r>
              <a:rPr lang="fa-IR" b="1" dirty="0"/>
              <a:t>برای تشخیص لازم و متعدی در عربی هیچ راهی جز مراجعه به لغت نیست.</a:t>
            </a:r>
            <a:endParaRPr lang="en-US" dirty="0"/>
          </a:p>
          <a:p>
            <a:pPr algn="ctr"/>
            <a:endParaRPr lang="fa-I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379097"/>
              </p:ext>
            </p:extLst>
          </p:nvPr>
        </p:nvGraphicFramePr>
        <p:xfrm>
          <a:off x="2414588" y="2115402"/>
          <a:ext cx="8230666" cy="38790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59681"/>
                <a:gridCol w="2390911"/>
                <a:gridCol w="2162224"/>
                <a:gridCol w="2217850"/>
              </a:tblGrid>
              <a:tr h="7758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فعل در عربی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لازم/متعدی در عربی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ترجمه فعل در فارسی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لازم/متعدی</a:t>
                      </a:r>
                      <a:r>
                        <a:rPr lang="fa-IR" sz="1400" baseline="0" dirty="0" smtClean="0">
                          <a:effectLst/>
                        </a:rPr>
                        <a:t> </a:t>
                      </a:r>
                      <a:r>
                        <a:rPr lang="ar-SA" sz="1400" dirty="0" smtClean="0">
                          <a:effectLst/>
                        </a:rPr>
                        <a:t>در </a:t>
                      </a:r>
                      <a:r>
                        <a:rPr lang="ar-SA" sz="1400" dirty="0">
                          <a:effectLst/>
                        </a:rPr>
                        <a:t>فارسی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</a:tr>
              <a:tr h="7758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ذَهَبَ:مَرَّ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لازم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رفت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لازم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</a:tr>
              <a:tr h="7758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ضَرَبَهُ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متعدی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زد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متعدی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</a:tr>
              <a:tr h="7758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خافَهُ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متعدی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ترسید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لازم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</a:tr>
              <a:tr h="7758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اَغنی عنه:کفاه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لازم(متعدی بحرف جرّ)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بی­نیاز کرد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متعدی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Badr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91758" y="205230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7743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89" y="1937981"/>
            <a:ext cx="10793555" cy="4326341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>
                <a:cs typeface="B Lotus" panose="00000700000000000000" pitchFamily="2" charset="-78"/>
              </a:rPr>
              <a:t>معلوم و مجهول در فارسی</a:t>
            </a:r>
            <a:r>
              <a:rPr lang="en-US" dirty="0">
                <a:cs typeface="B Lotus" panose="00000700000000000000" pitchFamily="2" charset="-78"/>
              </a:rPr>
              <a:t/>
            </a:r>
            <a:br>
              <a:rPr lang="en-US" dirty="0">
                <a:cs typeface="B Lotus" panose="00000700000000000000" pitchFamily="2" charset="-78"/>
              </a:rPr>
            </a:br>
            <a:r>
              <a:rPr lang="fa-IR" dirty="0">
                <a:cs typeface="B Lotus" panose="00000700000000000000" pitchFamily="2" charset="-78"/>
              </a:rPr>
              <a:t>فعل معلوم: فعلی است که به فاعلش اسناد داده می­شود. مثال: اسلام با خون رشد کرد.</a:t>
            </a:r>
            <a:r>
              <a:rPr lang="en-US" dirty="0">
                <a:cs typeface="B Lotus" panose="00000700000000000000" pitchFamily="2" charset="-78"/>
              </a:rPr>
              <a:t/>
            </a:r>
            <a:br>
              <a:rPr lang="en-US" dirty="0">
                <a:cs typeface="B Lotus" panose="00000700000000000000" pitchFamily="2" charset="-78"/>
              </a:rPr>
            </a:br>
            <a:r>
              <a:rPr lang="fa-IR" dirty="0">
                <a:cs typeface="B Lotus" panose="00000700000000000000" pitchFamily="2" charset="-78"/>
              </a:rPr>
              <a:t>فعل مجهول: فعلی است که فاعلی(چه ظاهر و چه ضمیر) ندارد بلکه به مفعولش اسناد داده می­شود و طریقه ساخت آن چنین است: بن ماضی+ ـه+ یکی از افعال مُعِینِ شد، گشت و گردید. مثال: در روز قیامت عمل هرکس دیده می­شود.</a:t>
            </a:r>
            <a:r>
              <a:rPr lang="en-US" dirty="0">
                <a:cs typeface="B Lotus" panose="00000700000000000000" pitchFamily="2" charset="-78"/>
              </a:rPr>
              <a:t/>
            </a:r>
            <a:br>
              <a:rPr lang="en-US" dirty="0">
                <a:cs typeface="B Lotus" panose="00000700000000000000" pitchFamily="2" charset="-78"/>
              </a:rPr>
            </a:br>
            <a:r>
              <a:rPr lang="fa-IR" dirty="0">
                <a:cs typeface="B Lotus" panose="00000700000000000000" pitchFamily="2" charset="-78"/>
              </a:rPr>
              <a:t>. برگرفته از ادبیات فارسی، حسین دهنوی، ص58.</a:t>
            </a:r>
            <a:r>
              <a:rPr lang="en-US" dirty="0">
                <a:cs typeface="B Lotus" panose="00000700000000000000" pitchFamily="2" charset="-78"/>
              </a:rPr>
              <a:t/>
            </a:r>
            <a:br>
              <a:rPr lang="en-US" dirty="0">
                <a:cs typeface="B Lotus" panose="00000700000000000000" pitchFamily="2" charset="-78"/>
              </a:rPr>
            </a:br>
            <a:endParaRPr lang="fa-IR" dirty="0">
              <a:cs typeface="B Lotus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531" y="562971"/>
            <a:ext cx="10083872" cy="719920"/>
          </a:xfrm>
        </p:spPr>
        <p:txBody>
          <a:bodyPr/>
          <a:lstStyle/>
          <a:p>
            <a:pPr algn="ctr"/>
            <a:r>
              <a:rPr lang="fa-IR" dirty="0" smtClean="0"/>
              <a:t>مرحله دوم: معلوم و مجهول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3441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874" y="4147733"/>
            <a:ext cx="8951108" cy="1914906"/>
          </a:xfrm>
        </p:spPr>
        <p:txBody>
          <a:bodyPr>
            <a:noAutofit/>
          </a:bodyPr>
          <a:lstStyle/>
          <a:p>
            <a:pPr algn="r"/>
            <a:r>
              <a:rPr lang="fa-IR" sz="2800" b="1" dirty="0">
                <a:cs typeface="B Nazanin" panose="00000400000000000000" pitchFamily="2" charset="-78"/>
              </a:rPr>
              <a:t>نتیجه</a:t>
            </a:r>
            <a:r>
              <a:rPr lang="fa-IR" sz="2800" dirty="0">
                <a:cs typeface="B Nazanin" panose="00000400000000000000" pitchFamily="2" charset="-78"/>
              </a:rPr>
              <a:t>: در فارسی برای شناخت معلوم از مجهول اگر فعلی «شد، گشت، گردید» نداشت معلوم است. اما در عربی صیغه فعل تعیین می­کند که آیا فعل معلوم است یا مجهول.</a:t>
            </a:r>
            <a:r>
              <a:rPr lang="en-US" sz="2800" dirty="0">
                <a:cs typeface="B Nazanin" panose="00000400000000000000" pitchFamily="2" charset="-78"/>
              </a:rPr>
              <a:t/>
            </a:r>
            <a:br>
              <a:rPr lang="en-US" sz="2800" dirty="0">
                <a:cs typeface="B Nazanin" panose="00000400000000000000" pitchFamily="2" charset="-78"/>
              </a:rPr>
            </a:br>
            <a:endParaRPr lang="fa-IR" sz="2800" dirty="0"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7672" y="839134"/>
            <a:ext cx="11191164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fa-IR" sz="2800" b="1" dirty="0">
                <a:latin typeface="Tahoma" panose="020B0604030504040204" pitchFamily="34" charset="0"/>
                <a:ea typeface="Calibri" panose="020F0502020204030204" pitchFamily="34" charset="0"/>
                <a:cs typeface="B Lotus" panose="00000700000000000000" pitchFamily="2" charset="-78"/>
              </a:rPr>
              <a:t>معلوم و مجهول در عربی</a:t>
            </a:r>
            <a:endParaRPr lang="en-US" sz="2800" dirty="0">
              <a:latin typeface="Tahoma" panose="020B0604030504040204" pitchFamily="34" charset="0"/>
              <a:ea typeface="Calibri" panose="020F0502020204030204" pitchFamily="34" charset="0"/>
              <a:cs typeface="B Lotus" panose="000007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fa-IR" sz="2800" dirty="0">
                <a:latin typeface="Tahoma" panose="020B0604030504040204" pitchFamily="34" charset="0"/>
                <a:ea typeface="Calibri" panose="020F0502020204030204" pitchFamily="34" charset="0"/>
                <a:cs typeface="B Lotus" panose="00000700000000000000" pitchFamily="2" charset="-78"/>
              </a:rPr>
              <a:t>فعل معلوم: فعلی که فاعلش ذکر شود و حرکات صیغه­اش تغییر نکند. مثلاً در ثلاثی مجرد فَعلَ(به تثلیث عین) و یَفعلُ(به تثلیث عین) معلوم است.</a:t>
            </a:r>
            <a:endParaRPr lang="en-US" sz="2800" dirty="0">
              <a:latin typeface="Tahoma" panose="020B0604030504040204" pitchFamily="34" charset="0"/>
              <a:ea typeface="Calibri" panose="020F0502020204030204" pitchFamily="34" charset="0"/>
              <a:cs typeface="B Lotus" panose="000007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</a:pPr>
            <a:r>
              <a:rPr lang="fa-IR" sz="2800" dirty="0">
                <a:latin typeface="Tahoma" panose="020B0604030504040204" pitchFamily="34" charset="0"/>
                <a:ea typeface="Calibri" panose="020F0502020204030204" pitchFamily="34" charset="0"/>
                <a:cs typeface="B Lotus" panose="00000700000000000000" pitchFamily="2" charset="-78"/>
              </a:rPr>
              <a:t>فعل مجهول: فعلی که فاعلش حذف شود و حرکات آن طبق ساختار مجهول تغییر کند. مثلاً در ثلاثی مجرد وزن فُعِلَ و یُفعَلُ مجهول است.</a:t>
            </a:r>
            <a:endParaRPr lang="en-US" sz="2800" dirty="0">
              <a:latin typeface="Tahoma" panose="020B0604030504040204" pitchFamily="34" charset="0"/>
              <a:ea typeface="Calibri" panose="020F0502020204030204" pitchFamily="34" charset="0"/>
              <a:cs typeface="B Lotus" panose="00000700000000000000" pitchFamily="2" charset="-78"/>
            </a:endParaRPr>
          </a:p>
          <a:p>
            <a:pPr algn="just" rtl="1">
              <a:spcAft>
                <a:spcPts val="0"/>
              </a:spcAft>
            </a:pPr>
            <a:r>
              <a:rPr lang="fa-IR" sz="2800" dirty="0">
                <a:latin typeface="Tahoma" panose="020B0604030504040204" pitchFamily="34" charset="0"/>
                <a:ea typeface="Calibri" panose="020F0502020204030204" pitchFamily="34" charset="0"/>
                <a:cs typeface="B Lotus" panose="00000700000000000000" pitchFamily="2" charset="-78"/>
              </a:rPr>
              <a:t>. برگرفته از بدائةالنحو، ص79 و 80. </a:t>
            </a:r>
            <a:endParaRPr lang="en-US" sz="2800" dirty="0">
              <a:effectLst/>
              <a:latin typeface="Tahoma" panose="020B0604030504040204" pitchFamily="34" charset="0"/>
              <a:ea typeface="Calibri" panose="020F0502020204030204" pitchFamily="34" charset="0"/>
              <a:cs typeface="B Lotus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68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44021" y="4555571"/>
            <a:ext cx="8534400" cy="1507067"/>
          </a:xfrm>
        </p:spPr>
        <p:txBody>
          <a:bodyPr>
            <a:noAutofit/>
          </a:bodyPr>
          <a:lstStyle/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تمرین: در بابهای زیر ضمن انجام نکات نگاه نحوی به مرحله اول و دوم لغت هم </a:t>
            </a:r>
            <a:r>
              <a:rPr lang="fa-IR" sz="2400" smtClean="0">
                <a:cs typeface="B Nazanin" panose="00000400000000000000" pitchFamily="2" charset="-78"/>
              </a:rPr>
              <a:t>توجه کنید و ضمن تشخیص لازم و متعدی بودن افعال ، معلوم و مجهول بودن هر فعل را بررسی کنید </a:t>
            </a:r>
            <a:r>
              <a:rPr lang="fa-IR" sz="2400" dirty="0" smtClean="0">
                <a:cs typeface="B Nazanin" panose="00000400000000000000" pitchFamily="2" charset="-78"/>
              </a:rPr>
              <a:t/>
            </a:r>
            <a:br>
              <a:rPr lang="fa-IR" sz="2400" dirty="0" smtClean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کافی ط الاسلامیه ج3 ص 193 باب دخول القبر و الخروج منه و</a:t>
            </a:r>
            <a:br>
              <a:rPr lang="fa-IR" sz="2400" dirty="0" smtClean="0">
                <a:cs typeface="B Nazanin" panose="00000400000000000000" pitchFamily="2" charset="-78"/>
              </a:rPr>
            </a:br>
            <a:r>
              <a:rPr lang="fa-IR" sz="2400" dirty="0" smtClean="0">
                <a:cs typeface="B Nazanin" panose="00000400000000000000" pitchFamily="2" charset="-78"/>
              </a:rPr>
              <a:t> باب من یدخل القبر و من لایدخل</a:t>
            </a:r>
            <a:endParaRPr lang="fa-IR" sz="2400" dirty="0"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011438"/>
              </p:ext>
            </p:extLst>
          </p:nvPr>
        </p:nvGraphicFramePr>
        <p:xfrm>
          <a:off x="265682" y="685800"/>
          <a:ext cx="11116551" cy="34246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835810"/>
                <a:gridCol w="2693291"/>
                <a:gridCol w="2826840"/>
                <a:gridCol w="2760610"/>
              </a:tblGrid>
              <a:tr h="101728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Lotus" panose="00000700000000000000" pitchFamily="2" charset="-78"/>
                        </a:rPr>
                        <a:t>فعل در عربی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معلوم/ مجهول در عربی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ترجمه فعل در فارسی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معلوم/ مجهول در فارسی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8146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Lotus" panose="00000700000000000000" pitchFamily="2" charset="-78"/>
                        </a:rPr>
                        <a:t>ضَرَبَ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معلوم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زد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معلوم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8146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قُتِلَ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مجهول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کشته شد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Lotus" panose="00000700000000000000" pitchFamily="2" charset="-78"/>
                        </a:rPr>
                        <a:t>مجهول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8146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اُنزِلَ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مجهول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نازل شد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مجهول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8146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نَزَلَ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معلوم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نازل شد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مجهول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8146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خَرَجَ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معلوم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cs typeface="B Lotus" panose="00000700000000000000" pitchFamily="2" charset="-78"/>
                        </a:rPr>
                        <a:t>خارج شد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B Lotus" panose="00000700000000000000" pitchFamily="2" charset="-78"/>
                        </a:rPr>
                        <a:t>مجهول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B Lotus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93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166</TotalTime>
  <Words>365</Words>
  <Application>Microsoft Office PowerPoint</Application>
  <PresentationFormat>Widescreen</PresentationFormat>
  <Paragraphs>68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A Lotus</vt:lpstr>
      <vt:lpstr>Arial</vt:lpstr>
      <vt:lpstr>B Badr</vt:lpstr>
      <vt:lpstr>B Lotus</vt:lpstr>
      <vt:lpstr>B Nazanin</vt:lpstr>
      <vt:lpstr>B Titr</vt:lpstr>
      <vt:lpstr>B Zar</vt:lpstr>
      <vt:lpstr>Calibri</vt:lpstr>
      <vt:lpstr>Century Gothic</vt:lpstr>
      <vt:lpstr>Tahoma</vt:lpstr>
      <vt:lpstr>Times New Roman</vt:lpstr>
      <vt:lpstr>Wingdings 3</vt:lpstr>
      <vt:lpstr>Slice</vt:lpstr>
      <vt:lpstr>PowerPoint Presentation</vt:lpstr>
      <vt:lpstr>نکات کلیدی از کار اولیه لغت</vt:lpstr>
      <vt:lpstr> در عربی فعل تامّ سه حالت دارد: 1- فعل لازم: فعلی که مفعول صریح نگیرد. مثال: ذَهَبَ: مَرَّ(رفت). نکته: یکی از اقسام فعل لازم، لازم متعدی بحرف جرّاست مثال: اَغنی عنه: کفاه(او را بی نیاز کرد). 2- فعل متعدی بنفسه: فعلی است که مفعول صریح بگیرد. نشانه­: ضمیر مفعولی بتواند به فعل متصل شود. مثال: ضَرَبَهُ(او را زد)؛ فَقَرَ الارضَ(حفرها) نکته: متعدی بنفسه گاه یک مفعولی است(ضربه) گاه دو مفعولی(اعطاه ایاه) و گاه سه مفعولی(اراکَهُم کثیراً) ولی در فارسی فعل دو یا سه مفعولی نداریم  3- دو وجهی(متعدی بنفسه و متعدی بحرف جرّ): یعنی مفعول را بتواند هم بی­واسطه بگیرد هم با واسطه حرف جرّ.  مثال از الوسیط: شَکَرَ فلاناً و لهُ: ذَکَر نعمتَه و اَثنی علیه بها(از او تشکر کرد). . افعال ناقصه از بحث بیرون هستند و شأنیت لزوم یا تعدیه را ندارند. . برگرفته از بدائة النحو، ص 78 و 79.  </vt:lpstr>
      <vt:lpstr>  </vt:lpstr>
      <vt:lpstr>معلوم و مجهول در فارسی فعل معلوم: فعلی است که به فاعلش اسناد داده می­شود. مثال: اسلام با خون رشد کرد. فعل مجهول: فعلی است که فاعلی(چه ظاهر و چه ضمیر) ندارد بلکه به مفعولش اسناد داده می­شود و طریقه ساخت آن چنین است: بن ماضی+ ـه+ یکی از افعال مُعِینِ شد، گشت و گردید. مثال: در روز قیامت عمل هرکس دیده می­شود. . برگرفته از ادبیات فارسی، حسین دهنوی، ص58. </vt:lpstr>
      <vt:lpstr>نتیجه: در فارسی برای شناخت معلوم از مجهول اگر فعلی «شد، گشت، گردید» نداشت معلوم است. اما در عربی صیغه فعل تعیین می­کند که آیا فعل معلوم است یا مجهول. </vt:lpstr>
      <vt:lpstr>تمرین: در بابهای زیر ضمن انجام نکات نگاه نحوی به مرحله اول و دوم لغت هم توجه کنید و ضمن تشخیص لازم و متعدی بودن افعال ، معلوم و مجهول بودن هر فعل را بررسی کنید  کافی ط الاسلامیه ج3 ص 193 باب دخول القبر و الخروج منه و  باب من یدخل القبر و من لایدخل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ASAR</dc:creator>
  <cp:lastModifiedBy>ASAR</cp:lastModifiedBy>
  <cp:revision>15</cp:revision>
  <dcterms:created xsi:type="dcterms:W3CDTF">2015-08-25T05:32:35Z</dcterms:created>
  <dcterms:modified xsi:type="dcterms:W3CDTF">2015-08-26T05:14:52Z</dcterms:modified>
</cp:coreProperties>
</file>