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312" r:id="rId4"/>
    <p:sldId id="298" r:id="rId5"/>
    <p:sldId id="258" r:id="rId6"/>
    <p:sldId id="259" r:id="rId7"/>
    <p:sldId id="260" r:id="rId8"/>
    <p:sldId id="300" r:id="rId9"/>
    <p:sldId id="271" r:id="rId10"/>
    <p:sldId id="272" r:id="rId11"/>
    <p:sldId id="273" r:id="rId12"/>
    <p:sldId id="274" r:id="rId13"/>
    <p:sldId id="301" r:id="rId14"/>
    <p:sldId id="276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9" r:id="rId30"/>
    <p:sldId id="295" r:id="rId31"/>
    <p:sldId id="305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0C0243-2166-4C85-9E8D-1649771F3ED4}" type="datetimeFigureOut">
              <a:rPr lang="fa-IR" smtClean="0"/>
              <a:pPr/>
              <a:t>1436/08/10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844271-E1A3-4C37-A18E-E97C08B3A0A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309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4271-E1A3-4C37-A18E-E97C08B3A0A4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73106F-C60E-4DFB-AE34-52EE4D43431A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67B9-04FA-4F30-9841-26A54E76ECB2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4A662869-516A-4309-AF14-140911D0ED48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8F4C-24CA-4A86-BFB8-F1BB7E4886DF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algn="l" rtl="0">
              <a:defRPr>
                <a:cs typeface="+mj-cs"/>
              </a:defRPr>
            </a:lvl1pPr>
            <a:lvl2pPr algn="l" rtl="0">
              <a:defRPr>
                <a:cs typeface="+mj-cs"/>
              </a:defRPr>
            </a:lvl2pPr>
            <a:lvl3pPr algn="l" rtl="0">
              <a:defRPr>
                <a:cs typeface="+mj-cs"/>
              </a:defRPr>
            </a:lvl3pPr>
            <a:lvl4pPr algn="l" rtl="0">
              <a:defRPr>
                <a:cs typeface="+mj-cs"/>
              </a:defRPr>
            </a:lvl4pPr>
            <a:lvl5pPr algn="l" rtl="0">
              <a:defRPr>
                <a:cs typeface="+mj-cs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4AE0-64D0-44AB-AAAA-B944F5083EF4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31DCA0-0F45-44DC-B0A0-9308FCFBE9A3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1BC5C3-6D26-478C-8CEB-816B6B188144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21B5-839D-4636-B8DC-9956035ACDBB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2841-A54F-4ED3-A77E-236FBF3A1E62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A859-BB92-4553-9A09-8048DE6DC77E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A339F153-7762-45F3-B094-C780990F7975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DF0E45-4B40-42DF-B261-1BD03601C5CA}" type="datetime1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Times New Roman" pitchFamily="18" charset="0"/>
          <a:ea typeface="+mn-ea"/>
          <a:cs typeface="+mj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Times New Roman" pitchFamily="18" charset="0"/>
          <a:ea typeface="+mn-ea"/>
          <a:cs typeface="+mj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Times New Roman" pitchFamily="18" charset="0"/>
          <a:ea typeface="+mn-ea"/>
          <a:cs typeface="+mj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j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j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Image Watermarking For Tampering Protection and Self-Recovery</a:t>
            </a:r>
            <a:endParaRPr lang="fa-IR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t.jp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496177" y="0"/>
            <a:ext cx="1647825" cy="1651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57600"/>
            <a:ext cx="7239000" cy="2286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Iranian Cryptography </a:t>
            </a:r>
            <a:r>
              <a:rPr kumimoji="0" lang="en-US" sz="3300" b="1" u="none" strike="noStrike" kern="1200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Society</a:t>
            </a:r>
            <a:r>
              <a:rPr kumimoji="0" lang="en-US" sz="3300" b="1" u="none" strike="noStrike" kern="1200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Dr. Mohammad Ali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Akhaee</a:t>
            </a:r>
            <a:endParaRPr lang="en-US" sz="32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4Khordad</a:t>
            </a:r>
            <a:r>
              <a:rPr kumimoji="0" lang="en-US" sz="3200" b="0" i="0" u="none" strike="noStrike" kern="1200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1393</a:t>
            </a:r>
            <a:endParaRPr kumimoji="0" lang="fa-IR" sz="3200" b="0" i="0" u="none" strike="noStrike" kern="1200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 descr="isc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0"/>
            <a:ext cx="2133600" cy="161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Problem Definition and Proposed Framework</a:t>
            </a:r>
            <a:endParaRPr lang="fa-I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Proposed solution: Source-channel coding modeling of the problem:</a:t>
            </a:r>
          </a:p>
          <a:p>
            <a:pPr lvl="1"/>
            <a:r>
              <a:rPr lang="en-US" dirty="0" smtClean="0"/>
              <a:t>Reference bit or digest generation is an image compression using proper source coding</a:t>
            </a:r>
          </a:p>
          <a:p>
            <a:pPr lvl="1"/>
            <a:r>
              <a:rPr lang="en-US" dirty="0" smtClean="0"/>
              <a:t>Check bits determines the tampered blocks</a:t>
            </a:r>
          </a:p>
          <a:p>
            <a:pPr lvl="1"/>
            <a:r>
              <a:rPr lang="en-US" dirty="0" smtClean="0"/>
              <a:t>Having the tampered blocks known, tampering can be modeled as an erasure channel, and can be dealt with proper channel coding</a:t>
            </a:r>
          </a:p>
          <a:p>
            <a:r>
              <a:rPr lang="en-US" dirty="0" smtClean="0"/>
              <a:t>Using a systematic code, watermark includes three bit groups:</a:t>
            </a:r>
          </a:p>
          <a:p>
            <a:pPr lvl="1"/>
            <a:r>
              <a:rPr lang="en-US" dirty="0" smtClean="0"/>
              <a:t>Source code bits or reference bits</a:t>
            </a:r>
          </a:p>
          <a:p>
            <a:pPr lvl="1"/>
            <a:r>
              <a:rPr lang="en-US" dirty="0" smtClean="0"/>
              <a:t>Channel code parity bits</a:t>
            </a:r>
          </a:p>
          <a:p>
            <a:pPr lvl="1"/>
            <a:r>
              <a:rPr lang="en-US" dirty="0" smtClean="0"/>
              <a:t>Check bits generated using hash function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8848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Problem Definition and Proposed Framework</a:t>
            </a:r>
            <a:endParaRPr lang="fa-I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Encoder: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Decoder:</a:t>
            </a:r>
          </a:p>
          <a:p>
            <a:endParaRPr lang="fa-I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066800" y="2133600"/>
          <a:ext cx="708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4" imgW="12087882" imgH="3867285" progId="Visio.Drawing.11">
                  <p:embed/>
                </p:oleObj>
              </mc:Choice>
              <mc:Fallback>
                <p:oleObj name="Visio" r:id="rId4" imgW="12087882" imgH="3867285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70866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95400" y="4648200"/>
          <a:ext cx="67056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6" imgW="15327933" imgH="4018874" progId="Visio.Drawing.11">
                  <p:embed/>
                </p:oleObj>
              </mc:Choice>
              <mc:Fallback>
                <p:oleObj name="Visio" r:id="rId6" imgW="15327933" imgH="401887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705600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Problem Definition and Proposed Framework</a:t>
            </a:r>
            <a:endParaRPr lang="fa-I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for check bits must remain unchanged      </a:t>
            </a:r>
          </a:p>
          <a:p>
            <a:pPr>
              <a:buNone/>
            </a:pPr>
            <a:r>
              <a:rPr lang="en-US" dirty="0" smtClean="0"/>
              <a:t>   LSB replacement </a:t>
            </a:r>
          </a:p>
          <a:p>
            <a:r>
              <a:rPr lang="en-US" dirty="0" smtClean="0"/>
              <a:t>Unaltered parts might be used as restored image</a:t>
            </a:r>
          </a:p>
          <a:p>
            <a:r>
              <a:rPr lang="en-US" dirty="0" smtClean="0"/>
              <a:t>How to exploit the unaltered information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r>
              <a:rPr lang="en-US" dirty="0" smtClean="0"/>
              <a:t>Source coding let us most efficiently represent the image information, but makes it hard to use unaltered content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305800" y="1676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The Proposed Source-Channel</a:t>
            </a:r>
            <a:br>
              <a:rPr lang="en-US" sz="3200" dirty="0" smtClean="0"/>
            </a:br>
            <a:r>
              <a:rPr lang="en-US" sz="3200" dirty="0" smtClean="0"/>
              <a:t> Coding Based Method </a:t>
            </a:r>
            <a:endParaRPr lang="fa-I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a-IR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371600"/>
          </a:xfrm>
          <a:prstGeom prst="rect">
            <a:avLst/>
          </a:prstGeom>
        </p:spPr>
      </p:pic>
      <p:pic>
        <p:nvPicPr>
          <p:cNvPr id="9" name="Picture 8" descr="isc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0"/>
            <a:ext cx="2013857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Proposed S-C Coding Based Method 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Description:</a:t>
            </a:r>
          </a:p>
          <a:p>
            <a:pPr lvl="1"/>
            <a:r>
              <a:rPr lang="en-US" dirty="0" smtClean="0"/>
              <a:t>Transmitter: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m</a:t>
            </a:r>
            <a:r>
              <a:rPr lang="en-US" dirty="0" smtClean="0"/>
              <a:t> MSB unchanged,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 LSB watermarked out of 8</a:t>
            </a:r>
          </a:p>
          <a:p>
            <a:pPr lvl="2"/>
            <a:r>
              <a:rPr lang="en-US" dirty="0" smtClean="0"/>
              <a:t>For each block, check bits are generated from unchanged part, to locate the tampered blocks at the receiver</a:t>
            </a:r>
          </a:p>
          <a:p>
            <a:pPr lvl="2"/>
            <a:r>
              <a:rPr lang="en-US" dirty="0" smtClean="0"/>
              <a:t>Image is compressed at n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bpp</a:t>
            </a:r>
            <a:endParaRPr lang="en-US" dirty="0" smtClean="0"/>
          </a:p>
          <a:p>
            <a:pPr lvl="2"/>
            <a:r>
              <a:rPr lang="en-US" dirty="0" smtClean="0"/>
              <a:t>Compressed </a:t>
            </a:r>
            <a:r>
              <a:rPr lang="en-US" dirty="0" err="1" smtClean="0"/>
              <a:t>bitstream</a:t>
            </a:r>
            <a:r>
              <a:rPr lang="en-US" dirty="0" smtClean="0"/>
              <a:t> is protected using a channel code from rate of R=n</a:t>
            </a:r>
            <a:r>
              <a:rPr lang="en-US" baseline="-25000" dirty="0" smtClean="0"/>
              <a:t>s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, with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-n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bpp</a:t>
            </a:r>
            <a:r>
              <a:rPr lang="en-US" dirty="0" smtClean="0"/>
              <a:t> parity bits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 compressed </a:t>
            </a:r>
            <a:r>
              <a:rPr lang="en-US" dirty="0" err="1" smtClean="0"/>
              <a:t>bitstream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 channel code parity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 check bits per pixel form the watermark which is embedded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 LSB: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</a:t>
            </a:r>
            <a:r>
              <a:rPr lang="en-US" dirty="0" err="1" smtClean="0"/>
              <a:t>+n</a:t>
            </a:r>
            <a:r>
              <a:rPr lang="en-US" baseline="-25000" dirty="0" err="1" smtClean="0"/>
              <a:t>p</a:t>
            </a:r>
            <a:r>
              <a:rPr lang="en-US" dirty="0" err="1" smtClean="0"/>
              <a:t>+n</a:t>
            </a:r>
            <a:r>
              <a:rPr lang="en-US" baseline="-25000" dirty="0" err="1" smtClean="0"/>
              <a:t>h</a:t>
            </a:r>
            <a:endParaRPr lang="fa-I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Receiver:</a:t>
            </a:r>
          </a:p>
          <a:p>
            <a:pPr lvl="2"/>
            <a:r>
              <a:rPr lang="en-US" dirty="0" smtClean="0"/>
              <a:t>Tampered blocks are located using check bits</a:t>
            </a:r>
          </a:p>
          <a:p>
            <a:pPr lvl="2"/>
            <a:r>
              <a:rPr lang="en-US" dirty="0" smtClean="0"/>
              <a:t>Channel code bits of healthy blocks along with the list of tampered block as the erasure locations are passed to the channel erasure decoder</a:t>
            </a:r>
          </a:p>
          <a:p>
            <a:pPr lvl="2"/>
            <a:r>
              <a:rPr lang="en-US" dirty="0" smtClean="0"/>
              <a:t>If the tampering does not exceed the limits of the channel code, channel decoder retrieves the compressed </a:t>
            </a:r>
            <a:r>
              <a:rPr lang="en-US" dirty="0" err="1" smtClean="0"/>
              <a:t>bitstream</a:t>
            </a:r>
            <a:endParaRPr lang="en-US" dirty="0" smtClean="0"/>
          </a:p>
          <a:p>
            <a:pPr lvl="2"/>
            <a:r>
              <a:rPr lang="en-US" dirty="0" smtClean="0"/>
              <a:t>Source decoder is applied to deliver an estimation of the original image</a:t>
            </a:r>
          </a:p>
          <a:p>
            <a:pPr lvl="2"/>
            <a:r>
              <a:rPr lang="en-US" dirty="0" smtClean="0"/>
              <a:t>Healthy blocks may or may not replace their equivalents in the restored image</a:t>
            </a:r>
            <a:endParaRPr lang="fa-I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Proposed S-C Coding Based Method </a:t>
            </a: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6448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Proposed S-C Coding Based Method </a:t>
            </a:r>
            <a:endParaRPr lang="fa-I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Source coded bits are permuted using k</a:t>
            </a:r>
            <a:r>
              <a:rPr lang="en-US" baseline="-25000" dirty="0" smtClean="0"/>
              <a:t>1</a:t>
            </a:r>
            <a:r>
              <a:rPr lang="en-US" dirty="0" smtClean="0"/>
              <a:t>, channel code bits using k</a:t>
            </a:r>
            <a:r>
              <a:rPr lang="en-US" baseline="-25000" dirty="0" smtClean="0"/>
              <a:t>2</a:t>
            </a:r>
            <a:r>
              <a:rPr lang="en-US" dirty="0" smtClean="0"/>
              <a:t>, both derived from K, the secret key of communication which provides security</a:t>
            </a:r>
          </a:p>
          <a:p>
            <a:r>
              <a:rPr lang="en-US" dirty="0" smtClean="0"/>
              <a:t>A hash algorithm (MD5) is used to generate the hash bits using n</a:t>
            </a:r>
            <a:r>
              <a:rPr lang="en-US" baseline="-25000" dirty="0" smtClean="0"/>
              <a:t>m</a:t>
            </a:r>
            <a:r>
              <a:rPr lang="en-US" dirty="0" smtClean="0"/>
              <a:t> MSB </a:t>
            </a:r>
          </a:p>
          <a:p>
            <a:r>
              <a:rPr lang="en-US" dirty="0" smtClean="0"/>
              <a:t>Hash bits are </a:t>
            </a:r>
            <a:r>
              <a:rPr lang="en-US" dirty="0" err="1" smtClean="0"/>
              <a:t>XORed</a:t>
            </a:r>
            <a:r>
              <a:rPr lang="en-US" dirty="0" smtClean="0"/>
              <a:t> with a random </a:t>
            </a:r>
            <a:r>
              <a:rPr lang="en-US" dirty="0" err="1" smtClean="0"/>
              <a:t>bitstream</a:t>
            </a:r>
            <a:r>
              <a:rPr lang="en-US" dirty="0" smtClean="0"/>
              <a:t> to generate check bits, blocks with different check bits at the receiver are marked as tampered</a:t>
            </a:r>
          </a:p>
          <a:p>
            <a:r>
              <a:rPr lang="en-US" dirty="0" smtClean="0"/>
              <a:t>Probability of collision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=0.5 </a:t>
            </a:r>
            <a:r>
              <a:rPr lang="en-US" dirty="0" err="1" smtClean="0"/>
              <a:t>bpp</a:t>
            </a:r>
            <a:r>
              <a:rPr lang="en-US" dirty="0" smtClean="0"/>
              <a:t>=32 </a:t>
            </a:r>
            <a:r>
              <a:rPr lang="en-US" dirty="0" err="1" smtClean="0"/>
              <a:t>bpb</a:t>
            </a:r>
            <a:r>
              <a:rPr lang="en-US" dirty="0" smtClean="0"/>
              <a:t>=2</a:t>
            </a:r>
            <a:r>
              <a:rPr lang="en-US" baseline="30000" dirty="0" smtClean="0"/>
              <a:t>-32</a:t>
            </a:r>
            <a:r>
              <a:rPr lang="en-US" dirty="0" smtClean="0"/>
              <a:t> ≈ 0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 can be non-integer as well, for example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=2.5 means using 2 and 3 LSB of blocks alternatively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Encoder</a:t>
            </a:r>
            <a:endParaRPr lang="fa-I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=2, n</a:t>
            </a:r>
            <a:r>
              <a:rPr lang="en-US" baseline="-25000" dirty="0" smtClean="0"/>
              <a:t>s</a:t>
            </a:r>
            <a:r>
              <a:rPr lang="en-US" dirty="0" smtClean="0"/>
              <a:t>=1,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=0.5,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=0.5 </a:t>
            </a:r>
            <a:r>
              <a:rPr lang="en-US" dirty="0" err="1" smtClean="0"/>
              <a:t>bpp</a:t>
            </a:r>
            <a:r>
              <a:rPr lang="en-US" dirty="0" smtClean="0"/>
              <a:t>:</a:t>
            </a:r>
            <a:endParaRPr lang="fa-IR" dirty="0"/>
          </a:p>
        </p:txBody>
      </p:sp>
      <p:pic>
        <p:nvPicPr>
          <p:cNvPr id="5" name="Picture 4" descr="Encod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400"/>
            <a:ext cx="7848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Decoder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=2, n</a:t>
            </a:r>
            <a:r>
              <a:rPr lang="en-US" baseline="-25000" dirty="0" smtClean="0"/>
              <a:t>s</a:t>
            </a:r>
            <a:r>
              <a:rPr lang="en-US" dirty="0" smtClean="0"/>
              <a:t>=1,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=0.5,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=0.5 </a:t>
            </a:r>
            <a:r>
              <a:rPr lang="en-US" dirty="0" err="1" smtClean="0"/>
              <a:t>bpp</a:t>
            </a:r>
            <a:r>
              <a:rPr lang="en-US" dirty="0" smtClean="0"/>
              <a:t>:</a:t>
            </a: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42469"/>
              </p:ext>
            </p:extLst>
          </p:nvPr>
        </p:nvGraphicFramePr>
        <p:xfrm>
          <a:off x="381000" y="2362200"/>
          <a:ext cx="839853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Visio" r:id="rId4" imgW="20524099" imgH="4275832" progId="Visio.Drawing.11">
                  <p:embed/>
                </p:oleObj>
              </mc:Choice>
              <mc:Fallback>
                <p:oleObj name="Visio" r:id="rId4" imgW="20524099" imgH="427583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8398531" cy="2514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Coding (SPIHT)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 Partitioning In Hierarchical Trees (SPIHT) is applied as the source coding scheme</a:t>
            </a:r>
          </a:p>
          <a:p>
            <a:r>
              <a:rPr lang="en-US" dirty="0" smtClean="0"/>
              <a:t>SPIHT is an embedded compression method, means that output </a:t>
            </a:r>
            <a:r>
              <a:rPr lang="en-US" dirty="0" err="1" smtClean="0"/>
              <a:t>bitstream</a:t>
            </a:r>
            <a:r>
              <a:rPr lang="en-US" dirty="0" smtClean="0"/>
              <a:t> can be truncated in desired rate</a:t>
            </a:r>
          </a:p>
          <a:p>
            <a:r>
              <a:rPr lang="en-US" dirty="0" smtClean="0"/>
              <a:t>DWT coefficients are sorted by magnitude</a:t>
            </a:r>
          </a:p>
          <a:p>
            <a:r>
              <a:rPr lang="en-US" dirty="0" smtClean="0"/>
              <a:t>Higher bit-planes in DWT domain are sent earlier</a:t>
            </a:r>
          </a:p>
          <a:p>
            <a:r>
              <a:rPr lang="en-US" dirty="0" smtClean="0"/>
              <a:t>Sorting pass must be available in the receiver too</a:t>
            </a:r>
          </a:p>
          <a:p>
            <a:r>
              <a:rPr lang="en-US" dirty="0" smtClean="0"/>
              <a:t>Self-similarities on the spatial orientation trees, from root downward to the leaves, are used to offer a sophisticated sorting method with least required bit budget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Definition and Proposed Framework</a:t>
            </a:r>
          </a:p>
          <a:p>
            <a:r>
              <a:rPr lang="en-US" dirty="0" smtClean="0"/>
              <a:t>The Proposed Source-Channel Coding Scheme</a:t>
            </a:r>
          </a:p>
          <a:p>
            <a:pPr lvl="1"/>
            <a:r>
              <a:rPr lang="en-US" dirty="0" smtClean="0"/>
              <a:t>Proposed Method</a:t>
            </a:r>
          </a:p>
          <a:p>
            <a:pPr lvl="1"/>
            <a:r>
              <a:rPr lang="en-US" dirty="0" smtClean="0"/>
              <a:t>Applied Source and Channel Coding </a:t>
            </a:r>
          </a:p>
          <a:p>
            <a:pPr lvl="1"/>
            <a:r>
              <a:rPr lang="en-US" dirty="0" smtClean="0"/>
              <a:t>A Sample Parameter Selection and System Design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Main References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Coding (SPIHT)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638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an insignificant root, leaves on lower levels are highly likely insignificant too</a:t>
            </a:r>
          </a:p>
          <a:p>
            <a:r>
              <a:rPr lang="en-US" dirty="0" smtClean="0"/>
              <a:t>Low complexity of implementation</a:t>
            </a:r>
          </a:p>
          <a:p>
            <a:r>
              <a:rPr lang="en-US" dirty="0" smtClean="0"/>
              <a:t>Flexible output rate fits our scheme</a:t>
            </a:r>
          </a:p>
          <a:p>
            <a:r>
              <a:rPr lang="en-US" dirty="0" smtClean="0"/>
              <a:t>Quality of compression offered by SPIHT at n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bpp</a:t>
            </a:r>
            <a:r>
              <a:rPr lang="en-US" dirty="0" smtClean="0"/>
              <a:t> determines the constant restoration performance of proposed method below TTR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pic>
        <p:nvPicPr>
          <p:cNvPr id="5" name="Picture 4" descr="spi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3505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Coding (RS)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/>
          <a:lstStyle/>
          <a:p>
            <a:r>
              <a:rPr lang="en-US" dirty="0" smtClean="0"/>
              <a:t>Reed-Solomon codes: Classical solution of erasures</a:t>
            </a:r>
          </a:p>
          <a:p>
            <a:r>
              <a:rPr lang="en-US" dirty="0" smtClean="0"/>
              <a:t>Codes over large field are desired because:</a:t>
            </a:r>
          </a:p>
          <a:p>
            <a:pPr lvl="1"/>
            <a:r>
              <a:rPr lang="en-US" dirty="0" smtClean="0"/>
              <a:t>All lost bits of a tampered block can be integrated to few erased symbols</a:t>
            </a:r>
          </a:p>
          <a:p>
            <a:pPr lvl="1"/>
            <a:r>
              <a:rPr lang="en-US" dirty="0" smtClean="0"/>
              <a:t>All the compressed </a:t>
            </a:r>
            <a:r>
              <a:rPr lang="en-US" dirty="0" err="1" smtClean="0"/>
              <a:t>bitstream</a:t>
            </a:r>
            <a:r>
              <a:rPr lang="en-US" dirty="0" smtClean="0"/>
              <a:t> can be channel coded using few coding iteration to gain its best performance</a:t>
            </a:r>
          </a:p>
          <a:p>
            <a:r>
              <a:rPr lang="en-US" dirty="0" smtClean="0"/>
              <a:t>Limitation: Large enough to keep code practical</a:t>
            </a:r>
          </a:p>
          <a:p>
            <a:r>
              <a:rPr lang="en-US" dirty="0" smtClean="0"/>
              <a:t>Symbol bit length divides block watermark bit length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Coding (RS)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Codes over GF(2</a:t>
            </a:r>
            <a:r>
              <a:rPr lang="en-US" baseline="30000" dirty="0" smtClean="0"/>
              <a:t>t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t-bit symbols</a:t>
            </a:r>
          </a:p>
          <a:p>
            <a:pPr lvl="1"/>
            <a:r>
              <a:rPr lang="en-US" dirty="0" smtClean="0"/>
              <a:t>Up to 2</a:t>
            </a:r>
            <a:r>
              <a:rPr lang="en-US" baseline="30000" dirty="0" smtClean="0"/>
              <a:t>t</a:t>
            </a:r>
            <a:r>
              <a:rPr lang="en-US" dirty="0" smtClean="0"/>
              <a:t>-1 symbol can be generated in one iteration</a:t>
            </a:r>
          </a:p>
          <a:p>
            <a:r>
              <a:rPr lang="en-US" dirty="0"/>
              <a:t>F</a:t>
            </a:r>
            <a:r>
              <a:rPr lang="en-US" dirty="0" smtClean="0"/>
              <a:t>eature of RS codes fits our generally designed framework: every input and output size is feasible by puncturing and proper base element</a:t>
            </a:r>
          </a:p>
          <a:p>
            <a:r>
              <a:rPr lang="en-US" dirty="0" smtClean="0"/>
              <a:t>RS codes can be also implemented over prime 2</a:t>
            </a:r>
            <a:r>
              <a:rPr lang="en-US" baseline="30000" dirty="0" smtClean="0"/>
              <a:t>t</a:t>
            </a:r>
            <a:r>
              <a:rPr lang="en-US" dirty="0" smtClean="0"/>
              <a:t>+1:</a:t>
            </a:r>
          </a:p>
          <a:p>
            <a:pPr lvl="1"/>
            <a:r>
              <a:rPr lang="en-US" dirty="0" smtClean="0"/>
              <a:t>No need to lookup table and generator polynomials</a:t>
            </a:r>
          </a:p>
          <a:p>
            <a:pPr lvl="1"/>
            <a:r>
              <a:rPr lang="en-US" dirty="0" smtClean="0"/>
              <a:t>Integer mod(2</a:t>
            </a:r>
            <a:r>
              <a:rPr lang="en-US" baseline="30000" dirty="0" smtClean="0"/>
              <a:t>t</a:t>
            </a:r>
            <a:r>
              <a:rPr lang="en-US" dirty="0" smtClean="0"/>
              <a:t>+1) calculations instead of polynomials</a:t>
            </a:r>
          </a:p>
          <a:p>
            <a:pPr lvl="1"/>
            <a:r>
              <a:rPr lang="en-US" dirty="0" smtClean="0"/>
              <a:t>Simpler implementation using FFT of length 2</a:t>
            </a:r>
            <a:r>
              <a:rPr lang="en-US" baseline="30000" dirty="0" smtClean="0"/>
              <a:t>t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Coding (RS)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N=number of pixels, RS(</a:t>
            </a:r>
            <a:r>
              <a:rPr lang="en-US" dirty="0" err="1" smtClean="0"/>
              <a:t>N×n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,N×n</a:t>
            </a:r>
            <a:r>
              <a:rPr lang="en-US" baseline="-25000" dirty="0" err="1" smtClean="0"/>
              <a:t>s</a:t>
            </a:r>
            <a:r>
              <a:rPr lang="en-US" dirty="0" smtClean="0"/>
              <a:t>) is used if </a:t>
            </a:r>
            <a:r>
              <a:rPr lang="en-US" dirty="0" err="1" smtClean="0"/>
              <a:t>N×n</a:t>
            </a:r>
            <a:r>
              <a:rPr lang="en-US" baseline="-25000" dirty="0" err="1" smtClean="0"/>
              <a:t>c</a:t>
            </a:r>
            <a:r>
              <a:rPr lang="en-US" dirty="0" smtClean="0"/>
              <a:t>&lt;2</a:t>
            </a:r>
            <a:r>
              <a:rPr lang="en-US" baseline="30000" dirty="0" smtClean="0"/>
              <a:t>t</a:t>
            </a:r>
            <a:r>
              <a:rPr lang="en-US" dirty="0" smtClean="0"/>
              <a:t> and: </a:t>
            </a:r>
          </a:p>
          <a:p>
            <a:pPr>
              <a:buNone/>
            </a:pPr>
            <a:r>
              <a:rPr lang="en-US" dirty="0" smtClean="0"/>
              <a:t>			TTR(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,n</a:t>
            </a:r>
            <a:r>
              <a:rPr lang="en-US" baseline="-25000" dirty="0" err="1" smtClean="0"/>
              <a:t>s</a:t>
            </a:r>
            <a:r>
              <a:rPr lang="en-US" dirty="0" smtClean="0"/>
              <a:t>)=(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-n</a:t>
            </a:r>
            <a:r>
              <a:rPr lang="en-US" baseline="-25000" dirty="0" smtClean="0"/>
              <a:t>s</a:t>
            </a:r>
            <a:r>
              <a:rPr lang="en-US" dirty="0" smtClean="0"/>
              <a:t>)/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=1-n</a:t>
            </a:r>
            <a:r>
              <a:rPr lang="en-US" baseline="-25000" dirty="0" smtClean="0"/>
              <a:t>s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fa-I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 Design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Protecting 512×512 cameraman image, 8×8 blocks</a:t>
            </a:r>
          </a:p>
          <a:p>
            <a:r>
              <a:rPr lang="en-US" dirty="0" smtClean="0"/>
              <a:t>Using 2 and 3 LSB results in PSNR of 44.2 and 37.9</a:t>
            </a:r>
          </a:p>
          <a:p>
            <a:r>
              <a:rPr lang="en-US" dirty="0" smtClean="0"/>
              <a:t>Despite most of methods that use 3 LSB and impose near-visible distortions, we propose a 2 LSB scheme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=1 for cameraman results in SPIHT compression with quality of 44.9 dB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=0.5 results in collision probability of 2</a:t>
            </a:r>
            <a:r>
              <a:rPr lang="en-US" baseline="30000" dirty="0" smtClean="0"/>
              <a:t>-32</a:t>
            </a:r>
            <a:r>
              <a:rPr lang="en-US" dirty="0" smtClean="0"/>
              <a:t>≈0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=1.5 helps to set up channel code over GF(2</a:t>
            </a:r>
            <a:r>
              <a:rPr lang="en-US" baseline="30000" dirty="0" smtClean="0"/>
              <a:t>16</a:t>
            </a:r>
            <a:r>
              <a:rPr lang="en-US" dirty="0" smtClean="0"/>
              <a:t>+1)</a:t>
            </a:r>
          </a:p>
          <a:p>
            <a:r>
              <a:rPr lang="en-US" dirty="0" smtClean="0"/>
              <a:t> Every block hosts (1.5×64)/16=6 symbols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 Design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TTR=(1.5-1)/1.5 = 33%</a:t>
            </a:r>
          </a:p>
          <a:p>
            <a:r>
              <a:rPr lang="en-US" dirty="0" smtClean="0"/>
              <a:t>Input length of channel coder: 512×512×1/16=16384</a:t>
            </a:r>
          </a:p>
          <a:p>
            <a:r>
              <a:rPr lang="en-US" dirty="0" smtClean="0"/>
              <a:t>Output length of channel coder: 1.5×16384=24576&lt;2</a:t>
            </a:r>
            <a:r>
              <a:rPr lang="en-US" baseline="30000" dirty="0" smtClean="0"/>
              <a:t>16</a:t>
            </a:r>
          </a:p>
          <a:p>
            <a:r>
              <a:rPr lang="en-US" dirty="0" smtClean="0"/>
              <a:t>RS(24576,16384) over GF(65537) is used by puncturing RS(32768,16384) made by </a:t>
            </a:r>
            <a:r>
              <a:rPr lang="el-GR" dirty="0" smtClean="0"/>
              <a:t>α</a:t>
            </a:r>
            <a:r>
              <a:rPr lang="en-US" dirty="0" smtClean="0"/>
              <a:t>=9 from order of 32768 </a:t>
            </a:r>
          </a:p>
          <a:p>
            <a:r>
              <a:rPr lang="en-US" dirty="0" smtClean="0"/>
              <a:t>All of the image is coded using one block</a:t>
            </a:r>
          </a:p>
          <a:p>
            <a:r>
              <a:rPr lang="en-US" dirty="0" smtClean="0"/>
              <a:t>The resulting performance is constant restoration quality of 44.9 dB before tampering rate of 33%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2-LSB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3-LSB</a:t>
            </a:r>
            <a:r>
              <a:rPr lang="en-US" dirty="0" smtClean="0"/>
              <a:t>:</a:t>
            </a:r>
            <a:endParaRPr lang="fa-IR" dirty="0"/>
          </a:p>
        </p:txBody>
      </p:sp>
      <p:pic>
        <p:nvPicPr>
          <p:cNvPr id="10" name="Picture 9" descr="fig33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0" y="1752600"/>
            <a:ext cx="6629400" cy="2514600"/>
          </a:xfrm>
          <a:prstGeom prst="rect">
            <a:avLst/>
          </a:prstGeom>
        </p:spPr>
      </p:pic>
      <p:pic>
        <p:nvPicPr>
          <p:cNvPr id="11" name="Picture 10" descr="fig6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4343400"/>
            <a:ext cx="6629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576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3 LSB in Korus and </a:t>
            </a:r>
            <a:r>
              <a:rPr lang="en-US" sz="2700" smtClean="0"/>
              <a:t>Zhang methods, </a:t>
            </a:r>
            <a:r>
              <a:rPr lang="en-US" sz="2700" dirty="0" smtClean="0"/>
              <a:t>resulting in maximum recovery of 40.7dB</a:t>
            </a:r>
          </a:p>
          <a:p>
            <a:r>
              <a:rPr lang="en-US" sz="2700" dirty="0" smtClean="0"/>
              <a:t>Our PSNR is limited to 1bpp SPIHT compression</a:t>
            </a:r>
          </a:p>
          <a:p>
            <a:r>
              <a:rPr lang="en-US" sz="2700" dirty="0" smtClean="0"/>
              <a:t>Applying our and </a:t>
            </a:r>
            <a:r>
              <a:rPr lang="en-US" sz="2700" dirty="0" err="1" smtClean="0"/>
              <a:t>Korus’s</a:t>
            </a:r>
            <a:r>
              <a:rPr lang="en-US" sz="2700" dirty="0" smtClean="0"/>
              <a:t> to 10000 images, average recovery are 40.3 and 36.3 dB</a:t>
            </a:r>
          </a:p>
          <a:p>
            <a:r>
              <a:rPr lang="en-US" sz="2700" dirty="0" smtClean="0"/>
              <a:t>4 dB recovery gain comparing to </a:t>
            </a:r>
            <a:r>
              <a:rPr lang="en-US" sz="2700" dirty="0" err="1" smtClean="0"/>
              <a:t>Korus’s</a:t>
            </a:r>
            <a:r>
              <a:rPr lang="en-US" sz="2700" dirty="0" smtClean="0"/>
              <a:t> </a:t>
            </a:r>
            <a:r>
              <a:rPr lang="el-GR" sz="2700" dirty="0" smtClean="0"/>
              <a:t>λ</a:t>
            </a:r>
            <a:r>
              <a:rPr lang="en-US" sz="2700" dirty="0" smtClean="0"/>
              <a:t>=1</a:t>
            </a:r>
          </a:p>
          <a:p>
            <a:pPr>
              <a:buNone/>
            </a:pPr>
            <a:r>
              <a:rPr lang="en-US" sz="2700" dirty="0" smtClean="0"/>
              <a:t>		  Korus:				 Proposed:</a:t>
            </a:r>
            <a:endParaRPr lang="fa-IR" sz="27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lum bright="-1000" contrast="30000"/>
          </a:blip>
          <a:srcRect/>
          <a:stretch>
            <a:fillRect/>
          </a:stretch>
        </p:blipFill>
        <p:spPr bwMode="auto">
          <a:xfrm>
            <a:off x="4724400" y="5105400"/>
            <a:ext cx="434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6200" y="50292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97352" cy="19050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 sample image with restoration around both mean values is chosen</a:t>
            </a:r>
            <a:endParaRPr lang="fa-IR" dirty="0"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7" y="1676401"/>
            <a:ext cx="53816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12648" y="1676400"/>
            <a:ext cx="3197352" cy="3048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Performance of our 2-LSB is similar to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Korus’s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3-LSB </a:t>
            </a:r>
            <a:r>
              <a:rPr lang="el-GR" sz="29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=2, with 6 dB gain in quality of watermarked image</a:t>
            </a:r>
            <a:endParaRPr lang="fa-I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1600200"/>
            <a:ext cx="3197352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Our 3-LSB version outperforms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Korus’s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in recovery PSNR and TTR</a:t>
            </a:r>
            <a:endParaRPr lang="fa-I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600" y="1600200"/>
            <a:ext cx="3197352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In our 3-LSB version n</a:t>
            </a:r>
            <a:r>
              <a:rPr lang="en-US" sz="29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=1 and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=2.5, resulting in TTR=60%</a:t>
            </a:r>
            <a:endParaRPr lang="fa-IR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09600" y="1600200"/>
            <a:ext cx="3197352" cy="426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Constant performance of our 3-LSB version totally outperformance the decaying one of Zhang by up to 14 dB in high tampering rates</a:t>
            </a:r>
            <a:endParaRPr lang="fa-I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8" grpId="0"/>
      <p:bldP spid="8" grpId="1"/>
      <p:bldP spid="9" grpId="1"/>
      <p:bldP spid="9" grpId="2"/>
      <p:bldP spid="11" grpId="1"/>
      <p:bldP spid="11" grpId="2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Main References</a:t>
            </a:r>
            <a:endParaRPr lang="fa-I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a-IR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295400"/>
          </a:xfrm>
          <a:prstGeom prst="rect">
            <a:avLst/>
          </a:prstGeom>
        </p:spPr>
      </p:pic>
      <p:pic>
        <p:nvPicPr>
          <p:cNvPr id="9" name="Picture 8" descr="isc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0"/>
            <a:ext cx="1981200" cy="1499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(2)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New Project topics in Data Hiding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 smtClean="0"/>
              <a:t>Data </a:t>
            </a:r>
            <a:r>
              <a:rPr lang="en-US" sz="2300" dirty="0"/>
              <a:t>Hiding in the compressed domain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H.264, H.265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G.72x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/>
              <a:t>Steganalysis</a:t>
            </a:r>
            <a:r>
              <a:rPr lang="en-US" dirty="0" smtClean="0"/>
              <a:t> platform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Audio, Image, and Video signals</a:t>
            </a:r>
          </a:p>
          <a:p>
            <a:pPr lvl="1"/>
            <a:r>
              <a:rPr lang="en-US" dirty="0" smtClean="0"/>
              <a:t>Network Forensics</a:t>
            </a:r>
          </a:p>
          <a:p>
            <a:pPr lvl="2"/>
            <a:r>
              <a:rPr lang="en-US" dirty="0" smtClean="0"/>
              <a:t>Behavioral Analysis</a:t>
            </a:r>
          </a:p>
          <a:p>
            <a:r>
              <a:rPr lang="en-US" dirty="0" smtClean="0"/>
              <a:t>Demo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References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S. </a:t>
            </a:r>
            <a:r>
              <a:rPr lang="en-US" sz="2700" dirty="0" err="1" smtClean="0"/>
              <a:t>Sarreshtedari</a:t>
            </a:r>
            <a:r>
              <a:rPr lang="en-US" sz="2700" dirty="0" smtClean="0"/>
              <a:t>, M. A. </a:t>
            </a:r>
            <a:r>
              <a:rPr lang="en-US" sz="2700" dirty="0" err="1" smtClean="0"/>
              <a:t>Akhaee</a:t>
            </a:r>
            <a:r>
              <a:rPr lang="en-US" sz="2700" dirty="0" smtClean="0"/>
              <a:t>, "</a:t>
            </a:r>
            <a:r>
              <a:rPr lang="en-US" sz="2700" dirty="0" smtClean="0">
                <a:solidFill>
                  <a:schemeClr val="accent2"/>
                </a:solidFill>
              </a:rPr>
              <a:t>Source-Channel Coding Approach to Generate Tamper-Proof Images</a:t>
            </a:r>
            <a:r>
              <a:rPr lang="en-US" sz="2700" dirty="0" smtClean="0"/>
              <a:t>," </a:t>
            </a:r>
            <a:r>
              <a:rPr lang="en-US" sz="2700" i="1" dirty="0" smtClean="0"/>
              <a:t>IEEE International Conference on</a:t>
            </a:r>
            <a:r>
              <a:rPr lang="en-US" sz="2700" dirty="0" smtClean="0"/>
              <a:t> </a:t>
            </a:r>
            <a:r>
              <a:rPr lang="en-US" sz="2700" i="1" dirty="0" smtClean="0"/>
              <a:t>Acoustics, Speech and Signal Processing (ICASSP),</a:t>
            </a:r>
            <a:r>
              <a:rPr lang="en-US" sz="2700" dirty="0" smtClean="0"/>
              <a:t> May 2014</a:t>
            </a:r>
          </a:p>
          <a:p>
            <a:r>
              <a:rPr lang="en-US" sz="2700" dirty="0" smtClean="0"/>
              <a:t>S. </a:t>
            </a:r>
            <a:r>
              <a:rPr lang="en-US" sz="2700" dirty="0" err="1" smtClean="0"/>
              <a:t>Sarreshtedari</a:t>
            </a:r>
            <a:r>
              <a:rPr lang="en-US" sz="2700" dirty="0" smtClean="0"/>
              <a:t>, M. A. </a:t>
            </a:r>
            <a:r>
              <a:rPr lang="en-US" sz="2700" dirty="0" err="1" smtClean="0"/>
              <a:t>Akhaee</a:t>
            </a:r>
            <a:r>
              <a:rPr lang="en-US" sz="2700" dirty="0" smtClean="0"/>
              <a:t>, “</a:t>
            </a:r>
            <a:r>
              <a:rPr lang="en-US" sz="2700" dirty="0" smtClean="0">
                <a:solidFill>
                  <a:schemeClr val="accent2"/>
                </a:solidFill>
              </a:rPr>
              <a:t>On Source Channel Coding for Image Tampering Detection and Self-Recovery</a:t>
            </a:r>
            <a:r>
              <a:rPr lang="en-US" sz="2700" dirty="0" smtClean="0"/>
              <a:t>,” </a:t>
            </a:r>
            <a:r>
              <a:rPr lang="en-US" sz="2700" i="1" dirty="0" smtClean="0"/>
              <a:t> IEEE Trans. on Image Proc</a:t>
            </a:r>
            <a:r>
              <a:rPr lang="en-US" sz="2700" dirty="0" smtClean="0"/>
              <a:t>., vol. 25, no. 3, June, 2015. </a:t>
            </a:r>
          </a:p>
          <a:p>
            <a:r>
              <a:rPr lang="en-US" sz="2700" dirty="0" smtClean="0"/>
              <a:t>S. </a:t>
            </a:r>
            <a:r>
              <a:rPr lang="en-US" sz="2700" dirty="0" err="1" smtClean="0"/>
              <a:t>Sarreshtedari</a:t>
            </a:r>
            <a:r>
              <a:rPr lang="en-US" sz="2700" dirty="0" smtClean="0"/>
              <a:t>, M. A. </a:t>
            </a:r>
            <a:r>
              <a:rPr lang="en-US" sz="2700" dirty="0" err="1" smtClean="0"/>
              <a:t>Akhaee</a:t>
            </a:r>
            <a:r>
              <a:rPr lang="en-US" sz="2700" dirty="0" smtClean="0"/>
              <a:t>,  A. A. </a:t>
            </a:r>
            <a:r>
              <a:rPr lang="en-US" sz="2700" dirty="0" err="1" smtClean="0"/>
              <a:t>Abbasfar</a:t>
            </a:r>
            <a:r>
              <a:rPr lang="en-US" sz="2700" dirty="0" smtClean="0"/>
              <a:t>, “</a:t>
            </a:r>
            <a:r>
              <a:rPr lang="en-US" sz="2700" dirty="0" smtClean="0">
                <a:solidFill>
                  <a:schemeClr val="accent2"/>
                </a:solidFill>
              </a:rPr>
              <a:t>A Joint Source Channel Coding Framework for Digital Image Self-Embedding</a:t>
            </a:r>
            <a:r>
              <a:rPr lang="en-US" sz="2700" dirty="0" smtClean="0"/>
              <a:t>,” </a:t>
            </a:r>
            <a:r>
              <a:rPr lang="en-US" sz="2700" i="1" dirty="0" smtClean="0"/>
              <a:t>Accepted to be published, IEEE Trans. on Image Proc</a:t>
            </a:r>
            <a:r>
              <a:rPr lang="en-US" sz="2700" dirty="0" smtClean="0"/>
              <a:t>.</a:t>
            </a:r>
          </a:p>
          <a:p>
            <a:pPr lvl="0"/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References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P. Korus and A. </a:t>
            </a:r>
            <a:r>
              <a:rPr lang="en-US" dirty="0" err="1" smtClean="0"/>
              <a:t>Dziech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2"/>
                </a:solidFill>
              </a:rPr>
              <a:t>Efficient method for content reconstruction with self-embedding</a:t>
            </a:r>
            <a:r>
              <a:rPr lang="en-US" dirty="0" smtClean="0"/>
              <a:t>,” </a:t>
            </a:r>
            <a:r>
              <a:rPr lang="en-US" i="1" dirty="0" smtClean="0"/>
              <a:t>Image Processing, IEEE Transactions on</a:t>
            </a:r>
            <a:r>
              <a:rPr lang="en-US" dirty="0" smtClean="0"/>
              <a:t>, vol. 22, no. 3, pp. 1134–1147, 2013.</a:t>
            </a:r>
          </a:p>
          <a:p>
            <a:pPr lvl="0"/>
            <a:r>
              <a:rPr lang="en-US" dirty="0" smtClean="0"/>
              <a:t>X. Zhang, Z. </a:t>
            </a:r>
            <a:r>
              <a:rPr lang="en-US" dirty="0" err="1" smtClean="0"/>
              <a:t>Qian</a:t>
            </a:r>
            <a:r>
              <a:rPr lang="en-US" dirty="0" smtClean="0"/>
              <a:t>, Y. </a:t>
            </a:r>
            <a:r>
              <a:rPr lang="en-US" dirty="0" err="1" smtClean="0"/>
              <a:t>Ren</a:t>
            </a:r>
            <a:r>
              <a:rPr lang="en-US" dirty="0" smtClean="0"/>
              <a:t>, and G. </a:t>
            </a:r>
            <a:r>
              <a:rPr lang="en-US" dirty="0" err="1" smtClean="0"/>
              <a:t>Feng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2"/>
                </a:solidFill>
              </a:rPr>
              <a:t>Watermarking with flexible self-recovery quality based on compressive sensing and </a:t>
            </a:r>
            <a:r>
              <a:rPr lang="en-US" dirty="0" err="1" smtClean="0">
                <a:solidFill>
                  <a:schemeClr val="accent2"/>
                </a:solidFill>
              </a:rPr>
              <a:t>compositive</a:t>
            </a:r>
            <a:r>
              <a:rPr lang="en-US" dirty="0" smtClean="0">
                <a:solidFill>
                  <a:schemeClr val="accent2"/>
                </a:solidFill>
              </a:rPr>
              <a:t> reconstruction</a:t>
            </a:r>
            <a:r>
              <a:rPr lang="en-US" dirty="0" smtClean="0"/>
              <a:t>,” </a:t>
            </a:r>
            <a:r>
              <a:rPr lang="en-US" i="1" dirty="0" smtClean="0"/>
              <a:t>Information Forensics and Security, IEEE Transactions on</a:t>
            </a:r>
            <a:r>
              <a:rPr lang="en-US" dirty="0" smtClean="0"/>
              <a:t>, vol. 6, no. 4, pp. 1223–1232, 2011.</a:t>
            </a:r>
          </a:p>
          <a:p>
            <a:r>
              <a:rPr lang="en-US" dirty="0" smtClean="0"/>
              <a:t>A. Said and W. Pearlman, “</a:t>
            </a:r>
            <a:r>
              <a:rPr lang="en-US" dirty="0" smtClean="0">
                <a:solidFill>
                  <a:schemeClr val="accent2"/>
                </a:solidFill>
              </a:rPr>
              <a:t>A new, fast, and efficient image codec based on set partitioning in hierarchical trees</a:t>
            </a:r>
            <a:r>
              <a:rPr lang="en-US" dirty="0" smtClean="0"/>
              <a:t>,” </a:t>
            </a:r>
            <a:r>
              <a:rPr lang="en-US" i="1" dirty="0" smtClean="0"/>
              <a:t>Circuits and Systems for Video Technology, IEEE Transactions on</a:t>
            </a:r>
            <a:r>
              <a:rPr lang="en-US" dirty="0" smtClean="0"/>
              <a:t>, vol. 6, no. 3, pp. 243–250, 1996.</a:t>
            </a:r>
          </a:p>
          <a:p>
            <a:pPr lvl="0"/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chemeClr val="accent2"/>
                </a:solidFill>
              </a:rPr>
              <a:t>						</a:t>
            </a:r>
            <a:r>
              <a:rPr lang="en-US" sz="4400" b="1" smtClean="0">
                <a:solidFill>
                  <a:schemeClr val="accent2"/>
                </a:solidFill>
              </a:rPr>
              <a:t>    Thank </a:t>
            </a:r>
            <a:r>
              <a:rPr lang="en-US" sz="4400" b="1" dirty="0" smtClean="0">
                <a:solidFill>
                  <a:schemeClr val="accent2"/>
                </a:solidFill>
              </a:rPr>
              <a:t>You!</a:t>
            </a:r>
            <a:endParaRPr lang="fa-IR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</a:t>
            </a:r>
            <a:endParaRPr lang="fa-I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a-IR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371600"/>
          </a:xfrm>
          <a:prstGeom prst="rect">
            <a:avLst/>
          </a:prstGeom>
        </p:spPr>
      </p:pic>
      <p:pic>
        <p:nvPicPr>
          <p:cNvPr id="9" name="Picture 8" descr="isc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0"/>
            <a:ext cx="2057400" cy="155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Widespread use of digital multimedia over the Internet</a:t>
            </a:r>
          </a:p>
          <a:p>
            <a:r>
              <a:rPr lang="en-US" dirty="0" smtClean="0"/>
              <a:t> Information hiding</a:t>
            </a:r>
            <a:r>
              <a:rPr lang="en-US" dirty="0"/>
              <a:t>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Recent trend: Finding novel IH applications</a:t>
            </a:r>
          </a:p>
          <a:p>
            <a:pPr lvl="1"/>
            <a:r>
              <a:rPr lang="en-US" dirty="0" smtClean="0"/>
              <a:t>IH in PCB design or </a:t>
            </a:r>
            <a:r>
              <a:rPr lang="en-US" dirty="0" err="1" smtClean="0"/>
              <a:t>dll</a:t>
            </a:r>
            <a:r>
              <a:rPr lang="en-US" dirty="0" smtClean="0"/>
              <a:t> files to ensure the integrity</a:t>
            </a:r>
          </a:p>
          <a:p>
            <a:pPr lvl="1"/>
            <a:r>
              <a:rPr lang="en-US" dirty="0" smtClean="0"/>
              <a:t>Communicating the secret key in cryptography</a:t>
            </a:r>
          </a:p>
          <a:p>
            <a:pPr lvl="1"/>
            <a:r>
              <a:rPr lang="en-US" dirty="0" smtClean="0"/>
              <a:t>Mono transmission of the stereo music</a:t>
            </a:r>
          </a:p>
          <a:p>
            <a:pPr lvl="1"/>
            <a:r>
              <a:rPr lang="en-US" dirty="0" smtClean="0"/>
              <a:t>Communicating the flight information</a:t>
            </a:r>
          </a:p>
          <a:p>
            <a:r>
              <a:rPr lang="en-US" dirty="0" smtClean="0"/>
              <a:t>Authentication: one of the very first applications</a:t>
            </a:r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1352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very recent IH application: </a:t>
            </a:r>
            <a:r>
              <a:rPr lang="en-US" dirty="0" smtClean="0">
                <a:solidFill>
                  <a:schemeClr val="accent2"/>
                </a:solidFill>
              </a:rPr>
              <a:t>Image tempering protection and self-recovery</a:t>
            </a:r>
          </a:p>
          <a:p>
            <a:r>
              <a:rPr lang="en-US" dirty="0" smtClean="0"/>
              <a:t>Initial IH schemes were capable to detect image integrity, and later, to locate tampering</a:t>
            </a:r>
          </a:p>
          <a:p>
            <a:r>
              <a:rPr lang="en-US" dirty="0" smtClean="0"/>
              <a:t>Recent methods, not only detect and locate the tampering, but also recover the lost content to some extent</a:t>
            </a:r>
          </a:p>
          <a:p>
            <a:r>
              <a:rPr lang="en-US" dirty="0" smtClean="0"/>
              <a:t>A digest of image and authentication information are embedded into image</a:t>
            </a:r>
          </a:p>
          <a:p>
            <a:r>
              <a:rPr lang="en-US" dirty="0" smtClean="0"/>
              <a:t>Tampered area is found using authentication Information, while its content is retrieved using the available digest information as much as possible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Self-restoration is a “Forensics” application</a:t>
            </a:r>
          </a:p>
          <a:p>
            <a:r>
              <a:rPr lang="en-US" dirty="0" smtClean="0"/>
              <a:t>The improvement in authentication is necessary due to simple access to image modification software</a:t>
            </a:r>
          </a:p>
          <a:p>
            <a:r>
              <a:rPr lang="en-US" dirty="0" smtClean="0"/>
              <a:t>Self-restoration helps to not only claim the tampering, but also recovers the manipulated truth</a:t>
            </a:r>
          </a:p>
          <a:p>
            <a:r>
              <a:rPr lang="en-US" dirty="0" smtClean="0"/>
              <a:t>In this study, a general source-channel coding framework is proposed</a:t>
            </a:r>
          </a:p>
          <a:p>
            <a:r>
              <a:rPr lang="en-US" dirty="0" smtClean="0"/>
              <a:t>Hash information are used for local authentication</a:t>
            </a:r>
          </a:p>
          <a:p>
            <a:r>
              <a:rPr lang="en-US" dirty="0" smtClean="0"/>
              <a:t>Source coding generates the digest, which is protected against tampering using appropriate channel code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Problem Definition and </a:t>
            </a:r>
            <a:br>
              <a:rPr lang="en-US" sz="3200" dirty="0" smtClean="0"/>
            </a:br>
            <a:r>
              <a:rPr lang="en-US" sz="3200" dirty="0" smtClean="0"/>
              <a:t>Proposed Framework</a:t>
            </a:r>
            <a:endParaRPr lang="fa-I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a-IR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371600"/>
          </a:xfrm>
          <a:prstGeom prst="rect">
            <a:avLst/>
          </a:prstGeom>
        </p:spPr>
      </p:pic>
      <p:pic>
        <p:nvPicPr>
          <p:cNvPr id="9" name="Picture 8" descr="isc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0"/>
            <a:ext cx="2013857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8848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Problem Definition and Proposed Framework</a:t>
            </a:r>
            <a:endParaRPr lang="fa-I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A watermark is embedded into the original image</a:t>
            </a:r>
          </a:p>
          <a:p>
            <a:r>
              <a:rPr lang="en-US" dirty="0" smtClean="0"/>
              <a:t>Watermark is extracted at the receiver to help retrieving the lost image content</a:t>
            </a:r>
          </a:p>
          <a:p>
            <a:r>
              <a:rPr lang="en-US" dirty="0" smtClean="0"/>
              <a:t>Watermark embedding and image restoration must satisfy the best compromise of three main parameters:</a:t>
            </a:r>
          </a:p>
          <a:p>
            <a:pPr lvl="1"/>
            <a:r>
              <a:rPr lang="en-US" dirty="0" smtClean="0"/>
              <a:t>The quality of the watermarked image (PSNR)</a:t>
            </a:r>
          </a:p>
          <a:p>
            <a:pPr lvl="1"/>
            <a:r>
              <a:rPr lang="en-US" dirty="0" smtClean="0"/>
              <a:t>The quality of restored image in tampered area (PSNR)</a:t>
            </a:r>
          </a:p>
          <a:p>
            <a:pPr lvl="1"/>
            <a:r>
              <a:rPr lang="en-US" dirty="0" smtClean="0"/>
              <a:t>Tolerable tampering rate (percent)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9443</TotalTime>
  <Words>1708</Words>
  <Application>Microsoft Office PowerPoint</Application>
  <PresentationFormat>On-screen Show (4:3)</PresentationFormat>
  <Paragraphs>253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Median</vt:lpstr>
      <vt:lpstr>Visio</vt:lpstr>
      <vt:lpstr>Image Watermarking For Tampering Protection and Self-Recovery</vt:lpstr>
      <vt:lpstr>Outline</vt:lpstr>
      <vt:lpstr>Outline (2)</vt:lpstr>
      <vt:lpstr>Introduction</vt:lpstr>
      <vt:lpstr>Introduction</vt:lpstr>
      <vt:lpstr>Introduction</vt:lpstr>
      <vt:lpstr>Introduction</vt:lpstr>
      <vt:lpstr>Problem Definition and  Proposed Framework</vt:lpstr>
      <vt:lpstr>Problem Definition and Proposed Framework</vt:lpstr>
      <vt:lpstr>Problem Definition and Proposed Framework</vt:lpstr>
      <vt:lpstr>Problem Definition and Proposed Framework</vt:lpstr>
      <vt:lpstr>Problem Definition and Proposed Framework</vt:lpstr>
      <vt:lpstr>The Proposed Source-Channel  Coding Based Method </vt:lpstr>
      <vt:lpstr>The Proposed S-C Coding Based Method  </vt:lpstr>
      <vt:lpstr>The Proposed S-C Coding Based Method  </vt:lpstr>
      <vt:lpstr>The Proposed S-C Coding Based Method </vt:lpstr>
      <vt:lpstr>Proposed Encoder</vt:lpstr>
      <vt:lpstr>Proposed Decoder</vt:lpstr>
      <vt:lpstr>Source Coding (SPIHT)</vt:lpstr>
      <vt:lpstr>Source Coding (SPIHT)</vt:lpstr>
      <vt:lpstr>Channel Coding (RS)</vt:lpstr>
      <vt:lpstr>Channel Coding (RS)</vt:lpstr>
      <vt:lpstr>Channel Coding (RS)</vt:lpstr>
      <vt:lpstr>Sample System Design</vt:lpstr>
      <vt:lpstr>Sample System Design</vt:lpstr>
      <vt:lpstr>Results</vt:lpstr>
      <vt:lpstr>Results</vt:lpstr>
      <vt:lpstr>Results</vt:lpstr>
      <vt:lpstr>Main References</vt:lpstr>
      <vt:lpstr>Main References</vt:lpstr>
      <vt:lpstr>Main 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Source-Channel Coding for Image Tampering Protection and Self-Recovery</dc:title>
  <dc:creator>s.sarreshtedari</dc:creator>
  <cp:lastModifiedBy>Ali</cp:lastModifiedBy>
  <cp:revision>214</cp:revision>
  <dcterms:created xsi:type="dcterms:W3CDTF">2006-08-16T00:00:00Z</dcterms:created>
  <dcterms:modified xsi:type="dcterms:W3CDTF">2015-05-28T15:58:55Z</dcterms:modified>
</cp:coreProperties>
</file>