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7" r:id="rId27"/>
    <p:sldId id="288" r:id="rId28"/>
    <p:sldId id="289" r:id="rId29"/>
    <p:sldId id="301" r:id="rId30"/>
    <p:sldId id="306" r:id="rId31"/>
    <p:sldId id="307" r:id="rId32"/>
    <p:sldId id="308" r:id="rId33"/>
    <p:sldId id="309" r:id="rId34"/>
    <p:sldId id="302" r:id="rId35"/>
    <p:sldId id="303" r:id="rId36"/>
    <p:sldId id="304" r:id="rId37"/>
    <p:sldId id="305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12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vin\Desktop\strai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vin\Desktop\stres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vin\Desktop\u-str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vin\Desktop\u-strai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vin\Desktop\forc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vin\Desktop\u-forc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vin\Desktop\thikne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v>Amp-1</c:v>
          </c:tx>
          <c:marker>
            <c:symbol val="none"/>
          </c:marker>
          <c:cat>
            <c:numRef>
              <c:f>ampToExcel!$A$1:$A$21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ampToExcel!$B$1:$B$21</c:f>
              <c:numCache>
                <c:formatCode>General</c:formatCode>
                <c:ptCount val="21"/>
                <c:pt idx="0">
                  <c:v>0.5</c:v>
                </c:pt>
                <c:pt idx="1">
                  <c:v>0.52</c:v>
                </c:pt>
                <c:pt idx="2">
                  <c:v>0.55000000000000004</c:v>
                </c:pt>
                <c:pt idx="3">
                  <c:v>0.56999999999999995</c:v>
                </c:pt>
                <c:pt idx="4">
                  <c:v>0.60000000000000031</c:v>
                </c:pt>
                <c:pt idx="5">
                  <c:v>0.62500000000000033</c:v>
                </c:pt>
                <c:pt idx="6">
                  <c:v>0.65000000000000036</c:v>
                </c:pt>
                <c:pt idx="7">
                  <c:v>0.6750000000000006</c:v>
                </c:pt>
                <c:pt idx="8">
                  <c:v>0.70000000000000029</c:v>
                </c:pt>
                <c:pt idx="9">
                  <c:v>0.72500000000000031</c:v>
                </c:pt>
                <c:pt idx="10">
                  <c:v>0.75000000000000033</c:v>
                </c:pt>
                <c:pt idx="11">
                  <c:v>0.77500000000000024</c:v>
                </c:pt>
                <c:pt idx="12">
                  <c:v>0.8</c:v>
                </c:pt>
                <c:pt idx="13">
                  <c:v>0.82500000000000029</c:v>
                </c:pt>
                <c:pt idx="14">
                  <c:v>0.85000000000000031</c:v>
                </c:pt>
                <c:pt idx="15">
                  <c:v>0.87000000000000033</c:v>
                </c:pt>
                <c:pt idx="16">
                  <c:v>0.89000000000000012</c:v>
                </c:pt>
                <c:pt idx="17">
                  <c:v>0.92</c:v>
                </c:pt>
                <c:pt idx="18">
                  <c:v>0.94000000000000028</c:v>
                </c:pt>
                <c:pt idx="19">
                  <c:v>0.95000000000000029</c:v>
                </c:pt>
                <c:pt idx="20">
                  <c:v>1</c:v>
                </c:pt>
              </c:numCache>
            </c:numRef>
          </c:val>
        </c:ser>
        <c:marker val="1"/>
        <c:axId val="78969856"/>
        <c:axId val="91971584"/>
      </c:lineChart>
      <c:catAx>
        <c:axId val="78969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Time/Frequency</a:t>
                </a:r>
              </a:p>
            </c:rich>
          </c:tx>
          <c:layout/>
        </c:title>
        <c:numFmt formatCode="General" sourceLinked="1"/>
        <c:tickLblPos val="nextTo"/>
        <c:crossAx val="91971584"/>
        <c:crosses val="autoZero"/>
        <c:auto val="1"/>
        <c:lblAlgn val="ctr"/>
        <c:lblOffset val="100"/>
      </c:catAx>
      <c:valAx>
        <c:axId val="919715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Amplitude</a:t>
                </a:r>
              </a:p>
            </c:rich>
          </c:tx>
          <c:layout/>
        </c:title>
        <c:numFmt formatCode="General" sourceLinked="1"/>
        <c:tickLblPos val="nextTo"/>
        <c:crossAx val="78969856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v>From Field Data: STH (Avg: 75%)  at part instance TUBE-1 node 827</c:v>
          </c:tx>
          <c:marker>
            <c:symbol val="none"/>
          </c:marker>
          <c:cat>
            <c:numRef>
              <c:f>xyToExcel!$A$1:$A$81</c:f>
              <c:numCache>
                <c:formatCode>General</c:formatCode>
                <c:ptCount val="81"/>
                <c:pt idx="0">
                  <c:v>0</c:v>
                </c:pt>
                <c:pt idx="1">
                  <c:v>1.0008139610290527</c:v>
                </c:pt>
                <c:pt idx="2">
                  <c:v>1.0008139610290527</c:v>
                </c:pt>
                <c:pt idx="3">
                  <c:v>1.0008139610290527</c:v>
                </c:pt>
                <c:pt idx="4">
                  <c:v>1.0008139610290527</c:v>
                </c:pt>
                <c:pt idx="5">
                  <c:v>2.0078387260437007</c:v>
                </c:pt>
                <c:pt idx="6">
                  <c:v>2.0078387260437007</c:v>
                </c:pt>
                <c:pt idx="7">
                  <c:v>2.0078387260437007</c:v>
                </c:pt>
                <c:pt idx="8">
                  <c:v>2.0078387260437007</c:v>
                </c:pt>
                <c:pt idx="9">
                  <c:v>3.0049946308135986</c:v>
                </c:pt>
                <c:pt idx="10">
                  <c:v>3.0049946308135986</c:v>
                </c:pt>
                <c:pt idx="11">
                  <c:v>3.0049946308135986</c:v>
                </c:pt>
                <c:pt idx="12">
                  <c:v>3.0049946308135986</c:v>
                </c:pt>
                <c:pt idx="13">
                  <c:v>4.0031924247741753</c:v>
                </c:pt>
                <c:pt idx="14">
                  <c:v>4.0031924247741753</c:v>
                </c:pt>
                <c:pt idx="15">
                  <c:v>4.0031924247741753</c:v>
                </c:pt>
                <c:pt idx="16">
                  <c:v>4.0031924247741753</c:v>
                </c:pt>
                <c:pt idx="17">
                  <c:v>5.0006189346313494</c:v>
                </c:pt>
                <c:pt idx="18">
                  <c:v>5.0006189346313494</c:v>
                </c:pt>
                <c:pt idx="19">
                  <c:v>5.0006189346313494</c:v>
                </c:pt>
                <c:pt idx="20">
                  <c:v>5.0006189346313494</c:v>
                </c:pt>
                <c:pt idx="21">
                  <c:v>6.0075335502624467</c:v>
                </c:pt>
                <c:pt idx="22">
                  <c:v>6.0075335502624467</c:v>
                </c:pt>
                <c:pt idx="23">
                  <c:v>6.0075335502624467</c:v>
                </c:pt>
                <c:pt idx="24">
                  <c:v>6.0075335502624467</c:v>
                </c:pt>
                <c:pt idx="25">
                  <c:v>7.0053806304931667</c:v>
                </c:pt>
                <c:pt idx="26">
                  <c:v>7.0053806304931667</c:v>
                </c:pt>
                <c:pt idx="27">
                  <c:v>7.0053806304931667</c:v>
                </c:pt>
                <c:pt idx="28">
                  <c:v>7.0053806304931667</c:v>
                </c:pt>
                <c:pt idx="29">
                  <c:v>8.0034399032592844</c:v>
                </c:pt>
                <c:pt idx="30">
                  <c:v>8.0034399032592844</c:v>
                </c:pt>
                <c:pt idx="31">
                  <c:v>8.0034399032592844</c:v>
                </c:pt>
                <c:pt idx="32">
                  <c:v>8.0034399032592844</c:v>
                </c:pt>
                <c:pt idx="33">
                  <c:v>9.0016489028930629</c:v>
                </c:pt>
                <c:pt idx="34">
                  <c:v>9.0016489028930629</c:v>
                </c:pt>
                <c:pt idx="35">
                  <c:v>9.0016489028930629</c:v>
                </c:pt>
                <c:pt idx="36">
                  <c:v>9.0016489028930629</c:v>
                </c:pt>
                <c:pt idx="37">
                  <c:v>10.008469581604004</c:v>
                </c:pt>
                <c:pt idx="38">
                  <c:v>10.008469581604004</c:v>
                </c:pt>
                <c:pt idx="39">
                  <c:v>10.008469581604004</c:v>
                </c:pt>
                <c:pt idx="40">
                  <c:v>10.008469581604004</c:v>
                </c:pt>
                <c:pt idx="41">
                  <c:v>11.006884574890142</c:v>
                </c:pt>
                <c:pt idx="42">
                  <c:v>11.006884574890142</c:v>
                </c:pt>
                <c:pt idx="43">
                  <c:v>11.006884574890142</c:v>
                </c:pt>
                <c:pt idx="44">
                  <c:v>11.006884574890142</c:v>
                </c:pt>
                <c:pt idx="45">
                  <c:v>12.005338668823248</c:v>
                </c:pt>
                <c:pt idx="46">
                  <c:v>12.005338668823248</c:v>
                </c:pt>
                <c:pt idx="47">
                  <c:v>12.005338668823248</c:v>
                </c:pt>
                <c:pt idx="48">
                  <c:v>12.005338668823248</c:v>
                </c:pt>
                <c:pt idx="49">
                  <c:v>13.004353523254395</c:v>
                </c:pt>
                <c:pt idx="50">
                  <c:v>13.004353523254395</c:v>
                </c:pt>
                <c:pt idx="51">
                  <c:v>13.004353523254395</c:v>
                </c:pt>
                <c:pt idx="52">
                  <c:v>13.004353523254395</c:v>
                </c:pt>
                <c:pt idx="53">
                  <c:v>14.000125885009766</c:v>
                </c:pt>
                <c:pt idx="54">
                  <c:v>14.000125885009766</c:v>
                </c:pt>
                <c:pt idx="55">
                  <c:v>14.000125885009766</c:v>
                </c:pt>
                <c:pt idx="56">
                  <c:v>14.000125885009766</c:v>
                </c:pt>
                <c:pt idx="57">
                  <c:v>15.00592613220215</c:v>
                </c:pt>
                <c:pt idx="58">
                  <c:v>15.00592613220215</c:v>
                </c:pt>
                <c:pt idx="59">
                  <c:v>15.00592613220215</c:v>
                </c:pt>
                <c:pt idx="60">
                  <c:v>15.00592613220215</c:v>
                </c:pt>
                <c:pt idx="61">
                  <c:v>16.003223419189453</c:v>
                </c:pt>
                <c:pt idx="62">
                  <c:v>16.003223419189453</c:v>
                </c:pt>
                <c:pt idx="63">
                  <c:v>16.003223419189453</c:v>
                </c:pt>
                <c:pt idx="64">
                  <c:v>16.003223419189453</c:v>
                </c:pt>
                <c:pt idx="65">
                  <c:v>17.000862121582031</c:v>
                </c:pt>
                <c:pt idx="66">
                  <c:v>17.000862121582031</c:v>
                </c:pt>
                <c:pt idx="67">
                  <c:v>17.000862121582031</c:v>
                </c:pt>
                <c:pt idx="68">
                  <c:v>17.000862121582031</c:v>
                </c:pt>
                <c:pt idx="69">
                  <c:v>18.001028060913093</c:v>
                </c:pt>
                <c:pt idx="70">
                  <c:v>18.001028060913093</c:v>
                </c:pt>
                <c:pt idx="71">
                  <c:v>18.001028060913093</c:v>
                </c:pt>
                <c:pt idx="72">
                  <c:v>18.001028060913093</c:v>
                </c:pt>
                <c:pt idx="73">
                  <c:v>19.003026962280273</c:v>
                </c:pt>
                <c:pt idx="74">
                  <c:v>19.003026962280273</c:v>
                </c:pt>
                <c:pt idx="75">
                  <c:v>19.003026962280273</c:v>
                </c:pt>
                <c:pt idx="76">
                  <c:v>19.003026962280273</c:v>
                </c:pt>
                <c:pt idx="77">
                  <c:v>20</c:v>
                </c:pt>
                <c:pt idx="78">
                  <c:v>20</c:v>
                </c:pt>
                <c:pt idx="79">
                  <c:v>20</c:v>
                </c:pt>
                <c:pt idx="80">
                  <c:v>20</c:v>
                </c:pt>
              </c:numCache>
            </c:numRef>
          </c:cat>
          <c:val>
            <c:numRef>
              <c:f>xyToExcel!$B$1:$B$81</c:f>
              <c:numCache>
                <c:formatCode>General</c:formatCode>
                <c:ptCount val="81"/>
                <c:pt idx="0">
                  <c:v>1.1000000238418592</c:v>
                </c:pt>
                <c:pt idx="1">
                  <c:v>1.1012418270111084</c:v>
                </c:pt>
                <c:pt idx="2">
                  <c:v>1.1012216806411734</c:v>
                </c:pt>
                <c:pt idx="3">
                  <c:v>1.1011896133422852</c:v>
                </c:pt>
                <c:pt idx="4">
                  <c:v>1.1011502742767345</c:v>
                </c:pt>
                <c:pt idx="5">
                  <c:v>1.101029634475708</c:v>
                </c:pt>
                <c:pt idx="6">
                  <c:v>1.1010051965713501</c:v>
                </c:pt>
                <c:pt idx="7">
                  <c:v>1.1010123491287243</c:v>
                </c:pt>
                <c:pt idx="8">
                  <c:v>1.1009809970855713</c:v>
                </c:pt>
                <c:pt idx="9">
                  <c:v>1.1009269952774039</c:v>
                </c:pt>
                <c:pt idx="10">
                  <c:v>1.1009039878845215</c:v>
                </c:pt>
                <c:pt idx="11">
                  <c:v>1.1009094715118415</c:v>
                </c:pt>
                <c:pt idx="12">
                  <c:v>1.1008847951889038</c:v>
                </c:pt>
                <c:pt idx="13">
                  <c:v>1.1009718179702759</c:v>
                </c:pt>
                <c:pt idx="14">
                  <c:v>1.1009508371353149</c:v>
                </c:pt>
                <c:pt idx="15">
                  <c:v>1.1009415388107306</c:v>
                </c:pt>
                <c:pt idx="16">
                  <c:v>1.1009137630462653</c:v>
                </c:pt>
                <c:pt idx="17">
                  <c:v>1.1005882024765021</c:v>
                </c:pt>
                <c:pt idx="18">
                  <c:v>1.1005653142929077</c:v>
                </c:pt>
                <c:pt idx="19">
                  <c:v>1.1005876064300544</c:v>
                </c:pt>
                <c:pt idx="20">
                  <c:v>1.100558042526246</c:v>
                </c:pt>
                <c:pt idx="21">
                  <c:v>1.100980281829834</c:v>
                </c:pt>
                <c:pt idx="22">
                  <c:v>1.1009647846221917</c:v>
                </c:pt>
                <c:pt idx="23">
                  <c:v>1.1009607315063481</c:v>
                </c:pt>
                <c:pt idx="24">
                  <c:v>1.1009204387664795</c:v>
                </c:pt>
                <c:pt idx="25">
                  <c:v>1.100390791893006</c:v>
                </c:pt>
                <c:pt idx="26">
                  <c:v>1.1003605127334595</c:v>
                </c:pt>
                <c:pt idx="27">
                  <c:v>1.1003788709640503</c:v>
                </c:pt>
                <c:pt idx="28">
                  <c:v>1.1003669500350952</c:v>
                </c:pt>
                <c:pt idx="29">
                  <c:v>1.10083544254303</c:v>
                </c:pt>
                <c:pt idx="30">
                  <c:v>1.1007915735244744</c:v>
                </c:pt>
                <c:pt idx="31">
                  <c:v>1.1007760763168342</c:v>
                </c:pt>
                <c:pt idx="32">
                  <c:v>1.1007636785507202</c:v>
                </c:pt>
                <c:pt idx="33">
                  <c:v>1.100356578826905</c:v>
                </c:pt>
                <c:pt idx="34">
                  <c:v>1.1003479957580573</c:v>
                </c:pt>
                <c:pt idx="35">
                  <c:v>1.1003719568252563</c:v>
                </c:pt>
                <c:pt idx="36">
                  <c:v>1.1003234386444092</c:v>
                </c:pt>
                <c:pt idx="37">
                  <c:v>1.1004806756973267</c:v>
                </c:pt>
                <c:pt idx="38">
                  <c:v>1.1004652976989739</c:v>
                </c:pt>
                <c:pt idx="39">
                  <c:v>1.1004769802093506</c:v>
                </c:pt>
                <c:pt idx="40">
                  <c:v>1.1004256010055542</c:v>
                </c:pt>
                <c:pt idx="41">
                  <c:v>1.1003535985946655</c:v>
                </c:pt>
                <c:pt idx="42">
                  <c:v>1.1002788543701179</c:v>
                </c:pt>
                <c:pt idx="43">
                  <c:v>1.1003457307815563</c:v>
                </c:pt>
                <c:pt idx="44">
                  <c:v>1.1003265380859375</c:v>
                </c:pt>
                <c:pt idx="45">
                  <c:v>1.1000431776046753</c:v>
                </c:pt>
                <c:pt idx="46">
                  <c:v>1.0999879837036139</c:v>
                </c:pt>
                <c:pt idx="47">
                  <c:v>1.1000597476959229</c:v>
                </c:pt>
                <c:pt idx="48">
                  <c:v>1.1000902652740479</c:v>
                </c:pt>
                <c:pt idx="49">
                  <c:v>1.0996806621551514</c:v>
                </c:pt>
                <c:pt idx="50">
                  <c:v>1.0996829271316535</c:v>
                </c:pt>
                <c:pt idx="51">
                  <c:v>1.0996292829513541</c:v>
                </c:pt>
                <c:pt idx="52">
                  <c:v>1.0995692014694205</c:v>
                </c:pt>
                <c:pt idx="53">
                  <c:v>1.0994817018508911</c:v>
                </c:pt>
                <c:pt idx="54">
                  <c:v>1.0995095968246458</c:v>
                </c:pt>
                <c:pt idx="55">
                  <c:v>1.0991146564483638</c:v>
                </c:pt>
                <c:pt idx="56">
                  <c:v>1.0990279912948608</c:v>
                </c:pt>
                <c:pt idx="57">
                  <c:v>1.0995327234268195</c:v>
                </c:pt>
                <c:pt idx="58">
                  <c:v>1.0995391607284546</c:v>
                </c:pt>
                <c:pt idx="59">
                  <c:v>1.0954246520996076</c:v>
                </c:pt>
                <c:pt idx="60">
                  <c:v>1.0962512493133545</c:v>
                </c:pt>
                <c:pt idx="61">
                  <c:v>1.1009974479675293</c:v>
                </c:pt>
                <c:pt idx="62">
                  <c:v>1.1001882553100586</c:v>
                </c:pt>
                <c:pt idx="63">
                  <c:v>1.0913026332855225</c:v>
                </c:pt>
                <c:pt idx="64">
                  <c:v>1.0910086631774898</c:v>
                </c:pt>
                <c:pt idx="65">
                  <c:v>1.0359767675399771</c:v>
                </c:pt>
                <c:pt idx="66">
                  <c:v>1.041075706481934</c:v>
                </c:pt>
                <c:pt idx="67">
                  <c:v>0.97348672151565518</c:v>
                </c:pt>
                <c:pt idx="68">
                  <c:v>0.99241030216217041</c:v>
                </c:pt>
                <c:pt idx="69">
                  <c:v>0.99173188209533691</c:v>
                </c:pt>
                <c:pt idx="70">
                  <c:v>1.0112087726593018</c:v>
                </c:pt>
                <c:pt idx="71">
                  <c:v>0.87045359611511264</c:v>
                </c:pt>
                <c:pt idx="72">
                  <c:v>0.92875003814697299</c:v>
                </c:pt>
                <c:pt idx="73">
                  <c:v>0.98821574449539151</c:v>
                </c:pt>
                <c:pt idx="74">
                  <c:v>1.0094243288040152</c:v>
                </c:pt>
                <c:pt idx="75">
                  <c:v>0.8612385392189027</c:v>
                </c:pt>
                <c:pt idx="76">
                  <c:v>0.92170608043670654</c:v>
                </c:pt>
                <c:pt idx="77">
                  <c:v>0.98445093631744351</c:v>
                </c:pt>
                <c:pt idx="78">
                  <c:v>1.0061601400375366</c:v>
                </c:pt>
                <c:pt idx="79">
                  <c:v>0.85235905647277899</c:v>
                </c:pt>
                <c:pt idx="80">
                  <c:v>0.91625332832336426</c:v>
                </c:pt>
              </c:numCache>
            </c:numRef>
          </c:val>
        </c:ser>
        <c:marker val="1"/>
        <c:axId val="132505984"/>
        <c:axId val="132507904"/>
      </c:lineChart>
      <c:catAx>
        <c:axId val="132505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</c:title>
        <c:numFmt formatCode="General" sourceLinked="1"/>
        <c:tickLblPos val="nextTo"/>
        <c:crossAx val="132507904"/>
        <c:crosses val="autoZero"/>
        <c:auto val="1"/>
        <c:lblAlgn val="ctr"/>
        <c:lblOffset val="100"/>
      </c:catAx>
      <c:valAx>
        <c:axId val="1325079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Thickness</a:t>
                </a:r>
              </a:p>
            </c:rich>
          </c:tx>
          <c:layout/>
        </c:title>
        <c:numFmt formatCode="General" sourceLinked="1"/>
        <c:tickLblPos val="nextTo"/>
        <c:crossAx val="132505984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v>From Field Data: STH (Avg: 75%)  at part instance TUBE-1 node 3327</c:v>
          </c:tx>
          <c:marker>
            <c:symbol val="none"/>
          </c:marker>
          <c:cat>
            <c:numRef>
              <c:f>xyToExcel!$A$1:$A$81</c:f>
              <c:numCache>
                <c:formatCode>General</c:formatCode>
                <c:ptCount val="81"/>
                <c:pt idx="0">
                  <c:v>0</c:v>
                </c:pt>
                <c:pt idx="1">
                  <c:v>1.0008139610290527</c:v>
                </c:pt>
                <c:pt idx="2">
                  <c:v>1.0008139610290527</c:v>
                </c:pt>
                <c:pt idx="3">
                  <c:v>1.0008139610290527</c:v>
                </c:pt>
                <c:pt idx="4">
                  <c:v>1.0008139610290527</c:v>
                </c:pt>
                <c:pt idx="5">
                  <c:v>2.0078387260437007</c:v>
                </c:pt>
                <c:pt idx="6">
                  <c:v>2.0078387260437007</c:v>
                </c:pt>
                <c:pt idx="7">
                  <c:v>2.0078387260437007</c:v>
                </c:pt>
                <c:pt idx="8">
                  <c:v>2.0078387260437007</c:v>
                </c:pt>
                <c:pt idx="9">
                  <c:v>3.0049946308135986</c:v>
                </c:pt>
                <c:pt idx="10">
                  <c:v>3.0049946308135986</c:v>
                </c:pt>
                <c:pt idx="11">
                  <c:v>3.0049946308135986</c:v>
                </c:pt>
                <c:pt idx="12">
                  <c:v>3.0049946308135986</c:v>
                </c:pt>
                <c:pt idx="13">
                  <c:v>4.0031924247741753</c:v>
                </c:pt>
                <c:pt idx="14">
                  <c:v>4.0031924247741753</c:v>
                </c:pt>
                <c:pt idx="15">
                  <c:v>4.0031924247741753</c:v>
                </c:pt>
                <c:pt idx="16">
                  <c:v>4.0031924247741753</c:v>
                </c:pt>
                <c:pt idx="17">
                  <c:v>5.0006189346313494</c:v>
                </c:pt>
                <c:pt idx="18">
                  <c:v>5.0006189346313494</c:v>
                </c:pt>
                <c:pt idx="19">
                  <c:v>5.0006189346313494</c:v>
                </c:pt>
                <c:pt idx="20">
                  <c:v>5.0006189346313494</c:v>
                </c:pt>
                <c:pt idx="21">
                  <c:v>6.0075335502624467</c:v>
                </c:pt>
                <c:pt idx="22">
                  <c:v>6.0075335502624467</c:v>
                </c:pt>
                <c:pt idx="23">
                  <c:v>6.0075335502624467</c:v>
                </c:pt>
                <c:pt idx="24">
                  <c:v>6.0075335502624467</c:v>
                </c:pt>
                <c:pt idx="25">
                  <c:v>7.0053806304931667</c:v>
                </c:pt>
                <c:pt idx="26">
                  <c:v>7.0053806304931667</c:v>
                </c:pt>
                <c:pt idx="27">
                  <c:v>7.0053806304931667</c:v>
                </c:pt>
                <c:pt idx="28">
                  <c:v>7.0053806304931667</c:v>
                </c:pt>
                <c:pt idx="29">
                  <c:v>8.0034399032592844</c:v>
                </c:pt>
                <c:pt idx="30">
                  <c:v>8.0034399032592844</c:v>
                </c:pt>
                <c:pt idx="31">
                  <c:v>8.0034399032592844</c:v>
                </c:pt>
                <c:pt idx="32">
                  <c:v>8.0034399032592844</c:v>
                </c:pt>
                <c:pt idx="33">
                  <c:v>9.0016489028930629</c:v>
                </c:pt>
                <c:pt idx="34">
                  <c:v>9.0016489028930629</c:v>
                </c:pt>
                <c:pt idx="35">
                  <c:v>9.0016489028930629</c:v>
                </c:pt>
                <c:pt idx="36">
                  <c:v>9.0016489028930629</c:v>
                </c:pt>
                <c:pt idx="37">
                  <c:v>10.008469581604004</c:v>
                </c:pt>
                <c:pt idx="38">
                  <c:v>10.008469581604004</c:v>
                </c:pt>
                <c:pt idx="39">
                  <c:v>10.008469581604004</c:v>
                </c:pt>
                <c:pt idx="40">
                  <c:v>10.008469581604004</c:v>
                </c:pt>
                <c:pt idx="41">
                  <c:v>11.006884574890142</c:v>
                </c:pt>
                <c:pt idx="42">
                  <c:v>11.006884574890142</c:v>
                </c:pt>
                <c:pt idx="43">
                  <c:v>11.006884574890142</c:v>
                </c:pt>
                <c:pt idx="44">
                  <c:v>11.006884574890142</c:v>
                </c:pt>
                <c:pt idx="45">
                  <c:v>12.005338668823248</c:v>
                </c:pt>
                <c:pt idx="46">
                  <c:v>12.005338668823248</c:v>
                </c:pt>
                <c:pt idx="47">
                  <c:v>12.005338668823248</c:v>
                </c:pt>
                <c:pt idx="48">
                  <c:v>12.005338668823248</c:v>
                </c:pt>
                <c:pt idx="49">
                  <c:v>13.004353523254395</c:v>
                </c:pt>
                <c:pt idx="50">
                  <c:v>13.004353523254395</c:v>
                </c:pt>
                <c:pt idx="51">
                  <c:v>13.004353523254395</c:v>
                </c:pt>
                <c:pt idx="52">
                  <c:v>13.004353523254395</c:v>
                </c:pt>
                <c:pt idx="53">
                  <c:v>14.000125885009766</c:v>
                </c:pt>
                <c:pt idx="54">
                  <c:v>14.000125885009766</c:v>
                </c:pt>
                <c:pt idx="55">
                  <c:v>14.000125885009766</c:v>
                </c:pt>
                <c:pt idx="56">
                  <c:v>14.000125885009766</c:v>
                </c:pt>
                <c:pt idx="57">
                  <c:v>15.00592613220215</c:v>
                </c:pt>
                <c:pt idx="58">
                  <c:v>15.00592613220215</c:v>
                </c:pt>
                <c:pt idx="59">
                  <c:v>15.00592613220215</c:v>
                </c:pt>
                <c:pt idx="60">
                  <c:v>15.00592613220215</c:v>
                </c:pt>
                <c:pt idx="61">
                  <c:v>16.003223419189453</c:v>
                </c:pt>
                <c:pt idx="62">
                  <c:v>16.003223419189453</c:v>
                </c:pt>
                <c:pt idx="63">
                  <c:v>16.003223419189453</c:v>
                </c:pt>
                <c:pt idx="64">
                  <c:v>16.003223419189453</c:v>
                </c:pt>
                <c:pt idx="65">
                  <c:v>17.000862121582031</c:v>
                </c:pt>
                <c:pt idx="66">
                  <c:v>17.000862121582031</c:v>
                </c:pt>
                <c:pt idx="67">
                  <c:v>17.000862121582031</c:v>
                </c:pt>
                <c:pt idx="68">
                  <c:v>17.000862121582031</c:v>
                </c:pt>
                <c:pt idx="69">
                  <c:v>18.001028060913093</c:v>
                </c:pt>
                <c:pt idx="70">
                  <c:v>18.001028060913093</c:v>
                </c:pt>
                <c:pt idx="71">
                  <c:v>18.001028060913093</c:v>
                </c:pt>
                <c:pt idx="72">
                  <c:v>18.001028060913093</c:v>
                </c:pt>
                <c:pt idx="73">
                  <c:v>19.003026962280273</c:v>
                </c:pt>
                <c:pt idx="74">
                  <c:v>19.003026962280273</c:v>
                </c:pt>
                <c:pt idx="75">
                  <c:v>19.003026962280273</c:v>
                </c:pt>
                <c:pt idx="76">
                  <c:v>19.003026962280273</c:v>
                </c:pt>
                <c:pt idx="77">
                  <c:v>20</c:v>
                </c:pt>
                <c:pt idx="78">
                  <c:v>20</c:v>
                </c:pt>
                <c:pt idx="79">
                  <c:v>20</c:v>
                </c:pt>
                <c:pt idx="80">
                  <c:v>20</c:v>
                </c:pt>
              </c:numCache>
            </c:numRef>
          </c:cat>
          <c:val>
            <c:numRef>
              <c:f>xyToExcel!$B$1:$B$81</c:f>
              <c:numCache>
                <c:formatCode>General</c:formatCode>
                <c:ptCount val="81"/>
                <c:pt idx="0">
                  <c:v>1.1000000238418592</c:v>
                </c:pt>
                <c:pt idx="1">
                  <c:v>1.0963754653930671</c:v>
                </c:pt>
                <c:pt idx="2">
                  <c:v>1.0964161157608039</c:v>
                </c:pt>
                <c:pt idx="3">
                  <c:v>1.0972057580947876</c:v>
                </c:pt>
                <c:pt idx="4">
                  <c:v>1.0971821546554565</c:v>
                </c:pt>
                <c:pt idx="5">
                  <c:v>1.0951089859008789</c:v>
                </c:pt>
                <c:pt idx="6">
                  <c:v>1.0951906442642212</c:v>
                </c:pt>
                <c:pt idx="7">
                  <c:v>1.0968271493911743</c:v>
                </c:pt>
                <c:pt idx="8">
                  <c:v>1.0968139171600342</c:v>
                </c:pt>
                <c:pt idx="9">
                  <c:v>1.0903170108795173</c:v>
                </c:pt>
                <c:pt idx="10">
                  <c:v>1.0904304981231683</c:v>
                </c:pt>
                <c:pt idx="11">
                  <c:v>1.093508243560791</c:v>
                </c:pt>
                <c:pt idx="12">
                  <c:v>1.0935406684875488</c:v>
                </c:pt>
                <c:pt idx="13">
                  <c:v>1.0851815938949578</c:v>
                </c:pt>
                <c:pt idx="14">
                  <c:v>1.0853276252746578</c:v>
                </c:pt>
                <c:pt idx="15">
                  <c:v>1.0899323225021358</c:v>
                </c:pt>
                <c:pt idx="16">
                  <c:v>1.0900224447250373</c:v>
                </c:pt>
                <c:pt idx="17">
                  <c:v>1.0789667367935181</c:v>
                </c:pt>
                <c:pt idx="18">
                  <c:v>1.0791494846343994</c:v>
                </c:pt>
                <c:pt idx="19">
                  <c:v>1.0856392383575433</c:v>
                </c:pt>
                <c:pt idx="20">
                  <c:v>1.0857721567153931</c:v>
                </c:pt>
                <c:pt idx="21">
                  <c:v>1.0717314481735223</c:v>
                </c:pt>
                <c:pt idx="22">
                  <c:v>1.0719661712646478</c:v>
                </c:pt>
                <c:pt idx="23">
                  <c:v>1.0805523395538343</c:v>
                </c:pt>
                <c:pt idx="24">
                  <c:v>1.0807483196258545</c:v>
                </c:pt>
                <c:pt idx="25">
                  <c:v>1.0642445087432861</c:v>
                </c:pt>
                <c:pt idx="26">
                  <c:v>1.0645343065261839</c:v>
                </c:pt>
                <c:pt idx="27">
                  <c:v>1.075340747833252</c:v>
                </c:pt>
                <c:pt idx="28">
                  <c:v>1.0756328105926514</c:v>
                </c:pt>
                <c:pt idx="29">
                  <c:v>1.0578426122665399</c:v>
                </c:pt>
                <c:pt idx="30">
                  <c:v>1.0582039356231689</c:v>
                </c:pt>
                <c:pt idx="31">
                  <c:v>1.0709241628646844</c:v>
                </c:pt>
                <c:pt idx="32">
                  <c:v>1.0713027715682983</c:v>
                </c:pt>
                <c:pt idx="33">
                  <c:v>1.05238950252533</c:v>
                </c:pt>
                <c:pt idx="34">
                  <c:v>1.0527936220169061</c:v>
                </c:pt>
                <c:pt idx="35">
                  <c:v>1.0671206712722778</c:v>
                </c:pt>
                <c:pt idx="36">
                  <c:v>1.067565441131592</c:v>
                </c:pt>
                <c:pt idx="37">
                  <c:v>1.0491820573806758</c:v>
                </c:pt>
                <c:pt idx="38">
                  <c:v>1.049605131149292</c:v>
                </c:pt>
                <c:pt idx="39">
                  <c:v>1.0650001764297485</c:v>
                </c:pt>
                <c:pt idx="40">
                  <c:v>1.0654572248458869</c:v>
                </c:pt>
                <c:pt idx="41">
                  <c:v>1.0475697517395013</c:v>
                </c:pt>
                <c:pt idx="42">
                  <c:v>1.0480296611785889</c:v>
                </c:pt>
                <c:pt idx="43">
                  <c:v>1.0639493465423577</c:v>
                </c:pt>
                <c:pt idx="44">
                  <c:v>1.0644389390945441</c:v>
                </c:pt>
                <c:pt idx="45">
                  <c:v>1.0466901063919067</c:v>
                </c:pt>
                <c:pt idx="46">
                  <c:v>1.0471501350402839</c:v>
                </c:pt>
                <c:pt idx="47">
                  <c:v>1.0633399486541741</c:v>
                </c:pt>
                <c:pt idx="48">
                  <c:v>1.0638620853424066</c:v>
                </c:pt>
                <c:pt idx="49">
                  <c:v>1.0448118448257453</c:v>
                </c:pt>
                <c:pt idx="50">
                  <c:v>1.0452873706817634</c:v>
                </c:pt>
                <c:pt idx="51">
                  <c:v>1.0620307922363279</c:v>
                </c:pt>
                <c:pt idx="52">
                  <c:v>1.0625832080841058</c:v>
                </c:pt>
                <c:pt idx="53">
                  <c:v>1.0377423763275146</c:v>
                </c:pt>
                <c:pt idx="54">
                  <c:v>1.0380142927169798</c:v>
                </c:pt>
                <c:pt idx="55">
                  <c:v>1.0568749904632568</c:v>
                </c:pt>
                <c:pt idx="56">
                  <c:v>1.0571703910827637</c:v>
                </c:pt>
                <c:pt idx="57">
                  <c:v>1.0194498300552368</c:v>
                </c:pt>
                <c:pt idx="58">
                  <c:v>1.0177730321884149</c:v>
                </c:pt>
                <c:pt idx="59">
                  <c:v>1.0423483848571777</c:v>
                </c:pt>
                <c:pt idx="60">
                  <c:v>1.0411975383758545</c:v>
                </c:pt>
                <c:pt idx="61">
                  <c:v>0.96346241235733032</c:v>
                </c:pt>
                <c:pt idx="62">
                  <c:v>0.95631223917007468</c:v>
                </c:pt>
                <c:pt idx="63">
                  <c:v>0.99460756778717041</c:v>
                </c:pt>
                <c:pt idx="64">
                  <c:v>0.98157727718353271</c:v>
                </c:pt>
                <c:pt idx="65">
                  <c:v>0.7300870418548584</c:v>
                </c:pt>
                <c:pt idx="66">
                  <c:v>0.8943557143211367</c:v>
                </c:pt>
                <c:pt idx="67">
                  <c:v>0.75900214910507202</c:v>
                </c:pt>
                <c:pt idx="68">
                  <c:v>0.8823039531707767</c:v>
                </c:pt>
                <c:pt idx="69">
                  <c:v>0.69060426950454745</c:v>
                </c:pt>
                <c:pt idx="70">
                  <c:v>0.89231991767883334</c:v>
                </c:pt>
                <c:pt idx="71">
                  <c:v>0.71624243259429998</c:v>
                </c:pt>
                <c:pt idx="72">
                  <c:v>0.8783172369003297</c:v>
                </c:pt>
                <c:pt idx="73">
                  <c:v>0.69068056344985962</c:v>
                </c:pt>
                <c:pt idx="74">
                  <c:v>0.89255660772323575</c:v>
                </c:pt>
                <c:pt idx="75">
                  <c:v>0.71621859073638916</c:v>
                </c:pt>
                <c:pt idx="76">
                  <c:v>0.87849825620651312</c:v>
                </c:pt>
                <c:pt idx="77">
                  <c:v>0.69058406352996826</c:v>
                </c:pt>
                <c:pt idx="78">
                  <c:v>0.89237916469573952</c:v>
                </c:pt>
                <c:pt idx="79">
                  <c:v>0.71606451272964478</c:v>
                </c:pt>
                <c:pt idx="80">
                  <c:v>0.87841540575027466</c:v>
                </c:pt>
              </c:numCache>
            </c:numRef>
          </c:val>
        </c:ser>
        <c:marker val="1"/>
        <c:axId val="47594496"/>
        <c:axId val="47604864"/>
      </c:lineChart>
      <c:catAx>
        <c:axId val="47594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</c:title>
        <c:numFmt formatCode="General" sourceLinked="1"/>
        <c:tickLblPos val="nextTo"/>
        <c:crossAx val="47604864"/>
        <c:crosses val="autoZero"/>
        <c:auto val="1"/>
        <c:lblAlgn val="ctr"/>
        <c:lblOffset val="100"/>
      </c:catAx>
      <c:valAx>
        <c:axId val="476048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Thickness</a:t>
                </a:r>
              </a:p>
            </c:rich>
          </c:tx>
          <c:layout/>
        </c:title>
        <c:numFmt formatCode="General" sourceLinked="1"/>
        <c:tickLblPos val="nextTo"/>
        <c:crossAx val="4759449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xyToExcel!$A$1:$A$21</c:f>
              <c:numCache>
                <c:formatCode>General</c:formatCode>
                <c:ptCount val="21"/>
                <c:pt idx="0">
                  <c:v>0</c:v>
                </c:pt>
                <c:pt idx="1">
                  <c:v>1.0008139610290527</c:v>
                </c:pt>
                <c:pt idx="2">
                  <c:v>2.0078387260437007</c:v>
                </c:pt>
                <c:pt idx="3">
                  <c:v>3.0049946308135986</c:v>
                </c:pt>
                <c:pt idx="4">
                  <c:v>4.0031924247741753</c:v>
                </c:pt>
                <c:pt idx="5">
                  <c:v>5.0006189346313494</c:v>
                </c:pt>
                <c:pt idx="6">
                  <c:v>6.0075335502624467</c:v>
                </c:pt>
                <c:pt idx="7">
                  <c:v>7.0053806304931667</c:v>
                </c:pt>
                <c:pt idx="8">
                  <c:v>8.0034399032592844</c:v>
                </c:pt>
                <c:pt idx="9">
                  <c:v>9.0016489028930629</c:v>
                </c:pt>
                <c:pt idx="10">
                  <c:v>10.008469581604004</c:v>
                </c:pt>
                <c:pt idx="11">
                  <c:v>11.006884574890142</c:v>
                </c:pt>
                <c:pt idx="12">
                  <c:v>12.005338668823248</c:v>
                </c:pt>
                <c:pt idx="13">
                  <c:v>13.004353523254395</c:v>
                </c:pt>
                <c:pt idx="14">
                  <c:v>14.000125885009766</c:v>
                </c:pt>
                <c:pt idx="15">
                  <c:v>15.00592613220215</c:v>
                </c:pt>
                <c:pt idx="16">
                  <c:v>16.003223419189453</c:v>
                </c:pt>
                <c:pt idx="17">
                  <c:v>17.000862121582031</c:v>
                </c:pt>
                <c:pt idx="18">
                  <c:v>18.001028060913093</c:v>
                </c:pt>
                <c:pt idx="19">
                  <c:v>19.003026962280273</c:v>
                </c:pt>
                <c:pt idx="20">
                  <c:v>20</c:v>
                </c:pt>
              </c:numCache>
            </c:numRef>
          </c:xVal>
          <c:yVal>
            <c:numRef>
              <c:f>xyToExcel!$B$1:$B$21</c:f>
              <c:numCache>
                <c:formatCode>General</c:formatCode>
                <c:ptCount val="21"/>
                <c:pt idx="0">
                  <c:v>0</c:v>
                </c:pt>
                <c:pt idx="1">
                  <c:v>1.3146122219041003E-3</c:v>
                </c:pt>
                <c:pt idx="2">
                  <c:v>1.793905277736485E-3</c:v>
                </c:pt>
                <c:pt idx="3">
                  <c:v>6.1595547012984753E-3</c:v>
                </c:pt>
                <c:pt idx="4">
                  <c:v>1.1446528136730208E-2</c:v>
                </c:pt>
                <c:pt idx="5">
                  <c:v>2.0990682765841477E-2</c:v>
                </c:pt>
                <c:pt idx="6">
                  <c:v>2.4211052805185328E-2</c:v>
                </c:pt>
                <c:pt idx="7">
                  <c:v>3.36928591132164E-2</c:v>
                </c:pt>
                <c:pt idx="8">
                  <c:v>3.9520118385553388E-2</c:v>
                </c:pt>
                <c:pt idx="9">
                  <c:v>5.1127031445503283E-2</c:v>
                </c:pt>
                <c:pt idx="10">
                  <c:v>5.9496771544218133E-2</c:v>
                </c:pt>
                <c:pt idx="11">
                  <c:v>7.1577869355678558E-2</c:v>
                </c:pt>
                <c:pt idx="12">
                  <c:v>9.2342823743820204E-2</c:v>
                </c:pt>
                <c:pt idx="13">
                  <c:v>0.12338080257177353</c:v>
                </c:pt>
                <c:pt idx="14">
                  <c:v>0.19266873598098755</c:v>
                </c:pt>
                <c:pt idx="15">
                  <c:v>0.30807536840438848</c:v>
                </c:pt>
                <c:pt idx="16">
                  <c:v>0.83743822574615456</c:v>
                </c:pt>
                <c:pt idx="17">
                  <c:v>1.113335967063904</c:v>
                </c:pt>
                <c:pt idx="18">
                  <c:v>1.1253694295883181</c:v>
                </c:pt>
                <c:pt idx="19">
                  <c:v>1.1260567903518681</c:v>
                </c:pt>
                <c:pt idx="20">
                  <c:v>1.1293475627899177</c:v>
                </c:pt>
              </c:numCache>
            </c:numRef>
          </c:yVal>
          <c:smooth val="1"/>
        </c:ser>
        <c:axId val="112803200"/>
        <c:axId val="81876096"/>
      </c:scatterChart>
      <c:valAx>
        <c:axId val="112803200"/>
        <c:scaling>
          <c:orientation val="minMax"/>
        </c:scaling>
        <c:axPos val="b"/>
        <c:numFmt formatCode="General" sourceLinked="1"/>
        <c:tickLblPos val="nextTo"/>
        <c:crossAx val="81876096"/>
        <c:crosses val="autoZero"/>
        <c:crossBetween val="midCat"/>
      </c:valAx>
      <c:valAx>
        <c:axId val="81876096"/>
        <c:scaling>
          <c:orientation val="minMax"/>
        </c:scaling>
        <c:axPos val="l"/>
        <c:majorGridlines/>
        <c:numFmt formatCode="General" sourceLinked="1"/>
        <c:tickLblPos val="nextTo"/>
        <c:crossAx val="112803200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v>From Field Data: S:Mises SP:1  at part instance TUBE-1 element 1102 integration point 1</c:v>
          </c:tx>
          <c:marker>
            <c:symbol val="none"/>
          </c:marker>
          <c:cat>
            <c:numRef>
              <c:f>xyToExcel!$A$1:$A$21</c:f>
              <c:numCache>
                <c:formatCode>General</c:formatCode>
                <c:ptCount val="21"/>
                <c:pt idx="0">
                  <c:v>0</c:v>
                </c:pt>
                <c:pt idx="1">
                  <c:v>1.0008139610290527</c:v>
                </c:pt>
                <c:pt idx="2">
                  <c:v>2.0078387260437007</c:v>
                </c:pt>
                <c:pt idx="3">
                  <c:v>3.0049946308135986</c:v>
                </c:pt>
                <c:pt idx="4">
                  <c:v>4.0031924247741753</c:v>
                </c:pt>
                <c:pt idx="5">
                  <c:v>5.0006189346313494</c:v>
                </c:pt>
                <c:pt idx="6">
                  <c:v>6.0075335502624467</c:v>
                </c:pt>
                <c:pt idx="7">
                  <c:v>7.0053806304931667</c:v>
                </c:pt>
                <c:pt idx="8">
                  <c:v>8.0034399032592844</c:v>
                </c:pt>
                <c:pt idx="9">
                  <c:v>9.0016489028930629</c:v>
                </c:pt>
                <c:pt idx="10">
                  <c:v>10.008469581604004</c:v>
                </c:pt>
                <c:pt idx="11">
                  <c:v>11.006884574890142</c:v>
                </c:pt>
                <c:pt idx="12">
                  <c:v>12.005338668823248</c:v>
                </c:pt>
                <c:pt idx="13">
                  <c:v>13.004353523254395</c:v>
                </c:pt>
                <c:pt idx="14">
                  <c:v>14.000125885009766</c:v>
                </c:pt>
                <c:pt idx="15">
                  <c:v>15.00592613220215</c:v>
                </c:pt>
                <c:pt idx="16">
                  <c:v>16.003223419189453</c:v>
                </c:pt>
                <c:pt idx="17">
                  <c:v>17.000862121582031</c:v>
                </c:pt>
                <c:pt idx="18">
                  <c:v>18.001028060913093</c:v>
                </c:pt>
                <c:pt idx="19">
                  <c:v>19.003026962280273</c:v>
                </c:pt>
                <c:pt idx="20">
                  <c:v>20</c:v>
                </c:pt>
              </c:numCache>
            </c:numRef>
          </c:cat>
          <c:val>
            <c:numRef>
              <c:f>xyToExcel!$B$1:$B$21</c:f>
              <c:numCache>
                <c:formatCode>General</c:formatCode>
                <c:ptCount val="21"/>
                <c:pt idx="0">
                  <c:v>0</c:v>
                </c:pt>
                <c:pt idx="1">
                  <c:v>71.191596984863295</c:v>
                </c:pt>
                <c:pt idx="2">
                  <c:v>75.8096923828125</c:v>
                </c:pt>
                <c:pt idx="3">
                  <c:v>274.00274658203131</c:v>
                </c:pt>
                <c:pt idx="4">
                  <c:v>291.7718505859375</c:v>
                </c:pt>
                <c:pt idx="5">
                  <c:v>325.57284545898415</c:v>
                </c:pt>
                <c:pt idx="6">
                  <c:v>328.28958129882812</c:v>
                </c:pt>
                <c:pt idx="7">
                  <c:v>339.4403381347658</c:v>
                </c:pt>
                <c:pt idx="8">
                  <c:v>342.37921142578131</c:v>
                </c:pt>
                <c:pt idx="9">
                  <c:v>351.63998413085966</c:v>
                </c:pt>
                <c:pt idx="10">
                  <c:v>355.85125732421875</c:v>
                </c:pt>
                <c:pt idx="11">
                  <c:v>362.74038696289045</c:v>
                </c:pt>
                <c:pt idx="12">
                  <c:v>371.6449890136721</c:v>
                </c:pt>
                <c:pt idx="13">
                  <c:v>380.54934692382835</c:v>
                </c:pt>
                <c:pt idx="14">
                  <c:v>393.84170532226562</c:v>
                </c:pt>
                <c:pt idx="15">
                  <c:v>416.11239624023415</c:v>
                </c:pt>
                <c:pt idx="16">
                  <c:v>472.2998046875</c:v>
                </c:pt>
                <c:pt idx="17">
                  <c:v>496.59878540039045</c:v>
                </c:pt>
                <c:pt idx="18">
                  <c:v>499.06243896484375</c:v>
                </c:pt>
                <c:pt idx="19">
                  <c:v>468.32632446289028</c:v>
                </c:pt>
                <c:pt idx="20">
                  <c:v>499.46560668945335</c:v>
                </c:pt>
              </c:numCache>
            </c:numRef>
          </c:val>
        </c:ser>
        <c:marker val="1"/>
        <c:axId val="81899904"/>
        <c:axId val="81901824"/>
      </c:lineChart>
      <c:catAx>
        <c:axId val="81899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</c:title>
        <c:numFmt formatCode="General" sourceLinked="1"/>
        <c:tickLblPos val="nextTo"/>
        <c:crossAx val="81901824"/>
        <c:crosses val="autoZero"/>
        <c:auto val="1"/>
        <c:lblAlgn val="ctr"/>
        <c:lblOffset val="100"/>
      </c:catAx>
      <c:valAx>
        <c:axId val="819018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Stress</a:t>
                </a:r>
              </a:p>
            </c:rich>
          </c:tx>
          <c:layout/>
        </c:title>
        <c:numFmt formatCode="General" sourceLinked="1"/>
        <c:tickLblPos val="nextTo"/>
        <c:crossAx val="81899904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v>From Field Data: U:U3  at part instance TUBE-1 node 21</c:v>
          </c:tx>
          <c:marker>
            <c:symbol val="none"/>
          </c:marker>
          <c:cat>
            <c:numRef>
              <c:f>xyToExcel!$A$1:$A$21</c:f>
              <c:numCache>
                <c:formatCode>General</c:formatCode>
                <c:ptCount val="21"/>
                <c:pt idx="0">
                  <c:v>0</c:v>
                </c:pt>
                <c:pt idx="1">
                  <c:v>1.0008139610290527</c:v>
                </c:pt>
                <c:pt idx="2">
                  <c:v>2.0078387260437007</c:v>
                </c:pt>
                <c:pt idx="3">
                  <c:v>3.0049946308135986</c:v>
                </c:pt>
                <c:pt idx="4">
                  <c:v>4.0031924247741753</c:v>
                </c:pt>
                <c:pt idx="5">
                  <c:v>5.0006189346313494</c:v>
                </c:pt>
                <c:pt idx="6">
                  <c:v>6.0075335502624467</c:v>
                </c:pt>
                <c:pt idx="7">
                  <c:v>7.0053806304931667</c:v>
                </c:pt>
                <c:pt idx="8">
                  <c:v>8.0034399032592844</c:v>
                </c:pt>
                <c:pt idx="9">
                  <c:v>9.0016489028930629</c:v>
                </c:pt>
                <c:pt idx="10">
                  <c:v>10.008469581604004</c:v>
                </c:pt>
                <c:pt idx="11">
                  <c:v>11.006884574890142</c:v>
                </c:pt>
                <c:pt idx="12">
                  <c:v>12.005338668823248</c:v>
                </c:pt>
                <c:pt idx="13">
                  <c:v>13.004353523254395</c:v>
                </c:pt>
                <c:pt idx="14">
                  <c:v>14.000125885009766</c:v>
                </c:pt>
                <c:pt idx="15">
                  <c:v>15.00592613220215</c:v>
                </c:pt>
                <c:pt idx="16">
                  <c:v>16.003223419189453</c:v>
                </c:pt>
                <c:pt idx="17">
                  <c:v>17.000862121582031</c:v>
                </c:pt>
                <c:pt idx="18">
                  <c:v>18.001028060913093</c:v>
                </c:pt>
                <c:pt idx="19">
                  <c:v>19.003026962280273</c:v>
                </c:pt>
                <c:pt idx="20">
                  <c:v>20</c:v>
                </c:pt>
              </c:numCache>
            </c:numRef>
          </c:cat>
          <c:val>
            <c:numRef>
              <c:f>xyToExcel!$B$1:$B$21</c:f>
              <c:numCache>
                <c:formatCode>General</c:formatCode>
                <c:ptCount val="21"/>
                <c:pt idx="0">
                  <c:v>-0.55000007152557406</c:v>
                </c:pt>
                <c:pt idx="1">
                  <c:v>-1.5224261283874512</c:v>
                </c:pt>
                <c:pt idx="2">
                  <c:v>-2.5485956668853786</c:v>
                </c:pt>
                <c:pt idx="3">
                  <c:v>-3.5391843318939209</c:v>
                </c:pt>
                <c:pt idx="4">
                  <c:v>-4.5332231521606507</c:v>
                </c:pt>
                <c:pt idx="5">
                  <c:v>-5.5442457199096706</c:v>
                </c:pt>
                <c:pt idx="6">
                  <c:v>-6.5363054275512704</c:v>
                </c:pt>
                <c:pt idx="7">
                  <c:v>-7.553532600402832</c:v>
                </c:pt>
                <c:pt idx="8">
                  <c:v>-8.5353908538818377</c:v>
                </c:pt>
                <c:pt idx="9">
                  <c:v>-9.5481395721435529</c:v>
                </c:pt>
                <c:pt idx="10">
                  <c:v>-10.548249244689947</c:v>
                </c:pt>
                <c:pt idx="11">
                  <c:v>-11.551483154296875</c:v>
                </c:pt>
                <c:pt idx="12">
                  <c:v>-12.554948806762701</c:v>
                </c:pt>
                <c:pt idx="13">
                  <c:v>-13.562190055847175</c:v>
                </c:pt>
                <c:pt idx="14">
                  <c:v>-14.617571830749512</c:v>
                </c:pt>
                <c:pt idx="15">
                  <c:v>-15.78591918945312</c:v>
                </c:pt>
                <c:pt idx="16">
                  <c:v>-16.918796539306623</c:v>
                </c:pt>
                <c:pt idx="17">
                  <c:v>-18.390224456787109</c:v>
                </c:pt>
                <c:pt idx="18">
                  <c:v>-19.820510864257813</c:v>
                </c:pt>
                <c:pt idx="19">
                  <c:v>-19.949125289916989</c:v>
                </c:pt>
                <c:pt idx="20">
                  <c:v>-20.550985336303711</c:v>
                </c:pt>
              </c:numCache>
            </c:numRef>
          </c:val>
        </c:ser>
        <c:marker val="1"/>
        <c:axId val="81917824"/>
        <c:axId val="108859392"/>
      </c:lineChart>
      <c:catAx>
        <c:axId val="819178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</c:title>
        <c:numFmt formatCode="General" sourceLinked="1"/>
        <c:tickLblPos val="nextTo"/>
        <c:crossAx val="108859392"/>
        <c:crosses val="autoZero"/>
        <c:auto val="1"/>
        <c:lblAlgn val="ctr"/>
        <c:lblOffset val="100"/>
      </c:catAx>
      <c:valAx>
        <c:axId val="1088593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Displacement</a:t>
                </a:r>
              </a:p>
            </c:rich>
          </c:tx>
          <c:layout/>
        </c:title>
        <c:numFmt formatCode="General" sourceLinked="1"/>
        <c:tickLblPos val="nextTo"/>
        <c:crossAx val="81917824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v>_temp_1</c:v>
          </c:tx>
          <c:marker>
            <c:symbol val="none"/>
          </c:marker>
          <c:cat>
            <c:numRef>
              <c:f>xyToExcel!$A$1:$A$21</c:f>
              <c:numCache>
                <c:formatCode>General</c:formatCode>
                <c:ptCount val="21"/>
                <c:pt idx="0">
                  <c:v>0.55000007152557351</c:v>
                </c:pt>
                <c:pt idx="1">
                  <c:v>1.5224261283874498</c:v>
                </c:pt>
                <c:pt idx="2">
                  <c:v>2.5485956668853715</c:v>
                </c:pt>
                <c:pt idx="3">
                  <c:v>3.53918433189392</c:v>
                </c:pt>
                <c:pt idx="4">
                  <c:v>4.5332231521606454</c:v>
                </c:pt>
                <c:pt idx="5">
                  <c:v>5.5442457199096626</c:v>
                </c:pt>
                <c:pt idx="6">
                  <c:v>6.5363054275512598</c:v>
                </c:pt>
                <c:pt idx="7">
                  <c:v>7.5535326004028303</c:v>
                </c:pt>
                <c:pt idx="8">
                  <c:v>8.5353908538818306</c:v>
                </c:pt>
                <c:pt idx="9">
                  <c:v>9.5481395721435494</c:v>
                </c:pt>
                <c:pt idx="10">
                  <c:v>10.548249244689902</c:v>
                </c:pt>
                <c:pt idx="11">
                  <c:v>11.5514831542968</c:v>
                </c:pt>
                <c:pt idx="12">
                  <c:v>12.554948806762599</c:v>
                </c:pt>
                <c:pt idx="13">
                  <c:v>13.562190055847106</c:v>
                </c:pt>
                <c:pt idx="14">
                  <c:v>14.617571830749499</c:v>
                </c:pt>
                <c:pt idx="15">
                  <c:v>15.785919189453098</c:v>
                </c:pt>
                <c:pt idx="16">
                  <c:v>16.918796539306584</c:v>
                </c:pt>
                <c:pt idx="17">
                  <c:v>18.390224456787099</c:v>
                </c:pt>
                <c:pt idx="18">
                  <c:v>19.820510864257788</c:v>
                </c:pt>
                <c:pt idx="19">
                  <c:v>19.949125289916889</c:v>
                </c:pt>
                <c:pt idx="20">
                  <c:v>20.5509853363037</c:v>
                </c:pt>
              </c:numCache>
            </c:numRef>
          </c:cat>
          <c:val>
            <c:numRef>
              <c:f>xyToExcel!$B$1:$B$21</c:f>
              <c:numCache>
                <c:formatCode>General</c:formatCode>
                <c:ptCount val="21"/>
                <c:pt idx="0">
                  <c:v>0</c:v>
                </c:pt>
                <c:pt idx="1">
                  <c:v>187.80519104003918</c:v>
                </c:pt>
                <c:pt idx="2">
                  <c:v>168.2187042236327</c:v>
                </c:pt>
                <c:pt idx="3">
                  <c:v>154.16416931152344</c:v>
                </c:pt>
                <c:pt idx="4">
                  <c:v>151.59135437011719</c:v>
                </c:pt>
                <c:pt idx="5">
                  <c:v>128.0321044921875</c:v>
                </c:pt>
                <c:pt idx="6">
                  <c:v>78.525650024414048</c:v>
                </c:pt>
                <c:pt idx="7">
                  <c:v>301.38116455078125</c:v>
                </c:pt>
                <c:pt idx="8">
                  <c:v>296.007568359375</c:v>
                </c:pt>
                <c:pt idx="9">
                  <c:v>323.7750244140625</c:v>
                </c:pt>
                <c:pt idx="10">
                  <c:v>326.7716979980467</c:v>
                </c:pt>
                <c:pt idx="11">
                  <c:v>338.86032104492187</c:v>
                </c:pt>
                <c:pt idx="12">
                  <c:v>346.74645996093733</c:v>
                </c:pt>
                <c:pt idx="13">
                  <c:v>359.09136962890625</c:v>
                </c:pt>
                <c:pt idx="14">
                  <c:v>373.91998291015631</c:v>
                </c:pt>
                <c:pt idx="15">
                  <c:v>387.76452636718733</c:v>
                </c:pt>
                <c:pt idx="16">
                  <c:v>416.66046142578148</c:v>
                </c:pt>
                <c:pt idx="17">
                  <c:v>497.73916625976562</c:v>
                </c:pt>
                <c:pt idx="18">
                  <c:v>512.39392089843739</c:v>
                </c:pt>
                <c:pt idx="19">
                  <c:v>454.47509765624983</c:v>
                </c:pt>
                <c:pt idx="20">
                  <c:v>515.7418212890625</c:v>
                </c:pt>
              </c:numCache>
            </c:numRef>
          </c:val>
        </c:ser>
        <c:marker val="1"/>
        <c:axId val="108866944"/>
        <c:axId val="108873216"/>
      </c:lineChart>
      <c:catAx>
        <c:axId val="108866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Displacement</a:t>
                </a:r>
              </a:p>
            </c:rich>
          </c:tx>
          <c:layout/>
        </c:title>
        <c:numFmt formatCode="General" sourceLinked="1"/>
        <c:tickLblPos val="nextTo"/>
        <c:crossAx val="108873216"/>
        <c:crosses val="autoZero"/>
        <c:auto val="1"/>
        <c:lblAlgn val="ctr"/>
        <c:lblOffset val="100"/>
      </c:catAx>
      <c:valAx>
        <c:axId val="1088732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Stress</a:t>
                </a:r>
              </a:p>
            </c:rich>
          </c:tx>
          <c:layout/>
        </c:title>
        <c:numFmt formatCode="General" sourceLinked="1"/>
        <c:tickLblPos val="nextTo"/>
        <c:crossAx val="108866944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v>_temp_2</c:v>
          </c:tx>
          <c:marker>
            <c:symbol val="none"/>
          </c:marker>
          <c:cat>
            <c:numRef>
              <c:f>xyToExcel!$A$1:$A$21</c:f>
              <c:numCache>
                <c:formatCode>General</c:formatCode>
                <c:ptCount val="21"/>
                <c:pt idx="0">
                  <c:v>0.55000007152557351</c:v>
                </c:pt>
                <c:pt idx="1">
                  <c:v>1.5224261283874498</c:v>
                </c:pt>
                <c:pt idx="2">
                  <c:v>2.5485956668853715</c:v>
                </c:pt>
                <c:pt idx="3">
                  <c:v>3.53918433189392</c:v>
                </c:pt>
                <c:pt idx="4">
                  <c:v>4.5332231521606454</c:v>
                </c:pt>
                <c:pt idx="5">
                  <c:v>5.5442457199096626</c:v>
                </c:pt>
                <c:pt idx="6">
                  <c:v>6.5363054275512598</c:v>
                </c:pt>
                <c:pt idx="7">
                  <c:v>7.5535326004028303</c:v>
                </c:pt>
                <c:pt idx="8">
                  <c:v>8.5353908538818306</c:v>
                </c:pt>
                <c:pt idx="9">
                  <c:v>9.5481395721435494</c:v>
                </c:pt>
                <c:pt idx="10">
                  <c:v>10.548249244689902</c:v>
                </c:pt>
                <c:pt idx="11">
                  <c:v>11.5514831542968</c:v>
                </c:pt>
                <c:pt idx="12">
                  <c:v>12.554948806762599</c:v>
                </c:pt>
                <c:pt idx="13">
                  <c:v>13.562190055847106</c:v>
                </c:pt>
                <c:pt idx="14">
                  <c:v>14.617571830749499</c:v>
                </c:pt>
                <c:pt idx="15">
                  <c:v>15.785919189453098</c:v>
                </c:pt>
                <c:pt idx="16">
                  <c:v>16.918796539306584</c:v>
                </c:pt>
                <c:pt idx="17">
                  <c:v>18.390224456787099</c:v>
                </c:pt>
                <c:pt idx="18">
                  <c:v>19.820510864257788</c:v>
                </c:pt>
                <c:pt idx="19">
                  <c:v>19.949125289916889</c:v>
                </c:pt>
                <c:pt idx="20">
                  <c:v>20.5509853363037</c:v>
                </c:pt>
              </c:numCache>
            </c:numRef>
          </c:cat>
          <c:val>
            <c:numRef>
              <c:f>xyToExcel!$B$1:$B$21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1.3668581959791481E-4</c:v>
                </c:pt>
                <c:pt idx="6">
                  <c:v>2.2588564024772495E-4</c:v>
                </c:pt>
                <c:pt idx="7">
                  <c:v>1.1328052496537579E-3</c:v>
                </c:pt>
                <c:pt idx="8">
                  <c:v>2.1657338365912455E-3</c:v>
                </c:pt>
                <c:pt idx="9">
                  <c:v>2.9228990897536278E-3</c:v>
                </c:pt>
                <c:pt idx="10">
                  <c:v>5.5137001909315638E-3</c:v>
                </c:pt>
                <c:pt idx="11">
                  <c:v>1.2515564449131494E-2</c:v>
                </c:pt>
                <c:pt idx="12">
                  <c:v>2.2310815751552592E-2</c:v>
                </c:pt>
                <c:pt idx="13">
                  <c:v>4.2768113315105473E-2</c:v>
                </c:pt>
                <c:pt idx="14">
                  <c:v>8.0414831638336196E-2</c:v>
                </c:pt>
                <c:pt idx="15">
                  <c:v>0.12546373903751373</c:v>
                </c:pt>
                <c:pt idx="16">
                  <c:v>0.23577493429183968</c:v>
                </c:pt>
                <c:pt idx="17">
                  <c:v>0.94884306192398071</c:v>
                </c:pt>
                <c:pt idx="18">
                  <c:v>1.1514242887496935</c:v>
                </c:pt>
                <c:pt idx="19">
                  <c:v>1.1860187053680427</c:v>
                </c:pt>
                <c:pt idx="20">
                  <c:v>1.204449295997619</c:v>
                </c:pt>
              </c:numCache>
            </c:numRef>
          </c:val>
        </c:ser>
        <c:marker val="1"/>
        <c:axId val="112452736"/>
        <c:axId val="112454656"/>
      </c:lineChart>
      <c:catAx>
        <c:axId val="112452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Displacement</a:t>
                </a:r>
              </a:p>
            </c:rich>
          </c:tx>
          <c:layout/>
        </c:title>
        <c:numFmt formatCode="General" sourceLinked="1"/>
        <c:tickLblPos val="nextTo"/>
        <c:crossAx val="112454656"/>
        <c:crosses val="autoZero"/>
        <c:auto val="1"/>
        <c:lblAlgn val="ctr"/>
        <c:lblOffset val="100"/>
      </c:catAx>
      <c:valAx>
        <c:axId val="1124546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Strain</a:t>
                </a:r>
              </a:p>
            </c:rich>
          </c:tx>
          <c:layout/>
        </c:title>
        <c:numFmt formatCode="General" sourceLinked="1"/>
        <c:tickLblPos val="nextTo"/>
        <c:crossAx val="112452736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v>From Field Data: RF:RF3  at part instance PISTON-2 node 63</c:v>
          </c:tx>
          <c:marker>
            <c:symbol val="none"/>
          </c:marker>
          <c:cat>
            <c:numRef>
              <c:f>xyToExcel!$A$1:$A$21</c:f>
              <c:numCache>
                <c:formatCode>General</c:formatCode>
                <c:ptCount val="21"/>
                <c:pt idx="0">
                  <c:v>0</c:v>
                </c:pt>
                <c:pt idx="1">
                  <c:v>1.0008139610290527</c:v>
                </c:pt>
                <c:pt idx="2">
                  <c:v>2.0078387260437007</c:v>
                </c:pt>
                <c:pt idx="3">
                  <c:v>3.0049946308135986</c:v>
                </c:pt>
                <c:pt idx="4">
                  <c:v>4.0031924247741753</c:v>
                </c:pt>
                <c:pt idx="5">
                  <c:v>5.0006189346313494</c:v>
                </c:pt>
                <c:pt idx="6">
                  <c:v>6.0075335502624467</c:v>
                </c:pt>
                <c:pt idx="7">
                  <c:v>7.0053806304931667</c:v>
                </c:pt>
                <c:pt idx="8">
                  <c:v>8.0034399032592844</c:v>
                </c:pt>
                <c:pt idx="9">
                  <c:v>9.0016489028930629</c:v>
                </c:pt>
                <c:pt idx="10">
                  <c:v>10.008469581604004</c:v>
                </c:pt>
                <c:pt idx="11">
                  <c:v>11.006884574890142</c:v>
                </c:pt>
                <c:pt idx="12">
                  <c:v>12.005338668823248</c:v>
                </c:pt>
                <c:pt idx="13">
                  <c:v>13.004353523254395</c:v>
                </c:pt>
                <c:pt idx="14">
                  <c:v>14.000125885009766</c:v>
                </c:pt>
                <c:pt idx="15">
                  <c:v>15.00592613220215</c:v>
                </c:pt>
                <c:pt idx="16">
                  <c:v>16.003223419189453</c:v>
                </c:pt>
                <c:pt idx="17">
                  <c:v>17.000862121582031</c:v>
                </c:pt>
                <c:pt idx="18">
                  <c:v>18.001028060913093</c:v>
                </c:pt>
                <c:pt idx="19">
                  <c:v>19.003026962280273</c:v>
                </c:pt>
                <c:pt idx="20">
                  <c:v>20</c:v>
                </c:pt>
              </c:numCache>
            </c:numRef>
          </c:cat>
          <c:val>
            <c:numRef>
              <c:f>xyToExcel!$B$1:$B$21</c:f>
              <c:numCache>
                <c:formatCode>General</c:formatCode>
                <c:ptCount val="21"/>
                <c:pt idx="0">
                  <c:v>0</c:v>
                </c:pt>
                <c:pt idx="1">
                  <c:v>37587.15234375</c:v>
                </c:pt>
                <c:pt idx="2">
                  <c:v>19185.757812500011</c:v>
                </c:pt>
                <c:pt idx="3">
                  <c:v>25555.900390625011</c:v>
                </c:pt>
                <c:pt idx="4">
                  <c:v>29627.300781250011</c:v>
                </c:pt>
                <c:pt idx="5">
                  <c:v>16471.267578125</c:v>
                </c:pt>
                <c:pt idx="6">
                  <c:v>30743.998046874996</c:v>
                </c:pt>
                <c:pt idx="7">
                  <c:v>12031.729492187505</c:v>
                </c:pt>
                <c:pt idx="8">
                  <c:v>27549.416015625011</c:v>
                </c:pt>
                <c:pt idx="9">
                  <c:v>13630.284179687493</c:v>
                </c:pt>
                <c:pt idx="10">
                  <c:v>19733.529296874982</c:v>
                </c:pt>
                <c:pt idx="11">
                  <c:v>15441.645507812511</c:v>
                </c:pt>
                <c:pt idx="12">
                  <c:v>10371.36328125</c:v>
                </c:pt>
                <c:pt idx="13">
                  <c:v>2482.23681640625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19304.416015625011</c:v>
                </c:pt>
              </c:numCache>
            </c:numRef>
          </c:val>
        </c:ser>
        <c:marker val="1"/>
        <c:axId val="108915328"/>
        <c:axId val="112767744"/>
      </c:lineChart>
      <c:catAx>
        <c:axId val="108915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</c:title>
        <c:numFmt formatCode="General" sourceLinked="1"/>
        <c:tickLblPos val="nextTo"/>
        <c:crossAx val="112767744"/>
        <c:crosses val="autoZero"/>
        <c:auto val="1"/>
        <c:lblAlgn val="ctr"/>
        <c:lblOffset val="100"/>
      </c:catAx>
      <c:valAx>
        <c:axId val="1127677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Force</a:t>
                </a:r>
              </a:p>
            </c:rich>
          </c:tx>
          <c:layout/>
        </c:title>
        <c:numFmt formatCode="General" sourceLinked="1"/>
        <c:tickLblPos val="nextTo"/>
        <c:crossAx val="108915328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v>_temp_1</c:v>
          </c:tx>
          <c:marker>
            <c:symbol val="none"/>
          </c:marker>
          <c:cat>
            <c:numRef>
              <c:f>xyToExcel!$A$1:$A$21</c:f>
              <c:numCache>
                <c:formatCode>General</c:formatCode>
                <c:ptCount val="21"/>
                <c:pt idx="0">
                  <c:v>0.55000007152557351</c:v>
                </c:pt>
                <c:pt idx="1">
                  <c:v>1.5224261283874498</c:v>
                </c:pt>
                <c:pt idx="2">
                  <c:v>2.5485956668853715</c:v>
                </c:pt>
                <c:pt idx="3">
                  <c:v>3.53918433189392</c:v>
                </c:pt>
                <c:pt idx="4">
                  <c:v>4.5332231521606454</c:v>
                </c:pt>
                <c:pt idx="5">
                  <c:v>5.5442457199096626</c:v>
                </c:pt>
                <c:pt idx="6">
                  <c:v>6.5363054275512598</c:v>
                </c:pt>
                <c:pt idx="7">
                  <c:v>7.5535326004028303</c:v>
                </c:pt>
                <c:pt idx="8">
                  <c:v>8.5353908538818306</c:v>
                </c:pt>
                <c:pt idx="9">
                  <c:v>9.5481395721435494</c:v>
                </c:pt>
                <c:pt idx="10">
                  <c:v>10.548249244689902</c:v>
                </c:pt>
                <c:pt idx="11">
                  <c:v>11.5514831542968</c:v>
                </c:pt>
                <c:pt idx="12">
                  <c:v>12.554948806762599</c:v>
                </c:pt>
                <c:pt idx="13">
                  <c:v>13.562190055847106</c:v>
                </c:pt>
                <c:pt idx="14">
                  <c:v>14.617571830749499</c:v>
                </c:pt>
                <c:pt idx="15">
                  <c:v>15.785919189453098</c:v>
                </c:pt>
                <c:pt idx="16">
                  <c:v>16.918796539306584</c:v>
                </c:pt>
                <c:pt idx="17">
                  <c:v>18.390224456787099</c:v>
                </c:pt>
                <c:pt idx="18">
                  <c:v>19.820510864257788</c:v>
                </c:pt>
                <c:pt idx="19">
                  <c:v>19.949125289916889</c:v>
                </c:pt>
                <c:pt idx="20">
                  <c:v>20.5509853363037</c:v>
                </c:pt>
              </c:numCache>
            </c:numRef>
          </c:cat>
          <c:val>
            <c:numRef>
              <c:f>xyToExcel!$B$1:$B$21</c:f>
              <c:numCache>
                <c:formatCode>General</c:formatCode>
                <c:ptCount val="21"/>
                <c:pt idx="0">
                  <c:v>0</c:v>
                </c:pt>
                <c:pt idx="1">
                  <c:v>37587.15234375</c:v>
                </c:pt>
                <c:pt idx="2">
                  <c:v>19185.757812500011</c:v>
                </c:pt>
                <c:pt idx="3">
                  <c:v>25555.900390625011</c:v>
                </c:pt>
                <c:pt idx="4">
                  <c:v>29627.300781250011</c:v>
                </c:pt>
                <c:pt idx="5">
                  <c:v>16471.267578125</c:v>
                </c:pt>
                <c:pt idx="6">
                  <c:v>30743.998046874996</c:v>
                </c:pt>
                <c:pt idx="7">
                  <c:v>12031.729492187505</c:v>
                </c:pt>
                <c:pt idx="8">
                  <c:v>27549.416015625011</c:v>
                </c:pt>
                <c:pt idx="9">
                  <c:v>13630.284179687493</c:v>
                </c:pt>
                <c:pt idx="10">
                  <c:v>19733.529296874982</c:v>
                </c:pt>
                <c:pt idx="11">
                  <c:v>15441.645507812511</c:v>
                </c:pt>
                <c:pt idx="12">
                  <c:v>10371.36328125</c:v>
                </c:pt>
                <c:pt idx="13">
                  <c:v>2482.23681640625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19304.416015625011</c:v>
                </c:pt>
              </c:numCache>
            </c:numRef>
          </c:val>
        </c:ser>
        <c:marker val="1"/>
        <c:axId val="112808320"/>
        <c:axId val="112810240"/>
      </c:lineChart>
      <c:catAx>
        <c:axId val="112808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Displacement</a:t>
                </a:r>
              </a:p>
            </c:rich>
          </c:tx>
          <c:layout/>
        </c:title>
        <c:numFmt formatCode="General" sourceLinked="1"/>
        <c:tickLblPos val="nextTo"/>
        <c:crossAx val="112810240"/>
        <c:crosses val="autoZero"/>
        <c:auto val="1"/>
        <c:lblAlgn val="ctr"/>
        <c:lblOffset val="100"/>
      </c:catAx>
      <c:valAx>
        <c:axId val="1128102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Force</a:t>
                </a:r>
              </a:p>
            </c:rich>
          </c:tx>
          <c:layout/>
        </c:title>
        <c:numFmt formatCode="General" sourceLinked="1"/>
        <c:tickLblPos val="nextTo"/>
        <c:crossAx val="112808320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v>From Field Data: STH (Avg: 75%)  at part instance TUBE-1 node 2095</c:v>
          </c:tx>
          <c:marker>
            <c:symbol val="none"/>
          </c:marker>
          <c:cat>
            <c:numRef>
              <c:f>xyToExcel!$A$1:$A$81</c:f>
              <c:numCache>
                <c:formatCode>General</c:formatCode>
                <c:ptCount val="81"/>
                <c:pt idx="0">
                  <c:v>0</c:v>
                </c:pt>
                <c:pt idx="1">
                  <c:v>1.0008139610290527</c:v>
                </c:pt>
                <c:pt idx="2">
                  <c:v>1.0008139610290527</c:v>
                </c:pt>
                <c:pt idx="3">
                  <c:v>1.0008139610290527</c:v>
                </c:pt>
                <c:pt idx="4">
                  <c:v>1.0008139610290527</c:v>
                </c:pt>
                <c:pt idx="5">
                  <c:v>2.0078387260437007</c:v>
                </c:pt>
                <c:pt idx="6">
                  <c:v>2.0078387260437007</c:v>
                </c:pt>
                <c:pt idx="7">
                  <c:v>2.0078387260437007</c:v>
                </c:pt>
                <c:pt idx="8">
                  <c:v>2.0078387260437007</c:v>
                </c:pt>
                <c:pt idx="9">
                  <c:v>3.0049946308135986</c:v>
                </c:pt>
                <c:pt idx="10">
                  <c:v>3.0049946308135986</c:v>
                </c:pt>
                <c:pt idx="11">
                  <c:v>3.0049946308135986</c:v>
                </c:pt>
                <c:pt idx="12">
                  <c:v>3.0049946308135986</c:v>
                </c:pt>
                <c:pt idx="13">
                  <c:v>4.0031924247741753</c:v>
                </c:pt>
                <c:pt idx="14">
                  <c:v>4.0031924247741753</c:v>
                </c:pt>
                <c:pt idx="15">
                  <c:v>4.0031924247741753</c:v>
                </c:pt>
                <c:pt idx="16">
                  <c:v>4.0031924247741753</c:v>
                </c:pt>
                <c:pt idx="17">
                  <c:v>5.0006189346313494</c:v>
                </c:pt>
                <c:pt idx="18">
                  <c:v>5.0006189346313494</c:v>
                </c:pt>
                <c:pt idx="19">
                  <c:v>5.0006189346313494</c:v>
                </c:pt>
                <c:pt idx="20">
                  <c:v>5.0006189346313494</c:v>
                </c:pt>
                <c:pt idx="21">
                  <c:v>6.0075335502624467</c:v>
                </c:pt>
                <c:pt idx="22">
                  <c:v>6.0075335502624467</c:v>
                </c:pt>
                <c:pt idx="23">
                  <c:v>6.0075335502624467</c:v>
                </c:pt>
                <c:pt idx="24">
                  <c:v>6.0075335502624467</c:v>
                </c:pt>
                <c:pt idx="25">
                  <c:v>7.0053806304931667</c:v>
                </c:pt>
                <c:pt idx="26">
                  <c:v>7.0053806304931667</c:v>
                </c:pt>
                <c:pt idx="27">
                  <c:v>7.0053806304931667</c:v>
                </c:pt>
                <c:pt idx="28">
                  <c:v>7.0053806304931667</c:v>
                </c:pt>
                <c:pt idx="29">
                  <c:v>8.0034399032592844</c:v>
                </c:pt>
                <c:pt idx="30">
                  <c:v>8.0034399032592844</c:v>
                </c:pt>
                <c:pt idx="31">
                  <c:v>8.0034399032592844</c:v>
                </c:pt>
                <c:pt idx="32">
                  <c:v>8.0034399032592844</c:v>
                </c:pt>
                <c:pt idx="33">
                  <c:v>9.0016489028930629</c:v>
                </c:pt>
                <c:pt idx="34">
                  <c:v>9.0016489028930629</c:v>
                </c:pt>
                <c:pt idx="35">
                  <c:v>9.0016489028930629</c:v>
                </c:pt>
                <c:pt idx="36">
                  <c:v>9.0016489028930629</c:v>
                </c:pt>
                <c:pt idx="37">
                  <c:v>10.008469581604004</c:v>
                </c:pt>
                <c:pt idx="38">
                  <c:v>10.008469581604004</c:v>
                </c:pt>
                <c:pt idx="39">
                  <c:v>10.008469581604004</c:v>
                </c:pt>
                <c:pt idx="40">
                  <c:v>10.008469581604004</c:v>
                </c:pt>
                <c:pt idx="41">
                  <c:v>11.006884574890142</c:v>
                </c:pt>
                <c:pt idx="42">
                  <c:v>11.006884574890142</c:v>
                </c:pt>
                <c:pt idx="43">
                  <c:v>11.006884574890142</c:v>
                </c:pt>
                <c:pt idx="44">
                  <c:v>11.006884574890142</c:v>
                </c:pt>
                <c:pt idx="45">
                  <c:v>12.005338668823248</c:v>
                </c:pt>
                <c:pt idx="46">
                  <c:v>12.005338668823248</c:v>
                </c:pt>
                <c:pt idx="47">
                  <c:v>12.005338668823248</c:v>
                </c:pt>
                <c:pt idx="48">
                  <c:v>12.005338668823248</c:v>
                </c:pt>
                <c:pt idx="49">
                  <c:v>13.004353523254395</c:v>
                </c:pt>
                <c:pt idx="50">
                  <c:v>13.004353523254395</c:v>
                </c:pt>
                <c:pt idx="51">
                  <c:v>13.004353523254395</c:v>
                </c:pt>
                <c:pt idx="52">
                  <c:v>13.004353523254395</c:v>
                </c:pt>
                <c:pt idx="53">
                  <c:v>14.000125885009766</c:v>
                </c:pt>
                <c:pt idx="54">
                  <c:v>14.000125885009766</c:v>
                </c:pt>
                <c:pt idx="55">
                  <c:v>14.000125885009766</c:v>
                </c:pt>
                <c:pt idx="56">
                  <c:v>14.000125885009766</c:v>
                </c:pt>
                <c:pt idx="57">
                  <c:v>15.00592613220215</c:v>
                </c:pt>
                <c:pt idx="58">
                  <c:v>15.00592613220215</c:v>
                </c:pt>
                <c:pt idx="59">
                  <c:v>15.00592613220215</c:v>
                </c:pt>
                <c:pt idx="60">
                  <c:v>15.00592613220215</c:v>
                </c:pt>
                <c:pt idx="61">
                  <c:v>16.003223419189453</c:v>
                </c:pt>
                <c:pt idx="62">
                  <c:v>16.003223419189453</c:v>
                </c:pt>
                <c:pt idx="63">
                  <c:v>16.003223419189453</c:v>
                </c:pt>
                <c:pt idx="64">
                  <c:v>16.003223419189453</c:v>
                </c:pt>
                <c:pt idx="65">
                  <c:v>17.000862121582031</c:v>
                </c:pt>
                <c:pt idx="66">
                  <c:v>17.000862121582031</c:v>
                </c:pt>
                <c:pt idx="67">
                  <c:v>17.000862121582031</c:v>
                </c:pt>
                <c:pt idx="68">
                  <c:v>17.000862121582031</c:v>
                </c:pt>
                <c:pt idx="69">
                  <c:v>18.001028060913093</c:v>
                </c:pt>
                <c:pt idx="70">
                  <c:v>18.001028060913093</c:v>
                </c:pt>
                <c:pt idx="71">
                  <c:v>18.001028060913093</c:v>
                </c:pt>
                <c:pt idx="72">
                  <c:v>18.001028060913093</c:v>
                </c:pt>
                <c:pt idx="73">
                  <c:v>19.003026962280273</c:v>
                </c:pt>
                <c:pt idx="74">
                  <c:v>19.003026962280273</c:v>
                </c:pt>
                <c:pt idx="75">
                  <c:v>19.003026962280273</c:v>
                </c:pt>
                <c:pt idx="76">
                  <c:v>19.003026962280273</c:v>
                </c:pt>
                <c:pt idx="77">
                  <c:v>20</c:v>
                </c:pt>
                <c:pt idx="78">
                  <c:v>20</c:v>
                </c:pt>
                <c:pt idx="79">
                  <c:v>20</c:v>
                </c:pt>
                <c:pt idx="80">
                  <c:v>20</c:v>
                </c:pt>
              </c:numCache>
            </c:numRef>
          </c:cat>
          <c:val>
            <c:numRef>
              <c:f>xyToExcel!$B$1:$B$81</c:f>
              <c:numCache>
                <c:formatCode>General</c:formatCode>
                <c:ptCount val="81"/>
                <c:pt idx="0">
                  <c:v>1.1000000238418592</c:v>
                </c:pt>
                <c:pt idx="1">
                  <c:v>1.0961829423904421</c:v>
                </c:pt>
                <c:pt idx="2">
                  <c:v>1.096159219741822</c:v>
                </c:pt>
                <c:pt idx="3">
                  <c:v>1.0960805416107193</c:v>
                </c:pt>
                <c:pt idx="4">
                  <c:v>1.0960894823074339</c:v>
                </c:pt>
                <c:pt idx="5">
                  <c:v>1.0946784019470222</c:v>
                </c:pt>
                <c:pt idx="6">
                  <c:v>1.0946506261825568</c:v>
                </c:pt>
                <c:pt idx="7">
                  <c:v>1.0945791006088261</c:v>
                </c:pt>
                <c:pt idx="8">
                  <c:v>1.094560146331788</c:v>
                </c:pt>
                <c:pt idx="9">
                  <c:v>1.0934498310089111</c:v>
                </c:pt>
                <c:pt idx="10">
                  <c:v>1.0934419631958014</c:v>
                </c:pt>
                <c:pt idx="11">
                  <c:v>1.09332287311554</c:v>
                </c:pt>
                <c:pt idx="12">
                  <c:v>1.0933306217193604</c:v>
                </c:pt>
                <c:pt idx="13">
                  <c:v>1.0911502838134766</c:v>
                </c:pt>
                <c:pt idx="14">
                  <c:v>1.0911556482315063</c:v>
                </c:pt>
                <c:pt idx="15">
                  <c:v>1.0906057357788093</c:v>
                </c:pt>
                <c:pt idx="16">
                  <c:v>1.0906128883361821</c:v>
                </c:pt>
                <c:pt idx="17">
                  <c:v>1.0888515710830695</c:v>
                </c:pt>
                <c:pt idx="18">
                  <c:v>1.0888813734054559</c:v>
                </c:pt>
                <c:pt idx="19">
                  <c:v>1.0881818532943726</c:v>
                </c:pt>
                <c:pt idx="20">
                  <c:v>1.0881932973861688</c:v>
                </c:pt>
                <c:pt idx="21">
                  <c:v>1.0865843296051025</c:v>
                </c:pt>
                <c:pt idx="22">
                  <c:v>1.0865985155105591</c:v>
                </c:pt>
                <c:pt idx="23">
                  <c:v>1.0851924419403081</c:v>
                </c:pt>
                <c:pt idx="24">
                  <c:v>1.0851854085922241</c:v>
                </c:pt>
                <c:pt idx="25">
                  <c:v>1.08345115184784</c:v>
                </c:pt>
                <c:pt idx="26">
                  <c:v>1.0834649801254266</c:v>
                </c:pt>
                <c:pt idx="27">
                  <c:v>1.0816434621810913</c:v>
                </c:pt>
                <c:pt idx="28">
                  <c:v>1.0816375017166147</c:v>
                </c:pt>
                <c:pt idx="29">
                  <c:v>1.0808259248733527</c:v>
                </c:pt>
                <c:pt idx="30">
                  <c:v>1.0807993412017822</c:v>
                </c:pt>
                <c:pt idx="31">
                  <c:v>1.07876968383789</c:v>
                </c:pt>
                <c:pt idx="32">
                  <c:v>1.0786823034286501</c:v>
                </c:pt>
                <c:pt idx="33">
                  <c:v>1.0758132934570306</c:v>
                </c:pt>
                <c:pt idx="34">
                  <c:v>1.0758053064346307</c:v>
                </c:pt>
                <c:pt idx="35">
                  <c:v>1.073319911956788</c:v>
                </c:pt>
                <c:pt idx="36">
                  <c:v>1.0732712745666504</c:v>
                </c:pt>
                <c:pt idx="37">
                  <c:v>1.0681608915328979</c:v>
                </c:pt>
                <c:pt idx="38">
                  <c:v>1.0680758953094478</c:v>
                </c:pt>
                <c:pt idx="39">
                  <c:v>1.0655875205993659</c:v>
                </c:pt>
                <c:pt idx="40">
                  <c:v>1.0654946565628043</c:v>
                </c:pt>
                <c:pt idx="41">
                  <c:v>1.0529770851135261</c:v>
                </c:pt>
                <c:pt idx="42">
                  <c:v>1.0529631376266479</c:v>
                </c:pt>
                <c:pt idx="43">
                  <c:v>1.0504807233810431</c:v>
                </c:pt>
                <c:pt idx="44">
                  <c:v>1.0504329204559333</c:v>
                </c:pt>
                <c:pt idx="45">
                  <c:v>1.0247507095336921</c:v>
                </c:pt>
                <c:pt idx="46">
                  <c:v>1.0247808694839486</c:v>
                </c:pt>
                <c:pt idx="47">
                  <c:v>1.0243229866027839</c:v>
                </c:pt>
                <c:pt idx="48">
                  <c:v>1.0243518352508545</c:v>
                </c:pt>
                <c:pt idx="49">
                  <c:v>0.96597009897232067</c:v>
                </c:pt>
                <c:pt idx="50">
                  <c:v>0.96595305204391513</c:v>
                </c:pt>
                <c:pt idx="51">
                  <c:v>0.97042042016983066</c:v>
                </c:pt>
                <c:pt idx="52">
                  <c:v>0.97058856487274126</c:v>
                </c:pt>
                <c:pt idx="53">
                  <c:v>0.85197460651397783</c:v>
                </c:pt>
                <c:pt idx="54">
                  <c:v>0.84538316726684559</c:v>
                </c:pt>
                <c:pt idx="55">
                  <c:v>0.85404771566391025</c:v>
                </c:pt>
                <c:pt idx="56">
                  <c:v>0.85324680805206299</c:v>
                </c:pt>
                <c:pt idx="57">
                  <c:v>0.71411418914794855</c:v>
                </c:pt>
                <c:pt idx="58">
                  <c:v>0.71588617563247681</c:v>
                </c:pt>
                <c:pt idx="59">
                  <c:v>0.70999878644943282</c:v>
                </c:pt>
                <c:pt idx="60">
                  <c:v>0.71895879507064819</c:v>
                </c:pt>
                <c:pt idx="61">
                  <c:v>0.64312797784805331</c:v>
                </c:pt>
                <c:pt idx="62">
                  <c:v>0.66385734081268311</c:v>
                </c:pt>
                <c:pt idx="63">
                  <c:v>0.64051192998886108</c:v>
                </c:pt>
                <c:pt idx="64">
                  <c:v>0.67400014400482211</c:v>
                </c:pt>
                <c:pt idx="65">
                  <c:v>0.64252084493637085</c:v>
                </c:pt>
                <c:pt idx="66">
                  <c:v>0.66359919309616122</c:v>
                </c:pt>
                <c:pt idx="67">
                  <c:v>0.64016211032867465</c:v>
                </c:pt>
                <c:pt idx="68">
                  <c:v>0.67346471548080478</c:v>
                </c:pt>
                <c:pt idx="69">
                  <c:v>0.64282995462417714</c:v>
                </c:pt>
                <c:pt idx="70">
                  <c:v>0.66387319564819414</c:v>
                </c:pt>
                <c:pt idx="71">
                  <c:v>0.64042460918426514</c:v>
                </c:pt>
                <c:pt idx="72">
                  <c:v>0.67374318838119573</c:v>
                </c:pt>
                <c:pt idx="73">
                  <c:v>0.64279294013977095</c:v>
                </c:pt>
                <c:pt idx="74">
                  <c:v>0.66389107704162664</c:v>
                </c:pt>
                <c:pt idx="75">
                  <c:v>0.64041924476623502</c:v>
                </c:pt>
                <c:pt idx="76">
                  <c:v>0.67372977733612127</c:v>
                </c:pt>
                <c:pt idx="77">
                  <c:v>0.64278578758239791</c:v>
                </c:pt>
                <c:pt idx="78">
                  <c:v>0.66388565301895186</c:v>
                </c:pt>
                <c:pt idx="79">
                  <c:v>0.64040499925613403</c:v>
                </c:pt>
                <c:pt idx="80">
                  <c:v>0.67372542619705267</c:v>
                </c:pt>
              </c:numCache>
            </c:numRef>
          </c:val>
        </c:ser>
        <c:marker val="1"/>
        <c:axId val="112985984"/>
        <c:axId val="113033216"/>
      </c:lineChart>
      <c:catAx>
        <c:axId val="112985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</c:title>
        <c:numFmt formatCode="General" sourceLinked="1"/>
        <c:tickLblPos val="nextTo"/>
        <c:crossAx val="113033216"/>
        <c:crosses val="autoZero"/>
        <c:auto val="1"/>
        <c:lblAlgn val="ctr"/>
        <c:lblOffset val="100"/>
      </c:catAx>
      <c:valAx>
        <c:axId val="1130332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Thickness</a:t>
                </a:r>
              </a:p>
            </c:rich>
          </c:tx>
          <c:layout/>
        </c:title>
        <c:numFmt formatCode="General" sourceLinked="1"/>
        <c:tickLblPos val="nextTo"/>
        <c:crossAx val="112985984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7772400" cy="1219200"/>
          </a:xfrm>
        </p:spPr>
        <p:txBody>
          <a:bodyPr>
            <a:normAutofit/>
          </a:bodyPr>
          <a:lstStyle/>
          <a:p>
            <a:pPr algn="r"/>
            <a:r>
              <a:rPr lang="fa-IR" sz="2400" dirty="0" smtClean="0"/>
              <a:t>معرفی هیدروفرمینگ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686800" cy="4114800"/>
          </a:xfrm>
        </p:spPr>
        <p:txBody>
          <a:bodyPr>
            <a:normAutofit/>
          </a:bodyPr>
          <a:lstStyle/>
          <a:p>
            <a:pPr rtl="1"/>
            <a:r>
              <a:rPr lang="fa-IR" sz="2000" dirty="0" smtClean="0"/>
              <a:t> تکنولوژی هیدروفرمینگ باعث ایجاد تحولی عظیم در صنعت خودرو شد که هدف ان تولید قطعات بدون درز  از پروفیل های ساخته شده از ورق میباشد و از  کاربرد های ان ساخت و فرم دهی قطعات فوق العاده پیچیده است</a:t>
            </a:r>
          </a:p>
          <a:p>
            <a:pPr algn="r"/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200400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038600"/>
            <a:ext cx="2438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فرم دهی هیدرومکانیکی ورق های فلزی</a:t>
            </a:r>
            <a:br>
              <a:rPr lang="fa-IR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000" dirty="0" smtClean="0"/>
              <a:t>نمونه پمپ سوخت که از متداول ترین قطعات ساخته شده با این روش</a:t>
            </a:r>
            <a:endParaRPr lang="en-US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8340" y="2819401"/>
            <a:ext cx="439615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62106"/>
            <a:ext cx="3352800" cy="439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2800" dirty="0" smtClean="0"/>
              <a:t>هیدروفرمینگ با دیافراگم لاستیکی</a:t>
            </a:r>
            <a:br>
              <a:rPr lang="fa-IR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/>
              <a:t>کاربرد</a:t>
            </a:r>
          </a:p>
          <a:p>
            <a:pPr algn="r" rtl="1"/>
            <a:r>
              <a:rPr lang="fa-IR" sz="2000" dirty="0" smtClean="0"/>
              <a:t>فرم دهی های کم عمق و گسترده</a:t>
            </a:r>
          </a:p>
          <a:p>
            <a:pPr algn="r" rtl="1"/>
            <a:r>
              <a:rPr lang="fa-IR" sz="2000" dirty="0" smtClean="0"/>
              <a:t>تعداد پایین</a:t>
            </a:r>
          </a:p>
          <a:p>
            <a:pPr algn="r" rtl="1"/>
            <a:r>
              <a:rPr lang="fa-IR" sz="2000" dirty="0" smtClean="0"/>
              <a:t>تولیدات دسته ای صنایع اتومبیل</a:t>
            </a: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32741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657600"/>
            <a:ext cx="4572000" cy="294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200" dirty="0" smtClean="0"/>
              <a:t>هیدروفرمینگ با دیافراگم لاستیکی</a:t>
            </a:r>
            <a:br>
              <a:rPr lang="fa-IR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/>
              <a:t>مزایا</a:t>
            </a:r>
          </a:p>
          <a:p>
            <a:pPr algn="r" rtl="1"/>
            <a:r>
              <a:rPr lang="fa-IR" sz="2000" dirty="0" smtClean="0"/>
              <a:t>کاهش هزینه و زمان ساخت ماتریس</a:t>
            </a:r>
          </a:p>
          <a:p>
            <a:pPr algn="r" rtl="1"/>
            <a:r>
              <a:rPr lang="fa-IR" sz="2000" dirty="0" smtClean="0"/>
              <a:t>کیفیت سطح بهتر</a:t>
            </a:r>
          </a:p>
          <a:p>
            <a:pPr algn="r" rtl="1"/>
            <a:r>
              <a:rPr lang="fa-IR" sz="2000" dirty="0" smtClean="0"/>
              <a:t>شکل دهی قطعات پیچیده تر</a:t>
            </a:r>
          </a:p>
          <a:p>
            <a:pPr algn="r" rtl="1">
              <a:buNone/>
            </a:pPr>
            <a:r>
              <a:rPr lang="fa-IR" dirty="0" smtClean="0"/>
              <a:t>معایب</a:t>
            </a:r>
          </a:p>
          <a:p>
            <a:pPr algn="r" rtl="1"/>
            <a:r>
              <a:rPr lang="fa-IR" sz="2000" dirty="0" smtClean="0"/>
              <a:t>بازده پرس و تجهیزات کم است</a:t>
            </a:r>
          </a:p>
          <a:p>
            <a:pPr algn="r" rtl="1"/>
            <a:r>
              <a:rPr lang="fa-IR" sz="2000" dirty="0" smtClean="0"/>
              <a:t>برای تولیدات دسته ای استفاده می شود</a:t>
            </a:r>
          </a:p>
          <a:p>
            <a:pPr algn="r" rtl="1"/>
            <a:r>
              <a:rPr lang="fa-IR" sz="2000" dirty="0" smtClean="0"/>
              <a:t>امکان پارگی دیافراگم لاستیکی و عدم کنترل چروک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354067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/>
              <a:t>کشش عمیق هیدرومکانیکی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sz="2000" dirty="0" smtClean="0"/>
              <a:t>این روش برای اصلاح روش قبلی با حذف غشای لاستیکی به وجود امد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5086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هیدروفرمینگ جفت صفحه موازی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000" dirty="0" smtClean="0"/>
              <a:t>خصوصیات روش:</a:t>
            </a:r>
          </a:p>
          <a:p>
            <a:pPr algn="r" rtl="1"/>
            <a:r>
              <a:rPr lang="fa-IR" sz="2000" dirty="0" smtClean="0"/>
              <a:t>دو ورق با جوش لیزری به هم متصل شده و سیال بین انها تزریق می شود</a:t>
            </a:r>
          </a:p>
          <a:p>
            <a:pPr algn="r" rtl="1"/>
            <a:r>
              <a:rPr lang="fa-IR" sz="2000" dirty="0" smtClean="0"/>
              <a:t>نیازی به تخلیه هوا نیست</a:t>
            </a:r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5999"/>
            <a:ext cx="2667000" cy="22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49720"/>
            <a:ext cx="9144000" cy="206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971800"/>
            <a:ext cx="37433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ترکیبی کشش و بالجینگ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fa-IR" sz="2000" dirty="0" smtClean="0"/>
              <a:t>شکم دادن ورق تحت فشار سیال به طور ازاد را بالجینگ گویند</a:t>
            </a:r>
            <a:endParaRPr lang="en-US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743200"/>
            <a:ext cx="745941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تغییر شکل با انبساط مکانیکی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sz="2000" dirty="0" smtClean="0"/>
              <a:t>خصوصیات فرایند</a:t>
            </a:r>
          </a:p>
          <a:p>
            <a:pPr algn="r" rtl="1"/>
            <a:r>
              <a:rPr lang="fa-IR" sz="2000" dirty="0" smtClean="0"/>
              <a:t>کاهش اصطکاک با مواد روانکار </a:t>
            </a:r>
          </a:p>
          <a:p>
            <a:pPr algn="r" rtl="1"/>
            <a:r>
              <a:rPr lang="fa-IR" sz="2000" dirty="0" smtClean="0"/>
              <a:t>افزایش حد انبساط تا 67 درصد</a:t>
            </a:r>
          </a:p>
          <a:p>
            <a:pPr algn="r" rtl="1"/>
            <a:r>
              <a:rPr lang="fa-IR" sz="2000" dirty="0" smtClean="0"/>
              <a:t>هزینه ی پایین فرایند</a:t>
            </a:r>
          </a:p>
          <a:p>
            <a:pPr algn="r" rtl="1"/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429000"/>
            <a:ext cx="39719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/>
              <a:t> فرم دهی تورمی الاستیکی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572000"/>
          </a:xfrm>
        </p:spPr>
        <p:txBody>
          <a:bodyPr/>
          <a:lstStyle/>
          <a:p>
            <a:pPr algn="r" rtl="1">
              <a:buNone/>
            </a:pPr>
            <a:r>
              <a:rPr lang="fa-IR" sz="2000" dirty="0" smtClean="0"/>
              <a:t>خصوصیات فرایند</a:t>
            </a:r>
          </a:p>
          <a:p>
            <a:pPr algn="r" rtl="1"/>
            <a:r>
              <a:rPr lang="fa-IR" sz="2000" dirty="0" smtClean="0"/>
              <a:t>سیال با یک قطعه الاستیکی جایگزین می گردد</a:t>
            </a:r>
          </a:p>
          <a:p>
            <a:pPr algn="r" rtl="1"/>
            <a:r>
              <a:rPr lang="fa-IR" sz="2000" dirty="0" smtClean="0"/>
              <a:t>قطر خارجی لاستیک مساوی قطر داخلی لوله است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3352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4628" y="3581400"/>
            <a:ext cx="57611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هیدرو فرمینگ ورق با یک قالب متحرک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مزایا</a:t>
            </a:r>
          </a:p>
          <a:p>
            <a:pPr algn="r" rtl="1"/>
            <a:r>
              <a:rPr lang="fa-IR" sz="2000" dirty="0" smtClean="0"/>
              <a:t>فرم دهی اشکال پیچیده با الاستیسته کم</a:t>
            </a:r>
          </a:p>
          <a:p>
            <a:pPr algn="r" rtl="1"/>
            <a:r>
              <a:rPr lang="fa-IR" sz="2000" dirty="0" smtClean="0"/>
              <a:t>کاهش محدودیت شکل پذیری ورق</a:t>
            </a:r>
          </a:p>
          <a:p>
            <a:pPr algn="r" rtl="1"/>
            <a:r>
              <a:rPr lang="fa-IR" sz="2000" dirty="0" smtClean="0"/>
              <a:t>افزایش عمر ابزار</a:t>
            </a:r>
          </a:p>
          <a:p>
            <a:pPr algn="r" rtl="1"/>
            <a:r>
              <a:rPr lang="fa-IR" sz="2000" dirty="0" smtClean="0"/>
              <a:t>کاهش برگشت فنری</a:t>
            </a:r>
          </a:p>
          <a:p>
            <a:pPr algn="r" rtl="1"/>
            <a:r>
              <a:rPr lang="fa-IR" sz="2000" dirty="0" smtClean="0"/>
              <a:t>کاهش هزینه ابزار و زمان تولید</a:t>
            </a:r>
          </a:p>
          <a:p>
            <a:pPr algn="r" rtl="1"/>
            <a:r>
              <a:rPr lang="fa-IR" sz="2000" dirty="0" smtClean="0"/>
              <a:t>مخصوص محصولات بزرگ با پیچیدگی زیاد</a:t>
            </a:r>
          </a:p>
          <a:p>
            <a:pPr algn="r" rtl="1">
              <a:buNone/>
            </a:pPr>
            <a:endParaRPr lang="en-US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3810000" cy="27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000" dirty="0" smtClean="0"/>
              <a:t>نسبت لاغر شدن ورق در دو عملیات با قالب متحرک و بدون ان</a:t>
            </a:r>
            <a:endParaRPr lang="en-US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7914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45720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/>
              <a:t>برای تولید قطعات زیر نیاز به روش بلانک زنی است ک موجب دور ریز زیاد می شود که با هیدروفرمینگ بدون دور ریز صورت می گیرد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5257800" cy="422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فرم دهی سیال ضربه زن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fa-IR" sz="2000" dirty="0" smtClean="0"/>
              <a:t>خصوصیات فرایند</a:t>
            </a:r>
          </a:p>
          <a:p>
            <a:pPr algn="r" rtl="1"/>
            <a:r>
              <a:rPr lang="fa-IR" sz="2000" dirty="0" smtClean="0"/>
              <a:t>زمان انتقال نیرو کوتاه</a:t>
            </a:r>
          </a:p>
          <a:p>
            <a:pPr algn="r" rtl="1"/>
            <a:r>
              <a:rPr lang="fa-IR" sz="2000" dirty="0" smtClean="0"/>
              <a:t>تنظیم پرس بر بیشترین کورس</a:t>
            </a:r>
          </a:p>
          <a:p>
            <a:pPr algn="r" rtl="1"/>
            <a:r>
              <a:rPr lang="fa-IR" sz="2000" dirty="0" smtClean="0"/>
              <a:t>استفاده از یک سیال غیر منبسط شونده مانند اب</a:t>
            </a:r>
          </a:p>
          <a:p>
            <a:pPr algn="r" rtl="1"/>
            <a:endParaRPr lang="en-US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733800"/>
            <a:ext cx="6172200" cy="267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هیدروفرمینگ فشار خارجی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خصوصیات</a:t>
            </a:r>
          </a:p>
          <a:p>
            <a:pPr algn="r" rtl="1"/>
            <a:r>
              <a:rPr lang="fa-IR" sz="2000" dirty="0" smtClean="0"/>
              <a:t>کاربرد محدود ولی موثر</a:t>
            </a:r>
          </a:p>
          <a:p>
            <a:pPr algn="r" rtl="1"/>
            <a:r>
              <a:rPr lang="fa-IR" sz="2000" dirty="0" smtClean="0"/>
              <a:t>فشار سیال از خارج وارد می شود</a:t>
            </a:r>
          </a:p>
          <a:p>
            <a:pPr algn="r" rtl="1"/>
            <a:endParaRPr lang="en-US" sz="20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54592"/>
            <a:ext cx="3810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5814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 smtClean="0"/>
              <a:t>هیدرو فرمینگ لوله طراحی انعطاف پذیر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sz="2000" dirty="0" smtClean="0"/>
              <a:t>خصوصیات طراحی انعطاف پذیر</a:t>
            </a:r>
          </a:p>
          <a:p>
            <a:pPr algn="r" rtl="1"/>
            <a:r>
              <a:rPr lang="fa-IR" sz="2000" dirty="0" smtClean="0"/>
              <a:t>قابلیت سوراخکاری</a:t>
            </a:r>
          </a:p>
          <a:p>
            <a:pPr algn="r" rtl="1"/>
            <a:r>
              <a:rPr lang="fa-IR" sz="2000" dirty="0" smtClean="0"/>
              <a:t>خمش و چگونگی پیش فرم اولیه</a:t>
            </a:r>
          </a:p>
          <a:p>
            <a:pPr algn="r" rtl="1"/>
            <a:r>
              <a:rPr lang="fa-IR" sz="2000" dirty="0" smtClean="0"/>
              <a:t>گسترش پذیری و توسعه فرایند ها</a:t>
            </a:r>
          </a:p>
          <a:p>
            <a:pPr algn="r" rtl="1"/>
            <a:r>
              <a:rPr lang="fa-IR" sz="2000" dirty="0" smtClean="0"/>
              <a:t>تنوع پذیری محصولات</a:t>
            </a:r>
          </a:p>
          <a:p>
            <a:pPr algn="r" rtl="1"/>
            <a:r>
              <a:rPr lang="fa-IR" sz="2000" dirty="0" smtClean="0"/>
              <a:t>کاهش زمان انجام کار</a:t>
            </a:r>
          </a:p>
          <a:p>
            <a:pPr algn="r" rtl="1">
              <a:buNone/>
            </a:pPr>
            <a:endParaRPr lang="fa-IR" sz="2000" dirty="0" smtClean="0"/>
          </a:p>
          <a:p>
            <a:pPr algn="r" rtl="1">
              <a:buNone/>
            </a:pPr>
            <a:r>
              <a:rPr lang="fa-IR" sz="2000" dirty="0" smtClean="0"/>
              <a:t>انواع روش</a:t>
            </a:r>
            <a:endParaRPr lang="en-US" sz="2000" dirty="0" smtClean="0"/>
          </a:p>
          <a:p>
            <a:pPr algn="r" rtl="1"/>
            <a:r>
              <a:rPr lang="fa-IR" sz="2000" dirty="0" smtClean="0"/>
              <a:t>هیدروفرمینگ با فشار بالا </a:t>
            </a:r>
            <a:r>
              <a:rPr lang="en-US" sz="2000" dirty="0" smtClean="0"/>
              <a:t>HPH</a:t>
            </a:r>
          </a:p>
          <a:p>
            <a:pPr algn="r" rtl="1"/>
            <a:r>
              <a:rPr lang="fa-IR" sz="2000" dirty="0" smtClean="0"/>
              <a:t>هیدروفرمینگ با فشار مرحله ای</a:t>
            </a:r>
            <a:r>
              <a:rPr lang="en-US" sz="2000" dirty="0" smtClean="0"/>
              <a:t> PSH </a:t>
            </a:r>
          </a:p>
          <a:p>
            <a:pPr algn="r" rtl="1"/>
            <a:endParaRPr lang="en-US" dirty="0" smtClean="0"/>
          </a:p>
          <a:p>
            <a:pPr algn="r" rtl="1"/>
            <a:endParaRPr lang="fa-IR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752600"/>
            <a:ext cx="332509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400" dirty="0" smtClean="0"/>
              <a:t>نمونه خودروسازهایی که از این روش استفاده نموده اند</a:t>
            </a:r>
            <a:endParaRPr lang="en-US" sz="24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6762" y="2416175"/>
            <a:ext cx="76104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 smtClean="0"/>
              <a:t>هیدرورمینگ با فشار مرحله ای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fa-IR" sz="2000" dirty="0" smtClean="0"/>
              <a:t>مزایای این روش</a:t>
            </a:r>
          </a:p>
          <a:p>
            <a:pPr algn="r" rtl="1"/>
            <a:r>
              <a:rPr lang="fa-IR" sz="2000" dirty="0" smtClean="0"/>
              <a:t>سادگی طراحی روش </a:t>
            </a:r>
            <a:r>
              <a:rPr lang="en-US" sz="2000" dirty="0" smtClean="0"/>
              <a:t>PSH</a:t>
            </a:r>
          </a:p>
          <a:p>
            <a:pPr algn="r" rtl="1"/>
            <a:r>
              <a:rPr lang="fa-IR" sz="2000" dirty="0" smtClean="0"/>
              <a:t>استفاده از فشار های کمتر</a:t>
            </a:r>
          </a:p>
          <a:p>
            <a:pPr algn="r" rtl="1"/>
            <a:r>
              <a:rPr lang="fa-IR" sz="2000" dirty="0" smtClean="0"/>
              <a:t>کار سختی معادل 7 تا 10 درصد ایجاد می شود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581400"/>
            <a:ext cx="7162800" cy="27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/>
              <a:t>هیدرورمینگ با فشار مرحله ای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fa-IR" sz="2000" dirty="0" smtClean="0"/>
              <a:t>در این روش احتمال قاپیده شدن وجود دارد که باید از ان با روشهایی جلوگیری نمود</a:t>
            </a:r>
          </a:p>
          <a:p>
            <a:pPr algn="r" rtl="1">
              <a:buNone/>
            </a:pPr>
            <a:r>
              <a:rPr lang="fa-IR" sz="2000" dirty="0" smtClean="0"/>
              <a:t>معمولا فشار داخلی در این فرایند 48 مگا پاسکال است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429000"/>
            <a:ext cx="55340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/>
              <a:t>مزایای </a:t>
            </a:r>
            <a:r>
              <a:rPr lang="en-US" sz="3200" dirty="0" smtClean="0"/>
              <a:t>PSH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fa-IR" dirty="0" smtClean="0"/>
              <a:t>تجهیزات با ابعاد کوچک</a:t>
            </a:r>
          </a:p>
          <a:p>
            <a:pPr algn="r" rtl="1"/>
            <a:r>
              <a:rPr lang="fa-IR" dirty="0" smtClean="0"/>
              <a:t>استفاده از مواد متعارف مانند </a:t>
            </a:r>
            <a:r>
              <a:rPr lang="en-US" dirty="0" smtClean="0"/>
              <a:t>SAE1010</a:t>
            </a:r>
          </a:p>
          <a:p>
            <a:pPr algn="r" rtl="1"/>
            <a:r>
              <a:rPr lang="fa-IR" dirty="0" smtClean="0"/>
              <a:t>استفاده از ازدیاد طول کم</a:t>
            </a:r>
          </a:p>
          <a:p>
            <a:pPr algn="r" rtl="1"/>
            <a:r>
              <a:rPr lang="fa-IR" dirty="0" smtClean="0"/>
              <a:t>سوراخ کاری انعطاف پذیر</a:t>
            </a:r>
          </a:p>
          <a:p>
            <a:pPr algn="r" rtl="1"/>
            <a:r>
              <a:rPr lang="fa-IR" dirty="0" smtClean="0"/>
              <a:t>پایداری ابعادی</a:t>
            </a:r>
          </a:p>
          <a:p>
            <a:pPr algn="r" rtl="1"/>
            <a:r>
              <a:rPr lang="fa-IR" dirty="0" smtClean="0"/>
              <a:t>سیکل کاری کوتاه</a:t>
            </a:r>
          </a:p>
          <a:p>
            <a:pPr algn="r" rtl="1"/>
            <a:r>
              <a:rPr lang="fa-IR" dirty="0" smtClean="0"/>
              <a:t>استفاده از تغذیه انتهایی</a:t>
            </a:r>
          </a:p>
          <a:p>
            <a:pPr algn="r" rtl="1"/>
            <a:r>
              <a:rPr lang="fa-IR" dirty="0" smtClean="0"/>
              <a:t>کاهش ضخامت دیواره ها و کنترل ضخامت</a:t>
            </a:r>
          </a:p>
          <a:p>
            <a:pPr algn="r" rtl="1"/>
            <a:r>
              <a:rPr lang="fa-IR" dirty="0" smtClean="0"/>
              <a:t>پایین بودن هزینه های عملیات</a:t>
            </a:r>
          </a:p>
          <a:p>
            <a:pPr algn="r" rtl="1"/>
            <a:r>
              <a:rPr lang="fa-IR" dirty="0" smtClean="0"/>
              <a:t>عدم وابستگی با اصطکاک و روانکاری</a:t>
            </a:r>
          </a:p>
          <a:p>
            <a:pPr algn="r" rtl="1"/>
            <a:r>
              <a:rPr lang="fa-IR" dirty="0" smtClean="0"/>
              <a:t>عدم تاثیر مدول کار سختی و استحکام تسلیم و مدول ناهمسانگردی</a:t>
            </a: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>
            <a:normAutofit/>
          </a:bodyPr>
          <a:lstStyle/>
          <a:p>
            <a:pPr algn="r"/>
            <a:r>
              <a:rPr lang="fa-IR" sz="3200" dirty="0" smtClean="0"/>
              <a:t>هیدروفرمینگ با فشار بالا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000" dirty="0" smtClean="0"/>
              <a:t>خصوصیات</a:t>
            </a:r>
          </a:p>
          <a:p>
            <a:pPr algn="r" rtl="1"/>
            <a:r>
              <a:rPr lang="fa-IR" sz="2000" dirty="0" smtClean="0"/>
              <a:t>انجام خم های نه چندان بزرگ</a:t>
            </a:r>
          </a:p>
          <a:p>
            <a:pPr algn="r" rtl="1"/>
            <a:r>
              <a:rPr lang="fa-IR" sz="2000" dirty="0" smtClean="0"/>
              <a:t>عدم قاپیده شدن ورق با قالب</a:t>
            </a:r>
          </a:p>
          <a:p>
            <a:pPr algn="r" rtl="1"/>
            <a:r>
              <a:rPr lang="fa-IR" sz="2000" dirty="0" smtClean="0"/>
              <a:t>اگر احتیاج به خمش نباشد سیال مورد استفاده نمی شود</a:t>
            </a:r>
          </a:p>
          <a:p>
            <a:pPr algn="r" rtl="1"/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971800"/>
            <a:ext cx="65674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/>
              <a:t>هیدروفرمینگ با فشار بالا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 smtClean="0"/>
              <a:t>بیشترین فشار مورد استفاده 690 مگا پاسکال است</a:t>
            </a:r>
          </a:p>
          <a:p>
            <a:pPr algn="r" rtl="1"/>
            <a:r>
              <a:rPr lang="fa-IR" sz="2000" dirty="0" smtClean="0"/>
              <a:t>و کمترین فشار معادل 140 مگا پاسکال است</a:t>
            </a:r>
          </a:p>
          <a:p>
            <a:pPr algn="r" rtl="1"/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429000"/>
            <a:ext cx="54550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شبیه سازی اجزا محدود فرایند هیدروفرمینگ</a:t>
            </a:r>
            <a:endParaRPr lang="en-US" sz="2800" dirty="0"/>
          </a:p>
        </p:txBody>
      </p:sp>
      <p:pic>
        <p:nvPicPr>
          <p:cNvPr id="4" name="Content Placeholder 3" descr="strai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100" y="2068219"/>
            <a:ext cx="6077799" cy="42011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/>
              <a:t>روش های خانواده  هیدروفرمینگ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fa-IR" sz="2000" dirty="0" smtClean="0"/>
              <a:t>1-هیدروفرمینگ لوله</a:t>
            </a:r>
          </a:p>
          <a:p>
            <a:pPr algn="r">
              <a:buNone/>
            </a:pPr>
            <a:r>
              <a:rPr lang="fa-IR" sz="2000" dirty="0" smtClean="0"/>
              <a:t>2-فرم دهی هیدرومکانیکی ورق های فلزی</a:t>
            </a:r>
          </a:p>
          <a:p>
            <a:pPr algn="r">
              <a:buNone/>
            </a:pPr>
            <a:r>
              <a:rPr lang="fa-IR" sz="2000" dirty="0" smtClean="0"/>
              <a:t>3-هیدروفرمینگ با دیافراگم لاستیکی</a:t>
            </a:r>
          </a:p>
          <a:p>
            <a:pPr algn="r">
              <a:buNone/>
            </a:pPr>
            <a:r>
              <a:rPr lang="fa-IR" sz="2000" dirty="0" smtClean="0"/>
              <a:t>4-فرایند کشش عمیق هیدروفرمینگ</a:t>
            </a:r>
          </a:p>
          <a:p>
            <a:pPr algn="r">
              <a:buNone/>
            </a:pPr>
            <a:r>
              <a:rPr lang="fa-IR" sz="2000" dirty="0" smtClean="0"/>
              <a:t>5-هیدروفرمینگ جفت صفحه مجازی</a:t>
            </a:r>
          </a:p>
          <a:p>
            <a:pPr algn="r">
              <a:buNone/>
            </a:pPr>
            <a:r>
              <a:rPr lang="fa-IR" sz="2000" dirty="0" smtClean="0"/>
              <a:t>6-تغییر شکل ترکیبی از بالجینگ و کشش</a:t>
            </a:r>
          </a:p>
          <a:p>
            <a:pPr algn="r">
              <a:buNone/>
            </a:pPr>
            <a:r>
              <a:rPr lang="fa-IR" sz="2000" dirty="0" smtClean="0"/>
              <a:t>7-انبساط مکانیکی</a:t>
            </a:r>
          </a:p>
          <a:p>
            <a:pPr algn="r">
              <a:buNone/>
            </a:pPr>
            <a:r>
              <a:rPr lang="fa-IR" sz="2000" dirty="0" smtClean="0"/>
              <a:t>8-فرم دهی تورمی الاستیکی</a:t>
            </a:r>
          </a:p>
          <a:p>
            <a:pPr algn="r">
              <a:buNone/>
            </a:pPr>
            <a:r>
              <a:rPr lang="fa-IR" sz="2000" dirty="0" smtClean="0"/>
              <a:t>9-هیدروفرمینگ ورق با یک قالب متحرک</a:t>
            </a:r>
          </a:p>
          <a:p>
            <a:pPr algn="r">
              <a:buNone/>
            </a:pPr>
            <a:r>
              <a:rPr lang="fa-IR" sz="2000" dirty="0" smtClean="0"/>
              <a:t>10-فرم دهی سیال ضربه زن</a:t>
            </a:r>
          </a:p>
          <a:p>
            <a:pPr algn="r">
              <a:buNone/>
            </a:pPr>
            <a:r>
              <a:rPr lang="fa-IR" sz="2000" dirty="0" smtClean="0"/>
              <a:t>11-هیدروفرمینگ خارجی</a:t>
            </a:r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طراحی قطعات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6837" y="2082800"/>
            <a:ext cx="64103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اعمال ماده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312" y="2078037"/>
            <a:ext cx="64293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مونتاژ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1025" y="2685694"/>
            <a:ext cx="6657975" cy="37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14478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جهت مدلسازي فرآيند از نرم افزار اجزاء محدود</a:t>
            </a:r>
            <a:r>
              <a:rPr lang="en-US" dirty="0" smtClean="0"/>
              <a:t>ABAQUS </a:t>
            </a:r>
            <a:r>
              <a:rPr lang="fa-IR" dirty="0" smtClean="0"/>
              <a:t> استفاده شده كه با در اختيار داشتن متدولوژي حلي چون </a:t>
            </a:r>
            <a:r>
              <a:rPr lang="en-US" dirty="0" smtClean="0"/>
              <a:t>Dynamic</a:t>
            </a:r>
            <a:r>
              <a:rPr lang="fa-IR" dirty="0" smtClean="0"/>
              <a:t> </a:t>
            </a:r>
            <a:r>
              <a:rPr lang="en-US" dirty="0" smtClean="0"/>
              <a:t>Explicit</a:t>
            </a:r>
            <a:r>
              <a:rPr lang="fa-IR" dirty="0" smtClean="0"/>
              <a:t>  توانايي خوبي در مدلسازي مسائل مربوط به ،</a:t>
            </a:r>
            <a:r>
              <a:rPr lang="en-US" dirty="0" smtClean="0"/>
              <a:t> </a:t>
            </a:r>
            <a:r>
              <a:rPr lang="fa-IR" dirty="0" smtClean="0"/>
              <a:t>فرآيندهاي شكل دادن فلزات دارد.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نحوه ی المان بندی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1600" dirty="0" smtClean="0"/>
              <a:t>المان بكار رفته در مدل ورق، از نوع </a:t>
            </a:r>
            <a:r>
              <a:rPr lang="en-US" sz="1600" dirty="0" smtClean="0"/>
              <a:t>S4R </a:t>
            </a:r>
            <a:r>
              <a:rPr lang="fa-IR" sz="1600" dirty="0" smtClean="0"/>
              <a:t> كه يك المان پوسته اي چهار گره ي ميباشد. قابليت اندازه گيري تغييرات ضخامت از جمله خصوصيات اين المان است، كه آن را براي تحليل شكل دهي ورق مناسب كرده است. درمدل قطعات صلب از المان </a:t>
            </a:r>
            <a:r>
              <a:rPr lang="en-US" sz="1600" dirty="0" smtClean="0"/>
              <a:t>R4D3 </a:t>
            </a:r>
            <a:r>
              <a:rPr lang="fa-IR" sz="1600" dirty="0" smtClean="0"/>
              <a:t> استفاده شده است.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124200"/>
            <a:ext cx="5029200" cy="284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/>
              <a:t>تصویر توزیع تنش بر حسب مگا پاسکال</a:t>
            </a:r>
            <a:endParaRPr lang="en-US" sz="2800" dirty="0"/>
          </a:p>
        </p:txBody>
      </p:sp>
      <p:pic>
        <p:nvPicPr>
          <p:cNvPr id="4" name="Content Placeholder 3" descr="mis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6400"/>
            <a:ext cx="7165239" cy="472625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توزیع کرنش</a:t>
            </a:r>
            <a:endParaRPr lang="en-US" dirty="0"/>
          </a:p>
        </p:txBody>
      </p:sp>
      <p:pic>
        <p:nvPicPr>
          <p:cNvPr id="4" name="Content Placeholder 3" descr="peeq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47800"/>
            <a:ext cx="7137026" cy="4716741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توزیع تغییرات ضخامت بر حسب میلیمتر</a:t>
            </a:r>
            <a:endParaRPr lang="en-US" sz="2800" dirty="0"/>
          </a:p>
        </p:txBody>
      </p:sp>
      <p:pic>
        <p:nvPicPr>
          <p:cNvPr id="4" name="Content Placeholder 3" descr="thikness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63757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/>
              <a:t>سرعت جابجایی بر حسب میلیمتر </a:t>
            </a:r>
            <a:r>
              <a:rPr lang="fa-IR" sz="2800" dirty="0" smtClean="0"/>
              <a:t>بر ثانیه </a:t>
            </a:r>
            <a:endParaRPr lang="en-US" sz="2800" dirty="0"/>
          </a:p>
        </p:txBody>
      </p:sp>
      <p:pic>
        <p:nvPicPr>
          <p:cNvPr id="4" name="Content Placeholder 3" descr="velocit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524000"/>
            <a:ext cx="7405331" cy="512180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/>
          </a:bodyPr>
          <a:lstStyle/>
          <a:p>
            <a:r>
              <a:rPr lang="fa-IR" sz="2000" dirty="0" smtClean="0"/>
              <a:t>نمودار فشار سیال بر زمان که عدد 1 نشانگر 32 مگا پاسکال واعداد پایین تر درصدی از 32 مگاپاسکال هستند و زمان بر حسب ثانیه است  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 smtClean="0"/>
              <a:t>دیاگرام کرنش بر زمان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pPr algn="r"/>
            <a:r>
              <a:rPr lang="fa-IR" sz="3600" dirty="0" smtClean="0"/>
              <a:t>هیدروفرمینگ لوله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530242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362200"/>
            <a:ext cx="42590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00400" y="1752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فشار مورد نیاز از 450 تا 6000 بار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دیاگرام تنش بر زمان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دیاگرام جابجایی بر زمان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تنش بر جابجایی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کرنش بر جابجایی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نیرو بر زمان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نیرو بر جابجایی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ضخامت بر زمان در وسط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ضخامت بر زمان در گلویی ها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ضخامت بر زمان در گوشه ها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86836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2000" dirty="0" smtClean="0"/>
              <a:t>1-هیدروفرمینگ با فشار بالا</a:t>
            </a:r>
            <a:r>
              <a:rPr lang="en-US" sz="2000" dirty="0" smtClean="0"/>
              <a:t>  </a:t>
            </a:r>
            <a:r>
              <a:rPr lang="fa-IR" sz="2000" dirty="0" smtClean="0"/>
              <a:t> </a:t>
            </a:r>
            <a:r>
              <a:rPr lang="en-US" sz="2000" dirty="0" smtClean="0"/>
              <a:t> HPH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r" rtl="1">
              <a:buNone/>
            </a:pPr>
            <a:endParaRPr lang="fa-IR" sz="2000" dirty="0" smtClean="0"/>
          </a:p>
          <a:p>
            <a:pPr algn="r" rtl="1">
              <a:buNone/>
            </a:pPr>
            <a:r>
              <a:rPr lang="fa-IR" sz="2000" dirty="0" smtClean="0"/>
              <a:t>مشخصه این روش پیش فرم دهی قطعه است </a:t>
            </a:r>
            <a:br>
              <a:rPr lang="fa-IR" sz="2000" dirty="0" smtClean="0"/>
            </a:br>
            <a:endParaRPr lang="fa-IR" sz="2000" dirty="0" smtClean="0"/>
          </a:p>
          <a:p>
            <a:pPr algn="r" rtl="1">
              <a:buNone/>
            </a:pPr>
            <a:endParaRPr lang="fa-IR" sz="2000" dirty="0" smtClean="0"/>
          </a:p>
          <a:p>
            <a:pPr algn="r" rtl="1">
              <a:buNone/>
            </a:pPr>
            <a:endParaRPr lang="fa-IR" sz="2000" dirty="0" smtClean="0"/>
          </a:p>
          <a:p>
            <a:pPr algn="r" rtl="1">
              <a:buNone/>
            </a:pPr>
            <a:endParaRPr lang="fa-IR" sz="2000" dirty="0" smtClean="0"/>
          </a:p>
          <a:p>
            <a:pPr algn="r" rtl="1">
              <a:buNone/>
            </a:pPr>
            <a:endParaRPr lang="fa-IR" sz="2000" dirty="0" smtClean="0"/>
          </a:p>
          <a:p>
            <a:pPr algn="r" rtl="1">
              <a:buNone/>
            </a:pPr>
            <a:r>
              <a:rPr lang="fa-IR" sz="2000" dirty="0" smtClean="0"/>
              <a:t>2-هیدروفرمینگ با فشار مرحله ای </a:t>
            </a:r>
            <a:r>
              <a:rPr lang="en-US" sz="2000" dirty="0" smtClean="0"/>
              <a:t>HPS</a:t>
            </a:r>
            <a:endParaRPr lang="fa-IR" sz="2000" dirty="0" smtClean="0"/>
          </a:p>
          <a:p>
            <a:pPr algn="r" rtl="1">
              <a:buNone/>
            </a:pPr>
            <a:r>
              <a:rPr lang="fa-IR" sz="2000" dirty="0" smtClean="0"/>
              <a:t>در این روش بلانک در مقاطع مختلف پیش فرم دهی می شود و در قالب قرار می گیرد</a:t>
            </a:r>
          </a:p>
          <a:p>
            <a:pPr algn="r" rtl="1">
              <a:buNone/>
            </a:pP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64674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724400"/>
            <a:ext cx="53054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r" rtl="1">
              <a:buNone/>
            </a:pPr>
            <a:r>
              <a:rPr lang="fa-IR" sz="2000" dirty="0" smtClean="0"/>
              <a:t>برخی خصوصیات فرایند</a:t>
            </a:r>
          </a:p>
          <a:p>
            <a:pPr algn="r" rtl="1"/>
            <a:r>
              <a:rPr lang="fa-IR" sz="2000" dirty="0" smtClean="0"/>
              <a:t>مواد مصرف شده در این فرایند فولاد های کم کربن کمتر از0.6 درصد هستند</a:t>
            </a:r>
          </a:p>
          <a:p>
            <a:pPr algn="r" rtl="1"/>
            <a:r>
              <a:rPr lang="fa-IR" sz="2000" dirty="0" smtClean="0"/>
              <a:t>برای جلوگیری از خوردگی به اب مواد افزودنی ضد خوردگی اضافه می شود.</a:t>
            </a:r>
          </a:p>
          <a:p>
            <a:pPr algn="r" rtl="1">
              <a:buNone/>
            </a:pPr>
            <a:r>
              <a:rPr lang="fa-IR" sz="2000" dirty="0" smtClean="0"/>
              <a:t>نمونه تولید شده قطعات </a:t>
            </a:r>
            <a:r>
              <a:rPr lang="en-US" sz="2000" dirty="0" smtClean="0"/>
              <a:t>T</a:t>
            </a:r>
            <a:r>
              <a:rPr lang="fa-IR" sz="2000" dirty="0" smtClean="0"/>
              <a:t> شکل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590800"/>
            <a:ext cx="344066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r"/>
            <a:r>
              <a:rPr lang="fa-IR" sz="3200" dirty="0" smtClean="0"/>
              <a:t>فرم دهی هیدرومکانیکی ورق های فلزی</a:t>
            </a:r>
            <a:br>
              <a:rPr lang="fa-IR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000" dirty="0" smtClean="0"/>
              <a:t>برای شکل دهی ورق تولیدی مناسب است</a:t>
            </a:r>
          </a:p>
          <a:p>
            <a:pPr algn="r" rtl="1">
              <a:buNone/>
            </a:pPr>
            <a:r>
              <a:rPr lang="fa-IR" sz="2000" dirty="0" smtClean="0"/>
              <a:t>مورد استفاده:</a:t>
            </a:r>
          </a:p>
          <a:p>
            <a:pPr algn="r" rtl="1"/>
            <a:r>
              <a:rPr lang="fa-IR" sz="2000" dirty="0" smtClean="0"/>
              <a:t>پانل های بزرگ</a:t>
            </a:r>
          </a:p>
          <a:p>
            <a:pPr algn="r" rtl="1"/>
            <a:r>
              <a:rPr lang="fa-IR" sz="2000" dirty="0" smtClean="0"/>
              <a:t>شکل پیچیده</a:t>
            </a:r>
          </a:p>
          <a:p>
            <a:pPr algn="r" rtl="1"/>
            <a:r>
              <a:rPr lang="fa-IR" sz="2000" dirty="0" smtClean="0"/>
              <a:t>پانچ محدود</a:t>
            </a:r>
          </a:p>
          <a:p>
            <a:pPr algn="r" rtl="1"/>
            <a:r>
              <a:rPr lang="fa-IR" sz="2000" dirty="0" smtClean="0"/>
              <a:t>عمق کشش زیاد</a:t>
            </a:r>
          </a:p>
          <a:p>
            <a:pPr algn="r" rtl="1"/>
            <a:endParaRPr lang="fa-IR" sz="2000" dirty="0" smtClean="0"/>
          </a:p>
          <a:p>
            <a:pPr algn="r" rtl="1">
              <a:buNone/>
            </a:pPr>
            <a:r>
              <a:rPr lang="fa-IR" sz="2000" dirty="0" smtClean="0"/>
              <a:t>فرایند در سه مرحله انجام می گیرد</a:t>
            </a:r>
          </a:p>
          <a:p>
            <a:pPr algn="r" rtl="1"/>
            <a:r>
              <a:rPr lang="fa-IR" sz="2000" dirty="0" smtClean="0"/>
              <a:t>کشیدگی قبل از فرایند</a:t>
            </a:r>
          </a:p>
          <a:p>
            <a:pPr algn="r" rtl="1"/>
            <a:r>
              <a:rPr lang="fa-IR" sz="2000" dirty="0" smtClean="0"/>
              <a:t>فرم دهی هیدرومکانیکی</a:t>
            </a:r>
          </a:p>
          <a:p>
            <a:pPr algn="r" rtl="1"/>
            <a:r>
              <a:rPr lang="fa-IR" sz="2000" dirty="0" smtClean="0"/>
              <a:t>سایز کردن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574692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 smtClean="0"/>
              <a:t>فرم دهی هیدرومکانیکی ورق های فلزی</a:t>
            </a:r>
            <a:br>
              <a:rPr lang="fa-IR" sz="3200" dirty="0" smtClean="0"/>
            </a:b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11110"/>
            <a:ext cx="8610600" cy="490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/>
              <a:t>فرم دهی هیدرومکانیکی ورق های فلزی</a:t>
            </a:r>
            <a:br>
              <a:rPr lang="fa-IR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dirty="0" smtClean="0"/>
              <a:t>خصوصیات ویژه این روش</a:t>
            </a:r>
          </a:p>
          <a:p>
            <a:pPr algn="r" rtl="1"/>
            <a:r>
              <a:rPr lang="fa-IR" sz="2000" dirty="0" smtClean="0"/>
              <a:t>پتانسیل زیاد برای کاهش وزن</a:t>
            </a:r>
          </a:p>
          <a:p>
            <a:pPr algn="r" rtl="1"/>
            <a:r>
              <a:rPr lang="fa-IR" sz="2000" dirty="0" smtClean="0"/>
              <a:t>قابلیت نسبت کشیدگی بالا</a:t>
            </a:r>
          </a:p>
          <a:p>
            <a:pPr algn="r" rtl="1"/>
            <a:r>
              <a:rPr lang="fa-IR" sz="2000" dirty="0" smtClean="0"/>
              <a:t>هزینه پایین ابزار</a:t>
            </a:r>
          </a:p>
          <a:p>
            <a:pPr algn="r" rtl="1"/>
            <a:r>
              <a:rPr lang="fa-IR" sz="2000" dirty="0" smtClean="0"/>
              <a:t>کنترل بهتر شکل و ابعاد هندسی</a:t>
            </a:r>
          </a:p>
          <a:p>
            <a:pPr algn="r" rtl="1"/>
            <a:r>
              <a:rPr lang="fa-IR" sz="2000" dirty="0" smtClean="0"/>
              <a:t>بهبود استحکام با کار سختی</a:t>
            </a:r>
          </a:p>
          <a:p>
            <a:pPr algn="r" rtl="1"/>
            <a:r>
              <a:rPr lang="fa-IR" sz="2000" dirty="0" smtClean="0"/>
              <a:t>بهبود کیفیت سطح</a:t>
            </a:r>
          </a:p>
          <a:p>
            <a:pPr algn="r" rtl="1"/>
            <a:r>
              <a:rPr lang="fa-IR" sz="2000" dirty="0" smtClean="0"/>
              <a:t>مناسب برای حجم تولید کم و متوسط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181600"/>
            <a:ext cx="6858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364</TotalTime>
  <Words>963</Words>
  <Application>Microsoft Office PowerPoint</Application>
  <PresentationFormat>On-screen Show (4:3)</PresentationFormat>
  <Paragraphs>186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Verve</vt:lpstr>
      <vt:lpstr>معرفی هیدروفرمینگ</vt:lpstr>
      <vt:lpstr>Slide 2</vt:lpstr>
      <vt:lpstr>روش های خانواده  هیدروفرمینگ </vt:lpstr>
      <vt:lpstr>هیدروفرمینگ لوله   </vt:lpstr>
      <vt:lpstr>1-هیدروفرمینگ با فشار بالا    HPH   </vt:lpstr>
      <vt:lpstr>Slide 6</vt:lpstr>
      <vt:lpstr>فرم دهی هیدرومکانیکی ورق های فلزی </vt:lpstr>
      <vt:lpstr>فرم دهی هیدرومکانیکی ورق های فلزی </vt:lpstr>
      <vt:lpstr>فرم دهی هیدرومکانیکی ورق های فلزی </vt:lpstr>
      <vt:lpstr>فرم دهی هیدرومکانیکی ورق های فلزی </vt:lpstr>
      <vt:lpstr>هیدروفرمینگ با دیافراگم لاستیکی </vt:lpstr>
      <vt:lpstr>هیدروفرمینگ با دیافراگم لاستیکی </vt:lpstr>
      <vt:lpstr>کشش عمیق هیدرومکانیکی</vt:lpstr>
      <vt:lpstr>هیدروفرمینگ جفت صفحه موازی</vt:lpstr>
      <vt:lpstr>ترکیبی کشش و بالجینگ</vt:lpstr>
      <vt:lpstr>تغییر شکل با انبساط مکانیکی</vt:lpstr>
      <vt:lpstr> فرم دهی تورمی الاستیکی</vt:lpstr>
      <vt:lpstr>هیدرو فرمینگ ورق با یک قالب متحرک</vt:lpstr>
      <vt:lpstr>Slide 19</vt:lpstr>
      <vt:lpstr>فرم دهی سیال ضربه زن</vt:lpstr>
      <vt:lpstr>هیدروفرمینگ فشار خارجی</vt:lpstr>
      <vt:lpstr> هیدرو فرمینگ لوله طراحی انعطاف پذیر</vt:lpstr>
      <vt:lpstr>نمونه خودروسازهایی که از این روش استفاده نموده اند</vt:lpstr>
      <vt:lpstr> هیدرورمینگ با فشار مرحله ای</vt:lpstr>
      <vt:lpstr>هیدرورمینگ با فشار مرحله ای</vt:lpstr>
      <vt:lpstr>مزایای PSH</vt:lpstr>
      <vt:lpstr>هیدروفرمینگ با فشار بالا</vt:lpstr>
      <vt:lpstr>هیدروفرمینگ با فشار بالا</vt:lpstr>
      <vt:lpstr>شبیه سازی اجزا محدود فرایند هیدروفرمینگ</vt:lpstr>
      <vt:lpstr>طراحی قطعات</vt:lpstr>
      <vt:lpstr>اعمال ماده</vt:lpstr>
      <vt:lpstr>مونتاژ</vt:lpstr>
      <vt:lpstr>نحوه ی المان بندی</vt:lpstr>
      <vt:lpstr>تصویر توزیع تنش بر حسب مگا پاسکال</vt:lpstr>
      <vt:lpstr>توزیع کرنش</vt:lpstr>
      <vt:lpstr>توزیع تغییرات ضخامت بر حسب میلیمتر</vt:lpstr>
      <vt:lpstr>سرعت جابجایی بر حسب میلیمتر بر ثانیه </vt:lpstr>
      <vt:lpstr>نمودار فشار سیال بر زمان که عدد 1 نشانگر 32 مگا پاسکال واعداد پایین تر درصدی از 32 مگاپاسکال هستند و زمان بر حسب ثانیه است  </vt:lpstr>
      <vt:lpstr>دیاگرام کرنش بر زمان</vt:lpstr>
      <vt:lpstr>دیاگرام تنش بر زمان</vt:lpstr>
      <vt:lpstr>دیاگرام جابجایی بر زمان</vt:lpstr>
      <vt:lpstr>تنش بر جابجایی</vt:lpstr>
      <vt:lpstr>کرنش بر جابجایی</vt:lpstr>
      <vt:lpstr>نیرو بر زمان</vt:lpstr>
      <vt:lpstr>نیرو بر جابجایی</vt:lpstr>
      <vt:lpstr>ضخامت بر زمان در وسط</vt:lpstr>
      <vt:lpstr>ضخامت بر زمان در گلویی ها</vt:lpstr>
      <vt:lpstr>ضخامت بر زمان در گوشه ها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بخش اول: معرفی هیدروفرمینگ</dc:title>
  <dc:creator>havin</dc:creator>
  <cp:lastModifiedBy>Corporate Edition</cp:lastModifiedBy>
  <cp:revision>104</cp:revision>
  <dcterms:created xsi:type="dcterms:W3CDTF">2006-08-16T00:00:00Z</dcterms:created>
  <dcterms:modified xsi:type="dcterms:W3CDTF">2014-03-15T10:58:28Z</dcterms:modified>
</cp:coreProperties>
</file>