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732" r:id="rId2"/>
    <p:sldMasterId id="2147483777" r:id="rId3"/>
  </p:sldMasterIdLst>
  <p:notesMasterIdLst>
    <p:notesMasterId r:id="rId17"/>
  </p:notesMasterIdLst>
  <p:handoutMasterIdLst>
    <p:handoutMasterId r:id="rId18"/>
  </p:handoutMasterIdLst>
  <p:sldIdLst>
    <p:sldId id="256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9" r:id="rId12"/>
    <p:sldId id="365" r:id="rId13"/>
    <p:sldId id="366" r:id="rId14"/>
    <p:sldId id="367" r:id="rId15"/>
    <p:sldId id="368" r:id="rId16"/>
  </p:sldIdLst>
  <p:sldSz cx="9144000" cy="6858000" type="screen4x3"/>
  <p:notesSz cx="7099300" cy="10234613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0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65385" autoAdjust="0"/>
    <p:restoredTop sz="86477" autoAdjust="0"/>
  </p:normalViewPr>
  <p:slideViewPr>
    <p:cSldViewPr>
      <p:cViewPr>
        <p:scale>
          <a:sx n="80" d="100"/>
          <a:sy n="80" d="100"/>
        </p:scale>
        <p:origin x="-8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433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AB3D62-029A-4827-9480-4508C119C91C}" type="datetimeFigureOut">
              <a:rPr lang="en-US"/>
              <a:pPr>
                <a:defRPr/>
              </a:pPr>
              <a:t>12/23/2013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BE222F-EB2A-40B9-B5DA-4F2093BE7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98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2725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A8A5E25-7D0F-45E3-8E2A-9EB3D4F62584}" type="datetimeFigureOut">
              <a:rPr lang="fa-IR" smtClean="0"/>
              <a:t>1435/02/20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022725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F45D6CF-004A-418D-BD43-D2007C39A75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0099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CFCB6-DE4A-4051-985A-C24446A9453F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A9A32-6239-43FD-9090-889D9E30009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BB35-0E1C-4053-A70E-7C77F3ABDD82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1FC4-210E-4ECE-9482-50AEB77BE03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32A1A-243E-4F28-BFA7-157FC4ECA5E0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6687-3507-4215-9DEA-E8B74E7C604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D5C60-62C2-4A2E-A56E-D05294A38958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8C93AA-3241-4BF0-BAB5-82DF086F125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2pPr>
              <a:defRPr>
                <a:cs typeface="B Mitra" pitchFamily="2" charset="-78"/>
              </a:defRPr>
            </a:lvl2pPr>
            <a:lvl3pPr>
              <a:defRPr>
                <a:cs typeface="B Mitra" pitchFamily="2" charset="-78"/>
              </a:defRPr>
            </a:lvl3pPr>
            <a:lvl4pPr>
              <a:defRPr>
                <a:cs typeface="B Mitra" pitchFamily="2" charset="-78"/>
              </a:defRPr>
            </a:lvl4pPr>
            <a:lvl5pPr>
              <a:defRPr>
                <a:cs typeface="B Mitra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17F00-8128-4920-BE88-83877BB73414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2FA3D-EC14-44E3-9E59-1E4F822D20B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FF6BB-FF2A-49F6-B05E-F792909FBE90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D6F3A15-8646-411F-8B8E-604138C14FF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B6D58-5BFA-48FC-814F-BD5D29ED5F59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1B01-E24B-453B-9C49-FF9D4D8AB2A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F5FA-FED8-44C0-999F-16FDAA2C5A1F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C2412E5-EA6C-4506-9647-19F8ABCAB78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FC547-7826-4A6F-AA94-6BADD49D0C6B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875A4-BB92-45D5-A7BA-1068E6D4256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78882-93F6-4649-BC35-0E525C12B209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2099D5-981E-4608-B6BB-0E8EDC0AF5E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D768467-859D-4A2B-8045-646CB4F6B41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45423-8DD1-497E-91DF-24ED645F9386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8AFC-F415-49A8-9E51-9532FBEBC855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9FC86-38C8-4092-B7D0-C307871B79E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8B9D-429A-4A85-B3D0-9043A6C0944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68996-A14E-483E-86F5-EBC53A7AE7B1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92A7-71FC-439E-A736-E5A16D5EBD96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48C7-9BED-4D29-AD72-72EDCC01CA5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59731-19D6-4405-85EE-197D658578C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D0DF-6853-4B25-ACAA-AB23318C08D6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D07F-2E6D-416B-A1B0-E717465FA999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052D-A91A-4C15-A77E-68AEBE0553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62491-3755-4012-84DD-072A3D5C9CA6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7A9D7-2454-4397-AD34-4DCB92B55D6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597E-17B9-4A2E-A79D-9A1B96FC9C5A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C2A91-DBC6-480C-B777-E54DF82649F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5D00A-9F4B-40E0-92D1-41EC001F5944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56B3C-EB88-47CE-B083-842AE77F39E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92411-F41C-43A7-A612-1625394162F2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8D41B-FEF6-4E02-84A0-86005F71D2D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AEB4C-8912-4518-952E-A0AD60A5E063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DAA8-504D-4623-93A6-44572FEAC46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9154-982F-4937-858A-742CD35B3A6D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14D4-3ED2-416E-9042-DD904AA6A72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8D200-2D4A-4734-BB8D-B429D15C1A74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6669-D82A-4F80-A30A-60D12F716E0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A3126-0543-4B85-95C1-C79E3FFCE2FE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63D2-2754-4BE6-9872-E7CA111FE10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7187-417E-4426-9AF4-E88F64F01DEC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660D-2C66-4966-BE39-7DAF8785A7D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1B466-AE08-4786-8BC7-887E225D2758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07C4B-5E9C-493E-9DEC-546A98A96D8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0861E-CAA0-4A9B-90D6-3C84619849E8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DBAA8-D4CE-4277-9691-60F71A565FB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6463-5150-4950-B585-03476A8ED5E9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BD779-BCFE-45C8-9734-E2AA55C9E7F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C419-0825-4463-8286-E09ACD3FCF5E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8E86F-E600-4C68-BA80-2ABE82CABF3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3988C-4D5E-4739-823C-29514D16F30E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3C2-E3D2-434D-A486-3AE55AAED10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E03D-031D-47D1-A8F5-0659231E0B42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EB1C3-50F3-4ADF-A401-9A064CDACF7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BEE66-4C0B-456F-9EDC-FA702AAAB9C5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709D7-D5BC-4AB1-B861-6C401966C7B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7CD8D-D002-448F-B8AA-E93BAC514E8D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F01E3-0652-4C0F-9C07-7E9A8785CE2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6C9AE5-B582-486D-9E2B-A10CBEB60AD9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28006-929E-423F-9EDD-76351C89696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0" r:id="rId1"/>
    <p:sldLayoutId id="2147485341" r:id="rId2"/>
    <p:sldLayoutId id="2147485342" r:id="rId3"/>
    <p:sldLayoutId id="2147485343" r:id="rId4"/>
    <p:sldLayoutId id="2147485344" r:id="rId5"/>
    <p:sldLayoutId id="2147485345" r:id="rId6"/>
    <p:sldLayoutId id="2147485346" r:id="rId7"/>
    <p:sldLayoutId id="2147485347" r:id="rId8"/>
    <p:sldLayoutId id="2147485348" r:id="rId9"/>
    <p:sldLayoutId id="2147485349" r:id="rId10"/>
    <p:sldLayoutId id="2147485350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B Titr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1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8A860B-4C2A-44D7-9A25-5AF12E4A6F82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F24EDA-9075-4904-BA77-350FA0CEE78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2062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6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62" r:id="rId1"/>
    <p:sldLayoutId id="2147485363" r:id="rId2"/>
    <p:sldLayoutId id="2147485364" r:id="rId3"/>
    <p:sldLayoutId id="2147485365" r:id="rId4"/>
    <p:sldLayoutId id="2147485366" r:id="rId5"/>
    <p:sldLayoutId id="2147485367" r:id="rId6"/>
    <p:sldLayoutId id="2147485368" r:id="rId7"/>
    <p:sldLayoutId id="2147485369" r:id="rId8"/>
    <p:sldLayoutId id="2147485370" r:id="rId9"/>
    <p:sldLayoutId id="2147485371" r:id="rId10"/>
    <p:sldLayoutId id="2147485372" r:id="rId11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en-US" sz="3300" kern="1200" dirty="0" smtClean="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8F0704-34C7-4EA8-A027-757F59AEC79D}" type="datetimeFigureOut">
              <a:rPr lang="fa-IR"/>
              <a:pPr>
                <a:defRPr/>
              </a:pPr>
              <a:t>1435/02/20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8849574-6EE2-49A2-AC81-94EE8B922AC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1" r:id="rId1"/>
    <p:sldLayoutId id="2147485352" r:id="rId2"/>
    <p:sldLayoutId id="2147485353" r:id="rId3"/>
    <p:sldLayoutId id="2147485354" r:id="rId4"/>
    <p:sldLayoutId id="2147485355" r:id="rId5"/>
    <p:sldLayoutId id="2147485356" r:id="rId6"/>
    <p:sldLayoutId id="2147485357" r:id="rId7"/>
    <p:sldLayoutId id="2147485358" r:id="rId8"/>
    <p:sldLayoutId id="2147485359" r:id="rId9"/>
    <p:sldLayoutId id="2147485360" r:id="rId10"/>
    <p:sldLayoutId id="214748536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313" y="2819400"/>
            <a:ext cx="6415087" cy="28241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0070C0"/>
                </a:solidFill>
                <a:cs typeface="B Yekan" pitchFamily="2" charset="-78"/>
              </a:rPr>
              <a:t>اصول اقتصاد اسلامی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0070C0"/>
                </a:solidFill>
                <a:cs typeface="B Yekan" pitchFamily="2" charset="-78"/>
              </a:rPr>
              <a:t>از نگاه شهید محمد باقر صدر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a-IR" sz="1800" dirty="0" smtClean="0">
                <a:solidFill>
                  <a:srgbClr val="250B55"/>
                </a:solidFill>
                <a:cs typeface="B Yekan" pitchFamily="2" charset="-78"/>
              </a:rPr>
              <a:t>ویرایش: آذر 1392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a-IR" sz="2400" dirty="0" smtClean="0">
              <a:solidFill>
                <a:srgbClr val="250B55"/>
              </a:solidFill>
              <a:cs typeface="B Yekan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دکتر محمد جواد شريف زاده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دانشگاه امام صادق (ع)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dirty="0"/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368425"/>
          </a:xfrm>
        </p:spPr>
        <p:txBody>
          <a:bodyPr/>
          <a:lstStyle/>
          <a:p>
            <a:r>
              <a:rPr lang="fa-IR" sz="4800" b="1" dirty="0" smtClean="0">
                <a:solidFill>
                  <a:srgbClr val="FF0000"/>
                </a:solidFill>
              </a:rPr>
              <a:t>نظام هاي اقتصادي</a:t>
            </a:r>
            <a:endParaRPr lang="en-US" sz="4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سوم : شیوه تصرف در اموال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dirty="0"/>
              <a:t>الف – داد و ستد :</a:t>
            </a:r>
            <a:endParaRPr lang="en-US" b="1" dirty="0"/>
          </a:p>
          <a:p>
            <a:r>
              <a:rPr lang="fa-IR" dirty="0"/>
              <a:t>در انجام معاملات پایاپای سه حقیقت آشکار گشته که این سه حقیقت در تمام زمینه های این نوع معامله حکمفرما می باشد :</a:t>
            </a:r>
            <a:endParaRPr lang="en-US" dirty="0"/>
          </a:p>
          <a:p>
            <a:r>
              <a:rPr lang="fa-IR" dirty="0"/>
              <a:t>1 </a:t>
            </a:r>
            <a:r>
              <a:rPr lang="fa-IR" dirty="0" smtClean="0"/>
              <a:t>- </a:t>
            </a:r>
            <a:r>
              <a:rPr lang="fa-IR" dirty="0"/>
              <a:t>تولید از مصرف جدا نیست . </a:t>
            </a:r>
            <a:endParaRPr lang="en-US" dirty="0"/>
          </a:p>
          <a:p>
            <a:r>
              <a:rPr lang="fa-IR" dirty="0"/>
              <a:t>2- انبار تولیدات بطور دائم امکان ندارد .</a:t>
            </a:r>
            <a:endParaRPr lang="en-US" dirty="0"/>
          </a:p>
          <a:p>
            <a:r>
              <a:rPr lang="fa-IR" dirty="0"/>
              <a:t>3 </a:t>
            </a:r>
            <a:r>
              <a:rPr lang="fa-IR" dirty="0" smtClean="0"/>
              <a:t>- </a:t>
            </a:r>
            <a:r>
              <a:rPr lang="fa-IR" dirty="0"/>
              <a:t>مبادله ثروت آفرین نیست بلکه این تولید است که می تواند ثروت بیافریند .</a:t>
            </a:r>
            <a:endParaRPr lang="en-US" dirty="0"/>
          </a:p>
          <a:p>
            <a:r>
              <a:rPr lang="fa-IR" dirty="0"/>
              <a:t>نقش پول در داد و ستد</a:t>
            </a:r>
            <a:endParaRPr lang="en-US" dirty="0"/>
          </a:p>
          <a:p>
            <a:r>
              <a:rPr lang="fa-IR" dirty="0"/>
              <a:t>پیدایش پول در صحنه معاملات به عنوان یگانه وسیله مبادله و تعیین ارزش کالا ، توانست اثرات بزرگی روی سه حقیقت فوق بگذارد . </a:t>
            </a:r>
          </a:p>
        </p:txBody>
      </p:sp>
    </p:spTree>
    <p:extLst>
      <p:ext uri="{BB962C8B-B14F-4D97-AF65-F5344CB8AC3E}">
        <p14:creationId xmlns:p14="http://schemas.microsoft.com/office/powerpoint/2010/main" val="3730904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سوم : شیوه تصرف در اموال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ا</a:t>
            </a:r>
            <a:r>
              <a:rPr lang="fa-IR" b="1" dirty="0" smtClean="0"/>
              <a:t>صل </a:t>
            </a:r>
            <a:r>
              <a:rPr lang="fa-IR" b="1" dirty="0"/>
              <a:t>هشتم :</a:t>
            </a:r>
            <a:endParaRPr lang="en-US" dirty="0"/>
          </a:p>
          <a:p>
            <a:r>
              <a:rPr lang="fa-IR" dirty="0"/>
              <a:t>ذخیره هر گونه پول نقد ممنوع می باشد .</a:t>
            </a:r>
            <a:endParaRPr lang="en-US" dirty="0"/>
          </a:p>
          <a:p>
            <a:r>
              <a:rPr lang="fa-IR" b="1" dirty="0"/>
              <a:t> </a:t>
            </a:r>
            <a:r>
              <a:rPr lang="fa-IR" b="1" dirty="0" smtClean="0"/>
              <a:t>اصل </a:t>
            </a:r>
            <a:r>
              <a:rPr lang="fa-IR" b="1" dirty="0"/>
              <a:t>نهم :</a:t>
            </a:r>
            <a:endParaRPr lang="en-US" dirty="0"/>
          </a:p>
          <a:p>
            <a:r>
              <a:rPr lang="fa-IR" dirty="0"/>
              <a:t>دولت باید از هر گونه کسب ثروتی که زائیده احتکار ارزشهای نقدی ، و بهره های ربوی می باشد ، جلوگیری نماید .</a:t>
            </a:r>
            <a:endParaRPr lang="en-US" dirty="0"/>
          </a:p>
          <a:p>
            <a:r>
              <a:rPr lang="fa-IR" b="1" dirty="0"/>
              <a:t> </a:t>
            </a:r>
            <a:r>
              <a:rPr lang="fa-IR" b="1" dirty="0" smtClean="0"/>
              <a:t>اصل </a:t>
            </a:r>
            <a:r>
              <a:rPr lang="fa-IR" b="1" dirty="0"/>
              <a:t>دهم :</a:t>
            </a:r>
            <a:endParaRPr lang="en-US" dirty="0"/>
          </a:p>
          <a:p>
            <a:r>
              <a:rPr lang="fa-IR" dirty="0"/>
              <a:t>سیاست اقتصادی دولت باید در جهت نزدیک کردن فاصله میان تولید کننده و مصرف کننده باشد . و نقش داد و ستد را به عنوان وسیله کسب ثروت جدای از کار و تولید ، ریشه کن نماید 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64683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سوم : شیوه تصرف در اموال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dirty="0"/>
              <a:t>ب – مصرف </a:t>
            </a:r>
            <a:endParaRPr lang="en-US" b="1" dirty="0"/>
          </a:p>
          <a:p>
            <a:r>
              <a:rPr lang="fa-IR" dirty="0" smtClean="0"/>
              <a:t>اسلام </a:t>
            </a:r>
            <a:r>
              <a:rPr lang="fa-IR" dirty="0"/>
              <a:t>به هیچ فرد از افراد جامعه اجازه نمی دهد که بیش از حد معمول و طبیعی مصرف نماید . و نیازهای طبیعیش را بیش از اندازه لازم برآورد . اگر فرد از حدو مرز معمول تجاوز نماید مُسرف شناخته شده و دولت باید او را از این کار منع کند .</a:t>
            </a:r>
            <a:endParaRPr lang="en-US" dirty="0"/>
          </a:p>
          <a:p>
            <a:r>
              <a:rPr lang="fa-IR" b="1" dirty="0" smtClean="0"/>
              <a:t>اصل </a:t>
            </a:r>
            <a:r>
              <a:rPr lang="fa-IR" b="1" dirty="0"/>
              <a:t>یازدهم :</a:t>
            </a:r>
            <a:endParaRPr lang="en-US" dirty="0"/>
          </a:p>
          <a:p>
            <a:r>
              <a:rPr lang="fa-IR" dirty="0"/>
              <a:t>سطح زندگی فردی واجب است از حد رفاه عمومی جامعه تجاوز نکند . تعیین مرز و اندازه آن به عهده دولت می باشد ، دولت باید رفاه عمومی جامعه – به دور از اسراف و تبذیر و زیاده روی – را عهده دار گردد 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86386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چهارم : وظائف اساسی دولت </a:t>
            </a:r>
            <a:r>
              <a:rPr lang="fa-IR" dirty="0" smtClean="0"/>
              <a:t>اسلامی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400" b="1" dirty="0" smtClean="0"/>
              <a:t>اصل </a:t>
            </a:r>
            <a:r>
              <a:rPr lang="fa-IR" sz="2400" b="1" dirty="0"/>
              <a:t>دوازدهم </a:t>
            </a:r>
            <a:endParaRPr lang="en-US" sz="2400" b="1" dirty="0"/>
          </a:p>
          <a:p>
            <a:r>
              <a:rPr lang="fa-IR" sz="2400" dirty="0"/>
              <a:t>دولت باید </a:t>
            </a:r>
            <a:r>
              <a:rPr lang="fa-IR" sz="2400" dirty="0" smtClean="0"/>
              <a:t>احکام ثابت </a:t>
            </a:r>
            <a:r>
              <a:rPr lang="fa-IR" sz="2400" dirty="0"/>
              <a:t>را کاملاً پیاده کرده </a:t>
            </a:r>
            <a:r>
              <a:rPr lang="fa-IR" sz="2400" dirty="0" smtClean="0"/>
              <a:t>و احکام متغیر را براساس </a:t>
            </a:r>
            <a:r>
              <a:rPr lang="fa-IR" sz="2400" dirty="0"/>
              <a:t>رهنمونهای عمومی اسلامی ، تعیین نماید .</a:t>
            </a:r>
            <a:endParaRPr lang="en-US" sz="2400" dirty="0"/>
          </a:p>
          <a:p>
            <a:r>
              <a:rPr lang="fa-IR" sz="2400" b="1" dirty="0"/>
              <a:t> </a:t>
            </a:r>
            <a:r>
              <a:rPr lang="fa-IR" sz="2400" b="1" dirty="0" smtClean="0"/>
              <a:t>اصل </a:t>
            </a:r>
            <a:r>
              <a:rPr lang="fa-IR" sz="2400" b="1" dirty="0"/>
              <a:t>سیزدهم</a:t>
            </a:r>
            <a:endParaRPr lang="en-US" sz="2400" b="1" dirty="0"/>
          </a:p>
          <a:p>
            <a:r>
              <a:rPr lang="fa-IR" sz="2400" dirty="0"/>
              <a:t>دولت در ضمن پیاده کردن </a:t>
            </a:r>
            <a:r>
              <a:rPr lang="fa-IR" sz="2400" dirty="0" smtClean="0"/>
              <a:t>احکام ثابت و متغیر باید </a:t>
            </a:r>
            <a:r>
              <a:rPr lang="fa-IR" sz="2400" dirty="0"/>
              <a:t>به آرمانهای زیر تحقق </a:t>
            </a:r>
            <a:r>
              <a:rPr lang="fa-IR" sz="2400" dirty="0" smtClean="0"/>
              <a:t>بخشد:</a:t>
            </a:r>
            <a:endParaRPr lang="en-US" sz="2400" dirty="0"/>
          </a:p>
          <a:p>
            <a:r>
              <a:rPr lang="fa-IR" sz="2400" dirty="0"/>
              <a:t>1 – ایجاد </a:t>
            </a:r>
            <a:r>
              <a:rPr lang="fa-IR" sz="2400" dirty="0" smtClean="0"/>
              <a:t>نظام تامین اجتماعی </a:t>
            </a:r>
            <a:r>
              <a:rPr lang="fa-IR" sz="2400" dirty="0"/>
              <a:t>که حداقل رفاه همگانی برای کلیه افراد جامعه فراهم گردد .</a:t>
            </a:r>
            <a:endParaRPr lang="en-US" sz="2400" dirty="0"/>
          </a:p>
          <a:p>
            <a:r>
              <a:rPr lang="fa-IR" sz="2400" dirty="0"/>
              <a:t>2 – ایجاد </a:t>
            </a:r>
            <a:r>
              <a:rPr lang="fa-IR" sz="2400" dirty="0" smtClean="0"/>
              <a:t>توازن </a:t>
            </a:r>
            <a:r>
              <a:rPr lang="fa-IR" sz="2400" dirty="0"/>
              <a:t>اجتماعی همراه با از بین بردن اختلاف سطح زندگی و درآمد به وسیله جلوگیری از احتکار و اندوختن مال .</a:t>
            </a:r>
            <a:endParaRPr lang="en-US" sz="2400" dirty="0"/>
          </a:p>
          <a:p>
            <a:r>
              <a:rPr lang="fa-IR" sz="2400" dirty="0"/>
              <a:t>3 – حداکثر بهره برداری </a:t>
            </a:r>
            <a:r>
              <a:rPr lang="fa-IR" sz="2400" dirty="0" smtClean="0"/>
              <a:t>از منابع </a:t>
            </a:r>
            <a:r>
              <a:rPr lang="fa-IR" sz="2400" dirty="0"/>
              <a:t>بخش عمومی همراه با </a:t>
            </a:r>
            <a:r>
              <a:rPr lang="fa-IR" sz="2400" dirty="0" smtClean="0"/>
              <a:t>تعیین سیاست </a:t>
            </a:r>
            <a:r>
              <a:rPr lang="fa-IR" sz="2400" dirty="0"/>
              <a:t>کلی به منظور رشد اقتصادی .</a:t>
            </a:r>
            <a:endParaRPr lang="en-US" sz="2400" dirty="0"/>
          </a:p>
          <a:p>
            <a:r>
              <a:rPr lang="fa-IR" sz="2400" dirty="0"/>
              <a:t>4 – تلاشِ پیوسته برای نزدیک کردن نرخهای کالاها و شیوه های کار </a:t>
            </a:r>
            <a:r>
              <a:rPr lang="fa-IR" sz="2400" dirty="0" smtClean="0"/>
              <a:t> </a:t>
            </a:r>
            <a:r>
              <a:rPr lang="fa-IR" sz="2400" dirty="0"/>
              <a:t>به ارزشهای مبادلاتی حقیقی ، از طریق مبارزه گسترده و شدید با احتکار </a:t>
            </a:r>
            <a:r>
              <a:rPr lang="fa-IR" sz="2400" dirty="0" smtClean="0"/>
              <a:t> </a:t>
            </a:r>
            <a:r>
              <a:rPr lang="fa-IR" sz="2400" dirty="0"/>
              <a:t>.</a:t>
            </a:r>
            <a:endParaRPr lang="en-US" sz="2400" dirty="0"/>
          </a:p>
          <a:p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70663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دو رویکرد به اقتصاد اسلامی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b="1" dirty="0"/>
              <a:t>1</a:t>
            </a:r>
            <a:r>
              <a:rPr lang="fa-IR" b="1" dirty="0" smtClean="0"/>
              <a:t> </a:t>
            </a:r>
            <a:r>
              <a:rPr lang="fa-IR" b="1" dirty="0"/>
              <a:t>– سیستم کامل اقتصاد اسلامی :</a:t>
            </a:r>
            <a:endParaRPr lang="en-US" b="1" dirty="0"/>
          </a:p>
          <a:p>
            <a:r>
              <a:rPr lang="fa-IR" dirty="0"/>
              <a:t>سیستم کامل اقتصاد اسلامی در جامعه اسلامی در پناه دولتی مسلمان بر پایه فرامین اسلام ، و جانشینی الهی ، در پرتو شریعت آسمانی برپا می شود .</a:t>
            </a:r>
            <a:endParaRPr lang="en-US" dirty="0"/>
          </a:p>
          <a:p>
            <a:pPr marL="0" indent="0">
              <a:buNone/>
            </a:pPr>
            <a:r>
              <a:rPr lang="fa-IR" b="1" dirty="0"/>
              <a:t>2</a:t>
            </a:r>
            <a:r>
              <a:rPr lang="fa-IR" b="1" dirty="0" smtClean="0"/>
              <a:t> </a:t>
            </a:r>
            <a:r>
              <a:rPr lang="fa-IR" b="1" dirty="0"/>
              <a:t>– سیستم محدود اقتصاد اسلامی </a:t>
            </a:r>
            <a:endParaRPr lang="en-US" b="1" dirty="0"/>
          </a:p>
          <a:p>
            <a:r>
              <a:rPr lang="fa-IR" dirty="0"/>
              <a:t>سیستم محدود اقتصاد اسلامی سلسله فرامینی </a:t>
            </a:r>
            <a:r>
              <a:rPr lang="fa-IR" dirty="0" smtClean="0"/>
              <a:t>است </a:t>
            </a:r>
            <a:r>
              <a:rPr lang="fa-IR" dirty="0"/>
              <a:t>به منظور تدوین دستورات اقتصادی برای فردی معتقد و مسلمان که در جامعه ای غیر اسلامی می زید . </a:t>
            </a:r>
            <a:endParaRPr lang="fa-IR" dirty="0" smtClean="0"/>
          </a:p>
          <a:p>
            <a:r>
              <a:rPr lang="fa-IR" dirty="0"/>
              <a:t>در رساله های عملی مسائل نوعاً از دیدگاه دوم </a:t>
            </a:r>
            <a:r>
              <a:rPr lang="fa-IR" dirty="0" smtClean="0"/>
              <a:t>طرح </a:t>
            </a:r>
            <a:r>
              <a:rPr lang="fa-IR" dirty="0"/>
              <a:t>شده است . </a:t>
            </a:r>
            <a:r>
              <a:rPr lang="fa-IR" dirty="0" smtClean="0"/>
              <a:t>در </a:t>
            </a:r>
            <a:r>
              <a:rPr lang="fa-IR" dirty="0"/>
              <a:t>این رساله ها وظیفه های </a:t>
            </a:r>
            <a:r>
              <a:rPr lang="fa-IR" dirty="0" smtClean="0"/>
              <a:t>فرد </a:t>
            </a:r>
            <a:r>
              <a:rPr lang="fa-IR" dirty="0"/>
              <a:t>دیندار ترسیم شده ، که خواستار هماهنگیِ زندگیِ فردیِ خود با آئین اسلام می </a:t>
            </a:r>
            <a:r>
              <a:rPr lang="fa-IR" dirty="0" smtClean="0"/>
              <a:t>باشد؛ گرچه </a:t>
            </a:r>
            <a:r>
              <a:rPr lang="fa-IR" dirty="0"/>
              <a:t>در جامعه غیر اسلامی زندگی کند 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شاخصهای اساسی اقتصاد اسلامی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/>
              <a:t>بخش اول – شیوه توزیع ابتدائی </a:t>
            </a:r>
            <a:r>
              <a:rPr lang="fa-IR" dirty="0" smtClean="0"/>
              <a:t>منابع </a:t>
            </a:r>
            <a:r>
              <a:rPr lang="fa-IR" dirty="0"/>
              <a:t>ثروت </a:t>
            </a:r>
            <a:r>
              <a:rPr lang="fa-IR" dirty="0" smtClean="0"/>
              <a:t>طبیعی</a:t>
            </a:r>
            <a:endParaRPr lang="en-US" dirty="0"/>
          </a:p>
          <a:p>
            <a:r>
              <a:rPr lang="fa-IR" dirty="0" smtClean="0"/>
              <a:t>بخش </a:t>
            </a:r>
            <a:r>
              <a:rPr lang="fa-IR" dirty="0"/>
              <a:t>دوم – شیوه تولید </a:t>
            </a:r>
            <a:r>
              <a:rPr lang="fa-IR" dirty="0" smtClean="0"/>
              <a:t>و روش </a:t>
            </a:r>
            <a:r>
              <a:rPr lang="fa-IR" dirty="0"/>
              <a:t>توزیع محصولات تولید شده </a:t>
            </a:r>
            <a:endParaRPr lang="en-US" dirty="0"/>
          </a:p>
          <a:p>
            <a:pPr lvl="1"/>
            <a:r>
              <a:rPr lang="fa-IR" dirty="0"/>
              <a:t>	الف – تولید و اهمیت آن در اقتصاد اسلامی </a:t>
            </a:r>
            <a:endParaRPr lang="en-US" dirty="0"/>
          </a:p>
          <a:p>
            <a:pPr lvl="1"/>
            <a:r>
              <a:rPr lang="fa-IR" dirty="0"/>
              <a:t>	ب – تولید مواد اولیه و شیوه توزیع آن </a:t>
            </a:r>
            <a:endParaRPr lang="en-US" dirty="0"/>
          </a:p>
          <a:p>
            <a:pPr lvl="1"/>
            <a:r>
              <a:rPr lang="fa-IR" dirty="0"/>
              <a:t>	ج –  تولید مواد ثانوی و شیوه توزیع آن</a:t>
            </a:r>
            <a:endParaRPr lang="en-US" dirty="0"/>
          </a:p>
          <a:p>
            <a:r>
              <a:rPr lang="fa-IR" dirty="0"/>
              <a:t> </a:t>
            </a:r>
            <a:r>
              <a:rPr lang="fa-IR" dirty="0" smtClean="0"/>
              <a:t>بخش </a:t>
            </a:r>
            <a:r>
              <a:rPr lang="fa-IR" dirty="0"/>
              <a:t>سوم – شیوه تصرف در اموال </a:t>
            </a:r>
            <a:endParaRPr lang="en-US" dirty="0"/>
          </a:p>
          <a:p>
            <a:pPr lvl="1"/>
            <a:r>
              <a:rPr lang="fa-IR" dirty="0"/>
              <a:t>	الف – داد و ستد اموال و سودهای تجارتی ناشی از مبادلات .</a:t>
            </a:r>
            <a:endParaRPr lang="en-US" dirty="0"/>
          </a:p>
          <a:p>
            <a:pPr lvl="1"/>
            <a:r>
              <a:rPr lang="fa-IR" dirty="0"/>
              <a:t>	ب – شیوه مصرف اموال ، آنگاه که نیازهای فرد اشباع شده باشد </a:t>
            </a:r>
            <a:endParaRPr lang="en-US" dirty="0"/>
          </a:p>
          <a:p>
            <a:r>
              <a:rPr lang="fa-IR" dirty="0"/>
              <a:t> </a:t>
            </a:r>
            <a:r>
              <a:rPr lang="fa-IR" dirty="0" smtClean="0"/>
              <a:t>بخش </a:t>
            </a:r>
            <a:r>
              <a:rPr lang="fa-IR" dirty="0"/>
              <a:t>چهارم – وظائف اساسی دولت اسلامی 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8560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اول : </a:t>
            </a:r>
            <a:r>
              <a:rPr lang="fa-IR" dirty="0" smtClean="0"/>
              <a:t>توزیع اولیه </a:t>
            </a:r>
            <a:r>
              <a:rPr lang="fa-IR" dirty="0"/>
              <a:t>منابع طبیعی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dirty="0"/>
              <a:t>اصل یکم :</a:t>
            </a:r>
            <a:endParaRPr lang="en-US" dirty="0"/>
          </a:p>
          <a:p>
            <a:r>
              <a:rPr lang="fa-IR" sz="2800" dirty="0"/>
              <a:t>تمامی منابع ثروت </a:t>
            </a:r>
            <a:r>
              <a:rPr lang="fa-IR" sz="2800" dirty="0" smtClean="0"/>
              <a:t>طبیعی </a:t>
            </a:r>
            <a:r>
              <a:rPr lang="fa-IR" sz="2800" dirty="0"/>
              <a:t>جزء بخش همگانی می باشند ، و افراد تنها بر اساس کار و تلاش فردی در جهت احیاء آنها ، حق برتری ویژه خواهند یافت .</a:t>
            </a:r>
            <a:endParaRPr lang="en-US" sz="2800" dirty="0"/>
          </a:p>
          <a:p>
            <a:r>
              <a:rPr lang="fa-IR" b="1" dirty="0"/>
              <a:t>اصل دوم :</a:t>
            </a:r>
            <a:endParaRPr lang="en-US" b="1" dirty="0"/>
          </a:p>
          <a:p>
            <a:r>
              <a:rPr lang="fa-IR" dirty="0"/>
              <a:t>مالکیت تمامی دارائی های منقول در طبیعت ، برپایه تلاش و کوشش فردی می باشد . و جز از راه انتقال – بسان خرید و فروش – یا مبادله ، یا ارث و یا دیگر راه های انتقالِ دارائی توسط کارگر اصلی ، راهی دیگر برای مالکیت آن دارائی ها </a:t>
            </a:r>
            <a:r>
              <a:rPr lang="fa-IR" dirty="0" smtClean="0"/>
              <a:t>باقی نمی ماند.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4363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دوم </a:t>
            </a:r>
            <a:r>
              <a:rPr lang="fa-IR" dirty="0" smtClean="0"/>
              <a:t>– تولید </a:t>
            </a:r>
            <a:r>
              <a:rPr lang="fa-IR" dirty="0"/>
              <a:t>و </a:t>
            </a:r>
            <a:r>
              <a:rPr lang="fa-IR" dirty="0" smtClean="0"/>
              <a:t>توزیع </a:t>
            </a:r>
            <a:r>
              <a:rPr lang="fa-IR" dirty="0"/>
              <a:t>محصولات تولید شده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dirty="0"/>
              <a:t>الف – تولید و اهمیت آن در اقتصاد اسلامی </a:t>
            </a:r>
            <a:endParaRPr lang="en-US" b="1" dirty="0"/>
          </a:p>
          <a:p>
            <a:r>
              <a:rPr lang="fa-IR" dirty="0" smtClean="0"/>
              <a:t>نظام </a:t>
            </a:r>
            <a:r>
              <a:rPr lang="fa-IR" dirty="0"/>
              <a:t>سرمایه </a:t>
            </a:r>
            <a:r>
              <a:rPr lang="fa-IR" dirty="0" smtClean="0"/>
              <a:t>داری </a:t>
            </a:r>
            <a:r>
              <a:rPr lang="fa-IR" dirty="0"/>
              <a:t>افزایش تولید را هدف می داند . به </a:t>
            </a:r>
            <a:r>
              <a:rPr lang="fa-IR" dirty="0" smtClean="0"/>
              <a:t>عکس، </a:t>
            </a:r>
            <a:r>
              <a:rPr lang="fa-IR" dirty="0"/>
              <a:t>اسلام هرگز ثروت اندوزی و فزونی تولید را </a:t>
            </a:r>
            <a:r>
              <a:rPr lang="fa-IR" dirty="0" smtClean="0"/>
              <a:t>آرمان </a:t>
            </a:r>
            <a:r>
              <a:rPr lang="fa-IR" dirty="0"/>
              <a:t>نمی داند </a:t>
            </a:r>
            <a:r>
              <a:rPr lang="fa-IR" dirty="0" smtClean="0"/>
              <a:t>بلکه </a:t>
            </a:r>
            <a:r>
              <a:rPr lang="fa-IR" dirty="0"/>
              <a:t>آن را وسیله ایجاد رفاه و آسایش </a:t>
            </a:r>
            <a:r>
              <a:rPr lang="fa-IR" dirty="0" smtClean="0"/>
              <a:t>و </a:t>
            </a:r>
            <a:r>
              <a:rPr lang="fa-IR" dirty="0"/>
              <a:t>برپائی عدالت </a:t>
            </a:r>
            <a:r>
              <a:rPr lang="fa-IR" dirty="0" smtClean="0"/>
              <a:t>در </a:t>
            </a:r>
            <a:r>
              <a:rPr lang="fa-IR" dirty="0"/>
              <a:t>حیات اجتماعی مردم معرفی می نماید . </a:t>
            </a:r>
            <a:endParaRPr lang="fa-IR" dirty="0" smtClean="0"/>
          </a:p>
          <a:p>
            <a:r>
              <a:rPr lang="fa-IR" dirty="0" smtClean="0"/>
              <a:t>تولید </a:t>
            </a:r>
            <a:r>
              <a:rPr lang="fa-IR" dirty="0"/>
              <a:t>در اقتصاد اسلامی – برعکس </a:t>
            </a:r>
            <a:r>
              <a:rPr lang="fa-IR" dirty="0" smtClean="0"/>
              <a:t>سرمایه </a:t>
            </a:r>
            <a:r>
              <a:rPr lang="fa-IR" dirty="0"/>
              <a:t>داری – برپایه عرصه و تقاضا نمی </a:t>
            </a:r>
            <a:r>
              <a:rPr lang="fa-IR" dirty="0" smtClean="0"/>
              <a:t>باشد </a:t>
            </a:r>
            <a:r>
              <a:rPr lang="fa-IR" dirty="0"/>
              <a:t>: بلکه ، حرکت تولید قبل از هر چیز بر طبق نیازهای مردم و فراوانی مواد لازم و کالاهای حیاتی برای زندگی هر فرد صورت می گیرد . </a:t>
            </a:r>
            <a:endParaRPr lang="fa-IR" dirty="0" smtClean="0"/>
          </a:p>
          <a:p>
            <a:r>
              <a:rPr lang="fa-IR" b="1" dirty="0"/>
              <a:t>اصل سوم : </a:t>
            </a:r>
            <a:endParaRPr lang="en-US" dirty="0"/>
          </a:p>
          <a:p>
            <a:r>
              <a:rPr lang="fa-IR" dirty="0"/>
              <a:t>تولید در خدمت انسان است نه انسان در خدمت تولید 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81978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دوم – تولید و توزیع محصولات تولید </a:t>
            </a:r>
            <a:r>
              <a:rPr lang="fa-IR" dirty="0" smtClean="0"/>
              <a:t>شده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dirty="0"/>
              <a:t>ب – تولید مواد اولیه و شیوه توزیع آن </a:t>
            </a:r>
            <a:endParaRPr lang="en-US" b="1" dirty="0"/>
          </a:p>
          <a:p>
            <a:r>
              <a:rPr lang="fa-IR" dirty="0" smtClean="0"/>
              <a:t>ماده </a:t>
            </a:r>
            <a:r>
              <a:rPr lang="fa-IR" dirty="0"/>
              <a:t>اولیه از آن کارگری است که در کار تولیدی شرکت </a:t>
            </a:r>
            <a:r>
              <a:rPr lang="fa-IR" dirty="0" smtClean="0"/>
              <a:t>داشته </a:t>
            </a:r>
            <a:r>
              <a:rPr lang="fa-IR" dirty="0"/>
              <a:t>است . و این مالکیت بر اساس نیروی کار می باشد .</a:t>
            </a:r>
            <a:endParaRPr lang="en-US" dirty="0"/>
          </a:p>
          <a:p>
            <a:r>
              <a:rPr lang="fa-IR" dirty="0" smtClean="0"/>
              <a:t>اگر </a:t>
            </a:r>
            <a:r>
              <a:rPr lang="fa-IR" dirty="0"/>
              <a:t>کارگری در راه تولید ، ازابزار کار دیگران بهره جوید ، صاحبان ابزار ، تنها حق دارند اجرت کار با آن وسیله را طلب نمایند . گرچه خودشان آن ابزار را ساخته باشند . در هر صورت آنان بهره ای از کالای تولید شده و مواد اولیه بدست آمده ، نخواهد برد .</a:t>
            </a:r>
            <a:endParaRPr lang="en-US" dirty="0"/>
          </a:p>
          <a:p>
            <a:r>
              <a:rPr lang="fa-IR" dirty="0" smtClean="0"/>
              <a:t>دولت </a:t>
            </a:r>
            <a:r>
              <a:rPr lang="fa-IR" dirty="0"/>
              <a:t>به عنوان مالک منبع طبیعی ثروت می </a:t>
            </a:r>
            <a:r>
              <a:rPr lang="fa-IR" dirty="0" smtClean="0"/>
              <a:t>تواند </a:t>
            </a:r>
            <a:r>
              <a:rPr lang="fa-IR" dirty="0"/>
              <a:t>جزئی از ثروت بدست آمده را به عنوان اجرت استفاده از منبع طبیعی از تولید کننده بگیرد . </a:t>
            </a:r>
          </a:p>
        </p:txBody>
      </p:sp>
    </p:spTree>
    <p:extLst>
      <p:ext uri="{BB962C8B-B14F-4D97-AF65-F5344CB8AC3E}">
        <p14:creationId xmlns:p14="http://schemas.microsoft.com/office/powerpoint/2010/main" val="2522362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دوم – تولید و توزیع محصولات تولید شده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در </a:t>
            </a:r>
            <a:r>
              <a:rPr lang="fa-IR" dirty="0"/>
              <a:t>نظام سرمایه داری ، اگر صاحب سرمایه به گروهی از کارگران حقوق بپردازد و ابزار تولید در اختیارشان قرار دهد و آنان را به کار تولیدی وا دارد ، ارزش کالای تولید شده منهای مخارج ، همه در اختیار سرمایه دار قرار می گیرد . اما براساس اقتصاد اسلامی بجز اجرت کارِ با ابزار او ، برای سرمایه دار حق دیگری وجود ندارد </a:t>
            </a:r>
            <a:r>
              <a:rPr lang="fa-IR" dirty="0" smtClean="0"/>
              <a:t>. زیرا </a:t>
            </a:r>
            <a:r>
              <a:rPr lang="fa-IR" dirty="0"/>
              <a:t>اسلام شیوه سرمایه گذاری در تولید مواد اولیه را پذیرا نمی باشد .</a:t>
            </a:r>
            <a:endParaRPr lang="en-US" dirty="0"/>
          </a:p>
          <a:p>
            <a:r>
              <a:rPr lang="fa-IR" b="1" dirty="0"/>
              <a:t>اصل چهارم </a:t>
            </a:r>
            <a:endParaRPr lang="en-US" dirty="0"/>
          </a:p>
          <a:p>
            <a:r>
              <a:rPr lang="fa-IR" dirty="0"/>
              <a:t>توزیع مواد اولیه در تولیدهای اولیه بر دو پایه انجام می گیرد ، 1 – کار 2 – نیاز و حاجت . و دیگر </a:t>
            </a:r>
            <a:r>
              <a:rPr lang="fa-IR" dirty="0" smtClean="0"/>
              <a:t>انواع </a:t>
            </a:r>
            <a:r>
              <a:rPr lang="fa-IR" dirty="0"/>
              <a:t>تولیدات سرمایه داری ریشه کن می شود 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952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دوم – تولید و توزیع محصولات تولید شده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dirty="0"/>
              <a:t>ج – تولید مواد ثانوی و شیوه توزیع آن </a:t>
            </a:r>
            <a:endParaRPr lang="en-US" b="1" dirty="0"/>
          </a:p>
          <a:p>
            <a:r>
              <a:rPr lang="fa-IR" dirty="0" smtClean="0"/>
              <a:t>در </a:t>
            </a:r>
            <a:r>
              <a:rPr lang="fa-IR" dirty="0"/>
              <a:t>این حالت براساس بینش اسلامی کسی حق تصرف در مواد اولیه تولید شده به دست کارگر را ندارد . تنها همان کارگر است که اجازه تصرف در کالاها را داشته می تواند آنها را بفروشد و یا به شکل دیگری در آورد .</a:t>
            </a:r>
            <a:endParaRPr lang="en-US" dirty="0"/>
          </a:p>
          <a:p>
            <a:r>
              <a:rPr lang="fa-IR" b="1" dirty="0"/>
              <a:t>اصل پنجم :</a:t>
            </a:r>
            <a:endParaRPr lang="en-US" dirty="0"/>
          </a:p>
          <a:p>
            <a:r>
              <a:rPr lang="fa-IR" dirty="0"/>
              <a:t>تمام ثروتهایی که در تولید مواد ثانوی دخالت دارند در مالکیت همان کارگر اولیه ای است که بر اساس کارش آنها را مالک </a:t>
            </a:r>
            <a:r>
              <a:rPr lang="fa-IR" dirty="0" smtClean="0"/>
              <a:t>شده </a:t>
            </a:r>
            <a:r>
              <a:rPr lang="fa-IR" dirty="0"/>
              <a:t>و تا زمانی که او بر طبق قرار داد و یا توافق با دیگری مالکیت آن را به  او انتقال نداده ، مالکیت آن ثروت در اختیار همان کارگر نخستین می باشد 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86663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دوم – تولید و توزیع محصولات تولید شده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dirty="0" smtClean="0"/>
              <a:t>اصل </a:t>
            </a:r>
            <a:r>
              <a:rPr lang="fa-IR" b="1" dirty="0"/>
              <a:t>ششم :</a:t>
            </a:r>
            <a:endParaRPr lang="en-US" dirty="0"/>
          </a:p>
          <a:p>
            <a:r>
              <a:rPr lang="fa-IR" dirty="0"/>
              <a:t>دولت باید اجرت ابزار و و سائل تولید را مشخص ساخته ، حقوق کارگران را معین کند . با این توجه که دولت با تمامی عوامل زاینده کمبودهای ساختگی ناشی از احتکار مبارزه خواهد کرد .</a:t>
            </a:r>
            <a:endParaRPr lang="en-US" dirty="0"/>
          </a:p>
          <a:p>
            <a:endParaRPr lang="en-US" dirty="0"/>
          </a:p>
          <a:p>
            <a:r>
              <a:rPr lang="fa-IR" b="1" dirty="0"/>
              <a:t>اصل هفتم :</a:t>
            </a:r>
            <a:endParaRPr lang="en-US" dirty="0"/>
          </a:p>
          <a:p>
            <a:r>
              <a:rPr lang="fa-IR" dirty="0"/>
              <a:t>دولت بر اساس صلاحیتهائی که دارد ، باید توجه فراوان به شرایط اقتصادی جامعه داشته ، تمام وضعیت های استثنائی که تعادل و توازن </a:t>
            </a:r>
            <a:r>
              <a:rPr lang="fa-IR" dirty="0" smtClean="0"/>
              <a:t>اجتماعی </a:t>
            </a:r>
            <a:r>
              <a:rPr lang="fa-IR" dirty="0"/>
              <a:t>را به خطر می اندازد – بسان آنچه در اصل پنجم یاد شد – بازشناسی کرده ، با سیاست های مناسب به منظور حفظ عدالت اجتماعی ، جلو آنها را سد نماید 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4349379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ustom 3">
      <a:majorFont>
        <a:latin typeface="Georgia"/>
        <a:ea typeface=""/>
        <a:cs typeface="B Titr"/>
      </a:majorFont>
      <a:minorFont>
        <a:latin typeface="Georgia"/>
        <a:ea typeface=""/>
        <a:cs typeface="B Mitra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16671</TotalTime>
  <Words>1115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Custom Design</vt:lpstr>
      <vt:lpstr>Civic</vt:lpstr>
      <vt:lpstr>1_Custom Design</vt:lpstr>
      <vt:lpstr>نظام هاي اقتصادي</vt:lpstr>
      <vt:lpstr>دو رویکرد به اقتصاد اسلامی</vt:lpstr>
      <vt:lpstr>شاخصهای اساسی اقتصاد اسلامی</vt:lpstr>
      <vt:lpstr>بخش اول : توزیع اولیه منابع طبیعی </vt:lpstr>
      <vt:lpstr>بخش دوم – تولید و توزیع محصولات تولید شده </vt:lpstr>
      <vt:lpstr>بخش دوم – تولید و توزیع محصولات تولید شده</vt:lpstr>
      <vt:lpstr>بخش دوم – تولید و توزیع محصولات تولید شده</vt:lpstr>
      <vt:lpstr>بخش دوم – تولید و توزیع محصولات تولید شده </vt:lpstr>
      <vt:lpstr>بخش دوم – تولید و توزیع محصولات تولید شده</vt:lpstr>
      <vt:lpstr>بخش سوم : شیوه تصرف در اموال </vt:lpstr>
      <vt:lpstr>بخش سوم : شیوه تصرف در اموال </vt:lpstr>
      <vt:lpstr>بخش سوم : شیوه تصرف در اموال </vt:lpstr>
      <vt:lpstr>بخش چهارم : وظائف اساسی دولت اسلامی</vt:lpstr>
    </vt:vector>
  </TitlesOfParts>
  <Company>Emtedad Sazgar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«سازوکار بازار، نهادهای حقوقی و تخصیص منابع»  در اسلام</dc:title>
  <dc:creator>Aria</dc:creator>
  <cp:lastModifiedBy>Javad</cp:lastModifiedBy>
  <cp:revision>778</cp:revision>
  <dcterms:created xsi:type="dcterms:W3CDTF">2009-01-13T09:50:30Z</dcterms:created>
  <dcterms:modified xsi:type="dcterms:W3CDTF">2013-12-23T16:54:38Z</dcterms:modified>
</cp:coreProperties>
</file>