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09" autoAdjust="0"/>
    <p:restoredTop sz="94667" autoAdjust="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2E735B1-7433-4DBE-BC81-CF8D2721CC93}" type="datetimeFigureOut">
              <a:rPr lang="fa-IR" smtClean="0"/>
              <a:pPr/>
              <a:t>1432/05/29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6772FA2-B189-48AA-AA65-C20592236250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52051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1</a:t>
            </a:fld>
            <a:endParaRPr lang="fa-I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10</a:t>
            </a:fld>
            <a:endParaRPr lang="fa-I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11</a:t>
            </a:fld>
            <a:endParaRPr lang="fa-I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12</a:t>
            </a:fld>
            <a:endParaRPr lang="fa-I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13</a:t>
            </a:fld>
            <a:endParaRPr lang="fa-I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14</a:t>
            </a:fld>
            <a:endParaRPr lang="fa-I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15</a:t>
            </a:fld>
            <a:endParaRPr lang="fa-I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16</a:t>
            </a:fld>
            <a:endParaRPr lang="fa-I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17</a:t>
            </a:fld>
            <a:endParaRPr lang="fa-I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18</a:t>
            </a:fld>
            <a:endParaRPr lang="fa-I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19</a:t>
            </a:fld>
            <a:endParaRPr lang="fa-I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2</a:t>
            </a:fld>
            <a:endParaRPr lang="fa-I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20</a:t>
            </a:fld>
            <a:endParaRPr lang="fa-I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21</a:t>
            </a:fld>
            <a:endParaRPr lang="fa-I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22</a:t>
            </a:fld>
            <a:endParaRPr lang="fa-I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23</a:t>
            </a:fld>
            <a:endParaRPr lang="fa-I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24</a:t>
            </a:fld>
            <a:endParaRPr lang="fa-I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25</a:t>
            </a:fld>
            <a:endParaRPr lang="fa-I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26</a:t>
            </a:fld>
            <a:endParaRPr lang="fa-I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27</a:t>
            </a:fld>
            <a:endParaRPr lang="fa-I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28</a:t>
            </a:fld>
            <a:endParaRPr lang="fa-I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29</a:t>
            </a:fld>
            <a:endParaRPr lang="fa-I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3</a:t>
            </a:fld>
            <a:endParaRPr lang="fa-I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30</a:t>
            </a:fld>
            <a:endParaRPr lang="fa-I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4</a:t>
            </a:fld>
            <a:endParaRPr lang="fa-I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5</a:t>
            </a:fld>
            <a:endParaRPr lang="fa-I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6</a:t>
            </a:fld>
            <a:endParaRPr lang="fa-I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7</a:t>
            </a:fld>
            <a:endParaRPr lang="fa-I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8</a:t>
            </a:fld>
            <a:endParaRPr lang="fa-I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FA2-B189-48AA-AA65-C20592236250}" type="slidenum">
              <a:rPr lang="fa-IR" smtClean="0"/>
              <a:pPr/>
              <a:t>9</a:t>
            </a:fld>
            <a:endParaRPr lang="fa-I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784C-00B4-4C77-A534-A8324E9C6642}" type="datetimeFigureOut">
              <a:rPr lang="fa-IR" smtClean="0"/>
              <a:pPr/>
              <a:t>1432/05/29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C867-C119-4832-BC60-48E68A48EBCF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784C-00B4-4C77-A534-A8324E9C6642}" type="datetimeFigureOut">
              <a:rPr lang="fa-IR" smtClean="0"/>
              <a:pPr/>
              <a:t>1432/05/29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C867-C119-4832-BC60-48E68A48EBCF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784C-00B4-4C77-A534-A8324E9C6642}" type="datetimeFigureOut">
              <a:rPr lang="fa-IR" smtClean="0"/>
              <a:pPr/>
              <a:t>1432/05/29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C867-C119-4832-BC60-48E68A48EBCF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784C-00B4-4C77-A534-A8324E9C6642}" type="datetimeFigureOut">
              <a:rPr lang="fa-IR" smtClean="0"/>
              <a:pPr/>
              <a:t>1432/05/29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C867-C119-4832-BC60-48E68A48EBCF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784C-00B4-4C77-A534-A8324E9C6642}" type="datetimeFigureOut">
              <a:rPr lang="fa-IR" smtClean="0"/>
              <a:pPr/>
              <a:t>1432/05/29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C867-C119-4832-BC60-48E68A48EBCF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784C-00B4-4C77-A534-A8324E9C6642}" type="datetimeFigureOut">
              <a:rPr lang="fa-IR" smtClean="0"/>
              <a:pPr/>
              <a:t>1432/05/29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C867-C119-4832-BC60-48E68A48EBCF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784C-00B4-4C77-A534-A8324E9C6642}" type="datetimeFigureOut">
              <a:rPr lang="fa-IR" smtClean="0"/>
              <a:pPr/>
              <a:t>1432/05/29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C867-C119-4832-BC60-48E68A48EBCF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784C-00B4-4C77-A534-A8324E9C6642}" type="datetimeFigureOut">
              <a:rPr lang="fa-IR" smtClean="0"/>
              <a:pPr/>
              <a:t>1432/05/29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C867-C119-4832-BC60-48E68A48EBCF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784C-00B4-4C77-A534-A8324E9C6642}" type="datetimeFigureOut">
              <a:rPr lang="fa-IR" smtClean="0"/>
              <a:pPr/>
              <a:t>1432/05/29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C867-C119-4832-BC60-48E68A48EBCF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784C-00B4-4C77-A534-A8324E9C6642}" type="datetimeFigureOut">
              <a:rPr lang="fa-IR" smtClean="0"/>
              <a:pPr/>
              <a:t>1432/05/29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C867-C119-4832-BC60-48E68A48EBCF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784C-00B4-4C77-A534-A8324E9C6642}" type="datetimeFigureOut">
              <a:rPr lang="fa-IR" smtClean="0"/>
              <a:pPr/>
              <a:t>1432/05/29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C867-C119-4832-BC60-48E68A48EBCF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 bright="-5000" contrast="3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784C-00B4-4C77-A534-A8324E9C6642}" type="datetimeFigureOut">
              <a:rPr lang="fa-IR" smtClean="0"/>
              <a:pPr/>
              <a:t>1432/05/29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2C867-C119-4832-BC60-48E68A48EBCF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7705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714356"/>
            <a:ext cx="8786874" cy="541180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fa-IR" sz="8800" dirty="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الفصل الثالث:</a:t>
            </a:r>
          </a:p>
          <a:p>
            <a:pPr algn="ctr">
              <a:lnSpc>
                <a:spcPct val="150000"/>
              </a:lnSpc>
              <a:buNone/>
            </a:pPr>
            <a:r>
              <a:rPr lang="fa-IR" sz="6000" dirty="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في معني الذّاتيّ والعرضيّ</a:t>
            </a:r>
            <a:endParaRPr lang="fa-IR" sz="6000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1224" y="2204864"/>
            <a:ext cx="1257280" cy="2000264"/>
          </a:xfrm>
        </p:spPr>
        <p:txBody>
          <a:bodyPr>
            <a:normAutofit/>
          </a:bodyPr>
          <a:lstStyle/>
          <a:p>
            <a:r>
              <a:rPr lang="fa-IR" sz="66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محمول: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85728"/>
            <a:ext cx="7420244" cy="6072230"/>
          </a:xfrm>
          <a:blipFill>
            <a:blip r:embed="rId3" cstate="print">
              <a:lum bright="-38000" contrast="39000"/>
            </a:blip>
            <a:stretch>
              <a:fillRect/>
            </a:stretch>
          </a:blip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>
              <a:buNone/>
            </a:pPr>
            <a:r>
              <a:rPr lang="fa-IR" sz="4400" dirty="0" smtClean="0">
                <a:solidFill>
                  <a:srgbClr val="FFFF00"/>
                </a:solidFill>
                <a:latin typeface="IranNastaliq" pitchFamily="18" charset="0"/>
                <a:ea typeface="+mj-ea"/>
                <a:cs typeface="IranNastaliq" pitchFamily="18" charset="0"/>
              </a:rPr>
              <a:t>در حدّ ماهيت اخذ شده است/به حمل اولي بر ماهيت حمل ميشود/ترتفع الماهيه بارتفاعها</a:t>
            </a:r>
            <a:r>
              <a:rPr lang="fa-IR" sz="440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: </a:t>
            </a:r>
            <a:r>
              <a:rPr lang="fa-IR" sz="60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ea typeface="+mj-ea"/>
                <a:cs typeface="IranNastaliq" pitchFamily="18" charset="0"/>
              </a:rPr>
              <a:t>ذاتيّ</a:t>
            </a:r>
            <a:endParaRPr lang="fa-IR" sz="4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IranNastaliq" pitchFamily="18" charset="0"/>
              <a:ea typeface="+mj-ea"/>
              <a:cs typeface="IranNastaliq" pitchFamily="18" charset="0"/>
            </a:endParaRPr>
          </a:p>
          <a:p>
            <a:pPr algn="ctr">
              <a:buNone/>
            </a:pPr>
            <a:r>
              <a:rPr lang="fa-IR" sz="4400" dirty="0" smtClean="0">
                <a:solidFill>
                  <a:srgbClr val="FFFF00"/>
                </a:solidFill>
                <a:latin typeface="IranNastaliq" pitchFamily="18" charset="0"/>
                <a:ea typeface="+mj-ea"/>
                <a:cs typeface="IranNastaliq" pitchFamily="18" charset="0"/>
              </a:rPr>
              <a:t>در حدّ ماهيت اخذ نشده است/به حمل اولي بر ماهيت حمل نميشود</a:t>
            </a:r>
            <a:r>
              <a:rPr lang="fa-IR" sz="4400" smtClean="0">
                <a:solidFill>
                  <a:srgbClr val="FFFF00"/>
                </a:solidFill>
                <a:latin typeface="IranNastaliq" pitchFamily="18" charset="0"/>
                <a:ea typeface="+mj-ea"/>
                <a:cs typeface="IranNastaliq" pitchFamily="18" charset="0"/>
              </a:rPr>
              <a:t>/ لا ترتفع الماهيه بارتفاعها</a:t>
            </a:r>
            <a:r>
              <a:rPr lang="fa-IR" sz="440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:        </a:t>
            </a:r>
            <a:r>
              <a:rPr lang="fa-IR" sz="54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ea typeface="+mj-ea"/>
                <a:cs typeface="IranNastaliq" pitchFamily="18" charset="0"/>
              </a:rPr>
              <a:t>عرضيّ</a:t>
            </a:r>
            <a:r>
              <a:rPr lang="fa-IR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ea typeface="+mj-ea"/>
                <a:cs typeface="IranNastaliq" pitchFamily="18" charset="0"/>
              </a:rPr>
              <a:t>:</a:t>
            </a:r>
          </a:p>
          <a:p>
            <a:pPr>
              <a:buNone/>
            </a:pPr>
            <a:endParaRPr lang="fa-IR" sz="2800" dirty="0">
              <a:solidFill>
                <a:schemeClr val="bg1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599756" y="285728"/>
            <a:ext cx="428628" cy="6143668"/>
          </a:xfrm>
          <a:prstGeom prst="rightBrace">
            <a:avLst>
              <a:gd name="adj1" fmla="val 119443"/>
              <a:gd name="adj2" fmla="val 48553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Line Callout 3 7"/>
          <p:cNvSpPr/>
          <p:nvPr/>
        </p:nvSpPr>
        <p:spPr>
          <a:xfrm>
            <a:off x="428596" y="4000504"/>
            <a:ext cx="7023724" cy="2214578"/>
          </a:xfrm>
          <a:prstGeom prst="borderCallout3">
            <a:avLst>
              <a:gd name="adj1" fmla="val 102538"/>
              <a:gd name="adj2" fmla="val 54"/>
              <a:gd name="adj3" fmla="val 263"/>
              <a:gd name="adj4" fmla="val -373"/>
              <a:gd name="adj5" fmla="val -26098"/>
              <a:gd name="adj6" fmla="val 46305"/>
              <a:gd name="adj7" fmla="val 544"/>
              <a:gd name="adj8" fmla="val 99877"/>
            </a:avLst>
          </a:prstGeom>
          <a:blipFill>
            <a:blip r:embed="rId4" cstate="print">
              <a:lum bright="-47000" contrast="37000"/>
            </a:blip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lnSpc>
                <a:spcPct val="150000"/>
              </a:lnSpc>
              <a:buNone/>
            </a:pPr>
            <a:r>
              <a:rPr lang="fa-IR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1</a:t>
            </a:r>
            <a:r>
              <a:rPr lang="fa-IR" sz="360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-انتزاع </a:t>
            </a:r>
            <a:r>
              <a:rPr lang="fa-IR" sz="36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وحملش متوقف بر انضمام است</a:t>
            </a:r>
            <a:r>
              <a:rPr lang="fa-IR" sz="28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(مبدأ مستقل در خارج دارد)</a:t>
            </a:r>
            <a:r>
              <a:rPr lang="fa-IR" sz="36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:</a:t>
            </a:r>
            <a:r>
              <a:rPr lang="fa-IR" sz="4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  <a:t>محمول بالضميمه</a:t>
            </a:r>
            <a:endParaRPr lang="fa-IR" sz="4400" dirty="0" smtClean="0">
              <a:solidFill>
                <a:schemeClr val="bg1"/>
              </a:solidFill>
              <a:latin typeface="IranNastaliq" pitchFamily="18" charset="0"/>
              <a:cs typeface="IranNastaliq" pitchFamily="18" charset="0"/>
            </a:endParaRPr>
          </a:p>
          <a:p>
            <a:pPr>
              <a:buNone/>
            </a:pPr>
            <a:r>
              <a:rPr lang="fa-IR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2</a:t>
            </a:r>
            <a:r>
              <a:rPr lang="fa-IR" sz="320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- </a:t>
            </a:r>
            <a:r>
              <a:rPr lang="fa-IR" sz="32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انتزاع وحملش متوقف بر انضمام نيست</a:t>
            </a:r>
            <a:r>
              <a:rPr lang="fa-IR" sz="28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(</a:t>
            </a:r>
            <a:r>
              <a:rPr lang="fa-IR" sz="24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مبدأ مستقل در خارج ندارد وبا تحليل ذهني انتزاع شده است)</a:t>
            </a:r>
            <a:r>
              <a:rPr lang="fa-IR" sz="28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:</a:t>
            </a:r>
            <a:r>
              <a:rPr lang="fa-IR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  <a:t>خارج محمول</a:t>
            </a:r>
            <a:endParaRPr lang="fa-IR" sz="3600" dirty="0" smtClean="0">
              <a:solidFill>
                <a:schemeClr val="bg1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fa-IR" sz="66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ويژگيهاي مفاهيم</a:t>
            </a:r>
            <a:r>
              <a:rPr lang="fa-IR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cs typeface="IranNastaliq" pitchFamily="18" charset="0"/>
              </a:rPr>
              <a:t> ذاتي</a:t>
            </a:r>
            <a:r>
              <a:rPr lang="fa-IR" sz="66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60240"/>
            <a:ext cx="8435280" cy="3556992"/>
          </a:xfrm>
          <a:blipFill>
            <a:blip r:embed="rId3" cstate="print">
              <a:lum bright="-61000" contrast="44000"/>
            </a:blip>
            <a:stretch>
              <a:fillRect/>
            </a:stretch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fa-IR" sz="4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1</a:t>
            </a:r>
            <a:r>
              <a:rPr lang="fa-IR" sz="440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-اثبات </a:t>
            </a:r>
            <a:r>
              <a:rPr lang="fa-IR" sz="4400" dirty="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آنها براي موضوعاتشان ضروري و بي نياز از حدّ وسط است.</a:t>
            </a:r>
            <a:r>
              <a:rPr lang="fa-IR" sz="3600" dirty="0" smtClean="0">
                <a:solidFill>
                  <a:srgbClr val="FFFF00"/>
                </a:solidFill>
                <a:latin typeface="IranNastaliq" pitchFamily="18" charset="0"/>
                <a:ea typeface="+mj-ea"/>
                <a:cs typeface="IranNastaliq" pitchFamily="18" charset="0"/>
              </a:rPr>
              <a:t>(لبداهة ثبوت الشيء لنفسه)</a:t>
            </a:r>
            <a:endParaRPr lang="fa-IR" sz="4400" dirty="0" smtClean="0">
              <a:solidFill>
                <a:srgbClr val="FFFF00"/>
              </a:solidFill>
              <a:latin typeface="IranNastaliq" pitchFamily="18" charset="0"/>
              <a:ea typeface="+mj-ea"/>
              <a:cs typeface="IranNastaliq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fa-IR" sz="4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2- </a:t>
            </a:r>
            <a:r>
              <a:rPr lang="fa-IR" sz="440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آنها </a:t>
            </a:r>
            <a:r>
              <a:rPr lang="fa-IR" sz="4400" dirty="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در تحقّق نيازي به علتي وراء علّت </a:t>
            </a:r>
            <a:r>
              <a:rPr lang="fa-IR" sz="440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موضوعشان ندارند.</a:t>
            </a:r>
          </a:p>
          <a:p>
            <a:pPr>
              <a:lnSpc>
                <a:spcPct val="150000"/>
              </a:lnSpc>
              <a:buNone/>
            </a:pPr>
            <a:r>
              <a:rPr lang="fa-IR" sz="4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3-</a:t>
            </a:r>
            <a:r>
              <a:rPr lang="fa-IR" sz="440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 اجزاء ذاتي يك ماهيت بر خود آن ماهيت تقدّم دارند.</a:t>
            </a:r>
            <a:r>
              <a:rPr lang="fa-IR" sz="4400" smtClean="0">
                <a:solidFill>
                  <a:srgbClr val="FFFF00"/>
                </a:solidFill>
                <a:latin typeface="IranNastaliq" pitchFamily="18" charset="0"/>
                <a:ea typeface="+mj-ea"/>
                <a:cs typeface="IranNastaliq" pitchFamily="18" charset="0"/>
              </a:rPr>
              <a:t>*</a:t>
            </a:r>
            <a:endParaRPr lang="fa-IR" sz="4400" dirty="0" smtClean="0">
              <a:solidFill>
                <a:srgbClr val="FFFF00"/>
              </a:solidFill>
              <a:latin typeface="IranNastaliq" pitchFamily="18" charset="0"/>
              <a:ea typeface="+mj-ea"/>
              <a:cs typeface="IranNastaliq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  <a:blipFill>
            <a:blip r:embed="rId3">
              <a:lum bright="-7000" contrast="42000"/>
            </a:blip>
            <a:tile tx="0" ty="0" sx="100000" sy="100000" flip="none" algn="tl"/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54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*</a:t>
            </a:r>
            <a:r>
              <a:rPr lang="fa-IR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  <a:t>اشكال:</a:t>
            </a:r>
            <a:r>
              <a:rPr lang="fa-IR" sz="54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اجزاء =كلّ،تقدّم اجزاء بر كلّ=تقدّم الشّيء علي نفسه.</a:t>
            </a:r>
            <a:endParaRPr lang="fa-IR" sz="5400" dirty="0">
              <a:solidFill>
                <a:schemeClr val="bg1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428868"/>
            <a:ext cx="8712968" cy="4096476"/>
          </a:xfrm>
          <a:blipFill>
            <a:blip r:embed="rId4">
              <a:lum bright="-65000" contrast="34000"/>
            </a:blip>
            <a:tile tx="0" ty="0" sx="100000" sy="100000" flip="none" algn="tl"/>
          </a:blip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fa-IR" sz="7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ea typeface="+mj-ea"/>
                <a:cs typeface="IranNastaliq" pitchFamily="18" charset="0"/>
              </a:rPr>
              <a:t>پاسخ:</a:t>
            </a:r>
          </a:p>
          <a:p>
            <a:pPr>
              <a:buNone/>
            </a:pPr>
            <a:r>
              <a:rPr lang="fa-IR" sz="47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1</a:t>
            </a:r>
            <a:r>
              <a:rPr lang="fa-IR" sz="470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-حيث </a:t>
            </a:r>
            <a:r>
              <a:rPr lang="fa-IR" sz="4700" dirty="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متفاوت است</a:t>
            </a:r>
            <a:r>
              <a:rPr lang="fa-IR" sz="3800" dirty="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.</a:t>
            </a:r>
            <a:r>
              <a:rPr lang="fa-IR" sz="3800" dirty="0" smtClean="0">
                <a:solidFill>
                  <a:srgbClr val="FFFF00"/>
                </a:solidFill>
                <a:latin typeface="IranNastaliq" pitchFamily="18" charset="0"/>
                <a:ea typeface="+mj-ea"/>
                <a:cs typeface="IranNastaliq" pitchFamily="18" charset="0"/>
              </a:rPr>
              <a:t>(مقدّم مجموع اجزاء لا بشرط الاجتماع است ومؤخّر مجموعه اجزاء بشرط الاجتماع.)</a:t>
            </a:r>
            <a:endParaRPr lang="fa-IR" sz="4700" dirty="0" smtClean="0">
              <a:solidFill>
                <a:srgbClr val="FFFF00"/>
              </a:solidFill>
              <a:latin typeface="IranNastaliq" pitchFamily="18" charset="0"/>
              <a:ea typeface="+mj-ea"/>
              <a:cs typeface="IranNastaliq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fa-IR" sz="47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2</a:t>
            </a:r>
            <a:r>
              <a:rPr lang="fa-IR" sz="470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- </a:t>
            </a:r>
            <a:r>
              <a:rPr lang="fa-IR" sz="4700" dirty="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ذاتيّات ماهيّت جزء خود ماهيّت نيستند بلكه عين ماهيّتند و تنها جزء  حدّ ماهيّت هستند.</a:t>
            </a:r>
            <a:endParaRPr lang="fa-IR" sz="4700" dirty="0">
              <a:solidFill>
                <a:schemeClr val="bg1"/>
              </a:solidFill>
              <a:latin typeface="IranNastaliq" pitchFamily="18" charset="0"/>
              <a:ea typeface="+mj-ea"/>
              <a:cs typeface="IranNastaliq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00042"/>
            <a:ext cx="8435280" cy="5626121"/>
          </a:xfrm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  <a:buNone/>
            </a:pPr>
            <a:r>
              <a:rPr lang="fa-IR" sz="7200" dirty="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الفصل الرّابع:</a:t>
            </a:r>
          </a:p>
          <a:p>
            <a:pPr algn="ctr">
              <a:lnSpc>
                <a:spcPct val="170000"/>
              </a:lnSpc>
              <a:buNone/>
            </a:pPr>
            <a:r>
              <a:rPr lang="fa-IR" sz="6000" dirty="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في الجنس والفصل و النوع و بعض ما يلحق بذلك</a:t>
            </a:r>
            <a:endParaRPr lang="fa-IR" sz="6000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428604"/>
            <a:ext cx="8643998" cy="6240756"/>
          </a:xfrm>
          <a:blipFill>
            <a:blip r:embed="rId3" cstate="print">
              <a:lum bright="-29000" contrast="24000"/>
            </a:blip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fa-IR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cs typeface="B Jadid" pitchFamily="2" charset="-78"/>
              </a:rPr>
              <a:t>نوع: </a:t>
            </a:r>
            <a:r>
              <a:rPr lang="fa-IR" sz="54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الماهيّة</a:t>
            </a:r>
            <a:r>
              <a:rPr lang="fa-IR" sz="44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 التّامّة الّتي لها آثار خاصّة حقيقيّة من حيث تمامها.</a:t>
            </a:r>
            <a:endParaRPr lang="fa-IR" sz="3600" dirty="0" smtClean="0">
              <a:solidFill>
                <a:schemeClr val="bg1"/>
              </a:solidFill>
              <a:latin typeface="IranNastaliq" pitchFamily="18" charset="0"/>
              <a:cs typeface="IranNastaliq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fa-IR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cs typeface="B Jadid" pitchFamily="2" charset="-78"/>
              </a:rPr>
              <a:t>جنس: </a:t>
            </a:r>
            <a:r>
              <a:rPr lang="fa-IR" sz="44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كلّي ذاتي مشترك بين </a:t>
            </a:r>
            <a:r>
              <a:rPr lang="fa-IR" sz="440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چند نوع. 		</a:t>
            </a:r>
            <a:r>
              <a:rPr lang="fa-IR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cs typeface="B Jadid" pitchFamily="2" charset="-78"/>
              </a:rPr>
              <a:t>فصل</a:t>
            </a:r>
            <a:r>
              <a:rPr lang="fa-IR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cs typeface="B Jadid" pitchFamily="2" charset="-78"/>
              </a:rPr>
              <a:t>: </a:t>
            </a:r>
            <a:r>
              <a:rPr lang="fa-IR" sz="40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كلّي ذاتي مختصّ به يك نوع.</a:t>
            </a:r>
            <a:endParaRPr lang="fa-IR" dirty="0" smtClean="0">
              <a:solidFill>
                <a:schemeClr val="bg1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4" name="Bevel 3"/>
          <p:cNvSpPr/>
          <p:nvPr/>
        </p:nvSpPr>
        <p:spPr>
          <a:xfrm>
            <a:off x="7643834" y="4077072"/>
            <a:ext cx="1042416" cy="1471044"/>
          </a:xfrm>
          <a:prstGeom prst="beve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جنس وفصل:</a:t>
            </a:r>
            <a:endParaRPr lang="fa-IR" sz="3200" dirty="0"/>
          </a:p>
        </p:txBody>
      </p:sp>
      <p:sp>
        <p:nvSpPr>
          <p:cNvPr id="5" name="Bevel 4"/>
          <p:cNvSpPr/>
          <p:nvPr/>
        </p:nvSpPr>
        <p:spPr>
          <a:xfrm>
            <a:off x="5214942" y="3501008"/>
            <a:ext cx="2071702" cy="2500330"/>
          </a:xfrm>
          <a:prstGeom prst="beve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fa-IR" sz="60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قريب</a:t>
            </a:r>
          </a:p>
          <a:p>
            <a:r>
              <a:rPr lang="fa-IR" sz="60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بعيد</a:t>
            </a:r>
          </a:p>
        </p:txBody>
      </p:sp>
      <p:sp>
        <p:nvSpPr>
          <p:cNvPr id="8" name="Bevel 7"/>
          <p:cNvSpPr/>
          <p:nvPr/>
        </p:nvSpPr>
        <p:spPr>
          <a:xfrm>
            <a:off x="3347864" y="3933056"/>
            <a:ext cx="1042416" cy="1785950"/>
          </a:xfrm>
          <a:prstGeom prst="beve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6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جنس ونوع: </a:t>
            </a:r>
            <a:endParaRPr lang="fa-IR" sz="3600" dirty="0"/>
          </a:p>
        </p:txBody>
      </p:sp>
      <p:sp>
        <p:nvSpPr>
          <p:cNvPr id="9" name="Bevel 8"/>
          <p:cNvSpPr/>
          <p:nvPr/>
        </p:nvSpPr>
        <p:spPr>
          <a:xfrm>
            <a:off x="714348" y="2996952"/>
            <a:ext cx="2113986" cy="3643314"/>
          </a:xfrm>
          <a:prstGeom prst="beve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buNone/>
            </a:pPr>
            <a:r>
              <a:rPr lang="fa-IR" sz="60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  عالي</a:t>
            </a:r>
          </a:p>
          <a:p>
            <a:pPr>
              <a:buNone/>
            </a:pPr>
            <a:r>
              <a:rPr lang="fa-IR" sz="60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 متوسّط              سافل</a:t>
            </a:r>
            <a:endParaRPr lang="fa-IR" sz="6000" dirty="0">
              <a:solidFill>
                <a:schemeClr val="bg1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7215206" y="3429000"/>
            <a:ext cx="357190" cy="2643206"/>
          </a:xfrm>
          <a:prstGeom prst="rightBrace">
            <a:avLst>
              <a:gd name="adj1" fmla="val 61837"/>
              <a:gd name="adj2" fmla="val 50000"/>
            </a:avLst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2857488" y="2954584"/>
            <a:ext cx="357190" cy="3714776"/>
          </a:xfrm>
          <a:prstGeom prst="rightBrace">
            <a:avLst>
              <a:gd name="adj1" fmla="val 61837"/>
              <a:gd name="adj2" fmla="val 50000"/>
            </a:avLst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fa-IR" sz="60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دو نوع اعتبار ماهيت مشترك بين چند نوع:</a:t>
            </a:r>
            <a:endParaRPr lang="fa-IR" sz="6000" dirty="0">
              <a:solidFill>
                <a:srgbClr val="FFFF00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024030"/>
          </a:xfrm>
          <a:blipFill>
            <a:blip r:embed="rId3" cstate="print">
              <a:lum bright="-44000" contrast="32000"/>
            </a:blip>
            <a:stretch>
              <a:fillRect/>
            </a:stretch>
          </a:blip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fa-IR" sz="4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1</a:t>
            </a:r>
            <a:r>
              <a:rPr lang="fa-IR" sz="480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- </a:t>
            </a:r>
            <a:r>
              <a:rPr lang="fa-IR" sz="48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بشرط لا/محصّل/ تامّ و مستقلّ/بي نياز از تتميم ذات:</a:t>
            </a:r>
          </a:p>
          <a:p>
            <a:pPr>
              <a:lnSpc>
                <a:spcPct val="150000"/>
              </a:lnSpc>
              <a:buNone/>
            </a:pPr>
            <a:r>
              <a:rPr lang="fa-IR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cs typeface="B Jadid" pitchFamily="2" charset="-78"/>
              </a:rPr>
              <a:t>مادّه </a:t>
            </a:r>
            <a:r>
              <a:rPr lang="en-US" sz="48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]</a:t>
            </a:r>
            <a:r>
              <a:rPr lang="fa-IR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cs typeface="IranNastaliq" pitchFamily="18" charset="0"/>
              </a:rPr>
              <a:t>علّت مادّي</a:t>
            </a:r>
            <a:r>
              <a:rPr lang="en-US" sz="48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[</a:t>
            </a:r>
            <a:r>
              <a:rPr lang="fa-IR" sz="48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  نه بر كلّ حمل ميشود نه بر جزء ديگر.</a:t>
            </a:r>
          </a:p>
          <a:p>
            <a:pPr>
              <a:lnSpc>
                <a:spcPct val="150000"/>
              </a:lnSpc>
              <a:buNone/>
            </a:pPr>
            <a:r>
              <a:rPr lang="fa-IR" sz="4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2</a:t>
            </a:r>
            <a:r>
              <a:rPr lang="fa-IR" sz="480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- </a:t>
            </a:r>
            <a:r>
              <a:rPr lang="fa-IR" sz="48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لا بشرط /مبهم / ناقص/ نيازمند متمّم(فصل)در تحصّل:</a:t>
            </a:r>
          </a:p>
          <a:p>
            <a:pPr>
              <a:lnSpc>
                <a:spcPct val="150000"/>
              </a:lnSpc>
              <a:buNone/>
            </a:pPr>
            <a:r>
              <a:rPr lang="fa-IR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cs typeface="B Jadid" pitchFamily="2" charset="-78"/>
              </a:rPr>
              <a:t>جنس</a:t>
            </a:r>
            <a:r>
              <a:rPr lang="fa-IR" sz="48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 (هم بر كلّ حمل مي شود هم بر جزء ديگر)</a:t>
            </a:r>
            <a:endParaRPr lang="fa-IR" sz="4800" dirty="0">
              <a:solidFill>
                <a:schemeClr val="bg1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60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دو نوع اعتبار ماهيت مختصّ به يك نوع: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487"/>
            <a:ext cx="8229600" cy="3786215"/>
          </a:xfrm>
          <a:blipFill>
            <a:blip r:embed="rId3" cstate="print">
              <a:lum bright="-36000" contrast="27000"/>
            </a:blip>
            <a:stretch>
              <a:fillRect/>
            </a:stretch>
          </a:blip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fa-IR" sz="72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1- </a:t>
            </a:r>
            <a:r>
              <a:rPr lang="fa-IR" sz="720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بشرط </a:t>
            </a:r>
            <a:r>
              <a:rPr lang="fa-IR" sz="72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لا: </a:t>
            </a:r>
            <a:r>
              <a:rPr lang="fa-IR" sz="7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cs typeface="B Jadid" pitchFamily="2" charset="-78"/>
              </a:rPr>
              <a:t>صورت</a:t>
            </a:r>
            <a:r>
              <a:rPr lang="en-US" sz="72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]</a:t>
            </a:r>
            <a:r>
              <a:rPr lang="fa-IR" sz="60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علّت صوري</a:t>
            </a:r>
            <a:r>
              <a:rPr lang="en-US" sz="72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[</a:t>
            </a:r>
            <a:r>
              <a:rPr lang="fa-IR" sz="72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fa-IR" sz="72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2- </a:t>
            </a:r>
            <a:r>
              <a:rPr lang="fa-IR" sz="720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لا </a:t>
            </a:r>
            <a:r>
              <a:rPr lang="fa-IR" sz="72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بشرط :</a:t>
            </a:r>
            <a:r>
              <a:rPr lang="fa-IR" sz="8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cs typeface="B Jadid" pitchFamily="2" charset="-78"/>
              </a:rPr>
              <a:t>فصل</a:t>
            </a:r>
            <a:endParaRPr lang="fa-IR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IranNastaliq" pitchFamily="18" charset="0"/>
              <a:cs typeface="B Jadid" pitchFamily="2" charset="-78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428604"/>
            <a:ext cx="8643998" cy="6072230"/>
          </a:xfrm>
          <a:blipFill>
            <a:blip r:embed="rId3">
              <a:lum bright="-16000" contrast="30000"/>
            </a:blip>
            <a:tile tx="0" ty="0" sx="100000" sy="100000" flip="none" algn="tl"/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lnSpc>
                <a:spcPct val="200000"/>
              </a:lnSpc>
              <a:buNone/>
            </a:pPr>
            <a:r>
              <a:rPr lang="fa-IR" sz="4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1</a:t>
            </a:r>
            <a:r>
              <a:rPr lang="fa-IR" sz="440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- </a:t>
            </a:r>
            <a:r>
              <a:rPr lang="fa-IR" sz="44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جنس= نوع مبهم،فصل= نوع محصّل،نوع=ماهيّة تام </a:t>
            </a:r>
            <a:r>
              <a:rPr lang="fa-IR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لا بشرط بالنسبة الي التحصّل و الابهام.</a:t>
            </a:r>
            <a:endParaRPr lang="fa-IR" sz="4400" dirty="0" smtClean="0">
              <a:solidFill>
                <a:schemeClr val="bg1"/>
              </a:solidFill>
              <a:latin typeface="IranNastaliq" pitchFamily="18" charset="0"/>
              <a:cs typeface="IranNastaliq" pitchFamily="18" charset="0"/>
            </a:endParaRPr>
          </a:p>
          <a:p>
            <a:pPr>
              <a:lnSpc>
                <a:spcPct val="200000"/>
              </a:lnSpc>
              <a:buNone/>
            </a:pPr>
            <a:r>
              <a:rPr lang="fa-IR" sz="4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2</a:t>
            </a:r>
            <a:r>
              <a:rPr lang="fa-IR" sz="440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-جنس </a:t>
            </a:r>
            <a:r>
              <a:rPr lang="fa-IR" sz="44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و فصل=همان نوع،جنس= عرض عامّ فصل،فصل= </a:t>
            </a:r>
            <a:r>
              <a:rPr lang="fa-IR" sz="40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عرض خاصّ جنس.</a:t>
            </a:r>
            <a:endParaRPr lang="fa-IR" sz="4400" dirty="0" smtClean="0">
              <a:solidFill>
                <a:schemeClr val="bg1"/>
              </a:solidFill>
              <a:latin typeface="IranNastaliq" pitchFamily="18" charset="0"/>
              <a:cs typeface="IranNastaliq" pitchFamily="18" charset="0"/>
            </a:endParaRPr>
          </a:p>
          <a:p>
            <a:pPr>
              <a:lnSpc>
                <a:spcPct val="200000"/>
              </a:lnSpc>
              <a:buNone/>
            </a:pPr>
            <a:r>
              <a:rPr lang="fa-IR" sz="4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3</a:t>
            </a:r>
            <a:r>
              <a:rPr lang="fa-IR" sz="440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- </a:t>
            </a:r>
            <a:r>
              <a:rPr lang="fa-IR" sz="44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يك ماهيّت دو جنس يا دو فصل در عرض هم ندارد</a:t>
            </a:r>
            <a:r>
              <a:rPr lang="fa-IR" sz="40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.</a:t>
            </a:r>
            <a:r>
              <a:rPr lang="fa-IR" sz="40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( و الّا يك ماهيّت بيش از يك ماهيّت خواهد بود) </a:t>
            </a:r>
            <a:endParaRPr lang="fa-IR" sz="4400" dirty="0" smtClean="0">
              <a:solidFill>
                <a:srgbClr val="FFFF00"/>
              </a:solidFill>
              <a:latin typeface="IranNastaliq" pitchFamily="18" charset="0"/>
              <a:cs typeface="IranNastaliq" pitchFamily="18" charset="0"/>
            </a:endParaRPr>
          </a:p>
          <a:p>
            <a:pPr>
              <a:lnSpc>
                <a:spcPct val="200000"/>
              </a:lnSpc>
              <a:buNone/>
            </a:pPr>
            <a:r>
              <a:rPr lang="fa-IR" sz="4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4</a:t>
            </a:r>
            <a:r>
              <a:rPr lang="fa-IR" sz="440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-جنس </a:t>
            </a:r>
            <a:r>
              <a:rPr lang="fa-IR" sz="44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و مادّه/ فصل وصورت در ذات متّحد و در اعتبار مختلفند.</a:t>
            </a:r>
            <a:endParaRPr lang="fa-IR" sz="4400" dirty="0">
              <a:solidFill>
                <a:schemeClr val="bg1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Autofit/>
          </a:bodyPr>
          <a:lstStyle/>
          <a:p>
            <a:r>
              <a:rPr lang="fa-IR" sz="6600" kern="1200" dirty="0" smtClean="0">
                <a:solidFill>
                  <a:srgbClr val="FFFF00"/>
                </a:solidFill>
                <a:latin typeface="IranNastaliq" pitchFamily="18" charset="0"/>
                <a:ea typeface="+mn-ea"/>
                <a:cs typeface="B Jadid" pitchFamily="2" charset="-78"/>
              </a:rPr>
              <a:t>دقّت: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71612"/>
            <a:ext cx="8501122" cy="4643470"/>
          </a:xfrm>
          <a:blipFill>
            <a:blip r:embed="rId3">
              <a:lum bright="-54000" contrast="59000"/>
            </a:blip>
            <a:stretch>
              <a:fillRect/>
            </a:stretch>
          </a:blip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  <a:buNone/>
            </a:pPr>
            <a:r>
              <a:rPr lang="fa-IR" sz="5400" kern="1200" dirty="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</a:rPr>
              <a:t>مادّه وصورت </a:t>
            </a:r>
            <a:r>
              <a:rPr lang="fa-IR" sz="4400" kern="1200" dirty="0" smtClean="0">
                <a:solidFill>
                  <a:srgbClr val="FFFF00"/>
                </a:solidFill>
                <a:latin typeface="IranNastaliq" pitchFamily="18" charset="0"/>
                <a:ea typeface="+mn-ea"/>
                <a:cs typeface="IranNastaliq" pitchFamily="18" charset="0"/>
              </a:rPr>
              <a:t>(جنس وفصل)  </a:t>
            </a:r>
            <a:r>
              <a:rPr lang="fa-IR" sz="5400" kern="1200" dirty="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</a:rPr>
              <a:t>تنها در جواهر مادّيه وجود خارجي دارند امّا در اعراض ،جنس وفصل توسّط عقل و با مقايسه اعراض با يكديگر </a:t>
            </a:r>
            <a:r>
              <a:rPr lang="fa-IR" sz="5400" kern="120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</a:rPr>
              <a:t>انتزاع ميشود</a:t>
            </a:r>
          </a:p>
          <a:p>
            <a:pPr algn="ctr">
              <a:lnSpc>
                <a:spcPct val="200000"/>
              </a:lnSpc>
              <a:buNone/>
            </a:pPr>
            <a:r>
              <a:rPr lang="fa-IR" sz="4400" kern="1200" smtClean="0">
                <a:solidFill>
                  <a:srgbClr val="FFFF00"/>
                </a:solidFill>
                <a:latin typeface="IranNastaliq" pitchFamily="18" charset="0"/>
                <a:ea typeface="+mn-ea"/>
                <a:cs typeface="IranNastaliq" pitchFamily="18" charset="0"/>
              </a:rPr>
              <a:t>(</a:t>
            </a:r>
            <a:r>
              <a:rPr lang="fa-IR" sz="4400" kern="1200" dirty="0" smtClean="0">
                <a:solidFill>
                  <a:srgbClr val="FFFF00"/>
                </a:solidFill>
                <a:latin typeface="IranNastaliq" pitchFamily="18" charset="0"/>
                <a:ea typeface="+mn-ea"/>
                <a:cs typeface="IranNastaliq" pitchFamily="18" charset="0"/>
              </a:rPr>
              <a:t>در واقع اعراض جزء مشترك و مختصّ ندارند چون بسيط هستند)</a:t>
            </a:r>
            <a:endParaRPr lang="fa-IR" sz="5400" kern="1200" dirty="0" smtClean="0">
              <a:solidFill>
                <a:srgbClr val="FFFF00"/>
              </a:solidFill>
              <a:latin typeface="IranNastaliq" pitchFamily="18" charset="0"/>
              <a:ea typeface="+mn-ea"/>
              <a:cs typeface="IranNastaliq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a-IR" sz="8800" dirty="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المرحلة الخامسة:</a:t>
            </a:r>
          </a:p>
          <a:p>
            <a:pPr algn="ctr">
              <a:buNone/>
            </a:pPr>
            <a:r>
              <a:rPr lang="fa-IR" sz="8800" dirty="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في </a:t>
            </a:r>
            <a:r>
              <a:rPr lang="fa-IR" sz="880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الماهية </a:t>
            </a:r>
          </a:p>
          <a:p>
            <a:pPr algn="ctr">
              <a:buNone/>
            </a:pPr>
            <a:r>
              <a:rPr lang="fa-IR" sz="880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و </a:t>
            </a:r>
            <a:r>
              <a:rPr lang="fa-IR" sz="8800" dirty="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احكامها</a:t>
            </a:r>
            <a:endParaRPr lang="fa-IR" sz="88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Autofit/>
          </a:bodyPr>
          <a:lstStyle/>
          <a:p>
            <a:pPr marL="342900" indent="-342900" algn="ctr" defTabSz="914400" rtl="1" eaLnBrk="1" latinLnBrk="0" hangingPunct="1">
              <a:lnSpc>
                <a:spcPct val="17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fa-IR" sz="8800" kern="1200" dirty="0" smtClean="0">
                <a:solidFill>
                  <a:srgbClr val="FFFF00"/>
                </a:solidFill>
                <a:latin typeface="IranNastaliq" pitchFamily="18" charset="0"/>
                <a:ea typeface="+mn-ea"/>
                <a:cs typeface="MCS Kufy Madany E_U 3D." pitchFamily="2" charset="-78"/>
              </a:rPr>
              <a:t>الفصل الخامس:</a:t>
            </a:r>
          </a:p>
          <a:p>
            <a:pPr marL="342900" indent="-342900" algn="ctr" defTabSz="914400" rtl="1" eaLnBrk="1" latinLnBrk="0" hangingPunct="1">
              <a:lnSpc>
                <a:spcPct val="17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fa-IR" sz="6600" kern="1200" dirty="0" smtClean="0">
                <a:solidFill>
                  <a:srgbClr val="FFFF00"/>
                </a:solidFill>
                <a:latin typeface="IranNastaliq" pitchFamily="18" charset="0"/>
                <a:ea typeface="+mn-ea"/>
                <a:cs typeface="MCS Kufy Madany E_U 3D." pitchFamily="2" charset="-78"/>
              </a:rPr>
              <a:t>في بعض أحكام الفصل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96" y="1928802"/>
            <a:ext cx="1400156" cy="3214710"/>
          </a:xfrm>
          <a:blipFill>
            <a:blip r:embed="rId3"/>
            <a:tile tx="0" ty="0" sx="100000" sy="100000" flip="none" algn="tl"/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a-IR" sz="3600" kern="1200" dirty="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</a:rPr>
              <a:t>نوعي تقسيم</a:t>
            </a:r>
            <a:r>
              <a:rPr lang="fa-IR" sz="3600" kern="1200" dirty="0" smtClean="0">
                <a:solidFill>
                  <a:srgbClr val="FFFF00"/>
                </a:solidFill>
                <a:latin typeface="IranNastaliq" pitchFamily="18" charset="0"/>
                <a:ea typeface="+mn-ea"/>
                <a:cs typeface="IranNastaliq" pitchFamily="18" charset="0"/>
              </a:rPr>
              <a:t>*</a:t>
            </a:r>
            <a:r>
              <a:rPr lang="fa-IR" sz="3600" kern="1200" dirty="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</a:rPr>
              <a:t> براي فصل</a:t>
            </a:r>
            <a:r>
              <a:rPr lang="fa-IR" sz="3200" kern="1200" dirty="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500042"/>
            <a:ext cx="7079098" cy="5929355"/>
          </a:xfrm>
          <a:blipFill>
            <a:blip r:embed="rId4">
              <a:lum bright="-78000" contrast="33000"/>
            </a:blip>
            <a:tile tx="0" ty="0" sx="100000" sy="100000" flip="none" algn="tl"/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None/>
            </a:pPr>
            <a:r>
              <a:rPr lang="fa-IR" sz="4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1</a:t>
            </a:r>
            <a:r>
              <a:rPr lang="fa-IR" sz="4000" kern="120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</a:rPr>
              <a:t>- </a:t>
            </a:r>
            <a:r>
              <a:rPr lang="fa-IR" sz="4000" b="1" kern="12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+mn-ea"/>
                <a:cs typeface="IranNastaliq" pitchFamily="18" charset="0"/>
              </a:rPr>
              <a:t>فصل منطقي(مشهوري): </a:t>
            </a:r>
            <a:r>
              <a:rPr lang="fa-IR" sz="4000" kern="1200" dirty="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</a:rPr>
              <a:t>خاصّ ترين وشناخته شده ترين لازم </a:t>
            </a:r>
            <a:r>
              <a:rPr lang="fa-IR" sz="4000" kern="120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</a:rPr>
              <a:t>عارض </a:t>
            </a:r>
            <a:r>
              <a:rPr lang="fa-IR" sz="4000" kern="120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</a:rPr>
              <a:t>برنوع</a:t>
            </a:r>
            <a:r>
              <a:rPr lang="fa-IR" sz="4000" kern="1200" dirty="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</a:rPr>
              <a:t>.</a:t>
            </a:r>
          </a:p>
          <a:p>
            <a:pPr algn="ctr">
              <a:buNone/>
            </a:pPr>
            <a:r>
              <a:rPr lang="fa-IR" sz="4000" kern="1200" dirty="0" smtClean="0">
                <a:solidFill>
                  <a:srgbClr val="FFFF00"/>
                </a:solidFill>
                <a:latin typeface="IranNastaliq" pitchFamily="18" charset="0"/>
                <a:ea typeface="+mn-ea"/>
                <a:cs typeface="IranNastaliq" pitchFamily="18" charset="0"/>
              </a:rPr>
              <a:t>ناطق*/صاهل</a:t>
            </a:r>
          </a:p>
          <a:p>
            <a:pPr>
              <a:lnSpc>
                <a:spcPct val="150000"/>
              </a:lnSpc>
              <a:buNone/>
            </a:pPr>
            <a:endParaRPr lang="fa-IR" sz="400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ranNastaliq" pitchFamily="18" charset="0"/>
              <a:ea typeface="Calibri" pitchFamily="34" charset="0"/>
              <a:cs typeface="B Badr" pitchFamily="2" charset="-78"/>
            </a:endParaRPr>
          </a:p>
          <a:p>
            <a:pPr>
              <a:lnSpc>
                <a:spcPct val="150000"/>
              </a:lnSpc>
              <a:buNone/>
            </a:pPr>
            <a:endParaRPr lang="fa-IR" sz="400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ranNastaliq" pitchFamily="18" charset="0"/>
              <a:ea typeface="Calibri" pitchFamily="34" charset="0"/>
              <a:cs typeface="B Badr" pitchFamily="2" charset="-78"/>
            </a:endParaRPr>
          </a:p>
          <a:p>
            <a:pPr>
              <a:lnSpc>
                <a:spcPct val="150000"/>
              </a:lnSpc>
              <a:buNone/>
            </a:pPr>
            <a:r>
              <a:rPr lang="fa-IR" sz="4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2</a:t>
            </a:r>
            <a:r>
              <a:rPr lang="fa-IR" sz="4000" kern="120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</a:rPr>
              <a:t>- </a:t>
            </a:r>
            <a:r>
              <a:rPr lang="fa-IR" sz="4000" b="1" kern="12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+mn-ea"/>
                <a:cs typeface="IranNastaliq" pitchFamily="18" charset="0"/>
              </a:rPr>
              <a:t>فصل اشتقاقي(حقيقي):</a:t>
            </a:r>
            <a:r>
              <a:rPr lang="fa-IR" sz="4000" kern="1200" dirty="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</a:rPr>
              <a:t>مبدأ </a:t>
            </a:r>
            <a:r>
              <a:rPr lang="fa-IR" sz="4000" kern="120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</a:rPr>
              <a:t>فصل منطقي     </a:t>
            </a:r>
            <a:r>
              <a:rPr lang="fa-IR" kern="1200" smtClean="0">
                <a:solidFill>
                  <a:srgbClr val="FFFF00"/>
                </a:solidFill>
                <a:latin typeface="IranNastaliq" pitchFamily="18" charset="0"/>
                <a:ea typeface="+mn-ea"/>
                <a:cs typeface="IranNastaliq" pitchFamily="18" charset="0"/>
              </a:rPr>
              <a:t>داراي </a:t>
            </a:r>
            <a:r>
              <a:rPr lang="fa-IR" kern="1200" dirty="0" smtClean="0">
                <a:solidFill>
                  <a:srgbClr val="FFFF00"/>
                </a:solidFill>
                <a:latin typeface="IranNastaliq" pitchFamily="18" charset="0"/>
                <a:ea typeface="+mn-ea"/>
                <a:cs typeface="IranNastaliq" pitchFamily="18" charset="0"/>
              </a:rPr>
              <a:t>نفس ناطقه بودن</a:t>
            </a:r>
          </a:p>
        </p:txBody>
      </p:sp>
      <p:sp>
        <p:nvSpPr>
          <p:cNvPr id="4" name="Right Brace 3"/>
          <p:cNvSpPr/>
          <p:nvPr/>
        </p:nvSpPr>
        <p:spPr>
          <a:xfrm>
            <a:off x="7143768" y="428604"/>
            <a:ext cx="441200" cy="6072230"/>
          </a:xfrm>
          <a:prstGeom prst="rightBrace">
            <a:avLst>
              <a:gd name="adj1" fmla="val 60146"/>
              <a:gd name="adj2" fmla="val 50419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4248" y="274638"/>
            <a:ext cx="1882552" cy="1011222"/>
          </a:xfrm>
        </p:spPr>
        <p:txBody>
          <a:bodyPr>
            <a:noAutofit/>
          </a:bodyPr>
          <a:lstStyle/>
          <a:p>
            <a:pPr algn="r"/>
            <a:r>
              <a:rPr lang="fa-IR" sz="6600" b="1" kern="12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ea typeface="+mn-ea"/>
                <a:cs typeface="IranNastaliq" pitchFamily="18" charset="0"/>
              </a:rPr>
              <a:t>دو نكته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5455508"/>
          </a:xfrm>
          <a:blipFill>
            <a:blip r:embed="rId3" cstate="print">
              <a:lum bright="-24000" contrast="32000"/>
            </a:blip>
            <a:stretch>
              <a:fillRect/>
            </a:stretch>
          </a:blip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lnSpc>
                <a:spcPct val="170000"/>
              </a:lnSpc>
              <a:buNone/>
            </a:pPr>
            <a:r>
              <a:rPr lang="fa-IR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1</a:t>
            </a:r>
            <a:r>
              <a:rPr lang="fa-IR" sz="3600" kern="120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- </a:t>
            </a:r>
            <a:r>
              <a:rPr lang="fa-IR" sz="3600" kern="12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حقيقت نوع فصل اخير آن است چرا كه تحصّل نوع وابسته به فصل اخير است.</a:t>
            </a:r>
          </a:p>
          <a:p>
            <a:pPr>
              <a:lnSpc>
                <a:spcPct val="170000"/>
              </a:lnSpc>
              <a:buNone/>
            </a:pPr>
            <a:r>
              <a:rPr lang="fa-IR" sz="2800" kern="1200" dirty="0" smtClean="0">
                <a:solidFill>
                  <a:schemeClr val="bg1"/>
                </a:solidFill>
                <a:latin typeface="IranNastaliq" pitchFamily="18" charset="0"/>
                <a:cs typeface="B Badr" pitchFamily="2" charset="-78"/>
              </a:rPr>
              <a:t>عبارة أخراي اين قاعده</a:t>
            </a:r>
            <a:r>
              <a:rPr lang="fa-IR" sz="2800" kern="12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:</a:t>
            </a:r>
          </a:p>
          <a:p>
            <a:pPr>
              <a:lnSpc>
                <a:spcPct val="170000"/>
              </a:lnSpc>
              <a:buNone/>
            </a:pPr>
            <a:r>
              <a:rPr lang="fa-IR" sz="3600" kern="1200" dirty="0" smtClean="0">
                <a:solidFill>
                  <a:srgbClr val="FFFF00"/>
                </a:solidFill>
                <a:latin typeface="IranNastaliq" pitchFamily="18" charset="0"/>
                <a:ea typeface="+mn-ea"/>
                <a:cs typeface="IranNastaliq" pitchFamily="18" charset="0"/>
              </a:rPr>
              <a:t>نوعيت نوع به فصل اخيراست/هذيّة نوع به فصل اخيراست /شيئيت شيء به صورت(فصل اخير) است.</a:t>
            </a:r>
          </a:p>
          <a:p>
            <a:pPr>
              <a:lnSpc>
                <a:spcPct val="170000"/>
              </a:lnSpc>
              <a:buNone/>
            </a:pPr>
            <a:r>
              <a:rPr lang="fa-IR" sz="36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2</a:t>
            </a:r>
            <a:r>
              <a:rPr lang="fa-IR" sz="3600" kern="120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- </a:t>
            </a:r>
            <a:r>
              <a:rPr lang="fa-IR" sz="3600" kern="12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فصل در جنس خود مندرج نيست.</a:t>
            </a:r>
            <a:r>
              <a:rPr lang="fa-IR" kern="1200" dirty="0" smtClean="0">
                <a:solidFill>
                  <a:srgbClr val="FFFF00"/>
                </a:solidFill>
                <a:latin typeface="IranNastaliq" pitchFamily="18" charset="0"/>
                <a:ea typeface="+mn-ea"/>
                <a:cs typeface="IranNastaliq" pitchFamily="18" charset="0"/>
              </a:rPr>
              <a:t>(جنس در حدّ فصل اخذ نشده است) </a:t>
            </a:r>
            <a:r>
              <a:rPr lang="fa-IR" sz="3600" kern="1200" dirty="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</a:rPr>
              <a:t>و إلّا  </a:t>
            </a:r>
            <a:r>
              <a:rPr lang="fa-IR" sz="4800" b="1" kern="120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IranNastaliq" pitchFamily="18" charset="0"/>
                <a:cs typeface="GnJadid" pitchFamily="2" charset="-78"/>
              </a:rPr>
              <a:t>تسلسل</a:t>
            </a:r>
            <a:r>
              <a:rPr lang="fa-IR" sz="3600" kern="1200" dirty="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</a:rPr>
              <a:t> لازم مي آمد.</a:t>
            </a:r>
          </a:p>
          <a:p>
            <a:pPr>
              <a:lnSpc>
                <a:spcPct val="170000"/>
              </a:lnSpc>
              <a:buNone/>
            </a:pPr>
            <a:r>
              <a:rPr lang="fa-IR" kern="1200" dirty="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</a:rPr>
              <a:t>حيوان ناطق  </a:t>
            </a:r>
            <a:r>
              <a:rPr lang="fa-IR" kern="1200" dirty="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  <a:sym typeface="Symbol"/>
              </a:rPr>
              <a:t> ناطق= حيوان + </a:t>
            </a:r>
            <a:r>
              <a:rPr lang="fa-IR" kern="120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  <a:sym typeface="Symbol"/>
              </a:rPr>
              <a:t>فصل </a:t>
            </a:r>
            <a:r>
              <a:rPr lang="fa-IR" sz="36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1</a:t>
            </a:r>
            <a:r>
              <a:rPr lang="fa-IR" kern="120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  <a:sym typeface="Symbol"/>
              </a:rPr>
              <a:t> </a:t>
            </a:r>
            <a:r>
              <a:rPr lang="fa-IR" kern="1200" dirty="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  <a:sym typeface="Symbol"/>
              </a:rPr>
              <a:t> </a:t>
            </a:r>
            <a:r>
              <a:rPr lang="fa-IR" kern="120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  <a:sym typeface="Symbol"/>
              </a:rPr>
              <a:t>فصل </a:t>
            </a:r>
            <a:r>
              <a:rPr lang="fa-IR" sz="36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1</a:t>
            </a:r>
            <a:r>
              <a:rPr lang="fa-IR" kern="120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  <a:sym typeface="Symbol"/>
              </a:rPr>
              <a:t>= حيوان+فصل</a:t>
            </a:r>
            <a:r>
              <a:rPr lang="fa-IR" sz="36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2</a:t>
            </a:r>
            <a:r>
              <a:rPr lang="fa-IR" kern="120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  <a:sym typeface="Symbol"/>
              </a:rPr>
              <a:t>  فصل</a:t>
            </a:r>
            <a:r>
              <a:rPr lang="fa-IR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2</a:t>
            </a:r>
            <a:r>
              <a:rPr lang="fa-IR" kern="120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  <a:sym typeface="Symbol"/>
              </a:rPr>
              <a:t>= </a:t>
            </a:r>
            <a:r>
              <a:rPr lang="fa-IR" kern="1200" dirty="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  <a:sym typeface="Symbol"/>
              </a:rPr>
              <a:t>حيوان </a:t>
            </a:r>
            <a:r>
              <a:rPr lang="fa-IR" kern="120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  <a:sym typeface="Symbol"/>
              </a:rPr>
              <a:t>+ فصل</a:t>
            </a:r>
            <a:r>
              <a:rPr lang="fa-IR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3</a:t>
            </a:r>
            <a:r>
              <a:rPr lang="fa-IR" kern="120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  <a:sym typeface="Symbol"/>
              </a:rPr>
              <a:t>و</a:t>
            </a:r>
            <a:r>
              <a:rPr lang="fa-IR" kern="1200" dirty="0" smtClean="0">
                <a:solidFill>
                  <a:schemeClr val="bg1"/>
                </a:solidFill>
                <a:latin typeface="IranNastaliq" pitchFamily="18" charset="0"/>
                <a:ea typeface="+mn-ea"/>
                <a:cs typeface="IranNastaliq" pitchFamily="18" charset="0"/>
                <a:sym typeface="Symbol"/>
              </a:rPr>
              <a:t>...</a:t>
            </a:r>
            <a:endParaRPr lang="fa-IR" kern="1200" dirty="0" smtClean="0">
              <a:solidFill>
                <a:schemeClr val="bg1"/>
              </a:solidFill>
              <a:latin typeface="IranNastaliq" pitchFamily="18" charset="0"/>
              <a:ea typeface="+mn-ea"/>
              <a:cs typeface="IranNastaliq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14290"/>
            <a:ext cx="8786874" cy="591187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fa-IR" sz="10400" dirty="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الفصل السادس :</a:t>
            </a:r>
          </a:p>
          <a:p>
            <a:pPr algn="ctr">
              <a:buNone/>
            </a:pPr>
            <a:r>
              <a:rPr lang="fa-IR" sz="11500" dirty="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في النوع</a:t>
            </a:r>
          </a:p>
          <a:p>
            <a:pPr algn="ctr">
              <a:buNone/>
            </a:pPr>
            <a:r>
              <a:rPr lang="fa-IR" sz="11500" dirty="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 و بعض احكامه</a:t>
            </a:r>
            <a:endParaRPr lang="en-US" sz="23900" dirty="0" smtClean="0">
              <a:solidFill>
                <a:srgbClr val="FFFF00"/>
              </a:solidFill>
              <a:latin typeface="IranNastaliq" pitchFamily="18" charset="0"/>
              <a:cs typeface="MCS Kufy Madany E_U 3D." pitchFamily="2" charset="-78"/>
            </a:endParaRPr>
          </a:p>
          <a:p>
            <a:endParaRPr lang="fa-I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520"/>
            <a:ext cx="8229600" cy="1511288"/>
          </a:xfrm>
        </p:spPr>
        <p:txBody>
          <a:bodyPr>
            <a:noAutofit/>
          </a:bodyPr>
          <a:lstStyle/>
          <a:p>
            <a:r>
              <a:rPr lang="fa-IR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اجزاء ماهيت </a:t>
            </a:r>
            <a:r>
              <a:rPr lang="fa-IR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نوعي </a:t>
            </a:r>
            <a:r>
              <a:rPr lang="fa-IR" smtClean="0">
                <a:solidFill>
                  <a:srgbClr val="FFFF00"/>
                </a:solidFill>
                <a:latin typeface="IranNastaliq" pitchFamily="18" charset="0"/>
                <a:ea typeface="Calibri"/>
                <a:cs typeface="IranNastaliq" pitchFamily="18" charset="0"/>
              </a:rPr>
              <a:t>در خارج</a:t>
            </a:r>
            <a:r>
              <a:rPr lang="fa-IR" smtClean="0">
                <a:solidFill>
                  <a:srgbClr val="FF0000"/>
                </a:solidFill>
                <a:latin typeface="IranNastaliq" pitchFamily="18" charset="0"/>
                <a:ea typeface="Calibri"/>
                <a:cs typeface="IranNastaliq" pitchFamily="18" charset="0"/>
              </a:rPr>
              <a:t> </a:t>
            </a:r>
            <a:r>
              <a:rPr lang="fa-IR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به يك وجود موجودند </a:t>
            </a:r>
            <a:br>
              <a:rPr lang="fa-IR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</a:br>
            <a:r>
              <a:rPr lang="fa-IR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(‌مادّه و صورت خارجي تنها به وجود نوع موجودند و اينگونه نيست كه هر يك وجود مستقلي داشته باشند)</a:t>
            </a:r>
            <a:endParaRPr lang="fa-IR" dirty="0">
              <a:solidFill>
                <a:schemeClr val="bg1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57364"/>
            <a:ext cx="8928992" cy="4714908"/>
          </a:xfrm>
          <a:blipFill>
            <a:blip r:embed="rId3">
              <a:lum bright="-55000" contrast="21000"/>
            </a:blip>
            <a:stretch>
              <a:fillRect/>
            </a:stretch>
          </a:blip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spcAft>
                <a:spcPts val="1000"/>
              </a:spcAft>
              <a:buNone/>
            </a:pPr>
            <a:r>
              <a:rPr lang="fa-IR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B Jadid" pitchFamily="2" charset="-78"/>
              </a:rPr>
              <a:t>برهان :</a:t>
            </a:r>
          </a:p>
          <a:p>
            <a:pPr algn="ctr">
              <a:spcAft>
                <a:spcPts val="1000"/>
              </a:spcAft>
              <a:buNone/>
            </a:pPr>
            <a:r>
              <a:rPr lang="fa-IR" sz="3600" spc="-15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itchFamily="66" charset="-78"/>
                <a:ea typeface="Calibri"/>
                <a:cs typeface="Arabic Typesetting" pitchFamily="66" charset="-78"/>
              </a:rPr>
              <a:t>[مادّه و صورت خارجي مصداق مادّه و صورت ذهني اند .]،[مادّه و صورت همان جنس و </a:t>
            </a:r>
            <a:r>
              <a:rPr lang="fa-IR" sz="3600" spc="-15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itchFamily="66" charset="-78"/>
                <a:ea typeface="Calibri"/>
                <a:cs typeface="Arabic Typesetting" pitchFamily="66" charset="-78"/>
              </a:rPr>
              <a:t>فصل </a:t>
            </a:r>
            <a:r>
              <a:rPr lang="fa-IR" sz="3600" spc="-15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itchFamily="66" charset="-78"/>
                <a:ea typeface="Calibri"/>
                <a:cs typeface="Arabic Typesetting" pitchFamily="66" charset="-78"/>
              </a:rPr>
              <a:t>اند.]</a:t>
            </a:r>
            <a:endParaRPr lang="en-US" sz="3600" spc="-15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abic Typesetting" pitchFamily="66" charset="-78"/>
              <a:ea typeface="Calibri"/>
              <a:cs typeface="Arabic Typesetting" pitchFamily="66" charset="-78"/>
            </a:endParaRPr>
          </a:p>
          <a:p>
            <a:pPr lvl="0">
              <a:spcAft>
                <a:spcPts val="1000"/>
              </a:spcAft>
              <a:buNone/>
            </a:pPr>
            <a:r>
              <a:rPr lang="fa-IR" sz="44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- جنس و فصل به حمل اولي بر نوع حمل مي شوند (‌ذات آنها همان ذات و ماهيت نوع است .)</a:t>
            </a:r>
            <a:endParaRPr lang="en-US" sz="4400" dirty="0" smtClean="0">
              <a:solidFill>
                <a:schemeClr val="bg1"/>
              </a:solidFill>
              <a:latin typeface="IranNastaliq" pitchFamily="18" charset="0"/>
              <a:ea typeface="Calibri"/>
              <a:cs typeface="IranNastaliq" pitchFamily="18" charset="0"/>
            </a:endParaRPr>
          </a:p>
          <a:p>
            <a:pPr lvl="0">
              <a:spcAft>
                <a:spcPts val="1000"/>
              </a:spcAft>
              <a:buFontTx/>
              <a:buChar char="-"/>
            </a:pPr>
            <a:r>
              <a:rPr lang="fa-IR" sz="44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ماهيت نوعي در خارج تنها يك وجود دارد (‌يك ماهيت تنها حدّ يك وجود است.)</a:t>
            </a:r>
            <a:endParaRPr lang="en-US" sz="4400" dirty="0" smtClean="0">
              <a:solidFill>
                <a:schemeClr val="bg1"/>
              </a:solidFill>
              <a:latin typeface="IranNastaliq" pitchFamily="18" charset="0"/>
              <a:ea typeface="Calibri"/>
              <a:cs typeface="IranNastaliq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fa-IR" sz="44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  <a:sym typeface="Webdings"/>
              </a:rPr>
              <a:t></a:t>
            </a:r>
            <a:r>
              <a:rPr lang="fa-IR" sz="44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مادّه و صورت در خارج تنها يك وجود دارند. </a:t>
            </a:r>
            <a:r>
              <a:rPr lang="fa-IR" sz="4000" dirty="0" smtClean="0">
                <a:solidFill>
                  <a:srgbClr val="FFFF00"/>
                </a:solidFill>
                <a:latin typeface="IranNastaliq" pitchFamily="18" charset="0"/>
                <a:ea typeface="Calibri"/>
                <a:cs typeface="IranNastaliq" pitchFamily="18" charset="0"/>
              </a:rPr>
              <a:t>(بله در ذهن متغايرند و عرضي يكديگر محسوب مي شوند)</a:t>
            </a:r>
            <a:endParaRPr lang="en-US" sz="4000" dirty="0" smtClean="0">
              <a:solidFill>
                <a:srgbClr val="FFFF00"/>
              </a:solidFill>
              <a:latin typeface="IranNastaliq" pitchFamily="18" charset="0"/>
              <a:ea typeface="Calibri"/>
              <a:cs typeface="IranNastaliq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IranNastaliq"/>
                <a:ea typeface="Calibri"/>
                <a:cs typeface="B Mitra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IranNastaliq"/>
                <a:ea typeface="Calibri"/>
                <a:cs typeface="B Mitra"/>
              </a:rPr>
            </a:br>
            <a:endParaRPr lang="fa-IR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036496" cy="6858000"/>
          </a:xfrm>
          <a:solidFill>
            <a:schemeClr val="tx2">
              <a:lumMod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54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تركيب مادّه و صورت تركيب حقيقي</a:t>
            </a:r>
            <a:r>
              <a:rPr lang="fa-IR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*</a:t>
            </a:r>
            <a:r>
              <a:rPr lang="fa-IR" sz="54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 است .</a:t>
            </a:r>
          </a:p>
          <a:p>
            <a:pPr>
              <a:spcAft>
                <a:spcPts val="1000"/>
              </a:spcAft>
              <a:buNone/>
            </a:pPr>
            <a:r>
              <a:rPr lang="fa-IR" sz="54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 مادّه و صورت نيازمند يكديگرند.</a:t>
            </a:r>
            <a:endParaRPr lang="en-US" sz="5400" dirty="0" smtClean="0">
              <a:solidFill>
                <a:schemeClr val="bg1"/>
              </a:solidFill>
              <a:latin typeface="IranNastaliq" pitchFamily="18" charset="0"/>
              <a:ea typeface="Calibri"/>
              <a:cs typeface="IranNastaliq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fa-IR" sz="54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تركيب  مادّه و صورت تركيب اتّحادي است </a:t>
            </a:r>
            <a:r>
              <a:rPr lang="fa-IR" sz="540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نه </a:t>
            </a:r>
            <a:r>
              <a:rPr lang="fa-IR" sz="540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انضمامي</a:t>
            </a:r>
          </a:p>
          <a:p>
            <a:pPr>
              <a:spcAft>
                <a:spcPts val="1000"/>
              </a:spcAft>
              <a:buNone/>
            </a:pPr>
            <a:r>
              <a:rPr lang="fa-IR" sz="440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________________________</a:t>
            </a:r>
            <a:endParaRPr lang="fa-IR" sz="4400" dirty="0" smtClean="0">
              <a:solidFill>
                <a:schemeClr val="bg1"/>
              </a:solidFill>
              <a:latin typeface="IranNastaliq" pitchFamily="18" charset="0"/>
              <a:ea typeface="Calibri"/>
              <a:cs typeface="IranNastaliq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fa-IR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*انواع تركيب :</a:t>
            </a:r>
            <a:endParaRPr lang="en-US" sz="36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IranNastaliq" pitchFamily="18" charset="0"/>
              <a:ea typeface="Calibri"/>
              <a:cs typeface="IranNastaliq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fa-IR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1</a:t>
            </a:r>
            <a:r>
              <a:rPr lang="fa-IR" sz="36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- </a:t>
            </a:r>
            <a:r>
              <a:rPr lang="fa-IR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تركيب حقيقي : تشكيل امري جديد و داراي اثري جديد (</a:t>
            </a:r>
            <a:r>
              <a:rPr lang="fa-IR" sz="36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‌اثر </a:t>
            </a:r>
            <a:r>
              <a:rPr lang="fa-IR" sz="36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مجموع)</a:t>
            </a:r>
            <a:endParaRPr lang="fa-IR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IranNastaliq" pitchFamily="18" charset="0"/>
              <a:ea typeface="Calibri"/>
              <a:cs typeface="IranNastaliq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fa-IR" sz="36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2</a:t>
            </a:r>
            <a:r>
              <a:rPr lang="fa-IR" sz="36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-تركيب </a:t>
            </a:r>
            <a:r>
              <a:rPr lang="fa-IR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اعتباري : عدم تحقّق امر جديد  و اثرجديداز مجموع اجزاء ( مجموع آثار)</a:t>
            </a:r>
            <a:endParaRPr lang="en-US" sz="36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IranNastaliq" pitchFamily="18" charset="0"/>
              <a:ea typeface="Calibri"/>
              <a:cs typeface="IranNastaliq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140" y="571480"/>
            <a:ext cx="2143140" cy="1143000"/>
          </a:xfrm>
        </p:spPr>
        <p:txBody>
          <a:bodyPr>
            <a:norm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ماهيات نوعيه :</a:t>
            </a:r>
            <a:endParaRPr lang="fa-IR" sz="8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2204864"/>
            <a:ext cx="7454062" cy="71438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fa-IR" sz="5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ea typeface="Calibri"/>
                <a:cs typeface="IranNastaliq" pitchFamily="18" charset="0"/>
              </a:rPr>
              <a:t>*</a:t>
            </a:r>
            <a:r>
              <a:rPr lang="fa-IR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B Jadid" pitchFamily="2" charset="-78"/>
              </a:rPr>
              <a:t>دليل تك فردي بودن مجرّدات تامّه :</a:t>
            </a:r>
            <a:endParaRPr lang="en-US" sz="4000" dirty="0" smtClean="0">
              <a:solidFill>
                <a:schemeClr val="bg1"/>
              </a:solidFill>
              <a:latin typeface="IranNastaliq" pitchFamily="18" charset="0"/>
              <a:ea typeface="Calibri"/>
              <a:cs typeface="B Jadid" pitchFamily="2" charset="-78"/>
            </a:endParaRPr>
          </a:p>
          <a:p>
            <a:endParaRPr lang="fa-IR" sz="4000" dirty="0" smtClean="0">
              <a:solidFill>
                <a:schemeClr val="bg1"/>
              </a:solidFill>
              <a:latin typeface="IranNastaliq" pitchFamily="18" charset="0"/>
              <a:ea typeface="Calibri"/>
              <a:cs typeface="IranNastaliq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414" y="357166"/>
            <a:ext cx="5286412" cy="1636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  <a:buNone/>
            </a:pPr>
            <a:r>
              <a:rPr lang="fa-IR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مي توانند بيش از يك فرد داشته باشند .</a:t>
            </a:r>
            <a:r>
              <a:rPr lang="fa-IR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ea typeface="Calibri"/>
                <a:cs typeface="IranNastaliq" pitchFamily="18" charset="0"/>
              </a:rPr>
              <a:t>(‌ماهيات مادّيه)</a:t>
            </a:r>
            <a:endParaRPr lang="en-US" sz="4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IranNastaliq" pitchFamily="18" charset="0"/>
              <a:ea typeface="Calibri"/>
              <a:cs typeface="IranNastaliq" pitchFamily="18" charset="0"/>
            </a:endParaRPr>
          </a:p>
          <a:p>
            <a:pPr lvl="0">
              <a:spcAft>
                <a:spcPts val="1000"/>
              </a:spcAft>
              <a:buNone/>
            </a:pPr>
            <a:r>
              <a:rPr lang="fa-IR" sz="48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      </a:t>
            </a:r>
            <a:r>
              <a:rPr lang="fa-IR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تك فردي هستند .</a:t>
            </a:r>
            <a:r>
              <a:rPr lang="fa-IR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ea typeface="Calibri"/>
                <a:cs typeface="IranNastaliq" pitchFamily="18" charset="0"/>
              </a:rPr>
              <a:t>(‌مجرّدات تامّه *)</a:t>
            </a:r>
            <a:endParaRPr lang="en-US" sz="48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IranNastaliq" pitchFamily="18" charset="0"/>
              <a:ea typeface="Calibri"/>
              <a:cs typeface="IranNastaliq" pitchFamily="18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500826" y="428604"/>
            <a:ext cx="369762" cy="1500198"/>
          </a:xfrm>
          <a:prstGeom prst="rightBrace">
            <a:avLst>
              <a:gd name="adj1" fmla="val 39245"/>
              <a:gd name="adj2" fmla="val 50154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7500958" y="3573016"/>
            <a:ext cx="135732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48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[سبب ] كثرت :</a:t>
            </a:r>
            <a:endParaRPr lang="en-US" sz="4800" dirty="0" smtClean="0">
              <a:solidFill>
                <a:schemeClr val="bg1"/>
              </a:solidFill>
              <a:latin typeface="IranNastaliq" pitchFamily="18" charset="0"/>
              <a:ea typeface="Calibri"/>
              <a:cs typeface="IranNastaliq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00628" y="2928934"/>
            <a:ext cx="2428892" cy="371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a-IR" sz="60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 داخل ماهيت        </a:t>
            </a:r>
            <a:r>
              <a:rPr lang="fa-IR" sz="66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خارج ماهيت </a:t>
            </a:r>
            <a:endParaRPr lang="fa-IR" sz="5400" dirty="0"/>
          </a:p>
        </p:txBody>
      </p:sp>
      <p:sp>
        <p:nvSpPr>
          <p:cNvPr id="10" name="Rectangle 9"/>
          <p:cNvSpPr/>
          <p:nvPr/>
        </p:nvSpPr>
        <p:spPr>
          <a:xfrm>
            <a:off x="3074668" y="2924944"/>
            <a:ext cx="1857372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40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تمام ذات آن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fa-IR" sz="4000" dirty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جزء</a:t>
            </a:r>
            <a:r>
              <a:rPr lang="fa-IR" sz="4000" dirty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 ذات آن </a:t>
            </a:r>
            <a:endParaRPr lang="en-US" sz="4000" dirty="0">
              <a:solidFill>
                <a:schemeClr val="bg1"/>
              </a:solidFill>
              <a:latin typeface="IranNastaliq" pitchFamily="18" charset="0"/>
              <a:ea typeface="Calibri"/>
              <a:cs typeface="IranNastaliq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695" y="4796603"/>
            <a:ext cx="4500594" cy="2074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fa-IR" sz="400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عرض </a:t>
            </a:r>
            <a:r>
              <a:rPr lang="fa-IR" sz="4000" dirty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لازم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fa-IR" sz="4400" dirty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عرض</a:t>
            </a:r>
            <a:r>
              <a:rPr lang="fa-IR" sz="4400" dirty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 مفارق                                          </a:t>
            </a:r>
            <a:r>
              <a:rPr lang="fa-IR" sz="4400" dirty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  <a:sym typeface="Symbol"/>
              </a:rPr>
              <a:t></a:t>
            </a:r>
            <a:r>
              <a:rPr lang="fa-IR" sz="4400" dirty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     تنها در مادّيات </a:t>
            </a:r>
            <a:endParaRPr lang="en-US" sz="4400" dirty="0">
              <a:solidFill>
                <a:schemeClr val="bg1"/>
              </a:solidFill>
              <a:latin typeface="IranNastaliq" pitchFamily="18" charset="0"/>
              <a:ea typeface="Calibri"/>
              <a:cs typeface="IranNastaliq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80528" y="3140968"/>
            <a:ext cx="2857520" cy="243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fa-IR" sz="3600" dirty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در اين سه </a:t>
            </a:r>
            <a:r>
              <a:rPr lang="fa-IR" sz="3600" dirty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صورت</a:t>
            </a:r>
            <a:r>
              <a:rPr lang="fa-IR" sz="3600" dirty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 ماهيت فرد نخواهد داشت </a:t>
            </a:r>
          </a:p>
          <a:p>
            <a:pPr algn="ctr">
              <a:spcAft>
                <a:spcPts val="1000"/>
              </a:spcAft>
            </a:pPr>
            <a:r>
              <a:rPr lang="fa-IR" sz="3600" dirty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و لا </a:t>
            </a:r>
            <a:r>
              <a:rPr lang="fa-IR" sz="3600" dirty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كثرة</a:t>
            </a:r>
            <a:r>
              <a:rPr lang="fa-IR" sz="3600" dirty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 إلّا مع الآحاد         </a:t>
            </a:r>
            <a:endParaRPr lang="en-US" sz="3600" dirty="0">
              <a:solidFill>
                <a:schemeClr val="bg1"/>
              </a:solidFill>
              <a:latin typeface="IranNastaliq" pitchFamily="18" charset="0"/>
              <a:ea typeface="Calibri"/>
              <a:cs typeface="IranNastaliq" pitchFamily="18" charset="0"/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7215206" y="3286124"/>
            <a:ext cx="428628" cy="3286148"/>
          </a:xfrm>
          <a:prstGeom prst="rightBrace">
            <a:avLst>
              <a:gd name="adj1" fmla="val 24841"/>
              <a:gd name="adj2" fmla="val 61652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Right Brace 13"/>
          <p:cNvSpPr/>
          <p:nvPr/>
        </p:nvSpPr>
        <p:spPr>
          <a:xfrm>
            <a:off x="4934890" y="3286124"/>
            <a:ext cx="357190" cy="1727052"/>
          </a:xfrm>
          <a:prstGeom prst="rightBrace">
            <a:avLst>
              <a:gd name="adj1" fmla="val 29666"/>
              <a:gd name="adj2" fmla="val 50995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Right Brace 16"/>
          <p:cNvSpPr/>
          <p:nvPr/>
        </p:nvSpPr>
        <p:spPr>
          <a:xfrm>
            <a:off x="4934890" y="5157192"/>
            <a:ext cx="357190" cy="1700808"/>
          </a:xfrm>
          <a:prstGeom prst="rightBrace">
            <a:avLst>
              <a:gd name="adj1" fmla="val 29666"/>
              <a:gd name="adj2" fmla="val 63833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Left Brace 17"/>
          <p:cNvSpPr/>
          <p:nvPr/>
        </p:nvSpPr>
        <p:spPr>
          <a:xfrm>
            <a:off x="2714612" y="3286125"/>
            <a:ext cx="357190" cy="2502882"/>
          </a:xfrm>
          <a:prstGeom prst="leftBrace">
            <a:avLst>
              <a:gd name="adj1" fmla="val 38555"/>
              <a:gd name="adj2" fmla="val 15660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Multiply 18"/>
          <p:cNvSpPr/>
          <p:nvPr/>
        </p:nvSpPr>
        <p:spPr>
          <a:xfrm>
            <a:off x="3143240" y="3218106"/>
            <a:ext cx="428628" cy="6429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20" name="Multiply 19"/>
          <p:cNvSpPr/>
          <p:nvPr/>
        </p:nvSpPr>
        <p:spPr>
          <a:xfrm>
            <a:off x="3071802" y="5072074"/>
            <a:ext cx="428628" cy="6429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21" name="Multiply 20"/>
          <p:cNvSpPr/>
          <p:nvPr/>
        </p:nvSpPr>
        <p:spPr>
          <a:xfrm>
            <a:off x="3135260" y="4226218"/>
            <a:ext cx="428628" cy="6429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51371" y="6106070"/>
            <a:ext cx="9285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5400" b="1" dirty="0" smtClean="0">
                <a:solidFill>
                  <a:srgbClr val="FFFF00"/>
                </a:solidFill>
                <a:latin typeface="IranNastaliq" pitchFamily="18" charset="0"/>
                <a:ea typeface="Calibri"/>
                <a:cs typeface="IranNastaliq" pitchFamily="18" charset="0"/>
                <a:sym typeface="Webdings"/>
              </a:rPr>
              <a:t></a:t>
            </a:r>
            <a:r>
              <a:rPr lang="fa-IR" sz="5400" b="1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  <a:sym typeface="Webdings"/>
              </a:rPr>
              <a:t> </a:t>
            </a:r>
            <a:endParaRPr lang="fa-IR" sz="5400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 fontScale="85000" lnSpcReduction="1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fa-IR" sz="10600" dirty="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الفصل الثامن :</a:t>
            </a:r>
            <a:endParaRPr lang="en-US" sz="10600" dirty="0" smtClean="0">
              <a:solidFill>
                <a:srgbClr val="FFFF00"/>
              </a:solidFill>
              <a:latin typeface="IranNastaliq" pitchFamily="18" charset="0"/>
              <a:cs typeface="MCS Kufy Madany E_U 3D." pitchFamily="2" charset="-78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fa-IR" sz="10600" dirty="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في تميّز الماهيات و تشخّصها </a:t>
            </a:r>
            <a:endParaRPr lang="en-US" sz="10600" dirty="0" smtClean="0">
              <a:solidFill>
                <a:srgbClr val="FFFF00"/>
              </a:solidFill>
              <a:latin typeface="IranNastaliq" pitchFamily="18" charset="0"/>
              <a:cs typeface="MCS Kufy Madany E_U 3D." pitchFamily="2" charset="-78"/>
            </a:endParaRPr>
          </a:p>
          <a:p>
            <a:endParaRPr lang="fa-I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669360"/>
          </a:xfrm>
          <a:blipFill>
            <a:blip r:embed="rId3">
              <a:lum bright="-45000" contrast="27000"/>
            </a:blip>
            <a:stretch>
              <a:fillRect/>
            </a:stretch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IranNastaliq" pitchFamily="18" charset="0"/>
                <a:ea typeface="Calibri"/>
                <a:cs typeface="IranNastaliq" pitchFamily="18" charset="0"/>
              </a:rPr>
              <a:t>تميّز</a:t>
            </a:r>
            <a:r>
              <a:rPr lang="fa-IR" sz="66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 ماهيت از ماهيت ديگر </a:t>
            </a:r>
            <a:r>
              <a:rPr lang="fa-IR" sz="54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:جدا بودن آن دو از هم </a:t>
            </a:r>
            <a:endParaRPr lang="en-US" sz="5400" dirty="0" smtClean="0">
              <a:solidFill>
                <a:schemeClr val="bg1"/>
              </a:solidFill>
              <a:latin typeface="IranNastaliq" pitchFamily="18" charset="0"/>
              <a:ea typeface="Calibri"/>
              <a:cs typeface="IranNastaliq" pitchFamily="18" charset="0"/>
            </a:endParaRPr>
          </a:p>
          <a:p>
            <a:pPr algn="ctr">
              <a:spcAft>
                <a:spcPts val="1000"/>
              </a:spcAft>
              <a:buNone/>
            </a:pPr>
            <a:r>
              <a:rPr lang="fa-IR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IranNastaliq" pitchFamily="18" charset="0"/>
                <a:ea typeface="Calibri"/>
                <a:cs typeface="IranNastaliq" pitchFamily="18" charset="0"/>
              </a:rPr>
              <a:t>تشخّص</a:t>
            </a:r>
            <a:r>
              <a:rPr lang="fa-IR" sz="66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 ماهيت : </a:t>
            </a:r>
            <a:r>
              <a:rPr lang="fa-IR" sz="54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امتناع صدق بر كثيرين </a:t>
            </a:r>
            <a:endParaRPr lang="en-US" sz="5400" dirty="0" smtClean="0">
              <a:solidFill>
                <a:schemeClr val="bg1"/>
              </a:solidFill>
              <a:latin typeface="IranNastaliq" pitchFamily="18" charset="0"/>
              <a:ea typeface="Calibri"/>
              <a:cs typeface="IranNastaliq" pitchFamily="18" charset="0"/>
            </a:endParaRPr>
          </a:p>
          <a:p>
            <a:pPr marL="0" indent="0" algn="ctr">
              <a:spcAft>
                <a:spcPts val="1000"/>
              </a:spcAft>
              <a:buNone/>
            </a:pPr>
            <a:r>
              <a:rPr lang="fa-IR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تفاوتها </a:t>
            </a:r>
            <a:endParaRPr lang="en-US" sz="7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IranNastaliq" pitchFamily="18" charset="0"/>
              <a:ea typeface="Calibri"/>
              <a:cs typeface="IranNastaliq" pitchFamily="18" charset="0"/>
            </a:endParaRPr>
          </a:p>
          <a:p>
            <a:pPr marL="0" lvl="0" indent="0" algn="ctr">
              <a:spcAft>
                <a:spcPts val="1000"/>
              </a:spcAft>
              <a:buNone/>
            </a:pPr>
            <a:r>
              <a:rPr lang="fa-IR" sz="5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1-</a:t>
            </a:r>
            <a:r>
              <a:rPr lang="fa-IR" sz="540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تميّز </a:t>
            </a:r>
            <a:r>
              <a:rPr lang="fa-IR" sz="54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اضافي و تشخّص نفسي  است </a:t>
            </a:r>
            <a:endParaRPr lang="en-US" sz="5400" dirty="0" smtClean="0">
              <a:solidFill>
                <a:schemeClr val="bg1"/>
              </a:solidFill>
              <a:latin typeface="IranNastaliq" pitchFamily="18" charset="0"/>
              <a:ea typeface="Calibri"/>
              <a:cs typeface="IranNastaliq" pitchFamily="18" charset="0"/>
            </a:endParaRPr>
          </a:p>
          <a:p>
            <a:pPr marL="0" lvl="0" indent="0" algn="ctr">
              <a:spcAft>
                <a:spcPts val="1000"/>
              </a:spcAft>
              <a:buNone/>
            </a:pPr>
            <a:r>
              <a:rPr lang="fa-IR" sz="5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2-</a:t>
            </a:r>
            <a:r>
              <a:rPr lang="fa-IR" sz="540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تميّز </a:t>
            </a:r>
            <a:r>
              <a:rPr lang="fa-IR" sz="54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با كليت جمع مي شود بر </a:t>
            </a:r>
            <a:r>
              <a:rPr lang="fa-IR" sz="540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خلاف </a:t>
            </a:r>
            <a:r>
              <a:rPr lang="fa-IR" sz="540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تشخّص</a:t>
            </a:r>
            <a:endParaRPr lang="en-US" sz="5400" dirty="0" smtClean="0">
              <a:solidFill>
                <a:schemeClr val="bg1"/>
              </a:solidFill>
              <a:latin typeface="IranNastaliq" pitchFamily="18" charset="0"/>
              <a:ea typeface="Calibri"/>
              <a:cs typeface="IranNastaliq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r>
              <a:rPr lang="fa-IR" dirty="0" smtClean="0">
                <a:solidFill>
                  <a:schemeClr val="bg1"/>
                </a:solidFill>
                <a:latin typeface="IranNastaliq"/>
                <a:ea typeface="Calibri"/>
                <a:cs typeface="B Jadid" pitchFamily="2" charset="-78"/>
              </a:rPr>
              <a:t>انواع تميّز :</a:t>
            </a:r>
            <a:endParaRPr lang="fa-IR" dirty="0">
              <a:solidFill>
                <a:schemeClr val="bg1"/>
              </a:solidFill>
              <a:cs typeface="B Jadid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  <a:blipFill>
            <a:blip r:embed="rId3">
              <a:lum bright="-60000" contrast="42000"/>
            </a:blip>
            <a:stretch>
              <a:fillRect/>
            </a:stretch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6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1-</a:t>
            </a:r>
            <a:r>
              <a:rPr lang="fa-IR" sz="66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تميّز </a:t>
            </a:r>
            <a:r>
              <a:rPr lang="fa-IR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به تمام ذات </a:t>
            </a:r>
            <a:endParaRPr lang="en-US" sz="66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IranNastaliq" pitchFamily="18" charset="0"/>
              <a:ea typeface="Calibri"/>
              <a:cs typeface="IranNastaliq" pitchFamily="18" charset="0"/>
            </a:endParaRPr>
          </a:p>
          <a:p>
            <a:pPr marL="0" lvl="0" indent="0">
              <a:spcAft>
                <a:spcPts val="1000"/>
              </a:spcAft>
              <a:buNone/>
            </a:pPr>
            <a:r>
              <a:rPr lang="fa-IR" sz="6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2-</a:t>
            </a:r>
            <a:r>
              <a:rPr lang="fa-IR" sz="66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تميّز  </a:t>
            </a:r>
            <a:r>
              <a:rPr lang="fa-IR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به بخشي از ذات  </a:t>
            </a:r>
            <a:endParaRPr lang="en-US" sz="66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IranNastaliq" pitchFamily="18" charset="0"/>
              <a:ea typeface="Calibri"/>
              <a:cs typeface="IranNastaliq" pitchFamily="18" charset="0"/>
            </a:endParaRPr>
          </a:p>
          <a:p>
            <a:pPr marL="0" lvl="0" indent="0">
              <a:spcAft>
                <a:spcPts val="1000"/>
              </a:spcAft>
              <a:buNone/>
            </a:pPr>
            <a:r>
              <a:rPr lang="fa-IR" sz="6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3-</a:t>
            </a:r>
            <a:r>
              <a:rPr lang="fa-IR" sz="66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تميّز </a:t>
            </a:r>
            <a:r>
              <a:rPr lang="fa-IR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به امر خارج از ذات</a:t>
            </a:r>
            <a:endParaRPr lang="en-US" sz="66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IranNastaliq" pitchFamily="18" charset="0"/>
              <a:ea typeface="Calibri"/>
              <a:cs typeface="IranNastaliq" pitchFamily="18" charset="0"/>
            </a:endParaRPr>
          </a:p>
          <a:p>
            <a:pPr marL="0" lvl="0" indent="0">
              <a:spcAft>
                <a:spcPts val="1000"/>
              </a:spcAft>
              <a:buNone/>
            </a:pPr>
            <a:r>
              <a:rPr lang="fa-IR" sz="6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4</a:t>
            </a:r>
            <a:r>
              <a:rPr lang="fa-IR" sz="4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-</a:t>
            </a:r>
            <a:r>
              <a:rPr lang="fa-IR" sz="44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B Jadid" pitchFamily="2" charset="-78"/>
              </a:rPr>
              <a:t>قيل </a:t>
            </a:r>
            <a:r>
              <a:rPr lang="fa-IR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: تميّز به نحو اختلاف تشكيكي </a:t>
            </a:r>
            <a:r>
              <a:rPr lang="fa-I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/>
                <a:cs typeface="IranNastaliq" pitchFamily="18" charset="0"/>
              </a:rPr>
              <a:t>(جواب:در ماهيات تشكيك راه ندارد.)</a:t>
            </a:r>
            <a:endParaRPr lang="en-US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ranNastaliq" pitchFamily="18" charset="0"/>
              <a:ea typeface="Calibri"/>
              <a:cs typeface="IranNastaliq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a-IR" sz="8800" dirty="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الفصل الأوّل:</a:t>
            </a:r>
          </a:p>
          <a:p>
            <a:pPr algn="ctr">
              <a:buNone/>
            </a:pPr>
            <a:r>
              <a:rPr lang="fa-IR" sz="8800" dirty="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الماهية من حيث هي ليست إلّا هي</a:t>
            </a:r>
            <a:endParaRPr lang="fa-IR" sz="8800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fa-IR" dirty="0" smtClean="0">
                <a:solidFill>
                  <a:schemeClr val="bg1"/>
                </a:solidFill>
                <a:latin typeface="IranNastaliq"/>
                <a:ea typeface="Calibri"/>
                <a:cs typeface="B Jadid" pitchFamily="2" charset="-78"/>
              </a:rPr>
              <a:t>عامل تشخّص:</a:t>
            </a:r>
            <a:endParaRPr lang="fa-IR" dirty="0">
              <a:solidFill>
                <a:schemeClr val="bg1"/>
              </a:solidFill>
              <a:cs typeface="B Jadid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40768"/>
            <a:ext cx="8229600" cy="5142585"/>
          </a:xfrm>
          <a:blipFill>
            <a:blip r:embed="rId3" cstate="print">
              <a:lum bright="-81000" contrast="57000"/>
            </a:blip>
            <a:stretch>
              <a:fillRect/>
            </a:stretch>
          </a:blip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>
              <a:spcAft>
                <a:spcPts val="1000"/>
              </a:spcAft>
              <a:buNone/>
            </a:pPr>
            <a:r>
              <a:rPr lang="fa-IR" sz="7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IranNastaliq" pitchFamily="18" charset="0"/>
                <a:ea typeface="Calibri"/>
                <a:cs typeface="IranNastaliq" pitchFamily="18" charset="0"/>
              </a:rPr>
              <a:t>مشهور:</a:t>
            </a:r>
            <a:endParaRPr lang="en-US" sz="72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IranNastaliq" pitchFamily="18" charset="0"/>
              <a:ea typeface="Calibri"/>
              <a:cs typeface="IranNastaliq" pitchFamily="18" charset="0"/>
            </a:endParaRPr>
          </a:p>
          <a:p>
            <a:pPr algn="ctr">
              <a:spcAft>
                <a:spcPts val="1000"/>
              </a:spcAft>
              <a:buNone/>
            </a:pPr>
            <a:r>
              <a:rPr lang="fa-IR" sz="48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در انواع مجرّد : لازمه نوعيّت .</a:t>
            </a:r>
            <a:endParaRPr lang="en-US" sz="4800" dirty="0" smtClean="0">
              <a:solidFill>
                <a:schemeClr val="bg1"/>
              </a:solidFill>
              <a:latin typeface="IranNastaliq" pitchFamily="18" charset="0"/>
              <a:ea typeface="Calibri"/>
              <a:cs typeface="IranNastaliq" pitchFamily="18" charset="0"/>
            </a:endParaRPr>
          </a:p>
          <a:p>
            <a:pPr algn="ctr">
              <a:spcAft>
                <a:spcPts val="1000"/>
              </a:spcAft>
              <a:buNone/>
            </a:pPr>
            <a:r>
              <a:rPr lang="fa-IR" sz="48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در انواع مادّي </a:t>
            </a:r>
            <a:r>
              <a:rPr lang="fa-IR" sz="480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: اعراض </a:t>
            </a:r>
            <a:r>
              <a:rPr lang="fa-IR" sz="48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مشخّصه.</a:t>
            </a:r>
            <a:r>
              <a:rPr lang="fa-IR" sz="40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 </a:t>
            </a:r>
            <a:endParaRPr lang="en-US" sz="4000" dirty="0" smtClean="0">
              <a:solidFill>
                <a:schemeClr val="bg1"/>
              </a:solidFill>
              <a:latin typeface="IranNastaliq" pitchFamily="18" charset="0"/>
              <a:ea typeface="Calibri"/>
              <a:cs typeface="IranNastaliq" pitchFamily="18" charset="0"/>
            </a:endParaRPr>
          </a:p>
          <a:p>
            <a:pPr algn="ctr">
              <a:spcAft>
                <a:spcPts val="1000"/>
              </a:spcAft>
              <a:buNone/>
            </a:pPr>
            <a:r>
              <a:rPr lang="fa-IR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نظر حقّ :</a:t>
            </a:r>
            <a:r>
              <a:rPr lang="fa-IR" sz="96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وجود </a:t>
            </a:r>
            <a:r>
              <a:rPr lang="fa-IR" sz="48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( انضمام كلّي به كلّي موجب </a:t>
            </a:r>
            <a:r>
              <a:rPr lang="fa-IR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ranNastaliq" pitchFamily="18" charset="0"/>
                <a:ea typeface="Calibri"/>
                <a:cs typeface="IranNastaliq" pitchFamily="18" charset="0"/>
              </a:rPr>
              <a:t>تشخّص </a:t>
            </a:r>
            <a:r>
              <a:rPr lang="fa-IR" sz="4800" dirty="0" smtClean="0">
                <a:solidFill>
                  <a:schemeClr val="bg1"/>
                </a:solidFill>
                <a:latin typeface="IranNastaliq" pitchFamily="18" charset="0"/>
                <a:ea typeface="Calibri"/>
                <a:cs typeface="IranNastaliq" pitchFamily="18" charset="0"/>
              </a:rPr>
              <a:t>نيست)</a:t>
            </a:r>
            <a:endParaRPr lang="fa-IR" sz="4800" dirty="0">
              <a:solidFill>
                <a:schemeClr val="bg1"/>
              </a:solidFill>
              <a:latin typeface="IranNastaliq" pitchFamily="18" charset="0"/>
              <a:ea typeface="Calibri"/>
              <a:cs typeface="IranNastaliq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Autofit/>
          </a:bodyPr>
          <a:lstStyle/>
          <a:p>
            <a:r>
              <a:rPr lang="fa-IR" sz="72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الماهية من حيث هي ليست إلّا هي:</a:t>
            </a:r>
            <a:endParaRPr lang="fa-IR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00026"/>
          </a:xfrm>
          <a:blipFill>
            <a:blip r:embed="rId3">
              <a:lum bright="-65000" contrast="35000"/>
            </a:blip>
            <a:tile tx="0" ty="0" sx="100000" sy="100000" flip="none" algn="tl"/>
          </a:blip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fa-IR" sz="8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1</a:t>
            </a:r>
            <a:r>
              <a:rPr lang="fa-IR" sz="800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- </a:t>
            </a:r>
            <a:r>
              <a:rPr lang="fa-IR" sz="80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ماهيت در مرتبه ذاتش خودش است.</a:t>
            </a:r>
          </a:p>
          <a:p>
            <a:pPr algn="ctr">
              <a:buNone/>
            </a:pPr>
            <a:r>
              <a:rPr lang="fa-IR" sz="8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2</a:t>
            </a:r>
            <a:r>
              <a:rPr lang="fa-IR" sz="800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- </a:t>
            </a:r>
            <a:r>
              <a:rPr lang="fa-IR" sz="80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امور خارج ازماهيت در مرتبه ذاتش از آن </a:t>
            </a:r>
            <a:r>
              <a:rPr lang="fa-IR" sz="800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سلب مي شوند</a:t>
            </a:r>
            <a:r>
              <a:rPr lang="fa-IR" sz="80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.</a:t>
            </a:r>
            <a:endParaRPr lang="fa-IR" sz="8000" dirty="0">
              <a:solidFill>
                <a:srgbClr val="FFFF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fa-IR" sz="6000" dirty="0" smtClean="0">
                <a:solidFill>
                  <a:srgbClr val="FFFF00"/>
                </a:solidFill>
                <a:cs typeface="GnJadid" pitchFamily="2" charset="-78"/>
              </a:rPr>
              <a:t>دليل قاعدة</a:t>
            </a:r>
            <a:r>
              <a:rPr lang="fa-IR" sz="6000" dirty="0" smtClean="0">
                <a:solidFill>
                  <a:schemeClr val="bg1"/>
                </a:solidFill>
                <a:cs typeface="GnJadid" pitchFamily="2" charset="-78"/>
              </a:rPr>
              <a:t>« </a:t>
            </a:r>
            <a:r>
              <a:rPr lang="fa-IR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Al-Kharashi 21" pitchFamily="2" charset="-78"/>
              </a:rPr>
              <a:t>الماهية</a:t>
            </a:r>
            <a:r>
              <a:rPr lang="fa-IR" sz="6000" dirty="0" smtClean="0">
                <a:solidFill>
                  <a:schemeClr val="bg1"/>
                </a:solidFill>
                <a:cs typeface="GnJadid" pitchFamily="2" charset="-78"/>
              </a:rPr>
              <a:t>»:</a:t>
            </a:r>
            <a:endParaRPr lang="fa-IR" sz="6000" dirty="0">
              <a:solidFill>
                <a:schemeClr val="bg1"/>
              </a:solidFill>
              <a:cs typeface="GnJadid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88632"/>
          </a:xfrm>
          <a:blipFill>
            <a:blip r:embed="rId3" cstate="print">
              <a:lum bright="-61000" contrast="34000"/>
            </a:blip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a-IR" sz="44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اگر صفتي (</a:t>
            </a:r>
            <a:r>
              <a:rPr lang="fa-IR" sz="36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مثل وجود يا عدم، وحدت يا كثرت و...)</a:t>
            </a:r>
            <a:r>
              <a:rPr lang="fa-IR" sz="44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در ماهيت في حد ذاتها اخذ شده بود مقابل آن قابل حمل بر ماهيت نبود.</a:t>
            </a:r>
            <a:r>
              <a:rPr lang="fa-IR" sz="44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(اجتماع متقابلين محال است)</a:t>
            </a:r>
          </a:p>
          <a:p>
            <a:pPr>
              <a:lnSpc>
                <a:spcPct val="150000"/>
              </a:lnSpc>
            </a:pPr>
            <a:r>
              <a:rPr lang="fa-IR" sz="44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لكن ماهيت في حد ذاتها اتّصاف به اين صفات متقابله را مي پذيرد.</a:t>
            </a:r>
          </a:p>
          <a:p>
            <a:pPr>
              <a:lnSpc>
                <a:spcPct val="150000"/>
              </a:lnSpc>
              <a:buNone/>
            </a:pPr>
            <a:r>
              <a:rPr lang="fa-IR" sz="44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● در ماهيت في حدّ ذاتها هيچ يك از اين صفات اخذ نشده است.</a:t>
            </a:r>
          </a:p>
          <a:p>
            <a:pPr algn="ctr">
              <a:lnSpc>
                <a:spcPct val="150000"/>
              </a:lnSpc>
              <a:buNone/>
            </a:pPr>
            <a:r>
              <a:rPr lang="fa-IR" sz="4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  <a:t>(الماهية في حدّ ذاتها مسلوبة عنها الصفات المتقابلة)</a:t>
            </a:r>
            <a:endParaRPr lang="fa-IR" sz="4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ranNastaliq" pitchFamily="18" charset="0"/>
              <a:cs typeface="IranNastaliq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FF00"/>
                </a:solidFill>
                <a:latin typeface="Arabic Typesetting" pitchFamily="66" charset="-78"/>
                <a:cs typeface="MCS Taybah S_U normal." pitchFamily="2" charset="-78"/>
              </a:rPr>
              <a:t>إنّ‌النقيضين يرتفعان عن مرتبة الماهيّة:</a:t>
            </a:r>
            <a:endParaRPr lang="fa-IR" b="1" dirty="0">
              <a:solidFill>
                <a:srgbClr val="FFFF00"/>
              </a:solidFill>
              <a:latin typeface="Arabic Typesetting" pitchFamily="66" charset="-78"/>
              <a:cs typeface="MCS Taybah S_U normal.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28736"/>
            <a:ext cx="8579296" cy="5214974"/>
          </a:xfrm>
          <a:blipFill>
            <a:blip r:embed="rId3" cstate="print">
              <a:lum bright="-49000"/>
            </a:blip>
            <a:stretch>
              <a:fillRect/>
            </a:stretch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  <a:buNone/>
            </a:pPr>
            <a:r>
              <a:rPr lang="fa-IR" sz="80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يعني هيچ يك از دو نقيض در ماهيت</a:t>
            </a:r>
            <a:r>
              <a:rPr lang="fa-IR" sz="54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( به حمل اولي )</a:t>
            </a:r>
            <a:r>
              <a:rPr lang="fa-IR" sz="80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 اخذ نشده گر چه در واقع </a:t>
            </a:r>
            <a:r>
              <a:rPr lang="fa-IR" sz="54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(به حمل شايع ) </a:t>
            </a:r>
            <a:r>
              <a:rPr lang="fa-IR" sz="80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يكي از آن دو است.</a:t>
            </a:r>
            <a:endParaRPr lang="fa-IR" sz="8000" dirty="0">
              <a:solidFill>
                <a:schemeClr val="bg1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fa-IR" sz="7200" dirty="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الفصل الثاني:</a:t>
            </a:r>
          </a:p>
          <a:p>
            <a:pPr algn="ctr">
              <a:lnSpc>
                <a:spcPct val="150000"/>
              </a:lnSpc>
              <a:buNone/>
            </a:pPr>
            <a:r>
              <a:rPr lang="fa-IR" sz="7200" dirty="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في اعتبارات الماهية</a:t>
            </a:r>
          </a:p>
          <a:p>
            <a:pPr algn="ctr">
              <a:lnSpc>
                <a:spcPct val="150000"/>
              </a:lnSpc>
              <a:buNone/>
            </a:pPr>
            <a:r>
              <a:rPr lang="fa-IR" sz="7200" dirty="0" smtClean="0">
                <a:solidFill>
                  <a:srgbClr val="FFFF00"/>
                </a:solidFill>
                <a:latin typeface="IranNastaliq" pitchFamily="18" charset="0"/>
                <a:cs typeface="MCS Kufy Madany E_U 3D." pitchFamily="2" charset="-78"/>
              </a:rPr>
              <a:t>وما يلحق به من المسائل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 rot="10800000" flipV="1">
            <a:off x="7429520" y="714356"/>
            <a:ext cx="1571636" cy="5715040"/>
          </a:xfrm>
          <a:prstGeom prst="homePlate">
            <a:avLst>
              <a:gd name="adj" fmla="val 18551"/>
            </a:avLst>
          </a:prstGeom>
          <a:blipFill>
            <a:blip r:embed="rId3">
              <a:lum bright="-10000" contrast="30000"/>
            </a:blip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200000"/>
              </a:lnSpc>
            </a:pPr>
            <a:r>
              <a:rPr lang="fa-IR" sz="2800" dirty="0" smtClean="0">
                <a:latin typeface="IranNastaliq" pitchFamily="18" charset="0"/>
                <a:cs typeface="MCS Taybah S_U normal." pitchFamily="2" charset="-78"/>
              </a:rPr>
              <a:t>مطلق ماهيت</a:t>
            </a:r>
          </a:p>
          <a:p>
            <a:pPr algn="ctr">
              <a:lnSpc>
                <a:spcPct val="200000"/>
              </a:lnSpc>
            </a:pPr>
            <a:r>
              <a:rPr lang="fa-IR" sz="24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(لا بشرط مقسمي)*</a:t>
            </a:r>
            <a:r>
              <a:rPr lang="fa-IR" sz="28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fa-IR" sz="2800" dirty="0" smtClean="0">
                <a:latin typeface="IranNastaliq" pitchFamily="18" charset="0"/>
                <a:cs typeface="IranNastaliq" pitchFamily="18" charset="0"/>
              </a:rPr>
              <a:t>وقتي نسبت به عوارضي كه ميتواند به آن ملحق شود سنجيده ميشود:</a:t>
            </a:r>
            <a:endParaRPr lang="fa-IR" sz="2800" dirty="0"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7143768" y="142852"/>
            <a:ext cx="285752" cy="6572296"/>
          </a:xfrm>
          <a:prstGeom prst="rightBrace">
            <a:avLst>
              <a:gd name="adj1" fmla="val 57802"/>
              <a:gd name="adj2" fmla="val 49740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Flowchart: Process 6"/>
          <p:cNvSpPr/>
          <p:nvPr/>
        </p:nvSpPr>
        <p:spPr>
          <a:xfrm>
            <a:off x="5786446" y="142852"/>
            <a:ext cx="1343028" cy="4572032"/>
          </a:xfrm>
          <a:prstGeom prst="flowChartProcess">
            <a:avLst/>
          </a:prstGeom>
          <a:blipFill>
            <a:blip r:embed="rId3">
              <a:lum bright="-10000" contrast="30000"/>
            </a:blip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200000"/>
              </a:lnSpc>
            </a:pPr>
            <a:r>
              <a:rPr lang="fa-IR" sz="3600" dirty="0" smtClean="0">
                <a:latin typeface="IranNastaliq" pitchFamily="18" charset="0"/>
                <a:cs typeface="IranNastaliq" pitchFamily="18" charset="0"/>
              </a:rPr>
              <a:t>يا مشروط ومقيد لحاظ ميشود: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2844" y="4857760"/>
            <a:ext cx="7072362" cy="1785926"/>
          </a:xfrm>
          <a:prstGeom prst="flowChartProcess">
            <a:avLst/>
          </a:prstGeom>
          <a:blipFill>
            <a:blip r:embed="rId3">
              <a:lum bright="-10000" contrast="30000"/>
            </a:blip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Autofit/>
          </a:bodyPr>
          <a:lstStyle/>
          <a:p>
            <a:pPr algn="ctr" rtl="0">
              <a:lnSpc>
                <a:spcPct val="150000"/>
              </a:lnSpc>
              <a:buNone/>
            </a:pPr>
            <a:r>
              <a:rPr lang="fa-IR" sz="3600" dirty="0" smtClean="0">
                <a:latin typeface="IranNastaliq" pitchFamily="18" charset="0"/>
                <a:cs typeface="IranNastaliq" pitchFamily="18" charset="0"/>
              </a:rPr>
              <a:t>يا مطلق و غير مشروط لحاظ ميشود: نه شرط وجود شده نه شرط عدم</a:t>
            </a:r>
            <a:r>
              <a:rPr lang="fa-IR" sz="36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(لا بشرط قسمي)(مطلقه)</a:t>
            </a:r>
          </a:p>
          <a:p>
            <a:pPr algn="ctr" rtl="0">
              <a:lnSpc>
                <a:spcPct val="150000"/>
              </a:lnSpc>
              <a:buNone/>
            </a:pPr>
            <a:r>
              <a:rPr lang="fa-IR" sz="3600" dirty="0" smtClean="0">
                <a:latin typeface="IranNastaliq" pitchFamily="18" charset="0"/>
                <a:cs typeface="IranNastaliq" pitchFamily="18" charset="0"/>
              </a:rPr>
              <a:t> بر همه افراد صدق مي كند منتها نه بر مجموع ماهيت+عوارض بلكه تنها بر حيث ذاتي(ماهيت)</a:t>
            </a:r>
            <a:endParaRPr lang="fa-IR" sz="3600" dirty="0"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298688" y="142852"/>
            <a:ext cx="2187712" cy="2357430"/>
          </a:xfrm>
          <a:prstGeom prst="flowChartProcess">
            <a:avLst/>
          </a:prstGeom>
          <a:blipFill>
            <a:blip r:embed="rId3">
              <a:lum bright="-10000" contrast="30000"/>
            </a:blip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atin typeface="IranNastaliq" pitchFamily="18" charset="0"/>
                <a:cs typeface="IranNastaliq" pitchFamily="18" charset="0"/>
              </a:rPr>
              <a:t>مشروط به وجود:ماهيت مقارن با آن عوارض در نظر گرفته شود</a:t>
            </a:r>
          </a:p>
          <a:p>
            <a:pPr algn="ctr"/>
            <a:r>
              <a:rPr lang="fa-IR" sz="32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(بشرط شيء)(مخلوطة)</a:t>
            </a:r>
          </a:p>
          <a:p>
            <a:pPr algn="ctr"/>
            <a:r>
              <a:rPr lang="fa-IR" sz="2400" smtClean="0">
                <a:latin typeface="IranNastaliq" pitchFamily="18" charset="0"/>
                <a:cs typeface="IranNastaliq" pitchFamily="18" charset="0"/>
              </a:rPr>
              <a:t>(كه </a:t>
            </a:r>
            <a:r>
              <a:rPr lang="fa-IR" sz="2400" dirty="0" smtClean="0">
                <a:latin typeface="IranNastaliq" pitchFamily="18" charset="0"/>
                <a:cs typeface="IranNastaliq" pitchFamily="18" charset="0"/>
              </a:rPr>
              <a:t>بر مجموع ماهيت+عوارض صدق مي كند)</a:t>
            </a:r>
          </a:p>
        </p:txBody>
      </p:sp>
      <p:sp>
        <p:nvSpPr>
          <p:cNvPr id="11" name="Flowchart: Process 10"/>
          <p:cNvSpPr/>
          <p:nvPr/>
        </p:nvSpPr>
        <p:spPr>
          <a:xfrm>
            <a:off x="3298688" y="2571744"/>
            <a:ext cx="2187712" cy="2286016"/>
          </a:xfrm>
          <a:prstGeom prst="flowChartProcess">
            <a:avLst/>
          </a:prstGeom>
          <a:blipFill>
            <a:blip r:embed="rId3">
              <a:lum bright="-10000" contrast="30000"/>
            </a:blip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atin typeface="IranNastaliq" pitchFamily="18" charset="0"/>
                <a:cs typeface="IranNastaliq" pitchFamily="18" charset="0"/>
              </a:rPr>
              <a:t>مشروط به عدم:شرط شود بدون عوارض در نظر گرفته شود</a:t>
            </a:r>
          </a:p>
          <a:p>
            <a:pPr algn="ctr"/>
            <a:r>
              <a:rPr lang="fa-IR" sz="320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(بشرط </a:t>
            </a:r>
            <a:r>
              <a:rPr lang="fa-IR" sz="32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لا)(مجردة) </a:t>
            </a:r>
          </a:p>
          <a:p>
            <a:pPr algn="ctr"/>
            <a:r>
              <a:rPr lang="fa-IR" sz="3200" dirty="0" smtClean="0">
                <a:latin typeface="IranNastaliq" pitchFamily="18" charset="0"/>
                <a:cs typeface="IranNastaliq" pitchFamily="18" charset="0"/>
              </a:rPr>
              <a:t>دو اصطلاح: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142844" y="214290"/>
            <a:ext cx="2928958" cy="2286016"/>
          </a:xfrm>
          <a:prstGeom prst="flowChartProcess">
            <a:avLst/>
          </a:prstGeom>
          <a:blipFill>
            <a:blip r:embed="rId3">
              <a:lum bright="-10000" contrast="30000"/>
            </a:blip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latin typeface="IranNastaliq" pitchFamily="18" charset="0"/>
                <a:cs typeface="IranNastaliq" pitchFamily="18" charset="0"/>
              </a:rPr>
              <a:t>الف)ماهيت مجرد از عوارض در نظر گرفته شودوتنها بر ماهيت من حيث هي نظر داشته باشيم با صرف نظر از هر چيزي وراءآن</a:t>
            </a:r>
          </a:p>
          <a:p>
            <a:pPr algn="ctr"/>
            <a:r>
              <a:rPr lang="fa-IR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cs typeface="IranNastaliq" pitchFamily="18" charset="0"/>
              </a:rPr>
              <a:t>(الماهية من حيث هي ليست الا هي)</a:t>
            </a:r>
          </a:p>
        </p:txBody>
      </p:sp>
      <p:sp>
        <p:nvSpPr>
          <p:cNvPr id="13" name="Flowchart: Process 12"/>
          <p:cNvSpPr/>
          <p:nvPr/>
        </p:nvSpPr>
        <p:spPr>
          <a:xfrm>
            <a:off x="142844" y="2536025"/>
            <a:ext cx="2928958" cy="2250297"/>
          </a:xfrm>
          <a:prstGeom prst="flowChartProcess">
            <a:avLst/>
          </a:prstGeom>
          <a:blipFill>
            <a:blip r:embed="rId3">
              <a:lum bright="-10000" contrast="30000"/>
            </a:blip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atin typeface="IranNastaliq" pitchFamily="18" charset="0"/>
                <a:cs typeface="IranNastaliq" pitchFamily="18" charset="0"/>
              </a:rPr>
              <a:t>ماهيت به تنهايي وتام و بدون نياز به تتميم ذات لحاظ شود به گونه اي كه مقارنات زائد وخارج از آن محسوب گردد. </a:t>
            </a:r>
          </a:p>
          <a:p>
            <a:pPr algn="ctr"/>
            <a:r>
              <a:rPr lang="fa-IR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cs typeface="IranNastaliq" pitchFamily="18" charset="0"/>
              </a:rPr>
              <a:t>(مادّه همان جنس است كه به شرط لا در نظر گرفته شده است)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5357818" y="142852"/>
            <a:ext cx="357190" cy="4643470"/>
          </a:xfrm>
          <a:prstGeom prst="rightBrace">
            <a:avLst>
              <a:gd name="adj1" fmla="val 38369"/>
              <a:gd name="adj2" fmla="val 50000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Right Brace 14"/>
          <p:cNvSpPr/>
          <p:nvPr/>
        </p:nvSpPr>
        <p:spPr>
          <a:xfrm>
            <a:off x="3071802" y="214290"/>
            <a:ext cx="226886" cy="4643470"/>
          </a:xfrm>
          <a:prstGeom prst="rightBrace">
            <a:avLst>
              <a:gd name="adj1" fmla="val 72845"/>
              <a:gd name="adj2" fmla="val 76857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fa-IR" sz="6000" dirty="0" smtClean="0">
                <a:solidFill>
                  <a:srgbClr val="FFFF00"/>
                </a:solidFill>
                <a:latin typeface="IranNastaliq" pitchFamily="18" charset="0"/>
                <a:cs typeface="IranNastaliq" pitchFamily="18" charset="0"/>
              </a:rPr>
              <a:t>*</a:t>
            </a:r>
            <a:r>
              <a:rPr lang="fa-IR" sz="60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مقسم در اين تقسيم </a:t>
            </a:r>
            <a:r>
              <a:rPr lang="fa-IR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cs typeface="IranNastaliq" pitchFamily="18" charset="0"/>
              </a:rPr>
              <a:t>«كلّي طبيعي» </a:t>
            </a:r>
            <a:r>
              <a:rPr lang="fa-IR" sz="60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است، يعني: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661248"/>
          </a:xfrm>
          <a:blipFill>
            <a:blip r:embed="rId3">
              <a:lum bright="-34000" contrast="40000"/>
            </a:blip>
            <a:tile tx="0" ty="0" sx="100000" sy="100000" flip="none" algn="tl"/>
          </a:blip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fa-IR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1</a:t>
            </a:r>
            <a:r>
              <a:rPr lang="fa-IR" sz="360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-كليّت </a:t>
            </a:r>
            <a:r>
              <a:rPr lang="fa-IR" sz="3600" dirty="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در ذهن بر آن عارض ميشود.</a:t>
            </a:r>
          </a:p>
          <a:p>
            <a:pPr>
              <a:lnSpc>
                <a:spcPct val="150000"/>
              </a:lnSpc>
              <a:buNone/>
            </a:pPr>
            <a:r>
              <a:rPr lang="fa-IR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2</a:t>
            </a:r>
            <a:r>
              <a:rPr lang="fa-IR" sz="360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- </a:t>
            </a:r>
            <a:r>
              <a:rPr lang="fa-IR" sz="3600" dirty="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وجود آن به وجود </a:t>
            </a:r>
            <a:r>
              <a:rPr lang="fa-IR" sz="360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افرادش است.</a:t>
            </a:r>
            <a:endParaRPr lang="fa-IR" sz="3600" dirty="0" smtClean="0">
              <a:solidFill>
                <a:schemeClr val="bg1"/>
              </a:solidFill>
              <a:latin typeface="IranNastaliq" pitchFamily="18" charset="0"/>
              <a:ea typeface="+mj-ea"/>
              <a:cs typeface="IranNastaliq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fa-IR" sz="3600" dirty="0" smtClean="0">
                <a:solidFill>
                  <a:srgbClr val="FFFF00"/>
                </a:solidFill>
                <a:latin typeface="IranNastaliq" pitchFamily="18" charset="0"/>
                <a:ea typeface="+mj-ea"/>
                <a:cs typeface="IranNastaliq" pitchFamily="18" charset="0"/>
              </a:rPr>
              <a:t>(در اينجا هم از وجود دو قسم از اقسامش – مخلوطه ومطلقه- به وجود مقسم مي رسيم.)</a:t>
            </a:r>
          </a:p>
          <a:p>
            <a:pPr>
              <a:lnSpc>
                <a:spcPct val="150000"/>
              </a:lnSpc>
              <a:buNone/>
            </a:pPr>
            <a:r>
              <a:rPr lang="fa-IR" sz="2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3</a:t>
            </a:r>
            <a:r>
              <a:rPr lang="fa-IR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- </a:t>
            </a:r>
            <a:r>
              <a:rPr lang="fa-IR" dirty="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اگر چه كلي متحقق </a:t>
            </a:r>
            <a:r>
              <a:rPr lang="fa-IR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در همه  افراد  ماهيتاً  يكي </a:t>
            </a:r>
            <a:r>
              <a:rPr lang="fa-IR" dirty="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است </a:t>
            </a:r>
            <a:r>
              <a:rPr lang="fa-IR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لكن  بالعدد  مغايرت  </a:t>
            </a:r>
            <a:r>
              <a:rPr lang="fa-IR" dirty="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دارد</a:t>
            </a:r>
            <a:r>
              <a:rPr lang="fa-IR" dirty="0" smtClean="0">
                <a:solidFill>
                  <a:srgbClr val="FFFF00"/>
                </a:solidFill>
                <a:latin typeface="IranNastaliq" pitchFamily="18" charset="0"/>
                <a:ea typeface="+mj-ea"/>
                <a:cs typeface="IranNastaliq" pitchFamily="18" charset="0"/>
              </a:rPr>
              <a:t>(وحدت مفهومي دارد ولي وحدت عددي خير</a:t>
            </a:r>
            <a:r>
              <a:rPr lang="fa-IR" smtClean="0">
                <a:solidFill>
                  <a:srgbClr val="FFFF00"/>
                </a:solidFill>
                <a:latin typeface="IranNastaliq" pitchFamily="18" charset="0"/>
                <a:ea typeface="+mj-ea"/>
                <a:cs typeface="IranNastaliq" pitchFamily="18" charset="0"/>
              </a:rPr>
              <a:t>)                                                                                                         </a:t>
            </a:r>
            <a:endParaRPr lang="fa-IR" sz="4000" b="1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IranNastaliq" pitchFamily="18" charset="0"/>
              <a:cs typeface="MCS Taybah S_U normal." pitchFamily="2" charset="-78"/>
            </a:endParaRPr>
          </a:p>
          <a:p>
            <a:pPr>
              <a:lnSpc>
                <a:spcPct val="200000"/>
              </a:lnSpc>
              <a:buNone/>
            </a:pPr>
            <a:r>
              <a:rPr lang="fa-IR" sz="48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cs typeface="MCS Taybah S_U normal." pitchFamily="2" charset="-78"/>
              </a:rPr>
              <a:t>دليل</a:t>
            </a:r>
            <a:r>
              <a:rPr lang="fa-IR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ranNastaliq" pitchFamily="18" charset="0"/>
                <a:cs typeface="MCS Taybah S_U normal." pitchFamily="2" charset="-78"/>
              </a:rPr>
              <a:t>: </a:t>
            </a:r>
            <a:r>
              <a:rPr lang="fa-IR" sz="4000" dirty="0" smtClean="0">
                <a:solidFill>
                  <a:schemeClr val="bg1"/>
                </a:solidFill>
                <a:latin typeface="IranNastaliq" pitchFamily="18" charset="0"/>
                <a:ea typeface="+mj-ea"/>
                <a:cs typeface="IranNastaliq" pitchFamily="18" charset="0"/>
              </a:rPr>
              <a:t>در غير اين صورت دو تالي فاسد لازم مي آمد: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4869160"/>
            <a:ext cx="3214710" cy="1872209"/>
          </a:xfrm>
          <a:prstGeom prst="rect">
            <a:avLst/>
          </a:prstGeom>
          <a:blipFill>
            <a:blip r:embed="rId4" cstate="print">
              <a:lum bright="-28000" contrast="33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lnSpc>
                <a:spcPct val="150000"/>
              </a:lnSpc>
            </a:pPr>
            <a:r>
              <a:rPr lang="fa-IR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1</a:t>
            </a:r>
            <a:r>
              <a:rPr lang="fa-IR" sz="320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- </a:t>
            </a:r>
            <a:r>
              <a:rPr lang="fa-IR" sz="32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وحدت كثير     .           </a:t>
            </a:r>
          </a:p>
          <a:p>
            <a:pPr>
              <a:lnSpc>
                <a:spcPct val="150000"/>
              </a:lnSpc>
            </a:pPr>
            <a:r>
              <a:rPr lang="fa-IR" sz="320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  </a:t>
            </a:r>
            <a:r>
              <a:rPr lang="fa-IR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ranNastaliq" pitchFamily="18" charset="0"/>
                <a:ea typeface="Calibri" pitchFamily="34" charset="0"/>
                <a:cs typeface="B Badr" pitchFamily="2" charset="-78"/>
              </a:rPr>
              <a:t>2</a:t>
            </a:r>
            <a:r>
              <a:rPr lang="fa-IR" sz="320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-اتّصاف </a:t>
            </a:r>
            <a:r>
              <a:rPr lang="fa-IR" sz="32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موضوع واحد به صفات متقابله</a:t>
            </a:r>
            <a:r>
              <a:rPr lang="fa-IR" sz="32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Right Brace 4"/>
          <p:cNvSpPr/>
          <p:nvPr/>
        </p:nvSpPr>
        <p:spPr>
          <a:xfrm>
            <a:off x="3707904" y="4869160"/>
            <a:ext cx="285752" cy="1889593"/>
          </a:xfrm>
          <a:prstGeom prst="rightBrace">
            <a:avLst>
              <a:gd name="adj1" fmla="val 45754"/>
              <a:gd name="adj2" fmla="val 51666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25660</TotalTime>
  <Words>1358</Words>
  <Application>Microsoft Office PowerPoint</Application>
  <PresentationFormat>نمایش روی پرده (4:3)</PresentationFormat>
  <Paragraphs>173</Paragraphs>
  <Slides>30</Slides>
  <Notes>30</Notes>
  <HiddenSlides>0</HiddenSlides>
  <MMClips>0</MMClips>
  <ScaleCrop>false</ScaleCrop>
  <HeadingPairs>
    <vt:vector size="4" baseType="variant"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30</vt:i4>
      </vt:variant>
    </vt:vector>
  </HeadingPairs>
  <TitlesOfParts>
    <vt:vector size="31" baseType="lpstr">
      <vt:lpstr>Office Theme</vt:lpstr>
      <vt:lpstr>ارائه PowerPoint</vt:lpstr>
      <vt:lpstr>ارائه PowerPoint</vt:lpstr>
      <vt:lpstr>ارائه PowerPoint</vt:lpstr>
      <vt:lpstr>الماهية من حيث هي ليست إلّا هي:</vt:lpstr>
      <vt:lpstr>دليل قاعدة« الماهية»:</vt:lpstr>
      <vt:lpstr>إنّ‌النقيضين يرتفعان عن مرتبة الماهيّة:</vt:lpstr>
      <vt:lpstr>ارائه PowerPoint</vt:lpstr>
      <vt:lpstr>ارائه PowerPoint</vt:lpstr>
      <vt:lpstr>*مقسم در اين تقسيم «كلّي طبيعي» است، يعني:</vt:lpstr>
      <vt:lpstr>ارائه PowerPoint</vt:lpstr>
      <vt:lpstr>محمول:</vt:lpstr>
      <vt:lpstr>ويژگيهاي مفاهيم ذاتي:</vt:lpstr>
      <vt:lpstr>*اشكال:اجزاء =كلّ،تقدّم اجزاء بر كلّ=تقدّم الشّيء علي نفسه.</vt:lpstr>
      <vt:lpstr>ارائه PowerPoint</vt:lpstr>
      <vt:lpstr>ارائه PowerPoint</vt:lpstr>
      <vt:lpstr>دو نوع اعتبار ماهيت مشترك بين چند نوع:</vt:lpstr>
      <vt:lpstr>دو نوع اعتبار ماهيت مختصّ به يك نوع:</vt:lpstr>
      <vt:lpstr>ارائه PowerPoint</vt:lpstr>
      <vt:lpstr>دقّت:</vt:lpstr>
      <vt:lpstr>ارائه PowerPoint</vt:lpstr>
      <vt:lpstr>نوعي تقسيم* براي فصل:</vt:lpstr>
      <vt:lpstr>دو نكته :</vt:lpstr>
      <vt:lpstr>ارائه PowerPoint</vt:lpstr>
      <vt:lpstr>اجزاء ماهيت نوعي در خارج به يك وجود موجودند  (‌مادّه و صورت خارجي تنها به وجود نوع موجودند و اينگونه نيست كه هر يك وجود مستقلي داشته باشند)</vt:lpstr>
      <vt:lpstr> </vt:lpstr>
      <vt:lpstr>ماهيات نوعيه :</vt:lpstr>
      <vt:lpstr>ارائه PowerPoint</vt:lpstr>
      <vt:lpstr>ارائه PowerPoint</vt:lpstr>
      <vt:lpstr>انواع تميّز :</vt:lpstr>
      <vt:lpstr>عامل تشخّص: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aref</dc:creator>
  <cp:lastModifiedBy>hamid</cp:lastModifiedBy>
  <cp:revision>134</cp:revision>
  <dcterms:created xsi:type="dcterms:W3CDTF">2010-04-18T01:34:15Z</dcterms:created>
  <dcterms:modified xsi:type="dcterms:W3CDTF">2011-05-08T19:11:13Z</dcterms:modified>
</cp:coreProperties>
</file>