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51"/>
  </p:notesMasterIdLst>
  <p:sldIdLst>
    <p:sldId id="309" r:id="rId2"/>
    <p:sldId id="30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8" r:id="rId14"/>
    <p:sldId id="267" r:id="rId15"/>
    <p:sldId id="269" r:id="rId16"/>
    <p:sldId id="272" r:id="rId17"/>
    <p:sldId id="271" r:id="rId18"/>
    <p:sldId id="273" r:id="rId19"/>
    <p:sldId id="270" r:id="rId20"/>
    <p:sldId id="274" r:id="rId21"/>
    <p:sldId id="275" r:id="rId22"/>
    <p:sldId id="278" r:id="rId23"/>
    <p:sldId id="277" r:id="rId24"/>
    <p:sldId id="276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9" r:id="rId35"/>
    <p:sldId id="290" r:id="rId36"/>
    <p:sldId id="292" r:id="rId37"/>
    <p:sldId id="293" r:id="rId38"/>
    <p:sldId id="294" r:id="rId39"/>
    <p:sldId id="295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10" r:id="rId5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C10" initials="N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313" autoAdjust="0"/>
    <p:restoredTop sz="93554" autoAdjust="0"/>
  </p:normalViewPr>
  <p:slideViewPr>
    <p:cSldViewPr>
      <p:cViewPr varScale="1">
        <p:scale>
          <a:sx n="66" d="100"/>
          <a:sy n="66" d="100"/>
        </p:scale>
        <p:origin x="-18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-294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2B1BFA5-6B78-4646-88F9-8759E343CF0D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C1B513-BB15-459C-BFA9-ABC882CDEAF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406840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 ومئ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1B513-BB15-459C-BFA9-ABC882CDEAF3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4174648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sz="1200" dirty="0" smtClean="0"/>
              <a:t>لفظی:درمقابل آن مذکرودارای علامت تأنیث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1B513-BB15-459C-BFA9-ABC882CDEAF3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50877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3E9290-5D06-48B2-87A8-EB92C686D1B6}" type="datetimeFigureOut">
              <a:rPr lang="fa-IR" smtClean="0"/>
              <a:pPr/>
              <a:t>12/01/1430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1ED000-ADB5-4ACD-A8FB-AC0DB527A723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12" y="908720"/>
            <a:ext cx="7851648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2  Shiraz" panose="00000400000000000000" pitchFamily="2" charset="-78"/>
              </a:rPr>
              <a:t>پاورپوینت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sz="13800" dirty="0" smtClean="0">
                <a:latin typeface="A Thuluth" pitchFamily="2" charset="-78"/>
                <a:cs typeface="A Thuluth" pitchFamily="2" charset="-78"/>
              </a:rPr>
              <a:t>درس بدایه النحو</a:t>
            </a:r>
            <a:endParaRPr lang="en-US" sz="9600" dirty="0">
              <a:latin typeface="A Thuluth" pitchFamily="2" charset="-78"/>
              <a:cs typeface="A Thuluth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365104"/>
            <a:ext cx="7854696" cy="2232248"/>
          </a:xfrm>
        </p:spPr>
        <p:txBody>
          <a:bodyPr/>
          <a:lstStyle/>
          <a:p>
            <a:r>
              <a:rPr lang="fa-IR" dirty="0">
                <a:cs typeface="2  Shiraz" panose="00000400000000000000" pitchFamily="2" charset="-78"/>
              </a:rPr>
              <a:t>گردآورندگان :</a:t>
            </a:r>
          </a:p>
          <a:p>
            <a:pPr algn="ctr"/>
            <a:r>
              <a:rPr lang="fa-IR" sz="2800" dirty="0">
                <a:cs typeface="2  Titr" panose="00000700000000000000" pitchFamily="2" charset="-78"/>
              </a:rPr>
              <a:t>میلاد </a:t>
            </a:r>
            <a:r>
              <a:rPr lang="fa-IR" sz="2800" dirty="0" smtClean="0">
                <a:cs typeface="2  Titr" panose="00000700000000000000" pitchFamily="2" charset="-78"/>
              </a:rPr>
              <a:t>مفتاحی، </a:t>
            </a:r>
            <a:r>
              <a:rPr lang="fa-IR" sz="2800" dirty="0">
                <a:cs typeface="2  Titr" panose="00000700000000000000" pitchFamily="2" charset="-78"/>
              </a:rPr>
              <a:t>میلاد قاسمی، ایمان </a:t>
            </a:r>
            <a:r>
              <a:rPr lang="fa-IR" sz="2800" dirty="0" smtClean="0">
                <a:cs typeface="2  Titr" panose="00000700000000000000" pitchFamily="2" charset="-78"/>
              </a:rPr>
              <a:t>اکمل</a:t>
            </a:r>
          </a:p>
          <a:p>
            <a:pPr algn="ctr"/>
            <a:endParaRPr lang="fa-IR" sz="2800" dirty="0">
              <a:cs typeface="2  Titr" panose="00000700000000000000" pitchFamily="2" charset="-78"/>
            </a:endParaRPr>
          </a:p>
          <a:p>
            <a:pPr algn="l"/>
            <a:r>
              <a:rPr lang="fa-IR" sz="2800" dirty="0" smtClean="0">
                <a:cs typeface="2  Shiraz" panose="00000400000000000000" pitchFamily="2" charset="-78"/>
              </a:rPr>
              <a:t>مدرسه علمیه نخبگان یک شیراز</a:t>
            </a:r>
            <a:endParaRPr lang="fa-IR" sz="2800" dirty="0">
              <a:cs typeface="2  Shiraz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26582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a-IR" sz="2800" dirty="0" smtClean="0">
                <a:cs typeface="A Chamran" panose="00000400000000000000" pitchFamily="2" charset="-78"/>
              </a:rPr>
              <a:t>از ابتدا تا صفحه 67</a:t>
            </a:r>
            <a:endParaRPr lang="en-US" sz="2800" dirty="0">
              <a:cs typeface="A Chamra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662464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714356"/>
            <a:ext cx="8786842" cy="21431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*الف و یاء لازمه درآخرکلمه اند و درحالات مختلف اعرابی تغییر نمی کنند</a:t>
            </a:r>
          </a:p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{جاءموسي*مررت بموسي*رأیت موسي}.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3286124"/>
            <a:ext cx="8858280" cy="28575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2  Titr" panose="00000700000000000000" pitchFamily="2" charset="-78"/>
              </a:rPr>
              <a:t>*هر اسمی که حرف آخر آن واو و یاء مشدد باشد شبه صحیح اند، چرا که در اصل ساکن می باشند و ادغام شده اند.</a:t>
            </a:r>
          </a:p>
          <a:p>
            <a:pPr algn="ctr"/>
            <a:r>
              <a:rPr lang="fa-IR" sz="2800" dirty="0" smtClean="0">
                <a:cs typeface="2  Titr" panose="00000700000000000000" pitchFamily="2" charset="-78"/>
              </a:rPr>
              <a:t>{عَلِیی که می شود عَلیِّ}.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857232"/>
            <a:ext cx="387361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dirty="0" smtClean="0">
                <a:cs typeface="2  Titr" panose="00000700000000000000" pitchFamily="2" charset="-78"/>
              </a:rPr>
              <a:t>بسیط و مرکب</a:t>
            </a:r>
            <a:endParaRPr lang="fa-IR" sz="6000" dirty="0">
              <a:cs typeface="2  Titr" panose="000007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321702" y="2178835"/>
            <a:ext cx="178595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5537484" y="2249552"/>
            <a:ext cx="1785600" cy="114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00496" y="4048788"/>
            <a:ext cx="51435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 ازدویا بیش ازدوکلمه تشکیل نشده است. {علی}.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4071942"/>
            <a:ext cx="37147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بیش ازدوکلمه تشکیل شده است.</a:t>
            </a:r>
            <a:endParaRPr lang="fa-IR" sz="2800" dirty="0">
              <a:cs typeface="2  Shiraz" panose="00000400000000000000" pitchFamily="2" charset="-78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1214414" y="4643446"/>
            <a:ext cx="107157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607323" y="5322107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85984" y="4643446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0034" y="5214950"/>
            <a:ext cx="10001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اسنادی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4480" y="6072206"/>
            <a:ext cx="9286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اضافی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43174" y="5214950"/>
            <a:ext cx="12858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مزجی</a:t>
            </a:r>
            <a:endParaRPr lang="fa-IR" sz="24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 Arrow 4"/>
          <p:cNvSpPr/>
          <p:nvPr/>
        </p:nvSpPr>
        <p:spPr>
          <a:xfrm>
            <a:off x="7215206" y="2428868"/>
            <a:ext cx="1928794" cy="1000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اضافی</a:t>
            </a:r>
            <a:endParaRPr lang="fa-IR" sz="3200" dirty="0">
              <a:cs typeface="2  Titr" panose="00000700000000000000" pitchFamily="2" charset="-78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215206" y="4071942"/>
            <a:ext cx="1928794" cy="1000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مزجی</a:t>
            </a:r>
            <a:endParaRPr lang="fa-IR" sz="3200" dirty="0">
              <a:cs typeface="2  Titr" panose="00000700000000000000" pitchFamily="2" charset="-78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7215206" y="785794"/>
            <a:ext cx="1928794" cy="1000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اسنادی</a:t>
            </a:r>
            <a:endParaRPr lang="fa-IR" sz="3200" dirty="0">
              <a:cs typeface="2 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85784" y="1000108"/>
            <a:ext cx="7143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یک جزء به جزء دیگرنسبت داده شده،مثل{رام الله}.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2691466"/>
            <a:ext cx="635798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جزئی به جزء دیگراضافه شده {عبدالله}. 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0100" y="4324657"/>
            <a:ext cx="59293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نه اضافی نه مزجی{بعلبک}.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5643578"/>
            <a:ext cx="82153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5" name="Rectangle 14"/>
          <p:cNvSpPr/>
          <p:nvPr/>
        </p:nvSpPr>
        <p:spPr>
          <a:xfrm>
            <a:off x="357158" y="5429264"/>
            <a:ext cx="842968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2  Titr" panose="00000700000000000000" pitchFamily="2" charset="-78"/>
              </a:rPr>
              <a:t>*مرکب اسنادی *یعنی موصوف و صفت یا جملاتی که برای یک شخص یا یک شیء اسم شوند.</a:t>
            </a:r>
            <a:endParaRPr lang="fa-IR" sz="28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719720"/>
            <a:ext cx="494974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5400" dirty="0" smtClean="0">
                <a:cs typeface="2  Titr" panose="00000700000000000000" pitchFamily="2" charset="-78"/>
              </a:rPr>
              <a:t>مفرد، مثنّی و جمع</a:t>
            </a:r>
            <a:endParaRPr lang="fa-IR" sz="5400" dirty="0">
              <a:cs typeface="2  Titr" panose="00000700000000000000" pitchFamily="2" charset="-78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6000760" y="1785926"/>
            <a:ext cx="1857388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44232" y="1725992"/>
            <a:ext cx="1821474" cy="3631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286634" y="1713707"/>
            <a:ext cx="1857388" cy="157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14976" y="3643314"/>
            <a:ext cx="3429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بر یک نفر یا  یک چیز دلالت کند.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27984" y="5467665"/>
            <a:ext cx="435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دلالت بردومفردهماهنگ</a:t>
            </a:r>
            <a:r>
              <a:rPr lang="fa-IR" sz="2400" dirty="0" smtClean="0">
                <a:cs typeface="2  Shiraz" panose="00000400000000000000" pitchFamily="2" charset="-78"/>
              </a:rPr>
              <a:t>{درلفظ ومعنا}</a:t>
            </a:r>
            <a:r>
              <a:rPr lang="fa-IR" sz="2000" dirty="0" smtClean="0">
                <a:cs typeface="2  Shiraz" panose="00000400000000000000" pitchFamily="2" charset="-78"/>
              </a:rPr>
              <a:t>بااضافه کردنِ</a:t>
            </a:r>
            <a:endParaRPr lang="fa-IR" sz="2800" dirty="0" smtClean="0">
              <a:cs typeface="2  Shiraz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29057" y="5100568"/>
            <a:ext cx="2571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الف ونون مکسوره درحالت رفع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150114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 یاء ونون مکسوره ماقبل مفتوح درحالت نصب وجر 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4512844" y="5286363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4512845" y="5786429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0" y="3571876"/>
            <a:ext cx="292895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 بربیشترازدونفر دلالت کند .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00958" y="2928934"/>
            <a:ext cx="142876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cs typeface="2  Titr" panose="00000700000000000000" pitchFamily="2" charset="-78"/>
              </a:rPr>
              <a:t>جمع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715140" y="785794"/>
            <a:ext cx="571504" cy="53578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Left Arrow 5"/>
          <p:cNvSpPr/>
          <p:nvPr/>
        </p:nvSpPr>
        <p:spPr>
          <a:xfrm>
            <a:off x="5786446" y="785794"/>
            <a:ext cx="1143008" cy="1285884"/>
          </a:xfrm>
          <a:prstGeom prst="leftArrow">
            <a:avLst>
              <a:gd name="adj1" fmla="val 50000"/>
              <a:gd name="adj2" fmla="val 53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جمع مکسر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1538" y="1181385"/>
            <a:ext cx="46434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مشترک با مفرد در لفظ یا حروف اصلی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786182" y="1785926"/>
            <a:ext cx="1008000" cy="3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2786050" y="1785926"/>
            <a:ext cx="98583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86182" y="2292486"/>
            <a:ext cx="300039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cs typeface="2  Shiraz" panose="00000400000000000000" pitchFamily="2" charset="-78"/>
              </a:rPr>
              <a:t>قله : دلالت بر3 تا10 که دارای چهارصیغه میباشد. </a:t>
            </a:r>
            <a:r>
              <a:rPr lang="fa-IR" dirty="0" smtClean="0">
                <a:cs typeface="2  Shiraz" panose="00000400000000000000" pitchFamily="2" charset="-78"/>
              </a:rPr>
              <a:t>	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58" y="2292486"/>
            <a:ext cx="28575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کثرة : دلالت بربیش از10که بیشترازده صیغه دارد.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4" name="Left Arrow 23"/>
          <p:cNvSpPr/>
          <p:nvPr/>
        </p:nvSpPr>
        <p:spPr>
          <a:xfrm>
            <a:off x="5857884" y="4429132"/>
            <a:ext cx="1143008" cy="1285884"/>
          </a:xfrm>
          <a:prstGeom prst="leftArrow">
            <a:avLst>
              <a:gd name="adj1" fmla="val 50000"/>
              <a:gd name="adj2" fmla="val 53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جمع سالم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00100" y="3072115"/>
            <a:ext cx="55007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جمع مذکرسالم 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42908" y="3105152"/>
            <a:ext cx="40719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صورت مفرد آن تغییرنمیکند و به آن اضافه میشود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4000496" y="331787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1285852" y="3533780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1964513" y="3569499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-285784" y="4248160"/>
            <a:ext cx="257176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واو-نون مفتوح ماقبل ضمه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28794" y="4248160"/>
            <a:ext cx="31432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یاء-نون مفتوحه ماقبل مکسور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54" name="Straight Arrow Connector 53"/>
          <p:cNvCxnSpPr>
            <a:stCxn id="52" idx="2"/>
          </p:cNvCxnSpPr>
          <p:nvPr/>
        </p:nvCxnSpPr>
        <p:spPr>
          <a:xfrm rot="5400000">
            <a:off x="3163906" y="4698248"/>
            <a:ext cx="386502" cy="286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H="1">
            <a:off x="681041" y="4753015"/>
            <a:ext cx="4238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714612" y="5105416"/>
            <a:ext cx="100013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درحالت نصبی جری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7158" y="5105416"/>
            <a:ext cx="100013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درحالت رفعی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86314" y="6110607"/>
            <a:ext cx="17145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جمع مونث سالم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-642974" y="6172162"/>
            <a:ext cx="450059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به  آخر مفرد آن  الف- تاء اضافه می شود.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rot="10800000" flipV="1">
            <a:off x="3857620" y="6357956"/>
            <a:ext cx="92869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/>
      <p:bldP spid="21" grpId="0"/>
      <p:bldP spid="22" grpId="0"/>
      <p:bldP spid="24" grpId="0" animBg="1"/>
      <p:bldP spid="37" grpId="0"/>
      <p:bldP spid="19" grpId="0"/>
      <p:bldP spid="50" grpId="0"/>
      <p:bldP spid="52" grpId="0"/>
      <p:bldP spid="59" grpId="0"/>
      <p:bldP spid="60" grpId="0"/>
      <p:bldP spid="62" grpId="0"/>
      <p:bldP spid="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857224" y="928670"/>
            <a:ext cx="771530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*جمع الجمع : دو بار جمع بسته می شود.</a:t>
            </a:r>
          </a:p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*منتهی الجمع : فقط یک بار جمع بسته می شود.</a:t>
            </a:r>
            <a:endParaRPr lang="fa-IR" sz="3200" dirty="0">
              <a:cs typeface="2  Titr" panose="000007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554" y="2895897"/>
            <a:ext cx="55007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*جمع مذکرسالم 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0800000">
            <a:off x="5630238" y="2306002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4630105" y="2591752"/>
            <a:ext cx="164307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5630239" y="2591754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44156" y="2377440"/>
            <a:ext cx="16430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مذکرباشد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2850" y="2722488"/>
            <a:ext cx="17145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عاقل باشد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87164" y="2091688"/>
            <a:ext cx="15001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علم باشد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87494" y="2306002"/>
            <a:ext cx="6429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اسم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43636" y="3520448"/>
            <a:ext cx="10001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صفت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5630238" y="3449009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5701676" y="3734762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772850" y="3201659"/>
            <a:ext cx="164307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مذکر باشد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01346" y="3877638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عامل باشد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40" name="Right Brace 39"/>
          <p:cNvSpPr/>
          <p:nvPr/>
        </p:nvSpPr>
        <p:spPr>
          <a:xfrm>
            <a:off x="7072330" y="2377440"/>
            <a:ext cx="103825" cy="15001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TextBox 43"/>
          <p:cNvSpPr txBox="1"/>
          <p:nvPr/>
        </p:nvSpPr>
        <p:spPr>
          <a:xfrm>
            <a:off x="6215074" y="4286256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*ملحقات جمع مذکر سالم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-214346" y="4286256"/>
            <a:ext cx="56436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شرایط آن را ندارند اما اعراب آن را میگیرند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 flipV="1">
            <a:off x="5500694" y="4530795"/>
            <a:ext cx="785818" cy="2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643570" y="5572140"/>
            <a:ext cx="328614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*مواردی که جمع مونث بسته می شود</a:t>
            </a:r>
          </a:p>
          <a:p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47" name="Right Brace 46"/>
          <p:cNvSpPr/>
          <p:nvPr/>
        </p:nvSpPr>
        <p:spPr>
          <a:xfrm>
            <a:off x="5143504" y="4914924"/>
            <a:ext cx="285752" cy="18573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TextBox 47"/>
          <p:cNvSpPr txBox="1"/>
          <p:nvPr/>
        </p:nvSpPr>
        <p:spPr>
          <a:xfrm>
            <a:off x="0" y="5057800"/>
            <a:ext cx="521494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1-علم </a:t>
            </a:r>
            <a:r>
              <a:rPr lang="fa-IR" sz="2000" dirty="0" smtClean="0">
                <a:cs typeface="2  Shiraz" panose="00000400000000000000" pitchFamily="2" charset="-78"/>
              </a:rPr>
              <a:t>مؤنث</a:t>
            </a:r>
            <a:r>
              <a:rPr lang="fa-IR" sz="2400" dirty="0" smtClean="0">
                <a:cs typeface="2  Shiraz" panose="00000400000000000000" pitchFamily="2" charset="-78"/>
              </a:rPr>
              <a:t>. 2-اسم مختوم به ة مطلقأ. 3-اسم  مصغر برای غیر عاقل. 4-مصدر بیش از سه حرف. 5-اسم غیرعاقل که شروع میشود با {ابن,ذی}. 6-صفت برای غیر عاقل.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4" grpId="0"/>
      <p:bldP spid="28" grpId="0"/>
      <p:bldP spid="29" grpId="0"/>
      <p:bldP spid="30" grpId="0"/>
      <p:bldP spid="31" grpId="0"/>
      <p:bldP spid="32" grpId="0"/>
      <p:bldP spid="38" grpId="0"/>
      <p:bldP spid="39" grpId="0"/>
      <p:bldP spid="40" grpId="0" animBg="1"/>
      <p:bldP spid="44" grpId="0"/>
      <p:bldP spid="45" grpId="0"/>
      <p:bldP spid="43" grpId="0"/>
      <p:bldP spid="47" grpId="0" animBg="1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3848" y="857232"/>
            <a:ext cx="34708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6000" dirty="0" smtClean="0">
                <a:solidFill>
                  <a:prstClr val="black"/>
                </a:solidFill>
                <a:cs typeface="2  Titr" panose="00000700000000000000" pitchFamily="2" charset="-78"/>
              </a:rPr>
              <a:t>عامل ومهمل</a:t>
            </a:r>
            <a:endParaRPr lang="fa-IR" sz="6000" dirty="0">
              <a:solidFill>
                <a:prstClr val="black"/>
              </a:solidFill>
              <a:cs typeface="2  Titr" panose="000007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5323170" y="2249552"/>
            <a:ext cx="1785600" cy="114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394212" y="2249203"/>
            <a:ext cx="1785600" cy="114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43438" y="4143380"/>
            <a:ext cx="428628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عمل فعل را انجام میدهد {اسم فاعل ومفعول, صفت مشبهّه, اسم مبالغه,اسم تفضیل, اسم فعل و مصدر}.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4143380"/>
            <a:ext cx="328614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عمل فعل را انجام نمیدهد که غیر اسماء مذکور در عامل است. {ضمیر,اسم اشاره,اسم موصول و....}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857232"/>
            <a:ext cx="322611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5400" dirty="0" smtClean="0">
                <a:cs typeface="2  Titr" panose="00000700000000000000" pitchFamily="2" charset="-78"/>
              </a:rPr>
              <a:t>معرب ومبنی</a:t>
            </a:r>
            <a:endParaRPr lang="fa-IR" sz="5400" dirty="0">
              <a:cs typeface="2  Titr" panose="00000700000000000000" pitchFamily="2" charset="-78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rot="16200000" flipH="1">
            <a:off x="5323170" y="2249552"/>
            <a:ext cx="1785600" cy="114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rot="5400000">
            <a:off x="2608526" y="2249552"/>
            <a:ext cx="1785600" cy="114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220072" y="4143380"/>
            <a:ext cx="356506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آخر آن به اختلاف عوامل تغییر می کند </a:t>
            </a:r>
          </a:p>
          <a:p>
            <a:r>
              <a:rPr lang="fa-IR" sz="2800" dirty="0" smtClean="0">
                <a:cs typeface="2  Shiraz" panose="00000400000000000000" pitchFamily="2" charset="-78"/>
              </a:rPr>
              <a:t>{ لفظاً یا تقدیری}.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143380"/>
            <a:ext cx="26642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آخر آن به اختلاف عوامل تغییر نمی کند.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1214422"/>
            <a:ext cx="367240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000" dirty="0" smtClean="0">
                <a:cs typeface="2  Titr" panose="00000700000000000000" pitchFamily="2" charset="-78"/>
              </a:rPr>
              <a:t>معرفه و نکره</a:t>
            </a:r>
            <a:endParaRPr lang="fa-IR" sz="6000" dirty="0">
              <a:cs typeface="2  Titr" panose="00000700000000000000" pitchFamily="2" charset="-78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rot="16200000" flipH="1">
            <a:off x="5618598" y="2392428"/>
            <a:ext cx="1785600" cy="114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rot="5400000">
            <a:off x="2832516" y="2392428"/>
            <a:ext cx="1785600" cy="114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903939" y="4110343"/>
            <a:ext cx="427657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اسمی که دلالت برچیز معین کند.(علی)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80528" y="4110343"/>
            <a:ext cx="523001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اسمی که بر فرد نا معینی ازجنسش دلالت می کند.(رجل) 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29322" y="1571612"/>
            <a:ext cx="32146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اقسام وکاربردنکره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6858016" y="785794"/>
            <a:ext cx="285752" cy="2000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TextBox 7"/>
          <p:cNvSpPr txBox="1"/>
          <p:nvPr/>
        </p:nvSpPr>
        <p:spPr>
          <a:xfrm>
            <a:off x="0" y="857232"/>
            <a:ext cx="664370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1-نکره به چیزی اضافه نشده { جاءَ رجلٌ} که نامشخص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1714488"/>
            <a:ext cx="55007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2-نکره به نکره اضافه شده {جاء غلامُ رجلٍ} که کمی مشخص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2488164"/>
            <a:ext cx="564360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3- نکره به معرفه اضافه شده {جاء غلامُ زیدٍ} کاملأ مشخص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72264" y="3896029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روش معرفه کردن نکره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rot="10800000">
            <a:off x="5572132" y="3357562"/>
            <a:ext cx="1000132" cy="769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1"/>
          </p:cNvCxnSpPr>
          <p:nvPr/>
        </p:nvCxnSpPr>
        <p:spPr>
          <a:xfrm rot="10800000" flipV="1">
            <a:off x="5643570" y="4126862"/>
            <a:ext cx="928694" cy="516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14414" y="3143248"/>
            <a:ext cx="42148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الف ولام تعریف {الغلام} به آن اضافه می شود.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71604" y="4429132"/>
            <a:ext cx="38576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اضافه شدن به معرفه {غلامُ زیدٍ}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8" name="Bevel 17"/>
          <p:cNvSpPr/>
          <p:nvPr/>
        </p:nvSpPr>
        <p:spPr>
          <a:xfrm>
            <a:off x="-32" y="928670"/>
            <a:ext cx="1428760" cy="35719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نکره محضه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21" name="Bevel 20"/>
          <p:cNvSpPr/>
          <p:nvPr/>
        </p:nvSpPr>
        <p:spPr>
          <a:xfrm>
            <a:off x="-32" y="1643050"/>
            <a:ext cx="1428760" cy="57150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نکره غیرمحضه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5720" y="5000636"/>
            <a:ext cx="85725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*برخی از کلمات نکره،معرفه نمی شوند {أحد،شبه،غیر،نظیر}. 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5720" y="5857892"/>
            <a:ext cx="8572560" cy="71438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*اگر نکره بعد از نفی قرارگیرد، دلالت برعموم میکند {لارجل فی الدار} هیچ مردی درخانه نیست.</a:t>
            </a:r>
            <a:endParaRPr lang="fa-IR" sz="24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/>
      <p:bldP spid="16" grpId="0"/>
      <p:bldP spid="17" grpId="0"/>
      <p:bldP spid="18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06" y="6357958"/>
            <a:ext cx="35719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 smtClean="0"/>
              <a:t> </a:t>
            </a:r>
            <a:endParaRPr lang="fa-IR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24" y="571480"/>
            <a:ext cx="7643866" cy="5929354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857232"/>
            <a:ext cx="8429684" cy="758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*اسم نکره یا  أل میگیرد ،معرفه میشود و یااسم مترادف آن را باید أل بدهند.</a:t>
            </a:r>
          </a:p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 { ذو-مترادف آن صاحب است-الصاحب}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1785926"/>
            <a:ext cx="8429684" cy="543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*هر اسم نکره ای به ضمیر اضافه شود معرفه می شود.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2506558"/>
            <a:ext cx="8429684" cy="466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*هیچ گاه اسم نکره با صفت معرفه نمی شود.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596" y="3214686"/>
            <a:ext cx="8429684" cy="388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*هر اسمی که أل تعریف بگیرد معرفه است.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58082" y="4200304"/>
            <a:ext cx="178591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اقسام معرفه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96552" y="4191664"/>
            <a:ext cx="761175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معارف 6</a:t>
            </a:r>
            <a:r>
              <a:rPr lang="en-US" sz="2800" dirty="0" smtClean="0">
                <a:cs typeface="2  Shiraz" panose="00000400000000000000" pitchFamily="2" charset="-78"/>
              </a:rPr>
              <a:t> </a:t>
            </a:r>
            <a:r>
              <a:rPr lang="fa-IR" sz="2800" dirty="0" smtClean="0">
                <a:cs typeface="2  Shiraz" panose="00000400000000000000" pitchFamily="2" charset="-78"/>
              </a:rPr>
              <a:t>بُوَد {مضمر،اضافه،علم،موصول،ذواللّام واسم اشاره}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2" name="Left Arrow 21"/>
          <p:cNvSpPr/>
          <p:nvPr/>
        </p:nvSpPr>
        <p:spPr>
          <a:xfrm>
            <a:off x="7215206" y="4414618"/>
            <a:ext cx="357190" cy="142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Curved Down Ribbon 22"/>
          <p:cNvSpPr/>
          <p:nvPr/>
        </p:nvSpPr>
        <p:spPr>
          <a:xfrm>
            <a:off x="2000232" y="5286388"/>
            <a:ext cx="5286412" cy="1285884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>
                <a:cs typeface="2  Titr" panose="00000700000000000000" pitchFamily="2" charset="-78"/>
              </a:rPr>
              <a:t>صلوات</a:t>
            </a:r>
            <a:endParaRPr lang="fa-IR" sz="54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/>
      <p:bldP spid="17" grpId="0"/>
      <p:bldP spid="22" grpId="0" animBg="1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6018" y="1285860"/>
            <a:ext cx="271467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000" dirty="0" smtClean="0">
                <a:cs typeface="2  Titr" panose="00000700000000000000" pitchFamily="2" charset="-78"/>
              </a:rPr>
              <a:t>1- ضمیر</a:t>
            </a:r>
            <a:endParaRPr lang="fa-IR" sz="6000" dirty="0">
              <a:cs typeface="2 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9586" y="3249172"/>
            <a:ext cx="12144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اقسام ضمیر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7072330" y="2820544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7072331" y="3463485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71802" y="2606230"/>
            <a:ext cx="39290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منفصل :به تنهایی استعمال می شود و ابتدای جمله و بعد از الّا  می آید وبر عاملش مقدم می شود.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2643174" y="250030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2678893" y="2893215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596" y="2139727"/>
            <a:ext cx="22145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مرفوعی{هو،هما،هم،...}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925545"/>
            <a:ext cx="27145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منصوبی{إیاه،إیاهما،إیاهم،...}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28660" y="3920632"/>
            <a:ext cx="74295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متصل :به تنهایی استعمال نمی شود وابتدای جمله و بعد از الّا نمی آید و بر عاملش هم مقدم نمی شود. 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2198" y="4572008"/>
            <a:ext cx="307180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بارز :هم نوشته می شود و هم خوانده می شود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4643438" y="4786322"/>
            <a:ext cx="135732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5214942" y="4714884"/>
            <a:ext cx="785816" cy="71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066" y="4559866"/>
            <a:ext cx="4774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1- مرفوعی {درفعل ماضی،ودربعضی از فعل مضارع وامر}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00298" y="4917056"/>
            <a:ext cx="20717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2-منصوبی</a:t>
            </a:r>
            <a:endParaRPr lang="fa-IR" dirty="0">
              <a:cs typeface="2  Shiraz" panose="00000400000000000000" pitchFamily="2" charset="-78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 flipV="1">
            <a:off x="3929058" y="4786322"/>
            <a:ext cx="207170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14546" y="5286388"/>
            <a:ext cx="164307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3-مجروری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5857892"/>
            <a:ext cx="9144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مستتر : نه نوشته می شود و نه خوانده می شود وپنهان است و دو نوع است {وجوبی،جوازی}</a:t>
            </a:r>
            <a:endParaRPr lang="fa-IR" sz="20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5" grpId="0"/>
      <p:bldP spid="16" grpId="0"/>
      <p:bldP spid="22" grpId="0"/>
      <p:bldP spid="18" grpId="0"/>
      <p:bldP spid="23" grpId="0"/>
      <p:bldP spid="30" grpId="0"/>
      <p:bldP spid="34" grpId="0"/>
      <p:bldP spid="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7818" y="1142984"/>
            <a:ext cx="27992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وجوبی نمی تواند از اسم ظاهر نیابت کند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4179400" y="872016"/>
            <a:ext cx="214314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TextBox 9"/>
          <p:cNvSpPr txBox="1"/>
          <p:nvPr/>
        </p:nvSpPr>
        <p:spPr>
          <a:xfrm>
            <a:off x="-606946" y="686220"/>
            <a:ext cx="45720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1- مضارع برای متکلم وحده  ومع الغیر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749822" y="1114848"/>
            <a:ext cx="471490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2- برای مخاطب مفرد مذکر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1643050"/>
            <a:ext cx="35719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3- فعل امر مفرد مخاطب مذکر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928802"/>
            <a:ext cx="828677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جوازی می تواند از اسم ظاهر  نیابت کند : مانند ضمیر فاعلی درفعل مفرد غائب غائبه و اسم های مشتقّ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8286776" y="1071546"/>
            <a:ext cx="285752" cy="1428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214282" y="2786058"/>
            <a:ext cx="8715468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*ضمیر منفصل ، مجرور واقع نمیشود،نه مضاف الیه نه مجرور به حرف جر می شود.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7126" y="3714752"/>
            <a:ext cx="8786874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*هیچ ضمیری اضافه نمیشود، ضمیر متصل میتواند مضاف الیه، مجرور به حرف جر باشد ولی ضمیر منفصل هیچ گاه مضاف الیه ومجروری واقع نمیشود.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7126" y="4714884"/>
            <a:ext cx="8786874" cy="35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*ضمیر اسم است، اما اسم ظاهر نیست. 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7126" y="5429264"/>
            <a:ext cx="8786874" cy="3571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*ضمایر مستتر متصل است.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7126" y="6000768"/>
            <a:ext cx="87868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*ضمیرمستتر اگربخواهد برعاملش مقدم شود تبدیل به ضمیر منفصل متناسب با خودش میشود.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84" y="1571612"/>
            <a:ext cx="50003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/>
              <a:t>*</a:t>
            </a:r>
            <a:endParaRPr lang="fa-IR" sz="32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/>
      <p:bldP spid="11" grpId="0"/>
      <p:bldP spid="12" grpId="0"/>
      <p:bldP spid="13" grpId="0"/>
      <p:bldP spid="14" grpId="0" animBg="1"/>
      <p:bldP spid="16" grpId="0" animBg="1"/>
      <p:bldP spid="22" grpId="0" animBg="1"/>
      <p:bldP spid="25" grpId="0" animBg="1"/>
      <p:bldP spid="27" grpId="0" animBg="1"/>
      <p:bldP spid="39" grpId="0" animBg="1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000108"/>
            <a:ext cx="857256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*ضمیر متصل منصوبی و مجروری :1-متصل به فعل{مفعول} 2_متصل به اسم{مضاف الیه} 3- متصل به حرف جر{ مجرور}.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2143116"/>
            <a:ext cx="857256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*ضمیر مستتر منصوبی و مجروری نداریم.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8596" y="3571876"/>
            <a:ext cx="85011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*ضمیر  در اسم های مشتقّ مستتر است.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29552" y="5143506"/>
            <a:ext cx="12144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فرق اسم های مشتق با فعل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4" name="Straight Arrow Connector 13"/>
          <p:cNvCxnSpPr>
            <a:stCxn id="12" idx="1"/>
          </p:cNvCxnSpPr>
          <p:nvPr/>
        </p:nvCxnSpPr>
        <p:spPr>
          <a:xfrm flipH="1" flipV="1">
            <a:off x="6929486" y="5072074"/>
            <a:ext cx="500066" cy="425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786610" y="5495783"/>
            <a:ext cx="642942" cy="314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4917050"/>
            <a:ext cx="67866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اسمیه: 6 صیغه دارند{فاعلٌ  فاعلانِ  فاعلونَ  فاعلةٌ  فاعلتانِ  فاعلاتٌ}.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00198" y="5643572"/>
            <a:ext cx="52864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فعلیه: 14 صیغه دارند.</a:t>
            </a:r>
            <a:endParaRPr lang="fa-IR" sz="20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2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>
            <a:off x="7286644" y="714356"/>
            <a:ext cx="171451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احکام ضمیر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1857364"/>
            <a:ext cx="58579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 برای هرضمیری مرجعی است،تابیان کند منظور از ضمیر چیست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4068072" y="1767290"/>
            <a:ext cx="71438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8" name="TextBox 7"/>
          <p:cNvSpPr txBox="1"/>
          <p:nvPr/>
        </p:nvSpPr>
        <p:spPr>
          <a:xfrm>
            <a:off x="1000100" y="1643050"/>
            <a:ext cx="30674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مرجع برای ضمیر متکلّم ومخاطب  حاضر.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2858" y="214311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مرجع ضمیر غائب مقدم بر ضمیر.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0" name="Bevel 9"/>
          <p:cNvSpPr/>
          <p:nvPr/>
        </p:nvSpPr>
        <p:spPr>
          <a:xfrm>
            <a:off x="8028384" y="1785926"/>
            <a:ext cx="1000100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مرجع ضمیر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8501090" y="2571744"/>
            <a:ext cx="500066" cy="16430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13" name="TextBox 12"/>
          <p:cNvSpPr txBox="1"/>
          <p:nvPr/>
        </p:nvSpPr>
        <p:spPr>
          <a:xfrm>
            <a:off x="571472" y="2631040"/>
            <a:ext cx="785818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تقدم لفظی :مرجع ضمیر  درلفظ معلوم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4414" y="3214686"/>
            <a:ext cx="7143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تقدم معنوی : از معنایی که قبل از ضمیر است ، مرجع را تشخیص میدهیم.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224" y="3774048"/>
            <a:ext cx="75724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تقدم حکمی : ضمیر مقدم شده بر مرجع از نظر حکم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286644" y="5072074"/>
            <a:ext cx="171451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مطابقت ضمیر ومرجع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18" name="Right Bracket 17"/>
          <p:cNvSpPr/>
          <p:nvPr/>
        </p:nvSpPr>
        <p:spPr>
          <a:xfrm>
            <a:off x="7000892" y="4572008"/>
            <a:ext cx="214314" cy="200026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19" name="TextBox 18"/>
          <p:cNvSpPr txBox="1"/>
          <p:nvPr/>
        </p:nvSpPr>
        <p:spPr>
          <a:xfrm>
            <a:off x="6215074" y="4774180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عدد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0760" y="6131502"/>
            <a:ext cx="857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جنس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6215074" y="4286256"/>
            <a:ext cx="214314" cy="13573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22" name="TextBox 21"/>
          <p:cNvSpPr txBox="1"/>
          <p:nvPr/>
        </p:nvSpPr>
        <p:spPr>
          <a:xfrm>
            <a:off x="5429256" y="4274114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مفرد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86380" y="4786322"/>
            <a:ext cx="78581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مثنی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628" y="5286388"/>
            <a:ext cx="107157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جمع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6200000" flipV="1">
            <a:off x="5179223" y="5179231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5179223" y="5536421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71604" y="4997247"/>
            <a:ext cx="35719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جمع مذکر عاقل</a:t>
            </a:r>
          </a:p>
          <a:p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28992" y="5631436"/>
            <a:ext cx="17145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جمع مؤنث عاقل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1" name="Left Brace 30"/>
          <p:cNvSpPr/>
          <p:nvPr/>
        </p:nvSpPr>
        <p:spPr>
          <a:xfrm>
            <a:off x="3357554" y="5000636"/>
            <a:ext cx="357190" cy="10001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  <p:sp>
        <p:nvSpPr>
          <p:cNvPr id="32" name="TextBox 31"/>
          <p:cNvSpPr txBox="1"/>
          <p:nvPr/>
        </p:nvSpPr>
        <p:spPr>
          <a:xfrm>
            <a:off x="214282" y="5286388"/>
            <a:ext cx="31432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سالم ومکسر فرق نمی کند. 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57818" y="5857892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مذکر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43504" y="6488692"/>
            <a:ext cx="857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مؤنث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7" name="Right Brace 36"/>
          <p:cNvSpPr/>
          <p:nvPr/>
        </p:nvSpPr>
        <p:spPr>
          <a:xfrm>
            <a:off x="6072198" y="6048165"/>
            <a:ext cx="214314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sz="200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/>
      <p:bldP spid="9" grpId="0"/>
      <p:bldP spid="10" grpId="0" animBg="1"/>
      <p:bldP spid="11" grpId="0" animBg="1"/>
      <p:bldP spid="13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 animBg="1"/>
      <p:bldP spid="22" grpId="0"/>
      <p:bldP spid="23" grpId="0"/>
      <p:bldP spid="24" grpId="0"/>
      <p:bldP spid="29" grpId="0"/>
      <p:bldP spid="30" grpId="0"/>
      <p:bldP spid="31" grpId="0" animBg="1"/>
      <p:bldP spid="32" grpId="0"/>
      <p:bldP spid="34" grpId="0"/>
      <p:bldP spid="35" grpId="0"/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4082" y="1179410"/>
            <a:ext cx="8429684" cy="606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*درجمع مکسر، ضمیر یا با مرجع مطابقت میکند یا  به صورت  مفرد مؤنث می آید.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6858016" y="1857364"/>
            <a:ext cx="2071702" cy="100013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*چندنکته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0048" y="2814576"/>
            <a:ext cx="86439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1-*ضمیر مخاطب از ضمیر غائب معرفه تراست.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8874" y="3500438"/>
            <a:ext cx="67866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sz="2000"/>
          </a:p>
        </p:txBody>
      </p:sp>
      <p:sp>
        <p:nvSpPr>
          <p:cNvPr id="6" name="TextBox 5"/>
          <p:cNvSpPr txBox="1"/>
          <p:nvPr/>
        </p:nvSpPr>
        <p:spPr>
          <a:xfrm>
            <a:off x="2704626" y="3386080"/>
            <a:ext cx="635798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2-*ضمایر متصل همیشه به ماقبلشان متصل اند.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3188" y="3957584"/>
            <a:ext cx="64293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3-*تنها ضمیری که می تواند بر عاملش مقدم شود ضمیر منصوبی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500098" y="4578502"/>
            <a:ext cx="95626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4-*ضمیر متصل مرفوعی فقط به فعل متصل میشود، اگرفعل معلوم بود فاعل است واگرمجهول بود نائب فاعل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143512"/>
            <a:ext cx="906257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5-*درصیغه14ماضی ، ضمیر متصل منصوبی و  مرفوعی آن یکی است،ولی مرفوعی و منصوبی باهم نمی آیند.(کَتَبَنا منصوبی و کَتَبنا مرفوعی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02" y="5929330"/>
            <a:ext cx="864399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6-*ضمیر مستتر فقط مرفوعی است وضمیر مستتر هیچگاه مبتدا نیست.</a:t>
            </a:r>
            <a:endParaRPr lang="fa-IR" sz="20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  <p:bldP spid="6" grpId="0"/>
      <p:bldP spid="7" grpId="0"/>
      <p:bldP spid="9" grpId="0"/>
      <p:bldP spid="12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500958" y="2786058"/>
            <a:ext cx="1571604" cy="121444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شرایط استعمال ضمیر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7000892" y="1357298"/>
            <a:ext cx="428628" cy="40719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-142908" y="1457254"/>
            <a:ext cx="70008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1- واجب الاتصال:زمانی که شرایط متصل بودن است ازمنفصل استفاده نمیکنیم.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3214686"/>
            <a:ext cx="578647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2-واجب الانفصال:زمانی که امکان متصل نباشد منفصل می آوریم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1428728" y="2285992"/>
            <a:ext cx="71438" cy="24288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TextBox 9"/>
          <p:cNvSpPr txBox="1"/>
          <p:nvPr/>
        </p:nvSpPr>
        <p:spPr>
          <a:xfrm>
            <a:off x="71438" y="2214554"/>
            <a:ext cx="14287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حصر{بعد ازإلا}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2714620"/>
            <a:ext cx="12858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مقدم بر عاملش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52" y="3143248"/>
            <a:ext cx="12144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ابتدائیت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85784" y="3571876"/>
            <a:ext cx="17859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عاملش حذف شود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500098" y="4000504"/>
            <a:ext cx="20002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عاملش حرف نفی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85784" y="4416990"/>
            <a:ext cx="17145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از عامل جداشود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0430" y="4988764"/>
            <a:ext cx="335758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3-جائزالوجهین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V="1">
            <a:off x="4464843" y="4595855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4429125" y="5274515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00166" y="4202946"/>
            <a:ext cx="292895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افعال دو مفعولی :{*مخاطب از غائب معرفه تر است}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4414" y="5566762"/>
            <a:ext cx="31432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افعال ناقصه :{اولی اسم مرفوع، دومی خبرمنصوب}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1643042" y="342900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21" grpId="0"/>
      <p:bldP spid="25" grpId="0"/>
      <p:bldP spid="2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500958" y="857232"/>
            <a:ext cx="1571604" cy="78581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نون وقایه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643050"/>
            <a:ext cx="907259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حرف مبنی برکسری است،که بعد بعضی ازعوامل می آید و برای جلوگیری از اشتباه  زمانی که(ی)متکلم  می آید ،وارد میشود.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" name="Cloud 5"/>
          <p:cNvSpPr/>
          <p:nvPr/>
        </p:nvSpPr>
        <p:spPr>
          <a:xfrm>
            <a:off x="7643834" y="2857496"/>
            <a:ext cx="1500166" cy="71438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استعمال</a:t>
            </a:r>
            <a:endParaRPr lang="fa-IR" sz="2000" dirty="0">
              <a:cs typeface="2  Titr" panose="000007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6429388" y="2571744"/>
            <a:ext cx="107157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6500826" y="3214686"/>
            <a:ext cx="100013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1538" y="2357430"/>
            <a:ext cx="52864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1-واجب :قبل (ی)متکلم  که عاملش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2928926" y="2285992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2928926" y="2571744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85918" y="2071678"/>
            <a:ext cx="107157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فعل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57356" y="2786058"/>
            <a:ext cx="10001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اسم فعل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14480" y="2357430"/>
            <a:ext cx="5000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یا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1785918" y="2071678"/>
            <a:ext cx="142876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TextBox 27"/>
          <p:cNvSpPr txBox="1"/>
          <p:nvPr/>
        </p:nvSpPr>
        <p:spPr>
          <a:xfrm>
            <a:off x="0" y="2214554"/>
            <a:ext cx="17144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لیتَ- من- عن-لدن- قد- قط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282" y="3857628"/>
            <a:ext cx="614366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2-جائز :قبل (ی)متکلم { إنَّ- أنَّ- لکنّ- کأنّ- لعلّ } 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5720" y="4357694"/>
            <a:ext cx="86439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*هنگامی که نون وقایع با نون مؤنث یا نون تأکید می آید، ادغام صورت نمی گیرد.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42976" y="5214950"/>
            <a:ext cx="73581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نون وقایه در افعال خمسه میتواند ادغام یا فک ادغام ویاحذف شود.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14414" y="6215082"/>
            <a:ext cx="7643866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*افعال خمسه : تثنیه غائب ،جمع مذکر غائب ،تثنیه مخاطب ،جمع مذکر مخاطب،مفرد مؤنث مخاطب.</a:t>
            </a:r>
            <a:endParaRPr lang="fa-IR" sz="20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15" grpId="0"/>
      <p:bldP spid="24" grpId="0"/>
      <p:bldP spid="25" grpId="0"/>
      <p:bldP spid="26" grpId="0"/>
      <p:bldP spid="27" grpId="0" animBg="1"/>
      <p:bldP spid="28" grpId="0"/>
      <p:bldP spid="29" grpId="0"/>
      <p:bldP spid="16" grpId="0" animBg="1"/>
      <p:bldP spid="33" grpId="0"/>
      <p:bldP spid="3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429520" y="928670"/>
            <a:ext cx="1643042" cy="85725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ضمیر شأن وقصه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85926"/>
            <a:ext cx="9144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*ضمیر غائبی است که بوسیله جمله بعدش  تفسیر میشود و برای تعظیم وبزرگ داشتن به کار میرود.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2285992"/>
            <a:ext cx="857256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*اگراسم وخبرافعال ناقصه هردو ضمیر باشند،وضمیری که اسم است ازضمیری که خبر است معرفه تر باشد ، درضمیری که خبر است دو وجه جایز است:هم میتوان آن رامتصل آورد هم منفصل.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01024" y="3429000"/>
            <a:ext cx="107157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cs typeface="2  Shiraz" panose="00000400000000000000" pitchFamily="2" charset="-78"/>
              </a:rPr>
              <a:t>مبتدا</a:t>
            </a:r>
            <a:endParaRPr lang="fa-IR" sz="3200" dirty="0">
              <a:cs typeface="2  Shiraz" panose="00000400000000000000" pitchFamily="2" charset="-78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8143900" y="3214686"/>
            <a:ext cx="214314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857224" y="3286124"/>
            <a:ext cx="721523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غیر منسوخ : آن است که فعلأ مبتدا باشد {هو زیدٌ}.(همیشه منفصل)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3857628"/>
            <a:ext cx="750099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منسوخ : آن است که قبلأ مبتدا بوده ولی فعلأ به دلیل نواسخ مبتدا نیست.(همیشه متصل)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6816" y="5241390"/>
            <a:ext cx="16430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ضمیر شأن وقصه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rot="10800000">
            <a:off x="6885312" y="4539153"/>
            <a:ext cx="571504" cy="902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778155" y="5607859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55958" y="4455572"/>
            <a:ext cx="58579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شأن : اگر مسند الیه آن مذکر باشد،ضمیر مذکر می آید.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9" name="Left Arrow 18"/>
          <p:cNvSpPr/>
          <p:nvPr/>
        </p:nvSpPr>
        <p:spPr>
          <a:xfrm>
            <a:off x="2428860" y="5143512"/>
            <a:ext cx="1495068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خصوصیات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20" name="Double Brace 19"/>
          <p:cNvSpPr/>
          <p:nvPr/>
        </p:nvSpPr>
        <p:spPr>
          <a:xfrm>
            <a:off x="0" y="4214818"/>
            <a:ext cx="2357422" cy="242889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TextBox 20"/>
          <p:cNvSpPr txBox="1"/>
          <p:nvPr/>
        </p:nvSpPr>
        <p:spPr>
          <a:xfrm>
            <a:off x="928662" y="4202676"/>
            <a:ext cx="12144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1-فقط مفرد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752" y="4500570"/>
            <a:ext cx="18573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2-تفسیرنمیشود مگر به وسیله جمله بعد آن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406" y="5143512"/>
            <a:ext cx="20717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3-تابعی برای آن نیست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5429264"/>
            <a:ext cx="1928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4-مرجعش ،مضمون جمله بعد آن است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282" y="5997379"/>
            <a:ext cx="1928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5-به صورت مبتدا منسوخ و غیر منسوخ استعمال میشود .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00232" y="5857892"/>
            <a:ext cx="450059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قصه : اگر مسندالیه مؤنث باشد، ضمیرمؤنث می آید.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31" name="Elbow Connector 30"/>
          <p:cNvCxnSpPr/>
          <p:nvPr/>
        </p:nvCxnSpPr>
        <p:spPr>
          <a:xfrm rot="16200000" flipH="1">
            <a:off x="2214546" y="4786322"/>
            <a:ext cx="428628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/>
      <p:bldP spid="11" grpId="0"/>
      <p:bldP spid="18" grpId="0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358082" y="857232"/>
            <a:ext cx="1714480" cy="57150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ضمیر فصل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1556081"/>
            <a:ext cx="88583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ضمیر منفصل مرفوعی است که ازنظر عدد وجنس با ما قبلش مطابقت دارد و بین مبتدا وخبر فاصله می اندازد. 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20" y="3429000"/>
            <a:ext cx="87154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*در اختصاص خبربه مبتدا ،کلمه (فقط) را در ترجمه آن قبل از مبتدا می آوریم {اولئک هم المفلحون}.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12" name="Curved Down Ribbon 11"/>
          <p:cNvSpPr/>
          <p:nvPr/>
        </p:nvSpPr>
        <p:spPr>
          <a:xfrm>
            <a:off x="1428728" y="4643446"/>
            <a:ext cx="6357982" cy="171451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cs typeface="2  Titr" panose="00000700000000000000" pitchFamily="2" charset="-78"/>
              </a:rPr>
              <a:t>یا قاضی الحاجات</a:t>
            </a:r>
            <a:endParaRPr lang="fa-IR" sz="3600" dirty="0">
              <a:cs typeface="2 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86776" y="2357430"/>
            <a:ext cx="5000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/>
              </a:rPr>
              <a:t>فایده</a:t>
            </a:r>
            <a:endParaRPr lang="fa-IR" sz="2000" dirty="0">
              <a:cs typeface="2  Shiraz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8143900" y="2000240"/>
            <a:ext cx="142876" cy="12144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sz="2000">
              <a:cs typeface="2  Shiraz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12" y="2143116"/>
            <a:ext cx="535785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/>
              </a:rPr>
              <a:t>1.فایده معنوی:1.تاکید  2.اختصاص خبر به مبتدا</a:t>
            </a:r>
            <a:endParaRPr lang="fa-IR" sz="2000" dirty="0">
              <a:cs typeface="2  Shiraz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3306" y="2857496"/>
            <a:ext cx="44291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/>
              </a:rPr>
              <a:t>2.فایده لفظی:جداکننده خبر از تابع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 animBg="1"/>
      <p:bldP spid="12" grpId="0" animBg="1"/>
      <p:bldP spid="6" grpId="0"/>
      <p:bldP spid="7" grpId="0" animBg="1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58016" y="908720"/>
            <a:ext cx="2000264" cy="107157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600" dirty="0" smtClean="0">
                <a:cs typeface="2  Titr" panose="00000700000000000000" pitchFamily="2" charset="-78"/>
              </a:rPr>
              <a:t>نحو</a:t>
            </a:r>
            <a:endParaRPr lang="fa-IR" sz="6600" dirty="0">
              <a:cs typeface="2  Titr" panose="000007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033" y="2194604"/>
            <a:ext cx="828680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2  Titr" panose="00000700000000000000" pitchFamily="2" charset="-78"/>
              </a:rPr>
              <a:t>*برای خواندن هرعلم سه چیزحائز اهمیت است“</a:t>
            </a:r>
            <a:endParaRPr lang="fa-IR" sz="2800" dirty="0">
              <a:cs typeface="2 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51860"/>
            <a:ext cx="885828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1- تعریف علم نحو : قواعدی است که کیفیت ساختن جمله از کلمات  واحکام آخر آن ها را از حیث اعراب وبنای کلمه توضیح می دهد.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8" y="3980554"/>
            <a:ext cx="87868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2- موضوع : کلمه وکلام است.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2" y="4447583"/>
            <a:ext cx="885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3- فائده: قدرت بر ساخت جمله صحیح عربی - لفظأ وکتبأ -وهم چنین قدرت  فهم صحیح آن.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282" y="5266438"/>
            <a:ext cx="8572560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*پس خطا در ساخت جمله به این معنا است که فعل بدون فاعل و مبتدا بدون خبرآید،موجب عدم فائده ،خطا دراعراب اجزاء جمله و موجب فساد  معنا می شود. </a:t>
            </a:r>
            <a:endParaRPr lang="fa-IR" sz="20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6" grpId="0"/>
      <p:bldP spid="7" grpId="0"/>
      <p:bldP spid="8" grpId="0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50331" y="954408"/>
            <a:ext cx="321471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800" dirty="0" smtClean="0">
                <a:cs typeface="2  Titr" panose="00000700000000000000" pitchFamily="2" charset="-78"/>
              </a:rPr>
              <a:t>2-اسم اشاره</a:t>
            </a:r>
            <a:endParaRPr lang="fa-IR" sz="4800" dirty="0">
              <a:cs typeface="2 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1" y="1785405"/>
            <a:ext cx="61436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 smtClean="0">
                <a:cs typeface="2  Shiraz" panose="00000400000000000000" pitchFamily="2" charset="-78"/>
              </a:rPr>
              <a:t>اسم مبنی که وضع شده  برای اشاره کردن به چیزی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20" y="4041782"/>
            <a:ext cx="17144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اسم اشاره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7858148" y="3470278"/>
            <a:ext cx="214314" cy="16430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3214678" y="3528956"/>
            <a:ext cx="450059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عام : برای اشاره به مکان وغیره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3929058" y="3255982"/>
            <a:ext cx="857256" cy="500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857620" y="3717032"/>
            <a:ext cx="928696" cy="604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4348" y="3041650"/>
            <a:ext cx="307183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مذکر { ذا-ذانِ –ذینِ –اولا –اولی}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42908" y="4184658"/>
            <a:ext cx="40005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مؤنث : {ذِه –ذِی –تِه –تی –تا –تانِ –تین}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0430" y="4714884"/>
            <a:ext cx="42148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خاص : فقط اشاره به مکان {هُنا –هِنا –هَنا -ثمّ}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3768" y="5756294"/>
            <a:ext cx="2000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مشار الیه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7000892" y="5470542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6429389" y="5970608"/>
            <a:ext cx="142876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7000892" y="5970608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01096" y="5327666"/>
            <a:ext cx="35719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نزدیک :اسماء ذکر شده به جزء{ثُمُّ}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282" y="6457890"/>
            <a:ext cx="67866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دور </a:t>
            </a:r>
            <a:r>
              <a:rPr lang="fa-IR" sz="2000" dirty="0" smtClean="0">
                <a:cs typeface="2  Shiraz" panose="00000400000000000000" pitchFamily="2" charset="-78"/>
                <a:sym typeface="Wingdings" pitchFamily="2" charset="2"/>
              </a:rPr>
              <a:t>:علاوه بر کاف خطاب ،لام بُعد نیز اضافه می کنیم.</a:t>
            </a:r>
            <a:r>
              <a:rPr lang="fa-IR" sz="2000" dirty="0" smtClean="0">
                <a:cs typeface="2  Shiraz" panose="00000400000000000000" pitchFamily="2" charset="-78"/>
              </a:rPr>
              <a:t>  {هنالکَ} 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500098" y="5715016"/>
            <a:ext cx="69294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متوسط :به آخر آن کاف خطاب اضافه می کنیم.{ذاکَ – ذانِکَ و....}</a:t>
            </a:r>
            <a:endParaRPr lang="fa-IR" sz="20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785794"/>
            <a:ext cx="271464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*ثَمَّ برای اشاره به دور استفاده می شود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643050"/>
            <a:ext cx="85011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*در مثنی هاکاف خطاب ونون مشدد ملحق می شود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071934" y="185736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8596" y="1357298"/>
            <a:ext cx="342902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ذانِّک ودر اولاء هم برای دور وبرای متوسط وبعضی مواقع (هَنّا)برای دور نون مشدد میگیرد.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6715140" y="2143116"/>
            <a:ext cx="2071702" cy="71438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تنبیهات</a:t>
            </a:r>
            <a:endParaRPr lang="fa-IR" sz="3200" dirty="0">
              <a:cs typeface="2  Titr" panose="000007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65670" y="3571876"/>
            <a:ext cx="41433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1- گاهی مشار الیه بعد از اسم اشاره ذکر میشود 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4579252" y="3143248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507814" y="3786191"/>
            <a:ext cx="7143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614971" y="3964785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78790" y="2814576"/>
            <a:ext cx="35719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مشار الیه :ذکر شدن در کلام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714479" y="2714620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1714479" y="3000373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0128" y="2457386"/>
            <a:ext cx="16430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گاهی ذکر میشود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135656" y="2928934"/>
            <a:ext cx="19288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گاهی ذکر نمیشود ونیاز به قرینه دارد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8790" y="3600394"/>
            <a:ext cx="35004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اعراب مشار الیه :همان اسم اشاره است.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8724" y="4500570"/>
            <a:ext cx="40719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نقش مشار الیه :*مشار الیه نقش نیست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4282" y="4929198"/>
            <a:ext cx="871543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*اگر مشارالیه جامد باشد {بدل –عطف بیان}، واگر مشتق باشد {صفت} است.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4282" y="5857892"/>
            <a:ext cx="87154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*مشتق وجامد نقش نیستند.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6314" y="785794"/>
            <a:ext cx="3857652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/>
              </a:rPr>
              <a:t>* مثنی(اسم اشاره عام) و اولاء لام بعد نمی گیرند.</a:t>
            </a:r>
            <a:endParaRPr lang="fa-IR" sz="2000" dirty="0">
              <a:cs typeface="2  Shiraz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10" grpId="0" animBg="1"/>
      <p:bldP spid="11" grpId="0"/>
      <p:bldP spid="18" grpId="0"/>
      <p:bldP spid="25" grpId="0"/>
      <p:bldP spid="26" grpId="0"/>
      <p:bldP spid="27" grpId="0"/>
      <p:bldP spid="28" grpId="0"/>
      <p:bldP spid="21" grpId="0" animBg="1"/>
      <p:bldP spid="23" grpId="0" animBg="1"/>
      <p:bldP spid="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7786" y="1497910"/>
            <a:ext cx="378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2- مطابقت </a:t>
            </a:r>
            <a:r>
              <a:rPr lang="fa-IR" sz="2400" dirty="0" smtClean="0">
                <a:solidFill>
                  <a:srgbClr val="FF0000"/>
                </a:solidFill>
                <a:cs typeface="2  Shiraz" panose="00000400000000000000" pitchFamily="2" charset="-78"/>
              </a:rPr>
              <a:t>اسم اشاره </a:t>
            </a:r>
            <a:r>
              <a:rPr lang="fa-IR" sz="2400" dirty="0" smtClean="0">
                <a:cs typeface="2  Shiraz" panose="00000400000000000000" pitchFamily="2" charset="-78"/>
              </a:rPr>
              <a:t>با </a:t>
            </a:r>
            <a:r>
              <a:rPr lang="fa-IR" sz="2400" dirty="0" smtClean="0">
                <a:solidFill>
                  <a:srgbClr val="FF0000"/>
                </a:solidFill>
                <a:cs typeface="2  Shiraz" panose="00000400000000000000" pitchFamily="2" charset="-78"/>
              </a:rPr>
              <a:t>مشارالیه</a:t>
            </a:r>
            <a:r>
              <a:rPr lang="fa-IR" sz="2400" dirty="0" smtClean="0">
                <a:cs typeface="2  Shiraz" panose="00000400000000000000" pitchFamily="2" charset="-78"/>
              </a:rPr>
              <a:t> 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5044170" y="1107683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4972732" y="1750626"/>
            <a:ext cx="7143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079889" y="1929220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00832" y="750493"/>
            <a:ext cx="36433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معرفه بودن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2336" y="1536311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تعداد {مفرد ،مثنی ،جمع}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6518" y="2322129"/>
            <a:ext cx="39290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جنس {مذکر ومؤنث}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2926670"/>
            <a:ext cx="87154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استثناء : مشار الیه جمع مکسر را هم میتوان اسم اشاره جمع وهم به صورت اسم اشاره مفرد مؤنث آورد.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43372" y="4429132"/>
            <a:ext cx="5000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3- اسماء اشاره بر حسب موقعیت در کلام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4352228" y="3514750"/>
            <a:ext cx="428628" cy="23574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TextBox 27"/>
          <p:cNvSpPr txBox="1"/>
          <p:nvPr/>
        </p:nvSpPr>
        <p:spPr>
          <a:xfrm>
            <a:off x="2351964" y="3377534"/>
            <a:ext cx="19288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1- محلأ مرفوع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94774" y="3877600"/>
            <a:ext cx="228601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2- محلأ منصوب 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80460" y="4377666"/>
            <a:ext cx="250033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3- محلأ مجرور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66080" y="4806294"/>
            <a:ext cx="32147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*تابع است برای ماقبل خود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4576" y="5234922"/>
            <a:ext cx="37861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*اسم اشاره خاص چون مختص مکان است ( ظرف – مفعول فیه – محلأ منصوب )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0" y="5998528"/>
            <a:ext cx="9144000" cy="6851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*چون اسم اشاره مبنی است، اعراب های که می گیرد محلأ(منصوب –مجرور –مرفوع) است. </a:t>
            </a:r>
            <a:endParaRPr lang="fa-IR" sz="20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5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57818" y="1071546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4- کاف اسم اشاره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5572132" y="12858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5572132" y="1287448"/>
            <a:ext cx="1285884" cy="1212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5500694" y="1287448"/>
            <a:ext cx="1357322" cy="355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5500694" y="1287448"/>
            <a:ext cx="1357322" cy="7842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8596" y="1142984"/>
            <a:ext cx="507209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کاف خطاب است نه (ضمیر)اشاره به متوسط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1500174"/>
            <a:ext cx="464347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فقط تعداد وجنس مخاطب رامشخص می کند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2910" y="1957320"/>
            <a:ext cx="48577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اکثرأ مطابق با مخاطب است ودر برخی مطابقت ندارد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2363924"/>
            <a:ext cx="450059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مانند ضمایر مخاطب صرف می شود</a:t>
            </a:r>
          </a:p>
          <a:p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5357818" y="2786058"/>
            <a:ext cx="285752" cy="18573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cs typeface="2  Shiraz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00496" y="3101970"/>
            <a:ext cx="12858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مفرد مذکر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2786051" y="421481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2786051" y="371475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2786051" y="3314695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00430" y="3500438"/>
            <a:ext cx="178595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مفرد مؤنث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29058" y="4000504"/>
            <a:ext cx="13573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در مثنی ها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472" y="3100328"/>
            <a:ext cx="18573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ذاکَ – ذانکَ – و...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5786" y="3528956"/>
            <a:ext cx="17145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تاکَ – تیکَ – و...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5720" y="4000504"/>
            <a:ext cx="221457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ذاکما – ذانِکما - و...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1" name="Down Ribbon 20"/>
          <p:cNvSpPr/>
          <p:nvPr/>
        </p:nvSpPr>
        <p:spPr>
          <a:xfrm>
            <a:off x="1071538" y="5000636"/>
            <a:ext cx="7286676" cy="164307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400" dirty="0" smtClean="0">
                <a:cs typeface="2  Titr" panose="00000700000000000000" pitchFamily="2" charset="-78"/>
              </a:rPr>
              <a:t>الحَمدُ لله</a:t>
            </a:r>
            <a:endParaRPr lang="fa-IR" sz="44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6" grpId="0"/>
      <p:bldP spid="17" grpId="0"/>
      <p:bldP spid="18" grpId="0" animBg="1"/>
      <p:bldP spid="20" grpId="0"/>
      <p:bldP spid="26" grpId="0"/>
      <p:bldP spid="27" grpId="0"/>
      <p:bldP spid="28" grpId="0"/>
      <p:bldP spid="29" grpId="0"/>
      <p:bldP spid="30" grpId="0"/>
      <p:bldP spid="2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0072" y="2972605"/>
            <a:ext cx="384434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500" dirty="0">
                <a:solidFill>
                  <a:schemeClr val="bg1">
                    <a:lumMod val="95000"/>
                    <a:lumOff val="5000"/>
                  </a:schemeClr>
                </a:solidFill>
                <a:latin typeface="Arabic Typesetting" panose="03020402040406030203" pitchFamily="66" charset="-78"/>
                <a:cs typeface="B Titr" panose="00000700000000000000" pitchFamily="2" charset="-78"/>
              </a:rPr>
              <a:t>اسم موصول</a:t>
            </a:r>
            <a:endParaRPr lang="en-US" sz="4500" dirty="0">
              <a:solidFill>
                <a:schemeClr val="bg1">
                  <a:lumMod val="95000"/>
                  <a:lumOff val="5000"/>
                </a:schemeClr>
              </a:solidFill>
              <a:latin typeface="Arabic Typesetting" panose="03020402040406030203" pitchFamily="66" charset="-78"/>
              <a:cs typeface="B Titr" panose="00000700000000000000" pitchFamily="2" charset="-78"/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3916088" y="2479989"/>
            <a:ext cx="1303984" cy="885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>
            <a:off x="3829156" y="3365020"/>
            <a:ext cx="1390916" cy="979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5002" y="2060848"/>
            <a:ext cx="3544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dirty="0">
                <a:solidFill>
                  <a:schemeClr val="bg1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موصول اسمی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8678" y="4124980"/>
            <a:ext cx="31392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300" dirty="0">
                <a:solidFill>
                  <a:schemeClr val="bg1"/>
                </a:solidFill>
                <a:cs typeface="B Titr" panose="00000700000000000000" pitchFamily="2" charset="-78"/>
              </a:rPr>
              <a:t>موصول حرفی</a:t>
            </a:r>
            <a:endParaRPr lang="en-US" sz="33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004280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254" y="869531"/>
            <a:ext cx="8142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100" dirty="0">
                <a:solidFill>
                  <a:schemeClr val="accent2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موصول اسمی</a:t>
            </a:r>
            <a:r>
              <a:rPr lang="fa-IR" sz="2100" dirty="0">
                <a:cs typeface="2  Shiraz" panose="00000400000000000000" pitchFamily="2" charset="-78"/>
              </a:rPr>
              <a:t>:اسم مبهمی است که وضع شده و به واسطه ی جمله یا شبه جمله ای که بعد ازآن می آید (جمله صله) شناخته می شود.</a:t>
            </a:r>
            <a:endParaRPr lang="en-US" sz="2100" dirty="0">
              <a:cs typeface="2  Shiraz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003" y="1851525"/>
            <a:ext cx="8248917" cy="41549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sz="2100" dirty="0">
                <a:cs typeface="B Titr" panose="00000700000000000000" pitchFamily="2" charset="-78"/>
              </a:rPr>
              <a:t>*ضمیری در جمله صله است که به اسم موصول بر می گردد و به آن عائد گفته می شود.</a:t>
            </a:r>
            <a:endParaRPr lang="en-US" sz="2100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0276" y="4450456"/>
            <a:ext cx="14198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100" dirty="0">
                <a:cs typeface="2  Shiraz" panose="00000400000000000000" pitchFamily="2" charset="-78"/>
              </a:rPr>
              <a:t>اسم موصول</a:t>
            </a:r>
            <a:endParaRPr lang="en-US" sz="2100" dirty="0">
              <a:cs typeface="2  Shiraz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03454" y="3783974"/>
            <a:ext cx="878983" cy="862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1254" y="3610109"/>
            <a:ext cx="6075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100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مختص</a:t>
            </a:r>
            <a:r>
              <a:rPr lang="fa-IR" sz="2100" dirty="0">
                <a:cs typeface="2  Shiraz" panose="00000400000000000000" pitchFamily="2" charset="-78"/>
              </a:rPr>
              <a:t>:موصولی است که برای مفرد،مثنی،جمع مذکر و مؤنث لفظ خاصی وضع شده است.</a:t>
            </a:r>
            <a:endParaRPr lang="en-US" sz="2100" dirty="0">
              <a:cs typeface="2  Shiraz" panose="00000400000000000000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606862" y="4646664"/>
            <a:ext cx="975575" cy="460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65349" y="4842871"/>
            <a:ext cx="52352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100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مشترک</a:t>
            </a:r>
            <a:r>
              <a:rPr lang="fa-IR" sz="2100" dirty="0">
                <a:cs typeface="2  Shiraz" panose="00000400000000000000" pitchFamily="2" charset="-78"/>
              </a:rPr>
              <a:t>:موصولی است که برای همه ی افرادش یک لفظ وضع شده است.</a:t>
            </a:r>
            <a:endParaRPr lang="en-US" sz="2100" dirty="0">
              <a:cs typeface="2  Shiraz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7620" y="2460670"/>
            <a:ext cx="75244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100" dirty="0">
                <a:cs typeface="2  Shiraz" panose="00000400000000000000" pitchFamily="2" charset="-78"/>
              </a:rPr>
              <a:t>الحَمدُ للهِ           </a:t>
            </a:r>
            <a:r>
              <a:rPr lang="fa-IR" sz="2100" dirty="0">
                <a:solidFill>
                  <a:schemeClr val="accent2"/>
                </a:solidFill>
                <a:cs typeface="2  Shiraz" panose="00000400000000000000" pitchFamily="2" charset="-78"/>
              </a:rPr>
              <a:t>الّذِی</a:t>
            </a:r>
            <a:r>
              <a:rPr lang="fa-IR" sz="2100" dirty="0">
                <a:cs typeface="2  Shiraz" panose="00000400000000000000" pitchFamily="2" charset="-78"/>
              </a:rPr>
              <a:t>              صَدَقَنَا وَعدَ</a:t>
            </a:r>
            <a:r>
              <a:rPr lang="fa-IR" sz="2100" dirty="0">
                <a:solidFill>
                  <a:schemeClr val="accent2"/>
                </a:solidFill>
                <a:cs typeface="2  Shiraz" panose="00000400000000000000" pitchFamily="2" charset="-78"/>
              </a:rPr>
              <a:t>ه</a:t>
            </a:r>
            <a:r>
              <a:rPr lang="fa-IR" sz="2100" dirty="0">
                <a:solidFill>
                  <a:schemeClr val="accent4">
                    <a:lumMod val="50000"/>
                  </a:schemeClr>
                </a:solidFill>
                <a:cs typeface="2  Shiraz" panose="00000400000000000000" pitchFamily="2" charset="-78"/>
              </a:rPr>
              <a:t>(جمله صله)</a:t>
            </a:r>
            <a:endParaRPr lang="en-US" sz="2100" dirty="0">
              <a:solidFill>
                <a:schemeClr val="accent4">
                  <a:lumMod val="50000"/>
                </a:schemeClr>
              </a:solidFill>
              <a:cs typeface="2  Shiraz" panose="00000400000000000000" pitchFamily="2" charset="-78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02587" y="2761122"/>
            <a:ext cx="0" cy="345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602587" y="3107833"/>
            <a:ext cx="2100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703454" y="2761122"/>
            <a:ext cx="0" cy="345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23786531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9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178085" y="3281698"/>
            <a:ext cx="9659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100" dirty="0">
                <a:cs typeface="B Titr" panose="00000700000000000000" pitchFamily="2" charset="-78"/>
              </a:rPr>
              <a:t>مشترک</a:t>
            </a:r>
            <a:endParaRPr lang="en-US" sz="2100" dirty="0">
              <a:cs typeface="B Titr" panose="000007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7485846" y="1407822"/>
            <a:ext cx="859664" cy="2070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27279" y="1147025"/>
            <a:ext cx="6442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مَن</a:t>
            </a:r>
            <a:r>
              <a:rPr lang="fa-IR" dirty="0">
                <a:cs typeface="2  Shiraz" panose="00000400000000000000" pitchFamily="2" charset="-78"/>
              </a:rPr>
              <a:t>:بیشتر برای عاقل و گاهی هم برای غیر عاقل  استفاده می شود.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485846" y="2257828"/>
            <a:ext cx="859664" cy="1220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51716" y="1958394"/>
            <a:ext cx="5750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ما</a:t>
            </a:r>
            <a:r>
              <a:rPr lang="fa-IR" dirty="0">
                <a:cs typeface="2  Shiraz" panose="00000400000000000000" pitchFamily="2" charset="-78"/>
              </a:rPr>
              <a:t>:بیشتر برای غیر عاقل و گاهی هم برای عاقل استفاده می شود.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7485846" y="2924310"/>
            <a:ext cx="859664" cy="553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" y="2634535"/>
            <a:ext cx="748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ذا</a:t>
            </a:r>
            <a:r>
              <a:rPr lang="fa-IR" dirty="0">
                <a:cs typeface="2  Shiraz" panose="00000400000000000000" pitchFamily="2" charset="-78"/>
              </a:rPr>
              <a:t>:هم برای عاقل وهم برای  غیر عاقل استفاده می شود و هنگامی موصول است که بعد از </a:t>
            </a:r>
            <a:r>
              <a:rPr lang="fa-IR" dirty="0">
                <a:solidFill>
                  <a:schemeClr val="accent5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من و ما استفهامی </a:t>
            </a:r>
            <a:r>
              <a:rPr lang="fa-IR" dirty="0">
                <a:cs typeface="2  Shiraz" panose="00000400000000000000" pitchFamily="2" charset="-78"/>
              </a:rPr>
              <a:t>قرار بگیرد اما ذا با اسم استفهامی ترکیب نمی شوند که به آن ها استفهام مرکب بگویند.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7485845" y="3477906"/>
            <a:ext cx="859665" cy="286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70457" y="3624275"/>
            <a:ext cx="7215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ذو</a:t>
            </a:r>
            <a:r>
              <a:rPr lang="fa-IR" dirty="0">
                <a:cs typeface="2  Shiraz" panose="00000400000000000000" pitchFamily="2" charset="-78"/>
              </a:rPr>
              <a:t>:هم برای عاقل و هم برای غیر عاقل استفاده می شود و این اسم موصول در لغت قبیله طی استفاده می شود.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13" name="Straight Arrow Connector 12"/>
          <p:cNvCxnSpPr>
            <a:endCxn id="16" idx="3"/>
          </p:cNvCxnSpPr>
          <p:nvPr/>
        </p:nvCxnSpPr>
        <p:spPr>
          <a:xfrm flipH="1">
            <a:off x="7485845" y="3477906"/>
            <a:ext cx="859667" cy="973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3299" y="4266932"/>
            <a:ext cx="7012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ایّ</a:t>
            </a:r>
            <a:r>
              <a:rPr lang="fa-IR" dirty="0">
                <a:cs typeface="2  Shiraz" panose="00000400000000000000" pitchFamily="2" charset="-78"/>
              </a:rPr>
              <a:t>:هم برای عاقل و هم برای غیر عاقل استفاده می شود.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485844" y="3477906"/>
            <a:ext cx="859666" cy="1564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50006" y="4788526"/>
            <a:ext cx="6635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ال</a:t>
            </a:r>
            <a:r>
              <a:rPr lang="fa-IR" dirty="0">
                <a:cs typeface="2  Shiraz" panose="00000400000000000000" pitchFamily="2" charset="-78"/>
              </a:rPr>
              <a:t>:هم برای عاقل و هم برای غیر عاقل استفاده می شود و با سایر موصولات فرق می کند که جمله ی صله ی آن بیشتر اسم فاعل و اسم مفعول و برخی گفته اند صفت مشبهه می باشد و اعرابش هم در جمله صله اش ظاهر می شود.</a:t>
            </a:r>
            <a:endParaRPr lang="en-US" dirty="0">
              <a:cs typeface="2  Shiraz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2951944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5" grpId="0"/>
      <p:bldP spid="4" grpId="0"/>
      <p:bldP spid="16" grpId="0"/>
      <p:bldP spid="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639" y="1185662"/>
            <a:ext cx="7398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موصولات اسمی برای کامل شدن معنایش به صله احتیاج  دارد که صله دارای شرایطی است:</a:t>
            </a:r>
            <a:endParaRPr lang="en-US" dirty="0">
              <a:cs typeface="2  Shiraz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669369" y="1774870"/>
            <a:ext cx="357389" cy="18776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>
              <a:cs typeface="2  Shiraz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9901" y="1774870"/>
            <a:ext cx="5399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1.صله بعد از موصول می آید.</a:t>
            </a:r>
            <a:endParaRPr lang="en-US" dirty="0">
              <a:cs typeface="2  Shiraz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2183" y="2285324"/>
            <a:ext cx="4047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2.معنای صله برای مخاطب مشخّص باشد.</a:t>
            </a:r>
            <a:endParaRPr lang="en-US" dirty="0">
              <a:cs typeface="2  Shiraz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64794" y="2795779"/>
            <a:ext cx="4404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3.صله ابهام موصول را برطرف کند.</a:t>
            </a:r>
            <a:endParaRPr lang="en-US" dirty="0">
              <a:cs typeface="2  Shiraz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7515" y="3306233"/>
            <a:ext cx="5331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4.ضمیری در صله که به موصول بر می گردد و به آن عائد گویند.</a:t>
            </a:r>
            <a:endParaRPr lang="en-US" dirty="0">
              <a:cs typeface="2  Shiraz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00622" y="4711253"/>
            <a:ext cx="943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B Titr" panose="00000700000000000000" pitchFamily="2" charset="-78"/>
              </a:rPr>
              <a:t>اقسام صله</a:t>
            </a:r>
            <a:endParaRPr lang="en-US" dirty="0">
              <a:cs typeface="B Titr" panose="00000700000000000000" pitchFamily="2" charset="-78"/>
            </a:endParaRP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 flipV="1">
            <a:off x="7128456" y="4170343"/>
            <a:ext cx="1072166" cy="864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3639" y="3966526"/>
            <a:ext cx="674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FFC000"/>
                </a:solidFill>
                <a:cs typeface="2  Shiraz" panose="00000400000000000000" pitchFamily="2" charset="-78"/>
              </a:rPr>
              <a:t>جمله خبری</a:t>
            </a:r>
            <a:r>
              <a:rPr lang="fa-IR" dirty="0">
                <a:cs typeface="2  Shiraz" panose="00000400000000000000" pitchFamily="2" charset="-78"/>
              </a:rPr>
              <a:t>:منظور جمله فعلیه و جمله اسمیه است.(والّذین </a:t>
            </a:r>
            <a:r>
              <a:rPr lang="fa-IR" dirty="0">
                <a:solidFill>
                  <a:srgbClr val="FFC000"/>
                </a:solidFill>
                <a:cs typeface="2  Shiraz" panose="00000400000000000000" pitchFamily="2" charset="-78"/>
              </a:rPr>
              <a:t>یُصدِّقون</a:t>
            </a:r>
            <a:r>
              <a:rPr lang="fa-IR" dirty="0">
                <a:cs typeface="2  Shiraz" panose="00000400000000000000" pitchFamily="2" charset="-78"/>
              </a:rPr>
              <a:t>َ بِیَومِ الدّین*</a:t>
            </a:r>
          </a:p>
          <a:p>
            <a:pPr algn="r"/>
            <a:r>
              <a:rPr lang="fa-IR" dirty="0">
                <a:cs typeface="2  Shiraz" panose="00000400000000000000" pitchFamily="2" charset="-78"/>
              </a:rPr>
              <a:t>والّذیِنَ </a:t>
            </a: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2  Shiraz" panose="00000400000000000000" pitchFamily="2" charset="-78"/>
              </a:rPr>
              <a:t>هُم</a:t>
            </a:r>
            <a:r>
              <a:rPr lang="fa-IR" dirty="0">
                <a:cs typeface="2  Shiraz" panose="00000400000000000000" pitchFamily="2" charset="-78"/>
              </a:rPr>
              <a:t> مِن عَذابِ رَبِّهِم مُشفِقون)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15" name="Straight Arrow Connector 14"/>
          <p:cNvCxnSpPr>
            <a:stCxn id="10" idx="1"/>
          </p:cNvCxnSpPr>
          <p:nvPr/>
        </p:nvCxnSpPr>
        <p:spPr>
          <a:xfrm flipH="1" flipV="1">
            <a:off x="7031866" y="4793589"/>
            <a:ext cx="1168756" cy="240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4585684"/>
            <a:ext cx="7031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rgbClr val="FFC000"/>
                </a:solidFill>
                <a:cs typeface="2  Shiraz" panose="00000400000000000000" pitchFamily="2" charset="-78"/>
              </a:rPr>
              <a:t>ظرف و جارومجرور</a:t>
            </a:r>
            <a:r>
              <a:rPr lang="fa-IR" dirty="0">
                <a:cs typeface="2  Shiraz" panose="00000400000000000000" pitchFamily="2" charset="-78"/>
              </a:rPr>
              <a:t>:واجب است که متعلق به عامل محذوف باشد(افعال عموم)</a:t>
            </a:r>
          </a:p>
          <a:p>
            <a:pPr algn="r"/>
            <a:r>
              <a:rPr lang="fa-IR" dirty="0">
                <a:cs typeface="2  Shiraz" panose="00000400000000000000" pitchFamily="2" charset="-78"/>
              </a:rPr>
              <a:t>(وَ لَهُ مَن </a:t>
            </a:r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2  Shiraz" panose="00000400000000000000" pitchFamily="2" charset="-78"/>
              </a:rPr>
              <a:t>فِی السَّماواتِ و الارض </a:t>
            </a:r>
            <a:r>
              <a:rPr lang="fa-IR" dirty="0">
                <a:cs typeface="2  Shiraz" panose="00000400000000000000" pitchFamily="2" charset="-78"/>
              </a:rPr>
              <a:t>و...)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18" name="Straight Arrow Connector 17"/>
          <p:cNvCxnSpPr>
            <a:stCxn id="10" idx="1"/>
            <a:endCxn id="19" idx="3"/>
          </p:cNvCxnSpPr>
          <p:nvPr/>
        </p:nvCxnSpPr>
        <p:spPr>
          <a:xfrm flipH="1">
            <a:off x="7031865" y="5034419"/>
            <a:ext cx="1168757" cy="475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3639" y="5324764"/>
            <a:ext cx="656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2  Shiraz" panose="00000400000000000000" pitchFamily="2" charset="-78"/>
              </a:rPr>
              <a:t>صفت صریحه</a:t>
            </a:r>
            <a:r>
              <a:rPr lang="fa-IR" dirty="0">
                <a:cs typeface="2  Shiraz" panose="00000400000000000000" pitchFamily="2" charset="-78"/>
              </a:rPr>
              <a:t>:هنگامی است که موصول آن ال باشد.(وَاعلَمُوا اَنَّ اللهَ مَعَ </a:t>
            </a:r>
            <a:r>
              <a:rPr lang="fa-IR" dirty="0">
                <a:solidFill>
                  <a:srgbClr val="FF0000"/>
                </a:solidFill>
                <a:cs typeface="2  Shiraz" panose="00000400000000000000" pitchFamily="2" charset="-78"/>
              </a:rPr>
              <a:t>المتّقین</a:t>
            </a:r>
            <a:r>
              <a:rPr lang="fa-IR" dirty="0">
                <a:cs typeface="2  Shiraz" panose="00000400000000000000" pitchFamily="2" charset="-78"/>
              </a:rPr>
              <a:t>)</a:t>
            </a:r>
            <a:endParaRPr lang="en-US" dirty="0">
              <a:cs typeface="2  Shiraz" panose="00000400000000000000" pitchFamily="2" charset="-78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733541" y="5191133"/>
            <a:ext cx="35255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-96591" y="4978515"/>
            <a:ext cx="283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solidFill>
                  <a:schemeClr val="tx2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متعلق به یکون که محذوف است.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5615605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3" grpId="0"/>
      <p:bldP spid="16" grpId="0"/>
      <p:bldP spid="19" grpId="0"/>
      <p:bldP spid="2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1935" y="1098729"/>
            <a:ext cx="8364828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B Titr" panose="00000700000000000000" pitchFamily="2" charset="-78"/>
              </a:rPr>
              <a:t>*اگر اسم فاعل،اسم مفعول و( صفت مشبهه) اسم شخص شوند (علم شوند) </a:t>
            </a:r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ال</a:t>
            </a:r>
            <a:r>
              <a:rPr lang="fa-IR" dirty="0">
                <a:cs typeface="B Titr" panose="00000700000000000000" pitchFamily="2" charset="-78"/>
              </a:rPr>
              <a:t> که بر سر آن می آید موصوله نیست.(</a:t>
            </a:r>
            <a:r>
              <a:rPr lang="fa-IR" dirty="0">
                <a:solidFill>
                  <a:schemeClr val="accent1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  <a:t>جاء القائم .....قائم رفت</a:t>
            </a:r>
            <a:r>
              <a:rPr lang="fa-IR" dirty="0">
                <a:cs typeface="B Titr" panose="00000700000000000000" pitchFamily="2" charset="-78"/>
              </a:rPr>
              <a:t>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935" y="1958393"/>
            <a:ext cx="836482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B Titr" panose="00000700000000000000" pitchFamily="2" charset="-78"/>
              </a:rPr>
              <a:t>*تشخیص ال موصوله:اگر بتوان </a:t>
            </a:r>
            <a:r>
              <a:rPr lang="fa-IR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ال</a:t>
            </a:r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 </a:t>
            </a:r>
            <a:r>
              <a:rPr lang="fa-IR" dirty="0">
                <a:cs typeface="B Titr" panose="00000700000000000000" pitchFamily="2" charset="-78"/>
              </a:rPr>
              <a:t>را که بر سر صفت صریح می آید در ترجمه به صورت کسی یا کسانی ترجمه کنیم موصوله است.</a:t>
            </a:r>
            <a:r>
              <a:rPr lang="fa-IR" dirty="0">
                <a:solidFill>
                  <a:schemeClr val="accent3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 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1935" y="2792976"/>
            <a:ext cx="8364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چند اصل در موصولات اسمی:</a:t>
            </a:r>
            <a:endParaRPr lang="en-US" dirty="0">
              <a:cs typeface="2  Shiraz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7493" y="3399325"/>
            <a:ext cx="7809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1.در اصل صله باید بعد از موصول ذکر شود،امّا برخی موارد به دلیل علم به آن حذف می شود.</a:t>
            </a:r>
          </a:p>
          <a:p>
            <a:pPr algn="r"/>
            <a:r>
              <a:rPr lang="fa-IR" dirty="0">
                <a:cs typeface="2  Shiraz" panose="00000400000000000000" pitchFamily="2" charset="-78"/>
              </a:rPr>
              <a:t>(نَحنُ الاُلی فَاجمَع جُمُو         عَکَ ثُمَّ وَجِّههُم اِلَینا     صله محذوف:</a:t>
            </a:r>
            <a:r>
              <a:rPr lang="fa-IR" dirty="0">
                <a:solidFill>
                  <a:srgbClr val="FF0000"/>
                </a:solidFill>
                <a:cs typeface="2  Shiraz" panose="00000400000000000000" pitchFamily="2" charset="-78"/>
              </a:rPr>
              <a:t>نحن الاُلی  عُرِفُوا بالشُّجاعه </a:t>
            </a:r>
            <a:r>
              <a:rPr lang="fa-IR" dirty="0">
                <a:cs typeface="2  Shiraz" panose="00000400000000000000" pitchFamily="2" charset="-78"/>
              </a:rPr>
              <a:t>)</a:t>
            </a:r>
            <a:endParaRPr lang="en-US" dirty="0">
              <a:cs typeface="2  Shiraz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4784" y="4414703"/>
            <a:ext cx="7471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2.در اصل موصول باید در صله اش عائد داشته باشد،امّا گاهی مواقع حذف می شود که بیشتر ضمیر منصوبی است (ذَرنِی و مِن خَلَقتُ</a:t>
            </a:r>
            <a:r>
              <a:rPr lang="fa-IR" dirty="0">
                <a:solidFill>
                  <a:srgbClr val="FF0000"/>
                </a:solidFill>
                <a:cs typeface="2  Shiraz" panose="00000400000000000000" pitchFamily="2" charset="-78"/>
              </a:rPr>
              <a:t> ه </a:t>
            </a:r>
            <a:r>
              <a:rPr lang="fa-IR" dirty="0">
                <a:cs typeface="2  Shiraz" panose="00000400000000000000" pitchFamily="2" charset="-78"/>
              </a:rPr>
              <a:t>وَحیدا) و کمتر در مرفوعی و مجروری است.(و هُوَ الّذِی </a:t>
            </a:r>
            <a:r>
              <a:rPr lang="fa-IR" dirty="0">
                <a:solidFill>
                  <a:srgbClr val="FF0000"/>
                </a:solidFill>
                <a:cs typeface="2  Shiraz" panose="00000400000000000000" pitchFamily="2" charset="-78"/>
              </a:rPr>
              <a:t>هو</a:t>
            </a:r>
            <a:r>
              <a:rPr lang="fa-IR" dirty="0">
                <a:cs typeface="2  Shiraz" panose="00000400000000000000" pitchFamily="2" charset="-78"/>
              </a:rPr>
              <a:t> فِی السَّماء اِلَه)،(ما هَذَا اِلّا بَشَرٌ مِثلَکُم یَاکُلُ مِمّا تاکُلونَ مِنه و یَشرَبُ ممّا تَشرَبون </a:t>
            </a:r>
            <a:r>
              <a:rPr lang="fa-IR" dirty="0">
                <a:solidFill>
                  <a:srgbClr val="FF0000"/>
                </a:solidFill>
                <a:cs typeface="2  Shiraz" panose="00000400000000000000" pitchFamily="2" charset="-78"/>
              </a:rPr>
              <a:t>منه</a:t>
            </a:r>
            <a:endParaRPr lang="en-US" dirty="0">
              <a:solidFill>
                <a:srgbClr val="FF0000"/>
              </a:solidFill>
              <a:cs typeface="2  Shiraz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275325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  <p:bldP spid="3" grpId="0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371" y="1299702"/>
            <a:ext cx="700179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2  Shiraz" panose="00000400000000000000" pitchFamily="2" charset="-78"/>
              </a:rPr>
              <a:t>3.در اصل عائد از نظر جنس و عدد با موصول مختص مطابقت دارد.(الّذین ظَلَمُ</a:t>
            </a:r>
            <a:r>
              <a:rPr lang="fa-IR" dirty="0">
                <a:solidFill>
                  <a:srgbClr val="FF0000"/>
                </a:solidFill>
                <a:cs typeface="2  Shiraz" panose="00000400000000000000" pitchFamily="2" charset="-78"/>
              </a:rPr>
              <a:t>و</a:t>
            </a:r>
            <a:r>
              <a:rPr lang="fa-IR" dirty="0">
                <a:cs typeface="2  Shiraz" panose="00000400000000000000" pitchFamily="2" charset="-78"/>
              </a:rPr>
              <a:t>ا منه)</a:t>
            </a:r>
          </a:p>
          <a:p>
            <a:pPr algn="r"/>
            <a:r>
              <a:rPr lang="fa-IR" dirty="0">
                <a:cs typeface="2  Shiraz" panose="00000400000000000000" pitchFamily="2" charset="-78"/>
              </a:rPr>
              <a:t>برای موصول مشترک دو حالت دارد </a:t>
            </a:r>
            <a:r>
              <a:rPr lang="fa-IR" sz="1500" dirty="0">
                <a:solidFill>
                  <a:schemeClr val="bg2">
                    <a:lumMod val="20000"/>
                    <a:lumOff val="80000"/>
                  </a:schemeClr>
                </a:solidFill>
                <a:cs typeface="2  Shiraz" panose="00000400000000000000" pitchFamily="2" charset="-78"/>
              </a:rPr>
              <a:t>1.مراعات لفظ که به صورت مفرد مذکرمی آید</a:t>
            </a:r>
          </a:p>
          <a:p>
            <a:pPr algn="r"/>
            <a:r>
              <a:rPr lang="fa-IR" sz="1500" dirty="0">
                <a:cs typeface="2  Shiraz" panose="00000400000000000000" pitchFamily="2" charset="-78"/>
              </a:rPr>
              <a:t> </a:t>
            </a:r>
            <a:r>
              <a:rPr lang="fa-IR" sz="1500" dirty="0">
                <a:solidFill>
                  <a:schemeClr val="bg2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2.مراعات معنی</a:t>
            </a:r>
            <a:r>
              <a:rPr lang="fa-IR" sz="1500" dirty="0">
                <a:cs typeface="2  Shiraz" panose="00000400000000000000" pitchFamily="2" charset="-78"/>
              </a:rPr>
              <a:t>(وَ مِنَ النّاسِ مَن یَقولُ </a:t>
            </a:r>
            <a:r>
              <a:rPr lang="fa-IR" sz="1500" dirty="0">
                <a:solidFill>
                  <a:schemeClr val="bg2">
                    <a:lumMod val="40000"/>
                    <a:lumOff val="60000"/>
                  </a:schemeClr>
                </a:solidFill>
                <a:cs typeface="2  Shiraz" panose="00000400000000000000" pitchFamily="2" charset="-78"/>
              </a:rPr>
              <a:t>هو</a:t>
            </a:r>
            <a:r>
              <a:rPr lang="fa-IR" sz="1500" dirty="0">
                <a:cs typeface="2  Shiraz" panose="00000400000000000000" pitchFamily="2" charset="-78"/>
              </a:rPr>
              <a:t>آمنَّا باللهِ و بالیَومِ الآخِرِ  و ما </a:t>
            </a:r>
            <a:r>
              <a:rPr lang="fa-IR" sz="1500" dirty="0">
                <a:solidFill>
                  <a:schemeClr val="bg2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هُم</a:t>
            </a:r>
            <a:r>
              <a:rPr lang="fa-IR" sz="1500" dirty="0">
                <a:cs typeface="2  Shiraz" panose="00000400000000000000" pitchFamily="2" charset="-78"/>
              </a:rPr>
              <a:t> بِمومنینَ)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cs typeface="2  Shiraz" panose="00000400000000000000" pitchFamily="2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22274" y="1897011"/>
            <a:ext cx="165920" cy="256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800600" y="1919134"/>
            <a:ext cx="132736" cy="234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8371" y="2560689"/>
            <a:ext cx="8030497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B Titr" panose="00000700000000000000" pitchFamily="2" charset="-78"/>
              </a:rPr>
              <a:t>*در ال موصوله حتماً باید مراعات معنی شود.(وَ اعلَمُ</a:t>
            </a:r>
            <a:r>
              <a:rPr lang="fa-IR" dirty="0">
                <a:solidFill>
                  <a:schemeClr val="accent2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  <a:t>و</a:t>
            </a:r>
            <a:r>
              <a:rPr lang="fa-IR" dirty="0">
                <a:cs typeface="B Titr" panose="00000700000000000000" pitchFamily="2" charset="-78"/>
              </a:rPr>
              <a:t>ا اَنَّ اللهَ مَعَ المُتَّق</a:t>
            </a:r>
            <a:r>
              <a:rPr lang="fa-IR" dirty="0">
                <a:solidFill>
                  <a:schemeClr val="accent2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  <a:t>ین</a:t>
            </a:r>
            <a:r>
              <a:rPr lang="fa-IR" dirty="0">
                <a:cs typeface="B Titr" panose="00000700000000000000" pitchFamily="2" charset="-78"/>
              </a:rPr>
              <a:t>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371" y="3290734"/>
            <a:ext cx="82296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B Titr" panose="00000700000000000000" pitchFamily="2" charset="-78"/>
              </a:rPr>
              <a:t>*موصول حرفی هیچگاه صله اش حذف نمی شود و حذف صله مربوط به موصول اسمی است.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8820" y="4065025"/>
            <a:ext cx="847294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a-IR" dirty="0">
                <a:cs typeface="B Titr" panose="00000700000000000000" pitchFamily="2" charset="-78"/>
              </a:rPr>
              <a:t>*برای این که تشخیص دهیم ،اسم های موصول مشترک برای چه صیغه ای آمده اند ،حتماً باید به عائد ی که در جمله صله است و به آن بر می گردد،نگاه کنیم وگرنه از لفظ آن مشخص نمی شود ،چرا که برای همه صیغه ها به یک شکل به کار می رود.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7146" y="5352018"/>
            <a:ext cx="86665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100" dirty="0">
                <a:solidFill>
                  <a:schemeClr val="accent2">
                    <a:lumMod val="40000"/>
                    <a:lumOff val="60000"/>
                  </a:schemeClr>
                </a:solidFill>
                <a:cs typeface="2  Shiraz" panose="00000400000000000000" pitchFamily="2" charset="-78"/>
              </a:rPr>
              <a:t>موصولات حرفی</a:t>
            </a:r>
            <a:r>
              <a:rPr lang="fa-IR" sz="2100" dirty="0">
                <a:cs typeface="2  Shiraz" panose="00000400000000000000" pitchFamily="2" charset="-78"/>
              </a:rPr>
              <a:t>:</a:t>
            </a:r>
            <a:r>
              <a:rPr lang="fa-IR" dirty="0">
                <a:cs typeface="2  Shiraz" panose="00000400000000000000" pitchFamily="2" charset="-78"/>
              </a:rPr>
              <a:t>حروفی که وارد جمله شده و همان جمله صله اش است و آن را تاویل به مصدر می برد.</a:t>
            </a:r>
            <a:endParaRPr lang="en-US" sz="2100" dirty="0">
              <a:cs typeface="2  Shiraz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7142081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ft Arrow 5"/>
          <p:cNvSpPr/>
          <p:nvPr/>
        </p:nvSpPr>
        <p:spPr>
          <a:xfrm>
            <a:off x="7715272" y="500043"/>
            <a:ext cx="1428728" cy="1214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تفاوت کلام وجمله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1" y="928670"/>
            <a:ext cx="7286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2400" dirty="0" smtClean="0">
                <a:cs typeface="2  Shiraz" panose="00000400000000000000" pitchFamily="2" charset="-78"/>
              </a:rPr>
              <a:t>کلام مفیداست،زیرا  شنونده در مقابل آن سکوت می کند {زیدٌ قامَ} امّا جمله مفید نیست و شنونده منتظر کامل شدن آن است.(ذهب)  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7" name="Left Arrow 16"/>
          <p:cNvSpPr/>
          <p:nvPr/>
        </p:nvSpPr>
        <p:spPr>
          <a:xfrm>
            <a:off x="7715272" y="2714620"/>
            <a:ext cx="1428760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فائده نحو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" y="2857496"/>
            <a:ext cx="750095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1-دوری ازخطاواشتباه  </a:t>
            </a:r>
            <a:r>
              <a:rPr lang="fa-IR" sz="2400" dirty="0" smtClean="0">
                <a:cs typeface="2  Shiraz" panose="00000400000000000000" pitchFamily="2" charset="-78"/>
              </a:rPr>
              <a:t>2-قدرت</a:t>
            </a:r>
            <a:r>
              <a:rPr lang="fa-IR" sz="2000" dirty="0" smtClean="0">
                <a:cs typeface="2  Shiraz" panose="00000400000000000000" pitchFamily="2" charset="-78"/>
              </a:rPr>
              <a:t> فهم جملات وکلمات  3-بازداشتن ازخطادرگفتار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5" name="Double Wave 34"/>
          <p:cNvSpPr/>
          <p:nvPr/>
        </p:nvSpPr>
        <p:spPr>
          <a:xfrm>
            <a:off x="642910" y="4000504"/>
            <a:ext cx="8072495" cy="2571768"/>
          </a:xfrm>
          <a:prstGeom prst="doubleWav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9600" dirty="0" smtClean="0">
                <a:cs typeface="2  Titr" panose="00000700000000000000" pitchFamily="2" charset="-78"/>
              </a:rPr>
              <a:t>اقسام اسم</a:t>
            </a:r>
            <a:endParaRPr lang="fa-IR" sz="96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7" grpId="0" animBg="1"/>
      <p:bldP spid="34" grpId="0"/>
      <p:bldP spid="3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29190" y="642918"/>
            <a:ext cx="10715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752" y="3071810"/>
            <a:ext cx="428624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5400" dirty="0" smtClean="0">
                <a:cs typeface="2  Shiraz" panose="00000400000000000000" pitchFamily="2" charset="-78"/>
              </a:rPr>
              <a:t>تاویل بردن به مصدر</a:t>
            </a:r>
            <a:endParaRPr lang="fa-IR" sz="5400" dirty="0">
              <a:cs typeface="2  Shiraz" panose="00000400000000000000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3143240" y="2357430"/>
            <a:ext cx="200026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3143240" y="3500438"/>
            <a:ext cx="200026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2910" y="2071678"/>
            <a:ext cx="250033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dirty="0" smtClean="0">
                <a:cs typeface="2  Shiraz" panose="00000400000000000000" pitchFamily="2" charset="-78"/>
              </a:rPr>
              <a:t>جمله فعلیه</a:t>
            </a:r>
            <a:endParaRPr lang="fa-IR" sz="4800" dirty="0">
              <a:cs typeface="2  Shiraz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4143380"/>
            <a:ext cx="235745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dirty="0" smtClean="0">
                <a:cs typeface="2  Shiraz" panose="00000400000000000000" pitchFamily="2" charset="-78"/>
              </a:rPr>
              <a:t>جمله اسمیه</a:t>
            </a:r>
            <a:endParaRPr lang="fa-IR" sz="4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7166"/>
            <a:ext cx="9144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cs typeface="2  Shiraz" panose="00000400000000000000" pitchFamily="2" charset="-78"/>
              </a:rPr>
              <a:t>ابتدا با حروفی آشنا می شویم که جملات را تاویل به مصدر می برند که به آن ها </a:t>
            </a:r>
            <a:r>
              <a:rPr lang="fa-IR" sz="3200" dirty="0" smtClean="0">
                <a:solidFill>
                  <a:srgbClr val="FFFF00"/>
                </a:solidFill>
                <a:cs typeface="2  Shiraz" panose="00000400000000000000" pitchFamily="2" charset="-78"/>
              </a:rPr>
              <a:t>حروف مصدریه </a:t>
            </a:r>
            <a:r>
              <a:rPr lang="fa-IR" sz="3200" dirty="0" smtClean="0">
                <a:cs typeface="2  Shiraz" panose="00000400000000000000" pitchFamily="2" charset="-78"/>
              </a:rPr>
              <a:t>گویند.(حروف مصدریه جزء موصولات حرفی است.)</a:t>
            </a:r>
            <a:endParaRPr lang="fa-IR" sz="3200" dirty="0">
              <a:cs typeface="2  Shiraz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86612" y="3214686"/>
            <a:ext cx="18573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300" dirty="0" smtClean="0">
                <a:cs typeface="2  Shiraz" panose="00000400000000000000" pitchFamily="2" charset="-78"/>
              </a:rPr>
              <a:t>حروف مصدریه</a:t>
            </a:r>
            <a:endParaRPr lang="fa-IR" sz="2300" dirty="0">
              <a:cs typeface="2  Shiraz" panose="00000400000000000000" pitchFamily="2" charset="-78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5715008" y="2071678"/>
            <a:ext cx="2000264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5572132" y="2928934"/>
            <a:ext cx="214314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5500694" y="3429000"/>
            <a:ext cx="221457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5857884" y="3429000"/>
            <a:ext cx="185738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5822165" y="3893347"/>
            <a:ext cx="2357454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57686" y="1762772"/>
            <a:ext cx="12858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اَن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2691466"/>
            <a:ext cx="9286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لو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3438" y="3571876"/>
            <a:ext cx="78581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کی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214346" y="4572008"/>
            <a:ext cx="61436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ما :بر سر هر دو نوع جمله آمده و تاویل به مصدر می برد.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5572140"/>
            <a:ext cx="61436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اَنَّ :فقط بر سر جمله اسمیه آمده و تایل مصدر می برد.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30" name="Left Brace 29"/>
          <p:cNvSpPr/>
          <p:nvPr/>
        </p:nvSpPr>
        <p:spPr>
          <a:xfrm>
            <a:off x="4500562" y="1571612"/>
            <a:ext cx="571504" cy="26432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cs typeface="2  Shiraz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2428868"/>
            <a:ext cx="442912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بر سر جمله فعلیه آمده و تاویل به مصدر می برند.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4" grpId="0"/>
      <p:bldP spid="26" grpId="0"/>
      <p:bldP spid="27" grpId="0"/>
      <p:bldP spid="28" grpId="0"/>
      <p:bldP spid="29" grpId="0"/>
      <p:bldP spid="30" grpId="0" animBg="1"/>
      <p:bldP spid="3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868" y="214290"/>
            <a:ext cx="5357850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a-IR" sz="2800" dirty="0" smtClean="0">
                <a:cs typeface="2  Titr" panose="00000700000000000000" pitchFamily="2" charset="-78"/>
              </a:rPr>
              <a:t>تاویل به مصدر بردن جمله فعلیه :</a:t>
            </a:r>
            <a:endParaRPr lang="fa-IR" sz="2800" dirty="0">
              <a:cs typeface="2 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1000108"/>
            <a:ext cx="8715436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در تاویل به مصدر بردن ،مصدر فعل به مسند الیه خود اضافه می شود و مسند الیه فعل،یا فاعل یا نائب فاعل است و چون فاعل و نائب فاعل مرفوع هستند و نمی توانند مضاف الیه واقع شوند پس اگر اسم ظاهر باشند،وقتی مضاف الیه مصدر شدند،اعراب آن ها از رفع به جر تغییر می کند و اگر ضمیر باشد ،ضمیر مجروری همان صیغه را به عنوان مضاف الیه مصدر می آوریم. 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3286124"/>
            <a:ext cx="8643998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a-IR" sz="2400" dirty="0" smtClean="0">
                <a:cs typeface="2  Titr" panose="00000700000000000000" pitchFamily="2" charset="-78"/>
              </a:rPr>
              <a:t>*در فعل معلوم،فاعل مسند الیه  و در فعل مجهول ،نائب فاعل مسند الیه است.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 rot="21442178">
            <a:off x="7572396" y="5000636"/>
            <a:ext cx="12858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dirty="0" smtClean="0">
                <a:cs typeface="2  Shiraz" panose="00000400000000000000" pitchFamily="2" charset="-78"/>
              </a:rPr>
              <a:t>فعل</a:t>
            </a:r>
            <a:endParaRPr lang="fa-IR" sz="4800" dirty="0">
              <a:cs typeface="2  Shiraz" panose="00000400000000000000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5072066" y="4786322"/>
            <a:ext cx="264320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5000628" y="5500702"/>
            <a:ext cx="271464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4572008"/>
            <a:ext cx="50720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متعدی:علاوه بر فاعل به مفعول نیز نیاز دارد.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8662" y="5786454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لازم:فقط به فاعل نیاز دارد.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animBg="1"/>
      <p:bldP spid="11" grpId="0"/>
      <p:bldP spid="16" grpId="0"/>
      <p:bldP spid="1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86644" y="3214686"/>
            <a:ext cx="185735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تاویل به مصدر بردن فعل متعدی</a:t>
            </a:r>
            <a:endParaRPr lang="fa-IR" sz="2800" dirty="0">
              <a:cs typeface="2  Shiraz" panose="00000400000000000000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V="1">
            <a:off x="5965041" y="2107397"/>
            <a:ext cx="250033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6393669" y="2536025"/>
            <a:ext cx="128588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6286512" y="3644902"/>
            <a:ext cx="1214446" cy="141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143636" y="4143380"/>
            <a:ext cx="185738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43372" y="1000108"/>
            <a:ext cx="27860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فاعل و مفعول هر دو ضمیر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86182" y="2143116"/>
            <a:ext cx="278608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فاعل ومفعول هر دو اسم ظاهر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28992" y="3571876"/>
            <a:ext cx="285752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فاعل اسم ظاهر و مفعول ضمیر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86182" y="5214950"/>
            <a:ext cx="285752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فاعل ضمیر و مفعول اسم ظاهر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3929058" y="1000108"/>
            <a:ext cx="57150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7158" y="785794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اَن یَضرِبَهُ:ضَربُهُ اِیّاه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*در تاویل به مصدر بردن،ضمیر متصل منصوبی به صورت ضمیر منفصل منصوبی می آید.</a:t>
            </a:r>
            <a:endParaRPr lang="fa-IR" sz="2000" dirty="0">
              <a:cs typeface="2  Titr" panose="00000700000000000000" pitchFamily="2" charset="-78"/>
            </a:endParaRPr>
          </a:p>
        </p:txBody>
      </p:sp>
      <p:cxnSp>
        <p:nvCxnSpPr>
          <p:cNvPr id="32" name="Straight Arrow Connector 31"/>
          <p:cNvCxnSpPr>
            <a:stCxn id="19" idx="1"/>
          </p:cNvCxnSpPr>
          <p:nvPr/>
        </p:nvCxnSpPr>
        <p:spPr>
          <a:xfrm flipH="1" flipV="1">
            <a:off x="3571868" y="2357432"/>
            <a:ext cx="214314" cy="201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714480" y="2071678"/>
            <a:ext cx="178595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اَن یَضرِبَ زِیدٌ </a:t>
            </a:r>
            <a:r>
              <a:rPr lang="fa-IR" dirty="0" smtClean="0">
                <a:cs typeface="2  Shiraz" panose="00000400000000000000" pitchFamily="2" charset="-78"/>
              </a:rPr>
              <a:t>بکراًً</a:t>
            </a:r>
            <a:endParaRPr lang="fa-IR" dirty="0">
              <a:cs typeface="2  Shiraz" panose="00000400000000000000" pitchFamily="2" charset="-78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rot="16200000" flipV="1">
            <a:off x="1464447" y="1893083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0" y="1428736"/>
            <a:ext cx="1500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 زِیدٍ بکراً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1928802"/>
            <a:ext cx="14287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ضَربُهُ بکراً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58" y="5572140"/>
            <a:ext cx="12858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ضَربُهُ اِیّاهُ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2857496"/>
            <a:ext cx="14287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 زِیدٍ ایّاهُ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rot="10800000">
            <a:off x="3214678" y="385762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714480" y="3714752"/>
            <a:ext cx="13573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اَن یَضرِبَهُ زیدٌ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14282" y="3571876"/>
            <a:ext cx="14287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 زِیدٍ ایّاهُ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5720" y="4071942"/>
            <a:ext cx="12858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ضَربُهُ اِیّاهُ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rot="10800000">
            <a:off x="3500430" y="5429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857356" y="5214950"/>
            <a:ext cx="150019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اَن یَضرِبَ بکراً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14282" y="4857760"/>
            <a:ext cx="14287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ضَربُهُ بَکراً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0" y="2428868"/>
            <a:ext cx="12858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ضَربُهُ ایّاهُ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70" name="Straight Arrow Connector 69"/>
          <p:cNvCxnSpPr>
            <a:endCxn id="52" idx="3"/>
          </p:cNvCxnSpPr>
          <p:nvPr/>
        </p:nvCxnSpPr>
        <p:spPr>
          <a:xfrm rot="10800000">
            <a:off x="1428728" y="2128858"/>
            <a:ext cx="428628" cy="15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68" idx="3"/>
          </p:cNvCxnSpPr>
          <p:nvPr/>
        </p:nvCxnSpPr>
        <p:spPr>
          <a:xfrm rot="10800000" flipV="1">
            <a:off x="1285852" y="2285991"/>
            <a:ext cx="571504" cy="342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54" idx="3"/>
          </p:cNvCxnSpPr>
          <p:nvPr/>
        </p:nvCxnSpPr>
        <p:spPr>
          <a:xfrm rot="5400000">
            <a:off x="1257263" y="2457457"/>
            <a:ext cx="771559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0800000">
            <a:off x="1571604" y="3857628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61" idx="3"/>
          </p:cNvCxnSpPr>
          <p:nvPr/>
        </p:nvCxnSpPr>
        <p:spPr>
          <a:xfrm rot="5400000">
            <a:off x="1543000" y="3957638"/>
            <a:ext cx="342931" cy="285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10800000">
            <a:off x="1571604" y="5143512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53" idx="3"/>
          </p:cNvCxnSpPr>
          <p:nvPr/>
        </p:nvCxnSpPr>
        <p:spPr>
          <a:xfrm rot="10800000" flipV="1">
            <a:off x="1643010" y="5429263"/>
            <a:ext cx="357222" cy="342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071802" y="571480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  <p:bldP spid="20" grpId="0"/>
      <p:bldP spid="21" grpId="0"/>
      <p:bldP spid="25" grpId="0"/>
      <p:bldP spid="26" grpId="0" animBg="1"/>
      <p:bldP spid="33" grpId="0"/>
      <p:bldP spid="51" grpId="0"/>
      <p:bldP spid="52" grpId="0"/>
      <p:bldP spid="53" grpId="0"/>
      <p:bldP spid="54" grpId="0"/>
      <p:bldP spid="59" grpId="0"/>
      <p:bldP spid="60" grpId="0"/>
      <p:bldP spid="61" grpId="0"/>
      <p:bldP spid="66" grpId="0"/>
      <p:bldP spid="67" grpId="0"/>
      <p:bldP spid="6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00826" y="3286124"/>
            <a:ext cx="264317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cs typeface="2  Shiraz" panose="00000400000000000000" pitchFamily="2" charset="-78"/>
              </a:rPr>
              <a:t>تاویل به مصدر بردن فعل لازم</a:t>
            </a:r>
            <a:endParaRPr lang="fa-IR" sz="3600" dirty="0">
              <a:cs typeface="2  Shiraz" panose="000004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6200000" flipV="1">
            <a:off x="6250793" y="2893215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6215074" y="3786190"/>
            <a:ext cx="92869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43174" y="2357430"/>
            <a:ext cx="38576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فاعل اسم ظاهر باشد:مصدر فعل به فاعل اضافه می شود.اَن یذهبَ زَید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488" y="4214818"/>
            <a:ext cx="335758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فاعل ضمیر باشد:مصدر فعل را به فاعل اضافه می کند.اَن یذهبَ</a:t>
            </a:r>
            <a:endParaRPr lang="fa-IR" sz="2800" dirty="0">
              <a:cs typeface="2  Shiraz" panose="00000400000000000000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214546" y="2571744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2143108" y="307181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28662" y="2285992"/>
            <a:ext cx="121444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ذِهابُ زِیدٍ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5786" y="3143248"/>
            <a:ext cx="12858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ذِهابُهُ</a:t>
            </a:r>
            <a:endParaRPr lang="fa-IR" sz="2800" dirty="0">
              <a:cs typeface="2  Shiraz" panose="00000400000000000000" pitchFamily="2" charset="-78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2357422" y="49291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42976" y="4714884"/>
            <a:ext cx="1143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ذِهابُهُ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21" grpId="0"/>
      <p:bldP spid="22" grpId="0"/>
      <p:bldP spid="2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714356"/>
            <a:ext cx="61436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2  Shiraz" panose="00000400000000000000" pitchFamily="2" charset="-78"/>
              </a:rPr>
              <a:t> 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571480"/>
            <a:ext cx="8286808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*هرگاه فعل مضارعی که تاویل به مصدر می رود،منفی باشد قبل از مصدر کلمه </a:t>
            </a:r>
            <a:r>
              <a:rPr lang="fa-IR" sz="4000" dirty="0" smtClean="0">
                <a:solidFill>
                  <a:schemeClr val="bg1"/>
                </a:solidFill>
                <a:cs typeface="2  Titr" panose="00000700000000000000" pitchFamily="2" charset="-78"/>
              </a:rPr>
              <a:t>عدم </a:t>
            </a:r>
            <a:r>
              <a:rPr lang="fa-IR" sz="2400" dirty="0" smtClean="0">
                <a:cs typeface="2  Titr" panose="00000700000000000000" pitchFamily="2" charset="-78"/>
              </a:rPr>
              <a:t>اضافه می شود: کیلا تضرب:عدم ضرب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4414" y="3214686"/>
            <a:ext cx="771530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*فعل چه مونث باشد چه مذکر ،مصدرش هیچ تغییری نمی کند.</a:t>
            </a:r>
            <a:endParaRPr lang="fa-IR" sz="2400" dirty="0">
              <a:cs typeface="2  Titr" panose="00000700000000000000" pitchFamily="2" charset="-7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6429388" y="1571612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14678" y="2143116"/>
            <a:ext cx="51435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یاد آوری:</a:t>
            </a:r>
            <a:r>
              <a:rPr lang="fa-IR" sz="3200" dirty="0" smtClean="0">
                <a:solidFill>
                  <a:srgbClr val="FFC000"/>
                </a:solidFill>
                <a:cs typeface="2  Shiraz" panose="00000400000000000000" pitchFamily="2" charset="-78"/>
              </a:rPr>
              <a:t>کی </a:t>
            </a:r>
            <a:r>
              <a:rPr lang="fa-IR" sz="2800" dirty="0" smtClean="0">
                <a:cs typeface="2  Shiraz" panose="00000400000000000000" pitchFamily="2" charset="-78"/>
              </a:rPr>
              <a:t>از حروف مصدریه می باشد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00232" y="3929066"/>
            <a:ext cx="70009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cs typeface="2  Shiraz" panose="00000400000000000000" pitchFamily="2" charset="-78"/>
              </a:rPr>
              <a:t>تمرین:</a:t>
            </a:r>
            <a:r>
              <a:rPr lang="fa-IR" sz="2800" dirty="0" smtClean="0">
                <a:cs typeface="2  Shiraz" panose="00000400000000000000" pitchFamily="2" charset="-78"/>
              </a:rPr>
              <a:t>جملات فعلیه زیر را تاویل به مصدر ببرید.</a:t>
            </a:r>
            <a:endParaRPr lang="fa-IR" sz="3600" dirty="0">
              <a:cs typeface="2  Shiraz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71604" y="4786322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1.واَن تَصبِروا خَیرٌ لَکُم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00496" y="5357826"/>
            <a:ext cx="48577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2.لِکَیلا تاسَوا علَی ما فَاتَکُم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9058" y="5929330"/>
            <a:ext cx="50006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3.رُبَما یَوَدُّ الَذّینَ کَفَروُا لَو کانوُا مُسلِمین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/>
      <p:bldP spid="14" grpId="0"/>
      <p:bldP spid="16" grpId="0"/>
      <p:bldP spid="17" grpId="0"/>
      <p:bldP spid="1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88" y="281536"/>
            <a:ext cx="800102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3600" dirty="0" smtClean="0">
                <a:solidFill>
                  <a:srgbClr val="002060"/>
                </a:solidFill>
                <a:cs typeface="2  Titr" panose="00000700000000000000" pitchFamily="2" charset="-78"/>
              </a:rPr>
              <a:t>جمله اسمیه</a:t>
            </a:r>
            <a:r>
              <a:rPr lang="fa-IR" sz="2400" dirty="0" smtClean="0">
                <a:cs typeface="2  Titr" panose="00000700000000000000" pitchFamily="2" charset="-78"/>
              </a:rPr>
              <a:t>:در جمله اسمیه مسند خبر و مسند الیه مبتدا است.</a:t>
            </a:r>
          </a:p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در تاویل به مصدر بردن مصدر مسند  به مسند الیه اضافه می شود. </a:t>
            </a:r>
            <a:endParaRPr lang="fa-IR" sz="2400" dirty="0">
              <a:cs typeface="2 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6776" y="1714488"/>
            <a:ext cx="8572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cs typeface="2  Shiraz" panose="00000400000000000000" pitchFamily="2" charset="-78"/>
              </a:rPr>
              <a:t>مثلاً:</a:t>
            </a:r>
            <a:endParaRPr lang="fa-IR" sz="3200" dirty="0">
              <a:cs typeface="2  Shiraz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256" y="2571744"/>
            <a:ext cx="350043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1.اَنَّ زِیدً ضَرَبَ عمراً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71604" y="3571876"/>
            <a:ext cx="292895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ضَربَ زِیدٍ عمراً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29388" y="3429000"/>
            <a:ext cx="250033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2.اَنَّ زِیدً یَضربُ عمراً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7884" y="4357694"/>
            <a:ext cx="30718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3.اَنَّ زِیدً ضاربُ عمراً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29454" y="5214950"/>
            <a:ext cx="200026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4.اَنَّ زِیدً مضروب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6" name="Right Arrow 25"/>
          <p:cNvSpPr/>
          <p:nvPr/>
        </p:nvSpPr>
        <p:spPr>
          <a:xfrm flipH="1">
            <a:off x="4572000" y="2643182"/>
            <a:ext cx="1714512" cy="23574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cs typeface="2  Shiraz" panose="00000400000000000000" pitchFamily="2" charset="-78"/>
            </a:endParaRPr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flipH="1" flipV="1">
            <a:off x="6072198" y="5500702"/>
            <a:ext cx="857256" cy="1913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86116" y="5214950"/>
            <a:ext cx="2571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ضَربُ زِیدٍ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19" grpId="0"/>
      <p:bldP spid="20" grpId="0"/>
      <p:bldP spid="24" grpId="0"/>
      <p:bldP spid="25" grpId="0"/>
      <p:bldP spid="26" grpId="0" animBg="1"/>
      <p:bldP spid="26" grpId="1" animBg="1"/>
      <p:bldP spid="3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86578" y="2357430"/>
            <a:ext cx="235742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تاویل به مصدر بردن هنگامی که خبر مفعول دارد</a:t>
            </a:r>
            <a:endParaRPr lang="fa-IR" sz="2800" dirty="0">
              <a:cs typeface="2  Shiraz" panose="00000400000000000000" pitchFamily="2" charset="-78"/>
            </a:endParaRP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>
            <a:off x="6286512" y="1428736"/>
            <a:ext cx="500066" cy="1621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 rot="10800000" flipV="1">
            <a:off x="6000760" y="3049928"/>
            <a:ext cx="785818" cy="1164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86050" y="785794"/>
            <a:ext cx="3357586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مفعول اسم ظاهر</a:t>
            </a:r>
            <a:r>
              <a:rPr lang="fa-IR" sz="2400" dirty="0" smtClean="0">
                <a:cs typeface="2  Shiraz" panose="00000400000000000000" pitchFamily="2" charset="-78"/>
              </a:rPr>
              <a:t>:</a:t>
            </a:r>
            <a:r>
              <a:rPr lang="fa-IR" sz="2800" dirty="0" smtClean="0">
                <a:cs typeface="2  Shiraz" panose="00000400000000000000" pitchFamily="2" charset="-78"/>
              </a:rPr>
              <a:t>مصدر خبر به مبتدا اضافه و مفعول که اسم ظاهر است بعد از آن می آید.</a:t>
            </a:r>
          </a:p>
          <a:p>
            <a:r>
              <a:rPr lang="fa-IR" sz="2800" dirty="0" smtClean="0">
                <a:cs typeface="2  Shiraz" panose="00000400000000000000" pitchFamily="2" charset="-78"/>
              </a:rPr>
              <a:t>اَنَّ زَیداً یُحبُّ عَمراً</a:t>
            </a:r>
            <a:endParaRPr lang="fa-IR" sz="2800" dirty="0">
              <a:cs typeface="2  Shiraz" panose="00000400000000000000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2214546" y="1785926"/>
            <a:ext cx="200026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5786" y="1500174"/>
            <a:ext cx="12858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حُبُّهُ عمراًَ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8860" y="3429000"/>
            <a:ext cx="364333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2  Shiraz" panose="00000400000000000000" pitchFamily="2" charset="-78"/>
              </a:rPr>
              <a:t>مفعول ضمیر</a:t>
            </a:r>
            <a:r>
              <a:rPr lang="fa-IR" sz="2400" dirty="0" smtClean="0">
                <a:cs typeface="2  Shiraz" panose="00000400000000000000" pitchFamily="2" charset="-78"/>
              </a:rPr>
              <a:t>:</a:t>
            </a:r>
            <a:r>
              <a:rPr lang="fa-IR" sz="2800" dirty="0" smtClean="0">
                <a:cs typeface="2  Shiraz" panose="00000400000000000000" pitchFamily="2" charset="-78"/>
              </a:rPr>
              <a:t>مصدر خبر به مبتدا اضافه شده و مفعول که ضمیر است،به صورت ضمیر منفصل بعد از آن می آید.اَنَّ مالَهُ اَخلَدَه</a:t>
            </a:r>
            <a:endParaRPr lang="fa-IR" sz="2800" dirty="0">
              <a:cs typeface="2  Shiraz" panose="00000400000000000000" pitchFamily="2" charset="-78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2214546" y="4857760"/>
            <a:ext cx="114300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0" y="4572008"/>
            <a:ext cx="21431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اِخلادَ مالَهُ اِیّاهُ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9" grpId="0"/>
      <p:bldP spid="22" grpId="0"/>
      <p:bldP spid="2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785794"/>
            <a:ext cx="8429684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cs typeface="2  Titr" panose="00000700000000000000" pitchFamily="2" charset="-78"/>
              </a:rPr>
              <a:t>*در تاویل به مصدر بردن،شکل مصدر در حالات متفاوت تغییر نمی کند و اگر مسند الیه تغییر کرد،مضافٌ الیه مصدر که در اصل همان مسند الیه بوده تغییر می کند.</a:t>
            </a:r>
            <a:endParaRPr lang="fa-IR" sz="2000" dirty="0">
              <a:cs typeface="2 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2357430"/>
            <a:ext cx="67151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cs typeface="2  Shiraz" panose="00000400000000000000" pitchFamily="2" charset="-78"/>
              </a:rPr>
              <a:t>تمرین:</a:t>
            </a:r>
            <a:r>
              <a:rPr lang="fa-IR" sz="2800" dirty="0" smtClean="0">
                <a:cs typeface="2  Shiraz" panose="00000400000000000000" pitchFamily="2" charset="-78"/>
              </a:rPr>
              <a:t>جملات اسمیه زیر تاویل به مصدر ببرید.</a:t>
            </a:r>
            <a:endParaRPr lang="fa-IR" sz="3600" dirty="0">
              <a:cs typeface="2  Shiraz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3500438"/>
            <a:ext cx="55007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1.اَنَّ زِیداً یَخرُجُ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0760" y="4214818"/>
            <a:ext cx="292895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2.اَنَّ زِیدَین یَخرُجُون </a:t>
            </a:r>
            <a:endParaRPr lang="fa-IR" sz="28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73" y="3002243"/>
            <a:ext cx="7809653" cy="85351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99592" y="2348880"/>
            <a:ext cx="698477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6600" dirty="0">
                <a:latin typeface="A Thuluth" pitchFamily="2" charset="-78"/>
                <a:cs typeface="A Thuluth" pitchFamily="2" charset="-78"/>
              </a:rPr>
              <a:t>خدایا </a:t>
            </a:r>
            <a:r>
              <a:rPr lang="fa-IR" sz="6600" dirty="0" smtClean="0">
                <a:latin typeface="A Thuluth" pitchFamily="2" charset="-78"/>
                <a:cs typeface="A Thuluth" pitchFamily="2" charset="-78"/>
              </a:rPr>
              <a:t>چنان </a:t>
            </a:r>
            <a:r>
              <a:rPr lang="fa-IR" sz="6600" dirty="0">
                <a:latin typeface="A Thuluth" pitchFamily="2" charset="-78"/>
                <a:cs typeface="A Thuluth" pitchFamily="2" charset="-78"/>
              </a:rPr>
              <a:t>کن </a:t>
            </a:r>
            <a:r>
              <a:rPr lang="fa-IR" sz="6600" dirty="0" smtClean="0">
                <a:latin typeface="A Thuluth" pitchFamily="2" charset="-78"/>
                <a:cs typeface="A Thuluth" pitchFamily="2" charset="-78"/>
              </a:rPr>
              <a:t>سرانجام کار</a:t>
            </a:r>
          </a:p>
          <a:p>
            <a:pPr algn="ctr"/>
            <a:r>
              <a:rPr lang="fa-IR" sz="4000" dirty="0" smtClean="0">
                <a:latin typeface="A Thuluth" pitchFamily="2" charset="-78"/>
                <a:cs typeface="A Thuluth" pitchFamily="2" charset="-78"/>
              </a:rPr>
              <a:t> </a:t>
            </a:r>
          </a:p>
          <a:p>
            <a:pPr algn="ctr"/>
            <a:r>
              <a:rPr lang="fa-IR" sz="6000" dirty="0" smtClean="0">
                <a:latin typeface="A Thuluth" pitchFamily="2" charset="-78"/>
                <a:cs typeface="A Thuluth" pitchFamily="2" charset="-78"/>
              </a:rPr>
              <a:t>تو </a:t>
            </a:r>
            <a:r>
              <a:rPr lang="fa-IR" sz="6000" dirty="0">
                <a:latin typeface="A Thuluth" pitchFamily="2" charset="-78"/>
                <a:cs typeface="A Thuluth" pitchFamily="2" charset="-78"/>
              </a:rPr>
              <a:t>خوشنود باشی </a:t>
            </a:r>
            <a:r>
              <a:rPr lang="fa-IR" sz="6000" dirty="0" smtClean="0">
                <a:latin typeface="A Thuluth" pitchFamily="2" charset="-78"/>
                <a:cs typeface="A Thuluth" pitchFamily="2" charset="-78"/>
              </a:rPr>
              <a:t>ومارستگار</a:t>
            </a:r>
            <a:endParaRPr lang="fa-IR" sz="6000" dirty="0">
              <a:latin typeface="A Thuluth" pitchFamily="2" charset="-78"/>
              <a:cs typeface="A Thuluth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6855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14612" y="857232"/>
            <a:ext cx="3714776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600" dirty="0" smtClean="0">
                <a:cs typeface="2  Titr" panose="00000700000000000000" pitchFamily="2" charset="-78"/>
              </a:rPr>
              <a:t>جامدومشتق</a:t>
            </a:r>
            <a:endParaRPr lang="fa-IR" sz="7200" dirty="0">
              <a:cs typeface="2  Titr" panose="00000700000000000000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5643570" y="2071678"/>
            <a:ext cx="1785950" cy="1500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2071670" y="2143117"/>
            <a:ext cx="1785950" cy="1500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57818" y="4071942"/>
            <a:ext cx="3500463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مستقیم از حروف الفبا یا از جمله دیگر گرفته شده است.</a:t>
            </a:r>
          </a:p>
          <a:p>
            <a:r>
              <a:rPr lang="fa-IR" sz="2800" dirty="0" smtClean="0">
                <a:cs typeface="2  Shiraz" panose="00000400000000000000" pitchFamily="2" charset="-78"/>
              </a:rPr>
              <a:t>      {رجُل و بسمَله}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4143381"/>
            <a:ext cx="457203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از مصدر گرفته شده است مستقیمأ یا با واسطه.{ضارب و یضربُ و مضراب}</a:t>
            </a:r>
          </a:p>
          <a:p>
            <a:endParaRPr lang="fa-IR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86645" y="2435362"/>
            <a:ext cx="178595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>
                <a:cs typeface="2  Titr" panose="00000700000000000000" pitchFamily="2" charset="-78"/>
              </a:rPr>
              <a:t>جامد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6804248" y="2355720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6929454" y="2857496"/>
            <a:ext cx="1071571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2455" y="2071679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دلالت برذات{علی,چراغ}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20819" y="3000373"/>
            <a:ext cx="43577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</a:t>
            </a:r>
            <a:r>
              <a:rPr lang="fa-IR" sz="2400" dirty="0" smtClean="0">
                <a:cs typeface="2  Shiraz" panose="00000400000000000000" pitchFamily="2" charset="-78"/>
              </a:rPr>
              <a:t>لالت برمعنا{ضرب:زدن,}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43834" y="4357695"/>
            <a:ext cx="15001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 smtClean="0">
                <a:cs typeface="2  Titr" panose="00000700000000000000" pitchFamily="2" charset="-78"/>
              </a:rPr>
              <a:t>مشتق</a:t>
            </a:r>
            <a:endParaRPr lang="fa-IR" sz="3600" dirty="0">
              <a:cs typeface="2  Titr" panose="00000700000000000000" pitchFamily="2" charset="-78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7215207" y="4214818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7286644" y="4714885"/>
            <a:ext cx="785819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21015" y="4071942"/>
            <a:ext cx="30718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دلالت بر حدث </a:t>
            </a:r>
            <a:r>
              <a:rPr lang="fa-IR" sz="2400" dirty="0" smtClean="0">
                <a:cs typeface="2  Shiraz" panose="00000400000000000000" pitchFamily="2" charset="-78"/>
              </a:rPr>
              <a:t>تنها</a:t>
            </a:r>
            <a:r>
              <a:rPr lang="fa-IR" sz="2000" dirty="0" smtClean="0">
                <a:cs typeface="2  Shiraz" panose="00000400000000000000" pitchFamily="2" charset="-78"/>
              </a:rPr>
              <a:t> 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49644" y="5143512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دلالت </a:t>
            </a:r>
            <a:r>
              <a:rPr lang="fa-IR" sz="2400" dirty="0" smtClean="0">
                <a:cs typeface="2  Shiraz" panose="00000400000000000000" pitchFamily="2" charset="-78"/>
              </a:rPr>
              <a:t>برحدث</a:t>
            </a:r>
            <a:r>
              <a:rPr lang="fa-IR" sz="2000" dirty="0" smtClean="0">
                <a:cs typeface="2  Shiraz" panose="00000400000000000000" pitchFamily="2" charset="-78"/>
              </a:rPr>
              <a:t> وذات</a:t>
            </a:r>
            <a:endParaRPr lang="fa-IR" sz="2000" dirty="0">
              <a:cs typeface="2  Shiraz" panose="00000400000000000000" pitchFamily="2" charset="-78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>
            <a:off x="3929057" y="4786323"/>
            <a:ext cx="1357323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4000497" y="5357827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3365" y="4643446"/>
            <a:ext cx="35719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اسم های که کارفعل راانجام میدهند,اسم فاعل واسم مفعول {عالم ومعلوم}</a:t>
            </a:r>
            <a:endParaRPr lang="fa-IR" sz="2000" dirty="0">
              <a:cs typeface="2  Shiraz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4803" y="5715017"/>
            <a:ext cx="350046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2  Shiraz" panose="00000400000000000000" pitchFamily="2" charset="-78"/>
              </a:rPr>
              <a:t>اسم های که کارفعل راانجام نمی دهند,اسم زمان ومکان {مجلس}</a:t>
            </a:r>
            <a:endParaRPr lang="fa-IR" sz="20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8" grpId="0"/>
      <p:bldP spid="23" grpId="0"/>
      <p:bldP spid="24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5" y="1000109"/>
            <a:ext cx="335758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5400" dirty="0" smtClean="0">
                <a:cs typeface="2  Titr" panose="00000700000000000000" pitchFamily="2" charset="-78"/>
              </a:rPr>
              <a:t>مذکرومؤنث</a:t>
            </a:r>
            <a:endParaRPr lang="fa-IR" sz="6000" dirty="0">
              <a:cs typeface="2  Titr" panose="000007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5357819" y="2285993"/>
            <a:ext cx="1714512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250265" y="2393149"/>
            <a:ext cx="178595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32040" y="3857628"/>
            <a:ext cx="421196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اسمی که نه درلفظ ونه درتقدیرخود، نشانه تأنیث ندارد.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24544" y="3857628"/>
            <a:ext cx="442912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2  Shiraz" panose="00000400000000000000" pitchFamily="2" charset="-78"/>
              </a:rPr>
              <a:t>اسمی که در آن نشانه تأنیث درلفظ و تقدیر وجود دارد.</a:t>
            </a:r>
            <a:endParaRPr lang="fa-IR" sz="2800" dirty="0">
              <a:cs typeface="2  Shiraz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4348" y="5000636"/>
            <a:ext cx="7643865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2  Titr" panose="00000700000000000000" pitchFamily="2" charset="-78"/>
              </a:rPr>
              <a:t>نشانه های تأنیث : 1-تاء گرد{ة}  2-الف مقصوره{ِی}  3-الف ممدوده{اء}.</a:t>
            </a:r>
            <a:endParaRPr lang="fa-IR" sz="24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2910" y="1071546"/>
            <a:ext cx="828680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*مذکّر دونوع است :1-مذکّرحقیقی  2-مذکّرمجازی.</a:t>
            </a:r>
            <a:endParaRPr lang="fa-IR" sz="3200" dirty="0">
              <a:cs typeface="2 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1785926"/>
            <a:ext cx="778674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حقیقی اسمی است که فقط دلالت برانسان وحیوان میکند.{حسین,أسد}</a:t>
            </a:r>
            <a:endParaRPr lang="fa-IR" dirty="0">
              <a:cs typeface="2  Shiraz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357430"/>
            <a:ext cx="81439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مجازی اسمی است که دلالت برغیرانسان وغیرحیوان میکند.{کتاب}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2910" y="3143248"/>
            <a:ext cx="828680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>
                <a:cs typeface="2  Titr" panose="00000700000000000000" pitchFamily="2" charset="-78"/>
              </a:rPr>
              <a:t>*مؤنّث به طور کلی برچهارنوع است.</a:t>
            </a:r>
            <a:endParaRPr lang="fa-IR" sz="1400" dirty="0">
              <a:cs typeface="2 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93217" y="4214818"/>
            <a:ext cx="91563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b="1" dirty="0" smtClean="0">
                <a:cs typeface="2  Shiraz" panose="00000400000000000000" pitchFamily="2" charset="-78"/>
              </a:rPr>
              <a:t>حقیقی</a:t>
            </a:r>
            <a:endParaRPr lang="fa-IR" sz="2400" b="1" dirty="0" smtClean="0">
              <a:cs typeface="2  Shiraz" panose="00000400000000000000" pitchFamily="2" charset="-7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7286644" y="4143380"/>
            <a:ext cx="85725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7359032" y="4438656"/>
            <a:ext cx="785821" cy="419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4414" y="4671964"/>
            <a:ext cx="60007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لفظی: درمقابل آن مذکر وجود دارد ودارای علامت تأنیث است.{فاطمة}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7215206" y="5572140"/>
            <a:ext cx="784870" cy="445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5720" y="3929066"/>
            <a:ext cx="69294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معنوی : درمقابل آن مذکر وجود دارد و فاقدعلامت تأنیث درلفظ است.{زینب}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43768" y="5715016"/>
            <a:ext cx="175636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Shiraz" panose="00000400000000000000" pitchFamily="2" charset="-78"/>
              </a:rPr>
              <a:t>مجازی</a:t>
            </a:r>
            <a:endParaRPr lang="fa-IR" sz="2400" b="1" dirty="0">
              <a:cs typeface="2  Shiraz" panose="00000400000000000000" pitchFamily="2" charset="-78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0800000" flipV="1">
            <a:off x="7286644" y="600076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00166" y="5429264"/>
            <a:ext cx="56436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معنوی:در مقابل آن مذکر وجود ندارد و فاقدعلامت تأنیث است.{عین}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43042" y="6143644"/>
            <a:ext cx="55721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لفظی:در مقابل آن مذکر وجود ندارد و دارای علامت تأنیث است.{ظلمة}</a:t>
            </a:r>
            <a:endParaRPr lang="fa-IR" sz="2400" dirty="0">
              <a:cs typeface="2  Shiraz" panose="00000400000000000000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8" grpId="0" animBg="1"/>
      <p:bldP spid="9" grpId="0"/>
      <p:bldP spid="22" grpId="0"/>
      <p:bldP spid="24" grpId="0"/>
      <p:bldP spid="26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857232"/>
            <a:ext cx="542928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5400" dirty="0" smtClean="0">
                <a:cs typeface="2  Titr" panose="00000700000000000000" pitchFamily="2" charset="-78"/>
              </a:rPr>
              <a:t>صحیح وغیرصحیح</a:t>
            </a:r>
            <a:endParaRPr lang="fa-IR" sz="5400" dirty="0">
              <a:cs typeface="2  Titr" panose="000007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5383086" y="2214554"/>
            <a:ext cx="185738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3786190"/>
            <a:ext cx="478634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اسمی که آخر آن به الف لازمه (مقصور)ویاءلازمه(منقوص) وهمزه ای که قبل از آن الف زائد(ممدود) باشد، ختم شده باشد.</a:t>
            </a:r>
            <a:endParaRPr lang="fa-IR" sz="2400" dirty="0">
              <a:cs typeface="2  Shiraz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096937" y="2214555"/>
            <a:ext cx="1857388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00562" y="3857628"/>
            <a:ext cx="46434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2  Shiraz" panose="00000400000000000000" pitchFamily="2" charset="-78"/>
              </a:rPr>
              <a:t>اسمی  که مقصور،منقوص و ممدود نباشد.</a:t>
            </a:r>
            <a:endParaRPr lang="fa-IR" sz="2400" dirty="0">
              <a:cs typeface="2  Shiraz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910" y="5572140"/>
            <a:ext cx="785818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2  Titr" panose="00000700000000000000" pitchFamily="2" charset="-78"/>
              </a:rPr>
              <a:t>*به اسم هایی که به واو و یاء ماقبل ساکن ختم شوند،شبه صحیح گویند.</a:t>
            </a:r>
            <a:endParaRPr lang="fa-IR" sz="2800" dirty="0">
              <a:cs typeface="2  Titr" panose="00000700000000000000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1789</TotalTime>
  <Words>3489</Words>
  <Application>Microsoft Office PowerPoint</Application>
  <PresentationFormat>On-screen Show (4:3)</PresentationFormat>
  <Paragraphs>393</Paragraphs>
  <Slides>49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Flow</vt:lpstr>
      <vt:lpstr>پاورپوینت درس بدایه النحو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NPC10</dc:creator>
  <cp:lastModifiedBy>NPC10</cp:lastModifiedBy>
  <cp:revision>195</cp:revision>
  <dcterms:created xsi:type="dcterms:W3CDTF">2009-09-25T18:56:03Z</dcterms:created>
  <dcterms:modified xsi:type="dcterms:W3CDTF">2009-11-18T11:55:41Z</dcterms:modified>
</cp:coreProperties>
</file>