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7" r:id="rId3"/>
    <p:sldId id="259" r:id="rId4"/>
    <p:sldId id="262" r:id="rId5"/>
    <p:sldId id="292" r:id="rId6"/>
    <p:sldId id="341" r:id="rId7"/>
    <p:sldId id="342" r:id="rId8"/>
    <p:sldId id="343" r:id="rId9"/>
    <p:sldId id="344" r:id="rId10"/>
    <p:sldId id="324" r:id="rId11"/>
    <p:sldId id="291" r:id="rId12"/>
    <p:sldId id="325" r:id="rId13"/>
    <p:sldId id="327" r:id="rId14"/>
    <p:sldId id="328" r:id="rId15"/>
    <p:sldId id="329" r:id="rId16"/>
    <p:sldId id="294" r:id="rId17"/>
    <p:sldId id="297" r:id="rId18"/>
    <p:sldId id="330" r:id="rId19"/>
    <p:sldId id="331" r:id="rId20"/>
    <p:sldId id="332" r:id="rId21"/>
    <p:sldId id="340" r:id="rId22"/>
    <p:sldId id="335" r:id="rId23"/>
    <p:sldId id="336" r:id="rId24"/>
    <p:sldId id="337" r:id="rId25"/>
    <p:sldId id="338" r:id="rId26"/>
    <p:sldId id="339" r:id="rId27"/>
    <p:sldId id="26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6EE"/>
    <a:srgbClr val="6F9AEF"/>
    <a:srgbClr val="6DCEF1"/>
    <a:srgbClr val="99CC00"/>
    <a:srgbClr val="93DADF"/>
    <a:srgbClr val="3BCBDF"/>
    <a:srgbClr val="4976D1"/>
    <a:srgbClr val="BED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4" autoAdjust="0"/>
    <p:restoredTop sz="94660" autoAdjust="0"/>
  </p:normalViewPr>
  <p:slideViewPr>
    <p:cSldViewPr>
      <p:cViewPr varScale="1">
        <p:scale>
          <a:sx n="70" d="100"/>
          <a:sy n="70" d="100"/>
        </p:scale>
        <p:origin x="8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8FD561E-A0DF-4FB9-B04D-07A3E10950A4}" type="datetimeFigureOut">
              <a:rPr lang="fa-IR" smtClean="0"/>
              <a:pPr/>
              <a:t>06/06/1435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C92B73D-3CE7-48A2-BA79-16B79EBF0DB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4362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B73D-3CE7-48A2-BA79-16B79EBF0DB9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257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B73D-3CE7-48A2-BA79-16B79EBF0DB9}" type="slidenum">
              <a:rPr lang="fa-IR" smtClean="0"/>
              <a:pPr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257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B73D-3CE7-48A2-BA79-16B79EBF0DB9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257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B73D-3CE7-48A2-BA79-16B79EBF0DB9}" type="slidenum">
              <a:rPr lang="fa-IR" smtClean="0"/>
              <a:pPr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25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708275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 cstate="print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04800" y="228600"/>
            <a:ext cx="1079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latin typeface="Verdana" pitchFamily="34" charset="0"/>
              </a:rPr>
              <a:t>LOGO</a:t>
            </a: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11188" y="1700213"/>
            <a:ext cx="8137525" cy="792162"/>
          </a:xfrm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noProof="0" smtClean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B6229-84FD-4732-863D-1752957997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7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900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900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C8143-FB8B-42B3-BE07-8AE05B9062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46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78486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43025"/>
            <a:ext cx="8229600" cy="51371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7E672AAF-C28E-4984-A93A-4AEAF6FE6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3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A8240-6779-4A66-98C9-7551A135D6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60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37D01-CA6A-4429-BE97-8692E9799F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6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DACC4-A019-4B96-952B-A33757AA93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80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55706-7882-469C-AEEF-FC71AEF34E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1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0559F-6FDF-462F-8AE6-8990F3AA91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02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32670-A387-4280-B9FF-FEF9FD10EE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5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0C262-0239-42F0-95E6-3752497E1C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9B10D-AE9C-4FE3-A684-646215F88D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5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Freeform 16"/>
          <p:cNvSpPr>
            <a:spLocks/>
          </p:cNvSpPr>
          <p:nvPr/>
        </p:nvSpPr>
        <p:spPr bwMode="gray">
          <a:xfrm>
            <a:off x="0" y="360363"/>
            <a:ext cx="9148763" cy="900112"/>
          </a:xfrm>
          <a:custGeom>
            <a:avLst/>
            <a:gdLst>
              <a:gd name="T0" fmla="*/ 0 w 5763"/>
              <a:gd name="T1" fmla="*/ 368 h 567"/>
              <a:gd name="T2" fmla="*/ 440 w 5763"/>
              <a:gd name="T3" fmla="*/ 368 h 567"/>
              <a:gd name="T4" fmla="*/ 777 w 5763"/>
              <a:gd name="T5" fmla="*/ 0 h 567"/>
              <a:gd name="T6" fmla="*/ 2162 w 5763"/>
              <a:gd name="T7" fmla="*/ 0 h 567"/>
              <a:gd name="T8" fmla="*/ 2265 w 5763"/>
              <a:gd name="T9" fmla="*/ 116 h 567"/>
              <a:gd name="T10" fmla="*/ 5756 w 5763"/>
              <a:gd name="T11" fmla="*/ 112 h 567"/>
              <a:gd name="T12" fmla="*/ 5763 w 5763"/>
              <a:gd name="T13" fmla="*/ 567 h 567"/>
              <a:gd name="T14" fmla="*/ 6 w 5763"/>
              <a:gd name="T15" fmla="*/ 5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63" h="567">
                <a:moveTo>
                  <a:pt x="0" y="368"/>
                </a:moveTo>
                <a:lnTo>
                  <a:pt x="440" y="368"/>
                </a:lnTo>
                <a:lnTo>
                  <a:pt x="777" y="0"/>
                </a:lnTo>
                <a:lnTo>
                  <a:pt x="2162" y="0"/>
                </a:lnTo>
                <a:lnTo>
                  <a:pt x="2265" y="116"/>
                </a:lnTo>
                <a:lnTo>
                  <a:pt x="5756" y="112"/>
                </a:lnTo>
                <a:lnTo>
                  <a:pt x="5763" y="567"/>
                </a:lnTo>
                <a:lnTo>
                  <a:pt x="6" y="556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7251" dir="4832261" algn="ctr" rotWithShape="0">
                    <a:srgbClr val="000066">
                      <a:alpha val="19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" name="Freeform 15" descr="01b_img(Global Digtal Desigm(imageState)"/>
          <p:cNvSpPr>
            <a:spLocks/>
          </p:cNvSpPr>
          <p:nvPr/>
        </p:nvSpPr>
        <p:spPr bwMode="gray">
          <a:xfrm>
            <a:off x="-9525" y="336550"/>
            <a:ext cx="9182100" cy="838200"/>
          </a:xfrm>
          <a:custGeom>
            <a:avLst/>
            <a:gdLst>
              <a:gd name="T0" fmla="*/ 449 w 5784"/>
              <a:gd name="T1" fmla="*/ 370 h 528"/>
              <a:gd name="T2" fmla="*/ 768 w 5784"/>
              <a:gd name="T3" fmla="*/ 1 h 528"/>
              <a:gd name="T4" fmla="*/ 2158 w 5784"/>
              <a:gd name="T5" fmla="*/ 0 h 528"/>
              <a:gd name="T6" fmla="*/ 2258 w 5784"/>
              <a:gd name="T7" fmla="*/ 115 h 528"/>
              <a:gd name="T8" fmla="*/ 5784 w 5784"/>
              <a:gd name="T9" fmla="*/ 115 h 528"/>
              <a:gd name="T10" fmla="*/ 5779 w 5784"/>
              <a:gd name="T11" fmla="*/ 528 h 528"/>
              <a:gd name="T12" fmla="*/ 0 w 5784"/>
              <a:gd name="T13" fmla="*/ 519 h 528"/>
              <a:gd name="T14" fmla="*/ 0 w 5784"/>
              <a:gd name="T15" fmla="*/ 371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84" h="528">
                <a:moveTo>
                  <a:pt x="449" y="370"/>
                </a:moveTo>
                <a:lnTo>
                  <a:pt x="768" y="1"/>
                </a:lnTo>
                <a:lnTo>
                  <a:pt x="2158" y="0"/>
                </a:lnTo>
                <a:lnTo>
                  <a:pt x="2258" y="115"/>
                </a:lnTo>
                <a:lnTo>
                  <a:pt x="5784" y="115"/>
                </a:lnTo>
                <a:lnTo>
                  <a:pt x="5779" y="528"/>
                </a:lnTo>
                <a:lnTo>
                  <a:pt x="0" y="519"/>
                </a:lnTo>
                <a:lnTo>
                  <a:pt x="0" y="371"/>
                </a:lnTo>
              </a:path>
            </a:pathLst>
          </a:custGeom>
          <a:blipFill dpi="0" rotWithShape="1">
            <a:blip r:embed="rId15" cstate="print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7251" dir="16767739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2889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37325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j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71888" y="65373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j-lt"/>
              </a:defRPr>
            </a:lvl1pPr>
          </a:lstStyle>
          <a:p>
            <a:fld id="{F10C57CC-90F6-43FC-979A-A11AF98487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09600" y="579438"/>
            <a:ext cx="7848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700808"/>
            <a:ext cx="8064896" cy="1012825"/>
          </a:xfrm>
        </p:spPr>
        <p:txBody>
          <a:bodyPr/>
          <a:lstStyle/>
          <a:p>
            <a:pPr rtl="1">
              <a:defRPr/>
            </a:pPr>
            <a:r>
              <a:rPr lang="fa-IR" sz="44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B Nazanin" pitchFamily="2" charset="-78"/>
              </a:rPr>
              <a:t>اثر  بخشی سازمان</a:t>
            </a:r>
            <a:endParaRPr lang="fa-IR" sz="4400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5556" y="224603"/>
            <a:ext cx="103586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800" b="1" dirty="0">
                <a:latin typeface="Academy" pitchFamily="2" charset="0"/>
                <a:cs typeface="Afra" pitchFamily="2" charset="-78"/>
              </a:rPr>
              <a:t>به نام خدا</a:t>
            </a:r>
            <a:endParaRPr lang="en-US" b="1" dirty="0">
              <a:latin typeface="Academy" pitchFamily="2" charset="0"/>
              <a:cs typeface="Afra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80" y="224603"/>
            <a:ext cx="1228897" cy="3524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r>
              <a:rPr lang="fa-IR" sz="4800" dirty="0" smtClean="0">
                <a:cs typeface="B Nazanin" panose="00000400000000000000" pitchFamily="2" charset="-78"/>
              </a:rPr>
              <a:t>نگرش های گوناگون</a:t>
            </a:r>
            <a:endParaRPr lang="fa-IR" sz="4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446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848600" cy="563562"/>
          </a:xfrm>
        </p:spPr>
        <p:txBody>
          <a:bodyPr/>
          <a:lstStyle/>
          <a:p>
            <a:r>
              <a:rPr lang="en-US" sz="3600" dirty="0" smtClean="0"/>
              <a:t>Goal-Attainment Approach</a:t>
            </a:r>
            <a:r>
              <a:rPr lang="fa-IR" sz="3600" dirty="0"/>
              <a:t/>
            </a:r>
            <a:br>
              <a:rPr lang="fa-IR" sz="3600" dirty="0"/>
            </a:b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en-US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gray">
          <a:xfrm>
            <a:off x="4764582" y="1897856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gray">
          <a:xfrm>
            <a:off x="1570871" y="1965325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تعریف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gray">
          <a:xfrm>
            <a:off x="975121" y="3564732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پیش فرض</a:t>
            </a:r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gray">
          <a:xfrm>
            <a:off x="1290834" y="4454624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در عمل</a:t>
            </a: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gray">
          <a:xfrm>
            <a:off x="5072260" y="2214563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رویکرد نیل به هدف</a:t>
            </a:r>
            <a:endParaRPr lang="en-US" sz="2800" b="1" dirty="0">
              <a:latin typeface=" nazanin"/>
              <a:cs typeface="B Nazanin" pitchFamily="2" charset="-78"/>
            </a:endParaRPr>
          </a:p>
        </p:txBody>
      </p:sp>
      <p:sp>
        <p:nvSpPr>
          <p:cNvPr id="18" name="AutoShape 25"/>
          <p:cNvSpPr>
            <a:spLocks noChangeArrowheads="1"/>
          </p:cNvSpPr>
          <p:nvPr/>
        </p:nvSpPr>
        <p:spPr bwMode="gray">
          <a:xfrm>
            <a:off x="1165920" y="2688063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مثال</a:t>
            </a:r>
          </a:p>
        </p:txBody>
      </p:sp>
      <p:sp>
        <p:nvSpPr>
          <p:cNvPr id="19" name="AutoShape 25"/>
          <p:cNvSpPr>
            <a:spLocks noChangeArrowheads="1"/>
          </p:cNvSpPr>
          <p:nvPr/>
        </p:nvSpPr>
        <p:spPr bwMode="gray">
          <a:xfrm>
            <a:off x="1570871" y="5233194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مسایل و مشکلات</a:t>
            </a:r>
          </a:p>
        </p:txBody>
      </p:sp>
      <p:sp>
        <p:nvSpPr>
          <p:cNvPr id="20" name="AutoShape 25"/>
          <p:cNvSpPr>
            <a:spLocks noChangeArrowheads="1"/>
          </p:cNvSpPr>
          <p:nvPr/>
        </p:nvSpPr>
        <p:spPr bwMode="gray">
          <a:xfrm>
            <a:off x="2195736" y="5969047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ارزش عملی برای مدیران</a:t>
            </a:r>
          </a:p>
        </p:txBody>
      </p:sp>
    </p:spTree>
    <p:extLst>
      <p:ext uri="{BB962C8B-B14F-4D97-AF65-F5344CB8AC3E}">
        <p14:creationId xmlns:p14="http://schemas.microsoft.com/office/powerpoint/2010/main" val="169916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41" y="548680"/>
            <a:ext cx="7848600" cy="563562"/>
          </a:xfrm>
        </p:spPr>
        <p:txBody>
          <a:bodyPr/>
          <a:lstStyle/>
          <a:p>
            <a:r>
              <a:rPr lang="en-US" sz="3600" dirty="0" smtClean="0"/>
              <a:t>System Approach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en-US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gray">
          <a:xfrm>
            <a:off x="4764582" y="1897856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gray">
          <a:xfrm>
            <a:off x="1165920" y="2491143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تعریف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gray">
          <a:xfrm>
            <a:off x="975121" y="3429000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پیش فرض</a:t>
            </a:r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gray">
          <a:xfrm>
            <a:off x="1290834" y="4454624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در عمل</a:t>
            </a: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gray">
          <a:xfrm>
            <a:off x="5072260" y="2214563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رویکرد سیستمی</a:t>
            </a:r>
            <a:endParaRPr lang="en-US" sz="2800" b="1" dirty="0">
              <a:latin typeface=" nazanin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925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400" dirty="0" smtClean="0">
                <a:cs typeface="B Nazanin" panose="00000400000000000000" pitchFamily="2" charset="-78"/>
              </a:rPr>
              <a:t>نمونه هایی از معیارهای اثر بخشی رویکرد سیستمی برای انواع مختلف سازمان</a:t>
            </a:r>
            <a:endParaRPr lang="en-US" sz="24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770699"/>
              </p:ext>
            </p:extLst>
          </p:nvPr>
        </p:nvGraphicFramePr>
        <p:xfrm>
          <a:off x="467544" y="1772816"/>
          <a:ext cx="8301608" cy="456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402"/>
                <a:gridCol w="2075402"/>
                <a:gridCol w="2075402"/>
                <a:gridCol w="2075402"/>
              </a:tblGrid>
              <a:tr h="534917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دانشکده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بیمارستان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موسسه تجاری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متغیرهای سیستم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946391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تعداد نشریات</a:t>
                      </a:r>
                      <a:r>
                        <a:rPr lang="fa-IR" sz="2400" baseline="0" dirty="0" smtClean="0">
                          <a:cs typeface="B Nazanin" panose="00000400000000000000" pitchFamily="2" charset="-78"/>
                        </a:rPr>
                        <a:t> دانشکده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تعداد کل بیماران معالجه شده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نرخ بازگشت سرمایه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نسبت ستاده به نهاده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946391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هزینه سیستم اطلاعاتی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سرمایه گذاری در فناوری پزشکی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گردش موجودی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نسبت عملیات درونی به نهاده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946391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تعداد دانشجویان فارغ التحصیل شده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تعداد بیماران معالجه شده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حجم فروش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نسبت عملیات درونی به ستاده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946391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تغییر در تعداد دانشجویان ثبت نام شده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تغییر در تعداد بیماران معالجه شده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تغییر در سرمایه گردش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نسبت تغییرات نهاده به ستاده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69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dirty="0">
                <a:cs typeface="B Nazanin" panose="00000400000000000000" pitchFamily="2" charset="-78"/>
              </a:rPr>
              <a:t>پژوهش دانشگاه میشیگان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حجم عملیات تجاری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هزینه تولید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بازدهی عضو جدید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جوانی اعضا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آمیخته تجاری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رشد نیروی کار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وفاداری به مدیریت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هزینه نگهداری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بازدهی عضو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نفوذ در بازار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8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ممیزی یا حسابرسی مدیریت/ مارتین دل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کارکرد اقتصادی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ساختار سازمان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مشروع بودن درامدها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ارائه خدمت به سهامداران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ارائه خدمت به تحقیق و توسعه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ارائه خدمت به هیئت مدیره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خط مشی های مالی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کارایی تولید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ازدیاد فروش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ارزیابی امور اجرایی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00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8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438055" y="2733881"/>
            <a:ext cx="2115489" cy="2115489"/>
          </a:xfrm>
          <a:custGeom>
            <a:avLst/>
            <a:gdLst>
              <a:gd name="connsiteX0" fmla="*/ 0 w 2115489"/>
              <a:gd name="connsiteY0" fmla="*/ 1057745 h 2115489"/>
              <a:gd name="connsiteX1" fmla="*/ 309807 w 2115489"/>
              <a:gd name="connsiteY1" fmla="*/ 309806 h 2115489"/>
              <a:gd name="connsiteX2" fmla="*/ 1057746 w 2115489"/>
              <a:gd name="connsiteY2" fmla="*/ 1 h 2115489"/>
              <a:gd name="connsiteX3" fmla="*/ 1805685 w 2115489"/>
              <a:gd name="connsiteY3" fmla="*/ 309808 h 2115489"/>
              <a:gd name="connsiteX4" fmla="*/ 2115490 w 2115489"/>
              <a:gd name="connsiteY4" fmla="*/ 1057747 h 2115489"/>
              <a:gd name="connsiteX5" fmla="*/ 1805683 w 2115489"/>
              <a:gd name="connsiteY5" fmla="*/ 1805686 h 2115489"/>
              <a:gd name="connsiteX6" fmla="*/ 1057744 w 2115489"/>
              <a:gd name="connsiteY6" fmla="*/ 2115492 h 2115489"/>
              <a:gd name="connsiteX7" fmla="*/ 309805 w 2115489"/>
              <a:gd name="connsiteY7" fmla="*/ 1805685 h 2115489"/>
              <a:gd name="connsiteX8" fmla="*/ -1 w 2115489"/>
              <a:gd name="connsiteY8" fmla="*/ 1057746 h 2115489"/>
              <a:gd name="connsiteX9" fmla="*/ 0 w 2115489"/>
              <a:gd name="connsiteY9" fmla="*/ 1057745 h 2115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15489" h="2115489">
                <a:moveTo>
                  <a:pt x="0" y="1057745"/>
                </a:moveTo>
                <a:cubicBezTo>
                  <a:pt x="0" y="777213"/>
                  <a:pt x="111441" y="508172"/>
                  <a:pt x="309807" y="309806"/>
                </a:cubicBezTo>
                <a:cubicBezTo>
                  <a:pt x="508173" y="111441"/>
                  <a:pt x="777215" y="0"/>
                  <a:pt x="1057746" y="1"/>
                </a:cubicBezTo>
                <a:cubicBezTo>
                  <a:pt x="1338278" y="1"/>
                  <a:pt x="1607319" y="111442"/>
                  <a:pt x="1805685" y="309808"/>
                </a:cubicBezTo>
                <a:cubicBezTo>
                  <a:pt x="2004050" y="508174"/>
                  <a:pt x="2115491" y="777216"/>
                  <a:pt x="2115490" y="1057747"/>
                </a:cubicBezTo>
                <a:cubicBezTo>
                  <a:pt x="2115490" y="1338279"/>
                  <a:pt x="2004049" y="1607320"/>
                  <a:pt x="1805683" y="1805686"/>
                </a:cubicBezTo>
                <a:cubicBezTo>
                  <a:pt x="1607317" y="2004052"/>
                  <a:pt x="1338275" y="2115492"/>
                  <a:pt x="1057744" y="2115492"/>
                </a:cubicBezTo>
                <a:cubicBezTo>
                  <a:pt x="777212" y="2115492"/>
                  <a:pt x="508171" y="2004051"/>
                  <a:pt x="309805" y="1805685"/>
                </a:cubicBezTo>
                <a:cubicBezTo>
                  <a:pt x="111439" y="1607319"/>
                  <a:pt x="-1" y="1338277"/>
                  <a:pt x="-1" y="1057746"/>
                </a:cubicBezTo>
                <a:lnTo>
                  <a:pt x="0" y="1057745"/>
                </a:lnTo>
                <a:close/>
              </a:path>
            </a:pathLst>
          </a:custGeo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55526" tIns="355526" rIns="355526" bIns="355526" spcCol="1270" anchor="ctr"/>
          <a:lstStyle/>
          <a:p>
            <a:pPr algn="ctr" defTabSz="160020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3200" b="1" dirty="0" smtClean="0">
                <a:cs typeface="B Nazanin" pitchFamily="2" charset="-78"/>
              </a:rPr>
              <a:t>مسایل و مشکلات</a:t>
            </a:r>
            <a:endParaRPr lang="en-US" sz="3200" b="1" dirty="0">
              <a:cs typeface="B Nazanin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762402" y="3080972"/>
            <a:ext cx="2911702" cy="1421308"/>
          </a:xfrm>
          <a:custGeom>
            <a:avLst/>
            <a:gdLst>
              <a:gd name="connsiteX0" fmla="*/ 0 w 1421308"/>
              <a:gd name="connsiteY0" fmla="*/ 710654 h 1421308"/>
              <a:gd name="connsiteX1" fmla="*/ 208146 w 1421308"/>
              <a:gd name="connsiteY1" fmla="*/ 208146 h 1421308"/>
              <a:gd name="connsiteX2" fmla="*/ 710655 w 1421308"/>
              <a:gd name="connsiteY2" fmla="*/ 1 h 1421308"/>
              <a:gd name="connsiteX3" fmla="*/ 1213163 w 1421308"/>
              <a:gd name="connsiteY3" fmla="*/ 208147 h 1421308"/>
              <a:gd name="connsiteX4" fmla="*/ 1421308 w 1421308"/>
              <a:gd name="connsiteY4" fmla="*/ 710656 h 1421308"/>
              <a:gd name="connsiteX5" fmla="*/ 1213162 w 1421308"/>
              <a:gd name="connsiteY5" fmla="*/ 1213164 h 1421308"/>
              <a:gd name="connsiteX6" fmla="*/ 710653 w 1421308"/>
              <a:gd name="connsiteY6" fmla="*/ 1421310 h 1421308"/>
              <a:gd name="connsiteX7" fmla="*/ 208145 w 1421308"/>
              <a:gd name="connsiteY7" fmla="*/ 1213164 h 1421308"/>
              <a:gd name="connsiteX8" fmla="*/ 0 w 1421308"/>
              <a:gd name="connsiteY8" fmla="*/ 710655 h 1421308"/>
              <a:gd name="connsiteX9" fmla="*/ 0 w 1421308"/>
              <a:gd name="connsiteY9" fmla="*/ 710654 h 1421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21308" h="1421308">
                <a:moveTo>
                  <a:pt x="0" y="710654"/>
                </a:moveTo>
                <a:cubicBezTo>
                  <a:pt x="0" y="522177"/>
                  <a:pt x="74873" y="341419"/>
                  <a:pt x="208146" y="208146"/>
                </a:cubicBezTo>
                <a:cubicBezTo>
                  <a:pt x="341420" y="74873"/>
                  <a:pt x="522178" y="1"/>
                  <a:pt x="710655" y="1"/>
                </a:cubicBezTo>
                <a:cubicBezTo>
                  <a:pt x="899132" y="1"/>
                  <a:pt x="1079890" y="74874"/>
                  <a:pt x="1213163" y="208147"/>
                </a:cubicBezTo>
                <a:cubicBezTo>
                  <a:pt x="1346436" y="341421"/>
                  <a:pt x="1421308" y="522179"/>
                  <a:pt x="1421308" y="710656"/>
                </a:cubicBezTo>
                <a:cubicBezTo>
                  <a:pt x="1421308" y="899133"/>
                  <a:pt x="1346436" y="1079891"/>
                  <a:pt x="1213162" y="1213164"/>
                </a:cubicBezTo>
                <a:cubicBezTo>
                  <a:pt x="1079888" y="1346437"/>
                  <a:pt x="899131" y="1421310"/>
                  <a:pt x="710653" y="1421310"/>
                </a:cubicBezTo>
                <a:cubicBezTo>
                  <a:pt x="522176" y="1421310"/>
                  <a:pt x="341418" y="1346437"/>
                  <a:pt x="208145" y="1213164"/>
                </a:cubicBezTo>
                <a:cubicBezTo>
                  <a:pt x="74872" y="1079890"/>
                  <a:pt x="-1" y="899133"/>
                  <a:pt x="0" y="710655"/>
                </a:cubicBezTo>
                <a:lnTo>
                  <a:pt x="0" y="710654"/>
                </a:lnTo>
                <a:close/>
              </a:path>
            </a:pathLst>
          </a:custGeo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2276" tIns="232276" rIns="232276" bIns="232276" spcCol="1270" anchor="ctr"/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سنجش اهداف</a:t>
            </a:r>
          </a:p>
        </p:txBody>
      </p:sp>
      <p:sp>
        <p:nvSpPr>
          <p:cNvPr id="26" name="Freeform 25"/>
          <p:cNvSpPr/>
          <p:nvPr/>
        </p:nvSpPr>
        <p:spPr>
          <a:xfrm>
            <a:off x="364169" y="2985045"/>
            <a:ext cx="2896233" cy="1421308"/>
          </a:xfrm>
          <a:custGeom>
            <a:avLst/>
            <a:gdLst>
              <a:gd name="connsiteX0" fmla="*/ 0 w 1421308"/>
              <a:gd name="connsiteY0" fmla="*/ 710654 h 1421308"/>
              <a:gd name="connsiteX1" fmla="*/ 208146 w 1421308"/>
              <a:gd name="connsiteY1" fmla="*/ 208146 h 1421308"/>
              <a:gd name="connsiteX2" fmla="*/ 710655 w 1421308"/>
              <a:gd name="connsiteY2" fmla="*/ 1 h 1421308"/>
              <a:gd name="connsiteX3" fmla="*/ 1213163 w 1421308"/>
              <a:gd name="connsiteY3" fmla="*/ 208147 h 1421308"/>
              <a:gd name="connsiteX4" fmla="*/ 1421308 w 1421308"/>
              <a:gd name="connsiteY4" fmla="*/ 710656 h 1421308"/>
              <a:gd name="connsiteX5" fmla="*/ 1213162 w 1421308"/>
              <a:gd name="connsiteY5" fmla="*/ 1213164 h 1421308"/>
              <a:gd name="connsiteX6" fmla="*/ 710653 w 1421308"/>
              <a:gd name="connsiteY6" fmla="*/ 1421310 h 1421308"/>
              <a:gd name="connsiteX7" fmla="*/ 208145 w 1421308"/>
              <a:gd name="connsiteY7" fmla="*/ 1213164 h 1421308"/>
              <a:gd name="connsiteX8" fmla="*/ 0 w 1421308"/>
              <a:gd name="connsiteY8" fmla="*/ 710655 h 1421308"/>
              <a:gd name="connsiteX9" fmla="*/ 0 w 1421308"/>
              <a:gd name="connsiteY9" fmla="*/ 710654 h 1421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21308" h="1421308">
                <a:moveTo>
                  <a:pt x="0" y="710654"/>
                </a:moveTo>
                <a:cubicBezTo>
                  <a:pt x="0" y="522177"/>
                  <a:pt x="74873" y="341419"/>
                  <a:pt x="208146" y="208146"/>
                </a:cubicBezTo>
                <a:cubicBezTo>
                  <a:pt x="341420" y="74873"/>
                  <a:pt x="522178" y="1"/>
                  <a:pt x="710655" y="1"/>
                </a:cubicBezTo>
                <a:cubicBezTo>
                  <a:pt x="899132" y="1"/>
                  <a:pt x="1079890" y="74874"/>
                  <a:pt x="1213163" y="208147"/>
                </a:cubicBezTo>
                <a:cubicBezTo>
                  <a:pt x="1346436" y="341421"/>
                  <a:pt x="1421308" y="522179"/>
                  <a:pt x="1421308" y="710656"/>
                </a:cubicBezTo>
                <a:cubicBezTo>
                  <a:pt x="1421308" y="899133"/>
                  <a:pt x="1346436" y="1079891"/>
                  <a:pt x="1213162" y="1213164"/>
                </a:cubicBezTo>
                <a:cubicBezTo>
                  <a:pt x="1079888" y="1346437"/>
                  <a:pt x="899131" y="1421310"/>
                  <a:pt x="710653" y="1421310"/>
                </a:cubicBezTo>
                <a:cubicBezTo>
                  <a:pt x="522176" y="1421310"/>
                  <a:pt x="341418" y="1346437"/>
                  <a:pt x="208145" y="1213164"/>
                </a:cubicBezTo>
                <a:cubicBezTo>
                  <a:pt x="74872" y="1079890"/>
                  <a:pt x="-1" y="899133"/>
                  <a:pt x="0" y="710655"/>
                </a:cubicBezTo>
                <a:lnTo>
                  <a:pt x="0" y="710654"/>
                </a:lnTo>
                <a:close/>
              </a:path>
            </a:pathLst>
          </a:custGeo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2276" tIns="232276" rIns="232276" bIns="232276" spcCol="1270" anchor="ctr"/>
          <a:lstStyle/>
          <a:p>
            <a:pPr algn="ctr" rtl="1"/>
            <a:r>
              <a:rPr lang="fa-IR" sz="2400" dirty="0">
                <a:cs typeface="B Nazanin" panose="00000400000000000000" pitchFamily="2" charset="-78"/>
              </a:rPr>
              <a:t>اهمیت وسایل و امکانات در نیل به هدف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946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/>
          </a:p>
          <a:p>
            <a:pPr marL="0" indent="0" algn="ctr">
              <a:buNone/>
            </a:pPr>
            <a:r>
              <a:rPr lang="fa-IR" sz="4000" dirty="0" smtClean="0">
                <a:cs typeface="B Nazanin" panose="00000400000000000000" pitchFamily="2" charset="-78"/>
              </a:rPr>
              <a:t>ارزش عملی برای مدیران</a:t>
            </a:r>
          </a:p>
        </p:txBody>
      </p:sp>
    </p:spTree>
    <p:extLst>
      <p:ext uri="{BB962C8B-B14F-4D97-AF65-F5344CB8AC3E}">
        <p14:creationId xmlns:p14="http://schemas.microsoft.com/office/powerpoint/2010/main" val="292275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20" y="548680"/>
            <a:ext cx="8701733" cy="563562"/>
          </a:xfrm>
        </p:spPr>
        <p:txBody>
          <a:bodyPr/>
          <a:lstStyle/>
          <a:p>
            <a:r>
              <a:rPr lang="en-US" sz="3600" dirty="0"/>
              <a:t>Strategic constituencies approach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gray">
          <a:xfrm>
            <a:off x="4764582" y="1897856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gray">
          <a:xfrm>
            <a:off x="1570871" y="1965325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تعریف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gray">
          <a:xfrm>
            <a:off x="975121" y="3564732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پیش فرض</a:t>
            </a:r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gray">
          <a:xfrm>
            <a:off x="1290834" y="4454624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در عمل</a:t>
            </a: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gray">
          <a:xfrm>
            <a:off x="5072260" y="2214563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رویکرد ذینفعان</a:t>
            </a:r>
          </a:p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 استراتژیک</a:t>
            </a:r>
            <a:endParaRPr lang="en-US" sz="2800" b="1" dirty="0">
              <a:latin typeface=" nazanin"/>
              <a:cs typeface="B Nazanin" pitchFamily="2" charset="-78"/>
            </a:endParaRPr>
          </a:p>
        </p:txBody>
      </p:sp>
      <p:sp>
        <p:nvSpPr>
          <p:cNvPr id="18" name="AutoShape 25"/>
          <p:cNvSpPr>
            <a:spLocks noChangeArrowheads="1"/>
          </p:cNvSpPr>
          <p:nvPr/>
        </p:nvSpPr>
        <p:spPr bwMode="gray">
          <a:xfrm>
            <a:off x="1165920" y="2688063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مثال</a:t>
            </a:r>
          </a:p>
        </p:txBody>
      </p:sp>
    </p:spTree>
    <p:extLst>
      <p:ext uri="{BB962C8B-B14F-4D97-AF65-F5344CB8AC3E}">
        <p14:creationId xmlns:p14="http://schemas.microsoft.com/office/powerpoint/2010/main" val="370796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8534400" cy="563562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نمونه معیارهای اثربخشی سازمانی، انتخاب شده بوسیله ذینفعان استراتژیک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581133"/>
              </p:ext>
            </p:extLst>
          </p:nvPr>
        </p:nvGraphicFramePr>
        <p:xfrm>
          <a:off x="395536" y="1600200"/>
          <a:ext cx="8291264" cy="4421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3845"/>
                <a:gridCol w="3057419"/>
              </a:tblGrid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نمونه معیار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ذینفعان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نرخ برگشت سرمایه گذاری، رشد درامدها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مالکان</a:t>
                      </a: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نحوه جبران</a:t>
                      </a:r>
                      <a:r>
                        <a:rPr lang="fa-IR" sz="2400" baseline="0" dirty="0" smtClean="0">
                          <a:cs typeface="B Nazanin" panose="00000400000000000000" pitchFamily="2" charset="-78"/>
                        </a:rPr>
                        <a:t> خدمت، مزایا، رضایتمندی از شرایط کاری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کارکنان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رضایتمندی از قیمت، کیفیت و خدمات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مشتریان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رضایتمندی از پرداخت ها و فروش های مورد انتظار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عرضه کننده مواد اولیه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توانایی پرداخت دیون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وام دهندگان به موسسه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874501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دستمزدها</a:t>
                      </a:r>
                      <a:r>
                        <a:rPr lang="fa-IR" sz="2400" baseline="0" dirty="0" smtClean="0">
                          <a:cs typeface="B Nazanin" panose="00000400000000000000" pitchFamily="2" charset="-78"/>
                        </a:rPr>
                        <a:t> و مزایای رقابتی، شرایط کاری رضایتبخش، مذاکره جمعی منصفانه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اتحادیه ها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اطاعت از قوانین، پرهیز از جزائم و تخلفات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نهادهای دولتی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53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 cap="all" dirty="0" smtClean="0">
                <a:cs typeface="B Nazanin" pitchFamily="2" charset="-78"/>
              </a:rPr>
              <a:t>فهرست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066800" y="2153465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مقدمه</a:t>
            </a:r>
            <a:endParaRPr lang="en-US" sz="18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1064460" y="4249142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 rtl="1">
              <a:spcBef>
                <a:spcPct val="50000"/>
              </a:spcBef>
              <a:defRPr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رویکرد ذینفعان استراتژیک</a:t>
            </a:r>
            <a:endParaRPr lang="fa-IR" sz="18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1064460" y="3558281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>
              <a:defRPr/>
            </a:pPr>
            <a:r>
              <a:rPr lang="fa-IR" sz="1800" b="1" dirty="0" smtClean="0">
                <a:solidFill>
                  <a:schemeClr val="bg1"/>
                </a:solidFill>
                <a:cs typeface="B Nazanin" pitchFamily="2" charset="-78"/>
              </a:rPr>
              <a:t>رویکرد سیستمی</a:t>
            </a:r>
            <a:endParaRPr lang="en-US" sz="18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1066800" y="2846336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 defTabSz="642938" rtl="1" eaLnBrk="0" hangingPunct="0">
              <a:defRPr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رویکرد نیل به هدف</a:t>
            </a:r>
            <a:endParaRPr lang="ar-SA" sz="1800" b="1" kern="0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1066800" y="4960217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رویکرد ارزش های رقابتی</a:t>
            </a:r>
            <a:endParaRPr lang="en-US" sz="18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5" name="AutoShape 2"/>
          <p:cNvSpPr>
            <a:spLocks noChangeArrowheads="1"/>
          </p:cNvSpPr>
          <p:nvPr/>
        </p:nvSpPr>
        <p:spPr bwMode="auto">
          <a:xfrm rot="10800000">
            <a:off x="7182790" y="2130276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46" name="AutoShape 6"/>
          <p:cNvSpPr>
            <a:spLocks noChangeArrowheads="1"/>
          </p:cNvSpPr>
          <p:nvPr/>
        </p:nvSpPr>
        <p:spPr bwMode="auto">
          <a:xfrm rot="10800000">
            <a:off x="7182790" y="2846337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47" name="AutoShape 8"/>
          <p:cNvSpPr>
            <a:spLocks noChangeArrowheads="1"/>
          </p:cNvSpPr>
          <p:nvPr/>
        </p:nvSpPr>
        <p:spPr bwMode="auto">
          <a:xfrm rot="10800000">
            <a:off x="7182790" y="3558281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48" name="AutoShape 8"/>
          <p:cNvSpPr>
            <a:spLocks noChangeArrowheads="1"/>
          </p:cNvSpPr>
          <p:nvPr/>
        </p:nvSpPr>
        <p:spPr bwMode="auto">
          <a:xfrm rot="10800000">
            <a:off x="7182789" y="4230092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49" name="AutoShape 2"/>
          <p:cNvSpPr>
            <a:spLocks noChangeArrowheads="1"/>
          </p:cNvSpPr>
          <p:nvPr/>
        </p:nvSpPr>
        <p:spPr bwMode="auto">
          <a:xfrm rot="10800000">
            <a:off x="7182790" y="4941167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 rot="10800000">
            <a:off x="7182790" y="5738250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046525" y="5722547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مقایسه</a:t>
            </a:r>
            <a:endParaRPr lang="en-US" sz="1800" b="1" dirty="0">
              <a:solidFill>
                <a:schemeClr val="bg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16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/>
          </a:p>
          <a:p>
            <a:pPr algn="ctr" rtl="1"/>
            <a:r>
              <a:rPr lang="fa-IR" sz="4800" dirty="0">
                <a:cs typeface="B Nazanin" panose="00000400000000000000" pitchFamily="2" charset="-78"/>
              </a:rPr>
              <a:t>مسائل و </a:t>
            </a:r>
            <a:r>
              <a:rPr lang="fa-IR" sz="4800" dirty="0" smtClean="0">
                <a:cs typeface="B Nazanin" panose="00000400000000000000" pitchFamily="2" charset="-78"/>
              </a:rPr>
              <a:t>مشکلات</a:t>
            </a:r>
          </a:p>
          <a:p>
            <a:pPr algn="ctr" rtl="1"/>
            <a:r>
              <a:rPr lang="fa-IR" sz="4800" dirty="0">
                <a:cs typeface="B Nazanin" panose="00000400000000000000" pitchFamily="2" charset="-78"/>
              </a:rPr>
              <a:t>ارزش عملی برای مدیران</a:t>
            </a:r>
            <a:endParaRPr lang="en-US" sz="4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82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20" y="548680"/>
            <a:ext cx="8701733" cy="563562"/>
          </a:xfrm>
        </p:spPr>
        <p:txBody>
          <a:bodyPr/>
          <a:lstStyle/>
          <a:p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gray">
          <a:xfrm>
            <a:off x="4764582" y="1897856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gray">
          <a:xfrm>
            <a:off x="1570871" y="1965325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تعریف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gray">
          <a:xfrm>
            <a:off x="975121" y="3564732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پیش فرض</a:t>
            </a: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gray">
          <a:xfrm>
            <a:off x="5072260" y="2214563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رویکرد</a:t>
            </a:r>
          </a:p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 ارزش های</a:t>
            </a:r>
          </a:p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 رقابتی</a:t>
            </a:r>
            <a:endParaRPr lang="en-US" sz="2800" b="1" dirty="0">
              <a:latin typeface=" nazanin"/>
              <a:cs typeface="B Nazanin" pitchFamily="2" charset="-78"/>
            </a:endParaRPr>
          </a:p>
        </p:txBody>
      </p:sp>
      <p:sp>
        <p:nvSpPr>
          <p:cNvPr id="18" name="AutoShape 25"/>
          <p:cNvSpPr>
            <a:spLocks noChangeArrowheads="1"/>
          </p:cNvSpPr>
          <p:nvPr/>
        </p:nvSpPr>
        <p:spPr bwMode="gray">
          <a:xfrm>
            <a:off x="1165920" y="2688063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مثال</a:t>
            </a:r>
          </a:p>
        </p:txBody>
      </p:sp>
    </p:spTree>
    <p:extLst>
      <p:ext uri="{BB962C8B-B14F-4D97-AF65-F5344CB8AC3E}">
        <p14:creationId xmlns:p14="http://schemas.microsoft.com/office/powerpoint/2010/main" val="217507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19" y="2348880"/>
            <a:ext cx="4536504" cy="3943898"/>
          </a:xfrm>
          <a:prstGeom prst="rect">
            <a:avLst/>
          </a:prstGeom>
        </p:spPr>
      </p:pic>
      <p:sp>
        <p:nvSpPr>
          <p:cNvPr id="5" name="AutoShape 27"/>
          <p:cNvSpPr>
            <a:spLocks noChangeArrowheads="1"/>
          </p:cNvSpPr>
          <p:nvPr/>
        </p:nvSpPr>
        <p:spPr bwMode="gray">
          <a:xfrm>
            <a:off x="4860032" y="1412776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در عمل</a:t>
            </a:r>
          </a:p>
        </p:txBody>
      </p:sp>
    </p:spTree>
    <p:extLst>
      <p:ext uri="{BB962C8B-B14F-4D97-AF65-F5344CB8AC3E}">
        <p14:creationId xmlns:p14="http://schemas.microsoft.com/office/powerpoint/2010/main" val="267958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کانون های هشت گانه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477471"/>
              </p:ext>
            </p:extLst>
          </p:nvPr>
        </p:nvGraphicFramePr>
        <p:xfrm>
          <a:off x="5508104" y="1628802"/>
          <a:ext cx="3384376" cy="4392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188"/>
                <a:gridCol w="1692188"/>
              </a:tblGrid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نوع کانون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کانون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ها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انعطاف پذیری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MFO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جذب منابع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EFO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برنامه ریزی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MCO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بهره وری، کارایی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ECO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دسترسی به اطلاعات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MCP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ثبات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ECP</a:t>
                      </a: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نیروی کار منسجم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MFP</a:t>
                      </a: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نیروی کار ماهر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EFP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1428736"/>
            <a:ext cx="5215979" cy="514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04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مقایسه اثربخشی دو شرکت آلفا و بتا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12776"/>
            <a:ext cx="6013264" cy="4953933"/>
          </a:xfrm>
        </p:spPr>
      </p:pic>
    </p:spTree>
    <p:extLst>
      <p:ext uri="{BB962C8B-B14F-4D97-AF65-F5344CB8AC3E}">
        <p14:creationId xmlns:p14="http://schemas.microsoft.com/office/powerpoint/2010/main" val="231477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fa-IR" dirty="0" smtClean="0"/>
          </a:p>
          <a:p>
            <a:pPr algn="ctr" rtl="1"/>
            <a:endParaRPr lang="fa-IR" dirty="0"/>
          </a:p>
          <a:p>
            <a:pPr algn="ctr" rtl="1"/>
            <a:r>
              <a:rPr lang="fa-IR" sz="4400" dirty="0" smtClean="0">
                <a:cs typeface="B Nazanin" panose="00000400000000000000" pitchFamily="2" charset="-78"/>
              </a:rPr>
              <a:t>مسائل و مشکلات</a:t>
            </a:r>
          </a:p>
          <a:p>
            <a:pPr algn="ctr" rtl="1"/>
            <a:r>
              <a:rPr lang="fa-IR" sz="4400" dirty="0" smtClean="0">
                <a:cs typeface="B Nazanin" panose="00000400000000000000" pitchFamily="2" charset="-78"/>
              </a:rPr>
              <a:t>ارزش عملی</a:t>
            </a:r>
            <a:endParaRPr lang="en-US" sz="4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621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مقایسه رویکردهای چهارگانه ی اثربخشی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132400"/>
              </p:ext>
            </p:extLst>
          </p:nvPr>
        </p:nvGraphicFramePr>
        <p:xfrm>
          <a:off x="323528" y="1600200"/>
          <a:ext cx="8496944" cy="4745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000"/>
                <a:gridCol w="3419972"/>
                <a:gridCol w="1571972"/>
              </a:tblGrid>
              <a:tr h="519983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چه موقع مفید است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تعریف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رویکرد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519983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وقتی این رویکرد مرجح است که...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یک سازمان باندازه ای اثربخش است که...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897506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اهداف روشن، دارای زمان معین</a:t>
                      </a:r>
                      <a:r>
                        <a:rPr lang="fa-IR" sz="2000" baseline="0" dirty="0" smtClean="0">
                          <a:cs typeface="B Nazanin" pitchFamily="2" charset="-78"/>
                        </a:rPr>
                        <a:t> و سنجش پذیرند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اهداف از پیش تعیین شده را محقق سازد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نیل به هدف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519983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پیوند روشنی بین نهاده و ستاده</a:t>
                      </a:r>
                      <a:r>
                        <a:rPr lang="fa-IR" sz="2000" baseline="0" dirty="0" smtClean="0">
                          <a:cs typeface="B Nazanin" pitchFamily="2" charset="-78"/>
                        </a:rPr>
                        <a:t> وجود دارد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منابع لازم را کسب کند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سیستمی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1282151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عوامل کلیدی تاثیر زیادی روی سازمان ها داشته و سازمان باید خواسته های آنها را جامه ی عمل بپوشاند.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خواسته های همه عوامل کلیدی را تا حدودی براورده سازد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ذینفعان استراتژیک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897506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آنچه باید سازمان تاکید کند مبهم</a:t>
                      </a:r>
                      <a:r>
                        <a:rPr lang="fa-IR" sz="2000" baseline="0" dirty="0" smtClean="0">
                          <a:cs typeface="B Nazanin" pitchFamily="2" charset="-78"/>
                        </a:rPr>
                        <a:t> بوده و تغییر در معیارها در طی زمان به نفع سازمان است.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تاکید سازمان در حوزه های چهارگانه ی اصلی با علائق عوامل کلیدی متناسب باشد.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ارزش های رقابتی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54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endParaRPr lang="en-US" sz="2000" b="1" dirty="0">
              <a:cs typeface="B Nazanin" pitchFamily="2" charset="-78"/>
            </a:endParaRPr>
          </a:p>
        </p:txBody>
      </p:sp>
      <p:sp>
        <p:nvSpPr>
          <p:cNvPr id="34" name="Freeform 18"/>
          <p:cNvSpPr>
            <a:spLocks/>
          </p:cNvSpPr>
          <p:nvPr/>
        </p:nvSpPr>
        <p:spPr bwMode="gray">
          <a:xfrm>
            <a:off x="611560" y="2060848"/>
            <a:ext cx="6619205" cy="1909490"/>
          </a:xfrm>
          <a:custGeom>
            <a:avLst/>
            <a:gdLst>
              <a:gd name="T0" fmla="*/ 1478 w 1786"/>
              <a:gd name="T1" fmla="*/ 284 h 284"/>
              <a:gd name="T2" fmla="*/ 0 w 1786"/>
              <a:gd name="T3" fmla="*/ 284 h 284"/>
              <a:gd name="T4" fmla="*/ 446 w 1786"/>
              <a:gd name="T5" fmla="*/ 0 h 284"/>
              <a:gd name="T6" fmla="*/ 1786 w 1786"/>
              <a:gd name="T7" fmla="*/ 0 h 284"/>
              <a:gd name="T8" fmla="*/ 1478 w 1786"/>
              <a:gd name="T9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6" h="284">
                <a:moveTo>
                  <a:pt x="1478" y="284"/>
                </a:moveTo>
                <a:lnTo>
                  <a:pt x="0" y="284"/>
                </a:lnTo>
                <a:lnTo>
                  <a:pt x="446" y="0"/>
                </a:lnTo>
                <a:lnTo>
                  <a:pt x="1786" y="0"/>
                </a:lnTo>
                <a:lnTo>
                  <a:pt x="1478" y="2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7"/>
          <p:cNvSpPr>
            <a:spLocks/>
          </p:cNvSpPr>
          <p:nvPr/>
        </p:nvSpPr>
        <p:spPr bwMode="gray">
          <a:xfrm>
            <a:off x="6084168" y="2060848"/>
            <a:ext cx="1146597" cy="2669369"/>
          </a:xfrm>
          <a:custGeom>
            <a:avLst/>
            <a:gdLst>
              <a:gd name="T0" fmla="*/ 308 w 308"/>
              <a:gd name="T1" fmla="*/ 120 h 444"/>
              <a:gd name="T2" fmla="*/ 0 w 308"/>
              <a:gd name="T3" fmla="*/ 444 h 444"/>
              <a:gd name="T4" fmla="*/ 0 w 308"/>
              <a:gd name="T5" fmla="*/ 286 h 444"/>
              <a:gd name="T6" fmla="*/ 308 w 308"/>
              <a:gd name="T7" fmla="*/ 0 h 444"/>
              <a:gd name="T8" fmla="*/ 308 w 308"/>
              <a:gd name="T9" fmla="*/ 12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4">
                <a:moveTo>
                  <a:pt x="308" y="120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Rectangle 25"/>
          <p:cNvSpPr>
            <a:spLocks noChangeArrowheads="1"/>
          </p:cNvSpPr>
          <p:nvPr/>
        </p:nvSpPr>
        <p:spPr bwMode="gray">
          <a:xfrm>
            <a:off x="612078" y="3970337"/>
            <a:ext cx="5472090" cy="759879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72549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fa-IR" sz="4400" b="1" dirty="0" smtClean="0">
                <a:solidFill>
                  <a:schemeClr val="tx2"/>
                </a:solidFill>
                <a:cs typeface="B Nazanin" pitchFamily="2" charset="-78"/>
              </a:rPr>
              <a:t>با تشکر از توجه شما</a:t>
            </a:r>
            <a:endParaRPr lang="en-US" sz="4400" b="1" dirty="0">
              <a:solidFill>
                <a:schemeClr val="tx2"/>
              </a:solidFill>
              <a:latin typeface="Verdana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اثربخشی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686675" cy="4519613"/>
          </a:xfrm>
        </p:spPr>
        <p:txBody>
          <a:bodyPr/>
          <a:lstStyle/>
          <a:p>
            <a:pPr marL="0" indent="0" algn="ctr">
              <a:buNone/>
            </a:pPr>
            <a:endParaRPr lang="fa-IR" sz="4000" dirty="0" smtClean="0"/>
          </a:p>
          <a:p>
            <a:pPr marL="0" indent="0" algn="ctr">
              <a:buNone/>
            </a:pPr>
            <a:endParaRPr lang="fa-IR" sz="4000" dirty="0"/>
          </a:p>
          <a:p>
            <a:pPr marL="0" indent="0" algn="ctr">
              <a:buNone/>
            </a:pPr>
            <a:r>
              <a:rPr lang="fa-IR" sz="6000" dirty="0" smtClean="0">
                <a:cs typeface="B Nazanin" pitchFamily="2" charset="-78"/>
              </a:rPr>
              <a:t>مقدمه</a:t>
            </a:r>
          </a:p>
          <a:p>
            <a:pPr marL="0" indent="0" algn="ctr">
              <a:buNone/>
            </a:pPr>
            <a:endParaRPr lang="fa-IR" sz="4000" dirty="0"/>
          </a:p>
          <a:p>
            <a:pPr marL="0" indent="0" algn="ctr">
              <a:buNone/>
            </a:pPr>
            <a:endParaRPr lang="fa-IR" sz="40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900" dirty="0">
                <a:solidFill>
                  <a:schemeClr val="tx2"/>
                </a:solidFill>
              </a:rPr>
              <a:t/>
            </a:r>
            <a:br>
              <a:rPr lang="en-US" sz="2900" dirty="0">
                <a:solidFill>
                  <a:schemeClr val="tx2"/>
                </a:solidFill>
              </a:rPr>
            </a:br>
            <a:endParaRPr lang="en-US" sz="2900" dirty="0">
              <a:solidFill>
                <a:schemeClr val="tx2"/>
              </a:solidFill>
            </a:endParaRPr>
          </a:p>
          <a:p>
            <a:pPr lvl="1">
              <a:lnSpc>
                <a:spcPct val="80000"/>
              </a:lnSpc>
            </a:pPr>
            <a:endParaRPr lang="en-US" sz="29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>
                <a:cs typeface="B Nazanin" pitchFamily="2" charset="-78"/>
              </a:rPr>
              <a:t>مقدمه</a:t>
            </a:r>
            <a:endParaRPr lang="en-US" sz="4000" dirty="0">
              <a:cs typeface="B Nazanin" pitchFamily="2" charset="-78"/>
            </a:endParaRPr>
          </a:p>
        </p:txBody>
      </p:sp>
      <p:sp>
        <p:nvSpPr>
          <p:cNvPr id="70678" name="AutoShape 22"/>
          <p:cNvSpPr>
            <a:spLocks noChangeArrowheads="1"/>
          </p:cNvSpPr>
          <p:nvPr/>
        </p:nvSpPr>
        <p:spPr bwMode="gray">
          <a:xfrm>
            <a:off x="4986659" y="1700808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9" name="Oval 23"/>
          <p:cNvSpPr>
            <a:spLocks noChangeArrowheads="1"/>
          </p:cNvSpPr>
          <p:nvPr/>
        </p:nvSpPr>
        <p:spPr bwMode="gray">
          <a:xfrm>
            <a:off x="5293519" y="2032575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3600" dirty="0" smtClean="0">
                <a:latin typeface=" nazanin"/>
                <a:cs typeface="B Nazanin" panose="00000400000000000000" pitchFamily="2" charset="-78"/>
              </a:rPr>
              <a:t>مقدمه</a:t>
            </a:r>
            <a:endParaRPr lang="en-US" sz="3600" dirty="0">
              <a:latin typeface=" nazanin"/>
              <a:cs typeface="B Nazanin" panose="00000400000000000000" pitchFamily="2" charset="-78"/>
            </a:endParaRPr>
          </a:p>
        </p:txBody>
      </p:sp>
      <p:sp>
        <p:nvSpPr>
          <p:cNvPr id="70681" name="AutoShape 25"/>
          <p:cNvSpPr>
            <a:spLocks noChangeArrowheads="1"/>
          </p:cNvSpPr>
          <p:nvPr/>
        </p:nvSpPr>
        <p:spPr bwMode="gray">
          <a:xfrm>
            <a:off x="1512094" y="2740746"/>
            <a:ext cx="3781425" cy="45315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اثربخشی سازمانی</a:t>
            </a:r>
          </a:p>
        </p:txBody>
      </p:sp>
      <p:sp>
        <p:nvSpPr>
          <p:cNvPr id="70682" name="AutoShape 26"/>
          <p:cNvSpPr>
            <a:spLocks noChangeArrowheads="1"/>
          </p:cNvSpPr>
          <p:nvPr/>
        </p:nvSpPr>
        <p:spPr bwMode="gray">
          <a:xfrm>
            <a:off x="1275258" y="3474820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اهمیت اثر بخشی سازمانی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706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706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8" grpId="0" animBg="1"/>
      <p:bldP spid="70679" grpId="0" animBg="1"/>
      <p:bldP spid="70681" grpId="0" animBg="1"/>
      <p:bldP spid="706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تعاریف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30372"/>
            <a:ext cx="8229600" cy="5137150"/>
          </a:xfrm>
        </p:spPr>
        <p:txBody>
          <a:bodyPr/>
          <a:lstStyle/>
          <a:p>
            <a:pPr marL="0" indent="0" algn="ctr">
              <a:buNone/>
            </a:pPr>
            <a:endParaRPr lang="fa-IR" dirty="0"/>
          </a:p>
          <a:p>
            <a:pPr marL="0" indent="0" algn="ctr">
              <a:buNone/>
            </a:pPr>
            <a:r>
              <a:rPr lang="fa-IR" sz="6000" dirty="0" smtClean="0">
                <a:cs typeface="B Nazanin" pitchFamily="2" charset="-78"/>
              </a:rPr>
              <a:t>در جستجوی یک تعریف</a:t>
            </a:r>
          </a:p>
          <a:p>
            <a:pPr marL="0" indent="0" algn="ctr">
              <a:buNone/>
            </a:pPr>
            <a:endParaRPr lang="fa-IR" sz="6000" dirty="0" smtClean="0">
              <a:cs typeface="B Nazanin" pitchFamily="2" charset="-78"/>
            </a:endParaRPr>
          </a:p>
          <a:p>
            <a:pPr marL="0" indent="0" algn="ctr">
              <a:buNone/>
            </a:pPr>
            <a:r>
              <a:rPr lang="fa-IR" sz="3600" dirty="0" smtClean="0">
                <a:cs typeface="B Nazanin" pitchFamily="2" charset="-78"/>
              </a:rPr>
              <a:t>ساده ترین دیدگاه نسبت به اثربخشی و ابهامات موجود</a:t>
            </a:r>
          </a:p>
          <a:p>
            <a:pPr marL="0" indent="0" algn="ctr">
              <a:buNone/>
            </a:pPr>
            <a:r>
              <a:rPr lang="fa-IR" sz="3600" dirty="0" smtClean="0">
                <a:cs typeface="B Nazanin" pitchFamily="2" charset="-78"/>
              </a:rPr>
              <a:t>حفظ بقا</a:t>
            </a:r>
          </a:p>
          <a:p>
            <a:pPr marL="0" indent="0" algn="ctr">
              <a:buNone/>
            </a:pPr>
            <a:r>
              <a:rPr lang="fa-IR" sz="3600" dirty="0" smtClean="0">
                <a:cs typeface="B Nazanin" pitchFamily="2" charset="-78"/>
              </a:rPr>
              <a:t>دیدگاه دیگرومعیارهای سی گانه</a:t>
            </a:r>
          </a:p>
          <a:p>
            <a:pPr marL="0" indent="0" algn="ctr">
              <a:buNone/>
            </a:pPr>
            <a:endParaRPr lang="fa-IR" sz="3600" dirty="0" smtClean="0">
              <a:cs typeface="B Nazanin" pitchFamily="2" charset="-78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8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معیارهای سی گانه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anose="00000400000000000000" pitchFamily="2" charset="-78"/>
              </a:rPr>
              <a:t>1</a:t>
            </a:r>
            <a:r>
              <a:rPr lang="fa-IR" sz="2800" b="1" dirty="0" smtClean="0">
                <a:cs typeface="B Nazanin" panose="00000400000000000000" pitchFamily="2" charset="-78"/>
              </a:rPr>
              <a:t>-اثر </a:t>
            </a:r>
            <a:r>
              <a:rPr lang="fa-IR" sz="2800" b="1" dirty="0">
                <a:cs typeface="B Nazanin" panose="00000400000000000000" pitchFamily="2" charset="-78"/>
              </a:rPr>
              <a:t>بخشی کلی</a:t>
            </a: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2-بهره </a:t>
            </a:r>
            <a:r>
              <a:rPr lang="fa-IR" sz="2800" b="1" dirty="0">
                <a:cs typeface="B Nazanin" panose="00000400000000000000" pitchFamily="2" charset="-78"/>
              </a:rPr>
              <a:t>وری</a:t>
            </a: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3-کارایی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4-سود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5-کیفیت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6-حوادث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7-رشد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8</a:t>
            </a:r>
            <a:r>
              <a:rPr lang="fa-IR" sz="2800" dirty="0" smtClean="0">
                <a:cs typeface="B Nazanin" panose="00000400000000000000" pitchFamily="2" charset="-78"/>
              </a:rPr>
              <a:t>-</a:t>
            </a:r>
            <a:r>
              <a:rPr lang="fa-IR" sz="2800" b="1" dirty="0" smtClean="0">
                <a:cs typeface="B Nazanin" panose="00000400000000000000" pitchFamily="2" charset="-78"/>
              </a:rPr>
              <a:t>میزان </a:t>
            </a:r>
            <a:r>
              <a:rPr lang="fa-IR" sz="2800" b="1" dirty="0">
                <a:cs typeface="B Nazanin" panose="00000400000000000000" pitchFamily="2" charset="-78"/>
              </a:rPr>
              <a:t>غیبت در کار</a:t>
            </a: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9-جابجایی </a:t>
            </a:r>
            <a:r>
              <a:rPr lang="fa-IR" sz="2800" b="1" dirty="0">
                <a:cs typeface="B Nazanin" panose="00000400000000000000" pitchFamily="2" charset="-78"/>
              </a:rPr>
              <a:t>(ترک خدمت</a:t>
            </a:r>
            <a:r>
              <a:rPr lang="fa-IR" sz="2800" b="1" dirty="0" smtClean="0">
                <a:cs typeface="B Nazanin" panose="00000400000000000000" pitchFamily="2" charset="-78"/>
              </a:rPr>
              <a:t>)</a:t>
            </a: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10-رضایتمندی شغلی</a:t>
            </a:r>
            <a:endParaRPr lang="fa-IR" sz="2800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38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معیارهای سی گانه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11-انگیزش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12-روحیه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13-کنترل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14-انسجام/تعارض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15-انعطاف پذیری/انطباق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16-برنامه ریزی و هدف گذاری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17-اجماع در هدف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18-نهادینه کردن اهداف سازمانی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19-سازگاری نقش و هنجار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20-مهارتهای ارتباطی مدیریتی</a:t>
            </a:r>
            <a:endParaRPr lang="fa-IR" sz="2800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3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معیارهای سی گانه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21-مهارتهای انجام وظیفه مدیریتی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22-مدیریت اطلاعات و ارتباطات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23-آمادگی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24-بهره برداری از محیط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25-ارزیابی بوسیله پدیده های خارجی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26-ثبات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27-ارزش منابع انسانی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28-مشارکت و نفوذ مشترک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29-تاکید بر آموزش و توسعه</a:t>
            </a:r>
            <a:endParaRPr lang="fa-IR" sz="28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30-تاکید بر موفقیت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769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تناقض در معیارها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AutoShape 22"/>
          <p:cNvSpPr>
            <a:spLocks noGrp="1" noChangeArrowheads="1"/>
          </p:cNvSpPr>
          <p:nvPr>
            <p:ph idx="1"/>
          </p:nvPr>
        </p:nvSpPr>
        <p:spPr bwMode="gray">
          <a:xfrm>
            <a:off x="5186302" y="1628800"/>
            <a:ext cx="3490154" cy="2636169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dirty="0" smtClean="0">
                <a:latin typeface=" nazanin"/>
              </a:rPr>
              <a:t>مثال</a:t>
            </a:r>
            <a:endParaRPr lang="en-US" dirty="0">
              <a:latin typeface=" nazanin"/>
            </a:endParaRPr>
          </a:p>
        </p:txBody>
      </p:sp>
      <p:sp>
        <p:nvSpPr>
          <p:cNvPr id="7" name="AutoShape 25"/>
          <p:cNvSpPr>
            <a:spLocks noChangeArrowheads="1"/>
          </p:cNvSpPr>
          <p:nvPr/>
        </p:nvSpPr>
        <p:spPr bwMode="gray">
          <a:xfrm>
            <a:off x="1512094" y="2740746"/>
            <a:ext cx="3781425" cy="45315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800" b="1" dirty="0" smtClean="0">
                <a:cs typeface="B Nazanin" pitchFamily="2" charset="-78"/>
              </a:rPr>
              <a:t>کارآیی</a:t>
            </a:r>
          </a:p>
        </p:txBody>
      </p:sp>
      <p:sp>
        <p:nvSpPr>
          <p:cNvPr id="8" name="AutoShape 25"/>
          <p:cNvSpPr>
            <a:spLocks noChangeArrowheads="1"/>
          </p:cNvSpPr>
          <p:nvPr/>
        </p:nvSpPr>
        <p:spPr bwMode="gray">
          <a:xfrm>
            <a:off x="1582663" y="3335881"/>
            <a:ext cx="3781425" cy="45315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800" b="1" dirty="0" smtClean="0">
                <a:cs typeface="B Nazanin" pitchFamily="2" charset="-78"/>
              </a:rPr>
              <a:t>انعطاف پذیری و انطباق</a:t>
            </a:r>
          </a:p>
        </p:txBody>
      </p:sp>
    </p:spTree>
    <p:extLst>
      <p:ext uri="{BB962C8B-B14F-4D97-AF65-F5344CB8AC3E}">
        <p14:creationId xmlns:p14="http://schemas.microsoft.com/office/powerpoint/2010/main" val="382840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829</TotalTime>
  <Words>665</Words>
  <Application>Microsoft Office PowerPoint</Application>
  <PresentationFormat>On-screen Show (4:3)</PresentationFormat>
  <Paragraphs>235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 nazanin</vt:lpstr>
      <vt:lpstr>Academy</vt:lpstr>
      <vt:lpstr>Afra</vt:lpstr>
      <vt:lpstr>Arial</vt:lpstr>
      <vt:lpstr>B Nazanin</vt:lpstr>
      <vt:lpstr>Calibri</vt:lpstr>
      <vt:lpstr>Times New Roman</vt:lpstr>
      <vt:lpstr>Verdana</vt:lpstr>
      <vt:lpstr>Wingdings</vt:lpstr>
      <vt:lpstr>cdb2004138l</vt:lpstr>
      <vt:lpstr>اثر  بخشی سازمان</vt:lpstr>
      <vt:lpstr>فهرست</vt:lpstr>
      <vt:lpstr>اثربخشی</vt:lpstr>
      <vt:lpstr>مقدمه</vt:lpstr>
      <vt:lpstr>تعاریف</vt:lpstr>
      <vt:lpstr>معیارهای سی گانه</vt:lpstr>
      <vt:lpstr>معیارهای سی گانه</vt:lpstr>
      <vt:lpstr>معیارهای سی گانه</vt:lpstr>
      <vt:lpstr>تناقض در معیارها</vt:lpstr>
      <vt:lpstr>PowerPoint Presentation</vt:lpstr>
      <vt:lpstr>Goal-Attainment Approach </vt:lpstr>
      <vt:lpstr>System Approach</vt:lpstr>
      <vt:lpstr>نمونه هایی از معیارهای اثر بخشی رویکرد سیستمی برای انواع مختلف سازمان</vt:lpstr>
      <vt:lpstr>پژوهش دانشگاه میشیگان</vt:lpstr>
      <vt:lpstr>ممیزی یا حسابرسی مدیریت/ مارتین دل</vt:lpstr>
      <vt:lpstr>PowerPoint Presentation</vt:lpstr>
      <vt:lpstr>PowerPoint Presentation</vt:lpstr>
      <vt:lpstr>Strategic constituencies approach</vt:lpstr>
      <vt:lpstr>نمونه معیارهای اثربخشی سازمانی، انتخاب شده بوسیله ذینفعان استراتژیک</vt:lpstr>
      <vt:lpstr>PowerPoint Presentation</vt:lpstr>
      <vt:lpstr>PowerPoint Presentation</vt:lpstr>
      <vt:lpstr>PowerPoint Presentation</vt:lpstr>
      <vt:lpstr>کانون های هشت گانه</vt:lpstr>
      <vt:lpstr>مقایسه اثربخشی دو شرکت آلفا و بتا</vt:lpstr>
      <vt:lpstr>PowerPoint Presentation</vt:lpstr>
      <vt:lpstr>مقایسه رویکردهای چهارگانه ی اثربخشی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ايجاد پوشش آلومينايد آهن بر زيرلايه­ي فولادي به روش HVOF و مقايسه­ي ريز ساختار و خواص آن با پوشش APS</dc:title>
  <dc:creator>ESN</dc:creator>
  <cp:lastModifiedBy>asus</cp:lastModifiedBy>
  <cp:revision>99</cp:revision>
  <dcterms:created xsi:type="dcterms:W3CDTF">2013-11-16T06:55:32Z</dcterms:created>
  <dcterms:modified xsi:type="dcterms:W3CDTF">2014-04-05T21:43:14Z</dcterms:modified>
</cp:coreProperties>
</file>