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96378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0526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626406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900422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7185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41979995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282209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068817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73021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09068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5226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1699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659246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176874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73211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42612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3640372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C9911-CBE1-4BED-A23E-E1D935A4D173}" type="datetimeFigureOut">
              <a:rPr lang="fa-IR" smtClean="0"/>
              <a:t>09/24/1439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30AF2-FDFF-4ACD-823A-B651E9EA5436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9846491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CB88EC7-D16B-49E9-8C8D-CEC7CB71DA87}"/>
              </a:ext>
            </a:extLst>
          </p:cNvPr>
          <p:cNvSpPr txBox="1"/>
          <p:nvPr/>
        </p:nvSpPr>
        <p:spPr>
          <a:xfrm>
            <a:off x="4822874" y="525608"/>
            <a:ext cx="5866228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600" dirty="0">
                <a:cs typeface="B Titr" panose="00000700000000000000" pitchFamily="2" charset="-78"/>
              </a:rPr>
              <a:t>بسمه تعالی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676F6B-3FF4-4F95-91D8-E1288034E47D}"/>
              </a:ext>
            </a:extLst>
          </p:cNvPr>
          <p:cNvSpPr txBox="1"/>
          <p:nvPr/>
        </p:nvSpPr>
        <p:spPr>
          <a:xfrm>
            <a:off x="3127718" y="1964049"/>
            <a:ext cx="9256540" cy="221599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13800" dirty="0">
                <a:cs typeface="B Titr" panose="00000700000000000000" pitchFamily="2" charset="-78"/>
              </a:rPr>
              <a:t>زهیر ابن قین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9BC2051-83CF-4BCE-8DB2-6C9D43697F0D}"/>
              </a:ext>
            </a:extLst>
          </p:cNvPr>
          <p:cNvSpPr txBox="1"/>
          <p:nvPr/>
        </p:nvSpPr>
        <p:spPr>
          <a:xfrm>
            <a:off x="4822874" y="5117930"/>
            <a:ext cx="5866228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3200" dirty="0">
                <a:cs typeface="B Titr" panose="00000700000000000000" pitchFamily="2" charset="-78"/>
              </a:rPr>
              <a:t>از یاران و </a:t>
            </a:r>
            <a:r>
              <a:rPr lang="fa-IR" sz="3200" dirty="0">
                <a:solidFill>
                  <a:srgbClr val="FF0000"/>
                </a:solidFill>
                <a:cs typeface="B Titr" panose="00000700000000000000" pitchFamily="2" charset="-78"/>
              </a:rPr>
              <a:t>شهدای کربلا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5A018B4-55F8-4F14-811A-F3E27CC4B0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43" y="238621"/>
            <a:ext cx="3870065" cy="334374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58439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AA65A07-4A3C-4062-A40B-E77D74631E96}"/>
              </a:ext>
            </a:extLst>
          </p:cNvPr>
          <p:cNvSpPr txBox="1"/>
          <p:nvPr/>
        </p:nvSpPr>
        <p:spPr>
          <a:xfrm>
            <a:off x="8932984" y="464234"/>
            <a:ext cx="3094893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800" dirty="0">
                <a:cs typeface="B Titr" panose="00000700000000000000" pitchFamily="2" charset="-78"/>
              </a:rPr>
              <a:t>زهیر ابن قین 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D87D57C-FEE7-4B3B-8758-233912AE62B7}"/>
              </a:ext>
            </a:extLst>
          </p:cNvPr>
          <p:cNvSpPr txBox="1"/>
          <p:nvPr/>
        </p:nvSpPr>
        <p:spPr>
          <a:xfrm>
            <a:off x="961292" y="987454"/>
            <a:ext cx="10269416" cy="138499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 rtl="1"/>
            <a:r>
              <a:rPr lang="fa-IR" sz="2800" dirty="0">
                <a:cs typeface="B Titr" panose="00000700000000000000" pitchFamily="2" charset="-78"/>
              </a:rPr>
              <a:t>من زهیر پسر قین هستم، با شمشیر خود از حریم حسین دفاع می کنم. حسین یکی از ۲ نواده رسول خدا(ص) است، از خاندانی که نیکی و تقوا زینت آنهاست و اکنون او فرستاده پاک خدا از دو نسل نبوی است و من شما را می‌کشم و عیب نمی‌دانم</a:t>
            </a:r>
            <a:r>
              <a:rPr lang="en-US" sz="2800" dirty="0">
                <a:cs typeface="B Titr" panose="00000700000000000000" pitchFamily="2" charset="-78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7D23346-0F9A-47D8-B6C2-63DFA41F45D5}"/>
              </a:ext>
            </a:extLst>
          </p:cNvPr>
          <p:cNvSpPr txBox="1"/>
          <p:nvPr/>
        </p:nvSpPr>
        <p:spPr>
          <a:xfrm>
            <a:off x="961293" y="2761605"/>
            <a:ext cx="10269415" cy="510778"/>
          </a:xfrm>
          <a:prstGeom prst="roundRect">
            <a:avLst/>
          </a:prstGeom>
          <a:solidFill>
            <a:srgbClr val="00B050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fa-IR" sz="2400" dirty="0">
                <a:cs typeface="B Titr" panose="00000700000000000000" pitchFamily="2" charset="-78"/>
              </a:rPr>
              <a:t>زُهِیر بن قین بجلی از اهالی کوفه بود که از مردان شریف و شجاع کوفه به شمار می‎آمد.</a:t>
            </a:r>
            <a:endParaRPr lang="fa-IR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73EBF6-DCCF-48EC-929D-7CC50EE4CB7E}"/>
              </a:ext>
            </a:extLst>
          </p:cNvPr>
          <p:cNvSpPr txBox="1"/>
          <p:nvPr/>
        </p:nvSpPr>
        <p:spPr>
          <a:xfrm>
            <a:off x="961296" y="4281240"/>
            <a:ext cx="10269412" cy="510778"/>
          </a:xfrm>
          <a:prstGeom prst="roundRect">
            <a:avLst/>
          </a:prstGeom>
          <a:solidFill>
            <a:srgbClr val="00B0F0"/>
          </a:solidFill>
        </p:spPr>
        <p:txBody>
          <a:bodyPr wrap="square" rtlCol="1">
            <a:spAutoFit/>
          </a:bodyPr>
          <a:lstStyle/>
          <a:p>
            <a:pPr algn="ctr" rtl="1"/>
            <a:r>
              <a:rPr lang="fa-IR" sz="2400" dirty="0">
                <a:cs typeface="B Titr" panose="00000700000000000000" pitchFamily="2" charset="-78"/>
              </a:rPr>
              <a:t>برخی منابع پدرش قین را به عنوان صحابی پیامبر(ص) نام بردند.</a:t>
            </a:r>
            <a:endParaRPr lang="fa-IR" sz="2400" dirty="0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75804FF0-56DA-495A-958E-5AF173A5688C}"/>
              </a:ext>
            </a:extLst>
          </p:cNvPr>
          <p:cNvSpPr/>
          <p:nvPr/>
        </p:nvSpPr>
        <p:spPr>
          <a:xfrm>
            <a:off x="961293" y="5596563"/>
            <a:ext cx="10269415" cy="510778"/>
          </a:xfrm>
          <a:prstGeom prst="round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 rtl="1"/>
            <a:r>
              <a:rPr lang="fa-IR" sz="2400" dirty="0">
                <a:cs typeface="B Titr" panose="00000700000000000000" pitchFamily="2" charset="-78"/>
              </a:rPr>
              <a:t>وی از هواداران عثمان بود که بعدها به سپاه امام حسن(ع) روی آورد</a:t>
            </a:r>
            <a:endParaRPr lang="fa-IR" sz="2400" dirty="0"/>
          </a:p>
        </p:txBody>
      </p:sp>
    </p:spTree>
    <p:extLst>
      <p:ext uri="{BB962C8B-B14F-4D97-AF65-F5344CB8AC3E}">
        <p14:creationId xmlns:p14="http://schemas.microsoft.com/office/powerpoint/2010/main" val="2968609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4196406B-DA71-4AF8-9031-1A38A3497647}"/>
              </a:ext>
            </a:extLst>
          </p:cNvPr>
          <p:cNvSpPr/>
          <p:nvPr/>
        </p:nvSpPr>
        <p:spPr>
          <a:xfrm>
            <a:off x="1659988" y="775517"/>
            <a:ext cx="9509760" cy="715089"/>
          </a:xfrm>
          <a:prstGeom prst="round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زهیر در راه بازگشت از حج به سمت کوفه در یکی از منزلگاه‎ها با امام حسین(ع) هم‎منزل شد و همین امر باعث شد مسیر زندگی او از ظلمات به سوی نور تغییر پیدا کند. </a:t>
            </a: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5" name="Flowchart: Alternate Process 4">
            <a:extLst>
              <a:ext uri="{FF2B5EF4-FFF2-40B4-BE49-F238E27FC236}">
                <a16:creationId xmlns:a16="http://schemas.microsoft.com/office/drawing/2014/main" id="{9F7C42AE-74B2-4571-8FC4-8ACE6195922C}"/>
              </a:ext>
            </a:extLst>
          </p:cNvPr>
          <p:cNvSpPr/>
          <p:nvPr/>
        </p:nvSpPr>
        <p:spPr>
          <a:xfrm>
            <a:off x="1659988" y="2100977"/>
            <a:ext cx="9411286" cy="1328023"/>
          </a:xfrm>
          <a:prstGeom prst="flowChartAlternateProcess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طبری در تاریخ خود و شیخ مفید در ارشاد در این باره می‎گویند: مردى از بنى فزارة مى‏‎گوید: ما با زهیر بن قین بجلى بودیم، هنگامى که از مکه حرکت کرده بودیم همراه حسین [علیه السّلام‏] راه مى‏‎رفتیم، [ولى از اینکه با [حسین علیه‎السلام‏] در یک منزل همنشین شویم به شدت پرهیز مى‏‎کردیم‏] به طورى که هیچ چیزى نزدمان مبغوض‎‏تر از این نبود که با حسین علیه‎السلام در یک منزل فرود بیاییم. </a:t>
            </a:r>
            <a:endParaRPr lang="fa-IR" dirty="0"/>
          </a:p>
        </p:txBody>
      </p:sp>
      <p:sp>
        <p:nvSpPr>
          <p:cNvPr id="6" name="Rectangle: Diagonal Corners Rounded 5">
            <a:extLst>
              <a:ext uri="{FF2B5EF4-FFF2-40B4-BE49-F238E27FC236}">
                <a16:creationId xmlns:a16="http://schemas.microsoft.com/office/drawing/2014/main" id="{7D5B9420-9CB4-485C-BEDE-4306AFA000E1}"/>
              </a:ext>
            </a:extLst>
          </p:cNvPr>
          <p:cNvSpPr/>
          <p:nvPr/>
        </p:nvSpPr>
        <p:spPr>
          <a:xfrm>
            <a:off x="1659988" y="3934654"/>
            <a:ext cx="9312812" cy="1634490"/>
          </a:xfrm>
          <a:prstGeom prst="round2Diag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fa-IR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تا اینکه گفتند هنگامى که ما بر سر سفره غذا نشسته بودیم فرستاده </a:t>
            </a:r>
            <a:r>
              <a:rPr lang="fa-IR" dirty="0">
                <a:solidFill>
                  <a:srgbClr val="FF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حسین</a:t>
            </a:r>
            <a:r>
              <a:rPr lang="fa-IR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 آمد، سلام کرد و داخل شد، گفت: </a:t>
            </a:r>
            <a:r>
              <a:rPr lang="fa-IR" dirty="0">
                <a:solidFill>
                  <a:srgbClr val="0070C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زهیر بن قین</a:t>
            </a:r>
            <a:r>
              <a:rPr lang="fa-IR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؛ </a:t>
            </a:r>
            <a:r>
              <a:rPr lang="fa-IR" dirty="0">
                <a:solidFill>
                  <a:srgbClr val="FF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ابى عبد الله حسین بن على </a:t>
            </a:r>
            <a:r>
              <a:rPr lang="fa-IR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مرا پى شما فرستاده، تا نزد او بیایى، [ناگهان] همگى هر چه در دست داشتیم به زمین انداختیم. گویى پرنده‎‏اى بر سرمان نشسته بود. دلهم بنت عمرو، همسر </a:t>
            </a:r>
            <a:r>
              <a:rPr lang="fa-IR" dirty="0">
                <a:solidFill>
                  <a:srgbClr val="0070C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زهیر بن قین </a:t>
            </a:r>
            <a:r>
              <a:rPr lang="fa-IR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گفت: من به [زهیر] گفتم: </a:t>
            </a:r>
            <a:r>
              <a:rPr lang="fa-IR" dirty="0">
                <a:solidFill>
                  <a:srgbClr val="FF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پسر رسول‎الله </a:t>
            </a:r>
            <a:r>
              <a:rPr lang="fa-IR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دنبالت مى‎فرستد و تو نمى‏‎روى؟! سبحان الله! برو صحبتش را بشنو و بعد برگرد</a:t>
            </a:r>
            <a:r>
              <a:rPr lang="en-US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br>
              <a:rPr lang="en-US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fa-I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6308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llout: Down Arrow 3">
            <a:extLst>
              <a:ext uri="{FF2B5EF4-FFF2-40B4-BE49-F238E27FC236}">
                <a16:creationId xmlns:a16="http://schemas.microsoft.com/office/drawing/2014/main" id="{0701EF07-6555-4FA1-837C-37A22F6FD394}"/>
              </a:ext>
            </a:extLst>
          </p:cNvPr>
          <p:cNvSpPr/>
          <p:nvPr/>
        </p:nvSpPr>
        <p:spPr>
          <a:xfrm>
            <a:off x="6269501" y="243512"/>
            <a:ext cx="5795889" cy="1273016"/>
          </a:xfrm>
          <a:prstGeom prst="downArrowCallou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زهیر بن قین نزد [حضرت‏] آمد، ولى چیزى نگذشت که شادمان بازگشت و به همراهانش گفت: هر کس مى ‏خواهد، دنبال من بیاید وگرنه این آخر همراهى و دیدار ما با یکدیگر است.</a:t>
            </a:r>
            <a:endParaRPr lang="fa-IR" sz="1600" dirty="0">
              <a:solidFill>
                <a:sysClr val="windowText" lastClr="000000"/>
              </a:solidFill>
              <a:cs typeface="B Titr" panose="00000700000000000000" pitchFamily="2" charset="-78"/>
            </a:endParaRPr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83276FE7-EDC2-4ED7-A9E0-EAA297CC8F81}"/>
              </a:ext>
            </a:extLst>
          </p:cNvPr>
          <p:cNvSpPr/>
          <p:nvPr/>
        </p:nvSpPr>
        <p:spPr>
          <a:xfrm>
            <a:off x="6269499" y="1535177"/>
            <a:ext cx="5795888" cy="1273016"/>
          </a:xfrm>
          <a:prstGeom prst="downArrowCallou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گفت: امّا من [زهیر]، شما را به خدا می سپارم. بعد به همسرش گفت: تو را طلاق مى ‏دهم نزد خانواده ‏ات برو، دوست ندارم به واسطه من به شما چیزى جز خیر برسد</a:t>
            </a:r>
            <a:r>
              <a:rPr lang="en-US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endParaRPr lang="fa-IR" sz="1600" dirty="0">
              <a:solidFill>
                <a:sysClr val="windowText" lastClr="000000"/>
              </a:solidFill>
              <a:cs typeface="B Titr" panose="00000700000000000000" pitchFamily="2" charset="-78"/>
            </a:endParaRPr>
          </a:p>
        </p:txBody>
      </p:sp>
      <p:sp>
        <p:nvSpPr>
          <p:cNvPr id="6" name="Callout: Down Arrow 5">
            <a:extLst>
              <a:ext uri="{FF2B5EF4-FFF2-40B4-BE49-F238E27FC236}">
                <a16:creationId xmlns:a16="http://schemas.microsoft.com/office/drawing/2014/main" id="{EF634C11-AD5F-49EF-8847-ED9B5D7CC15A}"/>
              </a:ext>
            </a:extLst>
          </p:cNvPr>
          <p:cNvSpPr/>
          <p:nvPr/>
        </p:nvSpPr>
        <p:spPr>
          <a:xfrm>
            <a:off x="6269499" y="2826842"/>
            <a:ext cx="5795889" cy="1273016"/>
          </a:xfrm>
          <a:prstGeom prst="downArrowCallou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این قسمت از ماجرای زهیر به همگان فهماند که هدایت خداوند تنها به افرادی تعلق می‎گیرد که در معیت امام حیّ قرار بگیرند، زیرا خود عترت(ع) فرمودند</a:t>
            </a:r>
            <a:r>
              <a:rPr lang="en-US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 «</a:t>
            </a:r>
            <a:r>
              <a:rPr lang="fa-IR" sz="1600" b="1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بِنا عُرِفَ اللهُ</a:t>
            </a:r>
            <a:r>
              <a:rPr lang="fa-IR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؛ به واسطه ما معرفت خداوند کسب می‎شود</a:t>
            </a:r>
            <a:r>
              <a:rPr lang="en-US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endParaRPr lang="fa-IR" sz="1600" dirty="0">
              <a:solidFill>
                <a:sysClr val="windowText" lastClr="000000"/>
              </a:solidFill>
              <a:cs typeface="B Titr" panose="00000700000000000000" pitchFamily="2" charset="-78"/>
            </a:endParaRPr>
          </a:p>
        </p:txBody>
      </p:sp>
      <p:sp>
        <p:nvSpPr>
          <p:cNvPr id="7" name="Callout: Left Arrow 6">
            <a:extLst>
              <a:ext uri="{FF2B5EF4-FFF2-40B4-BE49-F238E27FC236}">
                <a16:creationId xmlns:a16="http://schemas.microsoft.com/office/drawing/2014/main" id="{E6DB9F7D-A2B1-48FE-8EFE-13518E76A75D}"/>
              </a:ext>
            </a:extLst>
          </p:cNvPr>
          <p:cNvSpPr/>
          <p:nvPr/>
        </p:nvSpPr>
        <p:spPr>
          <a:xfrm>
            <a:off x="6269498" y="4118507"/>
            <a:ext cx="5795889" cy="1569660"/>
          </a:xfrm>
          <a:prstGeom prst="leftArrowCallout">
            <a:avLst>
              <a:gd name="adj1" fmla="val 25000"/>
              <a:gd name="adj2" fmla="val 25000"/>
              <a:gd name="adj3" fmla="val 21560"/>
              <a:gd name="adj4" fmla="val 88746"/>
            </a:avLst>
          </a:prstGeom>
          <a:solidFill>
            <a:schemeClr val="accent4">
              <a:lumMod val="75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اما در روز تاسوعا طی ماجرایی حبیب در مواجهه با دشمن رو به سوی زهیر کرد و این مطلب را طوری گفت که دشمنان نیز بشنوند: فرداى قیامت بدترین قوم در نزد خدا آن قومى هستند که در حالى نزد خدا مى‏ روند که فرزندان‏ پیامبرشان(ص) و خاندان و اهل بیتش علیهم‎السلام و بندگان عابد این شهر را که در سحرگاهان به شب ‏زنده ‏دارى مى‎‏پردازند و بسیار خدا را یاد مى‏‎کنند را کشته‎‏اند</a:t>
            </a:r>
            <a:r>
              <a:rPr lang="en-US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endParaRPr lang="fa-IR" sz="1600" dirty="0">
              <a:solidFill>
                <a:sysClr val="windowText" lastClr="000000"/>
              </a:solidFill>
              <a:cs typeface="B Titr" panose="00000700000000000000" pitchFamily="2" charset="-78"/>
            </a:endParaRPr>
          </a:p>
        </p:txBody>
      </p:sp>
      <p:sp>
        <p:nvSpPr>
          <p:cNvPr id="8" name="Callout: Up Arrow 7">
            <a:extLst>
              <a:ext uri="{FF2B5EF4-FFF2-40B4-BE49-F238E27FC236}">
                <a16:creationId xmlns:a16="http://schemas.microsoft.com/office/drawing/2014/main" id="{78272D0B-997A-49BF-BE61-3C39B2EA2E42}"/>
              </a:ext>
            </a:extLst>
          </p:cNvPr>
          <p:cNvSpPr/>
          <p:nvPr/>
        </p:nvSpPr>
        <p:spPr>
          <a:xfrm>
            <a:off x="337627" y="3144518"/>
            <a:ext cx="5477022" cy="2781776"/>
          </a:xfrm>
          <a:prstGeom prst="upArrowCallou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عزرة بن قیس به حبیب گفت: هر چه مى‏‎توانى از خودت تعریف کن! زهیر گفت: خدا نفس او [حبیب] را پاکیزه کرده و او را هدایت کرده است؛ </a:t>
            </a:r>
            <a:r>
              <a:rPr lang="fa-IR" sz="1600" b="1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إنّ الله قَد زکّاها و هَداها</a:t>
            </a:r>
            <a:r>
              <a:rPr lang="en-US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r>
              <a:rPr lang="fa-IR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ای عزرة از خدا بترس، من خیرخواه شما هستم، ای عزرة تو را به خدا، مبادا از کسانى باشى که گمراهان را در کشتن نفوس پاک یارى مى‏‎کنند! عزرة بن قیس گفت: زهیر! تو در نزد ما جزو [پیروان‏] اهل این بیت [یعنى اهل بیت پیامبر(ص)‏] نبوده‎‏اى، تو عثمانى بودى</a:t>
            </a:r>
            <a:r>
              <a:rPr lang="en-US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br>
              <a:rPr lang="en-US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fa-IR" sz="1600" dirty="0">
              <a:solidFill>
                <a:sysClr val="windowText" lastClr="000000"/>
              </a:solidFill>
              <a:cs typeface="B Titr" panose="00000700000000000000" pitchFamily="2" charset="-78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D09364F-2E20-45A2-892A-6346D78AA6F4}"/>
              </a:ext>
            </a:extLst>
          </p:cNvPr>
          <p:cNvSpPr/>
          <p:nvPr/>
        </p:nvSpPr>
        <p:spPr>
          <a:xfrm>
            <a:off x="337627" y="318212"/>
            <a:ext cx="5477022" cy="282630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r" rtl="1"/>
            <a:r>
              <a:rPr lang="fa-IR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زهیر در پاسخ به عزره مطلبی گفت که می‎توان اندکی از راز گرایش او به امام حسین(ع) در ملاقات با حضرت را دانست:  پس از اینکه زهیر برای عزره یادآور شد که شما به حسین نامه نوشتید و وعده یاری دادید، در صورتی که من این کار را نکرده بودم، گفت: وقتى حسین را دیدم به یاد رسول خدا(ص) و موقعیت حسین نزد او افتادم و فهمیدم او به طرف دشمنانش یعنى شما مى‎‏آید، بنابراین عاقلانه دیدم که او را یارى کنم و در حزب او باشم و جانم را پاى جان او قرار دهم تا به این وسیله حق خدا و رسولش ‏ را که شما ضایع کرده‏‎اید مراعات کرده باشم. </a:t>
            </a:r>
          </a:p>
          <a:p>
            <a:pPr algn="r" rtl="1"/>
            <a:r>
              <a:rPr lang="fa-IR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(وقعةالطف، ص194)</a:t>
            </a:r>
            <a:br>
              <a:rPr lang="en-US" sz="1600" dirty="0">
                <a:solidFill>
                  <a:sysClr val="windowText" lastClr="000000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fa-IR" sz="1600" dirty="0">
              <a:solidFill>
                <a:sysClr val="windowText" lastClr="000000"/>
              </a:solidFill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13168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989F238-54A2-4FB0-9681-F17BB7F3F93F}"/>
              </a:ext>
            </a:extLst>
          </p:cNvPr>
          <p:cNvSpPr/>
          <p:nvPr/>
        </p:nvSpPr>
        <p:spPr>
          <a:xfrm>
            <a:off x="5805268" y="213672"/>
            <a:ext cx="6096000" cy="163449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>
            <a:spAutoFit/>
          </a:bodyPr>
          <a:lstStyle/>
          <a:p>
            <a:pPr algn="r" rtl="1"/>
            <a:r>
              <a:rPr lang="fa-IR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اما در شب عاشورا زمانی که امام حسین(ع) به اصحاب اذن داد صحنه نبرد را ترک کنند، او نیز از کسانی بود که لب به سخن گشود و گفت: «به خدا سوگند دوست دارم کشته شوم، باز زنده شوم و سپس کشته شوم، تا هزار مرتبه، تا خداوند تو و اهل بیتت را از کشته شدن در امان دارد</a:t>
            </a:r>
            <a:r>
              <a:rPr lang="en-US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.</a:t>
            </a:r>
            <a:br>
              <a:rPr lang="en-US" dirty="0">
                <a:solidFill>
                  <a:schemeClr val="bg1"/>
                </a:solidFill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fa-IR" dirty="0">
              <a:solidFill>
                <a:schemeClr val="bg1"/>
              </a:solidFill>
              <a:cs typeface="B Titr" panose="00000700000000000000" pitchFamily="2" charset="-78"/>
            </a:endParaRPr>
          </a:p>
        </p:txBody>
      </p:sp>
      <p:sp>
        <p:nvSpPr>
          <p:cNvPr id="5" name="Callout: Down Arrow 4">
            <a:extLst>
              <a:ext uri="{FF2B5EF4-FFF2-40B4-BE49-F238E27FC236}">
                <a16:creationId xmlns:a16="http://schemas.microsoft.com/office/drawing/2014/main" id="{C95B1EA8-F80B-4A7F-8430-398A9D61D399}"/>
              </a:ext>
            </a:extLst>
          </p:cNvPr>
          <p:cNvSpPr/>
          <p:nvPr/>
        </p:nvSpPr>
        <p:spPr>
          <a:xfrm>
            <a:off x="379828" y="379573"/>
            <a:ext cx="5275384" cy="1838801"/>
          </a:xfrm>
          <a:prstGeom prst="downArrowCallout">
            <a:avLst/>
          </a:prstGeom>
          <a:solidFill>
            <a:schemeClr val="accent5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 rtl="1"/>
            <a:r>
              <a:rPr lang="fa-IR" dirty="0"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در روز عاشورا بعد از آنکه از نمازگزاران در برابر تیرهای دشمنان دفاع کرد، به شانه امام حسین(ع) دستی زد و این شعر را خواند</a:t>
            </a:r>
            <a:r>
              <a:rPr lang="en-US" dirty="0"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  <a:t>:</a:t>
            </a:r>
            <a:br>
              <a:rPr lang="en-US" dirty="0">
                <a:latin typeface="Nassim"/>
                <a:ea typeface="Calibri" panose="020F0502020204030204" pitchFamily="34" charset="0"/>
                <a:cs typeface="B Titr" panose="00000700000000000000" pitchFamily="2" charset="-78"/>
              </a:rPr>
            </a:br>
            <a:endParaRPr lang="fa-IR" dirty="0">
              <a:cs typeface="B Titr" panose="00000700000000000000" pitchFamily="2" charset="-78"/>
            </a:endParaRPr>
          </a:p>
        </p:txBody>
      </p:sp>
      <p:sp>
        <p:nvSpPr>
          <p:cNvPr id="6" name="Arrow: Pentagon 5">
            <a:extLst>
              <a:ext uri="{FF2B5EF4-FFF2-40B4-BE49-F238E27FC236}">
                <a16:creationId xmlns:a16="http://schemas.microsoft.com/office/drawing/2014/main" id="{C27EDA1D-4FE4-48A2-810A-363FEC0BB284}"/>
              </a:ext>
            </a:extLst>
          </p:cNvPr>
          <p:cNvSpPr/>
          <p:nvPr/>
        </p:nvSpPr>
        <p:spPr>
          <a:xfrm>
            <a:off x="379827" y="3123086"/>
            <a:ext cx="4370365" cy="2308324"/>
          </a:xfrm>
          <a:prstGeom prst="homePlate">
            <a:avLst>
              <a:gd name="adj" fmla="val 38859"/>
            </a:avLst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algn="ctr" rtl="1">
              <a:spcAft>
                <a:spcPts val="1350"/>
              </a:spcAft>
            </a:pPr>
            <a:r>
              <a:rPr lang="fa-IR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أنا زهیر و انا ابن القین</a:t>
            </a:r>
            <a:br>
              <a:rPr lang="en-US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fa-IR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أذودکم بالسیف عن حسین (ع)</a:t>
            </a:r>
            <a:br>
              <a:rPr lang="en-US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fa-IR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ان حسیناً(ع) احد السبطین</a:t>
            </a:r>
            <a:br>
              <a:rPr lang="en-US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fa-IR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من عترة البر التقی الذی</a:t>
            </a:r>
            <a:br>
              <a:rPr lang="en-US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fa-IR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ذاک رسول الله غیر المین</a:t>
            </a:r>
            <a:br>
              <a:rPr lang="en-US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fa-IR" sz="2400" b="1" dirty="0">
                <a:solidFill>
                  <a:srgbClr val="40404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اضربکم و لا اری من شین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2468B43-C243-4B8E-B4BA-C4A586D9DC8B}"/>
              </a:ext>
            </a:extLst>
          </p:cNvPr>
          <p:cNvSpPr/>
          <p:nvPr/>
        </p:nvSpPr>
        <p:spPr>
          <a:xfrm>
            <a:off x="4750192" y="1848162"/>
            <a:ext cx="7333956" cy="4665107"/>
          </a:xfrm>
          <a:prstGeom prst="roundRect">
            <a:avLst/>
          </a:prstGeom>
          <a:solidFill>
            <a:srgbClr val="00B0F0"/>
          </a:solidFill>
        </p:spPr>
        <p:txBody>
          <a:bodyPr wrap="square">
            <a:spAutoFit/>
          </a:bodyPr>
          <a:lstStyle/>
          <a:p>
            <a:pPr algn="r" rtl="1">
              <a:spcAft>
                <a:spcPts val="1350"/>
              </a:spcAft>
            </a:pPr>
            <a:r>
              <a:rPr lang="fa-IR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من زهیر پسر قین هستم</a:t>
            </a:r>
          </a:p>
          <a:p>
            <a:pPr algn="r" rtl="1">
              <a:spcAft>
                <a:spcPts val="1350"/>
              </a:spcAft>
            </a:pPr>
            <a:r>
              <a:rPr lang="fa-IR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 با شمشیر خود از حریم </a:t>
            </a:r>
            <a:r>
              <a:rPr lang="fa-IR" dirty="0">
                <a:solidFill>
                  <a:srgbClr val="FF000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حسین</a:t>
            </a:r>
            <a:r>
              <a:rPr lang="fa-IR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 دفاع می کنم. </a:t>
            </a:r>
          </a:p>
          <a:p>
            <a:pPr algn="r" rtl="1">
              <a:spcAft>
                <a:spcPts val="1350"/>
              </a:spcAft>
            </a:pPr>
            <a:r>
              <a:rPr lang="fa-IR" dirty="0">
                <a:solidFill>
                  <a:srgbClr val="FF0000"/>
                </a:solidFill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حسین</a:t>
            </a:r>
            <a:r>
              <a:rPr lang="fa-IR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 یکی از دو نواده رسول خدا(ص) است،</a:t>
            </a:r>
          </a:p>
          <a:p>
            <a:pPr algn="r" rtl="1">
              <a:spcAft>
                <a:spcPts val="1350"/>
              </a:spcAft>
            </a:pPr>
            <a:r>
              <a:rPr lang="fa-IR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 از خاندانی که نیکی و تقوا زینت آنهاست </a:t>
            </a:r>
          </a:p>
          <a:p>
            <a:pPr algn="r" rtl="1">
              <a:spcAft>
                <a:spcPts val="1350"/>
              </a:spcAft>
            </a:pPr>
            <a:r>
              <a:rPr lang="fa-IR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اکنون او فرستاده پاک خدا از دو نسل نبوی است </a:t>
            </a:r>
          </a:p>
          <a:p>
            <a:pPr algn="r" rtl="1">
              <a:spcAft>
                <a:spcPts val="1350"/>
              </a:spcAft>
            </a:pPr>
            <a:r>
              <a:rPr lang="fa-IR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و من شما را می‌کشم و عیب نمی‌دانم</a:t>
            </a:r>
            <a:br>
              <a:rPr lang="en-US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</a:br>
            <a:r>
              <a:rPr lang="fa-IR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در این هنگام به مبارزه پرداخت و بعد به فیض شهادت نائل شد. امام حسین(ع) پس از شهادت زهیر فرمود «ای زهیر خداوند تو را از رحمتش دور نسازد و خداوند کشندگان تو را لعنت کند و قاتلان تو را همانند لعنت‎شدگان مسخ شده (بنی اسرائیل)به لعنت ابدی خود گرفتار کند؛ </a:t>
            </a:r>
          </a:p>
          <a:p>
            <a:pPr algn="r" rtl="1">
              <a:spcAft>
                <a:spcPts val="1350"/>
              </a:spcAft>
            </a:pPr>
            <a:r>
              <a:rPr lang="fa-IR" dirty="0">
                <a:latin typeface="Nassim"/>
                <a:ea typeface="Times New Roman" panose="02020603050405020304" pitchFamily="18" charset="0"/>
                <a:cs typeface="B Titr" panose="00000700000000000000" pitchFamily="2" charset="-78"/>
              </a:rPr>
              <a:t>(مقتل الحسین علیه السلام)، ج‏2، ص 295</a:t>
            </a:r>
            <a:endParaRPr lang="en-US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74368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57</TotalTime>
  <Words>820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B Titr</vt:lpstr>
      <vt:lpstr>Calibri</vt:lpstr>
      <vt:lpstr>Nassim</vt:lpstr>
      <vt:lpstr>Times New Roman</vt:lpstr>
      <vt:lpstr>Trebuchet MS</vt:lpstr>
      <vt:lpstr>Tw Cen MT</vt:lpstr>
      <vt:lpstr>Circuit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mostic</dc:creator>
  <cp:lastModifiedBy>mostic</cp:lastModifiedBy>
  <cp:revision>9</cp:revision>
  <dcterms:created xsi:type="dcterms:W3CDTF">2018-06-06T14:08:58Z</dcterms:created>
  <dcterms:modified xsi:type="dcterms:W3CDTF">2018-06-07T07:15:28Z</dcterms:modified>
</cp:coreProperties>
</file>