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notesMasterIdLst>
    <p:notesMasterId r:id="rId32"/>
  </p:notesMasterIdLst>
  <p:handoutMasterIdLst>
    <p:handoutMasterId r:id="rId33"/>
  </p:handoutMasterIdLst>
  <p:sldIdLst>
    <p:sldId id="267" r:id="rId2"/>
    <p:sldId id="273" r:id="rId3"/>
    <p:sldId id="411" r:id="rId4"/>
    <p:sldId id="418" r:id="rId5"/>
    <p:sldId id="422" r:id="rId6"/>
    <p:sldId id="423" r:id="rId7"/>
    <p:sldId id="415" r:id="rId8"/>
    <p:sldId id="412" r:id="rId9"/>
    <p:sldId id="416" r:id="rId10"/>
    <p:sldId id="424" r:id="rId11"/>
    <p:sldId id="425" r:id="rId12"/>
    <p:sldId id="426" r:id="rId13"/>
    <p:sldId id="427" r:id="rId14"/>
    <p:sldId id="428" r:id="rId15"/>
    <p:sldId id="429" r:id="rId16"/>
    <p:sldId id="430" r:id="rId17"/>
    <p:sldId id="431" r:id="rId18"/>
    <p:sldId id="432" r:id="rId19"/>
    <p:sldId id="433" r:id="rId20"/>
    <p:sldId id="434" r:id="rId21"/>
    <p:sldId id="435" r:id="rId22"/>
    <p:sldId id="436" r:id="rId23"/>
    <p:sldId id="437" r:id="rId24"/>
    <p:sldId id="438" r:id="rId25"/>
    <p:sldId id="439" r:id="rId26"/>
    <p:sldId id="440" r:id="rId27"/>
    <p:sldId id="441" r:id="rId28"/>
    <p:sldId id="442" r:id="rId29"/>
    <p:sldId id="443" r:id="rId30"/>
    <p:sldId id="446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19" autoAdjust="0"/>
    <p:restoredTop sz="91733" autoAdjust="0"/>
  </p:normalViewPr>
  <p:slideViewPr>
    <p:cSldViewPr>
      <p:cViewPr varScale="1">
        <p:scale>
          <a:sx n="68" d="100"/>
          <a:sy n="68" d="100"/>
        </p:scale>
        <p:origin x="51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64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8E55737-6E72-409D-B2BE-CC188339953D}" type="datetimeFigureOut">
              <a:rPr lang="en-US"/>
              <a:pPr/>
              <a:t>5/26/2015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D4BC506-2226-41C4-8576-15D213D1D8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61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D5671C27-AED0-40DC-9255-A9B01A9C40A2}" type="datetimeFigureOut">
              <a:rPr lang="en-US"/>
              <a:pPr/>
              <a:t>5/26/2015</a:t>
            </a:fld>
            <a:endParaRPr 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6D87DB68-9AF5-429E-B86B-D58469356B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15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12970287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20361099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27168867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16332738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11367557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19011121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36404337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24943586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40571520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29336629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3307519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24121142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32294033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31605981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9072549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28185710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121943116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21480466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22503683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417873609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109510256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1814345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384284760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2853618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27880368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255305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41765471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9312597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27711741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1696599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949ADB-8525-4B68-BF60-135C0BF522A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20BDF59C-7A67-4BED-8A49-D3BC82707E0B}" type="datetimeFigureOut">
              <a:rPr lang="en-US"/>
              <a:pPr/>
              <a:t>5/26/2015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1360FF-A473-4865-BBE6-02FE92F7211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ADD7A0-04F5-4E5F-9F07-91B0A04E6B8C}" type="datetimeFigureOut">
              <a:rPr lang="en-US"/>
              <a:pPr/>
              <a:t>5/26/2015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ADA682-88E4-467A-BFF6-CB4AE3C4B46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01AB17F-A6CB-459C-AB18-8E927FCCFA30}" type="datetimeFigureOut">
              <a:rPr lang="en-US"/>
              <a:pPr/>
              <a:t>5/26/2015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A2069F-9148-44D1-9033-5473BCA1B2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0BDA22B-2059-447E-BD9C-8608ED7FF79C}" type="datetimeFigureOut">
              <a:rPr lang="en-US"/>
              <a:pPr/>
              <a:t>5/26/2015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23046-0C97-4C30-BE8B-65B014E0E4F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CAC7D4D-CA42-46C6-ABD2-06B51497712D}" type="datetimeFigureOut">
              <a:rPr lang="en-US"/>
              <a:pPr/>
              <a:t>5/26/2015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AAACD7-5AD9-46EC-A81B-79513245AF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C829FDE-F940-40DA-AD0C-DA74319D798D}" type="datetimeFigureOut">
              <a:rPr lang="en-US"/>
              <a:pPr/>
              <a:t>5/26/2015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4580FD-EC88-45AD-9321-E0756D45BEB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E8EAD0B-0FCF-4715-96E0-A49D2EF1C7B2}" type="datetimeFigureOut">
              <a:rPr lang="en-US"/>
              <a:pPr/>
              <a:t>5/26/2015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381791-D7E9-4531-8866-C78CD54D7F9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4897FB0-4539-4E72-A056-4582DD88FEAE}" type="datetimeFigureOut">
              <a:rPr lang="en-US"/>
              <a:pPr/>
              <a:t>5/26/2015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7EB189-EA8C-4AAD-B208-9AD985DB1D7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0318CBF-200C-48E0-A836-826D61117039}" type="datetimeFigureOut">
              <a:rPr lang="en-US"/>
              <a:pPr/>
              <a:t>5/26/2015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34E9C0-413D-4616-93F5-7387366A80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C2137DCD-EA50-4CD2-8F7F-84184FE19A93}" type="datetimeFigureOut">
              <a:rPr lang="en-US"/>
              <a:pPr/>
              <a:t>5/26/2015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E2B413-59AF-4E6D-B07E-92DD5EE894C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24AABB5-BDC2-4478-A76E-02BB2FA42E27}" type="datetimeFigureOut">
              <a:rPr lang="en-US"/>
              <a:pPr/>
              <a:t>5/26/2015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19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fld id="{BC182103-C93B-43B2-BEAC-44D4450EFAC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fld id="{E7523634-B40C-49C7-9EEF-0BF4E100F66A}" type="datetimeFigureOut">
              <a:rPr lang="en-US"/>
              <a:pPr/>
              <a:t>5/26/2015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004888" indent="-228600" algn="l" rtl="0" fontAlgn="base">
        <a:spcBef>
          <a:spcPct val="20000"/>
        </a:spcBef>
        <a:spcAft>
          <a:spcPct val="0"/>
        </a:spcAft>
        <a:buClr>
          <a:srgbClr val="2397E2"/>
        </a:buClr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35ACA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5430BB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04800" y="2819400"/>
            <a:ext cx="7543800" cy="25939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a-IR" sz="8000" dirty="0">
                <a:latin typeface="Garamond" charset="0"/>
                <a:cs typeface="B Titr" pitchFamily="2" charset="-78"/>
              </a:rPr>
              <a:t>جلسه </a:t>
            </a:r>
            <a:r>
              <a:rPr lang="fa-IR" sz="8000" dirty="0" smtClean="0">
                <a:latin typeface="Garamond" charset="0"/>
                <a:cs typeface="B Titr" pitchFamily="2" charset="-78"/>
              </a:rPr>
              <a:t>هفتم</a:t>
            </a:r>
            <a:r>
              <a:rPr lang="fa-IR" sz="8000" dirty="0">
                <a:latin typeface="Garamond" charset="0"/>
                <a:cs typeface="B Titr" pitchFamily="2" charset="-78"/>
              </a:rPr>
              <a:t/>
            </a:r>
            <a:br>
              <a:rPr lang="fa-IR" sz="8000" dirty="0">
                <a:latin typeface="Garamond" charset="0"/>
                <a:cs typeface="B Titr" pitchFamily="2" charset="-78"/>
              </a:rPr>
            </a:br>
            <a:r>
              <a:rPr lang="fa-IR" sz="8000">
                <a:latin typeface="Garamond" charset="0"/>
                <a:cs typeface="B Titr" pitchFamily="2" charset="-78"/>
              </a:rPr>
              <a:t/>
            </a:r>
            <a:br>
              <a:rPr lang="fa-IR" sz="8000">
                <a:latin typeface="Garamond" charset="0"/>
                <a:cs typeface="B Titr" pitchFamily="2" charset="-78"/>
              </a:rPr>
            </a:br>
            <a:r>
              <a:rPr lang="fa-IR" sz="4400" smtClean="0">
                <a:latin typeface="Garamond" charset="0"/>
                <a:cs typeface="B Titr" pitchFamily="2" charset="-78"/>
              </a:rPr>
              <a:t>طراحی</a:t>
            </a:r>
            <a:endParaRPr lang="en-US" sz="4400" dirty="0">
              <a:latin typeface="Garamond" charset="0"/>
              <a:ea typeface="+mj-ea"/>
              <a:cs typeface="B Titr" pitchFamily="2" charset="-78"/>
            </a:endParaRPr>
          </a:p>
        </p:txBody>
      </p:sp>
      <p:sp>
        <p:nvSpPr>
          <p:cNvPr id="2054" name="TextBox 4"/>
          <p:cNvSpPr txBox="1">
            <a:spLocks noChangeArrowheads="1"/>
          </p:cNvSpPr>
          <p:nvPr/>
        </p:nvSpPr>
        <p:spPr bwMode="auto">
          <a:xfrm>
            <a:off x="3742330" y="6172200"/>
            <a:ext cx="107112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a-IR" sz="1100" dirty="0" smtClean="0">
                <a:cs typeface="B Titr" pitchFamily="2" charset="-78"/>
              </a:rPr>
              <a:t>مهندسی نرم افزار</a:t>
            </a:r>
            <a:endParaRPr lang="en-US" sz="1100" dirty="0">
              <a:cs typeface="B Titr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مراحل 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685800"/>
            <a:ext cx="8239858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کد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ترجمه طراحی به فرم قابل خواندن توسط ماشین</a:t>
            </a:r>
          </a:p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تست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پروسه تست بر منطق داخلی نرم افزار و عملکرد خارجی تمرکز دارد</a:t>
            </a:r>
          </a:p>
          <a:p>
            <a:pPr marL="1200150" lvl="2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انجام تست برای کشف خطا و اطمینان از اینکه ورودی تعریف شده، خروجی های منطبق شده را تولید می کند</a:t>
            </a:r>
          </a:p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پشتیبانی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مطمئنا پس از تحویل نرم افزار به مشتری 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انجام 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تغییرات در آن خواسته می شود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endParaRPr lang="fa-IR" sz="2000" b="1" dirty="0" smtClean="0">
              <a:solidFill>
                <a:schemeClr val="tx2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165120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مراحل 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1143001"/>
            <a:ext cx="823985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پشتیبانی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انجام تغییرات یکی از دلایل زیر دارد</a:t>
            </a:r>
          </a:p>
          <a:p>
            <a:pPr marL="1200150" lvl="2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برطرف کردن خطا</a:t>
            </a:r>
          </a:p>
          <a:p>
            <a:pPr marL="1200150" lvl="2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تغییراتی که محیط بیرون اتفاق افتاده، پوشش داده شود</a:t>
            </a:r>
          </a:p>
          <a:p>
            <a:pPr marL="1200150" lvl="2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به منظور برآورد سازی نیاز مشتری مبنی بر توسعه عملیاتی یا اجرایی نرم افزار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endParaRPr lang="fa-IR" sz="2000" b="1" dirty="0" smtClean="0">
              <a:solidFill>
                <a:schemeClr val="tx2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305111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مدل ترتیبی خطی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762000"/>
            <a:ext cx="823985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رایجترین و قدیمی ترین روش توسعه نرم افزار</a:t>
            </a:r>
            <a:endParaRPr lang="fa-IR" sz="2000" b="1" dirty="0">
              <a:solidFill>
                <a:schemeClr val="tx2"/>
              </a:solidFill>
              <a:cs typeface="B Nazanin" pitchFamily="2" charset="-78"/>
            </a:endParaRPr>
          </a:p>
          <a:p>
            <a:pPr marL="342900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مشکلات</a:t>
            </a:r>
          </a:p>
          <a:p>
            <a:pPr marL="800100" lvl="1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بیان صریح نیازمندی ها برای مشتری معمولا سخت است</a:t>
            </a:r>
          </a:p>
          <a:p>
            <a:pPr marL="800100" lvl="1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مشتری باید صبر و حوصله داشته باشد، زیرا یک نسخه کاربردی از برنامه تا آخرین مراحل زمانی پروژه اماده نخواهد شد</a:t>
            </a:r>
          </a:p>
          <a:p>
            <a:pPr marL="800100" lvl="1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پروژه های بزرگ باید بطور  کامل فهمیده شوند و سپس تحلیل کامل شوند تا بتوانند به مراحل بعد بروند</a:t>
            </a:r>
            <a:endParaRPr lang="fa-IR" sz="2000" b="1" dirty="0">
              <a:solidFill>
                <a:schemeClr val="tx2"/>
              </a:solidFill>
              <a:cs typeface="B Nazanin" pitchFamily="2" charset="-78"/>
            </a:endParaRPr>
          </a:p>
          <a:p>
            <a:pPr marL="1257300" lvl="2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زمان بسیار طولانی</a:t>
            </a:r>
          </a:p>
        </p:txBody>
      </p:sp>
    </p:spTree>
    <p:extLst>
      <p:ext uri="{BB962C8B-B14F-4D97-AF65-F5344CB8AC3E}">
        <p14:creationId xmlns:p14="http://schemas.microsoft.com/office/powerpoint/2010/main" val="5388571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ریسک و هزینه در روش خطی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pic>
        <p:nvPicPr>
          <p:cNvPr id="7" name="Picture 5" descr="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14" r="20134" b="15102"/>
          <a:stretch/>
        </p:blipFill>
        <p:spPr bwMode="auto">
          <a:xfrm>
            <a:off x="1524000" y="1452282"/>
            <a:ext cx="5410201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25351" y="5515097"/>
            <a:ext cx="649248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r" rtl="1">
              <a:buFont typeface="Arial" panose="020B0604020202090204" pitchFamily="34" charset="0"/>
              <a:buChar char="•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با افزایش زمان ، هزینه بر طرف کردن مشکلات در مراحل متفاوت </a:t>
            </a:r>
          </a:p>
          <a:p>
            <a:pPr algn="r" rtl="1"/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	افزایش می یابد</a:t>
            </a:r>
          </a:p>
          <a:p>
            <a:pPr marL="342900" indent="-342900" algn="r" rtl="1">
              <a:buFont typeface="Arial" panose="020B0604020202090204" pitchFamily="34" charset="0"/>
              <a:buChar char="•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حداکثر ریسک بعد از رسیدن به مرحله پیاده سازی روند ثابتی را دارد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457947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مدل ترتیبی خطی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376" y="2514600"/>
            <a:ext cx="823985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800" b="1" dirty="0" smtClean="0">
                <a:solidFill>
                  <a:schemeClr val="tx2"/>
                </a:solidFill>
                <a:cs typeface="B Nazanin" pitchFamily="2" charset="-78"/>
              </a:rPr>
              <a:t>برای پروژه های کوچک می تواند، استفاده شود</a:t>
            </a:r>
          </a:p>
          <a:p>
            <a:pPr marL="1257300" lvl="2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800" b="1" dirty="0" smtClean="0">
                <a:solidFill>
                  <a:schemeClr val="tx2"/>
                </a:solidFill>
                <a:cs typeface="B Nazanin" pitchFamily="2" charset="-78"/>
              </a:rPr>
              <a:t>زیرا به راحتی قابل فهم و مدیریت شدن است </a:t>
            </a:r>
          </a:p>
        </p:txBody>
      </p:sp>
    </p:spTree>
    <p:extLst>
      <p:ext uri="{BB962C8B-B14F-4D97-AF65-F5344CB8AC3E}">
        <p14:creationId xmlns:p14="http://schemas.microsoft.com/office/powerpoint/2010/main" val="21903258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روش چرخشی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4542" y="1638300"/>
            <a:ext cx="823985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800" b="1" dirty="0" smtClean="0">
                <a:solidFill>
                  <a:schemeClr val="tx2"/>
                </a:solidFill>
                <a:cs typeface="B Nazanin" pitchFamily="2" charset="-78"/>
              </a:rPr>
              <a:t>پروژه به قطعات افزایشی متعدد تقسیم می شود</a:t>
            </a:r>
          </a:p>
          <a:p>
            <a:pPr marL="800100" lvl="1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800" b="1" dirty="0" smtClean="0">
                <a:solidFill>
                  <a:schemeClr val="tx2"/>
                </a:solidFill>
                <a:cs typeface="B Nazanin" pitchFamily="2" charset="-78"/>
              </a:rPr>
              <a:t>خروجی </a:t>
            </a:r>
            <a:r>
              <a:rPr lang="fa-IR" sz="2800" b="1" dirty="0">
                <a:solidFill>
                  <a:schemeClr val="tx2"/>
                </a:solidFill>
                <a:cs typeface="B Nazanin" pitchFamily="2" charset="-78"/>
              </a:rPr>
              <a:t>هر </a:t>
            </a:r>
            <a:r>
              <a:rPr lang="fa-IR" sz="2800" b="1" dirty="0" smtClean="0">
                <a:solidFill>
                  <a:schemeClr val="tx2"/>
                </a:solidFill>
                <a:cs typeface="B Nazanin" pitchFamily="2" charset="-78"/>
              </a:rPr>
              <a:t>قطعه برنامه ایی قابل اجرا و تست شدن است</a:t>
            </a:r>
          </a:p>
          <a:p>
            <a:pPr marL="800100" lvl="1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800" b="1" dirty="0" smtClean="0">
                <a:solidFill>
                  <a:schemeClr val="tx2"/>
                </a:solidFill>
                <a:cs typeface="B Nazanin" pitchFamily="2" charset="-78"/>
              </a:rPr>
              <a:t>با افزایش قطعات، جزییات بیشتری در پروژه لحاظ می شود</a:t>
            </a:r>
          </a:p>
        </p:txBody>
      </p:sp>
    </p:spTree>
    <p:extLst>
      <p:ext uri="{BB962C8B-B14F-4D97-AF65-F5344CB8AC3E}">
        <p14:creationId xmlns:p14="http://schemas.microsoft.com/office/powerpoint/2010/main" val="27791130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روش چرخشی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pic>
        <p:nvPicPr>
          <p:cNvPr id="7" name="Picture 5" descr="spir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294" y="1333500"/>
            <a:ext cx="7200900" cy="469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98016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روش چرخشی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762000"/>
            <a:ext cx="823985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مزایا</a:t>
            </a:r>
          </a:p>
          <a:p>
            <a:pPr marL="800100" lvl="1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کار به قطعه های متعدد تقسیم می شود </a:t>
            </a:r>
          </a:p>
          <a:p>
            <a:pPr marL="800100" lvl="1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 هر قطعه شامل (تحلیل، طراحی، کد، تست)</a:t>
            </a:r>
          </a:p>
          <a:p>
            <a:pPr marL="800100" lvl="1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دریافت نظرات کاربران برای اعمال تغییرات و برطرف کردن مشکلات در زمان کمتری صورت می گیرد</a:t>
            </a:r>
          </a:p>
          <a:p>
            <a:pPr marL="800100" lvl="1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پیچیدگی و گستردگی کار در مراحل 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مختلف 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شکسته می 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شود</a:t>
            </a:r>
            <a:endParaRPr lang="fa-IR" sz="2000" b="1" dirty="0" smtClean="0">
              <a:solidFill>
                <a:schemeClr val="tx2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875242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روش افزایشی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pic>
        <p:nvPicPr>
          <p:cNvPr id="7" name="Picture 4" descr="4phas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4724400"/>
            <a:ext cx="8066087" cy="1223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95275" y="6019800"/>
            <a:ext cx="8064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 altLang="en-US" sz="2400" b="1" dirty="0">
                <a:cs typeface="Nazanin" panose="00000400000000000000" pitchFamily="2" charset="-78"/>
              </a:rPr>
              <a:t>انتقال (تحول)                 ساخت                    تشريح               شناخت اوليه</a:t>
            </a:r>
            <a:endParaRPr lang="en-US" altLang="en-US" sz="2400" b="1" dirty="0">
              <a:cs typeface="Nazanin" panose="00000400000000000000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1028700"/>
            <a:ext cx="8239858" cy="3162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800" b="1" dirty="0" smtClean="0">
                <a:solidFill>
                  <a:schemeClr val="tx2"/>
                </a:solidFill>
                <a:cs typeface="B Nazanin" pitchFamily="2" charset="-78"/>
              </a:rPr>
              <a:t>توسعه منطقی روش چرخشی</a:t>
            </a:r>
          </a:p>
          <a:p>
            <a:pPr marL="342900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800" b="1" dirty="0" smtClean="0">
                <a:solidFill>
                  <a:schemeClr val="tx2"/>
                </a:solidFill>
                <a:cs typeface="B Nazanin" pitchFamily="2" charset="-78"/>
              </a:rPr>
              <a:t>نسبت به روش چرخشی بیشتر مطرح گردید</a:t>
            </a:r>
          </a:p>
          <a:p>
            <a:pPr marL="342900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800" b="1" dirty="0" smtClean="0">
                <a:solidFill>
                  <a:schemeClr val="tx2"/>
                </a:solidFill>
                <a:cs typeface="B Nazanin" pitchFamily="2" charset="-78"/>
              </a:rPr>
              <a:t>هر فاز شامل چندین چرخش است</a:t>
            </a:r>
          </a:p>
        </p:txBody>
      </p:sp>
    </p:spTree>
    <p:extLst>
      <p:ext uri="{BB962C8B-B14F-4D97-AF65-F5344CB8AC3E}">
        <p14:creationId xmlns:p14="http://schemas.microsoft.com/office/powerpoint/2010/main" val="31672778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روش افزایشی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pic>
        <p:nvPicPr>
          <p:cNvPr id="13" name="Picture 4" descr="u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1615888"/>
            <a:ext cx="7559675" cy="424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99963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مفاهیم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333500"/>
            <a:ext cx="7924800" cy="746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با استفاده از </a:t>
            </a:r>
            <a:r>
              <a:rPr lang="en-US" sz="2000" b="1" dirty="0" smtClean="0">
                <a:solidFill>
                  <a:schemeClr val="tx2"/>
                </a:solidFill>
                <a:cs typeface="B Nazanin" pitchFamily="2" charset="-78"/>
              </a:rPr>
              <a:t>DFD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، ساختار برنامه (</a:t>
            </a:r>
            <a:r>
              <a:rPr lang="en-US" sz="2000" b="1" dirty="0" smtClean="0">
                <a:solidFill>
                  <a:schemeClr val="tx2"/>
                </a:solidFill>
                <a:cs typeface="B Nazanin" pitchFamily="2" charset="-78"/>
              </a:rPr>
              <a:t>program structure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) ساخته می شود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2985697" y="3569627"/>
            <a:ext cx="2590800" cy="1905000"/>
          </a:xfrm>
          <a:prstGeom prst="flowChartConnec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نرم افزار نگهداری از خانه</a:t>
            </a:r>
            <a:endParaRPr lang="en-US" sz="2400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bg1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cxnSp>
        <p:nvCxnSpPr>
          <p:cNvPr id="11" name="Straight Arrow Connector 10"/>
          <p:cNvCxnSpPr>
            <a:stCxn id="17" idx="3"/>
          </p:cNvCxnSpPr>
          <p:nvPr/>
        </p:nvCxnSpPr>
        <p:spPr>
          <a:xfrm>
            <a:off x="1747447" y="3379006"/>
            <a:ext cx="1365121" cy="668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899355" y="5374847"/>
            <a:ext cx="1567375" cy="3797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1485729" y="5085196"/>
            <a:ext cx="1626839" cy="8829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576497" y="4431171"/>
            <a:ext cx="1171771" cy="282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5424097" y="3569627"/>
            <a:ext cx="1324171" cy="4837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28247" y="3108048"/>
            <a:ext cx="1219200" cy="5419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Control panel</a:t>
            </a:r>
            <a:endParaRPr lang="en-US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FF0000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4800" y="5715000"/>
            <a:ext cx="1219200" cy="6510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sensor</a:t>
            </a:r>
            <a:endParaRPr lang="en-US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FF0000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160099" y="3289651"/>
            <a:ext cx="1505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دستورات کاربری</a:t>
            </a:r>
            <a:endParaRPr lang="fa-IR" b="1" dirty="0">
              <a:solidFill>
                <a:schemeClr val="tx2"/>
              </a:solidFill>
              <a:cs typeface="B Nazanin" pitchFamily="2" charset="-78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348539" y="4935628"/>
            <a:ext cx="1396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وضعیت سنسور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5122858" y="3381050"/>
            <a:ext cx="13885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نمایش اطلاعات</a:t>
            </a:r>
            <a:endParaRPr lang="fa-IR" b="1" dirty="0">
              <a:solidFill>
                <a:schemeClr val="tx2"/>
              </a:solidFill>
              <a:cs typeface="B Nazanin" pitchFamily="2" charset="-78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483879" y="5256948"/>
            <a:ext cx="10486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400" b="1" dirty="0" smtClean="0">
                <a:solidFill>
                  <a:schemeClr val="tx2"/>
                </a:solidFill>
                <a:cs typeface="B Nazanin" pitchFamily="2" charset="-78"/>
              </a:rPr>
              <a:t>انواع هشدارها</a:t>
            </a:r>
            <a:endParaRPr lang="fa-IR" sz="1400" b="1" dirty="0">
              <a:solidFill>
                <a:schemeClr val="tx2"/>
              </a:solidFill>
              <a:cs typeface="B Nazanin" pitchFamily="2" charset="-78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577887" y="4080938"/>
            <a:ext cx="8867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400" b="1" dirty="0" smtClean="0">
                <a:solidFill>
                  <a:schemeClr val="tx2"/>
                </a:solidFill>
                <a:cs typeface="B Nazanin" pitchFamily="2" charset="-78"/>
              </a:rPr>
              <a:t>شماره تلفن</a:t>
            </a:r>
            <a:endParaRPr lang="fa-IR" sz="1400" b="1" dirty="0">
              <a:solidFill>
                <a:schemeClr val="tx2"/>
              </a:solidFill>
              <a:cs typeface="B Nazanin" pitchFamily="2" charset="-78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762334" y="3289651"/>
            <a:ext cx="1078275" cy="6065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Control panel</a:t>
            </a:r>
            <a:endParaRPr lang="en-US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FF0000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762335" y="4155353"/>
            <a:ext cx="1404962" cy="5640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Telephone line</a:t>
            </a:r>
            <a:endParaRPr lang="en-US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FF0000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466730" y="5727212"/>
            <a:ext cx="1146688" cy="4667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Alarm</a:t>
            </a:r>
            <a:endParaRPr lang="en-US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FF0000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شناخت اولیه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028700"/>
            <a:ext cx="8239858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تعیین نکات تجاری</a:t>
            </a:r>
          </a:p>
          <a:p>
            <a:pPr marL="342900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نوشتن قرارداد با مشتری</a:t>
            </a:r>
          </a:p>
          <a:p>
            <a:pPr marL="342900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مشخص کردن محدوده پروژه</a:t>
            </a:r>
          </a:p>
          <a:p>
            <a:pPr marL="342900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پیدا کردن دید مناسب نسبت به پروژه</a:t>
            </a:r>
          </a:p>
          <a:p>
            <a:pPr marL="342900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مشخص کردن زمان، هزینه و ...</a:t>
            </a:r>
          </a:p>
          <a:p>
            <a:pPr marL="342900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تصمیم به ادامه کار یا پایان کار</a:t>
            </a:r>
          </a:p>
        </p:txBody>
      </p:sp>
    </p:spTree>
    <p:extLst>
      <p:ext uri="{BB962C8B-B14F-4D97-AF65-F5344CB8AC3E}">
        <p14:creationId xmlns:p14="http://schemas.microsoft.com/office/powerpoint/2010/main" val="9157533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محصولات </a:t>
            </a:r>
            <a:r>
              <a:rPr lang="en-US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inception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68313" y="1638300"/>
            <a:ext cx="8066087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639763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00488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2397E2"/>
              </a:buClr>
              <a:buFont typeface="Arial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279525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5ACA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155416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5430BB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spcBef>
                <a:spcPct val="70000"/>
              </a:spcBef>
            </a:pPr>
            <a:r>
              <a:rPr lang="en-US" altLang="en-US" sz="2800" b="1" dirty="0" smtClean="0">
                <a:solidFill>
                  <a:schemeClr val="hlink"/>
                </a:solidFill>
              </a:rPr>
              <a:t>Vision</a:t>
            </a:r>
            <a:r>
              <a:rPr lang="en-US" altLang="en-US" sz="2800" dirty="0" smtClean="0"/>
              <a:t>: </a:t>
            </a:r>
            <a:endParaRPr lang="fa-IR" altLang="en-US" sz="2800" dirty="0"/>
          </a:p>
          <a:p>
            <a:pPr marL="411163" lvl="1" indent="0" algn="r" rtl="1">
              <a:lnSpc>
                <a:spcPct val="90000"/>
              </a:lnSpc>
              <a:spcBef>
                <a:spcPct val="70000"/>
              </a:spcBef>
              <a:buNone/>
            </a:pPr>
            <a:r>
              <a:rPr lang="fa-IR" altLang="en-US" sz="2400" b="1" dirty="0">
                <a:solidFill>
                  <a:schemeClr val="tx2"/>
                </a:solidFill>
                <a:latin typeface="Arial" pitchFamily="34" charset="0"/>
                <a:cs typeface="B Nazanin" pitchFamily="2" charset="-78"/>
              </a:rPr>
              <a:t>تعیین اهداف بصورت سطح بالا و محدودیت ها بطور خلاصه</a:t>
            </a:r>
            <a:endParaRPr lang="en-US" altLang="en-US" sz="2400" b="1" dirty="0">
              <a:solidFill>
                <a:schemeClr val="tx2"/>
              </a:solidFill>
              <a:latin typeface="Arial" pitchFamily="34" charset="0"/>
              <a:cs typeface="B Nazanin" pitchFamily="2" charset="-78"/>
            </a:endParaRPr>
          </a:p>
          <a:p>
            <a:pPr algn="l">
              <a:lnSpc>
                <a:spcPct val="90000"/>
              </a:lnSpc>
              <a:spcBef>
                <a:spcPct val="70000"/>
              </a:spcBef>
            </a:pPr>
            <a:r>
              <a:rPr lang="en-US" altLang="en-US" sz="2800" b="1" dirty="0" smtClean="0">
                <a:solidFill>
                  <a:schemeClr val="hlink"/>
                </a:solidFill>
              </a:rPr>
              <a:t>Glossary</a:t>
            </a:r>
            <a:r>
              <a:rPr lang="en-US" altLang="en-US" sz="2800" dirty="0" smtClean="0"/>
              <a:t>: Data dictionary</a:t>
            </a:r>
          </a:p>
          <a:p>
            <a:pPr algn="l">
              <a:lnSpc>
                <a:spcPct val="90000"/>
              </a:lnSpc>
              <a:spcBef>
                <a:spcPct val="70000"/>
              </a:spcBef>
            </a:pPr>
            <a:r>
              <a:rPr lang="en-US" altLang="en-US" sz="2800" b="1" dirty="0" smtClean="0">
                <a:solidFill>
                  <a:schemeClr val="hlink"/>
                </a:solidFill>
              </a:rPr>
              <a:t>Use case model</a:t>
            </a:r>
            <a:r>
              <a:rPr lang="en-US" altLang="en-US" sz="2800" dirty="0" smtClean="0"/>
              <a:t>: Explores user requirements</a:t>
            </a:r>
          </a:p>
          <a:p>
            <a:pPr algn="l">
              <a:lnSpc>
                <a:spcPct val="90000"/>
              </a:lnSpc>
              <a:spcBef>
                <a:spcPct val="70000"/>
              </a:spcBef>
            </a:pPr>
            <a:r>
              <a:rPr lang="en-US" altLang="en-US" sz="2800" b="1" dirty="0" smtClean="0">
                <a:solidFill>
                  <a:schemeClr val="hlink"/>
                </a:solidFill>
              </a:rPr>
              <a:t>Risk lists</a:t>
            </a:r>
            <a:r>
              <a:rPr lang="en-US" altLang="en-US" sz="2800" dirty="0" smtClean="0"/>
              <a:t>:</a:t>
            </a:r>
            <a:r>
              <a:rPr lang="fa-IR" altLang="en-US" sz="2800" dirty="0" smtClean="0"/>
              <a:t>	</a:t>
            </a:r>
          </a:p>
          <a:p>
            <a:pPr marL="411163" lvl="1" indent="0" algn="r" rtl="1">
              <a:lnSpc>
                <a:spcPct val="90000"/>
              </a:lnSpc>
              <a:spcBef>
                <a:spcPct val="70000"/>
              </a:spcBef>
              <a:buNone/>
            </a:pPr>
            <a:r>
              <a:rPr lang="fa-IR" altLang="en-US" sz="2400" b="1" dirty="0">
                <a:solidFill>
                  <a:schemeClr val="tx2"/>
                </a:solidFill>
                <a:latin typeface="Arial" pitchFamily="34" charset="0"/>
                <a:cs typeface="B Nazanin" pitchFamily="2" charset="-78"/>
              </a:rPr>
              <a:t>ریسک زمانبندی و تکنولوژی، تجاری سازی</a:t>
            </a:r>
            <a:endParaRPr lang="en-US" altLang="en-US" sz="2400" b="1" dirty="0">
              <a:solidFill>
                <a:schemeClr val="tx2"/>
              </a:solidFill>
              <a:latin typeface="Arial" pitchFamily="34" charset="0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676630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اگر مرحله شناخت اولیه درست فهمیده نشود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028700"/>
            <a:ext cx="823985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بیش از چند هفته ادامه می یابد</a:t>
            </a:r>
          </a:p>
          <a:p>
            <a:pPr marL="342900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سعی کردن به بیرون آوردن اکثر نیازمندی ها</a:t>
            </a:r>
          </a:p>
          <a:p>
            <a:pPr marL="342900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انتظار به دقیق بودن زمان تخمین شده و برنامه ریخته شده</a:t>
            </a:r>
          </a:p>
          <a:p>
            <a:pPr marL="342900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سعی به مشخص کردن ساختار نرم افزار</a:t>
            </a:r>
          </a:p>
          <a:p>
            <a:pPr marL="342900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مشخص کردن </a:t>
            </a:r>
            <a:r>
              <a:rPr lang="en-US" sz="2400" b="1" dirty="0" smtClean="0">
                <a:solidFill>
                  <a:schemeClr val="tx2"/>
                </a:solidFill>
                <a:cs typeface="B Nazanin" pitchFamily="2" charset="-78"/>
              </a:rPr>
              <a:t>use case </a:t>
            </a: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 ها بصورت دقیق با جزییات</a:t>
            </a:r>
          </a:p>
        </p:txBody>
      </p:sp>
    </p:spTree>
    <p:extLst>
      <p:ext uri="{BB962C8B-B14F-4D97-AF65-F5344CB8AC3E}">
        <p14:creationId xmlns:p14="http://schemas.microsoft.com/office/powerpoint/2010/main" val="28107089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تشریح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028700"/>
            <a:ext cx="823985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آنالیز مسئله در این بخش صورت می گیرد</a:t>
            </a:r>
          </a:p>
          <a:p>
            <a:pPr marL="342900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توسعه پروژه با جزییات بیشتر</a:t>
            </a:r>
          </a:p>
          <a:p>
            <a:pPr marL="342900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سعی به حذف ریسک های بدست آمده در مرحله قبل</a:t>
            </a:r>
          </a:p>
          <a:p>
            <a:pPr marL="342900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در نهایت باید دید کلی نسبت به مسئله پیدا شود</a:t>
            </a:r>
          </a:p>
          <a:p>
            <a:pPr marL="800100" lvl="1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فهم دقیق و کامل در این بخش صورت نمی گیرد</a:t>
            </a:r>
          </a:p>
          <a:p>
            <a:pPr marL="342900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در این بخش </a:t>
            </a:r>
            <a:r>
              <a:rPr lang="en-US" sz="2400" b="1" dirty="0" smtClean="0">
                <a:solidFill>
                  <a:schemeClr val="tx2"/>
                </a:solidFill>
                <a:cs typeface="B Nazanin" pitchFamily="2" charset="-78"/>
              </a:rPr>
              <a:t>use case </a:t>
            </a: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 ها بیرون آمده می شود</a:t>
            </a:r>
          </a:p>
        </p:txBody>
      </p:sp>
    </p:spTree>
    <p:extLst>
      <p:ext uri="{BB962C8B-B14F-4D97-AF65-F5344CB8AC3E}">
        <p14:creationId xmlns:p14="http://schemas.microsoft.com/office/powerpoint/2010/main" val="1180069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نیازمندی های تشریح 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447" y="1674159"/>
            <a:ext cx="8239858" cy="3162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800" b="1" dirty="0" smtClean="0">
                <a:solidFill>
                  <a:schemeClr val="tx2"/>
                </a:solidFill>
                <a:cs typeface="B Nazanin" pitchFamily="2" charset="-78"/>
              </a:rPr>
              <a:t>بیرون آوردن توانایی هایی که از سیستم انتظار می رود</a:t>
            </a:r>
          </a:p>
          <a:p>
            <a:pPr marL="342900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800" b="1" dirty="0" smtClean="0">
                <a:solidFill>
                  <a:schemeClr val="tx2"/>
                </a:solidFill>
                <a:cs typeface="B Nazanin" pitchFamily="2" charset="-78"/>
              </a:rPr>
              <a:t>مواردی که نیازمندیم را باید پیدا کنیم و در فرم هایی ضبط کنیم</a:t>
            </a:r>
          </a:p>
          <a:p>
            <a:pPr algn="r" rtl="1">
              <a:lnSpc>
                <a:spcPct val="250000"/>
              </a:lnSpc>
            </a:pPr>
            <a:r>
              <a:rPr lang="fa-IR" sz="2800" b="1" dirty="0" smtClean="0">
                <a:solidFill>
                  <a:schemeClr val="tx2"/>
                </a:solidFill>
                <a:cs typeface="B Nazanin" pitchFamily="2" charset="-78"/>
              </a:rPr>
              <a:t>	این وظیفه باید در چند مرحله صورت گیرد</a:t>
            </a:r>
          </a:p>
        </p:txBody>
      </p:sp>
    </p:spTree>
    <p:extLst>
      <p:ext uri="{BB962C8B-B14F-4D97-AF65-F5344CB8AC3E}">
        <p14:creationId xmlns:p14="http://schemas.microsoft.com/office/powerpoint/2010/main" val="15033991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انواع نیازمندی های مورد نیاز در بخش تشریح 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64776" y="16383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639763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00488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2397E2"/>
              </a:buClr>
              <a:buFont typeface="Arial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279525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5ACA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155416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5430BB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ct val="100000"/>
              </a:spcBef>
            </a:pPr>
            <a:r>
              <a:rPr lang="en-US" altLang="en-US" sz="2400" b="1" dirty="0" smtClean="0">
                <a:solidFill>
                  <a:srgbClr val="00FF99"/>
                </a:solidFill>
              </a:rPr>
              <a:t>Functional</a:t>
            </a:r>
            <a:r>
              <a:rPr lang="en-US" altLang="en-US" sz="2400" dirty="0" smtClean="0"/>
              <a:t>: Features, capabilities</a:t>
            </a:r>
          </a:p>
          <a:p>
            <a:pPr>
              <a:lnSpc>
                <a:spcPct val="90000"/>
              </a:lnSpc>
              <a:spcBef>
                <a:spcPct val="100000"/>
              </a:spcBef>
            </a:pPr>
            <a:r>
              <a:rPr lang="en-US" altLang="en-US" sz="2400" b="1" dirty="0" smtClean="0">
                <a:solidFill>
                  <a:srgbClr val="00FF99"/>
                </a:solidFill>
              </a:rPr>
              <a:t>Usability</a:t>
            </a:r>
            <a:r>
              <a:rPr lang="en-US" altLang="en-US" sz="2400" dirty="0" smtClean="0"/>
              <a:t>: Human factors (being user friendly), Help, Documents, </a:t>
            </a:r>
            <a:r>
              <a:rPr lang="en-US" altLang="en-US" sz="2400" dirty="0" smtClean="0">
                <a:latin typeface="Arial" panose="020B0604020202090204" pitchFamily="34" charset="0"/>
              </a:rPr>
              <a:t>…</a:t>
            </a:r>
            <a:endParaRPr lang="en-US" altLang="en-US" sz="2400" dirty="0" smtClean="0"/>
          </a:p>
          <a:p>
            <a:pPr>
              <a:lnSpc>
                <a:spcPct val="90000"/>
              </a:lnSpc>
              <a:spcBef>
                <a:spcPct val="100000"/>
              </a:spcBef>
            </a:pPr>
            <a:r>
              <a:rPr lang="en-US" altLang="en-US" sz="2400" b="1" dirty="0" smtClean="0">
                <a:solidFill>
                  <a:srgbClr val="00FF99"/>
                </a:solidFill>
              </a:rPr>
              <a:t>Reliability</a:t>
            </a:r>
            <a:r>
              <a:rPr lang="en-US" altLang="en-US" sz="2400" dirty="0" smtClean="0"/>
              <a:t>: Accuracy, </a:t>
            </a:r>
            <a:r>
              <a:rPr lang="en-US" altLang="en-US" sz="2400" dirty="0" smtClean="0">
                <a:latin typeface="Arial" panose="020B0604020202090204" pitchFamily="34" charset="0"/>
              </a:rPr>
              <a:t>…</a:t>
            </a:r>
            <a:endParaRPr lang="en-US" altLang="en-US" sz="2400" dirty="0" smtClean="0"/>
          </a:p>
          <a:p>
            <a:pPr>
              <a:lnSpc>
                <a:spcPct val="90000"/>
              </a:lnSpc>
              <a:spcBef>
                <a:spcPct val="100000"/>
              </a:spcBef>
            </a:pPr>
            <a:r>
              <a:rPr lang="en-US" altLang="en-US" sz="2400" b="1" dirty="0" smtClean="0">
                <a:solidFill>
                  <a:srgbClr val="00FF99"/>
                </a:solidFill>
              </a:rPr>
              <a:t>Performance</a:t>
            </a:r>
            <a:r>
              <a:rPr lang="en-US" altLang="en-US" sz="2400" dirty="0" smtClean="0"/>
              <a:t>: Response times, Throughput, </a:t>
            </a:r>
            <a:r>
              <a:rPr lang="en-US" altLang="en-US" sz="2400" dirty="0" smtClean="0">
                <a:latin typeface="Arial" panose="020B0604020202090204" pitchFamily="34" charset="0"/>
              </a:rPr>
              <a:t>…</a:t>
            </a:r>
            <a:endParaRPr lang="en-US" altLang="en-US" sz="2400" dirty="0" smtClean="0"/>
          </a:p>
          <a:p>
            <a:pPr>
              <a:lnSpc>
                <a:spcPct val="90000"/>
              </a:lnSpc>
              <a:spcBef>
                <a:spcPct val="100000"/>
              </a:spcBef>
            </a:pPr>
            <a:r>
              <a:rPr lang="en-US" altLang="en-US" sz="2400" b="1" dirty="0" smtClean="0">
                <a:solidFill>
                  <a:srgbClr val="00FF99"/>
                </a:solidFill>
              </a:rPr>
              <a:t>Supportability</a:t>
            </a:r>
            <a:r>
              <a:rPr lang="en-US" altLang="en-US" sz="2400" dirty="0" smtClean="0"/>
              <a:t>: Adaptability, maintainability, internationalization, configurability, </a:t>
            </a:r>
            <a:r>
              <a:rPr lang="en-US" altLang="en-US" sz="2400" dirty="0" smtClean="0">
                <a:latin typeface="Arial" panose="020B0604020202090204" pitchFamily="34" charset="0"/>
              </a:rPr>
              <a:t>…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7179141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ساخت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028700"/>
            <a:ext cx="823985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ساخت پروژه در این مرحله صورت می گیرد</a:t>
            </a:r>
          </a:p>
          <a:p>
            <a:pPr marL="342900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پروژه براساس روش چرخش صورت می گیرد</a:t>
            </a:r>
          </a:p>
          <a:p>
            <a:pPr marL="342900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هر چرخش منجر به  بهبود سطح پروژه می شود</a:t>
            </a:r>
          </a:p>
          <a:p>
            <a:pPr marL="342900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هر چرخش مانند روش آبشاری صورت می گیرد</a:t>
            </a:r>
          </a:p>
          <a:p>
            <a:pPr marL="342900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در پایان هر چرخش یک نسخه جدید از سیستم بیرون می آید</a:t>
            </a:r>
          </a:p>
        </p:txBody>
      </p:sp>
    </p:spTree>
    <p:extLst>
      <p:ext uri="{BB962C8B-B14F-4D97-AF65-F5344CB8AC3E}">
        <p14:creationId xmlns:p14="http://schemas.microsoft.com/office/powerpoint/2010/main" val="28138547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ساخت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pic>
        <p:nvPicPr>
          <p:cNvPr id="7" name="Picture 6" descr="construc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47800"/>
            <a:ext cx="6553200" cy="491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83028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جابجایی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29" y="1788459"/>
            <a:ext cx="823985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در شروع این بخش، برنامه قابل تست شدن در دسترس است</a:t>
            </a:r>
          </a:p>
          <a:p>
            <a:pPr marL="342900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گسترش برنامه در موارد محدود در این بخش صورت می گیرد</a:t>
            </a:r>
          </a:p>
          <a:p>
            <a:pPr marL="342900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آموزش به کاربران نرم افزار در این بخش صورت می گیرد</a:t>
            </a:r>
          </a:p>
          <a:p>
            <a:pPr marL="342900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بازاریابی و فروش </a:t>
            </a:r>
          </a:p>
        </p:txBody>
      </p:sp>
    </p:spTree>
    <p:extLst>
      <p:ext uri="{BB962C8B-B14F-4D97-AF65-F5344CB8AC3E}">
        <p14:creationId xmlns:p14="http://schemas.microsoft.com/office/powerpoint/2010/main" val="41440022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بزرگی و تعداد چرخش ها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29" y="1788459"/>
            <a:ext cx="823985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هر چرخش بین 2 هفته تا 2 ماه </a:t>
            </a:r>
          </a:p>
          <a:p>
            <a:pPr marL="342900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بیشتر از 2 ماه منجر به پیچیده شدن برنامه می شود</a:t>
            </a:r>
          </a:p>
          <a:p>
            <a:pPr marL="800100" lvl="1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پروژه های طولانی شامل چرخش بیشتری می شود نه طول بیشتر چرخه</a:t>
            </a:r>
          </a:p>
        </p:txBody>
      </p:sp>
    </p:spTree>
    <p:extLst>
      <p:ext uri="{BB962C8B-B14F-4D97-AF65-F5344CB8AC3E}">
        <p14:creationId xmlns:p14="http://schemas.microsoft.com/office/powerpoint/2010/main" val="32990864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نگاشت </a:t>
            </a:r>
            <a:r>
              <a:rPr lang="en-US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DFD </a:t>
            </a:r>
            <a:r>
              <a:rPr lang="fa-IR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 </a:t>
            </a: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به </a:t>
            </a:r>
            <a:r>
              <a:rPr lang="en-US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program structure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313571"/>
            <a:ext cx="79248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50000"/>
              </a:lnSpc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1- مدل مبنای سیستم (</a:t>
            </a:r>
            <a:r>
              <a:rPr lang="en-US" sz="2000" b="1" dirty="0" smtClean="0">
                <a:solidFill>
                  <a:schemeClr val="tx2"/>
                </a:solidFill>
                <a:cs typeface="B Nazanin" pitchFamily="2" charset="-78"/>
              </a:rPr>
              <a:t>context level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) بازیابی می کنیم</a:t>
            </a:r>
          </a:p>
          <a:p>
            <a:pPr marL="800100" lvl="1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مراحل طراحی با بازبینی توصیف سیستم و توصیف نیازمندی ها که هر دو جریان و ساختار سیستم را در سطح رابط های نرم افزار نمایش می دهد، شروع می شود</a:t>
            </a:r>
            <a:endParaRPr lang="fa-IR" sz="2000" b="1" dirty="0">
              <a:solidFill>
                <a:schemeClr val="tx2"/>
              </a:solidFill>
              <a:cs typeface="B Nazanin" pitchFamily="2" charset="-78"/>
            </a:endParaRPr>
          </a:p>
          <a:p>
            <a:pPr algn="r" rtl="1">
              <a:lnSpc>
                <a:spcPct val="250000"/>
              </a:lnSpc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2- نمودار </a:t>
            </a:r>
            <a:r>
              <a:rPr lang="en-US" sz="2000" b="1" dirty="0" smtClean="0">
                <a:solidFill>
                  <a:schemeClr val="tx2"/>
                </a:solidFill>
                <a:cs typeface="B Nazanin" pitchFamily="2" charset="-78"/>
              </a:rPr>
              <a:t>DFD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 نرم افزار را بازبینی و تصفیه می کنیم</a:t>
            </a:r>
          </a:p>
          <a:p>
            <a:pPr marL="800100" lvl="1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برای رسیدن  به جزییات بیشتر اطلاعات مدل تحلیل را موشکافی می کنیم</a:t>
            </a:r>
          </a:p>
          <a:p>
            <a:pPr marL="1257300" lvl="2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مثلا در </a:t>
            </a:r>
            <a:r>
              <a:rPr lang="en-US" sz="2000" b="1" dirty="0" smtClean="0">
                <a:solidFill>
                  <a:schemeClr val="tx2"/>
                </a:solidFill>
                <a:cs typeface="B Nazanin" pitchFamily="2" charset="-78"/>
              </a:rPr>
              <a:t>DFD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 سطح دو برای بخش </a:t>
            </a:r>
            <a:r>
              <a:rPr lang="en-US" sz="2000" b="1" dirty="0" smtClean="0">
                <a:solidFill>
                  <a:schemeClr val="tx2"/>
                </a:solidFill>
                <a:cs typeface="B Nazanin" pitchFamily="2" charset="-78"/>
              </a:rPr>
              <a:t>sensor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 آن را بررسی تا به </a:t>
            </a:r>
            <a:r>
              <a:rPr lang="en-US" sz="2000" b="1" dirty="0" smtClean="0">
                <a:solidFill>
                  <a:schemeClr val="tx2"/>
                </a:solidFill>
                <a:cs typeface="B Nazanin" pitchFamily="2" charset="-78"/>
              </a:rPr>
              <a:t>DFD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 سطح 3 برسیم</a:t>
            </a:r>
          </a:p>
        </p:txBody>
      </p:sp>
    </p:spTree>
    <p:extLst>
      <p:ext uri="{BB962C8B-B14F-4D97-AF65-F5344CB8AC3E}">
        <p14:creationId xmlns:p14="http://schemas.microsoft.com/office/powerpoint/2010/main" val="12348001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زمان انجام پروژه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pic>
        <p:nvPicPr>
          <p:cNvPr id="7" name="Picture 5" descr="tim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34671"/>
            <a:ext cx="7416800" cy="432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98265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مثال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مدل سازی عملکرد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2683708" y="2323917"/>
            <a:ext cx="1595886" cy="1148174"/>
          </a:xfrm>
          <a:prstGeom prst="flowChartConnec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تعامل با کاربر</a:t>
            </a:r>
            <a:endParaRPr lang="en-US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tx1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cxnSp>
        <p:nvCxnSpPr>
          <p:cNvPr id="14" name="Straight Arrow Connector 13"/>
          <p:cNvCxnSpPr>
            <a:stCxn id="24" idx="3"/>
          </p:cNvCxnSpPr>
          <p:nvPr/>
        </p:nvCxnSpPr>
        <p:spPr>
          <a:xfrm>
            <a:off x="1540400" y="2400179"/>
            <a:ext cx="1252101" cy="3026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935327" y="1524098"/>
            <a:ext cx="59107" cy="32081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21200" y="2129221"/>
            <a:ext cx="1219200" cy="5419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Control panel</a:t>
            </a:r>
            <a:endParaRPr lang="en-US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FF0000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953052" y="2310824"/>
            <a:ext cx="9140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دستورات</a:t>
            </a:r>
            <a:endParaRPr lang="fa-IR" b="1" dirty="0">
              <a:solidFill>
                <a:schemeClr val="tx2"/>
              </a:solidFill>
              <a:cs typeface="B Nazanin" pitchFamily="2" charset="-78"/>
            </a:endParaRPr>
          </a:p>
        </p:txBody>
      </p:sp>
      <p:cxnSp>
        <p:nvCxnSpPr>
          <p:cNvPr id="41" name="Straight Arrow Connector 40"/>
          <p:cNvCxnSpPr>
            <a:stCxn id="72" idx="6"/>
            <a:endCxn id="77" idx="4"/>
          </p:cNvCxnSpPr>
          <p:nvPr/>
        </p:nvCxnSpPr>
        <p:spPr>
          <a:xfrm flipV="1">
            <a:off x="5670751" y="3066806"/>
            <a:ext cx="1556766" cy="8705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5979051" y="1736590"/>
            <a:ext cx="13340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400" b="1" dirty="0" smtClean="0">
                <a:solidFill>
                  <a:schemeClr val="tx2"/>
                </a:solidFill>
                <a:cs typeface="B Nazanin" pitchFamily="2" charset="-78"/>
              </a:rPr>
              <a:t>داده ها تنظیم شده</a:t>
            </a:r>
            <a:endParaRPr lang="fa-IR" sz="1400" b="1" dirty="0">
              <a:solidFill>
                <a:schemeClr val="tx2"/>
              </a:solidFill>
              <a:cs typeface="B Nazanin" pitchFamily="2" charset="-78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58764" y="5144952"/>
            <a:ext cx="1327236" cy="4667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alarm</a:t>
            </a:r>
            <a:endParaRPr lang="en-US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FF0000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60411" y="6232958"/>
            <a:ext cx="10246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سطح یک</a:t>
            </a:r>
            <a:endParaRPr lang="en-US" sz="2000" dirty="0"/>
          </a:p>
        </p:txBody>
      </p:sp>
      <p:cxnSp>
        <p:nvCxnSpPr>
          <p:cNvPr id="56" name="Straight Arrow Connector 55"/>
          <p:cNvCxnSpPr>
            <a:endCxn id="78" idx="2"/>
          </p:cNvCxnSpPr>
          <p:nvPr/>
        </p:nvCxnSpPr>
        <p:spPr>
          <a:xfrm>
            <a:off x="4923197" y="4855534"/>
            <a:ext cx="2304320" cy="289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6582498" y="1087755"/>
            <a:ext cx="1508313" cy="404924"/>
            <a:chOff x="3811567" y="5638800"/>
            <a:chExt cx="2028231" cy="533400"/>
          </a:xfrm>
        </p:grpSpPr>
        <p:cxnSp>
          <p:nvCxnSpPr>
            <p:cNvPr id="59" name="Straight Connector 58"/>
            <p:cNvCxnSpPr/>
            <p:nvPr/>
          </p:nvCxnSpPr>
          <p:spPr>
            <a:xfrm>
              <a:off x="3904853" y="5638800"/>
              <a:ext cx="188634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3953451" y="6172200"/>
              <a:ext cx="188634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ctangle 60"/>
            <p:cNvSpPr/>
            <p:nvPr/>
          </p:nvSpPr>
          <p:spPr>
            <a:xfrm>
              <a:off x="3811567" y="5662493"/>
              <a:ext cx="1119167" cy="48651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a-IR" b="1" dirty="0" smtClean="0">
                  <a:solidFill>
                    <a:schemeClr val="tx2"/>
                  </a:solidFill>
                  <a:cs typeface="B Nazanin" pitchFamily="2" charset="-78"/>
                </a:rPr>
                <a:t>اطلاعات</a:t>
              </a:r>
              <a:endParaRPr lang="en-US" b="1" dirty="0">
                <a:solidFill>
                  <a:schemeClr val="tx2"/>
                </a:solidFill>
                <a:cs typeface="B Nazanin" pitchFamily="2" charset="-78"/>
              </a:endParaRPr>
            </a:p>
          </p:txBody>
        </p:sp>
      </p:grpSp>
      <p:cxnSp>
        <p:nvCxnSpPr>
          <p:cNvPr id="62" name="Straight Arrow Connector 61"/>
          <p:cNvCxnSpPr>
            <a:stCxn id="70" idx="7"/>
          </p:cNvCxnSpPr>
          <p:nvPr/>
        </p:nvCxnSpPr>
        <p:spPr>
          <a:xfrm flipV="1">
            <a:off x="5772041" y="1252361"/>
            <a:ext cx="748838" cy="2202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5601643" y="1112457"/>
            <a:ext cx="7280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1400" b="1" dirty="0" smtClean="0">
                <a:solidFill>
                  <a:schemeClr val="tx2"/>
                </a:solidFill>
                <a:cs typeface="B Nazanin" pitchFamily="2" charset="-78"/>
              </a:rPr>
              <a:t>اطلاعات </a:t>
            </a:r>
          </a:p>
          <a:p>
            <a:pPr algn="ctr"/>
            <a:endParaRPr lang="fa-IR" sz="1400" b="1" dirty="0" smtClean="0">
              <a:solidFill>
                <a:schemeClr val="tx2"/>
              </a:solidFill>
              <a:cs typeface="B Nazanin" pitchFamily="2" charset="-78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100666" y="1798257"/>
            <a:ext cx="13756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1400" b="1" dirty="0" smtClean="0">
                <a:solidFill>
                  <a:schemeClr val="tx2"/>
                </a:solidFill>
                <a:cs typeface="B Nazanin" pitchFamily="2" charset="-78"/>
              </a:rPr>
              <a:t>درخواست تنظیمات</a:t>
            </a:r>
          </a:p>
        </p:txBody>
      </p:sp>
      <p:cxnSp>
        <p:nvCxnSpPr>
          <p:cNvPr id="69" name="Straight Arrow Connector 68"/>
          <p:cNvCxnSpPr>
            <a:endCxn id="67" idx="2"/>
          </p:cNvCxnSpPr>
          <p:nvPr/>
        </p:nvCxnSpPr>
        <p:spPr>
          <a:xfrm flipV="1">
            <a:off x="4212120" y="2049493"/>
            <a:ext cx="426232" cy="3936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Flowchart: Connector 69"/>
          <p:cNvSpPr/>
          <p:nvPr/>
        </p:nvSpPr>
        <p:spPr>
          <a:xfrm>
            <a:off x="4609848" y="1334842"/>
            <a:ext cx="1361594" cy="940720"/>
          </a:xfrm>
          <a:prstGeom prst="flowChartConnec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4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تنظیمات سیستم</a:t>
            </a:r>
            <a:endParaRPr lang="en-US" sz="1400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tx1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sp>
        <p:nvSpPr>
          <p:cNvPr id="77" name="Flowchart: Connector 76"/>
          <p:cNvSpPr/>
          <p:nvPr/>
        </p:nvSpPr>
        <p:spPr>
          <a:xfrm>
            <a:off x="6546720" y="2126086"/>
            <a:ext cx="1361594" cy="940720"/>
          </a:xfrm>
          <a:prstGeom prst="flowChartConnec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4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صفحه نمایش اطلاعات</a:t>
            </a:r>
            <a:endParaRPr lang="en-US" sz="1400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tx1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sp>
        <p:nvSpPr>
          <p:cNvPr id="81" name="Flowchart: Connector 80"/>
          <p:cNvSpPr/>
          <p:nvPr/>
        </p:nvSpPr>
        <p:spPr>
          <a:xfrm>
            <a:off x="4514850" y="2563167"/>
            <a:ext cx="1199190" cy="834347"/>
          </a:xfrm>
          <a:prstGeom prst="flowChartConnec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4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خاموش/ روشن سیستم</a:t>
            </a:r>
            <a:endParaRPr lang="en-US" sz="1400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tx1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cxnSp>
        <p:nvCxnSpPr>
          <p:cNvPr id="82" name="Straight Arrow Connector 81"/>
          <p:cNvCxnSpPr>
            <a:stCxn id="13" idx="6"/>
            <a:endCxn id="81" idx="2"/>
          </p:cNvCxnSpPr>
          <p:nvPr/>
        </p:nvCxnSpPr>
        <p:spPr>
          <a:xfrm>
            <a:off x="4279594" y="2898004"/>
            <a:ext cx="235256" cy="823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5552538" y="2331972"/>
            <a:ext cx="9941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1400" b="1" dirty="0" smtClean="0">
                <a:solidFill>
                  <a:schemeClr val="tx2"/>
                </a:solidFill>
                <a:cs typeface="B Nazanin" pitchFamily="2" charset="-78"/>
              </a:rPr>
              <a:t>پیغام خاموش</a:t>
            </a:r>
          </a:p>
          <a:p>
            <a:pPr algn="ctr"/>
            <a:r>
              <a:rPr lang="fa-IR" sz="1400" b="1" dirty="0" smtClean="0">
                <a:solidFill>
                  <a:schemeClr val="tx2"/>
                </a:solidFill>
                <a:cs typeface="B Nazanin" pitchFamily="2" charset="-78"/>
              </a:rPr>
              <a:t>/ روشن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 flipV="1">
            <a:off x="5714040" y="2670051"/>
            <a:ext cx="834240" cy="2624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5606991" y="3194302"/>
            <a:ext cx="13612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1400" b="1" dirty="0" smtClean="0">
                <a:solidFill>
                  <a:schemeClr val="tx2"/>
                </a:solidFill>
                <a:cs typeface="B Nazanin" pitchFamily="2" charset="-78"/>
              </a:rPr>
              <a:t>درست یا غلط بودن</a:t>
            </a:r>
          </a:p>
        </p:txBody>
      </p:sp>
      <p:sp>
        <p:nvSpPr>
          <p:cNvPr id="72" name="Flowchart: Connector 71"/>
          <p:cNvSpPr/>
          <p:nvPr/>
        </p:nvSpPr>
        <p:spPr>
          <a:xfrm>
            <a:off x="4471561" y="3520178"/>
            <a:ext cx="1199190" cy="834347"/>
          </a:xfrm>
          <a:prstGeom prst="flowChartConnec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4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پسورد</a:t>
            </a:r>
            <a:endParaRPr lang="en-US" sz="1400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tx1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cxnSp>
        <p:nvCxnSpPr>
          <p:cNvPr id="73" name="Straight Arrow Connector 72"/>
          <p:cNvCxnSpPr>
            <a:endCxn id="77" idx="0"/>
          </p:cNvCxnSpPr>
          <p:nvPr/>
        </p:nvCxnSpPr>
        <p:spPr>
          <a:xfrm flipH="1">
            <a:off x="7227517" y="1493265"/>
            <a:ext cx="19624" cy="6328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958764" y="5766235"/>
            <a:ext cx="1327236" cy="4667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Telephone line</a:t>
            </a:r>
            <a:endParaRPr lang="en-US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FF0000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3572730" y="4666604"/>
            <a:ext cx="1327236" cy="4667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sensor</a:t>
            </a:r>
            <a:endParaRPr lang="en-US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FF0000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sp>
        <p:nvSpPr>
          <p:cNvPr id="78" name="Flowchart: Connector 77"/>
          <p:cNvSpPr/>
          <p:nvPr/>
        </p:nvSpPr>
        <p:spPr>
          <a:xfrm>
            <a:off x="7227517" y="4727778"/>
            <a:ext cx="1199190" cy="834347"/>
          </a:xfrm>
          <a:prstGeom prst="flowChartConnec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4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کنترل سیستم</a:t>
            </a:r>
            <a:endParaRPr lang="en-US" sz="1400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tx1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cxnSp>
        <p:nvCxnSpPr>
          <p:cNvPr id="83" name="Straight Arrow Connector 82"/>
          <p:cNvCxnSpPr/>
          <p:nvPr/>
        </p:nvCxnSpPr>
        <p:spPr>
          <a:xfrm>
            <a:off x="3825137" y="3414573"/>
            <a:ext cx="646424" cy="5227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5714040" y="4636268"/>
            <a:ext cx="11272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1400" b="1" dirty="0" smtClean="0">
                <a:solidFill>
                  <a:schemeClr val="tx2"/>
                </a:solidFill>
                <a:cs typeface="B Nazanin" pitchFamily="2" charset="-78"/>
              </a:rPr>
              <a:t>وضعیت سنسور</a:t>
            </a:r>
          </a:p>
        </p:txBody>
      </p:sp>
      <p:cxnSp>
        <p:nvCxnSpPr>
          <p:cNvPr id="87" name="Straight Arrow Connector 86"/>
          <p:cNvCxnSpPr>
            <a:endCxn id="48" idx="3"/>
          </p:cNvCxnSpPr>
          <p:nvPr/>
        </p:nvCxnSpPr>
        <p:spPr>
          <a:xfrm flipH="1">
            <a:off x="2286000" y="5329766"/>
            <a:ext cx="5027071" cy="485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endCxn id="75" idx="3"/>
          </p:cNvCxnSpPr>
          <p:nvPr/>
        </p:nvCxnSpPr>
        <p:spPr>
          <a:xfrm flipH="1">
            <a:off x="2286000" y="5482166"/>
            <a:ext cx="5179472" cy="5174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4956017" y="5070536"/>
            <a:ext cx="9188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1400" b="1" dirty="0" smtClean="0">
                <a:solidFill>
                  <a:schemeClr val="tx2"/>
                </a:solidFill>
                <a:cs typeface="B Nazanin" pitchFamily="2" charset="-78"/>
              </a:rPr>
              <a:t>انواع هشدار</a:t>
            </a:r>
          </a:p>
        </p:txBody>
      </p:sp>
      <p:sp>
        <p:nvSpPr>
          <p:cNvPr id="92" name="Rectangle 91"/>
          <p:cNvSpPr/>
          <p:nvPr/>
        </p:nvSpPr>
        <p:spPr>
          <a:xfrm>
            <a:off x="3930619" y="5504804"/>
            <a:ext cx="85792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1400" b="1" dirty="0" smtClean="0">
                <a:solidFill>
                  <a:schemeClr val="tx2"/>
                </a:solidFill>
                <a:cs typeface="B Nazanin" pitchFamily="2" charset="-78"/>
              </a:rPr>
              <a:t>تماس تلفن</a:t>
            </a:r>
          </a:p>
        </p:txBody>
      </p:sp>
      <p:cxnSp>
        <p:nvCxnSpPr>
          <p:cNvPr id="93" name="Straight Arrow Connector 92"/>
          <p:cNvCxnSpPr/>
          <p:nvPr/>
        </p:nvCxnSpPr>
        <p:spPr>
          <a:xfrm flipH="1" flipV="1">
            <a:off x="7409988" y="3066806"/>
            <a:ext cx="180529" cy="1640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6381401" y="3898829"/>
            <a:ext cx="11737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1400" b="1" dirty="0" smtClean="0">
                <a:solidFill>
                  <a:schemeClr val="tx2"/>
                </a:solidFill>
                <a:cs typeface="B Nazanin" pitchFamily="2" charset="-78"/>
              </a:rPr>
              <a:t>اطلاعات سنسور</a:t>
            </a:r>
          </a:p>
        </p:txBody>
      </p:sp>
    </p:spTree>
    <p:extLst>
      <p:ext uri="{BB962C8B-B14F-4D97-AF65-F5344CB8AC3E}">
        <p14:creationId xmlns:p14="http://schemas.microsoft.com/office/powerpoint/2010/main" val="22680542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70" grpId="0" animBg="1"/>
      <p:bldP spid="77" grpId="0" animBg="1"/>
      <p:bldP spid="81" grpId="0" animBg="1"/>
      <p:bldP spid="72" grpId="0" animBg="1"/>
      <p:bldP spid="7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مرحله دو : بخش کنترل سیستم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555120" y="3066806"/>
            <a:ext cx="380208" cy="16654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5979051" y="1736590"/>
            <a:ext cx="13340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400" b="1" dirty="0" smtClean="0">
                <a:solidFill>
                  <a:schemeClr val="tx2"/>
                </a:solidFill>
                <a:cs typeface="B Nazanin" pitchFamily="2" charset="-78"/>
              </a:rPr>
              <a:t>داده ها تنظیم شده</a:t>
            </a:r>
            <a:endParaRPr lang="fa-IR" sz="1400" b="1" dirty="0">
              <a:solidFill>
                <a:schemeClr val="tx2"/>
              </a:solidFill>
              <a:cs typeface="B Nazanin" pitchFamily="2" charset="-78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58764" y="5144952"/>
            <a:ext cx="1327236" cy="4667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alarm</a:t>
            </a:r>
            <a:endParaRPr lang="en-US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FF0000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60411" y="6232958"/>
            <a:ext cx="9140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سطح دو</a:t>
            </a:r>
            <a:endParaRPr lang="en-US" sz="2000" dirty="0"/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2221129" y="2640734"/>
            <a:ext cx="2304320" cy="289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6582498" y="1087755"/>
            <a:ext cx="1508313" cy="404924"/>
            <a:chOff x="3811567" y="5638800"/>
            <a:chExt cx="2028231" cy="533400"/>
          </a:xfrm>
        </p:grpSpPr>
        <p:cxnSp>
          <p:nvCxnSpPr>
            <p:cNvPr id="59" name="Straight Connector 58"/>
            <p:cNvCxnSpPr/>
            <p:nvPr/>
          </p:nvCxnSpPr>
          <p:spPr>
            <a:xfrm>
              <a:off x="3904853" y="5638800"/>
              <a:ext cx="188634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3953451" y="6172200"/>
              <a:ext cx="188634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ctangle 60"/>
            <p:cNvSpPr/>
            <p:nvPr/>
          </p:nvSpPr>
          <p:spPr>
            <a:xfrm>
              <a:off x="3811567" y="5662493"/>
              <a:ext cx="1119167" cy="48651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a-IR" b="1" dirty="0" smtClean="0">
                  <a:solidFill>
                    <a:schemeClr val="tx2"/>
                  </a:solidFill>
                  <a:cs typeface="B Nazanin" pitchFamily="2" charset="-78"/>
                </a:rPr>
                <a:t>اطلاعات</a:t>
              </a:r>
              <a:endParaRPr lang="en-US" b="1" dirty="0">
                <a:solidFill>
                  <a:schemeClr val="tx2"/>
                </a:solidFill>
                <a:cs typeface="B Nazanin" pitchFamily="2" charset="-78"/>
              </a:endParaRPr>
            </a:p>
          </p:txBody>
        </p:sp>
      </p:grpSp>
      <p:sp>
        <p:nvSpPr>
          <p:cNvPr id="70" name="Flowchart: Connector 69"/>
          <p:cNvSpPr/>
          <p:nvPr/>
        </p:nvSpPr>
        <p:spPr>
          <a:xfrm>
            <a:off x="5381086" y="4092105"/>
            <a:ext cx="1361594" cy="940720"/>
          </a:xfrm>
          <a:prstGeom prst="flowChartConnec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4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مناسب نمایش</a:t>
            </a:r>
            <a:endParaRPr lang="en-US" sz="1400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tx1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sp>
        <p:nvSpPr>
          <p:cNvPr id="77" name="Flowchart: Connector 76"/>
          <p:cNvSpPr/>
          <p:nvPr/>
        </p:nvSpPr>
        <p:spPr>
          <a:xfrm>
            <a:off x="6546720" y="2126086"/>
            <a:ext cx="1361594" cy="940720"/>
          </a:xfrm>
          <a:prstGeom prst="flowChartConnec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4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ارزیابی اطلاعات سنسور</a:t>
            </a:r>
            <a:endParaRPr lang="en-US" sz="1400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tx1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sp>
        <p:nvSpPr>
          <p:cNvPr id="81" name="Flowchart: Connector 80"/>
          <p:cNvSpPr/>
          <p:nvPr/>
        </p:nvSpPr>
        <p:spPr>
          <a:xfrm>
            <a:off x="4514850" y="2563167"/>
            <a:ext cx="1199190" cy="834347"/>
          </a:xfrm>
          <a:prstGeom prst="flowChartConnec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4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اطلاعات سنسور</a:t>
            </a:r>
            <a:endParaRPr lang="en-US" sz="1400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tx1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5462770" y="2331972"/>
            <a:ext cx="11737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1400" b="1" dirty="0" smtClean="0">
                <a:solidFill>
                  <a:schemeClr val="tx2"/>
                </a:solidFill>
                <a:cs typeface="B Nazanin" pitchFamily="2" charset="-78"/>
              </a:rPr>
              <a:t>اطلاعات سنسور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 flipV="1">
            <a:off x="5714040" y="2670051"/>
            <a:ext cx="834240" cy="2624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5844236" y="3194302"/>
            <a:ext cx="8867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1400" b="1" dirty="0" smtClean="0">
                <a:solidFill>
                  <a:schemeClr val="tx2"/>
                </a:solidFill>
                <a:cs typeface="B Nazanin" pitchFamily="2" charset="-78"/>
              </a:rPr>
              <a:t>شماره تلفن</a:t>
            </a:r>
          </a:p>
        </p:txBody>
      </p:sp>
      <p:sp>
        <p:nvSpPr>
          <p:cNvPr id="72" name="Flowchart: Connector 71"/>
          <p:cNvSpPr/>
          <p:nvPr/>
        </p:nvSpPr>
        <p:spPr>
          <a:xfrm>
            <a:off x="4471561" y="3520178"/>
            <a:ext cx="1199190" cy="834347"/>
          </a:xfrm>
          <a:prstGeom prst="flowChartConnec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4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شماره گرفتن</a:t>
            </a:r>
            <a:endParaRPr lang="en-US" sz="1400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tx1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cxnSp>
        <p:nvCxnSpPr>
          <p:cNvPr id="73" name="Straight Arrow Connector 72"/>
          <p:cNvCxnSpPr>
            <a:endCxn id="77" idx="0"/>
          </p:cNvCxnSpPr>
          <p:nvPr/>
        </p:nvCxnSpPr>
        <p:spPr>
          <a:xfrm flipH="1">
            <a:off x="7227517" y="1493265"/>
            <a:ext cx="19624" cy="6328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798157" y="3881322"/>
            <a:ext cx="1327236" cy="4667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Telephone line</a:t>
            </a:r>
            <a:endParaRPr lang="en-US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FF0000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70662" y="2451804"/>
            <a:ext cx="1327236" cy="4667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sensor</a:t>
            </a:r>
            <a:endParaRPr lang="en-US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FF0000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sp>
        <p:nvSpPr>
          <p:cNvPr id="78" name="Flowchart: Connector 77"/>
          <p:cNvSpPr/>
          <p:nvPr/>
        </p:nvSpPr>
        <p:spPr>
          <a:xfrm>
            <a:off x="7227517" y="4727778"/>
            <a:ext cx="1199190" cy="834347"/>
          </a:xfrm>
          <a:prstGeom prst="flowChartConnec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4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سیگنال هشدار</a:t>
            </a:r>
            <a:endParaRPr lang="en-US" sz="1400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tx1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011972" y="2421468"/>
            <a:ext cx="11272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1400" b="1" dirty="0" smtClean="0">
                <a:solidFill>
                  <a:schemeClr val="tx2"/>
                </a:solidFill>
                <a:cs typeface="B Nazanin" pitchFamily="2" charset="-78"/>
              </a:rPr>
              <a:t>وضعیت سنسور</a:t>
            </a:r>
          </a:p>
        </p:txBody>
      </p:sp>
      <p:cxnSp>
        <p:nvCxnSpPr>
          <p:cNvPr id="87" name="Straight Arrow Connector 86"/>
          <p:cNvCxnSpPr>
            <a:endCxn id="48" idx="3"/>
          </p:cNvCxnSpPr>
          <p:nvPr/>
        </p:nvCxnSpPr>
        <p:spPr>
          <a:xfrm flipH="1">
            <a:off x="2286000" y="5329766"/>
            <a:ext cx="5027071" cy="485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72" idx="2"/>
            <a:endCxn id="75" idx="3"/>
          </p:cNvCxnSpPr>
          <p:nvPr/>
        </p:nvCxnSpPr>
        <p:spPr>
          <a:xfrm flipH="1">
            <a:off x="2125393" y="3937352"/>
            <a:ext cx="2346168" cy="177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4956017" y="5070536"/>
            <a:ext cx="9188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1400" b="1" dirty="0" smtClean="0">
                <a:solidFill>
                  <a:schemeClr val="tx2"/>
                </a:solidFill>
                <a:cs typeface="B Nazanin" pitchFamily="2" charset="-78"/>
              </a:rPr>
              <a:t>انواع هشدار</a:t>
            </a:r>
          </a:p>
        </p:txBody>
      </p:sp>
      <p:sp>
        <p:nvSpPr>
          <p:cNvPr id="92" name="Rectangle 91"/>
          <p:cNvSpPr/>
          <p:nvPr/>
        </p:nvSpPr>
        <p:spPr>
          <a:xfrm>
            <a:off x="3930619" y="5504804"/>
            <a:ext cx="85792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1400" b="1" dirty="0" smtClean="0">
                <a:solidFill>
                  <a:schemeClr val="tx2"/>
                </a:solidFill>
                <a:cs typeface="B Nazanin" pitchFamily="2" charset="-78"/>
              </a:rPr>
              <a:t>تماس تلفن</a:t>
            </a:r>
          </a:p>
        </p:txBody>
      </p:sp>
      <p:sp>
        <p:nvSpPr>
          <p:cNvPr id="95" name="Rectangle 94"/>
          <p:cNvSpPr/>
          <p:nvPr/>
        </p:nvSpPr>
        <p:spPr>
          <a:xfrm>
            <a:off x="7555120" y="3106486"/>
            <a:ext cx="8915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1400" b="1" dirty="0" smtClean="0">
                <a:solidFill>
                  <a:schemeClr val="tx2"/>
                </a:solidFill>
                <a:cs typeface="B Nazanin" pitchFamily="2" charset="-78"/>
              </a:rPr>
              <a:t>داده هشدار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flipH="1">
            <a:off x="5670752" y="3066806"/>
            <a:ext cx="1339648" cy="7431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77" idx="4"/>
          </p:cNvCxnSpPr>
          <p:nvPr/>
        </p:nvCxnSpPr>
        <p:spPr>
          <a:xfrm flipH="1">
            <a:off x="6355930" y="3066806"/>
            <a:ext cx="871587" cy="10807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6403251" y="3684501"/>
            <a:ext cx="11737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1400" b="1" dirty="0" smtClean="0">
                <a:solidFill>
                  <a:schemeClr val="tx2"/>
                </a:solidFill>
                <a:cs typeface="B Nazanin" pitchFamily="2" charset="-78"/>
              </a:rPr>
              <a:t>اطلاعات سنسور</a:t>
            </a:r>
          </a:p>
        </p:txBody>
      </p:sp>
    </p:spTree>
    <p:extLst>
      <p:ext uri="{BB962C8B-B14F-4D97-AF65-F5344CB8AC3E}">
        <p14:creationId xmlns:p14="http://schemas.microsoft.com/office/powerpoint/2010/main" val="38926108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7" grpId="0" animBg="1"/>
      <p:bldP spid="81" grpId="0" animBg="1"/>
      <p:bldP spid="72" grpId="0" animBg="1"/>
      <p:bldP spid="7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مرحله </a:t>
            </a: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سه </a:t>
            </a: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: </a:t>
            </a: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بخش کنترل سیستم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555120" y="3066806"/>
            <a:ext cx="380208" cy="16654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6519023" y="1581994"/>
            <a:ext cx="13340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400" b="1" dirty="0" smtClean="0">
                <a:solidFill>
                  <a:schemeClr val="tx2"/>
                </a:solidFill>
                <a:cs typeface="B Nazanin" pitchFamily="2" charset="-78"/>
              </a:rPr>
              <a:t>داده ها تنظیم شده</a:t>
            </a:r>
            <a:endParaRPr lang="fa-IR" sz="1400" b="1" dirty="0">
              <a:solidFill>
                <a:schemeClr val="tx2"/>
              </a:solidFill>
              <a:cs typeface="B Nazanin" pitchFamily="2" charset="-78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58764" y="5144952"/>
            <a:ext cx="1327236" cy="4667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alarm</a:t>
            </a:r>
            <a:endParaRPr lang="en-US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FF0000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60411" y="6232958"/>
            <a:ext cx="9813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سطح 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سه</a:t>
            </a:r>
            <a:endParaRPr lang="en-US" sz="2000" dirty="0"/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2221129" y="2640734"/>
            <a:ext cx="674471" cy="885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4894938" y="1115498"/>
            <a:ext cx="1508313" cy="404924"/>
            <a:chOff x="3811567" y="5638800"/>
            <a:chExt cx="2028231" cy="533400"/>
          </a:xfrm>
        </p:grpSpPr>
        <p:cxnSp>
          <p:nvCxnSpPr>
            <p:cNvPr id="59" name="Straight Connector 58"/>
            <p:cNvCxnSpPr/>
            <p:nvPr/>
          </p:nvCxnSpPr>
          <p:spPr>
            <a:xfrm>
              <a:off x="3904853" y="5638800"/>
              <a:ext cx="188634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3953451" y="6172200"/>
              <a:ext cx="188634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ctangle 60"/>
            <p:cNvSpPr/>
            <p:nvPr/>
          </p:nvSpPr>
          <p:spPr>
            <a:xfrm>
              <a:off x="3811567" y="5662493"/>
              <a:ext cx="1119167" cy="48651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a-IR" b="1" dirty="0" smtClean="0">
                  <a:solidFill>
                    <a:schemeClr val="tx2"/>
                  </a:solidFill>
                  <a:cs typeface="B Nazanin" pitchFamily="2" charset="-78"/>
                </a:rPr>
                <a:t>اطلاعات</a:t>
              </a:r>
              <a:endParaRPr lang="en-US" b="1" dirty="0">
                <a:solidFill>
                  <a:schemeClr val="tx2"/>
                </a:solidFill>
                <a:cs typeface="B Nazanin" pitchFamily="2" charset="-78"/>
              </a:endParaRPr>
            </a:p>
          </p:txBody>
        </p:sp>
      </p:grpSp>
      <p:sp>
        <p:nvSpPr>
          <p:cNvPr id="70" name="Flowchart: Connector 69"/>
          <p:cNvSpPr/>
          <p:nvPr/>
        </p:nvSpPr>
        <p:spPr>
          <a:xfrm>
            <a:off x="5381086" y="4092105"/>
            <a:ext cx="1361594" cy="940720"/>
          </a:xfrm>
          <a:prstGeom prst="flowChartConnec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4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مناسب نمایش کردن</a:t>
            </a:r>
            <a:endParaRPr lang="en-US" sz="1400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tx1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sp>
        <p:nvSpPr>
          <p:cNvPr id="77" name="Flowchart: Connector 76"/>
          <p:cNvSpPr/>
          <p:nvPr/>
        </p:nvSpPr>
        <p:spPr>
          <a:xfrm>
            <a:off x="6546720" y="2126086"/>
            <a:ext cx="1361594" cy="940720"/>
          </a:xfrm>
          <a:prstGeom prst="flowChartConnec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4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شروع شرایط هشدار</a:t>
            </a:r>
            <a:endParaRPr lang="en-US" sz="1400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tx1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sp>
        <p:nvSpPr>
          <p:cNvPr id="81" name="Flowchart: Connector 80"/>
          <p:cNvSpPr/>
          <p:nvPr/>
        </p:nvSpPr>
        <p:spPr>
          <a:xfrm>
            <a:off x="4383522" y="2436765"/>
            <a:ext cx="1504915" cy="975488"/>
          </a:xfrm>
          <a:prstGeom prst="flowChartConnec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4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مقایسه با جدول و مشخص کردن وضعیت</a:t>
            </a:r>
            <a:endParaRPr lang="en-US" sz="1400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tx1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5491630" y="2331972"/>
            <a:ext cx="11160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sz="1400" b="1" dirty="0" smtClean="0">
                <a:solidFill>
                  <a:schemeClr val="tx2"/>
                </a:solidFill>
                <a:cs typeface="B Nazanin" pitchFamily="2" charset="-78"/>
              </a:rPr>
              <a:t>وضعیت هشدار</a:t>
            </a:r>
          </a:p>
          <a:p>
            <a:pPr algn="ctr" rtl="1"/>
            <a:r>
              <a:rPr lang="fa-IR" sz="1400" b="1" dirty="0" smtClean="0">
                <a:solidFill>
                  <a:schemeClr val="tx2"/>
                </a:solidFill>
                <a:cs typeface="B Nazanin" pitchFamily="2" charset="-78"/>
              </a:rPr>
              <a:t>،کد، </a:t>
            </a:r>
            <a:r>
              <a:rPr lang="en-US" sz="1400" b="1" dirty="0" smtClean="0">
                <a:solidFill>
                  <a:schemeClr val="tx2"/>
                </a:solidFill>
                <a:cs typeface="B Nazanin" pitchFamily="2" charset="-78"/>
              </a:rPr>
              <a:t>id</a:t>
            </a:r>
            <a:r>
              <a:rPr lang="fa-IR" sz="1400" b="1" dirty="0" smtClean="0">
                <a:solidFill>
                  <a:schemeClr val="tx2"/>
                </a:solidFill>
                <a:cs typeface="B Nazanin" pitchFamily="2" charset="-78"/>
              </a:rPr>
              <a:t> سنسور</a:t>
            </a:r>
          </a:p>
        </p:txBody>
      </p:sp>
      <p:cxnSp>
        <p:nvCxnSpPr>
          <p:cNvPr id="88" name="Straight Arrow Connector 87"/>
          <p:cNvCxnSpPr>
            <a:stCxn id="81" idx="6"/>
          </p:cNvCxnSpPr>
          <p:nvPr/>
        </p:nvCxnSpPr>
        <p:spPr>
          <a:xfrm flipV="1">
            <a:off x="5888437" y="2670052"/>
            <a:ext cx="659843" cy="2544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5639052" y="3194302"/>
            <a:ext cx="12971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1400" b="1" dirty="0" smtClean="0">
                <a:solidFill>
                  <a:schemeClr val="tx2"/>
                </a:solidFill>
                <a:cs typeface="B Nazanin" pitchFamily="2" charset="-78"/>
              </a:rPr>
              <a:t>لیست شماره تلفن</a:t>
            </a:r>
          </a:p>
        </p:txBody>
      </p:sp>
      <p:sp>
        <p:nvSpPr>
          <p:cNvPr id="72" name="Flowchart: Connector 71"/>
          <p:cNvSpPr/>
          <p:nvPr/>
        </p:nvSpPr>
        <p:spPr>
          <a:xfrm>
            <a:off x="4471561" y="3520178"/>
            <a:ext cx="1199190" cy="834347"/>
          </a:xfrm>
          <a:prstGeom prst="flowChartConnec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4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انتخاب شماره تلفن</a:t>
            </a:r>
            <a:endParaRPr lang="en-US" sz="1400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tx1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cxnSp>
        <p:nvCxnSpPr>
          <p:cNvPr id="73" name="Straight Arrow Connector 72"/>
          <p:cNvCxnSpPr>
            <a:endCxn id="77" idx="0"/>
          </p:cNvCxnSpPr>
          <p:nvPr/>
        </p:nvCxnSpPr>
        <p:spPr>
          <a:xfrm>
            <a:off x="5918007" y="1608915"/>
            <a:ext cx="1309510" cy="5171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193229" y="3348190"/>
            <a:ext cx="1327236" cy="4667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Telephone line</a:t>
            </a:r>
            <a:endParaRPr lang="en-US" sz="1600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FF0000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70662" y="2451804"/>
            <a:ext cx="1327236" cy="4667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sensor</a:t>
            </a:r>
            <a:endParaRPr lang="en-US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FF0000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sp>
        <p:nvSpPr>
          <p:cNvPr id="78" name="Flowchart: Connector 77"/>
          <p:cNvSpPr/>
          <p:nvPr/>
        </p:nvSpPr>
        <p:spPr>
          <a:xfrm>
            <a:off x="7227517" y="4727778"/>
            <a:ext cx="1199190" cy="834347"/>
          </a:xfrm>
          <a:prstGeom prst="flowChartConnec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4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سیگنال هشدار</a:t>
            </a:r>
            <a:endParaRPr lang="en-US" sz="1400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tx1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2221129" y="2210903"/>
            <a:ext cx="11272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1400" b="1" dirty="0" smtClean="0">
                <a:solidFill>
                  <a:schemeClr val="tx2"/>
                </a:solidFill>
                <a:cs typeface="B Nazanin" pitchFamily="2" charset="-78"/>
              </a:rPr>
              <a:t>وضعیت سنسور</a:t>
            </a:r>
          </a:p>
        </p:txBody>
      </p:sp>
      <p:cxnSp>
        <p:nvCxnSpPr>
          <p:cNvPr id="87" name="Straight Arrow Connector 86"/>
          <p:cNvCxnSpPr>
            <a:endCxn id="48" idx="3"/>
          </p:cNvCxnSpPr>
          <p:nvPr/>
        </p:nvCxnSpPr>
        <p:spPr>
          <a:xfrm flipH="1">
            <a:off x="2286000" y="5329766"/>
            <a:ext cx="5027071" cy="485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72" idx="2"/>
          </p:cNvCxnSpPr>
          <p:nvPr/>
        </p:nvCxnSpPr>
        <p:spPr>
          <a:xfrm flipH="1" flipV="1">
            <a:off x="3974256" y="3866191"/>
            <a:ext cx="497305" cy="711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4956017" y="5070536"/>
            <a:ext cx="9188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1400" b="1" dirty="0" smtClean="0">
                <a:solidFill>
                  <a:schemeClr val="tx2"/>
                </a:solidFill>
                <a:cs typeface="B Nazanin" pitchFamily="2" charset="-78"/>
              </a:rPr>
              <a:t>انواع هشدار</a:t>
            </a:r>
          </a:p>
        </p:txBody>
      </p:sp>
      <p:sp>
        <p:nvSpPr>
          <p:cNvPr id="92" name="Rectangle 91"/>
          <p:cNvSpPr/>
          <p:nvPr/>
        </p:nvSpPr>
        <p:spPr>
          <a:xfrm>
            <a:off x="3930619" y="5504804"/>
            <a:ext cx="85792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1400" b="1" dirty="0" smtClean="0">
                <a:solidFill>
                  <a:schemeClr val="tx2"/>
                </a:solidFill>
                <a:cs typeface="B Nazanin" pitchFamily="2" charset="-78"/>
              </a:rPr>
              <a:t>تماس تلفن</a:t>
            </a:r>
          </a:p>
        </p:txBody>
      </p:sp>
      <p:sp>
        <p:nvSpPr>
          <p:cNvPr id="95" name="Rectangle 94"/>
          <p:cNvSpPr/>
          <p:nvPr/>
        </p:nvSpPr>
        <p:spPr>
          <a:xfrm>
            <a:off x="7624291" y="3615056"/>
            <a:ext cx="8915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1400" b="1" dirty="0" smtClean="0">
                <a:solidFill>
                  <a:schemeClr val="tx2"/>
                </a:solidFill>
                <a:cs typeface="B Nazanin" pitchFamily="2" charset="-78"/>
              </a:rPr>
              <a:t>داده هشدار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flipH="1">
            <a:off x="5670752" y="3066806"/>
            <a:ext cx="1339648" cy="7431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77" idx="4"/>
          </p:cNvCxnSpPr>
          <p:nvPr/>
        </p:nvCxnSpPr>
        <p:spPr>
          <a:xfrm flipH="1">
            <a:off x="6355930" y="3066806"/>
            <a:ext cx="871587" cy="10807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6223717" y="3684501"/>
            <a:ext cx="15327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en-US" sz="1400" b="1" dirty="0" smtClean="0">
                <a:solidFill>
                  <a:schemeClr val="tx2"/>
                </a:solidFill>
                <a:cs typeface="B Nazanin" pitchFamily="2" charset="-78"/>
              </a:rPr>
              <a:t>Id </a:t>
            </a:r>
            <a:r>
              <a:rPr lang="fa-IR" sz="1400" b="1" dirty="0" smtClean="0">
                <a:solidFill>
                  <a:schemeClr val="tx2"/>
                </a:solidFill>
                <a:cs typeface="B Nazanin" pitchFamily="2" charset="-78"/>
              </a:rPr>
              <a:t>سنسور، نوع، مکان</a:t>
            </a:r>
          </a:p>
        </p:txBody>
      </p:sp>
      <p:sp>
        <p:nvSpPr>
          <p:cNvPr id="37" name="Flowchart: Connector 36"/>
          <p:cNvSpPr/>
          <p:nvPr/>
        </p:nvSpPr>
        <p:spPr>
          <a:xfrm>
            <a:off x="2909440" y="2384092"/>
            <a:ext cx="1199190" cy="834347"/>
          </a:xfrm>
          <a:prstGeom prst="flowChartConnec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4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خواندن اطلاعات سنسور</a:t>
            </a:r>
            <a:endParaRPr lang="en-US" sz="1400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tx1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cxnSp>
        <p:nvCxnSpPr>
          <p:cNvPr id="38" name="Straight Arrow Connector 37"/>
          <p:cNvCxnSpPr>
            <a:endCxn id="81" idx="2"/>
          </p:cNvCxnSpPr>
          <p:nvPr/>
        </p:nvCxnSpPr>
        <p:spPr>
          <a:xfrm>
            <a:off x="4176138" y="2858709"/>
            <a:ext cx="207384" cy="6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3609348" y="3138037"/>
            <a:ext cx="10262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en-US" sz="1400" b="1" dirty="0" smtClean="0">
                <a:solidFill>
                  <a:schemeClr val="tx2"/>
                </a:solidFill>
                <a:cs typeface="B Nazanin" pitchFamily="2" charset="-78"/>
              </a:rPr>
              <a:t>Id</a:t>
            </a:r>
            <a:r>
              <a:rPr lang="fa-IR" sz="1400" b="1" dirty="0" smtClean="0">
                <a:solidFill>
                  <a:schemeClr val="tx2"/>
                </a:solidFill>
                <a:cs typeface="B Nazanin" pitchFamily="2" charset="-78"/>
              </a:rPr>
              <a:t> و تنظیمات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flipH="1">
            <a:off x="5311077" y="1600628"/>
            <a:ext cx="354634" cy="7964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70" idx="2"/>
          </p:cNvCxnSpPr>
          <p:nvPr/>
        </p:nvCxnSpPr>
        <p:spPr>
          <a:xfrm flipH="1">
            <a:off x="3974444" y="4562465"/>
            <a:ext cx="1406642" cy="113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lowchart: Connector 50"/>
          <p:cNvSpPr/>
          <p:nvPr/>
        </p:nvSpPr>
        <p:spPr>
          <a:xfrm>
            <a:off x="2784745" y="4149387"/>
            <a:ext cx="1199190" cy="834347"/>
          </a:xfrm>
          <a:prstGeom prst="flowChartConnec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4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نمایش دادن</a:t>
            </a:r>
            <a:endParaRPr lang="en-US" sz="1400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tx1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sp>
        <p:nvSpPr>
          <p:cNvPr id="54" name="Flowchart: Connector 53"/>
          <p:cNvSpPr/>
          <p:nvPr/>
        </p:nvSpPr>
        <p:spPr>
          <a:xfrm>
            <a:off x="2783221" y="3277629"/>
            <a:ext cx="1199190" cy="834347"/>
          </a:xfrm>
          <a:prstGeom prst="flowChartConnec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4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تنظیم تماس بر روی تلفن</a:t>
            </a:r>
            <a:endParaRPr lang="en-US" sz="1400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tx1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 flipH="1">
            <a:off x="2455618" y="3682250"/>
            <a:ext cx="311754" cy="1561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Flowchart: Connector 61"/>
          <p:cNvSpPr/>
          <p:nvPr/>
        </p:nvSpPr>
        <p:spPr>
          <a:xfrm>
            <a:off x="1360568" y="3674000"/>
            <a:ext cx="1199190" cy="834347"/>
          </a:xfrm>
          <a:prstGeom prst="flowChartConnec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4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تولید پالس</a:t>
            </a:r>
            <a:endParaRPr lang="en-US" sz="1400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tx1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cxnSp>
        <p:nvCxnSpPr>
          <p:cNvPr id="63" name="Straight Arrow Connector 62"/>
          <p:cNvCxnSpPr/>
          <p:nvPr/>
        </p:nvCxnSpPr>
        <p:spPr>
          <a:xfrm flipH="1" flipV="1">
            <a:off x="1092198" y="3863282"/>
            <a:ext cx="269708" cy="3797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8390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7" grpId="0" animBg="1"/>
      <p:bldP spid="81" grpId="0" animBg="1"/>
      <p:bldP spid="72" grpId="0" animBg="1"/>
      <p:bldP spid="78" grpId="0" animBg="1"/>
      <p:bldP spid="37" grpId="0" animBg="1"/>
      <p:bldP spid="51" grpId="0" animBg="1"/>
      <p:bldP spid="54" grpId="0" animBg="1"/>
      <p:bldP spid="6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مدل جریان اطلاعات 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2362200"/>
            <a:ext cx="79248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در سطح 3 تقریبا هر کدام از تبدیلات یا پروسس ها انسجام بالایی دارند</a:t>
            </a:r>
            <a:endParaRPr lang="fa-IR" sz="2000" b="1" dirty="0">
              <a:solidFill>
                <a:schemeClr val="tx2"/>
              </a:solidFill>
              <a:cs typeface="B Nazanin" pitchFamily="2" charset="-78"/>
            </a:endParaRPr>
          </a:p>
          <a:p>
            <a:pPr algn="r" rtl="1">
              <a:lnSpc>
                <a:spcPct val="250000"/>
              </a:lnSpc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3- </a:t>
            </a:r>
            <a:r>
              <a:rPr lang="en-US" sz="2000" b="1" dirty="0" smtClean="0">
                <a:solidFill>
                  <a:schemeClr val="tx2"/>
                </a:solidFill>
                <a:cs typeface="B Nazanin" pitchFamily="2" charset="-78"/>
              </a:rPr>
              <a:t>DFD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 دو ماهیت دارد، جریان تبدیل یا جریان تراکنش.</a:t>
            </a:r>
          </a:p>
          <a:p>
            <a:pPr marL="800100" lvl="1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متوجه شدن ماهیت در درک بهتر </a:t>
            </a:r>
            <a:r>
              <a:rPr lang="en-US" sz="2000" b="1" dirty="0">
                <a:solidFill>
                  <a:schemeClr val="tx2"/>
                </a:solidFill>
                <a:cs typeface="B Nazanin" pitchFamily="2" charset="-78"/>
              </a:rPr>
              <a:t>DFD</a:t>
            </a:r>
            <a:r>
              <a:rPr lang="fa-IR" sz="2000" b="1" dirty="0">
                <a:solidFill>
                  <a:schemeClr val="tx2"/>
                </a:solidFill>
                <a:cs typeface="B Nazanin" pitchFamily="2" charset="-78"/>
              </a:rPr>
              <a:t> 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 به ما کمک می کند</a:t>
            </a:r>
          </a:p>
          <a:p>
            <a:pPr algn="r" rtl="1">
              <a:lnSpc>
                <a:spcPct val="250000"/>
              </a:lnSpc>
            </a:pPr>
            <a:endParaRPr lang="fa-IR" sz="2000" b="1" dirty="0">
              <a:solidFill>
                <a:schemeClr val="tx2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592159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مدل فرایند نرم افزار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4492" y="1036905"/>
            <a:ext cx="79248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روندی که منجر به تولید نرم افزار می شود، فرایند نرم افزار می گویند</a:t>
            </a:r>
          </a:p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مدل های فرایند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روش ابشاری یا مدل ترتیبی خطی</a:t>
            </a:r>
          </a:p>
          <a:p>
            <a:pPr marL="1200150" lvl="2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مدل کلاسیک چرخه تولید نرم افزار است</a:t>
            </a:r>
          </a:p>
          <a:p>
            <a:pPr marL="1200150" lvl="2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مراحل تولید نرم افزار پشت سر هم و متوالیا انجام می شود</a:t>
            </a:r>
          </a:p>
          <a:p>
            <a:pPr lvl="3" algn="r" rtl="1">
              <a:lnSpc>
                <a:spcPct val="250000"/>
              </a:lnSpc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1- مرحله تحلیل  2- مرحله طراحی  3- مرحله کد  4- مرحله تست </a:t>
            </a:r>
          </a:p>
          <a:p>
            <a:pPr lvl="3" algn="r" rtl="1">
              <a:lnSpc>
                <a:spcPct val="250000"/>
              </a:lnSpc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5- مرحله پشتیبانی</a:t>
            </a:r>
          </a:p>
        </p:txBody>
      </p:sp>
      <p:pic>
        <p:nvPicPr>
          <p:cNvPr id="7" name="Picture 5" descr="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05000"/>
            <a:ext cx="2819400" cy="2503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23964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مراحل 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685800"/>
            <a:ext cx="808745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تحلیل نیازمندی ها: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پروسه جمع آوری اطلاعات برای فهمیدن ماهیت برنامه که باید ساخته شود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حوزه اطلاعاتی نرم افزار، عملکرد، رفتار، محدودیت و رابط ها مورد نیاز است</a:t>
            </a:r>
          </a:p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طراحی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یک پروسه چند مرحله ایی است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شامل طراحی ساختمان داده ها، معماری نرم افزار، طراحی رابط ها، طراحی مولفه  ها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پروسه طراحی یک بازنمایی از نرم افزار را ایجاد می کند، بطوریکه از لحاظ کیفی قبل از تولید نرم افزار کیفیت ارزیابی می شود</a:t>
            </a:r>
          </a:p>
        </p:txBody>
      </p:sp>
    </p:spTree>
    <p:extLst>
      <p:ext uri="{BB962C8B-B14F-4D97-AF65-F5344CB8AC3E}">
        <p14:creationId xmlns:p14="http://schemas.microsoft.com/office/powerpoint/2010/main" val="9721383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5611</TotalTime>
  <Words>1161</Words>
  <Application>Microsoft Office PowerPoint</Application>
  <PresentationFormat>On-screen Show (4:3)</PresentationFormat>
  <Paragraphs>209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2" baseType="lpstr">
      <vt:lpstr>MS PGothic</vt:lpstr>
      <vt:lpstr>MS PGothic</vt:lpstr>
      <vt:lpstr>Arial</vt:lpstr>
      <vt:lpstr>B Nazanin</vt:lpstr>
      <vt:lpstr>B Titr</vt:lpstr>
      <vt:lpstr>Calibri</vt:lpstr>
      <vt:lpstr>Cambria</vt:lpstr>
      <vt:lpstr>Garamond</vt:lpstr>
      <vt:lpstr>IranNastaliq</vt:lpstr>
      <vt:lpstr>Nazanin</vt:lpstr>
      <vt:lpstr>Wingdings</vt:lpstr>
      <vt:lpstr>Adjacency</vt:lpstr>
      <vt:lpstr>جلسه هفتم  طراحی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arrum_inc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Engineering</dc:title>
  <dc:creator>Ghasemi</dc:creator>
  <cp:lastModifiedBy>God</cp:lastModifiedBy>
  <cp:revision>317</cp:revision>
  <dcterms:created xsi:type="dcterms:W3CDTF">2007-07-18T05:06:42Z</dcterms:created>
  <dcterms:modified xsi:type="dcterms:W3CDTF">2015-05-26T13:57:35Z</dcterms:modified>
</cp:coreProperties>
</file>