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71" r:id="rId7"/>
    <p:sldId id="264" r:id="rId8"/>
    <p:sldId id="265" r:id="rId9"/>
    <p:sldId id="266" r:id="rId10"/>
    <p:sldId id="267" r:id="rId11"/>
    <p:sldId id="268" r:id="rId12"/>
    <p:sldId id="269" r:id="rId13"/>
    <p:sldId id="270" r:id="rId14"/>
    <p:sldId id="261" r:id="rId15"/>
    <p:sldId id="262" r:id="rId16"/>
    <p:sldId id="26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90" autoAdjust="0"/>
    <p:restoredTop sz="94004" autoAdjust="0"/>
  </p:normalViewPr>
  <p:slideViewPr>
    <p:cSldViewPr>
      <p:cViewPr>
        <p:scale>
          <a:sx n="70" d="100"/>
          <a:sy n="70" d="100"/>
        </p:scale>
        <p:origin x="-552" y="1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4/5/2014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4/5/2014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4/5/2014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4/5/2014</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4/5/2014</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transition>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transition>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4/5/2014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4/5/2014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strips dir="ld"/>
  </p:transition>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3" descr="D:\Doktori\Dr. Hajipour\مقاله\pic\chess_pieces.jpg"/>
          <p:cNvPicPr>
            <a:picLocks noChangeAspect="1" noChangeArrowheads="1"/>
          </p:cNvPicPr>
          <p:nvPr/>
        </p:nvPicPr>
        <p:blipFill>
          <a:blip r:embed="rId2" cstate="print">
            <a:duotone>
              <a:schemeClr val="bg2">
                <a:shade val="45000"/>
                <a:satMod val="135000"/>
              </a:schemeClr>
              <a:prstClr val="white"/>
            </a:duotone>
            <a:lum bright="30000"/>
          </a:blip>
          <a:srcRect/>
          <a:stretch>
            <a:fillRect/>
          </a:stretch>
        </p:blipFill>
        <p:spPr bwMode="auto">
          <a:xfrm>
            <a:off x="0" y="0"/>
            <a:ext cx="9144000" cy="5943600"/>
          </a:xfrm>
          <a:prstGeom prst="rect">
            <a:avLst/>
          </a:prstGeom>
          <a:noFill/>
        </p:spPr>
      </p:pic>
      <p:pic>
        <p:nvPicPr>
          <p:cNvPr id="1027" name="Picture 3" descr="D:\Doktori\Dr. Hajipour\مقاله\pic\chess_pieces.jpg"/>
          <p:cNvPicPr>
            <a:picLocks noChangeAspect="1" noChangeArrowheads="1"/>
          </p:cNvPicPr>
          <p:nvPr/>
        </p:nvPicPr>
        <p:blipFill>
          <a:blip r:embed="rId2" cstate="print"/>
          <a:srcRect/>
          <a:stretch>
            <a:fillRect/>
          </a:stretch>
        </p:blipFill>
        <p:spPr bwMode="auto">
          <a:xfrm>
            <a:off x="0" y="0"/>
            <a:ext cx="9144000" cy="5943600"/>
          </a:xfrm>
          <a:prstGeom prst="rect">
            <a:avLst/>
          </a:prstGeom>
          <a:noFill/>
        </p:spPr>
      </p:pic>
      <p:sp>
        <p:nvSpPr>
          <p:cNvPr id="2" name="Title 1"/>
          <p:cNvSpPr>
            <a:spLocks noGrp="1"/>
          </p:cNvSpPr>
          <p:nvPr>
            <p:ph type="ctrTitle"/>
          </p:nvPr>
        </p:nvSpPr>
        <p:spPr>
          <a:xfrm>
            <a:off x="0" y="76201"/>
            <a:ext cx="2971800" cy="1523999"/>
          </a:xfrm>
        </p:spPr>
        <p:txBody>
          <a:bodyPr>
            <a:noAutofit/>
          </a:bodyPr>
          <a:lstStyle/>
          <a:p>
            <a:pPr algn="ctr" rtl="0"/>
            <a:r>
              <a:rPr lang="en-US" sz="4800" b="1" dirty="0" smtClean="0">
                <a:solidFill>
                  <a:schemeClr val="bg1"/>
                </a:solidFill>
              </a:rPr>
              <a:t>Quasi Strategy</a:t>
            </a:r>
            <a:endParaRPr lang="fa-IR" sz="4800" dirty="0">
              <a:solidFill>
                <a:schemeClr val="bg1"/>
              </a:solidFill>
            </a:endParaRPr>
          </a:p>
        </p:txBody>
      </p:sp>
      <p:sp>
        <p:nvSpPr>
          <p:cNvPr id="3" name="Subtitle 2"/>
          <p:cNvSpPr>
            <a:spLocks noGrp="1"/>
          </p:cNvSpPr>
          <p:nvPr>
            <p:ph type="subTitle" idx="1"/>
          </p:nvPr>
        </p:nvSpPr>
        <p:spPr>
          <a:xfrm>
            <a:off x="-15240" y="6050280"/>
            <a:ext cx="2268000" cy="720000"/>
          </a:xfrm>
          <a:solidFill>
            <a:schemeClr val="bg2"/>
          </a:solidFill>
        </p:spPr>
        <p:txBody>
          <a:bodyPr>
            <a:normAutofit/>
          </a:bodyPr>
          <a:lstStyle/>
          <a:p>
            <a:pPr algn="ctr"/>
            <a:r>
              <a:rPr lang="en-US" dirty="0" smtClean="0">
                <a:solidFill>
                  <a:schemeClr val="tx2"/>
                </a:solidFill>
              </a:rPr>
              <a:t>Majed Naji</a:t>
            </a:r>
            <a:endParaRPr lang="fa-IR" dirty="0">
              <a:solidFill>
                <a:schemeClr val="tx2"/>
              </a:solidFill>
            </a:endParaRPr>
          </a:p>
        </p:txBody>
      </p:sp>
      <p:sp>
        <p:nvSpPr>
          <p:cNvPr id="8" name="TextBox 7"/>
          <p:cNvSpPr txBox="1"/>
          <p:nvPr/>
        </p:nvSpPr>
        <p:spPr>
          <a:xfrm>
            <a:off x="4876800" y="5029200"/>
            <a:ext cx="1676400" cy="461665"/>
          </a:xfrm>
          <a:prstGeom prst="rect">
            <a:avLst/>
          </a:prstGeom>
          <a:noFill/>
        </p:spPr>
        <p:txBody>
          <a:bodyPr wrap="square" rtlCol="1">
            <a:spAutoFit/>
          </a:bodyPr>
          <a:lstStyle/>
          <a:p>
            <a:r>
              <a:rPr lang="en-US" sz="2400" dirty="0" smtClean="0">
                <a:solidFill>
                  <a:schemeClr val="bg1"/>
                </a:solidFill>
              </a:rPr>
              <a:t>Ewan Ferlie</a:t>
            </a:r>
            <a:endParaRPr lang="fa-IR" sz="2400" dirty="0">
              <a:solidFill>
                <a:schemeClr val="bg1"/>
              </a:solidFill>
            </a:endParaRPr>
          </a:p>
        </p:txBody>
      </p:sp>
      <p:sp>
        <p:nvSpPr>
          <p:cNvPr id="10" name="TextBox 9"/>
          <p:cNvSpPr txBox="1"/>
          <p:nvPr/>
        </p:nvSpPr>
        <p:spPr>
          <a:xfrm>
            <a:off x="3352800" y="6172200"/>
            <a:ext cx="5257800" cy="461665"/>
          </a:xfrm>
          <a:prstGeom prst="rect">
            <a:avLst/>
          </a:prstGeom>
          <a:noFill/>
        </p:spPr>
        <p:txBody>
          <a:bodyPr wrap="square" rtlCol="1">
            <a:spAutoFit/>
          </a:bodyPr>
          <a:lstStyle/>
          <a:p>
            <a:r>
              <a:rPr lang="en-US" sz="2400" dirty="0" smtClean="0">
                <a:solidFill>
                  <a:schemeClr val="bg1"/>
                </a:solidFill>
              </a:rPr>
              <a:t>Handbook of Strategy and Management</a:t>
            </a:r>
            <a:endParaRPr lang="fa-IR" sz="2400" dirty="0">
              <a:solidFill>
                <a:schemeClr val="bg1"/>
              </a:solidFill>
            </a:endParaRPr>
          </a:p>
        </p:txBody>
      </p:sp>
      <p:sp>
        <p:nvSpPr>
          <p:cNvPr id="9" name="Title 1"/>
          <p:cNvSpPr txBox="1">
            <a:spLocks/>
          </p:cNvSpPr>
          <p:nvPr/>
        </p:nvSpPr>
        <p:spPr>
          <a:xfrm>
            <a:off x="4191000" y="1219200"/>
            <a:ext cx="4648200" cy="838199"/>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all" spc="0" normalizeH="0" baseline="0" noProof="0" dirty="0" smtClean="0">
                <a:ln>
                  <a:noFill/>
                </a:ln>
                <a:solidFill>
                  <a:schemeClr val="bg1"/>
                </a:solidFill>
                <a:effectLst/>
                <a:uLnTx/>
                <a:uFillTx/>
                <a:latin typeface="+mj-lt"/>
                <a:ea typeface="+mj-ea"/>
                <a:cs typeface="+mj-cs"/>
              </a:rPr>
              <a:t>Strategic Management in the Contemporary Public Sector</a:t>
            </a:r>
            <a:endParaRPr kumimoji="0" lang="fa-IR" sz="3200" b="0" i="0" u="none" strike="noStrike" kern="1200" cap="all" spc="0" normalizeH="0" baseline="0" noProof="0" dirty="0">
              <a:ln>
                <a:noFill/>
              </a:ln>
              <a:solidFill>
                <a:schemeClr val="bg1"/>
              </a:solidFill>
              <a:effectLst/>
              <a:uLnTx/>
              <a:uFillTx/>
              <a:latin typeface="+mj-lt"/>
              <a:ea typeface="+mj-ea"/>
              <a:cs typeface="+mj-cs"/>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par>
                          <p:cTn id="8" fill="hold">
                            <p:stCondLst>
                              <p:cond delay="3000"/>
                            </p:stCondLst>
                            <p:childTnLst>
                              <p:par>
                                <p:cTn id="9" presetID="5" presetClass="entr" presetSubtype="10" fill="hold" grpId="0" nodeType="afterEffect">
                                  <p:stCondLst>
                                    <p:cond delay="2000"/>
                                  </p:stCondLst>
                                  <p:childTnLst>
                                    <p:set>
                                      <p:cBhvr>
                                        <p:cTn id="10" dur="1" fill="hold">
                                          <p:stCondLst>
                                            <p:cond delay="0"/>
                                          </p:stCondLst>
                                        </p:cTn>
                                        <p:tgtEl>
                                          <p:spTgt spid="9"/>
                                        </p:tgtEl>
                                        <p:attrNameLst>
                                          <p:attrName>style.visibility</p:attrName>
                                        </p:attrNameLst>
                                      </p:cBhvr>
                                      <p:to>
                                        <p:strVal val="visible"/>
                                      </p:to>
                                    </p:set>
                                    <p:animEffect transition="in" filter="checkerboard(across)">
                                      <p:cBhvr>
                                        <p:cTn id="11" dur="500"/>
                                        <p:tgtEl>
                                          <p:spTgt spid="9"/>
                                        </p:tgtEl>
                                      </p:cBhvr>
                                    </p:animEffect>
                                  </p:childTnLst>
                                </p:cTn>
                              </p:par>
                            </p:childTnLst>
                          </p:cTn>
                        </p:par>
                        <p:par>
                          <p:cTn id="12" fill="hold">
                            <p:stCondLst>
                              <p:cond delay="5500"/>
                            </p:stCondLst>
                            <p:childTnLst>
                              <p:par>
                                <p:cTn id="13" presetID="9" presetClass="entr" presetSubtype="0" fill="hold" grpId="0" nodeType="afterEffect">
                                  <p:stCondLst>
                                    <p:cond delay="200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childTnLst>
                          </p:cTn>
                        </p:par>
                        <p:par>
                          <p:cTn id="16" fill="hold">
                            <p:stCondLst>
                              <p:cond delay="8000"/>
                            </p:stCondLst>
                            <p:childTnLst>
                              <p:par>
                                <p:cTn id="17" presetID="9" presetClass="entr" presetSubtype="0" fill="hold" grpId="0" nodeType="afterEffect">
                                  <p:stCondLst>
                                    <p:cond delay="1000"/>
                                  </p:stCondLst>
                                  <p:childTnLst>
                                    <p:set>
                                      <p:cBhvr>
                                        <p:cTn id="18" dur="1" fill="hold">
                                          <p:stCondLst>
                                            <p:cond delay="0"/>
                                          </p:stCondLst>
                                        </p:cTn>
                                        <p:tgtEl>
                                          <p:spTgt spid="10"/>
                                        </p:tgtEl>
                                        <p:attrNameLst>
                                          <p:attrName>style.visibility</p:attrName>
                                        </p:attrNameLst>
                                      </p:cBhvr>
                                      <p:to>
                                        <p:strVal val="visible"/>
                                      </p:to>
                                    </p:set>
                                    <p:animEffect transition="in" filter="dissolve">
                                      <p:cBhvr>
                                        <p:cTn id="19" dur="500"/>
                                        <p:tgtEl>
                                          <p:spTgt spid="10"/>
                                        </p:tgtEl>
                                      </p:cBhvr>
                                    </p:animEffect>
                                  </p:childTnLst>
                                </p:cTn>
                              </p:par>
                            </p:childTnLst>
                          </p:cTn>
                        </p:par>
                        <p:par>
                          <p:cTn id="20" fill="hold">
                            <p:stCondLst>
                              <p:cond delay="9500"/>
                            </p:stCondLst>
                            <p:childTnLst>
                              <p:par>
                                <p:cTn id="21" presetID="9" presetClass="entr" presetSubtype="0" fill="hold" grpId="0" nodeType="afterEffect">
                                  <p:stCondLst>
                                    <p:cond delay="100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dissolve">
                                      <p:cBhvr>
                                        <p:cTn id="23" dur="500"/>
                                        <p:tgtEl>
                                          <p:spTgt spid="3">
                                            <p:txEl>
                                              <p:pRg st="0" end="0"/>
                                            </p:txEl>
                                          </p:spTgt>
                                        </p:tgtEl>
                                      </p:cBhvr>
                                    </p:animEffect>
                                  </p:childTnLst>
                                </p:cTn>
                              </p:par>
                            </p:childTnLst>
                          </p:cTn>
                        </p:par>
                        <p:par>
                          <p:cTn id="24" fill="hold">
                            <p:stCondLst>
                              <p:cond delay="11000"/>
                            </p:stCondLst>
                            <p:childTnLst>
                              <p:par>
                                <p:cTn id="25" presetID="10" presetClass="entr" presetSubtype="0" fill="hold" nodeType="afterEffect">
                                  <p:stCondLst>
                                    <p:cond delay="1000"/>
                                  </p:stCondLst>
                                  <p:childTnLst>
                                    <p:set>
                                      <p:cBhvr>
                                        <p:cTn id="26" dur="1" fill="hold">
                                          <p:stCondLst>
                                            <p:cond delay="0"/>
                                          </p:stCondLst>
                                        </p:cTn>
                                        <p:tgtEl>
                                          <p:spTgt spid="1027"/>
                                        </p:tgtEl>
                                        <p:attrNameLst>
                                          <p:attrName>style.visibility</p:attrName>
                                        </p:attrNameLst>
                                      </p:cBhvr>
                                      <p:to>
                                        <p:strVal val="visible"/>
                                      </p:to>
                                    </p:set>
                                    <p:animEffect transition="in" filter="fade">
                                      <p:cBhvr>
                                        <p:cTn id="27" dur="3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8" grpId="0"/>
      <p:bldP spid="10"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smtClean="0">
                <a:cs typeface="B Titr" pitchFamily="2" charset="-78"/>
              </a:rPr>
              <a:t>شبه استراتژی در بخش عمومی؛</a:t>
            </a:r>
            <a:br>
              <a:rPr lang="fa-IR" sz="3600" dirty="0" smtClean="0">
                <a:cs typeface="B Titr" pitchFamily="2" charset="-78"/>
              </a:rPr>
            </a:br>
            <a:r>
              <a:rPr lang="fa-IR" sz="3600" dirty="0" smtClean="0">
                <a:cs typeface="B Titr" pitchFamily="2" charset="-78"/>
              </a:rPr>
              <a:t>سرفصلی برای پژوهشهای آینده</a:t>
            </a:r>
            <a:endParaRPr lang="fa-IR" sz="3600" dirty="0">
              <a:cs typeface="B Titr" pitchFamily="2" charset="-78"/>
            </a:endParaRPr>
          </a:p>
        </p:txBody>
      </p:sp>
      <p:pic>
        <p:nvPicPr>
          <p:cNvPr id="4" name="Picture 2" descr="D:\Doktori\Dr. Hajipour\مقاله\pic\images.jpg"/>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0" y="5410200"/>
            <a:ext cx="3152775" cy="1447800"/>
          </a:xfrm>
          <a:prstGeom prst="rect">
            <a:avLst/>
          </a:prstGeom>
          <a:ln>
            <a:noFill/>
          </a:ln>
          <a:effectLst>
            <a:softEdge rad="112500"/>
          </a:effectLst>
        </p:spPr>
      </p:pic>
      <p:sp>
        <p:nvSpPr>
          <p:cNvPr id="3" name="Content Placeholder 2"/>
          <p:cNvSpPr>
            <a:spLocks noGrp="1"/>
          </p:cNvSpPr>
          <p:nvPr>
            <p:ph sz="quarter" idx="1"/>
          </p:nvPr>
        </p:nvSpPr>
        <p:spPr>
          <a:xfrm>
            <a:off x="149352" y="1600200"/>
            <a:ext cx="8766048" cy="5105400"/>
          </a:xfrm>
        </p:spPr>
        <p:txBody>
          <a:bodyPr>
            <a:normAutofit/>
          </a:bodyPr>
          <a:lstStyle/>
          <a:p>
            <a:r>
              <a:rPr lang="fa-IR" sz="2400" dirty="0" smtClean="0">
                <a:cs typeface="B Mitra" pitchFamily="2" charset="-78"/>
              </a:rPr>
              <a:t>قضیه </a:t>
            </a:r>
            <a:r>
              <a:rPr lang="fa-IR" sz="2400" dirty="0" smtClean="0">
                <a:cs typeface="B Mitra" pitchFamily="2" charset="-78"/>
              </a:rPr>
              <a:t>4. متخصصان بخش عمومی به صورت فزاینده ای در سازمانها ممزوج خواهند شد</a:t>
            </a:r>
            <a:r>
              <a:rPr lang="fa-IR" sz="2400" dirty="0" smtClean="0">
                <a:cs typeface="B Mitra" pitchFamily="2" charset="-78"/>
              </a:rPr>
              <a:t>.</a:t>
            </a:r>
          </a:p>
          <a:p>
            <a:pPr lvl="1"/>
            <a:r>
              <a:rPr lang="fa-IR" sz="2100" dirty="0" smtClean="0">
                <a:cs typeface="B Mitra" pitchFamily="2" charset="-78"/>
              </a:rPr>
              <a:t>سازمانهای کنونی بخش دولتی به شدت تخصصی شده </a:t>
            </a:r>
            <a:r>
              <a:rPr lang="fa-IR" sz="2100" dirty="0" smtClean="0">
                <a:cs typeface="B Mitra" pitchFamily="2" charset="-78"/>
              </a:rPr>
              <a:t>اند.</a:t>
            </a:r>
          </a:p>
          <a:p>
            <a:pPr lvl="1"/>
            <a:r>
              <a:rPr lang="fa-IR" sz="2100" dirty="0" smtClean="0">
                <a:cs typeface="B Mitra" pitchFamily="2" charset="-78"/>
              </a:rPr>
              <a:t>مدیریت استراتژیک در این سازمانهای کاملاً تخصصی شده، موضوعات و چالشهای خاصی را ایجاد نموده است</a:t>
            </a:r>
            <a:r>
              <a:rPr lang="fa-IR" sz="2100" dirty="0" smtClean="0">
                <a:cs typeface="B Mitra" pitchFamily="2" charset="-78"/>
              </a:rPr>
              <a:t>.</a:t>
            </a:r>
          </a:p>
          <a:p>
            <a:pPr lvl="1"/>
            <a:r>
              <a:rPr lang="fa-IR" sz="2100" dirty="0" smtClean="0">
                <a:cs typeface="B Mitra" pitchFamily="2" charset="-78"/>
              </a:rPr>
              <a:t>چرا که متخصصان دارای خودمختاری بالا بوده اند و در بافت سازمان ممزوج </a:t>
            </a:r>
            <a:r>
              <a:rPr lang="fa-IR" sz="2100" dirty="0" smtClean="0">
                <a:cs typeface="B Mitra" pitchFamily="2" charset="-78"/>
              </a:rPr>
              <a:t>نشده اند و حوزه های تخصصی و مدیریتی در اینجا، کاملاً منفک از هم مانده </a:t>
            </a:r>
            <a:r>
              <a:rPr lang="fa-IR" sz="2100" dirty="0" smtClean="0">
                <a:cs typeface="B Mitra" pitchFamily="2" charset="-78"/>
              </a:rPr>
              <a:t>اند.</a:t>
            </a:r>
          </a:p>
          <a:p>
            <a:pPr lvl="1"/>
            <a:r>
              <a:rPr lang="fa-IR" sz="2100" dirty="0" smtClean="0">
                <a:cs typeface="B Mitra" pitchFamily="2" charset="-78"/>
              </a:rPr>
              <a:t>در نتیجه تغییرات، به صورت تدریجی و در سطح خرد </a:t>
            </a:r>
            <a:r>
              <a:rPr lang="fa-IR" sz="2100" dirty="0" smtClean="0">
                <a:cs typeface="B Mitra" pitchFamily="2" charset="-78"/>
              </a:rPr>
              <a:t>باقی مانده اند و </a:t>
            </a:r>
            <a:r>
              <a:rPr lang="fa-IR" sz="2100" dirty="0" smtClean="0">
                <a:cs typeface="B Mitra" pitchFamily="2" charset="-78"/>
              </a:rPr>
              <a:t>تغییرات استراتژیک در کل سازمان امکان وقوع نیافته </a:t>
            </a:r>
            <a:r>
              <a:rPr lang="fa-IR" sz="2100" dirty="0" smtClean="0">
                <a:cs typeface="B Mitra" pitchFamily="2" charset="-78"/>
              </a:rPr>
              <a:t>اند.</a:t>
            </a:r>
          </a:p>
          <a:p>
            <a:pPr lvl="1"/>
            <a:r>
              <a:rPr lang="fa-IR" sz="2100" dirty="0" smtClean="0">
                <a:cs typeface="B Mitra" pitchFamily="2" charset="-78"/>
              </a:rPr>
              <a:t>توسعه ظرفیت مدیریت استراتژیک، مستلزم کاهش شدید چنین رفتارهای سنتی و مبانی قدرت است. </a:t>
            </a:r>
            <a:endParaRPr lang="fa-IR" sz="2100" dirty="0" smtClean="0">
              <a:cs typeface="B Mitra" pitchFamily="2" charset="-78"/>
            </a:endParaRPr>
          </a:p>
          <a:p>
            <a:pPr lvl="1"/>
            <a:r>
              <a:rPr lang="fa-IR" sz="2100" dirty="0" smtClean="0">
                <a:cs typeface="B Mitra" pitchFamily="2" charset="-78"/>
              </a:rPr>
              <a:t>فرایندهای </a:t>
            </a:r>
            <a:r>
              <a:rPr lang="fa-IR" sz="2100" dirty="0" smtClean="0">
                <a:cs typeface="B Mitra" pitchFamily="2" charset="-78"/>
              </a:rPr>
              <a:t>مختلفی ممکن است ما را به چنین جهتی رهنمون سازند، مانند: غیرتخصصی سازی، پیوندهای مدیریتی- تخصصی، بازمهندسی فرایندها، کاهش فشار بالا به پایین تا متخصصان بهتر بتوانند با استفاده از همکاران متخصص خود برنامه کاری خود را تعیین </a:t>
            </a:r>
            <a:r>
              <a:rPr lang="fa-IR" sz="2100" dirty="0" smtClean="0">
                <a:cs typeface="B Mitra" pitchFamily="2" charset="-78"/>
              </a:rPr>
              <a:t>کنند.</a:t>
            </a:r>
            <a:endParaRPr lang="en-US" sz="2100" dirty="0" smtClean="0">
              <a:cs typeface="B Mitra" pitchFamily="2" charset="-78"/>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smtClean="0">
                <a:cs typeface="B Titr" pitchFamily="2" charset="-78"/>
              </a:rPr>
              <a:t>شبه استراتژی در بخش عمومی؛</a:t>
            </a:r>
            <a:br>
              <a:rPr lang="fa-IR" sz="3600" dirty="0" smtClean="0">
                <a:cs typeface="B Titr" pitchFamily="2" charset="-78"/>
              </a:rPr>
            </a:br>
            <a:r>
              <a:rPr lang="fa-IR" sz="3600" dirty="0" smtClean="0">
                <a:cs typeface="B Titr" pitchFamily="2" charset="-78"/>
              </a:rPr>
              <a:t>سرفصلی برای پژوهشهای آینده</a:t>
            </a:r>
            <a:endParaRPr lang="fa-IR" sz="3600" dirty="0">
              <a:cs typeface="B Titr" pitchFamily="2" charset="-78"/>
            </a:endParaRPr>
          </a:p>
        </p:txBody>
      </p:sp>
      <p:pic>
        <p:nvPicPr>
          <p:cNvPr id="4" name="Picture 2" descr="D:\Doktori\Dr. Hajipour\مقاله\pic\images.jpg"/>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0" y="5410200"/>
            <a:ext cx="3152775" cy="1447800"/>
          </a:xfrm>
          <a:prstGeom prst="rect">
            <a:avLst/>
          </a:prstGeom>
          <a:ln>
            <a:noFill/>
          </a:ln>
          <a:effectLst>
            <a:softEdge rad="112500"/>
          </a:effectLst>
        </p:spPr>
      </p:pic>
      <p:sp>
        <p:nvSpPr>
          <p:cNvPr id="3" name="Content Placeholder 2"/>
          <p:cNvSpPr>
            <a:spLocks noGrp="1"/>
          </p:cNvSpPr>
          <p:nvPr>
            <p:ph sz="quarter" idx="1"/>
          </p:nvPr>
        </p:nvSpPr>
        <p:spPr>
          <a:xfrm>
            <a:off x="149352" y="1600200"/>
            <a:ext cx="8766048" cy="5105400"/>
          </a:xfrm>
        </p:spPr>
        <p:txBody>
          <a:bodyPr>
            <a:normAutofit/>
          </a:bodyPr>
          <a:lstStyle/>
          <a:p>
            <a:r>
              <a:rPr lang="fa-IR" sz="2400" dirty="0" smtClean="0">
                <a:cs typeface="B Mitra" pitchFamily="2" charset="-78"/>
              </a:rPr>
              <a:t>قضیه </a:t>
            </a:r>
            <a:r>
              <a:rPr lang="fa-IR" sz="2400" dirty="0" smtClean="0">
                <a:cs typeface="B Mitra" pitchFamily="2" charset="-78"/>
              </a:rPr>
              <a:t>5. در بخش عمومی کنونی تفاوت </a:t>
            </a:r>
            <a:r>
              <a:rPr lang="fa-IR" sz="2400" dirty="0" smtClean="0">
                <a:cs typeface="B Mitra" pitchFamily="2" charset="-78"/>
              </a:rPr>
              <a:t>زیادی بین سازمانها </a:t>
            </a:r>
            <a:r>
              <a:rPr lang="fa-IR" sz="2400" dirty="0" smtClean="0">
                <a:cs typeface="B Mitra" pitchFamily="2" charset="-78"/>
              </a:rPr>
              <a:t>وجود خواهد داشت</a:t>
            </a:r>
            <a:r>
              <a:rPr lang="fa-IR" sz="2400" dirty="0" smtClean="0">
                <a:cs typeface="B Mitra" pitchFamily="2" charset="-78"/>
              </a:rPr>
              <a:t>.</a:t>
            </a:r>
          </a:p>
          <a:p>
            <a:pPr lvl="1"/>
            <a:r>
              <a:rPr lang="fa-IR" sz="2100" dirty="0" smtClean="0">
                <a:cs typeface="B Mitra" pitchFamily="2" charset="-78"/>
              </a:rPr>
              <a:t>همه سازمانهای دولتی به یک شکل نیستند؛ برای بررسی این الگوها و روندهای متفاوت باید کارهای پژوهشی متعددی صورت </a:t>
            </a:r>
            <a:r>
              <a:rPr lang="fa-IR" sz="2100" dirty="0" smtClean="0">
                <a:cs typeface="B Mitra" pitchFamily="2" charset="-78"/>
              </a:rPr>
              <a:t>گیرد.</a:t>
            </a:r>
          </a:p>
          <a:p>
            <a:pPr lvl="1"/>
            <a:r>
              <a:rPr lang="fa-IR" sz="2100" dirty="0" smtClean="0">
                <a:cs typeface="B Mitra" pitchFamily="2" charset="-78"/>
              </a:rPr>
              <a:t>در </a:t>
            </a:r>
            <a:r>
              <a:rPr lang="fa-IR" sz="2100" dirty="0" smtClean="0">
                <a:cs typeface="B Mitra" pitchFamily="2" charset="-78"/>
              </a:rPr>
              <a:t>قلمروهای ذهنی تر تفکر مدیریت نیز </a:t>
            </a:r>
            <a:r>
              <a:rPr lang="fa-IR" sz="2100" dirty="0" smtClean="0">
                <a:cs typeface="B Mitra" pitchFamily="2" charset="-78"/>
              </a:rPr>
              <a:t>رواج مدلهای </a:t>
            </a:r>
            <a:r>
              <a:rPr lang="fa-IR" sz="2100" dirty="0" smtClean="0">
                <a:cs typeface="B Mitra" pitchFamily="2" charset="-78"/>
              </a:rPr>
              <a:t>مدیریت استراتژیک در بخش عمومی ممکن است متفاوت باشد؛ </a:t>
            </a:r>
            <a:endParaRPr lang="fa-IR" sz="2100" dirty="0" smtClean="0">
              <a:cs typeface="B Mitra" pitchFamily="2" charset="-78"/>
            </a:endParaRPr>
          </a:p>
          <a:p>
            <a:pPr lvl="2"/>
            <a:r>
              <a:rPr lang="fa-IR" sz="1800" dirty="0" smtClean="0">
                <a:cs typeface="B Mitra" pitchFamily="2" charset="-78"/>
              </a:rPr>
              <a:t>آیا </a:t>
            </a:r>
            <a:r>
              <a:rPr lang="fa-IR" sz="1800" dirty="0" smtClean="0">
                <a:cs typeface="B Mitra" pitchFamily="2" charset="-78"/>
              </a:rPr>
              <a:t>استفاده از این مدلها، از نظر فرهنگی مختص فرهنگهای آنگلو آمریکایی است که به وجود مدارس قدرتمند کسب و کار و دوره های ام.بی.ای پیوند خورده است </a:t>
            </a:r>
            <a:r>
              <a:rPr lang="fa-IR" sz="1800" dirty="0" smtClean="0">
                <a:cs typeface="B Mitra" pitchFamily="2" charset="-78"/>
              </a:rPr>
              <a:t>و نسل </a:t>
            </a:r>
            <a:r>
              <a:rPr lang="fa-IR" sz="1800" dirty="0" smtClean="0">
                <a:cs typeface="B Mitra" pitchFamily="2" charset="-78"/>
              </a:rPr>
              <a:t>جدیدی از مدیران بخش عمومی را آموزش می دهند؟ </a:t>
            </a:r>
            <a:endParaRPr lang="fa-IR" sz="1800" dirty="0" smtClean="0">
              <a:cs typeface="B Mitra" pitchFamily="2" charset="-78"/>
            </a:endParaRPr>
          </a:p>
          <a:p>
            <a:pPr lvl="2"/>
            <a:r>
              <a:rPr lang="fa-IR" sz="1800" dirty="0" smtClean="0">
                <a:cs typeface="B Mitra" pitchFamily="2" charset="-78"/>
              </a:rPr>
              <a:t>آیا </a:t>
            </a:r>
            <a:r>
              <a:rPr lang="fa-IR" sz="1800" dirty="0" smtClean="0">
                <a:cs typeface="B Mitra" pitchFamily="2" charset="-78"/>
              </a:rPr>
              <a:t>استفاده مشابهی از مدلهای مدیریت استراتژیک در بخشهای عمومی دیگر که دارای فرهنگ متفاوتی اند صورت می گیرد؟ </a:t>
            </a:r>
            <a:endParaRPr lang="fa-IR" sz="1800" dirty="0" smtClean="0">
              <a:cs typeface="B Mitra" pitchFamily="2" charset="-78"/>
            </a:endParaRPr>
          </a:p>
          <a:p>
            <a:pPr lvl="2"/>
            <a:r>
              <a:rPr lang="fa-IR" sz="1800" dirty="0" smtClean="0">
                <a:cs typeface="B Mitra" pitchFamily="2" charset="-78"/>
              </a:rPr>
              <a:t>آیا </a:t>
            </a:r>
            <a:r>
              <a:rPr lang="fa-IR" sz="1800" dirty="0" smtClean="0">
                <a:cs typeface="B Mitra" pitchFamily="2" charset="-78"/>
              </a:rPr>
              <a:t>این مدلها درون زا هستند یا از مدارس کسب و کار آنگلو آمریکایی وارد شده اند؟</a:t>
            </a:r>
          </a:p>
          <a:p>
            <a:pPr lvl="1"/>
            <a:endParaRPr lang="en-US" sz="2100" dirty="0" smtClean="0">
              <a:cs typeface="B Mitra" pitchFamily="2" charset="-78"/>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smtClean="0">
                <a:cs typeface="B Titr" pitchFamily="2" charset="-78"/>
              </a:rPr>
              <a:t>شبه استراتژی در بخش عمومی؛</a:t>
            </a:r>
            <a:br>
              <a:rPr lang="fa-IR" sz="3600" dirty="0" smtClean="0">
                <a:cs typeface="B Titr" pitchFamily="2" charset="-78"/>
              </a:rPr>
            </a:br>
            <a:r>
              <a:rPr lang="fa-IR" sz="3600" dirty="0" smtClean="0">
                <a:cs typeface="B Titr" pitchFamily="2" charset="-78"/>
              </a:rPr>
              <a:t>سرفصلی برای پژوهشهای آینده</a:t>
            </a:r>
            <a:endParaRPr lang="fa-IR" sz="3600" dirty="0">
              <a:cs typeface="B Titr" pitchFamily="2" charset="-78"/>
            </a:endParaRPr>
          </a:p>
        </p:txBody>
      </p:sp>
      <p:pic>
        <p:nvPicPr>
          <p:cNvPr id="4" name="Picture 2" descr="D:\Doktori\Dr. Hajipour\مقاله\pic\images.jpg"/>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0" y="5410200"/>
            <a:ext cx="3152775" cy="1447800"/>
          </a:xfrm>
          <a:prstGeom prst="rect">
            <a:avLst/>
          </a:prstGeom>
          <a:ln>
            <a:noFill/>
          </a:ln>
          <a:effectLst>
            <a:softEdge rad="112500"/>
          </a:effectLst>
        </p:spPr>
      </p:pic>
      <p:sp>
        <p:nvSpPr>
          <p:cNvPr id="3" name="Content Placeholder 2"/>
          <p:cNvSpPr>
            <a:spLocks noGrp="1"/>
          </p:cNvSpPr>
          <p:nvPr>
            <p:ph sz="quarter" idx="1"/>
          </p:nvPr>
        </p:nvSpPr>
        <p:spPr>
          <a:xfrm>
            <a:off x="149352" y="1600200"/>
            <a:ext cx="8766048" cy="5105400"/>
          </a:xfrm>
        </p:spPr>
        <p:txBody>
          <a:bodyPr>
            <a:normAutofit/>
          </a:bodyPr>
          <a:lstStyle/>
          <a:p>
            <a:r>
              <a:rPr lang="fa-IR" sz="2400" dirty="0" smtClean="0">
                <a:cs typeface="B Mitra" pitchFamily="2" charset="-78"/>
              </a:rPr>
              <a:t>قضیه </a:t>
            </a:r>
            <a:r>
              <a:rPr lang="fa-IR" sz="2400" dirty="0" smtClean="0">
                <a:cs typeface="B Mitra" pitchFamily="2" charset="-78"/>
              </a:rPr>
              <a:t>6. این زمینه جدید، نیازمند استفاده از ترکیبی از روشهای تحقیق اکتشافی است</a:t>
            </a:r>
            <a:r>
              <a:rPr lang="fa-IR" sz="2400" dirty="0" smtClean="0">
                <a:cs typeface="B Mitra" pitchFamily="2" charset="-78"/>
              </a:rPr>
              <a:t>.</a:t>
            </a:r>
          </a:p>
          <a:p>
            <a:pPr lvl="1"/>
            <a:r>
              <a:rPr lang="fa-IR" sz="2100" dirty="0" smtClean="0">
                <a:cs typeface="B Mitra" pitchFamily="2" charset="-78"/>
              </a:rPr>
              <a:t>هر چند </a:t>
            </a:r>
            <a:r>
              <a:rPr lang="fa-IR" sz="2100" dirty="0" smtClean="0">
                <a:cs typeface="B Mitra" pitchFamily="2" charset="-78"/>
              </a:rPr>
              <a:t>مباحث تئوریک این حوزه </a:t>
            </a:r>
            <a:r>
              <a:rPr lang="fa-IR" sz="2100" dirty="0" smtClean="0">
                <a:cs typeface="B Mitra" pitchFamily="2" charset="-78"/>
              </a:rPr>
              <a:t>ارزشمند است اما فاصله تجربی بسیاری با دانش ما از نحوه شکل گیری استراتژی در سازمانهای بخش عمومی دارد. لذا این حوزه علمی نیازمند پژوهشهای فراوانی به خصوص از نوع تجربی است. </a:t>
            </a:r>
            <a:endParaRPr lang="fa-IR" sz="2100" dirty="0" smtClean="0">
              <a:cs typeface="B Mitra" pitchFamily="2" charset="-78"/>
            </a:endParaRPr>
          </a:p>
          <a:p>
            <a:pPr lvl="1"/>
            <a:r>
              <a:rPr lang="fa-IR" sz="2100" dirty="0" smtClean="0">
                <a:cs typeface="B Mitra" pitchFamily="2" charset="-78"/>
              </a:rPr>
              <a:t>گروههای مختلفی با رویکردهای مختلفی در این حوزه مشغول مطالعه هستند و هر گروه از روش خود بهره می گیرد. </a:t>
            </a:r>
            <a:endParaRPr lang="fa-IR" sz="2100" dirty="0" smtClean="0">
              <a:cs typeface="B Mitra" pitchFamily="2" charset="-78"/>
            </a:endParaRPr>
          </a:p>
          <a:p>
            <a:pPr lvl="1"/>
            <a:r>
              <a:rPr lang="fa-IR" sz="2100" dirty="0" smtClean="0">
                <a:cs typeface="B Mitra" pitchFamily="2" charset="-78"/>
              </a:rPr>
              <a:t>انجام </a:t>
            </a:r>
            <a:r>
              <a:rPr lang="fa-IR" sz="2100" dirty="0" smtClean="0">
                <a:cs typeface="B Mitra" pitchFamily="2" charset="-78"/>
              </a:rPr>
              <a:t>پژوهشهای توصیفی مکملی بر پژوهشهای کیفی در حال انجام در این حوزه است و داده های آماری لازم را فراهم می آورد. </a:t>
            </a:r>
            <a:endParaRPr lang="fa-IR" sz="2100" dirty="0" smtClean="0">
              <a:cs typeface="B Mitra" pitchFamily="2" charset="-78"/>
            </a:endParaRPr>
          </a:p>
          <a:p>
            <a:pPr lvl="1"/>
            <a:r>
              <a:rPr lang="fa-IR" sz="2100" dirty="0" smtClean="0">
                <a:cs typeface="B Mitra" pitchFamily="2" charset="-78"/>
              </a:rPr>
              <a:t>این </a:t>
            </a:r>
            <a:r>
              <a:rPr lang="fa-IR" sz="2100" dirty="0" smtClean="0">
                <a:cs typeface="B Mitra" pitchFamily="2" charset="-78"/>
              </a:rPr>
              <a:t>مطالعات باید در طول زمان ادامه یابد تا مجموعه ای از داده های زمانی را گرد هم آورد. </a:t>
            </a:r>
            <a:endParaRPr lang="fa-IR" sz="2100" dirty="0" smtClean="0">
              <a:cs typeface="B Mitra" pitchFamily="2" charset="-78"/>
            </a:endParaRPr>
          </a:p>
          <a:p>
            <a:pPr lvl="1"/>
            <a:r>
              <a:rPr lang="fa-IR" sz="2100" dirty="0" smtClean="0">
                <a:cs typeface="B Mitra" pitchFamily="2" charset="-78"/>
              </a:rPr>
              <a:t>در </a:t>
            </a:r>
            <a:r>
              <a:rPr lang="fa-IR" sz="2100" dirty="0" smtClean="0">
                <a:cs typeface="B Mitra" pitchFamily="2" charset="-78"/>
              </a:rPr>
              <a:t>این حوزه، انجام مطالعات تطبیقی نیز به شدت مورد نیاز است تا الگوها را شناسایی نماید؛ </a:t>
            </a:r>
            <a:endParaRPr lang="fa-IR" sz="2100" dirty="0" smtClean="0">
              <a:cs typeface="B Mitra" pitchFamily="2" charset="-78"/>
            </a:endParaRPr>
          </a:p>
          <a:p>
            <a:pPr lvl="1"/>
            <a:r>
              <a:rPr lang="fa-IR" sz="2100" dirty="0" smtClean="0">
                <a:cs typeface="B Mitra" pitchFamily="2" charset="-78"/>
              </a:rPr>
              <a:t>برخی </a:t>
            </a:r>
            <a:r>
              <a:rPr lang="fa-IR" sz="2100" dirty="0" smtClean="0">
                <a:cs typeface="B Mitra" pitchFamily="2" charset="-78"/>
              </a:rPr>
              <a:t>از این مطالعات تطبیقی باید در مقیاس وسیعتر و در سطح بین المللی صورت گیرد. </a:t>
            </a:r>
            <a:endParaRPr lang="fa-IR" sz="2100" dirty="0" smtClean="0">
              <a:cs typeface="B Mitra" pitchFamily="2" charset="-78"/>
            </a:endParaRPr>
          </a:p>
          <a:p>
            <a:pPr lvl="1"/>
            <a:r>
              <a:rPr lang="fa-IR" sz="2100" dirty="0" smtClean="0">
                <a:cs typeface="B Mitra" pitchFamily="2" charset="-78"/>
              </a:rPr>
              <a:t>داده </a:t>
            </a:r>
            <a:r>
              <a:rPr lang="fa-IR" sz="2100" dirty="0" smtClean="0">
                <a:cs typeface="B Mitra" pitchFamily="2" charset="-78"/>
              </a:rPr>
              <a:t>های آماری سالانه و حتی اسناد مهمی چون قراردادها باید (از نظر اجتماعی- قانونی) جمع آوری و تحلیل شوند.</a:t>
            </a:r>
          </a:p>
          <a:p>
            <a:pPr lvl="1"/>
            <a:endParaRPr lang="en-US" sz="2100" dirty="0" smtClean="0">
              <a:cs typeface="B Mitra" pitchFamily="2" charset="-78"/>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smtClean="0">
                <a:cs typeface="B Titr" pitchFamily="2" charset="-78"/>
              </a:rPr>
              <a:t>شبه استراتژی در بخش عمومی؛</a:t>
            </a:r>
            <a:br>
              <a:rPr lang="fa-IR" sz="3600" dirty="0" smtClean="0">
                <a:cs typeface="B Titr" pitchFamily="2" charset="-78"/>
              </a:rPr>
            </a:br>
            <a:r>
              <a:rPr lang="fa-IR" sz="3600" dirty="0" smtClean="0">
                <a:cs typeface="B Titr" pitchFamily="2" charset="-78"/>
              </a:rPr>
              <a:t>سرفصلی برای پژوهشهای آینده</a:t>
            </a:r>
            <a:endParaRPr lang="fa-IR" sz="3600" dirty="0">
              <a:cs typeface="B Titr" pitchFamily="2" charset="-78"/>
            </a:endParaRPr>
          </a:p>
        </p:txBody>
      </p:sp>
      <p:pic>
        <p:nvPicPr>
          <p:cNvPr id="4" name="Picture 2" descr="D:\Doktori\Dr. Hajipour\مقاله\pic\images.jpg"/>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0" y="5410200"/>
            <a:ext cx="3152775" cy="1447800"/>
          </a:xfrm>
          <a:prstGeom prst="rect">
            <a:avLst/>
          </a:prstGeom>
          <a:ln>
            <a:noFill/>
          </a:ln>
          <a:effectLst>
            <a:softEdge rad="112500"/>
          </a:effectLst>
        </p:spPr>
      </p:pic>
      <p:sp>
        <p:nvSpPr>
          <p:cNvPr id="3" name="Content Placeholder 2"/>
          <p:cNvSpPr>
            <a:spLocks noGrp="1"/>
          </p:cNvSpPr>
          <p:nvPr>
            <p:ph sz="quarter" idx="1"/>
          </p:nvPr>
        </p:nvSpPr>
        <p:spPr>
          <a:xfrm>
            <a:off x="149352" y="1600200"/>
            <a:ext cx="8766048" cy="5105400"/>
          </a:xfrm>
        </p:spPr>
        <p:txBody>
          <a:bodyPr>
            <a:normAutofit/>
          </a:bodyPr>
          <a:lstStyle/>
          <a:p>
            <a:r>
              <a:rPr lang="fa-IR" sz="2400" dirty="0" smtClean="0">
                <a:cs typeface="B Mitra" pitchFamily="2" charset="-78"/>
              </a:rPr>
              <a:t>قضیه </a:t>
            </a:r>
            <a:r>
              <a:rPr lang="fa-IR" sz="2400" dirty="0" smtClean="0">
                <a:cs typeface="B Mitra" pitchFamily="2" charset="-78"/>
              </a:rPr>
              <a:t>7. یادگیری دو طرفه ضروری است</a:t>
            </a:r>
            <a:r>
              <a:rPr lang="fa-IR" sz="2400" dirty="0" smtClean="0">
                <a:cs typeface="B Mitra" pitchFamily="2" charset="-78"/>
              </a:rPr>
              <a:t>.</a:t>
            </a:r>
          </a:p>
          <a:p>
            <a:pPr lvl="1"/>
            <a:r>
              <a:rPr lang="fa-IR" sz="2100" dirty="0" smtClean="0">
                <a:latin typeface="Arial"/>
                <a:ea typeface="Calibri"/>
                <a:cs typeface="B Mitra" pitchFamily="2" charset="-78"/>
              </a:rPr>
              <a:t>در سالهای 1980 و 1990، اکثر ادبیات استراتژی یک طرفه و از سوی بخش خصوصی به بخش عمومی بود. </a:t>
            </a:r>
            <a:endParaRPr lang="fa-IR" sz="2100" dirty="0" smtClean="0">
              <a:latin typeface="Arial"/>
              <a:ea typeface="Calibri"/>
              <a:cs typeface="B Mitra" pitchFamily="2" charset="-78"/>
            </a:endParaRPr>
          </a:p>
          <a:p>
            <a:pPr lvl="1"/>
            <a:r>
              <a:rPr lang="fa-IR" sz="2100" dirty="0" smtClean="0">
                <a:latin typeface="Arial"/>
                <a:ea typeface="Calibri"/>
                <a:cs typeface="B Mitra" pitchFamily="2" charset="-78"/>
              </a:rPr>
              <a:t>اما </a:t>
            </a:r>
            <a:r>
              <a:rPr lang="fa-IR" sz="2100" dirty="0" smtClean="0">
                <a:latin typeface="Arial"/>
                <a:ea typeface="Calibri"/>
                <a:cs typeface="B Mitra" pitchFamily="2" charset="-78"/>
              </a:rPr>
              <a:t>از این زمان به بعد مطالعات مختلفی در حوزه مدیریت استراتژیک بخش عمومی انجام گرفت. </a:t>
            </a:r>
            <a:endParaRPr lang="fa-IR" sz="2100" dirty="0" smtClean="0">
              <a:latin typeface="Arial"/>
              <a:ea typeface="Calibri"/>
              <a:cs typeface="B Mitra" pitchFamily="2" charset="-78"/>
            </a:endParaRPr>
          </a:p>
          <a:p>
            <a:pPr lvl="1"/>
            <a:r>
              <a:rPr lang="fa-IR" sz="2100" dirty="0" smtClean="0">
                <a:latin typeface="Arial"/>
                <a:ea typeface="Calibri"/>
                <a:cs typeface="B Mitra" pitchFamily="2" charset="-78"/>
              </a:rPr>
              <a:t>همچنین </a:t>
            </a:r>
            <a:r>
              <a:rPr lang="fa-IR" sz="2100" dirty="0" smtClean="0">
                <a:latin typeface="Arial"/>
                <a:ea typeface="Calibri"/>
                <a:cs typeface="B Mitra" pitchFamily="2" charset="-78"/>
              </a:rPr>
              <a:t>ادبیات بخش عمومی، پژوهشهایی غنی و ارزشمندی را به قلمروی عمومی تر استراتژی ارائه می دهد؛ مواردی </a:t>
            </a:r>
            <a:r>
              <a:rPr lang="fa-IR" sz="2100" dirty="0" smtClean="0">
                <a:latin typeface="Arial"/>
                <a:ea typeface="Calibri"/>
                <a:cs typeface="B Mitra" pitchFamily="2" charset="-78"/>
              </a:rPr>
              <a:t>چون: </a:t>
            </a:r>
          </a:p>
          <a:p>
            <a:pPr lvl="2"/>
            <a:r>
              <a:rPr lang="fa-IR" sz="1800" dirty="0" smtClean="0">
                <a:latin typeface="Arial"/>
                <a:ea typeface="Calibri"/>
                <a:cs typeface="B Mitra" pitchFamily="2" charset="-78"/>
              </a:rPr>
              <a:t>فعالیت </a:t>
            </a:r>
            <a:r>
              <a:rPr lang="fa-IR" sz="1800" dirty="0" smtClean="0">
                <a:latin typeface="Arial"/>
                <a:ea typeface="Calibri"/>
                <a:cs typeface="B Mitra" pitchFamily="2" charset="-78"/>
              </a:rPr>
              <a:t>بازارهای نسبی، </a:t>
            </a:r>
            <a:endParaRPr lang="fa-IR" sz="1800" dirty="0" smtClean="0">
              <a:latin typeface="Arial"/>
              <a:ea typeface="Calibri"/>
              <a:cs typeface="B Mitra" pitchFamily="2" charset="-78"/>
            </a:endParaRPr>
          </a:p>
          <a:p>
            <a:pPr lvl="2"/>
            <a:r>
              <a:rPr lang="fa-IR" sz="1800" dirty="0" smtClean="0">
                <a:latin typeface="Arial"/>
                <a:ea typeface="Calibri"/>
                <a:cs typeface="B Mitra" pitchFamily="2" charset="-78"/>
              </a:rPr>
              <a:t>مدیریت </a:t>
            </a:r>
            <a:r>
              <a:rPr lang="fa-IR" sz="1800" dirty="0" smtClean="0">
                <a:latin typeface="Arial"/>
                <a:ea typeface="Calibri"/>
                <a:cs typeface="B Mitra" pitchFamily="2" charset="-78"/>
              </a:rPr>
              <a:t>شبکه های اجتماعی، </a:t>
            </a:r>
            <a:endParaRPr lang="fa-IR" sz="1800" dirty="0" smtClean="0">
              <a:latin typeface="Arial"/>
              <a:ea typeface="Calibri"/>
              <a:cs typeface="B Mitra" pitchFamily="2" charset="-78"/>
            </a:endParaRPr>
          </a:p>
          <a:p>
            <a:pPr lvl="2"/>
            <a:r>
              <a:rPr lang="fa-IR" sz="1800" dirty="0" smtClean="0">
                <a:latin typeface="Arial"/>
                <a:ea typeface="Calibri"/>
                <a:cs typeface="B Mitra" pitchFamily="2" charset="-78"/>
              </a:rPr>
              <a:t>مدیریت </a:t>
            </a:r>
            <a:r>
              <a:rPr lang="fa-IR" sz="1800" dirty="0" smtClean="0">
                <a:latin typeface="Arial"/>
                <a:ea typeface="Calibri"/>
                <a:cs typeface="B Mitra" pitchFamily="2" charset="-78"/>
              </a:rPr>
              <a:t>کارکنان متخصص، </a:t>
            </a:r>
            <a:endParaRPr lang="fa-IR" sz="1800" dirty="0" smtClean="0">
              <a:latin typeface="Arial"/>
              <a:ea typeface="Calibri"/>
              <a:cs typeface="B Mitra" pitchFamily="2" charset="-78"/>
            </a:endParaRPr>
          </a:p>
          <a:p>
            <a:pPr lvl="2"/>
            <a:r>
              <a:rPr lang="fa-IR" sz="1800" dirty="0" smtClean="0">
                <a:latin typeface="Arial"/>
                <a:ea typeface="Calibri"/>
                <a:cs typeface="B Mitra" pitchFamily="2" charset="-78"/>
              </a:rPr>
              <a:t>موانع </a:t>
            </a:r>
            <a:r>
              <a:rPr lang="fa-IR" sz="1800" dirty="0" smtClean="0">
                <a:latin typeface="Arial"/>
                <a:ea typeface="Calibri"/>
                <a:cs typeface="B Mitra" pitchFamily="2" charset="-78"/>
              </a:rPr>
              <a:t>اجرای استراتژی در سازمانهای پیچیده و ... . </a:t>
            </a:r>
            <a:endParaRPr lang="fa-IR" sz="1800" dirty="0" smtClean="0">
              <a:latin typeface="Arial"/>
              <a:ea typeface="Calibri"/>
              <a:cs typeface="B Mitra" pitchFamily="2" charset="-78"/>
            </a:endParaRPr>
          </a:p>
          <a:p>
            <a:pPr lvl="1"/>
            <a:r>
              <a:rPr lang="fa-IR" sz="2100" dirty="0" smtClean="0">
                <a:latin typeface="Arial"/>
                <a:ea typeface="Calibri"/>
                <a:cs typeface="B Mitra" pitchFamily="2" charset="-78"/>
              </a:rPr>
              <a:t>سازمان </a:t>
            </a:r>
            <a:r>
              <a:rPr lang="fa-IR" sz="2100" dirty="0" smtClean="0">
                <a:latin typeface="Arial"/>
                <a:ea typeface="Calibri"/>
                <a:cs typeface="B Mitra" pitchFamily="2" charset="-78"/>
              </a:rPr>
              <a:t>و مدیریت بخش عمومی به گستره وسیعتری نسبت به آنچه دانشمندان مدیریت استراتژیک می </a:t>
            </a:r>
            <a:r>
              <a:rPr lang="fa-IR" sz="2100" dirty="0" smtClean="0">
                <a:latin typeface="Arial"/>
                <a:ea typeface="Calibri"/>
                <a:cs typeface="B Mitra" pitchFamily="2" charset="-78"/>
              </a:rPr>
              <a:t>پنداشتند، </a:t>
            </a:r>
            <a:r>
              <a:rPr lang="fa-IR" sz="2100" dirty="0" smtClean="0">
                <a:latin typeface="Arial"/>
                <a:ea typeface="Calibri"/>
                <a:cs typeface="B Mitra" pitchFamily="2" charset="-78"/>
              </a:rPr>
              <a:t>توسعه یافته است. چنین سازمانهایی دارای نقشهای استراتژیک اجتماعی هستند. </a:t>
            </a:r>
            <a:endParaRPr lang="fa-IR" sz="2100" dirty="0" smtClean="0">
              <a:latin typeface="Arial"/>
              <a:ea typeface="Calibri"/>
              <a:cs typeface="B Mitra" pitchFamily="2" charset="-78"/>
            </a:endParaRPr>
          </a:p>
          <a:p>
            <a:pPr lvl="1"/>
            <a:r>
              <a:rPr lang="fa-IR" sz="2100" dirty="0" smtClean="0">
                <a:latin typeface="Arial"/>
                <a:ea typeface="Calibri"/>
                <a:cs typeface="B Mitra" pitchFamily="2" charset="-78"/>
              </a:rPr>
              <a:t>بخش </a:t>
            </a:r>
            <a:r>
              <a:rPr lang="fa-IR" sz="2100" dirty="0" smtClean="0">
                <a:latin typeface="Arial"/>
                <a:ea typeface="Calibri"/>
                <a:cs typeface="B Mitra" pitchFamily="2" charset="-78"/>
              </a:rPr>
              <a:t>عمومی کنونی، شاید به خوبی پذیرای مدلها و تکنیکهای مدیریت استراتژیک بوده باشد، اما لازم است تا هر چه بیشتر، دیسیپلین استراتژی را دریافت کند</a:t>
            </a:r>
            <a:r>
              <a:rPr lang="fa-IR" sz="2100" dirty="0" smtClean="0">
                <a:latin typeface="Arial"/>
                <a:ea typeface="Calibri"/>
                <a:cs typeface="B Mitra" pitchFamily="2" charset="-78"/>
              </a:rPr>
              <a:t>.</a:t>
            </a:r>
            <a:endParaRPr lang="fa-IR" sz="2100" dirty="0" smtClean="0">
              <a:latin typeface="Arial"/>
              <a:ea typeface="Calibri"/>
              <a:cs typeface="B Mitra" pitchFamily="2" charset="-78"/>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endParaRPr lang="fa-IR"/>
          </a:p>
        </p:txBody>
      </p:sp>
      <p:pic>
        <p:nvPicPr>
          <p:cNvPr id="2050" name="Picture 2" descr="D:\Doktori\Dr. Hajipour\مقاله\شکلها\1.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Tree>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چند تجربه بین المللی</a:t>
            </a:r>
            <a:endParaRPr lang="fa-IR" dirty="0"/>
          </a:p>
        </p:txBody>
      </p:sp>
      <p:sp>
        <p:nvSpPr>
          <p:cNvPr id="3" name="Content Placeholder 2"/>
          <p:cNvSpPr>
            <a:spLocks noGrp="1"/>
          </p:cNvSpPr>
          <p:nvPr>
            <p:ph sz="quarter" idx="1"/>
          </p:nvPr>
        </p:nvSpPr>
        <p:spPr/>
        <p:txBody>
          <a:bodyPr>
            <a:normAutofit lnSpcReduction="10000"/>
          </a:bodyPr>
          <a:lstStyle/>
          <a:p>
            <a:pPr lvl="0" algn="just"/>
            <a:r>
              <a:rPr lang="fa-IR" dirty="0" smtClean="0">
                <a:cs typeface="B Mitra" pitchFamily="2" charset="-78"/>
              </a:rPr>
              <a:t>آمریکا: افزایش سطح هزینه های عمومی و کسری بودجه به سبب برنامه های حمایتی و مستمری بگیری، در عین تقاضای بالای سیاسی برای کاهش مالیاتها.</a:t>
            </a:r>
            <a:endParaRPr lang="en-US" dirty="0" smtClean="0">
              <a:cs typeface="B Mitra" pitchFamily="2" charset="-78"/>
            </a:endParaRPr>
          </a:p>
          <a:p>
            <a:pPr lvl="0" algn="just"/>
            <a:r>
              <a:rPr lang="fa-IR" dirty="0" smtClean="0">
                <a:cs typeface="B Mitra" pitchFamily="2" charset="-78"/>
              </a:rPr>
              <a:t>آلمان: ضرورت کاهش نرخ مالیاتها، کنترل هزینه های اجتماعی و افزایش کارایی بخش عمومی؛ برنامه </a:t>
            </a:r>
            <a:r>
              <a:rPr lang="en-US" dirty="0" smtClean="0">
                <a:cs typeface="B Mitra" pitchFamily="2" charset="-78"/>
              </a:rPr>
              <a:t>Leaner State</a:t>
            </a:r>
            <a:r>
              <a:rPr lang="fa-IR" dirty="0" smtClean="0">
                <a:cs typeface="B Mitra" pitchFamily="2" charset="-78"/>
              </a:rPr>
              <a:t> شامل: پروژه های آزمایشی تعدیل نیرو، برون سپاری و تامین مالی از بخش خصوصی.</a:t>
            </a:r>
            <a:endParaRPr lang="en-US" dirty="0" smtClean="0">
              <a:cs typeface="B Mitra" pitchFamily="2" charset="-78"/>
            </a:endParaRPr>
          </a:p>
          <a:p>
            <a:pPr lvl="0" algn="just"/>
            <a:r>
              <a:rPr lang="fa-IR" dirty="0" smtClean="0">
                <a:cs typeface="B Mitra" pitchFamily="2" charset="-78"/>
              </a:rPr>
              <a:t>سوئد: تاکید سیاسی مضاعف بر کنترل هزینه ها.</a:t>
            </a:r>
            <a:endParaRPr lang="en-US" dirty="0" smtClean="0">
              <a:cs typeface="B Mitra" pitchFamily="2" charset="-78"/>
            </a:endParaRPr>
          </a:p>
          <a:p>
            <a:pPr lvl="0" algn="just"/>
            <a:r>
              <a:rPr lang="fa-IR" dirty="0" smtClean="0">
                <a:cs typeface="B Mitra" pitchFamily="2" charset="-78"/>
              </a:rPr>
              <a:t> فرانسه: افزایش خصوصی سازی و بازمهندسی بخش عمومی، فروش شرکتهای عمومی، کاهش کارکنان و باز کردن جریان سرمایه ای درون بخش عمومی</a:t>
            </a:r>
            <a:endParaRPr lang="en-US" dirty="0" smtClean="0">
              <a:cs typeface="B Mitra" pitchFamily="2" charset="-78"/>
            </a:endParaRPr>
          </a:p>
          <a:p>
            <a:pPr algn="just"/>
            <a:endParaRPr lang="fa-IR" dirty="0">
              <a:cs typeface="B Mitra" pitchFamily="2" charset="-78"/>
            </a:endParaRPr>
          </a:p>
        </p:txBody>
      </p:sp>
    </p:spTree>
  </p:cSld>
  <p:clrMapOvr>
    <a:masterClrMapping/>
  </p:clrMapOvr>
  <p:transition>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Doktori\Dr. Hajipour\مقاله\شکلها\2.jpg"/>
          <p:cNvPicPr>
            <a:picLocks noChangeAspect="1" noChangeArrowheads="1"/>
          </p:cNvPicPr>
          <p:nvPr/>
        </p:nvPicPr>
        <p:blipFill>
          <a:blip r:embed="rId2" cstate="print"/>
          <a:srcRect/>
          <a:stretch>
            <a:fillRect/>
          </a:stretch>
        </p:blipFill>
        <p:spPr bwMode="auto">
          <a:xfrm>
            <a:off x="11474" y="2133600"/>
            <a:ext cx="9180000" cy="3962700"/>
          </a:xfrm>
          <a:prstGeom prst="rect">
            <a:avLst/>
          </a:prstGeom>
          <a:noFill/>
        </p:spPr>
      </p:pic>
    </p:spTree>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cs typeface="B Titr" pitchFamily="2" charset="-78"/>
              </a:rPr>
              <a:t>اوج گیری مدیریت دولتی نوین و نتایج آن</a:t>
            </a:r>
            <a:endParaRPr lang="fa-IR" dirty="0">
              <a:cs typeface="B Titr" pitchFamily="2" charset="-78"/>
            </a:endParaRPr>
          </a:p>
        </p:txBody>
      </p:sp>
      <p:pic>
        <p:nvPicPr>
          <p:cNvPr id="1026" name="Picture 2" descr="D:\Doktori\Dr. Hajipour\مقاله\pic\images.jpg"/>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0" y="5410200"/>
            <a:ext cx="3152775" cy="1447800"/>
          </a:xfrm>
          <a:prstGeom prst="rect">
            <a:avLst/>
          </a:prstGeom>
          <a:ln>
            <a:noFill/>
          </a:ln>
          <a:effectLst>
            <a:softEdge rad="112500"/>
          </a:effectLst>
        </p:spPr>
      </p:pic>
      <p:sp>
        <p:nvSpPr>
          <p:cNvPr id="3" name="Content Placeholder 2"/>
          <p:cNvSpPr>
            <a:spLocks noGrp="1"/>
          </p:cNvSpPr>
          <p:nvPr>
            <p:ph sz="quarter" idx="1"/>
          </p:nvPr>
        </p:nvSpPr>
        <p:spPr>
          <a:xfrm>
            <a:off x="149352" y="1600200"/>
            <a:ext cx="8766048" cy="5257800"/>
          </a:xfrm>
        </p:spPr>
        <p:txBody>
          <a:bodyPr>
            <a:normAutofit fontScale="85000" lnSpcReduction="20000"/>
          </a:bodyPr>
          <a:lstStyle/>
          <a:p>
            <a:pPr algn="just"/>
            <a:r>
              <a:rPr lang="fa-IR" dirty="0" smtClean="0">
                <a:cs typeface="B Mitra" pitchFamily="2" charset="-78"/>
              </a:rPr>
              <a:t>بخشهای عمومی همچنان بزرگ</a:t>
            </a:r>
            <a:endParaRPr lang="en-US" dirty="0" smtClean="0">
              <a:cs typeface="B Mitra" pitchFamily="2" charset="-78"/>
            </a:endParaRPr>
          </a:p>
          <a:p>
            <a:pPr algn="just"/>
            <a:r>
              <a:rPr lang="fa-IR" dirty="0" smtClean="0">
                <a:cs typeface="B Mitra" pitchFamily="2" charset="-78"/>
              </a:rPr>
              <a:t>فشار برای کاهش سطح مالیاتها</a:t>
            </a:r>
            <a:endParaRPr lang="en-US" dirty="0" smtClean="0">
              <a:cs typeface="B Mitra" pitchFamily="2" charset="-78"/>
            </a:endParaRPr>
          </a:p>
          <a:p>
            <a:pPr algn="just"/>
            <a:r>
              <a:rPr lang="fa-IR" dirty="0" smtClean="0">
                <a:cs typeface="B Mitra" pitchFamily="2" charset="-78"/>
              </a:rPr>
              <a:t>چند تجربه بین المللی</a:t>
            </a:r>
            <a:endParaRPr lang="en-US" dirty="0" smtClean="0">
              <a:cs typeface="B Mitra" pitchFamily="2" charset="-78"/>
            </a:endParaRPr>
          </a:p>
          <a:p>
            <a:pPr algn="just"/>
            <a:r>
              <a:rPr lang="fa-IR" dirty="0" smtClean="0">
                <a:cs typeface="B Mitra" pitchFamily="2" charset="-78"/>
              </a:rPr>
              <a:t>اوج گیری مدیریت دولتی نوین و نتایج آن؛ </a:t>
            </a:r>
            <a:r>
              <a:rPr lang="fa-IR" sz="1400" dirty="0" smtClean="0">
                <a:cs typeface="B Mitra" pitchFamily="2" charset="-78"/>
              </a:rPr>
              <a:t>مگاشیفت. لین: مد. مدیریتی تر و بازارگونه تر. همگرایی بیشتر با بخش خصوصی</a:t>
            </a:r>
            <a:endParaRPr lang="en-US" dirty="0" smtClean="0">
              <a:cs typeface="B Mitra" pitchFamily="2" charset="-78"/>
            </a:endParaRPr>
          </a:p>
          <a:p>
            <a:pPr algn="just"/>
            <a:r>
              <a:rPr lang="fa-IR" dirty="0" smtClean="0">
                <a:cs typeface="B Mitra" pitchFamily="2" charset="-78"/>
              </a:rPr>
              <a:t>تمرکز بیشتر بر مدیریت عملیاتی و استراتژیک به جای توصیه های سیاستی، امور اساسی یا حاکمیتی.</a:t>
            </a:r>
            <a:r>
              <a:rPr lang="fa-IR" sz="1500" dirty="0" smtClean="0">
                <a:cs typeface="B Mitra" pitchFamily="2" charset="-78"/>
              </a:rPr>
              <a:t> </a:t>
            </a:r>
            <a:r>
              <a:rPr lang="en-US" sz="1400" dirty="0" smtClean="0"/>
              <a:t>management</a:t>
            </a:r>
            <a:r>
              <a:rPr lang="fa-IR" sz="1500" dirty="0" smtClean="0">
                <a:cs typeface="B Mitra" pitchFamily="2" charset="-78"/>
              </a:rPr>
              <a:t> به جای </a:t>
            </a:r>
            <a:r>
              <a:rPr lang="en-US" sz="1500" dirty="0" smtClean="0">
                <a:cs typeface="B Mitra" pitchFamily="2" charset="-78"/>
              </a:rPr>
              <a:t>policy</a:t>
            </a:r>
            <a:r>
              <a:rPr lang="fa-IR" sz="1500" dirty="0" smtClean="0">
                <a:cs typeface="B Mitra" pitchFamily="2" charset="-78"/>
              </a:rPr>
              <a:t> / نقشهای تقنینی و سیاستگذاری تحت الشعاع ارائه خدمت/ مدیریت اثربخش: ارزش بیشتر با هزینه کمتر</a:t>
            </a:r>
            <a:endParaRPr lang="en-US" sz="1500" dirty="0" smtClean="0">
              <a:cs typeface="B Mitra" pitchFamily="2" charset="-78"/>
            </a:endParaRPr>
          </a:p>
          <a:p>
            <a:pPr algn="just"/>
            <a:r>
              <a:rPr lang="fa-IR" dirty="0" smtClean="0">
                <a:cs typeface="B Mitra" pitchFamily="2" charset="-78"/>
              </a:rPr>
              <a:t>ناهمگونی سازمانهای عمومی و خودمختاری مدیریتی بیشتر </a:t>
            </a:r>
            <a:r>
              <a:rPr lang="fa-IR" sz="1400" dirty="0" smtClean="0">
                <a:cs typeface="B Mitra" pitchFamily="2" charset="-78"/>
              </a:rPr>
              <a:t>خرید خدمت به جای انجام/ در چارچوب تنظیم شده توسط مرکز و ذیل قراردادهای بسته شده / آزادی عمل واقعی: اجازه انتخاب استراتژیک و موقعیت یابی مجدد و آزادی عمل مدیریتی بودجه ریزی، مدیریت منابع انسانی/ </a:t>
            </a:r>
            <a:endParaRPr lang="en-US" dirty="0" smtClean="0">
              <a:cs typeface="B Mitra" pitchFamily="2" charset="-78"/>
            </a:endParaRPr>
          </a:p>
          <a:p>
            <a:pPr algn="just"/>
            <a:r>
              <a:rPr lang="fa-IR" dirty="0" smtClean="0">
                <a:cs typeface="B Mitra" pitchFamily="2" charset="-78"/>
              </a:rPr>
              <a:t>از برنامه ها تا شبه بازارها </a:t>
            </a:r>
            <a:r>
              <a:rPr lang="fa-IR" sz="1400" dirty="0" smtClean="0">
                <a:cs typeface="B Mitra" pitchFamily="2" charset="-78"/>
              </a:rPr>
              <a:t>در مدل اداره عمومی، تخصیص منابع از طریق ساختار سلسه مراتبی و برنامه/ شبه بازارها: رقابت دوره ای، رشد شبه شرکتها</a:t>
            </a:r>
            <a:endParaRPr lang="en-US" sz="1400" dirty="0" smtClean="0">
              <a:cs typeface="B Mitra" pitchFamily="2" charset="-78"/>
            </a:endParaRPr>
          </a:p>
          <a:p>
            <a:pPr algn="just"/>
            <a:r>
              <a:rPr lang="fa-IR" dirty="0" smtClean="0">
                <a:cs typeface="B Mitra" pitchFamily="2" charset="-78"/>
              </a:rPr>
              <a:t>فشار فزاینده برای عملکرد </a:t>
            </a:r>
            <a:r>
              <a:rPr lang="fa-IR" sz="1400" dirty="0" smtClean="0">
                <a:cs typeface="B Mitra" pitchFamily="2" charset="-78"/>
              </a:rPr>
              <a:t>توجه به عملکرد و بهره وری با گذار به مدیریت دولتی نوین/ اهمیت کارایی، ارزیابی بازار، شاخصهای عملکرد در مدیریت/ ایجاد علاقه در بخش عمومی</a:t>
            </a:r>
            <a:endParaRPr lang="en-US" sz="1400" dirty="0" smtClean="0">
              <a:cs typeface="B Mitra" pitchFamily="2" charset="-78"/>
            </a:endParaRPr>
          </a:p>
          <a:p>
            <a:pPr algn="just"/>
            <a:r>
              <a:rPr lang="fa-IR" dirty="0" smtClean="0">
                <a:cs typeface="B Mitra" pitchFamily="2" charset="-78"/>
              </a:rPr>
              <a:t>از تولیدکنندگان تا کاربران </a:t>
            </a:r>
            <a:r>
              <a:rPr lang="fa-IR" sz="1200" dirty="0" smtClean="0">
                <a:cs typeface="B Mitra" pitchFamily="2" charset="-78"/>
              </a:rPr>
              <a:t>تمرکز روی ارباب رجوع به جای تولیدکننده/ مدیریت کیفیت جامع و بازمهندسی فرایندها قابل استفاده در بخش عمومی</a:t>
            </a:r>
            <a:endParaRPr lang="en-US" dirty="0" smtClean="0">
              <a:cs typeface="B Mitra" pitchFamily="2" charset="-78"/>
            </a:endParaRPr>
          </a:p>
          <a:p>
            <a:pPr algn="just"/>
            <a:r>
              <a:rPr lang="fa-IR" dirty="0" smtClean="0">
                <a:cs typeface="B Mitra" pitchFamily="2" charset="-78"/>
              </a:rPr>
              <a:t>از اداره کنندگان تا مدیران </a:t>
            </a:r>
            <a:r>
              <a:rPr lang="fa-IR" sz="1200" dirty="0" smtClean="0">
                <a:cs typeface="B Mitra" pitchFamily="2" charset="-78"/>
              </a:rPr>
              <a:t>در مدل اداره عمومی،، قدرت در دست متخصص ارشد سازمان و (</a:t>
            </a:r>
            <a:r>
              <a:rPr lang="en-US" sz="1200" dirty="0" smtClean="0">
                <a:cs typeface="B Mitra" pitchFamily="2" charset="-78"/>
              </a:rPr>
              <a:t>administrators</a:t>
            </a:r>
            <a:r>
              <a:rPr lang="fa-IR" sz="1200" dirty="0" smtClean="0">
                <a:cs typeface="B Mitra" pitchFamily="2" charset="-78"/>
              </a:rPr>
              <a:t>) تنها، نقش محقر و جزئی و تسهیل گر، اما در مدیریت دولتی نوین ..، حقوق بالاتر، دوره کوتاهتر، مدیران تغیر، مدیران غیراجرایی به جای عضو در هیات مدیره ها، نقشهای هیبریدی، لازمه مدلهای مدیریت استراتژیک وجود شخصی پیشبرنده. </a:t>
            </a:r>
            <a:endParaRPr lang="en-US" dirty="0" smtClean="0">
              <a:cs typeface="B Mitra" pitchFamily="2" charset="-78"/>
            </a:endParaRPr>
          </a:p>
          <a:p>
            <a:pPr algn="just"/>
            <a:r>
              <a:rPr lang="fa-IR" dirty="0" smtClean="0">
                <a:cs typeface="B Mitra" pitchFamily="2" charset="-78"/>
              </a:rPr>
              <a:t>از مدیریت حفظ وضع موجود تا مدیریت تغییر </a:t>
            </a:r>
            <a:r>
              <a:rPr lang="fa-IR" sz="1400" dirty="0" smtClean="0">
                <a:cs typeface="B Mitra" pitchFamily="2" charset="-78"/>
              </a:rPr>
              <a:t>مدل اداره عمومی: تاکید صرف بر فرایند و دور ماندن از نیروهای بیرونی در مدل اداره عمومی، منجر به ایجاد روتینهای تصمیم گیری و رویه های عملیاتی خاصی/ تغییر، کارآفرینی، همگرایی با مدیریت بخش خصوصی</a:t>
            </a:r>
            <a:endParaRPr lang="en-US" sz="1400" dirty="0" smtClean="0">
              <a:cs typeface="B Mitra" pitchFamily="2" charset="-78"/>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15400" cy="990600"/>
          </a:xfrm>
        </p:spPr>
        <p:txBody>
          <a:bodyPr>
            <a:noAutofit/>
          </a:bodyPr>
          <a:lstStyle/>
          <a:p>
            <a:pPr algn="r"/>
            <a:r>
              <a:rPr lang="fa-IR" sz="3600" dirty="0" smtClean="0">
                <a:cs typeface="B Titr" pitchFamily="2" charset="-78"/>
              </a:rPr>
              <a:t>امکان به کارگیری مدیریت استراتژیک در بخش عمومی</a:t>
            </a:r>
            <a:endParaRPr lang="fa-IR" sz="3600" dirty="0">
              <a:cs typeface="B Titr" pitchFamily="2" charset="-78"/>
            </a:endParaRPr>
          </a:p>
        </p:txBody>
      </p:sp>
      <p:pic>
        <p:nvPicPr>
          <p:cNvPr id="4" name="Picture 2" descr="D:\Doktori\Dr. Hajipour\مقاله\pic\images.jpg"/>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0" y="5410200"/>
            <a:ext cx="3152775" cy="1447800"/>
          </a:xfrm>
          <a:prstGeom prst="rect">
            <a:avLst/>
          </a:prstGeom>
          <a:ln>
            <a:noFill/>
          </a:ln>
          <a:effectLst>
            <a:softEdge rad="112500"/>
          </a:effectLst>
        </p:spPr>
      </p:pic>
      <p:sp>
        <p:nvSpPr>
          <p:cNvPr id="3" name="Content Placeholder 2"/>
          <p:cNvSpPr>
            <a:spLocks noGrp="1"/>
          </p:cNvSpPr>
          <p:nvPr>
            <p:ph sz="quarter" idx="1"/>
          </p:nvPr>
        </p:nvSpPr>
        <p:spPr>
          <a:xfrm>
            <a:off x="149352" y="1600200"/>
            <a:ext cx="8766048" cy="5105400"/>
          </a:xfrm>
        </p:spPr>
        <p:txBody>
          <a:bodyPr>
            <a:normAutofit/>
          </a:bodyPr>
          <a:lstStyle/>
          <a:p>
            <a:r>
              <a:rPr lang="fa-IR" sz="2400" dirty="0" smtClean="0">
                <a:cs typeface="B Mitra" pitchFamily="2" charset="-78"/>
              </a:rPr>
              <a:t>اگر نقشها و امور بخشهای عمومی و خصوصی، مشابه باشد، امکان صدور مدلهای عام یا مبتنی بر بخش خصوصیِ مدیریت استراتژیک به بخش دولتی وجود خواهد داشت.</a:t>
            </a:r>
          </a:p>
          <a:p>
            <a:r>
              <a:rPr lang="fa-IR" sz="2400" dirty="0" smtClean="0">
                <a:cs typeface="B Mitra" pitchFamily="2" charset="-78"/>
              </a:rPr>
              <a:t>سه رویکرد اصلی در مدیریت بخش عمومی:</a:t>
            </a:r>
          </a:p>
          <a:p>
            <a:pPr lvl="1"/>
            <a:r>
              <a:rPr lang="fa-IR" sz="2000" dirty="0" smtClean="0">
                <a:cs typeface="B Mitra" pitchFamily="2" charset="-78"/>
              </a:rPr>
              <a:t>رویکرد اداره عمومی: تفاوت همیشگی این دو بخش. به دلایلی چون:</a:t>
            </a:r>
          </a:p>
          <a:p>
            <a:pPr lvl="2"/>
            <a:r>
              <a:rPr lang="fa-IR" sz="1800" dirty="0" smtClean="0">
                <a:cs typeface="B Mitra" pitchFamily="2" charset="-78"/>
              </a:rPr>
              <a:t>تاکید بخش دولتی بر فرایند انجام کار، اجرای عدالت و مساوات در برخورد با افراد و در ارائه خدمات</a:t>
            </a:r>
          </a:p>
          <a:p>
            <a:pPr lvl="2"/>
            <a:r>
              <a:rPr lang="fa-IR" sz="1800" dirty="0" smtClean="0">
                <a:cs typeface="B Mitra" pitchFamily="2" charset="-78"/>
              </a:rPr>
              <a:t>عدم تاکید بخش دولتی بر سودآوری</a:t>
            </a:r>
          </a:p>
          <a:p>
            <a:pPr lvl="2"/>
            <a:r>
              <a:rPr lang="fa-IR" sz="1700" dirty="0" smtClean="0">
                <a:cs typeface="B Mitra" pitchFamily="2" charset="-78"/>
              </a:rPr>
              <a:t>ارائه جهت گیری کلی توسط سیاستمدارانی که با آراء عمومی انتخاب می شوند و در قبال آنها پاسخگو هستند</a:t>
            </a:r>
          </a:p>
          <a:p>
            <a:pPr lvl="2"/>
            <a:r>
              <a:rPr lang="fa-IR" sz="1700" dirty="0" smtClean="0">
                <a:cs typeface="B Mitra" pitchFamily="2" charset="-78"/>
              </a:rPr>
              <a:t>تعیین دستور کار سازمانهای بخش عمومی توسط قانون و عدم امکان انجام ندادن وظایف به بهانه نبود بازار مناسب و ... </a:t>
            </a:r>
          </a:p>
          <a:p>
            <a:pPr lvl="1"/>
            <a:r>
              <a:rPr lang="fa-IR" sz="2000" dirty="0" smtClean="0">
                <a:cs typeface="B Mitra" pitchFamily="2" charset="-78"/>
              </a:rPr>
              <a:t>رویکرد مدیریت عمومی: مشابهت امور مدیریتی مهم در این دو بخش</a:t>
            </a:r>
          </a:p>
          <a:p>
            <a:pPr lvl="2"/>
            <a:r>
              <a:rPr lang="fa-IR" sz="1700" dirty="0" smtClean="0">
                <a:cs typeface="B Mitra" pitchFamily="2" charset="-78"/>
              </a:rPr>
              <a:t>دلالت ضمنی این مفهوم: عملکرد پایینتر سازمانهای بخش عمومی به سبب ضعف در مهارتها و قواعد مدیریت عمومی است.</a:t>
            </a:r>
          </a:p>
          <a:p>
            <a:pPr lvl="1"/>
            <a:r>
              <a:rPr lang="fa-IR" sz="2000" dirty="0" smtClean="0">
                <a:cs typeface="B Mitra" pitchFamily="2" charset="-78"/>
              </a:rPr>
              <a:t>رویکرد مدیریت دولتی: امکان استفاده از ایده های مدیریت عمومی در بخش عمومی پس از جرح و تعدیل</a:t>
            </a:r>
          </a:p>
          <a:p>
            <a:pPr lvl="2"/>
            <a:r>
              <a:rPr lang="fa-IR" sz="1700" dirty="0" smtClean="0">
                <a:cs typeface="B Mitra" pitchFamily="2" charset="-78"/>
              </a:rPr>
              <a:t>بیش از حد کلی و بی خاصیت بدون اکتفا به این حد؛ لزوم ذکر مشابهت ها و تفاوتها با جزئیات بیشتر.</a:t>
            </a: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cs typeface="B Titr" pitchFamily="2" charset="-78"/>
              </a:rPr>
              <a:t>کاربست مدیریت استراتژیک در بخش عمومی</a:t>
            </a:r>
            <a:endParaRPr lang="fa-IR" dirty="0">
              <a:cs typeface="B Titr" pitchFamily="2" charset="-78"/>
            </a:endParaRPr>
          </a:p>
        </p:txBody>
      </p:sp>
      <p:pic>
        <p:nvPicPr>
          <p:cNvPr id="4" name="Picture 2" descr="D:\Doktori\Dr. Hajipour\مقاله\pic\images.jpg"/>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0" y="5410200"/>
            <a:ext cx="3152775" cy="1447800"/>
          </a:xfrm>
          <a:prstGeom prst="rect">
            <a:avLst/>
          </a:prstGeom>
          <a:ln>
            <a:noFill/>
          </a:ln>
          <a:effectLst>
            <a:softEdge rad="112500"/>
          </a:effectLst>
        </p:spPr>
      </p:pic>
      <p:sp>
        <p:nvSpPr>
          <p:cNvPr id="3" name="Content Placeholder 2"/>
          <p:cNvSpPr>
            <a:spLocks noGrp="1"/>
          </p:cNvSpPr>
          <p:nvPr>
            <p:ph sz="quarter" idx="1"/>
          </p:nvPr>
        </p:nvSpPr>
        <p:spPr>
          <a:xfrm>
            <a:off x="149352" y="1600200"/>
            <a:ext cx="8766048" cy="5257800"/>
          </a:xfrm>
        </p:spPr>
        <p:txBody>
          <a:bodyPr>
            <a:normAutofit fontScale="92500" lnSpcReduction="10000"/>
          </a:bodyPr>
          <a:lstStyle/>
          <a:p>
            <a:pPr marL="139700">
              <a:lnSpc>
                <a:spcPct val="115000"/>
              </a:lnSpc>
              <a:spcAft>
                <a:spcPts val="500"/>
              </a:spcAft>
              <a:tabLst>
                <a:tab pos="5725160" algn="r"/>
              </a:tabLst>
            </a:pPr>
            <a:r>
              <a:rPr lang="fa-IR" sz="2400" dirty="0" smtClean="0">
                <a:latin typeface="Arial"/>
                <a:ea typeface="Calibri"/>
                <a:cs typeface="B Mitra"/>
              </a:rPr>
              <a:t>از منظر مدیریت دولتی</a:t>
            </a:r>
            <a:r>
              <a:rPr lang="en-US" sz="2400" dirty="0" smtClean="0">
                <a:latin typeface="Arial"/>
                <a:ea typeface="Calibri"/>
                <a:cs typeface="B Mitra"/>
              </a:rPr>
              <a:t> </a:t>
            </a:r>
            <a:r>
              <a:rPr lang="fa-IR" sz="2400" dirty="0" smtClean="0">
                <a:latin typeface="Arial"/>
                <a:ea typeface="Calibri"/>
                <a:cs typeface="B Mitra"/>
              </a:rPr>
              <a:t>بخش عمده ای از ادبیات مدیریت استراتژیک می تواند در بخش دولتی به کار گرفته شود. </a:t>
            </a:r>
          </a:p>
          <a:p>
            <a:pPr marL="139700">
              <a:lnSpc>
                <a:spcPct val="115000"/>
              </a:lnSpc>
              <a:spcAft>
                <a:spcPts val="500"/>
              </a:spcAft>
              <a:tabLst>
                <a:tab pos="5725160" algn="r"/>
              </a:tabLst>
            </a:pPr>
            <a:r>
              <a:rPr lang="fa-IR" sz="2400" dirty="0" smtClean="0">
                <a:latin typeface="Arial"/>
                <a:ea typeface="Calibri"/>
                <a:cs typeface="B Mitra"/>
              </a:rPr>
              <a:t>رویکردهای عمده به مدیریت استراتژیک و کاربرد آن در بخش عمومی:</a:t>
            </a:r>
          </a:p>
          <a:p>
            <a:pPr marL="459740" lvl="1">
              <a:lnSpc>
                <a:spcPct val="115000"/>
              </a:lnSpc>
              <a:spcAft>
                <a:spcPts val="500"/>
              </a:spcAft>
              <a:tabLst>
                <a:tab pos="5725160" algn="r"/>
              </a:tabLst>
            </a:pPr>
            <a:r>
              <a:rPr lang="fa-IR" sz="2100" dirty="0" smtClean="0">
                <a:latin typeface="Arial"/>
                <a:ea typeface="Calibri"/>
                <a:cs typeface="B Mitra"/>
              </a:rPr>
              <a:t>برنامه ریزی شرکتی </a:t>
            </a:r>
            <a:r>
              <a:rPr lang="fa-IR" sz="1200" dirty="0" smtClean="0">
                <a:latin typeface="Arial"/>
                <a:ea typeface="Calibri"/>
                <a:cs typeface="B Mitra"/>
              </a:rPr>
              <a:t>مفروضات: بزرگ بودن، ثبات نسبی، بالا به پایین بودن، چارچوبی برای تخصیص منابع و .../ مناسب سازمانهای دولتی/ مشکل در محیطهای آشفته/ ضعف بخش عمومی در یادگیری و حل ضعفها</a:t>
            </a:r>
            <a:endParaRPr lang="en-US" sz="1200" dirty="0" smtClean="0">
              <a:latin typeface="Arial"/>
              <a:ea typeface="Calibri"/>
              <a:cs typeface="Arial"/>
            </a:endParaRPr>
          </a:p>
          <a:p>
            <a:pPr marL="459740" lvl="1">
              <a:lnSpc>
                <a:spcPct val="115000"/>
              </a:lnSpc>
              <a:spcAft>
                <a:spcPts val="500"/>
              </a:spcAft>
              <a:tabLst>
                <a:tab pos="5725160" algn="r"/>
              </a:tabLst>
            </a:pPr>
            <a:r>
              <a:rPr lang="fa-IR" sz="2100" dirty="0" smtClean="0">
                <a:latin typeface="Arial"/>
                <a:ea typeface="Calibri"/>
                <a:cs typeface="B Mitra"/>
              </a:rPr>
              <a:t>تحلیل صنعت و محیط </a:t>
            </a:r>
            <a:r>
              <a:rPr lang="fa-IR" sz="1200" dirty="0" smtClean="0">
                <a:latin typeface="Arial"/>
                <a:ea typeface="Calibri"/>
                <a:cs typeface="B Mitra"/>
              </a:rPr>
              <a:t>رقابت، ویژگی اصلی محیط کسب و کار، مزیت رقابتی هدف اصلی استراتژی/ تحلیل ساختار صنعت و بازار/ 5 نیروی پورتر: 1. شناسایی </a:t>
            </a:r>
            <a:r>
              <a:rPr lang="en-US" sz="1200" dirty="0" smtClean="0">
                <a:latin typeface="Arial"/>
                <a:ea typeface="Calibri"/>
                <a:cs typeface="B Mitra"/>
              </a:rPr>
              <a:t>KSF</a:t>
            </a:r>
            <a:r>
              <a:rPr lang="fa-IR" sz="1200" dirty="0" smtClean="0">
                <a:latin typeface="Arial"/>
                <a:ea typeface="Calibri"/>
                <a:cs typeface="B Mitra"/>
              </a:rPr>
              <a:t> 2. شناسایی صنعت منتخب/ میزان تناسب با بخش عمومی: کم. مگر در شبه بازارها/ قابل استفاده برای </a:t>
            </a:r>
            <a:r>
              <a:rPr lang="en-US" sz="1200" dirty="0" smtClean="0">
                <a:latin typeface="Arial"/>
                <a:ea typeface="Calibri"/>
                <a:cs typeface="B Mitra"/>
              </a:rPr>
              <a:t>regulators</a:t>
            </a:r>
            <a:r>
              <a:rPr lang="fa-IR" sz="1200" dirty="0" smtClean="0">
                <a:latin typeface="Arial"/>
                <a:ea typeface="Calibri"/>
                <a:cs typeface="B Mitra"/>
              </a:rPr>
              <a:t> یا توسعه مدلهای مزیت مانند مزیت همکاری</a:t>
            </a:r>
            <a:endParaRPr lang="en-US" sz="1200" dirty="0" smtClean="0">
              <a:latin typeface="Arial"/>
              <a:ea typeface="Calibri"/>
              <a:cs typeface="B Mitra"/>
            </a:endParaRPr>
          </a:p>
          <a:p>
            <a:pPr marL="459740" lvl="1">
              <a:lnSpc>
                <a:spcPct val="115000"/>
              </a:lnSpc>
              <a:spcAft>
                <a:spcPts val="500"/>
              </a:spcAft>
              <a:tabLst>
                <a:tab pos="5725160" algn="r"/>
              </a:tabLst>
            </a:pPr>
            <a:r>
              <a:rPr lang="fa-IR" sz="2100" dirty="0" smtClean="0">
                <a:latin typeface="Arial"/>
                <a:ea typeface="Calibri"/>
                <a:cs typeface="B Mitra"/>
              </a:rPr>
              <a:t>نگاه مبتنی بر منابع شرکت </a:t>
            </a:r>
            <a:r>
              <a:rPr lang="fa-IR" sz="1200" dirty="0" smtClean="0">
                <a:latin typeface="Arial"/>
                <a:ea typeface="Calibri"/>
                <a:cs typeface="B Mitra"/>
              </a:rPr>
              <a:t>قابل استفاده در سازمانهای بخش عمومی؛ در جاهایی مثل داراییهای نامشهود و ارتباط با سازمانهای تابعه.</a:t>
            </a:r>
            <a:endParaRPr lang="en-US" sz="2100" dirty="0" smtClean="0">
              <a:latin typeface="Arial"/>
              <a:ea typeface="Calibri"/>
              <a:cs typeface="Arial"/>
            </a:endParaRPr>
          </a:p>
          <a:p>
            <a:pPr marL="459740" lvl="1">
              <a:lnSpc>
                <a:spcPct val="115000"/>
              </a:lnSpc>
              <a:spcAft>
                <a:spcPts val="500"/>
              </a:spcAft>
              <a:tabLst>
                <a:tab pos="5725160" algn="r"/>
              </a:tabLst>
            </a:pPr>
            <a:r>
              <a:rPr lang="fa-IR" sz="2100" dirty="0" smtClean="0">
                <a:latin typeface="Arial"/>
                <a:ea typeface="Calibri"/>
                <a:cs typeface="B Mitra"/>
              </a:rPr>
              <a:t>مدلهای فرایندی استراتژی؛ </a:t>
            </a:r>
            <a:r>
              <a:rPr lang="fa-IR" sz="1200" dirty="0" smtClean="0">
                <a:latin typeface="Arial"/>
                <a:ea typeface="Calibri"/>
                <a:cs typeface="B Mitra"/>
              </a:rPr>
              <a:t>بروز مشکلاتی در اجرای استراتژی و نقد شدید توسط متخصصان اداره عمومی/ دو دسته مدل برای حل این مشکل/ پتیگرو: محدودیتهای سیاسی و شناختی در فرایند استراتژی سازی/ ایجاد رنسانسی تحلیلی در بسیاری سازمانهای بخش عمومی/ ماندن در مقام نظر و استفاده کم در مقام اجرا. سیطره مدلهای برنامه ریزی رسمی </a:t>
            </a:r>
            <a:endParaRPr lang="en-US" sz="2100" dirty="0" smtClean="0">
              <a:latin typeface="Arial"/>
              <a:ea typeface="Calibri"/>
              <a:cs typeface="Arial"/>
            </a:endParaRPr>
          </a:p>
          <a:p>
            <a:pPr marL="459740" lvl="1">
              <a:lnSpc>
                <a:spcPct val="115000"/>
              </a:lnSpc>
              <a:spcAft>
                <a:spcPts val="500"/>
              </a:spcAft>
              <a:tabLst>
                <a:tab pos="5725160" algn="r"/>
              </a:tabLst>
            </a:pPr>
            <a:r>
              <a:rPr lang="fa-IR" sz="2100" dirty="0" smtClean="0">
                <a:latin typeface="Arial"/>
                <a:ea typeface="Calibri"/>
                <a:cs typeface="B Mitra"/>
              </a:rPr>
              <a:t>استراتژی سازی در سازمانهای تخصصی </a:t>
            </a:r>
            <a:r>
              <a:rPr lang="fa-IR" sz="1100" dirty="0" smtClean="0">
                <a:latin typeface="Arial"/>
                <a:ea typeface="Calibri"/>
                <a:cs typeface="B Mitra"/>
              </a:rPr>
              <a:t>متفاوت با دیگر سازمانها از نظر استراتژی سازی/ تخصصی شدن سازمانهای دولتی کنونی/ تئوری تسلط نیروهای تخصصی فریدسون، سازمانهای لانه زنبوری، تصمیم گیری مبتنی بر شرایط فرهنگی، هنجارها، ایدئولوژیهای تخصصی/ تصمیم گیریهای شانسی مانند مدل سطل زباله، پایین بودن هدفمندی رفتارها/ رواج کم در بخش خصوصی/ راههای ایجاد مدیریت استراتژیک در چنین سازمانهایی: 1. غیرتخصصی سازی 2. گروههای ترکیبی 3. متخصصان جدید؛ نظم جدید</a:t>
            </a:r>
            <a:endParaRPr lang="en-US" sz="1100" dirty="0" smtClean="0">
              <a:latin typeface="Arial"/>
              <a:ea typeface="Calibri"/>
              <a:cs typeface="Arial"/>
            </a:endParaRPr>
          </a:p>
          <a:p>
            <a:pPr marL="139700">
              <a:lnSpc>
                <a:spcPct val="115000"/>
              </a:lnSpc>
              <a:spcAft>
                <a:spcPts val="500"/>
              </a:spcAft>
              <a:tabLst>
                <a:tab pos="5725160" algn="r"/>
              </a:tabLst>
            </a:pPr>
            <a:r>
              <a:rPr lang="fa-IR" sz="2400" dirty="0" smtClean="0">
                <a:latin typeface="Arial"/>
                <a:ea typeface="Calibri"/>
                <a:cs typeface="B Mitra"/>
              </a:rPr>
              <a:t>انتقادها: </a:t>
            </a:r>
            <a:r>
              <a:rPr lang="fa-IR" sz="1300" dirty="0" smtClean="0">
                <a:latin typeface="Arial"/>
                <a:ea typeface="Calibri"/>
                <a:cs typeface="B Mitra"/>
              </a:rPr>
              <a:t>مدیریت استراتژیک، ابزاری ذهنی و </a:t>
            </a:r>
            <a:r>
              <a:rPr lang="en-US" sz="1300" dirty="0" smtClean="0">
                <a:latin typeface="Arial"/>
                <a:ea typeface="Calibri"/>
                <a:cs typeface="B Mitra"/>
              </a:rPr>
              <a:t> </a:t>
            </a:r>
            <a:r>
              <a:rPr lang="fa-IR" sz="1300" dirty="0" smtClean="0">
                <a:latin typeface="Arial"/>
                <a:ea typeface="Calibri"/>
                <a:cs typeface="B Mitra"/>
              </a:rPr>
              <a:t>سیطره ای ایدئولوژیک تا بازتابی واقعی از امور مدیریتی/ مدیریت دولتی نوین را گفتمانی بیگانه و شکلی از استعمار فرهنگی به وسیله بخش خصوصی</a:t>
            </a:r>
            <a:endParaRPr lang="en-US" sz="1300" dirty="0">
              <a:latin typeface="Arial"/>
              <a:ea typeface="Calibri"/>
              <a:cs typeface="Arial"/>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smtClean="0">
                <a:cs typeface="B Titr" pitchFamily="2" charset="-78"/>
              </a:rPr>
              <a:t>شبه استراتژی در بخش عمومی؛</a:t>
            </a:r>
            <a:br>
              <a:rPr lang="fa-IR" sz="3600" dirty="0" smtClean="0">
                <a:cs typeface="B Titr" pitchFamily="2" charset="-78"/>
              </a:rPr>
            </a:br>
            <a:r>
              <a:rPr lang="fa-IR" sz="3600" dirty="0" smtClean="0">
                <a:cs typeface="B Titr" pitchFamily="2" charset="-78"/>
              </a:rPr>
              <a:t>سرفصلی برای پژوهشهای آینده</a:t>
            </a:r>
            <a:endParaRPr lang="fa-IR" sz="3600" dirty="0">
              <a:cs typeface="B Titr" pitchFamily="2" charset="-78"/>
            </a:endParaRPr>
          </a:p>
        </p:txBody>
      </p:sp>
      <p:pic>
        <p:nvPicPr>
          <p:cNvPr id="4" name="Picture 2" descr="D:\Doktori\Dr. Hajipour\مقاله\pic\images.jpg"/>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0" y="5410200"/>
            <a:ext cx="3152775" cy="1447800"/>
          </a:xfrm>
          <a:prstGeom prst="rect">
            <a:avLst/>
          </a:prstGeom>
          <a:ln>
            <a:noFill/>
          </a:ln>
          <a:effectLst>
            <a:softEdge rad="112500"/>
          </a:effectLst>
        </p:spPr>
      </p:pic>
      <p:sp>
        <p:nvSpPr>
          <p:cNvPr id="3" name="Content Placeholder 2"/>
          <p:cNvSpPr>
            <a:spLocks noGrp="1"/>
          </p:cNvSpPr>
          <p:nvPr>
            <p:ph sz="quarter" idx="1"/>
          </p:nvPr>
        </p:nvSpPr>
        <p:spPr>
          <a:xfrm>
            <a:off x="149352" y="1600200"/>
            <a:ext cx="8766048" cy="5105400"/>
          </a:xfrm>
        </p:spPr>
        <p:txBody>
          <a:bodyPr>
            <a:normAutofit/>
          </a:bodyPr>
          <a:lstStyle/>
          <a:p>
            <a:pPr algn="just"/>
            <a:r>
              <a:rPr lang="fa-IR" sz="2400" dirty="0" smtClean="0">
                <a:cs typeface="B Mitra" pitchFamily="2" charset="-78"/>
              </a:rPr>
              <a:t>مقدمه</a:t>
            </a:r>
          </a:p>
          <a:p>
            <a:pPr lvl="1" algn="just"/>
            <a:r>
              <a:rPr lang="fa-IR" sz="2100" dirty="0" smtClean="0">
                <a:latin typeface="Arial"/>
                <a:ea typeface="Calibri"/>
                <a:cs typeface="B Mitra" pitchFamily="2" charset="-78"/>
              </a:rPr>
              <a:t>استفاده روزافزون از مدلهای مدیریت استراتژیک در بخش دولتی، بازتابی است از همگرایی با شکلهای سازمان در بخش خصوصی و مدلهای مدیریتی. هر چند تفاوتهایی نیز بین این دو وجود دارد؛ </a:t>
            </a:r>
            <a:endParaRPr lang="fa-IR" sz="2100" dirty="0" smtClean="0">
              <a:latin typeface="Arial"/>
              <a:ea typeface="Calibri"/>
              <a:cs typeface="B Mitra" pitchFamily="2" charset="-78"/>
            </a:endParaRPr>
          </a:p>
          <a:p>
            <a:pPr lvl="2" algn="just"/>
            <a:r>
              <a:rPr lang="fa-IR" sz="1800" dirty="0" smtClean="0">
                <a:latin typeface="Arial"/>
                <a:ea typeface="Calibri"/>
                <a:cs typeface="B Mitra" pitchFamily="2" charset="-78"/>
              </a:rPr>
              <a:t>بالاتر </a:t>
            </a:r>
            <a:r>
              <a:rPr lang="fa-IR" sz="1800" dirty="0" smtClean="0">
                <a:latin typeface="Arial"/>
                <a:ea typeface="Calibri"/>
                <a:cs typeface="B Mitra" pitchFamily="2" charset="-78"/>
              </a:rPr>
              <a:t>بودن سطح کنترل سیاسی، </a:t>
            </a:r>
            <a:endParaRPr lang="fa-IR" sz="1800" dirty="0" smtClean="0">
              <a:latin typeface="Arial"/>
              <a:ea typeface="Calibri"/>
              <a:cs typeface="B Mitra" pitchFamily="2" charset="-78"/>
            </a:endParaRPr>
          </a:p>
          <a:p>
            <a:pPr lvl="2" algn="just"/>
            <a:r>
              <a:rPr lang="fa-IR" sz="1800" dirty="0" smtClean="0">
                <a:latin typeface="Arial"/>
                <a:ea typeface="Calibri"/>
                <a:cs typeface="B Mitra" pitchFamily="2" charset="-78"/>
              </a:rPr>
              <a:t>نبود </a:t>
            </a:r>
            <a:r>
              <a:rPr lang="fa-IR" sz="1800" dirty="0" smtClean="0">
                <a:latin typeface="Arial"/>
                <a:ea typeface="Calibri"/>
                <a:cs typeface="B Mitra" pitchFamily="2" charset="-78"/>
              </a:rPr>
              <a:t>بازارهای توسعه یافته، </a:t>
            </a:r>
            <a:endParaRPr lang="fa-IR" sz="1800" dirty="0" smtClean="0">
              <a:latin typeface="Arial"/>
              <a:ea typeface="Calibri"/>
              <a:cs typeface="B Mitra" pitchFamily="2" charset="-78"/>
            </a:endParaRPr>
          </a:p>
          <a:p>
            <a:pPr lvl="2" algn="just"/>
            <a:r>
              <a:rPr lang="fa-IR" sz="1800" dirty="0" smtClean="0">
                <a:latin typeface="Arial"/>
                <a:ea typeface="Calibri"/>
                <a:cs typeface="B Mitra" pitchFamily="2" charset="-78"/>
              </a:rPr>
              <a:t>دستوری </a:t>
            </a:r>
            <a:r>
              <a:rPr lang="fa-IR" sz="1800" dirty="0" smtClean="0">
                <a:latin typeface="Arial"/>
                <a:ea typeface="Calibri"/>
                <a:cs typeface="B Mitra" pitchFamily="2" charset="-78"/>
              </a:rPr>
              <a:t>بودن </a:t>
            </a:r>
            <a:r>
              <a:rPr lang="fa-IR" sz="1800" dirty="0" smtClean="0">
                <a:latin typeface="Arial"/>
                <a:ea typeface="Calibri"/>
                <a:cs typeface="B Mitra" pitchFamily="2" charset="-78"/>
              </a:rPr>
              <a:t>تامین</a:t>
            </a:r>
          </a:p>
          <a:p>
            <a:pPr lvl="2" algn="just"/>
            <a:r>
              <a:rPr lang="fa-IR" sz="1800" dirty="0" smtClean="0">
                <a:latin typeface="Arial"/>
                <a:ea typeface="Calibri"/>
                <a:cs typeface="B Mitra" pitchFamily="2" charset="-78"/>
              </a:rPr>
              <a:t>اهمیت </a:t>
            </a:r>
            <a:r>
              <a:rPr lang="fa-IR" sz="1800" dirty="0" smtClean="0">
                <a:latin typeface="Arial"/>
                <a:ea typeface="Calibri"/>
                <a:cs typeface="B Mitra" pitchFamily="2" charset="-78"/>
              </a:rPr>
              <a:t>همزمان فرایند و خروجی </a:t>
            </a:r>
            <a:endParaRPr lang="fa-IR" sz="1800" dirty="0" smtClean="0">
              <a:latin typeface="Arial"/>
              <a:ea typeface="Calibri"/>
              <a:cs typeface="B Mitra" pitchFamily="2" charset="-78"/>
            </a:endParaRPr>
          </a:p>
          <a:p>
            <a:pPr lvl="2" algn="just"/>
            <a:r>
              <a:rPr lang="fa-IR" sz="1800" dirty="0" smtClean="0">
                <a:latin typeface="Arial"/>
                <a:ea typeface="Calibri"/>
                <a:cs typeface="B Mitra" pitchFamily="2" charset="-78"/>
              </a:rPr>
              <a:t>و </a:t>
            </a:r>
            <a:r>
              <a:rPr lang="fa-IR" sz="1800" dirty="0" smtClean="0">
                <a:latin typeface="Arial"/>
                <a:ea typeface="Calibri"/>
                <a:cs typeface="B Mitra" pitchFamily="2" charset="-78"/>
              </a:rPr>
              <a:t>.... </a:t>
            </a:r>
            <a:endParaRPr lang="fa-IR" sz="1800" dirty="0" smtClean="0">
              <a:latin typeface="Arial"/>
              <a:ea typeface="Calibri"/>
              <a:cs typeface="B Mitra" pitchFamily="2" charset="-78"/>
            </a:endParaRPr>
          </a:p>
          <a:p>
            <a:pPr lvl="1" algn="just"/>
            <a:r>
              <a:rPr lang="fa-IR" sz="2100" dirty="0" smtClean="0">
                <a:latin typeface="Arial"/>
                <a:ea typeface="Calibri"/>
                <a:cs typeface="B Mitra" pitchFamily="2" charset="-78"/>
              </a:rPr>
              <a:t>با </a:t>
            </a:r>
            <a:r>
              <a:rPr lang="fa-IR" sz="2100" dirty="0" smtClean="0">
                <a:latin typeface="Arial"/>
                <a:ea typeface="Calibri"/>
                <a:cs typeface="B Mitra" pitchFamily="2" charset="-78"/>
              </a:rPr>
              <a:t>متداول تر شدن سازمانهای ترکیبی (دولتی- خصوصی)، این تفاوتها در حال کاسته شدن هستند. </a:t>
            </a:r>
          </a:p>
          <a:p>
            <a:pPr lvl="1" algn="just"/>
            <a:r>
              <a:rPr lang="fa-IR" sz="2100" dirty="0" smtClean="0">
                <a:latin typeface="Arial"/>
                <a:ea typeface="Calibri"/>
                <a:cs typeface="B Mitra" pitchFamily="2" charset="-78"/>
              </a:rPr>
              <a:t>استفاده از مدیریت استراتژیک در بخش دولتی، حوزه ای کاملاً جدید است و به شدت به جریانهایی از پژوهشهای مختلف نیازمند است. یکی از روشهای تشویق به انجام چنین پژوهشهایی، ارائه مجموعه ای از قضایای سطح بالا و مناقشه برانگیز </a:t>
            </a:r>
            <a:r>
              <a:rPr lang="fa-IR" sz="2100" dirty="0" smtClean="0">
                <a:latin typeface="Arial"/>
                <a:ea typeface="Calibri"/>
                <a:cs typeface="B Mitra" pitchFamily="2" charset="-78"/>
              </a:rPr>
              <a:t>است.</a:t>
            </a:r>
            <a:endParaRPr lang="fa-IR" sz="2100" dirty="0" smtClean="0">
              <a:latin typeface="Arial"/>
              <a:ea typeface="Calibri"/>
              <a:cs typeface="B Mitra" pitchFamily="2" charset="-78"/>
            </a:endParaRPr>
          </a:p>
          <a:p>
            <a:pPr algn="just"/>
            <a:endParaRPr lang="en-US" sz="2400" dirty="0">
              <a:latin typeface="Arial"/>
              <a:ea typeface="Calibri"/>
              <a:cs typeface="B Mitra" pitchFamily="2" charset="-78"/>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smtClean="0">
                <a:cs typeface="B Titr" pitchFamily="2" charset="-78"/>
              </a:rPr>
              <a:t>شبه استراتژی در بخش عمومی؛</a:t>
            </a:r>
            <a:br>
              <a:rPr lang="fa-IR" sz="3600" dirty="0" smtClean="0">
                <a:cs typeface="B Titr" pitchFamily="2" charset="-78"/>
              </a:rPr>
            </a:br>
            <a:r>
              <a:rPr lang="fa-IR" sz="3600" dirty="0" smtClean="0">
                <a:cs typeface="B Titr" pitchFamily="2" charset="-78"/>
              </a:rPr>
              <a:t>سرفصلی برای پژوهشهای آینده</a:t>
            </a:r>
            <a:endParaRPr lang="fa-IR" sz="3600" dirty="0">
              <a:cs typeface="B Titr" pitchFamily="2" charset="-78"/>
            </a:endParaRPr>
          </a:p>
        </p:txBody>
      </p:sp>
      <p:pic>
        <p:nvPicPr>
          <p:cNvPr id="4" name="Picture 2" descr="D:\Doktori\Dr. Hajipour\مقاله\pic\images.jpg"/>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0" y="5410200"/>
            <a:ext cx="3152775" cy="1447800"/>
          </a:xfrm>
          <a:prstGeom prst="rect">
            <a:avLst/>
          </a:prstGeom>
          <a:ln>
            <a:noFill/>
          </a:ln>
          <a:effectLst>
            <a:softEdge rad="112500"/>
          </a:effectLst>
        </p:spPr>
      </p:pic>
      <p:sp>
        <p:nvSpPr>
          <p:cNvPr id="3" name="Content Placeholder 2"/>
          <p:cNvSpPr>
            <a:spLocks noGrp="1"/>
          </p:cNvSpPr>
          <p:nvPr>
            <p:ph sz="quarter" idx="1"/>
          </p:nvPr>
        </p:nvSpPr>
        <p:spPr>
          <a:xfrm>
            <a:off x="149352" y="1600200"/>
            <a:ext cx="8766048" cy="5105400"/>
          </a:xfrm>
        </p:spPr>
        <p:txBody>
          <a:bodyPr>
            <a:normAutofit/>
          </a:bodyPr>
          <a:lstStyle/>
          <a:p>
            <a:r>
              <a:rPr lang="fa-IR" sz="2400" dirty="0" smtClean="0">
                <a:cs typeface="B Mitra" pitchFamily="2" charset="-78"/>
              </a:rPr>
              <a:t>قضیه 1: همگرایی معناداری میان فعالیتهای مدیریتی سازمانهای بخش عمومی کنونی و سازمانهای نوعی بخش خصوصی وجود دارد.</a:t>
            </a:r>
            <a:endParaRPr lang="en-US" sz="2400" dirty="0" smtClean="0">
              <a:cs typeface="B Mitra" pitchFamily="2" charset="-78"/>
            </a:endParaRPr>
          </a:p>
          <a:p>
            <a:r>
              <a:rPr lang="fa-IR" sz="2400" dirty="0" smtClean="0">
                <a:cs typeface="B Mitra" pitchFamily="2" charset="-78"/>
              </a:rPr>
              <a:t>قضیه 2: تصمیم گیران در بخش دولتی تمایل مضاعفی برای مدیریت به شیوه استراتژیک یافته اند.</a:t>
            </a:r>
            <a:endParaRPr lang="en-US" sz="2400" dirty="0" smtClean="0">
              <a:cs typeface="B Mitra" pitchFamily="2" charset="-78"/>
            </a:endParaRPr>
          </a:p>
          <a:p>
            <a:r>
              <a:rPr lang="fa-IR" sz="2400" dirty="0" smtClean="0">
                <a:cs typeface="B Mitra" pitchFamily="2" charset="-78"/>
              </a:rPr>
              <a:t>قضیه 3: مدلهای جدیدی برای مدیریت استراتژیک وجود دارد که می توانند به صورت مفیدی در سازمانهای بخش عمومی کنونی به کار گرفته شده و توسعه یابند.</a:t>
            </a:r>
            <a:endParaRPr lang="en-US" sz="2400" dirty="0" smtClean="0">
              <a:cs typeface="B Mitra" pitchFamily="2" charset="-78"/>
            </a:endParaRPr>
          </a:p>
          <a:p>
            <a:r>
              <a:rPr lang="fa-IR" sz="2400" dirty="0" smtClean="0">
                <a:cs typeface="B Mitra" pitchFamily="2" charset="-78"/>
              </a:rPr>
              <a:t>قضیه 4. متخصصان بخش عمومی به صورت فزاینده ای در سازمانها ممزوج خواهند شد.</a:t>
            </a:r>
            <a:endParaRPr lang="en-US" sz="2400" dirty="0" smtClean="0">
              <a:cs typeface="B Mitra" pitchFamily="2" charset="-78"/>
            </a:endParaRPr>
          </a:p>
          <a:p>
            <a:r>
              <a:rPr lang="fa-IR" sz="2400" dirty="0" smtClean="0">
                <a:cs typeface="B Mitra" pitchFamily="2" charset="-78"/>
              </a:rPr>
              <a:t>قضیه 5. در بخش عمومی کنونی تفاوت مستمری بین دستگاهها و حوزه ها وجود خواهد داشت.</a:t>
            </a:r>
            <a:endParaRPr lang="en-US" sz="2400" dirty="0" smtClean="0">
              <a:cs typeface="B Mitra" pitchFamily="2" charset="-78"/>
            </a:endParaRPr>
          </a:p>
          <a:p>
            <a:r>
              <a:rPr lang="fa-IR" sz="2400" dirty="0" smtClean="0">
                <a:cs typeface="B Mitra" pitchFamily="2" charset="-78"/>
              </a:rPr>
              <a:t>قضیه 6. این زمینه جدید، نیازمند استفاده از ترکیبی از روشهای تحقیق اکتشافی است.</a:t>
            </a:r>
            <a:endParaRPr lang="en-US" sz="2400" dirty="0" smtClean="0">
              <a:cs typeface="B Mitra" pitchFamily="2" charset="-78"/>
            </a:endParaRPr>
          </a:p>
          <a:p>
            <a:r>
              <a:rPr lang="fa-IR" sz="2400" dirty="0" smtClean="0">
                <a:cs typeface="B Mitra" pitchFamily="2" charset="-78"/>
              </a:rPr>
              <a:t>قضیه 7. یادگیری دو طرفه ضروری است.</a:t>
            </a:r>
            <a:endParaRPr lang="en-US" sz="2400" dirty="0">
              <a:latin typeface="Arial"/>
              <a:ea typeface="Calibri"/>
              <a:cs typeface="B Mitra" pitchFamily="2" charset="-78"/>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smtClean="0">
                <a:cs typeface="B Titr" pitchFamily="2" charset="-78"/>
              </a:rPr>
              <a:t>شبه استراتژی در بخش عمومی؛</a:t>
            </a:r>
            <a:br>
              <a:rPr lang="fa-IR" sz="3600" dirty="0" smtClean="0">
                <a:cs typeface="B Titr" pitchFamily="2" charset="-78"/>
              </a:rPr>
            </a:br>
            <a:r>
              <a:rPr lang="fa-IR" sz="3600" dirty="0" smtClean="0">
                <a:cs typeface="B Titr" pitchFamily="2" charset="-78"/>
              </a:rPr>
              <a:t>سرفصلی برای پژوهشهای آینده</a:t>
            </a:r>
            <a:endParaRPr lang="fa-IR" sz="3600" dirty="0">
              <a:cs typeface="B Titr" pitchFamily="2" charset="-78"/>
            </a:endParaRPr>
          </a:p>
        </p:txBody>
      </p:sp>
      <p:pic>
        <p:nvPicPr>
          <p:cNvPr id="4" name="Picture 2" descr="D:\Doktori\Dr. Hajipour\مقاله\pic\images.jpg"/>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0" y="5410200"/>
            <a:ext cx="3152775" cy="1447800"/>
          </a:xfrm>
          <a:prstGeom prst="rect">
            <a:avLst/>
          </a:prstGeom>
          <a:ln>
            <a:noFill/>
          </a:ln>
          <a:effectLst>
            <a:softEdge rad="112500"/>
          </a:effectLst>
        </p:spPr>
      </p:pic>
      <p:sp>
        <p:nvSpPr>
          <p:cNvPr id="3" name="Content Placeholder 2"/>
          <p:cNvSpPr>
            <a:spLocks noGrp="1"/>
          </p:cNvSpPr>
          <p:nvPr>
            <p:ph sz="quarter" idx="1"/>
          </p:nvPr>
        </p:nvSpPr>
        <p:spPr>
          <a:xfrm>
            <a:off x="149352" y="1600200"/>
            <a:ext cx="8766048" cy="5105400"/>
          </a:xfrm>
        </p:spPr>
        <p:txBody>
          <a:bodyPr>
            <a:normAutofit/>
          </a:bodyPr>
          <a:lstStyle/>
          <a:p>
            <a:r>
              <a:rPr lang="fa-IR" sz="2400" dirty="0" smtClean="0">
                <a:cs typeface="B Mitra" pitchFamily="2" charset="-78"/>
              </a:rPr>
              <a:t>قضیه 1: همگرایی معناداری میان فعالیتهای مدیریتی سازمانهای بخش عمومی کنونی و سازمانهای نوعی بخش خصوصی وجود دارد</a:t>
            </a:r>
            <a:r>
              <a:rPr lang="fa-IR" sz="2400" dirty="0" smtClean="0">
                <a:cs typeface="B Mitra" pitchFamily="2" charset="-78"/>
              </a:rPr>
              <a:t>.</a:t>
            </a:r>
          </a:p>
          <a:p>
            <a:pPr lvl="1"/>
            <a:r>
              <a:rPr lang="fa-IR" sz="2100" dirty="0" smtClean="0">
                <a:cs typeface="B Mitra" pitchFamily="2" charset="-78"/>
              </a:rPr>
              <a:t>بخش دولتی در حال حرکت به سوی مدلهای با شباهت بیشتر به مدلهای مدیریتی و سازمانی کسب و کار است. </a:t>
            </a:r>
            <a:endParaRPr lang="fa-IR" sz="2100" dirty="0" smtClean="0">
              <a:cs typeface="B Mitra" pitchFamily="2" charset="-78"/>
            </a:endParaRPr>
          </a:p>
          <a:p>
            <a:pPr lvl="1"/>
            <a:r>
              <a:rPr lang="fa-IR" sz="2100" dirty="0" smtClean="0">
                <a:cs typeface="B Mitra" pitchFamily="2" charset="-78"/>
              </a:rPr>
              <a:t>مفهوم </a:t>
            </a:r>
            <a:r>
              <a:rPr lang="fa-IR" sz="2100" dirty="0" smtClean="0">
                <a:cs typeface="B Mitra" pitchFamily="2" charset="-78"/>
              </a:rPr>
              <a:t>شبه استراتژی صرفاً زمانی به کار می رود که شرایطی سازمانهای بخش دولتی به وضعیتی مشابه شرکتها در می آیند. </a:t>
            </a:r>
            <a:endParaRPr lang="fa-IR" sz="2100" dirty="0" smtClean="0">
              <a:cs typeface="B Mitra" pitchFamily="2" charset="-78"/>
            </a:endParaRPr>
          </a:p>
          <a:p>
            <a:pPr lvl="1"/>
            <a:r>
              <a:rPr lang="fa-IR" sz="2100" dirty="0" smtClean="0">
                <a:cs typeface="B Mitra" pitchFamily="2" charset="-78"/>
              </a:rPr>
              <a:t>فرایندهای مطرحی که ممکن است سبب ایجاد این همگرایی باشند عبارتند از:</a:t>
            </a:r>
          </a:p>
          <a:p>
            <a:pPr lvl="2"/>
            <a:r>
              <a:rPr lang="fa-IR" sz="1800" dirty="0" smtClean="0">
                <a:cs typeface="B Mitra" pitchFamily="2" charset="-78"/>
              </a:rPr>
              <a:t>شبه بازارهای توسعه یافته و قدرتمند؛ جایگزین شدن فرایندهای بازار محور تخصیص منابع به جای برنامه ها؛ موقعیت یابی سازمانهای بخش عمومی در رابطه با این شبه بازارهای توسعه یافته؛ امکان ورود و خروج به چنین بازارهایی؛ از بین نرفتن نیروهای این شبه بازار توسط اقدامات سیاسی.</a:t>
            </a:r>
          </a:p>
          <a:p>
            <a:pPr lvl="2"/>
            <a:r>
              <a:rPr lang="fa-IR" sz="1800" dirty="0" smtClean="0">
                <a:cs typeface="B Mitra" pitchFamily="2" charset="-78"/>
              </a:rPr>
              <a:t>ایجاد </a:t>
            </a:r>
            <a:r>
              <a:rPr lang="fa-IR" sz="1800" dirty="0" smtClean="0">
                <a:cs typeface="B Mitra" pitchFamily="2" charset="-78"/>
              </a:rPr>
              <a:t>پیوندهای دولتی-خصوصی؛ ظهور قراردادهای بلندمدت که موجب کاهش تاثیرگذاری سیاسی یا دولتی می شود.</a:t>
            </a:r>
          </a:p>
          <a:p>
            <a:pPr lvl="2"/>
            <a:r>
              <a:rPr lang="fa-IR" sz="1800" dirty="0" smtClean="0">
                <a:cs typeface="B Mitra" pitchFamily="2" charset="-78"/>
              </a:rPr>
              <a:t>یک </a:t>
            </a:r>
            <a:r>
              <a:rPr lang="fa-IR" sz="1800" dirty="0" smtClean="0">
                <a:cs typeface="B Mitra" pitchFamily="2" charset="-78"/>
              </a:rPr>
              <a:t>حضور مدیریتی در سازمانهای بخش عمومی که از فرایندهای سطل زباله جلوگیری می کند؛ حضور یک ظرفیت و پایگاه دانشی مدیریت استراتژیک.</a:t>
            </a:r>
          </a:p>
          <a:p>
            <a:pPr lvl="2"/>
            <a:r>
              <a:rPr lang="fa-IR" sz="1800" dirty="0" smtClean="0">
                <a:cs typeface="B Mitra" pitchFamily="2" charset="-78"/>
              </a:rPr>
              <a:t>یک هویت و فرهنگ قوی شرکتی که استراتژی در کل سازمان جریان </a:t>
            </a:r>
            <a:r>
              <a:rPr lang="fa-IR" sz="1800" dirty="0" smtClean="0">
                <a:cs typeface="B Mitra" pitchFamily="2" charset="-78"/>
              </a:rPr>
              <a:t>یابد</a:t>
            </a:r>
            <a:r>
              <a:rPr lang="fa-IR" sz="1800" dirty="0" smtClean="0">
                <a:cs typeface="B Mitra" pitchFamily="2" charset="-78"/>
              </a:rPr>
              <a:t>.</a:t>
            </a: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smtClean="0">
                <a:cs typeface="B Titr" pitchFamily="2" charset="-78"/>
              </a:rPr>
              <a:t>شبه استراتژی در بخش عمومی؛</a:t>
            </a:r>
            <a:br>
              <a:rPr lang="fa-IR" sz="3600" dirty="0" smtClean="0">
                <a:cs typeface="B Titr" pitchFamily="2" charset="-78"/>
              </a:rPr>
            </a:br>
            <a:r>
              <a:rPr lang="fa-IR" sz="3600" dirty="0" smtClean="0">
                <a:cs typeface="B Titr" pitchFamily="2" charset="-78"/>
              </a:rPr>
              <a:t>سرفصلی برای پژوهشهای آینده</a:t>
            </a:r>
            <a:endParaRPr lang="fa-IR" sz="3600" dirty="0">
              <a:cs typeface="B Titr" pitchFamily="2" charset="-78"/>
            </a:endParaRPr>
          </a:p>
        </p:txBody>
      </p:sp>
      <p:pic>
        <p:nvPicPr>
          <p:cNvPr id="4" name="Picture 2" descr="D:\Doktori\Dr. Hajipour\مقاله\pic\images.jpg"/>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0" y="5410200"/>
            <a:ext cx="3152775" cy="1447800"/>
          </a:xfrm>
          <a:prstGeom prst="rect">
            <a:avLst/>
          </a:prstGeom>
          <a:ln>
            <a:noFill/>
          </a:ln>
          <a:effectLst>
            <a:softEdge rad="112500"/>
          </a:effectLst>
        </p:spPr>
      </p:pic>
      <p:sp>
        <p:nvSpPr>
          <p:cNvPr id="3" name="Content Placeholder 2"/>
          <p:cNvSpPr>
            <a:spLocks noGrp="1"/>
          </p:cNvSpPr>
          <p:nvPr>
            <p:ph sz="quarter" idx="1"/>
          </p:nvPr>
        </p:nvSpPr>
        <p:spPr>
          <a:xfrm>
            <a:off x="149352" y="1600200"/>
            <a:ext cx="8766048" cy="5105400"/>
          </a:xfrm>
        </p:spPr>
        <p:txBody>
          <a:bodyPr>
            <a:normAutofit/>
          </a:bodyPr>
          <a:lstStyle/>
          <a:p>
            <a:pPr algn="just"/>
            <a:r>
              <a:rPr lang="fa-IR" sz="2400" dirty="0" smtClean="0">
                <a:cs typeface="B Mitra" pitchFamily="2" charset="-78"/>
              </a:rPr>
              <a:t>قضیه </a:t>
            </a:r>
            <a:r>
              <a:rPr lang="fa-IR" sz="2400" dirty="0" smtClean="0">
                <a:cs typeface="B Mitra" pitchFamily="2" charset="-78"/>
              </a:rPr>
              <a:t>2: تصمیم گیران در بخش دولتی تمایل مضاعفی برای مدیریت به شیوه استراتژیک یافته اند</a:t>
            </a:r>
            <a:r>
              <a:rPr lang="fa-IR" sz="2400" dirty="0" smtClean="0">
                <a:cs typeface="B Mitra" pitchFamily="2" charset="-78"/>
              </a:rPr>
              <a:t>.</a:t>
            </a:r>
          </a:p>
          <a:p>
            <a:pPr lvl="1" algn="just"/>
            <a:r>
              <a:rPr lang="fa-IR" sz="2100" dirty="0" smtClean="0">
                <a:cs typeface="B Mitra" pitchFamily="2" charset="-78"/>
              </a:rPr>
              <a:t>دومین شرط برای ظهور رفتار شبه استراتژیک واگذاری واقعی و پایدار قدرت </a:t>
            </a:r>
            <a:r>
              <a:rPr lang="fa-IR" sz="2100" dirty="0" smtClean="0">
                <a:cs typeface="B Mitra" pitchFamily="2" charset="-78"/>
              </a:rPr>
              <a:t>است</a:t>
            </a:r>
            <a:r>
              <a:rPr lang="fa-IR" sz="2100" dirty="0" smtClean="0">
                <a:cs typeface="B Mitra" pitchFamily="2" charset="-78"/>
              </a:rPr>
              <a:t>. </a:t>
            </a:r>
            <a:endParaRPr lang="fa-IR" sz="2100" dirty="0" smtClean="0">
              <a:cs typeface="B Mitra" pitchFamily="2" charset="-78"/>
            </a:endParaRPr>
          </a:p>
          <a:p>
            <a:pPr lvl="1" algn="just"/>
            <a:r>
              <a:rPr lang="fa-IR" sz="2100" dirty="0" smtClean="0">
                <a:cs typeface="B Mitra" pitchFamily="2" charset="-78"/>
              </a:rPr>
              <a:t>این </a:t>
            </a:r>
            <a:r>
              <a:rPr lang="fa-IR" sz="2100" dirty="0" smtClean="0">
                <a:cs typeface="B Mitra" pitchFamily="2" charset="-78"/>
              </a:rPr>
              <a:t>واگذاری هم باید در سطح استراتژیک و هم در سطح عملیاتی باشد تا مدیران از آزادی عمل لازم برای تغییر موقعیت سازمانهای دولتی را داشته باشند. </a:t>
            </a:r>
            <a:endParaRPr lang="fa-IR" sz="2100" dirty="0" smtClean="0">
              <a:cs typeface="B Mitra" pitchFamily="2" charset="-78"/>
            </a:endParaRPr>
          </a:p>
          <a:p>
            <a:pPr lvl="1" algn="just"/>
            <a:r>
              <a:rPr lang="fa-IR" sz="2100" dirty="0" smtClean="0">
                <a:cs typeface="B Mitra" pitchFamily="2" charset="-78"/>
              </a:rPr>
              <a:t>باید </a:t>
            </a:r>
            <a:r>
              <a:rPr lang="fa-IR" sz="2100" dirty="0" smtClean="0">
                <a:cs typeface="B Mitra" pitchFamily="2" charset="-78"/>
              </a:rPr>
              <a:t>واقعی، پایدار و در سطح استراتژیک بودن این واگذاری کاملاً احراز شود. </a:t>
            </a:r>
            <a:r>
              <a:rPr lang="fa-IR" sz="2100" dirty="0" smtClean="0">
                <a:cs typeface="B Mitra" pitchFamily="2" charset="-78"/>
              </a:rPr>
              <a:t>این کار می تواند از روشهایی چون موارد زیر انجام شود:</a:t>
            </a:r>
          </a:p>
          <a:p>
            <a:pPr lvl="2" algn="just"/>
            <a:r>
              <a:rPr lang="fa-IR" sz="1800" dirty="0" smtClean="0">
                <a:cs typeface="B Mitra" pitchFamily="2" charset="-78"/>
              </a:rPr>
              <a:t>ردیابی </a:t>
            </a:r>
            <a:r>
              <a:rPr lang="fa-IR" sz="1800" dirty="0" smtClean="0">
                <a:cs typeface="B Mitra" pitchFamily="2" charset="-78"/>
              </a:rPr>
              <a:t>مسیر موضوعات </a:t>
            </a:r>
            <a:r>
              <a:rPr lang="fa-IR" sz="1800" dirty="0" smtClean="0">
                <a:cs typeface="B Mitra" pitchFamily="2" charset="-78"/>
              </a:rPr>
              <a:t>استراتژیک</a:t>
            </a:r>
          </a:p>
          <a:p>
            <a:pPr lvl="2" algn="just"/>
            <a:r>
              <a:rPr lang="fa-IR" sz="1800" dirty="0" smtClean="0">
                <a:cs typeface="B Mitra" pitchFamily="2" charset="-78"/>
              </a:rPr>
              <a:t>بررسی ساختار</a:t>
            </a:r>
            <a:endParaRPr lang="fa-IR" sz="1800" dirty="0" smtClean="0">
              <a:cs typeface="B Mitra" pitchFamily="2" charset="-78"/>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smtClean="0">
                <a:cs typeface="B Titr" pitchFamily="2" charset="-78"/>
              </a:rPr>
              <a:t>شبه استراتژی در بخش عمومی؛</a:t>
            </a:r>
            <a:br>
              <a:rPr lang="fa-IR" sz="3600" dirty="0" smtClean="0">
                <a:cs typeface="B Titr" pitchFamily="2" charset="-78"/>
              </a:rPr>
            </a:br>
            <a:r>
              <a:rPr lang="fa-IR" sz="3600" dirty="0" smtClean="0">
                <a:cs typeface="B Titr" pitchFamily="2" charset="-78"/>
              </a:rPr>
              <a:t>سرفصلی برای پژوهشهای آینده</a:t>
            </a:r>
            <a:endParaRPr lang="fa-IR" sz="3600" dirty="0">
              <a:cs typeface="B Titr" pitchFamily="2" charset="-78"/>
            </a:endParaRPr>
          </a:p>
        </p:txBody>
      </p:sp>
      <p:sp>
        <p:nvSpPr>
          <p:cNvPr id="3" name="Content Placeholder 2"/>
          <p:cNvSpPr>
            <a:spLocks noGrp="1"/>
          </p:cNvSpPr>
          <p:nvPr>
            <p:ph sz="quarter" idx="1"/>
          </p:nvPr>
        </p:nvSpPr>
        <p:spPr>
          <a:xfrm rot="-60000">
            <a:off x="149352" y="1600200"/>
            <a:ext cx="8766048" cy="5105400"/>
          </a:xfrm>
        </p:spPr>
        <p:txBody>
          <a:bodyPr>
            <a:normAutofit/>
          </a:bodyPr>
          <a:lstStyle/>
          <a:p>
            <a:r>
              <a:rPr lang="fa-IR" sz="2400" dirty="0" smtClean="0">
                <a:cs typeface="B Mitra" pitchFamily="2" charset="-78"/>
              </a:rPr>
              <a:t>قضیه </a:t>
            </a:r>
            <a:r>
              <a:rPr lang="fa-IR" sz="2400" dirty="0" smtClean="0">
                <a:cs typeface="B Mitra" pitchFamily="2" charset="-78"/>
              </a:rPr>
              <a:t>3: مدلهای جدیدی برای مدیریت استراتژیک وجود دارد که می توانند به صورت مفیدی در سازمانهای بخش عمومی کنونی به کار گرفته شده و توسعه یابند</a:t>
            </a:r>
            <a:r>
              <a:rPr lang="fa-IR" sz="2400" dirty="0" smtClean="0">
                <a:cs typeface="B Mitra" pitchFamily="2" charset="-78"/>
              </a:rPr>
              <a:t>.</a:t>
            </a:r>
          </a:p>
          <a:p>
            <a:pPr>
              <a:buNone/>
            </a:pPr>
            <a:endParaRPr lang="en-US" sz="2400" dirty="0" smtClean="0">
              <a:cs typeface="B Mitra" pitchFamily="2" charset="-78"/>
            </a:endParaRPr>
          </a:p>
        </p:txBody>
      </p:sp>
      <p:pic>
        <p:nvPicPr>
          <p:cNvPr id="1026" name="Picture 2" descr="D:\Doktori\Dr. Hajipour\مقاله\شکلها\3.jpg"/>
          <p:cNvPicPr>
            <a:picLocks noChangeAspect="1" noChangeArrowheads="1"/>
          </p:cNvPicPr>
          <p:nvPr/>
        </p:nvPicPr>
        <p:blipFill>
          <a:blip r:embed="rId2" cstate="print"/>
          <a:srcRect/>
          <a:stretch>
            <a:fillRect/>
          </a:stretch>
        </p:blipFill>
        <p:spPr bwMode="auto">
          <a:xfrm rot="-60000">
            <a:off x="11803" y="1131767"/>
            <a:ext cx="9310913" cy="5797825"/>
          </a:xfrm>
          <a:prstGeom prst="rect">
            <a:avLst/>
          </a:prstGeom>
          <a:noFill/>
        </p:spPr>
      </p:pic>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567</TotalTime>
  <Words>2235</Words>
  <Application>Microsoft Office PowerPoint</Application>
  <PresentationFormat>On-screen Show (4:3)</PresentationFormat>
  <Paragraphs>114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Median</vt:lpstr>
      <vt:lpstr>Quasi Strategy</vt:lpstr>
      <vt:lpstr>اوج گیری مدیریت دولتی نوین و نتایج آن</vt:lpstr>
      <vt:lpstr>امکان به کارگیری مدیریت استراتژیک در بخش عمومی</vt:lpstr>
      <vt:lpstr>کاربست مدیریت استراتژیک در بخش عمومی</vt:lpstr>
      <vt:lpstr>شبه استراتژی در بخش عمومی؛ سرفصلی برای پژوهشهای آینده</vt:lpstr>
      <vt:lpstr>شبه استراتژی در بخش عمومی؛ سرفصلی برای پژوهشهای آینده</vt:lpstr>
      <vt:lpstr>شبه استراتژی در بخش عمومی؛ سرفصلی برای پژوهشهای آینده</vt:lpstr>
      <vt:lpstr>شبه استراتژی در بخش عمومی؛ سرفصلی برای پژوهشهای آینده</vt:lpstr>
      <vt:lpstr>شبه استراتژی در بخش عمومی؛ سرفصلی برای پژوهشهای آینده</vt:lpstr>
      <vt:lpstr>شبه استراتژی در بخش عمومی؛ سرفصلی برای پژوهشهای آینده</vt:lpstr>
      <vt:lpstr>شبه استراتژی در بخش عمومی؛ سرفصلی برای پژوهشهای آینده</vt:lpstr>
      <vt:lpstr>شبه استراتژی در بخش عمومی؛ سرفصلی برای پژوهشهای آینده</vt:lpstr>
      <vt:lpstr>شبه استراتژی در بخش عمومی؛ سرفصلی برای پژوهشهای آینده</vt:lpstr>
      <vt:lpstr>Slide 14</vt:lpstr>
      <vt:lpstr>چند تجربه بین المللی</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NPSoft</cp:lastModifiedBy>
  <cp:revision>56</cp:revision>
  <dcterms:created xsi:type="dcterms:W3CDTF">2006-08-16T00:00:00Z</dcterms:created>
  <dcterms:modified xsi:type="dcterms:W3CDTF">2014-04-05T03:09:00Z</dcterms:modified>
</cp:coreProperties>
</file>