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4" d="100"/>
          <a:sy n="64"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3CA5C5B-B6C7-43D4-87F4-9D224F14A37B}" type="datetimeFigureOut">
              <a:rPr lang="fa-IR" smtClean="0"/>
              <a:t>1441/04/19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6C6544C-C362-4FBC-A1C6-7610694B5DF1}" type="slidenum">
              <a:rPr lang="fa-IR" smtClean="0"/>
              <a:t>‹#›</a:t>
            </a:fld>
            <a:endParaRPr lang="fa-IR"/>
          </a:p>
        </p:txBody>
      </p:sp>
    </p:spTree>
    <p:extLst>
      <p:ext uri="{BB962C8B-B14F-4D97-AF65-F5344CB8AC3E}">
        <p14:creationId xmlns:p14="http://schemas.microsoft.com/office/powerpoint/2010/main" val="24802793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813C7-B180-4078-8309-ED6E4C100740}" type="slidenum">
              <a:rPr lang="en-US" smtClean="0"/>
              <a:t>1</a:t>
            </a:fld>
            <a:endParaRPr lang="en-US" dirty="0"/>
          </a:p>
        </p:txBody>
      </p:sp>
    </p:spTree>
    <p:extLst>
      <p:ext uri="{BB962C8B-B14F-4D97-AF65-F5344CB8AC3E}">
        <p14:creationId xmlns:p14="http://schemas.microsoft.com/office/powerpoint/2010/main" val="417035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813C7-B180-4078-8309-ED6E4C100740}" type="slidenum">
              <a:rPr lang="en-US" smtClean="0"/>
              <a:t>15</a:t>
            </a:fld>
            <a:endParaRPr lang="en-US" dirty="0"/>
          </a:p>
        </p:txBody>
      </p:sp>
    </p:spTree>
    <p:extLst>
      <p:ext uri="{BB962C8B-B14F-4D97-AF65-F5344CB8AC3E}">
        <p14:creationId xmlns:p14="http://schemas.microsoft.com/office/powerpoint/2010/main" val="344780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12/16/2019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323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7175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2595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0905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0505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180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707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133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12/16/2019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04251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1345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DE6118-2437-4B30-8E3C-4D2BE6020583}" type="datetimeFigureOut">
              <a:rPr lang="en-US" smtClean="0"/>
              <a:pPr/>
              <a:t>12/16/2019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9113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DE6118-2437-4B30-8E3C-4D2BE6020583}" type="datetimeFigureOut">
              <a:rPr lang="en-US" smtClean="0"/>
              <a:pPr/>
              <a:t>12/16/2019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9E57DC2-970A-4B3E-BB1C-7A09969E49DF}"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850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empty picture frames on a wall">
            <a:extLst>
              <a:ext uri="{FF2B5EF4-FFF2-40B4-BE49-F238E27FC236}">
                <a16:creationId xmlns:a16="http://schemas.microsoft.com/office/drawing/2014/main" xmlns="" id="{74B1416E-E144-4B0E-9CB1-2137FB57B75D}"/>
              </a:ext>
            </a:extLst>
          </p:cNvPr>
          <p:cNvPicPr>
            <a:picLocks noChangeAspect="1"/>
          </p:cNvPicPr>
          <p:nvPr/>
        </p:nvPicPr>
        <p:blipFill rotWithShape="1">
          <a:blip r:embed="rId3"/>
          <a:srcRect l="787" t="9815" r="8304" b="13286"/>
          <a:stretch/>
        </p:blipFill>
        <p:spPr>
          <a:xfrm>
            <a:off x="-3177" y="0"/>
            <a:ext cx="12191695" cy="6857990"/>
          </a:xfrm>
          <a:prstGeom prst="rect">
            <a:avLst/>
          </a:prstGeom>
        </p:spPr>
      </p:pic>
      <p:sp>
        <p:nvSpPr>
          <p:cNvPr id="34" name="Rectangle 33">
            <a:extLst>
              <a:ext uri="{FF2B5EF4-FFF2-40B4-BE49-F238E27FC236}">
                <a16:creationId xmlns:a16="http://schemas.microsoft.com/office/drawing/2014/main" xmlns="" id="{A4092ECB-D375-4A85-AD6E-85644D2A9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8BDDBEB-2A0E-4470-BE29-A528A3A60875}"/>
              </a:ext>
            </a:extLst>
          </p:cNvPr>
          <p:cNvSpPr>
            <a:spLocks noGrp="1"/>
          </p:cNvSpPr>
          <p:nvPr>
            <p:ph type="ctrTitle"/>
          </p:nvPr>
        </p:nvSpPr>
        <p:spPr>
          <a:xfrm>
            <a:off x="1196351" y="3063942"/>
            <a:ext cx="6829044" cy="1252601"/>
          </a:xfrm>
        </p:spPr>
        <p:txBody>
          <a:bodyPr>
            <a:normAutofit/>
          </a:bodyPr>
          <a:lstStyle/>
          <a:p>
            <a:pPr algn="ctr"/>
            <a:r>
              <a:rPr lang="en-US" sz="4100">
                <a:solidFill>
                  <a:srgbClr val="FFFFFE"/>
                </a:solidFill>
              </a:rPr>
              <a:t>کوه اورست</a:t>
            </a:r>
            <a:endParaRPr lang="en-US" sz="4100" dirty="0">
              <a:solidFill>
                <a:srgbClr val="FFFFFE"/>
              </a:solidFill>
            </a:endParaRPr>
          </a:p>
        </p:txBody>
      </p:sp>
      <p:sp>
        <p:nvSpPr>
          <p:cNvPr id="3" name="Subtitle 2">
            <a:extLst>
              <a:ext uri="{FF2B5EF4-FFF2-40B4-BE49-F238E27FC236}">
                <a16:creationId xmlns:a16="http://schemas.microsoft.com/office/drawing/2014/main" xmlns="" id="{1D090625-51CE-4ECB-81A4-C4905F3FBFE9}"/>
              </a:ext>
            </a:extLst>
          </p:cNvPr>
          <p:cNvSpPr>
            <a:spLocks noGrp="1"/>
          </p:cNvSpPr>
          <p:nvPr>
            <p:ph type="subTitle" idx="1"/>
          </p:nvPr>
        </p:nvSpPr>
        <p:spPr>
          <a:xfrm>
            <a:off x="1196350" y="4669875"/>
            <a:ext cx="6829043" cy="716529"/>
          </a:xfrm>
        </p:spPr>
        <p:txBody>
          <a:bodyPr vert="horz" lIns="91440" tIns="91440" rIns="91440" bIns="91440" rtlCol="0" anchor="t">
            <a:noAutofit/>
          </a:bodyPr>
          <a:lstStyle/>
          <a:p>
            <a:pPr algn="ctr"/>
            <a:r>
              <a:rPr lang="en-US">
                <a:solidFill>
                  <a:schemeClr val="bg2"/>
                </a:solidFill>
              </a:rPr>
              <a:t>امیر محمد سلیمی</a:t>
            </a:r>
          </a:p>
          <a:p>
            <a:pPr algn="ctr"/>
            <a:r>
              <a:rPr lang="en-US">
                <a:solidFill>
                  <a:schemeClr val="bg2"/>
                </a:solidFill>
              </a:rPr>
              <a:t>سروش پیر خوش سیرت</a:t>
            </a:r>
          </a:p>
        </p:txBody>
      </p:sp>
      <p:cxnSp>
        <p:nvCxnSpPr>
          <p:cNvPr id="36" name="Straight Connector 35">
            <a:extLst>
              <a:ext uri="{FF2B5EF4-FFF2-40B4-BE49-F238E27FC236}">
                <a16:creationId xmlns:a16="http://schemas.microsoft.com/office/drawing/2014/main" xmlns="" id="{B6C1711D-6DAC-4FE1-B7B6-AC8A81B84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00525" y="4666480"/>
            <a:ext cx="68290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498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sp>
        <p:nvSpPr>
          <p:cNvPr id="3" name="Content Placeholder 2"/>
          <p:cNvSpPr>
            <a:spLocks noGrp="1"/>
          </p:cNvSpPr>
          <p:nvPr>
            <p:ph idx="1"/>
          </p:nvPr>
        </p:nvSpPr>
        <p:spPr>
          <a:xfrm>
            <a:off x="1451579" y="2015733"/>
            <a:ext cx="9603275" cy="4094782"/>
          </a:xfrm>
        </p:spPr>
        <p:txBody>
          <a:bodyPr>
            <a:normAutofit fontScale="85000" lnSpcReduction="10000"/>
          </a:bodyPr>
          <a:lstStyle/>
          <a:p>
            <a:pPr marL="0" indent="0" algn="r" rtl="1">
              <a:buNone/>
            </a:pPr>
            <a:r>
              <a:rPr lang="fa-IR" dirty="0"/>
              <a:t>ارتفاع ۸٬۸۴۸ متر برای اولین بار توسط یک پروژهٔ نقشه‌کشی هندی در سال ۱۹۵۵ در فاصله‌ای نزدیک‌تر به کوه و با استفاده از تئودولیتها تهیه و تعیین گشت. سپس این مقدار متعاقباً توسط اندازه‌گیری یک تیم چینی در سال ۱۹۷۵ تأیید شد. در هر دو پروژه، ارتفاع کلاهک برفی نیز علاوه بر بلندترین نقطهٔ صخره‌ای اندازه‌گیری شده بود. در مه ۱۹۹۹، هیئتی اعزامی به رهبری بردفورد واشبورن، یک واحد جی پی اس را بر روی سطح بستر صخره‌ای قرار دادند که این محاسبه ارتفاع ۸٬۸۵۰ متر به علاوهٔ ۱ متر سطح کلاهک برفی نشان داد. با این حال هیچ‌یک از این مقادیر توسط دولت نپال به رسمیت شناخته نشده و این مورد بارها در جایگاه‌های مختلف ذکر شده‌است</a:t>
            </a:r>
            <a:r>
              <a:rPr lang="fa-IR" dirty="0" smtClean="0"/>
              <a:t>.</a:t>
            </a:r>
            <a:endParaRPr lang="fa-IR" dirty="0"/>
          </a:p>
          <a:p>
            <a:pPr marL="0" indent="0" algn="r" rtl="1">
              <a:buNone/>
            </a:pPr>
            <a:r>
              <a:rPr lang="fa-IR" dirty="0"/>
              <a:t>نقشه‌ای حاوی جزئیات زیاد (با مقیاس ۱:۵۰٬۰۰۰) از منطقهٔ خومبو و بخش جنوبی کوه اورست توسط اروین اشنایدر، عضو تیم اعزامی جهانی صعود هیمالیا در سال ۱۹۵۵ تهیه شد. همچنین برجسته‌نگاری پرجزییات‌تری از منطقهٔ اورست توسط بردفورد واشبورن در اواخر دههٔ ۱۹۸۰ با استفاده از شیوهٔ عکاسی هوایی گسترش‌یافته تهیه شد</a:t>
            </a:r>
            <a:r>
              <a:rPr lang="fa-IR" dirty="0" smtClean="0"/>
              <a:t>.</a:t>
            </a:r>
            <a:endParaRPr lang="fa-IR" dirty="0"/>
          </a:p>
          <a:p>
            <a:pPr marL="0" indent="0" algn="r" rtl="1">
              <a:buNone/>
            </a:pPr>
            <a:r>
              <a:rPr lang="fa-IR" dirty="0"/>
              <a:t>چنین تصور می‌شود که حرکات صفحه‌های پوستهٔ زمین سبب افزایش طول قله و جابه‌جایی آن به سمت شمالشرق می‌شود. گزارش‌های حاصل از دو محاسبه نشان می‌دهد که آهنگ تغییرات به صورت ۴ میلیمتر افزایش ارتفاع و ۳–۶ میلیمتر حرکت به سمت شمالشرق در سال است، اما دیگر محاسبات حاکی از آن است که جابه‌جایی بیشتر از این مقدار (۲۷ میلیمتر) بوده و حتی کاهش ارتفاع نیز پیشنهاد </a:t>
            </a:r>
            <a:r>
              <a:rPr lang="fa-IR" dirty="0" smtClean="0"/>
              <a:t>شده‌است</a:t>
            </a:r>
            <a:r>
              <a:rPr lang="fa-IR" dirty="0"/>
              <a:t>.</a:t>
            </a:r>
          </a:p>
        </p:txBody>
      </p:sp>
    </p:spTree>
    <p:extLst>
      <p:ext uri="{BB962C8B-B14F-4D97-AF65-F5344CB8AC3E}">
        <p14:creationId xmlns:p14="http://schemas.microsoft.com/office/powerpoint/2010/main" val="387548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10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مقایسه‌ها</a:t>
            </a:r>
            <a:br>
              <a:rPr lang="fa-IR"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p:pic>
      <p:sp>
        <p:nvSpPr>
          <p:cNvPr id="4" name="Text Placeholder 3"/>
          <p:cNvSpPr>
            <a:spLocks noGrp="1"/>
          </p:cNvSpPr>
          <p:nvPr>
            <p:ph type="body" sz="half" idx="2"/>
          </p:nvPr>
        </p:nvSpPr>
        <p:spPr/>
        <p:txBody>
          <a:bodyPr>
            <a:normAutofit/>
          </a:bodyPr>
          <a:lstStyle/>
          <a:p>
            <a:pPr algn="ctr" rtl="1"/>
            <a:r>
              <a:rPr lang="fa-IR" sz="2400" dirty="0" smtClean="0"/>
              <a:t>کوه اورست</a:t>
            </a:r>
            <a:endParaRPr lang="fa-IR" sz="2400" dirty="0"/>
          </a:p>
        </p:txBody>
      </p:sp>
    </p:spTree>
    <p:extLst>
      <p:ext uri="{BB962C8B-B14F-4D97-AF65-F5344CB8AC3E}">
        <p14:creationId xmlns:p14="http://schemas.microsoft.com/office/powerpoint/2010/main" val="638966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45"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sp>
        <p:nvSpPr>
          <p:cNvPr id="3" name="Content Placeholder 2"/>
          <p:cNvSpPr>
            <a:spLocks noGrp="1"/>
          </p:cNvSpPr>
          <p:nvPr>
            <p:ph idx="1"/>
          </p:nvPr>
        </p:nvSpPr>
        <p:spPr>
          <a:xfrm>
            <a:off x="1451579" y="2015732"/>
            <a:ext cx="9603275" cy="4109297"/>
          </a:xfrm>
        </p:spPr>
        <p:txBody>
          <a:bodyPr>
            <a:normAutofit/>
          </a:bodyPr>
          <a:lstStyle/>
          <a:p>
            <a:pPr marL="0" indent="0" algn="r" rtl="1">
              <a:buNone/>
            </a:pPr>
            <a:r>
              <a:rPr lang="fa-IR" dirty="0"/>
              <a:t>اورست کوهی است که قلهٔ آن بیشترین ارتفاع از سطح آب‌های آزاد را داراست. با این حال کوه‌هایی دیگری نیز وجود دارند که مدعی لقب «بلندترین قله‌های زمین» هستند. کوه مانو کیا در هاوایی، کوهی است که اگر ارتفاع آن از پایهٔ آن اندازه‌گیری شود، بلندترین قلهٔ زمین خواهد بود؛ ارتفاع آن از پایه به ۱۰٬۲۰۰ متر می‌رسد، با وجودی که تنها ۴٬۲۰۵ متر از آن بالاتر از سطح دریا می‌باشد.</a:t>
            </a:r>
          </a:p>
          <a:p>
            <a:pPr marL="0" indent="0" algn="r" rtl="1">
              <a:buNone/>
            </a:pPr>
            <a:endParaRPr lang="fa-IR" dirty="0"/>
          </a:p>
          <a:p>
            <a:pPr marL="0" indent="0" algn="r" rtl="1">
              <a:buNone/>
            </a:pPr>
            <a:r>
              <a:rPr lang="fa-IR" dirty="0"/>
              <a:t>همچنین به دلیل شکل خاص کره زمین، شعاع کره زمین در استوا بیشترین مقدار است. آتشفشان چیمبورازو در اکوادور، آمریکای جنوبی فقط یک درجه با استوا فاصله دارد در حالیکه این مقدار برای اورست (بلندترین قله جهان) ۲۸ درجه‌است. فاصله قله چیمبورازو از مرکز زمین ۶٬۳۸۴٫۴ کیلومتر است و این فاصله برای اورست ۶٬۳۸۲٫۳ کیلومتر است که دقیقاً ۲٬۱۶۸ متر از اورست بیشتر است. </a:t>
            </a:r>
          </a:p>
        </p:txBody>
      </p:sp>
    </p:spTree>
    <p:extLst>
      <p:ext uri="{BB962C8B-B14F-4D97-AF65-F5344CB8AC3E}">
        <p14:creationId xmlns:p14="http://schemas.microsoft.com/office/powerpoint/2010/main" val="3598825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مسیرهای </a:t>
            </a:r>
            <a:r>
              <a:rPr lang="fa-IR" dirty="0" smtClean="0"/>
              <a:t>صعود</a:t>
            </a:r>
            <a:br>
              <a:rPr lang="fa-IR"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p:pic>
      <p:sp>
        <p:nvSpPr>
          <p:cNvPr id="4" name="Text Placeholder 3"/>
          <p:cNvSpPr>
            <a:spLocks noGrp="1"/>
          </p:cNvSpPr>
          <p:nvPr>
            <p:ph type="body" sz="half" idx="2"/>
          </p:nvPr>
        </p:nvSpPr>
        <p:spPr/>
        <p:txBody>
          <a:bodyPr>
            <a:normAutofit/>
          </a:bodyPr>
          <a:lstStyle/>
          <a:p>
            <a:pPr algn="ctr" rtl="1"/>
            <a:r>
              <a:rPr lang="fa-IR" sz="2400" dirty="0" smtClean="0"/>
              <a:t>کوه اورست</a:t>
            </a:r>
            <a:endParaRPr lang="fa-IR" sz="2400" dirty="0"/>
          </a:p>
        </p:txBody>
      </p:sp>
    </p:spTree>
    <p:extLst>
      <p:ext uri="{BB962C8B-B14F-4D97-AF65-F5344CB8AC3E}">
        <p14:creationId xmlns:p14="http://schemas.microsoft.com/office/powerpoint/2010/main" val="2328215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45"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sp>
        <p:nvSpPr>
          <p:cNvPr id="3" name="Content Placeholder 2"/>
          <p:cNvSpPr>
            <a:spLocks noGrp="1"/>
          </p:cNvSpPr>
          <p:nvPr>
            <p:ph idx="1"/>
          </p:nvPr>
        </p:nvSpPr>
        <p:spPr>
          <a:xfrm>
            <a:off x="1451579" y="2015732"/>
            <a:ext cx="9603275" cy="4152839"/>
          </a:xfrm>
        </p:spPr>
        <p:txBody>
          <a:bodyPr>
            <a:normAutofit/>
          </a:bodyPr>
          <a:lstStyle/>
          <a:p>
            <a:pPr marL="0" indent="0" algn="r" rtl="1">
              <a:buNone/>
            </a:pPr>
            <a:r>
              <a:rPr lang="fa-IR" dirty="0"/>
              <a:t>کوه اورست دارای دو مسیر اصلی صعود است که یکی در دامنهٔ جنوبی در نپال و دیگری در دامنهٔ شمالی در تبت قرار دارد. همچنین تعداد زیادی مسیرهای فرعی که استفادهٔ کمتری از آن‌ها می‌شود. در بین این دو مسیر، مسیر جنوبی آسان‌تر بوده و بیشتر مورد استفاده قرار می‌گیرد. این مسیر همچنین، مسیر صعود ادموند هیلاری و تنزینگ نورگای (اولین صعود موفق به قله در سال ۱۹۵۳) است. همچنین این مسیر، اولین مسیر از بین پانزده مسیری بود که تا سال ۱۹۹۶ برای صعود به قله شناخته شده بودند</a:t>
            </a:r>
            <a:r>
              <a:rPr lang="fa-IR" dirty="0" smtClean="0"/>
              <a:t>.</a:t>
            </a:r>
            <a:endParaRPr lang="fa-IR" dirty="0"/>
          </a:p>
          <a:p>
            <a:pPr marL="0" indent="0" algn="r" rtl="1">
              <a:buNone/>
            </a:pPr>
            <a:r>
              <a:rPr lang="fa-IR" dirty="0"/>
              <a:t>بیشتر اعزام‌ها قبل و در طول ماه مه و قبل از فصل تابستان و بادهای موسمی انجام می‌گیرد. هنگامی که فصل بادهای موسمی رفته‌رفته فرا رسد، تغییرات به وجود آمده، از سرعت تندباد که به سمت شمال می‌وزد می‌کاهد. صعودهایی که بعضاً در فصول بعد از بادهای موسمی و در سپتامبر و اکتبر، هنگامی که تندبادها مجدداً به سمت شمال شروع به وزش می‌کنند، سخت‌تر خواهند بود. چرا که برف‌های باقی‌مانده از ابرها و بادهای موسمی و همچنین توده‌های هوایی با پایداری کمتر، آخرین توان خود را در این ناحیه تخلیه می‌کنند.</a:t>
            </a:r>
          </a:p>
        </p:txBody>
      </p:sp>
    </p:spTree>
    <p:extLst>
      <p:ext uri="{BB962C8B-B14F-4D97-AF65-F5344CB8AC3E}">
        <p14:creationId xmlns:p14="http://schemas.microsoft.com/office/powerpoint/2010/main" val="312899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2" name="Picture 81">
            <a:extLst>
              <a:ext uri="{FF2B5EF4-FFF2-40B4-BE49-F238E27FC236}">
                <a16:creationId xmlns:a16="http://schemas.microsoft.com/office/drawing/2014/main" xmlns=""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84" name="Straight Connector 83">
            <a:extLst>
              <a:ext uri="{FF2B5EF4-FFF2-40B4-BE49-F238E27FC236}">
                <a16:creationId xmlns:a16="http://schemas.microsoft.com/office/drawing/2014/main" xmlns=""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4977F1E1-2B6F-4BB6-899F-67D8764D83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White stairs">
            <a:extLst>
              <a:ext uri="{FF2B5EF4-FFF2-40B4-BE49-F238E27FC236}">
                <a16:creationId xmlns:a16="http://schemas.microsoft.com/office/drawing/2014/main" xmlns="" id="{BDEE4019-56F2-459C-B15D-76C0CDC216F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flipH="1">
            <a:off x="2" y="10"/>
            <a:ext cx="12191695" cy="6857990"/>
          </a:xfrm>
          <a:prstGeom prst="rect">
            <a:avLst/>
          </a:prstGeom>
          <a:solidFill>
            <a:schemeClr val="bg2">
              <a:lumMod val="90000"/>
            </a:schemeClr>
          </a:solidFill>
        </p:spPr>
      </p:pic>
      <p:sp>
        <p:nvSpPr>
          <p:cNvPr id="88" name="Rectangle 87">
            <a:extLst>
              <a:ext uri="{FF2B5EF4-FFF2-40B4-BE49-F238E27FC236}">
                <a16:creationId xmlns:a16="http://schemas.microsoft.com/office/drawing/2014/main" xmlns="" id="{6A0FFA78-985C-4F50-B21A-77045C7DF6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734342C-2173-4B23-9C3C-2950C6A3983D}"/>
              </a:ext>
            </a:extLst>
          </p:cNvPr>
          <p:cNvSpPr>
            <a:spLocks noGrp="1"/>
          </p:cNvSpPr>
          <p:nvPr>
            <p:ph type="title"/>
          </p:nvPr>
        </p:nvSpPr>
        <p:spPr>
          <a:xfrm>
            <a:off x="4065511" y="3236470"/>
            <a:ext cx="6832500" cy="1252601"/>
          </a:xfrm>
        </p:spPr>
        <p:txBody>
          <a:bodyPr vert="horz" lIns="91440" tIns="45720" rIns="91440" bIns="0" rtlCol="0" anchor="b">
            <a:normAutofit/>
          </a:bodyPr>
          <a:lstStyle/>
          <a:p>
            <a:pPr algn="ctr"/>
            <a:r>
              <a:rPr lang="fa-IR" sz="4100" dirty="0" smtClean="0">
                <a:solidFill>
                  <a:srgbClr val="FFFFFE"/>
                </a:solidFill>
              </a:rPr>
              <a:t>با تشکر از توجه شما</a:t>
            </a:r>
            <a:endParaRPr lang="en-US" sz="4100" dirty="0">
              <a:solidFill>
                <a:srgbClr val="FFFFFE"/>
              </a:solidFill>
            </a:endParaRPr>
          </a:p>
        </p:txBody>
      </p:sp>
      <p:cxnSp>
        <p:nvCxnSpPr>
          <p:cNvPr id="90" name="Straight Connector 89">
            <a:extLst>
              <a:ext uri="{FF2B5EF4-FFF2-40B4-BE49-F238E27FC236}">
                <a16:creationId xmlns:a16="http://schemas.microsoft.com/office/drawing/2014/main" xmlns="" id="{65409EC7-69B1-45CC-8FB7-1964C1AB67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65509" y="4666480"/>
            <a:ext cx="683249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5195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3051" y="1853754"/>
            <a:ext cx="3698949" cy="50042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981" y="1853754"/>
            <a:ext cx="4787070" cy="50042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53754"/>
            <a:ext cx="3705981" cy="5004246"/>
          </a:xfrm>
          <a:prstGeom prst="rect">
            <a:avLst/>
          </a:prstGeom>
        </p:spPr>
      </p:pic>
    </p:spTree>
    <p:extLst>
      <p:ext uri="{BB962C8B-B14F-4D97-AF65-F5344CB8AC3E}">
        <p14:creationId xmlns:p14="http://schemas.microsoft.com/office/powerpoint/2010/main" val="407422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65" y="590609"/>
            <a:ext cx="9603275" cy="1038795"/>
          </a:xfrm>
        </p:spPr>
        <p:txBody>
          <a:bodyPr/>
          <a:lstStyle/>
          <a:p>
            <a:pPr algn="ctr"/>
            <a:r>
              <a:rPr lang="fa-IR" dirty="0" smtClean="0"/>
              <a:t>بخش های تحقیق</a:t>
            </a:r>
            <a:endParaRPr lang="fa-IR" dirty="0"/>
          </a:p>
        </p:txBody>
      </p:sp>
      <p:sp>
        <p:nvSpPr>
          <p:cNvPr id="5" name="TextBox 4"/>
          <p:cNvSpPr txBox="1"/>
          <p:nvPr/>
        </p:nvSpPr>
        <p:spPr>
          <a:xfrm>
            <a:off x="1567543" y="2023277"/>
            <a:ext cx="9487292" cy="584775"/>
          </a:xfrm>
          <a:prstGeom prst="rect">
            <a:avLst/>
          </a:prstGeom>
          <a:solidFill>
            <a:srgbClr val="F0F0F0"/>
          </a:solidFill>
        </p:spPr>
        <p:txBody>
          <a:bodyPr wrap="square" rtlCol="1">
            <a:spAutoFit/>
          </a:bodyPr>
          <a:lstStyle/>
          <a:p>
            <a:pPr algn="ctr" rtl="1"/>
            <a:r>
              <a:rPr lang="fa-IR" sz="3200" dirty="0" smtClean="0"/>
              <a:t>شناسایی </a:t>
            </a:r>
            <a:r>
              <a:rPr lang="fa-IR" sz="3200" dirty="0"/>
              <a:t>بلندترین قلهٔ جهان</a:t>
            </a:r>
            <a:endParaRPr lang="en-US" sz="3200" dirty="0"/>
          </a:p>
        </p:txBody>
      </p:sp>
      <p:sp>
        <p:nvSpPr>
          <p:cNvPr id="7" name="TextBox 6"/>
          <p:cNvSpPr txBox="1"/>
          <p:nvPr/>
        </p:nvSpPr>
        <p:spPr>
          <a:xfrm>
            <a:off x="1567543" y="2873810"/>
            <a:ext cx="9487292" cy="584775"/>
          </a:xfrm>
          <a:prstGeom prst="rect">
            <a:avLst/>
          </a:prstGeom>
          <a:solidFill>
            <a:srgbClr val="DCDCDC"/>
          </a:solidFill>
        </p:spPr>
        <p:txBody>
          <a:bodyPr wrap="square" rtlCol="1">
            <a:spAutoFit/>
          </a:bodyPr>
          <a:lstStyle/>
          <a:p>
            <a:pPr algn="ctr" rtl="1"/>
            <a:r>
              <a:rPr lang="fa-IR" sz="3200" dirty="0"/>
              <a:t>نام ‌گذاری</a:t>
            </a:r>
            <a:endParaRPr lang="en-US" sz="3200" dirty="0"/>
          </a:p>
        </p:txBody>
      </p:sp>
      <p:sp>
        <p:nvSpPr>
          <p:cNvPr id="10" name="TextBox 9"/>
          <p:cNvSpPr txBox="1"/>
          <p:nvPr/>
        </p:nvSpPr>
        <p:spPr>
          <a:xfrm>
            <a:off x="1567543" y="3727239"/>
            <a:ext cx="9487292" cy="584775"/>
          </a:xfrm>
          <a:prstGeom prst="rect">
            <a:avLst/>
          </a:prstGeom>
          <a:solidFill>
            <a:srgbClr val="C8C8C8"/>
          </a:solidFill>
        </p:spPr>
        <p:txBody>
          <a:bodyPr wrap="square" rtlCol="1">
            <a:spAutoFit/>
          </a:bodyPr>
          <a:lstStyle/>
          <a:p>
            <a:pPr algn="ctr" rtl="1"/>
            <a:r>
              <a:rPr lang="fa-IR" sz="3200" dirty="0"/>
              <a:t>اندازه‌گیری</a:t>
            </a:r>
            <a:endParaRPr lang="en-US" sz="3200" dirty="0"/>
          </a:p>
        </p:txBody>
      </p:sp>
      <p:sp>
        <p:nvSpPr>
          <p:cNvPr id="11" name="TextBox 10"/>
          <p:cNvSpPr txBox="1"/>
          <p:nvPr/>
        </p:nvSpPr>
        <p:spPr>
          <a:xfrm>
            <a:off x="1509556" y="4574877"/>
            <a:ext cx="9487292" cy="584775"/>
          </a:xfrm>
          <a:prstGeom prst="rect">
            <a:avLst/>
          </a:prstGeom>
          <a:solidFill>
            <a:srgbClr val="B4B4B4"/>
          </a:solidFill>
        </p:spPr>
        <p:txBody>
          <a:bodyPr wrap="square" rtlCol="1">
            <a:spAutoFit/>
          </a:bodyPr>
          <a:lstStyle/>
          <a:p>
            <a:pPr algn="ctr" rtl="1"/>
            <a:r>
              <a:rPr lang="fa-IR" sz="3200"/>
              <a:t>مقایسه‌ها</a:t>
            </a:r>
            <a:endParaRPr lang="en-US" sz="3200"/>
          </a:p>
        </p:txBody>
      </p:sp>
      <p:sp>
        <p:nvSpPr>
          <p:cNvPr id="12" name="TextBox 11"/>
          <p:cNvSpPr txBox="1"/>
          <p:nvPr/>
        </p:nvSpPr>
        <p:spPr>
          <a:xfrm>
            <a:off x="1567543" y="5428306"/>
            <a:ext cx="9487292" cy="584775"/>
          </a:xfrm>
          <a:prstGeom prst="rect">
            <a:avLst/>
          </a:prstGeom>
          <a:solidFill>
            <a:srgbClr val="A0A0A0"/>
          </a:solidFill>
        </p:spPr>
        <p:txBody>
          <a:bodyPr wrap="square" rtlCol="1">
            <a:spAutoFit/>
          </a:bodyPr>
          <a:lstStyle/>
          <a:p>
            <a:pPr algn="ctr" rtl="1"/>
            <a:r>
              <a:rPr lang="fa-IR" sz="3200" dirty="0"/>
              <a:t>مسیرهای صعود</a:t>
            </a:r>
            <a:endParaRPr lang="en-US" sz="3200" dirty="0"/>
          </a:p>
        </p:txBody>
      </p:sp>
    </p:spTree>
    <p:extLst>
      <p:ext uri="{BB962C8B-B14F-4D97-AF65-F5344CB8AC3E}">
        <p14:creationId xmlns:p14="http://schemas.microsoft.com/office/powerpoint/2010/main" val="2812732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ppt_w</p:attrName>
                                        </p:attrNameLst>
                                      </p:cBhvr>
                                      <p:tavLst>
                                        <p:tav tm="0" fmla="#ppt_w*sin(2.5*pi*$)">
                                          <p:val>
                                            <p:fltVal val="0"/>
                                          </p:val>
                                        </p:tav>
                                        <p:tav tm="100000">
                                          <p:val>
                                            <p:fltVal val="1"/>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anim calcmode="lin" valueType="num">
                                      <p:cBhvr>
                                        <p:cTn id="32" dur="2000" fill="hold"/>
                                        <p:tgtEl>
                                          <p:spTgt spid="12"/>
                                        </p:tgtEl>
                                        <p:attrNameLst>
                                          <p:attrName>ppt_w</p:attrName>
                                        </p:attrNameLst>
                                      </p:cBhvr>
                                      <p:tavLst>
                                        <p:tav tm="0" fmla="#ppt_w*sin(2.5*pi*$)">
                                          <p:val>
                                            <p:fltVal val="0"/>
                                          </p:val>
                                        </p:tav>
                                        <p:tav tm="100000">
                                          <p:val>
                                            <p:fltVal val="1"/>
                                          </p:val>
                                        </p:tav>
                                      </p:tavLst>
                                    </p:anim>
                                    <p:anim calcmode="lin" valueType="num">
                                      <p:cBhvr>
                                        <p:cTn id="3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شناسایی بلندترین قلهٔ جهان</a:t>
            </a:r>
            <a:r>
              <a:rPr lang="en-US" dirty="0"/>
              <a:t/>
            </a:r>
            <a:br>
              <a:rPr lang="en-US" dirty="0"/>
            </a:br>
            <a:endParaRPr lang="fa-IR"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p:pic>
      <p:sp>
        <p:nvSpPr>
          <p:cNvPr id="4" name="Text Placeholder 3"/>
          <p:cNvSpPr>
            <a:spLocks noGrp="1"/>
          </p:cNvSpPr>
          <p:nvPr>
            <p:ph type="body" sz="half" idx="2"/>
          </p:nvPr>
        </p:nvSpPr>
        <p:spPr/>
        <p:txBody>
          <a:bodyPr>
            <a:normAutofit/>
          </a:bodyPr>
          <a:lstStyle/>
          <a:p>
            <a:pPr algn="ctr" rtl="1"/>
            <a:r>
              <a:rPr lang="fa-IR" sz="2400" dirty="0" smtClean="0"/>
              <a:t>کوه اورست</a:t>
            </a:r>
            <a:endParaRPr lang="fa-IR" sz="2400" dirty="0"/>
          </a:p>
        </p:txBody>
      </p:sp>
    </p:spTree>
    <p:extLst>
      <p:ext uri="{BB962C8B-B14F-4D97-AF65-F5344CB8AC3E}">
        <p14:creationId xmlns:p14="http://schemas.microsoft.com/office/powerpoint/2010/main" val="191099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45"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sp>
        <p:nvSpPr>
          <p:cNvPr id="3" name="Content Placeholder 2"/>
          <p:cNvSpPr>
            <a:spLocks noGrp="1"/>
          </p:cNvSpPr>
          <p:nvPr>
            <p:ph idx="1"/>
          </p:nvPr>
        </p:nvSpPr>
        <p:spPr>
          <a:xfrm>
            <a:off x="1451579" y="2015732"/>
            <a:ext cx="9603275" cy="4080268"/>
          </a:xfrm>
        </p:spPr>
        <p:txBody>
          <a:bodyPr>
            <a:normAutofit/>
          </a:bodyPr>
          <a:lstStyle/>
          <a:p>
            <a:pPr marL="0" indent="0" algn="r" rtl="1">
              <a:buNone/>
            </a:pPr>
            <a:r>
              <a:rPr lang="fa-IR" dirty="0"/>
              <a:t>در سال ۱۸۰۸، کشور انگلیس طرح نقشه‌برداری مثلثاتی بزرگ هند را به منظور شناسایی مکان و نام‌های بلندترین کوه‌های جهان آغاز نمود. در ابتدا تیم نقشه‌برداری با حمل یک تئودولیت (دوربین نقشه‌برداری) غول پیکر ۵۰۰ کیلویی (که برای حمل آن احتیاج به ۱۲ نفر بود) رفته رفته به سمت شمال حرکت کردند تا ارتفاعات را تا حد امکان اندازه‌گیری کنند. تیم مذکور سرانجام در دهه۱۸۳۰ به دامنه‌های رشته کوه‌های هیمالیا رسید. با این وجود کشور نپال به علت داشتن سوءظن تجاوز سیاسی و دیگر احتمالات موجود از ورود تیم استعماری انگلیس به این کشور جلوگیری کرد. همچنین تمام تلاش‌ها و درخواست‌های تیم نقشه‌برداری با شکست مواجه شد.</a:t>
            </a:r>
          </a:p>
          <a:p>
            <a:pPr marL="0" indent="0" algn="r" rtl="1">
              <a:buNone/>
            </a:pPr>
            <a:endParaRPr lang="fa-IR" dirty="0"/>
          </a:p>
          <a:p>
            <a:pPr marL="0" indent="0" algn="r" rtl="1">
              <a:buNone/>
            </a:pPr>
            <a:r>
              <a:rPr lang="fa-IR" dirty="0"/>
              <a:t>به همین علت، تیم می‌بایست مشاهدات خود را از ترای، منطقه‌ای مشرف و موازی با رشته‌کوه هیمالیا ادامه دهد. شرایط این منطقه به علت وجود باران‌های سیل‌آسا و مالاریا بسیار دشوار بود، به‌طوری‌که سه نقشه‌بردار بر اثر مالاریا جان خود را در حالی از دست دادند که دو تن دیگر به علت ناتوانی‌های جسمی مجبور به استراحت بودند.</a:t>
            </a:r>
          </a:p>
        </p:txBody>
      </p:sp>
    </p:spTree>
    <p:extLst>
      <p:ext uri="{BB962C8B-B14F-4D97-AF65-F5344CB8AC3E}">
        <p14:creationId xmlns:p14="http://schemas.microsoft.com/office/powerpoint/2010/main" val="3793482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نام </a:t>
            </a:r>
            <a:r>
              <a:rPr lang="fa-IR" dirty="0" smtClean="0"/>
              <a:t>‌گذاری</a:t>
            </a:r>
            <a:br>
              <a:rPr lang="fa-IR"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p:pic>
      <p:sp>
        <p:nvSpPr>
          <p:cNvPr id="4" name="Text Placeholder 3"/>
          <p:cNvSpPr>
            <a:spLocks noGrp="1"/>
          </p:cNvSpPr>
          <p:nvPr>
            <p:ph type="body" sz="half" idx="2"/>
          </p:nvPr>
        </p:nvSpPr>
        <p:spPr/>
        <p:txBody>
          <a:bodyPr>
            <a:normAutofit/>
          </a:bodyPr>
          <a:lstStyle/>
          <a:p>
            <a:pPr algn="ctr" rtl="1"/>
            <a:r>
              <a:rPr lang="fa-IR" sz="2400" dirty="0" smtClean="0"/>
              <a:t>کوه اورست</a:t>
            </a:r>
            <a:endParaRPr lang="fa-IR" sz="2400" dirty="0"/>
          </a:p>
        </p:txBody>
      </p:sp>
    </p:spTree>
    <p:extLst>
      <p:ext uri="{BB962C8B-B14F-4D97-AF65-F5344CB8AC3E}">
        <p14:creationId xmlns:p14="http://schemas.microsoft.com/office/powerpoint/2010/main" val="3609856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45"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sp>
        <p:nvSpPr>
          <p:cNvPr id="3" name="Content Placeholder 2"/>
          <p:cNvSpPr>
            <a:spLocks noGrp="1"/>
          </p:cNvSpPr>
          <p:nvPr>
            <p:ph idx="1"/>
          </p:nvPr>
        </p:nvSpPr>
        <p:spPr>
          <a:xfrm>
            <a:off x="1451579" y="2015732"/>
            <a:ext cx="9603275" cy="4123811"/>
          </a:xfrm>
        </p:spPr>
        <p:txBody>
          <a:bodyPr>
            <a:normAutofit fontScale="92500" lnSpcReduction="20000"/>
          </a:bodyPr>
          <a:lstStyle/>
          <a:p>
            <a:pPr marL="0" indent="0" algn="r" rtl="1">
              <a:buNone/>
            </a:pPr>
            <a:r>
              <a:rPr lang="fa-IR" dirty="0" smtClean="0"/>
              <a:t>در </a:t>
            </a:r>
            <a:r>
              <a:rPr lang="fa-IR" dirty="0"/>
              <a:t>سال ۱۸۶۵، انجمن سلطنتی جغرافیا نام رسمی این کوه را پس از پیشنهاد آندرو واگ، رئیس وقت ممیزی بریتانیا در هند برگزید. واگ این نام را به یادبود سر جرج اورست انتخاب کرد. هرچند تلفظ امروزی نام این کوه (اورست) متفاوت با تلفظ نام سر جرج اورست (ایورست) می‌باشد</a:t>
            </a:r>
            <a:r>
              <a:rPr lang="fa-IR" dirty="0" smtClean="0"/>
              <a:t>.</a:t>
            </a:r>
            <a:endParaRPr lang="fa-IR" dirty="0"/>
          </a:p>
          <a:p>
            <a:pPr marL="0" indent="0" algn="r" rtl="1">
              <a:buNone/>
            </a:pPr>
            <a:r>
              <a:rPr lang="fa-IR" dirty="0"/>
              <a:t>در اواخر قرن نوزدهم بیشتر نقشه‌کشان به اشتباه دچار این باور بودند که نام محلی این کوه «گاریسانکار» می‌باشد. این اشتباه نتیجهٔ سردرگمی در ناحیهٔ دیدی بود که اورست و گاری‌سانکار را در یک راستا قرار می‌داد. بعدها این اشتباه از زاویهٔ دید کاتماندو اصلاح گشت</a:t>
            </a:r>
            <a:r>
              <a:rPr lang="fa-IR" dirty="0" smtClean="0"/>
              <a:t>.</a:t>
            </a:r>
            <a:endParaRPr lang="fa-IR" dirty="0"/>
          </a:p>
          <a:p>
            <a:pPr marL="0" indent="0" algn="r" rtl="1">
              <a:buNone/>
            </a:pPr>
            <a:r>
              <a:rPr lang="fa-IR" dirty="0"/>
              <a:t>در اوایل دههٔ ۱۹۶۰، دولت نپال نام رسمی ساگارماتا را بر کوه اورست نهاد. این نام پیشتر به کار نرفته بود، در حالی که ساکنان محلی عموماً آن را با نام چومولونگما می‌شناختند. دولت نپال برنامه‌ای برای یافتن نامی نپالی برای کوه معین کرد. چرا که نام شارپا/تبتی چومولونگما به علت مغایرت با طرح نپالیزه کردن این کشور قابل قبول نبود</a:t>
            </a:r>
            <a:r>
              <a:rPr lang="fa-IR" dirty="0" smtClean="0"/>
              <a:t>.</a:t>
            </a:r>
            <a:endParaRPr lang="fa-IR" dirty="0"/>
          </a:p>
          <a:p>
            <a:pPr marL="0" indent="0" algn="r" rtl="1">
              <a:buNone/>
            </a:pPr>
            <a:r>
              <a:rPr lang="fa-IR" dirty="0"/>
              <a:t>در سال ۲۰۰۲، روزنامه پیپلز دیلی مقاله‌ای منتشر کرد که در آن با ادامه استفاده نام انگلیسی این کوه در غرب مخالفت کرده بود. این مقاله متذکر شده بود نام چینی این کوه که از ۲۸۰ سال پیش در نقشه‌های چینی آورده شده بود نسبت به نام انگلیسی آن ارجحیت دارد.</a:t>
            </a:r>
          </a:p>
        </p:txBody>
      </p:sp>
    </p:spTree>
    <p:extLst>
      <p:ext uri="{BB962C8B-B14F-4D97-AF65-F5344CB8AC3E}">
        <p14:creationId xmlns:p14="http://schemas.microsoft.com/office/powerpoint/2010/main" val="1827671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1000"/>
                                        <p:tgtEl>
                                          <p:spTgt spid="3">
                                            <p:txEl>
                                              <p:pRg st="1" end="1"/>
                                            </p:txEl>
                                          </p:spTgt>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10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اندازه‌گیری</a:t>
            </a:r>
            <a:br>
              <a:rPr lang="fa-IR" dirty="0" smtClean="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p:pic>
      <p:sp>
        <p:nvSpPr>
          <p:cNvPr id="4" name="Text Placeholder 3"/>
          <p:cNvSpPr>
            <a:spLocks noGrp="1"/>
          </p:cNvSpPr>
          <p:nvPr>
            <p:ph type="body" sz="half" idx="2"/>
          </p:nvPr>
        </p:nvSpPr>
        <p:spPr/>
        <p:txBody>
          <a:bodyPr>
            <a:normAutofit/>
          </a:bodyPr>
          <a:lstStyle/>
          <a:p>
            <a:pPr algn="ctr" rtl="1"/>
            <a:r>
              <a:rPr lang="fa-IR" sz="2400" dirty="0" smtClean="0"/>
              <a:t>کوه اورست</a:t>
            </a:r>
            <a:endParaRPr lang="fa-IR" sz="2400" dirty="0"/>
          </a:p>
        </p:txBody>
      </p:sp>
    </p:spTree>
    <p:extLst>
      <p:ext uri="{BB962C8B-B14F-4D97-AF65-F5344CB8AC3E}">
        <p14:creationId xmlns:p14="http://schemas.microsoft.com/office/powerpoint/2010/main" val="1014176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45"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کوه اورست</a:t>
            </a:r>
            <a:endParaRPr lang="fa-IR" dirty="0"/>
          </a:p>
        </p:txBody>
      </p:sp>
      <p:sp>
        <p:nvSpPr>
          <p:cNvPr id="3" name="Content Placeholder 2"/>
          <p:cNvSpPr>
            <a:spLocks noGrp="1"/>
          </p:cNvSpPr>
          <p:nvPr>
            <p:ph idx="1"/>
          </p:nvPr>
        </p:nvSpPr>
        <p:spPr>
          <a:xfrm>
            <a:off x="1451579" y="2015732"/>
            <a:ext cx="9603275" cy="4094782"/>
          </a:xfrm>
        </p:spPr>
        <p:txBody>
          <a:bodyPr>
            <a:normAutofit lnSpcReduction="10000"/>
          </a:bodyPr>
          <a:lstStyle/>
          <a:p>
            <a:pPr marL="0" indent="0" algn="r" rtl="1">
              <a:buNone/>
            </a:pPr>
            <a:r>
              <a:rPr lang="fa-IR" dirty="0"/>
              <a:t>در سال ۱۸۵۶ اندرو واگ ارتفاع قلهٔ اورست (بعدها با نام قله ۱۵) را ۸٬۸۴۰ متر گزارش کرد که این مقدار پس از چند سال محاسبه بر روی مشاهدات جمع‌آوری شده توسط طرح نقشه‌برداری مثلثاتی، گزارش شد.</a:t>
            </a:r>
            <a:endParaRPr lang="en-US" dirty="0"/>
          </a:p>
          <a:p>
            <a:pPr marL="0" indent="0" algn="r" rtl="1">
              <a:buNone/>
            </a:pPr>
            <a:endParaRPr lang="en-US" dirty="0"/>
          </a:p>
          <a:p>
            <a:pPr marL="0" indent="0" algn="r" rtl="1">
              <a:buNone/>
            </a:pPr>
            <a:r>
              <a:rPr lang="fa-IR" dirty="0"/>
              <a:t>اخیراً ارتفاع این کوه، ۸٬۸۴۸ متر شناخته شد، با این حال مقداری اختلاف در اندازه‌گیری همواره وجود دارد. در نهم اکتبر ۲۰۰۵، پس از چند ماه اندازه‌گیری و محاسبه، سازمان ملی نقشه‌برداری جمهوری خلق چین، رسماً ارتفاع این کوه را ۸٬۸۴۴٫۴۳ متر ± ۰٫۲۱ متر گزارش کرد. این سازمان مدعی است که این مقدار، دقیق‌ترین و جامع‌ترین مقداری بوده که در طول تاریخ برای این کوه گزارش شده. این ارتفاع بر اساس بلندترین نقطهٔ صخره و بدون محاسبهٔ ارتفاع برف و یخی است که روی آن را پوشانده. همچنین تیم چینی توده‌ای از یخ و برف به عمق سه متر اندازه‌گیری کردند که با اضافه کردن آن به ارتفاع اندازه‌گیری شده، همان مقدار محاسبه شده قبلی یعنی ۸٬۸۴۸ متر به دست می‌آمد. تغییر ضخامت این توده در طول زمان، باعث این می‌شود که هیچ‌گاه نتوان ارتفاعی قطعی برای آن تعیین نمود.</a:t>
            </a:r>
            <a:endParaRPr lang="en-US" dirty="0"/>
          </a:p>
          <a:p>
            <a:pPr marL="0" indent="0" algn="r" rtl="1">
              <a:buNone/>
            </a:pPr>
            <a:endParaRPr lang="fa-IR" dirty="0"/>
          </a:p>
        </p:txBody>
      </p:sp>
    </p:spTree>
    <p:extLst>
      <p:ext uri="{BB962C8B-B14F-4D97-AF65-F5344CB8AC3E}">
        <p14:creationId xmlns:p14="http://schemas.microsoft.com/office/powerpoint/2010/main" val="1540148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1000"/>
                                        <p:tgtEl>
                                          <p:spTgt spid="3">
                                            <p:txEl>
                                              <p:pRg st="0" end="0"/>
                                            </p:tx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2</Template>
  <TotalTime>7</TotalTime>
  <Words>1277</Words>
  <Application>Microsoft Office PowerPoint</Application>
  <PresentationFormat>Widescreen</PresentationFormat>
  <Paragraphs>47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Times New Roman</vt:lpstr>
      <vt:lpstr>Gallery</vt:lpstr>
      <vt:lpstr>کوه اورست</vt:lpstr>
      <vt:lpstr>کوه اورست</vt:lpstr>
      <vt:lpstr>بخش های تحقیق</vt:lpstr>
      <vt:lpstr>شناسایی بلندترین قلهٔ جهان </vt:lpstr>
      <vt:lpstr>کوه اورست</vt:lpstr>
      <vt:lpstr>نام ‌گذاری </vt:lpstr>
      <vt:lpstr>کوه اورست</vt:lpstr>
      <vt:lpstr>اندازه‌گیری </vt:lpstr>
      <vt:lpstr>کوه اورست</vt:lpstr>
      <vt:lpstr>کوه اورست</vt:lpstr>
      <vt:lpstr>مقایسه‌ها </vt:lpstr>
      <vt:lpstr>کوه اورست</vt:lpstr>
      <vt:lpstr>مسیرهای صعود </vt:lpstr>
      <vt:lpstr>کوه اورست</vt:lpstr>
      <vt:lpstr>با تشکر از توجه شما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کوه اورست</dc:title>
  <dc:creator>Hamid Reza</dc:creator>
  <cp:lastModifiedBy>Hamid Reza</cp:lastModifiedBy>
  <cp:revision>2</cp:revision>
  <dcterms:created xsi:type="dcterms:W3CDTF">2019-12-16T09:29:54Z</dcterms:created>
  <dcterms:modified xsi:type="dcterms:W3CDTF">2019-12-16T09:38:18Z</dcterms:modified>
</cp:coreProperties>
</file>