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732" r:id="rId2"/>
    <p:sldMasterId id="2147483777" r:id="rId3"/>
  </p:sldMasterIdLst>
  <p:notesMasterIdLst>
    <p:notesMasterId r:id="rId36"/>
  </p:notesMasterIdLst>
  <p:handoutMasterIdLst>
    <p:handoutMasterId r:id="rId37"/>
  </p:handoutMasterIdLst>
  <p:sldIdLst>
    <p:sldId id="256" r:id="rId4"/>
    <p:sldId id="357" r:id="rId5"/>
    <p:sldId id="358" r:id="rId6"/>
    <p:sldId id="359" r:id="rId7"/>
    <p:sldId id="379" r:id="rId8"/>
    <p:sldId id="390" r:id="rId9"/>
    <p:sldId id="360" r:id="rId10"/>
    <p:sldId id="380" r:id="rId11"/>
    <p:sldId id="362" r:id="rId12"/>
    <p:sldId id="363" r:id="rId13"/>
    <p:sldId id="381" r:id="rId14"/>
    <p:sldId id="365" r:id="rId15"/>
    <p:sldId id="385" r:id="rId16"/>
    <p:sldId id="374" r:id="rId17"/>
    <p:sldId id="391" r:id="rId18"/>
    <p:sldId id="386" r:id="rId19"/>
    <p:sldId id="388" r:id="rId20"/>
    <p:sldId id="383" r:id="rId21"/>
    <p:sldId id="378" r:id="rId22"/>
    <p:sldId id="366" r:id="rId23"/>
    <p:sldId id="367" r:id="rId24"/>
    <p:sldId id="368" r:id="rId25"/>
    <p:sldId id="376" r:id="rId26"/>
    <p:sldId id="377" r:id="rId27"/>
    <p:sldId id="375" r:id="rId28"/>
    <p:sldId id="372" r:id="rId29"/>
    <p:sldId id="387" r:id="rId30"/>
    <p:sldId id="369" r:id="rId31"/>
    <p:sldId id="382" r:id="rId32"/>
    <p:sldId id="373" r:id="rId33"/>
    <p:sldId id="370" r:id="rId34"/>
    <p:sldId id="371" r:id="rId35"/>
  </p:sldIdLst>
  <p:sldSz cx="9144000" cy="6858000" type="screen4x3"/>
  <p:notesSz cx="7099300" cy="10234613"/>
  <p:defaultTex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0B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65385" autoAdjust="0"/>
    <p:restoredTop sz="86477" autoAdjust="0"/>
  </p:normalViewPr>
  <p:slideViewPr>
    <p:cSldViewPr>
      <p:cViewPr>
        <p:scale>
          <a:sx n="75" d="100"/>
          <a:sy n="75" d="100"/>
        </p:scale>
        <p:origin x="-1668" y="-66"/>
      </p:cViewPr>
      <p:guideLst>
        <p:guide orient="horz" pos="2160"/>
        <p:guide pos="2880"/>
      </p:guideLst>
    </p:cSldViewPr>
  </p:slideViewPr>
  <p:outlineViewPr>
    <p:cViewPr>
      <p:scale>
        <a:sx n="33" d="100"/>
        <a:sy n="33" d="100"/>
      </p:scale>
      <p:origin x="102" y="43392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2340" y="-11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a:defRPr sz="13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9048" tIns="49524" rIns="99048" bIns="49524" rtlCol="0"/>
          <a:lstStyle>
            <a:lvl1pPr algn="r">
              <a:defRPr sz="1300">
                <a:latin typeface="Arial" charset="0"/>
                <a:cs typeface="Arial" charset="0"/>
              </a:defRPr>
            </a:lvl1pPr>
          </a:lstStyle>
          <a:p>
            <a:pPr>
              <a:defRPr/>
            </a:pPr>
            <a:fld id="{F8AB3D62-029A-4827-9480-4508C119C91C}" type="datetimeFigureOut">
              <a:rPr lang="en-US"/>
              <a:pPr>
                <a:defRPr/>
              </a:pPr>
              <a:t>10/6/2013</a:t>
            </a:fld>
            <a:endParaRPr 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9048" tIns="49524" rIns="99048" bIns="49524" rtlCol="0" anchor="b"/>
          <a:lstStyle>
            <a:lvl1pPr algn="l">
              <a:defRPr sz="13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9048" tIns="49524" rIns="99048" bIns="49524" rtlCol="0" anchor="b"/>
          <a:lstStyle>
            <a:lvl1pPr algn="r">
              <a:defRPr sz="1300">
                <a:latin typeface="Arial" charset="0"/>
                <a:cs typeface="Arial" charset="0"/>
              </a:defRPr>
            </a:lvl1pPr>
          </a:lstStyle>
          <a:p>
            <a:pPr>
              <a:defRPr/>
            </a:pPr>
            <a:fld id="{61BE222F-EB2A-40B9-B5DA-4F2093BE70EA}" type="slidenum">
              <a:rPr lang="en-US"/>
              <a:pPr>
                <a:defRPr/>
              </a:pPr>
              <a:t>‹#›</a:t>
            </a:fld>
            <a:endParaRPr lang="en-US"/>
          </a:p>
        </p:txBody>
      </p:sp>
    </p:spTree>
    <p:extLst>
      <p:ext uri="{BB962C8B-B14F-4D97-AF65-F5344CB8AC3E}">
        <p14:creationId xmlns:p14="http://schemas.microsoft.com/office/powerpoint/2010/main" val="237609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vl1pPr>
          </a:lstStyle>
          <a:p>
            <a:fld id="{B5BEAAA2-8DB3-4683-B13E-BF9F51752E65}" type="datetimeFigureOut">
              <a:rPr lang="en-US" smtClean="0"/>
              <a:pPr/>
              <a:t>10/6/2013</a:t>
            </a:fld>
            <a:endParaRPr lang="en-US"/>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860925"/>
            <a:ext cx="5680075" cy="4605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vl1pPr>
          </a:lstStyle>
          <a:p>
            <a:fld id="{D0A053F2-9E7B-445D-99B4-A694084F90CA}" type="slidenum">
              <a:rPr lang="en-US" smtClean="0"/>
              <a:pPr/>
              <a:t>‹#›</a:t>
            </a:fld>
            <a:endParaRPr lang="en-US"/>
          </a:p>
        </p:txBody>
      </p:sp>
    </p:spTree>
    <p:extLst>
      <p:ext uri="{BB962C8B-B14F-4D97-AF65-F5344CB8AC3E}">
        <p14:creationId xmlns:p14="http://schemas.microsoft.com/office/powerpoint/2010/main" val="2388654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0A053F2-9E7B-445D-99B4-A694084F90CA}" type="slidenum">
              <a:rPr lang="en-US" smtClean="0"/>
              <a:pPr/>
              <a:t>28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D69CFCB6-DE4A-4051-985A-C24446A9453F}" type="datetimeFigureOut">
              <a:rPr lang="fa-IR"/>
              <a:pPr>
                <a:defRPr/>
              </a:pPr>
              <a:t>12/02/1434</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66A9A32-6239-43FD-9090-889D9E300093}" type="slidenum">
              <a:rPr lang="fa-IR"/>
              <a:pPr>
                <a:defRPr/>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C09CBB35-0E1C-4053-A70E-7C77F3ABDD82}" type="datetimeFigureOut">
              <a:rPr lang="fa-IR"/>
              <a:pPr>
                <a:defRPr/>
              </a:pPr>
              <a:t>12/02/1434</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71A1FC4-210E-4ECE-9482-50AEB77BE03D}" type="slidenum">
              <a:rPr lang="fa-IR"/>
              <a:pPr>
                <a:defRPr/>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08232A1A-243E-4F28-BFA7-157FC4ECA5E0}" type="datetimeFigureOut">
              <a:rPr lang="fa-IR"/>
              <a:pPr>
                <a:defRPr/>
              </a:pPr>
              <a:t>12/02/1434</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3F546687-3507-4215-9DEA-E8B74E7C6043}" type="slidenum">
              <a:rPr lang="fa-IR"/>
              <a:pPr>
                <a:defRPr/>
              </a:pPr>
              <a:t>‹#›</a:t>
            </a:fld>
            <a:endParaRPr lang="fa-I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8991600" y="3175"/>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0" y="0"/>
            <a:ext cx="9144000" cy="25146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7A7D5C60-62C2-4A2E-A56E-D05294A38958}" type="datetimeFigureOut">
              <a:rPr lang="fa-IR"/>
              <a:pPr>
                <a:defRPr/>
              </a:pPr>
              <a:t>12/02/1434</a:t>
            </a:fld>
            <a:endParaRPr lang="fa-IR"/>
          </a:p>
        </p:txBody>
      </p:sp>
      <p:sp>
        <p:nvSpPr>
          <p:cNvPr id="16" name="Footer Placeholder 16"/>
          <p:cNvSpPr>
            <a:spLocks noGrp="1"/>
          </p:cNvSpPr>
          <p:nvPr>
            <p:ph type="ftr" sz="quarter" idx="11"/>
          </p:nvPr>
        </p:nvSpPr>
        <p:spPr/>
        <p:txBody>
          <a:bodyPr/>
          <a:lstStyle>
            <a:lvl1pPr>
              <a:defRPr/>
            </a:lvl1pPr>
          </a:lstStyle>
          <a:p>
            <a:pPr>
              <a:defRPr/>
            </a:pPr>
            <a:endParaRPr lang="fa-IR"/>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538C93AA-3241-4BF0-BAB5-82DF086F1253}"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301752" y="1527048"/>
            <a:ext cx="8503920" cy="4572000"/>
          </a:xfrm>
        </p:spPr>
        <p:txBody>
          <a:bodyPr/>
          <a:lstStyle>
            <a:lvl2pPr>
              <a:defRPr>
                <a:cs typeface="B Mitra" pitchFamily="2" charset="-78"/>
              </a:defRPr>
            </a:lvl2pPr>
            <a:lvl3pPr>
              <a:defRPr>
                <a:cs typeface="B Mitra" pitchFamily="2" charset="-78"/>
              </a:defRPr>
            </a:lvl3pPr>
            <a:lvl4pPr>
              <a:defRPr>
                <a:cs typeface="B Mitra" pitchFamily="2" charset="-78"/>
              </a:defRPr>
            </a:lvl4pPr>
            <a:lvl5pPr>
              <a:defRPr>
                <a:cs typeface="B Mitra"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F717F00-8128-4920-BE88-83877BB73414}" type="datetimeFigureOut">
              <a:rPr lang="fa-IR"/>
              <a:pPr>
                <a:defRPr/>
              </a:pPr>
              <a:t>12/02/1434</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C0D2FA3D-EC14-44E3-9E59-1E4F822D20B6}"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8991600" y="1905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4"/>
          <p:cNvSpPr>
            <a:spLocks noChangeArrowheads="1"/>
          </p:cNvSpPr>
          <p:nvPr/>
        </p:nvSpPr>
        <p:spPr bwMode="white">
          <a:xfrm>
            <a:off x="152400" y="2286000"/>
            <a:ext cx="8832850" cy="3048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5"/>
          <p:cNvSpPr>
            <a:spLocks noChangeArrowheads="1"/>
          </p:cNvSpPr>
          <p:nvPr/>
        </p:nvSpPr>
        <p:spPr bwMode="auto">
          <a:xfrm>
            <a:off x="155575" y="142875"/>
            <a:ext cx="8832850" cy="2139950"/>
          </a:xfrm>
          <a:prstGeom prst="rect">
            <a:avLst/>
          </a:prstGeom>
          <a:solidFill>
            <a:schemeClr val="accent1"/>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fa-IR"/>
          </a:p>
        </p:txBody>
      </p:sp>
      <p:sp>
        <p:nvSpPr>
          <p:cNvPr id="16" name="Date Placeholder 3"/>
          <p:cNvSpPr>
            <a:spLocks noGrp="1"/>
          </p:cNvSpPr>
          <p:nvPr>
            <p:ph type="dt" sz="half" idx="11"/>
          </p:nvPr>
        </p:nvSpPr>
        <p:spPr/>
        <p:txBody>
          <a:bodyPr/>
          <a:lstStyle>
            <a:lvl1pPr>
              <a:defRPr/>
            </a:lvl1pPr>
          </a:lstStyle>
          <a:p>
            <a:pPr>
              <a:defRPr/>
            </a:pPr>
            <a:fld id="{E6FFF6BB-FF2A-49F6-B05E-F792909FBE90}" type="datetimeFigureOut">
              <a:rPr lang="fa-IR"/>
              <a:pPr>
                <a:defRPr/>
              </a:pPr>
              <a:t>12/02/1434</a:t>
            </a:fld>
            <a:endParaRPr lang="fa-IR"/>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0D6F3A15-8646-411F-8B8E-604138C14FF1}"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p:spPr>
        <p:txBody>
          <a:bodyPr wrap="none" anchor="ctr"/>
          <a:lstStyle/>
          <a:p>
            <a:pPr>
              <a:defRPr/>
            </a:pPr>
            <a:endParaRPr lang="en-US"/>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413B6D58-5BFA-48FC-814F-BD5D29ED5F59}" type="datetimeFigureOut">
              <a:rPr lang="fa-IR"/>
              <a:pPr>
                <a:defRPr/>
              </a:pPr>
              <a:t>12/02/1434</a:t>
            </a:fld>
            <a:endParaRPr lang="fa-IR"/>
          </a:p>
        </p:txBody>
      </p:sp>
      <p:sp>
        <p:nvSpPr>
          <p:cNvPr id="7" name="Footer Placeholder 5"/>
          <p:cNvSpPr>
            <a:spLocks noGrp="1"/>
          </p:cNvSpPr>
          <p:nvPr>
            <p:ph type="ftr" sz="quarter" idx="11"/>
          </p:nvPr>
        </p:nvSpPr>
        <p:spPr/>
        <p:txBody>
          <a:bodyPr/>
          <a:lstStyle>
            <a:lvl1pPr>
              <a:defRPr/>
            </a:lvl1pPr>
          </a:lstStyle>
          <a:p>
            <a:pPr>
              <a:defRPr/>
            </a:pPr>
            <a:endParaRPr lang="fa-IR"/>
          </a:p>
        </p:txBody>
      </p:sp>
      <p:sp>
        <p:nvSpPr>
          <p:cNvPr id="8" name="Slide Number Placeholder 6"/>
          <p:cNvSpPr>
            <a:spLocks noGrp="1"/>
          </p:cNvSpPr>
          <p:nvPr>
            <p:ph type="sldNum" sz="quarter" idx="12"/>
          </p:nvPr>
        </p:nvSpPr>
        <p:spPr/>
        <p:txBody>
          <a:bodyPr/>
          <a:lstStyle>
            <a:lvl1pPr>
              <a:defRPr/>
            </a:lvl1pPr>
          </a:lstStyle>
          <a:p>
            <a:pPr>
              <a:defRPr/>
            </a:pPr>
            <a:fld id="{98C21B01-E24B-453B-9C49-FF9D4D8AB2AF}"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p:spPr>
        <p:txBody>
          <a:bodyPr wrap="none" anchor="ctr"/>
          <a:lstStyle/>
          <a:p>
            <a:pPr>
              <a:defRPr/>
            </a:pPr>
            <a:endParaRPr lang="en-US"/>
          </a:p>
        </p:txBody>
      </p:sp>
      <p:sp>
        <p:nvSpPr>
          <p:cNvPr id="8" name="Rectangle 20"/>
          <p:cNvSpPr>
            <a:spLocks noChangeArrowheads="1"/>
          </p:cNvSpPr>
          <p:nvPr/>
        </p:nvSpPr>
        <p:spPr bwMode="white">
          <a:xfrm>
            <a:off x="0" y="0"/>
            <a:ext cx="9144000" cy="14478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1"/>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1" name="Rectangle 24"/>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30B3F5FA-FED8-44C0-999F-16FDAA2C5A1F}" type="datetimeFigureOut">
              <a:rPr lang="fa-IR"/>
              <a:pPr>
                <a:defRPr/>
              </a:pPr>
              <a:t>12/02/1434</a:t>
            </a:fld>
            <a:endParaRPr lang="fa-IR"/>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fa-IR"/>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EC2412E5-EA6C-4506-9647-19F8ABCAB786}"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7AAFC547-7826-4A6F-AA94-6BADD49D0C6B}" type="datetimeFigureOut">
              <a:rPr lang="fa-IR"/>
              <a:pPr>
                <a:defRPr/>
              </a:pPr>
              <a:t>12/02/1434</a:t>
            </a:fld>
            <a:endParaRPr lang="fa-IR"/>
          </a:p>
        </p:txBody>
      </p:sp>
      <p:sp>
        <p:nvSpPr>
          <p:cNvPr id="4" name="Footer Placeholder 3"/>
          <p:cNvSpPr>
            <a:spLocks noGrp="1"/>
          </p:cNvSpPr>
          <p:nvPr>
            <p:ph type="ftr" sz="quarter" idx="11"/>
          </p:nvPr>
        </p:nvSpPr>
        <p:spPr/>
        <p:txBody>
          <a:bodyPr/>
          <a:lstStyle>
            <a:lvl1pPr>
              <a:defRPr/>
            </a:lvl1pPr>
          </a:lstStyle>
          <a:p>
            <a:pPr>
              <a:defRPr/>
            </a:pPr>
            <a:endParaRPr lang="fa-IR"/>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9C7875A4-BB92-45D5-A7BA-1068E6D42561}" type="slidenum">
              <a:rPr lang="fa-IR"/>
              <a:pPr>
                <a:defRPr/>
              </a:pPr>
              <a:t>‹#›</a:t>
            </a:fld>
            <a:endParaRPr lang="fa-I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3" name="Rectangle 20"/>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4"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Date Placeholder 1"/>
          <p:cNvSpPr>
            <a:spLocks noGrp="1"/>
          </p:cNvSpPr>
          <p:nvPr>
            <p:ph type="dt" sz="half" idx="10"/>
          </p:nvPr>
        </p:nvSpPr>
        <p:spPr/>
        <p:txBody>
          <a:bodyPr/>
          <a:lstStyle>
            <a:lvl1pPr>
              <a:defRPr/>
            </a:lvl1pPr>
          </a:lstStyle>
          <a:p>
            <a:pPr>
              <a:defRPr/>
            </a:pPr>
            <a:fld id="{B3478882-93F6-4649-BC35-0E525C12B209}" type="datetimeFigureOut">
              <a:rPr lang="fa-IR"/>
              <a:pPr>
                <a:defRPr/>
              </a:pPr>
              <a:t>12/02/1434</a:t>
            </a:fld>
            <a:endParaRPr lang="fa-IR"/>
          </a:p>
        </p:txBody>
      </p:sp>
      <p:sp>
        <p:nvSpPr>
          <p:cNvPr id="9" name="Footer Placeholder 2"/>
          <p:cNvSpPr>
            <a:spLocks noGrp="1"/>
          </p:cNvSpPr>
          <p:nvPr>
            <p:ph type="ftr" sz="quarter" idx="11"/>
          </p:nvPr>
        </p:nvSpPr>
        <p:spPr/>
        <p:txBody>
          <a:bodyPr/>
          <a:lstStyle>
            <a:lvl1pPr>
              <a:defRPr/>
            </a:lvl1pPr>
          </a:lstStyle>
          <a:p>
            <a:pPr>
              <a:defRPr/>
            </a:pPr>
            <a:endParaRPr lang="fa-IR"/>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E32099D5-981E-4608-B6BB-0E8EDC0AF5E3}" type="slidenum">
              <a:rPr lang="fa-IR"/>
              <a:pPr>
                <a:defRPr/>
              </a:pPr>
              <a:t>‹#›</a:t>
            </a:fld>
            <a:endParaRPr lang="fa-I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3"/>
          <p:cNvSpPr>
            <a:spLocks noChangeArrowheads="1"/>
          </p:cNvSpPr>
          <p:nvPr/>
        </p:nvSpPr>
        <p:spPr bwMode="white">
          <a:xfrm>
            <a:off x="0" y="0"/>
            <a:ext cx="9144000" cy="119063"/>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AD768467-859D-4A2B-8045-646CB4F6B41D}" type="slidenum">
              <a:rPr lang="fa-IR"/>
              <a:pPr>
                <a:defRPr/>
              </a:pPr>
              <a:t>‹#›</a:t>
            </a:fld>
            <a:endParaRPr lang="fa-IR"/>
          </a:p>
        </p:txBody>
      </p:sp>
      <p:sp>
        <p:nvSpPr>
          <p:cNvPr id="17" name="Date Placeholder 4"/>
          <p:cNvSpPr>
            <a:spLocks noGrp="1"/>
          </p:cNvSpPr>
          <p:nvPr>
            <p:ph type="dt" sz="half" idx="11"/>
          </p:nvPr>
        </p:nvSpPr>
        <p:spPr/>
        <p:txBody>
          <a:bodyPr/>
          <a:lstStyle>
            <a:lvl1pPr>
              <a:defRPr/>
            </a:lvl1pPr>
          </a:lstStyle>
          <a:p>
            <a:pPr>
              <a:defRPr/>
            </a:pPr>
            <a:fld id="{FFD45423-8DD1-497E-91DF-24ED645F9386}" type="datetimeFigureOut">
              <a:rPr lang="fa-IR"/>
              <a:pPr>
                <a:defRPr/>
              </a:pPr>
              <a:t>12/02/1434</a:t>
            </a:fld>
            <a:endParaRPr lang="fa-IR"/>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29C58AFC-F415-49A8-9E51-9532FBEBC855}" type="datetimeFigureOut">
              <a:rPr lang="fa-IR"/>
              <a:pPr>
                <a:defRPr/>
              </a:pPr>
              <a:t>12/02/1434</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EE9FC86-38C8-4092-B7D0-C307871B79E9}" type="slidenum">
              <a:rPr lang="fa-IR"/>
              <a:pPr>
                <a:defRPr/>
              </a:pPr>
              <a:t>‹#›</a:t>
            </a:fld>
            <a:endParaRPr lang="fa-I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3"/>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5A1C8B9D-429A-4A85-B3D0-9043A6C09449}" type="slidenum">
              <a:rPr lang="fa-IR"/>
              <a:pPr>
                <a:defRPr/>
              </a:pPr>
              <a:t>‹#›</a:t>
            </a:fld>
            <a:endParaRPr lang="fa-IR"/>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59A68996-A14E-483E-86F5-EBC53A7AE7B1}" type="datetimeFigureOut">
              <a:rPr lang="fa-IR"/>
              <a:pPr>
                <a:defRPr/>
              </a:pPr>
              <a:t>12/02/1434</a:t>
            </a:fld>
            <a:endParaRPr lang="fa-IR"/>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fa-I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2B292A7-71FC-439E-A736-E5A16D5EBD96}" type="datetimeFigureOut">
              <a:rPr lang="fa-IR"/>
              <a:pPr>
                <a:defRPr/>
              </a:pPr>
              <a:t>12/02/1434</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4CB48C7-9BED-4D29-AD72-72EDCC01CA55}"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7010400" y="0"/>
            <a:ext cx="21336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EE659731-19D6-4405-85EE-197D658578C4}" type="slidenum">
              <a:rPr lang="fa-IR"/>
              <a:pPr>
                <a:defRPr/>
              </a:pPr>
              <a:t>‹#›</a:t>
            </a:fld>
            <a:endParaRPr lang="fa-IR"/>
          </a:p>
        </p:txBody>
      </p:sp>
      <p:sp>
        <p:nvSpPr>
          <p:cNvPr id="14" name="Date Placeholder 3"/>
          <p:cNvSpPr>
            <a:spLocks noGrp="1"/>
          </p:cNvSpPr>
          <p:nvPr>
            <p:ph type="dt" sz="half" idx="11"/>
          </p:nvPr>
        </p:nvSpPr>
        <p:spPr/>
        <p:txBody>
          <a:bodyPr/>
          <a:lstStyle>
            <a:lvl1pPr>
              <a:defRPr/>
            </a:lvl1pPr>
          </a:lstStyle>
          <a:p>
            <a:pPr>
              <a:defRPr/>
            </a:pPr>
            <a:fld id="{5088D0DF-6853-4B25-ACAA-AB23318C08D6}" type="datetimeFigureOut">
              <a:rPr lang="fa-IR"/>
              <a:pPr>
                <a:defRPr/>
              </a:pPr>
              <a:t>12/02/1434</a:t>
            </a:fld>
            <a:endParaRPr lang="fa-IR"/>
          </a:p>
        </p:txBody>
      </p:sp>
      <p:sp>
        <p:nvSpPr>
          <p:cNvPr id="15" name="Footer Placeholder 4"/>
          <p:cNvSpPr>
            <a:spLocks noGrp="1"/>
          </p:cNvSpPr>
          <p:nvPr>
            <p:ph type="ftr" sz="quarter" idx="12"/>
          </p:nvPr>
        </p:nvSpPr>
        <p:spPr/>
        <p:txBody>
          <a:bodyPr/>
          <a:lstStyle>
            <a:lvl1pPr>
              <a:defRPr/>
            </a:lvl1pPr>
          </a:lstStyle>
          <a:p>
            <a:pPr>
              <a:defRPr/>
            </a:pPr>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1112D07F-2E6D-416B-A1B0-E717465FA999}" type="datetimeFigureOut">
              <a:rPr lang="fa-IR"/>
              <a:pPr>
                <a:defRPr/>
              </a:pPr>
              <a:t>12/02/1434</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4AA7052D-A91A-4C15-A77E-68AEBE05538E}" type="slidenum">
              <a:rPr lang="fa-IR"/>
              <a:pPr>
                <a:defRPr/>
              </a:pPr>
              <a:t>‹#›</a:t>
            </a:fld>
            <a:endParaRPr lang="fa-I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9AB62491-3755-4012-84DD-072A3D5C9CA6}" type="datetimeFigureOut">
              <a:rPr lang="fa-IR"/>
              <a:pPr>
                <a:defRPr/>
              </a:pPr>
              <a:t>12/02/1434</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677A9D7-2454-4397-AD34-4DCB92B55D61}" type="slidenum">
              <a:rPr lang="fa-IR"/>
              <a:pPr>
                <a:defRPr/>
              </a:pPr>
              <a:t>‹#›</a:t>
            </a:fld>
            <a:endParaRPr lang="fa-I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AE1597E-17B9-4A2E-A79D-9A1B96FC9C5A}" type="datetimeFigureOut">
              <a:rPr lang="fa-IR"/>
              <a:pPr>
                <a:defRPr/>
              </a:pPr>
              <a:t>12/02/1434</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4CC2A91-DBC6-480C-B777-E54DF82649F0}" type="slidenum">
              <a:rPr lang="fa-IR"/>
              <a:pPr>
                <a:defRPr/>
              </a:pPr>
              <a:t>‹#›</a:t>
            </a:fld>
            <a:endParaRPr lang="fa-I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1DC5D00A-9F4B-40E0-92D1-41EC001F5944}" type="datetimeFigureOut">
              <a:rPr lang="fa-IR"/>
              <a:pPr>
                <a:defRPr/>
              </a:pPr>
              <a:t>12/02/1434</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C956B3C-EB88-47CE-B083-842AE77F39EF}" type="slidenum">
              <a:rPr lang="fa-IR"/>
              <a:pPr>
                <a:defRPr/>
              </a:pPr>
              <a:t>‹#›</a:t>
            </a:fld>
            <a:endParaRPr lang="fa-I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08392411-F41C-43A7-A612-1625394162F2}" type="datetimeFigureOut">
              <a:rPr lang="fa-IR"/>
              <a:pPr>
                <a:defRPr/>
              </a:pPr>
              <a:t>12/02/1434</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0B08D41B-FEF6-4E02-84A0-86005F71D2D5}" type="slidenum">
              <a:rPr lang="fa-IR"/>
              <a:pPr>
                <a:defRPr/>
              </a:pPr>
              <a:t>‹#›</a:t>
            </a:fld>
            <a:endParaRPr lang="fa-I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2DFAEB4C-8912-4518-952E-A0AD60A5E063}" type="datetimeFigureOut">
              <a:rPr lang="fa-IR"/>
              <a:pPr>
                <a:defRPr/>
              </a:pPr>
              <a:t>12/02/1434</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52ABDAA8-504D-4623-93A6-44572FEAC462}" type="slidenum">
              <a:rPr lang="fa-IR"/>
              <a:pPr>
                <a:defRPr/>
              </a:pPr>
              <a:t>‹#›</a:t>
            </a:fld>
            <a:endParaRPr lang="fa-I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CA99154-982F-4937-858A-742CD35B3A6D}" type="datetimeFigureOut">
              <a:rPr lang="fa-IR"/>
              <a:pPr>
                <a:defRPr/>
              </a:pPr>
              <a:t>12/02/1434</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D62614D4-3ED2-416E-9042-DD904AA6A72F}" type="slidenum">
              <a:rPr lang="fa-IR"/>
              <a:pPr>
                <a:defRPr/>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608D200-2D4A-4734-BB8D-B429D15C1A74}" type="datetimeFigureOut">
              <a:rPr lang="fa-IR"/>
              <a:pPr>
                <a:defRPr/>
              </a:pPr>
              <a:t>12/02/1434</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A25F6669-D82A-4F80-A30A-60D12F716E07}" type="slidenum">
              <a:rPr lang="fa-IR"/>
              <a:pPr>
                <a:defRPr/>
              </a:pPr>
              <a:t>‹#›</a:t>
            </a:fld>
            <a:endParaRPr lang="fa-I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5FA3126-0543-4B85-95C1-C79E3FFCE2FE}" type="datetimeFigureOut">
              <a:rPr lang="fa-IR"/>
              <a:pPr>
                <a:defRPr/>
              </a:pPr>
              <a:t>12/02/1434</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DFB163D2-2754-4BE6-9872-E7CA111FE108}" type="slidenum">
              <a:rPr lang="fa-IR"/>
              <a:pPr>
                <a:defRPr/>
              </a:pPr>
              <a:t>‹#›</a:t>
            </a:fld>
            <a:endParaRPr lang="fa-I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A617187-417E-4426-9AF4-E88F64F01DEC}" type="datetimeFigureOut">
              <a:rPr lang="fa-IR"/>
              <a:pPr>
                <a:defRPr/>
              </a:pPr>
              <a:t>12/02/1434</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1BFA660D-2C66-4966-BE39-7DAF8785A7D7}" type="slidenum">
              <a:rPr lang="fa-IR"/>
              <a:pPr>
                <a:defRPr/>
              </a:pPr>
              <a:t>‹#›</a:t>
            </a:fld>
            <a:endParaRPr lang="fa-I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FF11B466-AE08-4786-8BC7-887E225D2758}" type="datetimeFigureOut">
              <a:rPr lang="fa-IR"/>
              <a:pPr>
                <a:defRPr/>
              </a:pPr>
              <a:t>12/02/1434</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2407C4B-5E9C-493E-9DEC-546A98A96D82}" type="slidenum">
              <a:rPr lang="fa-IR"/>
              <a:pPr>
                <a:defRPr/>
              </a:pPr>
              <a:t>‹#›</a:t>
            </a:fld>
            <a:endParaRPr lang="fa-I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34A0861E-CAA0-4A9B-90D6-3C84619849E8}" type="datetimeFigureOut">
              <a:rPr lang="fa-IR"/>
              <a:pPr>
                <a:defRPr/>
              </a:pPr>
              <a:t>12/02/1434</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15DBAA8-D4CE-4277-9691-60F71A565FB9}" type="slidenum">
              <a:rPr lang="fa-IR"/>
              <a:pPr>
                <a:defRPr/>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253A6463-5150-4950-B585-03476A8ED5E9}" type="datetimeFigureOut">
              <a:rPr lang="fa-IR"/>
              <a:pPr>
                <a:defRPr/>
              </a:pPr>
              <a:t>12/02/1434</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8ECBD779-BCFE-45C8-9734-E2AA55C9E7F3}" type="slidenum">
              <a:rPr lang="fa-IR"/>
              <a:pPr>
                <a:defRPr/>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13D6C419-0825-4463-8286-E09ACD3FCF5E}" type="datetimeFigureOut">
              <a:rPr lang="fa-IR"/>
              <a:pPr>
                <a:defRPr/>
              </a:pPr>
              <a:t>12/02/1434</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8A08E86F-E600-4C68-BA80-2ABE82CABF36}" type="slidenum">
              <a:rPr lang="fa-IR"/>
              <a:pPr>
                <a:defRPr/>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C7A3988C-4D5E-4739-823C-29514D16F30E}" type="datetimeFigureOut">
              <a:rPr lang="fa-IR"/>
              <a:pPr>
                <a:defRPr/>
              </a:pPr>
              <a:t>12/02/1434</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FE17D3C2-E3D2-434D-A486-3AE55AAED103}" type="slidenum">
              <a:rPr lang="fa-IR"/>
              <a:pPr>
                <a:defRPr/>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CD6E03D-031D-47D1-A8F5-0659231E0B42}" type="datetimeFigureOut">
              <a:rPr lang="fa-IR"/>
              <a:pPr>
                <a:defRPr/>
              </a:pPr>
              <a:t>12/02/1434</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C00EB1C3-50F3-4ADF-A401-9A064CDACF77}" type="slidenum">
              <a:rPr lang="fa-IR"/>
              <a:pPr>
                <a:defRPr/>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BBBEE66-4C0B-456F-9EDC-FA702AAAB9C5}" type="datetimeFigureOut">
              <a:rPr lang="fa-IR"/>
              <a:pPr>
                <a:defRPr/>
              </a:pPr>
              <a:t>12/02/1434</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718709D7-D5BC-4AB1-B861-6C401966C7B4}" type="slidenum">
              <a:rPr lang="fa-IR"/>
              <a:pPr>
                <a:defRPr/>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F97CD8D-D002-448F-B8AA-E93BAC514E8D}" type="datetimeFigureOut">
              <a:rPr lang="fa-IR"/>
              <a:pPr>
                <a:defRPr/>
              </a:pPr>
              <a:t>12/02/1434</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91BF01E3-0652-4C0F-9C07-7E9A8785CE2A}" type="slidenum">
              <a:rPr lang="fa-IR"/>
              <a:pPr>
                <a:defRPr/>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26C9AE5-B582-486D-9E2B-A10CBEB60AD9}" type="datetimeFigureOut">
              <a:rPr lang="fa-IR"/>
              <a:pPr>
                <a:defRPr/>
              </a:pPr>
              <a:t>12/02/1434</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A928006-929E-423F-9EDD-76351C896963}"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5340" r:id="rId1"/>
    <p:sldLayoutId id="2147485341" r:id="rId2"/>
    <p:sldLayoutId id="2147485342" r:id="rId3"/>
    <p:sldLayoutId id="2147485343" r:id="rId4"/>
    <p:sldLayoutId id="2147485344" r:id="rId5"/>
    <p:sldLayoutId id="2147485345" r:id="rId6"/>
    <p:sldLayoutId id="2147485346" r:id="rId7"/>
    <p:sldLayoutId id="2147485347" r:id="rId8"/>
    <p:sldLayoutId id="2147485348" r:id="rId9"/>
    <p:sldLayoutId id="2147485349" r:id="rId10"/>
    <p:sldLayoutId id="2147485350" r:id="rId11"/>
  </p:sldLayoutIdLst>
  <p:txStyles>
    <p:titleStyle>
      <a:lvl1pPr algn="ctr" rtl="1" eaLnBrk="0" fontAlgn="base" hangingPunct="0">
        <a:spcBef>
          <a:spcPct val="0"/>
        </a:spcBef>
        <a:spcAft>
          <a:spcPct val="0"/>
        </a:spcAft>
        <a:defRPr sz="4400" kern="1200">
          <a:solidFill>
            <a:schemeClr val="tx1"/>
          </a:solidFill>
          <a:latin typeface="+mj-lt"/>
          <a:ea typeface="+mj-ea"/>
          <a:cs typeface="B Titr" pitchFamily="2" charset="-78"/>
        </a:defRPr>
      </a:lvl1pPr>
      <a:lvl2pPr algn="ctr" rtl="1" eaLnBrk="0" fontAlgn="base" hangingPunct="0">
        <a:spcBef>
          <a:spcPct val="0"/>
        </a:spcBef>
        <a:spcAft>
          <a:spcPct val="0"/>
        </a:spcAft>
        <a:defRPr sz="4400">
          <a:solidFill>
            <a:schemeClr val="tx1"/>
          </a:solidFill>
          <a:latin typeface="Calibri" pitchFamily="34" charset="0"/>
          <a:cs typeface="B Titr" pitchFamily="2" charset="-78"/>
        </a:defRPr>
      </a:lvl2pPr>
      <a:lvl3pPr algn="ctr" rtl="1" eaLnBrk="0" fontAlgn="base" hangingPunct="0">
        <a:spcBef>
          <a:spcPct val="0"/>
        </a:spcBef>
        <a:spcAft>
          <a:spcPct val="0"/>
        </a:spcAft>
        <a:defRPr sz="4400">
          <a:solidFill>
            <a:schemeClr val="tx1"/>
          </a:solidFill>
          <a:latin typeface="Calibri" pitchFamily="34" charset="0"/>
          <a:cs typeface="B Titr" pitchFamily="2" charset="-78"/>
        </a:defRPr>
      </a:lvl3pPr>
      <a:lvl4pPr algn="ctr" rtl="1" eaLnBrk="0" fontAlgn="base" hangingPunct="0">
        <a:spcBef>
          <a:spcPct val="0"/>
        </a:spcBef>
        <a:spcAft>
          <a:spcPct val="0"/>
        </a:spcAft>
        <a:defRPr sz="4400">
          <a:solidFill>
            <a:schemeClr val="tx1"/>
          </a:solidFill>
          <a:latin typeface="Calibri" pitchFamily="34" charset="0"/>
          <a:cs typeface="B Titr" pitchFamily="2" charset="-78"/>
        </a:defRPr>
      </a:lvl4pPr>
      <a:lvl5pPr algn="ctr" rtl="1" eaLnBrk="0" fontAlgn="base" hangingPunct="0">
        <a:spcBef>
          <a:spcPct val="0"/>
        </a:spcBef>
        <a:spcAft>
          <a:spcPct val="0"/>
        </a:spcAft>
        <a:defRPr sz="4400">
          <a:solidFill>
            <a:schemeClr val="tx1"/>
          </a:solidFill>
          <a:latin typeface="Calibri" pitchFamily="34" charset="0"/>
          <a:cs typeface="B Titr" pitchFamily="2" charset="-78"/>
        </a:defRPr>
      </a:lvl5pPr>
      <a:lvl6pPr marL="457200" algn="ctr" rtl="1" fontAlgn="base">
        <a:spcBef>
          <a:spcPct val="0"/>
        </a:spcBef>
        <a:spcAft>
          <a:spcPct val="0"/>
        </a:spcAft>
        <a:defRPr sz="4400">
          <a:solidFill>
            <a:schemeClr val="tx1"/>
          </a:solidFill>
          <a:latin typeface="Calibri" pitchFamily="34" charset="0"/>
          <a:cs typeface="B Titr" pitchFamily="2" charset="-78"/>
        </a:defRPr>
      </a:lvl6pPr>
      <a:lvl7pPr marL="914400" algn="ctr" rtl="1" fontAlgn="base">
        <a:spcBef>
          <a:spcPct val="0"/>
        </a:spcBef>
        <a:spcAft>
          <a:spcPct val="0"/>
        </a:spcAft>
        <a:defRPr sz="4400">
          <a:solidFill>
            <a:schemeClr val="tx1"/>
          </a:solidFill>
          <a:latin typeface="Calibri" pitchFamily="34" charset="0"/>
          <a:cs typeface="B Titr" pitchFamily="2" charset="-78"/>
        </a:defRPr>
      </a:lvl7pPr>
      <a:lvl8pPr marL="1371600" algn="ctr" rtl="1" fontAlgn="base">
        <a:spcBef>
          <a:spcPct val="0"/>
        </a:spcBef>
        <a:spcAft>
          <a:spcPct val="0"/>
        </a:spcAft>
        <a:defRPr sz="4400">
          <a:solidFill>
            <a:schemeClr val="tx1"/>
          </a:solidFill>
          <a:latin typeface="Calibri" pitchFamily="34" charset="0"/>
          <a:cs typeface="B Titr" pitchFamily="2" charset="-78"/>
        </a:defRPr>
      </a:lvl8pPr>
      <a:lvl9pPr marL="1828800" algn="ctr" rtl="1" fontAlgn="base">
        <a:spcBef>
          <a:spcPct val="0"/>
        </a:spcBef>
        <a:spcAft>
          <a:spcPct val="0"/>
        </a:spcAft>
        <a:defRPr sz="4400">
          <a:solidFill>
            <a:schemeClr val="tx1"/>
          </a:solidFill>
          <a:latin typeface="Calibri" pitchFamily="34" charset="0"/>
          <a:cs typeface="B Titr" pitchFamily="2" charset="-78"/>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16"/>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1" name="Rectangle 15"/>
          <p:cNvSpPr>
            <a:spLocks noChangeArrowheads="1"/>
          </p:cNvSpPr>
          <p:nvPr/>
        </p:nvSpPr>
        <p:spPr bwMode="white">
          <a:xfrm>
            <a:off x="0" y="0"/>
            <a:ext cx="9144000" cy="139382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2" name="Rectangle 17"/>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3" name="Rectangle 18"/>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478A860B-4C2A-44D7-9A25-5AF12E4A6F82}" type="datetimeFigureOut">
              <a:rPr lang="fa-IR"/>
              <a:pPr>
                <a:defRPr/>
              </a:pPr>
              <a:t>12/02/1434</a:t>
            </a:fld>
            <a:endParaRPr lang="fa-IR"/>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fa-I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a:defRPr/>
            </a:pPr>
            <a:fld id="{0DF24EDA-9075-4904-BA77-350FA0CEE78F}" type="slidenum">
              <a:rPr lang="fa-IR"/>
              <a:pPr>
                <a:defRPr/>
              </a:pPr>
              <a:t>‹#›</a:t>
            </a:fld>
            <a:endParaRPr lang="fa-IR"/>
          </a:p>
        </p:txBody>
      </p:sp>
      <p:sp>
        <p:nvSpPr>
          <p:cNvPr id="2062"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2063"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5362" r:id="rId1"/>
    <p:sldLayoutId id="2147485363" r:id="rId2"/>
    <p:sldLayoutId id="2147485364" r:id="rId3"/>
    <p:sldLayoutId id="2147485365" r:id="rId4"/>
    <p:sldLayoutId id="2147485366" r:id="rId5"/>
    <p:sldLayoutId id="2147485367" r:id="rId6"/>
    <p:sldLayoutId id="2147485368" r:id="rId7"/>
    <p:sldLayoutId id="2147485369" r:id="rId8"/>
    <p:sldLayoutId id="2147485370" r:id="rId9"/>
    <p:sldLayoutId id="2147485371" r:id="rId10"/>
    <p:sldLayoutId id="2147485372" r:id="rId11"/>
  </p:sldLayoutIdLst>
  <p:txStyles>
    <p:titleStyle>
      <a:lvl1pPr algn="ctr" rtl="1" eaLnBrk="0" fontAlgn="base" hangingPunct="0">
        <a:spcBef>
          <a:spcPct val="0"/>
        </a:spcBef>
        <a:spcAft>
          <a:spcPct val="0"/>
        </a:spcAft>
        <a:defRPr lang="en-US" sz="3300" kern="1200" dirty="0" smtClean="0">
          <a:solidFill>
            <a:schemeClr val="accent3">
              <a:shade val="75000"/>
            </a:schemeClr>
          </a:solidFill>
          <a:latin typeface="+mj-lt"/>
          <a:ea typeface="+mj-ea"/>
          <a:cs typeface="+mj-cs"/>
        </a:defRPr>
      </a:lvl1pPr>
      <a:lvl2pPr algn="ctr" rtl="1" eaLnBrk="0" fontAlgn="base" hangingPunct="0">
        <a:spcBef>
          <a:spcPct val="0"/>
        </a:spcBef>
        <a:spcAft>
          <a:spcPct val="0"/>
        </a:spcAft>
        <a:defRPr sz="3300">
          <a:solidFill>
            <a:srgbClr val="88A44D"/>
          </a:solidFill>
          <a:latin typeface="Georgia" pitchFamily="18" charset="0"/>
          <a:cs typeface="B Titr" pitchFamily="2" charset="-78"/>
        </a:defRPr>
      </a:lvl2pPr>
      <a:lvl3pPr algn="ctr" rtl="1" eaLnBrk="0" fontAlgn="base" hangingPunct="0">
        <a:spcBef>
          <a:spcPct val="0"/>
        </a:spcBef>
        <a:spcAft>
          <a:spcPct val="0"/>
        </a:spcAft>
        <a:defRPr sz="3300">
          <a:solidFill>
            <a:srgbClr val="88A44D"/>
          </a:solidFill>
          <a:latin typeface="Georgia" pitchFamily="18" charset="0"/>
          <a:cs typeface="B Titr" pitchFamily="2" charset="-78"/>
        </a:defRPr>
      </a:lvl3pPr>
      <a:lvl4pPr algn="ctr" rtl="1" eaLnBrk="0" fontAlgn="base" hangingPunct="0">
        <a:spcBef>
          <a:spcPct val="0"/>
        </a:spcBef>
        <a:spcAft>
          <a:spcPct val="0"/>
        </a:spcAft>
        <a:defRPr sz="3300">
          <a:solidFill>
            <a:srgbClr val="88A44D"/>
          </a:solidFill>
          <a:latin typeface="Georgia" pitchFamily="18" charset="0"/>
          <a:cs typeface="B Titr" pitchFamily="2" charset="-78"/>
        </a:defRPr>
      </a:lvl4pPr>
      <a:lvl5pPr algn="ctr" rtl="1" eaLnBrk="0" fontAlgn="base" hangingPunct="0">
        <a:spcBef>
          <a:spcPct val="0"/>
        </a:spcBef>
        <a:spcAft>
          <a:spcPct val="0"/>
        </a:spcAft>
        <a:defRPr sz="3300">
          <a:solidFill>
            <a:srgbClr val="88A44D"/>
          </a:solidFill>
          <a:latin typeface="Georgia" pitchFamily="18" charset="0"/>
          <a:cs typeface="B Titr" pitchFamily="2" charset="-78"/>
        </a:defRPr>
      </a:lvl5pPr>
      <a:lvl6pPr marL="457200" algn="ctr" rtl="1" fontAlgn="base">
        <a:spcBef>
          <a:spcPct val="0"/>
        </a:spcBef>
        <a:spcAft>
          <a:spcPct val="0"/>
        </a:spcAft>
        <a:defRPr sz="3300">
          <a:solidFill>
            <a:srgbClr val="88A44D"/>
          </a:solidFill>
          <a:latin typeface="Georgia" pitchFamily="18" charset="0"/>
          <a:cs typeface="B Titr" pitchFamily="2" charset="-78"/>
        </a:defRPr>
      </a:lvl6pPr>
      <a:lvl7pPr marL="914400" algn="ctr" rtl="1" fontAlgn="base">
        <a:spcBef>
          <a:spcPct val="0"/>
        </a:spcBef>
        <a:spcAft>
          <a:spcPct val="0"/>
        </a:spcAft>
        <a:defRPr sz="3300">
          <a:solidFill>
            <a:srgbClr val="88A44D"/>
          </a:solidFill>
          <a:latin typeface="Georgia" pitchFamily="18" charset="0"/>
          <a:cs typeface="B Titr" pitchFamily="2" charset="-78"/>
        </a:defRPr>
      </a:lvl7pPr>
      <a:lvl8pPr marL="1371600" algn="ctr" rtl="1" fontAlgn="base">
        <a:spcBef>
          <a:spcPct val="0"/>
        </a:spcBef>
        <a:spcAft>
          <a:spcPct val="0"/>
        </a:spcAft>
        <a:defRPr sz="3300">
          <a:solidFill>
            <a:srgbClr val="88A44D"/>
          </a:solidFill>
          <a:latin typeface="Georgia" pitchFamily="18" charset="0"/>
          <a:cs typeface="B Titr" pitchFamily="2" charset="-78"/>
        </a:defRPr>
      </a:lvl8pPr>
      <a:lvl9pPr marL="1828800" algn="ctr" rtl="1" fontAlgn="base">
        <a:spcBef>
          <a:spcPct val="0"/>
        </a:spcBef>
        <a:spcAft>
          <a:spcPct val="0"/>
        </a:spcAft>
        <a:defRPr sz="3300">
          <a:solidFill>
            <a:srgbClr val="88A44D"/>
          </a:solidFill>
          <a:latin typeface="Georgia" pitchFamily="18" charset="0"/>
          <a:cs typeface="B Titr" pitchFamily="2" charset="-78"/>
        </a:defRPr>
      </a:lvl9pPr>
    </p:titleStyle>
    <p:bodyStyle>
      <a:lvl1pPr marL="273050" indent="-273050" algn="r" rtl="1"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r" rtl="1"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r" rtl="1" eaLnBrk="0" fontAlgn="base" hangingPunct="0">
        <a:spcBef>
          <a:spcPct val="20000"/>
        </a:spcBef>
        <a:spcAft>
          <a:spcPct val="0"/>
        </a:spcAft>
        <a:buClr>
          <a:srgbClr val="9BBB59"/>
        </a:buClr>
        <a:buSzPct val="75000"/>
        <a:buFont typeface="Wingdings 2" pitchFamily="18" charset="2"/>
        <a:buChar char=""/>
        <a:defRPr sz="2000" kern="1200">
          <a:solidFill>
            <a:schemeClr val="tx1"/>
          </a:solidFill>
          <a:latin typeface="+mn-lt"/>
          <a:ea typeface="+mn-ea"/>
          <a:cs typeface="+mn-cs"/>
        </a:defRPr>
      </a:lvl3pPr>
      <a:lvl4pPr marL="1096963" indent="-228600" algn="r" rtl="1" eaLnBrk="0" fontAlgn="base" hangingPunct="0">
        <a:spcBef>
          <a:spcPct val="20000"/>
        </a:spcBef>
        <a:spcAft>
          <a:spcPct val="0"/>
        </a:spcAft>
        <a:buClr>
          <a:srgbClr val="8064A2"/>
        </a:buClr>
        <a:buSzPct val="70000"/>
        <a:buFont typeface="Wingdings" pitchFamily="2" charset="2"/>
        <a:buChar char=""/>
        <a:defRPr sz="2000" kern="1200">
          <a:solidFill>
            <a:schemeClr val="tx2"/>
          </a:solidFill>
          <a:latin typeface="+mn-lt"/>
          <a:ea typeface="+mn-ea"/>
          <a:cs typeface="+mn-cs"/>
        </a:defRPr>
      </a:lvl4pPr>
      <a:lvl5pPr marL="1371600" indent="-228600" algn="r" rtl="1" eaLnBrk="0" fontAlgn="base" hangingPunct="0">
        <a:spcBef>
          <a:spcPct val="20000"/>
        </a:spcBef>
        <a:spcAft>
          <a:spcPct val="0"/>
        </a:spcAft>
        <a:buClr>
          <a:srgbClr val="4BACC6"/>
        </a:buClr>
        <a:buChar char="•"/>
        <a:defRPr sz="20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pPr>
              <a:defRPr/>
            </a:pPr>
            <a:fld id="{5A8F0704-34C7-4EA8-A027-757F59AEC79D}" type="datetimeFigureOut">
              <a:rPr lang="fa-IR"/>
              <a:pPr>
                <a:defRPr/>
              </a:pPr>
              <a:t>12/02/1434</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pPr>
              <a:defRPr/>
            </a:pPr>
            <a:fld id="{A8849574-6EE2-49A2-AC81-94EE8B922AC2}"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5351" r:id="rId1"/>
    <p:sldLayoutId id="2147485352" r:id="rId2"/>
    <p:sldLayoutId id="2147485353" r:id="rId3"/>
    <p:sldLayoutId id="2147485354" r:id="rId4"/>
    <p:sldLayoutId id="2147485355" r:id="rId5"/>
    <p:sldLayoutId id="2147485356" r:id="rId6"/>
    <p:sldLayoutId id="2147485357" r:id="rId7"/>
    <p:sldLayoutId id="2147485358" r:id="rId8"/>
    <p:sldLayoutId id="2147485359" r:id="rId9"/>
    <p:sldLayoutId id="2147485360" r:id="rId10"/>
    <p:sldLayoutId id="2147485361" r:id="rId11"/>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7313" y="2819400"/>
            <a:ext cx="6415087" cy="2824163"/>
          </a:xfrm>
        </p:spPr>
        <p:txBody>
          <a:bodyPr>
            <a:normAutofit/>
          </a:bodyPr>
          <a:lstStyle/>
          <a:p>
            <a:pPr eaLnBrk="1" fontAlgn="auto" hangingPunct="1">
              <a:spcAft>
                <a:spcPts val="0"/>
              </a:spcAft>
              <a:buFont typeface="Wingdings 2"/>
              <a:buNone/>
              <a:defRPr/>
            </a:pPr>
            <a:r>
              <a:rPr lang="fa-IR" sz="2800" dirty="0" smtClean="0">
                <a:solidFill>
                  <a:srgbClr val="0070C0"/>
                </a:solidFill>
                <a:cs typeface="B Yekan" pitchFamily="2" charset="-78"/>
              </a:rPr>
              <a:t>اقتصاد در صدر اسلام و تمدن اسلامی</a:t>
            </a:r>
          </a:p>
          <a:p>
            <a:pPr eaLnBrk="1" fontAlgn="auto" hangingPunct="1">
              <a:spcAft>
                <a:spcPts val="0"/>
              </a:spcAft>
              <a:buFont typeface="Wingdings 2"/>
              <a:buNone/>
              <a:defRPr/>
            </a:pPr>
            <a:r>
              <a:rPr lang="fa-IR" sz="2400" dirty="0" smtClean="0">
                <a:solidFill>
                  <a:srgbClr val="250B55"/>
                </a:solidFill>
                <a:cs typeface="B Yekan" pitchFamily="2" charset="-78"/>
              </a:rPr>
              <a:t>ویرایش: مهر 1392</a:t>
            </a:r>
          </a:p>
          <a:p>
            <a:pPr eaLnBrk="1" fontAlgn="auto" hangingPunct="1">
              <a:spcAft>
                <a:spcPts val="0"/>
              </a:spcAft>
              <a:buFont typeface="Wingdings 2"/>
              <a:buNone/>
              <a:defRPr/>
            </a:pPr>
            <a:endParaRPr lang="fa-IR" sz="2400" dirty="0" smtClean="0">
              <a:solidFill>
                <a:srgbClr val="250B55"/>
              </a:solidFill>
              <a:cs typeface="B Yekan" pitchFamily="2" charset="-78"/>
            </a:endParaRPr>
          </a:p>
          <a:p>
            <a:pPr eaLnBrk="1" fontAlgn="auto" hangingPunct="1">
              <a:spcAft>
                <a:spcPts val="0"/>
              </a:spcAft>
              <a:buFont typeface="Wingdings 2"/>
              <a:buNone/>
              <a:defRPr/>
            </a:pPr>
            <a:endParaRPr lang="fa-IR" sz="2400" dirty="0" smtClean="0">
              <a:solidFill>
                <a:srgbClr val="250B55"/>
              </a:solidFill>
              <a:cs typeface="B Yekan" pitchFamily="2" charset="-78"/>
            </a:endParaRPr>
          </a:p>
          <a:p>
            <a:pPr eaLnBrk="1" fontAlgn="auto" hangingPunct="1">
              <a:spcAft>
                <a:spcPts val="0"/>
              </a:spcAft>
              <a:buFont typeface="Wingdings 2"/>
              <a:buNone/>
              <a:defRPr/>
            </a:pPr>
            <a:r>
              <a:rPr lang="fa-IR" sz="2400" dirty="0" smtClean="0">
                <a:solidFill>
                  <a:srgbClr val="250B55"/>
                </a:solidFill>
                <a:cs typeface="B Yekan" pitchFamily="2" charset="-78"/>
              </a:rPr>
              <a:t>دکتر محمد جواد شريف زاده</a:t>
            </a:r>
          </a:p>
          <a:p>
            <a:pPr eaLnBrk="1" fontAlgn="auto" hangingPunct="1">
              <a:spcAft>
                <a:spcPts val="0"/>
              </a:spcAft>
              <a:buFont typeface="Wingdings 2"/>
              <a:buNone/>
              <a:defRPr/>
            </a:pPr>
            <a:r>
              <a:rPr lang="fa-IR" sz="2400" dirty="0" smtClean="0">
                <a:solidFill>
                  <a:srgbClr val="250B55"/>
                </a:solidFill>
                <a:cs typeface="B Yekan" pitchFamily="2" charset="-78"/>
              </a:rPr>
              <a:t>دانشگاه امام صادق (ع)</a:t>
            </a:r>
          </a:p>
          <a:p>
            <a:pPr eaLnBrk="1" fontAlgn="auto" hangingPunct="1">
              <a:spcAft>
                <a:spcPts val="0"/>
              </a:spcAft>
              <a:buFont typeface="Wingdings 2"/>
              <a:buNone/>
              <a:defRPr/>
            </a:pPr>
            <a:endParaRPr lang="fa-IR" dirty="0"/>
          </a:p>
        </p:txBody>
      </p:sp>
      <p:sp>
        <p:nvSpPr>
          <p:cNvPr id="15363" name="Title 1"/>
          <p:cNvSpPr>
            <a:spLocks noGrp="1"/>
          </p:cNvSpPr>
          <p:nvPr>
            <p:ph type="ctrTitle"/>
          </p:nvPr>
        </p:nvSpPr>
        <p:spPr>
          <a:xfrm>
            <a:off x="755650" y="404813"/>
            <a:ext cx="7772400" cy="1368425"/>
          </a:xfrm>
        </p:spPr>
        <p:txBody>
          <a:bodyPr/>
          <a:lstStyle/>
          <a:p>
            <a:r>
              <a:rPr lang="fa-IR" sz="4800" b="1" smtClean="0">
                <a:solidFill>
                  <a:srgbClr val="FF0000"/>
                </a:solidFill>
              </a:rPr>
              <a:t>نظام هاي اقتصادي </a:t>
            </a:r>
            <a:endParaRPr lang="en-US" sz="480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200" b="1" dirty="0"/>
              <a:t>اقتصاد مسلمانان در عصر </a:t>
            </a:r>
            <a:r>
              <a:rPr lang="fa-IR" sz="3200" b="1" dirty="0" smtClean="0"/>
              <a:t>عباسیان و فاطميان -1</a:t>
            </a:r>
            <a:endParaRPr lang="en-US" sz="3200" dirty="0"/>
          </a:p>
        </p:txBody>
      </p:sp>
      <p:sp>
        <p:nvSpPr>
          <p:cNvPr id="3" name="Content Placeholder 2"/>
          <p:cNvSpPr>
            <a:spLocks noGrp="1"/>
          </p:cNvSpPr>
          <p:nvPr>
            <p:ph sz="quarter" idx="1"/>
          </p:nvPr>
        </p:nvSpPr>
        <p:spPr/>
        <p:txBody>
          <a:bodyPr/>
          <a:lstStyle/>
          <a:p>
            <a:r>
              <a:rPr lang="fa-IR" sz="2800" dirty="0" smtClean="0"/>
              <a:t>حکومت بنی عباس در سال 132 هجري آغاز شد و به طور رسمي تا 656 ادامه يافت.</a:t>
            </a:r>
          </a:p>
          <a:p>
            <a:r>
              <a:rPr lang="fa-IR" sz="2800" dirty="0" smtClean="0"/>
              <a:t>البته حکومت عباسی نتوانست بر همه قلمرو اسلامی تسلط پیدا کند به گونه ای که تقریباً همزمان با آنان فاطمیان در مصر و امویان در اندلس خلافت بر پا کردند.</a:t>
            </a:r>
          </a:p>
          <a:p>
            <a:r>
              <a:rPr lang="fa-IR" sz="2800" dirty="0" smtClean="0"/>
              <a:t>مهم ترين حوادث اجتماعي – اقتصادي اين دوران عبارتند از:</a:t>
            </a:r>
          </a:p>
          <a:p>
            <a:pPr lvl="1"/>
            <a:r>
              <a:rPr lang="fa-IR" sz="2600" dirty="0" smtClean="0"/>
              <a:t>تاسيس بغداد و چند شهر مهم ديگر </a:t>
            </a:r>
            <a:endParaRPr lang="en-US" sz="2600" dirty="0" smtClean="0"/>
          </a:p>
          <a:p>
            <a:pPr lvl="1"/>
            <a:r>
              <a:rPr lang="fa-IR" sz="2600" dirty="0" smtClean="0"/>
              <a:t>كتابت حديث</a:t>
            </a:r>
          </a:p>
          <a:p>
            <a:pPr lvl="1"/>
            <a:r>
              <a:rPr lang="fa-IR" sz="2600" dirty="0"/>
              <a:t>تثبيت مذاهب فقهي اربعه </a:t>
            </a:r>
            <a:r>
              <a:rPr lang="fa-IR" sz="2600" dirty="0" smtClean="0"/>
              <a:t>و تاليف کتب فقهي به عنوان قوانين مکتوب در جامعه اسلامي </a:t>
            </a:r>
            <a:endParaRPr lang="fa-IR" sz="2600" dirty="0"/>
          </a:p>
          <a:p>
            <a:pPr lvl="1"/>
            <a:r>
              <a:rPr lang="fa-IR" sz="2600" dirty="0" smtClean="0"/>
              <a:t>نهضت ترجمه</a:t>
            </a:r>
            <a:endParaRPr lang="en-US" sz="2600" dirty="0" smtClean="0"/>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200" b="1" dirty="0"/>
              <a:t>اقتصاد مسلمانان در عصر </a:t>
            </a:r>
            <a:r>
              <a:rPr lang="fa-IR" sz="3200" b="1" dirty="0" smtClean="0"/>
              <a:t>عباسیان و </a:t>
            </a:r>
            <a:r>
              <a:rPr lang="fa-IR" sz="3200" b="1" dirty="0"/>
              <a:t>فاطميان </a:t>
            </a:r>
            <a:r>
              <a:rPr lang="fa-IR" sz="3200" b="1" dirty="0" smtClean="0"/>
              <a:t>-2</a:t>
            </a:r>
            <a:endParaRPr lang="fa-IR" sz="3200" dirty="0"/>
          </a:p>
        </p:txBody>
      </p:sp>
      <p:sp>
        <p:nvSpPr>
          <p:cNvPr id="3" name="Content Placeholder 2"/>
          <p:cNvSpPr>
            <a:spLocks noGrp="1"/>
          </p:cNvSpPr>
          <p:nvPr>
            <p:ph sz="quarter" idx="1"/>
          </p:nvPr>
        </p:nvSpPr>
        <p:spPr/>
        <p:txBody>
          <a:bodyPr/>
          <a:lstStyle/>
          <a:p>
            <a:r>
              <a:rPr lang="fa-IR" sz="2800" dirty="0" smtClean="0"/>
              <a:t>برخی دیگر از مهم </a:t>
            </a:r>
            <a:r>
              <a:rPr lang="fa-IR" sz="2800" dirty="0"/>
              <a:t>ترين حوادث اجتماعي – اقتصادي اين </a:t>
            </a:r>
            <a:r>
              <a:rPr lang="fa-IR" sz="2800" dirty="0" smtClean="0"/>
              <a:t>دوران:</a:t>
            </a:r>
            <a:endParaRPr lang="fa-IR" sz="2800" dirty="0"/>
          </a:p>
          <a:p>
            <a:pPr lvl="1"/>
            <a:r>
              <a:rPr lang="fa-IR" sz="2600" dirty="0" smtClean="0"/>
              <a:t>گسترش </a:t>
            </a:r>
            <a:r>
              <a:rPr lang="fa-IR" sz="2600" dirty="0"/>
              <a:t>مدارس علمي و تاسيس نظاميه­ها</a:t>
            </a:r>
          </a:p>
          <a:p>
            <a:pPr lvl="1"/>
            <a:r>
              <a:rPr lang="fa-IR" sz="2600" dirty="0"/>
              <a:t>دستاوردهاي علمي قابل توجه</a:t>
            </a:r>
            <a:endParaRPr lang="en-US" sz="2600" dirty="0"/>
          </a:p>
          <a:p>
            <a:pPr lvl="1"/>
            <a:r>
              <a:rPr lang="fa-IR" sz="2600" dirty="0" smtClean="0"/>
              <a:t>شتاب </a:t>
            </a:r>
            <a:r>
              <a:rPr lang="fa-IR" sz="2600" dirty="0"/>
              <a:t>تجارت و اوج گرفتن اقتصاد مسلمانان: اوج شکوفايي اقتصادي تمدن اسلامي در بخش هايي از اين </a:t>
            </a:r>
            <a:r>
              <a:rPr lang="fa-IR" sz="2600" dirty="0" smtClean="0"/>
              <a:t>دوره به ویژه قرن چهارم بوده </a:t>
            </a:r>
            <a:r>
              <a:rPr lang="fa-IR" sz="2600" dirty="0"/>
              <a:t>است.</a:t>
            </a:r>
          </a:p>
          <a:p>
            <a:pPr lvl="1"/>
            <a:r>
              <a:rPr lang="fa-IR" sz="2600" dirty="0"/>
              <a:t>ضعف سياسي دستگاه خلافت عباسي از آغاز قرن چهارم</a:t>
            </a:r>
          </a:p>
          <a:p>
            <a:pPr lvl="1"/>
            <a:r>
              <a:rPr lang="fa-IR" sz="2600" dirty="0"/>
              <a:t>ظهور اميران بزرگ غير عرب (آل بويه؛‌ غزنويان و سلجوقيان)</a:t>
            </a:r>
          </a:p>
          <a:p>
            <a:pPr lvl="1"/>
            <a:r>
              <a:rPr lang="fa-IR" sz="2600" dirty="0"/>
              <a:t>جنگ هاي صليبي</a:t>
            </a:r>
          </a:p>
          <a:p>
            <a:pPr lvl="1"/>
            <a:r>
              <a:rPr lang="fa-IR" sz="2600" dirty="0"/>
              <a:t>حمله مغول و افول تمدن اسلامي</a:t>
            </a:r>
            <a:endParaRPr lang="en-US" sz="2600" dirty="0"/>
          </a:p>
          <a:p>
            <a:endParaRPr lang="fa-IR" dirty="0"/>
          </a:p>
        </p:txBody>
      </p:sp>
    </p:spTree>
    <p:extLst>
      <p:ext uri="{BB962C8B-B14F-4D97-AF65-F5344CB8AC3E}">
        <p14:creationId xmlns:p14="http://schemas.microsoft.com/office/powerpoint/2010/main" val="2093266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600" dirty="0"/>
              <a:t>آيا اقتصاد در تمدن اسلامي شکوفا بود</a:t>
            </a:r>
            <a:r>
              <a:rPr lang="fa-IR" sz="3600" dirty="0" smtClean="0"/>
              <a:t>؟</a:t>
            </a:r>
            <a:endParaRPr lang="fa-IR" dirty="0"/>
          </a:p>
        </p:txBody>
      </p:sp>
      <p:sp>
        <p:nvSpPr>
          <p:cNvPr id="3" name="Content Placeholder 2"/>
          <p:cNvSpPr>
            <a:spLocks noGrp="1"/>
          </p:cNvSpPr>
          <p:nvPr>
            <p:ph sz="quarter" idx="1"/>
          </p:nvPr>
        </p:nvSpPr>
        <p:spPr/>
        <p:txBody>
          <a:bodyPr/>
          <a:lstStyle/>
          <a:p>
            <a:r>
              <a:rPr lang="fa-IR" sz="2800" dirty="0" smtClean="0"/>
              <a:t>به دليل عدم وجود نظام آماري مستند و فراگير، اطلاعات موجود درباره عملکرد اقتصادها در تمدن اسلامي مختصر و ناکافي است. با اين حال برخي گزارش هاي تاريخي تاييد کننده شکوفايي اقتصادي در دوره مذکور است. </a:t>
            </a:r>
          </a:p>
          <a:p>
            <a:r>
              <a:rPr lang="fa-IR" sz="2800" dirty="0" smtClean="0"/>
              <a:t>از جمله مهم ترين شواهد مويد شکوفايي مذکور مي توان به موارد زير اشاره کرد:</a:t>
            </a:r>
          </a:p>
          <a:p>
            <a:pPr lvl="1"/>
            <a:r>
              <a:rPr lang="fa-IR" sz="2400" dirty="0" smtClean="0"/>
              <a:t>حجم قابل توجه خراج و ماليات هاي وصول شده </a:t>
            </a:r>
          </a:p>
          <a:p>
            <a:pPr lvl="1"/>
            <a:r>
              <a:rPr lang="fa-IR" sz="2400" dirty="0" smtClean="0"/>
              <a:t>گزارش هاي موجود در مورد ثروت هاي شخصي برخي افراد</a:t>
            </a:r>
          </a:p>
          <a:p>
            <a:pPr lvl="1"/>
            <a:r>
              <a:rPr lang="fa-IR" sz="2400" dirty="0" smtClean="0"/>
              <a:t>رواج گسترده تجارت </a:t>
            </a:r>
          </a:p>
          <a:p>
            <a:pPr lvl="2"/>
            <a:r>
              <a:rPr lang="fa-IR" sz="2400" dirty="0" smtClean="0"/>
              <a:t>گستردگي مبادلات نشانگر گستردگي مازاد توليد است.</a:t>
            </a:r>
          </a:p>
          <a:p>
            <a:pPr lvl="2"/>
            <a:r>
              <a:rPr lang="fa-IR" sz="2400" dirty="0" smtClean="0"/>
              <a:t>گستردگي تجارت، امکان تقسيم کار و تخصصي شدن توليد را در سطوح مختلف افزايش مي دهد و به اين ترتيب موجب ارتقاي بهره وري و رشد توليدات مي شود؛ بنابراين رواج گسترده تجارت خود عامل بسيار مهمي در توسعه و شکوفايي اقتصاد است.</a:t>
            </a:r>
            <a:endParaRPr lang="fa-IR" sz="2800" dirty="0"/>
          </a:p>
          <a:p>
            <a:pPr lvl="2"/>
            <a:endParaRPr lang="fa-IR" sz="1800" dirty="0" smtClean="0"/>
          </a:p>
        </p:txBody>
      </p:sp>
    </p:spTree>
    <p:extLst>
      <p:ext uri="{BB962C8B-B14F-4D97-AF65-F5344CB8AC3E}">
        <p14:creationId xmlns:p14="http://schemas.microsoft.com/office/powerpoint/2010/main" val="34476715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ويژگي هاي اقتصاد در تمدن اسلامي</a:t>
            </a:r>
          </a:p>
        </p:txBody>
      </p:sp>
      <p:sp>
        <p:nvSpPr>
          <p:cNvPr id="3" name="Content Placeholder 2"/>
          <p:cNvSpPr>
            <a:spLocks noGrp="1"/>
          </p:cNvSpPr>
          <p:nvPr>
            <p:ph sz="quarter" idx="1"/>
          </p:nvPr>
        </p:nvSpPr>
        <p:spPr>
          <a:xfrm>
            <a:off x="251520" y="1268760"/>
            <a:ext cx="8554152" cy="5040559"/>
          </a:xfrm>
        </p:spPr>
        <p:txBody>
          <a:bodyPr numCol="1">
            <a:noAutofit/>
          </a:bodyPr>
          <a:lstStyle/>
          <a:p>
            <a:pPr algn="r"/>
            <a:r>
              <a:rPr lang="fa-IR" sz="2400" dirty="0" smtClean="0"/>
              <a:t>نگرش و انگیزش در تمدن اسلامی</a:t>
            </a:r>
          </a:p>
          <a:p>
            <a:pPr algn="r"/>
            <a:r>
              <a:rPr lang="fa-IR" sz="2400" dirty="0" smtClean="0"/>
              <a:t>اخلاق کسب و کار</a:t>
            </a:r>
          </a:p>
          <a:p>
            <a:pPr algn="r"/>
            <a:r>
              <a:rPr lang="fa-IR" sz="2400" dirty="0" smtClean="0"/>
              <a:t>نظام حقوقی در </a:t>
            </a:r>
            <a:r>
              <a:rPr lang="fa-IR" sz="2400" dirty="0"/>
              <a:t>تمدن </a:t>
            </a:r>
            <a:r>
              <a:rPr lang="fa-IR" sz="2400" dirty="0" smtClean="0"/>
              <a:t>اسلامی</a:t>
            </a:r>
          </a:p>
          <a:p>
            <a:pPr algn="r"/>
            <a:r>
              <a:rPr lang="fa-IR" sz="2400" dirty="0" smtClean="0"/>
              <a:t>تولید </a:t>
            </a:r>
            <a:r>
              <a:rPr lang="fa-IR" sz="2400" dirty="0"/>
              <a:t>در تمدن </a:t>
            </a:r>
            <a:r>
              <a:rPr lang="fa-IR" sz="2400" dirty="0" smtClean="0"/>
              <a:t>اسلامی</a:t>
            </a:r>
          </a:p>
          <a:p>
            <a:pPr algn="r"/>
            <a:r>
              <a:rPr lang="fa-IR" sz="2400" dirty="0" smtClean="0"/>
              <a:t>تجارت </a:t>
            </a:r>
            <a:r>
              <a:rPr lang="fa-IR" sz="2400" dirty="0"/>
              <a:t>در تمدن </a:t>
            </a:r>
            <a:r>
              <a:rPr lang="fa-IR" sz="2400" dirty="0" smtClean="0"/>
              <a:t>اسلامي</a:t>
            </a:r>
          </a:p>
          <a:p>
            <a:pPr algn="r"/>
            <a:r>
              <a:rPr lang="fa-IR" sz="2400" dirty="0" smtClean="0"/>
              <a:t>بازار </a:t>
            </a:r>
            <a:r>
              <a:rPr lang="fa-IR" sz="2400" dirty="0"/>
              <a:t>در تمدن </a:t>
            </a:r>
            <a:r>
              <a:rPr lang="fa-IR" sz="2400" dirty="0" smtClean="0"/>
              <a:t>اسلامی</a:t>
            </a:r>
          </a:p>
          <a:p>
            <a:pPr algn="r"/>
            <a:r>
              <a:rPr lang="fa-IR" sz="2400" dirty="0" smtClean="0"/>
              <a:t>اصناف </a:t>
            </a:r>
            <a:r>
              <a:rPr lang="fa-IR" sz="2400" dirty="0"/>
              <a:t>در تمدن </a:t>
            </a:r>
            <a:r>
              <a:rPr lang="fa-IR" sz="2400" dirty="0" smtClean="0"/>
              <a:t>اسلامی</a:t>
            </a:r>
          </a:p>
          <a:p>
            <a:pPr algn="r"/>
            <a:r>
              <a:rPr lang="fa-IR" sz="2400" dirty="0" smtClean="0"/>
              <a:t>توزیع </a:t>
            </a:r>
            <a:r>
              <a:rPr lang="fa-IR" sz="2400" dirty="0"/>
              <a:t>ثروت و درآمد در تمدن </a:t>
            </a:r>
            <a:r>
              <a:rPr lang="fa-IR" sz="2400" dirty="0" smtClean="0"/>
              <a:t>اسلامی</a:t>
            </a:r>
          </a:p>
          <a:p>
            <a:pPr algn="r"/>
            <a:r>
              <a:rPr lang="fa-IR" sz="2400" dirty="0" smtClean="0"/>
              <a:t>تامین اجتماعی در تمدن اسلامی</a:t>
            </a:r>
          </a:p>
          <a:p>
            <a:pPr algn="r"/>
            <a:r>
              <a:rPr lang="fa-IR" sz="2400" dirty="0" smtClean="0"/>
              <a:t>تامین </a:t>
            </a:r>
            <a:r>
              <a:rPr lang="fa-IR" sz="2400" dirty="0"/>
              <a:t>مالی در تمدن </a:t>
            </a:r>
            <a:r>
              <a:rPr lang="fa-IR" sz="2400" dirty="0" smtClean="0"/>
              <a:t>اسلامی</a:t>
            </a:r>
          </a:p>
          <a:p>
            <a:pPr algn="r"/>
            <a:r>
              <a:rPr lang="fa-IR" sz="2400" dirty="0" smtClean="0"/>
              <a:t>دولت </a:t>
            </a:r>
            <a:r>
              <a:rPr lang="fa-IR" sz="2400" dirty="0"/>
              <a:t>در تمدن </a:t>
            </a:r>
            <a:r>
              <a:rPr lang="fa-IR" sz="2400" dirty="0" smtClean="0"/>
              <a:t>اسلامی</a:t>
            </a:r>
          </a:p>
          <a:p>
            <a:pPr algn="r"/>
            <a:r>
              <a:rPr lang="fa-IR" sz="2400" dirty="0" smtClean="0"/>
              <a:t>نظارت</a:t>
            </a:r>
            <a:r>
              <a:rPr lang="fa-IR" sz="2400" dirty="0"/>
              <a:t>، داوري و حل اختلافات در تمدن اسلامی </a:t>
            </a:r>
          </a:p>
        </p:txBody>
      </p:sp>
    </p:spTree>
    <p:extLst>
      <p:ext uri="{BB962C8B-B14F-4D97-AF65-F5344CB8AC3E}">
        <p14:creationId xmlns:p14="http://schemas.microsoft.com/office/powerpoint/2010/main" val="7293935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نگرش و انگیزش در تمدن اسلامی</a:t>
            </a:r>
            <a:endParaRPr lang="fa-IR" dirty="0"/>
          </a:p>
        </p:txBody>
      </p:sp>
      <p:sp>
        <p:nvSpPr>
          <p:cNvPr id="3" name="Content Placeholder 2"/>
          <p:cNvSpPr>
            <a:spLocks noGrp="1"/>
          </p:cNvSpPr>
          <p:nvPr>
            <p:ph sz="quarter" idx="1"/>
          </p:nvPr>
        </p:nvSpPr>
        <p:spPr/>
        <p:txBody>
          <a:bodyPr/>
          <a:lstStyle/>
          <a:p>
            <a:pPr lvl="0"/>
            <a:r>
              <a:rPr lang="fa-IR" sz="2800" dirty="0" smtClean="0"/>
              <a:t>آنچه تمدن اسلامی را از تمدن های مادی متمایز می ساخت ذکر الهی و خداباوری بود. </a:t>
            </a:r>
          </a:p>
          <a:p>
            <a:r>
              <a:rPr lang="fa-IR" sz="2800" dirty="0" smtClean="0"/>
              <a:t>تمدن عظیم اسلامی بر پایه فرهنگ اسلامی بنا </a:t>
            </a:r>
            <a:r>
              <a:rPr lang="fa-IR" sz="2800" dirty="0"/>
              <a:t>شده </a:t>
            </a:r>
            <a:r>
              <a:rPr lang="fa-IR" sz="2800" dirty="0" smtClean="0"/>
              <a:t>بود و همه چیز از جمله زندگی اقتصادی بر همین اساس تعریف و تنظیم می شد. (مفهوم حک شدگی)</a:t>
            </a:r>
            <a:endParaRPr lang="fa-IR" sz="2800" dirty="0"/>
          </a:p>
          <a:p>
            <a:pPr lvl="0"/>
            <a:r>
              <a:rPr lang="fa-IR" sz="2800" dirty="0" smtClean="0"/>
              <a:t>مسلمانِ معتقد نه برای کسب سود و درآمد بلکه در پی فضل الهی و برای روزی گرفتن از او به کسب و کار می پرداخت. (و ابتغوا من فضل الله+فابتغوا عند الله الرزق)</a:t>
            </a:r>
            <a:endParaRPr lang="fa-IR" sz="2800" dirty="0"/>
          </a:p>
          <a:p>
            <a:pPr lvl="0"/>
            <a:r>
              <a:rPr lang="fa-IR" sz="2800" dirty="0" smtClean="0"/>
              <a:t>قرابت بازار و مدارس دینی در تعلیم و تربیت توده مردم به ویژه تجار تاثیر فراوان داشت.</a:t>
            </a:r>
          </a:p>
          <a:p>
            <a:pPr lvl="0"/>
            <a:r>
              <a:rPr lang="fa-IR" sz="2800" dirty="0" smtClean="0"/>
              <a:t>گوشه اي از اين اعتقادات و اخلاقيات در کسب نامه هاي اصناف گوناگون مانند کسب نامه موزه دوزان انعکاس يافته است.</a:t>
            </a:r>
            <a:endParaRPr lang="en-US" sz="2800" dirty="0"/>
          </a:p>
          <a:p>
            <a:endParaRPr lang="fa-IR" dirty="0"/>
          </a:p>
        </p:txBody>
      </p:sp>
    </p:spTree>
    <p:extLst>
      <p:ext uri="{BB962C8B-B14F-4D97-AF65-F5344CB8AC3E}">
        <p14:creationId xmlns:p14="http://schemas.microsoft.com/office/powerpoint/2010/main" val="32701661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معیارهای اخلاقی کسب وکار در اسلام</a:t>
            </a:r>
            <a:endParaRPr lang="fa-IR" dirty="0"/>
          </a:p>
        </p:txBody>
      </p:sp>
      <p:sp>
        <p:nvSpPr>
          <p:cNvPr id="3" name="Content Placeholder 2"/>
          <p:cNvSpPr>
            <a:spLocks noGrp="1"/>
          </p:cNvSpPr>
          <p:nvPr>
            <p:ph sz="quarter" idx="1"/>
          </p:nvPr>
        </p:nvSpPr>
        <p:spPr/>
        <p:txBody>
          <a:bodyPr/>
          <a:lstStyle/>
          <a:p>
            <a:pPr lvl="0"/>
            <a:r>
              <a:rPr lang="fa-IR" sz="2800" dirty="0"/>
              <a:t>اخلاق کسب و کار در تمدن اسلامي جايگاه مهمي داشت و فضايل اخلاقي مبناي انتخاب بزرگان بازار و صنف بود</a:t>
            </a:r>
            <a:r>
              <a:rPr lang="fa-IR" sz="2800" dirty="0" smtClean="0"/>
              <a:t>. برخی از فضایل اخلاقی کسب و کار در اسلام عبارت بود از</a:t>
            </a:r>
            <a:r>
              <a:rPr lang="fa-IR" sz="2800" dirty="0" smtClean="0"/>
              <a:t>:</a:t>
            </a:r>
          </a:p>
          <a:p>
            <a:pPr lvl="1"/>
            <a:r>
              <a:rPr lang="fa-IR" sz="2400" dirty="0" smtClean="0"/>
              <a:t>پرهيز از ظلم،‌ احتکار،‌ غش، تدليس، کم فروشي</a:t>
            </a:r>
          </a:p>
          <a:p>
            <a:pPr lvl="1"/>
            <a:r>
              <a:rPr lang="fa-IR" sz="2400" dirty="0" smtClean="0"/>
              <a:t>پرهيز از نجش،‌ پرهيز از وارد شدن در معامله ديگران،‌ پرهيز از استقبال کاروان هاي تجارتي</a:t>
            </a:r>
          </a:p>
          <a:p>
            <a:pPr lvl="1"/>
            <a:r>
              <a:rPr lang="fa-IR" sz="2400" dirty="0" smtClean="0"/>
              <a:t>آرايش ندادن کالا، بيان عيوب کالا،‌ پرهيز از ستايش کالاي خود و نکوهش کالاي ديگران</a:t>
            </a:r>
          </a:p>
          <a:p>
            <a:pPr lvl="1"/>
            <a:r>
              <a:rPr lang="fa-IR" sz="2400" dirty="0" smtClean="0"/>
              <a:t> نگرفتن سود از مومنان، شکايت نکردن از سود کم، آسان گرفتن در معامله</a:t>
            </a:r>
          </a:p>
          <a:p>
            <a:pPr lvl="1"/>
            <a:r>
              <a:rPr lang="fa-IR" sz="2400" dirty="0" smtClean="0"/>
              <a:t>مهلت دادن به تنگدستان، اقاله النادم،</a:t>
            </a:r>
          </a:p>
          <a:p>
            <a:pPr lvl="1"/>
            <a:r>
              <a:rPr lang="fa-IR" sz="2400" dirty="0" smtClean="0"/>
              <a:t>دعا خواندن هنگام ورود به بازار،‌صدقه دادن،‌ پرهيز از معامله با فساق و ظلمه</a:t>
            </a:r>
          </a:p>
          <a:p>
            <a:pPr lvl="1"/>
            <a:r>
              <a:rPr lang="fa-IR" sz="2400" smtClean="0"/>
              <a:t>اجتناب از مشاغل مکروه</a:t>
            </a:r>
            <a:endParaRPr lang="fa-IR" sz="2400" dirty="0" smtClean="0"/>
          </a:p>
          <a:p>
            <a:pPr lvl="1"/>
            <a:endParaRPr lang="fa-IR" sz="2400" dirty="0"/>
          </a:p>
          <a:p>
            <a:endParaRPr lang="fa-IR" dirty="0"/>
          </a:p>
        </p:txBody>
      </p:sp>
    </p:spTree>
    <p:extLst>
      <p:ext uri="{BB962C8B-B14F-4D97-AF65-F5344CB8AC3E}">
        <p14:creationId xmlns:p14="http://schemas.microsoft.com/office/powerpoint/2010/main" val="10419051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نظام آموزشی و تربیتی در تمدن اسلامی</a:t>
            </a:r>
            <a:endParaRPr lang="fa-IR" dirty="0"/>
          </a:p>
        </p:txBody>
      </p:sp>
      <p:sp>
        <p:nvSpPr>
          <p:cNvPr id="3" name="Content Placeholder 2"/>
          <p:cNvSpPr>
            <a:spLocks noGrp="1"/>
          </p:cNvSpPr>
          <p:nvPr>
            <p:ph sz="quarter" idx="1"/>
          </p:nvPr>
        </p:nvSpPr>
        <p:spPr/>
        <p:txBody>
          <a:bodyPr/>
          <a:lstStyle/>
          <a:p>
            <a:r>
              <a:rPr lang="fa-IR" dirty="0" smtClean="0"/>
              <a:t>چنان که نظریات جدید رشد نشان می دهد نظام آموزشی می تواند نقش مهمی در ارتقای رشد اقتصادی داشته باشد.</a:t>
            </a:r>
          </a:p>
          <a:p>
            <a:r>
              <a:rPr lang="fa-IR" dirty="0" smtClean="0"/>
              <a:t>دعوت به علم و علم آموزی از محورهای اصیل فرهنگ اسلامی بود</a:t>
            </a:r>
            <a:r>
              <a:rPr lang="fa-IR" dirty="0"/>
              <a:t>. به همین دلیل مسلمانان توان زیادی را صرف انتقال علوم از سایر زبان ها به زبان عربی کردند. </a:t>
            </a:r>
          </a:p>
          <a:p>
            <a:r>
              <a:rPr lang="fa-IR" dirty="0" smtClean="0"/>
              <a:t>تعلیم و تعلم در اسلام اختصاص به طبقه اجتماعی خاصی نداشت؛ بسیاری از علمای برجسته مسلمان از شهرها و روستاهای کوچک و از خانواده های فقیر برخاسته بودند.</a:t>
            </a:r>
          </a:p>
          <a:p>
            <a:r>
              <a:rPr lang="fa-IR" dirty="0" smtClean="0"/>
              <a:t>مدارس علمی بزرگ به ویژه نظامیه بغداد، نظامیه نیشابور، الازهر قاهره، مستنصریه بغداد و ... مراکز مهم آموزش و پژوهش در دنیای آن روز بودند.</a:t>
            </a:r>
          </a:p>
          <a:p>
            <a:r>
              <a:rPr lang="fa-IR" dirty="0" smtClean="0"/>
              <a:t>شهرهای بزرگ اسلامی تعداد زیادی مدرسه داشتند. برای مثال در </a:t>
            </a:r>
            <a:r>
              <a:rPr lang="fa-IR" dirty="0"/>
              <a:t>قرن </a:t>
            </a:r>
            <a:r>
              <a:rPr lang="fa-IR" dirty="0" smtClean="0"/>
              <a:t>ششم هجری </a:t>
            </a:r>
            <a:r>
              <a:rPr lang="fa-IR" dirty="0"/>
              <a:t>که ابن جبیر سیاح اندلسی به مشرق آمد بیست مدرسه در دمشق </a:t>
            </a:r>
            <a:r>
              <a:rPr lang="fa-IR" dirty="0" smtClean="0"/>
              <a:t>یافت و </a:t>
            </a:r>
            <a:r>
              <a:rPr lang="fa-IR" dirty="0"/>
              <a:t>سی مدرسه در بغداد </a:t>
            </a:r>
            <a:r>
              <a:rPr lang="fa-IR" dirty="0" smtClean="0"/>
              <a:t>. </a:t>
            </a:r>
          </a:p>
        </p:txBody>
      </p:sp>
    </p:spTree>
    <p:extLst>
      <p:ext uri="{BB962C8B-B14F-4D97-AF65-F5344CB8AC3E}">
        <p14:creationId xmlns:p14="http://schemas.microsoft.com/office/powerpoint/2010/main" val="32619749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نقش وقف در تاسیس و تداوم فعالیت مدارس اسلامی </a:t>
            </a:r>
          </a:p>
        </p:txBody>
      </p:sp>
      <p:sp>
        <p:nvSpPr>
          <p:cNvPr id="3" name="Content Placeholder 2"/>
          <p:cNvSpPr>
            <a:spLocks noGrp="1"/>
          </p:cNvSpPr>
          <p:nvPr>
            <p:ph sz="quarter" idx="1"/>
          </p:nvPr>
        </p:nvSpPr>
        <p:spPr/>
        <p:txBody>
          <a:bodyPr/>
          <a:lstStyle/>
          <a:p>
            <a:r>
              <a:rPr lang="fa-IR" dirty="0" smtClean="0"/>
              <a:t>وقف نقش مهمی در تاسیس و استمرار حیات مدارس علمی بزرگ داشت. </a:t>
            </a:r>
          </a:p>
          <a:p>
            <a:r>
              <a:rPr lang="fa-IR" dirty="0" smtClean="0"/>
              <a:t>چنان که در تاریخ آمده است نظامیه </a:t>
            </a:r>
            <a:r>
              <a:rPr lang="fa-IR" dirty="0"/>
              <a:t>بغداد ساختمانی باشکوه و عالی داشت و نظام الملک برای ساختن آن 200000 دینار خرج کرد و نام خود را بر فراز آن نوشت و در اطراف آن بازارها ساخت و وقف مدرسه کرد و گرمابه ها و دکان ها خرید و بر آن وقف کرد و هر سال برای استادان و شاگردان مبلغ 15000 دینار خرج و صرف کرد.</a:t>
            </a:r>
            <a:r>
              <a:rPr lang="en-US" dirty="0"/>
              <a:t> </a:t>
            </a:r>
            <a:endParaRPr lang="fa-IR" dirty="0"/>
          </a:p>
          <a:p>
            <a:r>
              <a:rPr lang="fa-IR" dirty="0" smtClean="0"/>
              <a:t>در این مدارس هم </a:t>
            </a:r>
            <a:r>
              <a:rPr lang="fa-IR" dirty="0"/>
              <a:t>مدد </a:t>
            </a:r>
            <a:r>
              <a:rPr lang="fa-IR" dirty="0" smtClean="0"/>
              <a:t>معاش مهیا بود و هم کتابخانه</a:t>
            </a:r>
            <a:r>
              <a:rPr lang="fa-IR" dirty="0"/>
              <a:t>، بیمارستان، </a:t>
            </a:r>
            <a:r>
              <a:rPr lang="fa-IR" dirty="0" smtClean="0"/>
              <a:t>مسجد و مجلس </a:t>
            </a:r>
            <a:r>
              <a:rPr lang="fa-IR" dirty="0"/>
              <a:t>وعظ </a:t>
            </a:r>
            <a:r>
              <a:rPr lang="fa-IR" dirty="0" smtClean="0"/>
              <a:t>در </a:t>
            </a:r>
            <a:r>
              <a:rPr lang="fa-IR" dirty="0"/>
              <a:t>دسترس </a:t>
            </a:r>
            <a:r>
              <a:rPr lang="fa-IR" dirty="0" smtClean="0"/>
              <a:t>طالبان علم قرار داشت.</a:t>
            </a:r>
          </a:p>
          <a:p>
            <a:r>
              <a:rPr lang="fa-IR" dirty="0" smtClean="0"/>
              <a:t>بسیاری از دانشگاه های مهم اروپا پس از جنگ های صلیبی و با الهام از مدارس بزرگ اسلامی مانند نظامیه ها برپا شدند.</a:t>
            </a:r>
            <a:endParaRPr lang="fa-IR" dirty="0"/>
          </a:p>
          <a:p>
            <a:endParaRPr lang="fa-IR" dirty="0"/>
          </a:p>
        </p:txBody>
      </p:sp>
    </p:spTree>
    <p:extLst>
      <p:ext uri="{BB962C8B-B14F-4D97-AF65-F5344CB8AC3E}">
        <p14:creationId xmlns:p14="http://schemas.microsoft.com/office/powerpoint/2010/main" val="15642717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نظام حقوقی در تمدن اسلامی</a:t>
            </a:r>
            <a:endParaRPr lang="fa-IR" dirty="0"/>
          </a:p>
        </p:txBody>
      </p:sp>
      <p:sp>
        <p:nvSpPr>
          <p:cNvPr id="3" name="Content Placeholder 2"/>
          <p:cNvSpPr>
            <a:spLocks noGrp="1"/>
          </p:cNvSpPr>
          <p:nvPr>
            <p:ph sz="quarter" idx="1"/>
          </p:nvPr>
        </p:nvSpPr>
        <p:spPr/>
        <p:txBody>
          <a:bodyPr/>
          <a:lstStyle/>
          <a:p>
            <a:r>
              <a:rPr lang="fa-IR" dirty="0" smtClean="0"/>
              <a:t>مهم ترین منبع حقوقی اسلام، قرآن و سنت پیامبر اکرم (ص) بود.</a:t>
            </a:r>
          </a:p>
          <a:p>
            <a:r>
              <a:rPr lang="fa-IR" dirty="0" smtClean="0"/>
              <a:t>با این حال به علت منع کتابت حدیث تا اوایل قرن دوم هجری قواعد حقوقی اسلام عمدتاً ماهیت شفاهی داشت.</a:t>
            </a:r>
          </a:p>
          <a:p>
            <a:r>
              <a:rPr lang="fa-IR" dirty="0" smtClean="0"/>
              <a:t>در میانه قرن دوم هجری کتابت حدیث و به تبع آن فقه اسلامی رواج یافت و با تثبیت مذاهب فقهی ثبات قانونی پدید آمد. </a:t>
            </a:r>
          </a:p>
          <a:p>
            <a:r>
              <a:rPr lang="fa-IR" dirty="0" smtClean="0"/>
              <a:t>در شهرهای اسلامی اهل هر مذهب فقهی به قضات همان مذهب مراجعه می کردند.</a:t>
            </a:r>
          </a:p>
          <a:p>
            <a:r>
              <a:rPr lang="fa-IR" dirty="0" smtClean="0"/>
              <a:t>در نظام حقوقی اسلام مالکیت خصوصی و حق مبادله آزادانه به رسمیت شناخته شده بود؛ از همین رو زمینه های لازم برای رواج تجارت مهیا بود.</a:t>
            </a:r>
          </a:p>
          <a:p>
            <a:pPr marL="0" indent="0">
              <a:buNone/>
            </a:pPr>
            <a:endParaRPr lang="fa-IR" dirty="0" smtClean="0"/>
          </a:p>
          <a:p>
            <a:pPr marL="0" indent="0">
              <a:buNone/>
            </a:pPr>
            <a:r>
              <a:rPr lang="fa-IR" dirty="0" smtClean="0"/>
              <a:t> </a:t>
            </a:r>
            <a:endParaRPr lang="fa-IR" dirty="0"/>
          </a:p>
        </p:txBody>
      </p:sp>
    </p:spTree>
    <p:extLst>
      <p:ext uri="{BB962C8B-B14F-4D97-AF65-F5344CB8AC3E}">
        <p14:creationId xmlns:p14="http://schemas.microsoft.com/office/powerpoint/2010/main" val="29390004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تولید در تمدن اسلامی</a:t>
            </a:r>
            <a:endParaRPr lang="fa-IR" dirty="0"/>
          </a:p>
        </p:txBody>
      </p:sp>
      <p:sp>
        <p:nvSpPr>
          <p:cNvPr id="3" name="Content Placeholder 2"/>
          <p:cNvSpPr>
            <a:spLocks noGrp="1"/>
          </p:cNvSpPr>
          <p:nvPr>
            <p:ph sz="quarter" idx="1"/>
          </p:nvPr>
        </p:nvSpPr>
        <p:spPr/>
        <p:txBody>
          <a:bodyPr/>
          <a:lstStyle/>
          <a:p>
            <a:pPr lvl="0"/>
            <a:r>
              <a:rPr lang="fa-IR" sz="2800" dirty="0" smtClean="0"/>
              <a:t>اسلام مشوق تولید و فعالیت های مولد بود؛ به گونه ای که اهل بیت علیهم السلام خود مستقیماً فعالیت کشاورزی داشتند.</a:t>
            </a:r>
          </a:p>
          <a:p>
            <a:pPr lvl="0"/>
            <a:r>
              <a:rPr lang="fa-IR" sz="2800" dirty="0" smtClean="0"/>
              <a:t>به علت عدم پیشرفت فناوری های تولیدی بخش مهم تولید مربوط به کشاورزی و دامپروری بود.</a:t>
            </a:r>
          </a:p>
          <a:p>
            <a:pPr lvl="0"/>
            <a:r>
              <a:rPr lang="fa-IR" sz="2800" dirty="0" smtClean="0"/>
              <a:t>تولید صنعتی در ابعاد کوچک انجام می گرفت؛ اما در عین حال تولید با هنر و زیبایی عجین بود. </a:t>
            </a:r>
          </a:p>
          <a:p>
            <a:pPr lvl="0"/>
            <a:r>
              <a:rPr lang="fa-IR" sz="2800" dirty="0" smtClean="0"/>
              <a:t>مردم بخش مهمی از پس انداز خود را نه به صورت طلا و سکه (که کنز کردن آن حرام بود) بلکه به صورت اشیا و کالاهای هنری مانند فرش نگهداری می کردند. همین امر موجب رشد هنر و صنایع دستی در تمدن اسلامی بود.</a:t>
            </a:r>
          </a:p>
          <a:p>
            <a:pPr marL="0" lvl="0" indent="0">
              <a:buNone/>
            </a:pPr>
            <a:endParaRPr lang="fa-IR" sz="2800" dirty="0" smtClean="0"/>
          </a:p>
          <a:p>
            <a:endParaRPr lang="fa-IR" dirty="0"/>
          </a:p>
        </p:txBody>
      </p:sp>
    </p:spTree>
    <p:extLst>
      <p:ext uri="{BB962C8B-B14F-4D97-AF65-F5344CB8AC3E}">
        <p14:creationId xmlns:p14="http://schemas.microsoft.com/office/powerpoint/2010/main" val="30632921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fa-IR" dirty="0" smtClean="0"/>
              <a:t>سوالات آغازين</a:t>
            </a:r>
            <a:endParaRPr lang="fa-IR" dirty="0"/>
          </a:p>
        </p:txBody>
      </p:sp>
      <p:sp>
        <p:nvSpPr>
          <p:cNvPr id="16387" name="Content Placeholder 2"/>
          <p:cNvSpPr>
            <a:spLocks noGrp="1"/>
          </p:cNvSpPr>
          <p:nvPr>
            <p:ph sz="quarter" idx="1"/>
          </p:nvPr>
        </p:nvSpPr>
        <p:spPr>
          <a:xfrm>
            <a:off x="301625" y="1527175"/>
            <a:ext cx="8504238" cy="4572000"/>
          </a:xfrm>
        </p:spPr>
        <p:txBody>
          <a:bodyPr/>
          <a:lstStyle/>
          <a:p>
            <a:pPr lvl="0"/>
            <a:r>
              <a:rPr lang="fa-IR" sz="2800" dirty="0" smtClean="0"/>
              <a:t>تمدن اسلامی چگونه تولد یافت و مهم ترین تحولات اقتصادی آن چه بود؟</a:t>
            </a:r>
          </a:p>
          <a:p>
            <a:pPr lvl="0"/>
            <a:r>
              <a:rPr lang="fa-IR" sz="2800" dirty="0" smtClean="0"/>
              <a:t>مهم ترين ويژگي هاي اقتصاد در صدر اسلام و تمدن اسلامی چه بود؟</a:t>
            </a:r>
            <a:endParaRPr lang="en-US" sz="2800" dirty="0" smtClean="0"/>
          </a:p>
          <a:p>
            <a:r>
              <a:rPr lang="fa-IR" sz="2800" dirty="0"/>
              <a:t>آيا مسلمانان توانستند نظام اقتصادي شكوفايي را ايجاد كنند؟ دلایل تایید کننده این شکوفایی کدام است؟</a:t>
            </a:r>
          </a:p>
          <a:p>
            <a:pPr lvl="0"/>
            <a:r>
              <a:rPr lang="fa-IR" sz="2800" dirty="0" smtClean="0"/>
              <a:t>چه علل و عواملي باعث شد نظام اقتصادي مسلمانان با ركود و انحطاط مواجه شود؟ آيا اين عوامل قابل پيشگيري نبود؟</a:t>
            </a:r>
            <a:endParaRPr lang="en-US" sz="2800" dirty="0" smtClean="0"/>
          </a:p>
          <a:p>
            <a:pPr>
              <a:defRPr/>
            </a:pPr>
            <a:endParaRPr lang="fa-IR" sz="2800" dirty="0" smtClean="0"/>
          </a:p>
          <a:p>
            <a:pPr>
              <a:defRPr/>
            </a:pPr>
            <a:endParaRPr lang="fa-I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animEffect transition="in" filter="fade">
                                      <p:cBhvr>
                                        <p:cTn id="7" dur="500"/>
                                        <p:tgtEl>
                                          <p:spTgt spid="1638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Effect transition="in" filter="fade">
                                      <p:cBhvr>
                                        <p:cTn id="12" dur="500"/>
                                        <p:tgtEl>
                                          <p:spTgt spid="1638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fade">
                                      <p:cBhvr>
                                        <p:cTn id="17" dur="500"/>
                                        <p:tgtEl>
                                          <p:spTgt spid="16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fade">
                                      <p:cBhvr>
                                        <p:cTn id="22" dur="500"/>
                                        <p:tgtEl>
                                          <p:spTgt spid="163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تجارت در تمدن اسلامي</a:t>
            </a:r>
            <a:endParaRPr lang="fa-IR" dirty="0"/>
          </a:p>
        </p:txBody>
      </p:sp>
      <p:sp>
        <p:nvSpPr>
          <p:cNvPr id="3" name="Content Placeholder 2"/>
          <p:cNvSpPr>
            <a:spLocks noGrp="1"/>
          </p:cNvSpPr>
          <p:nvPr>
            <p:ph sz="quarter" idx="1"/>
          </p:nvPr>
        </p:nvSpPr>
        <p:spPr/>
        <p:txBody>
          <a:bodyPr/>
          <a:lstStyle/>
          <a:p>
            <a:r>
              <a:rPr lang="fa-IR" sz="2800" dirty="0" smtClean="0"/>
              <a:t>عوامل موثر بر رواج تجارت در تمدن اسلامي</a:t>
            </a:r>
          </a:p>
          <a:p>
            <a:pPr lvl="1"/>
            <a:r>
              <a:rPr lang="fa-IR" sz="2600" dirty="0"/>
              <a:t>تشويق کار و تجارت در فرهنگ اسلامي</a:t>
            </a:r>
          </a:p>
          <a:p>
            <a:pPr lvl="1"/>
            <a:r>
              <a:rPr lang="fa-IR" sz="2600" dirty="0" smtClean="0"/>
              <a:t>وجود شهرها و بازارهاي بزرگ دائمي</a:t>
            </a:r>
          </a:p>
          <a:p>
            <a:pPr lvl="1"/>
            <a:r>
              <a:rPr lang="fa-IR" sz="2600" dirty="0" smtClean="0"/>
              <a:t>امنيت </a:t>
            </a:r>
            <a:r>
              <a:rPr lang="fa-IR" sz="2600" dirty="0"/>
              <a:t>فراگير</a:t>
            </a:r>
          </a:p>
          <a:p>
            <a:pPr lvl="1"/>
            <a:r>
              <a:rPr lang="fa-IR" sz="2600" dirty="0"/>
              <a:t>وحدت سیاسی و رفع موانع گمرکی</a:t>
            </a:r>
          </a:p>
          <a:p>
            <a:pPr lvl="1"/>
            <a:r>
              <a:rPr lang="fa-IR" sz="2600" dirty="0" smtClean="0"/>
              <a:t>وجود </a:t>
            </a:r>
            <a:r>
              <a:rPr lang="fa-IR" sz="2600" dirty="0"/>
              <a:t>صرفه جويي هاي مقياس </a:t>
            </a:r>
            <a:r>
              <a:rPr lang="fa-IR" sz="2600" dirty="0" smtClean="0"/>
              <a:t>(ناشی از وحدت </a:t>
            </a:r>
            <a:r>
              <a:rPr lang="fa-IR" sz="2600" dirty="0"/>
              <a:t>زبان، نظام سياسي، نظام فرهنگي و نظام </a:t>
            </a:r>
            <a:r>
              <a:rPr lang="fa-IR" sz="2600" dirty="0" smtClean="0"/>
              <a:t>حقوقي)</a:t>
            </a:r>
          </a:p>
          <a:p>
            <a:pPr lvl="1"/>
            <a:endParaRPr lang="fa-IR" sz="2400" dirty="0" smtClean="0"/>
          </a:p>
        </p:txBody>
      </p:sp>
    </p:spTree>
    <p:extLst>
      <p:ext uri="{BB962C8B-B14F-4D97-AF65-F5344CB8AC3E}">
        <p14:creationId xmlns:p14="http://schemas.microsoft.com/office/powerpoint/2010/main" val="8226089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شواهد رونق تجارت در تمدن اسلامي -1</a:t>
            </a:r>
            <a:endParaRPr lang="fa-IR" dirty="0"/>
          </a:p>
        </p:txBody>
      </p:sp>
      <p:sp>
        <p:nvSpPr>
          <p:cNvPr id="3" name="Content Placeholder 2"/>
          <p:cNvSpPr>
            <a:spLocks noGrp="1"/>
          </p:cNvSpPr>
          <p:nvPr>
            <p:ph sz="quarter" idx="1"/>
          </p:nvPr>
        </p:nvSpPr>
        <p:spPr/>
        <p:txBody>
          <a:bodyPr/>
          <a:lstStyle/>
          <a:p>
            <a:r>
              <a:rPr lang="fa-IR" sz="2400" dirty="0" smtClean="0"/>
              <a:t>ويل دورانت مي نويسد:</a:t>
            </a:r>
          </a:p>
          <a:p>
            <a:pPr lvl="1"/>
            <a:r>
              <a:rPr lang="ar-SA" sz="2400" dirty="0"/>
              <a:t>بازرگاني و صنعت آسياي غربي در دولت اسلامي رونقي گرفته بود كه اروپاي غربي زودتر از قرن شانزدهم بدان دست نيافت. </a:t>
            </a:r>
            <a:endParaRPr lang="en-US" sz="2400" dirty="0"/>
          </a:p>
          <a:p>
            <a:pPr lvl="1"/>
            <a:r>
              <a:rPr lang="ar-SA" sz="2400" dirty="0"/>
              <a:t>شتر«كشتي صحرا» بود و بيشتر كالاهاي تجارتي مسلمين را حمل مي‌كرد،‌ و قافله‌هايي كه احياناً 4700 شتر داشتند، ديار اسلام را مي‌نورديدند. </a:t>
            </a:r>
            <a:r>
              <a:rPr lang="fa-IR" sz="2400" dirty="0" smtClean="0"/>
              <a:t>(شتر ماده گاه تا 400 کیلوگرم بار حمل می کند.)</a:t>
            </a:r>
          </a:p>
          <a:p>
            <a:pPr lvl="1"/>
            <a:r>
              <a:rPr lang="ar-SA" sz="2400" dirty="0" smtClean="0"/>
              <a:t>راههاي </a:t>
            </a:r>
            <a:r>
              <a:rPr lang="ar-SA" sz="2400" dirty="0"/>
              <a:t>عمده از بغداد به ري، نيشابور، مرو، بخارا، سمرقند، </a:t>
            </a:r>
            <a:r>
              <a:rPr lang="ar-SA" sz="2400" dirty="0" smtClean="0"/>
              <a:t>كاشغر </a:t>
            </a:r>
            <a:r>
              <a:rPr lang="ar-SA" sz="2400" dirty="0"/>
              <a:t>و حدود </a:t>
            </a:r>
            <a:r>
              <a:rPr lang="ar-SA" sz="2400" dirty="0" smtClean="0"/>
              <a:t>چين </a:t>
            </a:r>
            <a:r>
              <a:rPr lang="ar-SA" sz="2400" dirty="0"/>
              <a:t>كشيده شده بود، يا از بصره تا شيراز، يا از كوفه تا مدينه و مكه و عدن، يا از موصل و دمشق تا سواحل شام مي‌رسيد. همه جا منزلگاهها و كاروانسراها و مهماخانه‌ها ساخته بودند، و آب انبارها بود كه مسافر و دواب آب بياشامند. بازرگاني داخلي توسعه داشت و بر رودها و كانالها حمل مي‌شد. در اين راهها تجارت معتبري جريان داشت. </a:t>
            </a:r>
            <a:endParaRPr lang="fa-IR" sz="2400" dirty="0" smtClean="0"/>
          </a:p>
          <a:p>
            <a:pPr lvl="1"/>
            <a:endParaRPr lang="fa-IR" dirty="0" smtClean="0"/>
          </a:p>
          <a:p>
            <a:pPr lvl="1"/>
            <a:endParaRPr lang="fa-IR" dirty="0"/>
          </a:p>
        </p:txBody>
      </p:sp>
    </p:spTree>
    <p:extLst>
      <p:ext uri="{BB962C8B-B14F-4D97-AF65-F5344CB8AC3E}">
        <p14:creationId xmlns:p14="http://schemas.microsoft.com/office/powerpoint/2010/main" val="38026611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شواهد </a:t>
            </a:r>
            <a:r>
              <a:rPr lang="fa-IR" dirty="0" smtClean="0"/>
              <a:t>رونق تجارت </a:t>
            </a:r>
            <a:r>
              <a:rPr lang="fa-IR" dirty="0"/>
              <a:t>در تمدن اسلامي </a:t>
            </a:r>
            <a:r>
              <a:rPr lang="fa-IR" dirty="0" smtClean="0"/>
              <a:t>-2</a:t>
            </a:r>
            <a:endParaRPr lang="fa-IR" dirty="0"/>
          </a:p>
        </p:txBody>
      </p:sp>
      <p:sp>
        <p:nvSpPr>
          <p:cNvPr id="3" name="Content Placeholder 2"/>
          <p:cNvSpPr>
            <a:spLocks noGrp="1"/>
          </p:cNvSpPr>
          <p:nvPr>
            <p:ph sz="quarter" idx="1"/>
          </p:nvPr>
        </p:nvSpPr>
        <p:spPr>
          <a:xfrm>
            <a:off x="301752" y="1527048"/>
            <a:ext cx="8503920" cy="4782272"/>
          </a:xfrm>
        </p:spPr>
        <p:txBody>
          <a:bodyPr/>
          <a:lstStyle/>
          <a:p>
            <a:pPr lvl="1"/>
            <a:r>
              <a:rPr lang="ar-SA" sz="2400" dirty="0" smtClean="0"/>
              <a:t>به </a:t>
            </a:r>
            <a:r>
              <a:rPr lang="ar-SA" sz="2400" dirty="0"/>
              <a:t>علاوه، اعراب چون اشراف اروپا تاجران را تحقير و تمسخر </a:t>
            </a:r>
            <a:r>
              <a:rPr lang="ar-SA" sz="2400" dirty="0" smtClean="0"/>
              <a:t>نمي‌كردند. </a:t>
            </a:r>
            <a:r>
              <a:rPr lang="ar-SA" sz="2400" dirty="0"/>
              <a:t>سراها و بازارها پر از كالا و بازرگان و فروشنده و خريدار و شاعر بود. قافله‌ها، چين و هند را به ايران و شام و مصر مربوط مي‌كردند. بازرگانان دريانورد از بنادر بغداد و بصره و عدن و قاهره و اسكندريه به درياها مي‌رفتند. </a:t>
            </a:r>
            <a:endParaRPr lang="fa-IR" sz="2400" dirty="0" smtClean="0"/>
          </a:p>
          <a:p>
            <a:pPr lvl="1"/>
            <a:r>
              <a:rPr lang="ar-SA" sz="2400" dirty="0" smtClean="0"/>
              <a:t>تا </a:t>
            </a:r>
            <a:r>
              <a:rPr lang="ar-SA" sz="2400" dirty="0"/>
              <a:t>دوران جنگهاي صليبي، بازرگاني اسلام بر مديترانه تسلط داشت و از يك سوي دريا، يعني از شام و مصر، به يك سوي ديگر، يعني تونس و سيسيل و مراكش و اسپانيا، مي‌رسيد و در راه از يونان و ايتاليا و سرزمين گل مي‌گذشت. </a:t>
            </a:r>
            <a:r>
              <a:rPr lang="ar-SA" sz="2400" dirty="0" smtClean="0"/>
              <a:t>از </a:t>
            </a:r>
            <a:r>
              <a:rPr lang="ar-SA" sz="2400" dirty="0"/>
              <a:t>اين فعاليت بازرگاني هزاران سكة اسلامي برجاي مانده است.</a:t>
            </a:r>
            <a:endParaRPr lang="fa-IR" sz="2400" dirty="0"/>
          </a:p>
          <a:p>
            <a:pPr lvl="1"/>
            <a:r>
              <a:rPr lang="fa-IR" sz="2400" dirty="0" smtClean="0"/>
              <a:t>تجارت مسلمین </a:t>
            </a:r>
            <a:r>
              <a:rPr lang="ar-SA" sz="2400" dirty="0" smtClean="0"/>
              <a:t>در </a:t>
            </a:r>
            <a:r>
              <a:rPr lang="ar-SA" sz="2400" dirty="0"/>
              <a:t>قرن </a:t>
            </a:r>
            <a:r>
              <a:rPr lang="ar-SA" sz="2400" dirty="0" smtClean="0"/>
              <a:t>دهم</a:t>
            </a:r>
            <a:r>
              <a:rPr lang="fa-IR" sz="2400" dirty="0" smtClean="0"/>
              <a:t> میلادی</a:t>
            </a:r>
            <a:r>
              <a:rPr lang="ar-SA" sz="2400" dirty="0" smtClean="0"/>
              <a:t>، </a:t>
            </a:r>
            <a:r>
              <a:rPr lang="ar-SA" sz="2400" dirty="0"/>
              <a:t>يعني موقعي كه اروپا به نهايت سقوط و فلاكت افتاده بود، به اوج رسيد و وقتي رو به انحطاط نهاد، آثار آن بوضوح در بسياري از زبانهاي اروپا به جا ماند. واژه‌هايي چون «تعرفه»، «ترافيك»، «مخزن»، «كاروان»، و «بازار» از طريق مسلمين به فرهنگ اروپايي راه يافتند.</a:t>
            </a:r>
            <a:endParaRPr lang="en-US" sz="2400" dirty="0"/>
          </a:p>
          <a:p>
            <a:endParaRPr lang="fa-IR" dirty="0"/>
          </a:p>
        </p:txBody>
      </p:sp>
    </p:spTree>
    <p:extLst>
      <p:ext uri="{BB962C8B-B14F-4D97-AF65-F5344CB8AC3E}">
        <p14:creationId xmlns:p14="http://schemas.microsoft.com/office/powerpoint/2010/main" val="3852563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بازار در تمدن اسلامی</a:t>
            </a:r>
            <a:endParaRPr lang="fa-IR" dirty="0"/>
          </a:p>
        </p:txBody>
      </p:sp>
      <p:sp>
        <p:nvSpPr>
          <p:cNvPr id="3" name="Content Placeholder 2"/>
          <p:cNvSpPr>
            <a:spLocks noGrp="1"/>
          </p:cNvSpPr>
          <p:nvPr>
            <p:ph sz="quarter" idx="1"/>
          </p:nvPr>
        </p:nvSpPr>
        <p:spPr/>
        <p:txBody>
          <a:bodyPr/>
          <a:lstStyle/>
          <a:p>
            <a:r>
              <a:rPr lang="fa-IR" sz="2800" dirty="0"/>
              <a:t>شهرهای اسلامی معمولاً با مرکزیت بازار توسعه می یافت. </a:t>
            </a:r>
          </a:p>
          <a:p>
            <a:r>
              <a:rPr lang="fa-IR" sz="2800" dirty="0"/>
              <a:t>بازارهای اسلامی همواره با دو بنای دیگر همزاد </a:t>
            </a:r>
            <a:r>
              <a:rPr lang="fa-IR" sz="2800" dirty="0" smtClean="0"/>
              <a:t>بودند</a:t>
            </a:r>
            <a:r>
              <a:rPr lang="fa-IR" sz="2800" dirty="0"/>
              <a:t>: مسجد و مدرسه</a:t>
            </a:r>
          </a:p>
          <a:p>
            <a:pPr lvl="0"/>
            <a:r>
              <a:rPr lang="fa-IR" sz="2800" dirty="0" smtClean="0"/>
              <a:t>معماری خاص بازارهای اسلامی با فضای مسقف و سراها و دالان های متعدد آن امروزه برای همگان شناخته شده است.</a:t>
            </a:r>
          </a:p>
          <a:p>
            <a:pPr lvl="0"/>
            <a:r>
              <a:rPr lang="fa-IR" sz="2800" dirty="0" smtClean="0"/>
              <a:t>هر بخش از بازار به یک صنف خاص تعلق داشت. در اصنافی که جنبه صنعتی داشتند تجار در دالان اصلی بازار </a:t>
            </a:r>
            <a:r>
              <a:rPr lang="fa-IR" sz="2800" dirty="0"/>
              <a:t>و </a:t>
            </a:r>
            <a:r>
              <a:rPr lang="fa-IR" sz="2800" dirty="0" smtClean="0"/>
              <a:t>صنعتگران در پشت سر آنان </a:t>
            </a:r>
            <a:r>
              <a:rPr lang="fa-IR" sz="2800" dirty="0"/>
              <a:t> مشغول به کار بودند</a:t>
            </a:r>
            <a:r>
              <a:rPr lang="fa-IR" sz="2800" dirty="0" smtClean="0"/>
              <a:t>.</a:t>
            </a:r>
          </a:p>
          <a:p>
            <a:r>
              <a:rPr lang="fa-IR" sz="2800" dirty="0" smtClean="0"/>
              <a:t>معماری </a:t>
            </a:r>
            <a:r>
              <a:rPr lang="fa-IR" sz="2800" dirty="0"/>
              <a:t>بازارها و جایابی مناسب اصناف و تجار </a:t>
            </a:r>
            <a:r>
              <a:rPr lang="fa-IR" sz="2800" dirty="0" smtClean="0"/>
              <a:t>نقش </a:t>
            </a:r>
            <a:r>
              <a:rPr lang="fa-IR" sz="2800" dirty="0"/>
              <a:t>مهمی </a:t>
            </a:r>
            <a:r>
              <a:rPr lang="fa-IR" sz="2800" dirty="0" smtClean="0"/>
              <a:t>در جریان یافتن اطلاعات و </a:t>
            </a:r>
            <a:r>
              <a:rPr lang="fa-IR" sz="2800" dirty="0"/>
              <a:t>شکل گیری رقابت </a:t>
            </a:r>
            <a:r>
              <a:rPr lang="fa-IR" sz="2800" dirty="0" smtClean="0"/>
              <a:t>در بازارهای اسلامی داشت.</a:t>
            </a:r>
            <a:endParaRPr lang="fa-IR" dirty="0"/>
          </a:p>
        </p:txBody>
      </p:sp>
    </p:spTree>
    <p:extLst>
      <p:ext uri="{BB962C8B-B14F-4D97-AF65-F5344CB8AC3E}">
        <p14:creationId xmlns:p14="http://schemas.microsoft.com/office/powerpoint/2010/main" val="2670010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اصناف و روابط کار در تمدن اسلامی</a:t>
            </a:r>
            <a:endParaRPr lang="fa-IR" dirty="0"/>
          </a:p>
        </p:txBody>
      </p:sp>
      <p:sp>
        <p:nvSpPr>
          <p:cNvPr id="3" name="Content Placeholder 2"/>
          <p:cNvSpPr>
            <a:spLocks noGrp="1"/>
          </p:cNvSpPr>
          <p:nvPr>
            <p:ph sz="quarter" idx="1"/>
          </p:nvPr>
        </p:nvSpPr>
        <p:spPr/>
        <p:txBody>
          <a:bodyPr/>
          <a:lstStyle/>
          <a:p>
            <a:pPr lvl="0"/>
            <a:r>
              <a:rPr lang="fa-IR" sz="2600" dirty="0" smtClean="0"/>
              <a:t>مراتب صنف عبارت بود از: نقیب، استاد و کارآموز</a:t>
            </a:r>
          </a:p>
          <a:p>
            <a:pPr lvl="0"/>
            <a:r>
              <a:rPr lang="fa-IR" sz="2600" dirty="0" smtClean="0"/>
              <a:t>نقیب </a:t>
            </a:r>
            <a:r>
              <a:rPr lang="fa-IR" sz="2600" dirty="0"/>
              <a:t>یکی از </a:t>
            </a:r>
            <a:r>
              <a:rPr lang="fa-IR" sz="2600" dirty="0" smtClean="0"/>
              <a:t>استادان </a:t>
            </a:r>
            <a:r>
              <a:rPr lang="fa-IR" sz="2600" dirty="0"/>
              <a:t>صنف </a:t>
            </a:r>
            <a:r>
              <a:rPr lang="fa-IR" sz="2600" dirty="0" smtClean="0"/>
              <a:t>بود </a:t>
            </a:r>
            <a:r>
              <a:rPr lang="fa-IR" sz="2600" dirty="0"/>
              <a:t>که به فضل و علم و بسیاری تجربه و </a:t>
            </a:r>
            <a:r>
              <a:rPr lang="fa-IR" sz="2600" dirty="0" smtClean="0"/>
              <a:t>مهارت معروف بود. ثروت </a:t>
            </a:r>
            <a:r>
              <a:rPr lang="fa-IR" sz="2600" dirty="0"/>
              <a:t>در انتخاب </a:t>
            </a:r>
            <a:r>
              <a:rPr lang="fa-IR" sz="2600" dirty="0" smtClean="0"/>
              <a:t>نقیب اهمیتی نداشت.</a:t>
            </a:r>
          </a:p>
          <a:p>
            <a:pPr lvl="0"/>
            <a:r>
              <a:rPr lang="fa-IR" sz="2600" dirty="0" smtClean="0"/>
              <a:t>رابطه استاد و کارآموزان رابطه کارفرما و کارگر نبود. هرگاه کارآموز به مرحله کمال می رسید استادان صنف کمک می کردند تا بتواند برای خود کسب وکار جداگانه ای راه اندازی کند و مستقل شود.</a:t>
            </a:r>
          </a:p>
          <a:p>
            <a:pPr lvl="0"/>
            <a:r>
              <a:rPr lang="fa-IR" sz="2600" dirty="0" smtClean="0"/>
              <a:t>وظایف صنف عبارت بود از:</a:t>
            </a:r>
          </a:p>
          <a:p>
            <a:pPr lvl="1"/>
            <a:r>
              <a:rPr lang="fa-IR" sz="2400" dirty="0"/>
              <a:t>نظارت بر </a:t>
            </a:r>
            <a:r>
              <a:rPr lang="fa-IR" sz="2400" dirty="0" smtClean="0"/>
              <a:t>اتقان و </a:t>
            </a:r>
            <a:r>
              <a:rPr lang="fa-IR" sz="2400" dirty="0"/>
              <a:t>بی عیب و نقص بودن مصنوعات</a:t>
            </a:r>
            <a:endParaRPr lang="en-US" sz="1600" dirty="0"/>
          </a:p>
          <a:p>
            <a:pPr lvl="1"/>
            <a:r>
              <a:rPr lang="fa-IR" sz="2400" dirty="0"/>
              <a:t>توجه به مصالح </a:t>
            </a:r>
            <a:r>
              <a:rPr lang="fa-IR" sz="2400" dirty="0" smtClean="0"/>
              <a:t>اعضای </a:t>
            </a:r>
            <a:r>
              <a:rPr lang="fa-IR" sz="2400" dirty="0"/>
              <a:t>صنف</a:t>
            </a:r>
            <a:endParaRPr lang="en-US" sz="1600" dirty="0"/>
          </a:p>
          <a:p>
            <a:pPr lvl="1"/>
            <a:r>
              <a:rPr lang="fa-IR" sz="2400" dirty="0"/>
              <a:t>حمایت از اعضای صنف در روزگار عسرت</a:t>
            </a:r>
            <a:endParaRPr lang="en-US" sz="1600" dirty="0"/>
          </a:p>
          <a:p>
            <a:pPr lvl="1"/>
            <a:r>
              <a:rPr lang="fa-IR" sz="2400" dirty="0"/>
              <a:t>رفع اختلاف میان اعضای صنف و یا اختلاف مشتریان و استادان صنف</a:t>
            </a:r>
            <a:endParaRPr lang="en-US" sz="1600" dirty="0"/>
          </a:p>
          <a:p>
            <a:pPr marL="274638" lvl="1" indent="0">
              <a:buNone/>
            </a:pPr>
            <a:r>
              <a:rPr lang="fa-IR" sz="2300" dirty="0" smtClean="0"/>
              <a:t> </a:t>
            </a:r>
          </a:p>
        </p:txBody>
      </p:sp>
    </p:spTree>
    <p:extLst>
      <p:ext uri="{BB962C8B-B14F-4D97-AF65-F5344CB8AC3E}">
        <p14:creationId xmlns:p14="http://schemas.microsoft.com/office/powerpoint/2010/main" val="39554527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توزیع ثروت و درآمد در تمدن اسلامی</a:t>
            </a:r>
            <a:endParaRPr lang="fa-IR" dirty="0"/>
          </a:p>
        </p:txBody>
      </p:sp>
      <p:sp>
        <p:nvSpPr>
          <p:cNvPr id="3" name="Content Placeholder 2"/>
          <p:cNvSpPr>
            <a:spLocks noGrp="1"/>
          </p:cNvSpPr>
          <p:nvPr>
            <p:ph sz="quarter" idx="1"/>
          </p:nvPr>
        </p:nvSpPr>
        <p:spPr/>
        <p:txBody>
          <a:bodyPr/>
          <a:lstStyle/>
          <a:p>
            <a:pPr lvl="0"/>
            <a:r>
              <a:rPr lang="fa-IR" sz="2400" dirty="0" smtClean="0"/>
              <a:t>توزیع مالکیت و نیز نوع قراردادهای تولیدی نقش مهمی در توزیع درآمد دارند. </a:t>
            </a:r>
          </a:p>
          <a:p>
            <a:pPr lvl="0"/>
            <a:r>
              <a:rPr lang="fa-IR" sz="2400" dirty="0" smtClean="0"/>
              <a:t>در اسلام امکان تهیه ابزار کار برای افراد مستعد وجود داشت. (از طریق احیای موات و حیازت مباحات)</a:t>
            </a:r>
          </a:p>
          <a:p>
            <a:pPr lvl="0"/>
            <a:r>
              <a:rPr lang="fa-IR" sz="2400" dirty="0" smtClean="0"/>
              <a:t>دولت اسلامی وظیفه داشت از ایجاد انحصار برای شخص، صنف یا طبقه خاص جلوگیری کند.</a:t>
            </a:r>
            <a:r>
              <a:rPr lang="fa-IR" sz="2400" dirty="0"/>
              <a:t> </a:t>
            </a:r>
            <a:r>
              <a:rPr lang="fa-IR" sz="2400" dirty="0" smtClean="0"/>
              <a:t>یکی از دلایل تفاوت تمدن اسلامی و تمدن سرمایه داری را باید در همین جا جستجو کرد. </a:t>
            </a:r>
          </a:p>
          <a:p>
            <a:pPr lvl="0"/>
            <a:r>
              <a:rPr lang="fa-IR" sz="2400" dirty="0" smtClean="0"/>
              <a:t>در تمدن اسلامی بخش مهمی از روابط کار و نیز تامین مالی از طریق قراردادهای مشارکتی مزارعه، مساقات، مشارکت و مضاربه انجام می شد. این قراردادها نقش مهمی در توزیع مناسب درآمد در میان عوامل تولید داشت.</a:t>
            </a:r>
          </a:p>
          <a:p>
            <a:pPr lvl="0"/>
            <a:r>
              <a:rPr lang="fa-IR" sz="2400" dirty="0" smtClean="0"/>
              <a:t>شاید به همین دلایل بود که هیچ گاه تضاد طبقاتی در اجتماع مسلمانان شکل نگرفت. </a:t>
            </a:r>
          </a:p>
          <a:p>
            <a:r>
              <a:rPr lang="fa-IR" sz="2400" dirty="0"/>
              <a:t>فقری که در صدر اسلام وجود داشت تا حد زیادی ناشی از سازوکارهای به جا مانده از عصر جاهلی بود اما نهادهای اقتصادی اسلامی به گونه ای طراحی شده بود که جز در موارد نادری فقر به وجود نیاید. به همین دلیل نیز بر خلاف تجربه تمدن سرمایه </a:t>
            </a:r>
            <a:r>
              <a:rPr lang="fa-IR" sz="2400" dirty="0" smtClean="0"/>
              <a:t>داری، </a:t>
            </a:r>
            <a:r>
              <a:rPr lang="fa-IR" sz="2400" dirty="0"/>
              <a:t>فقر در تمدن اسلامی </a:t>
            </a:r>
            <a:r>
              <a:rPr lang="fa-IR" sz="2400" dirty="0" smtClean="0"/>
              <a:t>فراگیر نبود</a:t>
            </a:r>
            <a:r>
              <a:rPr lang="fa-IR" sz="2400" dirty="0"/>
              <a:t>.</a:t>
            </a:r>
          </a:p>
          <a:p>
            <a:pPr marL="0" lvl="0" indent="0">
              <a:buNone/>
            </a:pPr>
            <a:endParaRPr lang="fa-IR" sz="2400" dirty="0" smtClean="0"/>
          </a:p>
          <a:p>
            <a:pPr lvl="0"/>
            <a:endParaRPr lang="fa-IR" sz="2400" dirty="0"/>
          </a:p>
          <a:p>
            <a:endParaRPr lang="fa-IR" sz="2400" dirty="0"/>
          </a:p>
        </p:txBody>
      </p:sp>
    </p:spTree>
    <p:extLst>
      <p:ext uri="{BB962C8B-B14F-4D97-AF65-F5344CB8AC3E}">
        <p14:creationId xmlns:p14="http://schemas.microsoft.com/office/powerpoint/2010/main" val="42577233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fa-IR" sz="3600" dirty="0" smtClean="0"/>
              <a:t>تامین </a:t>
            </a:r>
            <a:r>
              <a:rPr lang="fa-IR" sz="3600" dirty="0"/>
              <a:t>اجتماعی </a:t>
            </a:r>
            <a:r>
              <a:rPr lang="fa-IR" sz="3600" dirty="0" smtClean="0"/>
              <a:t>در تمدن اسلامی</a:t>
            </a:r>
            <a:endParaRPr lang="fa-IR" dirty="0"/>
          </a:p>
        </p:txBody>
      </p:sp>
      <p:sp>
        <p:nvSpPr>
          <p:cNvPr id="3" name="Content Placeholder 2"/>
          <p:cNvSpPr>
            <a:spLocks noGrp="1"/>
          </p:cNvSpPr>
          <p:nvPr>
            <p:ph sz="quarter" idx="1"/>
          </p:nvPr>
        </p:nvSpPr>
        <p:spPr/>
        <p:txBody>
          <a:bodyPr/>
          <a:lstStyle/>
          <a:p>
            <a:r>
              <a:rPr lang="fa-IR" sz="2800" dirty="0" smtClean="0"/>
              <a:t>تفاوت </a:t>
            </a:r>
            <a:r>
              <a:rPr lang="fa-IR" sz="2800" dirty="0"/>
              <a:t>تامین اجتماعی در سرمایه داری و </a:t>
            </a:r>
            <a:r>
              <a:rPr lang="fa-IR" sz="2800" dirty="0" smtClean="0"/>
              <a:t>اسلام</a:t>
            </a:r>
          </a:p>
          <a:p>
            <a:r>
              <a:rPr lang="fa-IR" sz="2800" dirty="0" smtClean="0"/>
              <a:t>نقش سازمان های غیر رسمی در تامین اجتماعی: خانواده و امت اسلامی</a:t>
            </a:r>
          </a:p>
          <a:p>
            <a:r>
              <a:rPr lang="fa-IR" sz="2800" dirty="0" smtClean="0"/>
              <a:t>نقش سازمان های نیمه رسمی در تامین اجتماعی: نهاد روحانیت، اصناف و وقف</a:t>
            </a:r>
          </a:p>
          <a:p>
            <a:pPr lvl="1"/>
            <a:r>
              <a:rPr lang="fa-IR" sz="2400" dirty="0" smtClean="0"/>
              <a:t>وقف نقش مهمی در تاسیس بیمارستان ها، کاروانسراها، مدارس و کتابخانه های اسلامی داشته است. در این میان تاسیس بیمارستان ها نقش مهمی در تامین نیازهای درمانی فقرا داشته است. مدارس و کتابخانه ها نیز در توانمند سازی و رشد علمی کودکان فقیر نقش موثر بوده است.</a:t>
            </a:r>
          </a:p>
          <a:p>
            <a:r>
              <a:rPr lang="fa-IR" sz="2800" dirty="0" smtClean="0"/>
              <a:t>نقش سازمان های رسمی در تامین اجتماعی: دولت (از طریق خمس و زکات و ...)</a:t>
            </a:r>
            <a:endParaRPr lang="fa-IR" sz="2800" dirty="0"/>
          </a:p>
          <a:p>
            <a:endParaRPr lang="fa-IR" dirty="0"/>
          </a:p>
        </p:txBody>
      </p:sp>
    </p:spTree>
    <p:extLst>
      <p:ext uri="{BB962C8B-B14F-4D97-AF65-F5344CB8AC3E}">
        <p14:creationId xmlns:p14="http://schemas.microsoft.com/office/powerpoint/2010/main" val="39195196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200" dirty="0" smtClean="0"/>
              <a:t>بیمارستان ها در تمدن اسلامی</a:t>
            </a:r>
            <a:endParaRPr lang="fa-IR" sz="3200" dirty="0"/>
          </a:p>
        </p:txBody>
      </p:sp>
      <p:sp>
        <p:nvSpPr>
          <p:cNvPr id="3" name="Content Placeholder 2"/>
          <p:cNvSpPr>
            <a:spLocks noGrp="1"/>
          </p:cNvSpPr>
          <p:nvPr>
            <p:ph sz="quarter" idx="1"/>
          </p:nvPr>
        </p:nvSpPr>
        <p:spPr/>
        <p:txBody>
          <a:bodyPr/>
          <a:lstStyle/>
          <a:p>
            <a:r>
              <a:rPr lang="fa-IR" dirty="0"/>
              <a:t>بیمارستانها در تمدن اسلامی به چهار دسته بیمارستان های سیار، بیمارستانهای کاروانسراها، بیمارستانهای سلطنتی و بیمارستانهای عمومی تقسیم می شدند.</a:t>
            </a:r>
            <a:endParaRPr lang="en-US" dirty="0"/>
          </a:p>
          <a:p>
            <a:r>
              <a:rPr lang="fa-IR" dirty="0" smtClean="0"/>
              <a:t>در بیمارستان های بزرگ مانند بیمارستان عضدی درمان با آموزش پزشکی همراه بود.</a:t>
            </a:r>
            <a:endParaRPr lang="en-US" dirty="0"/>
          </a:p>
          <a:p>
            <a:r>
              <a:rPr lang="fa-IR" dirty="0"/>
              <a:t>شفاخانه های عمومی که دروازه های شان بروی همگان باز </a:t>
            </a:r>
            <a:r>
              <a:rPr lang="fa-IR" dirty="0" smtClean="0"/>
              <a:t>بود، </a:t>
            </a:r>
            <a:r>
              <a:rPr lang="fa-IR" dirty="0"/>
              <a:t>در تمام شهرها وجود داشت. </a:t>
            </a:r>
            <a:r>
              <a:rPr lang="fa-IR" dirty="0" smtClean="0"/>
              <a:t>این </a:t>
            </a:r>
            <a:r>
              <a:rPr lang="fa-IR" dirty="0"/>
              <a:t>شفاخانه ها به دو بخش تقسیم می گردیدند: 1- بخش ذکور 2- بخش اناث. </a:t>
            </a:r>
            <a:endParaRPr lang="fa-IR" dirty="0" smtClean="0"/>
          </a:p>
          <a:p>
            <a:r>
              <a:rPr lang="fa-IR" dirty="0" smtClean="0"/>
              <a:t>ورود </a:t>
            </a:r>
            <a:r>
              <a:rPr lang="fa-IR" dirty="0"/>
              <a:t>به شفاخانه ها برای همگان مجانی بود </a:t>
            </a:r>
            <a:r>
              <a:rPr lang="fa-IR" dirty="0" smtClean="0"/>
              <a:t>و هیچگونه </a:t>
            </a:r>
            <a:r>
              <a:rPr lang="fa-IR" dirty="0"/>
              <a:t>فرق میان ثروتمند </a:t>
            </a:r>
            <a:r>
              <a:rPr lang="fa-IR" dirty="0" smtClean="0"/>
              <a:t>و فقیر </a:t>
            </a:r>
            <a:r>
              <a:rPr lang="fa-IR" dirty="0"/>
              <a:t>دور </a:t>
            </a:r>
            <a:r>
              <a:rPr lang="fa-IR" dirty="0" smtClean="0"/>
              <a:t>و نزدیک و نامدار و گمنام </a:t>
            </a:r>
            <a:r>
              <a:rPr lang="fa-IR" dirty="0"/>
              <a:t>وجود </a:t>
            </a:r>
            <a:r>
              <a:rPr lang="fa-IR" dirty="0" smtClean="0"/>
              <a:t>نداشت و هر </a:t>
            </a:r>
            <a:r>
              <a:rPr lang="fa-IR" dirty="0"/>
              <a:t>بخش دارای سالن پذیرایی بود که هرکدام مخصوص نوعی از امراض بود. </a:t>
            </a:r>
            <a:endParaRPr lang="fa-IR" dirty="0" smtClean="0"/>
          </a:p>
          <a:p>
            <a:r>
              <a:rPr lang="fa-IR" dirty="0"/>
              <a:t>هر بيمار هنگام ترخيص از بيمارستان، يك دست لباس نو و پنج سكه طلا دريافت مى‏</a:t>
            </a:r>
            <a:r>
              <a:rPr lang="fa-IR" dirty="0" smtClean="0"/>
              <a:t>كرد </a:t>
            </a:r>
            <a:r>
              <a:rPr lang="fa-IR" dirty="0"/>
              <a:t>تا بلافاصله پس از بيمارى مجبور نباشد سرِ كار برود. </a:t>
            </a:r>
          </a:p>
        </p:txBody>
      </p:sp>
    </p:spTree>
    <p:extLst>
      <p:ext uri="{BB962C8B-B14F-4D97-AF65-F5344CB8AC3E}">
        <p14:creationId xmlns:p14="http://schemas.microsoft.com/office/powerpoint/2010/main" val="26145200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تامین مالی در تمدن اسلامی</a:t>
            </a:r>
            <a:endParaRPr lang="en-US" dirty="0"/>
          </a:p>
        </p:txBody>
      </p:sp>
      <p:sp>
        <p:nvSpPr>
          <p:cNvPr id="3" name="Content Placeholder 2"/>
          <p:cNvSpPr>
            <a:spLocks noGrp="1"/>
          </p:cNvSpPr>
          <p:nvPr>
            <p:ph sz="quarter" idx="1"/>
          </p:nvPr>
        </p:nvSpPr>
        <p:spPr>
          <a:xfrm>
            <a:off x="285720" y="1643050"/>
            <a:ext cx="8503920" cy="4572000"/>
          </a:xfrm>
        </p:spPr>
        <p:txBody>
          <a:bodyPr/>
          <a:lstStyle/>
          <a:p>
            <a:pPr lvl="0"/>
            <a:r>
              <a:rPr lang="fa-IR" sz="2600" dirty="0" smtClean="0"/>
              <a:t>ربا در اسلام حرام بود. از این رو نیازهای مالی مصرفی عمدتاً از طریق قرض الحسنه تامین می شد.</a:t>
            </a:r>
          </a:p>
          <a:p>
            <a:pPr lvl="0"/>
            <a:r>
              <a:rPr lang="fa-IR" sz="2600" dirty="0" smtClean="0"/>
              <a:t>تجار و صنعتگرانی که نیاز به منابع مالی داشتند نیاز خود را از طریق عقود مشارکتی به ویژه مضاربه تامین می کردند. </a:t>
            </a:r>
          </a:p>
          <a:p>
            <a:pPr lvl="0"/>
            <a:r>
              <a:rPr lang="fa-IR" sz="2600" dirty="0" smtClean="0"/>
              <a:t>داشتن پول شرط لازم و کافی برای شروع فعالیت اقتصادی نبود. اگر کسی استعداد و صلاحیت داشت استادان و بزرگان صنف منابع مالیش را تامین می کردند و اگر کسی پول داشت و صلاحیت نداشت اجازه کار در صنف پیدا نمی کرد. </a:t>
            </a:r>
          </a:p>
          <a:p>
            <a:pPr lvl="0"/>
            <a:r>
              <a:rPr lang="fa-IR" sz="2600" dirty="0" smtClean="0"/>
              <a:t>معاملات اعتباری در تمدن اسلامی رواج داشت. اعتبار و شهرت تاجر و صنعتگر نقش مهمی در اینگونه معاملات داشت.</a:t>
            </a:r>
          </a:p>
          <a:p>
            <a:pPr lvl="0"/>
            <a:r>
              <a:rPr lang="fa-IR" sz="2600" dirty="0" smtClean="0"/>
              <a:t>صرافان در تمدن اسلامی حضور فعالی داشتند و خلأ نهادهای مالی امروزی را تا حد زیادی جبران می کردند.</a:t>
            </a:r>
            <a:endParaRPr lang="en-US" sz="2600" dirty="0" smtClean="0"/>
          </a:p>
          <a:p>
            <a:pPr>
              <a:buNone/>
            </a:pPr>
            <a:r>
              <a:rPr lang="fa-IR" sz="2600" dirty="0" smtClean="0"/>
              <a:t> </a:t>
            </a:r>
            <a:endParaRPr lang="en-US" sz="26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دولت در تمدن اسلامی</a:t>
            </a:r>
            <a:endParaRPr lang="fa-IR" dirty="0"/>
          </a:p>
        </p:txBody>
      </p:sp>
      <p:sp>
        <p:nvSpPr>
          <p:cNvPr id="3" name="Content Placeholder 2"/>
          <p:cNvSpPr>
            <a:spLocks noGrp="1"/>
          </p:cNvSpPr>
          <p:nvPr>
            <p:ph sz="quarter" idx="1"/>
          </p:nvPr>
        </p:nvSpPr>
        <p:spPr/>
        <p:txBody>
          <a:bodyPr/>
          <a:lstStyle/>
          <a:p>
            <a:pPr lvl="0"/>
            <a:r>
              <a:rPr lang="fa-IR" sz="2800" dirty="0" smtClean="0"/>
              <a:t>مردم مسلمان در مقایسه با دولت نقش مهم تری در اقتصاد داشتند؛ چرا که:</a:t>
            </a:r>
          </a:p>
          <a:p>
            <a:pPr lvl="1"/>
            <a:r>
              <a:rPr lang="fa-IR" sz="2400" dirty="0" smtClean="0"/>
              <a:t>تولید از صدر اسلام در اختیار توده مسلمانان بود. حتی زمین های دولتی و عمومی نیز برای کشت و زرع در اختیار بخش خصوصی قرار می گرفت و دولت از تولید مستقیم کالا و خدمات به جز برخی کالاهای عمومی اجتناب می کرد.</a:t>
            </a:r>
          </a:p>
          <a:p>
            <a:pPr lvl="1"/>
            <a:r>
              <a:rPr lang="fa-IR" sz="2400" dirty="0" smtClean="0"/>
              <a:t>در عرصه بازتوزیع نیز اگر چه خمس و زکات متعلق به امام المسلمین بود اما در زمان غیبت امام یا عدم بسط ید او مسلمانان خود مستقیماً یا با اجازه وکیل یا نائب امام آن را به دست نیازمندان می رساندند.</a:t>
            </a:r>
          </a:p>
          <a:p>
            <a:pPr marL="274638" lvl="1" indent="0">
              <a:buNone/>
            </a:pPr>
            <a:endParaRPr lang="fa-IR" sz="2400" dirty="0" smtClean="0"/>
          </a:p>
          <a:p>
            <a:pPr lvl="1"/>
            <a:endParaRPr lang="fa-IR" sz="2400" dirty="0" smtClean="0"/>
          </a:p>
          <a:p>
            <a:pPr lvl="1"/>
            <a:endParaRPr lang="en-US" sz="2400" dirty="0"/>
          </a:p>
          <a:p>
            <a:endParaRPr lang="fa-IR" sz="2800" dirty="0"/>
          </a:p>
        </p:txBody>
      </p:sp>
    </p:spTree>
    <p:extLst>
      <p:ext uri="{BB962C8B-B14F-4D97-AF65-F5344CB8AC3E}">
        <p14:creationId xmlns:p14="http://schemas.microsoft.com/office/powerpoint/2010/main" val="28396640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اقتصاد شبه جزيره عربي پيش از ظهور اسلام</a:t>
            </a:r>
            <a:endParaRPr lang="en-US" dirty="0"/>
          </a:p>
        </p:txBody>
      </p:sp>
      <p:sp>
        <p:nvSpPr>
          <p:cNvPr id="3" name="Content Placeholder 2"/>
          <p:cNvSpPr>
            <a:spLocks noGrp="1"/>
          </p:cNvSpPr>
          <p:nvPr>
            <p:ph sz="quarter" idx="1"/>
          </p:nvPr>
        </p:nvSpPr>
        <p:spPr/>
        <p:txBody>
          <a:bodyPr/>
          <a:lstStyle/>
          <a:p>
            <a:pPr lvl="0"/>
            <a:r>
              <a:rPr lang="fa-IR" sz="2600" dirty="0" smtClean="0"/>
              <a:t>اسلام در قرن هشتم ميلادي (يعني زماني که اروپا در دوران فئوداليسم بود) در شبه جزيره عربستان ظهور يافت.</a:t>
            </a:r>
          </a:p>
          <a:p>
            <a:r>
              <a:rPr lang="fa-IR" sz="2600" dirty="0" smtClean="0">
                <a:solidFill>
                  <a:schemeClr val="tx1"/>
                </a:solidFill>
              </a:rPr>
              <a:t>جغرافياي طبيعي و انساني شبه جزيره با کم آبي، کوچ نشيني و زندگي قبيلگي شناخته مي شد. </a:t>
            </a:r>
          </a:p>
          <a:p>
            <a:r>
              <a:rPr lang="fa-IR" sz="2600" dirty="0" smtClean="0"/>
              <a:t>محدوديت </a:t>
            </a:r>
            <a:r>
              <a:rPr lang="fa-IR" sz="2600" dirty="0"/>
              <a:t>مبادلات و توليد محدود دام و محصولات </a:t>
            </a:r>
            <a:r>
              <a:rPr lang="fa-IR" sz="2600" dirty="0" smtClean="0"/>
              <a:t>کشاورزي از ويژگي هاي مهم اقتصاد شبه جزيره بود؛ البته جغرافياي سياسي آن روزگار</a:t>
            </a:r>
            <a:r>
              <a:rPr lang="fa-IR" sz="2600" dirty="0" smtClean="0">
                <a:solidFill>
                  <a:schemeClr val="tx1"/>
                </a:solidFill>
              </a:rPr>
              <a:t> باعث شده بود شبه جزيره به يکي از مراکز مهم حمل و نقل کالاهاي تجاري از هند و يمن به شام و سرحدات روم تبديل شود.</a:t>
            </a:r>
            <a:endParaRPr lang="en-US" sz="2600" dirty="0" smtClean="0">
              <a:solidFill>
                <a:schemeClr val="tx1"/>
              </a:solidFill>
            </a:endParaRPr>
          </a:p>
          <a:p>
            <a:r>
              <a:rPr lang="fa-IR" sz="2600" dirty="0"/>
              <a:t>بازارها عمدتاً به صورت موسمی برگزار می شد؛ بدین معنا که قبایل نزدیک به هم سالی یکبار در جایی مشخص گرد هم می آمدند و داد و ستد می کردند. </a:t>
            </a:r>
            <a:endParaRPr lang="en-US" sz="2600" dirty="0"/>
          </a:p>
          <a:p>
            <a:r>
              <a:rPr lang="fa-IR" sz="2600" dirty="0" smtClean="0">
                <a:solidFill>
                  <a:schemeClr val="tx1"/>
                </a:solidFill>
              </a:rPr>
              <a:t>عرب فاقد قوانين مکتوب به ويژه در حوزه حقوق مالكيت و قراردادها بود.</a:t>
            </a:r>
          </a:p>
          <a:p>
            <a:r>
              <a:rPr lang="fa-IR" sz="2600" dirty="0"/>
              <a:t>شبه جزيره عربي </a:t>
            </a:r>
            <a:r>
              <a:rPr lang="fa-IR" sz="2600" dirty="0" smtClean="0"/>
              <a:t>فاقد دولت و قدرت سياسي متمرکز بود.</a:t>
            </a:r>
            <a:endParaRPr lang="en-US"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fa-IR" sz="3600" dirty="0" smtClean="0"/>
              <a:t>نظارت</a:t>
            </a:r>
            <a:r>
              <a:rPr lang="fa-IR" sz="3600" dirty="0"/>
              <a:t>، داوري و حل </a:t>
            </a:r>
            <a:r>
              <a:rPr lang="fa-IR" sz="3600" dirty="0" smtClean="0"/>
              <a:t>اختلافات در تمدن اسلامی </a:t>
            </a:r>
            <a:endParaRPr lang="fa-IR" dirty="0"/>
          </a:p>
        </p:txBody>
      </p:sp>
      <p:sp>
        <p:nvSpPr>
          <p:cNvPr id="3" name="Content Placeholder 2"/>
          <p:cNvSpPr>
            <a:spLocks noGrp="1"/>
          </p:cNvSpPr>
          <p:nvPr>
            <p:ph sz="quarter" idx="1"/>
          </p:nvPr>
        </p:nvSpPr>
        <p:spPr/>
        <p:txBody>
          <a:bodyPr/>
          <a:lstStyle/>
          <a:p>
            <a:r>
              <a:rPr lang="fa-IR" sz="2800" dirty="0" smtClean="0"/>
              <a:t>اِعمال حقوق و قراردادها در تمدن اسلامی بر سه سازوکار متکی بود:</a:t>
            </a:r>
          </a:p>
          <a:p>
            <a:r>
              <a:rPr lang="fa-IR" sz="2800" dirty="0" smtClean="0"/>
              <a:t>سازوکارهای عمومی:</a:t>
            </a:r>
          </a:p>
          <a:p>
            <a:pPr lvl="1"/>
            <a:r>
              <a:rPr lang="fa-IR" sz="2400" dirty="0" smtClean="0"/>
              <a:t>دستگاه قضاء</a:t>
            </a:r>
          </a:p>
          <a:p>
            <a:pPr lvl="1"/>
            <a:r>
              <a:rPr lang="fa-IR" sz="2400" dirty="0" smtClean="0"/>
              <a:t>دستگاه حسبه</a:t>
            </a:r>
            <a:endParaRPr lang="fa-IR" sz="2400" dirty="0"/>
          </a:p>
          <a:p>
            <a:r>
              <a:rPr lang="fa-IR" sz="2800" dirty="0" smtClean="0"/>
              <a:t>سازوکار </a:t>
            </a:r>
            <a:r>
              <a:rPr lang="fa-IR" sz="2800" dirty="0"/>
              <a:t>های خصوصی: داوری های درون اصناف</a:t>
            </a:r>
          </a:p>
          <a:p>
            <a:r>
              <a:rPr lang="fa-IR" sz="2800" dirty="0" smtClean="0"/>
              <a:t>خوداعمالی قراردادها: با تکیه بر تعالیم معنوی و اخلاقی اسلام</a:t>
            </a:r>
            <a:endParaRPr lang="fa-IR" sz="2800" dirty="0"/>
          </a:p>
          <a:p>
            <a:endParaRPr lang="fa-IR" dirty="0"/>
          </a:p>
        </p:txBody>
      </p:sp>
    </p:spTree>
    <p:extLst>
      <p:ext uri="{BB962C8B-B14F-4D97-AF65-F5344CB8AC3E}">
        <p14:creationId xmlns:p14="http://schemas.microsoft.com/office/powerpoint/2010/main" val="34486199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دلايل افول تمدن اسلامي - 1</a:t>
            </a:r>
            <a:endParaRPr lang="fa-IR" dirty="0"/>
          </a:p>
        </p:txBody>
      </p:sp>
      <p:sp>
        <p:nvSpPr>
          <p:cNvPr id="3" name="Content Placeholder 2"/>
          <p:cNvSpPr>
            <a:spLocks noGrp="1"/>
          </p:cNvSpPr>
          <p:nvPr>
            <p:ph sz="quarter" idx="1"/>
          </p:nvPr>
        </p:nvSpPr>
        <p:spPr/>
        <p:txBody>
          <a:bodyPr/>
          <a:lstStyle/>
          <a:p>
            <a:r>
              <a:rPr lang="fa-IR" sz="2800" dirty="0" smtClean="0"/>
              <a:t>درباره دلايل افول تمدن اسلامي به طور عام و سقوط جايگاه اقتصادي امت اسلامي به طور خاص ديدگاه هاي مختلفي وجود دارد.</a:t>
            </a:r>
          </a:p>
          <a:p>
            <a:r>
              <a:rPr lang="fa-IR" sz="2800" dirty="0" smtClean="0"/>
              <a:t>برخي از صاحب نظران معاصر حمله مغول، افول نگاه هاي فلسفي و فقهي و جايگزيني آن با نگاه هاي صوفيانه </a:t>
            </a:r>
            <a:r>
              <a:rPr lang="fa-IR" sz="2800" dirty="0"/>
              <a:t>را </a:t>
            </a:r>
            <a:r>
              <a:rPr lang="fa-IR" sz="2800" dirty="0" smtClean="0"/>
              <a:t>از دلايل اصلي سقوط تمدن اسلامي دانسته اند. </a:t>
            </a:r>
          </a:p>
          <a:p>
            <a:r>
              <a:rPr lang="fa-IR" sz="2800" dirty="0" smtClean="0"/>
              <a:t>در کنار اين نظريات مي توان به نظريات ابن خلدون اشاره کرد که دورشدن از حکومت شرعي،‌ کمرنگ شدن عصبيت و رواج تجمل بين مردم و دستگاه حکومت را علت افول مذکور مي داند. (که در جلسات آینده مفصل مورد بحث قرار خواهد گرفت.)</a:t>
            </a:r>
          </a:p>
        </p:txBody>
      </p:sp>
    </p:spTree>
    <p:extLst>
      <p:ext uri="{BB962C8B-B14F-4D97-AF65-F5344CB8AC3E}">
        <p14:creationId xmlns:p14="http://schemas.microsoft.com/office/powerpoint/2010/main" val="30906656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دلايل افول تمدن اسلامي - </a:t>
            </a:r>
            <a:r>
              <a:rPr lang="fa-IR" dirty="0" smtClean="0"/>
              <a:t>2</a:t>
            </a:r>
            <a:endParaRPr lang="fa-IR" dirty="0"/>
          </a:p>
        </p:txBody>
      </p:sp>
      <p:sp>
        <p:nvSpPr>
          <p:cNvPr id="3" name="Content Placeholder 2"/>
          <p:cNvSpPr>
            <a:spLocks noGrp="1"/>
          </p:cNvSpPr>
          <p:nvPr>
            <p:ph sz="quarter" idx="1"/>
          </p:nvPr>
        </p:nvSpPr>
        <p:spPr/>
        <p:txBody>
          <a:bodyPr/>
          <a:lstStyle/>
          <a:p>
            <a:r>
              <a:rPr lang="fa-IR" sz="2800" dirty="0"/>
              <a:t>تيمور کوران </a:t>
            </a:r>
            <a:r>
              <a:rPr lang="en-US" sz="2800" dirty="0" err="1"/>
              <a:t>Kuran</a:t>
            </a:r>
            <a:r>
              <a:rPr lang="fa-IR" sz="2800" dirty="0"/>
              <a:t> از پژوهشگران معاصر ضعف نهادهاي حقوقي اسلامي از جمله ارث، وقف و شرکت را از دلايل عقب ماندگي اقتصادي مسلمانان در مقايسه با ملل اروپايي دانسته است. </a:t>
            </a:r>
            <a:endParaRPr lang="fa-IR" sz="2800" dirty="0" smtClean="0"/>
          </a:p>
          <a:p>
            <a:r>
              <a:rPr lang="fa-IR" sz="2800" dirty="0" smtClean="0"/>
              <a:t>به عقیده وی قوانین ارث در اسلام موجب تقسیم بین نسلی ثروت فرد می شد و مانع انباشت سرمایه های بزرگ بود.</a:t>
            </a:r>
          </a:p>
          <a:p>
            <a:r>
              <a:rPr lang="fa-IR" sz="2800" dirty="0" smtClean="0"/>
              <a:t>به گفته کوران گسترش وقف در اسلام بسیاری اوقات انگیزه سیاسی (گریز از مالیات و مصادره اموال) داشت. به علاوه وقف مانع تخصیص بهینه منابع اقتصادی جامعه بود.</a:t>
            </a:r>
          </a:p>
          <a:p>
            <a:r>
              <a:rPr lang="fa-IR" sz="2800" smtClean="0"/>
              <a:t>کوران </a:t>
            </a:r>
            <a:r>
              <a:rPr lang="fa-IR" sz="2800" dirty="0" smtClean="0"/>
              <a:t>عقد شرکت در اسلام را مانع شکل گیری شرکت های سهامی می داند. به عقیده او شرکت های سهامی نقشی ممتاز در انباشت سرمایه و توسعه اقتصادی غرب داشته اند.</a:t>
            </a:r>
            <a:endParaRPr lang="fa-IR" sz="2800" dirty="0"/>
          </a:p>
          <a:p>
            <a:endParaRPr lang="fa-IR" dirty="0"/>
          </a:p>
        </p:txBody>
      </p:sp>
    </p:spTree>
    <p:extLst>
      <p:ext uri="{BB962C8B-B14F-4D97-AF65-F5344CB8AC3E}">
        <p14:creationId xmlns:p14="http://schemas.microsoft.com/office/powerpoint/2010/main" val="7079469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اقتصاد مسلمانان در عصر نبوي (ص) - 1</a:t>
            </a:r>
            <a:endParaRPr lang="en-US" dirty="0"/>
          </a:p>
        </p:txBody>
      </p:sp>
      <p:sp>
        <p:nvSpPr>
          <p:cNvPr id="3" name="Content Placeholder 2"/>
          <p:cNvSpPr>
            <a:spLocks noGrp="1"/>
          </p:cNvSpPr>
          <p:nvPr>
            <p:ph sz="quarter" idx="1"/>
          </p:nvPr>
        </p:nvSpPr>
        <p:spPr/>
        <p:txBody>
          <a:bodyPr/>
          <a:lstStyle/>
          <a:p>
            <a:r>
              <a:rPr lang="fa-IR" sz="2800" b="1" dirty="0" smtClean="0"/>
              <a:t>اقتصاد مسلمانان در عصر مكي</a:t>
            </a:r>
            <a:endParaRPr lang="en-US" sz="2800" dirty="0" smtClean="0"/>
          </a:p>
          <a:p>
            <a:r>
              <a:rPr lang="fa-IR" sz="2900" dirty="0" smtClean="0"/>
              <a:t>به علت دشمنی مستمر مشرکان، مسلمانان در سال های پس از علنی شدن دعوت پیامبر اکرم (ص) وضعیت اقتصادی ناگواری داشتند.</a:t>
            </a:r>
          </a:p>
          <a:p>
            <a:r>
              <a:rPr lang="fa-IR" sz="2900" dirty="0" smtClean="0"/>
              <a:t>زندگی اجباری مسلمانان در شعب ابی طالب نماد کاملی از محاصره اقتصادی و اجتماعی مسلمانان بود.</a:t>
            </a:r>
          </a:p>
          <a:p>
            <a:r>
              <a:rPr lang="fa-IR" sz="2900" dirty="0" smtClean="0"/>
              <a:t>با اين وجود پايه هاي اعتقادي و اخلاقي امت اسلامي در همين دوران گذاشته شد.</a:t>
            </a:r>
          </a:p>
          <a:p>
            <a:pPr lvl="0"/>
            <a:endParaRPr lang="en-US" sz="2800" dirty="0" smtClean="0"/>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اقتصاد مسلمانان در عصر نبوي (ص) - </a:t>
            </a:r>
            <a:r>
              <a:rPr lang="fa-IR" dirty="0" smtClean="0"/>
              <a:t>2</a:t>
            </a:r>
            <a:endParaRPr lang="fa-IR" dirty="0"/>
          </a:p>
        </p:txBody>
      </p:sp>
      <p:sp>
        <p:nvSpPr>
          <p:cNvPr id="3" name="Content Placeholder 2"/>
          <p:cNvSpPr>
            <a:spLocks noGrp="1"/>
          </p:cNvSpPr>
          <p:nvPr>
            <p:ph sz="quarter" idx="1"/>
          </p:nvPr>
        </p:nvSpPr>
        <p:spPr/>
        <p:txBody>
          <a:bodyPr/>
          <a:lstStyle/>
          <a:p>
            <a:r>
              <a:rPr lang="fa-IR" sz="2800" dirty="0"/>
              <a:t> </a:t>
            </a:r>
            <a:r>
              <a:rPr lang="fa-IR" sz="2800" b="1" dirty="0"/>
              <a:t>اقتصاد مسلمانان در عصر مدني</a:t>
            </a:r>
            <a:endParaRPr lang="en-US" sz="2800" dirty="0"/>
          </a:p>
          <a:p>
            <a:r>
              <a:rPr lang="fa-IR" sz="2900" dirty="0" smtClean="0"/>
              <a:t>مهم ترين برنامه پيامبر اکرم (ص) در عصر مدني ايجاد نظام اسلامي يا به تعبيري ديگر نظام سازي بود.</a:t>
            </a:r>
          </a:p>
          <a:p>
            <a:r>
              <a:rPr lang="fa-IR" sz="2900" dirty="0" smtClean="0"/>
              <a:t>ايشان در اولين گام قانون اساسي مدينه را به امضاي بزرگان قبايل و گروه هاي آن رسانيدند. امضاي اين قانون گام مهمي در جهت ايجاد ثبات سياسي و نظام حقوقي در مدينه النبي بود.  </a:t>
            </a:r>
          </a:p>
          <a:p>
            <a:r>
              <a:rPr lang="fa-IR" sz="2900" dirty="0" smtClean="0"/>
              <a:t>بخش مهمي از احکام اقتصادي اسلام در همين </a:t>
            </a:r>
            <a:r>
              <a:rPr lang="fa-IR" sz="2900" dirty="0"/>
              <a:t>دوران (در قالب آيات الاحكام و سنت نبوي</a:t>
            </a:r>
            <a:r>
              <a:rPr lang="fa-IR" sz="2900" dirty="0" smtClean="0"/>
              <a:t>) تشريع شد. </a:t>
            </a:r>
            <a:endParaRPr lang="en-US" sz="2900" dirty="0"/>
          </a:p>
          <a:p>
            <a:r>
              <a:rPr lang="fa-IR" sz="2900" dirty="0" smtClean="0"/>
              <a:t>تاسيس </a:t>
            </a:r>
            <a:r>
              <a:rPr lang="fa-IR" sz="2900" dirty="0"/>
              <a:t>حكومت مركزي و تشريع ماليات­هاي اسلامي (خمس، زكات، خراج و جزيه</a:t>
            </a:r>
            <a:r>
              <a:rPr lang="fa-IR" sz="2900" dirty="0" smtClean="0"/>
              <a:t>) اقدام مهم ديگر ايشان در عصر مدني بود.</a:t>
            </a:r>
            <a:endParaRPr lang="en-US" sz="2900" dirty="0"/>
          </a:p>
          <a:p>
            <a:endParaRPr lang="fa-IR" dirty="0"/>
          </a:p>
        </p:txBody>
      </p:sp>
    </p:spTree>
    <p:extLst>
      <p:ext uri="{BB962C8B-B14F-4D97-AF65-F5344CB8AC3E}">
        <p14:creationId xmlns:p14="http://schemas.microsoft.com/office/powerpoint/2010/main" val="484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اقتصاد مسلمانان در عصر نبوي (ص) - </a:t>
            </a:r>
            <a:r>
              <a:rPr lang="fa-IR" dirty="0" smtClean="0"/>
              <a:t>3</a:t>
            </a:r>
            <a:endParaRPr lang="fa-IR" dirty="0"/>
          </a:p>
        </p:txBody>
      </p:sp>
      <p:sp>
        <p:nvSpPr>
          <p:cNvPr id="3" name="Content Placeholder 2"/>
          <p:cNvSpPr>
            <a:spLocks noGrp="1"/>
          </p:cNvSpPr>
          <p:nvPr>
            <p:ph sz="quarter" idx="1"/>
          </p:nvPr>
        </p:nvSpPr>
        <p:spPr/>
        <p:txBody>
          <a:bodyPr/>
          <a:lstStyle/>
          <a:p>
            <a:r>
              <a:rPr lang="fa-IR" dirty="0" smtClean="0"/>
              <a:t>پايه­گذاري </a:t>
            </a:r>
            <a:r>
              <a:rPr lang="fa-IR" dirty="0"/>
              <a:t>نظام قضاء و </a:t>
            </a:r>
            <a:r>
              <a:rPr lang="fa-IR" dirty="0" smtClean="0"/>
              <a:t>حسبه که نقش مهمي در قانونمند کردن اجتماع مسلمانان و رفع اختلافات و منازعات داشت از ديگر اقدامات ماندگار پيامبر اکرم (ص)‌ در عصر نبوي بود.</a:t>
            </a:r>
            <a:endParaRPr lang="fa-IR" dirty="0"/>
          </a:p>
          <a:p>
            <a:r>
              <a:rPr lang="fa-IR" dirty="0" smtClean="0"/>
              <a:t>در مدينه النبي مسجد رکن مهم نظام اجتماعي و سياسي بود. محوريت مساجد در معماري شهرهاي اسلامي نيز تداوم يافت.</a:t>
            </a:r>
            <a:endParaRPr lang="fa-IR" dirty="0"/>
          </a:p>
          <a:p>
            <a:r>
              <a:rPr lang="fa-IR" dirty="0" smtClean="0"/>
              <a:t>با اين وجود مسلمانان در سال هاي پيش از فتح مکه با فشارها و تحريم هاي اقتصادي متعددي رودر رو بودند.</a:t>
            </a:r>
            <a:endParaRPr lang="fa-IR" dirty="0"/>
          </a:p>
          <a:p>
            <a:endParaRPr lang="fa-IR" dirty="0"/>
          </a:p>
        </p:txBody>
      </p:sp>
    </p:spTree>
    <p:extLst>
      <p:ext uri="{BB962C8B-B14F-4D97-AF65-F5344CB8AC3E}">
        <p14:creationId xmlns:p14="http://schemas.microsoft.com/office/powerpoint/2010/main" val="31540651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2800" b="1" dirty="0"/>
              <a:t>اقتصاد مسلمان در عصر </a:t>
            </a:r>
            <a:r>
              <a:rPr lang="fa-IR" sz="2800" b="1" dirty="0" smtClean="0"/>
              <a:t>خلفا: فتوحات </a:t>
            </a:r>
            <a:r>
              <a:rPr lang="fa-IR" sz="2800" b="1" dirty="0"/>
              <a:t>و </a:t>
            </a:r>
            <a:r>
              <a:rPr lang="fa-IR" sz="2800" b="1" dirty="0" smtClean="0"/>
              <a:t>تبعات آن</a:t>
            </a:r>
            <a:endParaRPr lang="en-US" dirty="0"/>
          </a:p>
        </p:txBody>
      </p:sp>
      <p:sp>
        <p:nvSpPr>
          <p:cNvPr id="3" name="Content Placeholder 2"/>
          <p:cNvSpPr>
            <a:spLocks noGrp="1"/>
          </p:cNvSpPr>
          <p:nvPr>
            <p:ph sz="quarter" idx="1"/>
          </p:nvPr>
        </p:nvSpPr>
        <p:spPr/>
        <p:txBody>
          <a:bodyPr/>
          <a:lstStyle/>
          <a:p>
            <a:r>
              <a:rPr lang="fa-IR" sz="2800" dirty="0" smtClean="0"/>
              <a:t>مناقشه بر سر خلافت نخستين اتفاق پس از وفات پيامبر (ص)‌ بود که منجر به خلافت جريان متمايل به سنت هاي جاهلي شد.</a:t>
            </a:r>
          </a:p>
          <a:p>
            <a:r>
              <a:rPr lang="fa-IR" sz="2800" dirty="0" smtClean="0"/>
              <a:t>سرعت فتوحات در دوران دو خليفه اول بهت آور بود. اين فتوحات مسايل جديدي را براي مسلمانان ايجاد کرد.</a:t>
            </a:r>
          </a:p>
          <a:p>
            <a:r>
              <a:rPr lang="fa-IR" sz="2800" dirty="0" smtClean="0"/>
              <a:t>نخستين مساله نحوه تقسيم غنايم بود. خليفه دوم روشي را در پيش گرفت که منجر به رسميت يافتن روابط قبيلگي عصر جاهلي شد.</a:t>
            </a:r>
            <a:endParaRPr lang="en-US" sz="2800" dirty="0"/>
          </a:p>
          <a:p>
            <a:r>
              <a:rPr lang="fa-IR" sz="2800" dirty="0" smtClean="0"/>
              <a:t>مساله مديريت سرزمين­هاي تازه فتح شده و چگونگي بهره برداري از املاك و دارايي­هاي غير منقول آنها ديگر مساله مهم پيش روي مسلمانان بود.</a:t>
            </a:r>
            <a:endParaRPr lang="en-US" sz="2800" dirty="0" smtClean="0"/>
          </a:p>
          <a:p>
            <a:r>
              <a:rPr lang="fa-IR" sz="2800" dirty="0" smtClean="0"/>
              <a:t>تاسيس شهرها (بصره، كوفه و فسطاط) و نهادهايي مانند ديوان و تقويم از اتفاقات مهم اين دوره بود.</a:t>
            </a:r>
          </a:p>
          <a:p>
            <a:pPr marL="0" indent="0">
              <a:buNone/>
            </a:pPr>
            <a:endParaRPr lang="en-US" sz="2400" dirty="0" smtClean="0"/>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200" b="1" dirty="0"/>
              <a:t>اقتصاد مسلمانان در عصر حكومت امام علي عليه </a:t>
            </a:r>
            <a:r>
              <a:rPr lang="fa-IR" sz="3200" b="1" dirty="0" smtClean="0"/>
              <a:t>السلام</a:t>
            </a:r>
            <a:endParaRPr lang="fa-IR" sz="3200" dirty="0"/>
          </a:p>
        </p:txBody>
      </p:sp>
      <p:sp>
        <p:nvSpPr>
          <p:cNvPr id="3" name="Content Placeholder 2"/>
          <p:cNvSpPr>
            <a:spLocks noGrp="1"/>
          </p:cNvSpPr>
          <p:nvPr>
            <p:ph sz="quarter" idx="1"/>
          </p:nvPr>
        </p:nvSpPr>
        <p:spPr/>
        <p:txBody>
          <a:bodyPr/>
          <a:lstStyle/>
          <a:p>
            <a:r>
              <a:rPr lang="fa-IR" sz="2400" dirty="0" smtClean="0"/>
              <a:t>امام علیه السلام پس از قبول خلافت سیاست خلفای پیشین را در توزیع ثروت و نیز توزیع مناصب و موقعیت های سیاسی نادرست خواندند و تلاش گسترده ای را برای اصلاح آن آغاز نمودند.</a:t>
            </a:r>
          </a:p>
          <a:p>
            <a:r>
              <a:rPr lang="fa-IR" sz="2400" dirty="0" smtClean="0"/>
              <a:t>مخالفت صاحبان مقام و ثروت با رویکرد امام علیه السلام زمینه ساز اولین جنگ های بزرگ و طولانی در میان مسلمانان شد.</a:t>
            </a:r>
          </a:p>
          <a:p>
            <a:r>
              <a:rPr lang="fa-IR" sz="2400" dirty="0" smtClean="0"/>
              <a:t>ترور امام علیه السلام و شهادت زودهنگام ایشان موجب شد اقدامات ایشان ناتمام بماند.</a:t>
            </a:r>
          </a:p>
          <a:p>
            <a:r>
              <a:rPr lang="fa-IR" sz="2400" dirty="0" smtClean="0"/>
              <a:t>با این حال وضعیت معیشتی مسلمانان در زمان امام علیه السلام سامان مناسبی یافت. چنان که فرمودند: </a:t>
            </a:r>
            <a:r>
              <a:rPr lang="ar-SA" sz="2400" dirty="0" smtClean="0"/>
              <a:t>ما </a:t>
            </a:r>
            <a:r>
              <a:rPr lang="ar-SA" sz="2400" dirty="0"/>
              <a:t>أصبَحَ بالكوفةِ أحَدٌ و إن أدناهُم منزلةً إلا لِيأكُلَ الْبُرَّ وَ يَجلسُ فِى الظّلِ و يَشرِبُ مِنْ ماءِ الْفُراتِ</a:t>
            </a:r>
            <a:r>
              <a:rPr lang="ar-SA" sz="2400" dirty="0" smtClean="0"/>
              <a:t>»؛</a:t>
            </a:r>
            <a:r>
              <a:rPr lang="fa-IR" sz="2400" dirty="0" smtClean="0"/>
              <a:t> </a:t>
            </a:r>
            <a:r>
              <a:rPr lang="ar-SA" sz="2400" dirty="0" smtClean="0"/>
              <a:t>احدى </a:t>
            </a:r>
            <a:r>
              <a:rPr lang="ar-SA" sz="2400" dirty="0"/>
              <a:t>در كوفه نيست ـ هرچند از پايين‌ترين طبقه مردم باشد ـ مگر اينكه گندم مى‌خورد، در سايه </a:t>
            </a:r>
            <a:r>
              <a:rPr lang="ar-SA" sz="2400" dirty="0" smtClean="0"/>
              <a:t>مى‌نشيند</a:t>
            </a:r>
            <a:r>
              <a:rPr lang="fa-IR" sz="2400" dirty="0" smtClean="0"/>
              <a:t> </a:t>
            </a:r>
            <a:r>
              <a:rPr lang="ar-SA" sz="2400" dirty="0" smtClean="0"/>
              <a:t>و </a:t>
            </a:r>
            <a:r>
              <a:rPr lang="ar-SA" sz="2400" dirty="0"/>
              <a:t>از آب فرات مى‌نوشد</a:t>
            </a:r>
            <a:r>
              <a:rPr lang="en-US" dirty="0"/>
              <a:t> </a:t>
            </a:r>
            <a:r>
              <a:rPr lang="fa-IR" dirty="0"/>
              <a:t>. </a:t>
            </a:r>
          </a:p>
        </p:txBody>
      </p:sp>
    </p:spTree>
    <p:extLst>
      <p:ext uri="{BB962C8B-B14F-4D97-AF65-F5344CB8AC3E}">
        <p14:creationId xmlns:p14="http://schemas.microsoft.com/office/powerpoint/2010/main" val="26335118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 </a:t>
            </a:r>
            <a:r>
              <a:rPr lang="fa-IR" b="1" dirty="0"/>
              <a:t>اقتصاد مسلمانان در عصر بني </a:t>
            </a:r>
            <a:r>
              <a:rPr lang="fa-IR" b="1" dirty="0" smtClean="0"/>
              <a:t>اميه</a:t>
            </a:r>
            <a:endParaRPr lang="en-US" dirty="0"/>
          </a:p>
        </p:txBody>
      </p:sp>
      <p:sp>
        <p:nvSpPr>
          <p:cNvPr id="3" name="Content Placeholder 2"/>
          <p:cNvSpPr>
            <a:spLocks noGrp="1"/>
          </p:cNvSpPr>
          <p:nvPr>
            <p:ph sz="quarter" idx="1"/>
          </p:nvPr>
        </p:nvSpPr>
        <p:spPr/>
        <p:txBody>
          <a:bodyPr/>
          <a:lstStyle/>
          <a:p>
            <a:r>
              <a:rPr lang="fa-IR" sz="2800" dirty="0" smtClean="0"/>
              <a:t>در اين دوران خلافت شرعي به طور رسمي به سلطنت تبديل شد.</a:t>
            </a:r>
          </a:p>
          <a:p>
            <a:r>
              <a:rPr lang="fa-IR" sz="2800" dirty="0" smtClean="0"/>
              <a:t>منع کتابت حديث و </a:t>
            </a:r>
            <a:r>
              <a:rPr lang="fa-IR" sz="2800" dirty="0"/>
              <a:t>جانبداري از فرهنگ و ارزش هاي </a:t>
            </a:r>
            <a:r>
              <a:rPr lang="fa-IR" sz="2800" dirty="0" smtClean="0"/>
              <a:t>جاهلي در </a:t>
            </a:r>
            <a:r>
              <a:rPr lang="fa-IR" sz="2800" dirty="0"/>
              <a:t>اين دوران </a:t>
            </a:r>
          </a:p>
          <a:p>
            <a:pPr marL="0" indent="0">
              <a:buNone/>
            </a:pPr>
            <a:r>
              <a:rPr lang="fa-IR" sz="2800" dirty="0" smtClean="0"/>
              <a:t> مانع رشد علمي مسلمانان بود.</a:t>
            </a:r>
          </a:p>
          <a:p>
            <a:pPr lvl="0"/>
            <a:r>
              <a:rPr lang="fa-IR" sz="2800" dirty="0" smtClean="0"/>
              <a:t>در عصر اموي فتوحات ادامه يافت و تثبيت پيروزي هاي عصر خلفا در دستور کار قرار گرفت.</a:t>
            </a:r>
            <a:endParaRPr lang="en-US" sz="2800" dirty="0" smtClean="0"/>
          </a:p>
          <a:p>
            <a:pPr lvl="0"/>
            <a:r>
              <a:rPr lang="fa-IR" sz="2800" dirty="0" smtClean="0"/>
              <a:t>ضرب سكه و عربي شدن ديوان از اتفاقات مهم نيمه دوم قرن اول هجري بود.</a:t>
            </a:r>
            <a:endParaRPr lang="en-US" sz="2800" dirty="0" smtClean="0"/>
          </a:p>
          <a:p>
            <a:pPr lvl="0"/>
            <a:r>
              <a:rPr lang="fa-IR" sz="2800" dirty="0" smtClean="0"/>
              <a:t>بي رونقي بازارهاي موسمي جاهليت و تعطيلي آنها در ديگر حوادث قابل اشاره عصر اموي است.</a:t>
            </a:r>
            <a:endParaRPr lang="en-US" sz="2800" dirty="0" smtClean="0"/>
          </a:p>
          <a:p>
            <a:pPr lvl="0"/>
            <a:r>
              <a:rPr lang="fa-IR" sz="2800" dirty="0" smtClean="0"/>
              <a:t>رونق بازارهاي شهري مانند بازار مربد در بصره از همين دوران آغاز شد.</a:t>
            </a:r>
            <a:endParaRPr lang="en-US" sz="28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Custom 3">
      <a:majorFont>
        <a:latin typeface="Georgia"/>
        <a:ea typeface=""/>
        <a:cs typeface="B Titr"/>
      </a:majorFont>
      <a:minorFont>
        <a:latin typeface="Georgia"/>
        <a:ea typeface=""/>
        <a:cs typeface="B Mitra"/>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19339</TotalTime>
  <Words>3565</Words>
  <Application>Microsoft Office PowerPoint</Application>
  <PresentationFormat>On-screen Show (4:3)</PresentationFormat>
  <Paragraphs>212</Paragraphs>
  <Slides>32</Slides>
  <Notes>1</Notes>
  <HiddenSlides>0</HiddenSlides>
  <MMClips>0</MMClips>
  <ScaleCrop>false</ScaleCrop>
  <HeadingPairs>
    <vt:vector size="4" baseType="variant">
      <vt:variant>
        <vt:lpstr>Theme</vt:lpstr>
      </vt:variant>
      <vt:variant>
        <vt:i4>3</vt:i4>
      </vt:variant>
      <vt:variant>
        <vt:lpstr>Slide Titles</vt:lpstr>
      </vt:variant>
      <vt:variant>
        <vt:i4>32</vt:i4>
      </vt:variant>
    </vt:vector>
  </HeadingPairs>
  <TitlesOfParts>
    <vt:vector size="35" baseType="lpstr">
      <vt:lpstr>Custom Design</vt:lpstr>
      <vt:lpstr>Civic</vt:lpstr>
      <vt:lpstr>1_Custom Design</vt:lpstr>
      <vt:lpstr>نظام هاي اقتصادي </vt:lpstr>
      <vt:lpstr>سوالات آغازين</vt:lpstr>
      <vt:lpstr>اقتصاد شبه جزيره عربي پيش از ظهور اسلام</vt:lpstr>
      <vt:lpstr>اقتصاد مسلمانان در عصر نبوي (ص) - 1</vt:lpstr>
      <vt:lpstr>اقتصاد مسلمانان در عصر نبوي (ص) - 2</vt:lpstr>
      <vt:lpstr>اقتصاد مسلمانان در عصر نبوي (ص) - 3</vt:lpstr>
      <vt:lpstr>اقتصاد مسلمان در عصر خلفا: فتوحات و تبعات آن</vt:lpstr>
      <vt:lpstr>اقتصاد مسلمانان در عصر حكومت امام علي عليه السلام</vt:lpstr>
      <vt:lpstr> اقتصاد مسلمانان در عصر بني اميه</vt:lpstr>
      <vt:lpstr>اقتصاد مسلمانان در عصر عباسیان و فاطميان -1</vt:lpstr>
      <vt:lpstr>اقتصاد مسلمانان در عصر عباسیان و فاطميان -2</vt:lpstr>
      <vt:lpstr>آيا اقتصاد در تمدن اسلامي شکوفا بود؟</vt:lpstr>
      <vt:lpstr>ويژگي هاي اقتصاد در تمدن اسلامي</vt:lpstr>
      <vt:lpstr>نگرش و انگیزش در تمدن اسلامی</vt:lpstr>
      <vt:lpstr>معیارهای اخلاقی کسب وکار در اسلام</vt:lpstr>
      <vt:lpstr>نظام آموزشی و تربیتی در تمدن اسلامی</vt:lpstr>
      <vt:lpstr>نقش وقف در تاسیس و تداوم فعالیت مدارس اسلامی </vt:lpstr>
      <vt:lpstr>نظام حقوقی در تمدن اسلامی</vt:lpstr>
      <vt:lpstr>تولید در تمدن اسلامی</vt:lpstr>
      <vt:lpstr>تجارت در تمدن اسلامي</vt:lpstr>
      <vt:lpstr>شواهد رونق تجارت در تمدن اسلامي -1</vt:lpstr>
      <vt:lpstr>شواهد رونق تجارت در تمدن اسلامي -2</vt:lpstr>
      <vt:lpstr>بازار در تمدن اسلامی</vt:lpstr>
      <vt:lpstr>اصناف و روابط کار در تمدن اسلامی</vt:lpstr>
      <vt:lpstr>توزیع ثروت و درآمد در تمدن اسلامی</vt:lpstr>
      <vt:lpstr>تامین اجتماعی در تمدن اسلامی</vt:lpstr>
      <vt:lpstr>بیمارستان ها در تمدن اسلامی</vt:lpstr>
      <vt:lpstr>تامین مالی در تمدن اسلامی</vt:lpstr>
      <vt:lpstr>دولت در تمدن اسلامی</vt:lpstr>
      <vt:lpstr>نظارت، داوري و حل اختلافات در تمدن اسلامی </vt:lpstr>
      <vt:lpstr>دلايل افول تمدن اسلامي - 1</vt:lpstr>
      <vt:lpstr>دلايل افول تمدن اسلامي - 2</vt:lpstr>
    </vt:vector>
  </TitlesOfParts>
  <Company>Emtedad Sazgar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«سازوکار بازار، نهادهای حقوقی و تخصیص منابع»  در اسلام</dc:title>
  <dc:creator>Aria</dc:creator>
  <cp:lastModifiedBy>4sharifzadeh</cp:lastModifiedBy>
  <cp:revision>848</cp:revision>
  <dcterms:created xsi:type="dcterms:W3CDTF">2009-01-13T09:50:30Z</dcterms:created>
  <dcterms:modified xsi:type="dcterms:W3CDTF">2013-10-06T06:02:43Z</dcterms:modified>
</cp:coreProperties>
</file>