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6" r:id="rId4"/>
    <p:sldId id="258" r:id="rId5"/>
    <p:sldId id="267" r:id="rId6"/>
    <p:sldId id="260" r:id="rId7"/>
    <p:sldId id="261" r:id="rId8"/>
    <p:sldId id="262" r:id="rId9"/>
    <p:sldId id="268"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5/26/2014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5/26/2014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5/26/2014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5/26/2014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5/26/2014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5/26/2014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Sequential Access Storage 3"/>
          <p:cNvSpPr/>
          <p:nvPr/>
        </p:nvSpPr>
        <p:spPr>
          <a:xfrm>
            <a:off x="2209800" y="1066800"/>
            <a:ext cx="4648200" cy="2441448"/>
          </a:xfrm>
          <a:prstGeom prst="flowChartMagneticTape">
            <a:avLst/>
          </a:prstGeom>
          <a:solidFill>
            <a:srgbClr val="92D050"/>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fa-IR" sz="4800" b="1" dirty="0" smtClean="0">
                <a:solidFill>
                  <a:srgbClr val="FF0000"/>
                </a:solidFill>
                <a:cs typeface="B Nazanin" panose="00000400000000000000" pitchFamily="2" charset="-78"/>
              </a:rPr>
              <a:t>مدیریت محیط</a:t>
            </a:r>
          </a:p>
          <a:p>
            <a:pPr algn="ctr"/>
            <a:r>
              <a:rPr lang="fa-IR" sz="2800" b="1" dirty="0" smtClean="0">
                <a:solidFill>
                  <a:srgbClr val="FF0000"/>
                </a:solidFill>
                <a:cs typeface="B Nazanin" panose="00000400000000000000" pitchFamily="2" charset="-78"/>
              </a:rPr>
              <a:t>فصل 14</a:t>
            </a:r>
            <a:endParaRPr lang="en-US" sz="2800" b="1" dirty="0">
              <a:solidFill>
                <a:srgbClr val="FF0000"/>
              </a:solidFill>
              <a:cs typeface="B Nazanin" panose="00000400000000000000" pitchFamily="2" charset="-78"/>
            </a:endParaRPr>
          </a:p>
        </p:txBody>
      </p:sp>
      <p:sp>
        <p:nvSpPr>
          <p:cNvPr id="6" name="Rectangle 5"/>
          <p:cNvSpPr/>
          <p:nvPr/>
        </p:nvSpPr>
        <p:spPr>
          <a:xfrm>
            <a:off x="762000" y="3714752"/>
            <a:ext cx="8382000" cy="2585323"/>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fa-IR" sz="5400" b="1" cap="all" spc="0" dirty="0" smtClean="0">
                <a:ln w="0"/>
                <a:solidFill>
                  <a:srgbClr val="00B050"/>
                </a:solidFill>
                <a:effectLst>
                  <a:reflection blurRad="12700" stA="50000" endPos="50000" dist="5000" dir="5400000" sy="-100000" rotWithShape="0"/>
                </a:effectLst>
              </a:rPr>
              <a:t>تهیه شده توسط </a:t>
            </a:r>
            <a:r>
              <a:rPr lang="fa-IR" sz="5400" b="1" cap="all" spc="0" dirty="0" smtClean="0">
                <a:ln w="0"/>
                <a:solidFill>
                  <a:srgbClr val="FF0000"/>
                </a:solidFill>
                <a:effectLst>
                  <a:reflection blurRad="12700" stA="50000" endPos="50000" dist="5000" dir="5400000" sy="-100000" rotWithShape="0"/>
                </a:effectLst>
              </a:rPr>
              <a:t>: </a:t>
            </a:r>
            <a:endParaRPr lang="fa-IR" sz="5400" b="1" cap="all" dirty="0" smtClean="0">
              <a:ln w="0"/>
              <a:solidFill>
                <a:srgbClr val="FF0000"/>
              </a:solidFill>
              <a:effectLst>
                <a:reflection blurRad="12700" stA="50000" endPos="50000" dist="5000" dir="5400000" sy="-100000" rotWithShape="0"/>
              </a:effectLst>
            </a:endParaRPr>
          </a:p>
          <a:p>
            <a:pPr algn="ctr"/>
            <a:r>
              <a:rPr lang="fa-IR" sz="5400" b="1" cap="all" dirty="0" smtClean="0">
                <a:ln w="0"/>
                <a:solidFill>
                  <a:schemeClr val="accent4">
                    <a:lumMod val="75000"/>
                  </a:schemeClr>
                </a:solidFill>
                <a:effectLst>
                  <a:reflection blurRad="12700" stA="50000" endPos="50000" dist="5000" dir="5400000" sy="-100000" rotWithShape="0"/>
                </a:effectLst>
              </a:rPr>
              <a:t>آزاده گل بابا</a:t>
            </a:r>
          </a:p>
          <a:p>
            <a:pPr algn="ctr"/>
            <a:r>
              <a:rPr lang="fa-IR" sz="5400" b="1" cap="all" spc="0" dirty="0" smtClean="0">
                <a:ln w="0"/>
                <a:solidFill>
                  <a:schemeClr val="accent4">
                    <a:lumMod val="75000"/>
                  </a:schemeClr>
                </a:solidFill>
                <a:effectLst>
                  <a:reflection blurRad="12700" stA="50000" endPos="50000" dist="5000" dir="5400000" sy="-100000" rotWithShape="0"/>
                </a:effectLst>
              </a:rPr>
              <a:t>مهسا سجادی </a:t>
            </a:r>
            <a:endParaRPr lang="en-US" sz="5400" b="1" cap="all" spc="0" dirty="0">
              <a:ln w="0"/>
              <a:solidFill>
                <a:schemeClr val="accent4">
                  <a:lumMod val="75000"/>
                </a:schemeClr>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1266840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rtl="1"/>
            <a:r>
              <a:rPr lang="fa-IR" sz="4400" b="1" dirty="0" smtClean="0">
                <a:cs typeface="B Nazanin" panose="00000400000000000000" pitchFamily="2" charset="-78"/>
              </a:rPr>
              <a:t>استراتژی های خارجی</a:t>
            </a:r>
            <a:endParaRPr lang="en-US" sz="4400" b="1" dirty="0">
              <a:cs typeface="B Nazanin" panose="00000400000000000000" pitchFamily="2" charset="-78"/>
            </a:endParaRPr>
          </a:p>
        </p:txBody>
      </p:sp>
      <p:sp>
        <p:nvSpPr>
          <p:cNvPr id="2" name="Content Placeholder 1"/>
          <p:cNvSpPr>
            <a:spLocks noGrp="1"/>
          </p:cNvSpPr>
          <p:nvPr>
            <p:ph idx="1"/>
          </p:nvPr>
        </p:nvSpPr>
        <p:spPr/>
        <p:txBody>
          <a:bodyPr/>
          <a:lstStyle/>
          <a:p>
            <a:pPr algn="just" rtl="1">
              <a:buSzPct val="100000"/>
              <a:buFont typeface="Wingdings 2" panose="05020102010507070707" pitchFamily="18" charset="2"/>
              <a:buChar char="P"/>
            </a:pPr>
            <a:r>
              <a:rPr lang="fa-IR" b="1" dirty="0" smtClean="0">
                <a:solidFill>
                  <a:srgbClr val="FF0000"/>
                </a:solidFill>
                <a:cs typeface="B Nazanin" panose="00000400000000000000" pitchFamily="2" charset="-78"/>
              </a:rPr>
              <a:t>جذب عوامل تهدید کننده</a:t>
            </a:r>
            <a:r>
              <a:rPr lang="fa-IR" b="1" dirty="0" smtClean="0">
                <a:solidFill>
                  <a:schemeClr val="bg2">
                    <a:lumMod val="25000"/>
                  </a:schemeClr>
                </a:solidFill>
                <a:cs typeface="B Nazanin" panose="00000400000000000000" pitchFamily="2" charset="-78"/>
              </a:rPr>
              <a:t>: دعوت از رقبا  یا به عبارتی افرادی که ثبات سازمان را تهدید میکنند به منظور  برقراری همکاری با سازمان. این امر از طریق انتصاب های انتخابی درهییت مدیره سازمان درشرکت های بازرگانی مرسوم است. </a:t>
            </a:r>
            <a:endParaRPr lang="en-US" b="1" dirty="0">
              <a:solidFill>
                <a:schemeClr val="bg2">
                  <a:lumMod val="25000"/>
                </a:schemeClr>
              </a:solidFill>
              <a:cs typeface="B Nazanin" panose="00000400000000000000" pitchFamily="2" charset="-78"/>
            </a:endParaRPr>
          </a:p>
        </p:txBody>
      </p:sp>
      <p:pic>
        <p:nvPicPr>
          <p:cNvPr id="6146" name="Picture 2" descr="C:\Users\Home\Desktop\7c0501483d1b17671b0aac8b0c5946fc.jpg"/>
          <p:cNvPicPr>
            <a:picLocks noChangeAspect="1" noChangeArrowheads="1"/>
          </p:cNvPicPr>
          <p:nvPr/>
        </p:nvPicPr>
        <p:blipFill>
          <a:blip r:embed="rId2"/>
          <a:srcRect/>
          <a:stretch>
            <a:fillRect/>
          </a:stretch>
        </p:blipFill>
        <p:spPr bwMode="auto">
          <a:xfrm>
            <a:off x="928662" y="3500438"/>
            <a:ext cx="3643338" cy="2453181"/>
          </a:xfrm>
          <a:prstGeom prst="rect">
            <a:avLst/>
          </a:prstGeom>
          <a:noFill/>
        </p:spPr>
      </p:pic>
    </p:spTree>
    <p:extLst>
      <p:ext uri="{BB962C8B-B14F-4D97-AF65-F5344CB8AC3E}">
        <p14:creationId xmlns:p14="http://schemas.microsoft.com/office/powerpoint/2010/main" val="238637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500"/>
                                  </p:stCondLst>
                                  <p:childTnLst>
                                    <p:animEffect transition="out" filter="fade">
                                      <p:cBhvr>
                                        <p:cTn id="6" dur="500" tmFilter="0, 0; .2, .5; .8, .5; 1, 0"/>
                                        <p:tgtEl>
                                          <p:spTgt spid="2">
                                            <p:txEl>
                                              <p:pRg st="0" end="0"/>
                                            </p:txEl>
                                          </p:spTgt>
                                        </p:tgtEl>
                                      </p:cBhvr>
                                    </p:animEffect>
                                    <p:animScale>
                                      <p:cBhvr>
                                        <p:cTn id="7" dur="250" autoRev="1" fill="hold"/>
                                        <p:tgtEl>
                                          <p:spTgt spid="2">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rtl="1"/>
            <a:r>
              <a:rPr lang="fa-IR" sz="4400" b="1" dirty="0" smtClean="0">
                <a:cs typeface="B Nazanin" panose="00000400000000000000" pitchFamily="2" charset="-78"/>
              </a:rPr>
              <a:t>هیئت مدیره تلفیقی</a:t>
            </a:r>
            <a:endParaRPr lang="en-US" sz="4400" b="1" dirty="0">
              <a:cs typeface="B Nazanin" panose="00000400000000000000" pitchFamily="2" charset="-78"/>
            </a:endParaRPr>
          </a:p>
        </p:txBody>
      </p:sp>
      <p:sp>
        <p:nvSpPr>
          <p:cNvPr id="2" name="Content Placeholder 1"/>
          <p:cNvSpPr>
            <a:spLocks noGrp="1"/>
          </p:cNvSpPr>
          <p:nvPr>
            <p:ph idx="1"/>
          </p:nvPr>
        </p:nvSpPr>
        <p:spPr/>
        <p:txBody>
          <a:bodyPr>
            <a:normAutofit/>
          </a:bodyPr>
          <a:lstStyle/>
          <a:p>
            <a:pPr marL="0" indent="0" algn="just" rtl="1">
              <a:buNone/>
            </a:pPr>
            <a:r>
              <a:rPr lang="fa-IR" b="1" dirty="0" smtClean="0">
                <a:solidFill>
                  <a:schemeClr val="accent5">
                    <a:lumMod val="50000"/>
                  </a:schemeClr>
                </a:solidFill>
                <a:cs typeface="B Nazanin" panose="00000400000000000000" pitchFamily="2" charset="-78"/>
              </a:rPr>
              <a:t>به عنوان </a:t>
            </a:r>
            <a:r>
              <a:rPr lang="fa-IR" b="1" dirty="0" smtClean="0">
                <a:solidFill>
                  <a:srgbClr val="FF0000"/>
                </a:solidFill>
                <a:cs typeface="B Nazanin" panose="00000400000000000000" pitchFamily="2" charset="-78"/>
              </a:rPr>
              <a:t>یک استراتژی محیطی </a:t>
            </a:r>
            <a:r>
              <a:rPr lang="fa-IR" b="1" dirty="0" smtClean="0">
                <a:solidFill>
                  <a:schemeClr val="accent5">
                    <a:lumMod val="50000"/>
                  </a:schemeClr>
                </a:solidFill>
                <a:cs typeface="B Nazanin" panose="00000400000000000000" pitchFamily="2" charset="-78"/>
              </a:rPr>
              <a:t>برای </a:t>
            </a:r>
            <a:r>
              <a:rPr lang="fa-IR" b="1" dirty="0" smtClean="0">
                <a:solidFill>
                  <a:srgbClr val="FF0000"/>
                </a:solidFill>
                <a:cs typeface="B Nazanin" panose="00000400000000000000" pitchFamily="2" charset="-78"/>
              </a:rPr>
              <a:t>کاهش عدم اطمینان </a:t>
            </a:r>
            <a:r>
              <a:rPr lang="fa-IR" b="1" dirty="0" smtClean="0">
                <a:solidFill>
                  <a:schemeClr val="accent5">
                    <a:lumMod val="50000"/>
                  </a:schemeClr>
                </a:solidFill>
                <a:cs typeface="B Nazanin" panose="00000400000000000000" pitchFamily="2" charset="-78"/>
              </a:rPr>
              <a:t>محیطی کاربرد دارد.و از تلفیق یک یا چند مدیر عامل که در سازمانهای متفاوتی فعالیت دارند ایجاد میشود...و دارای </a:t>
            </a:r>
            <a:r>
              <a:rPr lang="fa-IR" b="1" dirty="0" smtClean="0">
                <a:solidFill>
                  <a:srgbClr val="FF0000"/>
                </a:solidFill>
                <a:cs typeface="B Nazanin" panose="00000400000000000000" pitchFamily="2" charset="-78"/>
              </a:rPr>
              <a:t>مزایای </a:t>
            </a:r>
            <a:r>
              <a:rPr lang="fa-IR" b="1" dirty="0" smtClean="0">
                <a:solidFill>
                  <a:schemeClr val="accent5">
                    <a:lumMod val="50000"/>
                  </a:schemeClr>
                </a:solidFill>
                <a:cs typeface="B Nazanin" panose="00000400000000000000" pitchFamily="2" charset="-78"/>
              </a:rPr>
              <a:t>زیر است:</a:t>
            </a:r>
          </a:p>
          <a:p>
            <a:pPr algn="just" rtl="1"/>
            <a:r>
              <a:rPr lang="fa-IR" b="1" dirty="0" smtClean="0">
                <a:solidFill>
                  <a:schemeClr val="accent5">
                    <a:lumMod val="50000"/>
                  </a:schemeClr>
                </a:solidFill>
                <a:cs typeface="B Nazanin" panose="00000400000000000000" pitchFamily="2" charset="-78"/>
              </a:rPr>
              <a:t>مجموعه ایی از انواع تخصص ها را فراهم می کند.</a:t>
            </a:r>
          </a:p>
          <a:p>
            <a:pPr algn="just" rtl="1"/>
            <a:r>
              <a:rPr lang="fa-IR" b="1" dirty="0" smtClean="0">
                <a:solidFill>
                  <a:schemeClr val="accent5">
                    <a:lumMod val="50000"/>
                  </a:schemeClr>
                </a:solidFill>
                <a:cs typeface="B Nazanin" panose="00000400000000000000" pitchFamily="2" charset="-78"/>
              </a:rPr>
              <a:t>محبوبیت سازمان را افزایش می دهد.</a:t>
            </a:r>
          </a:p>
          <a:p>
            <a:pPr algn="just" rtl="1"/>
            <a:r>
              <a:rPr lang="fa-IR" b="1" dirty="0" smtClean="0">
                <a:solidFill>
                  <a:schemeClr val="accent5">
                    <a:lumMod val="50000"/>
                  </a:schemeClr>
                </a:solidFill>
                <a:cs typeface="B Nazanin" panose="00000400000000000000" pitchFamily="2" charset="-78"/>
              </a:rPr>
              <a:t>کسب شهرت و اعتبار برای سازمان متاثر از شهرت و اعتبار مدیر عاملان</a:t>
            </a:r>
          </a:p>
          <a:p>
            <a:pPr algn="just" rtl="1"/>
            <a:r>
              <a:rPr lang="fa-IR" b="1" dirty="0" smtClean="0">
                <a:solidFill>
                  <a:schemeClr val="accent5">
                    <a:lumMod val="50000"/>
                  </a:schemeClr>
                </a:solidFill>
                <a:cs typeface="B Nazanin" panose="00000400000000000000" pitchFamily="2" charset="-78"/>
              </a:rPr>
              <a:t>هماهنگی افقی و عمودی را تسهیل می کند.</a:t>
            </a:r>
          </a:p>
          <a:p>
            <a:pPr algn="r" rtl="1"/>
            <a:endParaRPr lang="en-US" dirty="0"/>
          </a:p>
        </p:txBody>
      </p:sp>
    </p:spTree>
    <p:extLst>
      <p:ext uri="{BB962C8B-B14F-4D97-AF65-F5344CB8AC3E}">
        <p14:creationId xmlns:p14="http://schemas.microsoft.com/office/powerpoint/2010/main" val="96556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50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50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50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additive="base">
                                        <p:cTn id="2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50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additive="base">
                                        <p:cTn id="2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500"/>
                                  </p:stCondLst>
                                  <p:childTnLst>
                                    <p:set>
                                      <p:cBhvr>
                                        <p:cTn id="31" dur="1" fill="hold">
                                          <p:stCondLst>
                                            <p:cond delay="0"/>
                                          </p:stCondLst>
                                        </p:cTn>
                                        <p:tgtEl>
                                          <p:spTgt spid="2">
                                            <p:txEl>
                                              <p:pRg st="4" end="4"/>
                                            </p:txEl>
                                          </p:spTgt>
                                        </p:tgtEl>
                                        <p:attrNameLst>
                                          <p:attrName>style.visibility</p:attrName>
                                        </p:attrNameLst>
                                      </p:cBhvr>
                                      <p:to>
                                        <p:strVal val="visible"/>
                                      </p:to>
                                    </p:set>
                                    <p:anim calcmode="lin" valueType="num">
                                      <p:cBhvr additive="base">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rtl="1"/>
            <a:r>
              <a:rPr lang="fa-IR" sz="4400" b="1" dirty="0" smtClean="0">
                <a:cs typeface="B Nazanin" panose="00000400000000000000" pitchFamily="2" charset="-78"/>
              </a:rPr>
              <a:t>استراتژی های خارجی</a:t>
            </a:r>
            <a:endParaRPr lang="en-US" sz="4400" b="1" dirty="0">
              <a:cs typeface="B Nazanin" panose="00000400000000000000" pitchFamily="2" charset="-78"/>
            </a:endParaRPr>
          </a:p>
        </p:txBody>
      </p:sp>
      <p:sp>
        <p:nvSpPr>
          <p:cNvPr id="2" name="Content Placeholder 1"/>
          <p:cNvSpPr>
            <a:spLocks noGrp="1"/>
          </p:cNvSpPr>
          <p:nvPr>
            <p:ph idx="1"/>
          </p:nvPr>
        </p:nvSpPr>
        <p:spPr/>
        <p:txBody>
          <a:bodyPr/>
          <a:lstStyle/>
          <a:p>
            <a:pPr algn="r" rtl="1">
              <a:buFont typeface="Wingdings" panose="05000000000000000000" pitchFamily="2" charset="2"/>
              <a:buChar char="ü"/>
            </a:pPr>
            <a:r>
              <a:rPr lang="fa-IR" b="1" dirty="0" smtClean="0">
                <a:solidFill>
                  <a:srgbClr val="FF0000"/>
                </a:solidFill>
                <a:cs typeface="B Nazanin" panose="00000400000000000000" pitchFamily="2" charset="-78"/>
              </a:rPr>
              <a:t>ائتلاف: </a:t>
            </a:r>
            <a:r>
              <a:rPr lang="fa-IR" b="1" dirty="0" smtClean="0">
                <a:cs typeface="B Nazanin" panose="00000400000000000000" pitchFamily="2" charset="-78"/>
              </a:rPr>
              <a:t>هنگامی که یک یا چند سازمان به هدف اقدام مشترک روی به ادغام می آورند.</a:t>
            </a:r>
          </a:p>
          <a:p>
            <a:pPr algn="r" rtl="1">
              <a:buNone/>
            </a:pPr>
            <a:r>
              <a:rPr lang="fa-IR" b="1" dirty="0" smtClean="0">
                <a:cs typeface="B Nazanin" panose="00000400000000000000" pitchFamily="2" charset="-78"/>
              </a:rPr>
              <a:t>انواع ادغام ها:</a:t>
            </a:r>
          </a:p>
          <a:p>
            <a:pPr algn="r" rtl="1">
              <a:buNone/>
            </a:pPr>
            <a:r>
              <a:rPr lang="fa-IR" b="1" dirty="0" smtClean="0">
                <a:cs typeface="B Nazanin" panose="00000400000000000000" pitchFamily="2" charset="-78"/>
              </a:rPr>
              <a:t>سرمایه گذاری های مشترک</a:t>
            </a:r>
          </a:p>
          <a:p>
            <a:pPr algn="r" rtl="1">
              <a:buNone/>
            </a:pPr>
            <a:r>
              <a:rPr lang="fa-IR" b="1" dirty="0" smtClean="0">
                <a:cs typeface="B Nazanin" panose="00000400000000000000" pitchFamily="2" charset="-78"/>
              </a:rPr>
              <a:t>توافق همکاری برای قیمت های ثابت یا بازارهای مشخص</a:t>
            </a:r>
          </a:p>
          <a:p>
            <a:pPr marL="0" indent="0" algn="r" rtl="1">
              <a:buNone/>
            </a:pPr>
            <a:endParaRPr lang="fa-IR" b="1" dirty="0" smtClean="0">
              <a:cs typeface="B Nazanin" panose="00000400000000000000" pitchFamily="2" charset="-78"/>
            </a:endParaRPr>
          </a:p>
          <a:p>
            <a:pPr algn="r" rtl="1">
              <a:buFont typeface="Wingdings" panose="05000000000000000000" pitchFamily="2" charset="2"/>
              <a:buChar char="ü"/>
            </a:pPr>
            <a:r>
              <a:rPr lang="fa-IR" b="1" dirty="0" smtClean="0">
                <a:solidFill>
                  <a:srgbClr val="FF0000"/>
                </a:solidFill>
                <a:cs typeface="B Nazanin" panose="00000400000000000000" pitchFamily="2" charset="-78"/>
              </a:rPr>
              <a:t>نفوذ در دستگاه های قانون گذاری</a:t>
            </a:r>
          </a:p>
          <a:p>
            <a:pPr algn="r" rtl="1">
              <a:buNone/>
            </a:pPr>
            <a:r>
              <a:rPr lang="fa-IR" b="1" dirty="0" smtClean="0">
                <a:solidFill>
                  <a:schemeClr val="tx1">
                    <a:lumMod val="65000"/>
                    <a:lumOff val="35000"/>
                  </a:schemeClr>
                </a:solidFill>
                <a:cs typeface="B Nazanin" panose="00000400000000000000" pitchFamily="2" charset="-78"/>
              </a:rPr>
              <a:t>یک شیوه عمومی ست که بوسیله سازمان ها به منظور کنترل و اداره محیط خود مورد استفاده قرار می گیرد.</a:t>
            </a:r>
            <a:endParaRPr lang="en-US" b="1" dirty="0">
              <a:solidFill>
                <a:schemeClr val="tx1">
                  <a:lumMod val="65000"/>
                  <a:lumOff val="35000"/>
                </a:schemeClr>
              </a:solidFill>
              <a:cs typeface="B Nazanin" panose="00000400000000000000" pitchFamily="2" charset="-78"/>
            </a:endParaRPr>
          </a:p>
        </p:txBody>
      </p:sp>
    </p:spTree>
    <p:extLst>
      <p:ext uri="{BB962C8B-B14F-4D97-AF65-F5344CB8AC3E}">
        <p14:creationId xmlns:p14="http://schemas.microsoft.com/office/powerpoint/2010/main" val="14492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rtl="1">
              <a:buNone/>
            </a:pPr>
            <a:r>
              <a:rPr lang="fa-IR" b="1" dirty="0" smtClean="0">
                <a:solidFill>
                  <a:schemeClr val="accent5">
                    <a:lumMod val="50000"/>
                  </a:schemeClr>
                </a:solidFill>
                <a:cs typeface="B Nazanin" panose="00000400000000000000" pitchFamily="2" charset="-78"/>
              </a:rPr>
              <a:t>سازمانها نه تنها با محیطشان در تعاملند بلکه این تعامل برای ادامه حیات سازمان امری لازم و ضروری میباشد.</a:t>
            </a:r>
            <a:endParaRPr lang="en-US" b="1" dirty="0" smtClean="0">
              <a:solidFill>
                <a:schemeClr val="accent5">
                  <a:lumMod val="50000"/>
                </a:schemeClr>
              </a:solidFill>
              <a:cs typeface="B Nazanin" panose="00000400000000000000" pitchFamily="2" charset="-78"/>
            </a:endParaRPr>
          </a:p>
          <a:p>
            <a:pPr marL="0" indent="0" algn="just" rtl="1">
              <a:buNone/>
            </a:pPr>
            <a:endParaRPr lang="fa-IR" b="1" dirty="0" smtClean="0">
              <a:solidFill>
                <a:schemeClr val="accent5">
                  <a:lumMod val="50000"/>
                </a:schemeClr>
              </a:solidFill>
              <a:cs typeface="B Nazanin" panose="00000400000000000000" pitchFamily="2" charset="-78"/>
            </a:endParaRPr>
          </a:p>
          <a:p>
            <a:pPr marL="0" indent="0" algn="just" rtl="1">
              <a:buNone/>
            </a:pPr>
            <a:r>
              <a:rPr lang="fa-IR" b="1" dirty="0" smtClean="0">
                <a:solidFill>
                  <a:schemeClr val="accent5">
                    <a:lumMod val="50000"/>
                  </a:schemeClr>
                </a:solidFill>
                <a:cs typeface="B Nazanin" panose="00000400000000000000" pitchFamily="2" charset="-78"/>
              </a:rPr>
              <a:t>طبق نظریه مدیریت محیط بر خلاف دیدگاه محیط – جمعیت سازمانها با در اختیار داشتن وسایل و امکانات وهم چنین مدیریت در انتخاب استراتژی های مناسب قادر به کاهش عدم اطمینان محیطی خواهند بو</a:t>
            </a:r>
            <a:r>
              <a:rPr lang="fa-IR" b="1" dirty="0" smtClean="0">
                <a:solidFill>
                  <a:schemeClr val="accent5">
                    <a:lumMod val="50000"/>
                  </a:schemeClr>
                </a:solidFill>
              </a:rPr>
              <a:t>د.</a:t>
            </a:r>
          </a:p>
        </p:txBody>
      </p:sp>
      <p:sp>
        <p:nvSpPr>
          <p:cNvPr id="4" name="Rectangle 3"/>
          <p:cNvSpPr/>
          <p:nvPr/>
        </p:nvSpPr>
        <p:spPr>
          <a:xfrm>
            <a:off x="714348" y="533400"/>
            <a:ext cx="6000792" cy="923330"/>
          </a:xfrm>
          <a:prstGeom prst="rect">
            <a:avLst/>
          </a:prstGeom>
          <a:noFill/>
        </p:spPr>
        <p:txBody>
          <a:bodyPr wrap="square" lIns="91440" tIns="45720" rIns="91440" bIns="45720">
            <a:spAutoFit/>
          </a:bodyPr>
          <a:lstStyle/>
          <a:p>
            <a:pPr algn="ctr"/>
            <a:r>
              <a:rPr lang="fa-IR"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cs typeface="B Nazanin" panose="00000400000000000000" pitchFamily="2" charset="-78"/>
              </a:rPr>
              <a:t>مدیریت محیط</a:t>
            </a:r>
            <a:r>
              <a:rPr lang="fa-IR"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rPr>
              <a:t>:</a:t>
            </a:r>
            <a:endPar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198600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50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50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استراتژی               </a:t>
            </a:r>
            <a:endParaRPr lang="en-US" dirty="0"/>
          </a:p>
        </p:txBody>
      </p:sp>
      <p:pic>
        <p:nvPicPr>
          <p:cNvPr id="2050" name="Picture 2" descr="C:\Users\Home\Desktop\th.jpg"/>
          <p:cNvPicPr>
            <a:picLocks noGrp="1" noChangeAspect="1" noChangeArrowheads="1"/>
          </p:cNvPicPr>
          <p:nvPr>
            <p:ph idx="1"/>
          </p:nvPr>
        </p:nvPicPr>
        <p:blipFill>
          <a:blip r:embed="rId2"/>
          <a:srcRect/>
          <a:stretch>
            <a:fillRect/>
          </a:stretch>
        </p:blipFill>
        <p:spPr bwMode="auto">
          <a:xfrm>
            <a:off x="1142976" y="1714488"/>
            <a:ext cx="5689666" cy="378621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lgn="r" rtl="1">
              <a:buFont typeface="+mj-lt"/>
              <a:buAutoNum type="arabicPeriod"/>
            </a:pPr>
            <a:r>
              <a:rPr lang="fa-IR" b="1" i="1" dirty="0" smtClean="0">
                <a:solidFill>
                  <a:srgbClr val="FF0000"/>
                </a:solidFill>
                <a:cs typeface="B Nazanin" panose="00000400000000000000" pitchFamily="2" charset="-78"/>
              </a:rPr>
              <a:t>استراتژی های داخلی</a:t>
            </a:r>
            <a:r>
              <a:rPr lang="fa-IR" dirty="0" smtClean="0">
                <a:solidFill>
                  <a:srgbClr val="FF0000"/>
                </a:solidFill>
              </a:rPr>
              <a:t>:</a:t>
            </a:r>
            <a:r>
              <a:rPr lang="en-US" dirty="0" smtClean="0">
                <a:solidFill>
                  <a:srgbClr val="FF0000"/>
                </a:solidFill>
              </a:rPr>
              <a:t> </a:t>
            </a:r>
            <a:r>
              <a:rPr lang="fa-IR" b="1" dirty="0" smtClean="0">
                <a:solidFill>
                  <a:srgbClr val="00B050"/>
                </a:solidFill>
              </a:rPr>
              <a:t>تطبیق و تغییر اقدامات و فعالیت های سازمان به منظور تناسب با محیط که ما حصل ان کاهش وابستگی سازمان به محیط خواهد بود.</a:t>
            </a:r>
          </a:p>
          <a:p>
            <a:pPr marL="514350" indent="-514350" algn="r" rtl="1">
              <a:buFont typeface="+mj-lt"/>
              <a:buAutoNum type="arabicPeriod"/>
            </a:pPr>
            <a:endParaRPr lang="fa-IR" dirty="0">
              <a:solidFill>
                <a:srgbClr val="00B050"/>
              </a:solidFill>
            </a:endParaRPr>
          </a:p>
          <a:p>
            <a:pPr marL="514350" indent="-514350" algn="r" rtl="1">
              <a:buFont typeface="+mj-lt"/>
              <a:buAutoNum type="arabicPeriod"/>
            </a:pPr>
            <a:endParaRPr lang="fa-IR" dirty="0" smtClean="0">
              <a:solidFill>
                <a:srgbClr val="00B050"/>
              </a:solidFill>
            </a:endParaRPr>
          </a:p>
          <a:p>
            <a:pPr marL="514350" indent="-514350" algn="r" rtl="1">
              <a:buFont typeface="+mj-lt"/>
              <a:buAutoNum type="arabicPeriod"/>
            </a:pPr>
            <a:r>
              <a:rPr lang="fa-IR" b="1" i="1" dirty="0">
                <a:solidFill>
                  <a:srgbClr val="FF0000"/>
                </a:solidFill>
                <a:cs typeface="B Nazanin" panose="00000400000000000000" pitchFamily="2" charset="-78"/>
              </a:rPr>
              <a:t>استراتژی های خارجی</a:t>
            </a:r>
            <a:r>
              <a:rPr lang="fa-IR" dirty="0" smtClean="0">
                <a:solidFill>
                  <a:srgbClr val="FF0000"/>
                </a:solidFill>
              </a:rPr>
              <a:t>:</a:t>
            </a:r>
            <a:r>
              <a:rPr lang="en-US" dirty="0" smtClean="0">
                <a:solidFill>
                  <a:srgbClr val="FF0000"/>
                </a:solidFill>
              </a:rPr>
              <a:t> </a:t>
            </a:r>
            <a:r>
              <a:rPr lang="fa-IR" b="1" dirty="0">
                <a:solidFill>
                  <a:srgbClr val="00B050"/>
                </a:solidFill>
              </a:rPr>
              <a:t>تلاش برای تغییر واقعی محیط پیرامون به جای</a:t>
            </a:r>
            <a:r>
              <a:rPr lang="fa-IR" dirty="0" smtClean="0">
                <a:solidFill>
                  <a:srgbClr val="00B050"/>
                </a:solidFill>
              </a:rPr>
              <a:t> </a:t>
            </a:r>
            <a:r>
              <a:rPr lang="fa-IR" b="1" dirty="0">
                <a:solidFill>
                  <a:srgbClr val="00B050"/>
                </a:solidFill>
              </a:rPr>
              <a:t>ایجاد تغییر در سازمان.</a:t>
            </a:r>
          </a:p>
          <a:p>
            <a:pPr marL="0" indent="0" algn="r" rtl="1">
              <a:buNone/>
            </a:pPr>
            <a:endParaRPr lang="en-US" b="1" i="1" dirty="0">
              <a:solidFill>
                <a:srgbClr val="00B050"/>
              </a:solidFill>
              <a:cs typeface="B Nazanin" panose="00000400000000000000" pitchFamily="2" charset="-78"/>
            </a:endParaRPr>
          </a:p>
        </p:txBody>
      </p:sp>
      <p:sp>
        <p:nvSpPr>
          <p:cNvPr id="5" name="Rectangle 4"/>
          <p:cNvSpPr/>
          <p:nvPr/>
        </p:nvSpPr>
        <p:spPr>
          <a:xfrm>
            <a:off x="1524000" y="304800"/>
            <a:ext cx="6172200" cy="923330"/>
          </a:xfrm>
          <a:prstGeom prst="rect">
            <a:avLst/>
          </a:prstGeom>
          <a:noFill/>
        </p:spPr>
        <p:txBody>
          <a:bodyPr wrap="square" lIns="91440" tIns="45720" rIns="91440" bIns="45720">
            <a:spAutoFit/>
          </a:bodyPr>
          <a:lstStyle/>
          <a:p>
            <a:pPr algn="ctr"/>
            <a:r>
              <a:rPr lang="fa-I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Nazanin" panose="00000400000000000000" pitchFamily="2" charset="-78"/>
              </a:rPr>
              <a:t>طبقه بندی استراتژی ها</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28670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50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lstStyle/>
          <a:p>
            <a:r>
              <a:rPr lang="fa-IR" dirty="0" smtClean="0"/>
              <a:t>استراتژی داخلی و خارجی  </a:t>
            </a:r>
            <a:endParaRPr lang="en-US" dirty="0"/>
          </a:p>
        </p:txBody>
      </p:sp>
      <p:graphicFrame>
        <p:nvGraphicFramePr>
          <p:cNvPr id="5" name="Content Placeholder 4"/>
          <p:cNvGraphicFramePr>
            <a:graphicFrameLocks noGrp="1"/>
          </p:cNvGraphicFramePr>
          <p:nvPr>
            <p:ph idx="1"/>
          </p:nvPr>
        </p:nvGraphicFramePr>
        <p:xfrm>
          <a:off x="457200" y="1609725"/>
          <a:ext cx="7239000" cy="4433220"/>
        </p:xfrm>
        <a:graphic>
          <a:graphicData uri="http://schemas.openxmlformats.org/drawingml/2006/table">
            <a:tbl>
              <a:tblPr firstRow="1" bandRow="1">
                <a:tableStyleId>{5C22544A-7EE6-4342-B048-85BDC9FD1C3A}</a:tableStyleId>
              </a:tblPr>
              <a:tblGrid>
                <a:gridCol w="3619500"/>
                <a:gridCol w="3619500"/>
              </a:tblGrid>
              <a:tr h="586470">
                <a:tc>
                  <a:txBody>
                    <a:bodyPr/>
                    <a:lstStyle/>
                    <a:p>
                      <a:pPr algn="r"/>
                      <a:r>
                        <a:rPr lang="fa-IR" dirty="0" smtClean="0"/>
                        <a:t>استراتژی خارجی        </a:t>
                      </a:r>
                      <a:endParaRPr lang="en-US" dirty="0"/>
                    </a:p>
                  </a:txBody>
                  <a:tcPr/>
                </a:tc>
                <a:tc>
                  <a:txBody>
                    <a:bodyPr/>
                    <a:lstStyle/>
                    <a:p>
                      <a:pPr algn="r"/>
                      <a:r>
                        <a:rPr lang="fa-IR" dirty="0" smtClean="0"/>
                        <a:t>استراتژی داخلی        </a:t>
                      </a:r>
                      <a:endParaRPr lang="en-US" dirty="0"/>
                    </a:p>
                  </a:txBody>
                  <a:tcPr/>
                </a:tc>
              </a:tr>
              <a:tr h="586470">
                <a:tc>
                  <a:txBody>
                    <a:bodyPr/>
                    <a:lstStyle/>
                    <a:p>
                      <a:pPr algn="r"/>
                      <a:r>
                        <a:rPr lang="fa-IR" dirty="0" smtClean="0"/>
                        <a:t>تبلیغات</a:t>
                      </a:r>
                      <a:endParaRPr lang="en-US" dirty="0"/>
                    </a:p>
                  </a:txBody>
                  <a:tcPr/>
                </a:tc>
                <a:tc>
                  <a:txBody>
                    <a:bodyPr/>
                    <a:lstStyle/>
                    <a:p>
                      <a:pPr algn="r"/>
                      <a:r>
                        <a:rPr lang="fa-IR" dirty="0" smtClean="0"/>
                        <a:t>انتخاب قلمرو</a:t>
                      </a:r>
                      <a:r>
                        <a:rPr lang="fa-IR" baseline="0" dirty="0" smtClean="0"/>
                        <a:t>       </a:t>
                      </a:r>
                      <a:endParaRPr lang="en-US" dirty="0"/>
                    </a:p>
                  </a:txBody>
                  <a:tcPr/>
                </a:tc>
              </a:tr>
              <a:tr h="586470">
                <a:tc>
                  <a:txBody>
                    <a:bodyPr/>
                    <a:lstStyle/>
                    <a:p>
                      <a:pPr algn="r"/>
                      <a:r>
                        <a:rPr lang="fa-IR" dirty="0" smtClean="0"/>
                        <a:t>عقد قرارداد</a:t>
                      </a:r>
                      <a:endParaRPr lang="en-US" dirty="0"/>
                    </a:p>
                  </a:txBody>
                  <a:tcPr/>
                </a:tc>
                <a:tc>
                  <a:txBody>
                    <a:bodyPr/>
                    <a:lstStyle/>
                    <a:p>
                      <a:pPr algn="r"/>
                      <a:r>
                        <a:rPr lang="fa-IR" dirty="0" smtClean="0"/>
                        <a:t>استخدام و به کار گیری</a:t>
                      </a:r>
                      <a:endParaRPr lang="en-US" dirty="0"/>
                    </a:p>
                  </a:txBody>
                  <a:tcPr/>
                </a:tc>
              </a:tr>
              <a:tr h="586470">
                <a:tc>
                  <a:txBody>
                    <a:bodyPr/>
                    <a:lstStyle/>
                    <a:p>
                      <a:pPr algn="r"/>
                      <a:r>
                        <a:rPr lang="fa-IR" dirty="0" smtClean="0"/>
                        <a:t>جذب عوامل تهدید کننده</a:t>
                      </a:r>
                      <a:endParaRPr lang="en-US" dirty="0"/>
                    </a:p>
                  </a:txBody>
                  <a:tcPr/>
                </a:tc>
                <a:tc>
                  <a:txBody>
                    <a:bodyPr/>
                    <a:lstStyle/>
                    <a:p>
                      <a:pPr algn="r"/>
                      <a:r>
                        <a:rPr lang="fa-IR" dirty="0" smtClean="0"/>
                        <a:t>کنکاش (بررسی) محیطی</a:t>
                      </a:r>
                      <a:endParaRPr lang="en-US" dirty="0"/>
                    </a:p>
                  </a:txBody>
                  <a:tcPr/>
                </a:tc>
              </a:tr>
              <a:tr h="586470">
                <a:tc>
                  <a:txBody>
                    <a:bodyPr/>
                    <a:lstStyle/>
                    <a:p>
                      <a:pPr algn="r"/>
                      <a:r>
                        <a:rPr lang="fa-IR" dirty="0" smtClean="0"/>
                        <a:t>ایتلاف</a:t>
                      </a:r>
                      <a:endParaRPr lang="en-US" dirty="0"/>
                    </a:p>
                  </a:txBody>
                  <a:tcPr/>
                </a:tc>
                <a:tc>
                  <a:txBody>
                    <a:bodyPr/>
                    <a:lstStyle/>
                    <a:p>
                      <a:pPr algn="r"/>
                      <a:r>
                        <a:rPr lang="fa-IR" dirty="0" smtClean="0"/>
                        <a:t>ایمن سازی</a:t>
                      </a:r>
                      <a:endParaRPr lang="en-US" dirty="0"/>
                    </a:p>
                  </a:txBody>
                  <a:tcPr/>
                </a:tc>
              </a:tr>
              <a:tr h="586470">
                <a:tc>
                  <a:txBody>
                    <a:bodyPr/>
                    <a:lstStyle/>
                    <a:p>
                      <a:pPr algn="r"/>
                      <a:r>
                        <a:rPr lang="fa-IR" dirty="0" smtClean="0"/>
                        <a:t>نفوذ در دستگاه قانون گذاری</a:t>
                      </a:r>
                      <a:endParaRPr lang="en-US" dirty="0"/>
                    </a:p>
                  </a:txBody>
                  <a:tcPr/>
                </a:tc>
                <a:tc>
                  <a:txBody>
                    <a:bodyPr/>
                    <a:lstStyle/>
                    <a:p>
                      <a:pPr algn="r"/>
                      <a:r>
                        <a:rPr lang="fa-IR" dirty="0" smtClean="0"/>
                        <a:t>هموارسازی(یکنواخت سازی) تقاضا</a:t>
                      </a:r>
                      <a:endParaRPr lang="en-US" dirty="0"/>
                    </a:p>
                  </a:txBody>
                  <a:tcPr/>
                </a:tc>
              </a:tr>
              <a:tr h="586470">
                <a:tc>
                  <a:txBody>
                    <a:bodyPr/>
                    <a:lstStyle/>
                    <a:p>
                      <a:pPr algn="r"/>
                      <a:endParaRPr lang="en-US" dirty="0"/>
                    </a:p>
                  </a:txBody>
                  <a:tcPr/>
                </a:tc>
                <a:tc>
                  <a:txBody>
                    <a:bodyPr/>
                    <a:lstStyle/>
                    <a:p>
                      <a:pPr algn="r"/>
                      <a:r>
                        <a:rPr lang="fa-IR" dirty="0" smtClean="0"/>
                        <a:t>سهمیه بندی</a:t>
                      </a:r>
                    </a:p>
                    <a:p>
                      <a:pPr algn="r"/>
                      <a:endParaRPr lang="fa-IR" dirty="0" smtClean="0"/>
                    </a:p>
                    <a:p>
                      <a:pPr algn="r"/>
                      <a:r>
                        <a:rPr lang="fa-IR" dirty="0" smtClean="0"/>
                        <a:t>پراکندگی جغرافیایی</a:t>
                      </a:r>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42918"/>
            <a:ext cx="7239000" cy="820122"/>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fa-IR" b="1" dirty="0" smtClean="0">
                <a:cs typeface="B Nazanin" panose="00000400000000000000" pitchFamily="2" charset="-78"/>
              </a:rPr>
              <a:t>استراتژی های داخلی</a:t>
            </a:r>
            <a:endParaRPr lang="en-US" b="1" dirty="0">
              <a:cs typeface="B Nazanin" panose="00000400000000000000" pitchFamily="2" charset="-78"/>
            </a:endParaRPr>
          </a:p>
        </p:txBody>
      </p:sp>
      <p:sp>
        <p:nvSpPr>
          <p:cNvPr id="2" name="Content Placeholder 1"/>
          <p:cNvSpPr>
            <a:spLocks noGrp="1"/>
          </p:cNvSpPr>
          <p:nvPr>
            <p:ph idx="1"/>
          </p:nvPr>
        </p:nvSpPr>
        <p:spPr>
          <a:xfrm>
            <a:off x="500034" y="1571612"/>
            <a:ext cx="7239000" cy="5034294"/>
          </a:xfrm>
        </p:spPr>
        <p:txBody>
          <a:bodyPr>
            <a:normAutofit/>
          </a:bodyPr>
          <a:lstStyle/>
          <a:p>
            <a:pPr algn="r" rtl="1">
              <a:buSzPct val="100000"/>
              <a:buFont typeface="Wingdings 2" panose="05020102010507070707" pitchFamily="18" charset="2"/>
              <a:buChar char=""/>
            </a:pPr>
            <a:r>
              <a:rPr lang="fa-IR" sz="2400" b="1" dirty="0" smtClean="0">
                <a:solidFill>
                  <a:srgbClr val="FF0000"/>
                </a:solidFill>
                <a:cs typeface="B Nazanin" panose="00000400000000000000" pitchFamily="2" charset="-78"/>
              </a:rPr>
              <a:t>انتخاب قلمرو:</a:t>
            </a:r>
            <a:r>
              <a:rPr lang="fa-IR" sz="2400" b="1" dirty="0" smtClean="0">
                <a:cs typeface="B Nazanin" panose="00000400000000000000" pitchFamily="2" charset="-78"/>
              </a:rPr>
              <a:t>به</a:t>
            </a:r>
            <a:r>
              <a:rPr lang="fa-IR" sz="2400" b="1" dirty="0" smtClean="0">
                <a:solidFill>
                  <a:srgbClr val="FF0000"/>
                </a:solidFill>
                <a:cs typeface="B Nazanin" panose="00000400000000000000" pitchFamily="2" charset="-78"/>
              </a:rPr>
              <a:t> </a:t>
            </a:r>
            <a:r>
              <a:rPr lang="fa-IR" sz="2400" b="1" dirty="0" smtClean="0">
                <a:solidFill>
                  <a:schemeClr val="bg2">
                    <a:lumMod val="25000"/>
                  </a:schemeClr>
                </a:solidFill>
                <a:cs typeface="B Nazanin" panose="00000400000000000000" pitchFamily="2" charset="-78"/>
              </a:rPr>
              <a:t>معنای تغییر قلمرو کاری به قلمرو دیگر است که عدم اطمینان کمتری دارد.</a:t>
            </a:r>
          </a:p>
          <a:p>
            <a:pPr algn="r" rtl="1">
              <a:buSzPct val="100000"/>
              <a:buFont typeface="Wingdings 2" panose="05020102010507070707" pitchFamily="18" charset="2"/>
              <a:buChar char=""/>
            </a:pPr>
            <a:r>
              <a:rPr lang="fa-IR" sz="2400" b="1" dirty="0" smtClean="0">
                <a:solidFill>
                  <a:srgbClr val="FF0000"/>
                </a:solidFill>
                <a:cs typeface="B Nazanin" panose="00000400000000000000" pitchFamily="2" charset="-78"/>
              </a:rPr>
              <a:t>جذب و استخدام</a:t>
            </a:r>
            <a:r>
              <a:rPr lang="fa-IR" sz="2400" b="1" dirty="0" smtClean="0">
                <a:solidFill>
                  <a:schemeClr val="bg2">
                    <a:lumMod val="25000"/>
                  </a:schemeClr>
                </a:solidFill>
                <a:cs typeface="B Nazanin" panose="00000400000000000000" pitchFamily="2" charset="-78"/>
              </a:rPr>
              <a:t>:استخدام افراد مناسب تاثیر محیط بر سازمان را کاهش می دهد.تاکید بیشتر بر جذب افراد دولتی به منظور نفوذ در دستگاه های دولتی میباشد.</a:t>
            </a:r>
          </a:p>
          <a:p>
            <a:pPr algn="r" rtl="1">
              <a:buSzPct val="100000"/>
              <a:buFont typeface="Wingdings 2" panose="05020102010507070707" pitchFamily="18" charset="2"/>
              <a:buChar char=""/>
            </a:pPr>
            <a:r>
              <a:rPr lang="fa-IR" sz="2400" b="1" dirty="0" smtClean="0">
                <a:solidFill>
                  <a:srgbClr val="FF0000"/>
                </a:solidFill>
                <a:cs typeface="B Nazanin" panose="00000400000000000000" pitchFamily="2" charset="-78"/>
              </a:rPr>
              <a:t>کنکاش محیطی</a:t>
            </a:r>
            <a:r>
              <a:rPr lang="fa-IR" sz="2400" b="1" dirty="0" smtClean="0">
                <a:solidFill>
                  <a:schemeClr val="bg2">
                    <a:lumMod val="25000"/>
                  </a:schemeClr>
                </a:solidFill>
                <a:cs typeface="B Nazanin" panose="00000400000000000000" pitchFamily="2" charset="-78"/>
              </a:rPr>
              <a:t>:به معنای پیش بینی صحیح از نوسانات محیطی به منظور انجام اقدامات لازم و صحیح و به موقع که توسط رابطین محیطی انجام میشود.</a:t>
            </a:r>
          </a:p>
          <a:p>
            <a:pPr algn="r" rtl="1">
              <a:buSzPct val="100000"/>
              <a:buFont typeface="Wingdings 2" panose="05020102010507070707" pitchFamily="18" charset="2"/>
              <a:buChar char=""/>
            </a:pPr>
            <a:endParaRPr lang="fa-IR" sz="2400" dirty="0" smtClean="0">
              <a:solidFill>
                <a:schemeClr val="bg2">
                  <a:lumMod val="25000"/>
                </a:schemeClr>
              </a:solidFill>
            </a:endParaRPr>
          </a:p>
          <a:p>
            <a:pPr algn="r" rtl="1">
              <a:buSzPct val="100000"/>
              <a:buFont typeface="Wingdings 2" panose="05020102010507070707" pitchFamily="18" charset="2"/>
              <a:buChar char=""/>
            </a:pPr>
            <a:endParaRPr lang="fa-IR" sz="2400" dirty="0" smtClean="0">
              <a:solidFill>
                <a:schemeClr val="bg2">
                  <a:lumMod val="25000"/>
                </a:schemeClr>
              </a:solidFill>
            </a:endParaRPr>
          </a:p>
          <a:p>
            <a:pPr algn="r" rtl="1">
              <a:buSzPct val="100000"/>
              <a:buFont typeface="Wingdings 2" panose="05020102010507070707" pitchFamily="18" charset="2"/>
              <a:buChar char=""/>
            </a:pPr>
            <a:endParaRPr lang="fa-IR" sz="2400" dirty="0">
              <a:solidFill>
                <a:schemeClr val="bg2">
                  <a:lumMod val="25000"/>
                </a:schemeClr>
              </a:solidFill>
            </a:endParaRPr>
          </a:p>
          <a:p>
            <a:pPr algn="r" rtl="1">
              <a:buSzPct val="100000"/>
              <a:buFont typeface="Wingdings 2" panose="05020102010507070707" pitchFamily="18" charset="2"/>
              <a:buChar char=""/>
            </a:pPr>
            <a:endParaRPr lang="fa-IR" sz="2400" dirty="0" smtClean="0">
              <a:solidFill>
                <a:schemeClr val="bg2">
                  <a:lumMod val="25000"/>
                </a:schemeClr>
              </a:solidFill>
            </a:endParaRPr>
          </a:p>
          <a:p>
            <a:pPr algn="r" rtl="1">
              <a:buSzPct val="100000"/>
              <a:buFont typeface="Wingdings 2" panose="05020102010507070707" pitchFamily="18" charset="2"/>
              <a:buChar char=""/>
            </a:pPr>
            <a:endParaRPr lang="en-US" sz="2400" dirty="0">
              <a:solidFill>
                <a:schemeClr val="bg2">
                  <a:lumMod val="25000"/>
                </a:schemeClr>
              </a:solidFill>
            </a:endParaRPr>
          </a:p>
        </p:txBody>
      </p:sp>
      <p:pic>
        <p:nvPicPr>
          <p:cNvPr id="3075" name="Picture 3" descr="C:\Users\Home\Desktop\images.jpg"/>
          <p:cNvPicPr>
            <a:picLocks noChangeAspect="1" noChangeArrowheads="1"/>
          </p:cNvPicPr>
          <p:nvPr/>
        </p:nvPicPr>
        <p:blipFill>
          <a:blip r:embed="rId2"/>
          <a:srcRect/>
          <a:stretch>
            <a:fillRect/>
          </a:stretch>
        </p:blipFill>
        <p:spPr bwMode="auto">
          <a:xfrm>
            <a:off x="928662" y="4643446"/>
            <a:ext cx="2618220" cy="1928826"/>
          </a:xfrm>
          <a:prstGeom prst="rect">
            <a:avLst/>
          </a:prstGeom>
          <a:noFill/>
        </p:spPr>
      </p:pic>
    </p:spTree>
    <p:extLst>
      <p:ext uri="{BB962C8B-B14F-4D97-AF65-F5344CB8AC3E}">
        <p14:creationId xmlns:p14="http://schemas.microsoft.com/office/powerpoint/2010/main" val="3329844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4" dur="1000"/>
                                        <p:tgtEl>
                                          <p:spTgt spid="2">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1000"/>
                                        <p:tgtEl>
                                          <p:spTgt spid="2">
                                            <p:txEl>
                                              <p:pRg st="1" end="1"/>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 calcmode="lin" valueType="num">
                                      <p:cBhvr>
                                        <p:cTn id="22"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4"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320040"/>
            <a:ext cx="7239000" cy="75150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a-IR" b="1" dirty="0" smtClean="0">
                <a:cs typeface="B Nazanin" panose="00000400000000000000" pitchFamily="2" charset="-78"/>
              </a:rPr>
              <a:t>استراتژی های داخلی</a:t>
            </a:r>
            <a:endParaRPr lang="en-US" b="1" dirty="0">
              <a:cs typeface="B Nazanin" panose="00000400000000000000" pitchFamily="2" charset="-78"/>
            </a:endParaRPr>
          </a:p>
        </p:txBody>
      </p:sp>
      <p:sp>
        <p:nvSpPr>
          <p:cNvPr id="2" name="Content Placeholder 1"/>
          <p:cNvSpPr>
            <a:spLocks noGrp="1"/>
          </p:cNvSpPr>
          <p:nvPr>
            <p:ph idx="1"/>
          </p:nvPr>
        </p:nvSpPr>
        <p:spPr>
          <a:xfrm>
            <a:off x="457200" y="1285860"/>
            <a:ext cx="7239000" cy="5169876"/>
          </a:xfrm>
        </p:spPr>
        <p:txBody>
          <a:bodyPr>
            <a:normAutofit/>
          </a:bodyPr>
          <a:lstStyle/>
          <a:p>
            <a:pPr algn="just" rtl="1">
              <a:buSzPct val="100000"/>
              <a:buFont typeface="Wingdings 2" panose="05020102010507070707" pitchFamily="18" charset="2"/>
              <a:buChar char="P"/>
            </a:pPr>
            <a:r>
              <a:rPr lang="fa-IR" b="1" dirty="0" smtClean="0">
                <a:solidFill>
                  <a:srgbClr val="FF0000"/>
                </a:solidFill>
                <a:cs typeface="B Nazanin" panose="00000400000000000000" pitchFamily="2" charset="-78"/>
              </a:rPr>
              <a:t>ایمن سازی</a:t>
            </a:r>
            <a:r>
              <a:rPr lang="fa-IR" b="1" dirty="0" smtClean="0">
                <a:solidFill>
                  <a:schemeClr val="tx1">
                    <a:lumMod val="85000"/>
                    <a:lumOff val="15000"/>
                  </a:schemeClr>
                </a:solidFill>
                <a:cs typeface="B Nazanin" panose="00000400000000000000" pitchFamily="2" charset="-78"/>
              </a:rPr>
              <a:t>: یا ضربه گیری اقدامی است که به منظور جلوگیری ازتوقف در عملیات سازمان و حصول اطمینان از عرضه کافی مواد اولیه توسط سازمان و جذب ستاده ها توسط بازار انجام میشود.</a:t>
            </a:r>
          </a:p>
          <a:p>
            <a:pPr algn="just" rtl="1">
              <a:buSzPct val="100000"/>
              <a:buFont typeface="Wingdings 2" panose="05020102010507070707" pitchFamily="18" charset="2"/>
              <a:buChar char="P"/>
            </a:pPr>
            <a:r>
              <a:rPr lang="fa-IR" b="1" dirty="0" smtClean="0">
                <a:solidFill>
                  <a:srgbClr val="FF0000"/>
                </a:solidFill>
                <a:cs typeface="B Nazanin" panose="00000400000000000000" pitchFamily="2" charset="-78"/>
              </a:rPr>
              <a:t>هموار سازی تقاضا</a:t>
            </a:r>
            <a:r>
              <a:rPr lang="fa-IR" b="1" dirty="0" smtClean="0">
                <a:solidFill>
                  <a:schemeClr val="tx1">
                    <a:lumMod val="85000"/>
                    <a:lumOff val="15000"/>
                  </a:schemeClr>
                </a:solidFill>
                <a:cs typeface="B Nazanin" panose="00000400000000000000" pitchFamily="2" charset="-78"/>
              </a:rPr>
              <a:t>: به متعادل کردن تاثیر نوسانات در محیط اشاره دارد.</a:t>
            </a:r>
          </a:p>
          <a:p>
            <a:pPr algn="just" rtl="1">
              <a:buSzPct val="100000"/>
              <a:buFont typeface="Wingdings 2" panose="05020102010507070707" pitchFamily="18" charset="2"/>
              <a:buChar char="P"/>
            </a:pPr>
            <a:r>
              <a:rPr lang="fa-IR" b="1" dirty="0" smtClean="0">
                <a:solidFill>
                  <a:srgbClr val="FF0000"/>
                </a:solidFill>
                <a:cs typeface="B Nazanin" panose="00000400000000000000" pitchFamily="2" charset="-78"/>
              </a:rPr>
              <a:t>سهمیه بندی</a:t>
            </a:r>
            <a:r>
              <a:rPr lang="fa-IR" b="1" dirty="0" smtClean="0">
                <a:solidFill>
                  <a:schemeClr val="tx1">
                    <a:lumMod val="85000"/>
                    <a:lumOff val="15000"/>
                  </a:schemeClr>
                </a:solidFill>
                <a:cs typeface="B Nazanin" panose="00000400000000000000" pitchFamily="2" charset="-78"/>
              </a:rPr>
              <a:t>: زمانیکه عدم اطمینان محیطی از طریق تقاضای بیش از حد ایجاد میشود کاربرد دارد.</a:t>
            </a:r>
          </a:p>
          <a:p>
            <a:pPr algn="just" rtl="1">
              <a:buSzPct val="100000"/>
              <a:buFont typeface="Wingdings 2" panose="05020102010507070707" pitchFamily="18" charset="2"/>
              <a:buChar char="P"/>
            </a:pPr>
            <a:r>
              <a:rPr lang="fa-IR" b="1" dirty="0" smtClean="0">
                <a:solidFill>
                  <a:srgbClr val="FF0000"/>
                </a:solidFill>
                <a:cs typeface="B Nazanin" panose="00000400000000000000" pitchFamily="2" charset="-78"/>
              </a:rPr>
              <a:t>پراکندگی جغرافیایی</a:t>
            </a:r>
            <a:r>
              <a:rPr lang="fa-IR" b="1" dirty="0" smtClean="0">
                <a:solidFill>
                  <a:schemeClr val="tx1">
                    <a:lumMod val="85000"/>
                    <a:lumOff val="15000"/>
                  </a:schemeClr>
                </a:solidFill>
                <a:cs typeface="B Nazanin" panose="00000400000000000000" pitchFamily="2" charset="-78"/>
              </a:rPr>
              <a:t>: شامل اقداماتی همچون راه اندازی عملیات یا شعب سازمان در کشورهای مختلف یا مناطق متعدد</a:t>
            </a:r>
            <a:r>
              <a:rPr lang="en-US" b="1" dirty="0" smtClean="0">
                <a:solidFill>
                  <a:schemeClr val="tx1">
                    <a:lumMod val="85000"/>
                    <a:lumOff val="15000"/>
                  </a:schemeClr>
                </a:solidFill>
                <a:cs typeface="B Nazanin" panose="00000400000000000000" pitchFamily="2" charset="-78"/>
              </a:rPr>
              <a:t> </a:t>
            </a:r>
            <a:r>
              <a:rPr lang="fa-IR" b="1" dirty="0" smtClean="0">
                <a:solidFill>
                  <a:schemeClr val="tx1">
                    <a:lumMod val="85000"/>
                    <a:lumOff val="15000"/>
                  </a:schemeClr>
                </a:solidFill>
                <a:cs typeface="B Nazanin" panose="00000400000000000000" pitchFamily="2" charset="-78"/>
              </a:rPr>
              <a:t>میباشد.</a:t>
            </a:r>
            <a:endParaRPr lang="en-US" b="1" dirty="0">
              <a:solidFill>
                <a:schemeClr val="tx1">
                  <a:lumMod val="85000"/>
                  <a:lumOff val="15000"/>
                </a:schemeClr>
              </a:solidFill>
              <a:cs typeface="B Nazanin" panose="00000400000000000000" pitchFamily="2" charset="-78"/>
            </a:endParaRPr>
          </a:p>
        </p:txBody>
      </p:sp>
    </p:spTree>
    <p:extLst>
      <p:ext uri="{BB962C8B-B14F-4D97-AF65-F5344CB8AC3E}">
        <p14:creationId xmlns:p14="http://schemas.microsoft.com/office/powerpoint/2010/main" val="364337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50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50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50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circle(in)">
                                      <p:cBhvr>
                                        <p:cTn id="2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rtl="1"/>
            <a:r>
              <a:rPr lang="fa-IR" sz="4400" b="1" dirty="0" smtClean="0">
                <a:cs typeface="B Nazanin" panose="00000400000000000000" pitchFamily="2" charset="-78"/>
              </a:rPr>
              <a:t>استراتژی های خارجی</a:t>
            </a:r>
            <a:endParaRPr lang="en-US" sz="4400" b="1" dirty="0">
              <a:cs typeface="B Nazanin" panose="00000400000000000000" pitchFamily="2" charset="-78"/>
            </a:endParaRPr>
          </a:p>
        </p:txBody>
      </p:sp>
      <p:sp>
        <p:nvSpPr>
          <p:cNvPr id="2" name="Content Placeholder 1"/>
          <p:cNvSpPr>
            <a:spLocks noGrp="1"/>
          </p:cNvSpPr>
          <p:nvPr>
            <p:ph idx="1"/>
          </p:nvPr>
        </p:nvSpPr>
        <p:spPr/>
        <p:txBody>
          <a:bodyPr>
            <a:normAutofit/>
          </a:bodyPr>
          <a:lstStyle/>
          <a:p>
            <a:pPr algn="r" rtl="1">
              <a:buSzPct val="100000"/>
              <a:buFont typeface="Wingdings 2" panose="05020102010507070707" pitchFamily="18" charset="2"/>
              <a:buChar char="P"/>
            </a:pPr>
            <a:r>
              <a:rPr lang="fa-IR" b="1" dirty="0" smtClean="0">
                <a:solidFill>
                  <a:srgbClr val="FF0000"/>
                </a:solidFill>
                <a:cs typeface="B Nazanin" panose="00000400000000000000" pitchFamily="2" charset="-78"/>
              </a:rPr>
              <a:t>تبلیغات</a:t>
            </a:r>
            <a:r>
              <a:rPr lang="fa-IR" b="1" dirty="0" smtClean="0">
                <a:solidFill>
                  <a:schemeClr val="tx2">
                    <a:lumMod val="75000"/>
                  </a:schemeClr>
                </a:solidFill>
                <a:cs typeface="B Nazanin" panose="00000400000000000000" pitchFamily="2" charset="-78"/>
              </a:rPr>
              <a:t>: با اهداف زیر انجام میشود</a:t>
            </a:r>
          </a:p>
          <a:p>
            <a:pPr algn="r" rtl="1">
              <a:buSzPct val="100000"/>
              <a:buFont typeface="Arial" panose="020B0604020202020204" pitchFamily="34" charset="0"/>
              <a:buChar char="•"/>
            </a:pPr>
            <a:r>
              <a:rPr lang="fa-IR" b="1" dirty="0" smtClean="0">
                <a:solidFill>
                  <a:srgbClr val="00B050"/>
                </a:solidFill>
                <a:cs typeface="B Nazanin" panose="00000400000000000000" pitchFamily="2" charset="-78"/>
              </a:rPr>
              <a:t>کاهش فشارهای رقابتی</a:t>
            </a:r>
          </a:p>
          <a:p>
            <a:pPr algn="r" rtl="1">
              <a:buSzPct val="100000"/>
              <a:buFont typeface="Arial" panose="020B0604020202020204" pitchFamily="34" charset="0"/>
              <a:buChar char="•"/>
            </a:pPr>
            <a:r>
              <a:rPr lang="fa-IR" b="1" dirty="0" smtClean="0">
                <a:solidFill>
                  <a:srgbClr val="00B050"/>
                </a:solidFill>
                <a:cs typeface="B Nazanin" panose="00000400000000000000" pitchFamily="2" charset="-78"/>
              </a:rPr>
              <a:t>تثبیت تقاضا</a:t>
            </a:r>
          </a:p>
          <a:p>
            <a:pPr algn="r" rtl="1">
              <a:buSzPct val="100000"/>
              <a:buFont typeface="Arial" panose="020B0604020202020204" pitchFamily="34" charset="0"/>
              <a:buChar char="•"/>
            </a:pPr>
            <a:r>
              <a:rPr lang="fa-IR" b="1" dirty="0" smtClean="0">
                <a:solidFill>
                  <a:srgbClr val="00B050"/>
                </a:solidFill>
                <a:cs typeface="B Nazanin" panose="00000400000000000000" pitchFamily="2" charset="-78"/>
              </a:rPr>
              <a:t>ایجاد وفاداری در مشتریان</a:t>
            </a:r>
          </a:p>
          <a:p>
            <a:pPr algn="r" rtl="1">
              <a:buSzPct val="100000"/>
              <a:buFont typeface="Arial" panose="020B0604020202020204" pitchFamily="34" charset="0"/>
              <a:buChar char="•"/>
            </a:pPr>
            <a:r>
              <a:rPr lang="fa-IR" b="1" dirty="0" smtClean="0">
                <a:solidFill>
                  <a:srgbClr val="00B050"/>
                </a:solidFill>
                <a:cs typeface="B Nazanin" panose="00000400000000000000" pitchFamily="2" charset="-78"/>
              </a:rPr>
              <a:t>جذب مشتریان جدید و کاهش وابستگی سازمان به مشتریان خاص</a:t>
            </a:r>
          </a:p>
          <a:p>
            <a:pPr algn="r" rtl="1">
              <a:buSzPct val="100000"/>
              <a:buFont typeface="Arial" panose="020B0604020202020204" pitchFamily="34" charset="0"/>
              <a:buChar char="•"/>
            </a:pPr>
            <a:r>
              <a:rPr lang="fa-IR" b="1" dirty="0" smtClean="0">
                <a:solidFill>
                  <a:srgbClr val="00B050"/>
                </a:solidFill>
                <a:cs typeface="B Nazanin" panose="00000400000000000000" pitchFamily="2" charset="-78"/>
              </a:rPr>
              <a:t>ایجاد تقاضای جدید در مشتریان</a:t>
            </a:r>
          </a:p>
        </p:txBody>
      </p:sp>
      <p:pic>
        <p:nvPicPr>
          <p:cNvPr id="5122" name="Picture 2" descr="C:\Users\Home\Desktop\imagesCA57QGVG.jpg"/>
          <p:cNvPicPr>
            <a:picLocks noChangeAspect="1" noChangeArrowheads="1"/>
          </p:cNvPicPr>
          <p:nvPr/>
        </p:nvPicPr>
        <p:blipFill>
          <a:blip r:embed="rId2"/>
          <a:srcRect/>
          <a:stretch>
            <a:fillRect/>
          </a:stretch>
        </p:blipFill>
        <p:spPr bwMode="auto">
          <a:xfrm>
            <a:off x="214282" y="4143380"/>
            <a:ext cx="3286148" cy="2247145"/>
          </a:xfrm>
          <a:prstGeom prst="rect">
            <a:avLst/>
          </a:prstGeom>
          <a:noFill/>
        </p:spPr>
      </p:pic>
    </p:spTree>
    <p:extLst>
      <p:ext uri="{BB962C8B-B14F-4D97-AF65-F5344CB8AC3E}">
        <p14:creationId xmlns:p14="http://schemas.microsoft.com/office/powerpoint/2010/main" val="328677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2">
                                            <p:txEl>
                                              <p:pRg st="0" end="0"/>
                                            </p:txEl>
                                          </p:spTgt>
                                        </p:tgtEl>
                                      </p:cBhvr>
                                    </p:animEffect>
                                    <p:animScale>
                                      <p:cBhvr>
                                        <p:cTn id="12" dur="250" autoRev="1" fill="hold"/>
                                        <p:tgtEl>
                                          <p:spTgt spid="2">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2">
                                            <p:txEl>
                                              <p:pRg st="1" end="1"/>
                                            </p:txEl>
                                          </p:spTgt>
                                        </p:tgtEl>
                                      </p:cBhvr>
                                    </p:animEffect>
                                    <p:animScale>
                                      <p:cBhvr>
                                        <p:cTn id="17" dur="250" autoRev="1" fill="hold"/>
                                        <p:tgtEl>
                                          <p:spTgt spid="2">
                                            <p:txEl>
                                              <p:pRg st="1" end="1"/>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nodeType="clickEffect">
                                  <p:stCondLst>
                                    <p:cond delay="0"/>
                                  </p:stCondLst>
                                  <p:childTnLst>
                                    <p:animEffect transition="out" filter="fade">
                                      <p:cBhvr>
                                        <p:cTn id="21" dur="500" tmFilter="0, 0; .2, .5; .8, .5; 1, 0"/>
                                        <p:tgtEl>
                                          <p:spTgt spid="2">
                                            <p:txEl>
                                              <p:pRg st="2" end="2"/>
                                            </p:txEl>
                                          </p:spTgt>
                                        </p:tgtEl>
                                      </p:cBhvr>
                                    </p:animEffect>
                                    <p:animScale>
                                      <p:cBhvr>
                                        <p:cTn id="22" dur="250" autoRev="1" fill="hold"/>
                                        <p:tgtEl>
                                          <p:spTgt spid="2">
                                            <p:txEl>
                                              <p:pRg st="2" end="2"/>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2">
                                            <p:txEl>
                                              <p:pRg st="3" end="3"/>
                                            </p:txEl>
                                          </p:spTgt>
                                        </p:tgtEl>
                                      </p:cBhvr>
                                    </p:animEffect>
                                    <p:animScale>
                                      <p:cBhvr>
                                        <p:cTn id="27" dur="250" autoRev="1" fill="hold"/>
                                        <p:tgtEl>
                                          <p:spTgt spid="2">
                                            <p:txEl>
                                              <p:pRg st="3" end="3"/>
                                            </p:txEl>
                                          </p:spTgt>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nodeType="clickEffect">
                                  <p:stCondLst>
                                    <p:cond delay="0"/>
                                  </p:stCondLst>
                                  <p:childTnLst>
                                    <p:animEffect transition="out" filter="fade">
                                      <p:cBhvr>
                                        <p:cTn id="31" dur="500" tmFilter="0, 0; .2, .5; .8, .5; 1, 0"/>
                                        <p:tgtEl>
                                          <p:spTgt spid="2">
                                            <p:txEl>
                                              <p:pRg st="4" end="4"/>
                                            </p:txEl>
                                          </p:spTgt>
                                        </p:tgtEl>
                                      </p:cBhvr>
                                    </p:animEffect>
                                    <p:animScale>
                                      <p:cBhvr>
                                        <p:cTn id="32" dur="250" autoRev="1" fill="hold"/>
                                        <p:tgtEl>
                                          <p:spTgt spid="2">
                                            <p:txEl>
                                              <p:pRg st="4" end="4"/>
                                            </p:txEl>
                                          </p:spTgt>
                                        </p:tgtEl>
                                      </p:cBhvr>
                                      <p:by x="105000" y="105000"/>
                                    </p:animScale>
                                  </p:childTnLst>
                                </p:cTn>
                              </p:par>
                            </p:childTnLst>
                          </p:cTn>
                        </p:par>
                      </p:childTnLst>
                    </p:cTn>
                  </p:par>
                  <p:par>
                    <p:cTn id="33" fill="hold">
                      <p:stCondLst>
                        <p:cond delay="indefinite"/>
                      </p:stCondLst>
                      <p:childTnLst>
                        <p:par>
                          <p:cTn id="34" fill="hold">
                            <p:stCondLst>
                              <p:cond delay="0"/>
                            </p:stCondLst>
                            <p:childTnLst>
                              <p:par>
                                <p:cTn id="35" presetID="26" presetClass="emph" presetSubtype="0" fill="hold" nodeType="clickEffect">
                                  <p:stCondLst>
                                    <p:cond delay="0"/>
                                  </p:stCondLst>
                                  <p:childTnLst>
                                    <p:animEffect transition="out" filter="fade">
                                      <p:cBhvr>
                                        <p:cTn id="36" dur="500" tmFilter="0, 0; .2, .5; .8, .5; 1, 0"/>
                                        <p:tgtEl>
                                          <p:spTgt spid="2">
                                            <p:txEl>
                                              <p:pRg st="5" end="5"/>
                                            </p:txEl>
                                          </p:spTgt>
                                        </p:tgtEl>
                                      </p:cBhvr>
                                    </p:animEffect>
                                    <p:animScale>
                                      <p:cBhvr>
                                        <p:cTn id="37" dur="250" autoRev="1" fill="hold"/>
                                        <p:tgtEl>
                                          <p:spTgt spid="2">
                                            <p:txEl>
                                              <p:pRg st="5" end="5"/>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7239000" cy="5741380"/>
          </a:xfrm>
        </p:spPr>
        <p:txBody>
          <a:bodyPr>
            <a:normAutofit/>
          </a:bodyPr>
          <a:lstStyle/>
          <a:p>
            <a:pPr marL="274320" lvl="1" indent="-274320" algn="r">
              <a:spcBef>
                <a:spcPts val="600"/>
              </a:spcBef>
              <a:buClr>
                <a:schemeClr val="tx2"/>
              </a:buClr>
              <a:buSzPct val="73000"/>
              <a:buNone/>
            </a:pPr>
            <a:r>
              <a:rPr lang="fa-IR" sz="4000" b="1" dirty="0" smtClean="0">
                <a:solidFill>
                  <a:srgbClr val="FF0000"/>
                </a:solidFill>
                <a:cs typeface="B Nazanin" panose="00000400000000000000" pitchFamily="2" charset="-78"/>
              </a:rPr>
              <a:t>عقد قرارداد</a:t>
            </a:r>
            <a:endParaRPr lang="fa-IR" sz="2400" b="1" dirty="0" smtClean="0">
              <a:solidFill>
                <a:schemeClr val="tx2">
                  <a:lumMod val="75000"/>
                </a:schemeClr>
              </a:solidFill>
              <a:cs typeface="B Nazanin" panose="00000400000000000000" pitchFamily="2" charset="-78"/>
            </a:endParaRPr>
          </a:p>
          <a:p>
            <a:pPr marL="274320" lvl="1" indent="-274320" algn="r">
              <a:spcBef>
                <a:spcPts val="600"/>
              </a:spcBef>
              <a:buClr>
                <a:schemeClr val="tx2"/>
              </a:buClr>
              <a:buSzPct val="73000"/>
              <a:buNone/>
            </a:pPr>
            <a:r>
              <a:rPr lang="fa-IR" sz="2400" b="1" dirty="0" smtClean="0">
                <a:solidFill>
                  <a:schemeClr val="tx2">
                    <a:lumMod val="75000"/>
                  </a:schemeClr>
                </a:solidFill>
                <a:cs typeface="B Nazanin" panose="00000400000000000000" pitchFamily="2" charset="-78"/>
              </a:rPr>
              <a:t>به منظور مصون ماندن سازمان در برابر تغییرات احتمالی در مقدار یا قیمت نهاده ها یا ستاده ها و کاهش عدم اطمینان  انجام میشود.</a:t>
            </a:r>
          </a:p>
          <a:p>
            <a:pPr algn="r">
              <a:buNone/>
            </a:pPr>
            <a:endParaRPr lang="en-US" sz="2800" dirty="0"/>
          </a:p>
        </p:txBody>
      </p:sp>
      <p:pic>
        <p:nvPicPr>
          <p:cNvPr id="4099" name="Picture 3" descr="C:\Users\Home\Desktop\untitled.png"/>
          <p:cNvPicPr>
            <a:picLocks noChangeAspect="1" noChangeArrowheads="1"/>
          </p:cNvPicPr>
          <p:nvPr/>
        </p:nvPicPr>
        <p:blipFill>
          <a:blip r:embed="rId2"/>
          <a:srcRect/>
          <a:stretch>
            <a:fillRect/>
          </a:stretch>
        </p:blipFill>
        <p:spPr bwMode="auto">
          <a:xfrm>
            <a:off x="1214414" y="2786058"/>
            <a:ext cx="3143272" cy="274320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494</TotalTime>
  <Words>574</Words>
  <Application>Microsoft Office PowerPoint</Application>
  <PresentationFormat>On-screen Show (4:3)</PresentationFormat>
  <Paragraphs>68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B Nazanin</vt:lpstr>
      <vt:lpstr>Tahoma</vt:lpstr>
      <vt:lpstr>Trebuchet MS</vt:lpstr>
      <vt:lpstr>Wingdings</vt:lpstr>
      <vt:lpstr>Wingdings 2</vt:lpstr>
      <vt:lpstr>Opulent</vt:lpstr>
      <vt:lpstr>PowerPoint Presentation</vt:lpstr>
      <vt:lpstr>PowerPoint Presentation</vt:lpstr>
      <vt:lpstr>استراتژی               </vt:lpstr>
      <vt:lpstr>PowerPoint Presentation</vt:lpstr>
      <vt:lpstr>استراتژی داخلی و خارجی  </vt:lpstr>
      <vt:lpstr>استراتژی های داخلی</vt:lpstr>
      <vt:lpstr>استراتژی های داخلی</vt:lpstr>
      <vt:lpstr>استراتژی های خارجی</vt:lpstr>
      <vt:lpstr>PowerPoint Presentation</vt:lpstr>
      <vt:lpstr>استراتژی های خارجی</vt:lpstr>
      <vt:lpstr>هیئت مدیره تلفیقی</vt:lpstr>
      <vt:lpstr>استراتژی های خارجی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mahsa</dc:creator>
  <cp:lastModifiedBy>Malaki</cp:lastModifiedBy>
  <cp:revision>59</cp:revision>
  <dcterms:created xsi:type="dcterms:W3CDTF">2006-08-16T00:00:00Z</dcterms:created>
  <dcterms:modified xsi:type="dcterms:W3CDTF">2014-05-25T19:31:37Z</dcterms:modified>
</cp:coreProperties>
</file>