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43"/>
  </p:notesMasterIdLst>
  <p:handoutMasterIdLst>
    <p:handoutMasterId r:id="rId44"/>
  </p:handoutMasterIdLst>
  <p:sldIdLst>
    <p:sldId id="298" r:id="rId2"/>
    <p:sldId id="258" r:id="rId3"/>
    <p:sldId id="257" r:id="rId4"/>
    <p:sldId id="260" r:id="rId5"/>
    <p:sldId id="259"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Lst>
  <p:sldSz cx="9144000" cy="6858000" type="screen4x3"/>
  <p:notesSz cx="6858000" cy="9144000"/>
  <p:defaultTextStyle>
    <a:defPPr>
      <a:defRPr lang="ar-SA"/>
    </a:defPPr>
    <a:lvl1pPr algn="r" rtl="1" fontAlgn="base">
      <a:spcBef>
        <a:spcPct val="0"/>
      </a:spcBef>
      <a:spcAft>
        <a:spcPct val="0"/>
      </a:spcAft>
      <a:defRPr kern="1200">
        <a:solidFill>
          <a:schemeClr val="tx1"/>
        </a:solidFill>
        <a:latin typeface="Verdana" pitchFamily="34" charset="0"/>
        <a:ea typeface="+mn-ea"/>
        <a:cs typeface="Arial" pitchFamily="34" charset="0"/>
      </a:defRPr>
    </a:lvl1pPr>
    <a:lvl2pPr marL="457200" algn="r" rtl="1" fontAlgn="base">
      <a:spcBef>
        <a:spcPct val="0"/>
      </a:spcBef>
      <a:spcAft>
        <a:spcPct val="0"/>
      </a:spcAft>
      <a:defRPr kern="1200">
        <a:solidFill>
          <a:schemeClr val="tx1"/>
        </a:solidFill>
        <a:latin typeface="Verdana" pitchFamily="34" charset="0"/>
        <a:ea typeface="+mn-ea"/>
        <a:cs typeface="Arial" pitchFamily="34" charset="0"/>
      </a:defRPr>
    </a:lvl2pPr>
    <a:lvl3pPr marL="914400" algn="r" rtl="1" fontAlgn="base">
      <a:spcBef>
        <a:spcPct val="0"/>
      </a:spcBef>
      <a:spcAft>
        <a:spcPct val="0"/>
      </a:spcAft>
      <a:defRPr kern="1200">
        <a:solidFill>
          <a:schemeClr val="tx1"/>
        </a:solidFill>
        <a:latin typeface="Verdana" pitchFamily="34" charset="0"/>
        <a:ea typeface="+mn-ea"/>
        <a:cs typeface="Arial" pitchFamily="34" charset="0"/>
      </a:defRPr>
    </a:lvl3pPr>
    <a:lvl4pPr marL="1371600" algn="r" rtl="1" fontAlgn="base">
      <a:spcBef>
        <a:spcPct val="0"/>
      </a:spcBef>
      <a:spcAft>
        <a:spcPct val="0"/>
      </a:spcAft>
      <a:defRPr kern="1200">
        <a:solidFill>
          <a:schemeClr val="tx1"/>
        </a:solidFill>
        <a:latin typeface="Verdana" pitchFamily="34" charset="0"/>
        <a:ea typeface="+mn-ea"/>
        <a:cs typeface="Arial" pitchFamily="34" charset="0"/>
      </a:defRPr>
    </a:lvl4pPr>
    <a:lvl5pPr marL="1828800" algn="r" rtl="1" fontAlgn="base">
      <a:spcBef>
        <a:spcPct val="0"/>
      </a:spcBef>
      <a:spcAft>
        <a:spcPct val="0"/>
      </a:spcAft>
      <a:defRPr kern="1200">
        <a:solidFill>
          <a:schemeClr val="tx1"/>
        </a:solidFill>
        <a:latin typeface="Verdana" pitchFamily="34" charset="0"/>
        <a:ea typeface="+mn-ea"/>
        <a:cs typeface="Arial" pitchFamily="34" charset="0"/>
      </a:defRPr>
    </a:lvl5pPr>
    <a:lvl6pPr marL="2286000" algn="r" defTabSz="914400" rtl="1" eaLnBrk="1" latinLnBrk="0" hangingPunct="1">
      <a:defRPr kern="1200">
        <a:solidFill>
          <a:schemeClr val="tx1"/>
        </a:solidFill>
        <a:latin typeface="Verdana" pitchFamily="34" charset="0"/>
        <a:ea typeface="+mn-ea"/>
        <a:cs typeface="Arial" pitchFamily="34" charset="0"/>
      </a:defRPr>
    </a:lvl6pPr>
    <a:lvl7pPr marL="2743200" algn="r" defTabSz="914400" rtl="1" eaLnBrk="1" latinLnBrk="0" hangingPunct="1">
      <a:defRPr kern="1200">
        <a:solidFill>
          <a:schemeClr val="tx1"/>
        </a:solidFill>
        <a:latin typeface="Verdana" pitchFamily="34" charset="0"/>
        <a:ea typeface="+mn-ea"/>
        <a:cs typeface="Arial" pitchFamily="34" charset="0"/>
      </a:defRPr>
    </a:lvl7pPr>
    <a:lvl8pPr marL="3200400" algn="r" defTabSz="914400" rtl="1" eaLnBrk="1" latinLnBrk="0" hangingPunct="1">
      <a:defRPr kern="1200">
        <a:solidFill>
          <a:schemeClr val="tx1"/>
        </a:solidFill>
        <a:latin typeface="Verdana" pitchFamily="34" charset="0"/>
        <a:ea typeface="+mn-ea"/>
        <a:cs typeface="Arial" pitchFamily="34" charset="0"/>
      </a:defRPr>
    </a:lvl8pPr>
    <a:lvl9pPr marL="3657600" algn="r" defTabSz="914400" rtl="1" eaLnBrk="1" latinLnBrk="0" hangingPunct="1">
      <a:defRPr kern="1200">
        <a:solidFill>
          <a:schemeClr val="tx1"/>
        </a:solidFill>
        <a:latin typeface="Verdana"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5620"/>
    <p:restoredTop sz="94660"/>
  </p:normalViewPr>
  <p:slideViewPr>
    <p:cSldViewPr>
      <p:cViewPr varScale="1">
        <p:scale>
          <a:sx n="71" d="100"/>
          <a:sy n="71" d="100"/>
        </p:scale>
        <p:origin x="630"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sz="quarter" idx="1"/>
          </p:nvPr>
        </p:nvSpPr>
        <p:spPr>
          <a:xfrm>
            <a:off x="1588" y="0"/>
            <a:ext cx="2971800" cy="457200"/>
          </a:xfrm>
          <a:prstGeom prst="rect">
            <a:avLst/>
          </a:prstGeom>
        </p:spPr>
        <p:txBody>
          <a:bodyPr vert="horz" lIns="91440" tIns="45720" rIns="91440" bIns="45720" rtlCol="1"/>
          <a:lstStyle>
            <a:lvl1pPr algn="l">
              <a:defRPr sz="1200"/>
            </a:lvl1pPr>
          </a:lstStyle>
          <a:p>
            <a:fld id="{B603EDA2-6FF9-49BF-BEB9-1A7BF3E7CA77}" type="datetimeFigureOut">
              <a:rPr lang="fa-IR" smtClean="0"/>
              <a:pPr/>
              <a:t>1440/04/09</a:t>
            </a:fld>
            <a:endParaRPr lang="fa-IR"/>
          </a:p>
        </p:txBody>
      </p:sp>
      <p:sp>
        <p:nvSpPr>
          <p:cNvPr id="4" name="Footer Placeholder 3"/>
          <p:cNvSpPr>
            <a:spLocks noGrp="1"/>
          </p:cNvSpPr>
          <p:nvPr>
            <p:ph type="ftr" sz="quarter" idx="2"/>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5" name="Slide Number Placeholder 4"/>
          <p:cNvSpPr>
            <a:spLocks noGrp="1"/>
          </p:cNvSpPr>
          <p:nvPr>
            <p:ph type="sldNum" sz="quarter" idx="3"/>
          </p:nvPr>
        </p:nvSpPr>
        <p:spPr>
          <a:xfrm>
            <a:off x="1588" y="8685213"/>
            <a:ext cx="2971800" cy="457200"/>
          </a:xfrm>
          <a:prstGeom prst="rect">
            <a:avLst/>
          </a:prstGeom>
        </p:spPr>
        <p:txBody>
          <a:bodyPr vert="horz" lIns="91440" tIns="45720" rIns="91440" bIns="45720" rtlCol="1" anchor="b"/>
          <a:lstStyle>
            <a:lvl1pPr algn="l">
              <a:defRPr sz="1200"/>
            </a:lvl1pPr>
          </a:lstStyle>
          <a:p>
            <a:fld id="{03472D31-A863-4F09-A9C5-058F0AE0EAEC}" type="slidenum">
              <a:rPr lang="fa-IR" smtClean="0"/>
              <a:pPr/>
              <a:t>‹#›</a:t>
            </a:fld>
            <a:endParaRPr lang="fa-IR"/>
          </a:p>
        </p:txBody>
      </p:sp>
    </p:spTree>
    <p:extLst>
      <p:ext uri="{BB962C8B-B14F-4D97-AF65-F5344CB8AC3E}">
        <p14:creationId xmlns:p14="http://schemas.microsoft.com/office/powerpoint/2010/main" val="378448300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528C3780-081D-4108-97BF-DA848517C70D}" type="datetimeFigureOut">
              <a:rPr lang="fa-IR" smtClean="0"/>
              <a:pPr/>
              <a:t>1440/04/09</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AF881FBA-EE6B-419A-976C-34645E876CD5}" type="slidenum">
              <a:rPr lang="fa-IR" smtClean="0"/>
              <a:pPr/>
              <a:t>‹#›</a:t>
            </a:fld>
            <a:endParaRPr lang="fa-IR"/>
          </a:p>
        </p:txBody>
      </p:sp>
    </p:spTree>
    <p:extLst>
      <p:ext uri="{BB962C8B-B14F-4D97-AF65-F5344CB8AC3E}">
        <p14:creationId xmlns:p14="http://schemas.microsoft.com/office/powerpoint/2010/main" val="90958805"/>
      </p:ext>
    </p:extLst>
  </p:cSld>
  <p:clrMap bg1="lt1" tx1="dk1" bg2="lt2" tx2="dk2" accent1="accent1" accent2="accent2" accent3="accent3" accent4="accent4" accent5="accent5" accent6="accent6" hlink="hlink" folHlink="folHlink"/>
  <p:hf hdr="0" ftr="0" dt="0"/>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a:p>
        </p:txBody>
      </p:sp>
      <p:sp>
        <p:nvSpPr>
          <p:cNvPr id="4" name="Slide Number Placeholder 3"/>
          <p:cNvSpPr>
            <a:spLocks noGrp="1"/>
          </p:cNvSpPr>
          <p:nvPr>
            <p:ph type="sldNum" sz="quarter" idx="10"/>
          </p:nvPr>
        </p:nvSpPr>
        <p:spPr/>
        <p:txBody>
          <a:bodyPr/>
          <a:lstStyle/>
          <a:p>
            <a:fld id="{AF881FBA-EE6B-419A-976C-34645E876CD5}" type="slidenum">
              <a:rPr lang="fa-IR" smtClean="0"/>
              <a:pPr/>
              <a:t>2</a:t>
            </a:fld>
            <a:endParaRPr lang="fa-IR"/>
          </a:p>
        </p:txBody>
      </p:sp>
    </p:spTree>
    <p:extLst>
      <p:ext uri="{BB962C8B-B14F-4D97-AF65-F5344CB8AC3E}">
        <p14:creationId xmlns:p14="http://schemas.microsoft.com/office/powerpoint/2010/main" val="4268286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34818" name="Group 2"/>
          <p:cNvGrpSpPr>
            <a:grpSpLocks/>
          </p:cNvGrpSpPr>
          <p:nvPr/>
        </p:nvGrpSpPr>
        <p:grpSpPr bwMode="auto">
          <a:xfrm>
            <a:off x="0" y="0"/>
            <a:ext cx="9140825" cy="6851650"/>
            <a:chOff x="0" y="0"/>
            <a:chExt cx="5758" cy="4316"/>
          </a:xfrm>
        </p:grpSpPr>
        <p:sp>
          <p:nvSpPr>
            <p:cNvPr id="34819" name="Freeform 3"/>
            <p:cNvSpPr>
              <a:spLocks/>
            </p:cNvSpPr>
            <p:nvPr/>
          </p:nvSpPr>
          <p:spPr bwMode="hidden">
            <a:xfrm>
              <a:off x="1812" y="2811"/>
              <a:ext cx="3946" cy="1505"/>
            </a:xfrm>
            <a:custGeom>
              <a:avLst/>
              <a:gdLst/>
              <a:ahLst/>
              <a:cxnLst>
                <a:cxn ang="0">
                  <a:pos x="149" y="1505"/>
                </a:cxn>
                <a:cxn ang="0">
                  <a:pos x="687" y="1331"/>
                </a:cxn>
                <a:cxn ang="0">
                  <a:pos x="1213" y="1157"/>
                </a:cxn>
                <a:cxn ang="0">
                  <a:pos x="1728" y="977"/>
                </a:cxn>
                <a:cxn ang="0">
                  <a:pos x="2218" y="792"/>
                </a:cxn>
                <a:cxn ang="0">
                  <a:pos x="2457" y="696"/>
                </a:cxn>
                <a:cxn ang="0">
                  <a:pos x="2690" y="606"/>
                </a:cxn>
                <a:cxn ang="0">
                  <a:pos x="2918" y="510"/>
                </a:cxn>
                <a:cxn ang="0">
                  <a:pos x="3139" y="420"/>
                </a:cxn>
                <a:cxn ang="0">
                  <a:pos x="3348" y="324"/>
                </a:cxn>
                <a:cxn ang="0">
                  <a:pos x="3551" y="234"/>
                </a:cxn>
                <a:cxn ang="0">
                  <a:pos x="3749" y="138"/>
                </a:cxn>
                <a:cxn ang="0">
                  <a:pos x="3934" y="48"/>
                </a:cxn>
                <a:cxn ang="0">
                  <a:pos x="3934" y="0"/>
                </a:cxn>
                <a:cxn ang="0">
                  <a:pos x="3743" y="96"/>
                </a:cxn>
                <a:cxn ang="0">
                  <a:pos x="3539" y="192"/>
                </a:cxn>
                <a:cxn ang="0">
                  <a:pos x="3330" y="288"/>
                </a:cxn>
                <a:cxn ang="0">
                  <a:pos x="3115" y="384"/>
                </a:cxn>
                <a:cxn ang="0">
                  <a:pos x="2888" y="480"/>
                </a:cxn>
                <a:cxn ang="0">
                  <a:pos x="2654" y="576"/>
                </a:cxn>
                <a:cxn ang="0">
                  <a:pos x="2409" y="672"/>
                </a:cxn>
                <a:cxn ang="0">
                  <a:pos x="2164" y="768"/>
                </a:cxn>
                <a:cxn ang="0">
                  <a:pos x="1907" y="864"/>
                </a:cxn>
                <a:cxn ang="0">
                  <a:pos x="1650" y="960"/>
                </a:cxn>
                <a:cxn ang="0">
                  <a:pos x="1112" y="1145"/>
                </a:cxn>
                <a:cxn ang="0">
                  <a:pos x="562" y="1331"/>
                </a:cxn>
                <a:cxn ang="0">
                  <a:pos x="0" y="1505"/>
                </a:cxn>
                <a:cxn ang="0">
                  <a:pos x="149" y="1505"/>
                </a:cxn>
                <a:cxn ang="0">
                  <a:pos x="149" y="1505"/>
                </a:cxn>
              </a:cxnLst>
              <a:rect l="0" t="0" r="r" b="b"/>
              <a:pathLst>
                <a:path w="3934" h="1505">
                  <a:moveTo>
                    <a:pt x="149" y="1505"/>
                  </a:moveTo>
                  <a:lnTo>
                    <a:pt x="687" y="1331"/>
                  </a:lnTo>
                  <a:lnTo>
                    <a:pt x="1213" y="1157"/>
                  </a:lnTo>
                  <a:lnTo>
                    <a:pt x="1728" y="977"/>
                  </a:lnTo>
                  <a:lnTo>
                    <a:pt x="2218" y="792"/>
                  </a:lnTo>
                  <a:lnTo>
                    <a:pt x="2457" y="696"/>
                  </a:lnTo>
                  <a:lnTo>
                    <a:pt x="2690" y="606"/>
                  </a:lnTo>
                  <a:lnTo>
                    <a:pt x="2918" y="510"/>
                  </a:lnTo>
                  <a:lnTo>
                    <a:pt x="3139" y="420"/>
                  </a:lnTo>
                  <a:lnTo>
                    <a:pt x="3348" y="324"/>
                  </a:lnTo>
                  <a:lnTo>
                    <a:pt x="3551" y="234"/>
                  </a:lnTo>
                  <a:lnTo>
                    <a:pt x="3749" y="138"/>
                  </a:lnTo>
                  <a:lnTo>
                    <a:pt x="3934" y="48"/>
                  </a:lnTo>
                  <a:lnTo>
                    <a:pt x="3934" y="0"/>
                  </a:lnTo>
                  <a:lnTo>
                    <a:pt x="3743" y="96"/>
                  </a:lnTo>
                  <a:lnTo>
                    <a:pt x="3539" y="192"/>
                  </a:lnTo>
                  <a:lnTo>
                    <a:pt x="3330" y="288"/>
                  </a:lnTo>
                  <a:lnTo>
                    <a:pt x="3115" y="384"/>
                  </a:lnTo>
                  <a:lnTo>
                    <a:pt x="2888" y="480"/>
                  </a:lnTo>
                  <a:lnTo>
                    <a:pt x="2654" y="576"/>
                  </a:lnTo>
                  <a:lnTo>
                    <a:pt x="2409" y="672"/>
                  </a:lnTo>
                  <a:lnTo>
                    <a:pt x="2164" y="768"/>
                  </a:lnTo>
                  <a:lnTo>
                    <a:pt x="1907" y="864"/>
                  </a:lnTo>
                  <a:lnTo>
                    <a:pt x="1650" y="960"/>
                  </a:lnTo>
                  <a:lnTo>
                    <a:pt x="1112" y="1145"/>
                  </a:lnTo>
                  <a:lnTo>
                    <a:pt x="562" y="1331"/>
                  </a:lnTo>
                  <a:lnTo>
                    <a:pt x="0" y="1505"/>
                  </a:lnTo>
                  <a:lnTo>
                    <a:pt x="149" y="1505"/>
                  </a:lnTo>
                  <a:lnTo>
                    <a:pt x="149" y="1505"/>
                  </a:lnTo>
                  <a:close/>
                </a:path>
              </a:pathLst>
            </a:custGeom>
            <a:gradFill rotWithShape="0">
              <a:gsLst>
                <a:gs pos="0">
                  <a:schemeClr val="bg2"/>
                </a:gs>
                <a:gs pos="100000">
                  <a:schemeClr val="bg1"/>
                </a:gs>
              </a:gsLst>
              <a:lin ang="18900000" scaled="1"/>
            </a:gradFill>
            <a:ln w="9525">
              <a:noFill/>
              <a:round/>
              <a:headEnd/>
              <a:tailEnd/>
            </a:ln>
          </p:spPr>
          <p:txBody>
            <a:bodyPr/>
            <a:lstStyle/>
            <a:p>
              <a:endParaRPr lang="fa-IR"/>
            </a:p>
          </p:txBody>
        </p:sp>
        <p:sp>
          <p:nvSpPr>
            <p:cNvPr id="34820" name="Freeform 4"/>
            <p:cNvSpPr>
              <a:spLocks/>
            </p:cNvSpPr>
            <p:nvPr/>
          </p:nvSpPr>
          <p:spPr bwMode="hidden">
            <a:xfrm>
              <a:off x="4025" y="3627"/>
              <a:ext cx="1733" cy="689"/>
            </a:xfrm>
            <a:custGeom>
              <a:avLst/>
              <a:gdLst/>
              <a:ahLst/>
              <a:cxnLst>
                <a:cxn ang="0">
                  <a:pos x="132" y="689"/>
                </a:cxn>
                <a:cxn ang="0">
                  <a:pos x="550" y="527"/>
                </a:cxn>
                <a:cxn ang="0">
                  <a:pos x="963" y="365"/>
                </a:cxn>
                <a:cxn ang="0">
                  <a:pos x="1160" y="287"/>
                </a:cxn>
                <a:cxn ang="0">
                  <a:pos x="1357" y="203"/>
                </a:cxn>
                <a:cxn ang="0">
                  <a:pos x="1549" y="126"/>
                </a:cxn>
                <a:cxn ang="0">
                  <a:pos x="1728" y="48"/>
                </a:cxn>
                <a:cxn ang="0">
                  <a:pos x="1728" y="0"/>
                </a:cxn>
                <a:cxn ang="0">
                  <a:pos x="1531" y="84"/>
                </a:cxn>
                <a:cxn ang="0">
                  <a:pos x="1327" y="167"/>
                </a:cxn>
                <a:cxn ang="0">
                  <a:pos x="1118" y="257"/>
                </a:cxn>
                <a:cxn ang="0">
                  <a:pos x="903" y="341"/>
                </a:cxn>
                <a:cxn ang="0">
                  <a:pos x="454" y="515"/>
                </a:cxn>
                <a:cxn ang="0">
                  <a:pos x="0" y="689"/>
                </a:cxn>
                <a:cxn ang="0">
                  <a:pos x="132" y="689"/>
                </a:cxn>
                <a:cxn ang="0">
                  <a:pos x="132" y="689"/>
                </a:cxn>
              </a:cxnLst>
              <a:rect l="0" t="0" r="r" b="b"/>
              <a:pathLst>
                <a:path w="1728" h="689">
                  <a:moveTo>
                    <a:pt x="132" y="689"/>
                  </a:moveTo>
                  <a:lnTo>
                    <a:pt x="550" y="527"/>
                  </a:lnTo>
                  <a:lnTo>
                    <a:pt x="963" y="365"/>
                  </a:lnTo>
                  <a:lnTo>
                    <a:pt x="1160" y="287"/>
                  </a:lnTo>
                  <a:lnTo>
                    <a:pt x="1357" y="203"/>
                  </a:lnTo>
                  <a:lnTo>
                    <a:pt x="1549" y="126"/>
                  </a:lnTo>
                  <a:lnTo>
                    <a:pt x="1728" y="48"/>
                  </a:lnTo>
                  <a:lnTo>
                    <a:pt x="1728" y="0"/>
                  </a:lnTo>
                  <a:lnTo>
                    <a:pt x="1531" y="84"/>
                  </a:lnTo>
                  <a:lnTo>
                    <a:pt x="1327" y="167"/>
                  </a:lnTo>
                  <a:lnTo>
                    <a:pt x="1118" y="257"/>
                  </a:lnTo>
                  <a:lnTo>
                    <a:pt x="903" y="341"/>
                  </a:lnTo>
                  <a:lnTo>
                    <a:pt x="454" y="515"/>
                  </a:lnTo>
                  <a:lnTo>
                    <a:pt x="0" y="689"/>
                  </a:lnTo>
                  <a:lnTo>
                    <a:pt x="132" y="689"/>
                  </a:lnTo>
                  <a:lnTo>
                    <a:pt x="132" y="689"/>
                  </a:lnTo>
                  <a:close/>
                </a:path>
              </a:pathLst>
            </a:custGeom>
            <a:gradFill rotWithShape="0">
              <a:gsLst>
                <a:gs pos="0">
                  <a:schemeClr val="bg2"/>
                </a:gs>
                <a:gs pos="100000">
                  <a:schemeClr val="bg1"/>
                </a:gs>
              </a:gsLst>
              <a:lin ang="18900000" scaled="1"/>
            </a:gradFill>
            <a:ln w="9525">
              <a:noFill/>
              <a:round/>
              <a:headEnd/>
              <a:tailEnd/>
            </a:ln>
          </p:spPr>
          <p:txBody>
            <a:bodyPr/>
            <a:lstStyle/>
            <a:p>
              <a:endParaRPr lang="fa-IR"/>
            </a:p>
          </p:txBody>
        </p:sp>
        <p:sp>
          <p:nvSpPr>
            <p:cNvPr id="34821" name="Freeform 5"/>
            <p:cNvSpPr>
              <a:spLocks/>
            </p:cNvSpPr>
            <p:nvPr/>
          </p:nvSpPr>
          <p:spPr bwMode="hidden">
            <a:xfrm>
              <a:off x="0" y="0"/>
              <a:ext cx="5578" cy="3447"/>
            </a:xfrm>
            <a:custGeom>
              <a:avLst/>
              <a:gdLst/>
              <a:ahLst/>
              <a:cxnLst>
                <a:cxn ang="0">
                  <a:pos x="5561" y="929"/>
                </a:cxn>
                <a:cxn ang="0">
                  <a:pos x="5537" y="773"/>
                </a:cxn>
                <a:cxn ang="0">
                  <a:pos x="5453" y="629"/>
                </a:cxn>
                <a:cxn ang="0">
                  <a:pos x="5327" y="492"/>
                </a:cxn>
                <a:cxn ang="0">
                  <a:pos x="5148" y="366"/>
                </a:cxn>
                <a:cxn ang="0">
                  <a:pos x="4921" y="252"/>
                </a:cxn>
                <a:cxn ang="0">
                  <a:pos x="4652" y="144"/>
                </a:cxn>
                <a:cxn ang="0">
                  <a:pos x="4341" y="48"/>
                </a:cxn>
                <a:cxn ang="0">
                  <a:pos x="4000" y="0"/>
                </a:cxn>
                <a:cxn ang="0">
                  <a:pos x="4359" y="90"/>
                </a:cxn>
                <a:cxn ang="0">
                  <a:pos x="4670" y="192"/>
                </a:cxn>
                <a:cxn ang="0">
                  <a:pos x="4933" y="306"/>
                </a:cxn>
                <a:cxn ang="0">
                  <a:pos x="5148" y="426"/>
                </a:cxn>
                <a:cxn ang="0">
                  <a:pos x="5315" y="557"/>
                </a:cxn>
                <a:cxn ang="0">
                  <a:pos x="5429" y="701"/>
                </a:cxn>
                <a:cxn ang="0">
                  <a:pos x="5489" y="851"/>
                </a:cxn>
                <a:cxn ang="0">
                  <a:pos x="5489" y="1013"/>
                </a:cxn>
                <a:cxn ang="0">
                  <a:pos x="5441" y="1163"/>
                </a:cxn>
                <a:cxn ang="0">
                  <a:pos x="5345" y="1319"/>
                </a:cxn>
                <a:cxn ang="0">
                  <a:pos x="5202" y="1475"/>
                </a:cxn>
                <a:cxn ang="0">
                  <a:pos x="5017" y="1630"/>
                </a:cxn>
                <a:cxn ang="0">
                  <a:pos x="4789" y="1786"/>
                </a:cxn>
                <a:cxn ang="0">
                  <a:pos x="4526" y="1948"/>
                </a:cxn>
                <a:cxn ang="0">
                  <a:pos x="4215" y="2104"/>
                </a:cxn>
                <a:cxn ang="0">
                  <a:pos x="3875" y="2260"/>
                </a:cxn>
                <a:cxn ang="0">
                  <a:pos x="3498" y="2416"/>
                </a:cxn>
                <a:cxn ang="0">
                  <a:pos x="3085" y="2566"/>
                </a:cxn>
                <a:cxn ang="0">
                  <a:pos x="2643" y="2715"/>
                </a:cxn>
                <a:cxn ang="0">
                  <a:pos x="2164" y="2865"/>
                </a:cxn>
                <a:cxn ang="0">
                  <a:pos x="1662" y="3009"/>
                </a:cxn>
                <a:cxn ang="0">
                  <a:pos x="1136" y="3147"/>
                </a:cxn>
                <a:cxn ang="0">
                  <a:pos x="580" y="3279"/>
                </a:cxn>
                <a:cxn ang="0">
                  <a:pos x="0" y="3447"/>
                </a:cxn>
                <a:cxn ang="0">
                  <a:pos x="867" y="3249"/>
                </a:cxn>
                <a:cxn ang="0">
                  <a:pos x="1417" y="3105"/>
                </a:cxn>
                <a:cxn ang="0">
                  <a:pos x="1937" y="2961"/>
                </a:cxn>
                <a:cxn ang="0">
                  <a:pos x="2434" y="2817"/>
                </a:cxn>
                <a:cxn ang="0">
                  <a:pos x="2900" y="2668"/>
                </a:cxn>
                <a:cxn ang="0">
                  <a:pos x="3330" y="2512"/>
                </a:cxn>
                <a:cxn ang="0">
                  <a:pos x="3731" y="2356"/>
                </a:cxn>
                <a:cxn ang="0">
                  <a:pos x="4096" y="2200"/>
                </a:cxn>
                <a:cxn ang="0">
                  <a:pos x="4425" y="2038"/>
                </a:cxn>
                <a:cxn ang="0">
                  <a:pos x="4718" y="1876"/>
                </a:cxn>
                <a:cxn ang="0">
                  <a:pos x="4969" y="1720"/>
                </a:cxn>
                <a:cxn ang="0">
                  <a:pos x="5178" y="1559"/>
                </a:cxn>
                <a:cxn ang="0">
                  <a:pos x="5339" y="1397"/>
                </a:cxn>
                <a:cxn ang="0">
                  <a:pos x="5459" y="1241"/>
                </a:cxn>
                <a:cxn ang="0">
                  <a:pos x="5537" y="1085"/>
                </a:cxn>
                <a:cxn ang="0">
                  <a:pos x="5555" y="1007"/>
                </a:cxn>
              </a:cxnLst>
              <a:rect l="0" t="0" r="r" b="b"/>
              <a:pathLst>
                <a:path w="5561" h="3447">
                  <a:moveTo>
                    <a:pt x="5555" y="1007"/>
                  </a:moveTo>
                  <a:lnTo>
                    <a:pt x="5561" y="929"/>
                  </a:lnTo>
                  <a:lnTo>
                    <a:pt x="5555" y="851"/>
                  </a:lnTo>
                  <a:lnTo>
                    <a:pt x="5537" y="773"/>
                  </a:lnTo>
                  <a:lnTo>
                    <a:pt x="5501" y="701"/>
                  </a:lnTo>
                  <a:lnTo>
                    <a:pt x="5453" y="629"/>
                  </a:lnTo>
                  <a:lnTo>
                    <a:pt x="5399" y="563"/>
                  </a:lnTo>
                  <a:lnTo>
                    <a:pt x="5327" y="492"/>
                  </a:lnTo>
                  <a:lnTo>
                    <a:pt x="5244" y="432"/>
                  </a:lnTo>
                  <a:lnTo>
                    <a:pt x="5148" y="366"/>
                  </a:lnTo>
                  <a:lnTo>
                    <a:pt x="5040" y="306"/>
                  </a:lnTo>
                  <a:lnTo>
                    <a:pt x="4921" y="252"/>
                  </a:lnTo>
                  <a:lnTo>
                    <a:pt x="4795" y="198"/>
                  </a:lnTo>
                  <a:lnTo>
                    <a:pt x="4652" y="144"/>
                  </a:lnTo>
                  <a:lnTo>
                    <a:pt x="4502" y="90"/>
                  </a:lnTo>
                  <a:lnTo>
                    <a:pt x="4341" y="48"/>
                  </a:lnTo>
                  <a:lnTo>
                    <a:pt x="4167" y="0"/>
                  </a:lnTo>
                  <a:lnTo>
                    <a:pt x="4000" y="0"/>
                  </a:lnTo>
                  <a:lnTo>
                    <a:pt x="4185" y="42"/>
                  </a:lnTo>
                  <a:lnTo>
                    <a:pt x="4359" y="90"/>
                  </a:lnTo>
                  <a:lnTo>
                    <a:pt x="4520" y="138"/>
                  </a:lnTo>
                  <a:lnTo>
                    <a:pt x="4670" y="192"/>
                  </a:lnTo>
                  <a:lnTo>
                    <a:pt x="4807" y="246"/>
                  </a:lnTo>
                  <a:lnTo>
                    <a:pt x="4933" y="306"/>
                  </a:lnTo>
                  <a:lnTo>
                    <a:pt x="5046" y="366"/>
                  </a:lnTo>
                  <a:lnTo>
                    <a:pt x="5148" y="426"/>
                  </a:lnTo>
                  <a:lnTo>
                    <a:pt x="5238" y="492"/>
                  </a:lnTo>
                  <a:lnTo>
                    <a:pt x="5315" y="557"/>
                  </a:lnTo>
                  <a:lnTo>
                    <a:pt x="5381" y="629"/>
                  </a:lnTo>
                  <a:lnTo>
                    <a:pt x="5429" y="701"/>
                  </a:lnTo>
                  <a:lnTo>
                    <a:pt x="5465" y="779"/>
                  </a:lnTo>
                  <a:lnTo>
                    <a:pt x="5489" y="851"/>
                  </a:lnTo>
                  <a:lnTo>
                    <a:pt x="5495" y="935"/>
                  </a:lnTo>
                  <a:lnTo>
                    <a:pt x="5489" y="1013"/>
                  </a:lnTo>
                  <a:lnTo>
                    <a:pt x="5471" y="1091"/>
                  </a:lnTo>
                  <a:lnTo>
                    <a:pt x="5441" y="1163"/>
                  </a:lnTo>
                  <a:lnTo>
                    <a:pt x="5399" y="1241"/>
                  </a:lnTo>
                  <a:lnTo>
                    <a:pt x="5345" y="1319"/>
                  </a:lnTo>
                  <a:lnTo>
                    <a:pt x="5280" y="1397"/>
                  </a:lnTo>
                  <a:lnTo>
                    <a:pt x="5202" y="1475"/>
                  </a:lnTo>
                  <a:lnTo>
                    <a:pt x="5118" y="1553"/>
                  </a:lnTo>
                  <a:lnTo>
                    <a:pt x="5017" y="1630"/>
                  </a:lnTo>
                  <a:lnTo>
                    <a:pt x="4909" y="1708"/>
                  </a:lnTo>
                  <a:lnTo>
                    <a:pt x="4789" y="1786"/>
                  </a:lnTo>
                  <a:lnTo>
                    <a:pt x="4664" y="1870"/>
                  </a:lnTo>
                  <a:lnTo>
                    <a:pt x="4526" y="1948"/>
                  </a:lnTo>
                  <a:lnTo>
                    <a:pt x="4377" y="2026"/>
                  </a:lnTo>
                  <a:lnTo>
                    <a:pt x="4215" y="2104"/>
                  </a:lnTo>
                  <a:lnTo>
                    <a:pt x="4048" y="2182"/>
                  </a:lnTo>
                  <a:lnTo>
                    <a:pt x="3875" y="2260"/>
                  </a:lnTo>
                  <a:lnTo>
                    <a:pt x="3689" y="2338"/>
                  </a:lnTo>
                  <a:lnTo>
                    <a:pt x="3498" y="2416"/>
                  </a:lnTo>
                  <a:lnTo>
                    <a:pt x="3295" y="2488"/>
                  </a:lnTo>
                  <a:lnTo>
                    <a:pt x="3085" y="2566"/>
                  </a:lnTo>
                  <a:lnTo>
                    <a:pt x="2864" y="2644"/>
                  </a:lnTo>
                  <a:lnTo>
                    <a:pt x="2643" y="2715"/>
                  </a:lnTo>
                  <a:lnTo>
                    <a:pt x="2410" y="2793"/>
                  </a:lnTo>
                  <a:lnTo>
                    <a:pt x="2164" y="2865"/>
                  </a:lnTo>
                  <a:lnTo>
                    <a:pt x="1919" y="2937"/>
                  </a:lnTo>
                  <a:lnTo>
                    <a:pt x="1662" y="3009"/>
                  </a:lnTo>
                  <a:lnTo>
                    <a:pt x="1399" y="3075"/>
                  </a:lnTo>
                  <a:lnTo>
                    <a:pt x="1136" y="3147"/>
                  </a:lnTo>
                  <a:lnTo>
                    <a:pt x="861" y="3213"/>
                  </a:lnTo>
                  <a:lnTo>
                    <a:pt x="580" y="3279"/>
                  </a:lnTo>
                  <a:lnTo>
                    <a:pt x="0" y="3411"/>
                  </a:lnTo>
                  <a:lnTo>
                    <a:pt x="0" y="3447"/>
                  </a:lnTo>
                  <a:lnTo>
                    <a:pt x="586" y="3315"/>
                  </a:lnTo>
                  <a:lnTo>
                    <a:pt x="867" y="3249"/>
                  </a:lnTo>
                  <a:lnTo>
                    <a:pt x="1148" y="3177"/>
                  </a:lnTo>
                  <a:lnTo>
                    <a:pt x="1417" y="3105"/>
                  </a:lnTo>
                  <a:lnTo>
                    <a:pt x="1680" y="3039"/>
                  </a:lnTo>
                  <a:lnTo>
                    <a:pt x="1937" y="2961"/>
                  </a:lnTo>
                  <a:lnTo>
                    <a:pt x="2188" y="2889"/>
                  </a:lnTo>
                  <a:lnTo>
                    <a:pt x="2434" y="2817"/>
                  </a:lnTo>
                  <a:lnTo>
                    <a:pt x="2673" y="2739"/>
                  </a:lnTo>
                  <a:lnTo>
                    <a:pt x="2900" y="2668"/>
                  </a:lnTo>
                  <a:lnTo>
                    <a:pt x="3121" y="2590"/>
                  </a:lnTo>
                  <a:lnTo>
                    <a:pt x="3330" y="2512"/>
                  </a:lnTo>
                  <a:lnTo>
                    <a:pt x="3534" y="2434"/>
                  </a:lnTo>
                  <a:lnTo>
                    <a:pt x="3731" y="2356"/>
                  </a:lnTo>
                  <a:lnTo>
                    <a:pt x="3916" y="2278"/>
                  </a:lnTo>
                  <a:lnTo>
                    <a:pt x="4096" y="2200"/>
                  </a:lnTo>
                  <a:lnTo>
                    <a:pt x="4263" y="2116"/>
                  </a:lnTo>
                  <a:lnTo>
                    <a:pt x="4425" y="2038"/>
                  </a:lnTo>
                  <a:lnTo>
                    <a:pt x="4574" y="1960"/>
                  </a:lnTo>
                  <a:lnTo>
                    <a:pt x="4718" y="1876"/>
                  </a:lnTo>
                  <a:lnTo>
                    <a:pt x="4849" y="1798"/>
                  </a:lnTo>
                  <a:lnTo>
                    <a:pt x="4969" y="1720"/>
                  </a:lnTo>
                  <a:lnTo>
                    <a:pt x="5076" y="1636"/>
                  </a:lnTo>
                  <a:lnTo>
                    <a:pt x="5178" y="1559"/>
                  </a:lnTo>
                  <a:lnTo>
                    <a:pt x="5262" y="1481"/>
                  </a:lnTo>
                  <a:lnTo>
                    <a:pt x="5339" y="1397"/>
                  </a:lnTo>
                  <a:lnTo>
                    <a:pt x="5405" y="1319"/>
                  </a:lnTo>
                  <a:lnTo>
                    <a:pt x="5459" y="1241"/>
                  </a:lnTo>
                  <a:lnTo>
                    <a:pt x="5507" y="1163"/>
                  </a:lnTo>
                  <a:lnTo>
                    <a:pt x="5537" y="1085"/>
                  </a:lnTo>
                  <a:lnTo>
                    <a:pt x="5555" y="1007"/>
                  </a:lnTo>
                  <a:lnTo>
                    <a:pt x="5555" y="1007"/>
                  </a:lnTo>
                  <a:close/>
                </a:path>
              </a:pathLst>
            </a:custGeom>
            <a:gradFill rotWithShape="0">
              <a:gsLst>
                <a:gs pos="0">
                  <a:schemeClr val="bg2"/>
                </a:gs>
                <a:gs pos="100000">
                  <a:schemeClr val="bg1"/>
                </a:gs>
              </a:gsLst>
              <a:lin ang="18900000" scaled="1"/>
            </a:gradFill>
            <a:ln w="9525">
              <a:noFill/>
              <a:round/>
              <a:headEnd/>
              <a:tailEnd/>
            </a:ln>
          </p:spPr>
          <p:txBody>
            <a:bodyPr/>
            <a:lstStyle/>
            <a:p>
              <a:endParaRPr lang="fa-IR"/>
            </a:p>
          </p:txBody>
        </p:sp>
        <p:sp>
          <p:nvSpPr>
            <p:cNvPr id="34822" name="Freeform 6"/>
            <p:cNvSpPr>
              <a:spLocks/>
            </p:cNvSpPr>
            <p:nvPr/>
          </p:nvSpPr>
          <p:spPr bwMode="hidden">
            <a:xfrm>
              <a:off x="4942" y="0"/>
              <a:ext cx="816" cy="276"/>
            </a:xfrm>
            <a:custGeom>
              <a:avLst/>
              <a:gdLst/>
              <a:ahLst/>
              <a:cxnLst>
                <a:cxn ang="0">
                  <a:pos x="813" y="222"/>
                </a:cxn>
                <a:cxn ang="0">
                  <a:pos x="670" y="162"/>
                </a:cxn>
                <a:cxn ang="0">
                  <a:pos x="514" y="108"/>
                </a:cxn>
                <a:cxn ang="0">
                  <a:pos x="347" y="54"/>
                </a:cxn>
                <a:cxn ang="0">
                  <a:pos x="167" y="0"/>
                </a:cxn>
                <a:cxn ang="0">
                  <a:pos x="0" y="0"/>
                </a:cxn>
                <a:cxn ang="0">
                  <a:pos x="227" y="60"/>
                </a:cxn>
                <a:cxn ang="0">
                  <a:pos x="442" y="132"/>
                </a:cxn>
                <a:cxn ang="0">
                  <a:pos x="634" y="204"/>
                </a:cxn>
                <a:cxn ang="0">
                  <a:pos x="813" y="276"/>
                </a:cxn>
                <a:cxn ang="0">
                  <a:pos x="813" y="222"/>
                </a:cxn>
                <a:cxn ang="0">
                  <a:pos x="813" y="222"/>
                </a:cxn>
              </a:cxnLst>
              <a:rect l="0" t="0" r="r" b="b"/>
              <a:pathLst>
                <a:path w="813" h="276">
                  <a:moveTo>
                    <a:pt x="813" y="222"/>
                  </a:moveTo>
                  <a:lnTo>
                    <a:pt x="670" y="162"/>
                  </a:lnTo>
                  <a:lnTo>
                    <a:pt x="514" y="108"/>
                  </a:lnTo>
                  <a:lnTo>
                    <a:pt x="347" y="54"/>
                  </a:lnTo>
                  <a:lnTo>
                    <a:pt x="167" y="0"/>
                  </a:lnTo>
                  <a:lnTo>
                    <a:pt x="0" y="0"/>
                  </a:lnTo>
                  <a:lnTo>
                    <a:pt x="227" y="60"/>
                  </a:lnTo>
                  <a:lnTo>
                    <a:pt x="442" y="132"/>
                  </a:lnTo>
                  <a:lnTo>
                    <a:pt x="634" y="204"/>
                  </a:lnTo>
                  <a:lnTo>
                    <a:pt x="813" y="276"/>
                  </a:lnTo>
                  <a:lnTo>
                    <a:pt x="813" y="222"/>
                  </a:lnTo>
                  <a:lnTo>
                    <a:pt x="813" y="222"/>
                  </a:lnTo>
                  <a:close/>
                </a:path>
              </a:pathLst>
            </a:custGeom>
            <a:gradFill rotWithShape="1">
              <a:gsLst>
                <a:gs pos="0">
                  <a:schemeClr val="bg2"/>
                </a:gs>
                <a:gs pos="50000">
                  <a:schemeClr val="bg2">
                    <a:gamma/>
                    <a:tint val="81961"/>
                    <a:invGamma/>
                  </a:schemeClr>
                </a:gs>
                <a:gs pos="100000">
                  <a:schemeClr val="bg2"/>
                </a:gs>
              </a:gsLst>
              <a:lin ang="0" scaled="1"/>
            </a:gradFill>
            <a:ln w="0" cmpd="sng">
              <a:noFill/>
              <a:round/>
              <a:headEnd/>
              <a:tailEnd/>
            </a:ln>
          </p:spPr>
          <p:txBody>
            <a:bodyPr/>
            <a:lstStyle/>
            <a:p>
              <a:endParaRPr lang="fa-IR"/>
            </a:p>
          </p:txBody>
        </p:sp>
        <p:sp>
          <p:nvSpPr>
            <p:cNvPr id="34823" name="Freeform 7"/>
            <p:cNvSpPr>
              <a:spLocks/>
            </p:cNvSpPr>
            <p:nvPr/>
          </p:nvSpPr>
          <p:spPr bwMode="hidden">
            <a:xfrm>
              <a:off x="0" y="1984"/>
              <a:ext cx="5758" cy="2098"/>
            </a:xfrm>
            <a:custGeom>
              <a:avLst/>
              <a:gdLst/>
              <a:ahLst/>
              <a:cxnLst>
                <a:cxn ang="0">
                  <a:pos x="5740" y="0"/>
                </a:cxn>
                <a:cxn ang="0">
                  <a:pos x="5638" y="72"/>
                </a:cxn>
                <a:cxn ang="0">
                  <a:pos x="5537" y="138"/>
                </a:cxn>
                <a:cxn ang="0">
                  <a:pos x="5423" y="210"/>
                </a:cxn>
                <a:cxn ang="0">
                  <a:pos x="5304" y="276"/>
                </a:cxn>
                <a:cxn ang="0">
                  <a:pos x="5052" y="414"/>
                </a:cxn>
                <a:cxn ang="0">
                  <a:pos x="4777" y="552"/>
                </a:cxn>
                <a:cxn ang="0">
                  <a:pos x="4478" y="690"/>
                </a:cxn>
                <a:cxn ang="0">
                  <a:pos x="4162" y="827"/>
                </a:cxn>
                <a:cxn ang="0">
                  <a:pos x="3827" y="959"/>
                </a:cxn>
                <a:cxn ang="0">
                  <a:pos x="3468" y="1091"/>
                </a:cxn>
                <a:cxn ang="0">
                  <a:pos x="3091" y="1223"/>
                </a:cxn>
                <a:cxn ang="0">
                  <a:pos x="2697" y="1355"/>
                </a:cxn>
                <a:cxn ang="0">
                  <a:pos x="2284" y="1481"/>
                </a:cxn>
                <a:cxn ang="0">
                  <a:pos x="1860" y="1601"/>
                </a:cxn>
                <a:cxn ang="0">
                  <a:pos x="1417" y="1721"/>
                </a:cxn>
                <a:cxn ang="0">
                  <a:pos x="957" y="1834"/>
                </a:cxn>
                <a:cxn ang="0">
                  <a:pos x="484" y="1948"/>
                </a:cxn>
                <a:cxn ang="0">
                  <a:pos x="0" y="2056"/>
                </a:cxn>
                <a:cxn ang="0">
                  <a:pos x="0" y="2098"/>
                </a:cxn>
                <a:cxn ang="0">
                  <a:pos x="478" y="1990"/>
                </a:cxn>
                <a:cxn ang="0">
                  <a:pos x="951" y="1882"/>
                </a:cxn>
                <a:cxn ang="0">
                  <a:pos x="1405" y="1763"/>
                </a:cxn>
                <a:cxn ang="0">
                  <a:pos x="1842" y="1649"/>
                </a:cxn>
                <a:cxn ang="0">
                  <a:pos x="2266" y="1523"/>
                </a:cxn>
                <a:cxn ang="0">
                  <a:pos x="2679" y="1397"/>
                </a:cxn>
                <a:cxn ang="0">
                  <a:pos x="3067" y="1271"/>
                </a:cxn>
                <a:cxn ang="0">
                  <a:pos x="3444" y="1139"/>
                </a:cxn>
                <a:cxn ang="0">
                  <a:pos x="3803" y="1007"/>
                </a:cxn>
                <a:cxn ang="0">
                  <a:pos x="4138" y="875"/>
                </a:cxn>
                <a:cxn ang="0">
                  <a:pos x="4460" y="737"/>
                </a:cxn>
                <a:cxn ang="0">
                  <a:pos x="4759" y="600"/>
                </a:cxn>
                <a:cxn ang="0">
                  <a:pos x="5040" y="462"/>
                </a:cxn>
                <a:cxn ang="0">
                  <a:pos x="5292" y="324"/>
                </a:cxn>
                <a:cxn ang="0">
                  <a:pos x="5531" y="186"/>
                </a:cxn>
                <a:cxn ang="0">
                  <a:pos x="5740" y="48"/>
                </a:cxn>
                <a:cxn ang="0">
                  <a:pos x="5740" y="0"/>
                </a:cxn>
                <a:cxn ang="0">
                  <a:pos x="5740" y="0"/>
                </a:cxn>
              </a:cxnLst>
              <a:rect l="0" t="0" r="r" b="b"/>
              <a:pathLst>
                <a:path w="5740" h="2098">
                  <a:moveTo>
                    <a:pt x="5740" y="0"/>
                  </a:moveTo>
                  <a:lnTo>
                    <a:pt x="5638" y="72"/>
                  </a:lnTo>
                  <a:lnTo>
                    <a:pt x="5537" y="138"/>
                  </a:lnTo>
                  <a:lnTo>
                    <a:pt x="5423" y="210"/>
                  </a:lnTo>
                  <a:lnTo>
                    <a:pt x="5304" y="276"/>
                  </a:lnTo>
                  <a:lnTo>
                    <a:pt x="5052" y="414"/>
                  </a:lnTo>
                  <a:lnTo>
                    <a:pt x="4777" y="552"/>
                  </a:lnTo>
                  <a:lnTo>
                    <a:pt x="4478" y="690"/>
                  </a:lnTo>
                  <a:lnTo>
                    <a:pt x="4162" y="827"/>
                  </a:lnTo>
                  <a:lnTo>
                    <a:pt x="3827" y="959"/>
                  </a:lnTo>
                  <a:lnTo>
                    <a:pt x="3468" y="1091"/>
                  </a:lnTo>
                  <a:lnTo>
                    <a:pt x="3091" y="1223"/>
                  </a:lnTo>
                  <a:lnTo>
                    <a:pt x="2697" y="1355"/>
                  </a:lnTo>
                  <a:lnTo>
                    <a:pt x="2284" y="1481"/>
                  </a:lnTo>
                  <a:lnTo>
                    <a:pt x="1860" y="1601"/>
                  </a:lnTo>
                  <a:lnTo>
                    <a:pt x="1417" y="1721"/>
                  </a:lnTo>
                  <a:lnTo>
                    <a:pt x="957" y="1834"/>
                  </a:lnTo>
                  <a:lnTo>
                    <a:pt x="484" y="1948"/>
                  </a:lnTo>
                  <a:lnTo>
                    <a:pt x="0" y="2056"/>
                  </a:lnTo>
                  <a:lnTo>
                    <a:pt x="0" y="2098"/>
                  </a:lnTo>
                  <a:lnTo>
                    <a:pt x="478" y="1990"/>
                  </a:lnTo>
                  <a:lnTo>
                    <a:pt x="951" y="1882"/>
                  </a:lnTo>
                  <a:lnTo>
                    <a:pt x="1405" y="1763"/>
                  </a:lnTo>
                  <a:lnTo>
                    <a:pt x="1842" y="1649"/>
                  </a:lnTo>
                  <a:lnTo>
                    <a:pt x="2266" y="1523"/>
                  </a:lnTo>
                  <a:lnTo>
                    <a:pt x="2679" y="1397"/>
                  </a:lnTo>
                  <a:lnTo>
                    <a:pt x="3067" y="1271"/>
                  </a:lnTo>
                  <a:lnTo>
                    <a:pt x="3444" y="1139"/>
                  </a:lnTo>
                  <a:lnTo>
                    <a:pt x="3803" y="1007"/>
                  </a:lnTo>
                  <a:lnTo>
                    <a:pt x="4138" y="875"/>
                  </a:lnTo>
                  <a:lnTo>
                    <a:pt x="4460" y="737"/>
                  </a:lnTo>
                  <a:lnTo>
                    <a:pt x="4759" y="600"/>
                  </a:lnTo>
                  <a:lnTo>
                    <a:pt x="5040" y="462"/>
                  </a:lnTo>
                  <a:lnTo>
                    <a:pt x="5292" y="324"/>
                  </a:lnTo>
                  <a:lnTo>
                    <a:pt x="5531" y="186"/>
                  </a:lnTo>
                  <a:lnTo>
                    <a:pt x="5740" y="48"/>
                  </a:lnTo>
                  <a:lnTo>
                    <a:pt x="5740" y="0"/>
                  </a:lnTo>
                  <a:lnTo>
                    <a:pt x="5740" y="0"/>
                  </a:lnTo>
                  <a:close/>
                </a:path>
              </a:pathLst>
            </a:custGeom>
            <a:gradFill rotWithShape="0">
              <a:gsLst>
                <a:gs pos="0">
                  <a:schemeClr val="bg2"/>
                </a:gs>
                <a:gs pos="100000">
                  <a:schemeClr val="bg1"/>
                </a:gs>
              </a:gsLst>
              <a:lin ang="18900000" scaled="1"/>
            </a:gradFill>
            <a:ln w="9525">
              <a:noFill/>
              <a:round/>
              <a:headEnd/>
              <a:tailEnd/>
            </a:ln>
          </p:spPr>
          <p:txBody>
            <a:bodyPr/>
            <a:lstStyle/>
            <a:p>
              <a:endParaRPr lang="fa-IR"/>
            </a:p>
          </p:txBody>
        </p:sp>
        <p:sp>
          <p:nvSpPr>
            <p:cNvPr id="34824" name="Freeform 8"/>
            <p:cNvSpPr>
              <a:spLocks/>
            </p:cNvSpPr>
            <p:nvPr/>
          </p:nvSpPr>
          <p:spPr bwMode="hidden">
            <a:xfrm>
              <a:off x="0" y="102"/>
              <a:ext cx="1961" cy="1265"/>
            </a:xfrm>
            <a:custGeom>
              <a:avLst/>
              <a:gdLst/>
              <a:ahLst/>
              <a:cxnLst>
                <a:cxn ang="0">
                  <a:pos x="1955" y="485"/>
                </a:cxn>
                <a:cxn ang="0">
                  <a:pos x="1901" y="390"/>
                </a:cxn>
                <a:cxn ang="0">
                  <a:pos x="1770" y="306"/>
                </a:cxn>
                <a:cxn ang="0">
                  <a:pos x="1579" y="228"/>
                </a:cxn>
                <a:cxn ang="0">
                  <a:pos x="1327" y="162"/>
                </a:cxn>
                <a:cxn ang="0">
                  <a:pos x="1010" y="102"/>
                </a:cxn>
                <a:cxn ang="0">
                  <a:pos x="646" y="54"/>
                </a:cxn>
                <a:cxn ang="0">
                  <a:pos x="227" y="18"/>
                </a:cxn>
                <a:cxn ang="0">
                  <a:pos x="0" y="12"/>
                </a:cxn>
                <a:cxn ang="0">
                  <a:pos x="431" y="48"/>
                </a:cxn>
                <a:cxn ang="0">
                  <a:pos x="813" y="90"/>
                </a:cxn>
                <a:cxn ang="0">
                  <a:pos x="1148" y="144"/>
                </a:cxn>
                <a:cxn ang="0">
                  <a:pos x="1423" y="204"/>
                </a:cxn>
                <a:cxn ang="0">
                  <a:pos x="1638" y="276"/>
                </a:cxn>
                <a:cxn ang="0">
                  <a:pos x="1794" y="360"/>
                </a:cxn>
                <a:cxn ang="0">
                  <a:pos x="1883" y="443"/>
                </a:cxn>
                <a:cxn ang="0">
                  <a:pos x="1901" y="539"/>
                </a:cxn>
                <a:cxn ang="0">
                  <a:pos x="1854" y="629"/>
                </a:cxn>
                <a:cxn ang="0">
                  <a:pos x="1746" y="719"/>
                </a:cxn>
                <a:cxn ang="0">
                  <a:pos x="1579" y="809"/>
                </a:cxn>
                <a:cxn ang="0">
                  <a:pos x="1357" y="899"/>
                </a:cxn>
                <a:cxn ang="0">
                  <a:pos x="1088" y="989"/>
                </a:cxn>
                <a:cxn ang="0">
                  <a:pos x="765" y="1073"/>
                </a:cxn>
                <a:cxn ang="0">
                  <a:pos x="407" y="1157"/>
                </a:cxn>
                <a:cxn ang="0">
                  <a:pos x="0" y="1241"/>
                </a:cxn>
                <a:cxn ang="0">
                  <a:pos x="215" y="1223"/>
                </a:cxn>
                <a:cxn ang="0">
                  <a:pos x="610" y="1139"/>
                </a:cxn>
                <a:cxn ang="0">
                  <a:pos x="957" y="1049"/>
                </a:cxn>
                <a:cxn ang="0">
                  <a:pos x="1262" y="959"/>
                </a:cxn>
                <a:cxn ang="0">
                  <a:pos x="1513" y="863"/>
                </a:cxn>
                <a:cxn ang="0">
                  <a:pos x="1716" y="767"/>
                </a:cxn>
                <a:cxn ang="0">
                  <a:pos x="1860" y="677"/>
                </a:cxn>
                <a:cxn ang="0">
                  <a:pos x="1937" y="581"/>
                </a:cxn>
                <a:cxn ang="0">
                  <a:pos x="1955" y="533"/>
                </a:cxn>
              </a:cxnLst>
              <a:rect l="0" t="0" r="r" b="b"/>
              <a:pathLst>
                <a:path w="1955" h="1265">
                  <a:moveTo>
                    <a:pt x="1955" y="533"/>
                  </a:moveTo>
                  <a:lnTo>
                    <a:pt x="1955" y="485"/>
                  </a:lnTo>
                  <a:lnTo>
                    <a:pt x="1937" y="438"/>
                  </a:lnTo>
                  <a:lnTo>
                    <a:pt x="1901" y="390"/>
                  </a:lnTo>
                  <a:lnTo>
                    <a:pt x="1842" y="348"/>
                  </a:lnTo>
                  <a:lnTo>
                    <a:pt x="1770" y="306"/>
                  </a:lnTo>
                  <a:lnTo>
                    <a:pt x="1686" y="270"/>
                  </a:lnTo>
                  <a:lnTo>
                    <a:pt x="1579" y="228"/>
                  </a:lnTo>
                  <a:lnTo>
                    <a:pt x="1459" y="198"/>
                  </a:lnTo>
                  <a:lnTo>
                    <a:pt x="1327" y="162"/>
                  </a:lnTo>
                  <a:lnTo>
                    <a:pt x="1178" y="132"/>
                  </a:lnTo>
                  <a:lnTo>
                    <a:pt x="1010" y="102"/>
                  </a:lnTo>
                  <a:lnTo>
                    <a:pt x="837" y="78"/>
                  </a:lnTo>
                  <a:lnTo>
                    <a:pt x="646" y="54"/>
                  </a:lnTo>
                  <a:lnTo>
                    <a:pt x="442" y="36"/>
                  </a:lnTo>
                  <a:lnTo>
                    <a:pt x="227" y="18"/>
                  </a:lnTo>
                  <a:lnTo>
                    <a:pt x="0" y="0"/>
                  </a:lnTo>
                  <a:lnTo>
                    <a:pt x="0" y="12"/>
                  </a:lnTo>
                  <a:lnTo>
                    <a:pt x="221" y="30"/>
                  </a:lnTo>
                  <a:lnTo>
                    <a:pt x="431" y="48"/>
                  </a:lnTo>
                  <a:lnTo>
                    <a:pt x="628" y="66"/>
                  </a:lnTo>
                  <a:lnTo>
                    <a:pt x="813" y="90"/>
                  </a:lnTo>
                  <a:lnTo>
                    <a:pt x="987" y="114"/>
                  </a:lnTo>
                  <a:lnTo>
                    <a:pt x="1148" y="144"/>
                  </a:lnTo>
                  <a:lnTo>
                    <a:pt x="1292" y="174"/>
                  </a:lnTo>
                  <a:lnTo>
                    <a:pt x="1423" y="204"/>
                  </a:lnTo>
                  <a:lnTo>
                    <a:pt x="1537" y="240"/>
                  </a:lnTo>
                  <a:lnTo>
                    <a:pt x="1638" y="276"/>
                  </a:lnTo>
                  <a:lnTo>
                    <a:pt x="1728" y="318"/>
                  </a:lnTo>
                  <a:lnTo>
                    <a:pt x="1794" y="360"/>
                  </a:lnTo>
                  <a:lnTo>
                    <a:pt x="1848" y="402"/>
                  </a:lnTo>
                  <a:lnTo>
                    <a:pt x="1883" y="443"/>
                  </a:lnTo>
                  <a:lnTo>
                    <a:pt x="1901" y="491"/>
                  </a:lnTo>
                  <a:lnTo>
                    <a:pt x="1901" y="539"/>
                  </a:lnTo>
                  <a:lnTo>
                    <a:pt x="1883" y="587"/>
                  </a:lnTo>
                  <a:lnTo>
                    <a:pt x="1854" y="629"/>
                  </a:lnTo>
                  <a:lnTo>
                    <a:pt x="1806" y="677"/>
                  </a:lnTo>
                  <a:lnTo>
                    <a:pt x="1746" y="719"/>
                  </a:lnTo>
                  <a:lnTo>
                    <a:pt x="1668" y="767"/>
                  </a:lnTo>
                  <a:lnTo>
                    <a:pt x="1579" y="809"/>
                  </a:lnTo>
                  <a:lnTo>
                    <a:pt x="1471" y="857"/>
                  </a:lnTo>
                  <a:lnTo>
                    <a:pt x="1357" y="899"/>
                  </a:lnTo>
                  <a:lnTo>
                    <a:pt x="1226" y="941"/>
                  </a:lnTo>
                  <a:lnTo>
                    <a:pt x="1088" y="989"/>
                  </a:lnTo>
                  <a:lnTo>
                    <a:pt x="933" y="1031"/>
                  </a:lnTo>
                  <a:lnTo>
                    <a:pt x="765" y="1073"/>
                  </a:lnTo>
                  <a:lnTo>
                    <a:pt x="592" y="1115"/>
                  </a:lnTo>
                  <a:lnTo>
                    <a:pt x="407" y="1157"/>
                  </a:lnTo>
                  <a:lnTo>
                    <a:pt x="209" y="1199"/>
                  </a:lnTo>
                  <a:lnTo>
                    <a:pt x="0" y="1241"/>
                  </a:lnTo>
                  <a:lnTo>
                    <a:pt x="0" y="1265"/>
                  </a:lnTo>
                  <a:lnTo>
                    <a:pt x="215" y="1223"/>
                  </a:lnTo>
                  <a:lnTo>
                    <a:pt x="413" y="1181"/>
                  </a:lnTo>
                  <a:lnTo>
                    <a:pt x="610" y="1139"/>
                  </a:lnTo>
                  <a:lnTo>
                    <a:pt x="789" y="1091"/>
                  </a:lnTo>
                  <a:lnTo>
                    <a:pt x="957" y="1049"/>
                  </a:lnTo>
                  <a:lnTo>
                    <a:pt x="1118" y="1001"/>
                  </a:lnTo>
                  <a:lnTo>
                    <a:pt x="1262" y="959"/>
                  </a:lnTo>
                  <a:lnTo>
                    <a:pt x="1393" y="911"/>
                  </a:lnTo>
                  <a:lnTo>
                    <a:pt x="1513" y="863"/>
                  </a:lnTo>
                  <a:lnTo>
                    <a:pt x="1620" y="815"/>
                  </a:lnTo>
                  <a:lnTo>
                    <a:pt x="1716" y="767"/>
                  </a:lnTo>
                  <a:lnTo>
                    <a:pt x="1794" y="725"/>
                  </a:lnTo>
                  <a:lnTo>
                    <a:pt x="1860" y="677"/>
                  </a:lnTo>
                  <a:lnTo>
                    <a:pt x="1907" y="629"/>
                  </a:lnTo>
                  <a:lnTo>
                    <a:pt x="1937" y="581"/>
                  </a:lnTo>
                  <a:lnTo>
                    <a:pt x="1955" y="533"/>
                  </a:lnTo>
                  <a:lnTo>
                    <a:pt x="1955" y="533"/>
                  </a:lnTo>
                  <a:close/>
                </a:path>
              </a:pathLst>
            </a:custGeom>
            <a:gradFill rotWithShape="0">
              <a:gsLst>
                <a:gs pos="0">
                  <a:schemeClr val="bg2"/>
                </a:gs>
                <a:gs pos="100000">
                  <a:schemeClr val="bg1"/>
                </a:gs>
              </a:gsLst>
              <a:lin ang="18900000" scaled="1"/>
            </a:gradFill>
            <a:ln w="9525">
              <a:noFill/>
              <a:round/>
              <a:headEnd/>
              <a:tailEnd/>
            </a:ln>
          </p:spPr>
          <p:txBody>
            <a:bodyPr/>
            <a:lstStyle/>
            <a:p>
              <a:endParaRPr lang="fa-IR"/>
            </a:p>
          </p:txBody>
        </p:sp>
        <p:sp>
          <p:nvSpPr>
            <p:cNvPr id="34825" name="Freeform 9"/>
            <p:cNvSpPr>
              <a:spLocks/>
            </p:cNvSpPr>
            <p:nvPr/>
          </p:nvSpPr>
          <p:spPr bwMode="hidden">
            <a:xfrm>
              <a:off x="0" y="0"/>
              <a:ext cx="4709" cy="2901"/>
            </a:xfrm>
            <a:custGeom>
              <a:avLst/>
              <a:gdLst/>
              <a:ahLst/>
              <a:cxnLst>
                <a:cxn ang="0">
                  <a:pos x="4694" y="797"/>
                </a:cxn>
                <a:cxn ang="0">
                  <a:pos x="4664" y="665"/>
                </a:cxn>
                <a:cxn ang="0">
                  <a:pos x="4586" y="540"/>
                </a:cxn>
                <a:cxn ang="0">
                  <a:pos x="4466" y="426"/>
                </a:cxn>
                <a:cxn ang="0">
                  <a:pos x="4299" y="312"/>
                </a:cxn>
                <a:cxn ang="0">
                  <a:pos x="4084" y="216"/>
                </a:cxn>
                <a:cxn ang="0">
                  <a:pos x="3833" y="120"/>
                </a:cxn>
                <a:cxn ang="0">
                  <a:pos x="3540" y="36"/>
                </a:cxn>
                <a:cxn ang="0">
                  <a:pos x="3205" y="0"/>
                </a:cxn>
                <a:cxn ang="0">
                  <a:pos x="3540" y="78"/>
                </a:cxn>
                <a:cxn ang="0">
                  <a:pos x="3833" y="162"/>
                </a:cxn>
                <a:cxn ang="0">
                  <a:pos x="4084" y="258"/>
                </a:cxn>
                <a:cxn ang="0">
                  <a:pos x="4287" y="366"/>
                </a:cxn>
                <a:cxn ang="0">
                  <a:pos x="4443" y="480"/>
                </a:cxn>
                <a:cxn ang="0">
                  <a:pos x="4550" y="605"/>
                </a:cxn>
                <a:cxn ang="0">
                  <a:pos x="4610" y="737"/>
                </a:cxn>
                <a:cxn ang="0">
                  <a:pos x="4610" y="875"/>
                </a:cxn>
                <a:cxn ang="0">
                  <a:pos x="4568" y="1001"/>
                </a:cxn>
                <a:cxn ang="0">
                  <a:pos x="4490" y="1127"/>
                </a:cxn>
                <a:cxn ang="0">
                  <a:pos x="4371" y="1259"/>
                </a:cxn>
                <a:cxn ang="0">
                  <a:pos x="4215" y="1385"/>
                </a:cxn>
                <a:cxn ang="0">
                  <a:pos x="4024" y="1517"/>
                </a:cxn>
                <a:cxn ang="0">
                  <a:pos x="3803" y="1648"/>
                </a:cxn>
                <a:cxn ang="0">
                  <a:pos x="3546" y="1774"/>
                </a:cxn>
                <a:cxn ang="0">
                  <a:pos x="3259" y="1906"/>
                </a:cxn>
                <a:cxn ang="0">
                  <a:pos x="2942" y="2032"/>
                </a:cxn>
                <a:cxn ang="0">
                  <a:pos x="2595" y="2164"/>
                </a:cxn>
                <a:cxn ang="0">
                  <a:pos x="2224" y="2284"/>
                </a:cxn>
                <a:cxn ang="0">
                  <a:pos x="1824" y="2410"/>
                </a:cxn>
                <a:cxn ang="0">
                  <a:pos x="1399" y="2530"/>
                </a:cxn>
                <a:cxn ang="0">
                  <a:pos x="484" y="2757"/>
                </a:cxn>
                <a:cxn ang="0">
                  <a:pos x="0" y="2901"/>
                </a:cxn>
                <a:cxn ang="0">
                  <a:pos x="969" y="2674"/>
                </a:cxn>
                <a:cxn ang="0">
                  <a:pos x="1638" y="2494"/>
                </a:cxn>
                <a:cxn ang="0">
                  <a:pos x="2057" y="2374"/>
                </a:cxn>
                <a:cxn ang="0">
                  <a:pos x="2451" y="2248"/>
                </a:cxn>
                <a:cxn ang="0">
                  <a:pos x="2816" y="2116"/>
                </a:cxn>
                <a:cxn ang="0">
                  <a:pos x="3151" y="1984"/>
                </a:cxn>
                <a:cxn ang="0">
                  <a:pos x="3462" y="1858"/>
                </a:cxn>
                <a:cxn ang="0">
                  <a:pos x="3737" y="1720"/>
                </a:cxn>
                <a:cxn ang="0">
                  <a:pos x="3982" y="1589"/>
                </a:cxn>
                <a:cxn ang="0">
                  <a:pos x="4191" y="1457"/>
                </a:cxn>
                <a:cxn ang="0">
                  <a:pos x="4371" y="1325"/>
                </a:cxn>
                <a:cxn ang="0">
                  <a:pos x="4508" y="1193"/>
                </a:cxn>
                <a:cxn ang="0">
                  <a:pos x="4610" y="1061"/>
                </a:cxn>
                <a:cxn ang="0">
                  <a:pos x="4670" y="935"/>
                </a:cxn>
                <a:cxn ang="0">
                  <a:pos x="4688" y="869"/>
                </a:cxn>
              </a:cxnLst>
              <a:rect l="0" t="0" r="r" b="b"/>
              <a:pathLst>
                <a:path w="4694" h="2901">
                  <a:moveTo>
                    <a:pt x="4688" y="869"/>
                  </a:moveTo>
                  <a:lnTo>
                    <a:pt x="4694" y="797"/>
                  </a:lnTo>
                  <a:lnTo>
                    <a:pt x="4688" y="731"/>
                  </a:lnTo>
                  <a:lnTo>
                    <a:pt x="4664" y="665"/>
                  </a:lnTo>
                  <a:lnTo>
                    <a:pt x="4634" y="599"/>
                  </a:lnTo>
                  <a:lnTo>
                    <a:pt x="4586" y="540"/>
                  </a:lnTo>
                  <a:lnTo>
                    <a:pt x="4532" y="480"/>
                  </a:lnTo>
                  <a:lnTo>
                    <a:pt x="4466" y="426"/>
                  </a:lnTo>
                  <a:lnTo>
                    <a:pt x="4389" y="366"/>
                  </a:lnTo>
                  <a:lnTo>
                    <a:pt x="4299" y="312"/>
                  </a:lnTo>
                  <a:lnTo>
                    <a:pt x="4197" y="264"/>
                  </a:lnTo>
                  <a:lnTo>
                    <a:pt x="4084" y="216"/>
                  </a:lnTo>
                  <a:lnTo>
                    <a:pt x="3964" y="168"/>
                  </a:lnTo>
                  <a:lnTo>
                    <a:pt x="3833" y="120"/>
                  </a:lnTo>
                  <a:lnTo>
                    <a:pt x="3689" y="78"/>
                  </a:lnTo>
                  <a:lnTo>
                    <a:pt x="3540" y="36"/>
                  </a:lnTo>
                  <a:lnTo>
                    <a:pt x="3378" y="0"/>
                  </a:lnTo>
                  <a:lnTo>
                    <a:pt x="3205" y="0"/>
                  </a:lnTo>
                  <a:lnTo>
                    <a:pt x="3378" y="36"/>
                  </a:lnTo>
                  <a:lnTo>
                    <a:pt x="3540" y="78"/>
                  </a:lnTo>
                  <a:lnTo>
                    <a:pt x="3689" y="120"/>
                  </a:lnTo>
                  <a:lnTo>
                    <a:pt x="3833" y="162"/>
                  </a:lnTo>
                  <a:lnTo>
                    <a:pt x="3964" y="210"/>
                  </a:lnTo>
                  <a:lnTo>
                    <a:pt x="4084" y="258"/>
                  </a:lnTo>
                  <a:lnTo>
                    <a:pt x="4191" y="312"/>
                  </a:lnTo>
                  <a:lnTo>
                    <a:pt x="4287" y="366"/>
                  </a:lnTo>
                  <a:lnTo>
                    <a:pt x="4371" y="420"/>
                  </a:lnTo>
                  <a:lnTo>
                    <a:pt x="4443" y="480"/>
                  </a:lnTo>
                  <a:lnTo>
                    <a:pt x="4502" y="540"/>
                  </a:lnTo>
                  <a:lnTo>
                    <a:pt x="4550" y="605"/>
                  </a:lnTo>
                  <a:lnTo>
                    <a:pt x="4586" y="671"/>
                  </a:lnTo>
                  <a:lnTo>
                    <a:pt x="4610" y="737"/>
                  </a:lnTo>
                  <a:lnTo>
                    <a:pt x="4616" y="803"/>
                  </a:lnTo>
                  <a:lnTo>
                    <a:pt x="4610" y="875"/>
                  </a:lnTo>
                  <a:lnTo>
                    <a:pt x="4592" y="935"/>
                  </a:lnTo>
                  <a:lnTo>
                    <a:pt x="4568" y="1001"/>
                  </a:lnTo>
                  <a:lnTo>
                    <a:pt x="4532" y="1067"/>
                  </a:lnTo>
                  <a:lnTo>
                    <a:pt x="4490" y="1127"/>
                  </a:lnTo>
                  <a:lnTo>
                    <a:pt x="4437" y="1193"/>
                  </a:lnTo>
                  <a:lnTo>
                    <a:pt x="4371" y="1259"/>
                  </a:lnTo>
                  <a:lnTo>
                    <a:pt x="4299" y="1325"/>
                  </a:lnTo>
                  <a:lnTo>
                    <a:pt x="4215" y="1385"/>
                  </a:lnTo>
                  <a:lnTo>
                    <a:pt x="4126" y="1451"/>
                  </a:lnTo>
                  <a:lnTo>
                    <a:pt x="4024" y="1517"/>
                  </a:lnTo>
                  <a:lnTo>
                    <a:pt x="3916" y="1583"/>
                  </a:lnTo>
                  <a:lnTo>
                    <a:pt x="3803" y="1648"/>
                  </a:lnTo>
                  <a:lnTo>
                    <a:pt x="3677" y="1714"/>
                  </a:lnTo>
                  <a:lnTo>
                    <a:pt x="3546" y="1774"/>
                  </a:lnTo>
                  <a:lnTo>
                    <a:pt x="3408" y="1840"/>
                  </a:lnTo>
                  <a:lnTo>
                    <a:pt x="3259" y="1906"/>
                  </a:lnTo>
                  <a:lnTo>
                    <a:pt x="3103" y="1972"/>
                  </a:lnTo>
                  <a:lnTo>
                    <a:pt x="2942" y="2032"/>
                  </a:lnTo>
                  <a:lnTo>
                    <a:pt x="2768" y="2098"/>
                  </a:lnTo>
                  <a:lnTo>
                    <a:pt x="2595" y="2164"/>
                  </a:lnTo>
                  <a:lnTo>
                    <a:pt x="2410" y="2224"/>
                  </a:lnTo>
                  <a:lnTo>
                    <a:pt x="2224" y="2284"/>
                  </a:lnTo>
                  <a:lnTo>
                    <a:pt x="2027" y="2350"/>
                  </a:lnTo>
                  <a:lnTo>
                    <a:pt x="1824" y="2410"/>
                  </a:lnTo>
                  <a:lnTo>
                    <a:pt x="1614" y="2470"/>
                  </a:lnTo>
                  <a:lnTo>
                    <a:pt x="1399" y="2530"/>
                  </a:lnTo>
                  <a:lnTo>
                    <a:pt x="957" y="2644"/>
                  </a:lnTo>
                  <a:lnTo>
                    <a:pt x="484" y="2757"/>
                  </a:lnTo>
                  <a:lnTo>
                    <a:pt x="0" y="2865"/>
                  </a:lnTo>
                  <a:lnTo>
                    <a:pt x="0" y="2901"/>
                  </a:lnTo>
                  <a:lnTo>
                    <a:pt x="496" y="2787"/>
                  </a:lnTo>
                  <a:lnTo>
                    <a:pt x="969" y="2674"/>
                  </a:lnTo>
                  <a:lnTo>
                    <a:pt x="1423" y="2554"/>
                  </a:lnTo>
                  <a:lnTo>
                    <a:pt x="1638" y="2494"/>
                  </a:lnTo>
                  <a:lnTo>
                    <a:pt x="1854" y="2434"/>
                  </a:lnTo>
                  <a:lnTo>
                    <a:pt x="2057" y="2374"/>
                  </a:lnTo>
                  <a:lnTo>
                    <a:pt x="2254" y="2308"/>
                  </a:lnTo>
                  <a:lnTo>
                    <a:pt x="2451" y="2248"/>
                  </a:lnTo>
                  <a:lnTo>
                    <a:pt x="2637" y="2182"/>
                  </a:lnTo>
                  <a:lnTo>
                    <a:pt x="2816" y="2116"/>
                  </a:lnTo>
                  <a:lnTo>
                    <a:pt x="2990" y="2050"/>
                  </a:lnTo>
                  <a:lnTo>
                    <a:pt x="3151" y="1984"/>
                  </a:lnTo>
                  <a:lnTo>
                    <a:pt x="3312" y="1924"/>
                  </a:lnTo>
                  <a:lnTo>
                    <a:pt x="3462" y="1858"/>
                  </a:lnTo>
                  <a:lnTo>
                    <a:pt x="3605" y="1792"/>
                  </a:lnTo>
                  <a:lnTo>
                    <a:pt x="3737" y="1720"/>
                  </a:lnTo>
                  <a:lnTo>
                    <a:pt x="3863" y="1654"/>
                  </a:lnTo>
                  <a:lnTo>
                    <a:pt x="3982" y="1589"/>
                  </a:lnTo>
                  <a:lnTo>
                    <a:pt x="4090" y="1523"/>
                  </a:lnTo>
                  <a:lnTo>
                    <a:pt x="4191" y="1457"/>
                  </a:lnTo>
                  <a:lnTo>
                    <a:pt x="4287" y="1391"/>
                  </a:lnTo>
                  <a:lnTo>
                    <a:pt x="4371" y="1325"/>
                  </a:lnTo>
                  <a:lnTo>
                    <a:pt x="4443" y="1259"/>
                  </a:lnTo>
                  <a:lnTo>
                    <a:pt x="4508" y="1193"/>
                  </a:lnTo>
                  <a:lnTo>
                    <a:pt x="4562" y="1127"/>
                  </a:lnTo>
                  <a:lnTo>
                    <a:pt x="4610" y="1061"/>
                  </a:lnTo>
                  <a:lnTo>
                    <a:pt x="4646" y="995"/>
                  </a:lnTo>
                  <a:lnTo>
                    <a:pt x="4670" y="935"/>
                  </a:lnTo>
                  <a:lnTo>
                    <a:pt x="4688" y="869"/>
                  </a:lnTo>
                  <a:lnTo>
                    <a:pt x="4688" y="869"/>
                  </a:lnTo>
                  <a:close/>
                </a:path>
              </a:pathLst>
            </a:custGeom>
            <a:gradFill rotWithShape="0">
              <a:gsLst>
                <a:gs pos="0">
                  <a:schemeClr val="bg2"/>
                </a:gs>
                <a:gs pos="100000">
                  <a:schemeClr val="bg1"/>
                </a:gs>
              </a:gsLst>
              <a:lin ang="18900000" scaled="1"/>
            </a:gradFill>
            <a:ln w="9525">
              <a:noFill/>
              <a:round/>
              <a:headEnd/>
              <a:tailEnd/>
            </a:ln>
          </p:spPr>
          <p:txBody>
            <a:bodyPr/>
            <a:lstStyle/>
            <a:p>
              <a:endParaRPr lang="fa-IR"/>
            </a:p>
          </p:txBody>
        </p:sp>
        <p:sp>
          <p:nvSpPr>
            <p:cNvPr id="34826" name="Freeform 10"/>
            <p:cNvSpPr>
              <a:spLocks/>
            </p:cNvSpPr>
            <p:nvPr/>
          </p:nvSpPr>
          <p:spPr bwMode="hidden">
            <a:xfrm>
              <a:off x="0" y="0"/>
              <a:ext cx="3773" cy="2356"/>
            </a:xfrm>
            <a:custGeom>
              <a:avLst/>
              <a:gdLst/>
              <a:ahLst/>
              <a:cxnLst>
                <a:cxn ang="0">
                  <a:pos x="3761" y="719"/>
                </a:cxn>
                <a:cxn ang="0">
                  <a:pos x="3731" y="599"/>
                </a:cxn>
                <a:cxn ang="0">
                  <a:pos x="3653" y="486"/>
                </a:cxn>
                <a:cxn ang="0">
                  <a:pos x="3522" y="378"/>
                </a:cxn>
                <a:cxn ang="0">
                  <a:pos x="3348" y="282"/>
                </a:cxn>
                <a:cxn ang="0">
                  <a:pos x="3127" y="192"/>
                </a:cxn>
                <a:cxn ang="0">
                  <a:pos x="2864" y="108"/>
                </a:cxn>
                <a:cxn ang="0">
                  <a:pos x="2559" y="36"/>
                </a:cxn>
                <a:cxn ang="0">
                  <a:pos x="2230" y="0"/>
                </a:cxn>
                <a:cxn ang="0">
                  <a:pos x="2577" y="72"/>
                </a:cxn>
                <a:cxn ang="0">
                  <a:pos x="2876" y="150"/>
                </a:cxn>
                <a:cxn ang="0">
                  <a:pos x="3139" y="234"/>
                </a:cxn>
                <a:cxn ang="0">
                  <a:pos x="3348" y="330"/>
                </a:cxn>
                <a:cxn ang="0">
                  <a:pos x="3516" y="432"/>
                </a:cxn>
                <a:cxn ang="0">
                  <a:pos x="3623" y="545"/>
                </a:cxn>
                <a:cxn ang="0">
                  <a:pos x="3683" y="665"/>
                </a:cxn>
                <a:cxn ang="0">
                  <a:pos x="3689" y="791"/>
                </a:cxn>
                <a:cxn ang="0">
                  <a:pos x="3653" y="887"/>
                </a:cxn>
                <a:cxn ang="0">
                  <a:pos x="3593" y="989"/>
                </a:cxn>
                <a:cxn ang="0">
                  <a:pos x="3498" y="1091"/>
                </a:cxn>
                <a:cxn ang="0">
                  <a:pos x="3372" y="1187"/>
                </a:cxn>
                <a:cxn ang="0">
                  <a:pos x="3223" y="1289"/>
                </a:cxn>
                <a:cxn ang="0">
                  <a:pos x="3043" y="1391"/>
                </a:cxn>
                <a:cxn ang="0">
                  <a:pos x="2834" y="1493"/>
                </a:cxn>
                <a:cxn ang="0">
                  <a:pos x="2607" y="1589"/>
                </a:cxn>
                <a:cxn ang="0">
                  <a:pos x="2075" y="1786"/>
                </a:cxn>
                <a:cxn ang="0">
                  <a:pos x="1459" y="1972"/>
                </a:cxn>
                <a:cxn ang="0">
                  <a:pos x="765" y="2158"/>
                </a:cxn>
                <a:cxn ang="0">
                  <a:pos x="0" y="2326"/>
                </a:cxn>
                <a:cxn ang="0">
                  <a:pos x="401" y="2272"/>
                </a:cxn>
                <a:cxn ang="0">
                  <a:pos x="1142" y="2092"/>
                </a:cxn>
                <a:cxn ang="0">
                  <a:pos x="1812" y="1900"/>
                </a:cxn>
                <a:cxn ang="0">
                  <a:pos x="2392" y="1702"/>
                </a:cxn>
                <a:cxn ang="0">
                  <a:pos x="2649" y="1607"/>
                </a:cxn>
                <a:cxn ang="0">
                  <a:pos x="2882" y="1505"/>
                </a:cxn>
                <a:cxn ang="0">
                  <a:pos x="3091" y="1403"/>
                </a:cxn>
                <a:cxn ang="0">
                  <a:pos x="3277" y="1301"/>
                </a:cxn>
                <a:cxn ang="0">
                  <a:pos x="3432" y="1193"/>
                </a:cxn>
                <a:cxn ang="0">
                  <a:pos x="3558" y="1091"/>
                </a:cxn>
                <a:cxn ang="0">
                  <a:pos x="3653" y="989"/>
                </a:cxn>
                <a:cxn ang="0">
                  <a:pos x="3719" y="887"/>
                </a:cxn>
                <a:cxn ang="0">
                  <a:pos x="3755" y="785"/>
                </a:cxn>
              </a:cxnLst>
              <a:rect l="0" t="0" r="r" b="b"/>
              <a:pathLst>
                <a:path w="3761" h="2356">
                  <a:moveTo>
                    <a:pt x="3755" y="785"/>
                  </a:moveTo>
                  <a:lnTo>
                    <a:pt x="3761" y="719"/>
                  </a:lnTo>
                  <a:lnTo>
                    <a:pt x="3755" y="659"/>
                  </a:lnTo>
                  <a:lnTo>
                    <a:pt x="3731" y="599"/>
                  </a:lnTo>
                  <a:lnTo>
                    <a:pt x="3701" y="545"/>
                  </a:lnTo>
                  <a:lnTo>
                    <a:pt x="3653" y="486"/>
                  </a:lnTo>
                  <a:lnTo>
                    <a:pt x="3593" y="432"/>
                  </a:lnTo>
                  <a:lnTo>
                    <a:pt x="3522" y="378"/>
                  </a:lnTo>
                  <a:lnTo>
                    <a:pt x="3444" y="330"/>
                  </a:lnTo>
                  <a:lnTo>
                    <a:pt x="3348" y="282"/>
                  </a:lnTo>
                  <a:lnTo>
                    <a:pt x="3241" y="234"/>
                  </a:lnTo>
                  <a:lnTo>
                    <a:pt x="3127" y="192"/>
                  </a:lnTo>
                  <a:lnTo>
                    <a:pt x="3002" y="150"/>
                  </a:lnTo>
                  <a:lnTo>
                    <a:pt x="2864" y="108"/>
                  </a:lnTo>
                  <a:lnTo>
                    <a:pt x="2715" y="72"/>
                  </a:lnTo>
                  <a:lnTo>
                    <a:pt x="2559" y="36"/>
                  </a:lnTo>
                  <a:lnTo>
                    <a:pt x="2392" y="0"/>
                  </a:lnTo>
                  <a:lnTo>
                    <a:pt x="2230" y="0"/>
                  </a:lnTo>
                  <a:lnTo>
                    <a:pt x="2410" y="36"/>
                  </a:lnTo>
                  <a:lnTo>
                    <a:pt x="2577" y="72"/>
                  </a:lnTo>
                  <a:lnTo>
                    <a:pt x="2732" y="108"/>
                  </a:lnTo>
                  <a:lnTo>
                    <a:pt x="2876" y="150"/>
                  </a:lnTo>
                  <a:lnTo>
                    <a:pt x="3014" y="192"/>
                  </a:lnTo>
                  <a:lnTo>
                    <a:pt x="3139" y="234"/>
                  </a:lnTo>
                  <a:lnTo>
                    <a:pt x="3253" y="282"/>
                  </a:lnTo>
                  <a:lnTo>
                    <a:pt x="3348" y="330"/>
                  </a:lnTo>
                  <a:lnTo>
                    <a:pt x="3438" y="384"/>
                  </a:lnTo>
                  <a:lnTo>
                    <a:pt x="3516" y="432"/>
                  </a:lnTo>
                  <a:lnTo>
                    <a:pt x="3576" y="492"/>
                  </a:lnTo>
                  <a:lnTo>
                    <a:pt x="3623" y="545"/>
                  </a:lnTo>
                  <a:lnTo>
                    <a:pt x="3665" y="605"/>
                  </a:lnTo>
                  <a:lnTo>
                    <a:pt x="3683" y="665"/>
                  </a:lnTo>
                  <a:lnTo>
                    <a:pt x="3695" y="725"/>
                  </a:lnTo>
                  <a:lnTo>
                    <a:pt x="3689" y="791"/>
                  </a:lnTo>
                  <a:lnTo>
                    <a:pt x="3677" y="839"/>
                  </a:lnTo>
                  <a:lnTo>
                    <a:pt x="3653" y="887"/>
                  </a:lnTo>
                  <a:lnTo>
                    <a:pt x="3629" y="941"/>
                  </a:lnTo>
                  <a:lnTo>
                    <a:pt x="3593" y="989"/>
                  </a:lnTo>
                  <a:lnTo>
                    <a:pt x="3546" y="1037"/>
                  </a:lnTo>
                  <a:lnTo>
                    <a:pt x="3498" y="1091"/>
                  </a:lnTo>
                  <a:lnTo>
                    <a:pt x="3438" y="1139"/>
                  </a:lnTo>
                  <a:lnTo>
                    <a:pt x="3372" y="1187"/>
                  </a:lnTo>
                  <a:lnTo>
                    <a:pt x="3301" y="1241"/>
                  </a:lnTo>
                  <a:lnTo>
                    <a:pt x="3223" y="1289"/>
                  </a:lnTo>
                  <a:lnTo>
                    <a:pt x="3133" y="1343"/>
                  </a:lnTo>
                  <a:lnTo>
                    <a:pt x="3043" y="1391"/>
                  </a:lnTo>
                  <a:lnTo>
                    <a:pt x="2942" y="1439"/>
                  </a:lnTo>
                  <a:lnTo>
                    <a:pt x="2834" y="1493"/>
                  </a:lnTo>
                  <a:lnTo>
                    <a:pt x="2727" y="1541"/>
                  </a:lnTo>
                  <a:lnTo>
                    <a:pt x="2607" y="1589"/>
                  </a:lnTo>
                  <a:lnTo>
                    <a:pt x="2356" y="1690"/>
                  </a:lnTo>
                  <a:lnTo>
                    <a:pt x="2075" y="1786"/>
                  </a:lnTo>
                  <a:lnTo>
                    <a:pt x="1782" y="1882"/>
                  </a:lnTo>
                  <a:lnTo>
                    <a:pt x="1459" y="1972"/>
                  </a:lnTo>
                  <a:lnTo>
                    <a:pt x="1124" y="2068"/>
                  </a:lnTo>
                  <a:lnTo>
                    <a:pt x="765" y="2158"/>
                  </a:lnTo>
                  <a:lnTo>
                    <a:pt x="389" y="2242"/>
                  </a:lnTo>
                  <a:lnTo>
                    <a:pt x="0" y="2326"/>
                  </a:lnTo>
                  <a:lnTo>
                    <a:pt x="0" y="2356"/>
                  </a:lnTo>
                  <a:lnTo>
                    <a:pt x="401" y="2272"/>
                  </a:lnTo>
                  <a:lnTo>
                    <a:pt x="777" y="2182"/>
                  </a:lnTo>
                  <a:lnTo>
                    <a:pt x="1142" y="2092"/>
                  </a:lnTo>
                  <a:lnTo>
                    <a:pt x="1483" y="1996"/>
                  </a:lnTo>
                  <a:lnTo>
                    <a:pt x="1812" y="1900"/>
                  </a:lnTo>
                  <a:lnTo>
                    <a:pt x="2111" y="1804"/>
                  </a:lnTo>
                  <a:lnTo>
                    <a:pt x="2392" y="1702"/>
                  </a:lnTo>
                  <a:lnTo>
                    <a:pt x="2523" y="1654"/>
                  </a:lnTo>
                  <a:lnTo>
                    <a:pt x="2649" y="1607"/>
                  </a:lnTo>
                  <a:lnTo>
                    <a:pt x="2768" y="1553"/>
                  </a:lnTo>
                  <a:lnTo>
                    <a:pt x="2882" y="1505"/>
                  </a:lnTo>
                  <a:lnTo>
                    <a:pt x="2990" y="1451"/>
                  </a:lnTo>
                  <a:lnTo>
                    <a:pt x="3091" y="1403"/>
                  </a:lnTo>
                  <a:lnTo>
                    <a:pt x="3187" y="1349"/>
                  </a:lnTo>
                  <a:lnTo>
                    <a:pt x="3277" y="1301"/>
                  </a:lnTo>
                  <a:lnTo>
                    <a:pt x="3354" y="1247"/>
                  </a:lnTo>
                  <a:lnTo>
                    <a:pt x="3432" y="1193"/>
                  </a:lnTo>
                  <a:lnTo>
                    <a:pt x="3498" y="1145"/>
                  </a:lnTo>
                  <a:lnTo>
                    <a:pt x="3558" y="1091"/>
                  </a:lnTo>
                  <a:lnTo>
                    <a:pt x="3611" y="1043"/>
                  </a:lnTo>
                  <a:lnTo>
                    <a:pt x="3653" y="989"/>
                  </a:lnTo>
                  <a:lnTo>
                    <a:pt x="3689" y="941"/>
                  </a:lnTo>
                  <a:lnTo>
                    <a:pt x="3719" y="887"/>
                  </a:lnTo>
                  <a:lnTo>
                    <a:pt x="3743" y="833"/>
                  </a:lnTo>
                  <a:lnTo>
                    <a:pt x="3755" y="785"/>
                  </a:lnTo>
                  <a:lnTo>
                    <a:pt x="3755" y="785"/>
                  </a:lnTo>
                  <a:close/>
                </a:path>
              </a:pathLst>
            </a:custGeom>
            <a:gradFill rotWithShape="0">
              <a:gsLst>
                <a:gs pos="0">
                  <a:schemeClr val="bg2"/>
                </a:gs>
                <a:gs pos="100000">
                  <a:schemeClr val="bg1"/>
                </a:gs>
              </a:gsLst>
              <a:lin ang="18900000" scaled="1"/>
            </a:gradFill>
            <a:ln w="9525">
              <a:noFill/>
              <a:round/>
              <a:headEnd/>
              <a:tailEnd/>
            </a:ln>
          </p:spPr>
          <p:txBody>
            <a:bodyPr/>
            <a:lstStyle/>
            <a:p>
              <a:endParaRPr lang="fa-IR"/>
            </a:p>
          </p:txBody>
        </p:sp>
        <p:sp>
          <p:nvSpPr>
            <p:cNvPr id="34827" name="Freeform 11"/>
            <p:cNvSpPr>
              <a:spLocks/>
            </p:cNvSpPr>
            <p:nvPr/>
          </p:nvSpPr>
          <p:spPr bwMode="hidden">
            <a:xfrm>
              <a:off x="0" y="0"/>
              <a:ext cx="2933" cy="1846"/>
            </a:xfrm>
            <a:custGeom>
              <a:avLst/>
              <a:gdLst/>
              <a:ahLst/>
              <a:cxnLst>
                <a:cxn ang="0">
                  <a:pos x="2924" y="647"/>
                </a:cxn>
                <a:cxn ang="0">
                  <a:pos x="2876" y="528"/>
                </a:cxn>
                <a:cxn ang="0">
                  <a:pos x="2750" y="414"/>
                </a:cxn>
                <a:cxn ang="0">
                  <a:pos x="2559" y="318"/>
                </a:cxn>
                <a:cxn ang="0">
                  <a:pos x="2302" y="228"/>
                </a:cxn>
                <a:cxn ang="0">
                  <a:pos x="1985" y="150"/>
                </a:cxn>
                <a:cxn ang="0">
                  <a:pos x="1608" y="78"/>
                </a:cxn>
                <a:cxn ang="0">
                  <a:pos x="1178" y="24"/>
                </a:cxn>
                <a:cxn ang="0">
                  <a:pos x="694" y="0"/>
                </a:cxn>
                <a:cxn ang="0">
                  <a:pos x="1190" y="48"/>
                </a:cxn>
                <a:cxn ang="0">
                  <a:pos x="1626" y="108"/>
                </a:cxn>
                <a:cxn ang="0">
                  <a:pos x="2009" y="180"/>
                </a:cxn>
                <a:cxn ang="0">
                  <a:pos x="2326" y="264"/>
                </a:cxn>
                <a:cxn ang="0">
                  <a:pos x="2571" y="360"/>
                </a:cxn>
                <a:cxn ang="0">
                  <a:pos x="2750" y="468"/>
                </a:cxn>
                <a:cxn ang="0">
                  <a:pos x="2846" y="587"/>
                </a:cxn>
                <a:cxn ang="0">
                  <a:pos x="2864" y="713"/>
                </a:cxn>
                <a:cxn ang="0">
                  <a:pos x="2840" y="785"/>
                </a:cxn>
                <a:cxn ang="0">
                  <a:pos x="2792" y="857"/>
                </a:cxn>
                <a:cxn ang="0">
                  <a:pos x="2625" y="1001"/>
                </a:cxn>
                <a:cxn ang="0">
                  <a:pos x="2368" y="1145"/>
                </a:cxn>
                <a:cxn ang="0">
                  <a:pos x="2033" y="1289"/>
                </a:cxn>
                <a:cxn ang="0">
                  <a:pos x="1626" y="1433"/>
                </a:cxn>
                <a:cxn ang="0">
                  <a:pos x="1142" y="1571"/>
                </a:cxn>
                <a:cxn ang="0">
                  <a:pos x="604" y="1702"/>
                </a:cxn>
                <a:cxn ang="0">
                  <a:pos x="0" y="1828"/>
                </a:cxn>
                <a:cxn ang="0">
                  <a:pos x="311" y="1780"/>
                </a:cxn>
                <a:cxn ang="0">
                  <a:pos x="897" y="1648"/>
                </a:cxn>
                <a:cxn ang="0">
                  <a:pos x="1417" y="1511"/>
                </a:cxn>
                <a:cxn ang="0">
                  <a:pos x="1871" y="1367"/>
                </a:cxn>
                <a:cxn ang="0">
                  <a:pos x="2254" y="1223"/>
                </a:cxn>
                <a:cxn ang="0">
                  <a:pos x="2559" y="1079"/>
                </a:cxn>
                <a:cxn ang="0">
                  <a:pos x="2774" y="929"/>
                </a:cxn>
                <a:cxn ang="0">
                  <a:pos x="2876" y="815"/>
                </a:cxn>
                <a:cxn ang="0">
                  <a:pos x="2912" y="743"/>
                </a:cxn>
                <a:cxn ang="0">
                  <a:pos x="2924" y="707"/>
                </a:cxn>
              </a:cxnLst>
              <a:rect l="0" t="0" r="r" b="b"/>
              <a:pathLst>
                <a:path w="2924" h="1846">
                  <a:moveTo>
                    <a:pt x="2924" y="707"/>
                  </a:moveTo>
                  <a:lnTo>
                    <a:pt x="2924" y="647"/>
                  </a:lnTo>
                  <a:lnTo>
                    <a:pt x="2912" y="581"/>
                  </a:lnTo>
                  <a:lnTo>
                    <a:pt x="2876" y="528"/>
                  </a:lnTo>
                  <a:lnTo>
                    <a:pt x="2822" y="468"/>
                  </a:lnTo>
                  <a:lnTo>
                    <a:pt x="2750" y="414"/>
                  </a:lnTo>
                  <a:lnTo>
                    <a:pt x="2667" y="366"/>
                  </a:lnTo>
                  <a:lnTo>
                    <a:pt x="2559" y="318"/>
                  </a:lnTo>
                  <a:lnTo>
                    <a:pt x="2440" y="270"/>
                  </a:lnTo>
                  <a:lnTo>
                    <a:pt x="2302" y="228"/>
                  </a:lnTo>
                  <a:lnTo>
                    <a:pt x="2153" y="186"/>
                  </a:lnTo>
                  <a:lnTo>
                    <a:pt x="1985" y="150"/>
                  </a:lnTo>
                  <a:lnTo>
                    <a:pt x="1806" y="114"/>
                  </a:lnTo>
                  <a:lnTo>
                    <a:pt x="1608" y="78"/>
                  </a:lnTo>
                  <a:lnTo>
                    <a:pt x="1399" y="54"/>
                  </a:lnTo>
                  <a:lnTo>
                    <a:pt x="1178" y="24"/>
                  </a:lnTo>
                  <a:lnTo>
                    <a:pt x="945" y="0"/>
                  </a:lnTo>
                  <a:lnTo>
                    <a:pt x="694" y="0"/>
                  </a:lnTo>
                  <a:lnTo>
                    <a:pt x="945" y="24"/>
                  </a:lnTo>
                  <a:lnTo>
                    <a:pt x="1190" y="48"/>
                  </a:lnTo>
                  <a:lnTo>
                    <a:pt x="1417" y="78"/>
                  </a:lnTo>
                  <a:lnTo>
                    <a:pt x="1626" y="108"/>
                  </a:lnTo>
                  <a:lnTo>
                    <a:pt x="1824" y="144"/>
                  </a:lnTo>
                  <a:lnTo>
                    <a:pt x="2009" y="180"/>
                  </a:lnTo>
                  <a:lnTo>
                    <a:pt x="2176" y="222"/>
                  </a:lnTo>
                  <a:lnTo>
                    <a:pt x="2326" y="264"/>
                  </a:lnTo>
                  <a:lnTo>
                    <a:pt x="2457" y="312"/>
                  </a:lnTo>
                  <a:lnTo>
                    <a:pt x="2571" y="360"/>
                  </a:lnTo>
                  <a:lnTo>
                    <a:pt x="2667" y="414"/>
                  </a:lnTo>
                  <a:lnTo>
                    <a:pt x="2750" y="468"/>
                  </a:lnTo>
                  <a:lnTo>
                    <a:pt x="2804" y="528"/>
                  </a:lnTo>
                  <a:lnTo>
                    <a:pt x="2846" y="587"/>
                  </a:lnTo>
                  <a:lnTo>
                    <a:pt x="2864" y="647"/>
                  </a:lnTo>
                  <a:lnTo>
                    <a:pt x="2864" y="713"/>
                  </a:lnTo>
                  <a:lnTo>
                    <a:pt x="2852" y="749"/>
                  </a:lnTo>
                  <a:lnTo>
                    <a:pt x="2840" y="785"/>
                  </a:lnTo>
                  <a:lnTo>
                    <a:pt x="2816" y="821"/>
                  </a:lnTo>
                  <a:lnTo>
                    <a:pt x="2792" y="857"/>
                  </a:lnTo>
                  <a:lnTo>
                    <a:pt x="2721" y="929"/>
                  </a:lnTo>
                  <a:lnTo>
                    <a:pt x="2625" y="1001"/>
                  </a:lnTo>
                  <a:lnTo>
                    <a:pt x="2505" y="1073"/>
                  </a:lnTo>
                  <a:lnTo>
                    <a:pt x="2368" y="1145"/>
                  </a:lnTo>
                  <a:lnTo>
                    <a:pt x="2212" y="1217"/>
                  </a:lnTo>
                  <a:lnTo>
                    <a:pt x="2033" y="1289"/>
                  </a:lnTo>
                  <a:lnTo>
                    <a:pt x="1842" y="1361"/>
                  </a:lnTo>
                  <a:lnTo>
                    <a:pt x="1626" y="1433"/>
                  </a:lnTo>
                  <a:lnTo>
                    <a:pt x="1393" y="1499"/>
                  </a:lnTo>
                  <a:lnTo>
                    <a:pt x="1142" y="1571"/>
                  </a:lnTo>
                  <a:lnTo>
                    <a:pt x="879" y="1636"/>
                  </a:lnTo>
                  <a:lnTo>
                    <a:pt x="604" y="1702"/>
                  </a:lnTo>
                  <a:lnTo>
                    <a:pt x="305" y="1768"/>
                  </a:lnTo>
                  <a:lnTo>
                    <a:pt x="0" y="1828"/>
                  </a:lnTo>
                  <a:lnTo>
                    <a:pt x="0" y="1846"/>
                  </a:lnTo>
                  <a:lnTo>
                    <a:pt x="311" y="1780"/>
                  </a:lnTo>
                  <a:lnTo>
                    <a:pt x="610" y="1714"/>
                  </a:lnTo>
                  <a:lnTo>
                    <a:pt x="897" y="1648"/>
                  </a:lnTo>
                  <a:lnTo>
                    <a:pt x="1166" y="1583"/>
                  </a:lnTo>
                  <a:lnTo>
                    <a:pt x="1417" y="1511"/>
                  </a:lnTo>
                  <a:lnTo>
                    <a:pt x="1656" y="1439"/>
                  </a:lnTo>
                  <a:lnTo>
                    <a:pt x="1871" y="1367"/>
                  </a:lnTo>
                  <a:lnTo>
                    <a:pt x="2075" y="1295"/>
                  </a:lnTo>
                  <a:lnTo>
                    <a:pt x="2254" y="1223"/>
                  </a:lnTo>
                  <a:lnTo>
                    <a:pt x="2416" y="1151"/>
                  </a:lnTo>
                  <a:lnTo>
                    <a:pt x="2559" y="1079"/>
                  </a:lnTo>
                  <a:lnTo>
                    <a:pt x="2679" y="1001"/>
                  </a:lnTo>
                  <a:lnTo>
                    <a:pt x="2774" y="929"/>
                  </a:lnTo>
                  <a:lnTo>
                    <a:pt x="2846" y="857"/>
                  </a:lnTo>
                  <a:lnTo>
                    <a:pt x="2876" y="815"/>
                  </a:lnTo>
                  <a:lnTo>
                    <a:pt x="2900" y="779"/>
                  </a:lnTo>
                  <a:lnTo>
                    <a:pt x="2912" y="743"/>
                  </a:lnTo>
                  <a:lnTo>
                    <a:pt x="2924" y="707"/>
                  </a:lnTo>
                  <a:lnTo>
                    <a:pt x="2924" y="707"/>
                  </a:lnTo>
                  <a:close/>
                </a:path>
              </a:pathLst>
            </a:custGeom>
            <a:gradFill rotWithShape="0">
              <a:gsLst>
                <a:gs pos="0">
                  <a:schemeClr val="bg2"/>
                </a:gs>
                <a:gs pos="100000">
                  <a:schemeClr val="bg1"/>
                </a:gs>
              </a:gsLst>
              <a:lin ang="18900000" scaled="1"/>
            </a:gradFill>
            <a:ln w="9525">
              <a:noFill/>
              <a:round/>
              <a:headEnd/>
              <a:tailEnd/>
            </a:ln>
          </p:spPr>
          <p:txBody>
            <a:bodyPr/>
            <a:lstStyle/>
            <a:p>
              <a:endParaRPr lang="fa-IR"/>
            </a:p>
          </p:txBody>
        </p:sp>
        <p:sp>
          <p:nvSpPr>
            <p:cNvPr id="34828" name="Freeform 12"/>
            <p:cNvSpPr>
              <a:spLocks/>
            </p:cNvSpPr>
            <p:nvPr/>
          </p:nvSpPr>
          <p:spPr bwMode="hidden">
            <a:xfrm>
              <a:off x="114" y="2847"/>
              <a:ext cx="1493" cy="204"/>
            </a:xfrm>
            <a:custGeom>
              <a:avLst/>
              <a:gdLst/>
              <a:ahLst/>
              <a:cxnLst>
                <a:cxn ang="0">
                  <a:pos x="1399" y="204"/>
                </a:cxn>
                <a:cxn ang="0">
                  <a:pos x="0" y="18"/>
                </a:cxn>
                <a:cxn ang="0">
                  <a:pos x="77" y="0"/>
                </a:cxn>
                <a:cxn ang="0">
                  <a:pos x="1488" y="186"/>
                </a:cxn>
                <a:cxn ang="0">
                  <a:pos x="1399" y="204"/>
                </a:cxn>
                <a:cxn ang="0">
                  <a:pos x="1399" y="204"/>
                </a:cxn>
              </a:cxnLst>
              <a:rect l="0" t="0" r="r" b="b"/>
              <a:pathLst>
                <a:path w="1488" h="204">
                  <a:moveTo>
                    <a:pt x="1399" y="204"/>
                  </a:moveTo>
                  <a:lnTo>
                    <a:pt x="0" y="18"/>
                  </a:lnTo>
                  <a:lnTo>
                    <a:pt x="77" y="0"/>
                  </a:lnTo>
                  <a:lnTo>
                    <a:pt x="1488" y="186"/>
                  </a:lnTo>
                  <a:lnTo>
                    <a:pt x="1399" y="204"/>
                  </a:lnTo>
                  <a:lnTo>
                    <a:pt x="1399" y="204"/>
                  </a:lnTo>
                  <a:close/>
                </a:path>
              </a:pathLst>
            </a:custGeom>
            <a:solidFill>
              <a:schemeClr val="bg2"/>
            </a:solidFill>
            <a:ln w="9525">
              <a:noFill/>
              <a:round/>
              <a:headEnd/>
              <a:tailEnd/>
            </a:ln>
          </p:spPr>
          <p:txBody>
            <a:bodyPr/>
            <a:lstStyle/>
            <a:p>
              <a:endParaRPr lang="fa-IR"/>
            </a:p>
          </p:txBody>
        </p:sp>
        <p:sp>
          <p:nvSpPr>
            <p:cNvPr id="34829" name="Rectangle 13"/>
            <p:cNvSpPr>
              <a:spLocks noChangeArrowheads="1"/>
            </p:cNvSpPr>
            <p:nvPr/>
          </p:nvSpPr>
          <p:spPr bwMode="hidden">
            <a:xfrm>
              <a:off x="473" y="3105"/>
              <a:ext cx="1" cy="1"/>
            </a:xfrm>
            <a:prstGeom prst="rect">
              <a:avLst/>
            </a:prstGeom>
            <a:solidFill>
              <a:srgbClr val="141485"/>
            </a:solidFill>
            <a:ln w="9525">
              <a:noFill/>
              <a:miter lim="800000"/>
              <a:headEnd/>
              <a:tailEnd/>
            </a:ln>
          </p:spPr>
          <p:txBody>
            <a:bodyPr/>
            <a:lstStyle/>
            <a:p>
              <a:endParaRPr lang="fa-IR"/>
            </a:p>
          </p:txBody>
        </p:sp>
        <p:sp>
          <p:nvSpPr>
            <p:cNvPr id="34830" name="Rectangle 14"/>
            <p:cNvSpPr>
              <a:spLocks noChangeArrowheads="1"/>
            </p:cNvSpPr>
            <p:nvPr/>
          </p:nvSpPr>
          <p:spPr bwMode="hidden">
            <a:xfrm>
              <a:off x="473" y="3105"/>
              <a:ext cx="1" cy="1"/>
            </a:xfrm>
            <a:prstGeom prst="rect">
              <a:avLst/>
            </a:prstGeom>
            <a:solidFill>
              <a:srgbClr val="141485"/>
            </a:solidFill>
            <a:ln w="9525">
              <a:noFill/>
              <a:miter lim="800000"/>
              <a:headEnd/>
              <a:tailEnd/>
            </a:ln>
          </p:spPr>
          <p:txBody>
            <a:bodyPr/>
            <a:lstStyle/>
            <a:p>
              <a:endParaRPr lang="fa-IR"/>
            </a:p>
          </p:txBody>
        </p:sp>
        <p:grpSp>
          <p:nvGrpSpPr>
            <p:cNvPr id="34831" name="Group 15"/>
            <p:cNvGrpSpPr>
              <a:grpSpLocks/>
            </p:cNvGrpSpPr>
            <p:nvPr/>
          </p:nvGrpSpPr>
          <p:grpSpPr bwMode="auto">
            <a:xfrm>
              <a:off x="192" y="2284"/>
              <a:ext cx="1254" cy="923"/>
              <a:chOff x="192" y="2284"/>
              <a:chExt cx="1254" cy="923"/>
            </a:xfrm>
          </p:grpSpPr>
          <p:sp>
            <p:nvSpPr>
              <p:cNvPr id="34832" name="Freeform 16"/>
              <p:cNvSpPr>
                <a:spLocks/>
              </p:cNvSpPr>
              <p:nvPr/>
            </p:nvSpPr>
            <p:spPr bwMode="hidden">
              <a:xfrm>
                <a:off x="408" y="3009"/>
                <a:ext cx="47" cy="6"/>
              </a:xfrm>
              <a:custGeom>
                <a:avLst/>
                <a:gdLst/>
                <a:ahLst/>
                <a:cxnLst>
                  <a:cxn ang="0">
                    <a:pos x="47" y="6"/>
                  </a:cxn>
                  <a:cxn ang="0">
                    <a:pos x="0" y="0"/>
                  </a:cxn>
                  <a:cxn ang="0">
                    <a:pos x="0" y="0"/>
                  </a:cxn>
                  <a:cxn ang="0">
                    <a:pos x="47" y="6"/>
                  </a:cxn>
                  <a:cxn ang="0">
                    <a:pos x="47" y="6"/>
                  </a:cxn>
                  <a:cxn ang="0">
                    <a:pos x="47" y="6"/>
                  </a:cxn>
                </a:cxnLst>
                <a:rect l="0" t="0" r="r" b="b"/>
                <a:pathLst>
                  <a:path w="47" h="6">
                    <a:moveTo>
                      <a:pt x="47" y="6"/>
                    </a:moveTo>
                    <a:lnTo>
                      <a:pt x="0" y="0"/>
                    </a:lnTo>
                    <a:lnTo>
                      <a:pt x="0" y="0"/>
                    </a:lnTo>
                    <a:lnTo>
                      <a:pt x="47" y="6"/>
                    </a:lnTo>
                    <a:lnTo>
                      <a:pt x="47" y="6"/>
                    </a:lnTo>
                    <a:lnTo>
                      <a:pt x="47" y="6"/>
                    </a:lnTo>
                    <a:close/>
                  </a:path>
                </a:pathLst>
              </a:custGeom>
              <a:solidFill>
                <a:srgbClr val="141485"/>
              </a:solidFill>
              <a:ln w="9525">
                <a:noFill/>
                <a:round/>
                <a:headEnd/>
                <a:tailEnd/>
              </a:ln>
            </p:spPr>
            <p:txBody>
              <a:bodyPr/>
              <a:lstStyle/>
              <a:p>
                <a:endParaRPr lang="fa-IR"/>
              </a:p>
            </p:txBody>
          </p:sp>
          <p:sp>
            <p:nvSpPr>
              <p:cNvPr id="34833" name="Freeform 17"/>
              <p:cNvSpPr>
                <a:spLocks/>
              </p:cNvSpPr>
              <p:nvPr/>
            </p:nvSpPr>
            <p:spPr bwMode="hidden">
              <a:xfrm>
                <a:off x="912" y="2284"/>
                <a:ext cx="324" cy="162"/>
              </a:xfrm>
              <a:custGeom>
                <a:avLst/>
                <a:gdLst/>
                <a:ahLst/>
                <a:cxnLst>
                  <a:cxn ang="0">
                    <a:pos x="0" y="24"/>
                  </a:cxn>
                  <a:cxn ang="0">
                    <a:pos x="6" y="24"/>
                  </a:cxn>
                  <a:cxn ang="0">
                    <a:pos x="12" y="18"/>
                  </a:cxn>
                  <a:cxn ang="0">
                    <a:pos x="48" y="6"/>
                  </a:cxn>
                  <a:cxn ang="0">
                    <a:pos x="101" y="0"/>
                  </a:cxn>
                  <a:cxn ang="0">
                    <a:pos x="137" y="6"/>
                  </a:cxn>
                  <a:cxn ang="0">
                    <a:pos x="173" y="18"/>
                  </a:cxn>
                  <a:cxn ang="0">
                    <a:pos x="239" y="54"/>
                  </a:cxn>
                  <a:cxn ang="0">
                    <a:pos x="287" y="90"/>
                  </a:cxn>
                  <a:cxn ang="0">
                    <a:pos x="317" y="114"/>
                  </a:cxn>
                  <a:cxn ang="0">
                    <a:pos x="323" y="126"/>
                  </a:cxn>
                  <a:cxn ang="0">
                    <a:pos x="323" y="126"/>
                  </a:cxn>
                  <a:cxn ang="0">
                    <a:pos x="221" y="162"/>
                  </a:cxn>
                  <a:cxn ang="0">
                    <a:pos x="0" y="24"/>
                  </a:cxn>
                  <a:cxn ang="0">
                    <a:pos x="0" y="24"/>
                  </a:cxn>
                </a:cxnLst>
                <a:rect l="0" t="0" r="r" b="b"/>
                <a:pathLst>
                  <a:path w="323" h="162">
                    <a:moveTo>
                      <a:pt x="0" y="24"/>
                    </a:moveTo>
                    <a:lnTo>
                      <a:pt x="6" y="24"/>
                    </a:lnTo>
                    <a:lnTo>
                      <a:pt x="12" y="18"/>
                    </a:lnTo>
                    <a:lnTo>
                      <a:pt x="48" y="6"/>
                    </a:lnTo>
                    <a:lnTo>
                      <a:pt x="101" y="0"/>
                    </a:lnTo>
                    <a:lnTo>
                      <a:pt x="137" y="6"/>
                    </a:lnTo>
                    <a:lnTo>
                      <a:pt x="173" y="18"/>
                    </a:lnTo>
                    <a:lnTo>
                      <a:pt x="239" y="54"/>
                    </a:lnTo>
                    <a:lnTo>
                      <a:pt x="287" y="90"/>
                    </a:lnTo>
                    <a:lnTo>
                      <a:pt x="317" y="114"/>
                    </a:lnTo>
                    <a:lnTo>
                      <a:pt x="323" y="126"/>
                    </a:lnTo>
                    <a:lnTo>
                      <a:pt x="323" y="126"/>
                    </a:lnTo>
                    <a:lnTo>
                      <a:pt x="221" y="162"/>
                    </a:lnTo>
                    <a:lnTo>
                      <a:pt x="0" y="24"/>
                    </a:lnTo>
                    <a:lnTo>
                      <a:pt x="0" y="24"/>
                    </a:lnTo>
                    <a:close/>
                  </a:path>
                </a:pathLst>
              </a:custGeom>
              <a:gradFill rotWithShape="0">
                <a:gsLst>
                  <a:gs pos="0">
                    <a:schemeClr val="bg2"/>
                  </a:gs>
                  <a:gs pos="100000">
                    <a:schemeClr val="bg1"/>
                  </a:gs>
                </a:gsLst>
                <a:lin ang="18900000" scaled="1"/>
              </a:gradFill>
              <a:ln w="9525">
                <a:noFill/>
                <a:round/>
                <a:headEnd/>
                <a:tailEnd/>
              </a:ln>
            </p:spPr>
            <p:txBody>
              <a:bodyPr/>
              <a:lstStyle/>
              <a:p>
                <a:endParaRPr lang="fa-IR"/>
              </a:p>
            </p:txBody>
          </p:sp>
          <p:sp>
            <p:nvSpPr>
              <p:cNvPr id="34834" name="Freeform 18"/>
              <p:cNvSpPr>
                <a:spLocks noEditPoints="1"/>
              </p:cNvSpPr>
              <p:nvPr/>
            </p:nvSpPr>
            <p:spPr bwMode="hidden">
              <a:xfrm>
                <a:off x="192" y="2284"/>
                <a:ext cx="1254" cy="923"/>
              </a:xfrm>
              <a:custGeom>
                <a:avLst/>
                <a:gdLst/>
                <a:ahLst/>
                <a:cxnLst>
                  <a:cxn ang="0">
                    <a:pos x="1166" y="641"/>
                  </a:cxn>
                  <a:cxn ang="0">
                    <a:pos x="1166" y="473"/>
                  </a:cxn>
                  <a:cxn ang="0">
                    <a:pos x="1136" y="384"/>
                  </a:cxn>
                  <a:cxn ang="0">
                    <a:pos x="1112" y="288"/>
                  </a:cxn>
                  <a:cxn ang="0">
                    <a:pos x="1053" y="174"/>
                  </a:cxn>
                  <a:cxn ang="0">
                    <a:pos x="981" y="96"/>
                  </a:cxn>
                  <a:cxn ang="0">
                    <a:pos x="963" y="72"/>
                  </a:cxn>
                  <a:cxn ang="0">
                    <a:pos x="891" y="18"/>
                  </a:cxn>
                  <a:cxn ang="0">
                    <a:pos x="819" y="6"/>
                  </a:cxn>
                  <a:cxn ang="0">
                    <a:pos x="712" y="24"/>
                  </a:cxn>
                  <a:cxn ang="0">
                    <a:pos x="664" y="42"/>
                  </a:cxn>
                  <a:cxn ang="0">
                    <a:pos x="568" y="120"/>
                  </a:cxn>
                  <a:cxn ang="0">
                    <a:pos x="532" y="228"/>
                  </a:cxn>
                  <a:cxn ang="0">
                    <a:pos x="509" y="348"/>
                  </a:cxn>
                  <a:cxn ang="0">
                    <a:pos x="431" y="479"/>
                  </a:cxn>
                  <a:cxn ang="0">
                    <a:pos x="413" y="539"/>
                  </a:cxn>
                  <a:cxn ang="0">
                    <a:pos x="353" y="599"/>
                  </a:cxn>
                  <a:cxn ang="0">
                    <a:pos x="305" y="629"/>
                  </a:cxn>
                  <a:cxn ang="0">
                    <a:pos x="293" y="635"/>
                  </a:cxn>
                  <a:cxn ang="0">
                    <a:pos x="257" y="677"/>
                  </a:cxn>
                  <a:cxn ang="0">
                    <a:pos x="150" y="797"/>
                  </a:cxn>
                  <a:cxn ang="0">
                    <a:pos x="54" y="839"/>
                  </a:cxn>
                  <a:cxn ang="0">
                    <a:pos x="156" y="905"/>
                  </a:cxn>
                  <a:cxn ang="0">
                    <a:pos x="240" y="869"/>
                  </a:cxn>
                  <a:cxn ang="0">
                    <a:pos x="640" y="827"/>
                  </a:cxn>
                  <a:cxn ang="0">
                    <a:pos x="700" y="725"/>
                  </a:cxn>
                  <a:cxn ang="0">
                    <a:pos x="694" y="611"/>
                  </a:cxn>
                  <a:cxn ang="0">
                    <a:pos x="778" y="551"/>
                  </a:cxn>
                  <a:cxn ang="0">
                    <a:pos x="879" y="449"/>
                  </a:cxn>
                  <a:cxn ang="0">
                    <a:pos x="909" y="414"/>
                  </a:cxn>
                  <a:cxn ang="0">
                    <a:pos x="975" y="318"/>
                  </a:cxn>
                  <a:cxn ang="0">
                    <a:pos x="1023" y="336"/>
                  </a:cxn>
                  <a:cxn ang="0">
                    <a:pos x="1118" y="617"/>
                  </a:cxn>
                  <a:cxn ang="0">
                    <a:pos x="1112" y="689"/>
                  </a:cxn>
                  <a:cxn ang="0">
                    <a:pos x="1148" y="749"/>
                  </a:cxn>
                  <a:cxn ang="0">
                    <a:pos x="1202" y="713"/>
                  </a:cxn>
                  <a:cxn ang="0">
                    <a:pos x="1238" y="749"/>
                  </a:cxn>
                  <a:cxn ang="0">
                    <a:pos x="1250" y="743"/>
                  </a:cxn>
                  <a:cxn ang="0">
                    <a:pos x="694" y="264"/>
                  </a:cxn>
                  <a:cxn ang="0">
                    <a:pos x="784" y="372"/>
                  </a:cxn>
                  <a:cxn ang="0">
                    <a:pos x="766" y="443"/>
                  </a:cxn>
                  <a:cxn ang="0">
                    <a:pos x="706" y="515"/>
                  </a:cxn>
                  <a:cxn ang="0">
                    <a:pos x="658" y="569"/>
                  </a:cxn>
                  <a:cxn ang="0">
                    <a:pos x="616" y="593"/>
                  </a:cxn>
                  <a:cxn ang="0">
                    <a:pos x="574" y="617"/>
                  </a:cxn>
                  <a:cxn ang="0">
                    <a:pos x="562" y="707"/>
                  </a:cxn>
                  <a:cxn ang="0">
                    <a:pos x="353" y="755"/>
                  </a:cxn>
                  <a:cxn ang="0">
                    <a:pos x="389" y="641"/>
                  </a:cxn>
                  <a:cxn ang="0">
                    <a:pos x="425" y="647"/>
                  </a:cxn>
                  <a:cxn ang="0">
                    <a:pos x="443" y="617"/>
                  </a:cxn>
                  <a:cxn ang="0">
                    <a:pos x="568" y="515"/>
                  </a:cxn>
                  <a:cxn ang="0">
                    <a:pos x="616" y="473"/>
                  </a:cxn>
                  <a:cxn ang="0">
                    <a:pos x="640" y="396"/>
                  </a:cxn>
                  <a:cxn ang="0">
                    <a:pos x="640" y="378"/>
                  </a:cxn>
                  <a:cxn ang="0">
                    <a:pos x="664" y="270"/>
                  </a:cxn>
                  <a:cxn ang="0">
                    <a:pos x="682" y="192"/>
                  </a:cxn>
                  <a:cxn ang="0">
                    <a:pos x="694" y="264"/>
                  </a:cxn>
                  <a:cxn ang="0">
                    <a:pos x="532" y="455"/>
                  </a:cxn>
                  <a:cxn ang="0">
                    <a:pos x="634" y="803"/>
                  </a:cxn>
                </a:cxnLst>
                <a:rect l="0" t="0" r="r" b="b"/>
                <a:pathLst>
                  <a:path w="1250" h="923">
                    <a:moveTo>
                      <a:pt x="1244" y="713"/>
                    </a:moveTo>
                    <a:lnTo>
                      <a:pt x="1214" y="683"/>
                    </a:lnTo>
                    <a:lnTo>
                      <a:pt x="1166" y="653"/>
                    </a:lnTo>
                    <a:lnTo>
                      <a:pt x="1166" y="653"/>
                    </a:lnTo>
                    <a:lnTo>
                      <a:pt x="1166" y="641"/>
                    </a:lnTo>
                    <a:lnTo>
                      <a:pt x="1172" y="617"/>
                    </a:lnTo>
                    <a:lnTo>
                      <a:pt x="1172" y="581"/>
                    </a:lnTo>
                    <a:lnTo>
                      <a:pt x="1172" y="545"/>
                    </a:lnTo>
                    <a:lnTo>
                      <a:pt x="1172" y="509"/>
                    </a:lnTo>
                    <a:lnTo>
                      <a:pt x="1166" y="473"/>
                    </a:lnTo>
                    <a:lnTo>
                      <a:pt x="1154" y="443"/>
                    </a:lnTo>
                    <a:lnTo>
                      <a:pt x="1148" y="431"/>
                    </a:lnTo>
                    <a:lnTo>
                      <a:pt x="1142" y="425"/>
                    </a:lnTo>
                    <a:lnTo>
                      <a:pt x="1142" y="408"/>
                    </a:lnTo>
                    <a:lnTo>
                      <a:pt x="1136" y="384"/>
                    </a:lnTo>
                    <a:lnTo>
                      <a:pt x="1130" y="354"/>
                    </a:lnTo>
                    <a:lnTo>
                      <a:pt x="1118" y="324"/>
                    </a:lnTo>
                    <a:lnTo>
                      <a:pt x="1106" y="300"/>
                    </a:lnTo>
                    <a:lnTo>
                      <a:pt x="1112" y="294"/>
                    </a:lnTo>
                    <a:lnTo>
                      <a:pt x="1112" y="288"/>
                    </a:lnTo>
                    <a:lnTo>
                      <a:pt x="1112" y="270"/>
                    </a:lnTo>
                    <a:lnTo>
                      <a:pt x="1106" y="252"/>
                    </a:lnTo>
                    <a:lnTo>
                      <a:pt x="1083" y="210"/>
                    </a:lnTo>
                    <a:lnTo>
                      <a:pt x="1059" y="180"/>
                    </a:lnTo>
                    <a:lnTo>
                      <a:pt x="1053" y="174"/>
                    </a:lnTo>
                    <a:lnTo>
                      <a:pt x="1047" y="168"/>
                    </a:lnTo>
                    <a:lnTo>
                      <a:pt x="1041" y="126"/>
                    </a:lnTo>
                    <a:lnTo>
                      <a:pt x="1017" y="114"/>
                    </a:lnTo>
                    <a:lnTo>
                      <a:pt x="987" y="90"/>
                    </a:lnTo>
                    <a:lnTo>
                      <a:pt x="981" y="96"/>
                    </a:lnTo>
                    <a:lnTo>
                      <a:pt x="981" y="102"/>
                    </a:lnTo>
                    <a:lnTo>
                      <a:pt x="975" y="120"/>
                    </a:lnTo>
                    <a:lnTo>
                      <a:pt x="975" y="108"/>
                    </a:lnTo>
                    <a:lnTo>
                      <a:pt x="969" y="90"/>
                    </a:lnTo>
                    <a:lnTo>
                      <a:pt x="963" y="72"/>
                    </a:lnTo>
                    <a:lnTo>
                      <a:pt x="963" y="66"/>
                    </a:lnTo>
                    <a:lnTo>
                      <a:pt x="933" y="42"/>
                    </a:lnTo>
                    <a:lnTo>
                      <a:pt x="921" y="36"/>
                    </a:lnTo>
                    <a:lnTo>
                      <a:pt x="915" y="30"/>
                    </a:lnTo>
                    <a:lnTo>
                      <a:pt x="891" y="18"/>
                    </a:lnTo>
                    <a:lnTo>
                      <a:pt x="885" y="18"/>
                    </a:lnTo>
                    <a:lnTo>
                      <a:pt x="867" y="18"/>
                    </a:lnTo>
                    <a:lnTo>
                      <a:pt x="855" y="18"/>
                    </a:lnTo>
                    <a:lnTo>
                      <a:pt x="849" y="18"/>
                    </a:lnTo>
                    <a:lnTo>
                      <a:pt x="819" y="6"/>
                    </a:lnTo>
                    <a:lnTo>
                      <a:pt x="796" y="0"/>
                    </a:lnTo>
                    <a:lnTo>
                      <a:pt x="772" y="6"/>
                    </a:lnTo>
                    <a:lnTo>
                      <a:pt x="754" y="18"/>
                    </a:lnTo>
                    <a:lnTo>
                      <a:pt x="730" y="18"/>
                    </a:lnTo>
                    <a:lnTo>
                      <a:pt x="712" y="24"/>
                    </a:lnTo>
                    <a:lnTo>
                      <a:pt x="700" y="30"/>
                    </a:lnTo>
                    <a:lnTo>
                      <a:pt x="700" y="30"/>
                    </a:lnTo>
                    <a:lnTo>
                      <a:pt x="694" y="30"/>
                    </a:lnTo>
                    <a:lnTo>
                      <a:pt x="688" y="30"/>
                    </a:lnTo>
                    <a:lnTo>
                      <a:pt x="664" y="42"/>
                    </a:lnTo>
                    <a:lnTo>
                      <a:pt x="628" y="60"/>
                    </a:lnTo>
                    <a:lnTo>
                      <a:pt x="586" y="90"/>
                    </a:lnTo>
                    <a:lnTo>
                      <a:pt x="574" y="108"/>
                    </a:lnTo>
                    <a:lnTo>
                      <a:pt x="562" y="120"/>
                    </a:lnTo>
                    <a:lnTo>
                      <a:pt x="568" y="120"/>
                    </a:lnTo>
                    <a:lnTo>
                      <a:pt x="568" y="114"/>
                    </a:lnTo>
                    <a:lnTo>
                      <a:pt x="550" y="150"/>
                    </a:lnTo>
                    <a:lnTo>
                      <a:pt x="538" y="192"/>
                    </a:lnTo>
                    <a:lnTo>
                      <a:pt x="532" y="216"/>
                    </a:lnTo>
                    <a:lnTo>
                      <a:pt x="532" y="228"/>
                    </a:lnTo>
                    <a:lnTo>
                      <a:pt x="532" y="228"/>
                    </a:lnTo>
                    <a:lnTo>
                      <a:pt x="527" y="246"/>
                    </a:lnTo>
                    <a:lnTo>
                      <a:pt x="521" y="276"/>
                    </a:lnTo>
                    <a:lnTo>
                      <a:pt x="515" y="312"/>
                    </a:lnTo>
                    <a:lnTo>
                      <a:pt x="509" y="348"/>
                    </a:lnTo>
                    <a:lnTo>
                      <a:pt x="473" y="390"/>
                    </a:lnTo>
                    <a:lnTo>
                      <a:pt x="473" y="396"/>
                    </a:lnTo>
                    <a:lnTo>
                      <a:pt x="467" y="402"/>
                    </a:lnTo>
                    <a:lnTo>
                      <a:pt x="449" y="437"/>
                    </a:lnTo>
                    <a:lnTo>
                      <a:pt x="431" y="479"/>
                    </a:lnTo>
                    <a:lnTo>
                      <a:pt x="419" y="521"/>
                    </a:lnTo>
                    <a:lnTo>
                      <a:pt x="413" y="527"/>
                    </a:lnTo>
                    <a:lnTo>
                      <a:pt x="413" y="533"/>
                    </a:lnTo>
                    <a:lnTo>
                      <a:pt x="413" y="539"/>
                    </a:lnTo>
                    <a:lnTo>
                      <a:pt x="413" y="539"/>
                    </a:lnTo>
                    <a:lnTo>
                      <a:pt x="413" y="539"/>
                    </a:lnTo>
                    <a:lnTo>
                      <a:pt x="413" y="539"/>
                    </a:lnTo>
                    <a:lnTo>
                      <a:pt x="413" y="539"/>
                    </a:lnTo>
                    <a:lnTo>
                      <a:pt x="413" y="539"/>
                    </a:lnTo>
                    <a:lnTo>
                      <a:pt x="353" y="599"/>
                    </a:lnTo>
                    <a:lnTo>
                      <a:pt x="347" y="599"/>
                    </a:lnTo>
                    <a:lnTo>
                      <a:pt x="341" y="599"/>
                    </a:lnTo>
                    <a:lnTo>
                      <a:pt x="335" y="611"/>
                    </a:lnTo>
                    <a:lnTo>
                      <a:pt x="311" y="629"/>
                    </a:lnTo>
                    <a:lnTo>
                      <a:pt x="305" y="629"/>
                    </a:lnTo>
                    <a:lnTo>
                      <a:pt x="299" y="629"/>
                    </a:lnTo>
                    <a:lnTo>
                      <a:pt x="299" y="635"/>
                    </a:lnTo>
                    <a:lnTo>
                      <a:pt x="293" y="635"/>
                    </a:lnTo>
                    <a:lnTo>
                      <a:pt x="293" y="635"/>
                    </a:lnTo>
                    <a:lnTo>
                      <a:pt x="293" y="635"/>
                    </a:lnTo>
                    <a:lnTo>
                      <a:pt x="293" y="635"/>
                    </a:lnTo>
                    <a:lnTo>
                      <a:pt x="257" y="659"/>
                    </a:lnTo>
                    <a:lnTo>
                      <a:pt x="257" y="665"/>
                    </a:lnTo>
                    <a:lnTo>
                      <a:pt x="257" y="665"/>
                    </a:lnTo>
                    <a:lnTo>
                      <a:pt x="257" y="677"/>
                    </a:lnTo>
                    <a:lnTo>
                      <a:pt x="257" y="701"/>
                    </a:lnTo>
                    <a:lnTo>
                      <a:pt x="257" y="719"/>
                    </a:lnTo>
                    <a:lnTo>
                      <a:pt x="257" y="731"/>
                    </a:lnTo>
                    <a:lnTo>
                      <a:pt x="216" y="725"/>
                    </a:lnTo>
                    <a:lnTo>
                      <a:pt x="150" y="797"/>
                    </a:lnTo>
                    <a:lnTo>
                      <a:pt x="150" y="827"/>
                    </a:lnTo>
                    <a:lnTo>
                      <a:pt x="174" y="827"/>
                    </a:lnTo>
                    <a:lnTo>
                      <a:pt x="114" y="845"/>
                    </a:lnTo>
                    <a:lnTo>
                      <a:pt x="108" y="851"/>
                    </a:lnTo>
                    <a:lnTo>
                      <a:pt x="54" y="839"/>
                    </a:lnTo>
                    <a:lnTo>
                      <a:pt x="0" y="857"/>
                    </a:lnTo>
                    <a:lnTo>
                      <a:pt x="0" y="875"/>
                    </a:lnTo>
                    <a:lnTo>
                      <a:pt x="102" y="893"/>
                    </a:lnTo>
                    <a:lnTo>
                      <a:pt x="96" y="893"/>
                    </a:lnTo>
                    <a:lnTo>
                      <a:pt x="156" y="905"/>
                    </a:lnTo>
                    <a:lnTo>
                      <a:pt x="168" y="899"/>
                    </a:lnTo>
                    <a:lnTo>
                      <a:pt x="311" y="923"/>
                    </a:lnTo>
                    <a:lnTo>
                      <a:pt x="365" y="911"/>
                    </a:lnTo>
                    <a:lnTo>
                      <a:pt x="371" y="887"/>
                    </a:lnTo>
                    <a:lnTo>
                      <a:pt x="240" y="869"/>
                    </a:lnTo>
                    <a:lnTo>
                      <a:pt x="240" y="863"/>
                    </a:lnTo>
                    <a:lnTo>
                      <a:pt x="497" y="791"/>
                    </a:lnTo>
                    <a:lnTo>
                      <a:pt x="503" y="809"/>
                    </a:lnTo>
                    <a:lnTo>
                      <a:pt x="640" y="827"/>
                    </a:lnTo>
                    <a:lnTo>
                      <a:pt x="640" y="827"/>
                    </a:lnTo>
                    <a:lnTo>
                      <a:pt x="700" y="725"/>
                    </a:lnTo>
                    <a:lnTo>
                      <a:pt x="700" y="725"/>
                    </a:lnTo>
                    <a:lnTo>
                      <a:pt x="700" y="725"/>
                    </a:lnTo>
                    <a:lnTo>
                      <a:pt x="700" y="725"/>
                    </a:lnTo>
                    <a:lnTo>
                      <a:pt x="700" y="725"/>
                    </a:lnTo>
                    <a:lnTo>
                      <a:pt x="658" y="719"/>
                    </a:lnTo>
                    <a:lnTo>
                      <a:pt x="664" y="653"/>
                    </a:lnTo>
                    <a:lnTo>
                      <a:pt x="664" y="653"/>
                    </a:lnTo>
                    <a:lnTo>
                      <a:pt x="670" y="623"/>
                    </a:lnTo>
                    <a:lnTo>
                      <a:pt x="694" y="611"/>
                    </a:lnTo>
                    <a:lnTo>
                      <a:pt x="694" y="605"/>
                    </a:lnTo>
                    <a:lnTo>
                      <a:pt x="694" y="605"/>
                    </a:lnTo>
                    <a:lnTo>
                      <a:pt x="718" y="587"/>
                    </a:lnTo>
                    <a:lnTo>
                      <a:pt x="748" y="569"/>
                    </a:lnTo>
                    <a:lnTo>
                      <a:pt x="778" y="551"/>
                    </a:lnTo>
                    <a:lnTo>
                      <a:pt x="796" y="533"/>
                    </a:lnTo>
                    <a:lnTo>
                      <a:pt x="819" y="515"/>
                    </a:lnTo>
                    <a:lnTo>
                      <a:pt x="843" y="497"/>
                    </a:lnTo>
                    <a:lnTo>
                      <a:pt x="867" y="467"/>
                    </a:lnTo>
                    <a:lnTo>
                      <a:pt x="879" y="449"/>
                    </a:lnTo>
                    <a:lnTo>
                      <a:pt x="879" y="443"/>
                    </a:lnTo>
                    <a:lnTo>
                      <a:pt x="885" y="443"/>
                    </a:lnTo>
                    <a:lnTo>
                      <a:pt x="891" y="431"/>
                    </a:lnTo>
                    <a:lnTo>
                      <a:pt x="903" y="425"/>
                    </a:lnTo>
                    <a:lnTo>
                      <a:pt x="909" y="414"/>
                    </a:lnTo>
                    <a:lnTo>
                      <a:pt x="909" y="390"/>
                    </a:lnTo>
                    <a:lnTo>
                      <a:pt x="903" y="360"/>
                    </a:lnTo>
                    <a:lnTo>
                      <a:pt x="927" y="348"/>
                    </a:lnTo>
                    <a:lnTo>
                      <a:pt x="951" y="330"/>
                    </a:lnTo>
                    <a:lnTo>
                      <a:pt x="975" y="318"/>
                    </a:lnTo>
                    <a:lnTo>
                      <a:pt x="993" y="300"/>
                    </a:lnTo>
                    <a:lnTo>
                      <a:pt x="999" y="306"/>
                    </a:lnTo>
                    <a:lnTo>
                      <a:pt x="1011" y="306"/>
                    </a:lnTo>
                    <a:lnTo>
                      <a:pt x="1023" y="336"/>
                    </a:lnTo>
                    <a:lnTo>
                      <a:pt x="1023" y="336"/>
                    </a:lnTo>
                    <a:lnTo>
                      <a:pt x="1071" y="449"/>
                    </a:lnTo>
                    <a:lnTo>
                      <a:pt x="1071" y="467"/>
                    </a:lnTo>
                    <a:lnTo>
                      <a:pt x="1077" y="497"/>
                    </a:lnTo>
                    <a:lnTo>
                      <a:pt x="1101" y="563"/>
                    </a:lnTo>
                    <a:lnTo>
                      <a:pt x="1118" y="617"/>
                    </a:lnTo>
                    <a:lnTo>
                      <a:pt x="1124" y="641"/>
                    </a:lnTo>
                    <a:lnTo>
                      <a:pt x="1124" y="653"/>
                    </a:lnTo>
                    <a:lnTo>
                      <a:pt x="1118" y="659"/>
                    </a:lnTo>
                    <a:lnTo>
                      <a:pt x="1112" y="671"/>
                    </a:lnTo>
                    <a:lnTo>
                      <a:pt x="1112" y="689"/>
                    </a:lnTo>
                    <a:lnTo>
                      <a:pt x="1118" y="701"/>
                    </a:lnTo>
                    <a:lnTo>
                      <a:pt x="1124" y="719"/>
                    </a:lnTo>
                    <a:lnTo>
                      <a:pt x="1130" y="737"/>
                    </a:lnTo>
                    <a:lnTo>
                      <a:pt x="1136" y="749"/>
                    </a:lnTo>
                    <a:lnTo>
                      <a:pt x="1148" y="749"/>
                    </a:lnTo>
                    <a:lnTo>
                      <a:pt x="1154" y="743"/>
                    </a:lnTo>
                    <a:lnTo>
                      <a:pt x="1154" y="725"/>
                    </a:lnTo>
                    <a:lnTo>
                      <a:pt x="1148" y="707"/>
                    </a:lnTo>
                    <a:lnTo>
                      <a:pt x="1148" y="701"/>
                    </a:lnTo>
                    <a:lnTo>
                      <a:pt x="1202" y="713"/>
                    </a:lnTo>
                    <a:lnTo>
                      <a:pt x="1208" y="719"/>
                    </a:lnTo>
                    <a:lnTo>
                      <a:pt x="1214" y="737"/>
                    </a:lnTo>
                    <a:lnTo>
                      <a:pt x="1220" y="749"/>
                    </a:lnTo>
                    <a:lnTo>
                      <a:pt x="1232" y="755"/>
                    </a:lnTo>
                    <a:lnTo>
                      <a:pt x="1238" y="749"/>
                    </a:lnTo>
                    <a:lnTo>
                      <a:pt x="1232" y="737"/>
                    </a:lnTo>
                    <a:lnTo>
                      <a:pt x="1238" y="749"/>
                    </a:lnTo>
                    <a:lnTo>
                      <a:pt x="1244" y="755"/>
                    </a:lnTo>
                    <a:lnTo>
                      <a:pt x="1250" y="749"/>
                    </a:lnTo>
                    <a:lnTo>
                      <a:pt x="1250" y="743"/>
                    </a:lnTo>
                    <a:lnTo>
                      <a:pt x="1250" y="731"/>
                    </a:lnTo>
                    <a:lnTo>
                      <a:pt x="1244" y="719"/>
                    </a:lnTo>
                    <a:lnTo>
                      <a:pt x="1244" y="713"/>
                    </a:lnTo>
                    <a:lnTo>
                      <a:pt x="1244" y="713"/>
                    </a:lnTo>
                    <a:close/>
                    <a:moveTo>
                      <a:pt x="694" y="264"/>
                    </a:moveTo>
                    <a:lnTo>
                      <a:pt x="700" y="276"/>
                    </a:lnTo>
                    <a:lnTo>
                      <a:pt x="712" y="288"/>
                    </a:lnTo>
                    <a:lnTo>
                      <a:pt x="742" y="330"/>
                    </a:lnTo>
                    <a:lnTo>
                      <a:pt x="778" y="360"/>
                    </a:lnTo>
                    <a:lnTo>
                      <a:pt x="784" y="372"/>
                    </a:lnTo>
                    <a:lnTo>
                      <a:pt x="790" y="378"/>
                    </a:lnTo>
                    <a:lnTo>
                      <a:pt x="796" y="384"/>
                    </a:lnTo>
                    <a:lnTo>
                      <a:pt x="796" y="384"/>
                    </a:lnTo>
                    <a:lnTo>
                      <a:pt x="790" y="431"/>
                    </a:lnTo>
                    <a:lnTo>
                      <a:pt x="766" y="443"/>
                    </a:lnTo>
                    <a:lnTo>
                      <a:pt x="748" y="461"/>
                    </a:lnTo>
                    <a:lnTo>
                      <a:pt x="724" y="485"/>
                    </a:lnTo>
                    <a:lnTo>
                      <a:pt x="712" y="503"/>
                    </a:lnTo>
                    <a:lnTo>
                      <a:pt x="712" y="509"/>
                    </a:lnTo>
                    <a:lnTo>
                      <a:pt x="706" y="515"/>
                    </a:lnTo>
                    <a:lnTo>
                      <a:pt x="688" y="533"/>
                    </a:lnTo>
                    <a:lnTo>
                      <a:pt x="670" y="551"/>
                    </a:lnTo>
                    <a:lnTo>
                      <a:pt x="658" y="563"/>
                    </a:lnTo>
                    <a:lnTo>
                      <a:pt x="658" y="569"/>
                    </a:lnTo>
                    <a:lnTo>
                      <a:pt x="658" y="569"/>
                    </a:lnTo>
                    <a:lnTo>
                      <a:pt x="658" y="569"/>
                    </a:lnTo>
                    <a:lnTo>
                      <a:pt x="652" y="569"/>
                    </a:lnTo>
                    <a:lnTo>
                      <a:pt x="652" y="575"/>
                    </a:lnTo>
                    <a:lnTo>
                      <a:pt x="640" y="581"/>
                    </a:lnTo>
                    <a:lnTo>
                      <a:pt x="616" y="593"/>
                    </a:lnTo>
                    <a:lnTo>
                      <a:pt x="604" y="599"/>
                    </a:lnTo>
                    <a:lnTo>
                      <a:pt x="592" y="605"/>
                    </a:lnTo>
                    <a:lnTo>
                      <a:pt x="592" y="605"/>
                    </a:lnTo>
                    <a:lnTo>
                      <a:pt x="586" y="611"/>
                    </a:lnTo>
                    <a:lnTo>
                      <a:pt x="574" y="617"/>
                    </a:lnTo>
                    <a:lnTo>
                      <a:pt x="562" y="629"/>
                    </a:lnTo>
                    <a:lnTo>
                      <a:pt x="550" y="635"/>
                    </a:lnTo>
                    <a:lnTo>
                      <a:pt x="550" y="653"/>
                    </a:lnTo>
                    <a:lnTo>
                      <a:pt x="556" y="677"/>
                    </a:lnTo>
                    <a:lnTo>
                      <a:pt x="562" y="707"/>
                    </a:lnTo>
                    <a:lnTo>
                      <a:pt x="538" y="737"/>
                    </a:lnTo>
                    <a:lnTo>
                      <a:pt x="377" y="785"/>
                    </a:lnTo>
                    <a:lnTo>
                      <a:pt x="365" y="761"/>
                    </a:lnTo>
                    <a:lnTo>
                      <a:pt x="359" y="755"/>
                    </a:lnTo>
                    <a:lnTo>
                      <a:pt x="353" y="755"/>
                    </a:lnTo>
                    <a:lnTo>
                      <a:pt x="359" y="683"/>
                    </a:lnTo>
                    <a:lnTo>
                      <a:pt x="365" y="671"/>
                    </a:lnTo>
                    <a:lnTo>
                      <a:pt x="371" y="665"/>
                    </a:lnTo>
                    <a:lnTo>
                      <a:pt x="389" y="641"/>
                    </a:lnTo>
                    <a:lnTo>
                      <a:pt x="389" y="641"/>
                    </a:lnTo>
                    <a:lnTo>
                      <a:pt x="413" y="629"/>
                    </a:lnTo>
                    <a:lnTo>
                      <a:pt x="431" y="611"/>
                    </a:lnTo>
                    <a:lnTo>
                      <a:pt x="419" y="623"/>
                    </a:lnTo>
                    <a:lnTo>
                      <a:pt x="419" y="629"/>
                    </a:lnTo>
                    <a:lnTo>
                      <a:pt x="425" y="647"/>
                    </a:lnTo>
                    <a:lnTo>
                      <a:pt x="425" y="659"/>
                    </a:lnTo>
                    <a:lnTo>
                      <a:pt x="431" y="665"/>
                    </a:lnTo>
                    <a:lnTo>
                      <a:pt x="437" y="659"/>
                    </a:lnTo>
                    <a:lnTo>
                      <a:pt x="443" y="635"/>
                    </a:lnTo>
                    <a:lnTo>
                      <a:pt x="443" y="617"/>
                    </a:lnTo>
                    <a:lnTo>
                      <a:pt x="443" y="605"/>
                    </a:lnTo>
                    <a:lnTo>
                      <a:pt x="491" y="575"/>
                    </a:lnTo>
                    <a:lnTo>
                      <a:pt x="527" y="545"/>
                    </a:lnTo>
                    <a:lnTo>
                      <a:pt x="550" y="527"/>
                    </a:lnTo>
                    <a:lnTo>
                      <a:pt x="568" y="515"/>
                    </a:lnTo>
                    <a:lnTo>
                      <a:pt x="586" y="503"/>
                    </a:lnTo>
                    <a:lnTo>
                      <a:pt x="598" y="497"/>
                    </a:lnTo>
                    <a:lnTo>
                      <a:pt x="610" y="485"/>
                    </a:lnTo>
                    <a:lnTo>
                      <a:pt x="616" y="479"/>
                    </a:lnTo>
                    <a:lnTo>
                      <a:pt x="616" y="473"/>
                    </a:lnTo>
                    <a:lnTo>
                      <a:pt x="628" y="455"/>
                    </a:lnTo>
                    <a:lnTo>
                      <a:pt x="634" y="431"/>
                    </a:lnTo>
                    <a:lnTo>
                      <a:pt x="640" y="408"/>
                    </a:lnTo>
                    <a:lnTo>
                      <a:pt x="640" y="402"/>
                    </a:lnTo>
                    <a:lnTo>
                      <a:pt x="640" y="396"/>
                    </a:lnTo>
                    <a:lnTo>
                      <a:pt x="628" y="396"/>
                    </a:lnTo>
                    <a:lnTo>
                      <a:pt x="634" y="396"/>
                    </a:lnTo>
                    <a:lnTo>
                      <a:pt x="634" y="396"/>
                    </a:lnTo>
                    <a:lnTo>
                      <a:pt x="634" y="390"/>
                    </a:lnTo>
                    <a:lnTo>
                      <a:pt x="640" y="378"/>
                    </a:lnTo>
                    <a:lnTo>
                      <a:pt x="652" y="336"/>
                    </a:lnTo>
                    <a:lnTo>
                      <a:pt x="664" y="300"/>
                    </a:lnTo>
                    <a:lnTo>
                      <a:pt x="664" y="282"/>
                    </a:lnTo>
                    <a:lnTo>
                      <a:pt x="670" y="276"/>
                    </a:lnTo>
                    <a:lnTo>
                      <a:pt x="664" y="270"/>
                    </a:lnTo>
                    <a:lnTo>
                      <a:pt x="658" y="258"/>
                    </a:lnTo>
                    <a:lnTo>
                      <a:pt x="646" y="246"/>
                    </a:lnTo>
                    <a:lnTo>
                      <a:pt x="640" y="240"/>
                    </a:lnTo>
                    <a:lnTo>
                      <a:pt x="676" y="258"/>
                    </a:lnTo>
                    <a:lnTo>
                      <a:pt x="682" y="192"/>
                    </a:lnTo>
                    <a:lnTo>
                      <a:pt x="682" y="198"/>
                    </a:lnTo>
                    <a:lnTo>
                      <a:pt x="682" y="222"/>
                    </a:lnTo>
                    <a:lnTo>
                      <a:pt x="688" y="246"/>
                    </a:lnTo>
                    <a:lnTo>
                      <a:pt x="694" y="264"/>
                    </a:lnTo>
                    <a:lnTo>
                      <a:pt x="694" y="264"/>
                    </a:lnTo>
                    <a:close/>
                    <a:moveTo>
                      <a:pt x="532" y="455"/>
                    </a:moveTo>
                    <a:lnTo>
                      <a:pt x="527" y="461"/>
                    </a:lnTo>
                    <a:lnTo>
                      <a:pt x="532" y="449"/>
                    </a:lnTo>
                    <a:lnTo>
                      <a:pt x="532" y="455"/>
                    </a:lnTo>
                    <a:lnTo>
                      <a:pt x="532" y="455"/>
                    </a:lnTo>
                    <a:close/>
                    <a:moveTo>
                      <a:pt x="634" y="803"/>
                    </a:moveTo>
                    <a:lnTo>
                      <a:pt x="634" y="803"/>
                    </a:lnTo>
                    <a:lnTo>
                      <a:pt x="634" y="803"/>
                    </a:lnTo>
                    <a:lnTo>
                      <a:pt x="634" y="803"/>
                    </a:lnTo>
                    <a:lnTo>
                      <a:pt x="634" y="803"/>
                    </a:lnTo>
                    <a:close/>
                  </a:path>
                </a:pathLst>
              </a:custGeom>
              <a:solidFill>
                <a:schemeClr val="bg2"/>
              </a:solidFill>
              <a:ln w="9525">
                <a:noFill/>
                <a:round/>
                <a:headEnd/>
                <a:tailEnd/>
              </a:ln>
            </p:spPr>
            <p:txBody>
              <a:bodyPr/>
              <a:lstStyle/>
              <a:p>
                <a:endParaRPr lang="fa-IR"/>
              </a:p>
            </p:txBody>
          </p:sp>
          <p:sp>
            <p:nvSpPr>
              <p:cNvPr id="34835" name="Freeform 19"/>
              <p:cNvSpPr>
                <a:spLocks/>
              </p:cNvSpPr>
              <p:nvPr/>
            </p:nvSpPr>
            <p:spPr bwMode="hidden">
              <a:xfrm>
                <a:off x="684" y="2709"/>
                <a:ext cx="47" cy="78"/>
              </a:xfrm>
              <a:custGeom>
                <a:avLst/>
                <a:gdLst/>
                <a:ahLst/>
                <a:cxnLst>
                  <a:cxn ang="0">
                    <a:pos x="12" y="72"/>
                  </a:cxn>
                  <a:cxn ang="0">
                    <a:pos x="18" y="60"/>
                  </a:cxn>
                  <a:cxn ang="0">
                    <a:pos x="24" y="54"/>
                  </a:cxn>
                  <a:cxn ang="0">
                    <a:pos x="47" y="0"/>
                  </a:cxn>
                  <a:cxn ang="0">
                    <a:pos x="0" y="78"/>
                  </a:cxn>
                  <a:cxn ang="0">
                    <a:pos x="12" y="72"/>
                  </a:cxn>
                  <a:cxn ang="0">
                    <a:pos x="12" y="72"/>
                  </a:cxn>
                </a:cxnLst>
                <a:rect l="0" t="0" r="r" b="b"/>
                <a:pathLst>
                  <a:path w="47" h="78">
                    <a:moveTo>
                      <a:pt x="12" y="72"/>
                    </a:moveTo>
                    <a:lnTo>
                      <a:pt x="18" y="60"/>
                    </a:lnTo>
                    <a:lnTo>
                      <a:pt x="24" y="54"/>
                    </a:lnTo>
                    <a:lnTo>
                      <a:pt x="47" y="0"/>
                    </a:lnTo>
                    <a:lnTo>
                      <a:pt x="0" y="78"/>
                    </a:lnTo>
                    <a:lnTo>
                      <a:pt x="12" y="72"/>
                    </a:lnTo>
                    <a:lnTo>
                      <a:pt x="12" y="72"/>
                    </a:lnTo>
                    <a:close/>
                  </a:path>
                </a:pathLst>
              </a:custGeom>
              <a:gradFill rotWithShape="0">
                <a:gsLst>
                  <a:gs pos="0">
                    <a:schemeClr val="bg2"/>
                  </a:gs>
                  <a:gs pos="100000">
                    <a:schemeClr val="bg1"/>
                  </a:gs>
                </a:gsLst>
                <a:lin ang="18900000" scaled="1"/>
              </a:gradFill>
              <a:ln w="9525">
                <a:noFill/>
                <a:round/>
                <a:headEnd/>
                <a:tailEnd/>
              </a:ln>
            </p:spPr>
            <p:txBody>
              <a:bodyPr/>
              <a:lstStyle/>
              <a:p>
                <a:endParaRPr lang="fa-IR"/>
              </a:p>
            </p:txBody>
          </p:sp>
          <p:sp>
            <p:nvSpPr>
              <p:cNvPr id="34836" name="Freeform 20"/>
              <p:cNvSpPr>
                <a:spLocks/>
              </p:cNvSpPr>
              <p:nvPr/>
            </p:nvSpPr>
            <p:spPr bwMode="hidden">
              <a:xfrm>
                <a:off x="1284" y="2572"/>
                <a:ext cx="149" cy="419"/>
              </a:xfrm>
              <a:custGeom>
                <a:avLst/>
                <a:gdLst/>
                <a:ahLst/>
                <a:cxnLst>
                  <a:cxn ang="0">
                    <a:pos x="29" y="96"/>
                  </a:cxn>
                  <a:cxn ang="0">
                    <a:pos x="41" y="126"/>
                  </a:cxn>
                  <a:cxn ang="0">
                    <a:pos x="29" y="161"/>
                  </a:cxn>
                  <a:cxn ang="0">
                    <a:pos x="47" y="149"/>
                  </a:cxn>
                  <a:cxn ang="0">
                    <a:pos x="53" y="347"/>
                  </a:cxn>
                  <a:cxn ang="0">
                    <a:pos x="65" y="371"/>
                  </a:cxn>
                  <a:cxn ang="0">
                    <a:pos x="65" y="377"/>
                  </a:cxn>
                  <a:cxn ang="0">
                    <a:pos x="65" y="389"/>
                  </a:cxn>
                  <a:cxn ang="0">
                    <a:pos x="77" y="395"/>
                  </a:cxn>
                  <a:cxn ang="0">
                    <a:pos x="101" y="407"/>
                  </a:cxn>
                  <a:cxn ang="0">
                    <a:pos x="125" y="413"/>
                  </a:cxn>
                  <a:cxn ang="0">
                    <a:pos x="149" y="419"/>
                  </a:cxn>
                  <a:cxn ang="0">
                    <a:pos x="125" y="395"/>
                  </a:cxn>
                  <a:cxn ang="0">
                    <a:pos x="77" y="365"/>
                  </a:cxn>
                  <a:cxn ang="0">
                    <a:pos x="77" y="365"/>
                  </a:cxn>
                  <a:cxn ang="0">
                    <a:pos x="77" y="353"/>
                  </a:cxn>
                  <a:cxn ang="0">
                    <a:pos x="83" y="329"/>
                  </a:cxn>
                  <a:cxn ang="0">
                    <a:pos x="83" y="293"/>
                  </a:cxn>
                  <a:cxn ang="0">
                    <a:pos x="83" y="257"/>
                  </a:cxn>
                  <a:cxn ang="0">
                    <a:pos x="83" y="221"/>
                  </a:cxn>
                  <a:cxn ang="0">
                    <a:pos x="77" y="185"/>
                  </a:cxn>
                  <a:cxn ang="0">
                    <a:pos x="65" y="155"/>
                  </a:cxn>
                  <a:cxn ang="0">
                    <a:pos x="59" y="143"/>
                  </a:cxn>
                  <a:cxn ang="0">
                    <a:pos x="53" y="137"/>
                  </a:cxn>
                  <a:cxn ang="0">
                    <a:pos x="53" y="120"/>
                  </a:cxn>
                  <a:cxn ang="0">
                    <a:pos x="53" y="108"/>
                  </a:cxn>
                  <a:cxn ang="0">
                    <a:pos x="47" y="90"/>
                  </a:cxn>
                  <a:cxn ang="0">
                    <a:pos x="35" y="54"/>
                  </a:cxn>
                  <a:cxn ang="0">
                    <a:pos x="23" y="18"/>
                  </a:cxn>
                  <a:cxn ang="0">
                    <a:pos x="17" y="6"/>
                  </a:cxn>
                  <a:cxn ang="0">
                    <a:pos x="17" y="0"/>
                  </a:cxn>
                  <a:cxn ang="0">
                    <a:pos x="0" y="6"/>
                  </a:cxn>
                  <a:cxn ang="0">
                    <a:pos x="6" y="114"/>
                  </a:cxn>
                  <a:cxn ang="0">
                    <a:pos x="29" y="96"/>
                  </a:cxn>
                  <a:cxn ang="0">
                    <a:pos x="29" y="96"/>
                  </a:cxn>
                </a:cxnLst>
                <a:rect l="0" t="0" r="r" b="b"/>
                <a:pathLst>
                  <a:path w="149" h="419">
                    <a:moveTo>
                      <a:pt x="29" y="96"/>
                    </a:moveTo>
                    <a:lnTo>
                      <a:pt x="41" y="126"/>
                    </a:lnTo>
                    <a:lnTo>
                      <a:pt x="29" y="161"/>
                    </a:lnTo>
                    <a:lnTo>
                      <a:pt x="47" y="149"/>
                    </a:lnTo>
                    <a:lnTo>
                      <a:pt x="53" y="347"/>
                    </a:lnTo>
                    <a:lnTo>
                      <a:pt x="65" y="371"/>
                    </a:lnTo>
                    <a:lnTo>
                      <a:pt x="65" y="377"/>
                    </a:lnTo>
                    <a:lnTo>
                      <a:pt x="65" y="389"/>
                    </a:lnTo>
                    <a:lnTo>
                      <a:pt x="77" y="395"/>
                    </a:lnTo>
                    <a:lnTo>
                      <a:pt x="101" y="407"/>
                    </a:lnTo>
                    <a:lnTo>
                      <a:pt x="125" y="413"/>
                    </a:lnTo>
                    <a:lnTo>
                      <a:pt x="149" y="419"/>
                    </a:lnTo>
                    <a:lnTo>
                      <a:pt x="125" y="395"/>
                    </a:lnTo>
                    <a:lnTo>
                      <a:pt x="77" y="365"/>
                    </a:lnTo>
                    <a:lnTo>
                      <a:pt x="77" y="365"/>
                    </a:lnTo>
                    <a:lnTo>
                      <a:pt x="77" y="353"/>
                    </a:lnTo>
                    <a:lnTo>
                      <a:pt x="83" y="329"/>
                    </a:lnTo>
                    <a:lnTo>
                      <a:pt x="83" y="293"/>
                    </a:lnTo>
                    <a:lnTo>
                      <a:pt x="83" y="257"/>
                    </a:lnTo>
                    <a:lnTo>
                      <a:pt x="83" y="221"/>
                    </a:lnTo>
                    <a:lnTo>
                      <a:pt x="77" y="185"/>
                    </a:lnTo>
                    <a:lnTo>
                      <a:pt x="65" y="155"/>
                    </a:lnTo>
                    <a:lnTo>
                      <a:pt x="59" y="143"/>
                    </a:lnTo>
                    <a:lnTo>
                      <a:pt x="53" y="137"/>
                    </a:lnTo>
                    <a:lnTo>
                      <a:pt x="53" y="120"/>
                    </a:lnTo>
                    <a:lnTo>
                      <a:pt x="53" y="108"/>
                    </a:lnTo>
                    <a:lnTo>
                      <a:pt x="47" y="90"/>
                    </a:lnTo>
                    <a:lnTo>
                      <a:pt x="35" y="54"/>
                    </a:lnTo>
                    <a:lnTo>
                      <a:pt x="23" y="18"/>
                    </a:lnTo>
                    <a:lnTo>
                      <a:pt x="17" y="6"/>
                    </a:lnTo>
                    <a:lnTo>
                      <a:pt x="17" y="0"/>
                    </a:lnTo>
                    <a:lnTo>
                      <a:pt x="0" y="6"/>
                    </a:lnTo>
                    <a:lnTo>
                      <a:pt x="6" y="114"/>
                    </a:lnTo>
                    <a:lnTo>
                      <a:pt x="29" y="96"/>
                    </a:lnTo>
                    <a:lnTo>
                      <a:pt x="29" y="96"/>
                    </a:lnTo>
                    <a:close/>
                  </a:path>
                </a:pathLst>
              </a:custGeom>
              <a:gradFill rotWithShape="0">
                <a:gsLst>
                  <a:gs pos="0">
                    <a:schemeClr val="bg2"/>
                  </a:gs>
                  <a:gs pos="100000">
                    <a:schemeClr val="bg1"/>
                  </a:gs>
                </a:gsLst>
                <a:lin ang="18900000" scaled="1"/>
              </a:gradFill>
              <a:ln w="9525">
                <a:noFill/>
                <a:round/>
                <a:headEnd/>
                <a:tailEnd/>
              </a:ln>
            </p:spPr>
            <p:txBody>
              <a:bodyPr/>
              <a:lstStyle/>
              <a:p>
                <a:endParaRPr lang="fa-IR"/>
              </a:p>
            </p:txBody>
          </p:sp>
          <p:sp>
            <p:nvSpPr>
              <p:cNvPr id="34837" name="Freeform 21"/>
              <p:cNvSpPr>
                <a:spLocks/>
              </p:cNvSpPr>
              <p:nvPr/>
            </p:nvSpPr>
            <p:spPr bwMode="hidden">
              <a:xfrm>
                <a:off x="1140" y="2434"/>
                <a:ext cx="167" cy="138"/>
              </a:xfrm>
              <a:custGeom>
                <a:avLst/>
                <a:gdLst/>
                <a:ahLst/>
                <a:cxnLst>
                  <a:cxn ang="0">
                    <a:pos x="102" y="18"/>
                  </a:cxn>
                  <a:cxn ang="0">
                    <a:pos x="96" y="12"/>
                  </a:cxn>
                  <a:cxn ang="0">
                    <a:pos x="90" y="0"/>
                  </a:cxn>
                  <a:cxn ang="0">
                    <a:pos x="78" y="0"/>
                  </a:cxn>
                  <a:cxn ang="0">
                    <a:pos x="66" y="0"/>
                  </a:cxn>
                  <a:cxn ang="0">
                    <a:pos x="60" y="0"/>
                  </a:cxn>
                  <a:cxn ang="0">
                    <a:pos x="48" y="6"/>
                  </a:cxn>
                  <a:cxn ang="0">
                    <a:pos x="36" y="12"/>
                  </a:cxn>
                  <a:cxn ang="0">
                    <a:pos x="30" y="12"/>
                  </a:cxn>
                  <a:cxn ang="0">
                    <a:pos x="24" y="24"/>
                  </a:cxn>
                  <a:cxn ang="0">
                    <a:pos x="18" y="42"/>
                  </a:cxn>
                  <a:cxn ang="0">
                    <a:pos x="6" y="66"/>
                  </a:cxn>
                  <a:cxn ang="0">
                    <a:pos x="0" y="72"/>
                  </a:cxn>
                  <a:cxn ang="0">
                    <a:pos x="42" y="30"/>
                  </a:cxn>
                  <a:cxn ang="0">
                    <a:pos x="30" y="66"/>
                  </a:cxn>
                  <a:cxn ang="0">
                    <a:pos x="96" y="36"/>
                  </a:cxn>
                  <a:cxn ang="0">
                    <a:pos x="120" y="78"/>
                  </a:cxn>
                  <a:cxn ang="0">
                    <a:pos x="120" y="54"/>
                  </a:cxn>
                  <a:cxn ang="0">
                    <a:pos x="167" y="138"/>
                  </a:cxn>
                  <a:cxn ang="0">
                    <a:pos x="167" y="120"/>
                  </a:cxn>
                  <a:cxn ang="0">
                    <a:pos x="161" y="102"/>
                  </a:cxn>
                  <a:cxn ang="0">
                    <a:pos x="138" y="60"/>
                  </a:cxn>
                  <a:cxn ang="0">
                    <a:pos x="114" y="30"/>
                  </a:cxn>
                  <a:cxn ang="0">
                    <a:pos x="108" y="24"/>
                  </a:cxn>
                  <a:cxn ang="0">
                    <a:pos x="102" y="18"/>
                  </a:cxn>
                  <a:cxn ang="0">
                    <a:pos x="102" y="18"/>
                  </a:cxn>
                </a:cxnLst>
                <a:rect l="0" t="0" r="r" b="b"/>
                <a:pathLst>
                  <a:path w="167" h="138">
                    <a:moveTo>
                      <a:pt x="102" y="18"/>
                    </a:moveTo>
                    <a:lnTo>
                      <a:pt x="96" y="12"/>
                    </a:lnTo>
                    <a:lnTo>
                      <a:pt x="90" y="0"/>
                    </a:lnTo>
                    <a:lnTo>
                      <a:pt x="78" y="0"/>
                    </a:lnTo>
                    <a:lnTo>
                      <a:pt x="66" y="0"/>
                    </a:lnTo>
                    <a:lnTo>
                      <a:pt x="60" y="0"/>
                    </a:lnTo>
                    <a:lnTo>
                      <a:pt x="48" y="6"/>
                    </a:lnTo>
                    <a:lnTo>
                      <a:pt x="36" y="12"/>
                    </a:lnTo>
                    <a:lnTo>
                      <a:pt x="30" y="12"/>
                    </a:lnTo>
                    <a:lnTo>
                      <a:pt x="24" y="24"/>
                    </a:lnTo>
                    <a:lnTo>
                      <a:pt x="18" y="42"/>
                    </a:lnTo>
                    <a:lnTo>
                      <a:pt x="6" y="66"/>
                    </a:lnTo>
                    <a:lnTo>
                      <a:pt x="0" y="72"/>
                    </a:lnTo>
                    <a:lnTo>
                      <a:pt x="42" y="30"/>
                    </a:lnTo>
                    <a:lnTo>
                      <a:pt x="30" y="66"/>
                    </a:lnTo>
                    <a:lnTo>
                      <a:pt x="96" y="36"/>
                    </a:lnTo>
                    <a:lnTo>
                      <a:pt x="120" y="78"/>
                    </a:lnTo>
                    <a:lnTo>
                      <a:pt x="120" y="54"/>
                    </a:lnTo>
                    <a:lnTo>
                      <a:pt x="167" y="138"/>
                    </a:lnTo>
                    <a:lnTo>
                      <a:pt x="167" y="120"/>
                    </a:lnTo>
                    <a:lnTo>
                      <a:pt x="161" y="102"/>
                    </a:lnTo>
                    <a:lnTo>
                      <a:pt x="138" y="60"/>
                    </a:lnTo>
                    <a:lnTo>
                      <a:pt x="114" y="30"/>
                    </a:lnTo>
                    <a:lnTo>
                      <a:pt x="108" y="24"/>
                    </a:lnTo>
                    <a:lnTo>
                      <a:pt x="102" y="18"/>
                    </a:lnTo>
                    <a:lnTo>
                      <a:pt x="102" y="18"/>
                    </a:lnTo>
                    <a:close/>
                  </a:path>
                </a:pathLst>
              </a:custGeom>
              <a:gradFill rotWithShape="0">
                <a:gsLst>
                  <a:gs pos="0">
                    <a:schemeClr val="bg2"/>
                  </a:gs>
                  <a:gs pos="100000">
                    <a:schemeClr val="bg1"/>
                  </a:gs>
                </a:gsLst>
                <a:lin ang="18900000" scaled="1"/>
              </a:gradFill>
              <a:ln w="9525">
                <a:noFill/>
                <a:round/>
                <a:headEnd/>
                <a:tailEnd/>
              </a:ln>
            </p:spPr>
            <p:txBody>
              <a:bodyPr/>
              <a:lstStyle/>
              <a:p>
                <a:endParaRPr lang="fa-IR"/>
              </a:p>
            </p:txBody>
          </p:sp>
          <p:sp>
            <p:nvSpPr>
              <p:cNvPr id="34838" name="Freeform 22"/>
              <p:cNvSpPr>
                <a:spLocks/>
              </p:cNvSpPr>
              <p:nvPr/>
            </p:nvSpPr>
            <p:spPr bwMode="hidden">
              <a:xfrm>
                <a:off x="948" y="2314"/>
                <a:ext cx="113" cy="114"/>
              </a:xfrm>
              <a:custGeom>
                <a:avLst/>
                <a:gdLst/>
                <a:ahLst/>
                <a:cxnLst>
                  <a:cxn ang="0">
                    <a:pos x="0" y="0"/>
                  </a:cxn>
                  <a:cxn ang="0">
                    <a:pos x="6" y="0"/>
                  </a:cxn>
                  <a:cxn ang="0">
                    <a:pos x="24" y="6"/>
                  </a:cxn>
                  <a:cxn ang="0">
                    <a:pos x="48" y="18"/>
                  </a:cxn>
                  <a:cxn ang="0">
                    <a:pos x="71" y="36"/>
                  </a:cxn>
                  <a:cxn ang="0">
                    <a:pos x="83" y="48"/>
                  </a:cxn>
                  <a:cxn ang="0">
                    <a:pos x="95" y="66"/>
                  </a:cxn>
                  <a:cxn ang="0">
                    <a:pos x="107" y="90"/>
                  </a:cxn>
                  <a:cxn ang="0">
                    <a:pos x="113" y="114"/>
                  </a:cxn>
                  <a:cxn ang="0">
                    <a:pos x="83" y="66"/>
                  </a:cxn>
                  <a:cxn ang="0">
                    <a:pos x="60" y="78"/>
                  </a:cxn>
                  <a:cxn ang="0">
                    <a:pos x="71" y="54"/>
                  </a:cxn>
                  <a:cxn ang="0">
                    <a:pos x="12" y="78"/>
                  </a:cxn>
                  <a:cxn ang="0">
                    <a:pos x="60" y="48"/>
                  </a:cxn>
                  <a:cxn ang="0">
                    <a:pos x="60" y="42"/>
                  </a:cxn>
                  <a:cxn ang="0">
                    <a:pos x="54" y="30"/>
                  </a:cxn>
                  <a:cxn ang="0">
                    <a:pos x="36" y="18"/>
                  </a:cxn>
                  <a:cxn ang="0">
                    <a:pos x="0" y="0"/>
                  </a:cxn>
                  <a:cxn ang="0">
                    <a:pos x="0" y="0"/>
                  </a:cxn>
                </a:cxnLst>
                <a:rect l="0" t="0" r="r" b="b"/>
                <a:pathLst>
                  <a:path w="113" h="114">
                    <a:moveTo>
                      <a:pt x="0" y="0"/>
                    </a:moveTo>
                    <a:lnTo>
                      <a:pt x="6" y="0"/>
                    </a:lnTo>
                    <a:lnTo>
                      <a:pt x="24" y="6"/>
                    </a:lnTo>
                    <a:lnTo>
                      <a:pt x="48" y="18"/>
                    </a:lnTo>
                    <a:lnTo>
                      <a:pt x="71" y="36"/>
                    </a:lnTo>
                    <a:lnTo>
                      <a:pt x="83" y="48"/>
                    </a:lnTo>
                    <a:lnTo>
                      <a:pt x="95" y="66"/>
                    </a:lnTo>
                    <a:lnTo>
                      <a:pt x="107" y="90"/>
                    </a:lnTo>
                    <a:lnTo>
                      <a:pt x="113" y="114"/>
                    </a:lnTo>
                    <a:lnTo>
                      <a:pt x="83" y="66"/>
                    </a:lnTo>
                    <a:lnTo>
                      <a:pt x="60" y="78"/>
                    </a:lnTo>
                    <a:lnTo>
                      <a:pt x="71" y="54"/>
                    </a:lnTo>
                    <a:lnTo>
                      <a:pt x="12" y="78"/>
                    </a:lnTo>
                    <a:lnTo>
                      <a:pt x="60" y="48"/>
                    </a:lnTo>
                    <a:lnTo>
                      <a:pt x="60" y="42"/>
                    </a:lnTo>
                    <a:lnTo>
                      <a:pt x="54" y="30"/>
                    </a:lnTo>
                    <a:lnTo>
                      <a:pt x="36" y="18"/>
                    </a:lnTo>
                    <a:lnTo>
                      <a:pt x="0" y="0"/>
                    </a:lnTo>
                    <a:lnTo>
                      <a:pt x="0" y="0"/>
                    </a:lnTo>
                    <a:close/>
                  </a:path>
                </a:pathLst>
              </a:custGeom>
              <a:gradFill rotWithShape="0">
                <a:gsLst>
                  <a:gs pos="0">
                    <a:schemeClr val="bg2"/>
                  </a:gs>
                  <a:gs pos="100000">
                    <a:schemeClr val="bg1"/>
                  </a:gs>
                </a:gsLst>
                <a:lin ang="18900000" scaled="1"/>
              </a:gradFill>
              <a:ln w="9525">
                <a:noFill/>
                <a:round/>
                <a:headEnd/>
                <a:tailEnd/>
              </a:ln>
            </p:spPr>
            <p:txBody>
              <a:bodyPr/>
              <a:lstStyle/>
              <a:p>
                <a:endParaRPr lang="fa-IR"/>
              </a:p>
            </p:txBody>
          </p:sp>
          <p:sp>
            <p:nvSpPr>
              <p:cNvPr id="34839" name="Freeform 23"/>
              <p:cNvSpPr>
                <a:spLocks/>
              </p:cNvSpPr>
              <p:nvPr/>
            </p:nvSpPr>
            <p:spPr bwMode="hidden">
              <a:xfrm>
                <a:off x="1122" y="2578"/>
                <a:ext cx="66" cy="60"/>
              </a:xfrm>
              <a:custGeom>
                <a:avLst/>
                <a:gdLst/>
                <a:ahLst/>
                <a:cxnLst>
                  <a:cxn ang="0">
                    <a:pos x="54" y="0"/>
                  </a:cxn>
                  <a:cxn ang="0">
                    <a:pos x="42" y="18"/>
                  </a:cxn>
                  <a:cxn ang="0">
                    <a:pos x="36" y="6"/>
                  </a:cxn>
                  <a:cxn ang="0">
                    <a:pos x="24" y="30"/>
                  </a:cxn>
                  <a:cxn ang="0">
                    <a:pos x="18" y="36"/>
                  </a:cxn>
                  <a:cxn ang="0">
                    <a:pos x="6" y="48"/>
                  </a:cxn>
                  <a:cxn ang="0">
                    <a:pos x="0" y="60"/>
                  </a:cxn>
                  <a:cxn ang="0">
                    <a:pos x="12" y="54"/>
                  </a:cxn>
                  <a:cxn ang="0">
                    <a:pos x="30" y="36"/>
                  </a:cxn>
                  <a:cxn ang="0">
                    <a:pos x="54" y="18"/>
                  </a:cxn>
                  <a:cxn ang="0">
                    <a:pos x="66" y="6"/>
                  </a:cxn>
                  <a:cxn ang="0">
                    <a:pos x="54" y="0"/>
                  </a:cxn>
                  <a:cxn ang="0">
                    <a:pos x="54" y="0"/>
                  </a:cxn>
                </a:cxnLst>
                <a:rect l="0" t="0" r="r" b="b"/>
                <a:pathLst>
                  <a:path w="66" h="60">
                    <a:moveTo>
                      <a:pt x="54" y="0"/>
                    </a:moveTo>
                    <a:lnTo>
                      <a:pt x="42" y="18"/>
                    </a:lnTo>
                    <a:lnTo>
                      <a:pt x="36" y="6"/>
                    </a:lnTo>
                    <a:lnTo>
                      <a:pt x="24" y="30"/>
                    </a:lnTo>
                    <a:lnTo>
                      <a:pt x="18" y="36"/>
                    </a:lnTo>
                    <a:lnTo>
                      <a:pt x="6" y="48"/>
                    </a:lnTo>
                    <a:lnTo>
                      <a:pt x="0" y="60"/>
                    </a:lnTo>
                    <a:lnTo>
                      <a:pt x="12" y="54"/>
                    </a:lnTo>
                    <a:lnTo>
                      <a:pt x="30" y="36"/>
                    </a:lnTo>
                    <a:lnTo>
                      <a:pt x="54" y="18"/>
                    </a:lnTo>
                    <a:lnTo>
                      <a:pt x="66" y="6"/>
                    </a:lnTo>
                    <a:lnTo>
                      <a:pt x="54" y="0"/>
                    </a:lnTo>
                    <a:lnTo>
                      <a:pt x="54" y="0"/>
                    </a:lnTo>
                    <a:close/>
                  </a:path>
                </a:pathLst>
              </a:custGeom>
              <a:gradFill rotWithShape="0">
                <a:gsLst>
                  <a:gs pos="0">
                    <a:schemeClr val="bg2"/>
                  </a:gs>
                  <a:gs pos="100000">
                    <a:schemeClr val="bg1"/>
                  </a:gs>
                </a:gsLst>
                <a:lin ang="18900000" scaled="1"/>
              </a:gradFill>
              <a:ln w="9525">
                <a:noFill/>
                <a:round/>
                <a:headEnd/>
                <a:tailEnd/>
              </a:ln>
            </p:spPr>
            <p:txBody>
              <a:bodyPr/>
              <a:lstStyle/>
              <a:p>
                <a:endParaRPr lang="fa-IR"/>
              </a:p>
            </p:txBody>
          </p:sp>
          <p:sp>
            <p:nvSpPr>
              <p:cNvPr id="34840" name="Freeform 24"/>
              <p:cNvSpPr>
                <a:spLocks/>
              </p:cNvSpPr>
              <p:nvPr/>
            </p:nvSpPr>
            <p:spPr bwMode="hidden">
              <a:xfrm>
                <a:off x="942" y="2674"/>
                <a:ext cx="161" cy="179"/>
              </a:xfrm>
              <a:custGeom>
                <a:avLst/>
                <a:gdLst/>
                <a:ahLst/>
                <a:cxnLst>
                  <a:cxn ang="0">
                    <a:pos x="131" y="53"/>
                  </a:cxn>
                  <a:cxn ang="0">
                    <a:pos x="137" y="53"/>
                  </a:cxn>
                  <a:cxn ang="0">
                    <a:pos x="143" y="41"/>
                  </a:cxn>
                  <a:cxn ang="0">
                    <a:pos x="155" y="35"/>
                  </a:cxn>
                  <a:cxn ang="0">
                    <a:pos x="161" y="24"/>
                  </a:cxn>
                  <a:cxn ang="0">
                    <a:pos x="161" y="12"/>
                  </a:cxn>
                  <a:cxn ang="0">
                    <a:pos x="161" y="0"/>
                  </a:cxn>
                  <a:cxn ang="0">
                    <a:pos x="149" y="24"/>
                  </a:cxn>
                  <a:cxn ang="0">
                    <a:pos x="143" y="35"/>
                  </a:cxn>
                  <a:cxn ang="0">
                    <a:pos x="131" y="35"/>
                  </a:cxn>
                  <a:cxn ang="0">
                    <a:pos x="119" y="41"/>
                  </a:cxn>
                  <a:cxn ang="0">
                    <a:pos x="125" y="53"/>
                  </a:cxn>
                  <a:cxn ang="0">
                    <a:pos x="95" y="95"/>
                  </a:cxn>
                  <a:cxn ang="0">
                    <a:pos x="0" y="137"/>
                  </a:cxn>
                  <a:cxn ang="0">
                    <a:pos x="60" y="119"/>
                  </a:cxn>
                  <a:cxn ang="0">
                    <a:pos x="54" y="125"/>
                  </a:cxn>
                  <a:cxn ang="0">
                    <a:pos x="48" y="131"/>
                  </a:cxn>
                  <a:cxn ang="0">
                    <a:pos x="24" y="155"/>
                  </a:cxn>
                  <a:cxn ang="0">
                    <a:pos x="12" y="167"/>
                  </a:cxn>
                  <a:cxn ang="0">
                    <a:pos x="0" y="173"/>
                  </a:cxn>
                  <a:cxn ang="0">
                    <a:pos x="0" y="179"/>
                  </a:cxn>
                  <a:cxn ang="0">
                    <a:pos x="6" y="173"/>
                  </a:cxn>
                  <a:cxn ang="0">
                    <a:pos x="30" y="155"/>
                  </a:cxn>
                  <a:cxn ang="0">
                    <a:pos x="48" y="143"/>
                  </a:cxn>
                  <a:cxn ang="0">
                    <a:pos x="71" y="125"/>
                  </a:cxn>
                  <a:cxn ang="0">
                    <a:pos x="95" y="107"/>
                  </a:cxn>
                  <a:cxn ang="0">
                    <a:pos x="119" y="77"/>
                  </a:cxn>
                  <a:cxn ang="0">
                    <a:pos x="131" y="59"/>
                  </a:cxn>
                  <a:cxn ang="0">
                    <a:pos x="131" y="53"/>
                  </a:cxn>
                  <a:cxn ang="0">
                    <a:pos x="131" y="53"/>
                  </a:cxn>
                </a:cxnLst>
                <a:rect l="0" t="0" r="r" b="b"/>
                <a:pathLst>
                  <a:path w="161" h="179">
                    <a:moveTo>
                      <a:pt x="131" y="53"/>
                    </a:moveTo>
                    <a:lnTo>
                      <a:pt x="137" y="53"/>
                    </a:lnTo>
                    <a:lnTo>
                      <a:pt x="143" y="41"/>
                    </a:lnTo>
                    <a:lnTo>
                      <a:pt x="155" y="35"/>
                    </a:lnTo>
                    <a:lnTo>
                      <a:pt x="161" y="24"/>
                    </a:lnTo>
                    <a:lnTo>
                      <a:pt x="161" y="12"/>
                    </a:lnTo>
                    <a:lnTo>
                      <a:pt x="161" y="0"/>
                    </a:lnTo>
                    <a:lnTo>
                      <a:pt x="149" y="24"/>
                    </a:lnTo>
                    <a:lnTo>
                      <a:pt x="143" y="35"/>
                    </a:lnTo>
                    <a:lnTo>
                      <a:pt x="131" y="35"/>
                    </a:lnTo>
                    <a:lnTo>
                      <a:pt x="119" y="41"/>
                    </a:lnTo>
                    <a:lnTo>
                      <a:pt x="125" y="53"/>
                    </a:lnTo>
                    <a:lnTo>
                      <a:pt x="95" y="95"/>
                    </a:lnTo>
                    <a:lnTo>
                      <a:pt x="0" y="137"/>
                    </a:lnTo>
                    <a:lnTo>
                      <a:pt x="60" y="119"/>
                    </a:lnTo>
                    <a:lnTo>
                      <a:pt x="54" y="125"/>
                    </a:lnTo>
                    <a:lnTo>
                      <a:pt x="48" y="131"/>
                    </a:lnTo>
                    <a:lnTo>
                      <a:pt x="24" y="155"/>
                    </a:lnTo>
                    <a:lnTo>
                      <a:pt x="12" y="167"/>
                    </a:lnTo>
                    <a:lnTo>
                      <a:pt x="0" y="173"/>
                    </a:lnTo>
                    <a:lnTo>
                      <a:pt x="0" y="179"/>
                    </a:lnTo>
                    <a:lnTo>
                      <a:pt x="6" y="173"/>
                    </a:lnTo>
                    <a:lnTo>
                      <a:pt x="30" y="155"/>
                    </a:lnTo>
                    <a:lnTo>
                      <a:pt x="48" y="143"/>
                    </a:lnTo>
                    <a:lnTo>
                      <a:pt x="71" y="125"/>
                    </a:lnTo>
                    <a:lnTo>
                      <a:pt x="95" y="107"/>
                    </a:lnTo>
                    <a:lnTo>
                      <a:pt x="119" y="77"/>
                    </a:lnTo>
                    <a:lnTo>
                      <a:pt x="131" y="59"/>
                    </a:lnTo>
                    <a:lnTo>
                      <a:pt x="131" y="53"/>
                    </a:lnTo>
                    <a:lnTo>
                      <a:pt x="131" y="53"/>
                    </a:lnTo>
                    <a:close/>
                  </a:path>
                </a:pathLst>
              </a:custGeom>
              <a:gradFill rotWithShape="0">
                <a:gsLst>
                  <a:gs pos="0">
                    <a:schemeClr val="bg2"/>
                  </a:gs>
                  <a:gs pos="100000">
                    <a:schemeClr val="bg1"/>
                  </a:gs>
                </a:gsLst>
                <a:lin ang="18900000" scaled="1"/>
              </a:gradFill>
              <a:ln w="9525">
                <a:noFill/>
                <a:round/>
                <a:headEnd/>
                <a:tailEnd/>
              </a:ln>
            </p:spPr>
            <p:txBody>
              <a:bodyPr/>
              <a:lstStyle/>
              <a:p>
                <a:endParaRPr lang="fa-IR"/>
              </a:p>
            </p:txBody>
          </p:sp>
          <p:sp>
            <p:nvSpPr>
              <p:cNvPr id="34841" name="Freeform 25"/>
              <p:cNvSpPr>
                <a:spLocks/>
              </p:cNvSpPr>
              <p:nvPr/>
            </p:nvSpPr>
            <p:spPr bwMode="hidden">
              <a:xfrm>
                <a:off x="737" y="2763"/>
                <a:ext cx="73" cy="54"/>
              </a:xfrm>
              <a:custGeom>
                <a:avLst/>
                <a:gdLst/>
                <a:ahLst/>
                <a:cxnLst>
                  <a:cxn ang="0">
                    <a:pos x="24" y="36"/>
                  </a:cxn>
                  <a:cxn ang="0">
                    <a:pos x="48" y="24"/>
                  </a:cxn>
                  <a:cxn ang="0">
                    <a:pos x="60" y="12"/>
                  </a:cxn>
                  <a:cxn ang="0">
                    <a:pos x="66" y="6"/>
                  </a:cxn>
                  <a:cxn ang="0">
                    <a:pos x="72" y="0"/>
                  </a:cxn>
                  <a:cxn ang="0">
                    <a:pos x="42" y="18"/>
                  </a:cxn>
                  <a:cxn ang="0">
                    <a:pos x="30" y="24"/>
                  </a:cxn>
                  <a:cxn ang="0">
                    <a:pos x="24" y="24"/>
                  </a:cxn>
                  <a:cxn ang="0">
                    <a:pos x="18" y="18"/>
                  </a:cxn>
                  <a:cxn ang="0">
                    <a:pos x="12" y="12"/>
                  </a:cxn>
                  <a:cxn ang="0">
                    <a:pos x="0" y="54"/>
                  </a:cxn>
                  <a:cxn ang="0">
                    <a:pos x="12" y="42"/>
                  </a:cxn>
                  <a:cxn ang="0">
                    <a:pos x="24" y="36"/>
                  </a:cxn>
                  <a:cxn ang="0">
                    <a:pos x="24" y="36"/>
                  </a:cxn>
                </a:cxnLst>
                <a:rect l="0" t="0" r="r" b="b"/>
                <a:pathLst>
                  <a:path w="72" h="54">
                    <a:moveTo>
                      <a:pt x="24" y="36"/>
                    </a:moveTo>
                    <a:lnTo>
                      <a:pt x="48" y="24"/>
                    </a:lnTo>
                    <a:lnTo>
                      <a:pt x="60" y="12"/>
                    </a:lnTo>
                    <a:lnTo>
                      <a:pt x="66" y="6"/>
                    </a:lnTo>
                    <a:lnTo>
                      <a:pt x="72" y="0"/>
                    </a:lnTo>
                    <a:lnTo>
                      <a:pt x="42" y="18"/>
                    </a:lnTo>
                    <a:lnTo>
                      <a:pt x="30" y="24"/>
                    </a:lnTo>
                    <a:lnTo>
                      <a:pt x="24" y="24"/>
                    </a:lnTo>
                    <a:lnTo>
                      <a:pt x="18" y="18"/>
                    </a:lnTo>
                    <a:lnTo>
                      <a:pt x="12" y="12"/>
                    </a:lnTo>
                    <a:lnTo>
                      <a:pt x="0" y="54"/>
                    </a:lnTo>
                    <a:lnTo>
                      <a:pt x="12" y="42"/>
                    </a:lnTo>
                    <a:lnTo>
                      <a:pt x="24" y="36"/>
                    </a:lnTo>
                    <a:lnTo>
                      <a:pt x="24" y="36"/>
                    </a:lnTo>
                    <a:close/>
                  </a:path>
                </a:pathLst>
              </a:custGeom>
              <a:gradFill rotWithShape="0">
                <a:gsLst>
                  <a:gs pos="0">
                    <a:schemeClr val="bg2"/>
                  </a:gs>
                  <a:gs pos="100000">
                    <a:schemeClr val="bg1"/>
                  </a:gs>
                </a:gsLst>
                <a:lin ang="18900000" scaled="1"/>
              </a:gradFill>
              <a:ln w="9525">
                <a:noFill/>
                <a:round/>
                <a:headEnd/>
                <a:tailEnd/>
              </a:ln>
            </p:spPr>
            <p:txBody>
              <a:bodyPr/>
              <a:lstStyle/>
              <a:p>
                <a:endParaRPr lang="fa-IR"/>
              </a:p>
            </p:txBody>
          </p:sp>
          <p:sp>
            <p:nvSpPr>
              <p:cNvPr id="34842" name="Freeform 26"/>
              <p:cNvSpPr>
                <a:spLocks/>
              </p:cNvSpPr>
              <p:nvPr/>
            </p:nvSpPr>
            <p:spPr bwMode="hidden">
              <a:xfrm>
                <a:off x="624" y="2889"/>
                <a:ext cx="12" cy="54"/>
              </a:xfrm>
              <a:custGeom>
                <a:avLst/>
                <a:gdLst/>
                <a:ahLst/>
                <a:cxnLst>
                  <a:cxn ang="0">
                    <a:pos x="12" y="0"/>
                  </a:cxn>
                  <a:cxn ang="0">
                    <a:pos x="0" y="12"/>
                  </a:cxn>
                  <a:cxn ang="0">
                    <a:pos x="0" y="18"/>
                  </a:cxn>
                  <a:cxn ang="0">
                    <a:pos x="6" y="54"/>
                  </a:cxn>
                  <a:cxn ang="0">
                    <a:pos x="12" y="36"/>
                  </a:cxn>
                  <a:cxn ang="0">
                    <a:pos x="12" y="18"/>
                  </a:cxn>
                  <a:cxn ang="0">
                    <a:pos x="12" y="6"/>
                  </a:cxn>
                  <a:cxn ang="0">
                    <a:pos x="12" y="0"/>
                  </a:cxn>
                  <a:cxn ang="0">
                    <a:pos x="12" y="0"/>
                  </a:cxn>
                </a:cxnLst>
                <a:rect l="0" t="0" r="r" b="b"/>
                <a:pathLst>
                  <a:path w="12" h="54">
                    <a:moveTo>
                      <a:pt x="12" y="0"/>
                    </a:moveTo>
                    <a:lnTo>
                      <a:pt x="0" y="12"/>
                    </a:lnTo>
                    <a:lnTo>
                      <a:pt x="0" y="18"/>
                    </a:lnTo>
                    <a:lnTo>
                      <a:pt x="6" y="54"/>
                    </a:lnTo>
                    <a:lnTo>
                      <a:pt x="12" y="36"/>
                    </a:lnTo>
                    <a:lnTo>
                      <a:pt x="12" y="18"/>
                    </a:lnTo>
                    <a:lnTo>
                      <a:pt x="12" y="6"/>
                    </a:lnTo>
                    <a:lnTo>
                      <a:pt x="12" y="0"/>
                    </a:lnTo>
                    <a:lnTo>
                      <a:pt x="12" y="0"/>
                    </a:lnTo>
                    <a:close/>
                  </a:path>
                </a:pathLst>
              </a:custGeom>
              <a:gradFill rotWithShape="0">
                <a:gsLst>
                  <a:gs pos="0">
                    <a:schemeClr val="bg2"/>
                  </a:gs>
                  <a:gs pos="100000">
                    <a:schemeClr val="bg1"/>
                  </a:gs>
                </a:gsLst>
                <a:lin ang="18900000" scaled="1"/>
              </a:gradFill>
              <a:ln w="9525">
                <a:noFill/>
                <a:round/>
                <a:headEnd/>
                <a:tailEnd/>
              </a:ln>
            </p:spPr>
            <p:txBody>
              <a:bodyPr/>
              <a:lstStyle/>
              <a:p>
                <a:endParaRPr lang="fa-IR"/>
              </a:p>
            </p:txBody>
          </p:sp>
          <p:sp>
            <p:nvSpPr>
              <p:cNvPr id="34843" name="Freeform 27"/>
              <p:cNvSpPr>
                <a:spLocks/>
              </p:cNvSpPr>
              <p:nvPr/>
            </p:nvSpPr>
            <p:spPr bwMode="hidden">
              <a:xfrm>
                <a:off x="492" y="3021"/>
                <a:ext cx="48" cy="72"/>
              </a:xfrm>
              <a:custGeom>
                <a:avLst/>
                <a:gdLst/>
                <a:ahLst/>
                <a:cxnLst>
                  <a:cxn ang="0">
                    <a:pos x="48" y="6"/>
                  </a:cxn>
                  <a:cxn ang="0">
                    <a:pos x="48" y="6"/>
                  </a:cxn>
                  <a:cxn ang="0">
                    <a:pos x="48" y="6"/>
                  </a:cxn>
                  <a:cxn ang="0">
                    <a:pos x="48" y="6"/>
                  </a:cxn>
                  <a:cxn ang="0">
                    <a:pos x="6" y="0"/>
                  </a:cxn>
                  <a:cxn ang="0">
                    <a:pos x="42" y="12"/>
                  </a:cxn>
                  <a:cxn ang="0">
                    <a:pos x="42" y="12"/>
                  </a:cxn>
                  <a:cxn ang="0">
                    <a:pos x="0" y="72"/>
                  </a:cxn>
                  <a:cxn ang="0">
                    <a:pos x="18" y="54"/>
                  </a:cxn>
                  <a:cxn ang="0">
                    <a:pos x="18" y="66"/>
                  </a:cxn>
                  <a:cxn ang="0">
                    <a:pos x="48" y="6"/>
                  </a:cxn>
                  <a:cxn ang="0">
                    <a:pos x="48" y="6"/>
                  </a:cxn>
                  <a:cxn ang="0">
                    <a:pos x="48" y="6"/>
                  </a:cxn>
                </a:cxnLst>
                <a:rect l="0" t="0" r="r" b="b"/>
                <a:pathLst>
                  <a:path w="48" h="72">
                    <a:moveTo>
                      <a:pt x="48" y="6"/>
                    </a:moveTo>
                    <a:lnTo>
                      <a:pt x="48" y="6"/>
                    </a:lnTo>
                    <a:lnTo>
                      <a:pt x="48" y="6"/>
                    </a:lnTo>
                    <a:lnTo>
                      <a:pt x="48" y="6"/>
                    </a:lnTo>
                    <a:lnTo>
                      <a:pt x="6" y="0"/>
                    </a:lnTo>
                    <a:lnTo>
                      <a:pt x="42" y="12"/>
                    </a:lnTo>
                    <a:lnTo>
                      <a:pt x="42" y="12"/>
                    </a:lnTo>
                    <a:lnTo>
                      <a:pt x="0" y="72"/>
                    </a:lnTo>
                    <a:lnTo>
                      <a:pt x="18" y="54"/>
                    </a:lnTo>
                    <a:lnTo>
                      <a:pt x="18" y="66"/>
                    </a:lnTo>
                    <a:lnTo>
                      <a:pt x="48" y="6"/>
                    </a:lnTo>
                    <a:lnTo>
                      <a:pt x="48" y="6"/>
                    </a:lnTo>
                    <a:lnTo>
                      <a:pt x="48" y="6"/>
                    </a:lnTo>
                    <a:close/>
                  </a:path>
                </a:pathLst>
              </a:custGeom>
              <a:gradFill rotWithShape="0">
                <a:gsLst>
                  <a:gs pos="0">
                    <a:schemeClr val="bg2"/>
                  </a:gs>
                  <a:gs pos="100000">
                    <a:schemeClr val="bg1"/>
                  </a:gs>
                </a:gsLst>
                <a:lin ang="18900000" scaled="1"/>
              </a:gradFill>
              <a:ln w="9525">
                <a:noFill/>
                <a:round/>
                <a:headEnd/>
                <a:tailEnd/>
              </a:ln>
            </p:spPr>
            <p:txBody>
              <a:bodyPr/>
              <a:lstStyle/>
              <a:p>
                <a:endParaRPr lang="fa-IR"/>
              </a:p>
            </p:txBody>
          </p:sp>
          <p:sp>
            <p:nvSpPr>
              <p:cNvPr id="34844" name="Freeform 28"/>
              <p:cNvSpPr>
                <a:spLocks/>
              </p:cNvSpPr>
              <p:nvPr/>
            </p:nvSpPr>
            <p:spPr bwMode="hidden">
              <a:xfrm>
                <a:off x="437" y="3027"/>
                <a:ext cx="288" cy="84"/>
              </a:xfrm>
              <a:custGeom>
                <a:avLst/>
                <a:gdLst/>
                <a:ahLst/>
                <a:cxnLst>
                  <a:cxn ang="0">
                    <a:pos x="287" y="0"/>
                  </a:cxn>
                  <a:cxn ang="0">
                    <a:pos x="0" y="84"/>
                  </a:cxn>
                  <a:cxn ang="0">
                    <a:pos x="168" y="36"/>
                  </a:cxn>
                  <a:cxn ang="0">
                    <a:pos x="114" y="60"/>
                  </a:cxn>
                  <a:cxn ang="0">
                    <a:pos x="276" y="18"/>
                  </a:cxn>
                  <a:cxn ang="0">
                    <a:pos x="287" y="0"/>
                  </a:cxn>
                  <a:cxn ang="0">
                    <a:pos x="287" y="0"/>
                  </a:cxn>
                </a:cxnLst>
                <a:rect l="0" t="0" r="r" b="b"/>
                <a:pathLst>
                  <a:path w="287" h="84">
                    <a:moveTo>
                      <a:pt x="287" y="0"/>
                    </a:moveTo>
                    <a:lnTo>
                      <a:pt x="0" y="84"/>
                    </a:lnTo>
                    <a:lnTo>
                      <a:pt x="168" y="36"/>
                    </a:lnTo>
                    <a:lnTo>
                      <a:pt x="114" y="60"/>
                    </a:lnTo>
                    <a:lnTo>
                      <a:pt x="276" y="18"/>
                    </a:lnTo>
                    <a:lnTo>
                      <a:pt x="287" y="0"/>
                    </a:lnTo>
                    <a:lnTo>
                      <a:pt x="287" y="0"/>
                    </a:lnTo>
                    <a:close/>
                  </a:path>
                </a:pathLst>
              </a:custGeom>
              <a:gradFill rotWithShape="0">
                <a:gsLst>
                  <a:gs pos="0">
                    <a:schemeClr val="bg2"/>
                  </a:gs>
                  <a:gs pos="100000">
                    <a:schemeClr val="bg1"/>
                  </a:gs>
                </a:gsLst>
                <a:lin ang="18900000" scaled="1"/>
              </a:gradFill>
              <a:ln w="9525">
                <a:noFill/>
                <a:round/>
                <a:headEnd/>
                <a:tailEnd/>
              </a:ln>
            </p:spPr>
            <p:txBody>
              <a:bodyPr/>
              <a:lstStyle/>
              <a:p>
                <a:endParaRPr lang="fa-IR"/>
              </a:p>
            </p:txBody>
          </p:sp>
          <p:sp>
            <p:nvSpPr>
              <p:cNvPr id="34845" name="Freeform 29"/>
              <p:cNvSpPr>
                <a:spLocks/>
              </p:cNvSpPr>
              <p:nvPr/>
            </p:nvSpPr>
            <p:spPr bwMode="hidden">
              <a:xfrm>
                <a:off x="828" y="3003"/>
                <a:ext cx="66" cy="108"/>
              </a:xfrm>
              <a:custGeom>
                <a:avLst/>
                <a:gdLst/>
                <a:ahLst/>
                <a:cxnLst>
                  <a:cxn ang="0">
                    <a:pos x="6" y="0"/>
                  </a:cxn>
                  <a:cxn ang="0">
                    <a:pos x="66" y="6"/>
                  </a:cxn>
                  <a:cxn ang="0">
                    <a:pos x="0" y="84"/>
                  </a:cxn>
                  <a:cxn ang="0">
                    <a:pos x="54" y="24"/>
                  </a:cxn>
                  <a:cxn ang="0">
                    <a:pos x="6" y="108"/>
                  </a:cxn>
                  <a:cxn ang="0">
                    <a:pos x="66" y="6"/>
                  </a:cxn>
                  <a:cxn ang="0">
                    <a:pos x="6" y="0"/>
                  </a:cxn>
                  <a:cxn ang="0">
                    <a:pos x="6" y="0"/>
                  </a:cxn>
                </a:cxnLst>
                <a:rect l="0" t="0" r="r" b="b"/>
                <a:pathLst>
                  <a:path w="66" h="108">
                    <a:moveTo>
                      <a:pt x="6" y="0"/>
                    </a:moveTo>
                    <a:lnTo>
                      <a:pt x="66" y="6"/>
                    </a:lnTo>
                    <a:lnTo>
                      <a:pt x="0" y="84"/>
                    </a:lnTo>
                    <a:lnTo>
                      <a:pt x="54" y="24"/>
                    </a:lnTo>
                    <a:lnTo>
                      <a:pt x="6" y="108"/>
                    </a:lnTo>
                    <a:lnTo>
                      <a:pt x="66" y="6"/>
                    </a:lnTo>
                    <a:lnTo>
                      <a:pt x="6" y="0"/>
                    </a:lnTo>
                    <a:lnTo>
                      <a:pt x="6" y="0"/>
                    </a:lnTo>
                    <a:close/>
                  </a:path>
                </a:pathLst>
              </a:custGeom>
              <a:gradFill rotWithShape="0">
                <a:gsLst>
                  <a:gs pos="0">
                    <a:schemeClr val="bg2"/>
                  </a:gs>
                  <a:gs pos="100000">
                    <a:schemeClr val="bg1"/>
                  </a:gs>
                </a:gsLst>
                <a:lin ang="18900000" scaled="1"/>
              </a:gradFill>
              <a:ln w="9525">
                <a:noFill/>
                <a:round/>
                <a:headEnd/>
                <a:tailEnd/>
              </a:ln>
            </p:spPr>
            <p:txBody>
              <a:bodyPr/>
              <a:lstStyle/>
              <a:p>
                <a:endParaRPr lang="fa-IR"/>
              </a:p>
            </p:txBody>
          </p:sp>
          <p:sp>
            <p:nvSpPr>
              <p:cNvPr id="34846" name="Freeform 30"/>
              <p:cNvSpPr>
                <a:spLocks/>
              </p:cNvSpPr>
              <p:nvPr/>
            </p:nvSpPr>
            <p:spPr bwMode="hidden">
              <a:xfrm>
                <a:off x="366" y="3111"/>
                <a:ext cx="77" cy="42"/>
              </a:xfrm>
              <a:custGeom>
                <a:avLst/>
                <a:gdLst/>
                <a:ahLst/>
                <a:cxnLst>
                  <a:cxn ang="0">
                    <a:pos x="36" y="0"/>
                  </a:cxn>
                  <a:cxn ang="0">
                    <a:pos x="42" y="0"/>
                  </a:cxn>
                  <a:cxn ang="0">
                    <a:pos x="60" y="6"/>
                  </a:cxn>
                  <a:cxn ang="0">
                    <a:pos x="48" y="6"/>
                  </a:cxn>
                  <a:cxn ang="0">
                    <a:pos x="42" y="6"/>
                  </a:cxn>
                  <a:cxn ang="0">
                    <a:pos x="60" y="6"/>
                  </a:cxn>
                  <a:cxn ang="0">
                    <a:pos x="0" y="24"/>
                  </a:cxn>
                  <a:cxn ang="0">
                    <a:pos x="71" y="6"/>
                  </a:cxn>
                  <a:cxn ang="0">
                    <a:pos x="66" y="42"/>
                  </a:cxn>
                  <a:cxn ang="0">
                    <a:pos x="77" y="6"/>
                  </a:cxn>
                  <a:cxn ang="0">
                    <a:pos x="36" y="0"/>
                  </a:cxn>
                  <a:cxn ang="0">
                    <a:pos x="36" y="0"/>
                  </a:cxn>
                </a:cxnLst>
                <a:rect l="0" t="0" r="r" b="b"/>
                <a:pathLst>
                  <a:path w="77" h="42">
                    <a:moveTo>
                      <a:pt x="36" y="0"/>
                    </a:moveTo>
                    <a:lnTo>
                      <a:pt x="42" y="0"/>
                    </a:lnTo>
                    <a:lnTo>
                      <a:pt x="60" y="6"/>
                    </a:lnTo>
                    <a:lnTo>
                      <a:pt x="48" y="6"/>
                    </a:lnTo>
                    <a:lnTo>
                      <a:pt x="42" y="6"/>
                    </a:lnTo>
                    <a:lnTo>
                      <a:pt x="60" y="6"/>
                    </a:lnTo>
                    <a:lnTo>
                      <a:pt x="0" y="24"/>
                    </a:lnTo>
                    <a:lnTo>
                      <a:pt x="71" y="6"/>
                    </a:lnTo>
                    <a:lnTo>
                      <a:pt x="66" y="42"/>
                    </a:lnTo>
                    <a:lnTo>
                      <a:pt x="77" y="6"/>
                    </a:lnTo>
                    <a:lnTo>
                      <a:pt x="36" y="0"/>
                    </a:lnTo>
                    <a:lnTo>
                      <a:pt x="36" y="0"/>
                    </a:lnTo>
                    <a:close/>
                  </a:path>
                </a:pathLst>
              </a:custGeom>
              <a:gradFill rotWithShape="0">
                <a:gsLst>
                  <a:gs pos="0">
                    <a:schemeClr val="bg2"/>
                  </a:gs>
                  <a:gs pos="100000">
                    <a:schemeClr val="bg1"/>
                  </a:gs>
                </a:gsLst>
                <a:lin ang="18900000" scaled="1"/>
              </a:gradFill>
              <a:ln w="9525">
                <a:noFill/>
                <a:round/>
                <a:headEnd/>
                <a:tailEnd/>
              </a:ln>
            </p:spPr>
            <p:txBody>
              <a:bodyPr/>
              <a:lstStyle/>
              <a:p>
                <a:endParaRPr lang="fa-IR"/>
              </a:p>
            </p:txBody>
          </p:sp>
          <p:sp>
            <p:nvSpPr>
              <p:cNvPr id="34847" name="Freeform 31"/>
              <p:cNvSpPr>
                <a:spLocks/>
              </p:cNvSpPr>
              <p:nvPr/>
            </p:nvSpPr>
            <p:spPr bwMode="hidden">
              <a:xfrm>
                <a:off x="498" y="3165"/>
                <a:ext cx="66" cy="30"/>
              </a:xfrm>
              <a:custGeom>
                <a:avLst/>
                <a:gdLst/>
                <a:ahLst/>
                <a:cxnLst>
                  <a:cxn ang="0">
                    <a:pos x="66" y="6"/>
                  </a:cxn>
                  <a:cxn ang="0">
                    <a:pos x="0" y="0"/>
                  </a:cxn>
                  <a:cxn ang="0">
                    <a:pos x="54" y="6"/>
                  </a:cxn>
                  <a:cxn ang="0">
                    <a:pos x="18" y="18"/>
                  </a:cxn>
                  <a:cxn ang="0">
                    <a:pos x="60" y="12"/>
                  </a:cxn>
                  <a:cxn ang="0">
                    <a:pos x="60" y="30"/>
                  </a:cxn>
                  <a:cxn ang="0">
                    <a:pos x="60" y="30"/>
                  </a:cxn>
                  <a:cxn ang="0">
                    <a:pos x="66" y="6"/>
                  </a:cxn>
                  <a:cxn ang="0">
                    <a:pos x="66" y="6"/>
                  </a:cxn>
                </a:cxnLst>
                <a:rect l="0" t="0" r="r" b="b"/>
                <a:pathLst>
                  <a:path w="66" h="30">
                    <a:moveTo>
                      <a:pt x="66" y="6"/>
                    </a:moveTo>
                    <a:lnTo>
                      <a:pt x="0" y="0"/>
                    </a:lnTo>
                    <a:lnTo>
                      <a:pt x="54" y="6"/>
                    </a:lnTo>
                    <a:lnTo>
                      <a:pt x="18" y="18"/>
                    </a:lnTo>
                    <a:lnTo>
                      <a:pt x="60" y="12"/>
                    </a:lnTo>
                    <a:lnTo>
                      <a:pt x="60" y="30"/>
                    </a:lnTo>
                    <a:lnTo>
                      <a:pt x="60" y="30"/>
                    </a:lnTo>
                    <a:lnTo>
                      <a:pt x="66" y="6"/>
                    </a:lnTo>
                    <a:lnTo>
                      <a:pt x="66" y="6"/>
                    </a:lnTo>
                    <a:close/>
                  </a:path>
                </a:pathLst>
              </a:custGeom>
              <a:gradFill rotWithShape="0">
                <a:gsLst>
                  <a:gs pos="0">
                    <a:schemeClr val="bg2"/>
                  </a:gs>
                  <a:gs pos="100000">
                    <a:schemeClr val="bg1"/>
                  </a:gs>
                </a:gsLst>
                <a:lin ang="18900000" scaled="1"/>
              </a:gradFill>
              <a:ln w="9525">
                <a:noFill/>
                <a:round/>
                <a:headEnd/>
                <a:tailEnd/>
              </a:ln>
            </p:spPr>
            <p:txBody>
              <a:bodyPr/>
              <a:lstStyle/>
              <a:p>
                <a:endParaRPr lang="fa-IR"/>
              </a:p>
            </p:txBody>
          </p:sp>
          <p:sp>
            <p:nvSpPr>
              <p:cNvPr id="34848" name="Freeform 32"/>
              <p:cNvSpPr>
                <a:spLocks/>
              </p:cNvSpPr>
              <p:nvPr/>
            </p:nvSpPr>
            <p:spPr bwMode="hidden">
              <a:xfrm>
                <a:off x="840" y="2919"/>
                <a:ext cx="18" cy="60"/>
              </a:xfrm>
              <a:custGeom>
                <a:avLst/>
                <a:gdLst/>
                <a:ahLst/>
                <a:cxnLst>
                  <a:cxn ang="0">
                    <a:pos x="0" y="24"/>
                  </a:cxn>
                  <a:cxn ang="0">
                    <a:pos x="12" y="24"/>
                  </a:cxn>
                  <a:cxn ang="0">
                    <a:pos x="12" y="60"/>
                  </a:cxn>
                  <a:cxn ang="0">
                    <a:pos x="18" y="18"/>
                  </a:cxn>
                  <a:cxn ang="0">
                    <a:pos x="18" y="18"/>
                  </a:cxn>
                  <a:cxn ang="0">
                    <a:pos x="18" y="0"/>
                  </a:cxn>
                  <a:cxn ang="0">
                    <a:pos x="12" y="18"/>
                  </a:cxn>
                  <a:cxn ang="0">
                    <a:pos x="0" y="24"/>
                  </a:cxn>
                  <a:cxn ang="0">
                    <a:pos x="0" y="24"/>
                  </a:cxn>
                </a:cxnLst>
                <a:rect l="0" t="0" r="r" b="b"/>
                <a:pathLst>
                  <a:path w="18" h="60">
                    <a:moveTo>
                      <a:pt x="0" y="24"/>
                    </a:moveTo>
                    <a:lnTo>
                      <a:pt x="12" y="24"/>
                    </a:lnTo>
                    <a:lnTo>
                      <a:pt x="12" y="60"/>
                    </a:lnTo>
                    <a:lnTo>
                      <a:pt x="18" y="18"/>
                    </a:lnTo>
                    <a:lnTo>
                      <a:pt x="18" y="18"/>
                    </a:lnTo>
                    <a:lnTo>
                      <a:pt x="18" y="0"/>
                    </a:lnTo>
                    <a:lnTo>
                      <a:pt x="12" y="18"/>
                    </a:lnTo>
                    <a:lnTo>
                      <a:pt x="0" y="24"/>
                    </a:lnTo>
                    <a:lnTo>
                      <a:pt x="0" y="24"/>
                    </a:lnTo>
                    <a:close/>
                  </a:path>
                </a:pathLst>
              </a:custGeom>
              <a:gradFill rotWithShape="0">
                <a:gsLst>
                  <a:gs pos="0">
                    <a:schemeClr val="bg2"/>
                  </a:gs>
                  <a:gs pos="100000">
                    <a:schemeClr val="bg1"/>
                  </a:gs>
                </a:gsLst>
                <a:lin ang="18900000" scaled="1"/>
              </a:gradFill>
              <a:ln w="9525">
                <a:noFill/>
                <a:round/>
                <a:headEnd/>
                <a:tailEnd/>
              </a:ln>
            </p:spPr>
            <p:txBody>
              <a:bodyPr/>
              <a:lstStyle/>
              <a:p>
                <a:endParaRPr lang="fa-IR"/>
              </a:p>
            </p:txBody>
          </p:sp>
          <p:sp>
            <p:nvSpPr>
              <p:cNvPr id="34849" name="Freeform 33"/>
              <p:cNvSpPr>
                <a:spLocks/>
              </p:cNvSpPr>
              <p:nvPr/>
            </p:nvSpPr>
            <p:spPr bwMode="hidden">
              <a:xfrm>
                <a:off x="546" y="3021"/>
                <a:ext cx="6" cy="18"/>
              </a:xfrm>
              <a:custGeom>
                <a:avLst/>
                <a:gdLst/>
                <a:ahLst/>
                <a:cxnLst>
                  <a:cxn ang="0">
                    <a:pos x="6" y="0"/>
                  </a:cxn>
                  <a:cxn ang="0">
                    <a:pos x="0" y="18"/>
                  </a:cxn>
                  <a:cxn ang="0">
                    <a:pos x="6" y="12"/>
                  </a:cxn>
                  <a:cxn ang="0">
                    <a:pos x="6" y="0"/>
                  </a:cxn>
                  <a:cxn ang="0">
                    <a:pos x="6" y="0"/>
                  </a:cxn>
                </a:cxnLst>
                <a:rect l="0" t="0" r="r" b="b"/>
                <a:pathLst>
                  <a:path w="6" h="18">
                    <a:moveTo>
                      <a:pt x="6" y="0"/>
                    </a:moveTo>
                    <a:lnTo>
                      <a:pt x="0" y="18"/>
                    </a:lnTo>
                    <a:lnTo>
                      <a:pt x="6" y="12"/>
                    </a:lnTo>
                    <a:lnTo>
                      <a:pt x="6" y="0"/>
                    </a:lnTo>
                    <a:lnTo>
                      <a:pt x="6" y="0"/>
                    </a:lnTo>
                    <a:close/>
                  </a:path>
                </a:pathLst>
              </a:custGeom>
              <a:gradFill rotWithShape="0">
                <a:gsLst>
                  <a:gs pos="0">
                    <a:schemeClr val="bg2"/>
                  </a:gs>
                  <a:gs pos="100000">
                    <a:schemeClr val="bg1"/>
                  </a:gs>
                </a:gsLst>
                <a:lin ang="18900000" scaled="1"/>
              </a:gradFill>
              <a:ln w="9525">
                <a:noFill/>
                <a:round/>
                <a:headEnd/>
                <a:tailEnd/>
              </a:ln>
            </p:spPr>
            <p:txBody>
              <a:bodyPr/>
              <a:lstStyle/>
              <a:p>
                <a:endParaRPr lang="fa-IR"/>
              </a:p>
            </p:txBody>
          </p:sp>
          <p:sp>
            <p:nvSpPr>
              <p:cNvPr id="34850" name="Freeform 34"/>
              <p:cNvSpPr>
                <a:spLocks/>
              </p:cNvSpPr>
              <p:nvPr/>
            </p:nvSpPr>
            <p:spPr bwMode="hidden">
              <a:xfrm>
                <a:off x="534" y="2943"/>
                <a:ext cx="30" cy="78"/>
              </a:xfrm>
              <a:custGeom>
                <a:avLst/>
                <a:gdLst/>
                <a:ahLst/>
                <a:cxnLst>
                  <a:cxn ang="0">
                    <a:pos x="24" y="6"/>
                  </a:cxn>
                  <a:cxn ang="0">
                    <a:pos x="18" y="24"/>
                  </a:cxn>
                  <a:cxn ang="0">
                    <a:pos x="0" y="18"/>
                  </a:cxn>
                  <a:cxn ang="0">
                    <a:pos x="12" y="30"/>
                  </a:cxn>
                  <a:cxn ang="0">
                    <a:pos x="6" y="42"/>
                  </a:cxn>
                  <a:cxn ang="0">
                    <a:pos x="18" y="78"/>
                  </a:cxn>
                  <a:cxn ang="0">
                    <a:pos x="18" y="24"/>
                  </a:cxn>
                  <a:cxn ang="0">
                    <a:pos x="24" y="12"/>
                  </a:cxn>
                  <a:cxn ang="0">
                    <a:pos x="30" y="6"/>
                  </a:cxn>
                  <a:cxn ang="0">
                    <a:pos x="30" y="6"/>
                  </a:cxn>
                  <a:cxn ang="0">
                    <a:pos x="12" y="0"/>
                  </a:cxn>
                  <a:cxn ang="0">
                    <a:pos x="24" y="6"/>
                  </a:cxn>
                  <a:cxn ang="0">
                    <a:pos x="24" y="6"/>
                  </a:cxn>
                </a:cxnLst>
                <a:rect l="0" t="0" r="r" b="b"/>
                <a:pathLst>
                  <a:path w="30" h="78">
                    <a:moveTo>
                      <a:pt x="24" y="6"/>
                    </a:moveTo>
                    <a:lnTo>
                      <a:pt x="18" y="24"/>
                    </a:lnTo>
                    <a:lnTo>
                      <a:pt x="0" y="18"/>
                    </a:lnTo>
                    <a:lnTo>
                      <a:pt x="12" y="30"/>
                    </a:lnTo>
                    <a:lnTo>
                      <a:pt x="6" y="42"/>
                    </a:lnTo>
                    <a:lnTo>
                      <a:pt x="18" y="78"/>
                    </a:lnTo>
                    <a:lnTo>
                      <a:pt x="18" y="24"/>
                    </a:lnTo>
                    <a:lnTo>
                      <a:pt x="24" y="12"/>
                    </a:lnTo>
                    <a:lnTo>
                      <a:pt x="30" y="6"/>
                    </a:lnTo>
                    <a:lnTo>
                      <a:pt x="30" y="6"/>
                    </a:lnTo>
                    <a:lnTo>
                      <a:pt x="12" y="0"/>
                    </a:lnTo>
                    <a:lnTo>
                      <a:pt x="24" y="6"/>
                    </a:lnTo>
                    <a:lnTo>
                      <a:pt x="24" y="6"/>
                    </a:lnTo>
                    <a:close/>
                  </a:path>
                </a:pathLst>
              </a:custGeom>
              <a:gradFill rotWithShape="0">
                <a:gsLst>
                  <a:gs pos="0">
                    <a:schemeClr val="bg2"/>
                  </a:gs>
                  <a:gs pos="100000">
                    <a:schemeClr val="bg1"/>
                  </a:gs>
                </a:gsLst>
                <a:lin ang="18900000" scaled="1"/>
              </a:gradFill>
              <a:ln w="9525">
                <a:noFill/>
                <a:round/>
                <a:headEnd/>
                <a:tailEnd/>
              </a:ln>
            </p:spPr>
            <p:txBody>
              <a:bodyPr/>
              <a:lstStyle/>
              <a:p>
                <a:endParaRPr lang="fa-IR"/>
              </a:p>
            </p:txBody>
          </p:sp>
          <p:sp>
            <p:nvSpPr>
              <p:cNvPr id="34851" name="Freeform 35"/>
              <p:cNvSpPr>
                <a:spLocks/>
              </p:cNvSpPr>
              <p:nvPr/>
            </p:nvSpPr>
            <p:spPr bwMode="hidden">
              <a:xfrm>
                <a:off x="540" y="3039"/>
                <a:ext cx="24" cy="24"/>
              </a:xfrm>
              <a:custGeom>
                <a:avLst/>
                <a:gdLst/>
                <a:ahLst/>
                <a:cxnLst>
                  <a:cxn ang="0">
                    <a:pos x="6" y="0"/>
                  </a:cxn>
                  <a:cxn ang="0">
                    <a:pos x="0" y="0"/>
                  </a:cxn>
                  <a:cxn ang="0">
                    <a:pos x="6" y="0"/>
                  </a:cxn>
                  <a:cxn ang="0">
                    <a:pos x="12" y="6"/>
                  </a:cxn>
                  <a:cxn ang="0">
                    <a:pos x="24" y="24"/>
                  </a:cxn>
                  <a:cxn ang="0">
                    <a:pos x="24" y="18"/>
                  </a:cxn>
                  <a:cxn ang="0">
                    <a:pos x="18" y="6"/>
                  </a:cxn>
                  <a:cxn ang="0">
                    <a:pos x="12" y="0"/>
                  </a:cxn>
                  <a:cxn ang="0">
                    <a:pos x="6" y="0"/>
                  </a:cxn>
                  <a:cxn ang="0">
                    <a:pos x="6" y="0"/>
                  </a:cxn>
                  <a:cxn ang="0">
                    <a:pos x="6" y="0"/>
                  </a:cxn>
                </a:cxnLst>
                <a:rect l="0" t="0" r="r" b="b"/>
                <a:pathLst>
                  <a:path w="24" h="24">
                    <a:moveTo>
                      <a:pt x="6" y="0"/>
                    </a:moveTo>
                    <a:lnTo>
                      <a:pt x="0" y="0"/>
                    </a:lnTo>
                    <a:lnTo>
                      <a:pt x="6" y="0"/>
                    </a:lnTo>
                    <a:lnTo>
                      <a:pt x="12" y="6"/>
                    </a:lnTo>
                    <a:lnTo>
                      <a:pt x="24" y="24"/>
                    </a:lnTo>
                    <a:lnTo>
                      <a:pt x="24" y="18"/>
                    </a:lnTo>
                    <a:lnTo>
                      <a:pt x="18" y="6"/>
                    </a:lnTo>
                    <a:lnTo>
                      <a:pt x="12" y="0"/>
                    </a:lnTo>
                    <a:lnTo>
                      <a:pt x="6" y="0"/>
                    </a:lnTo>
                    <a:lnTo>
                      <a:pt x="6" y="0"/>
                    </a:lnTo>
                    <a:lnTo>
                      <a:pt x="6" y="0"/>
                    </a:lnTo>
                    <a:close/>
                  </a:path>
                </a:pathLst>
              </a:custGeom>
              <a:gradFill rotWithShape="0">
                <a:gsLst>
                  <a:gs pos="0">
                    <a:schemeClr val="bg2"/>
                  </a:gs>
                  <a:gs pos="100000">
                    <a:schemeClr val="bg1"/>
                  </a:gs>
                </a:gsLst>
                <a:lin ang="18900000" scaled="1"/>
              </a:gradFill>
              <a:ln w="9525">
                <a:noFill/>
                <a:round/>
                <a:headEnd/>
                <a:tailEnd/>
              </a:ln>
            </p:spPr>
            <p:txBody>
              <a:bodyPr/>
              <a:lstStyle/>
              <a:p>
                <a:endParaRPr lang="fa-IR"/>
              </a:p>
            </p:txBody>
          </p:sp>
          <p:sp>
            <p:nvSpPr>
              <p:cNvPr id="34852" name="Freeform 36"/>
              <p:cNvSpPr>
                <a:spLocks/>
              </p:cNvSpPr>
              <p:nvPr/>
            </p:nvSpPr>
            <p:spPr bwMode="hidden">
              <a:xfrm>
                <a:off x="801" y="2681"/>
                <a:ext cx="215" cy="216"/>
              </a:xfrm>
              <a:custGeom>
                <a:avLst/>
                <a:gdLst/>
                <a:ahLst/>
                <a:cxnLst>
                  <a:cxn ang="0">
                    <a:pos x="215" y="0"/>
                  </a:cxn>
                  <a:cxn ang="0">
                    <a:pos x="147" y="36"/>
                  </a:cxn>
                  <a:cxn ang="0">
                    <a:pos x="132" y="49"/>
                  </a:cxn>
                  <a:cxn ang="0">
                    <a:pos x="104" y="79"/>
                  </a:cxn>
                  <a:cxn ang="0">
                    <a:pos x="87" y="114"/>
                  </a:cxn>
                  <a:cxn ang="0">
                    <a:pos x="48" y="156"/>
                  </a:cxn>
                  <a:cxn ang="0">
                    <a:pos x="42" y="166"/>
                  </a:cxn>
                  <a:cxn ang="0">
                    <a:pos x="29" y="177"/>
                  </a:cxn>
                  <a:cxn ang="0">
                    <a:pos x="0" y="208"/>
                  </a:cxn>
                  <a:cxn ang="0">
                    <a:pos x="48" y="216"/>
                  </a:cxn>
                  <a:cxn ang="0">
                    <a:pos x="215" y="0"/>
                  </a:cxn>
                </a:cxnLst>
                <a:rect l="0" t="0" r="r" b="b"/>
                <a:pathLst>
                  <a:path w="215" h="216">
                    <a:moveTo>
                      <a:pt x="215" y="0"/>
                    </a:moveTo>
                    <a:lnTo>
                      <a:pt x="147" y="36"/>
                    </a:lnTo>
                    <a:lnTo>
                      <a:pt x="132" y="49"/>
                    </a:lnTo>
                    <a:lnTo>
                      <a:pt x="104" y="79"/>
                    </a:lnTo>
                    <a:lnTo>
                      <a:pt x="87" y="114"/>
                    </a:lnTo>
                    <a:lnTo>
                      <a:pt x="48" y="156"/>
                    </a:lnTo>
                    <a:lnTo>
                      <a:pt x="42" y="166"/>
                    </a:lnTo>
                    <a:lnTo>
                      <a:pt x="29" y="177"/>
                    </a:lnTo>
                    <a:lnTo>
                      <a:pt x="0" y="208"/>
                    </a:lnTo>
                    <a:lnTo>
                      <a:pt x="48" y="216"/>
                    </a:lnTo>
                    <a:lnTo>
                      <a:pt x="215" y="0"/>
                    </a:lnTo>
                    <a:close/>
                  </a:path>
                </a:pathLst>
              </a:custGeom>
              <a:solidFill>
                <a:schemeClr val="bg2"/>
              </a:solidFill>
              <a:ln w="9525">
                <a:noFill/>
                <a:round/>
                <a:headEnd/>
                <a:tailEnd/>
              </a:ln>
              <a:effectLst/>
            </p:spPr>
            <p:txBody>
              <a:bodyPr/>
              <a:lstStyle/>
              <a:p>
                <a:endParaRPr lang="fa-IR"/>
              </a:p>
            </p:txBody>
          </p:sp>
          <p:sp>
            <p:nvSpPr>
              <p:cNvPr id="34853" name="Freeform 37"/>
              <p:cNvSpPr>
                <a:spLocks/>
              </p:cNvSpPr>
              <p:nvPr/>
            </p:nvSpPr>
            <p:spPr bwMode="hidden">
              <a:xfrm>
                <a:off x="536" y="2710"/>
                <a:ext cx="212" cy="179"/>
              </a:xfrm>
              <a:custGeom>
                <a:avLst/>
                <a:gdLst/>
                <a:ahLst/>
                <a:cxnLst>
                  <a:cxn ang="0">
                    <a:pos x="212" y="0"/>
                  </a:cxn>
                  <a:cxn ang="0">
                    <a:pos x="144" y="36"/>
                  </a:cxn>
                  <a:cxn ang="0">
                    <a:pos x="0" y="179"/>
                  </a:cxn>
                  <a:cxn ang="0">
                    <a:pos x="177" y="85"/>
                  </a:cxn>
                  <a:cxn ang="0">
                    <a:pos x="212" y="0"/>
                  </a:cxn>
                </a:cxnLst>
                <a:rect l="0" t="0" r="r" b="b"/>
                <a:pathLst>
                  <a:path w="212" h="179">
                    <a:moveTo>
                      <a:pt x="212" y="0"/>
                    </a:moveTo>
                    <a:lnTo>
                      <a:pt x="144" y="36"/>
                    </a:lnTo>
                    <a:lnTo>
                      <a:pt x="0" y="179"/>
                    </a:lnTo>
                    <a:lnTo>
                      <a:pt x="177" y="85"/>
                    </a:lnTo>
                    <a:lnTo>
                      <a:pt x="212" y="0"/>
                    </a:lnTo>
                    <a:close/>
                  </a:path>
                </a:pathLst>
              </a:custGeom>
              <a:solidFill>
                <a:schemeClr val="bg2"/>
              </a:solidFill>
              <a:ln w="9525">
                <a:noFill/>
                <a:round/>
                <a:headEnd/>
                <a:tailEnd/>
              </a:ln>
              <a:effectLst/>
            </p:spPr>
            <p:txBody>
              <a:bodyPr/>
              <a:lstStyle/>
              <a:p>
                <a:endParaRPr lang="fa-IR"/>
              </a:p>
            </p:txBody>
          </p:sp>
          <p:sp>
            <p:nvSpPr>
              <p:cNvPr id="34854" name="Freeform 38"/>
              <p:cNvSpPr>
                <a:spLocks/>
              </p:cNvSpPr>
              <p:nvPr/>
            </p:nvSpPr>
            <p:spPr bwMode="hidden">
              <a:xfrm>
                <a:off x="1037" y="2609"/>
                <a:ext cx="64" cy="79"/>
              </a:xfrm>
              <a:custGeom>
                <a:avLst/>
                <a:gdLst/>
                <a:ahLst/>
                <a:cxnLst>
                  <a:cxn ang="0">
                    <a:pos x="0" y="22"/>
                  </a:cxn>
                  <a:cxn ang="0">
                    <a:pos x="64" y="79"/>
                  </a:cxn>
                  <a:cxn ang="0">
                    <a:pos x="60" y="0"/>
                  </a:cxn>
                  <a:cxn ang="0">
                    <a:pos x="0" y="22"/>
                  </a:cxn>
                </a:cxnLst>
                <a:rect l="0" t="0" r="r" b="b"/>
                <a:pathLst>
                  <a:path w="64" h="79">
                    <a:moveTo>
                      <a:pt x="0" y="22"/>
                    </a:moveTo>
                    <a:lnTo>
                      <a:pt x="64" y="79"/>
                    </a:lnTo>
                    <a:lnTo>
                      <a:pt x="60" y="0"/>
                    </a:lnTo>
                    <a:lnTo>
                      <a:pt x="0" y="22"/>
                    </a:lnTo>
                    <a:close/>
                  </a:path>
                </a:pathLst>
              </a:custGeom>
              <a:solidFill>
                <a:schemeClr val="bg2"/>
              </a:solidFill>
              <a:ln w="9525">
                <a:noFill/>
                <a:round/>
                <a:headEnd/>
                <a:tailEnd/>
              </a:ln>
              <a:effectLst/>
            </p:spPr>
            <p:txBody>
              <a:bodyPr/>
              <a:lstStyle/>
              <a:p>
                <a:endParaRPr lang="fa-IR"/>
              </a:p>
            </p:txBody>
          </p:sp>
          <p:sp>
            <p:nvSpPr>
              <p:cNvPr id="34855" name="Freeform 39"/>
              <p:cNvSpPr>
                <a:spLocks/>
              </p:cNvSpPr>
              <p:nvPr userDrawn="1"/>
            </p:nvSpPr>
            <p:spPr bwMode="hidden">
              <a:xfrm>
                <a:off x="867" y="2471"/>
                <a:ext cx="137" cy="207"/>
              </a:xfrm>
              <a:custGeom>
                <a:avLst/>
                <a:gdLst/>
                <a:ahLst/>
                <a:cxnLst>
                  <a:cxn ang="0">
                    <a:pos x="0" y="0"/>
                  </a:cxn>
                  <a:cxn ang="0">
                    <a:pos x="17" y="87"/>
                  </a:cxn>
                  <a:cxn ang="0">
                    <a:pos x="69" y="154"/>
                  </a:cxn>
                  <a:cxn ang="0">
                    <a:pos x="137" y="207"/>
                  </a:cxn>
                  <a:cxn ang="0">
                    <a:pos x="0" y="0"/>
                  </a:cxn>
                </a:cxnLst>
                <a:rect l="0" t="0" r="r" b="b"/>
                <a:pathLst>
                  <a:path w="137" h="207">
                    <a:moveTo>
                      <a:pt x="0" y="0"/>
                    </a:moveTo>
                    <a:lnTo>
                      <a:pt x="17" y="87"/>
                    </a:lnTo>
                    <a:lnTo>
                      <a:pt x="69" y="154"/>
                    </a:lnTo>
                    <a:lnTo>
                      <a:pt x="137" y="207"/>
                    </a:lnTo>
                    <a:lnTo>
                      <a:pt x="0" y="0"/>
                    </a:lnTo>
                    <a:close/>
                  </a:path>
                </a:pathLst>
              </a:custGeom>
              <a:solidFill>
                <a:schemeClr val="bg2"/>
              </a:solidFill>
              <a:ln w="9525">
                <a:noFill/>
                <a:round/>
                <a:headEnd/>
                <a:tailEnd/>
              </a:ln>
              <a:effectLst/>
            </p:spPr>
            <p:txBody>
              <a:bodyPr/>
              <a:lstStyle/>
              <a:p>
                <a:endParaRPr lang="fa-IR"/>
              </a:p>
            </p:txBody>
          </p:sp>
          <p:sp>
            <p:nvSpPr>
              <p:cNvPr id="34856" name="Freeform 40"/>
              <p:cNvSpPr>
                <a:spLocks/>
              </p:cNvSpPr>
              <p:nvPr userDrawn="1"/>
            </p:nvSpPr>
            <p:spPr bwMode="hidden">
              <a:xfrm>
                <a:off x="817" y="2507"/>
                <a:ext cx="65" cy="222"/>
              </a:xfrm>
              <a:custGeom>
                <a:avLst/>
                <a:gdLst/>
                <a:ahLst/>
                <a:cxnLst>
                  <a:cxn ang="0">
                    <a:pos x="0" y="222"/>
                  </a:cxn>
                  <a:cxn ang="0">
                    <a:pos x="40" y="142"/>
                  </a:cxn>
                  <a:cxn ang="0">
                    <a:pos x="65" y="72"/>
                  </a:cxn>
                  <a:cxn ang="0">
                    <a:pos x="7" y="0"/>
                  </a:cxn>
                  <a:cxn ang="0">
                    <a:pos x="0" y="222"/>
                  </a:cxn>
                </a:cxnLst>
                <a:rect l="0" t="0" r="r" b="b"/>
                <a:pathLst>
                  <a:path w="65" h="222">
                    <a:moveTo>
                      <a:pt x="0" y="222"/>
                    </a:moveTo>
                    <a:lnTo>
                      <a:pt x="40" y="142"/>
                    </a:lnTo>
                    <a:lnTo>
                      <a:pt x="65" y="72"/>
                    </a:lnTo>
                    <a:lnTo>
                      <a:pt x="7" y="0"/>
                    </a:lnTo>
                    <a:lnTo>
                      <a:pt x="0" y="222"/>
                    </a:lnTo>
                    <a:close/>
                  </a:path>
                </a:pathLst>
              </a:custGeom>
              <a:solidFill>
                <a:schemeClr val="bg2"/>
              </a:solidFill>
              <a:ln w="9525">
                <a:noFill/>
                <a:round/>
                <a:headEnd/>
                <a:tailEnd/>
              </a:ln>
              <a:effectLst/>
            </p:spPr>
            <p:txBody>
              <a:bodyPr/>
              <a:lstStyle/>
              <a:p>
                <a:endParaRPr lang="fa-IR"/>
              </a:p>
            </p:txBody>
          </p:sp>
        </p:grpSp>
      </p:grpSp>
      <p:sp>
        <p:nvSpPr>
          <p:cNvPr id="34857" name="Rectangle 41"/>
          <p:cNvSpPr>
            <a:spLocks noGrp="1" noChangeArrowheads="1"/>
          </p:cNvSpPr>
          <p:nvPr>
            <p:ph type="ctrTitle"/>
          </p:nvPr>
        </p:nvSpPr>
        <p:spPr>
          <a:xfrm>
            <a:off x="685800" y="1447800"/>
            <a:ext cx="7772400" cy="1470025"/>
          </a:xfrm>
        </p:spPr>
        <p:txBody>
          <a:bodyPr/>
          <a:lstStyle>
            <a:lvl1pPr>
              <a:defRPr/>
            </a:lvl1pPr>
          </a:lstStyle>
          <a:p>
            <a:r>
              <a:rPr lang="en-US"/>
              <a:t>Click to edit Master title style</a:t>
            </a:r>
          </a:p>
        </p:txBody>
      </p:sp>
      <p:sp>
        <p:nvSpPr>
          <p:cNvPr id="34858" name="Rectangle 42"/>
          <p:cNvSpPr>
            <a:spLocks noGrp="1" noChangeArrowheads="1"/>
          </p:cNvSpPr>
          <p:nvPr>
            <p:ph type="subTitle" idx="1"/>
          </p:nvPr>
        </p:nvSpPr>
        <p:spPr>
          <a:xfrm>
            <a:off x="1371600" y="3203575"/>
            <a:ext cx="6400800" cy="1752600"/>
          </a:xfrm>
        </p:spPr>
        <p:txBody>
          <a:bodyPr/>
          <a:lstStyle>
            <a:lvl1pPr marL="0" indent="0" algn="ctr">
              <a:buFont typeface="Wingdings" pitchFamily="2" charset="2"/>
              <a:buNone/>
              <a:defRPr/>
            </a:lvl1pPr>
          </a:lstStyle>
          <a:p>
            <a:r>
              <a:rPr lang="en-US"/>
              <a:t>Click to edit Master subtitle style</a:t>
            </a:r>
          </a:p>
        </p:txBody>
      </p:sp>
      <p:sp>
        <p:nvSpPr>
          <p:cNvPr id="34859" name="Rectangle 43"/>
          <p:cNvSpPr>
            <a:spLocks noGrp="1" noChangeArrowheads="1"/>
          </p:cNvSpPr>
          <p:nvPr>
            <p:ph type="dt" sz="half" idx="2"/>
          </p:nvPr>
        </p:nvSpPr>
        <p:spPr>
          <a:xfrm>
            <a:off x="457200" y="6245225"/>
            <a:ext cx="2133600" cy="476250"/>
          </a:xfrm>
        </p:spPr>
        <p:txBody>
          <a:bodyPr/>
          <a:lstStyle>
            <a:lvl1pPr>
              <a:defRPr/>
            </a:lvl1pPr>
          </a:lstStyle>
          <a:p>
            <a:endParaRPr lang="en-US"/>
          </a:p>
        </p:txBody>
      </p:sp>
      <p:sp>
        <p:nvSpPr>
          <p:cNvPr id="34860" name="Rectangle 44"/>
          <p:cNvSpPr>
            <a:spLocks noGrp="1" noChangeArrowheads="1"/>
          </p:cNvSpPr>
          <p:nvPr>
            <p:ph type="ftr" sz="quarter" idx="3"/>
          </p:nvPr>
        </p:nvSpPr>
        <p:spPr>
          <a:xfrm>
            <a:off x="3124200" y="6245225"/>
            <a:ext cx="2895600" cy="476250"/>
          </a:xfrm>
        </p:spPr>
        <p:txBody>
          <a:bodyPr/>
          <a:lstStyle>
            <a:lvl1pPr>
              <a:defRPr/>
            </a:lvl1pPr>
          </a:lstStyle>
          <a:p>
            <a:endParaRPr lang="en-US"/>
          </a:p>
        </p:txBody>
      </p:sp>
      <p:sp>
        <p:nvSpPr>
          <p:cNvPr id="34861" name="Rectangle 45"/>
          <p:cNvSpPr>
            <a:spLocks noGrp="1" noChangeArrowheads="1"/>
          </p:cNvSpPr>
          <p:nvPr>
            <p:ph type="sldNum" sz="quarter" idx="4"/>
          </p:nvPr>
        </p:nvSpPr>
        <p:spPr>
          <a:xfrm>
            <a:off x="6553200" y="6245225"/>
            <a:ext cx="2133600" cy="476250"/>
          </a:xfrm>
        </p:spPr>
        <p:txBody>
          <a:bodyPr/>
          <a:lstStyle>
            <a:lvl1pPr>
              <a:defRPr/>
            </a:lvl1pPr>
          </a:lstStyle>
          <a:p>
            <a:fld id="{5F43959F-4BEC-406D-B147-7D6AAD544E01}" type="slidenum">
              <a:rPr lang="ar-SA"/>
              <a:pPr/>
              <a:t>‹#›</a:t>
            </a:fld>
            <a:endParaRPr lang="en-US"/>
          </a:p>
        </p:txBody>
      </p:sp>
      <p:sp>
        <p:nvSpPr>
          <p:cNvPr id="46" name="Rectangle 45"/>
          <p:cNvSpPr/>
          <p:nvPr userDrawn="1"/>
        </p:nvSpPr>
        <p:spPr>
          <a:xfrm>
            <a:off x="-216568" y="-48126"/>
            <a:ext cx="5373437" cy="461665"/>
          </a:xfrm>
          <a:prstGeom prst="rect">
            <a:avLst/>
          </a:prstGeom>
        </p:spPr>
        <p:txBody>
          <a:bodyPr wrap="square">
            <a:spAutoFit/>
          </a:bodyPr>
          <a:lstStyle/>
          <a:p>
            <a:pPr algn="ctr" rtl="0">
              <a:spcBef>
                <a:spcPct val="0"/>
              </a:spcBef>
              <a:buFontTx/>
              <a:buNone/>
            </a:pPr>
            <a:r>
              <a:rPr lang="en-US" altLang="fa-IR" sz="2400" b="1" dirty="0" smtClean="0">
                <a:solidFill>
                  <a:srgbClr val="FF0000"/>
                </a:solidFill>
                <a:latin typeface="Tahoma" panose="020B0604030504040204" pitchFamily="34" charset="0"/>
                <a:cs typeface="B Titr" panose="00000700000000000000" pitchFamily="2" charset="-78"/>
              </a:rPr>
              <a:t>@</a:t>
            </a:r>
            <a:r>
              <a:rPr lang="en-US" altLang="fa-IR" sz="2400" b="1" dirty="0" err="1" smtClean="0">
                <a:solidFill>
                  <a:srgbClr val="FF0000"/>
                </a:solidFill>
                <a:latin typeface="Tahoma" panose="020B0604030504040204" pitchFamily="34" charset="0"/>
                <a:cs typeface="B Titr" panose="00000700000000000000" pitchFamily="2" charset="-78"/>
              </a:rPr>
              <a:t>PptBank</a:t>
            </a:r>
            <a:r>
              <a:rPr lang="en-US" altLang="fa-IR" sz="2400" b="1" baseline="0" dirty="0" smtClean="0">
                <a:solidFill>
                  <a:srgbClr val="FF0000"/>
                </a:solidFill>
                <a:latin typeface="Tahoma" panose="020B0604030504040204" pitchFamily="34" charset="0"/>
                <a:cs typeface="B Titr" panose="00000700000000000000" pitchFamily="2" charset="-78"/>
              </a:rPr>
              <a:t> </a:t>
            </a:r>
            <a:r>
              <a:rPr lang="fa-IR" altLang="fa-IR" sz="2400" b="1" dirty="0" smtClean="0">
                <a:solidFill>
                  <a:srgbClr val="FF0000"/>
                </a:solidFill>
                <a:latin typeface="Tahoma" panose="020B0604030504040204" pitchFamily="34" charset="0"/>
                <a:cs typeface="B Titr" panose="00000700000000000000" pitchFamily="2" charset="-78"/>
              </a:rPr>
              <a:t> کانال تلگرامی بانک پاور پوینت</a:t>
            </a:r>
            <a:endParaRPr lang="en-US" altLang="fa-IR" sz="2400" b="1" dirty="0">
              <a:solidFill>
                <a:srgbClr val="FF0000"/>
              </a:solidFill>
              <a:latin typeface="Tahoma" panose="020B0604030504040204" pitchFamily="34" charset="0"/>
              <a:cs typeface="B Titr" panose="00000700000000000000" pitchFamily="2" charset="-78"/>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6A97D96-F99A-4B91-A5A8-3C5714F1D428}" type="slidenum">
              <a:rPr lang="ar-SA"/>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8750"/>
            <a:ext cx="2057400" cy="597217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158750"/>
            <a:ext cx="6019800" cy="59721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FE1EBBE-D202-45AC-8A67-5569E3EBB8A9}" type="slidenum">
              <a:rPr lang="ar-SA"/>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a:xfrm>
            <a:off x="6553200" y="6245225"/>
            <a:ext cx="2133600" cy="476250"/>
          </a:xfrm>
        </p:spPr>
        <p:txBody>
          <a:bodyPr/>
          <a:lstStyle>
            <a:lvl1pPr>
              <a:defRPr/>
            </a:lvl1pPr>
          </a:lstStyle>
          <a:p>
            <a:endParaRPr lang="en-US" dirty="0"/>
          </a:p>
        </p:txBody>
      </p:sp>
      <p:sp>
        <p:nvSpPr>
          <p:cNvPr id="4" name="Footer Placeholder 3"/>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5" name="Slide Number Placeholder 4"/>
          <p:cNvSpPr>
            <a:spLocks noGrp="1"/>
          </p:cNvSpPr>
          <p:nvPr>
            <p:ph type="sldNum" sz="quarter" idx="12"/>
          </p:nvPr>
        </p:nvSpPr>
        <p:spPr>
          <a:xfrm>
            <a:off x="457200" y="6245225"/>
            <a:ext cx="2133600" cy="476250"/>
          </a:xfrm>
        </p:spPr>
        <p:txBody>
          <a:bodyPr/>
          <a:lstStyle>
            <a:lvl1pPr>
              <a:defRPr/>
            </a:lvl1pPr>
          </a:lstStyle>
          <a:p>
            <a:fld id="{BD64C34B-009F-48D7-9BCA-9D883829C96E}" type="slidenum">
              <a:rPr lang="ar-SA"/>
              <a:pPr/>
              <a:t>‹#›</a:t>
            </a:fld>
            <a:endParaRPr lang="en-US"/>
          </a:p>
        </p:txBody>
      </p:sp>
    </p:spTree>
    <p:extLst>
      <p:ext uri="{BB962C8B-B14F-4D97-AF65-F5344CB8AC3E}">
        <p14:creationId xmlns:p14="http://schemas.microsoft.com/office/powerpoint/2010/main" val="3618260421"/>
      </p:ext>
    </p:extLst>
  </p:cSld>
  <p:clrMapOvr>
    <a:masterClrMapping/>
  </p:clrMapOvr>
  <p:transition advClick="0" advTm="3000"/>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8E14A66-631C-4AC5-A711-8E296DE7507E}" type="slidenum">
              <a:rPr lang="ar-SA"/>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EA0AD91-5545-471C-852A-05374BA96C92}" type="slidenum">
              <a:rPr lang="ar-SA"/>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611AD73-6345-496F-9770-93EEBB383DBB}" type="slidenum">
              <a:rPr lang="ar-SA"/>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A05046DD-CC01-4CBD-B509-6310CF765894}" type="slidenum">
              <a:rPr lang="ar-SA"/>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43A4EC9E-0752-4077-8650-66B727A74EF6}" type="slidenum">
              <a:rPr lang="ar-SA"/>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9C4037A6-BAB7-4B25-9095-233122F18FD8}" type="slidenum">
              <a:rPr lang="ar-SA"/>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4C2B713-D3EB-4A9E-9D54-C603AAF357BD}" type="slidenum">
              <a:rPr lang="ar-SA"/>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DB1C3F77-EF35-4671-8E3D-80342CCC2E95}" type="slidenum">
              <a:rPr lang="ar-SA"/>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2"/>
            </a:gs>
            <a:gs pos="100000">
              <a:schemeClr val="bg1"/>
            </a:gs>
          </a:gsLst>
          <a:lin ang="18900000" scaled="1"/>
        </a:gradFill>
        <a:effectLst/>
      </p:bgPr>
    </p:bg>
    <p:spTree>
      <p:nvGrpSpPr>
        <p:cNvPr id="1" name=""/>
        <p:cNvGrpSpPr/>
        <p:nvPr/>
      </p:nvGrpSpPr>
      <p:grpSpPr>
        <a:xfrm>
          <a:off x="0" y="0"/>
          <a:ext cx="0" cy="0"/>
          <a:chOff x="0" y="0"/>
          <a:chExt cx="0" cy="0"/>
        </a:xfrm>
      </p:grpSpPr>
      <p:grpSp>
        <p:nvGrpSpPr>
          <p:cNvPr id="33794" name="Group 2"/>
          <p:cNvGrpSpPr>
            <a:grpSpLocks/>
          </p:cNvGrpSpPr>
          <p:nvPr/>
        </p:nvGrpSpPr>
        <p:grpSpPr bwMode="auto">
          <a:xfrm>
            <a:off x="0" y="0"/>
            <a:ext cx="9140825" cy="6851650"/>
            <a:chOff x="0" y="0"/>
            <a:chExt cx="5758" cy="4316"/>
          </a:xfrm>
        </p:grpSpPr>
        <p:sp>
          <p:nvSpPr>
            <p:cNvPr id="33795" name="Freeform 3"/>
            <p:cNvSpPr>
              <a:spLocks/>
            </p:cNvSpPr>
            <p:nvPr/>
          </p:nvSpPr>
          <p:spPr bwMode="hidden">
            <a:xfrm>
              <a:off x="1812" y="2811"/>
              <a:ext cx="3946" cy="1505"/>
            </a:xfrm>
            <a:custGeom>
              <a:avLst/>
              <a:gdLst/>
              <a:ahLst/>
              <a:cxnLst>
                <a:cxn ang="0">
                  <a:pos x="149" y="1505"/>
                </a:cxn>
                <a:cxn ang="0">
                  <a:pos x="687" y="1331"/>
                </a:cxn>
                <a:cxn ang="0">
                  <a:pos x="1213" y="1157"/>
                </a:cxn>
                <a:cxn ang="0">
                  <a:pos x="1728" y="977"/>
                </a:cxn>
                <a:cxn ang="0">
                  <a:pos x="2218" y="792"/>
                </a:cxn>
                <a:cxn ang="0">
                  <a:pos x="2457" y="696"/>
                </a:cxn>
                <a:cxn ang="0">
                  <a:pos x="2690" y="606"/>
                </a:cxn>
                <a:cxn ang="0">
                  <a:pos x="2918" y="510"/>
                </a:cxn>
                <a:cxn ang="0">
                  <a:pos x="3139" y="420"/>
                </a:cxn>
                <a:cxn ang="0">
                  <a:pos x="3348" y="324"/>
                </a:cxn>
                <a:cxn ang="0">
                  <a:pos x="3551" y="234"/>
                </a:cxn>
                <a:cxn ang="0">
                  <a:pos x="3749" y="138"/>
                </a:cxn>
                <a:cxn ang="0">
                  <a:pos x="3934" y="48"/>
                </a:cxn>
                <a:cxn ang="0">
                  <a:pos x="3934" y="0"/>
                </a:cxn>
                <a:cxn ang="0">
                  <a:pos x="3743" y="96"/>
                </a:cxn>
                <a:cxn ang="0">
                  <a:pos x="3539" y="192"/>
                </a:cxn>
                <a:cxn ang="0">
                  <a:pos x="3330" y="288"/>
                </a:cxn>
                <a:cxn ang="0">
                  <a:pos x="3115" y="384"/>
                </a:cxn>
                <a:cxn ang="0">
                  <a:pos x="2888" y="480"/>
                </a:cxn>
                <a:cxn ang="0">
                  <a:pos x="2654" y="576"/>
                </a:cxn>
                <a:cxn ang="0">
                  <a:pos x="2409" y="672"/>
                </a:cxn>
                <a:cxn ang="0">
                  <a:pos x="2164" y="768"/>
                </a:cxn>
                <a:cxn ang="0">
                  <a:pos x="1907" y="864"/>
                </a:cxn>
                <a:cxn ang="0">
                  <a:pos x="1650" y="960"/>
                </a:cxn>
                <a:cxn ang="0">
                  <a:pos x="1112" y="1145"/>
                </a:cxn>
                <a:cxn ang="0">
                  <a:pos x="562" y="1331"/>
                </a:cxn>
                <a:cxn ang="0">
                  <a:pos x="0" y="1505"/>
                </a:cxn>
                <a:cxn ang="0">
                  <a:pos x="149" y="1505"/>
                </a:cxn>
                <a:cxn ang="0">
                  <a:pos x="149" y="1505"/>
                </a:cxn>
              </a:cxnLst>
              <a:rect l="0" t="0" r="r" b="b"/>
              <a:pathLst>
                <a:path w="3934" h="1505">
                  <a:moveTo>
                    <a:pt x="149" y="1505"/>
                  </a:moveTo>
                  <a:lnTo>
                    <a:pt x="687" y="1331"/>
                  </a:lnTo>
                  <a:lnTo>
                    <a:pt x="1213" y="1157"/>
                  </a:lnTo>
                  <a:lnTo>
                    <a:pt x="1728" y="977"/>
                  </a:lnTo>
                  <a:lnTo>
                    <a:pt x="2218" y="792"/>
                  </a:lnTo>
                  <a:lnTo>
                    <a:pt x="2457" y="696"/>
                  </a:lnTo>
                  <a:lnTo>
                    <a:pt x="2690" y="606"/>
                  </a:lnTo>
                  <a:lnTo>
                    <a:pt x="2918" y="510"/>
                  </a:lnTo>
                  <a:lnTo>
                    <a:pt x="3139" y="420"/>
                  </a:lnTo>
                  <a:lnTo>
                    <a:pt x="3348" y="324"/>
                  </a:lnTo>
                  <a:lnTo>
                    <a:pt x="3551" y="234"/>
                  </a:lnTo>
                  <a:lnTo>
                    <a:pt x="3749" y="138"/>
                  </a:lnTo>
                  <a:lnTo>
                    <a:pt x="3934" y="48"/>
                  </a:lnTo>
                  <a:lnTo>
                    <a:pt x="3934" y="0"/>
                  </a:lnTo>
                  <a:lnTo>
                    <a:pt x="3743" y="96"/>
                  </a:lnTo>
                  <a:lnTo>
                    <a:pt x="3539" y="192"/>
                  </a:lnTo>
                  <a:lnTo>
                    <a:pt x="3330" y="288"/>
                  </a:lnTo>
                  <a:lnTo>
                    <a:pt x="3115" y="384"/>
                  </a:lnTo>
                  <a:lnTo>
                    <a:pt x="2888" y="480"/>
                  </a:lnTo>
                  <a:lnTo>
                    <a:pt x="2654" y="576"/>
                  </a:lnTo>
                  <a:lnTo>
                    <a:pt x="2409" y="672"/>
                  </a:lnTo>
                  <a:lnTo>
                    <a:pt x="2164" y="768"/>
                  </a:lnTo>
                  <a:lnTo>
                    <a:pt x="1907" y="864"/>
                  </a:lnTo>
                  <a:lnTo>
                    <a:pt x="1650" y="960"/>
                  </a:lnTo>
                  <a:lnTo>
                    <a:pt x="1112" y="1145"/>
                  </a:lnTo>
                  <a:lnTo>
                    <a:pt x="562" y="1331"/>
                  </a:lnTo>
                  <a:lnTo>
                    <a:pt x="0" y="1505"/>
                  </a:lnTo>
                  <a:lnTo>
                    <a:pt x="149" y="1505"/>
                  </a:lnTo>
                  <a:lnTo>
                    <a:pt x="149" y="1505"/>
                  </a:lnTo>
                  <a:close/>
                </a:path>
              </a:pathLst>
            </a:custGeom>
            <a:gradFill rotWithShape="0">
              <a:gsLst>
                <a:gs pos="0">
                  <a:schemeClr val="bg2"/>
                </a:gs>
                <a:gs pos="100000">
                  <a:schemeClr val="bg1"/>
                </a:gs>
              </a:gsLst>
              <a:lin ang="18900000" scaled="1"/>
            </a:gradFill>
            <a:ln w="9525">
              <a:noFill/>
              <a:round/>
              <a:headEnd/>
              <a:tailEnd/>
            </a:ln>
          </p:spPr>
          <p:txBody>
            <a:bodyPr/>
            <a:lstStyle/>
            <a:p>
              <a:endParaRPr lang="fa-IR"/>
            </a:p>
          </p:txBody>
        </p:sp>
        <p:sp>
          <p:nvSpPr>
            <p:cNvPr id="33796" name="Freeform 4"/>
            <p:cNvSpPr>
              <a:spLocks/>
            </p:cNvSpPr>
            <p:nvPr/>
          </p:nvSpPr>
          <p:spPr bwMode="hidden">
            <a:xfrm>
              <a:off x="4025" y="3627"/>
              <a:ext cx="1733" cy="689"/>
            </a:xfrm>
            <a:custGeom>
              <a:avLst/>
              <a:gdLst/>
              <a:ahLst/>
              <a:cxnLst>
                <a:cxn ang="0">
                  <a:pos x="132" y="689"/>
                </a:cxn>
                <a:cxn ang="0">
                  <a:pos x="550" y="527"/>
                </a:cxn>
                <a:cxn ang="0">
                  <a:pos x="963" y="365"/>
                </a:cxn>
                <a:cxn ang="0">
                  <a:pos x="1160" y="287"/>
                </a:cxn>
                <a:cxn ang="0">
                  <a:pos x="1357" y="203"/>
                </a:cxn>
                <a:cxn ang="0">
                  <a:pos x="1549" y="126"/>
                </a:cxn>
                <a:cxn ang="0">
                  <a:pos x="1728" y="48"/>
                </a:cxn>
                <a:cxn ang="0">
                  <a:pos x="1728" y="0"/>
                </a:cxn>
                <a:cxn ang="0">
                  <a:pos x="1531" y="84"/>
                </a:cxn>
                <a:cxn ang="0">
                  <a:pos x="1327" y="167"/>
                </a:cxn>
                <a:cxn ang="0">
                  <a:pos x="1118" y="257"/>
                </a:cxn>
                <a:cxn ang="0">
                  <a:pos x="903" y="341"/>
                </a:cxn>
                <a:cxn ang="0">
                  <a:pos x="454" y="515"/>
                </a:cxn>
                <a:cxn ang="0">
                  <a:pos x="0" y="689"/>
                </a:cxn>
                <a:cxn ang="0">
                  <a:pos x="132" y="689"/>
                </a:cxn>
                <a:cxn ang="0">
                  <a:pos x="132" y="689"/>
                </a:cxn>
              </a:cxnLst>
              <a:rect l="0" t="0" r="r" b="b"/>
              <a:pathLst>
                <a:path w="1728" h="689">
                  <a:moveTo>
                    <a:pt x="132" y="689"/>
                  </a:moveTo>
                  <a:lnTo>
                    <a:pt x="550" y="527"/>
                  </a:lnTo>
                  <a:lnTo>
                    <a:pt x="963" y="365"/>
                  </a:lnTo>
                  <a:lnTo>
                    <a:pt x="1160" y="287"/>
                  </a:lnTo>
                  <a:lnTo>
                    <a:pt x="1357" y="203"/>
                  </a:lnTo>
                  <a:lnTo>
                    <a:pt x="1549" y="126"/>
                  </a:lnTo>
                  <a:lnTo>
                    <a:pt x="1728" y="48"/>
                  </a:lnTo>
                  <a:lnTo>
                    <a:pt x="1728" y="0"/>
                  </a:lnTo>
                  <a:lnTo>
                    <a:pt x="1531" y="84"/>
                  </a:lnTo>
                  <a:lnTo>
                    <a:pt x="1327" y="167"/>
                  </a:lnTo>
                  <a:lnTo>
                    <a:pt x="1118" y="257"/>
                  </a:lnTo>
                  <a:lnTo>
                    <a:pt x="903" y="341"/>
                  </a:lnTo>
                  <a:lnTo>
                    <a:pt x="454" y="515"/>
                  </a:lnTo>
                  <a:lnTo>
                    <a:pt x="0" y="689"/>
                  </a:lnTo>
                  <a:lnTo>
                    <a:pt x="132" y="689"/>
                  </a:lnTo>
                  <a:lnTo>
                    <a:pt x="132" y="689"/>
                  </a:lnTo>
                  <a:close/>
                </a:path>
              </a:pathLst>
            </a:custGeom>
            <a:gradFill rotWithShape="0">
              <a:gsLst>
                <a:gs pos="0">
                  <a:schemeClr val="bg2"/>
                </a:gs>
                <a:gs pos="100000">
                  <a:schemeClr val="bg1"/>
                </a:gs>
              </a:gsLst>
              <a:lin ang="18900000" scaled="1"/>
            </a:gradFill>
            <a:ln w="9525">
              <a:noFill/>
              <a:round/>
              <a:headEnd/>
              <a:tailEnd/>
            </a:ln>
          </p:spPr>
          <p:txBody>
            <a:bodyPr/>
            <a:lstStyle/>
            <a:p>
              <a:endParaRPr lang="fa-IR"/>
            </a:p>
          </p:txBody>
        </p:sp>
        <p:sp>
          <p:nvSpPr>
            <p:cNvPr id="33797" name="Freeform 5"/>
            <p:cNvSpPr>
              <a:spLocks/>
            </p:cNvSpPr>
            <p:nvPr/>
          </p:nvSpPr>
          <p:spPr bwMode="hidden">
            <a:xfrm>
              <a:off x="0" y="0"/>
              <a:ext cx="5578" cy="3447"/>
            </a:xfrm>
            <a:custGeom>
              <a:avLst/>
              <a:gdLst/>
              <a:ahLst/>
              <a:cxnLst>
                <a:cxn ang="0">
                  <a:pos x="5561" y="929"/>
                </a:cxn>
                <a:cxn ang="0">
                  <a:pos x="5537" y="773"/>
                </a:cxn>
                <a:cxn ang="0">
                  <a:pos x="5453" y="629"/>
                </a:cxn>
                <a:cxn ang="0">
                  <a:pos x="5327" y="492"/>
                </a:cxn>
                <a:cxn ang="0">
                  <a:pos x="5148" y="366"/>
                </a:cxn>
                <a:cxn ang="0">
                  <a:pos x="4921" y="252"/>
                </a:cxn>
                <a:cxn ang="0">
                  <a:pos x="4652" y="144"/>
                </a:cxn>
                <a:cxn ang="0">
                  <a:pos x="4341" y="48"/>
                </a:cxn>
                <a:cxn ang="0">
                  <a:pos x="4000" y="0"/>
                </a:cxn>
                <a:cxn ang="0">
                  <a:pos x="4359" y="90"/>
                </a:cxn>
                <a:cxn ang="0">
                  <a:pos x="4670" y="192"/>
                </a:cxn>
                <a:cxn ang="0">
                  <a:pos x="4933" y="306"/>
                </a:cxn>
                <a:cxn ang="0">
                  <a:pos x="5148" y="426"/>
                </a:cxn>
                <a:cxn ang="0">
                  <a:pos x="5315" y="557"/>
                </a:cxn>
                <a:cxn ang="0">
                  <a:pos x="5429" y="701"/>
                </a:cxn>
                <a:cxn ang="0">
                  <a:pos x="5489" y="851"/>
                </a:cxn>
                <a:cxn ang="0">
                  <a:pos x="5489" y="1013"/>
                </a:cxn>
                <a:cxn ang="0">
                  <a:pos x="5441" y="1163"/>
                </a:cxn>
                <a:cxn ang="0">
                  <a:pos x="5345" y="1319"/>
                </a:cxn>
                <a:cxn ang="0">
                  <a:pos x="5202" y="1475"/>
                </a:cxn>
                <a:cxn ang="0">
                  <a:pos x="5017" y="1630"/>
                </a:cxn>
                <a:cxn ang="0">
                  <a:pos x="4789" y="1786"/>
                </a:cxn>
                <a:cxn ang="0">
                  <a:pos x="4526" y="1948"/>
                </a:cxn>
                <a:cxn ang="0">
                  <a:pos x="4215" y="2104"/>
                </a:cxn>
                <a:cxn ang="0">
                  <a:pos x="3875" y="2260"/>
                </a:cxn>
                <a:cxn ang="0">
                  <a:pos x="3498" y="2416"/>
                </a:cxn>
                <a:cxn ang="0">
                  <a:pos x="3085" y="2566"/>
                </a:cxn>
                <a:cxn ang="0">
                  <a:pos x="2643" y="2715"/>
                </a:cxn>
                <a:cxn ang="0">
                  <a:pos x="2164" y="2865"/>
                </a:cxn>
                <a:cxn ang="0">
                  <a:pos x="1662" y="3009"/>
                </a:cxn>
                <a:cxn ang="0">
                  <a:pos x="1136" y="3147"/>
                </a:cxn>
                <a:cxn ang="0">
                  <a:pos x="580" y="3279"/>
                </a:cxn>
                <a:cxn ang="0">
                  <a:pos x="0" y="3447"/>
                </a:cxn>
                <a:cxn ang="0">
                  <a:pos x="867" y="3249"/>
                </a:cxn>
                <a:cxn ang="0">
                  <a:pos x="1417" y="3105"/>
                </a:cxn>
                <a:cxn ang="0">
                  <a:pos x="1937" y="2961"/>
                </a:cxn>
                <a:cxn ang="0">
                  <a:pos x="2434" y="2817"/>
                </a:cxn>
                <a:cxn ang="0">
                  <a:pos x="2900" y="2668"/>
                </a:cxn>
                <a:cxn ang="0">
                  <a:pos x="3330" y="2512"/>
                </a:cxn>
                <a:cxn ang="0">
                  <a:pos x="3731" y="2356"/>
                </a:cxn>
                <a:cxn ang="0">
                  <a:pos x="4096" y="2200"/>
                </a:cxn>
                <a:cxn ang="0">
                  <a:pos x="4425" y="2038"/>
                </a:cxn>
                <a:cxn ang="0">
                  <a:pos x="4718" y="1876"/>
                </a:cxn>
                <a:cxn ang="0">
                  <a:pos x="4969" y="1720"/>
                </a:cxn>
                <a:cxn ang="0">
                  <a:pos x="5178" y="1559"/>
                </a:cxn>
                <a:cxn ang="0">
                  <a:pos x="5339" y="1397"/>
                </a:cxn>
                <a:cxn ang="0">
                  <a:pos x="5459" y="1241"/>
                </a:cxn>
                <a:cxn ang="0">
                  <a:pos x="5537" y="1085"/>
                </a:cxn>
                <a:cxn ang="0">
                  <a:pos x="5555" y="1007"/>
                </a:cxn>
              </a:cxnLst>
              <a:rect l="0" t="0" r="r" b="b"/>
              <a:pathLst>
                <a:path w="5561" h="3447">
                  <a:moveTo>
                    <a:pt x="5555" y="1007"/>
                  </a:moveTo>
                  <a:lnTo>
                    <a:pt x="5561" y="929"/>
                  </a:lnTo>
                  <a:lnTo>
                    <a:pt x="5555" y="851"/>
                  </a:lnTo>
                  <a:lnTo>
                    <a:pt x="5537" y="773"/>
                  </a:lnTo>
                  <a:lnTo>
                    <a:pt x="5501" y="701"/>
                  </a:lnTo>
                  <a:lnTo>
                    <a:pt x="5453" y="629"/>
                  </a:lnTo>
                  <a:lnTo>
                    <a:pt x="5399" y="563"/>
                  </a:lnTo>
                  <a:lnTo>
                    <a:pt x="5327" y="492"/>
                  </a:lnTo>
                  <a:lnTo>
                    <a:pt x="5244" y="432"/>
                  </a:lnTo>
                  <a:lnTo>
                    <a:pt x="5148" y="366"/>
                  </a:lnTo>
                  <a:lnTo>
                    <a:pt x="5040" y="306"/>
                  </a:lnTo>
                  <a:lnTo>
                    <a:pt x="4921" y="252"/>
                  </a:lnTo>
                  <a:lnTo>
                    <a:pt x="4795" y="198"/>
                  </a:lnTo>
                  <a:lnTo>
                    <a:pt x="4652" y="144"/>
                  </a:lnTo>
                  <a:lnTo>
                    <a:pt x="4502" y="90"/>
                  </a:lnTo>
                  <a:lnTo>
                    <a:pt x="4341" y="48"/>
                  </a:lnTo>
                  <a:lnTo>
                    <a:pt x="4167" y="0"/>
                  </a:lnTo>
                  <a:lnTo>
                    <a:pt x="4000" y="0"/>
                  </a:lnTo>
                  <a:lnTo>
                    <a:pt x="4185" y="42"/>
                  </a:lnTo>
                  <a:lnTo>
                    <a:pt x="4359" y="90"/>
                  </a:lnTo>
                  <a:lnTo>
                    <a:pt x="4520" y="138"/>
                  </a:lnTo>
                  <a:lnTo>
                    <a:pt x="4670" y="192"/>
                  </a:lnTo>
                  <a:lnTo>
                    <a:pt x="4807" y="246"/>
                  </a:lnTo>
                  <a:lnTo>
                    <a:pt x="4933" y="306"/>
                  </a:lnTo>
                  <a:lnTo>
                    <a:pt x="5046" y="366"/>
                  </a:lnTo>
                  <a:lnTo>
                    <a:pt x="5148" y="426"/>
                  </a:lnTo>
                  <a:lnTo>
                    <a:pt x="5238" y="492"/>
                  </a:lnTo>
                  <a:lnTo>
                    <a:pt x="5315" y="557"/>
                  </a:lnTo>
                  <a:lnTo>
                    <a:pt x="5381" y="629"/>
                  </a:lnTo>
                  <a:lnTo>
                    <a:pt x="5429" y="701"/>
                  </a:lnTo>
                  <a:lnTo>
                    <a:pt x="5465" y="779"/>
                  </a:lnTo>
                  <a:lnTo>
                    <a:pt x="5489" y="851"/>
                  </a:lnTo>
                  <a:lnTo>
                    <a:pt x="5495" y="935"/>
                  </a:lnTo>
                  <a:lnTo>
                    <a:pt x="5489" y="1013"/>
                  </a:lnTo>
                  <a:lnTo>
                    <a:pt x="5471" y="1091"/>
                  </a:lnTo>
                  <a:lnTo>
                    <a:pt x="5441" y="1163"/>
                  </a:lnTo>
                  <a:lnTo>
                    <a:pt x="5399" y="1241"/>
                  </a:lnTo>
                  <a:lnTo>
                    <a:pt x="5345" y="1319"/>
                  </a:lnTo>
                  <a:lnTo>
                    <a:pt x="5280" y="1397"/>
                  </a:lnTo>
                  <a:lnTo>
                    <a:pt x="5202" y="1475"/>
                  </a:lnTo>
                  <a:lnTo>
                    <a:pt x="5118" y="1553"/>
                  </a:lnTo>
                  <a:lnTo>
                    <a:pt x="5017" y="1630"/>
                  </a:lnTo>
                  <a:lnTo>
                    <a:pt x="4909" y="1708"/>
                  </a:lnTo>
                  <a:lnTo>
                    <a:pt x="4789" y="1786"/>
                  </a:lnTo>
                  <a:lnTo>
                    <a:pt x="4664" y="1870"/>
                  </a:lnTo>
                  <a:lnTo>
                    <a:pt x="4526" y="1948"/>
                  </a:lnTo>
                  <a:lnTo>
                    <a:pt x="4377" y="2026"/>
                  </a:lnTo>
                  <a:lnTo>
                    <a:pt x="4215" y="2104"/>
                  </a:lnTo>
                  <a:lnTo>
                    <a:pt x="4048" y="2182"/>
                  </a:lnTo>
                  <a:lnTo>
                    <a:pt x="3875" y="2260"/>
                  </a:lnTo>
                  <a:lnTo>
                    <a:pt x="3689" y="2338"/>
                  </a:lnTo>
                  <a:lnTo>
                    <a:pt x="3498" y="2416"/>
                  </a:lnTo>
                  <a:lnTo>
                    <a:pt x="3295" y="2488"/>
                  </a:lnTo>
                  <a:lnTo>
                    <a:pt x="3085" y="2566"/>
                  </a:lnTo>
                  <a:lnTo>
                    <a:pt x="2864" y="2644"/>
                  </a:lnTo>
                  <a:lnTo>
                    <a:pt x="2643" y="2715"/>
                  </a:lnTo>
                  <a:lnTo>
                    <a:pt x="2410" y="2793"/>
                  </a:lnTo>
                  <a:lnTo>
                    <a:pt x="2164" y="2865"/>
                  </a:lnTo>
                  <a:lnTo>
                    <a:pt x="1919" y="2937"/>
                  </a:lnTo>
                  <a:lnTo>
                    <a:pt x="1662" y="3009"/>
                  </a:lnTo>
                  <a:lnTo>
                    <a:pt x="1399" y="3075"/>
                  </a:lnTo>
                  <a:lnTo>
                    <a:pt x="1136" y="3147"/>
                  </a:lnTo>
                  <a:lnTo>
                    <a:pt x="861" y="3213"/>
                  </a:lnTo>
                  <a:lnTo>
                    <a:pt x="580" y="3279"/>
                  </a:lnTo>
                  <a:lnTo>
                    <a:pt x="0" y="3411"/>
                  </a:lnTo>
                  <a:lnTo>
                    <a:pt x="0" y="3447"/>
                  </a:lnTo>
                  <a:lnTo>
                    <a:pt x="586" y="3315"/>
                  </a:lnTo>
                  <a:lnTo>
                    <a:pt x="867" y="3249"/>
                  </a:lnTo>
                  <a:lnTo>
                    <a:pt x="1148" y="3177"/>
                  </a:lnTo>
                  <a:lnTo>
                    <a:pt x="1417" y="3105"/>
                  </a:lnTo>
                  <a:lnTo>
                    <a:pt x="1680" y="3039"/>
                  </a:lnTo>
                  <a:lnTo>
                    <a:pt x="1937" y="2961"/>
                  </a:lnTo>
                  <a:lnTo>
                    <a:pt x="2188" y="2889"/>
                  </a:lnTo>
                  <a:lnTo>
                    <a:pt x="2434" y="2817"/>
                  </a:lnTo>
                  <a:lnTo>
                    <a:pt x="2673" y="2739"/>
                  </a:lnTo>
                  <a:lnTo>
                    <a:pt x="2900" y="2668"/>
                  </a:lnTo>
                  <a:lnTo>
                    <a:pt x="3121" y="2590"/>
                  </a:lnTo>
                  <a:lnTo>
                    <a:pt x="3330" y="2512"/>
                  </a:lnTo>
                  <a:lnTo>
                    <a:pt x="3534" y="2434"/>
                  </a:lnTo>
                  <a:lnTo>
                    <a:pt x="3731" y="2356"/>
                  </a:lnTo>
                  <a:lnTo>
                    <a:pt x="3916" y="2278"/>
                  </a:lnTo>
                  <a:lnTo>
                    <a:pt x="4096" y="2200"/>
                  </a:lnTo>
                  <a:lnTo>
                    <a:pt x="4263" y="2116"/>
                  </a:lnTo>
                  <a:lnTo>
                    <a:pt x="4425" y="2038"/>
                  </a:lnTo>
                  <a:lnTo>
                    <a:pt x="4574" y="1960"/>
                  </a:lnTo>
                  <a:lnTo>
                    <a:pt x="4718" y="1876"/>
                  </a:lnTo>
                  <a:lnTo>
                    <a:pt x="4849" y="1798"/>
                  </a:lnTo>
                  <a:lnTo>
                    <a:pt x="4969" y="1720"/>
                  </a:lnTo>
                  <a:lnTo>
                    <a:pt x="5076" y="1636"/>
                  </a:lnTo>
                  <a:lnTo>
                    <a:pt x="5178" y="1559"/>
                  </a:lnTo>
                  <a:lnTo>
                    <a:pt x="5262" y="1481"/>
                  </a:lnTo>
                  <a:lnTo>
                    <a:pt x="5339" y="1397"/>
                  </a:lnTo>
                  <a:lnTo>
                    <a:pt x="5405" y="1319"/>
                  </a:lnTo>
                  <a:lnTo>
                    <a:pt x="5459" y="1241"/>
                  </a:lnTo>
                  <a:lnTo>
                    <a:pt x="5507" y="1163"/>
                  </a:lnTo>
                  <a:lnTo>
                    <a:pt x="5537" y="1085"/>
                  </a:lnTo>
                  <a:lnTo>
                    <a:pt x="5555" y="1007"/>
                  </a:lnTo>
                  <a:lnTo>
                    <a:pt x="5555" y="1007"/>
                  </a:lnTo>
                  <a:close/>
                </a:path>
              </a:pathLst>
            </a:custGeom>
            <a:gradFill rotWithShape="0">
              <a:gsLst>
                <a:gs pos="0">
                  <a:schemeClr val="bg2"/>
                </a:gs>
                <a:gs pos="100000">
                  <a:schemeClr val="bg1"/>
                </a:gs>
              </a:gsLst>
              <a:lin ang="18900000" scaled="1"/>
            </a:gradFill>
            <a:ln w="9525">
              <a:noFill/>
              <a:round/>
              <a:headEnd/>
              <a:tailEnd/>
            </a:ln>
          </p:spPr>
          <p:txBody>
            <a:bodyPr/>
            <a:lstStyle/>
            <a:p>
              <a:endParaRPr lang="fa-IR"/>
            </a:p>
          </p:txBody>
        </p:sp>
        <p:sp>
          <p:nvSpPr>
            <p:cNvPr id="33798" name="Freeform 6"/>
            <p:cNvSpPr>
              <a:spLocks/>
            </p:cNvSpPr>
            <p:nvPr/>
          </p:nvSpPr>
          <p:spPr bwMode="hidden">
            <a:xfrm>
              <a:off x="4942" y="0"/>
              <a:ext cx="816" cy="276"/>
            </a:xfrm>
            <a:custGeom>
              <a:avLst/>
              <a:gdLst/>
              <a:ahLst/>
              <a:cxnLst>
                <a:cxn ang="0">
                  <a:pos x="813" y="222"/>
                </a:cxn>
                <a:cxn ang="0">
                  <a:pos x="670" y="162"/>
                </a:cxn>
                <a:cxn ang="0">
                  <a:pos x="514" y="108"/>
                </a:cxn>
                <a:cxn ang="0">
                  <a:pos x="347" y="54"/>
                </a:cxn>
                <a:cxn ang="0">
                  <a:pos x="167" y="0"/>
                </a:cxn>
                <a:cxn ang="0">
                  <a:pos x="0" y="0"/>
                </a:cxn>
                <a:cxn ang="0">
                  <a:pos x="227" y="60"/>
                </a:cxn>
                <a:cxn ang="0">
                  <a:pos x="442" y="132"/>
                </a:cxn>
                <a:cxn ang="0">
                  <a:pos x="634" y="204"/>
                </a:cxn>
                <a:cxn ang="0">
                  <a:pos x="813" y="276"/>
                </a:cxn>
                <a:cxn ang="0">
                  <a:pos x="813" y="222"/>
                </a:cxn>
                <a:cxn ang="0">
                  <a:pos x="813" y="222"/>
                </a:cxn>
              </a:cxnLst>
              <a:rect l="0" t="0" r="r" b="b"/>
              <a:pathLst>
                <a:path w="813" h="276">
                  <a:moveTo>
                    <a:pt x="813" y="222"/>
                  </a:moveTo>
                  <a:lnTo>
                    <a:pt x="670" y="162"/>
                  </a:lnTo>
                  <a:lnTo>
                    <a:pt x="514" y="108"/>
                  </a:lnTo>
                  <a:lnTo>
                    <a:pt x="347" y="54"/>
                  </a:lnTo>
                  <a:lnTo>
                    <a:pt x="167" y="0"/>
                  </a:lnTo>
                  <a:lnTo>
                    <a:pt x="0" y="0"/>
                  </a:lnTo>
                  <a:lnTo>
                    <a:pt x="227" y="60"/>
                  </a:lnTo>
                  <a:lnTo>
                    <a:pt x="442" y="132"/>
                  </a:lnTo>
                  <a:lnTo>
                    <a:pt x="634" y="204"/>
                  </a:lnTo>
                  <a:lnTo>
                    <a:pt x="813" y="276"/>
                  </a:lnTo>
                  <a:lnTo>
                    <a:pt x="813" y="222"/>
                  </a:lnTo>
                  <a:lnTo>
                    <a:pt x="813" y="222"/>
                  </a:lnTo>
                  <a:close/>
                </a:path>
              </a:pathLst>
            </a:custGeom>
            <a:gradFill rotWithShape="1">
              <a:gsLst>
                <a:gs pos="0">
                  <a:schemeClr val="bg2"/>
                </a:gs>
                <a:gs pos="50000">
                  <a:schemeClr val="bg2">
                    <a:gamma/>
                    <a:tint val="81961"/>
                    <a:invGamma/>
                  </a:schemeClr>
                </a:gs>
                <a:gs pos="100000">
                  <a:schemeClr val="bg2"/>
                </a:gs>
              </a:gsLst>
              <a:lin ang="0" scaled="1"/>
            </a:gradFill>
            <a:ln w="0" cmpd="sng">
              <a:noFill/>
              <a:round/>
              <a:headEnd/>
              <a:tailEnd/>
            </a:ln>
          </p:spPr>
          <p:txBody>
            <a:bodyPr/>
            <a:lstStyle/>
            <a:p>
              <a:endParaRPr lang="fa-IR"/>
            </a:p>
          </p:txBody>
        </p:sp>
        <p:sp>
          <p:nvSpPr>
            <p:cNvPr id="33799" name="Freeform 7"/>
            <p:cNvSpPr>
              <a:spLocks/>
            </p:cNvSpPr>
            <p:nvPr/>
          </p:nvSpPr>
          <p:spPr bwMode="hidden">
            <a:xfrm>
              <a:off x="0" y="1984"/>
              <a:ext cx="5758" cy="2098"/>
            </a:xfrm>
            <a:custGeom>
              <a:avLst/>
              <a:gdLst/>
              <a:ahLst/>
              <a:cxnLst>
                <a:cxn ang="0">
                  <a:pos x="5740" y="0"/>
                </a:cxn>
                <a:cxn ang="0">
                  <a:pos x="5638" y="72"/>
                </a:cxn>
                <a:cxn ang="0">
                  <a:pos x="5537" y="138"/>
                </a:cxn>
                <a:cxn ang="0">
                  <a:pos x="5423" y="210"/>
                </a:cxn>
                <a:cxn ang="0">
                  <a:pos x="5304" y="276"/>
                </a:cxn>
                <a:cxn ang="0">
                  <a:pos x="5052" y="414"/>
                </a:cxn>
                <a:cxn ang="0">
                  <a:pos x="4777" y="552"/>
                </a:cxn>
                <a:cxn ang="0">
                  <a:pos x="4478" y="690"/>
                </a:cxn>
                <a:cxn ang="0">
                  <a:pos x="4162" y="827"/>
                </a:cxn>
                <a:cxn ang="0">
                  <a:pos x="3827" y="959"/>
                </a:cxn>
                <a:cxn ang="0">
                  <a:pos x="3468" y="1091"/>
                </a:cxn>
                <a:cxn ang="0">
                  <a:pos x="3091" y="1223"/>
                </a:cxn>
                <a:cxn ang="0">
                  <a:pos x="2697" y="1355"/>
                </a:cxn>
                <a:cxn ang="0">
                  <a:pos x="2284" y="1481"/>
                </a:cxn>
                <a:cxn ang="0">
                  <a:pos x="1860" y="1601"/>
                </a:cxn>
                <a:cxn ang="0">
                  <a:pos x="1417" y="1721"/>
                </a:cxn>
                <a:cxn ang="0">
                  <a:pos x="957" y="1834"/>
                </a:cxn>
                <a:cxn ang="0">
                  <a:pos x="484" y="1948"/>
                </a:cxn>
                <a:cxn ang="0">
                  <a:pos x="0" y="2056"/>
                </a:cxn>
                <a:cxn ang="0">
                  <a:pos x="0" y="2098"/>
                </a:cxn>
                <a:cxn ang="0">
                  <a:pos x="478" y="1990"/>
                </a:cxn>
                <a:cxn ang="0">
                  <a:pos x="951" y="1882"/>
                </a:cxn>
                <a:cxn ang="0">
                  <a:pos x="1405" y="1763"/>
                </a:cxn>
                <a:cxn ang="0">
                  <a:pos x="1842" y="1649"/>
                </a:cxn>
                <a:cxn ang="0">
                  <a:pos x="2266" y="1523"/>
                </a:cxn>
                <a:cxn ang="0">
                  <a:pos x="2679" y="1397"/>
                </a:cxn>
                <a:cxn ang="0">
                  <a:pos x="3067" y="1271"/>
                </a:cxn>
                <a:cxn ang="0">
                  <a:pos x="3444" y="1139"/>
                </a:cxn>
                <a:cxn ang="0">
                  <a:pos x="3803" y="1007"/>
                </a:cxn>
                <a:cxn ang="0">
                  <a:pos x="4138" y="875"/>
                </a:cxn>
                <a:cxn ang="0">
                  <a:pos x="4460" y="737"/>
                </a:cxn>
                <a:cxn ang="0">
                  <a:pos x="4759" y="600"/>
                </a:cxn>
                <a:cxn ang="0">
                  <a:pos x="5040" y="462"/>
                </a:cxn>
                <a:cxn ang="0">
                  <a:pos x="5292" y="324"/>
                </a:cxn>
                <a:cxn ang="0">
                  <a:pos x="5531" y="186"/>
                </a:cxn>
                <a:cxn ang="0">
                  <a:pos x="5740" y="48"/>
                </a:cxn>
                <a:cxn ang="0">
                  <a:pos x="5740" y="0"/>
                </a:cxn>
                <a:cxn ang="0">
                  <a:pos x="5740" y="0"/>
                </a:cxn>
              </a:cxnLst>
              <a:rect l="0" t="0" r="r" b="b"/>
              <a:pathLst>
                <a:path w="5740" h="2098">
                  <a:moveTo>
                    <a:pt x="5740" y="0"/>
                  </a:moveTo>
                  <a:lnTo>
                    <a:pt x="5638" y="72"/>
                  </a:lnTo>
                  <a:lnTo>
                    <a:pt x="5537" y="138"/>
                  </a:lnTo>
                  <a:lnTo>
                    <a:pt x="5423" y="210"/>
                  </a:lnTo>
                  <a:lnTo>
                    <a:pt x="5304" y="276"/>
                  </a:lnTo>
                  <a:lnTo>
                    <a:pt x="5052" y="414"/>
                  </a:lnTo>
                  <a:lnTo>
                    <a:pt x="4777" y="552"/>
                  </a:lnTo>
                  <a:lnTo>
                    <a:pt x="4478" y="690"/>
                  </a:lnTo>
                  <a:lnTo>
                    <a:pt x="4162" y="827"/>
                  </a:lnTo>
                  <a:lnTo>
                    <a:pt x="3827" y="959"/>
                  </a:lnTo>
                  <a:lnTo>
                    <a:pt x="3468" y="1091"/>
                  </a:lnTo>
                  <a:lnTo>
                    <a:pt x="3091" y="1223"/>
                  </a:lnTo>
                  <a:lnTo>
                    <a:pt x="2697" y="1355"/>
                  </a:lnTo>
                  <a:lnTo>
                    <a:pt x="2284" y="1481"/>
                  </a:lnTo>
                  <a:lnTo>
                    <a:pt x="1860" y="1601"/>
                  </a:lnTo>
                  <a:lnTo>
                    <a:pt x="1417" y="1721"/>
                  </a:lnTo>
                  <a:lnTo>
                    <a:pt x="957" y="1834"/>
                  </a:lnTo>
                  <a:lnTo>
                    <a:pt x="484" y="1948"/>
                  </a:lnTo>
                  <a:lnTo>
                    <a:pt x="0" y="2056"/>
                  </a:lnTo>
                  <a:lnTo>
                    <a:pt x="0" y="2098"/>
                  </a:lnTo>
                  <a:lnTo>
                    <a:pt x="478" y="1990"/>
                  </a:lnTo>
                  <a:lnTo>
                    <a:pt x="951" y="1882"/>
                  </a:lnTo>
                  <a:lnTo>
                    <a:pt x="1405" y="1763"/>
                  </a:lnTo>
                  <a:lnTo>
                    <a:pt x="1842" y="1649"/>
                  </a:lnTo>
                  <a:lnTo>
                    <a:pt x="2266" y="1523"/>
                  </a:lnTo>
                  <a:lnTo>
                    <a:pt x="2679" y="1397"/>
                  </a:lnTo>
                  <a:lnTo>
                    <a:pt x="3067" y="1271"/>
                  </a:lnTo>
                  <a:lnTo>
                    <a:pt x="3444" y="1139"/>
                  </a:lnTo>
                  <a:lnTo>
                    <a:pt x="3803" y="1007"/>
                  </a:lnTo>
                  <a:lnTo>
                    <a:pt x="4138" y="875"/>
                  </a:lnTo>
                  <a:lnTo>
                    <a:pt x="4460" y="737"/>
                  </a:lnTo>
                  <a:lnTo>
                    <a:pt x="4759" y="600"/>
                  </a:lnTo>
                  <a:lnTo>
                    <a:pt x="5040" y="462"/>
                  </a:lnTo>
                  <a:lnTo>
                    <a:pt x="5292" y="324"/>
                  </a:lnTo>
                  <a:lnTo>
                    <a:pt x="5531" y="186"/>
                  </a:lnTo>
                  <a:lnTo>
                    <a:pt x="5740" y="48"/>
                  </a:lnTo>
                  <a:lnTo>
                    <a:pt x="5740" y="0"/>
                  </a:lnTo>
                  <a:lnTo>
                    <a:pt x="5740" y="0"/>
                  </a:lnTo>
                  <a:close/>
                </a:path>
              </a:pathLst>
            </a:custGeom>
            <a:gradFill rotWithShape="0">
              <a:gsLst>
                <a:gs pos="0">
                  <a:schemeClr val="bg2"/>
                </a:gs>
                <a:gs pos="100000">
                  <a:schemeClr val="bg1"/>
                </a:gs>
              </a:gsLst>
              <a:lin ang="18900000" scaled="1"/>
            </a:gradFill>
            <a:ln w="9525">
              <a:noFill/>
              <a:round/>
              <a:headEnd/>
              <a:tailEnd/>
            </a:ln>
          </p:spPr>
          <p:txBody>
            <a:bodyPr/>
            <a:lstStyle/>
            <a:p>
              <a:endParaRPr lang="fa-IR"/>
            </a:p>
          </p:txBody>
        </p:sp>
        <p:sp>
          <p:nvSpPr>
            <p:cNvPr id="33800" name="Freeform 8"/>
            <p:cNvSpPr>
              <a:spLocks/>
            </p:cNvSpPr>
            <p:nvPr/>
          </p:nvSpPr>
          <p:spPr bwMode="hidden">
            <a:xfrm>
              <a:off x="0" y="102"/>
              <a:ext cx="1961" cy="1265"/>
            </a:xfrm>
            <a:custGeom>
              <a:avLst/>
              <a:gdLst/>
              <a:ahLst/>
              <a:cxnLst>
                <a:cxn ang="0">
                  <a:pos x="1955" y="485"/>
                </a:cxn>
                <a:cxn ang="0">
                  <a:pos x="1901" y="390"/>
                </a:cxn>
                <a:cxn ang="0">
                  <a:pos x="1770" y="306"/>
                </a:cxn>
                <a:cxn ang="0">
                  <a:pos x="1579" y="228"/>
                </a:cxn>
                <a:cxn ang="0">
                  <a:pos x="1327" y="162"/>
                </a:cxn>
                <a:cxn ang="0">
                  <a:pos x="1010" y="102"/>
                </a:cxn>
                <a:cxn ang="0">
                  <a:pos x="646" y="54"/>
                </a:cxn>
                <a:cxn ang="0">
                  <a:pos x="227" y="18"/>
                </a:cxn>
                <a:cxn ang="0">
                  <a:pos x="0" y="12"/>
                </a:cxn>
                <a:cxn ang="0">
                  <a:pos x="431" y="48"/>
                </a:cxn>
                <a:cxn ang="0">
                  <a:pos x="813" y="90"/>
                </a:cxn>
                <a:cxn ang="0">
                  <a:pos x="1148" y="144"/>
                </a:cxn>
                <a:cxn ang="0">
                  <a:pos x="1423" y="204"/>
                </a:cxn>
                <a:cxn ang="0">
                  <a:pos x="1638" y="276"/>
                </a:cxn>
                <a:cxn ang="0">
                  <a:pos x="1794" y="360"/>
                </a:cxn>
                <a:cxn ang="0">
                  <a:pos x="1883" y="443"/>
                </a:cxn>
                <a:cxn ang="0">
                  <a:pos x="1901" y="539"/>
                </a:cxn>
                <a:cxn ang="0">
                  <a:pos x="1854" y="629"/>
                </a:cxn>
                <a:cxn ang="0">
                  <a:pos x="1746" y="719"/>
                </a:cxn>
                <a:cxn ang="0">
                  <a:pos x="1579" y="809"/>
                </a:cxn>
                <a:cxn ang="0">
                  <a:pos x="1357" y="899"/>
                </a:cxn>
                <a:cxn ang="0">
                  <a:pos x="1088" y="989"/>
                </a:cxn>
                <a:cxn ang="0">
                  <a:pos x="765" y="1073"/>
                </a:cxn>
                <a:cxn ang="0">
                  <a:pos x="407" y="1157"/>
                </a:cxn>
                <a:cxn ang="0">
                  <a:pos x="0" y="1241"/>
                </a:cxn>
                <a:cxn ang="0">
                  <a:pos x="215" y="1223"/>
                </a:cxn>
                <a:cxn ang="0">
                  <a:pos x="610" y="1139"/>
                </a:cxn>
                <a:cxn ang="0">
                  <a:pos x="957" y="1049"/>
                </a:cxn>
                <a:cxn ang="0">
                  <a:pos x="1262" y="959"/>
                </a:cxn>
                <a:cxn ang="0">
                  <a:pos x="1513" y="863"/>
                </a:cxn>
                <a:cxn ang="0">
                  <a:pos x="1716" y="767"/>
                </a:cxn>
                <a:cxn ang="0">
                  <a:pos x="1860" y="677"/>
                </a:cxn>
                <a:cxn ang="0">
                  <a:pos x="1937" y="581"/>
                </a:cxn>
                <a:cxn ang="0">
                  <a:pos x="1955" y="533"/>
                </a:cxn>
              </a:cxnLst>
              <a:rect l="0" t="0" r="r" b="b"/>
              <a:pathLst>
                <a:path w="1955" h="1265">
                  <a:moveTo>
                    <a:pt x="1955" y="533"/>
                  </a:moveTo>
                  <a:lnTo>
                    <a:pt x="1955" y="485"/>
                  </a:lnTo>
                  <a:lnTo>
                    <a:pt x="1937" y="438"/>
                  </a:lnTo>
                  <a:lnTo>
                    <a:pt x="1901" y="390"/>
                  </a:lnTo>
                  <a:lnTo>
                    <a:pt x="1842" y="348"/>
                  </a:lnTo>
                  <a:lnTo>
                    <a:pt x="1770" y="306"/>
                  </a:lnTo>
                  <a:lnTo>
                    <a:pt x="1686" y="270"/>
                  </a:lnTo>
                  <a:lnTo>
                    <a:pt x="1579" y="228"/>
                  </a:lnTo>
                  <a:lnTo>
                    <a:pt x="1459" y="198"/>
                  </a:lnTo>
                  <a:lnTo>
                    <a:pt x="1327" y="162"/>
                  </a:lnTo>
                  <a:lnTo>
                    <a:pt x="1178" y="132"/>
                  </a:lnTo>
                  <a:lnTo>
                    <a:pt x="1010" y="102"/>
                  </a:lnTo>
                  <a:lnTo>
                    <a:pt x="837" y="78"/>
                  </a:lnTo>
                  <a:lnTo>
                    <a:pt x="646" y="54"/>
                  </a:lnTo>
                  <a:lnTo>
                    <a:pt x="442" y="36"/>
                  </a:lnTo>
                  <a:lnTo>
                    <a:pt x="227" y="18"/>
                  </a:lnTo>
                  <a:lnTo>
                    <a:pt x="0" y="0"/>
                  </a:lnTo>
                  <a:lnTo>
                    <a:pt x="0" y="12"/>
                  </a:lnTo>
                  <a:lnTo>
                    <a:pt x="221" y="30"/>
                  </a:lnTo>
                  <a:lnTo>
                    <a:pt x="431" y="48"/>
                  </a:lnTo>
                  <a:lnTo>
                    <a:pt x="628" y="66"/>
                  </a:lnTo>
                  <a:lnTo>
                    <a:pt x="813" y="90"/>
                  </a:lnTo>
                  <a:lnTo>
                    <a:pt x="987" y="114"/>
                  </a:lnTo>
                  <a:lnTo>
                    <a:pt x="1148" y="144"/>
                  </a:lnTo>
                  <a:lnTo>
                    <a:pt x="1292" y="174"/>
                  </a:lnTo>
                  <a:lnTo>
                    <a:pt x="1423" y="204"/>
                  </a:lnTo>
                  <a:lnTo>
                    <a:pt x="1537" y="240"/>
                  </a:lnTo>
                  <a:lnTo>
                    <a:pt x="1638" y="276"/>
                  </a:lnTo>
                  <a:lnTo>
                    <a:pt x="1728" y="318"/>
                  </a:lnTo>
                  <a:lnTo>
                    <a:pt x="1794" y="360"/>
                  </a:lnTo>
                  <a:lnTo>
                    <a:pt x="1848" y="402"/>
                  </a:lnTo>
                  <a:lnTo>
                    <a:pt x="1883" y="443"/>
                  </a:lnTo>
                  <a:lnTo>
                    <a:pt x="1901" y="491"/>
                  </a:lnTo>
                  <a:lnTo>
                    <a:pt x="1901" y="539"/>
                  </a:lnTo>
                  <a:lnTo>
                    <a:pt x="1883" y="587"/>
                  </a:lnTo>
                  <a:lnTo>
                    <a:pt x="1854" y="629"/>
                  </a:lnTo>
                  <a:lnTo>
                    <a:pt x="1806" y="677"/>
                  </a:lnTo>
                  <a:lnTo>
                    <a:pt x="1746" y="719"/>
                  </a:lnTo>
                  <a:lnTo>
                    <a:pt x="1668" y="767"/>
                  </a:lnTo>
                  <a:lnTo>
                    <a:pt x="1579" y="809"/>
                  </a:lnTo>
                  <a:lnTo>
                    <a:pt x="1471" y="857"/>
                  </a:lnTo>
                  <a:lnTo>
                    <a:pt x="1357" y="899"/>
                  </a:lnTo>
                  <a:lnTo>
                    <a:pt x="1226" y="941"/>
                  </a:lnTo>
                  <a:lnTo>
                    <a:pt x="1088" y="989"/>
                  </a:lnTo>
                  <a:lnTo>
                    <a:pt x="933" y="1031"/>
                  </a:lnTo>
                  <a:lnTo>
                    <a:pt x="765" y="1073"/>
                  </a:lnTo>
                  <a:lnTo>
                    <a:pt x="592" y="1115"/>
                  </a:lnTo>
                  <a:lnTo>
                    <a:pt x="407" y="1157"/>
                  </a:lnTo>
                  <a:lnTo>
                    <a:pt x="209" y="1199"/>
                  </a:lnTo>
                  <a:lnTo>
                    <a:pt x="0" y="1241"/>
                  </a:lnTo>
                  <a:lnTo>
                    <a:pt x="0" y="1265"/>
                  </a:lnTo>
                  <a:lnTo>
                    <a:pt x="215" y="1223"/>
                  </a:lnTo>
                  <a:lnTo>
                    <a:pt x="413" y="1181"/>
                  </a:lnTo>
                  <a:lnTo>
                    <a:pt x="610" y="1139"/>
                  </a:lnTo>
                  <a:lnTo>
                    <a:pt x="789" y="1091"/>
                  </a:lnTo>
                  <a:lnTo>
                    <a:pt x="957" y="1049"/>
                  </a:lnTo>
                  <a:lnTo>
                    <a:pt x="1118" y="1001"/>
                  </a:lnTo>
                  <a:lnTo>
                    <a:pt x="1262" y="959"/>
                  </a:lnTo>
                  <a:lnTo>
                    <a:pt x="1393" y="911"/>
                  </a:lnTo>
                  <a:lnTo>
                    <a:pt x="1513" y="863"/>
                  </a:lnTo>
                  <a:lnTo>
                    <a:pt x="1620" y="815"/>
                  </a:lnTo>
                  <a:lnTo>
                    <a:pt x="1716" y="767"/>
                  </a:lnTo>
                  <a:lnTo>
                    <a:pt x="1794" y="725"/>
                  </a:lnTo>
                  <a:lnTo>
                    <a:pt x="1860" y="677"/>
                  </a:lnTo>
                  <a:lnTo>
                    <a:pt x="1907" y="629"/>
                  </a:lnTo>
                  <a:lnTo>
                    <a:pt x="1937" y="581"/>
                  </a:lnTo>
                  <a:lnTo>
                    <a:pt x="1955" y="533"/>
                  </a:lnTo>
                  <a:lnTo>
                    <a:pt x="1955" y="533"/>
                  </a:lnTo>
                  <a:close/>
                </a:path>
              </a:pathLst>
            </a:custGeom>
            <a:gradFill rotWithShape="0">
              <a:gsLst>
                <a:gs pos="0">
                  <a:schemeClr val="bg2"/>
                </a:gs>
                <a:gs pos="100000">
                  <a:schemeClr val="bg1"/>
                </a:gs>
              </a:gsLst>
              <a:lin ang="18900000" scaled="1"/>
            </a:gradFill>
            <a:ln w="9525">
              <a:noFill/>
              <a:round/>
              <a:headEnd/>
              <a:tailEnd/>
            </a:ln>
          </p:spPr>
          <p:txBody>
            <a:bodyPr/>
            <a:lstStyle/>
            <a:p>
              <a:endParaRPr lang="fa-IR"/>
            </a:p>
          </p:txBody>
        </p:sp>
        <p:sp>
          <p:nvSpPr>
            <p:cNvPr id="33801" name="Freeform 9"/>
            <p:cNvSpPr>
              <a:spLocks/>
            </p:cNvSpPr>
            <p:nvPr/>
          </p:nvSpPr>
          <p:spPr bwMode="hidden">
            <a:xfrm>
              <a:off x="0" y="0"/>
              <a:ext cx="4709" cy="2901"/>
            </a:xfrm>
            <a:custGeom>
              <a:avLst/>
              <a:gdLst/>
              <a:ahLst/>
              <a:cxnLst>
                <a:cxn ang="0">
                  <a:pos x="4694" y="797"/>
                </a:cxn>
                <a:cxn ang="0">
                  <a:pos x="4664" y="665"/>
                </a:cxn>
                <a:cxn ang="0">
                  <a:pos x="4586" y="540"/>
                </a:cxn>
                <a:cxn ang="0">
                  <a:pos x="4466" y="426"/>
                </a:cxn>
                <a:cxn ang="0">
                  <a:pos x="4299" y="312"/>
                </a:cxn>
                <a:cxn ang="0">
                  <a:pos x="4084" y="216"/>
                </a:cxn>
                <a:cxn ang="0">
                  <a:pos x="3833" y="120"/>
                </a:cxn>
                <a:cxn ang="0">
                  <a:pos x="3540" y="36"/>
                </a:cxn>
                <a:cxn ang="0">
                  <a:pos x="3205" y="0"/>
                </a:cxn>
                <a:cxn ang="0">
                  <a:pos x="3540" y="78"/>
                </a:cxn>
                <a:cxn ang="0">
                  <a:pos x="3833" y="162"/>
                </a:cxn>
                <a:cxn ang="0">
                  <a:pos x="4084" y="258"/>
                </a:cxn>
                <a:cxn ang="0">
                  <a:pos x="4287" y="366"/>
                </a:cxn>
                <a:cxn ang="0">
                  <a:pos x="4443" y="480"/>
                </a:cxn>
                <a:cxn ang="0">
                  <a:pos x="4550" y="605"/>
                </a:cxn>
                <a:cxn ang="0">
                  <a:pos x="4610" y="737"/>
                </a:cxn>
                <a:cxn ang="0">
                  <a:pos x="4610" y="875"/>
                </a:cxn>
                <a:cxn ang="0">
                  <a:pos x="4568" y="1001"/>
                </a:cxn>
                <a:cxn ang="0">
                  <a:pos x="4490" y="1127"/>
                </a:cxn>
                <a:cxn ang="0">
                  <a:pos x="4371" y="1259"/>
                </a:cxn>
                <a:cxn ang="0">
                  <a:pos x="4215" y="1385"/>
                </a:cxn>
                <a:cxn ang="0">
                  <a:pos x="4024" y="1517"/>
                </a:cxn>
                <a:cxn ang="0">
                  <a:pos x="3803" y="1648"/>
                </a:cxn>
                <a:cxn ang="0">
                  <a:pos x="3546" y="1774"/>
                </a:cxn>
                <a:cxn ang="0">
                  <a:pos x="3259" y="1906"/>
                </a:cxn>
                <a:cxn ang="0">
                  <a:pos x="2942" y="2032"/>
                </a:cxn>
                <a:cxn ang="0">
                  <a:pos x="2595" y="2164"/>
                </a:cxn>
                <a:cxn ang="0">
                  <a:pos x="2224" y="2284"/>
                </a:cxn>
                <a:cxn ang="0">
                  <a:pos x="1824" y="2410"/>
                </a:cxn>
                <a:cxn ang="0">
                  <a:pos x="1399" y="2530"/>
                </a:cxn>
                <a:cxn ang="0">
                  <a:pos x="484" y="2757"/>
                </a:cxn>
                <a:cxn ang="0">
                  <a:pos x="0" y="2901"/>
                </a:cxn>
                <a:cxn ang="0">
                  <a:pos x="969" y="2674"/>
                </a:cxn>
                <a:cxn ang="0">
                  <a:pos x="1638" y="2494"/>
                </a:cxn>
                <a:cxn ang="0">
                  <a:pos x="2057" y="2374"/>
                </a:cxn>
                <a:cxn ang="0">
                  <a:pos x="2451" y="2248"/>
                </a:cxn>
                <a:cxn ang="0">
                  <a:pos x="2816" y="2116"/>
                </a:cxn>
                <a:cxn ang="0">
                  <a:pos x="3151" y="1984"/>
                </a:cxn>
                <a:cxn ang="0">
                  <a:pos x="3462" y="1858"/>
                </a:cxn>
                <a:cxn ang="0">
                  <a:pos x="3737" y="1720"/>
                </a:cxn>
                <a:cxn ang="0">
                  <a:pos x="3982" y="1589"/>
                </a:cxn>
                <a:cxn ang="0">
                  <a:pos x="4191" y="1457"/>
                </a:cxn>
                <a:cxn ang="0">
                  <a:pos x="4371" y="1325"/>
                </a:cxn>
                <a:cxn ang="0">
                  <a:pos x="4508" y="1193"/>
                </a:cxn>
                <a:cxn ang="0">
                  <a:pos x="4610" y="1061"/>
                </a:cxn>
                <a:cxn ang="0">
                  <a:pos x="4670" y="935"/>
                </a:cxn>
                <a:cxn ang="0">
                  <a:pos x="4688" y="869"/>
                </a:cxn>
              </a:cxnLst>
              <a:rect l="0" t="0" r="r" b="b"/>
              <a:pathLst>
                <a:path w="4694" h="2901">
                  <a:moveTo>
                    <a:pt x="4688" y="869"/>
                  </a:moveTo>
                  <a:lnTo>
                    <a:pt x="4694" y="797"/>
                  </a:lnTo>
                  <a:lnTo>
                    <a:pt x="4688" y="731"/>
                  </a:lnTo>
                  <a:lnTo>
                    <a:pt x="4664" y="665"/>
                  </a:lnTo>
                  <a:lnTo>
                    <a:pt x="4634" y="599"/>
                  </a:lnTo>
                  <a:lnTo>
                    <a:pt x="4586" y="540"/>
                  </a:lnTo>
                  <a:lnTo>
                    <a:pt x="4532" y="480"/>
                  </a:lnTo>
                  <a:lnTo>
                    <a:pt x="4466" y="426"/>
                  </a:lnTo>
                  <a:lnTo>
                    <a:pt x="4389" y="366"/>
                  </a:lnTo>
                  <a:lnTo>
                    <a:pt x="4299" y="312"/>
                  </a:lnTo>
                  <a:lnTo>
                    <a:pt x="4197" y="264"/>
                  </a:lnTo>
                  <a:lnTo>
                    <a:pt x="4084" y="216"/>
                  </a:lnTo>
                  <a:lnTo>
                    <a:pt x="3964" y="168"/>
                  </a:lnTo>
                  <a:lnTo>
                    <a:pt x="3833" y="120"/>
                  </a:lnTo>
                  <a:lnTo>
                    <a:pt x="3689" y="78"/>
                  </a:lnTo>
                  <a:lnTo>
                    <a:pt x="3540" y="36"/>
                  </a:lnTo>
                  <a:lnTo>
                    <a:pt x="3378" y="0"/>
                  </a:lnTo>
                  <a:lnTo>
                    <a:pt x="3205" y="0"/>
                  </a:lnTo>
                  <a:lnTo>
                    <a:pt x="3378" y="36"/>
                  </a:lnTo>
                  <a:lnTo>
                    <a:pt x="3540" y="78"/>
                  </a:lnTo>
                  <a:lnTo>
                    <a:pt x="3689" y="120"/>
                  </a:lnTo>
                  <a:lnTo>
                    <a:pt x="3833" y="162"/>
                  </a:lnTo>
                  <a:lnTo>
                    <a:pt x="3964" y="210"/>
                  </a:lnTo>
                  <a:lnTo>
                    <a:pt x="4084" y="258"/>
                  </a:lnTo>
                  <a:lnTo>
                    <a:pt x="4191" y="312"/>
                  </a:lnTo>
                  <a:lnTo>
                    <a:pt x="4287" y="366"/>
                  </a:lnTo>
                  <a:lnTo>
                    <a:pt x="4371" y="420"/>
                  </a:lnTo>
                  <a:lnTo>
                    <a:pt x="4443" y="480"/>
                  </a:lnTo>
                  <a:lnTo>
                    <a:pt x="4502" y="540"/>
                  </a:lnTo>
                  <a:lnTo>
                    <a:pt x="4550" y="605"/>
                  </a:lnTo>
                  <a:lnTo>
                    <a:pt x="4586" y="671"/>
                  </a:lnTo>
                  <a:lnTo>
                    <a:pt x="4610" y="737"/>
                  </a:lnTo>
                  <a:lnTo>
                    <a:pt x="4616" y="803"/>
                  </a:lnTo>
                  <a:lnTo>
                    <a:pt x="4610" y="875"/>
                  </a:lnTo>
                  <a:lnTo>
                    <a:pt x="4592" y="935"/>
                  </a:lnTo>
                  <a:lnTo>
                    <a:pt x="4568" y="1001"/>
                  </a:lnTo>
                  <a:lnTo>
                    <a:pt x="4532" y="1067"/>
                  </a:lnTo>
                  <a:lnTo>
                    <a:pt x="4490" y="1127"/>
                  </a:lnTo>
                  <a:lnTo>
                    <a:pt x="4437" y="1193"/>
                  </a:lnTo>
                  <a:lnTo>
                    <a:pt x="4371" y="1259"/>
                  </a:lnTo>
                  <a:lnTo>
                    <a:pt x="4299" y="1325"/>
                  </a:lnTo>
                  <a:lnTo>
                    <a:pt x="4215" y="1385"/>
                  </a:lnTo>
                  <a:lnTo>
                    <a:pt x="4126" y="1451"/>
                  </a:lnTo>
                  <a:lnTo>
                    <a:pt x="4024" y="1517"/>
                  </a:lnTo>
                  <a:lnTo>
                    <a:pt x="3916" y="1583"/>
                  </a:lnTo>
                  <a:lnTo>
                    <a:pt x="3803" y="1648"/>
                  </a:lnTo>
                  <a:lnTo>
                    <a:pt x="3677" y="1714"/>
                  </a:lnTo>
                  <a:lnTo>
                    <a:pt x="3546" y="1774"/>
                  </a:lnTo>
                  <a:lnTo>
                    <a:pt x="3408" y="1840"/>
                  </a:lnTo>
                  <a:lnTo>
                    <a:pt x="3259" y="1906"/>
                  </a:lnTo>
                  <a:lnTo>
                    <a:pt x="3103" y="1972"/>
                  </a:lnTo>
                  <a:lnTo>
                    <a:pt x="2942" y="2032"/>
                  </a:lnTo>
                  <a:lnTo>
                    <a:pt x="2768" y="2098"/>
                  </a:lnTo>
                  <a:lnTo>
                    <a:pt x="2595" y="2164"/>
                  </a:lnTo>
                  <a:lnTo>
                    <a:pt x="2410" y="2224"/>
                  </a:lnTo>
                  <a:lnTo>
                    <a:pt x="2224" y="2284"/>
                  </a:lnTo>
                  <a:lnTo>
                    <a:pt x="2027" y="2350"/>
                  </a:lnTo>
                  <a:lnTo>
                    <a:pt x="1824" y="2410"/>
                  </a:lnTo>
                  <a:lnTo>
                    <a:pt x="1614" y="2470"/>
                  </a:lnTo>
                  <a:lnTo>
                    <a:pt x="1399" y="2530"/>
                  </a:lnTo>
                  <a:lnTo>
                    <a:pt x="957" y="2644"/>
                  </a:lnTo>
                  <a:lnTo>
                    <a:pt x="484" y="2757"/>
                  </a:lnTo>
                  <a:lnTo>
                    <a:pt x="0" y="2865"/>
                  </a:lnTo>
                  <a:lnTo>
                    <a:pt x="0" y="2901"/>
                  </a:lnTo>
                  <a:lnTo>
                    <a:pt x="496" y="2787"/>
                  </a:lnTo>
                  <a:lnTo>
                    <a:pt x="969" y="2674"/>
                  </a:lnTo>
                  <a:lnTo>
                    <a:pt x="1423" y="2554"/>
                  </a:lnTo>
                  <a:lnTo>
                    <a:pt x="1638" y="2494"/>
                  </a:lnTo>
                  <a:lnTo>
                    <a:pt x="1854" y="2434"/>
                  </a:lnTo>
                  <a:lnTo>
                    <a:pt x="2057" y="2374"/>
                  </a:lnTo>
                  <a:lnTo>
                    <a:pt x="2254" y="2308"/>
                  </a:lnTo>
                  <a:lnTo>
                    <a:pt x="2451" y="2248"/>
                  </a:lnTo>
                  <a:lnTo>
                    <a:pt x="2637" y="2182"/>
                  </a:lnTo>
                  <a:lnTo>
                    <a:pt x="2816" y="2116"/>
                  </a:lnTo>
                  <a:lnTo>
                    <a:pt x="2990" y="2050"/>
                  </a:lnTo>
                  <a:lnTo>
                    <a:pt x="3151" y="1984"/>
                  </a:lnTo>
                  <a:lnTo>
                    <a:pt x="3312" y="1924"/>
                  </a:lnTo>
                  <a:lnTo>
                    <a:pt x="3462" y="1858"/>
                  </a:lnTo>
                  <a:lnTo>
                    <a:pt x="3605" y="1792"/>
                  </a:lnTo>
                  <a:lnTo>
                    <a:pt x="3737" y="1720"/>
                  </a:lnTo>
                  <a:lnTo>
                    <a:pt x="3863" y="1654"/>
                  </a:lnTo>
                  <a:lnTo>
                    <a:pt x="3982" y="1589"/>
                  </a:lnTo>
                  <a:lnTo>
                    <a:pt x="4090" y="1523"/>
                  </a:lnTo>
                  <a:lnTo>
                    <a:pt x="4191" y="1457"/>
                  </a:lnTo>
                  <a:lnTo>
                    <a:pt x="4287" y="1391"/>
                  </a:lnTo>
                  <a:lnTo>
                    <a:pt x="4371" y="1325"/>
                  </a:lnTo>
                  <a:lnTo>
                    <a:pt x="4443" y="1259"/>
                  </a:lnTo>
                  <a:lnTo>
                    <a:pt x="4508" y="1193"/>
                  </a:lnTo>
                  <a:lnTo>
                    <a:pt x="4562" y="1127"/>
                  </a:lnTo>
                  <a:lnTo>
                    <a:pt x="4610" y="1061"/>
                  </a:lnTo>
                  <a:lnTo>
                    <a:pt x="4646" y="995"/>
                  </a:lnTo>
                  <a:lnTo>
                    <a:pt x="4670" y="935"/>
                  </a:lnTo>
                  <a:lnTo>
                    <a:pt x="4688" y="869"/>
                  </a:lnTo>
                  <a:lnTo>
                    <a:pt x="4688" y="869"/>
                  </a:lnTo>
                  <a:close/>
                </a:path>
              </a:pathLst>
            </a:custGeom>
            <a:gradFill rotWithShape="0">
              <a:gsLst>
                <a:gs pos="0">
                  <a:schemeClr val="bg2"/>
                </a:gs>
                <a:gs pos="100000">
                  <a:schemeClr val="bg1"/>
                </a:gs>
              </a:gsLst>
              <a:lin ang="18900000" scaled="1"/>
            </a:gradFill>
            <a:ln w="9525">
              <a:noFill/>
              <a:round/>
              <a:headEnd/>
              <a:tailEnd/>
            </a:ln>
          </p:spPr>
          <p:txBody>
            <a:bodyPr/>
            <a:lstStyle/>
            <a:p>
              <a:endParaRPr lang="fa-IR"/>
            </a:p>
          </p:txBody>
        </p:sp>
        <p:sp>
          <p:nvSpPr>
            <p:cNvPr id="33802" name="Freeform 10"/>
            <p:cNvSpPr>
              <a:spLocks/>
            </p:cNvSpPr>
            <p:nvPr/>
          </p:nvSpPr>
          <p:spPr bwMode="hidden">
            <a:xfrm>
              <a:off x="0" y="0"/>
              <a:ext cx="3773" cy="2356"/>
            </a:xfrm>
            <a:custGeom>
              <a:avLst/>
              <a:gdLst/>
              <a:ahLst/>
              <a:cxnLst>
                <a:cxn ang="0">
                  <a:pos x="3761" y="719"/>
                </a:cxn>
                <a:cxn ang="0">
                  <a:pos x="3731" y="599"/>
                </a:cxn>
                <a:cxn ang="0">
                  <a:pos x="3653" y="486"/>
                </a:cxn>
                <a:cxn ang="0">
                  <a:pos x="3522" y="378"/>
                </a:cxn>
                <a:cxn ang="0">
                  <a:pos x="3348" y="282"/>
                </a:cxn>
                <a:cxn ang="0">
                  <a:pos x="3127" y="192"/>
                </a:cxn>
                <a:cxn ang="0">
                  <a:pos x="2864" y="108"/>
                </a:cxn>
                <a:cxn ang="0">
                  <a:pos x="2559" y="36"/>
                </a:cxn>
                <a:cxn ang="0">
                  <a:pos x="2230" y="0"/>
                </a:cxn>
                <a:cxn ang="0">
                  <a:pos x="2577" y="72"/>
                </a:cxn>
                <a:cxn ang="0">
                  <a:pos x="2876" y="150"/>
                </a:cxn>
                <a:cxn ang="0">
                  <a:pos x="3139" y="234"/>
                </a:cxn>
                <a:cxn ang="0">
                  <a:pos x="3348" y="330"/>
                </a:cxn>
                <a:cxn ang="0">
                  <a:pos x="3516" y="432"/>
                </a:cxn>
                <a:cxn ang="0">
                  <a:pos x="3623" y="545"/>
                </a:cxn>
                <a:cxn ang="0">
                  <a:pos x="3683" y="665"/>
                </a:cxn>
                <a:cxn ang="0">
                  <a:pos x="3689" y="791"/>
                </a:cxn>
                <a:cxn ang="0">
                  <a:pos x="3653" y="887"/>
                </a:cxn>
                <a:cxn ang="0">
                  <a:pos x="3593" y="989"/>
                </a:cxn>
                <a:cxn ang="0">
                  <a:pos x="3498" y="1091"/>
                </a:cxn>
                <a:cxn ang="0">
                  <a:pos x="3372" y="1187"/>
                </a:cxn>
                <a:cxn ang="0">
                  <a:pos x="3223" y="1289"/>
                </a:cxn>
                <a:cxn ang="0">
                  <a:pos x="3043" y="1391"/>
                </a:cxn>
                <a:cxn ang="0">
                  <a:pos x="2834" y="1493"/>
                </a:cxn>
                <a:cxn ang="0">
                  <a:pos x="2607" y="1589"/>
                </a:cxn>
                <a:cxn ang="0">
                  <a:pos x="2075" y="1786"/>
                </a:cxn>
                <a:cxn ang="0">
                  <a:pos x="1459" y="1972"/>
                </a:cxn>
                <a:cxn ang="0">
                  <a:pos x="765" y="2158"/>
                </a:cxn>
                <a:cxn ang="0">
                  <a:pos x="0" y="2326"/>
                </a:cxn>
                <a:cxn ang="0">
                  <a:pos x="401" y="2272"/>
                </a:cxn>
                <a:cxn ang="0">
                  <a:pos x="1142" y="2092"/>
                </a:cxn>
                <a:cxn ang="0">
                  <a:pos x="1812" y="1900"/>
                </a:cxn>
                <a:cxn ang="0">
                  <a:pos x="2392" y="1702"/>
                </a:cxn>
                <a:cxn ang="0">
                  <a:pos x="2649" y="1607"/>
                </a:cxn>
                <a:cxn ang="0">
                  <a:pos x="2882" y="1505"/>
                </a:cxn>
                <a:cxn ang="0">
                  <a:pos x="3091" y="1403"/>
                </a:cxn>
                <a:cxn ang="0">
                  <a:pos x="3277" y="1301"/>
                </a:cxn>
                <a:cxn ang="0">
                  <a:pos x="3432" y="1193"/>
                </a:cxn>
                <a:cxn ang="0">
                  <a:pos x="3558" y="1091"/>
                </a:cxn>
                <a:cxn ang="0">
                  <a:pos x="3653" y="989"/>
                </a:cxn>
                <a:cxn ang="0">
                  <a:pos x="3719" y="887"/>
                </a:cxn>
                <a:cxn ang="0">
                  <a:pos x="3755" y="785"/>
                </a:cxn>
              </a:cxnLst>
              <a:rect l="0" t="0" r="r" b="b"/>
              <a:pathLst>
                <a:path w="3761" h="2356">
                  <a:moveTo>
                    <a:pt x="3755" y="785"/>
                  </a:moveTo>
                  <a:lnTo>
                    <a:pt x="3761" y="719"/>
                  </a:lnTo>
                  <a:lnTo>
                    <a:pt x="3755" y="659"/>
                  </a:lnTo>
                  <a:lnTo>
                    <a:pt x="3731" y="599"/>
                  </a:lnTo>
                  <a:lnTo>
                    <a:pt x="3701" y="545"/>
                  </a:lnTo>
                  <a:lnTo>
                    <a:pt x="3653" y="486"/>
                  </a:lnTo>
                  <a:lnTo>
                    <a:pt x="3593" y="432"/>
                  </a:lnTo>
                  <a:lnTo>
                    <a:pt x="3522" y="378"/>
                  </a:lnTo>
                  <a:lnTo>
                    <a:pt x="3444" y="330"/>
                  </a:lnTo>
                  <a:lnTo>
                    <a:pt x="3348" y="282"/>
                  </a:lnTo>
                  <a:lnTo>
                    <a:pt x="3241" y="234"/>
                  </a:lnTo>
                  <a:lnTo>
                    <a:pt x="3127" y="192"/>
                  </a:lnTo>
                  <a:lnTo>
                    <a:pt x="3002" y="150"/>
                  </a:lnTo>
                  <a:lnTo>
                    <a:pt x="2864" y="108"/>
                  </a:lnTo>
                  <a:lnTo>
                    <a:pt x="2715" y="72"/>
                  </a:lnTo>
                  <a:lnTo>
                    <a:pt x="2559" y="36"/>
                  </a:lnTo>
                  <a:lnTo>
                    <a:pt x="2392" y="0"/>
                  </a:lnTo>
                  <a:lnTo>
                    <a:pt x="2230" y="0"/>
                  </a:lnTo>
                  <a:lnTo>
                    <a:pt x="2410" y="36"/>
                  </a:lnTo>
                  <a:lnTo>
                    <a:pt x="2577" y="72"/>
                  </a:lnTo>
                  <a:lnTo>
                    <a:pt x="2732" y="108"/>
                  </a:lnTo>
                  <a:lnTo>
                    <a:pt x="2876" y="150"/>
                  </a:lnTo>
                  <a:lnTo>
                    <a:pt x="3014" y="192"/>
                  </a:lnTo>
                  <a:lnTo>
                    <a:pt x="3139" y="234"/>
                  </a:lnTo>
                  <a:lnTo>
                    <a:pt x="3253" y="282"/>
                  </a:lnTo>
                  <a:lnTo>
                    <a:pt x="3348" y="330"/>
                  </a:lnTo>
                  <a:lnTo>
                    <a:pt x="3438" y="384"/>
                  </a:lnTo>
                  <a:lnTo>
                    <a:pt x="3516" y="432"/>
                  </a:lnTo>
                  <a:lnTo>
                    <a:pt x="3576" y="492"/>
                  </a:lnTo>
                  <a:lnTo>
                    <a:pt x="3623" y="545"/>
                  </a:lnTo>
                  <a:lnTo>
                    <a:pt x="3665" y="605"/>
                  </a:lnTo>
                  <a:lnTo>
                    <a:pt x="3683" y="665"/>
                  </a:lnTo>
                  <a:lnTo>
                    <a:pt x="3695" y="725"/>
                  </a:lnTo>
                  <a:lnTo>
                    <a:pt x="3689" y="791"/>
                  </a:lnTo>
                  <a:lnTo>
                    <a:pt x="3677" y="839"/>
                  </a:lnTo>
                  <a:lnTo>
                    <a:pt x="3653" y="887"/>
                  </a:lnTo>
                  <a:lnTo>
                    <a:pt x="3629" y="941"/>
                  </a:lnTo>
                  <a:lnTo>
                    <a:pt x="3593" y="989"/>
                  </a:lnTo>
                  <a:lnTo>
                    <a:pt x="3546" y="1037"/>
                  </a:lnTo>
                  <a:lnTo>
                    <a:pt x="3498" y="1091"/>
                  </a:lnTo>
                  <a:lnTo>
                    <a:pt x="3438" y="1139"/>
                  </a:lnTo>
                  <a:lnTo>
                    <a:pt x="3372" y="1187"/>
                  </a:lnTo>
                  <a:lnTo>
                    <a:pt x="3301" y="1241"/>
                  </a:lnTo>
                  <a:lnTo>
                    <a:pt x="3223" y="1289"/>
                  </a:lnTo>
                  <a:lnTo>
                    <a:pt x="3133" y="1343"/>
                  </a:lnTo>
                  <a:lnTo>
                    <a:pt x="3043" y="1391"/>
                  </a:lnTo>
                  <a:lnTo>
                    <a:pt x="2942" y="1439"/>
                  </a:lnTo>
                  <a:lnTo>
                    <a:pt x="2834" y="1493"/>
                  </a:lnTo>
                  <a:lnTo>
                    <a:pt x="2727" y="1541"/>
                  </a:lnTo>
                  <a:lnTo>
                    <a:pt x="2607" y="1589"/>
                  </a:lnTo>
                  <a:lnTo>
                    <a:pt x="2356" y="1690"/>
                  </a:lnTo>
                  <a:lnTo>
                    <a:pt x="2075" y="1786"/>
                  </a:lnTo>
                  <a:lnTo>
                    <a:pt x="1782" y="1882"/>
                  </a:lnTo>
                  <a:lnTo>
                    <a:pt x="1459" y="1972"/>
                  </a:lnTo>
                  <a:lnTo>
                    <a:pt x="1124" y="2068"/>
                  </a:lnTo>
                  <a:lnTo>
                    <a:pt x="765" y="2158"/>
                  </a:lnTo>
                  <a:lnTo>
                    <a:pt x="389" y="2242"/>
                  </a:lnTo>
                  <a:lnTo>
                    <a:pt x="0" y="2326"/>
                  </a:lnTo>
                  <a:lnTo>
                    <a:pt x="0" y="2356"/>
                  </a:lnTo>
                  <a:lnTo>
                    <a:pt x="401" y="2272"/>
                  </a:lnTo>
                  <a:lnTo>
                    <a:pt x="777" y="2182"/>
                  </a:lnTo>
                  <a:lnTo>
                    <a:pt x="1142" y="2092"/>
                  </a:lnTo>
                  <a:lnTo>
                    <a:pt x="1483" y="1996"/>
                  </a:lnTo>
                  <a:lnTo>
                    <a:pt x="1812" y="1900"/>
                  </a:lnTo>
                  <a:lnTo>
                    <a:pt x="2111" y="1804"/>
                  </a:lnTo>
                  <a:lnTo>
                    <a:pt x="2392" y="1702"/>
                  </a:lnTo>
                  <a:lnTo>
                    <a:pt x="2523" y="1654"/>
                  </a:lnTo>
                  <a:lnTo>
                    <a:pt x="2649" y="1607"/>
                  </a:lnTo>
                  <a:lnTo>
                    <a:pt x="2768" y="1553"/>
                  </a:lnTo>
                  <a:lnTo>
                    <a:pt x="2882" y="1505"/>
                  </a:lnTo>
                  <a:lnTo>
                    <a:pt x="2990" y="1451"/>
                  </a:lnTo>
                  <a:lnTo>
                    <a:pt x="3091" y="1403"/>
                  </a:lnTo>
                  <a:lnTo>
                    <a:pt x="3187" y="1349"/>
                  </a:lnTo>
                  <a:lnTo>
                    <a:pt x="3277" y="1301"/>
                  </a:lnTo>
                  <a:lnTo>
                    <a:pt x="3354" y="1247"/>
                  </a:lnTo>
                  <a:lnTo>
                    <a:pt x="3432" y="1193"/>
                  </a:lnTo>
                  <a:lnTo>
                    <a:pt x="3498" y="1145"/>
                  </a:lnTo>
                  <a:lnTo>
                    <a:pt x="3558" y="1091"/>
                  </a:lnTo>
                  <a:lnTo>
                    <a:pt x="3611" y="1043"/>
                  </a:lnTo>
                  <a:lnTo>
                    <a:pt x="3653" y="989"/>
                  </a:lnTo>
                  <a:lnTo>
                    <a:pt x="3689" y="941"/>
                  </a:lnTo>
                  <a:lnTo>
                    <a:pt x="3719" y="887"/>
                  </a:lnTo>
                  <a:lnTo>
                    <a:pt x="3743" y="833"/>
                  </a:lnTo>
                  <a:lnTo>
                    <a:pt x="3755" y="785"/>
                  </a:lnTo>
                  <a:lnTo>
                    <a:pt x="3755" y="785"/>
                  </a:lnTo>
                  <a:close/>
                </a:path>
              </a:pathLst>
            </a:custGeom>
            <a:gradFill rotWithShape="0">
              <a:gsLst>
                <a:gs pos="0">
                  <a:schemeClr val="bg2"/>
                </a:gs>
                <a:gs pos="100000">
                  <a:schemeClr val="bg1"/>
                </a:gs>
              </a:gsLst>
              <a:lin ang="18900000" scaled="1"/>
            </a:gradFill>
            <a:ln w="9525">
              <a:noFill/>
              <a:round/>
              <a:headEnd/>
              <a:tailEnd/>
            </a:ln>
          </p:spPr>
          <p:txBody>
            <a:bodyPr/>
            <a:lstStyle/>
            <a:p>
              <a:endParaRPr lang="fa-IR"/>
            </a:p>
          </p:txBody>
        </p:sp>
        <p:sp>
          <p:nvSpPr>
            <p:cNvPr id="33803" name="Freeform 11"/>
            <p:cNvSpPr>
              <a:spLocks/>
            </p:cNvSpPr>
            <p:nvPr/>
          </p:nvSpPr>
          <p:spPr bwMode="hidden">
            <a:xfrm>
              <a:off x="0" y="0"/>
              <a:ext cx="2933" cy="1846"/>
            </a:xfrm>
            <a:custGeom>
              <a:avLst/>
              <a:gdLst/>
              <a:ahLst/>
              <a:cxnLst>
                <a:cxn ang="0">
                  <a:pos x="2924" y="647"/>
                </a:cxn>
                <a:cxn ang="0">
                  <a:pos x="2876" y="528"/>
                </a:cxn>
                <a:cxn ang="0">
                  <a:pos x="2750" y="414"/>
                </a:cxn>
                <a:cxn ang="0">
                  <a:pos x="2559" y="318"/>
                </a:cxn>
                <a:cxn ang="0">
                  <a:pos x="2302" y="228"/>
                </a:cxn>
                <a:cxn ang="0">
                  <a:pos x="1985" y="150"/>
                </a:cxn>
                <a:cxn ang="0">
                  <a:pos x="1608" y="78"/>
                </a:cxn>
                <a:cxn ang="0">
                  <a:pos x="1178" y="24"/>
                </a:cxn>
                <a:cxn ang="0">
                  <a:pos x="694" y="0"/>
                </a:cxn>
                <a:cxn ang="0">
                  <a:pos x="1190" y="48"/>
                </a:cxn>
                <a:cxn ang="0">
                  <a:pos x="1626" y="108"/>
                </a:cxn>
                <a:cxn ang="0">
                  <a:pos x="2009" y="180"/>
                </a:cxn>
                <a:cxn ang="0">
                  <a:pos x="2326" y="264"/>
                </a:cxn>
                <a:cxn ang="0">
                  <a:pos x="2571" y="360"/>
                </a:cxn>
                <a:cxn ang="0">
                  <a:pos x="2750" y="468"/>
                </a:cxn>
                <a:cxn ang="0">
                  <a:pos x="2846" y="587"/>
                </a:cxn>
                <a:cxn ang="0">
                  <a:pos x="2864" y="713"/>
                </a:cxn>
                <a:cxn ang="0">
                  <a:pos x="2840" y="785"/>
                </a:cxn>
                <a:cxn ang="0">
                  <a:pos x="2792" y="857"/>
                </a:cxn>
                <a:cxn ang="0">
                  <a:pos x="2625" y="1001"/>
                </a:cxn>
                <a:cxn ang="0">
                  <a:pos x="2368" y="1145"/>
                </a:cxn>
                <a:cxn ang="0">
                  <a:pos x="2033" y="1289"/>
                </a:cxn>
                <a:cxn ang="0">
                  <a:pos x="1626" y="1433"/>
                </a:cxn>
                <a:cxn ang="0">
                  <a:pos x="1142" y="1571"/>
                </a:cxn>
                <a:cxn ang="0">
                  <a:pos x="604" y="1702"/>
                </a:cxn>
                <a:cxn ang="0">
                  <a:pos x="0" y="1828"/>
                </a:cxn>
                <a:cxn ang="0">
                  <a:pos x="311" y="1780"/>
                </a:cxn>
                <a:cxn ang="0">
                  <a:pos x="897" y="1648"/>
                </a:cxn>
                <a:cxn ang="0">
                  <a:pos x="1417" y="1511"/>
                </a:cxn>
                <a:cxn ang="0">
                  <a:pos x="1871" y="1367"/>
                </a:cxn>
                <a:cxn ang="0">
                  <a:pos x="2254" y="1223"/>
                </a:cxn>
                <a:cxn ang="0">
                  <a:pos x="2559" y="1079"/>
                </a:cxn>
                <a:cxn ang="0">
                  <a:pos x="2774" y="929"/>
                </a:cxn>
                <a:cxn ang="0">
                  <a:pos x="2876" y="815"/>
                </a:cxn>
                <a:cxn ang="0">
                  <a:pos x="2912" y="743"/>
                </a:cxn>
                <a:cxn ang="0">
                  <a:pos x="2924" y="707"/>
                </a:cxn>
              </a:cxnLst>
              <a:rect l="0" t="0" r="r" b="b"/>
              <a:pathLst>
                <a:path w="2924" h="1846">
                  <a:moveTo>
                    <a:pt x="2924" y="707"/>
                  </a:moveTo>
                  <a:lnTo>
                    <a:pt x="2924" y="647"/>
                  </a:lnTo>
                  <a:lnTo>
                    <a:pt x="2912" y="581"/>
                  </a:lnTo>
                  <a:lnTo>
                    <a:pt x="2876" y="528"/>
                  </a:lnTo>
                  <a:lnTo>
                    <a:pt x="2822" y="468"/>
                  </a:lnTo>
                  <a:lnTo>
                    <a:pt x="2750" y="414"/>
                  </a:lnTo>
                  <a:lnTo>
                    <a:pt x="2667" y="366"/>
                  </a:lnTo>
                  <a:lnTo>
                    <a:pt x="2559" y="318"/>
                  </a:lnTo>
                  <a:lnTo>
                    <a:pt x="2440" y="270"/>
                  </a:lnTo>
                  <a:lnTo>
                    <a:pt x="2302" y="228"/>
                  </a:lnTo>
                  <a:lnTo>
                    <a:pt x="2153" y="186"/>
                  </a:lnTo>
                  <a:lnTo>
                    <a:pt x="1985" y="150"/>
                  </a:lnTo>
                  <a:lnTo>
                    <a:pt x="1806" y="114"/>
                  </a:lnTo>
                  <a:lnTo>
                    <a:pt x="1608" y="78"/>
                  </a:lnTo>
                  <a:lnTo>
                    <a:pt x="1399" y="54"/>
                  </a:lnTo>
                  <a:lnTo>
                    <a:pt x="1178" y="24"/>
                  </a:lnTo>
                  <a:lnTo>
                    <a:pt x="945" y="0"/>
                  </a:lnTo>
                  <a:lnTo>
                    <a:pt x="694" y="0"/>
                  </a:lnTo>
                  <a:lnTo>
                    <a:pt x="945" y="24"/>
                  </a:lnTo>
                  <a:lnTo>
                    <a:pt x="1190" y="48"/>
                  </a:lnTo>
                  <a:lnTo>
                    <a:pt x="1417" y="78"/>
                  </a:lnTo>
                  <a:lnTo>
                    <a:pt x="1626" y="108"/>
                  </a:lnTo>
                  <a:lnTo>
                    <a:pt x="1824" y="144"/>
                  </a:lnTo>
                  <a:lnTo>
                    <a:pt x="2009" y="180"/>
                  </a:lnTo>
                  <a:lnTo>
                    <a:pt x="2176" y="222"/>
                  </a:lnTo>
                  <a:lnTo>
                    <a:pt x="2326" y="264"/>
                  </a:lnTo>
                  <a:lnTo>
                    <a:pt x="2457" y="312"/>
                  </a:lnTo>
                  <a:lnTo>
                    <a:pt x="2571" y="360"/>
                  </a:lnTo>
                  <a:lnTo>
                    <a:pt x="2667" y="414"/>
                  </a:lnTo>
                  <a:lnTo>
                    <a:pt x="2750" y="468"/>
                  </a:lnTo>
                  <a:lnTo>
                    <a:pt x="2804" y="528"/>
                  </a:lnTo>
                  <a:lnTo>
                    <a:pt x="2846" y="587"/>
                  </a:lnTo>
                  <a:lnTo>
                    <a:pt x="2864" y="647"/>
                  </a:lnTo>
                  <a:lnTo>
                    <a:pt x="2864" y="713"/>
                  </a:lnTo>
                  <a:lnTo>
                    <a:pt x="2852" y="749"/>
                  </a:lnTo>
                  <a:lnTo>
                    <a:pt x="2840" y="785"/>
                  </a:lnTo>
                  <a:lnTo>
                    <a:pt x="2816" y="821"/>
                  </a:lnTo>
                  <a:lnTo>
                    <a:pt x="2792" y="857"/>
                  </a:lnTo>
                  <a:lnTo>
                    <a:pt x="2721" y="929"/>
                  </a:lnTo>
                  <a:lnTo>
                    <a:pt x="2625" y="1001"/>
                  </a:lnTo>
                  <a:lnTo>
                    <a:pt x="2505" y="1073"/>
                  </a:lnTo>
                  <a:lnTo>
                    <a:pt x="2368" y="1145"/>
                  </a:lnTo>
                  <a:lnTo>
                    <a:pt x="2212" y="1217"/>
                  </a:lnTo>
                  <a:lnTo>
                    <a:pt x="2033" y="1289"/>
                  </a:lnTo>
                  <a:lnTo>
                    <a:pt x="1842" y="1361"/>
                  </a:lnTo>
                  <a:lnTo>
                    <a:pt x="1626" y="1433"/>
                  </a:lnTo>
                  <a:lnTo>
                    <a:pt x="1393" y="1499"/>
                  </a:lnTo>
                  <a:lnTo>
                    <a:pt x="1142" y="1571"/>
                  </a:lnTo>
                  <a:lnTo>
                    <a:pt x="879" y="1636"/>
                  </a:lnTo>
                  <a:lnTo>
                    <a:pt x="604" y="1702"/>
                  </a:lnTo>
                  <a:lnTo>
                    <a:pt x="305" y="1768"/>
                  </a:lnTo>
                  <a:lnTo>
                    <a:pt x="0" y="1828"/>
                  </a:lnTo>
                  <a:lnTo>
                    <a:pt x="0" y="1846"/>
                  </a:lnTo>
                  <a:lnTo>
                    <a:pt x="311" y="1780"/>
                  </a:lnTo>
                  <a:lnTo>
                    <a:pt x="610" y="1714"/>
                  </a:lnTo>
                  <a:lnTo>
                    <a:pt x="897" y="1648"/>
                  </a:lnTo>
                  <a:lnTo>
                    <a:pt x="1166" y="1583"/>
                  </a:lnTo>
                  <a:lnTo>
                    <a:pt x="1417" y="1511"/>
                  </a:lnTo>
                  <a:lnTo>
                    <a:pt x="1656" y="1439"/>
                  </a:lnTo>
                  <a:lnTo>
                    <a:pt x="1871" y="1367"/>
                  </a:lnTo>
                  <a:lnTo>
                    <a:pt x="2075" y="1295"/>
                  </a:lnTo>
                  <a:lnTo>
                    <a:pt x="2254" y="1223"/>
                  </a:lnTo>
                  <a:lnTo>
                    <a:pt x="2416" y="1151"/>
                  </a:lnTo>
                  <a:lnTo>
                    <a:pt x="2559" y="1079"/>
                  </a:lnTo>
                  <a:lnTo>
                    <a:pt x="2679" y="1001"/>
                  </a:lnTo>
                  <a:lnTo>
                    <a:pt x="2774" y="929"/>
                  </a:lnTo>
                  <a:lnTo>
                    <a:pt x="2846" y="857"/>
                  </a:lnTo>
                  <a:lnTo>
                    <a:pt x="2876" y="815"/>
                  </a:lnTo>
                  <a:lnTo>
                    <a:pt x="2900" y="779"/>
                  </a:lnTo>
                  <a:lnTo>
                    <a:pt x="2912" y="743"/>
                  </a:lnTo>
                  <a:lnTo>
                    <a:pt x="2924" y="707"/>
                  </a:lnTo>
                  <a:lnTo>
                    <a:pt x="2924" y="707"/>
                  </a:lnTo>
                  <a:close/>
                </a:path>
              </a:pathLst>
            </a:custGeom>
            <a:gradFill rotWithShape="0">
              <a:gsLst>
                <a:gs pos="0">
                  <a:schemeClr val="bg2"/>
                </a:gs>
                <a:gs pos="100000">
                  <a:schemeClr val="bg1"/>
                </a:gs>
              </a:gsLst>
              <a:lin ang="18900000" scaled="1"/>
            </a:gradFill>
            <a:ln w="9525">
              <a:noFill/>
              <a:round/>
              <a:headEnd/>
              <a:tailEnd/>
            </a:ln>
          </p:spPr>
          <p:txBody>
            <a:bodyPr/>
            <a:lstStyle/>
            <a:p>
              <a:endParaRPr lang="fa-IR"/>
            </a:p>
          </p:txBody>
        </p:sp>
        <p:sp>
          <p:nvSpPr>
            <p:cNvPr id="33804" name="Freeform 12"/>
            <p:cNvSpPr>
              <a:spLocks/>
            </p:cNvSpPr>
            <p:nvPr/>
          </p:nvSpPr>
          <p:spPr bwMode="hidden">
            <a:xfrm>
              <a:off x="114" y="2847"/>
              <a:ext cx="1493" cy="204"/>
            </a:xfrm>
            <a:custGeom>
              <a:avLst/>
              <a:gdLst/>
              <a:ahLst/>
              <a:cxnLst>
                <a:cxn ang="0">
                  <a:pos x="1399" y="204"/>
                </a:cxn>
                <a:cxn ang="0">
                  <a:pos x="0" y="18"/>
                </a:cxn>
                <a:cxn ang="0">
                  <a:pos x="77" y="0"/>
                </a:cxn>
                <a:cxn ang="0">
                  <a:pos x="1488" y="186"/>
                </a:cxn>
                <a:cxn ang="0">
                  <a:pos x="1399" y="204"/>
                </a:cxn>
                <a:cxn ang="0">
                  <a:pos x="1399" y="204"/>
                </a:cxn>
              </a:cxnLst>
              <a:rect l="0" t="0" r="r" b="b"/>
              <a:pathLst>
                <a:path w="1488" h="204">
                  <a:moveTo>
                    <a:pt x="1399" y="204"/>
                  </a:moveTo>
                  <a:lnTo>
                    <a:pt x="0" y="18"/>
                  </a:lnTo>
                  <a:lnTo>
                    <a:pt x="77" y="0"/>
                  </a:lnTo>
                  <a:lnTo>
                    <a:pt x="1488" y="186"/>
                  </a:lnTo>
                  <a:lnTo>
                    <a:pt x="1399" y="204"/>
                  </a:lnTo>
                  <a:lnTo>
                    <a:pt x="1399" y="204"/>
                  </a:lnTo>
                  <a:close/>
                </a:path>
              </a:pathLst>
            </a:custGeom>
            <a:solidFill>
              <a:schemeClr val="bg2"/>
            </a:solidFill>
            <a:ln w="9525">
              <a:noFill/>
              <a:round/>
              <a:headEnd/>
              <a:tailEnd/>
            </a:ln>
          </p:spPr>
          <p:txBody>
            <a:bodyPr/>
            <a:lstStyle/>
            <a:p>
              <a:endParaRPr lang="fa-IR"/>
            </a:p>
          </p:txBody>
        </p:sp>
        <p:sp>
          <p:nvSpPr>
            <p:cNvPr id="33805" name="Rectangle 13"/>
            <p:cNvSpPr>
              <a:spLocks noChangeArrowheads="1"/>
            </p:cNvSpPr>
            <p:nvPr/>
          </p:nvSpPr>
          <p:spPr bwMode="hidden">
            <a:xfrm>
              <a:off x="473" y="3105"/>
              <a:ext cx="1" cy="1"/>
            </a:xfrm>
            <a:prstGeom prst="rect">
              <a:avLst/>
            </a:prstGeom>
            <a:solidFill>
              <a:srgbClr val="141485"/>
            </a:solidFill>
            <a:ln w="9525">
              <a:noFill/>
              <a:miter lim="800000"/>
              <a:headEnd/>
              <a:tailEnd/>
            </a:ln>
          </p:spPr>
          <p:txBody>
            <a:bodyPr/>
            <a:lstStyle/>
            <a:p>
              <a:endParaRPr lang="fa-IR"/>
            </a:p>
          </p:txBody>
        </p:sp>
        <p:sp>
          <p:nvSpPr>
            <p:cNvPr id="33806" name="Rectangle 14"/>
            <p:cNvSpPr>
              <a:spLocks noChangeArrowheads="1"/>
            </p:cNvSpPr>
            <p:nvPr/>
          </p:nvSpPr>
          <p:spPr bwMode="hidden">
            <a:xfrm>
              <a:off x="473" y="3105"/>
              <a:ext cx="1" cy="1"/>
            </a:xfrm>
            <a:prstGeom prst="rect">
              <a:avLst/>
            </a:prstGeom>
            <a:solidFill>
              <a:srgbClr val="141485"/>
            </a:solidFill>
            <a:ln w="9525">
              <a:noFill/>
              <a:miter lim="800000"/>
              <a:headEnd/>
              <a:tailEnd/>
            </a:ln>
          </p:spPr>
          <p:txBody>
            <a:bodyPr/>
            <a:lstStyle/>
            <a:p>
              <a:endParaRPr lang="fa-IR"/>
            </a:p>
          </p:txBody>
        </p:sp>
        <p:grpSp>
          <p:nvGrpSpPr>
            <p:cNvPr id="33807" name="Group 15"/>
            <p:cNvGrpSpPr>
              <a:grpSpLocks/>
            </p:cNvGrpSpPr>
            <p:nvPr/>
          </p:nvGrpSpPr>
          <p:grpSpPr bwMode="auto">
            <a:xfrm>
              <a:off x="192" y="2284"/>
              <a:ext cx="1254" cy="923"/>
              <a:chOff x="192" y="2284"/>
              <a:chExt cx="1254" cy="923"/>
            </a:xfrm>
          </p:grpSpPr>
          <p:sp>
            <p:nvSpPr>
              <p:cNvPr id="33808" name="Freeform 16"/>
              <p:cNvSpPr>
                <a:spLocks/>
              </p:cNvSpPr>
              <p:nvPr/>
            </p:nvSpPr>
            <p:spPr bwMode="hidden">
              <a:xfrm>
                <a:off x="408" y="3009"/>
                <a:ext cx="47" cy="6"/>
              </a:xfrm>
              <a:custGeom>
                <a:avLst/>
                <a:gdLst/>
                <a:ahLst/>
                <a:cxnLst>
                  <a:cxn ang="0">
                    <a:pos x="47" y="6"/>
                  </a:cxn>
                  <a:cxn ang="0">
                    <a:pos x="0" y="0"/>
                  </a:cxn>
                  <a:cxn ang="0">
                    <a:pos x="0" y="0"/>
                  </a:cxn>
                  <a:cxn ang="0">
                    <a:pos x="47" y="6"/>
                  </a:cxn>
                  <a:cxn ang="0">
                    <a:pos x="47" y="6"/>
                  </a:cxn>
                  <a:cxn ang="0">
                    <a:pos x="47" y="6"/>
                  </a:cxn>
                </a:cxnLst>
                <a:rect l="0" t="0" r="r" b="b"/>
                <a:pathLst>
                  <a:path w="47" h="6">
                    <a:moveTo>
                      <a:pt x="47" y="6"/>
                    </a:moveTo>
                    <a:lnTo>
                      <a:pt x="0" y="0"/>
                    </a:lnTo>
                    <a:lnTo>
                      <a:pt x="0" y="0"/>
                    </a:lnTo>
                    <a:lnTo>
                      <a:pt x="47" y="6"/>
                    </a:lnTo>
                    <a:lnTo>
                      <a:pt x="47" y="6"/>
                    </a:lnTo>
                    <a:lnTo>
                      <a:pt x="47" y="6"/>
                    </a:lnTo>
                    <a:close/>
                  </a:path>
                </a:pathLst>
              </a:custGeom>
              <a:solidFill>
                <a:srgbClr val="141485"/>
              </a:solidFill>
              <a:ln w="9525">
                <a:noFill/>
                <a:round/>
                <a:headEnd/>
                <a:tailEnd/>
              </a:ln>
            </p:spPr>
            <p:txBody>
              <a:bodyPr/>
              <a:lstStyle/>
              <a:p>
                <a:endParaRPr lang="fa-IR"/>
              </a:p>
            </p:txBody>
          </p:sp>
          <p:sp>
            <p:nvSpPr>
              <p:cNvPr id="33809" name="Freeform 17"/>
              <p:cNvSpPr>
                <a:spLocks/>
              </p:cNvSpPr>
              <p:nvPr/>
            </p:nvSpPr>
            <p:spPr bwMode="hidden">
              <a:xfrm>
                <a:off x="912" y="2284"/>
                <a:ext cx="324" cy="162"/>
              </a:xfrm>
              <a:custGeom>
                <a:avLst/>
                <a:gdLst/>
                <a:ahLst/>
                <a:cxnLst>
                  <a:cxn ang="0">
                    <a:pos x="0" y="24"/>
                  </a:cxn>
                  <a:cxn ang="0">
                    <a:pos x="6" y="24"/>
                  </a:cxn>
                  <a:cxn ang="0">
                    <a:pos x="12" y="18"/>
                  </a:cxn>
                  <a:cxn ang="0">
                    <a:pos x="48" y="6"/>
                  </a:cxn>
                  <a:cxn ang="0">
                    <a:pos x="101" y="0"/>
                  </a:cxn>
                  <a:cxn ang="0">
                    <a:pos x="137" y="6"/>
                  </a:cxn>
                  <a:cxn ang="0">
                    <a:pos x="173" y="18"/>
                  </a:cxn>
                  <a:cxn ang="0">
                    <a:pos x="239" y="54"/>
                  </a:cxn>
                  <a:cxn ang="0">
                    <a:pos x="287" y="90"/>
                  </a:cxn>
                  <a:cxn ang="0">
                    <a:pos x="317" y="114"/>
                  </a:cxn>
                  <a:cxn ang="0">
                    <a:pos x="323" y="126"/>
                  </a:cxn>
                  <a:cxn ang="0">
                    <a:pos x="323" y="126"/>
                  </a:cxn>
                  <a:cxn ang="0">
                    <a:pos x="221" y="162"/>
                  </a:cxn>
                  <a:cxn ang="0">
                    <a:pos x="0" y="24"/>
                  </a:cxn>
                  <a:cxn ang="0">
                    <a:pos x="0" y="24"/>
                  </a:cxn>
                </a:cxnLst>
                <a:rect l="0" t="0" r="r" b="b"/>
                <a:pathLst>
                  <a:path w="323" h="162">
                    <a:moveTo>
                      <a:pt x="0" y="24"/>
                    </a:moveTo>
                    <a:lnTo>
                      <a:pt x="6" y="24"/>
                    </a:lnTo>
                    <a:lnTo>
                      <a:pt x="12" y="18"/>
                    </a:lnTo>
                    <a:lnTo>
                      <a:pt x="48" y="6"/>
                    </a:lnTo>
                    <a:lnTo>
                      <a:pt x="101" y="0"/>
                    </a:lnTo>
                    <a:lnTo>
                      <a:pt x="137" y="6"/>
                    </a:lnTo>
                    <a:lnTo>
                      <a:pt x="173" y="18"/>
                    </a:lnTo>
                    <a:lnTo>
                      <a:pt x="239" y="54"/>
                    </a:lnTo>
                    <a:lnTo>
                      <a:pt x="287" y="90"/>
                    </a:lnTo>
                    <a:lnTo>
                      <a:pt x="317" y="114"/>
                    </a:lnTo>
                    <a:lnTo>
                      <a:pt x="323" y="126"/>
                    </a:lnTo>
                    <a:lnTo>
                      <a:pt x="323" y="126"/>
                    </a:lnTo>
                    <a:lnTo>
                      <a:pt x="221" y="162"/>
                    </a:lnTo>
                    <a:lnTo>
                      <a:pt x="0" y="24"/>
                    </a:lnTo>
                    <a:lnTo>
                      <a:pt x="0" y="24"/>
                    </a:lnTo>
                    <a:close/>
                  </a:path>
                </a:pathLst>
              </a:custGeom>
              <a:gradFill rotWithShape="0">
                <a:gsLst>
                  <a:gs pos="0">
                    <a:schemeClr val="bg2"/>
                  </a:gs>
                  <a:gs pos="100000">
                    <a:schemeClr val="bg1"/>
                  </a:gs>
                </a:gsLst>
                <a:lin ang="18900000" scaled="1"/>
              </a:gradFill>
              <a:ln w="9525">
                <a:noFill/>
                <a:round/>
                <a:headEnd/>
                <a:tailEnd/>
              </a:ln>
            </p:spPr>
            <p:txBody>
              <a:bodyPr/>
              <a:lstStyle/>
              <a:p>
                <a:endParaRPr lang="fa-IR"/>
              </a:p>
            </p:txBody>
          </p:sp>
          <p:sp>
            <p:nvSpPr>
              <p:cNvPr id="33810" name="Freeform 18"/>
              <p:cNvSpPr>
                <a:spLocks noEditPoints="1"/>
              </p:cNvSpPr>
              <p:nvPr/>
            </p:nvSpPr>
            <p:spPr bwMode="hidden">
              <a:xfrm>
                <a:off x="192" y="2284"/>
                <a:ext cx="1254" cy="923"/>
              </a:xfrm>
              <a:custGeom>
                <a:avLst/>
                <a:gdLst/>
                <a:ahLst/>
                <a:cxnLst>
                  <a:cxn ang="0">
                    <a:pos x="1166" y="641"/>
                  </a:cxn>
                  <a:cxn ang="0">
                    <a:pos x="1166" y="473"/>
                  </a:cxn>
                  <a:cxn ang="0">
                    <a:pos x="1136" y="384"/>
                  </a:cxn>
                  <a:cxn ang="0">
                    <a:pos x="1112" y="288"/>
                  </a:cxn>
                  <a:cxn ang="0">
                    <a:pos x="1053" y="174"/>
                  </a:cxn>
                  <a:cxn ang="0">
                    <a:pos x="981" y="96"/>
                  </a:cxn>
                  <a:cxn ang="0">
                    <a:pos x="963" y="72"/>
                  </a:cxn>
                  <a:cxn ang="0">
                    <a:pos x="891" y="18"/>
                  </a:cxn>
                  <a:cxn ang="0">
                    <a:pos x="819" y="6"/>
                  </a:cxn>
                  <a:cxn ang="0">
                    <a:pos x="712" y="24"/>
                  </a:cxn>
                  <a:cxn ang="0">
                    <a:pos x="664" y="42"/>
                  </a:cxn>
                  <a:cxn ang="0">
                    <a:pos x="568" y="120"/>
                  </a:cxn>
                  <a:cxn ang="0">
                    <a:pos x="532" y="228"/>
                  </a:cxn>
                  <a:cxn ang="0">
                    <a:pos x="509" y="348"/>
                  </a:cxn>
                  <a:cxn ang="0">
                    <a:pos x="431" y="479"/>
                  </a:cxn>
                  <a:cxn ang="0">
                    <a:pos x="413" y="539"/>
                  </a:cxn>
                  <a:cxn ang="0">
                    <a:pos x="353" y="599"/>
                  </a:cxn>
                  <a:cxn ang="0">
                    <a:pos x="305" y="629"/>
                  </a:cxn>
                  <a:cxn ang="0">
                    <a:pos x="293" y="635"/>
                  </a:cxn>
                  <a:cxn ang="0">
                    <a:pos x="257" y="677"/>
                  </a:cxn>
                  <a:cxn ang="0">
                    <a:pos x="150" y="797"/>
                  </a:cxn>
                  <a:cxn ang="0">
                    <a:pos x="54" y="839"/>
                  </a:cxn>
                  <a:cxn ang="0">
                    <a:pos x="156" y="905"/>
                  </a:cxn>
                  <a:cxn ang="0">
                    <a:pos x="240" y="869"/>
                  </a:cxn>
                  <a:cxn ang="0">
                    <a:pos x="640" y="827"/>
                  </a:cxn>
                  <a:cxn ang="0">
                    <a:pos x="700" y="725"/>
                  </a:cxn>
                  <a:cxn ang="0">
                    <a:pos x="694" y="611"/>
                  </a:cxn>
                  <a:cxn ang="0">
                    <a:pos x="778" y="551"/>
                  </a:cxn>
                  <a:cxn ang="0">
                    <a:pos x="879" y="449"/>
                  </a:cxn>
                  <a:cxn ang="0">
                    <a:pos x="909" y="414"/>
                  </a:cxn>
                  <a:cxn ang="0">
                    <a:pos x="975" y="318"/>
                  </a:cxn>
                  <a:cxn ang="0">
                    <a:pos x="1023" y="336"/>
                  </a:cxn>
                  <a:cxn ang="0">
                    <a:pos x="1118" y="617"/>
                  </a:cxn>
                  <a:cxn ang="0">
                    <a:pos x="1112" y="689"/>
                  </a:cxn>
                  <a:cxn ang="0">
                    <a:pos x="1148" y="749"/>
                  </a:cxn>
                  <a:cxn ang="0">
                    <a:pos x="1202" y="713"/>
                  </a:cxn>
                  <a:cxn ang="0">
                    <a:pos x="1238" y="749"/>
                  </a:cxn>
                  <a:cxn ang="0">
                    <a:pos x="1250" y="743"/>
                  </a:cxn>
                  <a:cxn ang="0">
                    <a:pos x="694" y="264"/>
                  </a:cxn>
                  <a:cxn ang="0">
                    <a:pos x="784" y="372"/>
                  </a:cxn>
                  <a:cxn ang="0">
                    <a:pos x="766" y="443"/>
                  </a:cxn>
                  <a:cxn ang="0">
                    <a:pos x="706" y="515"/>
                  </a:cxn>
                  <a:cxn ang="0">
                    <a:pos x="658" y="569"/>
                  </a:cxn>
                  <a:cxn ang="0">
                    <a:pos x="616" y="593"/>
                  </a:cxn>
                  <a:cxn ang="0">
                    <a:pos x="574" y="617"/>
                  </a:cxn>
                  <a:cxn ang="0">
                    <a:pos x="562" y="707"/>
                  </a:cxn>
                  <a:cxn ang="0">
                    <a:pos x="353" y="755"/>
                  </a:cxn>
                  <a:cxn ang="0">
                    <a:pos x="389" y="641"/>
                  </a:cxn>
                  <a:cxn ang="0">
                    <a:pos x="425" y="647"/>
                  </a:cxn>
                  <a:cxn ang="0">
                    <a:pos x="443" y="617"/>
                  </a:cxn>
                  <a:cxn ang="0">
                    <a:pos x="568" y="515"/>
                  </a:cxn>
                  <a:cxn ang="0">
                    <a:pos x="616" y="473"/>
                  </a:cxn>
                  <a:cxn ang="0">
                    <a:pos x="640" y="396"/>
                  </a:cxn>
                  <a:cxn ang="0">
                    <a:pos x="640" y="378"/>
                  </a:cxn>
                  <a:cxn ang="0">
                    <a:pos x="664" y="270"/>
                  </a:cxn>
                  <a:cxn ang="0">
                    <a:pos x="682" y="192"/>
                  </a:cxn>
                  <a:cxn ang="0">
                    <a:pos x="694" y="264"/>
                  </a:cxn>
                  <a:cxn ang="0">
                    <a:pos x="532" y="455"/>
                  </a:cxn>
                  <a:cxn ang="0">
                    <a:pos x="634" y="803"/>
                  </a:cxn>
                </a:cxnLst>
                <a:rect l="0" t="0" r="r" b="b"/>
                <a:pathLst>
                  <a:path w="1250" h="923">
                    <a:moveTo>
                      <a:pt x="1244" y="713"/>
                    </a:moveTo>
                    <a:lnTo>
                      <a:pt x="1214" y="683"/>
                    </a:lnTo>
                    <a:lnTo>
                      <a:pt x="1166" y="653"/>
                    </a:lnTo>
                    <a:lnTo>
                      <a:pt x="1166" y="653"/>
                    </a:lnTo>
                    <a:lnTo>
                      <a:pt x="1166" y="641"/>
                    </a:lnTo>
                    <a:lnTo>
                      <a:pt x="1172" y="617"/>
                    </a:lnTo>
                    <a:lnTo>
                      <a:pt x="1172" y="581"/>
                    </a:lnTo>
                    <a:lnTo>
                      <a:pt x="1172" y="545"/>
                    </a:lnTo>
                    <a:lnTo>
                      <a:pt x="1172" y="509"/>
                    </a:lnTo>
                    <a:lnTo>
                      <a:pt x="1166" y="473"/>
                    </a:lnTo>
                    <a:lnTo>
                      <a:pt x="1154" y="443"/>
                    </a:lnTo>
                    <a:lnTo>
                      <a:pt x="1148" y="431"/>
                    </a:lnTo>
                    <a:lnTo>
                      <a:pt x="1142" y="425"/>
                    </a:lnTo>
                    <a:lnTo>
                      <a:pt x="1142" y="408"/>
                    </a:lnTo>
                    <a:lnTo>
                      <a:pt x="1136" y="384"/>
                    </a:lnTo>
                    <a:lnTo>
                      <a:pt x="1130" y="354"/>
                    </a:lnTo>
                    <a:lnTo>
                      <a:pt x="1118" y="324"/>
                    </a:lnTo>
                    <a:lnTo>
                      <a:pt x="1106" y="300"/>
                    </a:lnTo>
                    <a:lnTo>
                      <a:pt x="1112" y="294"/>
                    </a:lnTo>
                    <a:lnTo>
                      <a:pt x="1112" y="288"/>
                    </a:lnTo>
                    <a:lnTo>
                      <a:pt x="1112" y="270"/>
                    </a:lnTo>
                    <a:lnTo>
                      <a:pt x="1106" y="252"/>
                    </a:lnTo>
                    <a:lnTo>
                      <a:pt x="1083" y="210"/>
                    </a:lnTo>
                    <a:lnTo>
                      <a:pt x="1059" y="180"/>
                    </a:lnTo>
                    <a:lnTo>
                      <a:pt x="1053" y="174"/>
                    </a:lnTo>
                    <a:lnTo>
                      <a:pt x="1047" y="168"/>
                    </a:lnTo>
                    <a:lnTo>
                      <a:pt x="1041" y="126"/>
                    </a:lnTo>
                    <a:lnTo>
                      <a:pt x="1017" y="114"/>
                    </a:lnTo>
                    <a:lnTo>
                      <a:pt x="987" y="90"/>
                    </a:lnTo>
                    <a:lnTo>
                      <a:pt x="981" y="96"/>
                    </a:lnTo>
                    <a:lnTo>
                      <a:pt x="981" y="102"/>
                    </a:lnTo>
                    <a:lnTo>
                      <a:pt x="975" y="120"/>
                    </a:lnTo>
                    <a:lnTo>
                      <a:pt x="975" y="108"/>
                    </a:lnTo>
                    <a:lnTo>
                      <a:pt x="969" y="90"/>
                    </a:lnTo>
                    <a:lnTo>
                      <a:pt x="963" y="72"/>
                    </a:lnTo>
                    <a:lnTo>
                      <a:pt x="963" y="66"/>
                    </a:lnTo>
                    <a:lnTo>
                      <a:pt x="933" y="42"/>
                    </a:lnTo>
                    <a:lnTo>
                      <a:pt x="921" y="36"/>
                    </a:lnTo>
                    <a:lnTo>
                      <a:pt x="915" y="30"/>
                    </a:lnTo>
                    <a:lnTo>
                      <a:pt x="891" y="18"/>
                    </a:lnTo>
                    <a:lnTo>
                      <a:pt x="885" y="18"/>
                    </a:lnTo>
                    <a:lnTo>
                      <a:pt x="867" y="18"/>
                    </a:lnTo>
                    <a:lnTo>
                      <a:pt x="855" y="18"/>
                    </a:lnTo>
                    <a:lnTo>
                      <a:pt x="849" y="18"/>
                    </a:lnTo>
                    <a:lnTo>
                      <a:pt x="819" y="6"/>
                    </a:lnTo>
                    <a:lnTo>
                      <a:pt x="796" y="0"/>
                    </a:lnTo>
                    <a:lnTo>
                      <a:pt x="772" y="6"/>
                    </a:lnTo>
                    <a:lnTo>
                      <a:pt x="754" y="18"/>
                    </a:lnTo>
                    <a:lnTo>
                      <a:pt x="730" y="18"/>
                    </a:lnTo>
                    <a:lnTo>
                      <a:pt x="712" y="24"/>
                    </a:lnTo>
                    <a:lnTo>
                      <a:pt x="700" y="30"/>
                    </a:lnTo>
                    <a:lnTo>
                      <a:pt x="700" y="30"/>
                    </a:lnTo>
                    <a:lnTo>
                      <a:pt x="694" y="30"/>
                    </a:lnTo>
                    <a:lnTo>
                      <a:pt x="688" y="30"/>
                    </a:lnTo>
                    <a:lnTo>
                      <a:pt x="664" y="42"/>
                    </a:lnTo>
                    <a:lnTo>
                      <a:pt x="628" y="60"/>
                    </a:lnTo>
                    <a:lnTo>
                      <a:pt x="586" y="90"/>
                    </a:lnTo>
                    <a:lnTo>
                      <a:pt x="574" y="108"/>
                    </a:lnTo>
                    <a:lnTo>
                      <a:pt x="562" y="120"/>
                    </a:lnTo>
                    <a:lnTo>
                      <a:pt x="568" y="120"/>
                    </a:lnTo>
                    <a:lnTo>
                      <a:pt x="568" y="114"/>
                    </a:lnTo>
                    <a:lnTo>
                      <a:pt x="550" y="150"/>
                    </a:lnTo>
                    <a:lnTo>
                      <a:pt x="538" y="192"/>
                    </a:lnTo>
                    <a:lnTo>
                      <a:pt x="532" y="216"/>
                    </a:lnTo>
                    <a:lnTo>
                      <a:pt x="532" y="228"/>
                    </a:lnTo>
                    <a:lnTo>
                      <a:pt x="532" y="228"/>
                    </a:lnTo>
                    <a:lnTo>
                      <a:pt x="527" y="246"/>
                    </a:lnTo>
                    <a:lnTo>
                      <a:pt x="521" y="276"/>
                    </a:lnTo>
                    <a:lnTo>
                      <a:pt x="515" y="312"/>
                    </a:lnTo>
                    <a:lnTo>
                      <a:pt x="509" y="348"/>
                    </a:lnTo>
                    <a:lnTo>
                      <a:pt x="473" y="390"/>
                    </a:lnTo>
                    <a:lnTo>
                      <a:pt x="473" y="396"/>
                    </a:lnTo>
                    <a:lnTo>
                      <a:pt x="467" y="402"/>
                    </a:lnTo>
                    <a:lnTo>
                      <a:pt x="449" y="437"/>
                    </a:lnTo>
                    <a:lnTo>
                      <a:pt x="431" y="479"/>
                    </a:lnTo>
                    <a:lnTo>
                      <a:pt x="419" y="521"/>
                    </a:lnTo>
                    <a:lnTo>
                      <a:pt x="413" y="527"/>
                    </a:lnTo>
                    <a:lnTo>
                      <a:pt x="413" y="533"/>
                    </a:lnTo>
                    <a:lnTo>
                      <a:pt x="413" y="539"/>
                    </a:lnTo>
                    <a:lnTo>
                      <a:pt x="413" y="539"/>
                    </a:lnTo>
                    <a:lnTo>
                      <a:pt x="413" y="539"/>
                    </a:lnTo>
                    <a:lnTo>
                      <a:pt x="413" y="539"/>
                    </a:lnTo>
                    <a:lnTo>
                      <a:pt x="413" y="539"/>
                    </a:lnTo>
                    <a:lnTo>
                      <a:pt x="413" y="539"/>
                    </a:lnTo>
                    <a:lnTo>
                      <a:pt x="353" y="599"/>
                    </a:lnTo>
                    <a:lnTo>
                      <a:pt x="347" y="599"/>
                    </a:lnTo>
                    <a:lnTo>
                      <a:pt x="341" y="599"/>
                    </a:lnTo>
                    <a:lnTo>
                      <a:pt x="335" y="611"/>
                    </a:lnTo>
                    <a:lnTo>
                      <a:pt x="311" y="629"/>
                    </a:lnTo>
                    <a:lnTo>
                      <a:pt x="305" y="629"/>
                    </a:lnTo>
                    <a:lnTo>
                      <a:pt x="299" y="629"/>
                    </a:lnTo>
                    <a:lnTo>
                      <a:pt x="299" y="635"/>
                    </a:lnTo>
                    <a:lnTo>
                      <a:pt x="293" y="635"/>
                    </a:lnTo>
                    <a:lnTo>
                      <a:pt x="293" y="635"/>
                    </a:lnTo>
                    <a:lnTo>
                      <a:pt x="293" y="635"/>
                    </a:lnTo>
                    <a:lnTo>
                      <a:pt x="293" y="635"/>
                    </a:lnTo>
                    <a:lnTo>
                      <a:pt x="257" y="659"/>
                    </a:lnTo>
                    <a:lnTo>
                      <a:pt x="257" y="665"/>
                    </a:lnTo>
                    <a:lnTo>
                      <a:pt x="257" y="665"/>
                    </a:lnTo>
                    <a:lnTo>
                      <a:pt x="257" y="677"/>
                    </a:lnTo>
                    <a:lnTo>
                      <a:pt x="257" y="701"/>
                    </a:lnTo>
                    <a:lnTo>
                      <a:pt x="257" y="719"/>
                    </a:lnTo>
                    <a:lnTo>
                      <a:pt x="257" y="731"/>
                    </a:lnTo>
                    <a:lnTo>
                      <a:pt x="216" y="725"/>
                    </a:lnTo>
                    <a:lnTo>
                      <a:pt x="150" y="797"/>
                    </a:lnTo>
                    <a:lnTo>
                      <a:pt x="150" y="827"/>
                    </a:lnTo>
                    <a:lnTo>
                      <a:pt x="174" y="827"/>
                    </a:lnTo>
                    <a:lnTo>
                      <a:pt x="114" y="845"/>
                    </a:lnTo>
                    <a:lnTo>
                      <a:pt x="108" y="851"/>
                    </a:lnTo>
                    <a:lnTo>
                      <a:pt x="54" y="839"/>
                    </a:lnTo>
                    <a:lnTo>
                      <a:pt x="0" y="857"/>
                    </a:lnTo>
                    <a:lnTo>
                      <a:pt x="0" y="875"/>
                    </a:lnTo>
                    <a:lnTo>
                      <a:pt x="102" y="893"/>
                    </a:lnTo>
                    <a:lnTo>
                      <a:pt x="96" y="893"/>
                    </a:lnTo>
                    <a:lnTo>
                      <a:pt x="156" y="905"/>
                    </a:lnTo>
                    <a:lnTo>
                      <a:pt x="168" y="899"/>
                    </a:lnTo>
                    <a:lnTo>
                      <a:pt x="311" y="923"/>
                    </a:lnTo>
                    <a:lnTo>
                      <a:pt x="365" y="911"/>
                    </a:lnTo>
                    <a:lnTo>
                      <a:pt x="371" y="887"/>
                    </a:lnTo>
                    <a:lnTo>
                      <a:pt x="240" y="869"/>
                    </a:lnTo>
                    <a:lnTo>
                      <a:pt x="240" y="863"/>
                    </a:lnTo>
                    <a:lnTo>
                      <a:pt x="497" y="791"/>
                    </a:lnTo>
                    <a:lnTo>
                      <a:pt x="503" y="809"/>
                    </a:lnTo>
                    <a:lnTo>
                      <a:pt x="640" y="827"/>
                    </a:lnTo>
                    <a:lnTo>
                      <a:pt x="640" y="827"/>
                    </a:lnTo>
                    <a:lnTo>
                      <a:pt x="700" y="725"/>
                    </a:lnTo>
                    <a:lnTo>
                      <a:pt x="700" y="725"/>
                    </a:lnTo>
                    <a:lnTo>
                      <a:pt x="700" y="725"/>
                    </a:lnTo>
                    <a:lnTo>
                      <a:pt x="700" y="725"/>
                    </a:lnTo>
                    <a:lnTo>
                      <a:pt x="700" y="725"/>
                    </a:lnTo>
                    <a:lnTo>
                      <a:pt x="658" y="719"/>
                    </a:lnTo>
                    <a:lnTo>
                      <a:pt x="664" y="653"/>
                    </a:lnTo>
                    <a:lnTo>
                      <a:pt x="664" y="653"/>
                    </a:lnTo>
                    <a:lnTo>
                      <a:pt x="670" y="623"/>
                    </a:lnTo>
                    <a:lnTo>
                      <a:pt x="694" y="611"/>
                    </a:lnTo>
                    <a:lnTo>
                      <a:pt x="694" y="605"/>
                    </a:lnTo>
                    <a:lnTo>
                      <a:pt x="694" y="605"/>
                    </a:lnTo>
                    <a:lnTo>
                      <a:pt x="718" y="587"/>
                    </a:lnTo>
                    <a:lnTo>
                      <a:pt x="748" y="569"/>
                    </a:lnTo>
                    <a:lnTo>
                      <a:pt x="778" y="551"/>
                    </a:lnTo>
                    <a:lnTo>
                      <a:pt x="796" y="533"/>
                    </a:lnTo>
                    <a:lnTo>
                      <a:pt x="819" y="515"/>
                    </a:lnTo>
                    <a:lnTo>
                      <a:pt x="843" y="497"/>
                    </a:lnTo>
                    <a:lnTo>
                      <a:pt x="867" y="467"/>
                    </a:lnTo>
                    <a:lnTo>
                      <a:pt x="879" y="449"/>
                    </a:lnTo>
                    <a:lnTo>
                      <a:pt x="879" y="443"/>
                    </a:lnTo>
                    <a:lnTo>
                      <a:pt x="885" y="443"/>
                    </a:lnTo>
                    <a:lnTo>
                      <a:pt x="891" y="431"/>
                    </a:lnTo>
                    <a:lnTo>
                      <a:pt x="903" y="425"/>
                    </a:lnTo>
                    <a:lnTo>
                      <a:pt x="909" y="414"/>
                    </a:lnTo>
                    <a:lnTo>
                      <a:pt x="909" y="390"/>
                    </a:lnTo>
                    <a:lnTo>
                      <a:pt x="903" y="360"/>
                    </a:lnTo>
                    <a:lnTo>
                      <a:pt x="927" y="348"/>
                    </a:lnTo>
                    <a:lnTo>
                      <a:pt x="951" y="330"/>
                    </a:lnTo>
                    <a:lnTo>
                      <a:pt x="975" y="318"/>
                    </a:lnTo>
                    <a:lnTo>
                      <a:pt x="993" y="300"/>
                    </a:lnTo>
                    <a:lnTo>
                      <a:pt x="999" y="306"/>
                    </a:lnTo>
                    <a:lnTo>
                      <a:pt x="1011" y="306"/>
                    </a:lnTo>
                    <a:lnTo>
                      <a:pt x="1023" y="336"/>
                    </a:lnTo>
                    <a:lnTo>
                      <a:pt x="1023" y="336"/>
                    </a:lnTo>
                    <a:lnTo>
                      <a:pt x="1071" y="449"/>
                    </a:lnTo>
                    <a:lnTo>
                      <a:pt x="1071" y="467"/>
                    </a:lnTo>
                    <a:lnTo>
                      <a:pt x="1077" y="497"/>
                    </a:lnTo>
                    <a:lnTo>
                      <a:pt x="1101" y="563"/>
                    </a:lnTo>
                    <a:lnTo>
                      <a:pt x="1118" y="617"/>
                    </a:lnTo>
                    <a:lnTo>
                      <a:pt x="1124" y="641"/>
                    </a:lnTo>
                    <a:lnTo>
                      <a:pt x="1124" y="653"/>
                    </a:lnTo>
                    <a:lnTo>
                      <a:pt x="1118" y="659"/>
                    </a:lnTo>
                    <a:lnTo>
                      <a:pt x="1112" y="671"/>
                    </a:lnTo>
                    <a:lnTo>
                      <a:pt x="1112" y="689"/>
                    </a:lnTo>
                    <a:lnTo>
                      <a:pt x="1118" y="701"/>
                    </a:lnTo>
                    <a:lnTo>
                      <a:pt x="1124" y="719"/>
                    </a:lnTo>
                    <a:lnTo>
                      <a:pt x="1130" y="737"/>
                    </a:lnTo>
                    <a:lnTo>
                      <a:pt x="1136" y="749"/>
                    </a:lnTo>
                    <a:lnTo>
                      <a:pt x="1148" y="749"/>
                    </a:lnTo>
                    <a:lnTo>
                      <a:pt x="1154" y="743"/>
                    </a:lnTo>
                    <a:lnTo>
                      <a:pt x="1154" y="725"/>
                    </a:lnTo>
                    <a:lnTo>
                      <a:pt x="1148" y="707"/>
                    </a:lnTo>
                    <a:lnTo>
                      <a:pt x="1148" y="701"/>
                    </a:lnTo>
                    <a:lnTo>
                      <a:pt x="1202" y="713"/>
                    </a:lnTo>
                    <a:lnTo>
                      <a:pt x="1208" y="719"/>
                    </a:lnTo>
                    <a:lnTo>
                      <a:pt x="1214" y="737"/>
                    </a:lnTo>
                    <a:lnTo>
                      <a:pt x="1220" y="749"/>
                    </a:lnTo>
                    <a:lnTo>
                      <a:pt x="1232" y="755"/>
                    </a:lnTo>
                    <a:lnTo>
                      <a:pt x="1238" y="749"/>
                    </a:lnTo>
                    <a:lnTo>
                      <a:pt x="1232" y="737"/>
                    </a:lnTo>
                    <a:lnTo>
                      <a:pt x="1238" y="749"/>
                    </a:lnTo>
                    <a:lnTo>
                      <a:pt x="1244" y="755"/>
                    </a:lnTo>
                    <a:lnTo>
                      <a:pt x="1250" y="749"/>
                    </a:lnTo>
                    <a:lnTo>
                      <a:pt x="1250" y="743"/>
                    </a:lnTo>
                    <a:lnTo>
                      <a:pt x="1250" y="731"/>
                    </a:lnTo>
                    <a:lnTo>
                      <a:pt x="1244" y="719"/>
                    </a:lnTo>
                    <a:lnTo>
                      <a:pt x="1244" y="713"/>
                    </a:lnTo>
                    <a:lnTo>
                      <a:pt x="1244" y="713"/>
                    </a:lnTo>
                    <a:close/>
                    <a:moveTo>
                      <a:pt x="694" y="264"/>
                    </a:moveTo>
                    <a:lnTo>
                      <a:pt x="700" y="276"/>
                    </a:lnTo>
                    <a:lnTo>
                      <a:pt x="712" y="288"/>
                    </a:lnTo>
                    <a:lnTo>
                      <a:pt x="742" y="330"/>
                    </a:lnTo>
                    <a:lnTo>
                      <a:pt x="778" y="360"/>
                    </a:lnTo>
                    <a:lnTo>
                      <a:pt x="784" y="372"/>
                    </a:lnTo>
                    <a:lnTo>
                      <a:pt x="790" y="378"/>
                    </a:lnTo>
                    <a:lnTo>
                      <a:pt x="796" y="384"/>
                    </a:lnTo>
                    <a:lnTo>
                      <a:pt x="796" y="384"/>
                    </a:lnTo>
                    <a:lnTo>
                      <a:pt x="790" y="431"/>
                    </a:lnTo>
                    <a:lnTo>
                      <a:pt x="766" y="443"/>
                    </a:lnTo>
                    <a:lnTo>
                      <a:pt x="748" y="461"/>
                    </a:lnTo>
                    <a:lnTo>
                      <a:pt x="724" y="485"/>
                    </a:lnTo>
                    <a:lnTo>
                      <a:pt x="712" y="503"/>
                    </a:lnTo>
                    <a:lnTo>
                      <a:pt x="712" y="509"/>
                    </a:lnTo>
                    <a:lnTo>
                      <a:pt x="706" y="515"/>
                    </a:lnTo>
                    <a:lnTo>
                      <a:pt x="688" y="533"/>
                    </a:lnTo>
                    <a:lnTo>
                      <a:pt x="670" y="551"/>
                    </a:lnTo>
                    <a:lnTo>
                      <a:pt x="658" y="563"/>
                    </a:lnTo>
                    <a:lnTo>
                      <a:pt x="658" y="569"/>
                    </a:lnTo>
                    <a:lnTo>
                      <a:pt x="658" y="569"/>
                    </a:lnTo>
                    <a:lnTo>
                      <a:pt x="658" y="569"/>
                    </a:lnTo>
                    <a:lnTo>
                      <a:pt x="652" y="569"/>
                    </a:lnTo>
                    <a:lnTo>
                      <a:pt x="652" y="575"/>
                    </a:lnTo>
                    <a:lnTo>
                      <a:pt x="640" y="581"/>
                    </a:lnTo>
                    <a:lnTo>
                      <a:pt x="616" y="593"/>
                    </a:lnTo>
                    <a:lnTo>
                      <a:pt x="604" y="599"/>
                    </a:lnTo>
                    <a:lnTo>
                      <a:pt x="592" y="605"/>
                    </a:lnTo>
                    <a:lnTo>
                      <a:pt x="592" y="605"/>
                    </a:lnTo>
                    <a:lnTo>
                      <a:pt x="586" y="611"/>
                    </a:lnTo>
                    <a:lnTo>
                      <a:pt x="574" y="617"/>
                    </a:lnTo>
                    <a:lnTo>
                      <a:pt x="562" y="629"/>
                    </a:lnTo>
                    <a:lnTo>
                      <a:pt x="550" y="635"/>
                    </a:lnTo>
                    <a:lnTo>
                      <a:pt x="550" y="653"/>
                    </a:lnTo>
                    <a:lnTo>
                      <a:pt x="556" y="677"/>
                    </a:lnTo>
                    <a:lnTo>
                      <a:pt x="562" y="707"/>
                    </a:lnTo>
                    <a:lnTo>
                      <a:pt x="538" y="737"/>
                    </a:lnTo>
                    <a:lnTo>
                      <a:pt x="377" y="785"/>
                    </a:lnTo>
                    <a:lnTo>
                      <a:pt x="365" y="761"/>
                    </a:lnTo>
                    <a:lnTo>
                      <a:pt x="359" y="755"/>
                    </a:lnTo>
                    <a:lnTo>
                      <a:pt x="353" y="755"/>
                    </a:lnTo>
                    <a:lnTo>
                      <a:pt x="359" y="683"/>
                    </a:lnTo>
                    <a:lnTo>
                      <a:pt x="365" y="671"/>
                    </a:lnTo>
                    <a:lnTo>
                      <a:pt x="371" y="665"/>
                    </a:lnTo>
                    <a:lnTo>
                      <a:pt x="389" y="641"/>
                    </a:lnTo>
                    <a:lnTo>
                      <a:pt x="389" y="641"/>
                    </a:lnTo>
                    <a:lnTo>
                      <a:pt x="413" y="629"/>
                    </a:lnTo>
                    <a:lnTo>
                      <a:pt x="431" y="611"/>
                    </a:lnTo>
                    <a:lnTo>
                      <a:pt x="419" y="623"/>
                    </a:lnTo>
                    <a:lnTo>
                      <a:pt x="419" y="629"/>
                    </a:lnTo>
                    <a:lnTo>
                      <a:pt x="425" y="647"/>
                    </a:lnTo>
                    <a:lnTo>
                      <a:pt x="425" y="659"/>
                    </a:lnTo>
                    <a:lnTo>
                      <a:pt x="431" y="665"/>
                    </a:lnTo>
                    <a:lnTo>
                      <a:pt x="437" y="659"/>
                    </a:lnTo>
                    <a:lnTo>
                      <a:pt x="443" y="635"/>
                    </a:lnTo>
                    <a:lnTo>
                      <a:pt x="443" y="617"/>
                    </a:lnTo>
                    <a:lnTo>
                      <a:pt x="443" y="605"/>
                    </a:lnTo>
                    <a:lnTo>
                      <a:pt x="491" y="575"/>
                    </a:lnTo>
                    <a:lnTo>
                      <a:pt x="527" y="545"/>
                    </a:lnTo>
                    <a:lnTo>
                      <a:pt x="550" y="527"/>
                    </a:lnTo>
                    <a:lnTo>
                      <a:pt x="568" y="515"/>
                    </a:lnTo>
                    <a:lnTo>
                      <a:pt x="586" y="503"/>
                    </a:lnTo>
                    <a:lnTo>
                      <a:pt x="598" y="497"/>
                    </a:lnTo>
                    <a:lnTo>
                      <a:pt x="610" y="485"/>
                    </a:lnTo>
                    <a:lnTo>
                      <a:pt x="616" y="479"/>
                    </a:lnTo>
                    <a:lnTo>
                      <a:pt x="616" y="473"/>
                    </a:lnTo>
                    <a:lnTo>
                      <a:pt x="628" y="455"/>
                    </a:lnTo>
                    <a:lnTo>
                      <a:pt x="634" y="431"/>
                    </a:lnTo>
                    <a:lnTo>
                      <a:pt x="640" y="408"/>
                    </a:lnTo>
                    <a:lnTo>
                      <a:pt x="640" y="402"/>
                    </a:lnTo>
                    <a:lnTo>
                      <a:pt x="640" y="396"/>
                    </a:lnTo>
                    <a:lnTo>
                      <a:pt x="628" y="396"/>
                    </a:lnTo>
                    <a:lnTo>
                      <a:pt x="634" y="396"/>
                    </a:lnTo>
                    <a:lnTo>
                      <a:pt x="634" y="396"/>
                    </a:lnTo>
                    <a:lnTo>
                      <a:pt x="634" y="390"/>
                    </a:lnTo>
                    <a:lnTo>
                      <a:pt x="640" y="378"/>
                    </a:lnTo>
                    <a:lnTo>
                      <a:pt x="652" y="336"/>
                    </a:lnTo>
                    <a:lnTo>
                      <a:pt x="664" y="300"/>
                    </a:lnTo>
                    <a:lnTo>
                      <a:pt x="664" y="282"/>
                    </a:lnTo>
                    <a:lnTo>
                      <a:pt x="670" y="276"/>
                    </a:lnTo>
                    <a:lnTo>
                      <a:pt x="664" y="270"/>
                    </a:lnTo>
                    <a:lnTo>
                      <a:pt x="658" y="258"/>
                    </a:lnTo>
                    <a:lnTo>
                      <a:pt x="646" y="246"/>
                    </a:lnTo>
                    <a:lnTo>
                      <a:pt x="640" y="240"/>
                    </a:lnTo>
                    <a:lnTo>
                      <a:pt x="676" y="258"/>
                    </a:lnTo>
                    <a:lnTo>
                      <a:pt x="682" y="192"/>
                    </a:lnTo>
                    <a:lnTo>
                      <a:pt x="682" y="198"/>
                    </a:lnTo>
                    <a:lnTo>
                      <a:pt x="682" y="222"/>
                    </a:lnTo>
                    <a:lnTo>
                      <a:pt x="688" y="246"/>
                    </a:lnTo>
                    <a:lnTo>
                      <a:pt x="694" y="264"/>
                    </a:lnTo>
                    <a:lnTo>
                      <a:pt x="694" y="264"/>
                    </a:lnTo>
                    <a:close/>
                    <a:moveTo>
                      <a:pt x="532" y="455"/>
                    </a:moveTo>
                    <a:lnTo>
                      <a:pt x="527" y="461"/>
                    </a:lnTo>
                    <a:lnTo>
                      <a:pt x="532" y="449"/>
                    </a:lnTo>
                    <a:lnTo>
                      <a:pt x="532" y="455"/>
                    </a:lnTo>
                    <a:lnTo>
                      <a:pt x="532" y="455"/>
                    </a:lnTo>
                    <a:close/>
                    <a:moveTo>
                      <a:pt x="634" y="803"/>
                    </a:moveTo>
                    <a:lnTo>
                      <a:pt x="634" y="803"/>
                    </a:lnTo>
                    <a:lnTo>
                      <a:pt x="634" y="803"/>
                    </a:lnTo>
                    <a:lnTo>
                      <a:pt x="634" y="803"/>
                    </a:lnTo>
                    <a:lnTo>
                      <a:pt x="634" y="803"/>
                    </a:lnTo>
                    <a:close/>
                  </a:path>
                </a:pathLst>
              </a:custGeom>
              <a:solidFill>
                <a:schemeClr val="bg2"/>
              </a:solidFill>
              <a:ln w="9525">
                <a:noFill/>
                <a:round/>
                <a:headEnd/>
                <a:tailEnd/>
              </a:ln>
            </p:spPr>
            <p:txBody>
              <a:bodyPr/>
              <a:lstStyle/>
              <a:p>
                <a:endParaRPr lang="fa-IR"/>
              </a:p>
            </p:txBody>
          </p:sp>
          <p:sp>
            <p:nvSpPr>
              <p:cNvPr id="33811" name="Freeform 19"/>
              <p:cNvSpPr>
                <a:spLocks/>
              </p:cNvSpPr>
              <p:nvPr/>
            </p:nvSpPr>
            <p:spPr bwMode="hidden">
              <a:xfrm>
                <a:off x="684" y="2709"/>
                <a:ext cx="47" cy="78"/>
              </a:xfrm>
              <a:custGeom>
                <a:avLst/>
                <a:gdLst/>
                <a:ahLst/>
                <a:cxnLst>
                  <a:cxn ang="0">
                    <a:pos x="12" y="72"/>
                  </a:cxn>
                  <a:cxn ang="0">
                    <a:pos x="18" y="60"/>
                  </a:cxn>
                  <a:cxn ang="0">
                    <a:pos x="24" y="54"/>
                  </a:cxn>
                  <a:cxn ang="0">
                    <a:pos x="47" y="0"/>
                  </a:cxn>
                  <a:cxn ang="0">
                    <a:pos x="0" y="78"/>
                  </a:cxn>
                  <a:cxn ang="0">
                    <a:pos x="12" y="72"/>
                  </a:cxn>
                  <a:cxn ang="0">
                    <a:pos x="12" y="72"/>
                  </a:cxn>
                </a:cxnLst>
                <a:rect l="0" t="0" r="r" b="b"/>
                <a:pathLst>
                  <a:path w="47" h="78">
                    <a:moveTo>
                      <a:pt x="12" y="72"/>
                    </a:moveTo>
                    <a:lnTo>
                      <a:pt x="18" y="60"/>
                    </a:lnTo>
                    <a:lnTo>
                      <a:pt x="24" y="54"/>
                    </a:lnTo>
                    <a:lnTo>
                      <a:pt x="47" y="0"/>
                    </a:lnTo>
                    <a:lnTo>
                      <a:pt x="0" y="78"/>
                    </a:lnTo>
                    <a:lnTo>
                      <a:pt x="12" y="72"/>
                    </a:lnTo>
                    <a:lnTo>
                      <a:pt x="12" y="72"/>
                    </a:lnTo>
                    <a:close/>
                  </a:path>
                </a:pathLst>
              </a:custGeom>
              <a:gradFill rotWithShape="0">
                <a:gsLst>
                  <a:gs pos="0">
                    <a:schemeClr val="bg2"/>
                  </a:gs>
                  <a:gs pos="100000">
                    <a:schemeClr val="bg1"/>
                  </a:gs>
                </a:gsLst>
                <a:lin ang="18900000" scaled="1"/>
              </a:gradFill>
              <a:ln w="9525">
                <a:noFill/>
                <a:round/>
                <a:headEnd/>
                <a:tailEnd/>
              </a:ln>
            </p:spPr>
            <p:txBody>
              <a:bodyPr/>
              <a:lstStyle/>
              <a:p>
                <a:endParaRPr lang="fa-IR"/>
              </a:p>
            </p:txBody>
          </p:sp>
          <p:sp>
            <p:nvSpPr>
              <p:cNvPr id="33812" name="Freeform 20"/>
              <p:cNvSpPr>
                <a:spLocks/>
              </p:cNvSpPr>
              <p:nvPr/>
            </p:nvSpPr>
            <p:spPr bwMode="hidden">
              <a:xfrm>
                <a:off x="1284" y="2572"/>
                <a:ext cx="149" cy="419"/>
              </a:xfrm>
              <a:custGeom>
                <a:avLst/>
                <a:gdLst/>
                <a:ahLst/>
                <a:cxnLst>
                  <a:cxn ang="0">
                    <a:pos x="29" y="96"/>
                  </a:cxn>
                  <a:cxn ang="0">
                    <a:pos x="41" y="126"/>
                  </a:cxn>
                  <a:cxn ang="0">
                    <a:pos x="29" y="161"/>
                  </a:cxn>
                  <a:cxn ang="0">
                    <a:pos x="47" y="149"/>
                  </a:cxn>
                  <a:cxn ang="0">
                    <a:pos x="53" y="347"/>
                  </a:cxn>
                  <a:cxn ang="0">
                    <a:pos x="65" y="371"/>
                  </a:cxn>
                  <a:cxn ang="0">
                    <a:pos x="65" y="377"/>
                  </a:cxn>
                  <a:cxn ang="0">
                    <a:pos x="65" y="389"/>
                  </a:cxn>
                  <a:cxn ang="0">
                    <a:pos x="77" y="395"/>
                  </a:cxn>
                  <a:cxn ang="0">
                    <a:pos x="101" y="407"/>
                  </a:cxn>
                  <a:cxn ang="0">
                    <a:pos x="125" y="413"/>
                  </a:cxn>
                  <a:cxn ang="0">
                    <a:pos x="149" y="419"/>
                  </a:cxn>
                  <a:cxn ang="0">
                    <a:pos x="125" y="395"/>
                  </a:cxn>
                  <a:cxn ang="0">
                    <a:pos x="77" y="365"/>
                  </a:cxn>
                  <a:cxn ang="0">
                    <a:pos x="77" y="365"/>
                  </a:cxn>
                  <a:cxn ang="0">
                    <a:pos x="77" y="353"/>
                  </a:cxn>
                  <a:cxn ang="0">
                    <a:pos x="83" y="329"/>
                  </a:cxn>
                  <a:cxn ang="0">
                    <a:pos x="83" y="293"/>
                  </a:cxn>
                  <a:cxn ang="0">
                    <a:pos x="83" y="257"/>
                  </a:cxn>
                  <a:cxn ang="0">
                    <a:pos x="83" y="221"/>
                  </a:cxn>
                  <a:cxn ang="0">
                    <a:pos x="77" y="185"/>
                  </a:cxn>
                  <a:cxn ang="0">
                    <a:pos x="65" y="155"/>
                  </a:cxn>
                  <a:cxn ang="0">
                    <a:pos x="59" y="143"/>
                  </a:cxn>
                  <a:cxn ang="0">
                    <a:pos x="53" y="137"/>
                  </a:cxn>
                  <a:cxn ang="0">
                    <a:pos x="53" y="120"/>
                  </a:cxn>
                  <a:cxn ang="0">
                    <a:pos x="53" y="108"/>
                  </a:cxn>
                  <a:cxn ang="0">
                    <a:pos x="47" y="90"/>
                  </a:cxn>
                  <a:cxn ang="0">
                    <a:pos x="35" y="54"/>
                  </a:cxn>
                  <a:cxn ang="0">
                    <a:pos x="23" y="18"/>
                  </a:cxn>
                  <a:cxn ang="0">
                    <a:pos x="17" y="6"/>
                  </a:cxn>
                  <a:cxn ang="0">
                    <a:pos x="17" y="0"/>
                  </a:cxn>
                  <a:cxn ang="0">
                    <a:pos x="0" y="6"/>
                  </a:cxn>
                  <a:cxn ang="0">
                    <a:pos x="6" y="114"/>
                  </a:cxn>
                  <a:cxn ang="0">
                    <a:pos x="29" y="96"/>
                  </a:cxn>
                  <a:cxn ang="0">
                    <a:pos x="29" y="96"/>
                  </a:cxn>
                </a:cxnLst>
                <a:rect l="0" t="0" r="r" b="b"/>
                <a:pathLst>
                  <a:path w="149" h="419">
                    <a:moveTo>
                      <a:pt x="29" y="96"/>
                    </a:moveTo>
                    <a:lnTo>
                      <a:pt x="41" y="126"/>
                    </a:lnTo>
                    <a:lnTo>
                      <a:pt x="29" y="161"/>
                    </a:lnTo>
                    <a:lnTo>
                      <a:pt x="47" y="149"/>
                    </a:lnTo>
                    <a:lnTo>
                      <a:pt x="53" y="347"/>
                    </a:lnTo>
                    <a:lnTo>
                      <a:pt x="65" y="371"/>
                    </a:lnTo>
                    <a:lnTo>
                      <a:pt x="65" y="377"/>
                    </a:lnTo>
                    <a:lnTo>
                      <a:pt x="65" y="389"/>
                    </a:lnTo>
                    <a:lnTo>
                      <a:pt x="77" y="395"/>
                    </a:lnTo>
                    <a:lnTo>
                      <a:pt x="101" y="407"/>
                    </a:lnTo>
                    <a:lnTo>
                      <a:pt x="125" y="413"/>
                    </a:lnTo>
                    <a:lnTo>
                      <a:pt x="149" y="419"/>
                    </a:lnTo>
                    <a:lnTo>
                      <a:pt x="125" y="395"/>
                    </a:lnTo>
                    <a:lnTo>
                      <a:pt x="77" y="365"/>
                    </a:lnTo>
                    <a:lnTo>
                      <a:pt x="77" y="365"/>
                    </a:lnTo>
                    <a:lnTo>
                      <a:pt x="77" y="353"/>
                    </a:lnTo>
                    <a:lnTo>
                      <a:pt x="83" y="329"/>
                    </a:lnTo>
                    <a:lnTo>
                      <a:pt x="83" y="293"/>
                    </a:lnTo>
                    <a:lnTo>
                      <a:pt x="83" y="257"/>
                    </a:lnTo>
                    <a:lnTo>
                      <a:pt x="83" y="221"/>
                    </a:lnTo>
                    <a:lnTo>
                      <a:pt x="77" y="185"/>
                    </a:lnTo>
                    <a:lnTo>
                      <a:pt x="65" y="155"/>
                    </a:lnTo>
                    <a:lnTo>
                      <a:pt x="59" y="143"/>
                    </a:lnTo>
                    <a:lnTo>
                      <a:pt x="53" y="137"/>
                    </a:lnTo>
                    <a:lnTo>
                      <a:pt x="53" y="120"/>
                    </a:lnTo>
                    <a:lnTo>
                      <a:pt x="53" y="108"/>
                    </a:lnTo>
                    <a:lnTo>
                      <a:pt x="47" y="90"/>
                    </a:lnTo>
                    <a:lnTo>
                      <a:pt x="35" y="54"/>
                    </a:lnTo>
                    <a:lnTo>
                      <a:pt x="23" y="18"/>
                    </a:lnTo>
                    <a:lnTo>
                      <a:pt x="17" y="6"/>
                    </a:lnTo>
                    <a:lnTo>
                      <a:pt x="17" y="0"/>
                    </a:lnTo>
                    <a:lnTo>
                      <a:pt x="0" y="6"/>
                    </a:lnTo>
                    <a:lnTo>
                      <a:pt x="6" y="114"/>
                    </a:lnTo>
                    <a:lnTo>
                      <a:pt x="29" y="96"/>
                    </a:lnTo>
                    <a:lnTo>
                      <a:pt x="29" y="96"/>
                    </a:lnTo>
                    <a:close/>
                  </a:path>
                </a:pathLst>
              </a:custGeom>
              <a:gradFill rotWithShape="0">
                <a:gsLst>
                  <a:gs pos="0">
                    <a:schemeClr val="bg2"/>
                  </a:gs>
                  <a:gs pos="100000">
                    <a:schemeClr val="bg1"/>
                  </a:gs>
                </a:gsLst>
                <a:lin ang="18900000" scaled="1"/>
              </a:gradFill>
              <a:ln w="9525">
                <a:noFill/>
                <a:round/>
                <a:headEnd/>
                <a:tailEnd/>
              </a:ln>
            </p:spPr>
            <p:txBody>
              <a:bodyPr/>
              <a:lstStyle/>
              <a:p>
                <a:endParaRPr lang="fa-IR"/>
              </a:p>
            </p:txBody>
          </p:sp>
          <p:sp>
            <p:nvSpPr>
              <p:cNvPr id="33813" name="Freeform 21"/>
              <p:cNvSpPr>
                <a:spLocks/>
              </p:cNvSpPr>
              <p:nvPr/>
            </p:nvSpPr>
            <p:spPr bwMode="hidden">
              <a:xfrm>
                <a:off x="1140" y="2434"/>
                <a:ext cx="167" cy="138"/>
              </a:xfrm>
              <a:custGeom>
                <a:avLst/>
                <a:gdLst/>
                <a:ahLst/>
                <a:cxnLst>
                  <a:cxn ang="0">
                    <a:pos x="102" y="18"/>
                  </a:cxn>
                  <a:cxn ang="0">
                    <a:pos x="96" y="12"/>
                  </a:cxn>
                  <a:cxn ang="0">
                    <a:pos x="90" y="0"/>
                  </a:cxn>
                  <a:cxn ang="0">
                    <a:pos x="78" y="0"/>
                  </a:cxn>
                  <a:cxn ang="0">
                    <a:pos x="66" y="0"/>
                  </a:cxn>
                  <a:cxn ang="0">
                    <a:pos x="60" y="0"/>
                  </a:cxn>
                  <a:cxn ang="0">
                    <a:pos x="48" y="6"/>
                  </a:cxn>
                  <a:cxn ang="0">
                    <a:pos x="36" y="12"/>
                  </a:cxn>
                  <a:cxn ang="0">
                    <a:pos x="30" y="12"/>
                  </a:cxn>
                  <a:cxn ang="0">
                    <a:pos x="24" y="24"/>
                  </a:cxn>
                  <a:cxn ang="0">
                    <a:pos x="18" y="42"/>
                  </a:cxn>
                  <a:cxn ang="0">
                    <a:pos x="6" y="66"/>
                  </a:cxn>
                  <a:cxn ang="0">
                    <a:pos x="0" y="72"/>
                  </a:cxn>
                  <a:cxn ang="0">
                    <a:pos x="42" y="30"/>
                  </a:cxn>
                  <a:cxn ang="0">
                    <a:pos x="30" y="66"/>
                  </a:cxn>
                  <a:cxn ang="0">
                    <a:pos x="96" y="36"/>
                  </a:cxn>
                  <a:cxn ang="0">
                    <a:pos x="120" y="78"/>
                  </a:cxn>
                  <a:cxn ang="0">
                    <a:pos x="120" y="54"/>
                  </a:cxn>
                  <a:cxn ang="0">
                    <a:pos x="167" y="138"/>
                  </a:cxn>
                  <a:cxn ang="0">
                    <a:pos x="167" y="120"/>
                  </a:cxn>
                  <a:cxn ang="0">
                    <a:pos x="161" y="102"/>
                  </a:cxn>
                  <a:cxn ang="0">
                    <a:pos x="138" y="60"/>
                  </a:cxn>
                  <a:cxn ang="0">
                    <a:pos x="114" y="30"/>
                  </a:cxn>
                  <a:cxn ang="0">
                    <a:pos x="108" y="24"/>
                  </a:cxn>
                  <a:cxn ang="0">
                    <a:pos x="102" y="18"/>
                  </a:cxn>
                  <a:cxn ang="0">
                    <a:pos x="102" y="18"/>
                  </a:cxn>
                </a:cxnLst>
                <a:rect l="0" t="0" r="r" b="b"/>
                <a:pathLst>
                  <a:path w="167" h="138">
                    <a:moveTo>
                      <a:pt x="102" y="18"/>
                    </a:moveTo>
                    <a:lnTo>
                      <a:pt x="96" y="12"/>
                    </a:lnTo>
                    <a:lnTo>
                      <a:pt x="90" y="0"/>
                    </a:lnTo>
                    <a:lnTo>
                      <a:pt x="78" y="0"/>
                    </a:lnTo>
                    <a:lnTo>
                      <a:pt x="66" y="0"/>
                    </a:lnTo>
                    <a:lnTo>
                      <a:pt x="60" y="0"/>
                    </a:lnTo>
                    <a:lnTo>
                      <a:pt x="48" y="6"/>
                    </a:lnTo>
                    <a:lnTo>
                      <a:pt x="36" y="12"/>
                    </a:lnTo>
                    <a:lnTo>
                      <a:pt x="30" y="12"/>
                    </a:lnTo>
                    <a:lnTo>
                      <a:pt x="24" y="24"/>
                    </a:lnTo>
                    <a:lnTo>
                      <a:pt x="18" y="42"/>
                    </a:lnTo>
                    <a:lnTo>
                      <a:pt x="6" y="66"/>
                    </a:lnTo>
                    <a:lnTo>
                      <a:pt x="0" y="72"/>
                    </a:lnTo>
                    <a:lnTo>
                      <a:pt x="42" y="30"/>
                    </a:lnTo>
                    <a:lnTo>
                      <a:pt x="30" y="66"/>
                    </a:lnTo>
                    <a:lnTo>
                      <a:pt x="96" y="36"/>
                    </a:lnTo>
                    <a:lnTo>
                      <a:pt x="120" y="78"/>
                    </a:lnTo>
                    <a:lnTo>
                      <a:pt x="120" y="54"/>
                    </a:lnTo>
                    <a:lnTo>
                      <a:pt x="167" y="138"/>
                    </a:lnTo>
                    <a:lnTo>
                      <a:pt x="167" y="120"/>
                    </a:lnTo>
                    <a:lnTo>
                      <a:pt x="161" y="102"/>
                    </a:lnTo>
                    <a:lnTo>
                      <a:pt x="138" y="60"/>
                    </a:lnTo>
                    <a:lnTo>
                      <a:pt x="114" y="30"/>
                    </a:lnTo>
                    <a:lnTo>
                      <a:pt x="108" y="24"/>
                    </a:lnTo>
                    <a:lnTo>
                      <a:pt x="102" y="18"/>
                    </a:lnTo>
                    <a:lnTo>
                      <a:pt x="102" y="18"/>
                    </a:lnTo>
                    <a:close/>
                  </a:path>
                </a:pathLst>
              </a:custGeom>
              <a:gradFill rotWithShape="0">
                <a:gsLst>
                  <a:gs pos="0">
                    <a:schemeClr val="bg2"/>
                  </a:gs>
                  <a:gs pos="100000">
                    <a:schemeClr val="bg1"/>
                  </a:gs>
                </a:gsLst>
                <a:lin ang="18900000" scaled="1"/>
              </a:gradFill>
              <a:ln w="9525">
                <a:noFill/>
                <a:round/>
                <a:headEnd/>
                <a:tailEnd/>
              </a:ln>
            </p:spPr>
            <p:txBody>
              <a:bodyPr/>
              <a:lstStyle/>
              <a:p>
                <a:endParaRPr lang="fa-IR"/>
              </a:p>
            </p:txBody>
          </p:sp>
          <p:sp>
            <p:nvSpPr>
              <p:cNvPr id="33814" name="Freeform 22"/>
              <p:cNvSpPr>
                <a:spLocks/>
              </p:cNvSpPr>
              <p:nvPr/>
            </p:nvSpPr>
            <p:spPr bwMode="hidden">
              <a:xfrm>
                <a:off x="948" y="2314"/>
                <a:ext cx="113" cy="114"/>
              </a:xfrm>
              <a:custGeom>
                <a:avLst/>
                <a:gdLst/>
                <a:ahLst/>
                <a:cxnLst>
                  <a:cxn ang="0">
                    <a:pos x="0" y="0"/>
                  </a:cxn>
                  <a:cxn ang="0">
                    <a:pos x="6" y="0"/>
                  </a:cxn>
                  <a:cxn ang="0">
                    <a:pos x="24" y="6"/>
                  </a:cxn>
                  <a:cxn ang="0">
                    <a:pos x="48" y="18"/>
                  </a:cxn>
                  <a:cxn ang="0">
                    <a:pos x="71" y="36"/>
                  </a:cxn>
                  <a:cxn ang="0">
                    <a:pos x="83" y="48"/>
                  </a:cxn>
                  <a:cxn ang="0">
                    <a:pos x="95" y="66"/>
                  </a:cxn>
                  <a:cxn ang="0">
                    <a:pos x="107" y="90"/>
                  </a:cxn>
                  <a:cxn ang="0">
                    <a:pos x="113" y="114"/>
                  </a:cxn>
                  <a:cxn ang="0">
                    <a:pos x="83" y="66"/>
                  </a:cxn>
                  <a:cxn ang="0">
                    <a:pos x="60" y="78"/>
                  </a:cxn>
                  <a:cxn ang="0">
                    <a:pos x="71" y="54"/>
                  </a:cxn>
                  <a:cxn ang="0">
                    <a:pos x="12" y="78"/>
                  </a:cxn>
                  <a:cxn ang="0">
                    <a:pos x="60" y="48"/>
                  </a:cxn>
                  <a:cxn ang="0">
                    <a:pos x="60" y="42"/>
                  </a:cxn>
                  <a:cxn ang="0">
                    <a:pos x="54" y="30"/>
                  </a:cxn>
                  <a:cxn ang="0">
                    <a:pos x="36" y="18"/>
                  </a:cxn>
                  <a:cxn ang="0">
                    <a:pos x="0" y="0"/>
                  </a:cxn>
                  <a:cxn ang="0">
                    <a:pos x="0" y="0"/>
                  </a:cxn>
                </a:cxnLst>
                <a:rect l="0" t="0" r="r" b="b"/>
                <a:pathLst>
                  <a:path w="113" h="114">
                    <a:moveTo>
                      <a:pt x="0" y="0"/>
                    </a:moveTo>
                    <a:lnTo>
                      <a:pt x="6" y="0"/>
                    </a:lnTo>
                    <a:lnTo>
                      <a:pt x="24" y="6"/>
                    </a:lnTo>
                    <a:lnTo>
                      <a:pt x="48" y="18"/>
                    </a:lnTo>
                    <a:lnTo>
                      <a:pt x="71" y="36"/>
                    </a:lnTo>
                    <a:lnTo>
                      <a:pt x="83" y="48"/>
                    </a:lnTo>
                    <a:lnTo>
                      <a:pt x="95" y="66"/>
                    </a:lnTo>
                    <a:lnTo>
                      <a:pt x="107" y="90"/>
                    </a:lnTo>
                    <a:lnTo>
                      <a:pt x="113" y="114"/>
                    </a:lnTo>
                    <a:lnTo>
                      <a:pt x="83" y="66"/>
                    </a:lnTo>
                    <a:lnTo>
                      <a:pt x="60" y="78"/>
                    </a:lnTo>
                    <a:lnTo>
                      <a:pt x="71" y="54"/>
                    </a:lnTo>
                    <a:lnTo>
                      <a:pt x="12" y="78"/>
                    </a:lnTo>
                    <a:lnTo>
                      <a:pt x="60" y="48"/>
                    </a:lnTo>
                    <a:lnTo>
                      <a:pt x="60" y="42"/>
                    </a:lnTo>
                    <a:lnTo>
                      <a:pt x="54" y="30"/>
                    </a:lnTo>
                    <a:lnTo>
                      <a:pt x="36" y="18"/>
                    </a:lnTo>
                    <a:lnTo>
                      <a:pt x="0" y="0"/>
                    </a:lnTo>
                    <a:lnTo>
                      <a:pt x="0" y="0"/>
                    </a:lnTo>
                    <a:close/>
                  </a:path>
                </a:pathLst>
              </a:custGeom>
              <a:gradFill rotWithShape="0">
                <a:gsLst>
                  <a:gs pos="0">
                    <a:schemeClr val="bg2"/>
                  </a:gs>
                  <a:gs pos="100000">
                    <a:schemeClr val="bg1"/>
                  </a:gs>
                </a:gsLst>
                <a:lin ang="18900000" scaled="1"/>
              </a:gradFill>
              <a:ln w="9525">
                <a:noFill/>
                <a:round/>
                <a:headEnd/>
                <a:tailEnd/>
              </a:ln>
            </p:spPr>
            <p:txBody>
              <a:bodyPr/>
              <a:lstStyle/>
              <a:p>
                <a:endParaRPr lang="fa-IR"/>
              </a:p>
            </p:txBody>
          </p:sp>
          <p:sp>
            <p:nvSpPr>
              <p:cNvPr id="33815" name="Freeform 23"/>
              <p:cNvSpPr>
                <a:spLocks/>
              </p:cNvSpPr>
              <p:nvPr/>
            </p:nvSpPr>
            <p:spPr bwMode="hidden">
              <a:xfrm>
                <a:off x="1122" y="2578"/>
                <a:ext cx="66" cy="60"/>
              </a:xfrm>
              <a:custGeom>
                <a:avLst/>
                <a:gdLst/>
                <a:ahLst/>
                <a:cxnLst>
                  <a:cxn ang="0">
                    <a:pos x="54" y="0"/>
                  </a:cxn>
                  <a:cxn ang="0">
                    <a:pos x="42" y="18"/>
                  </a:cxn>
                  <a:cxn ang="0">
                    <a:pos x="36" y="6"/>
                  </a:cxn>
                  <a:cxn ang="0">
                    <a:pos x="24" y="30"/>
                  </a:cxn>
                  <a:cxn ang="0">
                    <a:pos x="18" y="36"/>
                  </a:cxn>
                  <a:cxn ang="0">
                    <a:pos x="6" y="48"/>
                  </a:cxn>
                  <a:cxn ang="0">
                    <a:pos x="0" y="60"/>
                  </a:cxn>
                  <a:cxn ang="0">
                    <a:pos x="12" y="54"/>
                  </a:cxn>
                  <a:cxn ang="0">
                    <a:pos x="30" y="36"/>
                  </a:cxn>
                  <a:cxn ang="0">
                    <a:pos x="54" y="18"/>
                  </a:cxn>
                  <a:cxn ang="0">
                    <a:pos x="66" y="6"/>
                  </a:cxn>
                  <a:cxn ang="0">
                    <a:pos x="54" y="0"/>
                  </a:cxn>
                  <a:cxn ang="0">
                    <a:pos x="54" y="0"/>
                  </a:cxn>
                </a:cxnLst>
                <a:rect l="0" t="0" r="r" b="b"/>
                <a:pathLst>
                  <a:path w="66" h="60">
                    <a:moveTo>
                      <a:pt x="54" y="0"/>
                    </a:moveTo>
                    <a:lnTo>
                      <a:pt x="42" y="18"/>
                    </a:lnTo>
                    <a:lnTo>
                      <a:pt x="36" y="6"/>
                    </a:lnTo>
                    <a:lnTo>
                      <a:pt x="24" y="30"/>
                    </a:lnTo>
                    <a:lnTo>
                      <a:pt x="18" y="36"/>
                    </a:lnTo>
                    <a:lnTo>
                      <a:pt x="6" y="48"/>
                    </a:lnTo>
                    <a:lnTo>
                      <a:pt x="0" y="60"/>
                    </a:lnTo>
                    <a:lnTo>
                      <a:pt x="12" y="54"/>
                    </a:lnTo>
                    <a:lnTo>
                      <a:pt x="30" y="36"/>
                    </a:lnTo>
                    <a:lnTo>
                      <a:pt x="54" y="18"/>
                    </a:lnTo>
                    <a:lnTo>
                      <a:pt x="66" y="6"/>
                    </a:lnTo>
                    <a:lnTo>
                      <a:pt x="54" y="0"/>
                    </a:lnTo>
                    <a:lnTo>
                      <a:pt x="54" y="0"/>
                    </a:lnTo>
                    <a:close/>
                  </a:path>
                </a:pathLst>
              </a:custGeom>
              <a:gradFill rotWithShape="0">
                <a:gsLst>
                  <a:gs pos="0">
                    <a:schemeClr val="bg2"/>
                  </a:gs>
                  <a:gs pos="100000">
                    <a:schemeClr val="bg1"/>
                  </a:gs>
                </a:gsLst>
                <a:lin ang="18900000" scaled="1"/>
              </a:gradFill>
              <a:ln w="9525">
                <a:noFill/>
                <a:round/>
                <a:headEnd/>
                <a:tailEnd/>
              </a:ln>
            </p:spPr>
            <p:txBody>
              <a:bodyPr/>
              <a:lstStyle/>
              <a:p>
                <a:endParaRPr lang="fa-IR"/>
              </a:p>
            </p:txBody>
          </p:sp>
          <p:sp>
            <p:nvSpPr>
              <p:cNvPr id="33816" name="Freeform 24"/>
              <p:cNvSpPr>
                <a:spLocks/>
              </p:cNvSpPr>
              <p:nvPr/>
            </p:nvSpPr>
            <p:spPr bwMode="hidden">
              <a:xfrm>
                <a:off x="942" y="2674"/>
                <a:ext cx="161" cy="179"/>
              </a:xfrm>
              <a:custGeom>
                <a:avLst/>
                <a:gdLst/>
                <a:ahLst/>
                <a:cxnLst>
                  <a:cxn ang="0">
                    <a:pos x="131" y="53"/>
                  </a:cxn>
                  <a:cxn ang="0">
                    <a:pos x="137" y="53"/>
                  </a:cxn>
                  <a:cxn ang="0">
                    <a:pos x="143" y="41"/>
                  </a:cxn>
                  <a:cxn ang="0">
                    <a:pos x="155" y="35"/>
                  </a:cxn>
                  <a:cxn ang="0">
                    <a:pos x="161" y="24"/>
                  </a:cxn>
                  <a:cxn ang="0">
                    <a:pos x="161" y="12"/>
                  </a:cxn>
                  <a:cxn ang="0">
                    <a:pos x="161" y="0"/>
                  </a:cxn>
                  <a:cxn ang="0">
                    <a:pos x="149" y="24"/>
                  </a:cxn>
                  <a:cxn ang="0">
                    <a:pos x="143" y="35"/>
                  </a:cxn>
                  <a:cxn ang="0">
                    <a:pos x="131" y="35"/>
                  </a:cxn>
                  <a:cxn ang="0">
                    <a:pos x="119" y="41"/>
                  </a:cxn>
                  <a:cxn ang="0">
                    <a:pos x="125" y="53"/>
                  </a:cxn>
                  <a:cxn ang="0">
                    <a:pos x="95" y="95"/>
                  </a:cxn>
                  <a:cxn ang="0">
                    <a:pos x="0" y="137"/>
                  </a:cxn>
                  <a:cxn ang="0">
                    <a:pos x="60" y="119"/>
                  </a:cxn>
                  <a:cxn ang="0">
                    <a:pos x="54" y="125"/>
                  </a:cxn>
                  <a:cxn ang="0">
                    <a:pos x="48" y="131"/>
                  </a:cxn>
                  <a:cxn ang="0">
                    <a:pos x="24" y="155"/>
                  </a:cxn>
                  <a:cxn ang="0">
                    <a:pos x="12" y="167"/>
                  </a:cxn>
                  <a:cxn ang="0">
                    <a:pos x="0" y="173"/>
                  </a:cxn>
                  <a:cxn ang="0">
                    <a:pos x="0" y="179"/>
                  </a:cxn>
                  <a:cxn ang="0">
                    <a:pos x="6" y="173"/>
                  </a:cxn>
                  <a:cxn ang="0">
                    <a:pos x="30" y="155"/>
                  </a:cxn>
                  <a:cxn ang="0">
                    <a:pos x="48" y="143"/>
                  </a:cxn>
                  <a:cxn ang="0">
                    <a:pos x="71" y="125"/>
                  </a:cxn>
                  <a:cxn ang="0">
                    <a:pos x="95" y="107"/>
                  </a:cxn>
                  <a:cxn ang="0">
                    <a:pos x="119" y="77"/>
                  </a:cxn>
                  <a:cxn ang="0">
                    <a:pos x="131" y="59"/>
                  </a:cxn>
                  <a:cxn ang="0">
                    <a:pos x="131" y="53"/>
                  </a:cxn>
                  <a:cxn ang="0">
                    <a:pos x="131" y="53"/>
                  </a:cxn>
                </a:cxnLst>
                <a:rect l="0" t="0" r="r" b="b"/>
                <a:pathLst>
                  <a:path w="161" h="179">
                    <a:moveTo>
                      <a:pt x="131" y="53"/>
                    </a:moveTo>
                    <a:lnTo>
                      <a:pt x="137" y="53"/>
                    </a:lnTo>
                    <a:lnTo>
                      <a:pt x="143" y="41"/>
                    </a:lnTo>
                    <a:lnTo>
                      <a:pt x="155" y="35"/>
                    </a:lnTo>
                    <a:lnTo>
                      <a:pt x="161" y="24"/>
                    </a:lnTo>
                    <a:lnTo>
                      <a:pt x="161" y="12"/>
                    </a:lnTo>
                    <a:lnTo>
                      <a:pt x="161" y="0"/>
                    </a:lnTo>
                    <a:lnTo>
                      <a:pt x="149" y="24"/>
                    </a:lnTo>
                    <a:lnTo>
                      <a:pt x="143" y="35"/>
                    </a:lnTo>
                    <a:lnTo>
                      <a:pt x="131" y="35"/>
                    </a:lnTo>
                    <a:lnTo>
                      <a:pt x="119" y="41"/>
                    </a:lnTo>
                    <a:lnTo>
                      <a:pt x="125" y="53"/>
                    </a:lnTo>
                    <a:lnTo>
                      <a:pt x="95" y="95"/>
                    </a:lnTo>
                    <a:lnTo>
                      <a:pt x="0" y="137"/>
                    </a:lnTo>
                    <a:lnTo>
                      <a:pt x="60" y="119"/>
                    </a:lnTo>
                    <a:lnTo>
                      <a:pt x="54" y="125"/>
                    </a:lnTo>
                    <a:lnTo>
                      <a:pt x="48" y="131"/>
                    </a:lnTo>
                    <a:lnTo>
                      <a:pt x="24" y="155"/>
                    </a:lnTo>
                    <a:lnTo>
                      <a:pt x="12" y="167"/>
                    </a:lnTo>
                    <a:lnTo>
                      <a:pt x="0" y="173"/>
                    </a:lnTo>
                    <a:lnTo>
                      <a:pt x="0" y="179"/>
                    </a:lnTo>
                    <a:lnTo>
                      <a:pt x="6" y="173"/>
                    </a:lnTo>
                    <a:lnTo>
                      <a:pt x="30" y="155"/>
                    </a:lnTo>
                    <a:lnTo>
                      <a:pt x="48" y="143"/>
                    </a:lnTo>
                    <a:lnTo>
                      <a:pt x="71" y="125"/>
                    </a:lnTo>
                    <a:lnTo>
                      <a:pt x="95" y="107"/>
                    </a:lnTo>
                    <a:lnTo>
                      <a:pt x="119" y="77"/>
                    </a:lnTo>
                    <a:lnTo>
                      <a:pt x="131" y="59"/>
                    </a:lnTo>
                    <a:lnTo>
                      <a:pt x="131" y="53"/>
                    </a:lnTo>
                    <a:lnTo>
                      <a:pt x="131" y="53"/>
                    </a:lnTo>
                    <a:close/>
                  </a:path>
                </a:pathLst>
              </a:custGeom>
              <a:gradFill rotWithShape="0">
                <a:gsLst>
                  <a:gs pos="0">
                    <a:schemeClr val="bg2"/>
                  </a:gs>
                  <a:gs pos="100000">
                    <a:schemeClr val="bg1"/>
                  </a:gs>
                </a:gsLst>
                <a:lin ang="18900000" scaled="1"/>
              </a:gradFill>
              <a:ln w="9525">
                <a:noFill/>
                <a:round/>
                <a:headEnd/>
                <a:tailEnd/>
              </a:ln>
            </p:spPr>
            <p:txBody>
              <a:bodyPr/>
              <a:lstStyle/>
              <a:p>
                <a:endParaRPr lang="fa-IR"/>
              </a:p>
            </p:txBody>
          </p:sp>
          <p:sp>
            <p:nvSpPr>
              <p:cNvPr id="33817" name="Freeform 25"/>
              <p:cNvSpPr>
                <a:spLocks/>
              </p:cNvSpPr>
              <p:nvPr/>
            </p:nvSpPr>
            <p:spPr bwMode="hidden">
              <a:xfrm>
                <a:off x="737" y="2763"/>
                <a:ext cx="73" cy="54"/>
              </a:xfrm>
              <a:custGeom>
                <a:avLst/>
                <a:gdLst/>
                <a:ahLst/>
                <a:cxnLst>
                  <a:cxn ang="0">
                    <a:pos x="24" y="36"/>
                  </a:cxn>
                  <a:cxn ang="0">
                    <a:pos x="48" y="24"/>
                  </a:cxn>
                  <a:cxn ang="0">
                    <a:pos x="60" y="12"/>
                  </a:cxn>
                  <a:cxn ang="0">
                    <a:pos x="66" y="6"/>
                  </a:cxn>
                  <a:cxn ang="0">
                    <a:pos x="72" y="0"/>
                  </a:cxn>
                  <a:cxn ang="0">
                    <a:pos x="42" y="18"/>
                  </a:cxn>
                  <a:cxn ang="0">
                    <a:pos x="30" y="24"/>
                  </a:cxn>
                  <a:cxn ang="0">
                    <a:pos x="24" y="24"/>
                  </a:cxn>
                  <a:cxn ang="0">
                    <a:pos x="18" y="18"/>
                  </a:cxn>
                  <a:cxn ang="0">
                    <a:pos x="12" y="12"/>
                  </a:cxn>
                  <a:cxn ang="0">
                    <a:pos x="0" y="54"/>
                  </a:cxn>
                  <a:cxn ang="0">
                    <a:pos x="12" y="42"/>
                  </a:cxn>
                  <a:cxn ang="0">
                    <a:pos x="24" y="36"/>
                  </a:cxn>
                  <a:cxn ang="0">
                    <a:pos x="24" y="36"/>
                  </a:cxn>
                </a:cxnLst>
                <a:rect l="0" t="0" r="r" b="b"/>
                <a:pathLst>
                  <a:path w="72" h="54">
                    <a:moveTo>
                      <a:pt x="24" y="36"/>
                    </a:moveTo>
                    <a:lnTo>
                      <a:pt x="48" y="24"/>
                    </a:lnTo>
                    <a:lnTo>
                      <a:pt x="60" y="12"/>
                    </a:lnTo>
                    <a:lnTo>
                      <a:pt x="66" y="6"/>
                    </a:lnTo>
                    <a:lnTo>
                      <a:pt x="72" y="0"/>
                    </a:lnTo>
                    <a:lnTo>
                      <a:pt x="42" y="18"/>
                    </a:lnTo>
                    <a:lnTo>
                      <a:pt x="30" y="24"/>
                    </a:lnTo>
                    <a:lnTo>
                      <a:pt x="24" y="24"/>
                    </a:lnTo>
                    <a:lnTo>
                      <a:pt x="18" y="18"/>
                    </a:lnTo>
                    <a:lnTo>
                      <a:pt x="12" y="12"/>
                    </a:lnTo>
                    <a:lnTo>
                      <a:pt x="0" y="54"/>
                    </a:lnTo>
                    <a:lnTo>
                      <a:pt x="12" y="42"/>
                    </a:lnTo>
                    <a:lnTo>
                      <a:pt x="24" y="36"/>
                    </a:lnTo>
                    <a:lnTo>
                      <a:pt x="24" y="36"/>
                    </a:lnTo>
                    <a:close/>
                  </a:path>
                </a:pathLst>
              </a:custGeom>
              <a:gradFill rotWithShape="0">
                <a:gsLst>
                  <a:gs pos="0">
                    <a:schemeClr val="bg2"/>
                  </a:gs>
                  <a:gs pos="100000">
                    <a:schemeClr val="bg1"/>
                  </a:gs>
                </a:gsLst>
                <a:lin ang="18900000" scaled="1"/>
              </a:gradFill>
              <a:ln w="9525">
                <a:noFill/>
                <a:round/>
                <a:headEnd/>
                <a:tailEnd/>
              </a:ln>
            </p:spPr>
            <p:txBody>
              <a:bodyPr/>
              <a:lstStyle/>
              <a:p>
                <a:endParaRPr lang="fa-IR"/>
              </a:p>
            </p:txBody>
          </p:sp>
          <p:sp>
            <p:nvSpPr>
              <p:cNvPr id="33818" name="Freeform 26"/>
              <p:cNvSpPr>
                <a:spLocks/>
              </p:cNvSpPr>
              <p:nvPr/>
            </p:nvSpPr>
            <p:spPr bwMode="hidden">
              <a:xfrm>
                <a:off x="624" y="2889"/>
                <a:ext cx="12" cy="54"/>
              </a:xfrm>
              <a:custGeom>
                <a:avLst/>
                <a:gdLst/>
                <a:ahLst/>
                <a:cxnLst>
                  <a:cxn ang="0">
                    <a:pos x="12" y="0"/>
                  </a:cxn>
                  <a:cxn ang="0">
                    <a:pos x="0" y="12"/>
                  </a:cxn>
                  <a:cxn ang="0">
                    <a:pos x="0" y="18"/>
                  </a:cxn>
                  <a:cxn ang="0">
                    <a:pos x="6" y="54"/>
                  </a:cxn>
                  <a:cxn ang="0">
                    <a:pos x="12" y="36"/>
                  </a:cxn>
                  <a:cxn ang="0">
                    <a:pos x="12" y="18"/>
                  </a:cxn>
                  <a:cxn ang="0">
                    <a:pos x="12" y="6"/>
                  </a:cxn>
                  <a:cxn ang="0">
                    <a:pos x="12" y="0"/>
                  </a:cxn>
                  <a:cxn ang="0">
                    <a:pos x="12" y="0"/>
                  </a:cxn>
                </a:cxnLst>
                <a:rect l="0" t="0" r="r" b="b"/>
                <a:pathLst>
                  <a:path w="12" h="54">
                    <a:moveTo>
                      <a:pt x="12" y="0"/>
                    </a:moveTo>
                    <a:lnTo>
                      <a:pt x="0" y="12"/>
                    </a:lnTo>
                    <a:lnTo>
                      <a:pt x="0" y="18"/>
                    </a:lnTo>
                    <a:lnTo>
                      <a:pt x="6" y="54"/>
                    </a:lnTo>
                    <a:lnTo>
                      <a:pt x="12" y="36"/>
                    </a:lnTo>
                    <a:lnTo>
                      <a:pt x="12" y="18"/>
                    </a:lnTo>
                    <a:lnTo>
                      <a:pt x="12" y="6"/>
                    </a:lnTo>
                    <a:lnTo>
                      <a:pt x="12" y="0"/>
                    </a:lnTo>
                    <a:lnTo>
                      <a:pt x="12" y="0"/>
                    </a:lnTo>
                    <a:close/>
                  </a:path>
                </a:pathLst>
              </a:custGeom>
              <a:gradFill rotWithShape="0">
                <a:gsLst>
                  <a:gs pos="0">
                    <a:schemeClr val="bg2"/>
                  </a:gs>
                  <a:gs pos="100000">
                    <a:schemeClr val="bg1"/>
                  </a:gs>
                </a:gsLst>
                <a:lin ang="18900000" scaled="1"/>
              </a:gradFill>
              <a:ln w="9525">
                <a:noFill/>
                <a:round/>
                <a:headEnd/>
                <a:tailEnd/>
              </a:ln>
            </p:spPr>
            <p:txBody>
              <a:bodyPr/>
              <a:lstStyle/>
              <a:p>
                <a:endParaRPr lang="fa-IR"/>
              </a:p>
            </p:txBody>
          </p:sp>
          <p:sp>
            <p:nvSpPr>
              <p:cNvPr id="33819" name="Freeform 27"/>
              <p:cNvSpPr>
                <a:spLocks/>
              </p:cNvSpPr>
              <p:nvPr/>
            </p:nvSpPr>
            <p:spPr bwMode="hidden">
              <a:xfrm>
                <a:off x="492" y="3021"/>
                <a:ext cx="48" cy="72"/>
              </a:xfrm>
              <a:custGeom>
                <a:avLst/>
                <a:gdLst/>
                <a:ahLst/>
                <a:cxnLst>
                  <a:cxn ang="0">
                    <a:pos x="48" y="6"/>
                  </a:cxn>
                  <a:cxn ang="0">
                    <a:pos x="48" y="6"/>
                  </a:cxn>
                  <a:cxn ang="0">
                    <a:pos x="48" y="6"/>
                  </a:cxn>
                  <a:cxn ang="0">
                    <a:pos x="48" y="6"/>
                  </a:cxn>
                  <a:cxn ang="0">
                    <a:pos x="6" y="0"/>
                  </a:cxn>
                  <a:cxn ang="0">
                    <a:pos x="42" y="12"/>
                  </a:cxn>
                  <a:cxn ang="0">
                    <a:pos x="42" y="12"/>
                  </a:cxn>
                  <a:cxn ang="0">
                    <a:pos x="0" y="72"/>
                  </a:cxn>
                  <a:cxn ang="0">
                    <a:pos x="18" y="54"/>
                  </a:cxn>
                  <a:cxn ang="0">
                    <a:pos x="18" y="66"/>
                  </a:cxn>
                  <a:cxn ang="0">
                    <a:pos x="48" y="6"/>
                  </a:cxn>
                  <a:cxn ang="0">
                    <a:pos x="48" y="6"/>
                  </a:cxn>
                  <a:cxn ang="0">
                    <a:pos x="48" y="6"/>
                  </a:cxn>
                </a:cxnLst>
                <a:rect l="0" t="0" r="r" b="b"/>
                <a:pathLst>
                  <a:path w="48" h="72">
                    <a:moveTo>
                      <a:pt x="48" y="6"/>
                    </a:moveTo>
                    <a:lnTo>
                      <a:pt x="48" y="6"/>
                    </a:lnTo>
                    <a:lnTo>
                      <a:pt x="48" y="6"/>
                    </a:lnTo>
                    <a:lnTo>
                      <a:pt x="48" y="6"/>
                    </a:lnTo>
                    <a:lnTo>
                      <a:pt x="6" y="0"/>
                    </a:lnTo>
                    <a:lnTo>
                      <a:pt x="42" y="12"/>
                    </a:lnTo>
                    <a:lnTo>
                      <a:pt x="42" y="12"/>
                    </a:lnTo>
                    <a:lnTo>
                      <a:pt x="0" y="72"/>
                    </a:lnTo>
                    <a:lnTo>
                      <a:pt x="18" y="54"/>
                    </a:lnTo>
                    <a:lnTo>
                      <a:pt x="18" y="66"/>
                    </a:lnTo>
                    <a:lnTo>
                      <a:pt x="48" y="6"/>
                    </a:lnTo>
                    <a:lnTo>
                      <a:pt x="48" y="6"/>
                    </a:lnTo>
                    <a:lnTo>
                      <a:pt x="48" y="6"/>
                    </a:lnTo>
                    <a:close/>
                  </a:path>
                </a:pathLst>
              </a:custGeom>
              <a:gradFill rotWithShape="0">
                <a:gsLst>
                  <a:gs pos="0">
                    <a:schemeClr val="bg2"/>
                  </a:gs>
                  <a:gs pos="100000">
                    <a:schemeClr val="bg1"/>
                  </a:gs>
                </a:gsLst>
                <a:lin ang="18900000" scaled="1"/>
              </a:gradFill>
              <a:ln w="9525">
                <a:noFill/>
                <a:round/>
                <a:headEnd/>
                <a:tailEnd/>
              </a:ln>
            </p:spPr>
            <p:txBody>
              <a:bodyPr/>
              <a:lstStyle/>
              <a:p>
                <a:endParaRPr lang="fa-IR"/>
              </a:p>
            </p:txBody>
          </p:sp>
          <p:sp>
            <p:nvSpPr>
              <p:cNvPr id="33820" name="Freeform 28"/>
              <p:cNvSpPr>
                <a:spLocks/>
              </p:cNvSpPr>
              <p:nvPr/>
            </p:nvSpPr>
            <p:spPr bwMode="hidden">
              <a:xfrm>
                <a:off x="437" y="3027"/>
                <a:ext cx="288" cy="84"/>
              </a:xfrm>
              <a:custGeom>
                <a:avLst/>
                <a:gdLst/>
                <a:ahLst/>
                <a:cxnLst>
                  <a:cxn ang="0">
                    <a:pos x="287" y="0"/>
                  </a:cxn>
                  <a:cxn ang="0">
                    <a:pos x="0" y="84"/>
                  </a:cxn>
                  <a:cxn ang="0">
                    <a:pos x="168" y="36"/>
                  </a:cxn>
                  <a:cxn ang="0">
                    <a:pos x="114" y="60"/>
                  </a:cxn>
                  <a:cxn ang="0">
                    <a:pos x="276" y="18"/>
                  </a:cxn>
                  <a:cxn ang="0">
                    <a:pos x="287" y="0"/>
                  </a:cxn>
                  <a:cxn ang="0">
                    <a:pos x="287" y="0"/>
                  </a:cxn>
                </a:cxnLst>
                <a:rect l="0" t="0" r="r" b="b"/>
                <a:pathLst>
                  <a:path w="287" h="84">
                    <a:moveTo>
                      <a:pt x="287" y="0"/>
                    </a:moveTo>
                    <a:lnTo>
                      <a:pt x="0" y="84"/>
                    </a:lnTo>
                    <a:lnTo>
                      <a:pt x="168" y="36"/>
                    </a:lnTo>
                    <a:lnTo>
                      <a:pt x="114" y="60"/>
                    </a:lnTo>
                    <a:lnTo>
                      <a:pt x="276" y="18"/>
                    </a:lnTo>
                    <a:lnTo>
                      <a:pt x="287" y="0"/>
                    </a:lnTo>
                    <a:lnTo>
                      <a:pt x="287" y="0"/>
                    </a:lnTo>
                    <a:close/>
                  </a:path>
                </a:pathLst>
              </a:custGeom>
              <a:gradFill rotWithShape="0">
                <a:gsLst>
                  <a:gs pos="0">
                    <a:schemeClr val="bg2"/>
                  </a:gs>
                  <a:gs pos="100000">
                    <a:schemeClr val="bg1"/>
                  </a:gs>
                </a:gsLst>
                <a:lin ang="18900000" scaled="1"/>
              </a:gradFill>
              <a:ln w="9525">
                <a:noFill/>
                <a:round/>
                <a:headEnd/>
                <a:tailEnd/>
              </a:ln>
            </p:spPr>
            <p:txBody>
              <a:bodyPr/>
              <a:lstStyle/>
              <a:p>
                <a:endParaRPr lang="fa-IR"/>
              </a:p>
            </p:txBody>
          </p:sp>
          <p:sp>
            <p:nvSpPr>
              <p:cNvPr id="33821" name="Freeform 29"/>
              <p:cNvSpPr>
                <a:spLocks/>
              </p:cNvSpPr>
              <p:nvPr/>
            </p:nvSpPr>
            <p:spPr bwMode="hidden">
              <a:xfrm>
                <a:off x="828" y="3003"/>
                <a:ext cx="66" cy="108"/>
              </a:xfrm>
              <a:custGeom>
                <a:avLst/>
                <a:gdLst/>
                <a:ahLst/>
                <a:cxnLst>
                  <a:cxn ang="0">
                    <a:pos x="6" y="0"/>
                  </a:cxn>
                  <a:cxn ang="0">
                    <a:pos x="66" y="6"/>
                  </a:cxn>
                  <a:cxn ang="0">
                    <a:pos x="0" y="84"/>
                  </a:cxn>
                  <a:cxn ang="0">
                    <a:pos x="54" y="24"/>
                  </a:cxn>
                  <a:cxn ang="0">
                    <a:pos x="6" y="108"/>
                  </a:cxn>
                  <a:cxn ang="0">
                    <a:pos x="66" y="6"/>
                  </a:cxn>
                  <a:cxn ang="0">
                    <a:pos x="6" y="0"/>
                  </a:cxn>
                  <a:cxn ang="0">
                    <a:pos x="6" y="0"/>
                  </a:cxn>
                </a:cxnLst>
                <a:rect l="0" t="0" r="r" b="b"/>
                <a:pathLst>
                  <a:path w="66" h="108">
                    <a:moveTo>
                      <a:pt x="6" y="0"/>
                    </a:moveTo>
                    <a:lnTo>
                      <a:pt x="66" y="6"/>
                    </a:lnTo>
                    <a:lnTo>
                      <a:pt x="0" y="84"/>
                    </a:lnTo>
                    <a:lnTo>
                      <a:pt x="54" y="24"/>
                    </a:lnTo>
                    <a:lnTo>
                      <a:pt x="6" y="108"/>
                    </a:lnTo>
                    <a:lnTo>
                      <a:pt x="66" y="6"/>
                    </a:lnTo>
                    <a:lnTo>
                      <a:pt x="6" y="0"/>
                    </a:lnTo>
                    <a:lnTo>
                      <a:pt x="6" y="0"/>
                    </a:lnTo>
                    <a:close/>
                  </a:path>
                </a:pathLst>
              </a:custGeom>
              <a:gradFill rotWithShape="0">
                <a:gsLst>
                  <a:gs pos="0">
                    <a:schemeClr val="bg2"/>
                  </a:gs>
                  <a:gs pos="100000">
                    <a:schemeClr val="bg1"/>
                  </a:gs>
                </a:gsLst>
                <a:lin ang="18900000" scaled="1"/>
              </a:gradFill>
              <a:ln w="9525">
                <a:noFill/>
                <a:round/>
                <a:headEnd/>
                <a:tailEnd/>
              </a:ln>
            </p:spPr>
            <p:txBody>
              <a:bodyPr/>
              <a:lstStyle/>
              <a:p>
                <a:endParaRPr lang="fa-IR"/>
              </a:p>
            </p:txBody>
          </p:sp>
          <p:sp>
            <p:nvSpPr>
              <p:cNvPr id="33822" name="Freeform 30"/>
              <p:cNvSpPr>
                <a:spLocks/>
              </p:cNvSpPr>
              <p:nvPr/>
            </p:nvSpPr>
            <p:spPr bwMode="hidden">
              <a:xfrm>
                <a:off x="366" y="3111"/>
                <a:ext cx="77" cy="42"/>
              </a:xfrm>
              <a:custGeom>
                <a:avLst/>
                <a:gdLst/>
                <a:ahLst/>
                <a:cxnLst>
                  <a:cxn ang="0">
                    <a:pos x="36" y="0"/>
                  </a:cxn>
                  <a:cxn ang="0">
                    <a:pos x="42" y="0"/>
                  </a:cxn>
                  <a:cxn ang="0">
                    <a:pos x="60" y="6"/>
                  </a:cxn>
                  <a:cxn ang="0">
                    <a:pos x="48" y="6"/>
                  </a:cxn>
                  <a:cxn ang="0">
                    <a:pos x="42" y="6"/>
                  </a:cxn>
                  <a:cxn ang="0">
                    <a:pos x="60" y="6"/>
                  </a:cxn>
                  <a:cxn ang="0">
                    <a:pos x="0" y="24"/>
                  </a:cxn>
                  <a:cxn ang="0">
                    <a:pos x="71" y="6"/>
                  </a:cxn>
                  <a:cxn ang="0">
                    <a:pos x="66" y="42"/>
                  </a:cxn>
                  <a:cxn ang="0">
                    <a:pos x="77" y="6"/>
                  </a:cxn>
                  <a:cxn ang="0">
                    <a:pos x="36" y="0"/>
                  </a:cxn>
                  <a:cxn ang="0">
                    <a:pos x="36" y="0"/>
                  </a:cxn>
                </a:cxnLst>
                <a:rect l="0" t="0" r="r" b="b"/>
                <a:pathLst>
                  <a:path w="77" h="42">
                    <a:moveTo>
                      <a:pt x="36" y="0"/>
                    </a:moveTo>
                    <a:lnTo>
                      <a:pt x="42" y="0"/>
                    </a:lnTo>
                    <a:lnTo>
                      <a:pt x="60" y="6"/>
                    </a:lnTo>
                    <a:lnTo>
                      <a:pt x="48" y="6"/>
                    </a:lnTo>
                    <a:lnTo>
                      <a:pt x="42" y="6"/>
                    </a:lnTo>
                    <a:lnTo>
                      <a:pt x="60" y="6"/>
                    </a:lnTo>
                    <a:lnTo>
                      <a:pt x="0" y="24"/>
                    </a:lnTo>
                    <a:lnTo>
                      <a:pt x="71" y="6"/>
                    </a:lnTo>
                    <a:lnTo>
                      <a:pt x="66" y="42"/>
                    </a:lnTo>
                    <a:lnTo>
                      <a:pt x="77" y="6"/>
                    </a:lnTo>
                    <a:lnTo>
                      <a:pt x="36" y="0"/>
                    </a:lnTo>
                    <a:lnTo>
                      <a:pt x="36" y="0"/>
                    </a:lnTo>
                    <a:close/>
                  </a:path>
                </a:pathLst>
              </a:custGeom>
              <a:gradFill rotWithShape="0">
                <a:gsLst>
                  <a:gs pos="0">
                    <a:schemeClr val="bg2"/>
                  </a:gs>
                  <a:gs pos="100000">
                    <a:schemeClr val="bg1"/>
                  </a:gs>
                </a:gsLst>
                <a:lin ang="18900000" scaled="1"/>
              </a:gradFill>
              <a:ln w="9525">
                <a:noFill/>
                <a:round/>
                <a:headEnd/>
                <a:tailEnd/>
              </a:ln>
            </p:spPr>
            <p:txBody>
              <a:bodyPr/>
              <a:lstStyle/>
              <a:p>
                <a:endParaRPr lang="fa-IR"/>
              </a:p>
            </p:txBody>
          </p:sp>
          <p:sp>
            <p:nvSpPr>
              <p:cNvPr id="33823" name="Freeform 31"/>
              <p:cNvSpPr>
                <a:spLocks/>
              </p:cNvSpPr>
              <p:nvPr/>
            </p:nvSpPr>
            <p:spPr bwMode="hidden">
              <a:xfrm>
                <a:off x="498" y="3165"/>
                <a:ext cx="66" cy="30"/>
              </a:xfrm>
              <a:custGeom>
                <a:avLst/>
                <a:gdLst/>
                <a:ahLst/>
                <a:cxnLst>
                  <a:cxn ang="0">
                    <a:pos x="66" y="6"/>
                  </a:cxn>
                  <a:cxn ang="0">
                    <a:pos x="0" y="0"/>
                  </a:cxn>
                  <a:cxn ang="0">
                    <a:pos x="54" y="6"/>
                  </a:cxn>
                  <a:cxn ang="0">
                    <a:pos x="18" y="18"/>
                  </a:cxn>
                  <a:cxn ang="0">
                    <a:pos x="60" y="12"/>
                  </a:cxn>
                  <a:cxn ang="0">
                    <a:pos x="60" y="30"/>
                  </a:cxn>
                  <a:cxn ang="0">
                    <a:pos x="60" y="30"/>
                  </a:cxn>
                  <a:cxn ang="0">
                    <a:pos x="66" y="6"/>
                  </a:cxn>
                  <a:cxn ang="0">
                    <a:pos x="66" y="6"/>
                  </a:cxn>
                </a:cxnLst>
                <a:rect l="0" t="0" r="r" b="b"/>
                <a:pathLst>
                  <a:path w="66" h="30">
                    <a:moveTo>
                      <a:pt x="66" y="6"/>
                    </a:moveTo>
                    <a:lnTo>
                      <a:pt x="0" y="0"/>
                    </a:lnTo>
                    <a:lnTo>
                      <a:pt x="54" y="6"/>
                    </a:lnTo>
                    <a:lnTo>
                      <a:pt x="18" y="18"/>
                    </a:lnTo>
                    <a:lnTo>
                      <a:pt x="60" y="12"/>
                    </a:lnTo>
                    <a:lnTo>
                      <a:pt x="60" y="30"/>
                    </a:lnTo>
                    <a:lnTo>
                      <a:pt x="60" y="30"/>
                    </a:lnTo>
                    <a:lnTo>
                      <a:pt x="66" y="6"/>
                    </a:lnTo>
                    <a:lnTo>
                      <a:pt x="66" y="6"/>
                    </a:lnTo>
                    <a:close/>
                  </a:path>
                </a:pathLst>
              </a:custGeom>
              <a:gradFill rotWithShape="0">
                <a:gsLst>
                  <a:gs pos="0">
                    <a:schemeClr val="bg2"/>
                  </a:gs>
                  <a:gs pos="100000">
                    <a:schemeClr val="bg1"/>
                  </a:gs>
                </a:gsLst>
                <a:lin ang="18900000" scaled="1"/>
              </a:gradFill>
              <a:ln w="9525">
                <a:noFill/>
                <a:round/>
                <a:headEnd/>
                <a:tailEnd/>
              </a:ln>
            </p:spPr>
            <p:txBody>
              <a:bodyPr/>
              <a:lstStyle/>
              <a:p>
                <a:endParaRPr lang="fa-IR"/>
              </a:p>
            </p:txBody>
          </p:sp>
          <p:sp>
            <p:nvSpPr>
              <p:cNvPr id="33824" name="Freeform 32"/>
              <p:cNvSpPr>
                <a:spLocks/>
              </p:cNvSpPr>
              <p:nvPr/>
            </p:nvSpPr>
            <p:spPr bwMode="hidden">
              <a:xfrm>
                <a:off x="840" y="2919"/>
                <a:ext cx="18" cy="60"/>
              </a:xfrm>
              <a:custGeom>
                <a:avLst/>
                <a:gdLst/>
                <a:ahLst/>
                <a:cxnLst>
                  <a:cxn ang="0">
                    <a:pos x="0" y="24"/>
                  </a:cxn>
                  <a:cxn ang="0">
                    <a:pos x="12" y="24"/>
                  </a:cxn>
                  <a:cxn ang="0">
                    <a:pos x="12" y="60"/>
                  </a:cxn>
                  <a:cxn ang="0">
                    <a:pos x="18" y="18"/>
                  </a:cxn>
                  <a:cxn ang="0">
                    <a:pos x="18" y="18"/>
                  </a:cxn>
                  <a:cxn ang="0">
                    <a:pos x="18" y="0"/>
                  </a:cxn>
                  <a:cxn ang="0">
                    <a:pos x="12" y="18"/>
                  </a:cxn>
                  <a:cxn ang="0">
                    <a:pos x="0" y="24"/>
                  </a:cxn>
                  <a:cxn ang="0">
                    <a:pos x="0" y="24"/>
                  </a:cxn>
                </a:cxnLst>
                <a:rect l="0" t="0" r="r" b="b"/>
                <a:pathLst>
                  <a:path w="18" h="60">
                    <a:moveTo>
                      <a:pt x="0" y="24"/>
                    </a:moveTo>
                    <a:lnTo>
                      <a:pt x="12" y="24"/>
                    </a:lnTo>
                    <a:lnTo>
                      <a:pt x="12" y="60"/>
                    </a:lnTo>
                    <a:lnTo>
                      <a:pt x="18" y="18"/>
                    </a:lnTo>
                    <a:lnTo>
                      <a:pt x="18" y="18"/>
                    </a:lnTo>
                    <a:lnTo>
                      <a:pt x="18" y="0"/>
                    </a:lnTo>
                    <a:lnTo>
                      <a:pt x="12" y="18"/>
                    </a:lnTo>
                    <a:lnTo>
                      <a:pt x="0" y="24"/>
                    </a:lnTo>
                    <a:lnTo>
                      <a:pt x="0" y="24"/>
                    </a:lnTo>
                    <a:close/>
                  </a:path>
                </a:pathLst>
              </a:custGeom>
              <a:gradFill rotWithShape="0">
                <a:gsLst>
                  <a:gs pos="0">
                    <a:schemeClr val="bg2"/>
                  </a:gs>
                  <a:gs pos="100000">
                    <a:schemeClr val="bg1"/>
                  </a:gs>
                </a:gsLst>
                <a:lin ang="18900000" scaled="1"/>
              </a:gradFill>
              <a:ln w="9525">
                <a:noFill/>
                <a:round/>
                <a:headEnd/>
                <a:tailEnd/>
              </a:ln>
            </p:spPr>
            <p:txBody>
              <a:bodyPr/>
              <a:lstStyle/>
              <a:p>
                <a:endParaRPr lang="fa-IR"/>
              </a:p>
            </p:txBody>
          </p:sp>
          <p:sp>
            <p:nvSpPr>
              <p:cNvPr id="33825" name="Freeform 33"/>
              <p:cNvSpPr>
                <a:spLocks/>
              </p:cNvSpPr>
              <p:nvPr/>
            </p:nvSpPr>
            <p:spPr bwMode="hidden">
              <a:xfrm>
                <a:off x="546" y="3021"/>
                <a:ext cx="6" cy="18"/>
              </a:xfrm>
              <a:custGeom>
                <a:avLst/>
                <a:gdLst/>
                <a:ahLst/>
                <a:cxnLst>
                  <a:cxn ang="0">
                    <a:pos x="6" y="0"/>
                  </a:cxn>
                  <a:cxn ang="0">
                    <a:pos x="0" y="18"/>
                  </a:cxn>
                  <a:cxn ang="0">
                    <a:pos x="6" y="12"/>
                  </a:cxn>
                  <a:cxn ang="0">
                    <a:pos x="6" y="0"/>
                  </a:cxn>
                  <a:cxn ang="0">
                    <a:pos x="6" y="0"/>
                  </a:cxn>
                </a:cxnLst>
                <a:rect l="0" t="0" r="r" b="b"/>
                <a:pathLst>
                  <a:path w="6" h="18">
                    <a:moveTo>
                      <a:pt x="6" y="0"/>
                    </a:moveTo>
                    <a:lnTo>
                      <a:pt x="0" y="18"/>
                    </a:lnTo>
                    <a:lnTo>
                      <a:pt x="6" y="12"/>
                    </a:lnTo>
                    <a:lnTo>
                      <a:pt x="6" y="0"/>
                    </a:lnTo>
                    <a:lnTo>
                      <a:pt x="6" y="0"/>
                    </a:lnTo>
                    <a:close/>
                  </a:path>
                </a:pathLst>
              </a:custGeom>
              <a:gradFill rotWithShape="0">
                <a:gsLst>
                  <a:gs pos="0">
                    <a:schemeClr val="bg2"/>
                  </a:gs>
                  <a:gs pos="100000">
                    <a:schemeClr val="bg1"/>
                  </a:gs>
                </a:gsLst>
                <a:lin ang="18900000" scaled="1"/>
              </a:gradFill>
              <a:ln w="9525">
                <a:noFill/>
                <a:round/>
                <a:headEnd/>
                <a:tailEnd/>
              </a:ln>
            </p:spPr>
            <p:txBody>
              <a:bodyPr/>
              <a:lstStyle/>
              <a:p>
                <a:endParaRPr lang="fa-IR"/>
              </a:p>
            </p:txBody>
          </p:sp>
          <p:sp>
            <p:nvSpPr>
              <p:cNvPr id="33826" name="Freeform 34"/>
              <p:cNvSpPr>
                <a:spLocks/>
              </p:cNvSpPr>
              <p:nvPr/>
            </p:nvSpPr>
            <p:spPr bwMode="hidden">
              <a:xfrm>
                <a:off x="534" y="2943"/>
                <a:ext cx="30" cy="78"/>
              </a:xfrm>
              <a:custGeom>
                <a:avLst/>
                <a:gdLst/>
                <a:ahLst/>
                <a:cxnLst>
                  <a:cxn ang="0">
                    <a:pos x="24" y="6"/>
                  </a:cxn>
                  <a:cxn ang="0">
                    <a:pos x="18" y="24"/>
                  </a:cxn>
                  <a:cxn ang="0">
                    <a:pos x="0" y="18"/>
                  </a:cxn>
                  <a:cxn ang="0">
                    <a:pos x="12" y="30"/>
                  </a:cxn>
                  <a:cxn ang="0">
                    <a:pos x="6" y="42"/>
                  </a:cxn>
                  <a:cxn ang="0">
                    <a:pos x="18" y="78"/>
                  </a:cxn>
                  <a:cxn ang="0">
                    <a:pos x="18" y="24"/>
                  </a:cxn>
                  <a:cxn ang="0">
                    <a:pos x="24" y="12"/>
                  </a:cxn>
                  <a:cxn ang="0">
                    <a:pos x="30" y="6"/>
                  </a:cxn>
                  <a:cxn ang="0">
                    <a:pos x="30" y="6"/>
                  </a:cxn>
                  <a:cxn ang="0">
                    <a:pos x="12" y="0"/>
                  </a:cxn>
                  <a:cxn ang="0">
                    <a:pos x="24" y="6"/>
                  </a:cxn>
                  <a:cxn ang="0">
                    <a:pos x="24" y="6"/>
                  </a:cxn>
                </a:cxnLst>
                <a:rect l="0" t="0" r="r" b="b"/>
                <a:pathLst>
                  <a:path w="30" h="78">
                    <a:moveTo>
                      <a:pt x="24" y="6"/>
                    </a:moveTo>
                    <a:lnTo>
                      <a:pt x="18" y="24"/>
                    </a:lnTo>
                    <a:lnTo>
                      <a:pt x="0" y="18"/>
                    </a:lnTo>
                    <a:lnTo>
                      <a:pt x="12" y="30"/>
                    </a:lnTo>
                    <a:lnTo>
                      <a:pt x="6" y="42"/>
                    </a:lnTo>
                    <a:lnTo>
                      <a:pt x="18" y="78"/>
                    </a:lnTo>
                    <a:lnTo>
                      <a:pt x="18" y="24"/>
                    </a:lnTo>
                    <a:lnTo>
                      <a:pt x="24" y="12"/>
                    </a:lnTo>
                    <a:lnTo>
                      <a:pt x="30" y="6"/>
                    </a:lnTo>
                    <a:lnTo>
                      <a:pt x="30" y="6"/>
                    </a:lnTo>
                    <a:lnTo>
                      <a:pt x="12" y="0"/>
                    </a:lnTo>
                    <a:lnTo>
                      <a:pt x="24" y="6"/>
                    </a:lnTo>
                    <a:lnTo>
                      <a:pt x="24" y="6"/>
                    </a:lnTo>
                    <a:close/>
                  </a:path>
                </a:pathLst>
              </a:custGeom>
              <a:gradFill rotWithShape="0">
                <a:gsLst>
                  <a:gs pos="0">
                    <a:schemeClr val="bg2"/>
                  </a:gs>
                  <a:gs pos="100000">
                    <a:schemeClr val="bg1"/>
                  </a:gs>
                </a:gsLst>
                <a:lin ang="18900000" scaled="1"/>
              </a:gradFill>
              <a:ln w="9525">
                <a:noFill/>
                <a:round/>
                <a:headEnd/>
                <a:tailEnd/>
              </a:ln>
            </p:spPr>
            <p:txBody>
              <a:bodyPr/>
              <a:lstStyle/>
              <a:p>
                <a:endParaRPr lang="fa-IR"/>
              </a:p>
            </p:txBody>
          </p:sp>
          <p:sp>
            <p:nvSpPr>
              <p:cNvPr id="33827" name="Freeform 35"/>
              <p:cNvSpPr>
                <a:spLocks/>
              </p:cNvSpPr>
              <p:nvPr/>
            </p:nvSpPr>
            <p:spPr bwMode="hidden">
              <a:xfrm>
                <a:off x="540" y="3039"/>
                <a:ext cx="24" cy="24"/>
              </a:xfrm>
              <a:custGeom>
                <a:avLst/>
                <a:gdLst/>
                <a:ahLst/>
                <a:cxnLst>
                  <a:cxn ang="0">
                    <a:pos x="6" y="0"/>
                  </a:cxn>
                  <a:cxn ang="0">
                    <a:pos x="0" y="0"/>
                  </a:cxn>
                  <a:cxn ang="0">
                    <a:pos x="6" y="0"/>
                  </a:cxn>
                  <a:cxn ang="0">
                    <a:pos x="12" y="6"/>
                  </a:cxn>
                  <a:cxn ang="0">
                    <a:pos x="24" y="24"/>
                  </a:cxn>
                  <a:cxn ang="0">
                    <a:pos x="24" y="18"/>
                  </a:cxn>
                  <a:cxn ang="0">
                    <a:pos x="18" y="6"/>
                  </a:cxn>
                  <a:cxn ang="0">
                    <a:pos x="12" y="0"/>
                  </a:cxn>
                  <a:cxn ang="0">
                    <a:pos x="6" y="0"/>
                  </a:cxn>
                  <a:cxn ang="0">
                    <a:pos x="6" y="0"/>
                  </a:cxn>
                  <a:cxn ang="0">
                    <a:pos x="6" y="0"/>
                  </a:cxn>
                </a:cxnLst>
                <a:rect l="0" t="0" r="r" b="b"/>
                <a:pathLst>
                  <a:path w="24" h="24">
                    <a:moveTo>
                      <a:pt x="6" y="0"/>
                    </a:moveTo>
                    <a:lnTo>
                      <a:pt x="0" y="0"/>
                    </a:lnTo>
                    <a:lnTo>
                      <a:pt x="6" y="0"/>
                    </a:lnTo>
                    <a:lnTo>
                      <a:pt x="12" y="6"/>
                    </a:lnTo>
                    <a:lnTo>
                      <a:pt x="24" y="24"/>
                    </a:lnTo>
                    <a:lnTo>
                      <a:pt x="24" y="18"/>
                    </a:lnTo>
                    <a:lnTo>
                      <a:pt x="18" y="6"/>
                    </a:lnTo>
                    <a:lnTo>
                      <a:pt x="12" y="0"/>
                    </a:lnTo>
                    <a:lnTo>
                      <a:pt x="6" y="0"/>
                    </a:lnTo>
                    <a:lnTo>
                      <a:pt x="6" y="0"/>
                    </a:lnTo>
                    <a:lnTo>
                      <a:pt x="6" y="0"/>
                    </a:lnTo>
                    <a:close/>
                  </a:path>
                </a:pathLst>
              </a:custGeom>
              <a:gradFill rotWithShape="0">
                <a:gsLst>
                  <a:gs pos="0">
                    <a:schemeClr val="bg2"/>
                  </a:gs>
                  <a:gs pos="100000">
                    <a:schemeClr val="bg1"/>
                  </a:gs>
                </a:gsLst>
                <a:lin ang="18900000" scaled="1"/>
              </a:gradFill>
              <a:ln w="9525">
                <a:noFill/>
                <a:round/>
                <a:headEnd/>
                <a:tailEnd/>
              </a:ln>
            </p:spPr>
            <p:txBody>
              <a:bodyPr/>
              <a:lstStyle/>
              <a:p>
                <a:endParaRPr lang="fa-IR"/>
              </a:p>
            </p:txBody>
          </p:sp>
          <p:sp>
            <p:nvSpPr>
              <p:cNvPr id="33828" name="Freeform 36"/>
              <p:cNvSpPr>
                <a:spLocks/>
              </p:cNvSpPr>
              <p:nvPr/>
            </p:nvSpPr>
            <p:spPr bwMode="hidden">
              <a:xfrm>
                <a:off x="801" y="2681"/>
                <a:ext cx="215" cy="216"/>
              </a:xfrm>
              <a:custGeom>
                <a:avLst/>
                <a:gdLst/>
                <a:ahLst/>
                <a:cxnLst>
                  <a:cxn ang="0">
                    <a:pos x="215" y="0"/>
                  </a:cxn>
                  <a:cxn ang="0">
                    <a:pos x="147" y="36"/>
                  </a:cxn>
                  <a:cxn ang="0">
                    <a:pos x="132" y="49"/>
                  </a:cxn>
                  <a:cxn ang="0">
                    <a:pos x="104" y="79"/>
                  </a:cxn>
                  <a:cxn ang="0">
                    <a:pos x="87" y="114"/>
                  </a:cxn>
                  <a:cxn ang="0">
                    <a:pos x="48" y="156"/>
                  </a:cxn>
                  <a:cxn ang="0">
                    <a:pos x="42" y="166"/>
                  </a:cxn>
                  <a:cxn ang="0">
                    <a:pos x="29" y="177"/>
                  </a:cxn>
                  <a:cxn ang="0">
                    <a:pos x="0" y="208"/>
                  </a:cxn>
                  <a:cxn ang="0">
                    <a:pos x="48" y="216"/>
                  </a:cxn>
                  <a:cxn ang="0">
                    <a:pos x="215" y="0"/>
                  </a:cxn>
                </a:cxnLst>
                <a:rect l="0" t="0" r="r" b="b"/>
                <a:pathLst>
                  <a:path w="215" h="216">
                    <a:moveTo>
                      <a:pt x="215" y="0"/>
                    </a:moveTo>
                    <a:lnTo>
                      <a:pt x="147" y="36"/>
                    </a:lnTo>
                    <a:lnTo>
                      <a:pt x="132" y="49"/>
                    </a:lnTo>
                    <a:lnTo>
                      <a:pt x="104" y="79"/>
                    </a:lnTo>
                    <a:lnTo>
                      <a:pt x="87" y="114"/>
                    </a:lnTo>
                    <a:lnTo>
                      <a:pt x="48" y="156"/>
                    </a:lnTo>
                    <a:lnTo>
                      <a:pt x="42" y="166"/>
                    </a:lnTo>
                    <a:lnTo>
                      <a:pt x="29" y="177"/>
                    </a:lnTo>
                    <a:lnTo>
                      <a:pt x="0" y="208"/>
                    </a:lnTo>
                    <a:lnTo>
                      <a:pt x="48" y="216"/>
                    </a:lnTo>
                    <a:lnTo>
                      <a:pt x="215" y="0"/>
                    </a:lnTo>
                    <a:close/>
                  </a:path>
                </a:pathLst>
              </a:custGeom>
              <a:solidFill>
                <a:schemeClr val="bg2"/>
              </a:solidFill>
              <a:ln w="9525">
                <a:noFill/>
                <a:round/>
                <a:headEnd/>
                <a:tailEnd/>
              </a:ln>
              <a:effectLst/>
            </p:spPr>
            <p:txBody>
              <a:bodyPr/>
              <a:lstStyle/>
              <a:p>
                <a:endParaRPr lang="fa-IR"/>
              </a:p>
            </p:txBody>
          </p:sp>
          <p:sp>
            <p:nvSpPr>
              <p:cNvPr id="33829" name="Freeform 37"/>
              <p:cNvSpPr>
                <a:spLocks/>
              </p:cNvSpPr>
              <p:nvPr/>
            </p:nvSpPr>
            <p:spPr bwMode="hidden">
              <a:xfrm>
                <a:off x="536" y="2710"/>
                <a:ext cx="212" cy="179"/>
              </a:xfrm>
              <a:custGeom>
                <a:avLst/>
                <a:gdLst/>
                <a:ahLst/>
                <a:cxnLst>
                  <a:cxn ang="0">
                    <a:pos x="212" y="0"/>
                  </a:cxn>
                  <a:cxn ang="0">
                    <a:pos x="144" y="36"/>
                  </a:cxn>
                  <a:cxn ang="0">
                    <a:pos x="0" y="179"/>
                  </a:cxn>
                  <a:cxn ang="0">
                    <a:pos x="177" y="85"/>
                  </a:cxn>
                  <a:cxn ang="0">
                    <a:pos x="212" y="0"/>
                  </a:cxn>
                </a:cxnLst>
                <a:rect l="0" t="0" r="r" b="b"/>
                <a:pathLst>
                  <a:path w="212" h="179">
                    <a:moveTo>
                      <a:pt x="212" y="0"/>
                    </a:moveTo>
                    <a:lnTo>
                      <a:pt x="144" y="36"/>
                    </a:lnTo>
                    <a:lnTo>
                      <a:pt x="0" y="179"/>
                    </a:lnTo>
                    <a:lnTo>
                      <a:pt x="177" y="85"/>
                    </a:lnTo>
                    <a:lnTo>
                      <a:pt x="212" y="0"/>
                    </a:lnTo>
                    <a:close/>
                  </a:path>
                </a:pathLst>
              </a:custGeom>
              <a:solidFill>
                <a:schemeClr val="bg2"/>
              </a:solidFill>
              <a:ln w="9525">
                <a:noFill/>
                <a:round/>
                <a:headEnd/>
                <a:tailEnd/>
              </a:ln>
              <a:effectLst/>
            </p:spPr>
            <p:txBody>
              <a:bodyPr/>
              <a:lstStyle/>
              <a:p>
                <a:endParaRPr lang="fa-IR"/>
              </a:p>
            </p:txBody>
          </p:sp>
          <p:sp>
            <p:nvSpPr>
              <p:cNvPr id="33830" name="Freeform 38"/>
              <p:cNvSpPr>
                <a:spLocks/>
              </p:cNvSpPr>
              <p:nvPr/>
            </p:nvSpPr>
            <p:spPr bwMode="hidden">
              <a:xfrm>
                <a:off x="1037" y="2609"/>
                <a:ext cx="64" cy="79"/>
              </a:xfrm>
              <a:custGeom>
                <a:avLst/>
                <a:gdLst/>
                <a:ahLst/>
                <a:cxnLst>
                  <a:cxn ang="0">
                    <a:pos x="0" y="22"/>
                  </a:cxn>
                  <a:cxn ang="0">
                    <a:pos x="64" y="79"/>
                  </a:cxn>
                  <a:cxn ang="0">
                    <a:pos x="60" y="0"/>
                  </a:cxn>
                  <a:cxn ang="0">
                    <a:pos x="0" y="22"/>
                  </a:cxn>
                </a:cxnLst>
                <a:rect l="0" t="0" r="r" b="b"/>
                <a:pathLst>
                  <a:path w="64" h="79">
                    <a:moveTo>
                      <a:pt x="0" y="22"/>
                    </a:moveTo>
                    <a:lnTo>
                      <a:pt x="64" y="79"/>
                    </a:lnTo>
                    <a:lnTo>
                      <a:pt x="60" y="0"/>
                    </a:lnTo>
                    <a:lnTo>
                      <a:pt x="0" y="22"/>
                    </a:lnTo>
                    <a:close/>
                  </a:path>
                </a:pathLst>
              </a:custGeom>
              <a:solidFill>
                <a:schemeClr val="bg2"/>
              </a:solidFill>
              <a:ln w="9525">
                <a:noFill/>
                <a:round/>
                <a:headEnd/>
                <a:tailEnd/>
              </a:ln>
              <a:effectLst/>
            </p:spPr>
            <p:txBody>
              <a:bodyPr/>
              <a:lstStyle/>
              <a:p>
                <a:endParaRPr lang="fa-IR"/>
              </a:p>
            </p:txBody>
          </p:sp>
          <p:sp>
            <p:nvSpPr>
              <p:cNvPr id="33831" name="Freeform 39"/>
              <p:cNvSpPr>
                <a:spLocks/>
              </p:cNvSpPr>
              <p:nvPr userDrawn="1"/>
            </p:nvSpPr>
            <p:spPr bwMode="hidden">
              <a:xfrm>
                <a:off x="867" y="2471"/>
                <a:ext cx="137" cy="207"/>
              </a:xfrm>
              <a:custGeom>
                <a:avLst/>
                <a:gdLst/>
                <a:ahLst/>
                <a:cxnLst>
                  <a:cxn ang="0">
                    <a:pos x="0" y="0"/>
                  </a:cxn>
                  <a:cxn ang="0">
                    <a:pos x="17" y="87"/>
                  </a:cxn>
                  <a:cxn ang="0">
                    <a:pos x="69" y="154"/>
                  </a:cxn>
                  <a:cxn ang="0">
                    <a:pos x="137" y="207"/>
                  </a:cxn>
                  <a:cxn ang="0">
                    <a:pos x="0" y="0"/>
                  </a:cxn>
                </a:cxnLst>
                <a:rect l="0" t="0" r="r" b="b"/>
                <a:pathLst>
                  <a:path w="137" h="207">
                    <a:moveTo>
                      <a:pt x="0" y="0"/>
                    </a:moveTo>
                    <a:lnTo>
                      <a:pt x="17" y="87"/>
                    </a:lnTo>
                    <a:lnTo>
                      <a:pt x="69" y="154"/>
                    </a:lnTo>
                    <a:lnTo>
                      <a:pt x="137" y="207"/>
                    </a:lnTo>
                    <a:lnTo>
                      <a:pt x="0" y="0"/>
                    </a:lnTo>
                    <a:close/>
                  </a:path>
                </a:pathLst>
              </a:custGeom>
              <a:solidFill>
                <a:schemeClr val="bg2"/>
              </a:solidFill>
              <a:ln w="9525">
                <a:noFill/>
                <a:round/>
                <a:headEnd/>
                <a:tailEnd/>
              </a:ln>
              <a:effectLst/>
            </p:spPr>
            <p:txBody>
              <a:bodyPr/>
              <a:lstStyle/>
              <a:p>
                <a:endParaRPr lang="fa-IR"/>
              </a:p>
            </p:txBody>
          </p:sp>
          <p:sp>
            <p:nvSpPr>
              <p:cNvPr id="33832" name="Freeform 40"/>
              <p:cNvSpPr>
                <a:spLocks/>
              </p:cNvSpPr>
              <p:nvPr userDrawn="1"/>
            </p:nvSpPr>
            <p:spPr bwMode="hidden">
              <a:xfrm>
                <a:off x="817" y="2507"/>
                <a:ext cx="65" cy="222"/>
              </a:xfrm>
              <a:custGeom>
                <a:avLst/>
                <a:gdLst/>
                <a:ahLst/>
                <a:cxnLst>
                  <a:cxn ang="0">
                    <a:pos x="0" y="222"/>
                  </a:cxn>
                  <a:cxn ang="0">
                    <a:pos x="40" y="142"/>
                  </a:cxn>
                  <a:cxn ang="0">
                    <a:pos x="65" y="72"/>
                  </a:cxn>
                  <a:cxn ang="0">
                    <a:pos x="7" y="0"/>
                  </a:cxn>
                  <a:cxn ang="0">
                    <a:pos x="0" y="222"/>
                  </a:cxn>
                </a:cxnLst>
                <a:rect l="0" t="0" r="r" b="b"/>
                <a:pathLst>
                  <a:path w="65" h="222">
                    <a:moveTo>
                      <a:pt x="0" y="222"/>
                    </a:moveTo>
                    <a:lnTo>
                      <a:pt x="40" y="142"/>
                    </a:lnTo>
                    <a:lnTo>
                      <a:pt x="65" y="72"/>
                    </a:lnTo>
                    <a:lnTo>
                      <a:pt x="7" y="0"/>
                    </a:lnTo>
                    <a:lnTo>
                      <a:pt x="0" y="222"/>
                    </a:lnTo>
                    <a:close/>
                  </a:path>
                </a:pathLst>
              </a:custGeom>
              <a:solidFill>
                <a:schemeClr val="bg2"/>
              </a:solidFill>
              <a:ln w="9525">
                <a:noFill/>
                <a:round/>
                <a:headEnd/>
                <a:tailEnd/>
              </a:ln>
              <a:effectLst/>
            </p:spPr>
            <p:txBody>
              <a:bodyPr/>
              <a:lstStyle/>
              <a:p>
                <a:endParaRPr lang="fa-IR"/>
              </a:p>
            </p:txBody>
          </p:sp>
        </p:grpSp>
      </p:grpSp>
      <p:sp>
        <p:nvSpPr>
          <p:cNvPr id="33833" name="Rectangle 41"/>
          <p:cNvSpPr>
            <a:spLocks noGrp="1" noChangeArrowheads="1"/>
          </p:cNvSpPr>
          <p:nvPr>
            <p:ph type="title"/>
          </p:nvPr>
        </p:nvSpPr>
        <p:spPr bwMode="auto">
          <a:xfrm>
            <a:off x="457200" y="158750"/>
            <a:ext cx="8229600" cy="1258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33834" name="Rectangle 42"/>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3835" name="Rectangle 43"/>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rtl="0">
              <a:defRPr sz="1000">
                <a:effectLst>
                  <a:outerShdw blurRad="38100" dist="38100" dir="2700000" algn="tl">
                    <a:srgbClr val="000000"/>
                  </a:outerShdw>
                </a:effectLst>
              </a:defRPr>
            </a:lvl1pPr>
          </a:lstStyle>
          <a:p>
            <a:endParaRPr lang="en-US"/>
          </a:p>
        </p:txBody>
      </p:sp>
      <p:sp>
        <p:nvSpPr>
          <p:cNvPr id="33836" name="Rectangle 44"/>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rtl="0">
              <a:defRPr sz="1000">
                <a:effectLst>
                  <a:outerShdw blurRad="38100" dist="38100" dir="2700000" algn="tl">
                    <a:srgbClr val="000000"/>
                  </a:outerShdw>
                </a:effectLst>
              </a:defRPr>
            </a:lvl1pPr>
          </a:lstStyle>
          <a:p>
            <a:endParaRPr lang="en-US"/>
          </a:p>
        </p:txBody>
      </p:sp>
      <p:sp>
        <p:nvSpPr>
          <p:cNvPr id="33837" name="Rectangle 45"/>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rtl="0">
              <a:defRPr sz="1000">
                <a:effectLst>
                  <a:outerShdw blurRad="38100" dist="38100" dir="2700000" algn="tl">
                    <a:srgbClr val="000000"/>
                  </a:outerShdw>
                </a:effectLst>
              </a:defRPr>
            </a:lvl1pPr>
          </a:lstStyle>
          <a:p>
            <a:fld id="{8B0F5913-A2EC-453A-9049-9E0F3121FB70}" type="slidenum">
              <a:rPr lang="ar-SA"/>
              <a:pPr/>
              <a:t>‹#›</a:t>
            </a:fld>
            <a:endParaRPr lang="en-US"/>
          </a:p>
        </p:txBody>
      </p:sp>
      <p:sp>
        <p:nvSpPr>
          <p:cNvPr id="46" name="Rectangle 45"/>
          <p:cNvSpPr/>
          <p:nvPr userDrawn="1"/>
        </p:nvSpPr>
        <p:spPr>
          <a:xfrm>
            <a:off x="-216568" y="-48126"/>
            <a:ext cx="5373437" cy="461665"/>
          </a:xfrm>
          <a:prstGeom prst="rect">
            <a:avLst/>
          </a:prstGeom>
        </p:spPr>
        <p:txBody>
          <a:bodyPr wrap="square">
            <a:spAutoFit/>
          </a:bodyPr>
          <a:lstStyle/>
          <a:p>
            <a:pPr algn="ctr" rtl="0">
              <a:spcBef>
                <a:spcPct val="0"/>
              </a:spcBef>
              <a:buFontTx/>
              <a:buNone/>
            </a:pPr>
            <a:r>
              <a:rPr lang="en-US" altLang="fa-IR" sz="2400" b="1" dirty="0" smtClean="0">
                <a:solidFill>
                  <a:srgbClr val="FF0000"/>
                </a:solidFill>
                <a:latin typeface="Tahoma" panose="020B0604030504040204" pitchFamily="34" charset="0"/>
                <a:cs typeface="B Titr" panose="00000700000000000000" pitchFamily="2" charset="-78"/>
              </a:rPr>
              <a:t>@</a:t>
            </a:r>
            <a:r>
              <a:rPr lang="en-US" altLang="fa-IR" sz="2400" b="1" dirty="0" err="1" smtClean="0">
                <a:solidFill>
                  <a:srgbClr val="FF0000"/>
                </a:solidFill>
                <a:latin typeface="Tahoma" panose="020B0604030504040204" pitchFamily="34" charset="0"/>
                <a:cs typeface="B Titr" panose="00000700000000000000" pitchFamily="2" charset="-78"/>
              </a:rPr>
              <a:t>PptBank</a:t>
            </a:r>
            <a:r>
              <a:rPr lang="en-US" altLang="fa-IR" sz="2400" b="1" baseline="0" dirty="0" smtClean="0">
                <a:solidFill>
                  <a:srgbClr val="FF0000"/>
                </a:solidFill>
                <a:latin typeface="Tahoma" panose="020B0604030504040204" pitchFamily="34" charset="0"/>
                <a:cs typeface="B Titr" panose="00000700000000000000" pitchFamily="2" charset="-78"/>
              </a:rPr>
              <a:t> </a:t>
            </a:r>
            <a:r>
              <a:rPr lang="fa-IR" altLang="fa-IR" sz="2400" b="1" dirty="0" smtClean="0">
                <a:solidFill>
                  <a:srgbClr val="FF0000"/>
                </a:solidFill>
                <a:latin typeface="Tahoma" panose="020B0604030504040204" pitchFamily="34" charset="0"/>
                <a:cs typeface="B Titr" panose="00000700000000000000" pitchFamily="2" charset="-78"/>
              </a:rPr>
              <a:t> کانال تلگرامی بانک پاور پوینت</a:t>
            </a:r>
            <a:endParaRPr lang="en-US" altLang="fa-IR" sz="2400" b="1" dirty="0">
              <a:solidFill>
                <a:srgbClr val="FF0000"/>
              </a:solidFill>
              <a:latin typeface="Tahoma" panose="020B0604030504040204" pitchFamily="34" charset="0"/>
              <a:cs typeface="B Titr" panose="00000700000000000000" pitchFamily="2" charset="-78"/>
            </a:endParaRPr>
          </a:p>
        </p:txBody>
      </p:sp>
    </p:spTree>
  </p:cSld>
  <p:clrMap bg1="dk2" tx1="lt1" bg2="dk1" tx2="lt2" accent1="accent1" accent2="accent2" accent3="accent3" accent4="accent4" accent5="accent5" accent6="accent6" hlink="hlink" folHlink="folHlink"/>
  <p:sldLayoutIdLst>
    <p:sldLayoutId id="2147483658" r:id="rId1"/>
    <p:sldLayoutId id="2147483659" r:id="rId2"/>
    <p:sldLayoutId id="2147483660" r:id="rId3"/>
    <p:sldLayoutId id="2147483661" r:id="rId4"/>
    <p:sldLayoutId id="2147483662" r:id="rId5"/>
    <p:sldLayoutId id="2147483663" r:id="rId6"/>
    <p:sldLayoutId id="2147483664" r:id="rId7"/>
    <p:sldLayoutId id="2147483665" r:id="rId8"/>
    <p:sldLayoutId id="2147483666" r:id="rId9"/>
    <p:sldLayoutId id="2147483667" r:id="rId10"/>
    <p:sldLayoutId id="2147483668" r:id="rId11"/>
    <p:sldLayoutId id="2147483669" r:id="rId12"/>
  </p:sldLayoutIdLst>
  <p:hf sldNum="0" hdr="0" ftr="0" dt="0"/>
  <p:txStyles>
    <p:titleStyle>
      <a:lvl1pPr algn="ctr" rtl="1"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1" fontAlgn="base">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2pPr>
      <a:lvl3pPr algn="ctr" rtl="1" fontAlgn="base">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3pPr>
      <a:lvl4pPr algn="ctr" rtl="1" fontAlgn="base">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4pPr>
      <a:lvl5pPr algn="ctr" rtl="1" fontAlgn="base">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5pPr>
      <a:lvl6pPr marL="457200" algn="ctr" rtl="1" fontAlgn="base">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6pPr>
      <a:lvl7pPr marL="914400" algn="ctr" rtl="1" fontAlgn="base">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7pPr>
      <a:lvl8pPr marL="1371600" algn="ctr" rtl="1" fontAlgn="base">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8pPr>
      <a:lvl9pPr marL="1828800" algn="ctr" rtl="1" fontAlgn="base">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9pPr>
    </p:titleStyle>
    <p:bodyStyle>
      <a:lvl1pPr marL="342900" indent="-342900" algn="r" rtl="1" fontAlgn="base">
        <a:spcBef>
          <a:spcPct val="20000"/>
        </a:spcBef>
        <a:spcAft>
          <a:spcPct val="0"/>
        </a:spcAft>
        <a:buClr>
          <a:schemeClr val="hlink"/>
        </a:buClr>
        <a:buFont typeface="Wingdings" pitchFamily="2" charset="2"/>
        <a:buBlip>
          <a:blip r:embed="rId14"/>
        </a:buBlip>
        <a:defRPr sz="3200">
          <a:solidFill>
            <a:schemeClr val="tx1"/>
          </a:solidFill>
          <a:effectLst>
            <a:outerShdw blurRad="38100" dist="38100" dir="2700000" algn="tl">
              <a:srgbClr val="000000"/>
            </a:outerShdw>
          </a:effectLst>
          <a:latin typeface="+mn-lt"/>
          <a:ea typeface="+mn-ea"/>
          <a:cs typeface="+mn-cs"/>
        </a:defRPr>
      </a:lvl1pPr>
      <a:lvl2pPr marL="742950" indent="-285750" algn="r" rtl="1" fontAlgn="base">
        <a:spcBef>
          <a:spcPct val="20000"/>
        </a:spcBef>
        <a:spcAft>
          <a:spcPct val="0"/>
        </a:spcAft>
        <a:buChar char="–"/>
        <a:defRPr sz="2800">
          <a:solidFill>
            <a:schemeClr val="tx1"/>
          </a:solidFill>
          <a:effectLst>
            <a:outerShdw blurRad="38100" dist="38100" dir="2700000" algn="tl">
              <a:srgbClr val="000000"/>
            </a:outerShdw>
          </a:effectLst>
          <a:latin typeface="+mn-lt"/>
          <a:cs typeface="+mn-cs"/>
        </a:defRPr>
      </a:lvl2pPr>
      <a:lvl3pPr marL="1143000" indent="-228600" algn="r" rtl="1" fontAlgn="base">
        <a:spcBef>
          <a:spcPct val="20000"/>
        </a:spcBef>
        <a:spcAft>
          <a:spcPct val="0"/>
        </a:spcAft>
        <a:buClr>
          <a:schemeClr val="hlink"/>
        </a:buClr>
        <a:buFont typeface="Wingdings" pitchFamily="2" charset="2"/>
        <a:buBlip>
          <a:blip r:embed="rId14"/>
        </a:buBlip>
        <a:defRPr sz="2400">
          <a:solidFill>
            <a:schemeClr val="tx1"/>
          </a:solidFill>
          <a:effectLst>
            <a:outerShdw blurRad="38100" dist="38100" dir="2700000" algn="tl">
              <a:srgbClr val="000000"/>
            </a:outerShdw>
          </a:effectLst>
          <a:latin typeface="+mn-lt"/>
          <a:cs typeface="+mn-cs"/>
        </a:defRPr>
      </a:lvl3pPr>
      <a:lvl4pPr marL="1600200" indent="-228600" algn="r" rtl="1" fontAlgn="base">
        <a:spcBef>
          <a:spcPct val="20000"/>
        </a:spcBef>
        <a:spcAft>
          <a:spcPct val="0"/>
        </a:spcAft>
        <a:buChar char="–"/>
        <a:defRPr sz="2000">
          <a:solidFill>
            <a:schemeClr val="tx1"/>
          </a:solidFill>
          <a:effectLst>
            <a:outerShdw blurRad="38100" dist="38100" dir="2700000" algn="tl">
              <a:srgbClr val="000000"/>
            </a:outerShdw>
          </a:effectLst>
          <a:latin typeface="+mn-lt"/>
          <a:cs typeface="+mn-cs"/>
        </a:defRPr>
      </a:lvl4pPr>
      <a:lvl5pPr marL="2057400" indent="-228600" algn="r" rtl="1" fontAlgn="base">
        <a:spcBef>
          <a:spcPct val="20000"/>
        </a:spcBef>
        <a:spcAft>
          <a:spcPct val="0"/>
        </a:spcAft>
        <a:buClr>
          <a:schemeClr val="hlink"/>
        </a:buClr>
        <a:buFont typeface="Wingdings" pitchFamily="2" charset="2"/>
        <a:buBlip>
          <a:blip r:embed="rId14"/>
        </a:buBlip>
        <a:defRPr sz="2000">
          <a:solidFill>
            <a:schemeClr val="tx1"/>
          </a:solidFill>
          <a:effectLst>
            <a:outerShdw blurRad="38100" dist="38100" dir="2700000" algn="tl">
              <a:srgbClr val="000000"/>
            </a:outerShdw>
          </a:effectLst>
          <a:latin typeface="+mn-lt"/>
          <a:cs typeface="+mn-cs"/>
        </a:defRPr>
      </a:lvl5pPr>
      <a:lvl6pPr marL="2514600" indent="-228600" algn="r" rtl="1" fontAlgn="base">
        <a:spcBef>
          <a:spcPct val="20000"/>
        </a:spcBef>
        <a:spcAft>
          <a:spcPct val="0"/>
        </a:spcAft>
        <a:buClr>
          <a:schemeClr val="hlink"/>
        </a:buClr>
        <a:buFont typeface="Wingdings" pitchFamily="2" charset="2"/>
        <a:buBlip>
          <a:blip r:embed="rId14"/>
        </a:buBlip>
        <a:defRPr sz="2000">
          <a:solidFill>
            <a:schemeClr val="tx1"/>
          </a:solidFill>
          <a:effectLst>
            <a:outerShdw blurRad="38100" dist="38100" dir="2700000" algn="tl">
              <a:srgbClr val="000000"/>
            </a:outerShdw>
          </a:effectLst>
          <a:latin typeface="+mn-lt"/>
          <a:cs typeface="+mn-cs"/>
        </a:defRPr>
      </a:lvl6pPr>
      <a:lvl7pPr marL="2971800" indent="-228600" algn="r" rtl="1" fontAlgn="base">
        <a:spcBef>
          <a:spcPct val="20000"/>
        </a:spcBef>
        <a:spcAft>
          <a:spcPct val="0"/>
        </a:spcAft>
        <a:buClr>
          <a:schemeClr val="hlink"/>
        </a:buClr>
        <a:buFont typeface="Wingdings" pitchFamily="2" charset="2"/>
        <a:buBlip>
          <a:blip r:embed="rId14"/>
        </a:buBlip>
        <a:defRPr sz="2000">
          <a:solidFill>
            <a:schemeClr val="tx1"/>
          </a:solidFill>
          <a:effectLst>
            <a:outerShdw blurRad="38100" dist="38100" dir="2700000" algn="tl">
              <a:srgbClr val="000000"/>
            </a:outerShdw>
          </a:effectLst>
          <a:latin typeface="+mn-lt"/>
          <a:cs typeface="+mn-cs"/>
        </a:defRPr>
      </a:lvl7pPr>
      <a:lvl8pPr marL="3429000" indent="-228600" algn="r" rtl="1" fontAlgn="base">
        <a:spcBef>
          <a:spcPct val="20000"/>
        </a:spcBef>
        <a:spcAft>
          <a:spcPct val="0"/>
        </a:spcAft>
        <a:buClr>
          <a:schemeClr val="hlink"/>
        </a:buClr>
        <a:buFont typeface="Wingdings" pitchFamily="2" charset="2"/>
        <a:buBlip>
          <a:blip r:embed="rId14"/>
        </a:buBlip>
        <a:defRPr sz="2000">
          <a:solidFill>
            <a:schemeClr val="tx1"/>
          </a:solidFill>
          <a:effectLst>
            <a:outerShdw blurRad="38100" dist="38100" dir="2700000" algn="tl">
              <a:srgbClr val="000000"/>
            </a:outerShdw>
          </a:effectLst>
          <a:latin typeface="+mn-lt"/>
          <a:cs typeface="+mn-cs"/>
        </a:defRPr>
      </a:lvl8pPr>
      <a:lvl9pPr marL="3886200" indent="-228600" algn="r" rtl="1" fontAlgn="base">
        <a:spcBef>
          <a:spcPct val="20000"/>
        </a:spcBef>
        <a:spcAft>
          <a:spcPct val="0"/>
        </a:spcAft>
        <a:buClr>
          <a:schemeClr val="hlink"/>
        </a:buClr>
        <a:buFont typeface="Wingdings" pitchFamily="2" charset="2"/>
        <a:buBlip>
          <a:blip r:embed="rId14"/>
        </a:buBlip>
        <a:defRPr sz="2000">
          <a:solidFill>
            <a:schemeClr val="tx1"/>
          </a:solidFill>
          <a:effectLst>
            <a:outerShdw blurRad="38100" dist="38100" dir="2700000" algn="tl">
              <a:srgbClr val="000000"/>
            </a:outerShdw>
          </a:effectLst>
          <a:latin typeface="+mn-lt"/>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 name="Picture 2" descr="C:\Users\sina\Desktop\37351081517069117923.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043608" y="411510"/>
            <a:ext cx="7200800" cy="41696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71049245"/>
      </p:ext>
    </p:extLst>
  </p:cSld>
  <p:clrMapOvr>
    <a:masterClrMapping/>
  </p:clrMapOvr>
  <p:transition spd="slow">
    <p:randomBar dir="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57200" y="123825"/>
            <a:ext cx="8229600" cy="638175"/>
          </a:xfrm>
        </p:spPr>
        <p:txBody>
          <a:bodyPr/>
          <a:lstStyle/>
          <a:p>
            <a:r>
              <a:rPr lang="fa-IR">
                <a:solidFill>
                  <a:srgbClr val="FF0066"/>
                </a:solidFill>
                <a:cs typeface="B Badr" pitchFamily="2" charset="-78"/>
              </a:rPr>
              <a:t>سطوح استاندارد</a:t>
            </a:r>
            <a:endParaRPr lang="en-US">
              <a:solidFill>
                <a:srgbClr val="FF0066"/>
              </a:solidFill>
              <a:cs typeface="B Badr" pitchFamily="2" charset="-78"/>
            </a:endParaRPr>
          </a:p>
        </p:txBody>
      </p:sp>
      <p:sp>
        <p:nvSpPr>
          <p:cNvPr id="16387" name="Rectangle 3"/>
          <p:cNvSpPr>
            <a:spLocks noGrp="1" noChangeArrowheads="1"/>
          </p:cNvSpPr>
          <p:nvPr>
            <p:ph type="body" idx="1"/>
          </p:nvPr>
        </p:nvSpPr>
        <p:spPr>
          <a:xfrm>
            <a:off x="0" y="914400"/>
            <a:ext cx="7696200" cy="5562600"/>
          </a:xfrm>
        </p:spPr>
        <p:txBody>
          <a:bodyPr/>
          <a:lstStyle/>
          <a:p>
            <a:pPr algn="justLow">
              <a:lnSpc>
                <a:spcPct val="90000"/>
              </a:lnSpc>
              <a:buFont typeface="Wingdings" pitchFamily="2" charset="2"/>
              <a:buNone/>
            </a:pPr>
            <a:r>
              <a:rPr lang="fa-IR" b="1">
                <a:solidFill>
                  <a:srgbClr val="000000"/>
                </a:solidFill>
                <a:effectLst>
                  <a:outerShdw blurRad="38100" dist="38100" dir="2700000" algn="tl">
                    <a:srgbClr val="FFFFFF"/>
                  </a:outerShdw>
                </a:effectLst>
                <a:cs typeface="B Badr" pitchFamily="2" charset="-78"/>
              </a:rPr>
              <a:t>1-  استاندارد كارخانه اي:</a:t>
            </a:r>
          </a:p>
          <a:p>
            <a:pPr algn="justLow">
              <a:lnSpc>
                <a:spcPct val="90000"/>
              </a:lnSpc>
              <a:buFont typeface="Wingdings" pitchFamily="2" charset="2"/>
              <a:buNone/>
            </a:pPr>
            <a:r>
              <a:rPr lang="fa-IR" sz="2400" b="1">
                <a:solidFill>
                  <a:srgbClr val="000000"/>
                </a:solidFill>
                <a:effectLst>
                  <a:outerShdw blurRad="38100" dist="38100" dir="2700000" algn="tl">
                    <a:srgbClr val="FFFFFF"/>
                  </a:outerShdw>
                </a:effectLst>
                <a:cs typeface="B Badr" pitchFamily="2" charset="-78"/>
              </a:rPr>
              <a:t>اينگونه استاندارد ها توسط كارخانجات و بمنظور استفاده در همان واحد تدوين مي شود مثل استاندارد قطعات كارخانه اي</a:t>
            </a:r>
          </a:p>
          <a:p>
            <a:pPr algn="justLow">
              <a:lnSpc>
                <a:spcPct val="90000"/>
              </a:lnSpc>
              <a:buFont typeface="Wingdings" pitchFamily="2" charset="2"/>
              <a:buNone/>
            </a:pPr>
            <a:r>
              <a:rPr lang="fa-IR" b="1">
                <a:solidFill>
                  <a:srgbClr val="000000"/>
                </a:solidFill>
                <a:effectLst>
                  <a:outerShdw blurRad="38100" dist="38100" dir="2700000" algn="tl">
                    <a:srgbClr val="FFFFFF"/>
                  </a:outerShdw>
                </a:effectLst>
                <a:cs typeface="B Badr" pitchFamily="2" charset="-78"/>
              </a:rPr>
              <a:t> 2- استاندارد ملي:</a:t>
            </a:r>
          </a:p>
          <a:p>
            <a:pPr algn="justLow">
              <a:lnSpc>
                <a:spcPct val="90000"/>
              </a:lnSpc>
              <a:buFont typeface="Wingdings" pitchFamily="2" charset="2"/>
              <a:buNone/>
            </a:pPr>
            <a:r>
              <a:rPr lang="fa-IR" sz="2400" b="1">
                <a:solidFill>
                  <a:srgbClr val="000000"/>
                </a:solidFill>
                <a:effectLst>
                  <a:outerShdw blurRad="38100" dist="38100" dir="2700000" algn="tl">
                    <a:srgbClr val="FFFFFF"/>
                  </a:outerShdw>
                </a:effectLst>
                <a:cs typeface="B Badr" pitchFamily="2" charset="-78"/>
              </a:rPr>
              <a:t>اين استاندارد ها بوسيله موسسه استاندارد در يك كشور كه مقام ذيصلاح براي اين كار شناخته شده تهيه مي شود. مثل زبان و لهجه</a:t>
            </a:r>
          </a:p>
          <a:p>
            <a:pPr algn="justLow">
              <a:lnSpc>
                <a:spcPct val="90000"/>
              </a:lnSpc>
              <a:buFont typeface="Wingdings" pitchFamily="2" charset="2"/>
              <a:buNone/>
            </a:pPr>
            <a:r>
              <a:rPr lang="fa-IR" b="1">
                <a:solidFill>
                  <a:srgbClr val="000000"/>
                </a:solidFill>
                <a:effectLst>
                  <a:outerShdw blurRad="38100" dist="38100" dir="2700000" algn="tl">
                    <a:srgbClr val="FFFFFF"/>
                  </a:outerShdw>
                </a:effectLst>
                <a:cs typeface="B Badr" pitchFamily="2" charset="-78"/>
              </a:rPr>
              <a:t> 3- استاندارد منطقه اي:</a:t>
            </a:r>
          </a:p>
          <a:p>
            <a:pPr algn="justLow">
              <a:lnSpc>
                <a:spcPct val="90000"/>
              </a:lnSpc>
              <a:buFont typeface="Wingdings" pitchFamily="2" charset="2"/>
              <a:buNone/>
            </a:pPr>
            <a:r>
              <a:rPr lang="fa-IR" sz="2400" b="1">
                <a:solidFill>
                  <a:srgbClr val="000000"/>
                </a:solidFill>
                <a:effectLst>
                  <a:outerShdw blurRad="38100" dist="38100" dir="2700000" algn="tl">
                    <a:srgbClr val="FFFFFF"/>
                  </a:outerShdw>
                </a:effectLst>
                <a:cs typeface="B Badr" pitchFamily="2" charset="-78"/>
              </a:rPr>
              <a:t>عواملي مانند موقعيت جغرافيايي فرهنگ  سياست شكل توليد و مصرف و انواع برخي ازكشورها را بر آن داشته تا مشتركا مبادرت به تدوين استاندارد بپردازند </a:t>
            </a:r>
          </a:p>
          <a:p>
            <a:pPr algn="justLow">
              <a:lnSpc>
                <a:spcPct val="90000"/>
              </a:lnSpc>
              <a:buFont typeface="Wingdings" pitchFamily="2" charset="2"/>
              <a:buNone/>
            </a:pPr>
            <a:r>
              <a:rPr lang="fa-IR" b="1">
                <a:solidFill>
                  <a:srgbClr val="000000"/>
                </a:solidFill>
                <a:effectLst>
                  <a:outerShdw blurRad="38100" dist="38100" dir="2700000" algn="tl">
                    <a:srgbClr val="FFFFFF"/>
                  </a:outerShdw>
                </a:effectLst>
                <a:cs typeface="B Badr" pitchFamily="2" charset="-78"/>
              </a:rPr>
              <a:t> 4- استاندارد بين المللي:</a:t>
            </a:r>
          </a:p>
          <a:p>
            <a:pPr algn="justLow">
              <a:lnSpc>
                <a:spcPct val="90000"/>
              </a:lnSpc>
              <a:buFont typeface="Wingdings" pitchFamily="2" charset="2"/>
              <a:buNone/>
            </a:pPr>
            <a:r>
              <a:rPr lang="fa-IR" sz="2800" b="1">
                <a:solidFill>
                  <a:srgbClr val="000000"/>
                </a:solidFill>
                <a:effectLst>
                  <a:outerShdw blurRad="38100" dist="38100" dir="2700000" algn="tl">
                    <a:srgbClr val="FFFFFF"/>
                  </a:outerShdw>
                </a:effectLst>
                <a:cs typeface="B Badr" pitchFamily="2" charset="-78"/>
              </a:rPr>
              <a:t>مهمترين سازماني كه وظيفه تدوين استاندارد بين المللي را بعهده دارد </a:t>
            </a:r>
            <a:r>
              <a:rPr lang="en-US" sz="2400" b="1">
                <a:solidFill>
                  <a:srgbClr val="000000"/>
                </a:solidFill>
                <a:effectLst>
                  <a:outerShdw blurRad="38100" dist="38100" dir="2700000" algn="tl">
                    <a:srgbClr val="FFFFFF"/>
                  </a:outerShdw>
                </a:effectLst>
                <a:cs typeface="B Badr" pitchFamily="2" charset="-78"/>
              </a:rPr>
              <a:t>ISO</a:t>
            </a:r>
            <a:r>
              <a:rPr lang="fa-IR" sz="2800" b="1">
                <a:solidFill>
                  <a:srgbClr val="000000"/>
                </a:solidFill>
                <a:effectLst>
                  <a:outerShdw blurRad="38100" dist="38100" dir="2700000" algn="tl">
                    <a:srgbClr val="FFFFFF"/>
                  </a:outerShdw>
                </a:effectLst>
                <a:cs typeface="B Badr" pitchFamily="2" charset="-78"/>
              </a:rPr>
              <a:t> است .</a:t>
            </a:r>
          </a:p>
        </p:txBody>
      </p:sp>
      <p:sp>
        <p:nvSpPr>
          <p:cNvPr id="16388" name="AutoShape 4"/>
          <p:cNvSpPr>
            <a:spLocks/>
          </p:cNvSpPr>
          <p:nvPr/>
        </p:nvSpPr>
        <p:spPr bwMode="auto">
          <a:xfrm>
            <a:off x="7620000" y="838200"/>
            <a:ext cx="360363" cy="5334000"/>
          </a:xfrm>
          <a:prstGeom prst="rightBrace">
            <a:avLst>
              <a:gd name="adj1" fmla="val 123348"/>
              <a:gd name="adj2" fmla="val 50000"/>
            </a:avLst>
          </a:prstGeom>
          <a:noFill/>
          <a:ln w="38100">
            <a:solidFill>
              <a:srgbClr val="FF6600"/>
            </a:solidFill>
            <a:round/>
            <a:headEnd/>
            <a:tailEnd/>
          </a:ln>
          <a:effectLst/>
        </p:spPr>
        <p:txBody>
          <a:bodyPr wrap="none" anchor="ctr"/>
          <a:lstStyle/>
          <a:p>
            <a:endParaRPr lang="fa-IR"/>
          </a:p>
        </p:txBody>
      </p:sp>
      <p:sp>
        <p:nvSpPr>
          <p:cNvPr id="16389" name="Rectangle 5"/>
          <p:cNvSpPr>
            <a:spLocks noRot="1" noChangeArrowheads="1"/>
          </p:cNvSpPr>
          <p:nvPr/>
        </p:nvSpPr>
        <p:spPr bwMode="auto">
          <a:xfrm>
            <a:off x="7848600" y="2514600"/>
            <a:ext cx="1371600" cy="1981200"/>
          </a:xfrm>
          <a:prstGeom prst="rect">
            <a:avLst/>
          </a:prstGeom>
          <a:noFill/>
          <a:ln w="9525">
            <a:noFill/>
            <a:miter lim="800000"/>
            <a:headEnd/>
            <a:tailEnd/>
          </a:ln>
          <a:effectLst/>
        </p:spPr>
        <p:txBody>
          <a:bodyPr anchor="ctr"/>
          <a:lstStyle/>
          <a:p>
            <a:pPr algn="ctr"/>
            <a:r>
              <a:rPr lang="fa-IR" sz="3000">
                <a:effectLst>
                  <a:outerShdw blurRad="38100" dist="38100" dir="2700000" algn="tl">
                    <a:srgbClr val="000000"/>
                  </a:outerShdw>
                </a:effectLst>
                <a:latin typeface="Arial" pitchFamily="34" charset="0"/>
                <a:cs typeface="B Badr" pitchFamily="2" charset="-78"/>
              </a:rPr>
              <a:t>سطوح استاندارد</a:t>
            </a:r>
            <a:endParaRPr lang="en-US" sz="3000">
              <a:effectLst>
                <a:outerShdw blurRad="38100" dist="38100" dir="2700000" algn="tl">
                  <a:srgbClr val="000000"/>
                </a:outerShdw>
              </a:effectLst>
              <a:latin typeface="Arial" pitchFamily="34" charset="0"/>
              <a:cs typeface="B Badr" pitchFamily="2" charset="-78"/>
            </a:endParaRPr>
          </a:p>
        </p:txBody>
      </p:sp>
    </p:spTree>
  </p:cSld>
  <p:clrMapOvr>
    <a:masterClrMapping/>
  </p:clrMapOvr>
  <p:transition>
    <p:strips dir="l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16386"/>
                                        </p:tgtEl>
                                        <p:attrNameLst>
                                          <p:attrName>style.visibility</p:attrName>
                                        </p:attrNameLst>
                                      </p:cBhvr>
                                      <p:to>
                                        <p:strVal val="visible"/>
                                      </p:to>
                                    </p:set>
                                    <p:anim to="" calcmode="lin" valueType="num">
                                      <p:cBhvr>
                                        <p:cTn id="7" dur="1" fill="hold"/>
                                        <p:tgtEl>
                                          <p:spTgt spid="16386"/>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6389"/>
                                        </p:tgtEl>
                                        <p:attrNameLst>
                                          <p:attrName>style.visibility</p:attrName>
                                        </p:attrNameLst>
                                      </p:cBhvr>
                                      <p:to>
                                        <p:strVal val="visible"/>
                                      </p:to>
                                    </p:set>
                                    <p:animEffect transition="in" filter="box(in)">
                                      <p:cBhvr>
                                        <p:cTn id="12" dur="500"/>
                                        <p:tgtEl>
                                          <p:spTgt spid="16389"/>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6388"/>
                                        </p:tgtEl>
                                        <p:attrNameLst>
                                          <p:attrName>style.visibility</p:attrName>
                                        </p:attrNameLst>
                                      </p:cBhvr>
                                      <p:to>
                                        <p:strVal val="visible"/>
                                      </p:to>
                                    </p:set>
                                    <p:animEffect transition="in" filter="checkerboard(across)">
                                      <p:cBhvr>
                                        <p:cTn id="17" dur="500"/>
                                        <p:tgtEl>
                                          <p:spTgt spid="16388"/>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nodeType="clickEffect">
                                  <p:stCondLst>
                                    <p:cond delay="0"/>
                                  </p:stCondLst>
                                  <p:childTnLst>
                                    <p:set>
                                      <p:cBhvr>
                                        <p:cTn id="21" dur="1" fill="hold">
                                          <p:stCondLst>
                                            <p:cond delay="0"/>
                                          </p:stCondLst>
                                        </p:cTn>
                                        <p:tgtEl>
                                          <p:spTgt spid="16387">
                                            <p:txEl>
                                              <p:pRg st="0" end="0"/>
                                            </p:txEl>
                                          </p:spTgt>
                                        </p:tgtEl>
                                        <p:attrNameLst>
                                          <p:attrName>style.visibility</p:attrName>
                                        </p:attrNameLst>
                                      </p:cBhvr>
                                      <p:to>
                                        <p:strVal val="visible"/>
                                      </p:to>
                                    </p:set>
                                    <p:animEffect transition="in" filter="strips(downLeft)">
                                      <p:cBhvr>
                                        <p:cTn id="22" dur="500"/>
                                        <p:tgtEl>
                                          <p:spTgt spid="16387">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12" fill="hold" nodeType="clickEffect">
                                  <p:stCondLst>
                                    <p:cond delay="0"/>
                                  </p:stCondLst>
                                  <p:childTnLst>
                                    <p:set>
                                      <p:cBhvr>
                                        <p:cTn id="26" dur="1" fill="hold">
                                          <p:stCondLst>
                                            <p:cond delay="0"/>
                                          </p:stCondLst>
                                        </p:cTn>
                                        <p:tgtEl>
                                          <p:spTgt spid="16387">
                                            <p:txEl>
                                              <p:pRg st="1" end="1"/>
                                            </p:txEl>
                                          </p:spTgt>
                                        </p:tgtEl>
                                        <p:attrNameLst>
                                          <p:attrName>style.visibility</p:attrName>
                                        </p:attrNameLst>
                                      </p:cBhvr>
                                      <p:to>
                                        <p:strVal val="visible"/>
                                      </p:to>
                                    </p:set>
                                    <p:animEffect transition="in" filter="strips(downLeft)">
                                      <p:cBhvr>
                                        <p:cTn id="27" dur="500"/>
                                        <p:tgtEl>
                                          <p:spTgt spid="16387">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12" fill="hold" nodeType="clickEffect">
                                  <p:stCondLst>
                                    <p:cond delay="0"/>
                                  </p:stCondLst>
                                  <p:childTnLst>
                                    <p:set>
                                      <p:cBhvr>
                                        <p:cTn id="31" dur="1" fill="hold">
                                          <p:stCondLst>
                                            <p:cond delay="0"/>
                                          </p:stCondLst>
                                        </p:cTn>
                                        <p:tgtEl>
                                          <p:spTgt spid="16387">
                                            <p:txEl>
                                              <p:pRg st="2" end="2"/>
                                            </p:txEl>
                                          </p:spTgt>
                                        </p:tgtEl>
                                        <p:attrNameLst>
                                          <p:attrName>style.visibility</p:attrName>
                                        </p:attrNameLst>
                                      </p:cBhvr>
                                      <p:to>
                                        <p:strVal val="visible"/>
                                      </p:to>
                                    </p:set>
                                    <p:animEffect transition="in" filter="strips(downLeft)">
                                      <p:cBhvr>
                                        <p:cTn id="32" dur="500"/>
                                        <p:tgtEl>
                                          <p:spTgt spid="16387">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8" presetClass="entr" presetSubtype="12" fill="hold" nodeType="clickEffect">
                                  <p:stCondLst>
                                    <p:cond delay="0"/>
                                  </p:stCondLst>
                                  <p:childTnLst>
                                    <p:set>
                                      <p:cBhvr>
                                        <p:cTn id="36" dur="1" fill="hold">
                                          <p:stCondLst>
                                            <p:cond delay="0"/>
                                          </p:stCondLst>
                                        </p:cTn>
                                        <p:tgtEl>
                                          <p:spTgt spid="16387">
                                            <p:txEl>
                                              <p:pRg st="3" end="3"/>
                                            </p:txEl>
                                          </p:spTgt>
                                        </p:tgtEl>
                                        <p:attrNameLst>
                                          <p:attrName>style.visibility</p:attrName>
                                        </p:attrNameLst>
                                      </p:cBhvr>
                                      <p:to>
                                        <p:strVal val="visible"/>
                                      </p:to>
                                    </p:set>
                                    <p:animEffect transition="in" filter="strips(downLeft)">
                                      <p:cBhvr>
                                        <p:cTn id="37" dur="500"/>
                                        <p:tgtEl>
                                          <p:spTgt spid="16387">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8" presetClass="entr" presetSubtype="12" fill="hold" nodeType="clickEffect">
                                  <p:stCondLst>
                                    <p:cond delay="0"/>
                                  </p:stCondLst>
                                  <p:childTnLst>
                                    <p:set>
                                      <p:cBhvr>
                                        <p:cTn id="41" dur="1" fill="hold">
                                          <p:stCondLst>
                                            <p:cond delay="0"/>
                                          </p:stCondLst>
                                        </p:cTn>
                                        <p:tgtEl>
                                          <p:spTgt spid="16387">
                                            <p:txEl>
                                              <p:pRg st="4" end="4"/>
                                            </p:txEl>
                                          </p:spTgt>
                                        </p:tgtEl>
                                        <p:attrNameLst>
                                          <p:attrName>style.visibility</p:attrName>
                                        </p:attrNameLst>
                                      </p:cBhvr>
                                      <p:to>
                                        <p:strVal val="visible"/>
                                      </p:to>
                                    </p:set>
                                    <p:animEffect transition="in" filter="strips(downLeft)">
                                      <p:cBhvr>
                                        <p:cTn id="42" dur="500"/>
                                        <p:tgtEl>
                                          <p:spTgt spid="16387">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8" presetClass="entr" presetSubtype="12" fill="hold" nodeType="clickEffect">
                                  <p:stCondLst>
                                    <p:cond delay="0"/>
                                  </p:stCondLst>
                                  <p:childTnLst>
                                    <p:set>
                                      <p:cBhvr>
                                        <p:cTn id="46" dur="1" fill="hold">
                                          <p:stCondLst>
                                            <p:cond delay="0"/>
                                          </p:stCondLst>
                                        </p:cTn>
                                        <p:tgtEl>
                                          <p:spTgt spid="16387">
                                            <p:txEl>
                                              <p:pRg st="5" end="5"/>
                                            </p:txEl>
                                          </p:spTgt>
                                        </p:tgtEl>
                                        <p:attrNameLst>
                                          <p:attrName>style.visibility</p:attrName>
                                        </p:attrNameLst>
                                      </p:cBhvr>
                                      <p:to>
                                        <p:strVal val="visible"/>
                                      </p:to>
                                    </p:set>
                                    <p:animEffect transition="in" filter="strips(downLeft)">
                                      <p:cBhvr>
                                        <p:cTn id="47" dur="500"/>
                                        <p:tgtEl>
                                          <p:spTgt spid="16387">
                                            <p:txEl>
                                              <p:pRg st="5" end="5"/>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8" presetClass="entr" presetSubtype="12" fill="hold" nodeType="clickEffect">
                                  <p:stCondLst>
                                    <p:cond delay="0"/>
                                  </p:stCondLst>
                                  <p:childTnLst>
                                    <p:set>
                                      <p:cBhvr>
                                        <p:cTn id="51" dur="1" fill="hold">
                                          <p:stCondLst>
                                            <p:cond delay="0"/>
                                          </p:stCondLst>
                                        </p:cTn>
                                        <p:tgtEl>
                                          <p:spTgt spid="16387">
                                            <p:txEl>
                                              <p:pRg st="6" end="6"/>
                                            </p:txEl>
                                          </p:spTgt>
                                        </p:tgtEl>
                                        <p:attrNameLst>
                                          <p:attrName>style.visibility</p:attrName>
                                        </p:attrNameLst>
                                      </p:cBhvr>
                                      <p:to>
                                        <p:strVal val="visible"/>
                                      </p:to>
                                    </p:set>
                                    <p:animEffect transition="in" filter="strips(downLeft)">
                                      <p:cBhvr>
                                        <p:cTn id="52" dur="500"/>
                                        <p:tgtEl>
                                          <p:spTgt spid="16387">
                                            <p:txEl>
                                              <p:pRg st="6" end="6"/>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8" presetClass="entr" presetSubtype="12" fill="hold" nodeType="clickEffect">
                                  <p:stCondLst>
                                    <p:cond delay="0"/>
                                  </p:stCondLst>
                                  <p:childTnLst>
                                    <p:set>
                                      <p:cBhvr>
                                        <p:cTn id="56" dur="1" fill="hold">
                                          <p:stCondLst>
                                            <p:cond delay="0"/>
                                          </p:stCondLst>
                                        </p:cTn>
                                        <p:tgtEl>
                                          <p:spTgt spid="16387">
                                            <p:txEl>
                                              <p:pRg st="7" end="7"/>
                                            </p:txEl>
                                          </p:spTgt>
                                        </p:tgtEl>
                                        <p:attrNameLst>
                                          <p:attrName>style.visibility</p:attrName>
                                        </p:attrNameLst>
                                      </p:cBhvr>
                                      <p:to>
                                        <p:strVal val="visible"/>
                                      </p:to>
                                    </p:set>
                                    <p:animEffect transition="in" filter="strips(downLeft)">
                                      <p:cBhvr>
                                        <p:cTn id="57" dur="500"/>
                                        <p:tgtEl>
                                          <p:spTgt spid="1638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p:bldP spid="16388" grpId="0" animBg="1"/>
      <p:bldP spid="16389" grpId="0"/>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115888"/>
            <a:ext cx="8229600" cy="777875"/>
          </a:xfrm>
        </p:spPr>
        <p:txBody>
          <a:bodyPr/>
          <a:lstStyle/>
          <a:p>
            <a:r>
              <a:rPr lang="fa-IR">
                <a:solidFill>
                  <a:srgbClr val="FF0066"/>
                </a:solidFill>
                <a:cs typeface="B Badr" pitchFamily="2" charset="-78"/>
              </a:rPr>
              <a:t>سازمان بين المللي استاندارد </a:t>
            </a:r>
            <a:r>
              <a:rPr lang="en-US">
                <a:solidFill>
                  <a:srgbClr val="FF0066"/>
                </a:solidFill>
                <a:cs typeface="B Badr" pitchFamily="2" charset="-78"/>
              </a:rPr>
              <a:t>ISO</a:t>
            </a:r>
          </a:p>
        </p:txBody>
      </p:sp>
      <p:sp>
        <p:nvSpPr>
          <p:cNvPr id="17411" name="Text Box 3"/>
          <p:cNvSpPr txBox="1">
            <a:spLocks noChangeArrowheads="1"/>
          </p:cNvSpPr>
          <p:nvPr/>
        </p:nvSpPr>
        <p:spPr bwMode="auto">
          <a:xfrm>
            <a:off x="0" y="836613"/>
            <a:ext cx="9144000" cy="6134100"/>
          </a:xfrm>
          <a:prstGeom prst="rect">
            <a:avLst/>
          </a:prstGeom>
          <a:noFill/>
          <a:ln w="9525">
            <a:noFill/>
            <a:miter lim="800000"/>
            <a:headEnd/>
            <a:tailEnd/>
          </a:ln>
          <a:effectLst/>
        </p:spPr>
        <p:txBody>
          <a:bodyPr>
            <a:spAutoFit/>
          </a:bodyPr>
          <a:lstStyle/>
          <a:p>
            <a:pPr algn="justLow">
              <a:spcBef>
                <a:spcPct val="50000"/>
              </a:spcBef>
            </a:pPr>
            <a:r>
              <a:rPr lang="fa-IR" sz="3600">
                <a:latin typeface="Arial" pitchFamily="34" charset="0"/>
                <a:cs typeface="B Badr" pitchFamily="2" charset="-78"/>
              </a:rPr>
              <a:t>در خصوص استاندارد هاي صنعتي قديمي ترين سازماني كه در سطح جهاني تشكيل گرديد كميسيون بين المللي الكتروتكنيك </a:t>
            </a:r>
            <a:r>
              <a:rPr lang="en-US" sz="3600">
                <a:latin typeface="Arial" pitchFamily="34" charset="0"/>
                <a:cs typeface="B Badr" pitchFamily="2" charset="-78"/>
              </a:rPr>
              <a:t>IEC</a:t>
            </a:r>
            <a:r>
              <a:rPr lang="fa-IR" sz="3600">
                <a:latin typeface="Arial" pitchFamily="34" charset="0"/>
                <a:cs typeface="B Badr" pitchFamily="2" charset="-78"/>
              </a:rPr>
              <a:t> مي باشد كه در سال 1906تاسيس شد</a:t>
            </a:r>
          </a:p>
          <a:p>
            <a:pPr algn="justLow">
              <a:spcBef>
                <a:spcPct val="50000"/>
              </a:spcBef>
            </a:pPr>
            <a:r>
              <a:rPr lang="fa-IR" sz="3600">
                <a:latin typeface="Arial" pitchFamily="34" charset="0"/>
                <a:cs typeface="B Badr" pitchFamily="2" charset="-78"/>
              </a:rPr>
              <a:t>در سال 1946 كنفرانسي در لندن متشكل از نمايندگان كميته هماهنگي استاندارد هاي ملل متحد و كشور هاي غير عضو در اين كميته تشكيل گرديد كه نتيجه مذاكرات منجر به تشكيل سازمان بين المللي استانداردگرديدكه درحال بيش از 135 كشور درآن عضوند.</a:t>
            </a:r>
          </a:p>
          <a:p>
            <a:pPr algn="justLow">
              <a:spcBef>
                <a:spcPct val="50000"/>
              </a:spcBef>
            </a:pPr>
            <a:r>
              <a:rPr lang="fa-IR" sz="3600">
                <a:latin typeface="Arial" pitchFamily="34" charset="0"/>
                <a:cs typeface="B Badr" pitchFamily="2" charset="-78"/>
              </a:rPr>
              <a:t>ساختار آن ازمجمع عمومي شورا ،كميته هاي اصلي فني و فرعي ودبير خانه مي باشد و زبان رسمي انگليسي و فرانسه و روسي    مي باشد. </a:t>
            </a:r>
            <a:endParaRPr lang="en-US" sz="3600">
              <a:latin typeface="Arial" pitchFamily="34" charset="0"/>
            </a:endParaRPr>
          </a:p>
        </p:txBody>
      </p:sp>
    </p:spTree>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17410"/>
                                        </p:tgtEl>
                                        <p:attrNameLst>
                                          <p:attrName>style.visibility</p:attrName>
                                        </p:attrNameLst>
                                      </p:cBhvr>
                                      <p:to>
                                        <p:strVal val="visible"/>
                                      </p:to>
                                    </p:set>
                                    <p:anim to="" calcmode="lin" valueType="num">
                                      <p:cBhvr>
                                        <p:cTn id="7" dur="1" fill="hold"/>
                                        <p:tgtEl>
                                          <p:spTgt spid="17410"/>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17411">
                                            <p:txEl>
                                              <p:pRg st="0" end="0"/>
                                            </p:txEl>
                                          </p:spTgt>
                                        </p:tgtEl>
                                        <p:attrNameLst>
                                          <p:attrName>style.visibility</p:attrName>
                                        </p:attrNameLst>
                                      </p:cBhvr>
                                      <p:to>
                                        <p:strVal val="visible"/>
                                      </p:to>
                                    </p:set>
                                    <p:animEffect transition="in" filter="strips(downLeft)">
                                      <p:cBhvr>
                                        <p:cTn id="12" dur="500"/>
                                        <p:tgtEl>
                                          <p:spTgt spid="17411">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nodeType="clickEffect">
                                  <p:stCondLst>
                                    <p:cond delay="0"/>
                                  </p:stCondLst>
                                  <p:childTnLst>
                                    <p:set>
                                      <p:cBhvr>
                                        <p:cTn id="16" dur="1" fill="hold">
                                          <p:stCondLst>
                                            <p:cond delay="0"/>
                                          </p:stCondLst>
                                        </p:cTn>
                                        <p:tgtEl>
                                          <p:spTgt spid="17411">
                                            <p:txEl>
                                              <p:pRg st="1" end="1"/>
                                            </p:txEl>
                                          </p:spTgt>
                                        </p:tgtEl>
                                        <p:attrNameLst>
                                          <p:attrName>style.visibility</p:attrName>
                                        </p:attrNameLst>
                                      </p:cBhvr>
                                      <p:to>
                                        <p:strVal val="visible"/>
                                      </p:to>
                                    </p:set>
                                    <p:animEffect transition="in" filter="strips(downLeft)">
                                      <p:cBhvr>
                                        <p:cTn id="17" dur="500"/>
                                        <p:tgtEl>
                                          <p:spTgt spid="17411">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nodeType="clickEffect">
                                  <p:stCondLst>
                                    <p:cond delay="0"/>
                                  </p:stCondLst>
                                  <p:childTnLst>
                                    <p:set>
                                      <p:cBhvr>
                                        <p:cTn id="21" dur="1" fill="hold">
                                          <p:stCondLst>
                                            <p:cond delay="0"/>
                                          </p:stCondLst>
                                        </p:cTn>
                                        <p:tgtEl>
                                          <p:spTgt spid="17411">
                                            <p:txEl>
                                              <p:pRg st="2" end="2"/>
                                            </p:txEl>
                                          </p:spTgt>
                                        </p:tgtEl>
                                        <p:attrNameLst>
                                          <p:attrName>style.visibility</p:attrName>
                                        </p:attrNameLst>
                                      </p:cBhvr>
                                      <p:to>
                                        <p:strVal val="visible"/>
                                      </p:to>
                                    </p:set>
                                    <p:animEffect transition="in" filter="strips(downLeft)">
                                      <p:cBhvr>
                                        <p:cTn id="22" dur="500"/>
                                        <p:tgtEl>
                                          <p:spTgt spid="1741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0" grpId="0"/>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123825"/>
            <a:ext cx="8229600" cy="638175"/>
          </a:xfrm>
        </p:spPr>
        <p:txBody>
          <a:bodyPr/>
          <a:lstStyle/>
          <a:p>
            <a:r>
              <a:rPr lang="fa-IR">
                <a:solidFill>
                  <a:srgbClr val="FF0066"/>
                </a:solidFill>
                <a:cs typeface="B Badr" pitchFamily="2" charset="-78"/>
              </a:rPr>
              <a:t>انواع سريهاي استاندارد</a:t>
            </a:r>
            <a:endParaRPr lang="en-US">
              <a:solidFill>
                <a:srgbClr val="FF0066"/>
              </a:solidFill>
              <a:cs typeface="B Badr" pitchFamily="2" charset="-78"/>
            </a:endParaRPr>
          </a:p>
        </p:txBody>
      </p:sp>
      <p:sp>
        <p:nvSpPr>
          <p:cNvPr id="19459" name="Rectangle 3"/>
          <p:cNvSpPr>
            <a:spLocks noGrp="1" noChangeArrowheads="1"/>
          </p:cNvSpPr>
          <p:nvPr>
            <p:ph type="body" idx="1"/>
          </p:nvPr>
        </p:nvSpPr>
        <p:spPr>
          <a:xfrm>
            <a:off x="0" y="914400"/>
            <a:ext cx="7696200" cy="5562600"/>
          </a:xfrm>
        </p:spPr>
        <p:txBody>
          <a:bodyPr/>
          <a:lstStyle/>
          <a:p>
            <a:pPr algn="justLow">
              <a:buFont typeface="Wingdings" pitchFamily="2" charset="2"/>
              <a:buNone/>
            </a:pPr>
            <a:r>
              <a:rPr lang="fa-IR" sz="3600" b="1">
                <a:solidFill>
                  <a:srgbClr val="000000"/>
                </a:solidFill>
                <a:effectLst>
                  <a:outerShdw blurRad="38100" dist="38100" dir="2700000" algn="tl">
                    <a:srgbClr val="FFFFFF"/>
                  </a:outerShdw>
                </a:effectLst>
                <a:cs typeface="B Badr" pitchFamily="2" charset="-78"/>
              </a:rPr>
              <a:t>1-  استاندارد سري 9000 </a:t>
            </a:r>
          </a:p>
          <a:p>
            <a:pPr algn="justLow">
              <a:buFont typeface="Wingdings" pitchFamily="2" charset="2"/>
              <a:buNone/>
            </a:pPr>
            <a:r>
              <a:rPr lang="fa-IR" sz="2800" b="1">
                <a:solidFill>
                  <a:srgbClr val="000000"/>
                </a:solidFill>
                <a:effectLst>
                  <a:outerShdw blurRad="38100" dist="38100" dir="2700000" algn="tl">
                    <a:srgbClr val="FFFFFF"/>
                  </a:outerShdw>
                </a:effectLst>
                <a:cs typeface="B Badr" pitchFamily="2" charset="-78"/>
              </a:rPr>
              <a:t> </a:t>
            </a:r>
          </a:p>
          <a:p>
            <a:pPr algn="justLow">
              <a:buFont typeface="Wingdings" pitchFamily="2" charset="2"/>
              <a:buNone/>
            </a:pPr>
            <a:r>
              <a:rPr lang="fa-IR" sz="3600" b="1">
                <a:solidFill>
                  <a:srgbClr val="000000"/>
                </a:solidFill>
                <a:effectLst>
                  <a:outerShdw blurRad="38100" dist="38100" dir="2700000" algn="tl">
                    <a:srgbClr val="FFFFFF"/>
                  </a:outerShdw>
                </a:effectLst>
                <a:cs typeface="B Badr" pitchFamily="2" charset="-78"/>
              </a:rPr>
              <a:t> 2- استاندارد سري 10000 </a:t>
            </a:r>
          </a:p>
          <a:p>
            <a:pPr algn="justLow">
              <a:buFont typeface="Wingdings" pitchFamily="2" charset="2"/>
              <a:buNone/>
            </a:pPr>
            <a:r>
              <a:rPr lang="fa-IR" sz="2800" b="1">
                <a:solidFill>
                  <a:srgbClr val="000000"/>
                </a:solidFill>
                <a:effectLst>
                  <a:outerShdw blurRad="38100" dist="38100" dir="2700000" algn="tl">
                    <a:srgbClr val="FFFFFF"/>
                  </a:outerShdw>
                </a:effectLst>
                <a:cs typeface="B Badr" pitchFamily="2" charset="-78"/>
              </a:rPr>
              <a:t> </a:t>
            </a:r>
          </a:p>
          <a:p>
            <a:pPr algn="justLow">
              <a:buFont typeface="Wingdings" pitchFamily="2" charset="2"/>
              <a:buNone/>
            </a:pPr>
            <a:r>
              <a:rPr lang="fa-IR" sz="3600" b="1">
                <a:solidFill>
                  <a:srgbClr val="000000"/>
                </a:solidFill>
                <a:effectLst>
                  <a:outerShdw blurRad="38100" dist="38100" dir="2700000" algn="tl">
                    <a:srgbClr val="FFFFFF"/>
                  </a:outerShdw>
                </a:effectLst>
                <a:cs typeface="B Badr" pitchFamily="2" charset="-78"/>
              </a:rPr>
              <a:t> 3- استاندارد سري 14000</a:t>
            </a:r>
          </a:p>
          <a:p>
            <a:pPr algn="justLow">
              <a:buFont typeface="Wingdings" pitchFamily="2" charset="2"/>
              <a:buNone/>
            </a:pPr>
            <a:r>
              <a:rPr lang="fa-IR" sz="2800" b="1">
                <a:solidFill>
                  <a:srgbClr val="000000"/>
                </a:solidFill>
                <a:effectLst>
                  <a:outerShdw blurRad="38100" dist="38100" dir="2700000" algn="tl">
                    <a:srgbClr val="FFFFFF"/>
                  </a:outerShdw>
                </a:effectLst>
                <a:cs typeface="B Badr" pitchFamily="2" charset="-78"/>
              </a:rPr>
              <a:t>  </a:t>
            </a:r>
          </a:p>
          <a:p>
            <a:pPr algn="justLow">
              <a:buFont typeface="Wingdings" pitchFamily="2" charset="2"/>
              <a:buNone/>
            </a:pPr>
            <a:r>
              <a:rPr lang="fa-IR" sz="3600" b="1">
                <a:solidFill>
                  <a:srgbClr val="000000"/>
                </a:solidFill>
                <a:effectLst>
                  <a:outerShdw blurRad="38100" dist="38100" dir="2700000" algn="tl">
                    <a:srgbClr val="FFFFFF"/>
                  </a:outerShdw>
                </a:effectLst>
                <a:cs typeface="B Badr" pitchFamily="2" charset="-78"/>
              </a:rPr>
              <a:t> 4- استاندارد سري 18000</a:t>
            </a:r>
            <a:endParaRPr lang="fa-IR" b="1">
              <a:solidFill>
                <a:srgbClr val="000000"/>
              </a:solidFill>
              <a:effectLst>
                <a:outerShdw blurRad="38100" dist="38100" dir="2700000" algn="tl">
                  <a:srgbClr val="FFFFFF"/>
                </a:outerShdw>
              </a:effectLst>
              <a:cs typeface="B Badr" pitchFamily="2" charset="-78"/>
            </a:endParaRPr>
          </a:p>
        </p:txBody>
      </p:sp>
      <p:sp>
        <p:nvSpPr>
          <p:cNvPr id="19460" name="AutoShape 4"/>
          <p:cNvSpPr>
            <a:spLocks/>
          </p:cNvSpPr>
          <p:nvPr/>
        </p:nvSpPr>
        <p:spPr bwMode="auto">
          <a:xfrm>
            <a:off x="7620000" y="838200"/>
            <a:ext cx="360363" cy="4648200"/>
          </a:xfrm>
          <a:prstGeom prst="rightBrace">
            <a:avLst>
              <a:gd name="adj1" fmla="val 107489"/>
              <a:gd name="adj2" fmla="val 50000"/>
            </a:avLst>
          </a:prstGeom>
          <a:noFill/>
          <a:ln w="38100">
            <a:solidFill>
              <a:srgbClr val="FF6600"/>
            </a:solidFill>
            <a:round/>
            <a:headEnd/>
            <a:tailEnd/>
          </a:ln>
          <a:effectLst/>
        </p:spPr>
        <p:txBody>
          <a:bodyPr wrap="none" anchor="ctr"/>
          <a:lstStyle/>
          <a:p>
            <a:endParaRPr lang="fa-IR"/>
          </a:p>
        </p:txBody>
      </p:sp>
      <p:sp>
        <p:nvSpPr>
          <p:cNvPr id="19461" name="Rectangle 5"/>
          <p:cNvSpPr>
            <a:spLocks noRot="1" noChangeArrowheads="1"/>
          </p:cNvSpPr>
          <p:nvPr/>
        </p:nvSpPr>
        <p:spPr bwMode="auto">
          <a:xfrm>
            <a:off x="7848600" y="2209800"/>
            <a:ext cx="1371600" cy="1981200"/>
          </a:xfrm>
          <a:prstGeom prst="rect">
            <a:avLst/>
          </a:prstGeom>
          <a:noFill/>
          <a:ln w="9525">
            <a:noFill/>
            <a:miter lim="800000"/>
            <a:headEnd/>
            <a:tailEnd/>
          </a:ln>
          <a:effectLst/>
        </p:spPr>
        <p:txBody>
          <a:bodyPr anchor="ctr"/>
          <a:lstStyle/>
          <a:p>
            <a:pPr algn="ctr"/>
            <a:r>
              <a:rPr lang="fa-IR" sz="3000">
                <a:effectLst>
                  <a:outerShdw blurRad="38100" dist="38100" dir="2700000" algn="tl">
                    <a:srgbClr val="000000"/>
                  </a:outerShdw>
                </a:effectLst>
                <a:latin typeface="Arial" pitchFamily="34" charset="0"/>
                <a:cs typeface="B Badr" pitchFamily="2" charset="-78"/>
              </a:rPr>
              <a:t>سريهاي استاندارد</a:t>
            </a:r>
            <a:endParaRPr lang="en-US" sz="3000">
              <a:effectLst>
                <a:outerShdw blurRad="38100" dist="38100" dir="2700000" algn="tl">
                  <a:srgbClr val="000000"/>
                </a:outerShdw>
              </a:effectLst>
              <a:latin typeface="Arial" pitchFamily="34" charset="0"/>
              <a:cs typeface="B Badr" pitchFamily="2" charset="-78"/>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19458"/>
                                        </p:tgtEl>
                                        <p:attrNameLst>
                                          <p:attrName>style.visibility</p:attrName>
                                        </p:attrNameLst>
                                      </p:cBhvr>
                                      <p:to>
                                        <p:strVal val="visible"/>
                                      </p:to>
                                    </p:set>
                                    <p:anim to="" calcmode="lin" valueType="num">
                                      <p:cBhvr>
                                        <p:cTn id="7" dur="1" fill="hold"/>
                                        <p:tgtEl>
                                          <p:spTgt spid="19458"/>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9461"/>
                                        </p:tgtEl>
                                        <p:attrNameLst>
                                          <p:attrName>style.visibility</p:attrName>
                                        </p:attrNameLst>
                                      </p:cBhvr>
                                      <p:to>
                                        <p:strVal val="visible"/>
                                      </p:to>
                                    </p:set>
                                    <p:animEffect transition="in" filter="box(in)">
                                      <p:cBhvr>
                                        <p:cTn id="12" dur="500"/>
                                        <p:tgtEl>
                                          <p:spTgt spid="19461"/>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9460"/>
                                        </p:tgtEl>
                                        <p:attrNameLst>
                                          <p:attrName>style.visibility</p:attrName>
                                        </p:attrNameLst>
                                      </p:cBhvr>
                                      <p:to>
                                        <p:strVal val="visible"/>
                                      </p:to>
                                    </p:set>
                                    <p:animEffect transition="in" filter="checkerboard(across)">
                                      <p:cBhvr>
                                        <p:cTn id="17" dur="500"/>
                                        <p:tgtEl>
                                          <p:spTgt spid="19460"/>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nodeType="clickEffect">
                                  <p:stCondLst>
                                    <p:cond delay="0"/>
                                  </p:stCondLst>
                                  <p:childTnLst>
                                    <p:set>
                                      <p:cBhvr>
                                        <p:cTn id="21" dur="1" fill="hold">
                                          <p:stCondLst>
                                            <p:cond delay="0"/>
                                          </p:stCondLst>
                                        </p:cTn>
                                        <p:tgtEl>
                                          <p:spTgt spid="19459">
                                            <p:txEl>
                                              <p:pRg st="0" end="0"/>
                                            </p:txEl>
                                          </p:spTgt>
                                        </p:tgtEl>
                                        <p:attrNameLst>
                                          <p:attrName>style.visibility</p:attrName>
                                        </p:attrNameLst>
                                      </p:cBhvr>
                                      <p:to>
                                        <p:strVal val="visible"/>
                                      </p:to>
                                    </p:set>
                                    <p:animEffect transition="in" filter="strips(downLeft)">
                                      <p:cBhvr>
                                        <p:cTn id="22" dur="500"/>
                                        <p:tgtEl>
                                          <p:spTgt spid="19459">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12" fill="hold" nodeType="clickEffect">
                                  <p:stCondLst>
                                    <p:cond delay="0"/>
                                  </p:stCondLst>
                                  <p:childTnLst>
                                    <p:set>
                                      <p:cBhvr>
                                        <p:cTn id="26" dur="1" fill="hold">
                                          <p:stCondLst>
                                            <p:cond delay="0"/>
                                          </p:stCondLst>
                                        </p:cTn>
                                        <p:tgtEl>
                                          <p:spTgt spid="19459">
                                            <p:txEl>
                                              <p:pRg st="1" end="1"/>
                                            </p:txEl>
                                          </p:spTgt>
                                        </p:tgtEl>
                                        <p:attrNameLst>
                                          <p:attrName>style.visibility</p:attrName>
                                        </p:attrNameLst>
                                      </p:cBhvr>
                                      <p:to>
                                        <p:strVal val="visible"/>
                                      </p:to>
                                    </p:set>
                                    <p:animEffect transition="in" filter="strips(downLeft)">
                                      <p:cBhvr>
                                        <p:cTn id="27" dur="500"/>
                                        <p:tgtEl>
                                          <p:spTgt spid="19459">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12" fill="hold" nodeType="clickEffect">
                                  <p:stCondLst>
                                    <p:cond delay="0"/>
                                  </p:stCondLst>
                                  <p:childTnLst>
                                    <p:set>
                                      <p:cBhvr>
                                        <p:cTn id="31" dur="1" fill="hold">
                                          <p:stCondLst>
                                            <p:cond delay="0"/>
                                          </p:stCondLst>
                                        </p:cTn>
                                        <p:tgtEl>
                                          <p:spTgt spid="19459">
                                            <p:txEl>
                                              <p:pRg st="2" end="2"/>
                                            </p:txEl>
                                          </p:spTgt>
                                        </p:tgtEl>
                                        <p:attrNameLst>
                                          <p:attrName>style.visibility</p:attrName>
                                        </p:attrNameLst>
                                      </p:cBhvr>
                                      <p:to>
                                        <p:strVal val="visible"/>
                                      </p:to>
                                    </p:set>
                                    <p:animEffect transition="in" filter="strips(downLeft)">
                                      <p:cBhvr>
                                        <p:cTn id="32" dur="500"/>
                                        <p:tgtEl>
                                          <p:spTgt spid="19459">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8" presetClass="entr" presetSubtype="12" fill="hold" nodeType="clickEffect">
                                  <p:stCondLst>
                                    <p:cond delay="0"/>
                                  </p:stCondLst>
                                  <p:childTnLst>
                                    <p:set>
                                      <p:cBhvr>
                                        <p:cTn id="36" dur="1" fill="hold">
                                          <p:stCondLst>
                                            <p:cond delay="0"/>
                                          </p:stCondLst>
                                        </p:cTn>
                                        <p:tgtEl>
                                          <p:spTgt spid="19459">
                                            <p:txEl>
                                              <p:pRg st="3" end="3"/>
                                            </p:txEl>
                                          </p:spTgt>
                                        </p:tgtEl>
                                        <p:attrNameLst>
                                          <p:attrName>style.visibility</p:attrName>
                                        </p:attrNameLst>
                                      </p:cBhvr>
                                      <p:to>
                                        <p:strVal val="visible"/>
                                      </p:to>
                                    </p:set>
                                    <p:animEffect transition="in" filter="strips(downLeft)">
                                      <p:cBhvr>
                                        <p:cTn id="37" dur="500"/>
                                        <p:tgtEl>
                                          <p:spTgt spid="19459">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8" presetClass="entr" presetSubtype="12" fill="hold" nodeType="clickEffect">
                                  <p:stCondLst>
                                    <p:cond delay="0"/>
                                  </p:stCondLst>
                                  <p:childTnLst>
                                    <p:set>
                                      <p:cBhvr>
                                        <p:cTn id="41" dur="1" fill="hold">
                                          <p:stCondLst>
                                            <p:cond delay="0"/>
                                          </p:stCondLst>
                                        </p:cTn>
                                        <p:tgtEl>
                                          <p:spTgt spid="19459">
                                            <p:txEl>
                                              <p:pRg st="4" end="4"/>
                                            </p:txEl>
                                          </p:spTgt>
                                        </p:tgtEl>
                                        <p:attrNameLst>
                                          <p:attrName>style.visibility</p:attrName>
                                        </p:attrNameLst>
                                      </p:cBhvr>
                                      <p:to>
                                        <p:strVal val="visible"/>
                                      </p:to>
                                    </p:set>
                                    <p:animEffect transition="in" filter="strips(downLeft)">
                                      <p:cBhvr>
                                        <p:cTn id="42" dur="500"/>
                                        <p:tgtEl>
                                          <p:spTgt spid="19459">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8" presetClass="entr" presetSubtype="12" fill="hold" nodeType="clickEffect">
                                  <p:stCondLst>
                                    <p:cond delay="0"/>
                                  </p:stCondLst>
                                  <p:childTnLst>
                                    <p:set>
                                      <p:cBhvr>
                                        <p:cTn id="46" dur="1" fill="hold">
                                          <p:stCondLst>
                                            <p:cond delay="0"/>
                                          </p:stCondLst>
                                        </p:cTn>
                                        <p:tgtEl>
                                          <p:spTgt spid="19459">
                                            <p:txEl>
                                              <p:pRg st="5" end="5"/>
                                            </p:txEl>
                                          </p:spTgt>
                                        </p:tgtEl>
                                        <p:attrNameLst>
                                          <p:attrName>style.visibility</p:attrName>
                                        </p:attrNameLst>
                                      </p:cBhvr>
                                      <p:to>
                                        <p:strVal val="visible"/>
                                      </p:to>
                                    </p:set>
                                    <p:animEffect transition="in" filter="strips(downLeft)">
                                      <p:cBhvr>
                                        <p:cTn id="47" dur="500"/>
                                        <p:tgtEl>
                                          <p:spTgt spid="19459">
                                            <p:txEl>
                                              <p:pRg st="5" end="5"/>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8" presetClass="entr" presetSubtype="12" fill="hold" nodeType="clickEffect">
                                  <p:stCondLst>
                                    <p:cond delay="0"/>
                                  </p:stCondLst>
                                  <p:childTnLst>
                                    <p:set>
                                      <p:cBhvr>
                                        <p:cTn id="51" dur="1" fill="hold">
                                          <p:stCondLst>
                                            <p:cond delay="0"/>
                                          </p:stCondLst>
                                        </p:cTn>
                                        <p:tgtEl>
                                          <p:spTgt spid="19459">
                                            <p:txEl>
                                              <p:pRg st="6" end="6"/>
                                            </p:txEl>
                                          </p:spTgt>
                                        </p:tgtEl>
                                        <p:attrNameLst>
                                          <p:attrName>style.visibility</p:attrName>
                                        </p:attrNameLst>
                                      </p:cBhvr>
                                      <p:to>
                                        <p:strVal val="visible"/>
                                      </p:to>
                                    </p:set>
                                    <p:animEffect transition="in" filter="strips(downLeft)">
                                      <p:cBhvr>
                                        <p:cTn id="52" dur="500"/>
                                        <p:tgtEl>
                                          <p:spTgt spid="1945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P spid="19460" grpId="0" animBg="1"/>
      <p:bldP spid="19461" grpId="0"/>
    </p:bld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52600"/>
            <a:ext cx="8229600" cy="3733800"/>
          </a:xfrm>
        </p:spPr>
        <p:txBody>
          <a:bodyPr/>
          <a:lstStyle/>
          <a:p>
            <a:r>
              <a:rPr lang="fa-IR" sz="6000" dirty="0" smtClean="0">
                <a:solidFill>
                  <a:srgbClr val="FF0000"/>
                </a:solidFill>
              </a:rPr>
              <a:t>سيستم مديريت زيست محيطي</a:t>
            </a:r>
            <a:r>
              <a:rPr lang="en-US" sz="6000" dirty="0" smtClean="0">
                <a:solidFill>
                  <a:srgbClr val="FF0000"/>
                </a:solidFill>
              </a:rPr>
              <a:t/>
            </a:r>
            <a:br>
              <a:rPr lang="en-US" sz="6000" dirty="0" smtClean="0">
                <a:solidFill>
                  <a:srgbClr val="FF0000"/>
                </a:solidFill>
              </a:rPr>
            </a:br>
            <a:r>
              <a:rPr lang="en-US" sz="6000" dirty="0" smtClean="0">
                <a:solidFill>
                  <a:srgbClr val="FF0000"/>
                </a:solidFill>
              </a:rPr>
              <a:t> </a:t>
            </a:r>
            <a:br>
              <a:rPr lang="en-US" sz="6000" dirty="0" smtClean="0">
                <a:solidFill>
                  <a:srgbClr val="FF0000"/>
                </a:solidFill>
              </a:rPr>
            </a:br>
            <a:r>
              <a:rPr lang="en-US" sz="6000" dirty="0" smtClean="0">
                <a:solidFill>
                  <a:srgbClr val="FF0000"/>
                </a:solidFill>
              </a:rPr>
              <a:t> ISO 14000</a:t>
            </a:r>
            <a:r>
              <a:rPr lang="en-US" dirty="0" smtClean="0"/>
              <a:t/>
            </a:r>
            <a:br>
              <a:rPr lang="en-US" dirty="0" smtClean="0"/>
            </a:br>
            <a:endParaRPr lang="fa-I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8229600" cy="5334000"/>
          </a:xfrm>
        </p:spPr>
        <p:txBody>
          <a:bodyPr/>
          <a:lstStyle/>
          <a:p>
            <a:pPr algn="just"/>
            <a:r>
              <a:rPr lang="fa-IR" sz="3600" dirty="0" smtClean="0"/>
              <a:t>توجه به محيط زيست (آب </a:t>
            </a:r>
            <a:r>
              <a:rPr lang="en-US" sz="3600" dirty="0" smtClean="0"/>
              <a:t>,</a:t>
            </a:r>
            <a:r>
              <a:rPr lang="fa-IR" sz="3600" dirty="0" smtClean="0"/>
              <a:t> هوا</a:t>
            </a:r>
            <a:r>
              <a:rPr lang="en-US" sz="3600" dirty="0" smtClean="0"/>
              <a:t>,</a:t>
            </a:r>
            <a:r>
              <a:rPr lang="fa-IR" sz="3600" dirty="0" smtClean="0"/>
              <a:t> خاك)از سه يا چهار دهه قبل به صورت جدي مد نظر قرار گرفت و از همان زمان تعدادي از مديران </a:t>
            </a:r>
            <a:r>
              <a:rPr lang="en-US" sz="3600" dirty="0" smtClean="0"/>
              <a:t>,</a:t>
            </a:r>
            <a:r>
              <a:rPr lang="fa-IR" sz="3600" dirty="0" smtClean="0"/>
              <a:t> متخصصان و كارشناسان صنايع داوطلبانه به كنترل تاثيرات فرايند ها و محصولات توليدي خود بر محيط زيست همت گماردند و به تدريج نيز سازمان هاي  ملي وبين المللي با تعيين ضوابط </a:t>
            </a:r>
            <a:r>
              <a:rPr lang="en-US" sz="3600" dirty="0" smtClean="0"/>
              <a:t>,</a:t>
            </a:r>
            <a:r>
              <a:rPr lang="fa-IR" sz="3600" dirty="0" smtClean="0"/>
              <a:t> مقررات و قوانينبراي حفاظت از زيستگاه بشر اهميت ويژه اي يافت   </a:t>
            </a:r>
            <a:endParaRPr lang="fa-IR" sz="36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8750"/>
            <a:ext cx="8229600" cy="5251450"/>
          </a:xfrm>
        </p:spPr>
        <p:txBody>
          <a:bodyPr/>
          <a:lstStyle/>
          <a:p>
            <a:pPr algn="just"/>
            <a:r>
              <a:rPr lang="fa-IR" sz="3600" dirty="0" smtClean="0"/>
              <a:t>در سال 1992 و در كنفرانس ريو دوژانيرو </a:t>
            </a:r>
            <a:r>
              <a:rPr lang="en-US" sz="3600" dirty="0" smtClean="0"/>
              <a:t>,</a:t>
            </a:r>
            <a:r>
              <a:rPr lang="fa-IR" sz="3600" dirty="0" smtClean="0"/>
              <a:t> شوراي </a:t>
            </a:r>
            <a:r>
              <a:rPr lang="en-US" sz="3600" dirty="0" smtClean="0"/>
              <a:t>BCSD</a:t>
            </a:r>
            <a:r>
              <a:rPr lang="fa-IR" sz="3600" dirty="0" smtClean="0"/>
              <a:t> براين نكته تاكيد كرد كه سازمان هاي توليدي و خدماتي بايد فعاليت ها و عملكرد خود و تاثير آنها را برمحيط زيست مورد توجه قرار داده و تحت كنترل بگيرند در همين سال از سازمان بين المللي استاندارد (</a:t>
            </a:r>
            <a:r>
              <a:rPr lang="en-US" sz="3600" dirty="0" smtClean="0"/>
              <a:t>ISO</a:t>
            </a:r>
            <a:r>
              <a:rPr lang="fa-IR" sz="3600" dirty="0" smtClean="0"/>
              <a:t> ) درخواست شد تا در راستاي تدوين استاندارد هاي مديريت زيست محيطي فعاليت گسترده تري را انجام دهد </a:t>
            </a:r>
            <a:endParaRPr lang="fa-IR" sz="36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8750"/>
            <a:ext cx="8229600" cy="6089650"/>
          </a:xfrm>
        </p:spPr>
        <p:txBody>
          <a:bodyPr/>
          <a:lstStyle/>
          <a:p>
            <a:pPr algn="r"/>
            <a:r>
              <a:rPr lang="fa-IR" sz="3600" dirty="0" smtClean="0"/>
              <a:t>برپايه اين درخواست </a:t>
            </a:r>
            <a:r>
              <a:rPr lang="en-US" sz="3600" dirty="0" smtClean="0"/>
              <a:t>,</a:t>
            </a:r>
            <a:r>
              <a:rPr lang="fa-IR" sz="3600" dirty="0" smtClean="0"/>
              <a:t> سازمان بين المللي استاندارد يك گروه مشورتي با عنوان </a:t>
            </a:r>
            <a:r>
              <a:rPr lang="en-US" sz="3600" dirty="0" smtClean="0"/>
              <a:t>SAGE </a:t>
            </a:r>
            <a:r>
              <a:rPr lang="fa-IR" sz="3600" dirty="0" smtClean="0"/>
              <a:t> متشكل از نمايندگان بيست كشور جهان </a:t>
            </a:r>
            <a:r>
              <a:rPr lang="en-US" sz="3600" dirty="0" smtClean="0"/>
              <a:t> ,</a:t>
            </a:r>
            <a:r>
              <a:rPr lang="fa-IR" sz="3600" dirty="0" smtClean="0"/>
              <a:t> 11سازمان بين المللي و بيش از 100 متخصص مديريت و محيط زيست تشكيل داد  و به بررسي موارد زير پرداخت: </a:t>
            </a:r>
            <a:br>
              <a:rPr lang="fa-IR" sz="3600" dirty="0" smtClean="0"/>
            </a:br>
            <a:r>
              <a:rPr lang="fa-IR" sz="3600" dirty="0" smtClean="0"/>
              <a:t>- تشويق سازمان ها در جهت ايجاد يك روكرد عمومي در زمينه مديريت زيست محيطي</a:t>
            </a:r>
            <a:br>
              <a:rPr lang="fa-IR" sz="3600" dirty="0" smtClean="0"/>
            </a:br>
            <a:r>
              <a:rPr lang="fa-IR" sz="3600" dirty="0" smtClean="0"/>
              <a:t>- تقويت قابليت سازمان ها جهت بهبود طرق اندازه گيري عملكرد زيست محيطي پيشگيري از آلودگي</a:t>
            </a:r>
            <a:br>
              <a:rPr lang="fa-IR" sz="3600" dirty="0" smtClean="0"/>
            </a:br>
            <a:endParaRPr lang="fa-IR" sz="36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8750"/>
            <a:ext cx="8229600" cy="6089650"/>
          </a:xfrm>
        </p:spPr>
        <p:txBody>
          <a:bodyPr/>
          <a:lstStyle/>
          <a:p>
            <a:pPr algn="just"/>
            <a:r>
              <a:rPr lang="fa-IR" sz="3600" dirty="0" smtClean="0"/>
              <a:t>- بهبود بخشيدن به مبادلات تجاري در سطح بين المللي و حذف موانع تجاري از طريق ايجاد استاندارد هاي جهت ارزيابي عملكرد زيست محيطي سازمان ها </a:t>
            </a:r>
            <a:br>
              <a:rPr lang="fa-IR" sz="3600" dirty="0" smtClean="0"/>
            </a:br>
            <a:r>
              <a:rPr lang="fa-IR" sz="3600" dirty="0" smtClean="0"/>
              <a:t>- پيش بيني مشكلاتي كه تدوين استاندارد هاي بين المللي مديريت زيست محيطي ميتواند ايجاد نمايد. </a:t>
            </a:r>
            <a:br>
              <a:rPr lang="fa-IR" sz="3600" dirty="0" smtClean="0"/>
            </a:br>
            <a:r>
              <a:rPr lang="fa-IR" sz="3600" dirty="0" smtClean="0"/>
              <a:t>نتايج اين بررسي ضرورت تدوين استاندارد هاي بين المللي را نمايان ساخت. سازمان بين المللي استاندارد در سال 1993 </a:t>
            </a:r>
            <a:r>
              <a:rPr lang="en-US" sz="3600" dirty="0" smtClean="0"/>
              <a:t>,</a:t>
            </a:r>
            <a:r>
              <a:rPr lang="fa-IR" sz="3600" dirty="0" smtClean="0"/>
              <a:t> يك كميته فني تحت عنوان مديريت زيست محيطي </a:t>
            </a:r>
            <a:r>
              <a:rPr lang="en-US" sz="3600" dirty="0" smtClean="0"/>
              <a:t>ISO/TC 207 )</a:t>
            </a:r>
            <a:r>
              <a:rPr lang="fa-IR" sz="3600" dirty="0" smtClean="0"/>
              <a:t>)تشكيل داد تا تدوين استاندارد هاي مديريت زيست محيطي را آغاز كند</a:t>
            </a:r>
            <a:endParaRPr lang="fa-IR" sz="36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8750"/>
            <a:ext cx="8229600" cy="5708650"/>
          </a:xfrm>
        </p:spPr>
        <p:txBody>
          <a:bodyPr/>
          <a:lstStyle/>
          <a:p>
            <a:pPr algn="just"/>
            <a:r>
              <a:rPr lang="fa-IR" sz="3600" dirty="0" smtClean="0"/>
              <a:t>و بر اين پايه در آگوست سال 1996 مجموعه اي مشتمل بر شش استاندارداز سري </a:t>
            </a:r>
            <a:r>
              <a:rPr lang="en-US" sz="3600" dirty="0" smtClean="0"/>
              <a:t>ISO 14000,</a:t>
            </a:r>
            <a:r>
              <a:rPr lang="fa-IR" sz="3600" dirty="0" smtClean="0"/>
              <a:t> </a:t>
            </a:r>
            <a:r>
              <a:rPr lang="en-US" sz="3600" dirty="0" smtClean="0"/>
              <a:t>,</a:t>
            </a:r>
            <a:r>
              <a:rPr lang="fa-IR" sz="3600" dirty="0" smtClean="0"/>
              <a:t> پس از بحث و بررسي هاي علمي گسترده انتشار يافت.</a:t>
            </a:r>
            <a:br>
              <a:rPr lang="fa-IR" sz="3600" dirty="0" smtClean="0"/>
            </a:br>
            <a:r>
              <a:rPr lang="fa-IR" sz="3600" dirty="0" smtClean="0"/>
              <a:t>استاندارد </a:t>
            </a:r>
            <a:r>
              <a:rPr lang="en-US" sz="3600" dirty="0" smtClean="0"/>
              <a:t>ISO 14001 </a:t>
            </a:r>
            <a:r>
              <a:rPr lang="fa-IR" sz="3600" dirty="0" smtClean="0"/>
              <a:t>نياز ها ي يك سيستم مديريت زيست محيطي را بيان ميكند تا بتواند هماهنگ با ساير استاندارد ها ي </a:t>
            </a:r>
            <a:r>
              <a:rPr lang="en-US" sz="3600" dirty="0" smtClean="0"/>
              <a:t>ISO 9000</a:t>
            </a:r>
            <a:r>
              <a:rPr lang="fa-IR" sz="3600" dirty="0" smtClean="0"/>
              <a:t> براي مديريت كيفيت و استاندارد هاي ايمني و غيره در شركت به كار گرفته شود. در اين استاندارد چارچوب هايي به عنوان مبناي حركت شركت تعيين شده است</a:t>
            </a:r>
            <a:endParaRPr lang="fa-IR" sz="36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8750"/>
            <a:ext cx="8229600" cy="4718050"/>
          </a:xfrm>
        </p:spPr>
        <p:txBody>
          <a:bodyPr/>
          <a:lstStyle/>
          <a:p>
            <a:r>
              <a:rPr lang="fa-IR" sz="3600" dirty="0" smtClean="0"/>
              <a:t>و اين مسئوليت شركت ها و سازمان هاي به كار گيرنده است كه با توجه به نوع و شكل فعاليت هاي خود اين چار چوب ها را در مورد فعاليتشان بررسي كرده و زمينه هاي لازم را در برپايي سيستم مديريت زيست محيطي خود به كار گيرند .</a:t>
            </a:r>
            <a:endParaRPr lang="fa-IR" sz="36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4" name="AutoShape 2"/>
          <p:cNvSpPr>
            <a:spLocks noChangeArrowheads="1"/>
          </p:cNvSpPr>
          <p:nvPr/>
        </p:nvSpPr>
        <p:spPr bwMode="auto">
          <a:xfrm>
            <a:off x="304800" y="457200"/>
            <a:ext cx="8610600" cy="5715000"/>
          </a:xfrm>
          <a:prstGeom prst="ribbon">
            <a:avLst>
              <a:gd name="adj1" fmla="val 12856"/>
              <a:gd name="adj2" fmla="val 75000"/>
            </a:avLst>
          </a:prstGeom>
          <a:solidFill>
            <a:schemeClr val="folHlink"/>
          </a:solidFill>
          <a:ln w="9525">
            <a:solidFill>
              <a:schemeClr val="tx1"/>
            </a:solidFill>
            <a:round/>
            <a:headEnd/>
            <a:tailEnd/>
          </a:ln>
          <a:effectLst/>
        </p:spPr>
        <p:txBody>
          <a:bodyPr wrap="none" anchor="ctr"/>
          <a:lstStyle/>
          <a:p>
            <a:pPr algn="ctr"/>
            <a:r>
              <a:rPr lang="fa-IR" sz="8000" b="1" dirty="0">
                <a:latin typeface="Arial" pitchFamily="34" charset="0"/>
                <a:cs typeface="B Koodak" pitchFamily="2" charset="-78"/>
              </a:rPr>
              <a:t>استاندارد و </a:t>
            </a:r>
          </a:p>
          <a:p>
            <a:pPr algn="ctr"/>
            <a:r>
              <a:rPr lang="fa-IR" sz="8000" b="1" dirty="0">
                <a:latin typeface="Arial" pitchFamily="34" charset="0"/>
                <a:cs typeface="B Koodak" pitchFamily="2" charset="-78"/>
              </a:rPr>
              <a:t>سريهاي آن</a:t>
            </a:r>
            <a:endParaRPr lang="en-US" sz="8800" b="1" dirty="0">
              <a:latin typeface="Arial" pitchFamily="34" charset="0"/>
              <a:cs typeface="B Koodak" pitchFamily="2" charset="-78"/>
            </a:endParaRPr>
          </a:p>
        </p:txBody>
      </p:sp>
    </p:spTree>
  </p:cSld>
  <p:clrMapOvr>
    <a:masterClrMapping/>
  </p:clrMapOvr>
  <p:transition>
    <p:newsflash/>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8750"/>
            <a:ext cx="8229600" cy="5327650"/>
          </a:xfrm>
        </p:spPr>
        <p:txBody>
          <a:bodyPr/>
          <a:lstStyle/>
          <a:p>
            <a:r>
              <a:rPr lang="fa-IR" sz="3600" dirty="0" smtClean="0"/>
              <a:t>استاندارد هاي </a:t>
            </a:r>
            <a:r>
              <a:rPr lang="en-US" sz="3600" dirty="0" smtClean="0"/>
              <a:t>ISO14401 </a:t>
            </a:r>
            <a:r>
              <a:rPr lang="fa-IR" sz="3600" dirty="0" smtClean="0"/>
              <a:t> به طريقي نگارش يافته تا در مورد كليه سازمانهاي بزرگ و كوچك كه از نظر شرايط جغرافيايي </a:t>
            </a:r>
            <a:r>
              <a:rPr lang="en-US" sz="3600" dirty="0" smtClean="0"/>
              <a:t>,</a:t>
            </a:r>
            <a:r>
              <a:rPr lang="fa-IR" sz="3600" dirty="0" smtClean="0"/>
              <a:t> فرهنگي و اجتمايي همسان نميباشند هم كاربرد داشته باشد. </a:t>
            </a:r>
            <a:br>
              <a:rPr lang="fa-IR" sz="3600" dirty="0" smtClean="0"/>
            </a:br>
            <a:r>
              <a:rPr lang="fa-IR" sz="3600" dirty="0" smtClean="0"/>
              <a:t>موفقيت اجراي نظام مديريت زيست محيطي بر مبناي اين استاندارد بستگي به تعهد كليه افراد سازمان به خصوص مديريت ارشد شركت دارد</a:t>
            </a:r>
            <a:endParaRPr lang="fa-IR" sz="36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8750"/>
            <a:ext cx="8229600" cy="6089650"/>
          </a:xfrm>
        </p:spPr>
        <p:txBody>
          <a:bodyPr/>
          <a:lstStyle/>
          <a:p>
            <a:pPr algn="r"/>
            <a:r>
              <a:rPr lang="fa-IR" sz="3600" dirty="0" smtClean="0"/>
              <a:t>به طور كلي هدف ازبرپايي سيستم نظام مديريت زيست محيطي بر مبناي استاندارد بين المللي </a:t>
            </a:r>
            <a:r>
              <a:rPr lang="en-US" sz="3600" dirty="0" smtClean="0"/>
              <a:t>   ISO14001</a:t>
            </a:r>
            <a:r>
              <a:rPr lang="fa-IR" sz="3600" dirty="0" smtClean="0"/>
              <a:t> تحكيم حفاظت از محيط زيست و جلوگيري از آلودگي در توازن با نياز هاي اجتماعي و اقتصادي  جامعه مي باشد .</a:t>
            </a:r>
            <a:br>
              <a:rPr lang="fa-IR" sz="3600" dirty="0" smtClean="0"/>
            </a:br>
            <a:r>
              <a:rPr lang="fa-IR" sz="3600" dirty="0" smtClean="0"/>
              <a:t>استاندارد </a:t>
            </a:r>
            <a:r>
              <a:rPr lang="en-US" sz="3600" dirty="0" smtClean="0"/>
              <a:t>ISO 14001:1996 </a:t>
            </a:r>
            <a:r>
              <a:rPr lang="fa-IR" sz="3600" dirty="0" smtClean="0"/>
              <a:t>تنها به موارد مورد نياز براي صدور گواهينامه مي پردازند  و براي راهنمايي بيشتردر مورد سيستم هاي مديريت زيست محيطي ميتوان به </a:t>
            </a:r>
            <a:r>
              <a:rPr lang="en-US" sz="3600" dirty="0" smtClean="0"/>
              <a:t>ISO 14001:1996</a:t>
            </a:r>
            <a:r>
              <a:rPr lang="fa-IR" sz="3600" dirty="0" smtClean="0"/>
              <a:t> مراجعه كرد كه موارد جامع تري را در اين رابطه پوشش ميدهد </a:t>
            </a:r>
            <a:endParaRPr lang="fa-IR" sz="36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8750"/>
            <a:ext cx="8229600" cy="5632450"/>
          </a:xfrm>
        </p:spPr>
        <p:txBody>
          <a:bodyPr/>
          <a:lstStyle/>
          <a:p>
            <a:pPr algn="justLow"/>
            <a:r>
              <a:rPr lang="fa-IR" sz="3600" dirty="0" smtClean="0"/>
              <a:t>بايد توجه داشت كه نيازها و چارچوب هاي مطرح شده در استاندارد 14001:1996 كليه موارد زيست محيطي را پوشش نمي دهد. اين بدان معني است كه دو سازمان با فعاليت هاي مشابه مي توانند داراي اجزاي زيست محيطي متفاوتي باشند ولي در عين حال هر دو سازمان با نياز هاي استاندارد مطابقت داشته و گواهينامه دريافت كنند .</a:t>
            </a:r>
            <a:br>
              <a:rPr lang="fa-IR" sz="3600" dirty="0" smtClean="0"/>
            </a:br>
            <a:endParaRPr lang="fa-IR" sz="36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8750"/>
            <a:ext cx="8229600" cy="6318250"/>
          </a:xfrm>
        </p:spPr>
        <p:txBody>
          <a:bodyPr/>
          <a:lstStyle/>
          <a:p>
            <a:pPr algn="r"/>
            <a:r>
              <a:rPr lang="fa-IR" sz="4000" dirty="0" smtClean="0">
                <a:solidFill>
                  <a:srgbClr val="FFFF00"/>
                </a:solidFill>
              </a:rPr>
              <a:t>چرا يك سيستم مديريت زيست محيطي را به اجرا در مي آوريم?</a:t>
            </a:r>
            <a:r>
              <a:rPr lang="fa-IR" sz="4000" dirty="0" smtClean="0">
                <a:solidFill>
                  <a:srgbClr val="7030A0"/>
                </a:solidFill>
              </a:rPr>
              <a:t/>
            </a:r>
            <a:br>
              <a:rPr lang="fa-IR" sz="4000" dirty="0" smtClean="0">
                <a:solidFill>
                  <a:srgbClr val="7030A0"/>
                </a:solidFill>
              </a:rPr>
            </a:br>
            <a:r>
              <a:rPr lang="fa-IR" sz="3600" dirty="0" smtClean="0">
                <a:solidFill>
                  <a:schemeClr val="accent4"/>
                </a:solidFill>
              </a:rPr>
              <a:t>شايد به دلايل زير :</a:t>
            </a:r>
            <a:br>
              <a:rPr lang="fa-IR" sz="3600" dirty="0" smtClean="0">
                <a:solidFill>
                  <a:schemeClr val="accent4"/>
                </a:solidFill>
              </a:rPr>
            </a:br>
            <a:r>
              <a:rPr lang="fa-IR" sz="3600" dirty="0" smtClean="0">
                <a:solidFill>
                  <a:schemeClr val="accent4"/>
                </a:solidFill>
              </a:rPr>
              <a:t>- نياز داخلي شركت </a:t>
            </a:r>
            <a:br>
              <a:rPr lang="fa-IR" sz="3600" dirty="0" smtClean="0">
                <a:solidFill>
                  <a:schemeClr val="accent4"/>
                </a:solidFill>
              </a:rPr>
            </a:br>
            <a:r>
              <a:rPr lang="fa-IR" sz="3600" dirty="0" smtClean="0">
                <a:solidFill>
                  <a:schemeClr val="accent4"/>
                </a:solidFill>
              </a:rPr>
              <a:t>- روابط خوب با خريدار به عنوانيك تامين كننده محصولات يا خدمات </a:t>
            </a:r>
            <a:br>
              <a:rPr lang="fa-IR" sz="3600" dirty="0" smtClean="0">
                <a:solidFill>
                  <a:schemeClr val="accent4"/>
                </a:solidFill>
              </a:rPr>
            </a:br>
            <a:r>
              <a:rPr lang="fa-IR" sz="3600" dirty="0" smtClean="0">
                <a:solidFill>
                  <a:schemeClr val="accent4"/>
                </a:solidFill>
              </a:rPr>
              <a:t>- انطباق و عملكرد بهتر سازمان با قوانين زيست محيطي </a:t>
            </a:r>
            <a:br>
              <a:rPr lang="fa-IR" sz="3600" dirty="0" smtClean="0">
                <a:solidFill>
                  <a:schemeClr val="accent4"/>
                </a:solidFill>
              </a:rPr>
            </a:br>
            <a:r>
              <a:rPr lang="fa-IR" sz="3600" dirty="0" smtClean="0">
                <a:solidFill>
                  <a:schemeClr val="accent4"/>
                </a:solidFill>
              </a:rPr>
              <a:t>- كاهش ريسك فعاليت ها در شركت </a:t>
            </a:r>
            <a:br>
              <a:rPr lang="fa-IR" sz="3600" dirty="0" smtClean="0">
                <a:solidFill>
                  <a:schemeClr val="accent4"/>
                </a:solidFill>
              </a:rPr>
            </a:br>
            <a:r>
              <a:rPr lang="fa-IR" sz="3600" dirty="0" smtClean="0">
                <a:solidFill>
                  <a:schemeClr val="accent4"/>
                </a:solidFill>
              </a:rPr>
              <a:t>- بهبود مديريت داخلي سازمان </a:t>
            </a:r>
            <a:endParaRPr lang="fa-IR" sz="3600" dirty="0">
              <a:solidFill>
                <a:srgbClr val="7030A0"/>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8750"/>
            <a:ext cx="8229600" cy="6699250"/>
          </a:xfrm>
        </p:spPr>
        <p:txBody>
          <a:bodyPr/>
          <a:lstStyle/>
          <a:p>
            <a:pPr algn="r"/>
            <a:r>
              <a:rPr lang="fa-IR" sz="3600" dirty="0" smtClean="0"/>
              <a:t>- فشار از طرف عوامل داخلي </a:t>
            </a:r>
            <a:br>
              <a:rPr lang="fa-IR" sz="3600" dirty="0" smtClean="0"/>
            </a:br>
            <a:r>
              <a:rPr lang="fa-IR" sz="3600" dirty="0" smtClean="0"/>
              <a:t>- همسايه خوبي بودن</a:t>
            </a:r>
            <a:br>
              <a:rPr lang="fa-IR" sz="3600" dirty="0" smtClean="0"/>
            </a:br>
            <a:r>
              <a:rPr lang="fa-IR" sz="3600" dirty="0" smtClean="0"/>
              <a:t>- بهبود رابطه با دولت </a:t>
            </a:r>
            <a:br>
              <a:rPr lang="fa-IR" sz="3600" dirty="0" smtClean="0"/>
            </a:br>
            <a:r>
              <a:rPr lang="fa-IR" sz="3600" dirty="0" smtClean="0"/>
              <a:t>- روش هاي بهتر كاري </a:t>
            </a:r>
            <a:br>
              <a:rPr lang="fa-IR" sz="3600" dirty="0" smtClean="0"/>
            </a:br>
            <a:r>
              <a:rPr lang="fa-IR" sz="3600" dirty="0" smtClean="0"/>
              <a:t>- بهبود اجراي اقدامات زيست محيطي </a:t>
            </a:r>
            <a:br>
              <a:rPr lang="fa-IR" sz="3600" dirty="0" smtClean="0"/>
            </a:br>
            <a:r>
              <a:rPr lang="fa-IR" sz="3600" dirty="0" smtClean="0"/>
              <a:t>- بازاريابي</a:t>
            </a:r>
            <a:br>
              <a:rPr lang="fa-IR" sz="3600" dirty="0" smtClean="0"/>
            </a:br>
            <a:r>
              <a:rPr lang="fa-IR" sz="3600" dirty="0" smtClean="0"/>
              <a:t>- روابط عمومي </a:t>
            </a:r>
            <a:br>
              <a:rPr lang="fa-IR" sz="3600" dirty="0" smtClean="0"/>
            </a:br>
            <a:r>
              <a:rPr lang="fa-IR" sz="3600" dirty="0" smtClean="0"/>
              <a:t>هيچ گاه يك سيستم مديريت زيست محيطي را تنها به خاطر اينكه مجبور هستيد</a:t>
            </a:r>
            <a:r>
              <a:rPr lang="en-US" sz="3600" dirty="0" smtClean="0"/>
              <a:t>, </a:t>
            </a:r>
            <a:r>
              <a:rPr lang="fa-IR" sz="3600" dirty="0" smtClean="0"/>
              <a:t> بر پا و اجرا نكنيد </a:t>
            </a:r>
            <a:r>
              <a:rPr lang="en-US" sz="3600" dirty="0" smtClean="0"/>
              <a:t>,</a:t>
            </a:r>
            <a:r>
              <a:rPr lang="fa-IR" sz="3600" dirty="0" smtClean="0"/>
              <a:t> مگر اينكه واقعا“ بخواهيد اين كار را بكنيد .</a:t>
            </a:r>
            <a:br>
              <a:rPr lang="fa-IR" sz="3600" dirty="0" smtClean="0"/>
            </a:br>
            <a:endParaRPr lang="fa-IR" sz="36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8750"/>
            <a:ext cx="8229600" cy="6394450"/>
          </a:xfrm>
        </p:spPr>
        <p:txBody>
          <a:bodyPr/>
          <a:lstStyle/>
          <a:p>
            <a:pPr algn="r"/>
            <a:r>
              <a:rPr lang="fa-IR" dirty="0" smtClean="0">
                <a:solidFill>
                  <a:srgbClr val="FF0000"/>
                </a:solidFill>
              </a:rPr>
              <a:t>    سيستم هاي مديريت زيست محيطي </a:t>
            </a:r>
            <a:r>
              <a:rPr lang="fa-IR" dirty="0" smtClean="0"/>
              <a:t/>
            </a:r>
            <a:br>
              <a:rPr lang="fa-IR" dirty="0" smtClean="0"/>
            </a:br>
            <a:r>
              <a:rPr lang="fa-IR" dirty="0" smtClean="0"/>
              <a:t>           </a:t>
            </a:r>
            <a:r>
              <a:rPr lang="fa-IR" dirty="0" smtClean="0">
                <a:solidFill>
                  <a:srgbClr val="00B050"/>
                </a:solidFill>
              </a:rPr>
              <a:t>خط مشي زيست محيطي</a:t>
            </a:r>
            <a:br>
              <a:rPr lang="fa-IR" dirty="0" smtClean="0">
                <a:solidFill>
                  <a:srgbClr val="00B050"/>
                </a:solidFill>
              </a:rPr>
            </a:br>
            <a:r>
              <a:rPr lang="fa-IR" sz="3600" dirty="0" smtClean="0">
                <a:solidFill>
                  <a:schemeClr val="accent4"/>
                </a:solidFill>
              </a:rPr>
              <a:t>اين خط مشي بايد توسط بالا ترين مقام شركت ويا سازمان مشخص شود و دربر گيرنده تمام موارد زير باشد :  </a:t>
            </a:r>
            <a:br>
              <a:rPr lang="fa-IR" sz="3600" dirty="0" smtClean="0">
                <a:solidFill>
                  <a:schemeClr val="accent4"/>
                </a:solidFill>
              </a:rPr>
            </a:br>
            <a:r>
              <a:rPr lang="fa-IR" sz="3600" dirty="0" smtClean="0">
                <a:solidFill>
                  <a:schemeClr val="accent4"/>
                </a:solidFill>
              </a:rPr>
              <a:t>- مرتبط با نوع فعاليت ها و تاثيرات زيست محيطي فعاليت شركت باشد .</a:t>
            </a:r>
            <a:br>
              <a:rPr lang="fa-IR" sz="3600" dirty="0" smtClean="0">
                <a:solidFill>
                  <a:schemeClr val="accent4"/>
                </a:solidFill>
              </a:rPr>
            </a:br>
            <a:r>
              <a:rPr lang="fa-IR" sz="3600" dirty="0" smtClean="0">
                <a:solidFill>
                  <a:schemeClr val="accent4"/>
                </a:solidFill>
              </a:rPr>
              <a:t>- تعهد شركت به پيشرفت مستمر .</a:t>
            </a:r>
            <a:br>
              <a:rPr lang="fa-IR" sz="3600" dirty="0" smtClean="0">
                <a:solidFill>
                  <a:schemeClr val="accent4"/>
                </a:solidFill>
              </a:rPr>
            </a:br>
            <a:r>
              <a:rPr lang="fa-IR" sz="3600" dirty="0" smtClean="0">
                <a:solidFill>
                  <a:schemeClr val="accent4"/>
                </a:solidFill>
              </a:rPr>
              <a:t>- تعهد شركت به مطابقت با قوانين زيست محيطي ويا هر قانون ديگري كه شركت ملزم به رعايت آن ميباشد</a:t>
            </a:r>
            <a:endParaRPr lang="fa-IR" dirty="0">
              <a:solidFill>
                <a:schemeClr val="accent4"/>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8750"/>
            <a:ext cx="8229600" cy="4413250"/>
          </a:xfrm>
        </p:spPr>
        <p:txBody>
          <a:bodyPr/>
          <a:lstStyle/>
          <a:p>
            <a:pPr algn="r"/>
            <a:r>
              <a:rPr lang="en-US" sz="3600" dirty="0" smtClean="0"/>
              <a:t>- </a:t>
            </a:r>
            <a:r>
              <a:rPr lang="fa-IR" sz="3600" dirty="0" smtClean="0"/>
              <a:t>در رابطه با هدف هاي خرد و كلان زيست محيطي شركت باشد </a:t>
            </a:r>
            <a:br>
              <a:rPr lang="fa-IR" sz="3600" dirty="0" smtClean="0"/>
            </a:br>
            <a:r>
              <a:rPr lang="fa-IR" sz="3600" dirty="0" smtClean="0"/>
              <a:t>- مكتوب بوده </a:t>
            </a:r>
            <a:r>
              <a:rPr lang="en-US" sz="3600" dirty="0" smtClean="0"/>
              <a:t>,</a:t>
            </a:r>
            <a:r>
              <a:rPr lang="fa-IR" sz="3600" dirty="0" smtClean="0"/>
              <a:t> به اجرا در آمده و به اطلاع كليه پرسنل برسد </a:t>
            </a:r>
            <a:br>
              <a:rPr lang="fa-IR" sz="3600" dirty="0" smtClean="0"/>
            </a:br>
            <a:r>
              <a:rPr lang="fa-IR" sz="3600" dirty="0" smtClean="0"/>
              <a:t>- در دسترس عموم باشد </a:t>
            </a:r>
            <a:endParaRPr lang="fa-IR" sz="36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8750"/>
            <a:ext cx="8229600" cy="6394450"/>
          </a:xfrm>
        </p:spPr>
        <p:txBody>
          <a:bodyPr/>
          <a:lstStyle/>
          <a:p>
            <a:pPr algn="r"/>
            <a:r>
              <a:rPr lang="fa-IR" dirty="0" smtClean="0">
                <a:solidFill>
                  <a:srgbClr val="00B050"/>
                </a:solidFill>
              </a:rPr>
              <a:t>برنامه ريزي</a:t>
            </a:r>
            <a:br>
              <a:rPr lang="fa-IR" dirty="0" smtClean="0">
                <a:solidFill>
                  <a:srgbClr val="00B050"/>
                </a:solidFill>
              </a:rPr>
            </a:br>
            <a:r>
              <a:rPr lang="fa-IR" sz="3600" dirty="0" smtClean="0">
                <a:solidFill>
                  <a:schemeClr val="accent4"/>
                </a:solidFill>
              </a:rPr>
              <a:t>تعيين جنبه هاي زيست محيطي فعاليت هاي شركت : شركت بايد نسبت به شناسايي تاثيرات زيست محيطي كليه فعاليت هاي خود اقدام و مواردي راكه مهم و بارز هستند و بر محيط زيست تاثير سوء دارند مشخص كنند </a:t>
            </a:r>
            <a:br>
              <a:rPr lang="fa-IR" sz="3600" dirty="0" smtClean="0">
                <a:solidFill>
                  <a:schemeClr val="accent4"/>
                </a:solidFill>
              </a:rPr>
            </a:br>
            <a:r>
              <a:rPr lang="fa-IR" sz="3600" dirty="0" smtClean="0">
                <a:solidFill>
                  <a:schemeClr val="accent4"/>
                </a:solidFill>
              </a:rPr>
              <a:t>جنبه هاي زيست محيطي بارز (مهم) بايد مكتوب و در اختيار عموم باشد .</a:t>
            </a:r>
            <a:br>
              <a:rPr lang="fa-IR" sz="3600" dirty="0" smtClean="0">
                <a:solidFill>
                  <a:schemeClr val="accent4"/>
                </a:solidFill>
              </a:rPr>
            </a:br>
            <a:r>
              <a:rPr lang="fa-IR" sz="3600" dirty="0" smtClean="0">
                <a:solidFill>
                  <a:schemeClr val="accent4"/>
                </a:solidFill>
              </a:rPr>
              <a:t>اين جنبه ها عبارتند از : </a:t>
            </a:r>
            <a:br>
              <a:rPr lang="fa-IR" sz="3600" dirty="0" smtClean="0">
                <a:solidFill>
                  <a:schemeClr val="accent4"/>
                </a:solidFill>
              </a:rPr>
            </a:br>
            <a:r>
              <a:rPr lang="fa-IR" sz="3600" dirty="0" smtClean="0">
                <a:solidFill>
                  <a:schemeClr val="accent4"/>
                </a:solidFill>
              </a:rPr>
              <a:t>- قوانين زيست محيطي </a:t>
            </a:r>
            <a:br>
              <a:rPr lang="fa-IR" sz="3600" dirty="0" smtClean="0">
                <a:solidFill>
                  <a:schemeClr val="accent4"/>
                </a:solidFill>
              </a:rPr>
            </a:br>
            <a:r>
              <a:rPr lang="fa-IR" sz="3600" dirty="0" smtClean="0">
                <a:solidFill>
                  <a:schemeClr val="accent4"/>
                </a:solidFill>
              </a:rPr>
              <a:t>- شناسايي و مطابقت با قوانين زيست محيطي</a:t>
            </a:r>
            <a:br>
              <a:rPr lang="fa-IR" sz="3600" dirty="0" smtClean="0">
                <a:solidFill>
                  <a:schemeClr val="accent4"/>
                </a:solidFill>
              </a:rPr>
            </a:br>
            <a:r>
              <a:rPr lang="fa-IR" sz="3600" dirty="0" smtClean="0">
                <a:solidFill>
                  <a:schemeClr val="accent4"/>
                </a:solidFill>
              </a:rPr>
              <a:t>- تعيين هدف هاي خرد و كلان زيست محيطي </a:t>
            </a:r>
            <a:endParaRPr lang="fa-IR" sz="3600" dirty="0">
              <a:solidFill>
                <a:srgbClr val="00B050"/>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8750"/>
            <a:ext cx="8229600" cy="6165850"/>
          </a:xfrm>
        </p:spPr>
        <p:txBody>
          <a:bodyPr/>
          <a:lstStyle/>
          <a:p>
            <a:pPr algn="r"/>
            <a:r>
              <a:rPr lang="fa-IR" sz="3600" dirty="0" smtClean="0"/>
              <a:t>هدف هاي زيست محيطي يك شركت با توجه به جنبه هاي زيست محيطي بارز شركت </a:t>
            </a:r>
            <a:r>
              <a:rPr lang="en-US" sz="3600" dirty="0" smtClean="0"/>
              <a:t>,</a:t>
            </a:r>
            <a:r>
              <a:rPr lang="fa-IR" sz="3600" dirty="0" smtClean="0"/>
              <a:t> قوانين حاكم</a:t>
            </a:r>
            <a:r>
              <a:rPr lang="en-US" sz="3600" dirty="0" smtClean="0"/>
              <a:t>,</a:t>
            </a:r>
            <a:r>
              <a:rPr lang="fa-IR" sz="3600" dirty="0" smtClean="0"/>
              <a:t> نوع تكنولوژي موجود</a:t>
            </a:r>
            <a:r>
              <a:rPr lang="en-US" sz="3600" dirty="0" smtClean="0"/>
              <a:t> , </a:t>
            </a:r>
            <a:r>
              <a:rPr lang="fa-IR" sz="3600" dirty="0" smtClean="0"/>
              <a:t>وضعيت مالي </a:t>
            </a:r>
            <a:r>
              <a:rPr lang="en-US" sz="3600" dirty="0" smtClean="0"/>
              <a:t>,</a:t>
            </a:r>
            <a:r>
              <a:rPr lang="fa-IR" sz="3600" dirty="0" smtClean="0"/>
              <a:t> و اجرايي شركت كه در راستاي خط مشي زيست محيطي وتعهد به جلوگيري از الودگي باشد .</a:t>
            </a:r>
            <a:br>
              <a:rPr lang="fa-IR" sz="3600" dirty="0" smtClean="0"/>
            </a:br>
            <a:r>
              <a:rPr lang="fa-IR" sz="3600" dirty="0" smtClean="0"/>
              <a:t>برنامه زيست محيطي شركت : براي رسيدن به هدف هاي زيست محيطي لازم است كه شركت برنامه هايي را در اين رابطه در نظر گرفته و به اجرا در آورد كه شامل تعيين مسئوليت ها ي اجرا در هر بخش از سازمان و زمان و دوره انجام آنها مي باشد</a:t>
            </a:r>
            <a:endParaRPr lang="fa-IR" sz="36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8750"/>
            <a:ext cx="8229600" cy="5937250"/>
          </a:xfrm>
        </p:spPr>
        <p:txBody>
          <a:bodyPr/>
          <a:lstStyle/>
          <a:p>
            <a:pPr algn="r"/>
            <a:r>
              <a:rPr lang="fa-IR" dirty="0" smtClean="0">
                <a:solidFill>
                  <a:srgbClr val="FF0000"/>
                </a:solidFill>
              </a:rPr>
              <a:t>اجراي سيستم محيط زيستي</a:t>
            </a:r>
            <a:br>
              <a:rPr lang="fa-IR" dirty="0" smtClean="0">
                <a:solidFill>
                  <a:srgbClr val="FF0000"/>
                </a:solidFill>
              </a:rPr>
            </a:br>
            <a:r>
              <a:rPr lang="fa-IR" sz="4000" dirty="0" smtClean="0">
                <a:solidFill>
                  <a:srgbClr val="00B050"/>
                </a:solidFill>
              </a:rPr>
              <a:t>ساختار و مسئوليت ها : </a:t>
            </a:r>
            <a:r>
              <a:rPr lang="fa-IR" sz="3600" dirty="0" smtClean="0">
                <a:solidFill>
                  <a:schemeClr val="accent4"/>
                </a:solidFill>
              </a:rPr>
              <a:t>مديريت شركت بايد شرايط و امكانات لازم اعم از مسئوليت ها و اختيارات منابع مالي </a:t>
            </a:r>
            <a:r>
              <a:rPr lang="en-US" sz="3600" dirty="0" smtClean="0">
                <a:solidFill>
                  <a:schemeClr val="accent4"/>
                </a:solidFill>
              </a:rPr>
              <a:t>,</a:t>
            </a:r>
            <a:r>
              <a:rPr lang="fa-IR" sz="3600" dirty="0" smtClean="0">
                <a:solidFill>
                  <a:schemeClr val="accent4"/>
                </a:solidFill>
              </a:rPr>
              <a:t> فني و مهارت هاي لازم جهت اجراي سيستم را فراهم نمايد .</a:t>
            </a:r>
            <a:br>
              <a:rPr lang="fa-IR" sz="3600" dirty="0" smtClean="0">
                <a:solidFill>
                  <a:schemeClr val="accent4"/>
                </a:solidFill>
              </a:rPr>
            </a:br>
            <a:r>
              <a:rPr lang="fa-IR" sz="3600" dirty="0" smtClean="0">
                <a:solidFill>
                  <a:schemeClr val="accent4"/>
                </a:solidFill>
              </a:rPr>
              <a:t>در راستاي اجراي سيستم مديريت ارشد شركت بايد نماينده خود را در اين زمينه معرفي كند تا جهت پيگيري و اجرا  و گزارش دهي به مديريت شركت به كار گمارده شود .</a:t>
            </a:r>
            <a:endParaRPr lang="fa-IR" sz="4000" dirty="0">
              <a:solidFill>
                <a:srgbClr val="FF000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115888"/>
            <a:ext cx="8229600" cy="777875"/>
          </a:xfrm>
        </p:spPr>
        <p:txBody>
          <a:bodyPr/>
          <a:lstStyle/>
          <a:p>
            <a:r>
              <a:rPr lang="fa-IR" dirty="0">
                <a:solidFill>
                  <a:srgbClr val="FF0066"/>
                </a:solidFill>
                <a:cs typeface="B Badr" pitchFamily="2" charset="-78"/>
              </a:rPr>
              <a:t>تاريخچه استاندارد</a:t>
            </a:r>
            <a:endParaRPr lang="en-US" dirty="0">
              <a:solidFill>
                <a:srgbClr val="FF0066"/>
              </a:solidFill>
              <a:cs typeface="B Badr" pitchFamily="2" charset="-78"/>
            </a:endParaRPr>
          </a:p>
        </p:txBody>
      </p:sp>
      <p:sp>
        <p:nvSpPr>
          <p:cNvPr id="7171" name="Text Box 3"/>
          <p:cNvSpPr txBox="1">
            <a:spLocks noChangeArrowheads="1"/>
          </p:cNvSpPr>
          <p:nvPr/>
        </p:nvSpPr>
        <p:spPr bwMode="auto">
          <a:xfrm>
            <a:off x="0" y="836613"/>
            <a:ext cx="9144000" cy="5584825"/>
          </a:xfrm>
          <a:prstGeom prst="rect">
            <a:avLst/>
          </a:prstGeom>
          <a:noFill/>
          <a:ln w="9525">
            <a:noFill/>
            <a:miter lim="800000"/>
            <a:headEnd/>
            <a:tailEnd/>
          </a:ln>
          <a:effectLst/>
        </p:spPr>
        <p:txBody>
          <a:bodyPr>
            <a:spAutoFit/>
          </a:bodyPr>
          <a:lstStyle/>
          <a:p>
            <a:pPr algn="justLow">
              <a:spcBef>
                <a:spcPct val="50000"/>
              </a:spcBef>
            </a:pPr>
            <a:r>
              <a:rPr lang="fa-IR" sz="3600" dirty="0">
                <a:latin typeface="Arial" pitchFamily="34" charset="0"/>
                <a:cs typeface="B Badr" pitchFamily="2" charset="-78"/>
              </a:rPr>
              <a:t>استاندارد از دير باز در زندگي بشر وجود داشته است .براي مثال تاريخ پيدايش سيستم شمارش دهي كه هم اكنون نيز مورد استفاده قرار مي گيرد به گذشته بسيار دور بر مي گردد .</a:t>
            </a:r>
          </a:p>
          <a:p>
            <a:pPr algn="justLow">
              <a:spcBef>
                <a:spcPct val="50000"/>
              </a:spcBef>
            </a:pPr>
            <a:r>
              <a:rPr lang="fa-IR" sz="3600" dirty="0">
                <a:latin typeface="Arial" pitchFamily="34" charset="0"/>
                <a:cs typeface="B Badr" pitchFamily="2" charset="-78"/>
              </a:rPr>
              <a:t>استاندارد كردن تقويم و تعداد روزهاي سال رومي كه توسط ”ژوليوس سزار“ در سال 46 قبل از ميلاد مسيح انجام شده است نمونه ديگري از استانداردكردن زمان است.</a:t>
            </a:r>
          </a:p>
          <a:p>
            <a:pPr algn="justLow">
              <a:spcBef>
                <a:spcPct val="50000"/>
              </a:spcBef>
            </a:pPr>
            <a:r>
              <a:rPr lang="fa-IR" sz="3600" dirty="0">
                <a:latin typeface="Arial" pitchFamily="34" charset="0"/>
                <a:cs typeface="B Badr" pitchFamily="2" charset="-78"/>
              </a:rPr>
              <a:t>اما پس از عصر رنسانس با توجه به تحول بنيادي در طرز فكر اجتماعي و رشد اختراعات و توليدات صنعتي در دوران پس از انقلاب صنعتي استاندارد هاي صنعتي بوجود آمد</a:t>
            </a:r>
            <a:endParaRPr lang="en-US" sz="3600" dirty="0">
              <a:latin typeface="Arial" pitchFamily="34" charset="0"/>
            </a:endParaRPr>
          </a:p>
        </p:txBody>
      </p:sp>
    </p:spTree>
  </p:cSld>
  <p:clrMapOvr>
    <a:masterClrMapping/>
  </p:clrMapOvr>
  <p:transition>
    <p:cover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7170"/>
                                        </p:tgtEl>
                                        <p:attrNameLst>
                                          <p:attrName>style.visibility</p:attrName>
                                        </p:attrNameLst>
                                      </p:cBhvr>
                                      <p:to>
                                        <p:strVal val="visible"/>
                                      </p:to>
                                    </p:set>
                                    <p:anim to="" calcmode="lin" valueType="num">
                                      <p:cBhvr>
                                        <p:cTn id="7" dur="1" fill="hold"/>
                                        <p:tgtEl>
                                          <p:spTgt spid="7170"/>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7171">
                                            <p:txEl>
                                              <p:pRg st="0" end="0"/>
                                            </p:txEl>
                                          </p:spTgt>
                                        </p:tgtEl>
                                        <p:attrNameLst>
                                          <p:attrName>style.visibility</p:attrName>
                                        </p:attrNameLst>
                                      </p:cBhvr>
                                      <p:to>
                                        <p:strVal val="visible"/>
                                      </p:to>
                                    </p:set>
                                    <p:animEffect transition="in" filter="strips(downLeft)">
                                      <p:cBhvr>
                                        <p:cTn id="12" dur="500"/>
                                        <p:tgtEl>
                                          <p:spTgt spid="7171">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nodeType="clickEffect">
                                  <p:stCondLst>
                                    <p:cond delay="0"/>
                                  </p:stCondLst>
                                  <p:childTnLst>
                                    <p:set>
                                      <p:cBhvr>
                                        <p:cTn id="16" dur="1" fill="hold">
                                          <p:stCondLst>
                                            <p:cond delay="0"/>
                                          </p:stCondLst>
                                        </p:cTn>
                                        <p:tgtEl>
                                          <p:spTgt spid="7171">
                                            <p:txEl>
                                              <p:pRg st="1" end="1"/>
                                            </p:txEl>
                                          </p:spTgt>
                                        </p:tgtEl>
                                        <p:attrNameLst>
                                          <p:attrName>style.visibility</p:attrName>
                                        </p:attrNameLst>
                                      </p:cBhvr>
                                      <p:to>
                                        <p:strVal val="visible"/>
                                      </p:to>
                                    </p:set>
                                    <p:animEffect transition="in" filter="strips(downLeft)">
                                      <p:cBhvr>
                                        <p:cTn id="17" dur="500"/>
                                        <p:tgtEl>
                                          <p:spTgt spid="7171">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nodeType="clickEffect">
                                  <p:stCondLst>
                                    <p:cond delay="0"/>
                                  </p:stCondLst>
                                  <p:childTnLst>
                                    <p:set>
                                      <p:cBhvr>
                                        <p:cTn id="21" dur="1" fill="hold">
                                          <p:stCondLst>
                                            <p:cond delay="0"/>
                                          </p:stCondLst>
                                        </p:cTn>
                                        <p:tgtEl>
                                          <p:spTgt spid="7171">
                                            <p:txEl>
                                              <p:pRg st="2" end="2"/>
                                            </p:txEl>
                                          </p:spTgt>
                                        </p:tgtEl>
                                        <p:attrNameLst>
                                          <p:attrName>style.visibility</p:attrName>
                                        </p:attrNameLst>
                                      </p:cBhvr>
                                      <p:to>
                                        <p:strVal val="visible"/>
                                      </p:to>
                                    </p:set>
                                    <p:animEffect transition="in" filter="strips(downLeft)">
                                      <p:cBhvr>
                                        <p:cTn id="22" dur="500"/>
                                        <p:tgtEl>
                                          <p:spTgt spid="717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p:bld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8750"/>
            <a:ext cx="8229600" cy="6318250"/>
          </a:xfrm>
        </p:spPr>
        <p:txBody>
          <a:bodyPr/>
          <a:lstStyle/>
          <a:p>
            <a:pPr algn="r"/>
            <a:r>
              <a:rPr lang="fa-IR" sz="4000" dirty="0" smtClean="0"/>
              <a:t>آموزش </a:t>
            </a:r>
            <a:r>
              <a:rPr lang="en-US" sz="4000" dirty="0" smtClean="0"/>
              <a:t>,</a:t>
            </a:r>
            <a:r>
              <a:rPr lang="fa-IR" sz="4000" dirty="0" smtClean="0"/>
              <a:t> آگاهي وشايستگي:</a:t>
            </a:r>
            <a:br>
              <a:rPr lang="fa-IR" sz="4000" dirty="0" smtClean="0"/>
            </a:br>
            <a:r>
              <a:rPr lang="fa-IR" sz="4000" dirty="0" smtClean="0"/>
              <a:t> </a:t>
            </a:r>
            <a:r>
              <a:rPr lang="fa-IR" sz="3600" dirty="0" smtClean="0"/>
              <a:t>نياز هاي آموزشي پرسنلي كه فعاليت هاي آنها بر محيط زيست تاثير مي گذارد  بايد شناسايي جهت انجام دوره هاي آموزشي مورد نياز اقدام به عمل آورد.</a:t>
            </a:r>
            <a:br>
              <a:rPr lang="fa-IR" sz="3600" dirty="0" smtClean="0"/>
            </a:br>
            <a:r>
              <a:rPr lang="fa-IR" sz="3600" dirty="0" smtClean="0"/>
              <a:t> اين آموزش ها بايد شامل موارد زير باشد : </a:t>
            </a:r>
            <a:br>
              <a:rPr lang="fa-IR" sz="3600" dirty="0" smtClean="0"/>
            </a:br>
            <a:r>
              <a:rPr lang="fa-IR" sz="3600" dirty="0" smtClean="0"/>
              <a:t>- اهميت مطابقت با خط مشي زيست محيطي به دستور العمل ها ونياز هاي سيستم مديريت زيست محيطي شركت</a:t>
            </a:r>
            <a:br>
              <a:rPr lang="fa-IR" sz="3600" dirty="0" smtClean="0"/>
            </a:br>
            <a:r>
              <a:rPr lang="fa-IR" sz="3600" dirty="0" smtClean="0"/>
              <a:t>- تاثير فعاليت هاي مختلف مربوط بر محيط زيست و مزيت انجام بهتر مسئوليت ها در جهت بهبود اجراي فعاليت </a:t>
            </a:r>
            <a:endParaRPr lang="fa-IR" sz="360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00200"/>
            <a:ext cx="8229600" cy="3733800"/>
          </a:xfrm>
        </p:spPr>
        <p:txBody>
          <a:bodyPr/>
          <a:lstStyle/>
          <a:p>
            <a:pPr algn="r"/>
            <a:r>
              <a:rPr lang="fa-IR" sz="3600" dirty="0" smtClean="0"/>
              <a:t>- نقش و مسئوليت هاي پرسنل در رسيدن به هدف هاي زيست محيطي شركت ومطابقت با نياز هاي مديريت زيست محيطي </a:t>
            </a:r>
            <a:br>
              <a:rPr lang="fa-IR" sz="3600" dirty="0" smtClean="0"/>
            </a:br>
            <a:r>
              <a:rPr lang="fa-IR" sz="3600" dirty="0" smtClean="0"/>
              <a:t>- آموزش در جهت آگاهي از تاثير منفي بر سيستم در صورت عدم انجام وظايف محوله </a:t>
            </a:r>
            <a:br>
              <a:rPr lang="fa-IR" sz="3600" dirty="0" smtClean="0"/>
            </a:br>
            <a:endParaRPr lang="fa-IR" sz="360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8750"/>
            <a:ext cx="8229600" cy="6394450"/>
          </a:xfrm>
        </p:spPr>
        <p:txBody>
          <a:bodyPr/>
          <a:lstStyle/>
          <a:p>
            <a:pPr algn="r"/>
            <a:r>
              <a:rPr lang="fa-IR" dirty="0" smtClean="0">
                <a:solidFill>
                  <a:srgbClr val="FF0000"/>
                </a:solidFill>
              </a:rPr>
              <a:t>ارتباطات</a:t>
            </a:r>
            <a:br>
              <a:rPr lang="fa-IR" dirty="0" smtClean="0">
                <a:solidFill>
                  <a:srgbClr val="FF0000"/>
                </a:solidFill>
              </a:rPr>
            </a:br>
            <a:r>
              <a:rPr lang="fa-IR" sz="3600" dirty="0" smtClean="0">
                <a:solidFill>
                  <a:schemeClr val="accent4"/>
                </a:solidFill>
              </a:rPr>
              <a:t>در رابطه با جنبه هاي زيست محيطي فعاليت هاي شركت و مسائل مربوط به سيستم  مديريت زيست محيطي بايد نحوه ارتباطات درون وبرون سازمان هاي شركت مشخص باشد .</a:t>
            </a:r>
            <a:br>
              <a:rPr lang="fa-IR" sz="3600" dirty="0" smtClean="0">
                <a:solidFill>
                  <a:schemeClr val="accent4"/>
                </a:solidFill>
              </a:rPr>
            </a:br>
            <a:r>
              <a:rPr lang="fa-IR" sz="4000" dirty="0" smtClean="0">
                <a:solidFill>
                  <a:srgbClr val="00B050"/>
                </a:solidFill>
              </a:rPr>
              <a:t>مستندات مديريت سيستم مديريت زيست محيطي : </a:t>
            </a:r>
            <a:r>
              <a:rPr lang="fa-IR" sz="3600" dirty="0" smtClean="0">
                <a:solidFill>
                  <a:schemeClr val="accent4"/>
                </a:solidFill>
              </a:rPr>
              <a:t>اطلاعات مربوط به اجراي اصلي سيستم مديريت زيست محيطي شركت بايد بر روي كاغذ و يا به صورت الكترونيكي تهيه و نگهداري شود كه شامل ارتباطات قسمت هاي مختلف باشد و در صورت نياز نحوه دسترسي به مدارك هم مشخص باشد</a:t>
            </a:r>
            <a:endParaRPr lang="fa-IR" sz="4000" dirty="0">
              <a:solidFill>
                <a:srgbClr val="00B050"/>
              </a:solidFill>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8750"/>
            <a:ext cx="8229600" cy="6318250"/>
          </a:xfrm>
        </p:spPr>
        <p:txBody>
          <a:bodyPr/>
          <a:lstStyle/>
          <a:p>
            <a:pPr algn="r"/>
            <a:r>
              <a:rPr lang="fa-IR" dirty="0" smtClean="0">
                <a:solidFill>
                  <a:srgbClr val="FF0000"/>
                </a:solidFill>
              </a:rPr>
              <a:t>كنترل مدارك</a:t>
            </a:r>
            <a:r>
              <a:rPr lang="fa-IR" sz="3600" dirty="0" smtClean="0">
                <a:solidFill>
                  <a:schemeClr val="accent4"/>
                </a:solidFill>
              </a:rPr>
              <a:t/>
            </a:r>
            <a:br>
              <a:rPr lang="fa-IR" sz="3600" dirty="0" smtClean="0">
                <a:solidFill>
                  <a:schemeClr val="accent4"/>
                </a:solidFill>
              </a:rPr>
            </a:br>
            <a:r>
              <a:rPr lang="fa-IR" sz="3600" dirty="0" smtClean="0">
                <a:solidFill>
                  <a:schemeClr val="accent4"/>
                </a:solidFill>
              </a:rPr>
              <a:t>نحوه كنترل مدارك بايد مشخص باشد بهطوري كه اين اطمينان حاصل شود كه: </a:t>
            </a:r>
            <a:br>
              <a:rPr lang="fa-IR" sz="3600" dirty="0" smtClean="0">
                <a:solidFill>
                  <a:schemeClr val="accent4"/>
                </a:solidFill>
              </a:rPr>
            </a:br>
            <a:r>
              <a:rPr lang="fa-IR" sz="3600" dirty="0" smtClean="0">
                <a:solidFill>
                  <a:schemeClr val="accent4"/>
                </a:solidFill>
              </a:rPr>
              <a:t> 1-محل مدارك مشخص باشد .</a:t>
            </a:r>
            <a:br>
              <a:rPr lang="fa-IR" sz="3600" dirty="0" smtClean="0">
                <a:solidFill>
                  <a:schemeClr val="accent4"/>
                </a:solidFill>
              </a:rPr>
            </a:br>
            <a:r>
              <a:rPr lang="fa-IR" sz="3600" dirty="0" smtClean="0">
                <a:solidFill>
                  <a:schemeClr val="accent4"/>
                </a:solidFill>
              </a:rPr>
              <a:t>2- به طور متناوب مورد بازبيني وبررسي قرار گرفته و در صورت لزوم توسط افراد ذيصلاح  تغيير يابد .</a:t>
            </a:r>
            <a:br>
              <a:rPr lang="fa-IR" sz="3600" dirty="0" smtClean="0">
                <a:solidFill>
                  <a:schemeClr val="accent4"/>
                </a:solidFill>
              </a:rPr>
            </a:br>
            <a:r>
              <a:rPr lang="fa-IR" sz="3600" dirty="0" smtClean="0">
                <a:solidFill>
                  <a:schemeClr val="accent4"/>
                </a:solidFill>
              </a:rPr>
              <a:t>3-مدارك به روز در اختيار استفاده كنندگان قرار داشته باشد .</a:t>
            </a:r>
            <a:br>
              <a:rPr lang="fa-IR" sz="3600" dirty="0" smtClean="0">
                <a:solidFill>
                  <a:schemeClr val="accent4"/>
                </a:solidFill>
              </a:rPr>
            </a:br>
            <a:r>
              <a:rPr lang="fa-IR" sz="3600" dirty="0" smtClean="0">
                <a:solidFill>
                  <a:schemeClr val="accent4"/>
                </a:solidFill>
              </a:rPr>
              <a:t>4-مدارك از رده خارج شده از نقاط مورد استفاده خارج گردند ويا اطمينان حاصل شود كه مورد استفاده  نخواهند بود</a:t>
            </a:r>
            <a:endParaRPr lang="fa-IR" dirty="0">
              <a:solidFill>
                <a:srgbClr val="FF0000"/>
              </a:solidFill>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76400"/>
            <a:ext cx="8229600" cy="3352800"/>
          </a:xfrm>
        </p:spPr>
        <p:txBody>
          <a:bodyPr/>
          <a:lstStyle/>
          <a:p>
            <a:pPr algn="r"/>
            <a:r>
              <a:rPr lang="fa-IR" sz="3600" dirty="0" smtClean="0"/>
              <a:t>5- مداركي كه براي سوابق نگهداري ميشوند و از رده  خارج شده اند به طور مناسب قابل تشخيص باشند .</a:t>
            </a:r>
            <a:br>
              <a:rPr lang="fa-IR" sz="3600" dirty="0" smtClean="0"/>
            </a:br>
            <a:r>
              <a:rPr lang="fa-IR" sz="3600" dirty="0" smtClean="0"/>
              <a:t>مدارك به طور كلي بايد خوانا و به سرعت قابل دسترسي باشند  و مدت زمان نگهداري هم تعيين شود .</a:t>
            </a:r>
            <a:br>
              <a:rPr lang="fa-IR" sz="3600" dirty="0" smtClean="0"/>
            </a:br>
            <a:endParaRPr lang="fa-IR" sz="3600"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8750"/>
            <a:ext cx="8229600" cy="6089650"/>
          </a:xfrm>
        </p:spPr>
        <p:txBody>
          <a:bodyPr/>
          <a:lstStyle/>
          <a:p>
            <a:pPr algn="r"/>
            <a:r>
              <a:rPr lang="fa-IR" dirty="0" smtClean="0">
                <a:solidFill>
                  <a:srgbClr val="FF0000"/>
                </a:solidFill>
              </a:rPr>
              <a:t>كنترل عملياتي</a:t>
            </a:r>
            <a:r>
              <a:rPr lang="fa-IR" sz="3600" dirty="0" smtClean="0">
                <a:solidFill>
                  <a:schemeClr val="accent4"/>
                </a:solidFill>
              </a:rPr>
              <a:t> </a:t>
            </a:r>
            <a:br>
              <a:rPr lang="fa-IR" sz="3600" dirty="0" smtClean="0">
                <a:solidFill>
                  <a:schemeClr val="accent4"/>
                </a:solidFill>
              </a:rPr>
            </a:br>
            <a:r>
              <a:rPr lang="fa-IR" sz="3600" dirty="0" smtClean="0">
                <a:solidFill>
                  <a:schemeClr val="accent4"/>
                </a:solidFill>
              </a:rPr>
              <a:t>فعاليت هايي كه در رابطه با خط مشي و جنبه هاي بارز (مهم) زيست محيطي شركت مي باشند بايد تحت شرايط مشخص انجام شوند .</a:t>
            </a:r>
            <a:br>
              <a:rPr lang="fa-IR" sz="3600" dirty="0" smtClean="0">
                <a:solidFill>
                  <a:schemeClr val="accent4"/>
                </a:solidFill>
              </a:rPr>
            </a:br>
            <a:r>
              <a:rPr lang="fa-IR" sz="3600" dirty="0" smtClean="0">
                <a:solidFill>
                  <a:schemeClr val="accent4"/>
                </a:solidFill>
              </a:rPr>
              <a:t>اگرفقدان دستور العملهاي مكتوب منجربه عدول از  رسيدن به خط مشي زيست محيطي گردد</a:t>
            </a:r>
            <a:r>
              <a:rPr lang="en-US" sz="3600" dirty="0" smtClean="0">
                <a:solidFill>
                  <a:schemeClr val="accent4"/>
                </a:solidFill>
              </a:rPr>
              <a:t>,</a:t>
            </a:r>
            <a:r>
              <a:rPr lang="fa-IR" sz="3600" dirty="0" smtClean="0">
                <a:solidFill>
                  <a:schemeClr val="accent4"/>
                </a:solidFill>
              </a:rPr>
              <a:t> بايد دستور العمل ويا رويه هاي مكتوب  تهيه و به كار گرفته شوند و ارتباطات لازم با پيمانكاران و تهيه كنندگان خدمات و غيره در رابطه با نيازهاي اين دستورالعمل ها به عمل آيد. </a:t>
            </a:r>
            <a:endParaRPr lang="fa-IR" dirty="0">
              <a:solidFill>
                <a:srgbClr val="FF0000"/>
              </a:solidFill>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8750"/>
            <a:ext cx="8229600" cy="5937250"/>
          </a:xfrm>
        </p:spPr>
        <p:txBody>
          <a:bodyPr/>
          <a:lstStyle/>
          <a:p>
            <a:pPr algn="r"/>
            <a:r>
              <a:rPr lang="fa-IR" sz="4000" dirty="0" smtClean="0">
                <a:solidFill>
                  <a:srgbClr val="FF0000"/>
                </a:solidFill>
              </a:rPr>
              <a:t>آمادگي در شرايط اضطراري </a:t>
            </a:r>
            <a:br>
              <a:rPr lang="fa-IR" sz="4000" dirty="0" smtClean="0">
                <a:solidFill>
                  <a:srgbClr val="FF0000"/>
                </a:solidFill>
              </a:rPr>
            </a:br>
            <a:r>
              <a:rPr lang="fa-IR" sz="3600" dirty="0" smtClean="0">
                <a:solidFill>
                  <a:schemeClr val="accent4"/>
                </a:solidFill>
              </a:rPr>
              <a:t>شركت بايد داراي دستور العمل هايي باشد تا بتواند در مقابله با حوادث و شرايط غير مترقبه اقدامات لازم  را براي جلو گيري از تاثيرات منفي بر محيط زيست به عمل آورد .</a:t>
            </a:r>
            <a:br>
              <a:rPr lang="fa-IR" sz="3600" dirty="0" smtClean="0">
                <a:solidFill>
                  <a:schemeClr val="accent4"/>
                </a:solidFill>
              </a:rPr>
            </a:br>
            <a:r>
              <a:rPr lang="fa-IR" sz="3600" dirty="0" smtClean="0">
                <a:solidFill>
                  <a:schemeClr val="accent4"/>
                </a:solidFill>
              </a:rPr>
              <a:t>در اين رابطه لازم است كه به صورت ادواري </a:t>
            </a:r>
            <a:r>
              <a:rPr lang="en-US" sz="3600" dirty="0" smtClean="0">
                <a:solidFill>
                  <a:schemeClr val="accent4"/>
                </a:solidFill>
              </a:rPr>
              <a:t>,</a:t>
            </a:r>
            <a:r>
              <a:rPr lang="fa-IR" sz="3600" dirty="0" smtClean="0">
                <a:solidFill>
                  <a:schemeClr val="accent4"/>
                </a:solidFill>
              </a:rPr>
              <a:t>مواردي را كه قابل اجرا و عمل ميباشند مورد آزمايش قرار دهند .</a:t>
            </a:r>
            <a:br>
              <a:rPr lang="fa-IR" sz="3600" dirty="0" smtClean="0">
                <a:solidFill>
                  <a:schemeClr val="accent4"/>
                </a:solidFill>
              </a:rPr>
            </a:br>
            <a:endParaRPr lang="fa-IR" sz="4000" dirty="0">
              <a:solidFill>
                <a:srgbClr val="FF0000"/>
              </a:solidFill>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8750"/>
            <a:ext cx="8229600" cy="5861050"/>
          </a:xfrm>
        </p:spPr>
        <p:txBody>
          <a:bodyPr/>
          <a:lstStyle/>
          <a:p>
            <a:pPr algn="r"/>
            <a:r>
              <a:rPr lang="fa-IR" dirty="0" smtClean="0">
                <a:solidFill>
                  <a:srgbClr val="FF0000"/>
                </a:solidFill>
              </a:rPr>
              <a:t>بازرسي و اقدامات اصلاحي</a:t>
            </a:r>
            <a:r>
              <a:rPr lang="fa-IR" sz="4000" dirty="0" smtClean="0">
                <a:solidFill>
                  <a:srgbClr val="00B050"/>
                </a:solidFill>
              </a:rPr>
              <a:t/>
            </a:r>
            <a:br>
              <a:rPr lang="fa-IR" sz="4000" dirty="0" smtClean="0">
                <a:solidFill>
                  <a:srgbClr val="00B050"/>
                </a:solidFill>
              </a:rPr>
            </a:br>
            <a:r>
              <a:rPr lang="fa-IR" sz="4000" dirty="0" smtClean="0">
                <a:solidFill>
                  <a:srgbClr val="00B050"/>
                </a:solidFill>
              </a:rPr>
              <a:t>كنترل و اندازه گيري : </a:t>
            </a:r>
            <a:r>
              <a:rPr lang="fa-IR" sz="3600" dirty="0" smtClean="0">
                <a:solidFill>
                  <a:schemeClr val="accent4"/>
                </a:solidFill>
              </a:rPr>
              <a:t>مشخصه هاي كليدي عملياتي كه ميتوانند تاثيري مهم بر محيط زيست داشته باشند طبق دستور العمل هاي مكتوب اندازه گيري شده و تحت كنترل باشند .</a:t>
            </a:r>
            <a:br>
              <a:rPr lang="fa-IR" sz="3600" dirty="0" smtClean="0">
                <a:solidFill>
                  <a:schemeClr val="accent4"/>
                </a:solidFill>
              </a:rPr>
            </a:br>
            <a:r>
              <a:rPr lang="fa-IR" sz="3600" dirty="0" smtClean="0">
                <a:solidFill>
                  <a:schemeClr val="accent4"/>
                </a:solidFill>
              </a:rPr>
              <a:t>دستگاه هاي اندازه گيري بايد كاليبره بوده و مطابق با دستور العمل هاي مكتوب </a:t>
            </a:r>
            <a:r>
              <a:rPr lang="en-US" sz="3600" dirty="0" smtClean="0">
                <a:solidFill>
                  <a:schemeClr val="accent4"/>
                </a:solidFill>
              </a:rPr>
              <a:t>,</a:t>
            </a:r>
            <a:r>
              <a:rPr lang="fa-IR" sz="3600" dirty="0" smtClean="0">
                <a:solidFill>
                  <a:schemeClr val="accent4"/>
                </a:solidFill>
              </a:rPr>
              <a:t> به صورت ادواري </a:t>
            </a:r>
            <a:r>
              <a:rPr lang="en-US" sz="3600" dirty="0" smtClean="0">
                <a:solidFill>
                  <a:schemeClr val="accent4"/>
                </a:solidFill>
              </a:rPr>
              <a:t>,</a:t>
            </a:r>
            <a:r>
              <a:rPr lang="fa-IR" sz="3600" dirty="0" smtClean="0">
                <a:solidFill>
                  <a:schemeClr val="accent4"/>
                </a:solidFill>
              </a:rPr>
              <a:t> مطابق با  قوانين زيست محيطي مورد ارزيابي قرار گيرد </a:t>
            </a:r>
            <a:r>
              <a:rPr lang="fa-IR" sz="3600" dirty="0" smtClean="0">
                <a:solidFill>
                  <a:srgbClr val="FF0000"/>
                </a:solidFill>
              </a:rPr>
              <a:t> </a:t>
            </a:r>
            <a:endParaRPr lang="fa-IR" sz="3600" dirty="0">
              <a:solidFill>
                <a:srgbClr val="FF0000"/>
              </a:solidFill>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8750"/>
            <a:ext cx="8229600" cy="6242050"/>
          </a:xfrm>
        </p:spPr>
        <p:txBody>
          <a:bodyPr/>
          <a:lstStyle/>
          <a:p>
            <a:pPr algn="r"/>
            <a:r>
              <a:rPr lang="fa-IR" sz="4000" dirty="0" smtClean="0">
                <a:solidFill>
                  <a:srgbClr val="00B050"/>
                </a:solidFill>
              </a:rPr>
              <a:t>مغايرت و اقدامات اصلاحي و پيشگيرانه :</a:t>
            </a:r>
            <a:br>
              <a:rPr lang="fa-IR" sz="4000" dirty="0" smtClean="0">
                <a:solidFill>
                  <a:srgbClr val="00B050"/>
                </a:solidFill>
              </a:rPr>
            </a:br>
            <a:r>
              <a:rPr lang="fa-IR" sz="3600" dirty="0" smtClean="0">
                <a:solidFill>
                  <a:schemeClr val="accent4"/>
                </a:solidFill>
              </a:rPr>
              <a:t>مسئوليت و اختيارات در رابطه با نحوه برخورد و انجام تحقيقات مربوط به مغايرت ها و اقدام هاي اصلاحي و پيشگيرانه بايد مشخص و بر اساس دستور العمل باشد .</a:t>
            </a:r>
            <a:br>
              <a:rPr lang="fa-IR" sz="3600" dirty="0" smtClean="0">
                <a:solidFill>
                  <a:schemeClr val="accent4"/>
                </a:solidFill>
              </a:rPr>
            </a:br>
            <a:r>
              <a:rPr lang="fa-IR" sz="4000" dirty="0" smtClean="0">
                <a:solidFill>
                  <a:srgbClr val="00B050"/>
                </a:solidFill>
              </a:rPr>
              <a:t>سوابق: </a:t>
            </a:r>
            <a:r>
              <a:rPr lang="fa-IR" sz="3600" dirty="0" smtClean="0">
                <a:solidFill>
                  <a:schemeClr val="accent4"/>
                </a:solidFill>
              </a:rPr>
              <a:t>نحوه شناسايي </a:t>
            </a:r>
            <a:r>
              <a:rPr lang="en-US" sz="3600" dirty="0" smtClean="0">
                <a:solidFill>
                  <a:schemeClr val="accent4"/>
                </a:solidFill>
              </a:rPr>
              <a:t>,</a:t>
            </a:r>
            <a:r>
              <a:rPr lang="fa-IR" sz="3600" dirty="0" smtClean="0">
                <a:solidFill>
                  <a:schemeClr val="accent4"/>
                </a:solidFill>
              </a:rPr>
              <a:t>نگهداري و از رده خارج كردن سوابق زيست محيطي بايد مشخص باشد كه شامل سوابق آموزشي </a:t>
            </a:r>
            <a:r>
              <a:rPr lang="en-US" sz="3600" dirty="0" smtClean="0">
                <a:solidFill>
                  <a:schemeClr val="accent4"/>
                </a:solidFill>
              </a:rPr>
              <a:t>, </a:t>
            </a:r>
            <a:r>
              <a:rPr lang="fa-IR" sz="3600" dirty="0" smtClean="0">
                <a:solidFill>
                  <a:schemeClr val="accent4"/>
                </a:solidFill>
              </a:rPr>
              <a:t> مميزي ها و باز نگري  ميشود .اين سوابق بايد خوانا </a:t>
            </a:r>
            <a:r>
              <a:rPr lang="en-US" sz="3600" dirty="0" smtClean="0">
                <a:solidFill>
                  <a:schemeClr val="accent4"/>
                </a:solidFill>
              </a:rPr>
              <a:t>,</a:t>
            </a:r>
            <a:r>
              <a:rPr lang="fa-IR" sz="3600" dirty="0" smtClean="0">
                <a:solidFill>
                  <a:schemeClr val="accent4"/>
                </a:solidFill>
              </a:rPr>
              <a:t> قابل شناسايي و در ارطبات با فعاليت هاي مربوط باشند .</a:t>
            </a:r>
            <a:endParaRPr lang="fa-IR" sz="4000" dirty="0">
              <a:solidFill>
                <a:srgbClr val="00B050"/>
              </a:solidFill>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229600" cy="5029200"/>
          </a:xfrm>
        </p:spPr>
        <p:txBody>
          <a:bodyPr/>
          <a:lstStyle/>
          <a:p>
            <a:pPr algn="r"/>
            <a:r>
              <a:rPr lang="fa-IR" sz="4000" dirty="0" smtClean="0">
                <a:solidFill>
                  <a:srgbClr val="00B050"/>
                </a:solidFill>
              </a:rPr>
              <a:t>مميزي سيستم مديريت زيست محيطي : </a:t>
            </a:r>
            <a:br>
              <a:rPr lang="fa-IR" sz="4000" dirty="0" smtClean="0">
                <a:solidFill>
                  <a:srgbClr val="00B050"/>
                </a:solidFill>
              </a:rPr>
            </a:br>
            <a:r>
              <a:rPr lang="fa-IR" sz="3600" dirty="0" smtClean="0"/>
              <a:t>مميزي هاي زيست محيطيبايد بر طبق برنامه و دستور العمل انجام گيرد . اين مميزي ها به منظور مشخص نمودن ميزان مطابقت سيستم مديريت زيست محيطي با برنامه هاي از پيش تعين شده و اين كه سيستم به طور مناسب مورد اجرا و نگهداري ميباشد </a:t>
            </a:r>
            <a:r>
              <a:rPr lang="en-US" sz="3600" dirty="0" smtClean="0"/>
              <a:t>,</a:t>
            </a:r>
            <a:r>
              <a:rPr lang="fa-IR" sz="3600" dirty="0" smtClean="0"/>
              <a:t> انجام ميگيرد .</a:t>
            </a:r>
            <a:br>
              <a:rPr lang="fa-IR" sz="3600" dirty="0" smtClean="0"/>
            </a:br>
            <a:r>
              <a:rPr lang="fa-IR" sz="3600" dirty="0" smtClean="0"/>
              <a:t>نتيجه اين مميزي ها به مديريت شركت اطلاع داده ميشود . برنامه مميزي بر اساس اهميت فعاليت ها تهيه و تدوين ميشود .</a:t>
            </a:r>
            <a:endParaRPr lang="fa-IR" sz="36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115888"/>
            <a:ext cx="8229600" cy="777875"/>
          </a:xfrm>
        </p:spPr>
        <p:txBody>
          <a:bodyPr/>
          <a:lstStyle/>
          <a:p>
            <a:r>
              <a:rPr lang="fa-IR">
                <a:solidFill>
                  <a:srgbClr val="FF0066"/>
                </a:solidFill>
                <a:cs typeface="B Badr" pitchFamily="2" charset="-78"/>
              </a:rPr>
              <a:t>تعريف استاندارد</a:t>
            </a:r>
            <a:endParaRPr lang="en-US">
              <a:solidFill>
                <a:srgbClr val="FF0066"/>
              </a:solidFill>
              <a:cs typeface="B Badr" pitchFamily="2" charset="-78"/>
            </a:endParaRPr>
          </a:p>
        </p:txBody>
      </p:sp>
      <p:sp>
        <p:nvSpPr>
          <p:cNvPr id="10243" name="Text Box 3"/>
          <p:cNvSpPr txBox="1">
            <a:spLocks noChangeArrowheads="1"/>
          </p:cNvSpPr>
          <p:nvPr/>
        </p:nvSpPr>
        <p:spPr bwMode="auto">
          <a:xfrm>
            <a:off x="0" y="836613"/>
            <a:ext cx="9144000" cy="6134100"/>
          </a:xfrm>
          <a:prstGeom prst="rect">
            <a:avLst/>
          </a:prstGeom>
          <a:noFill/>
          <a:ln w="9525">
            <a:noFill/>
            <a:miter lim="800000"/>
            <a:headEnd/>
            <a:tailEnd/>
          </a:ln>
          <a:effectLst/>
        </p:spPr>
        <p:txBody>
          <a:bodyPr>
            <a:spAutoFit/>
          </a:bodyPr>
          <a:lstStyle/>
          <a:p>
            <a:pPr algn="justLow">
              <a:spcBef>
                <a:spcPct val="50000"/>
              </a:spcBef>
            </a:pPr>
            <a:r>
              <a:rPr lang="fa-IR" sz="3600">
                <a:latin typeface="Arial" pitchFamily="34" charset="0"/>
                <a:cs typeface="B Badr" pitchFamily="2" charset="-78"/>
              </a:rPr>
              <a:t>امروزه از واژه استاندارد در زمينه هاي متفاوتي استفاده مي شود بطور مثال در مكالمات روز مره بكار بردن عباراتي نظير لوازم استاندارد ، رفتار استاندارد ، مشخصات استاندارد و امثال آن بسيار رايج است .</a:t>
            </a:r>
          </a:p>
          <a:p>
            <a:pPr algn="justLow">
              <a:spcBef>
                <a:spcPct val="50000"/>
              </a:spcBef>
            </a:pPr>
            <a:r>
              <a:rPr lang="fa-IR" sz="3600" u="sng">
                <a:latin typeface="Arial" pitchFamily="34" charset="0"/>
                <a:cs typeface="B Badr" pitchFamily="2" charset="-78"/>
              </a:rPr>
              <a:t>تعريف سازمان بين المللي استاندارد:</a:t>
            </a:r>
          </a:p>
          <a:p>
            <a:pPr algn="justLow">
              <a:spcBef>
                <a:spcPct val="50000"/>
              </a:spcBef>
            </a:pPr>
            <a:r>
              <a:rPr lang="fa-IR" sz="3600">
                <a:latin typeface="Arial" pitchFamily="34" charset="0"/>
                <a:cs typeface="B Badr" pitchFamily="2" charset="-78"/>
              </a:rPr>
              <a:t>مدركي است در بر گيرنده قواعد ، راهنمايي ها يا ويژگي هايي براي فعاليت ها يا نتايج آنها به منظور استفاده عمومي و مكرر كه از طريق همرايي فراهم و بوسيله سازمان شناخته شده اي تصويب شده و هدف از آن دستيابي به ميزان مطلوبي از نظم در يك زمينه خاص است</a:t>
            </a:r>
            <a:endParaRPr lang="en-US" sz="3600">
              <a:latin typeface="Arial" pitchFamily="34" charset="0"/>
            </a:endParaRPr>
          </a:p>
        </p:txBody>
      </p:sp>
    </p:spTree>
  </p:cSld>
  <p:clrMapOvr>
    <a:masterClrMapping/>
  </p:clrMapOvr>
  <p:transition>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10242"/>
                                        </p:tgtEl>
                                        <p:attrNameLst>
                                          <p:attrName>style.visibility</p:attrName>
                                        </p:attrNameLst>
                                      </p:cBhvr>
                                      <p:to>
                                        <p:strVal val="visible"/>
                                      </p:to>
                                    </p:set>
                                    <p:anim to="" calcmode="lin" valueType="num">
                                      <p:cBhvr>
                                        <p:cTn id="7" dur="1" fill="hold"/>
                                        <p:tgtEl>
                                          <p:spTgt spid="10242"/>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10243">
                                            <p:txEl>
                                              <p:pRg st="0" end="0"/>
                                            </p:txEl>
                                          </p:spTgt>
                                        </p:tgtEl>
                                        <p:attrNameLst>
                                          <p:attrName>style.visibility</p:attrName>
                                        </p:attrNameLst>
                                      </p:cBhvr>
                                      <p:to>
                                        <p:strVal val="visible"/>
                                      </p:to>
                                    </p:set>
                                    <p:animEffect transition="in" filter="strips(downLeft)">
                                      <p:cBhvr>
                                        <p:cTn id="12" dur="500"/>
                                        <p:tgtEl>
                                          <p:spTgt spid="1024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nodeType="clickEffect">
                                  <p:stCondLst>
                                    <p:cond delay="0"/>
                                  </p:stCondLst>
                                  <p:childTnLst>
                                    <p:set>
                                      <p:cBhvr>
                                        <p:cTn id="16" dur="1" fill="hold">
                                          <p:stCondLst>
                                            <p:cond delay="0"/>
                                          </p:stCondLst>
                                        </p:cTn>
                                        <p:tgtEl>
                                          <p:spTgt spid="10243">
                                            <p:txEl>
                                              <p:pRg st="1" end="1"/>
                                            </p:txEl>
                                          </p:spTgt>
                                        </p:tgtEl>
                                        <p:attrNameLst>
                                          <p:attrName>style.visibility</p:attrName>
                                        </p:attrNameLst>
                                      </p:cBhvr>
                                      <p:to>
                                        <p:strVal val="visible"/>
                                      </p:to>
                                    </p:set>
                                    <p:animEffect transition="in" filter="strips(downLeft)">
                                      <p:cBhvr>
                                        <p:cTn id="17" dur="500"/>
                                        <p:tgtEl>
                                          <p:spTgt spid="1024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nodeType="clickEffect">
                                  <p:stCondLst>
                                    <p:cond delay="0"/>
                                  </p:stCondLst>
                                  <p:childTnLst>
                                    <p:set>
                                      <p:cBhvr>
                                        <p:cTn id="21" dur="1" fill="hold">
                                          <p:stCondLst>
                                            <p:cond delay="0"/>
                                          </p:stCondLst>
                                        </p:cTn>
                                        <p:tgtEl>
                                          <p:spTgt spid="10243">
                                            <p:txEl>
                                              <p:pRg st="2" end="2"/>
                                            </p:txEl>
                                          </p:spTgt>
                                        </p:tgtEl>
                                        <p:attrNameLst>
                                          <p:attrName>style.visibility</p:attrName>
                                        </p:attrNameLst>
                                      </p:cBhvr>
                                      <p:to>
                                        <p:strVal val="visible"/>
                                      </p:to>
                                    </p:set>
                                    <p:animEffect transition="in" filter="strips(downLeft)">
                                      <p:cBhvr>
                                        <p:cTn id="22" dur="500"/>
                                        <p:tgtEl>
                                          <p:spTgt spid="1024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p:bldLst>
  </p:timing>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219200"/>
            <a:ext cx="8229600" cy="3886200"/>
          </a:xfrm>
        </p:spPr>
        <p:txBody>
          <a:bodyPr/>
          <a:lstStyle/>
          <a:p>
            <a:pPr algn="r"/>
            <a:r>
              <a:rPr lang="fa-IR" dirty="0" smtClean="0">
                <a:solidFill>
                  <a:srgbClr val="FF0000"/>
                </a:solidFill>
              </a:rPr>
              <a:t>باز نگري مديريت</a:t>
            </a:r>
            <a:br>
              <a:rPr lang="fa-IR" dirty="0" smtClean="0">
                <a:solidFill>
                  <a:srgbClr val="FF0000"/>
                </a:solidFill>
              </a:rPr>
            </a:br>
            <a:r>
              <a:rPr lang="fa-IR" sz="3600" dirty="0" smtClean="0">
                <a:solidFill>
                  <a:schemeClr val="accent4"/>
                </a:solidFill>
              </a:rPr>
              <a:t>مديريت ارشد شركت بايد در زمان هاي مشخص سيستم مديريت زيست محيطي شركت  را مورد بازبيني و نگرش قرار دهد </a:t>
            </a:r>
            <a:r>
              <a:rPr lang="en-US" sz="3600" dirty="0" smtClean="0">
                <a:solidFill>
                  <a:schemeClr val="accent4"/>
                </a:solidFill>
              </a:rPr>
              <a:t>,</a:t>
            </a:r>
            <a:r>
              <a:rPr lang="fa-IR" sz="3600" dirty="0" smtClean="0">
                <a:solidFill>
                  <a:schemeClr val="accent4"/>
                </a:solidFill>
              </a:rPr>
              <a:t> تا در رابطه موثر با مناسب بودن اين سيستم اطمينان حاصل گردد .</a:t>
            </a:r>
            <a:br>
              <a:rPr lang="fa-IR" sz="3600" dirty="0" smtClean="0">
                <a:solidFill>
                  <a:schemeClr val="accent4"/>
                </a:solidFill>
              </a:rPr>
            </a:br>
            <a:r>
              <a:rPr lang="fa-IR" sz="3600" dirty="0" smtClean="0">
                <a:solidFill>
                  <a:schemeClr val="accent4"/>
                </a:solidFill>
              </a:rPr>
              <a:t>اين بازنگري بايد مكتوب و سوابق آن نگهداري شود. </a:t>
            </a:r>
            <a:r>
              <a:rPr lang="fa-IR" dirty="0" smtClean="0">
                <a:solidFill>
                  <a:srgbClr val="FF0000"/>
                </a:solidFill>
              </a:rPr>
              <a:t> </a:t>
            </a:r>
            <a:endParaRPr lang="fa-IR" dirty="0">
              <a:solidFill>
                <a:srgbClr val="FF0000"/>
              </a:solidFill>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0"/>
            <a:ext cx="8229600" cy="1828800"/>
          </a:xfrm>
        </p:spPr>
        <p:txBody>
          <a:bodyPr/>
          <a:lstStyle/>
          <a:p>
            <a:r>
              <a:rPr lang="fa-IR" sz="4800" u="sng" dirty="0" smtClean="0">
                <a:solidFill>
                  <a:srgbClr val="002060"/>
                </a:solidFill>
              </a:rPr>
              <a:t>منبع : كتاب كنفرانس مديريت كيفيت</a:t>
            </a:r>
            <a:br>
              <a:rPr lang="fa-IR" sz="4800" u="sng" dirty="0" smtClean="0">
                <a:solidFill>
                  <a:srgbClr val="002060"/>
                </a:solidFill>
              </a:rPr>
            </a:br>
            <a:r>
              <a:rPr lang="fa-IR" sz="4800" u="sng" dirty="0" smtClean="0">
                <a:solidFill>
                  <a:srgbClr val="002060"/>
                </a:solidFill>
              </a:rPr>
              <a:t>و اينترنت  </a:t>
            </a:r>
            <a:endParaRPr lang="fa-IR" sz="4800" u="sng" dirty="0">
              <a:solidFill>
                <a:srgbClr val="00206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6988"/>
            <a:ext cx="8229600" cy="638176"/>
          </a:xfrm>
        </p:spPr>
        <p:txBody>
          <a:bodyPr/>
          <a:lstStyle/>
          <a:p>
            <a:r>
              <a:rPr lang="fa-IR" sz="4000">
                <a:solidFill>
                  <a:srgbClr val="FF0066"/>
                </a:solidFill>
                <a:cs typeface="B Badr" pitchFamily="2" charset="-78"/>
              </a:rPr>
              <a:t>فوايد استاندارد</a:t>
            </a:r>
            <a:endParaRPr lang="en-US" sz="4000">
              <a:solidFill>
                <a:srgbClr val="FF0066"/>
              </a:solidFill>
              <a:cs typeface="B Badr" pitchFamily="2" charset="-78"/>
            </a:endParaRPr>
          </a:p>
        </p:txBody>
      </p:sp>
      <p:sp>
        <p:nvSpPr>
          <p:cNvPr id="9219" name="Rectangle 3"/>
          <p:cNvSpPr>
            <a:spLocks noGrp="1" noChangeArrowheads="1"/>
          </p:cNvSpPr>
          <p:nvPr>
            <p:ph type="body" idx="1"/>
          </p:nvPr>
        </p:nvSpPr>
        <p:spPr>
          <a:xfrm>
            <a:off x="0" y="3806825"/>
            <a:ext cx="7315200" cy="2365375"/>
          </a:xfrm>
        </p:spPr>
        <p:txBody>
          <a:bodyPr/>
          <a:lstStyle/>
          <a:p>
            <a:pPr>
              <a:buFont typeface="Wingdings" pitchFamily="2" charset="2"/>
              <a:buNone/>
            </a:pPr>
            <a:r>
              <a:rPr lang="fa-IR" sz="3000" b="1" dirty="0">
                <a:solidFill>
                  <a:srgbClr val="000000"/>
                </a:solidFill>
                <a:effectLst>
                  <a:outerShdw blurRad="38100" dist="38100" dir="2700000" algn="tl">
                    <a:srgbClr val="FFFFFF"/>
                  </a:outerShdw>
                </a:effectLst>
                <a:cs typeface="B Badr" pitchFamily="2" charset="-78"/>
              </a:rPr>
              <a:t> 1- اقتصاد جامع(صرفه جويي در نيروي انساني مواد انرژي)</a:t>
            </a:r>
          </a:p>
          <a:p>
            <a:pPr>
              <a:buFont typeface="Wingdings" pitchFamily="2" charset="2"/>
              <a:buNone/>
            </a:pPr>
            <a:r>
              <a:rPr lang="fa-IR" sz="3000" b="1" dirty="0">
                <a:solidFill>
                  <a:srgbClr val="000000"/>
                </a:solidFill>
                <a:effectLst>
                  <a:outerShdw blurRad="38100" dist="38100" dir="2700000" algn="tl">
                    <a:srgbClr val="FFFFFF"/>
                  </a:outerShdw>
                </a:effectLst>
                <a:cs typeface="B Badr" pitchFamily="2" charset="-78"/>
              </a:rPr>
              <a:t> 2- حمايت از مصرف كننده</a:t>
            </a:r>
          </a:p>
          <a:p>
            <a:pPr>
              <a:buFont typeface="Wingdings" pitchFamily="2" charset="2"/>
              <a:buNone/>
            </a:pPr>
            <a:r>
              <a:rPr lang="fa-IR" sz="3000" b="1" dirty="0">
                <a:solidFill>
                  <a:srgbClr val="000000"/>
                </a:solidFill>
                <a:effectLst>
                  <a:outerShdw blurRad="38100" dist="38100" dir="2700000" algn="tl">
                    <a:srgbClr val="FFFFFF"/>
                  </a:outerShdw>
                </a:effectLst>
                <a:cs typeface="B Badr" pitchFamily="2" charset="-78"/>
              </a:rPr>
              <a:t> 3- ايمني و بهداشت</a:t>
            </a:r>
          </a:p>
          <a:p>
            <a:pPr>
              <a:buFont typeface="Wingdings" pitchFamily="2" charset="2"/>
              <a:buNone/>
            </a:pPr>
            <a:r>
              <a:rPr lang="fa-IR" sz="3000" b="1" dirty="0">
                <a:solidFill>
                  <a:srgbClr val="000000"/>
                </a:solidFill>
                <a:effectLst>
                  <a:outerShdw blurRad="38100" dist="38100" dir="2700000" algn="tl">
                    <a:srgbClr val="FFFFFF"/>
                  </a:outerShdw>
                </a:effectLst>
                <a:cs typeface="B Badr" pitchFamily="2" charset="-78"/>
              </a:rPr>
              <a:t> 4- ارتباط بهتر </a:t>
            </a:r>
            <a:r>
              <a:rPr lang="en-GB" sz="3000" b="1" dirty="0">
                <a:solidFill>
                  <a:srgbClr val="000000"/>
                </a:solidFill>
                <a:effectLst>
                  <a:outerShdw blurRad="38100" dist="38100" dir="2700000" algn="tl">
                    <a:srgbClr val="FFFFFF"/>
                  </a:outerShdw>
                </a:effectLst>
                <a:cs typeface="B Badr" pitchFamily="2" charset="-78"/>
              </a:rPr>
              <a:t>			      </a:t>
            </a:r>
            <a:endParaRPr lang="fa-IR" sz="3000" b="1" dirty="0">
              <a:solidFill>
                <a:srgbClr val="000000"/>
              </a:solidFill>
              <a:effectLst>
                <a:outerShdw blurRad="38100" dist="38100" dir="2700000" algn="tl">
                  <a:srgbClr val="FFFFFF"/>
                </a:outerShdw>
              </a:effectLst>
              <a:cs typeface="B Badr" pitchFamily="2" charset="-78"/>
            </a:endParaRPr>
          </a:p>
        </p:txBody>
      </p:sp>
      <p:sp>
        <p:nvSpPr>
          <p:cNvPr id="9220" name="AutoShape 4"/>
          <p:cNvSpPr>
            <a:spLocks/>
          </p:cNvSpPr>
          <p:nvPr/>
        </p:nvSpPr>
        <p:spPr bwMode="auto">
          <a:xfrm>
            <a:off x="7412038" y="3733800"/>
            <a:ext cx="360362" cy="2286000"/>
          </a:xfrm>
          <a:prstGeom prst="rightBrace">
            <a:avLst>
              <a:gd name="adj1" fmla="val 52864"/>
              <a:gd name="adj2" fmla="val 50000"/>
            </a:avLst>
          </a:prstGeom>
          <a:noFill/>
          <a:ln w="38100">
            <a:solidFill>
              <a:srgbClr val="FF6600"/>
            </a:solidFill>
            <a:round/>
            <a:headEnd/>
            <a:tailEnd/>
          </a:ln>
          <a:effectLst/>
        </p:spPr>
        <p:txBody>
          <a:bodyPr wrap="none" anchor="ctr"/>
          <a:lstStyle/>
          <a:p>
            <a:endParaRPr lang="fa-IR"/>
          </a:p>
        </p:txBody>
      </p:sp>
      <p:sp>
        <p:nvSpPr>
          <p:cNvPr id="9221" name="Rectangle 5"/>
          <p:cNvSpPr>
            <a:spLocks noRot="1" noChangeArrowheads="1"/>
          </p:cNvSpPr>
          <p:nvPr/>
        </p:nvSpPr>
        <p:spPr bwMode="auto">
          <a:xfrm>
            <a:off x="7620000" y="4470400"/>
            <a:ext cx="1371600" cy="863600"/>
          </a:xfrm>
          <a:prstGeom prst="rect">
            <a:avLst/>
          </a:prstGeom>
          <a:noFill/>
          <a:ln w="9525">
            <a:noFill/>
            <a:miter lim="800000"/>
            <a:headEnd/>
            <a:tailEnd/>
          </a:ln>
          <a:effectLst/>
        </p:spPr>
        <p:txBody>
          <a:bodyPr anchor="ctr"/>
          <a:lstStyle/>
          <a:p>
            <a:pPr algn="ctr"/>
            <a:r>
              <a:rPr lang="fa-IR" sz="3200" dirty="0">
                <a:effectLst>
                  <a:outerShdw blurRad="38100" dist="38100" dir="2700000" algn="tl">
                    <a:srgbClr val="000000"/>
                  </a:outerShdw>
                </a:effectLst>
                <a:latin typeface="Arial" pitchFamily="34" charset="0"/>
                <a:cs typeface="B Badr" pitchFamily="2" charset="-78"/>
              </a:rPr>
              <a:t>فوايد استاندارد</a:t>
            </a:r>
            <a:endParaRPr lang="en-US" sz="3200" dirty="0">
              <a:effectLst>
                <a:outerShdw blurRad="38100" dist="38100" dir="2700000" algn="tl">
                  <a:srgbClr val="000000"/>
                </a:outerShdw>
              </a:effectLst>
              <a:latin typeface="Arial" pitchFamily="34" charset="0"/>
              <a:cs typeface="B Badr" pitchFamily="2" charset="-78"/>
            </a:endParaRPr>
          </a:p>
        </p:txBody>
      </p:sp>
      <p:sp>
        <p:nvSpPr>
          <p:cNvPr id="9222" name="Rectangle 6"/>
          <p:cNvSpPr>
            <a:spLocks noChangeArrowheads="1"/>
          </p:cNvSpPr>
          <p:nvPr/>
        </p:nvSpPr>
        <p:spPr bwMode="auto">
          <a:xfrm>
            <a:off x="0" y="381000"/>
            <a:ext cx="8991600" cy="3260725"/>
          </a:xfrm>
          <a:prstGeom prst="rect">
            <a:avLst/>
          </a:prstGeom>
          <a:noFill/>
          <a:ln w="9525">
            <a:noFill/>
            <a:miter lim="800000"/>
            <a:headEnd/>
            <a:tailEnd/>
          </a:ln>
          <a:effectLst/>
        </p:spPr>
        <p:txBody>
          <a:bodyPr>
            <a:spAutoFit/>
          </a:bodyPr>
          <a:lstStyle/>
          <a:p>
            <a:pPr algn="justLow">
              <a:spcBef>
                <a:spcPct val="50000"/>
              </a:spcBef>
            </a:pPr>
            <a:r>
              <a:rPr lang="fa-IR" sz="3200" dirty="0">
                <a:latin typeface="Arial" pitchFamily="34" charset="0"/>
              </a:rPr>
              <a:t>باتوجه به گسترش روز افزون استاندارد و پيشرفت عظيمي كه در اين زمينه طي سالهاي اخير حاصل شده است برشمردن اهداف نياز به بررسي بيشتر دارد.</a:t>
            </a:r>
          </a:p>
          <a:p>
            <a:pPr algn="justLow">
              <a:spcBef>
                <a:spcPct val="50000"/>
              </a:spcBef>
            </a:pPr>
            <a:r>
              <a:rPr lang="fa-IR" sz="3200" dirty="0">
                <a:latin typeface="Arial" pitchFamily="34" charset="0"/>
              </a:rPr>
              <a:t>در اين خصوص كميته ثابت بررسي اصول استاندارد (استاكو) وابسته به شوراي سازمان بين المللي استاندارد اهداف چنين تشريح شده است:</a:t>
            </a: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9218"/>
                                        </p:tgtEl>
                                        <p:attrNameLst>
                                          <p:attrName>style.visibility</p:attrName>
                                        </p:attrNameLst>
                                      </p:cBhvr>
                                      <p:to>
                                        <p:strVal val="visible"/>
                                      </p:to>
                                    </p:set>
                                    <p:anim to="" calcmode="lin" valueType="num">
                                      <p:cBhvr>
                                        <p:cTn id="7" dur="1" fill="hold"/>
                                        <p:tgtEl>
                                          <p:spTgt spid="9218"/>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41" presetClass="entr" presetSubtype="0" fill="hold" nodeType="clickEffect">
                                  <p:stCondLst>
                                    <p:cond delay="0"/>
                                  </p:stCondLst>
                                  <p:iterate type="lt">
                                    <p:tmPct val="10000"/>
                                  </p:iterate>
                                  <p:childTnLst>
                                    <p:set>
                                      <p:cBhvr>
                                        <p:cTn id="11" dur="1" fill="hold">
                                          <p:stCondLst>
                                            <p:cond delay="0"/>
                                          </p:stCondLst>
                                        </p:cTn>
                                        <p:tgtEl>
                                          <p:spTgt spid="9222">
                                            <p:txEl>
                                              <p:pRg st="0" end="0"/>
                                            </p:txEl>
                                          </p:spTgt>
                                        </p:tgtEl>
                                        <p:attrNameLst>
                                          <p:attrName>style.visibility</p:attrName>
                                        </p:attrNameLst>
                                      </p:cBhvr>
                                      <p:to>
                                        <p:strVal val="visible"/>
                                      </p:to>
                                    </p:set>
                                    <p:anim calcmode="lin" valueType="num">
                                      <p:cBhvr>
                                        <p:cTn id="12" dur="500" fill="hold"/>
                                        <p:tgtEl>
                                          <p:spTgt spid="9222">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13" dur="500" fill="hold"/>
                                        <p:tgtEl>
                                          <p:spTgt spid="9222">
                                            <p:txEl>
                                              <p:pRg st="0" end="0"/>
                                            </p:txEl>
                                          </p:spTgt>
                                        </p:tgtEl>
                                        <p:attrNameLst>
                                          <p:attrName>ppt_y</p:attrName>
                                        </p:attrNameLst>
                                      </p:cBhvr>
                                      <p:tavLst>
                                        <p:tav tm="0">
                                          <p:val>
                                            <p:strVal val="#ppt_y"/>
                                          </p:val>
                                        </p:tav>
                                        <p:tav tm="100000">
                                          <p:val>
                                            <p:strVal val="#ppt_y"/>
                                          </p:val>
                                        </p:tav>
                                      </p:tavLst>
                                    </p:anim>
                                    <p:anim calcmode="lin" valueType="num">
                                      <p:cBhvr>
                                        <p:cTn id="14" dur="500" fill="hold"/>
                                        <p:tgtEl>
                                          <p:spTgt spid="9222">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5" dur="500" fill="hold"/>
                                        <p:tgtEl>
                                          <p:spTgt spid="9222">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6" dur="500" tmFilter="0,0; .5, 1; 1, 1"/>
                                        <p:tgtEl>
                                          <p:spTgt spid="9222">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41" presetClass="entr" presetSubtype="0" fill="hold" nodeType="clickEffect">
                                  <p:stCondLst>
                                    <p:cond delay="0"/>
                                  </p:stCondLst>
                                  <p:iterate type="lt">
                                    <p:tmPct val="10000"/>
                                  </p:iterate>
                                  <p:childTnLst>
                                    <p:set>
                                      <p:cBhvr>
                                        <p:cTn id="20" dur="1" fill="hold">
                                          <p:stCondLst>
                                            <p:cond delay="0"/>
                                          </p:stCondLst>
                                        </p:cTn>
                                        <p:tgtEl>
                                          <p:spTgt spid="9222">
                                            <p:txEl>
                                              <p:pRg st="1" end="1"/>
                                            </p:txEl>
                                          </p:spTgt>
                                        </p:tgtEl>
                                        <p:attrNameLst>
                                          <p:attrName>style.visibility</p:attrName>
                                        </p:attrNameLst>
                                      </p:cBhvr>
                                      <p:to>
                                        <p:strVal val="visible"/>
                                      </p:to>
                                    </p:set>
                                    <p:anim calcmode="lin" valueType="num">
                                      <p:cBhvr>
                                        <p:cTn id="21" dur="500" fill="hold"/>
                                        <p:tgtEl>
                                          <p:spTgt spid="9222">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22" dur="500" fill="hold"/>
                                        <p:tgtEl>
                                          <p:spTgt spid="9222">
                                            <p:txEl>
                                              <p:pRg st="1" end="1"/>
                                            </p:txEl>
                                          </p:spTgt>
                                        </p:tgtEl>
                                        <p:attrNameLst>
                                          <p:attrName>ppt_y</p:attrName>
                                        </p:attrNameLst>
                                      </p:cBhvr>
                                      <p:tavLst>
                                        <p:tav tm="0">
                                          <p:val>
                                            <p:strVal val="#ppt_y"/>
                                          </p:val>
                                        </p:tav>
                                        <p:tav tm="100000">
                                          <p:val>
                                            <p:strVal val="#ppt_y"/>
                                          </p:val>
                                        </p:tav>
                                      </p:tavLst>
                                    </p:anim>
                                    <p:anim calcmode="lin" valueType="num">
                                      <p:cBhvr>
                                        <p:cTn id="23" dur="500" fill="hold"/>
                                        <p:tgtEl>
                                          <p:spTgt spid="9222">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4" dur="500" fill="hold"/>
                                        <p:tgtEl>
                                          <p:spTgt spid="9222">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5" dur="500" tmFilter="0,0; .5, 1; 1, 1"/>
                                        <p:tgtEl>
                                          <p:spTgt spid="9222">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4" presetClass="entr" presetSubtype="16" fill="hold" grpId="0" nodeType="clickEffect">
                                  <p:stCondLst>
                                    <p:cond delay="0"/>
                                  </p:stCondLst>
                                  <p:childTnLst>
                                    <p:set>
                                      <p:cBhvr>
                                        <p:cTn id="29" dur="1" fill="hold">
                                          <p:stCondLst>
                                            <p:cond delay="0"/>
                                          </p:stCondLst>
                                        </p:cTn>
                                        <p:tgtEl>
                                          <p:spTgt spid="9221"/>
                                        </p:tgtEl>
                                        <p:attrNameLst>
                                          <p:attrName>style.visibility</p:attrName>
                                        </p:attrNameLst>
                                      </p:cBhvr>
                                      <p:to>
                                        <p:strVal val="visible"/>
                                      </p:to>
                                    </p:set>
                                    <p:animEffect transition="in" filter="box(in)">
                                      <p:cBhvr>
                                        <p:cTn id="30" dur="500"/>
                                        <p:tgtEl>
                                          <p:spTgt spid="9221"/>
                                        </p:tgtEl>
                                      </p:cBhvr>
                                    </p:animEffect>
                                  </p:childTnLst>
                                </p:cTn>
                              </p:par>
                            </p:childTnLst>
                          </p:cTn>
                        </p:par>
                      </p:childTnLst>
                    </p:cTn>
                  </p:par>
                  <p:par>
                    <p:cTn id="31" fill="hold">
                      <p:stCondLst>
                        <p:cond delay="indefinite"/>
                      </p:stCondLst>
                      <p:childTnLst>
                        <p:par>
                          <p:cTn id="32" fill="hold">
                            <p:stCondLst>
                              <p:cond delay="0"/>
                            </p:stCondLst>
                            <p:childTnLst>
                              <p:par>
                                <p:cTn id="33" presetID="5" presetClass="entr" presetSubtype="10" fill="hold" grpId="0" nodeType="clickEffect">
                                  <p:stCondLst>
                                    <p:cond delay="0"/>
                                  </p:stCondLst>
                                  <p:childTnLst>
                                    <p:set>
                                      <p:cBhvr>
                                        <p:cTn id="34" dur="1" fill="hold">
                                          <p:stCondLst>
                                            <p:cond delay="0"/>
                                          </p:stCondLst>
                                        </p:cTn>
                                        <p:tgtEl>
                                          <p:spTgt spid="9220"/>
                                        </p:tgtEl>
                                        <p:attrNameLst>
                                          <p:attrName>style.visibility</p:attrName>
                                        </p:attrNameLst>
                                      </p:cBhvr>
                                      <p:to>
                                        <p:strVal val="visible"/>
                                      </p:to>
                                    </p:set>
                                    <p:animEffect transition="in" filter="checkerboard(across)">
                                      <p:cBhvr>
                                        <p:cTn id="35" dur="500"/>
                                        <p:tgtEl>
                                          <p:spTgt spid="9220"/>
                                        </p:tgtEl>
                                      </p:cBhvr>
                                    </p:animEffect>
                                  </p:childTnLst>
                                </p:cTn>
                              </p:par>
                            </p:childTnLst>
                          </p:cTn>
                        </p:par>
                      </p:childTnLst>
                    </p:cTn>
                  </p:par>
                  <p:par>
                    <p:cTn id="36" fill="hold">
                      <p:stCondLst>
                        <p:cond delay="indefinite"/>
                      </p:stCondLst>
                      <p:childTnLst>
                        <p:par>
                          <p:cTn id="37" fill="hold">
                            <p:stCondLst>
                              <p:cond delay="0"/>
                            </p:stCondLst>
                            <p:childTnLst>
                              <p:par>
                                <p:cTn id="38" presetID="18" presetClass="entr" presetSubtype="12" fill="hold" nodeType="clickEffect">
                                  <p:stCondLst>
                                    <p:cond delay="0"/>
                                  </p:stCondLst>
                                  <p:childTnLst>
                                    <p:set>
                                      <p:cBhvr>
                                        <p:cTn id="39" dur="1" fill="hold">
                                          <p:stCondLst>
                                            <p:cond delay="0"/>
                                          </p:stCondLst>
                                        </p:cTn>
                                        <p:tgtEl>
                                          <p:spTgt spid="9219">
                                            <p:txEl>
                                              <p:pRg st="0" end="0"/>
                                            </p:txEl>
                                          </p:spTgt>
                                        </p:tgtEl>
                                        <p:attrNameLst>
                                          <p:attrName>style.visibility</p:attrName>
                                        </p:attrNameLst>
                                      </p:cBhvr>
                                      <p:to>
                                        <p:strVal val="visible"/>
                                      </p:to>
                                    </p:set>
                                    <p:animEffect transition="in" filter="strips(downLeft)">
                                      <p:cBhvr>
                                        <p:cTn id="40" dur="500"/>
                                        <p:tgtEl>
                                          <p:spTgt spid="9219">
                                            <p:txEl>
                                              <p:pRg st="0" end="0"/>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8" presetClass="entr" presetSubtype="12" fill="hold" nodeType="clickEffect">
                                  <p:stCondLst>
                                    <p:cond delay="0"/>
                                  </p:stCondLst>
                                  <p:childTnLst>
                                    <p:set>
                                      <p:cBhvr>
                                        <p:cTn id="44" dur="1" fill="hold">
                                          <p:stCondLst>
                                            <p:cond delay="0"/>
                                          </p:stCondLst>
                                        </p:cTn>
                                        <p:tgtEl>
                                          <p:spTgt spid="9219">
                                            <p:txEl>
                                              <p:pRg st="1" end="1"/>
                                            </p:txEl>
                                          </p:spTgt>
                                        </p:tgtEl>
                                        <p:attrNameLst>
                                          <p:attrName>style.visibility</p:attrName>
                                        </p:attrNameLst>
                                      </p:cBhvr>
                                      <p:to>
                                        <p:strVal val="visible"/>
                                      </p:to>
                                    </p:set>
                                    <p:animEffect transition="in" filter="strips(downLeft)">
                                      <p:cBhvr>
                                        <p:cTn id="45" dur="500"/>
                                        <p:tgtEl>
                                          <p:spTgt spid="9219">
                                            <p:txEl>
                                              <p:pRg st="1" end="1"/>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18" presetClass="entr" presetSubtype="12" fill="hold" nodeType="clickEffect">
                                  <p:stCondLst>
                                    <p:cond delay="0"/>
                                  </p:stCondLst>
                                  <p:childTnLst>
                                    <p:set>
                                      <p:cBhvr>
                                        <p:cTn id="49" dur="1" fill="hold">
                                          <p:stCondLst>
                                            <p:cond delay="0"/>
                                          </p:stCondLst>
                                        </p:cTn>
                                        <p:tgtEl>
                                          <p:spTgt spid="9219">
                                            <p:txEl>
                                              <p:pRg st="2" end="2"/>
                                            </p:txEl>
                                          </p:spTgt>
                                        </p:tgtEl>
                                        <p:attrNameLst>
                                          <p:attrName>style.visibility</p:attrName>
                                        </p:attrNameLst>
                                      </p:cBhvr>
                                      <p:to>
                                        <p:strVal val="visible"/>
                                      </p:to>
                                    </p:set>
                                    <p:animEffect transition="in" filter="strips(downLeft)">
                                      <p:cBhvr>
                                        <p:cTn id="50" dur="500"/>
                                        <p:tgtEl>
                                          <p:spTgt spid="9219">
                                            <p:txEl>
                                              <p:pRg st="2" end="2"/>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18" presetClass="entr" presetSubtype="12" fill="hold" nodeType="clickEffect">
                                  <p:stCondLst>
                                    <p:cond delay="0"/>
                                  </p:stCondLst>
                                  <p:childTnLst>
                                    <p:set>
                                      <p:cBhvr>
                                        <p:cTn id="54" dur="1" fill="hold">
                                          <p:stCondLst>
                                            <p:cond delay="0"/>
                                          </p:stCondLst>
                                        </p:cTn>
                                        <p:tgtEl>
                                          <p:spTgt spid="9219">
                                            <p:txEl>
                                              <p:pRg st="3" end="3"/>
                                            </p:txEl>
                                          </p:spTgt>
                                        </p:tgtEl>
                                        <p:attrNameLst>
                                          <p:attrName>style.visibility</p:attrName>
                                        </p:attrNameLst>
                                      </p:cBhvr>
                                      <p:to>
                                        <p:strVal val="visible"/>
                                      </p:to>
                                    </p:set>
                                    <p:animEffect transition="in" filter="strips(downLeft)">
                                      <p:cBhvr>
                                        <p:cTn id="55" dur="500"/>
                                        <p:tgtEl>
                                          <p:spTgt spid="921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p:bldP spid="9220" grpId="0" animBg="1"/>
      <p:bldP spid="9221" grpId="0"/>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57200" y="47625"/>
            <a:ext cx="8229600" cy="638175"/>
          </a:xfrm>
        </p:spPr>
        <p:txBody>
          <a:bodyPr/>
          <a:lstStyle/>
          <a:p>
            <a:r>
              <a:rPr lang="fa-IR" dirty="0">
                <a:solidFill>
                  <a:srgbClr val="FF0066"/>
                </a:solidFill>
                <a:cs typeface="B Badr" pitchFamily="2" charset="-78"/>
              </a:rPr>
              <a:t>اهداف استاندارداز ديدگاه اقتصادي</a:t>
            </a:r>
            <a:endParaRPr lang="en-US" dirty="0">
              <a:solidFill>
                <a:srgbClr val="FF0066"/>
              </a:solidFill>
              <a:cs typeface="B Badr" pitchFamily="2" charset="-78"/>
            </a:endParaRPr>
          </a:p>
        </p:txBody>
      </p:sp>
      <p:sp>
        <p:nvSpPr>
          <p:cNvPr id="12291" name="Rectangle 3"/>
          <p:cNvSpPr>
            <a:spLocks noGrp="1" noChangeArrowheads="1"/>
          </p:cNvSpPr>
          <p:nvPr>
            <p:ph type="body" idx="1"/>
          </p:nvPr>
        </p:nvSpPr>
        <p:spPr>
          <a:xfrm>
            <a:off x="0" y="2895600"/>
            <a:ext cx="7696200" cy="3124200"/>
          </a:xfrm>
        </p:spPr>
        <p:txBody>
          <a:bodyPr/>
          <a:lstStyle/>
          <a:p>
            <a:pPr>
              <a:lnSpc>
                <a:spcPct val="90000"/>
              </a:lnSpc>
              <a:buFont typeface="Wingdings" pitchFamily="2" charset="2"/>
              <a:buNone/>
            </a:pPr>
            <a:r>
              <a:rPr lang="fa-IR" sz="3000" b="1" dirty="0">
                <a:solidFill>
                  <a:srgbClr val="000000"/>
                </a:solidFill>
                <a:effectLst>
                  <a:outerShdw blurRad="38100" dist="38100" dir="2700000" algn="tl">
                    <a:srgbClr val="FFFFFF"/>
                  </a:outerShdw>
                </a:effectLst>
                <a:cs typeface="B Badr" pitchFamily="2" charset="-78"/>
              </a:rPr>
              <a:t> 1- ارائه روشهاي صحيح محاسبات فني</a:t>
            </a:r>
          </a:p>
          <a:p>
            <a:pPr>
              <a:lnSpc>
                <a:spcPct val="90000"/>
              </a:lnSpc>
              <a:buFont typeface="Wingdings" pitchFamily="2" charset="2"/>
              <a:buNone/>
            </a:pPr>
            <a:r>
              <a:rPr lang="fa-IR" sz="3000" b="1" dirty="0">
                <a:solidFill>
                  <a:srgbClr val="000000"/>
                </a:solidFill>
                <a:effectLst>
                  <a:outerShdw blurRad="38100" dist="38100" dir="2700000" algn="tl">
                    <a:srgbClr val="FFFFFF"/>
                  </a:outerShdw>
                </a:effectLst>
                <a:cs typeface="B Badr" pitchFamily="2" charset="-78"/>
              </a:rPr>
              <a:t> 2- تعيين قواعد عمومي و مشخصات و ويژگي هاي محصول</a:t>
            </a:r>
          </a:p>
          <a:p>
            <a:pPr>
              <a:lnSpc>
                <a:spcPct val="90000"/>
              </a:lnSpc>
              <a:buFont typeface="Wingdings" pitchFamily="2" charset="2"/>
              <a:buNone/>
            </a:pPr>
            <a:r>
              <a:rPr lang="fa-IR" sz="3000" b="1" dirty="0">
                <a:solidFill>
                  <a:srgbClr val="000000"/>
                </a:solidFill>
                <a:effectLst>
                  <a:outerShdw blurRad="38100" dist="38100" dir="2700000" algn="tl">
                    <a:srgbClr val="FFFFFF"/>
                  </a:outerShdw>
                </a:effectLst>
                <a:cs typeface="B Badr" pitchFamily="2" charset="-78"/>
              </a:rPr>
              <a:t> 3- يكنواختي و هماهنگ سازي</a:t>
            </a:r>
          </a:p>
          <a:p>
            <a:pPr>
              <a:lnSpc>
                <a:spcPct val="90000"/>
              </a:lnSpc>
              <a:buFont typeface="Wingdings" pitchFamily="2" charset="2"/>
              <a:buNone/>
            </a:pPr>
            <a:r>
              <a:rPr lang="fa-IR" sz="3000" b="1" dirty="0">
                <a:solidFill>
                  <a:srgbClr val="000000"/>
                </a:solidFill>
                <a:effectLst>
                  <a:outerShdw blurRad="38100" dist="38100" dir="2700000" algn="tl">
                    <a:srgbClr val="FFFFFF"/>
                  </a:outerShdw>
                </a:effectLst>
                <a:cs typeface="B Badr" pitchFamily="2" charset="-78"/>
              </a:rPr>
              <a:t> 4- گردش صحيح اطلاعات و جلوگيري از اتلاف سرمايه و زمان</a:t>
            </a:r>
          </a:p>
          <a:p>
            <a:pPr>
              <a:lnSpc>
                <a:spcPct val="90000"/>
              </a:lnSpc>
              <a:buFont typeface="Wingdings" pitchFamily="2" charset="2"/>
              <a:buNone/>
            </a:pPr>
            <a:r>
              <a:rPr lang="fa-IR" sz="3000" b="1" dirty="0">
                <a:solidFill>
                  <a:srgbClr val="000000"/>
                </a:solidFill>
                <a:effectLst>
                  <a:outerShdw blurRad="38100" dist="38100" dir="2700000" algn="tl">
                    <a:srgbClr val="FFFFFF"/>
                  </a:outerShdw>
                </a:effectLst>
                <a:cs typeface="B Badr" pitchFamily="2" charset="-78"/>
              </a:rPr>
              <a:t> 5- كاهش قابل توجه هزينه ها از طريق كاهش انواع و توليد انبوه </a:t>
            </a:r>
            <a:r>
              <a:rPr lang="en-GB" sz="3000" b="1" dirty="0">
                <a:solidFill>
                  <a:srgbClr val="000000"/>
                </a:solidFill>
                <a:effectLst>
                  <a:outerShdw blurRad="38100" dist="38100" dir="2700000" algn="tl">
                    <a:srgbClr val="FFFFFF"/>
                  </a:outerShdw>
                </a:effectLst>
                <a:cs typeface="B Badr" pitchFamily="2" charset="-78"/>
              </a:rPr>
              <a:t>			      </a:t>
            </a:r>
            <a:endParaRPr lang="fa-IR" sz="3000" b="1" dirty="0">
              <a:solidFill>
                <a:srgbClr val="000000"/>
              </a:solidFill>
              <a:effectLst>
                <a:outerShdw blurRad="38100" dist="38100" dir="2700000" algn="tl">
                  <a:srgbClr val="FFFFFF"/>
                </a:outerShdw>
              </a:effectLst>
              <a:cs typeface="B Badr" pitchFamily="2" charset="-78"/>
            </a:endParaRPr>
          </a:p>
        </p:txBody>
      </p:sp>
      <p:sp>
        <p:nvSpPr>
          <p:cNvPr id="12292" name="AutoShape 4"/>
          <p:cNvSpPr>
            <a:spLocks/>
          </p:cNvSpPr>
          <p:nvPr/>
        </p:nvSpPr>
        <p:spPr bwMode="auto">
          <a:xfrm>
            <a:off x="7543800" y="2667000"/>
            <a:ext cx="360363" cy="2971800"/>
          </a:xfrm>
          <a:prstGeom prst="rightBrace">
            <a:avLst>
              <a:gd name="adj1" fmla="val 68722"/>
              <a:gd name="adj2" fmla="val 50000"/>
            </a:avLst>
          </a:prstGeom>
          <a:noFill/>
          <a:ln w="38100">
            <a:solidFill>
              <a:srgbClr val="FF6600"/>
            </a:solidFill>
            <a:round/>
            <a:headEnd/>
            <a:tailEnd/>
          </a:ln>
          <a:effectLst/>
        </p:spPr>
        <p:txBody>
          <a:bodyPr wrap="none" anchor="ctr"/>
          <a:lstStyle/>
          <a:p>
            <a:endParaRPr lang="fa-IR"/>
          </a:p>
        </p:txBody>
      </p:sp>
      <p:sp>
        <p:nvSpPr>
          <p:cNvPr id="12293" name="Rectangle 5"/>
          <p:cNvSpPr>
            <a:spLocks noRot="1" noChangeArrowheads="1"/>
          </p:cNvSpPr>
          <p:nvPr/>
        </p:nvSpPr>
        <p:spPr bwMode="auto">
          <a:xfrm>
            <a:off x="7848600" y="3733800"/>
            <a:ext cx="1371600" cy="863600"/>
          </a:xfrm>
          <a:prstGeom prst="rect">
            <a:avLst/>
          </a:prstGeom>
          <a:noFill/>
          <a:ln w="9525">
            <a:noFill/>
            <a:miter lim="800000"/>
            <a:headEnd/>
            <a:tailEnd/>
          </a:ln>
          <a:effectLst/>
        </p:spPr>
        <p:txBody>
          <a:bodyPr anchor="ctr"/>
          <a:lstStyle/>
          <a:p>
            <a:pPr algn="ctr"/>
            <a:r>
              <a:rPr lang="fa-IR" sz="3200" dirty="0">
                <a:effectLst>
                  <a:outerShdw blurRad="38100" dist="38100" dir="2700000" algn="tl">
                    <a:srgbClr val="000000"/>
                  </a:outerShdw>
                </a:effectLst>
                <a:latin typeface="Arial" pitchFamily="34" charset="0"/>
                <a:cs typeface="B Badr" pitchFamily="2" charset="-78"/>
              </a:rPr>
              <a:t>ديدگاه اقتصادي اهداف</a:t>
            </a:r>
            <a:endParaRPr lang="en-US" sz="3200" dirty="0">
              <a:effectLst>
                <a:outerShdw blurRad="38100" dist="38100" dir="2700000" algn="tl">
                  <a:srgbClr val="000000"/>
                </a:outerShdw>
              </a:effectLst>
              <a:latin typeface="Arial" pitchFamily="34" charset="0"/>
              <a:cs typeface="B Badr" pitchFamily="2" charset="-78"/>
            </a:endParaRPr>
          </a:p>
        </p:txBody>
      </p:sp>
      <p:sp>
        <p:nvSpPr>
          <p:cNvPr id="12294" name="Rectangle 6"/>
          <p:cNvSpPr>
            <a:spLocks noChangeArrowheads="1"/>
          </p:cNvSpPr>
          <p:nvPr/>
        </p:nvSpPr>
        <p:spPr bwMode="auto">
          <a:xfrm>
            <a:off x="0" y="579438"/>
            <a:ext cx="8991600" cy="1554162"/>
          </a:xfrm>
          <a:prstGeom prst="rect">
            <a:avLst/>
          </a:prstGeom>
          <a:noFill/>
          <a:ln w="9525">
            <a:noFill/>
            <a:miter lim="800000"/>
            <a:headEnd/>
            <a:tailEnd/>
          </a:ln>
          <a:effectLst/>
        </p:spPr>
        <p:txBody>
          <a:bodyPr>
            <a:spAutoFit/>
          </a:bodyPr>
          <a:lstStyle/>
          <a:p>
            <a:pPr algn="justLow">
              <a:spcBef>
                <a:spcPct val="50000"/>
              </a:spcBef>
            </a:pPr>
            <a:r>
              <a:rPr lang="fa-IR" sz="3200" dirty="0">
                <a:latin typeface="Arial" pitchFamily="34" charset="0"/>
              </a:rPr>
              <a:t>استاندارد ها ارايه دهنده راه حل براي مشكلات بوده و نتيجه استاندارد كردن افزايش بهره وري است كه از طرق زير امكان پذير است:</a:t>
            </a:r>
          </a:p>
        </p:txBody>
      </p:sp>
    </p:spTree>
  </p:cSld>
  <p:clrMapOvr>
    <a:masterClrMapping/>
  </p:clrMapOvr>
  <p:transition>
    <p:randomBa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12290"/>
                                        </p:tgtEl>
                                        <p:attrNameLst>
                                          <p:attrName>style.visibility</p:attrName>
                                        </p:attrNameLst>
                                      </p:cBhvr>
                                      <p:to>
                                        <p:strVal val="visible"/>
                                      </p:to>
                                    </p:set>
                                    <p:anim to="" calcmode="lin" valueType="num">
                                      <p:cBhvr>
                                        <p:cTn id="7" dur="1" fill="hold"/>
                                        <p:tgtEl>
                                          <p:spTgt spid="12290"/>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41" presetClass="entr" presetSubtype="0" fill="hold" nodeType="clickEffect">
                                  <p:stCondLst>
                                    <p:cond delay="0"/>
                                  </p:stCondLst>
                                  <p:iterate type="lt">
                                    <p:tmPct val="10000"/>
                                  </p:iterate>
                                  <p:childTnLst>
                                    <p:set>
                                      <p:cBhvr>
                                        <p:cTn id="11" dur="1" fill="hold">
                                          <p:stCondLst>
                                            <p:cond delay="0"/>
                                          </p:stCondLst>
                                        </p:cTn>
                                        <p:tgtEl>
                                          <p:spTgt spid="12294">
                                            <p:txEl>
                                              <p:pRg st="0" end="0"/>
                                            </p:txEl>
                                          </p:spTgt>
                                        </p:tgtEl>
                                        <p:attrNameLst>
                                          <p:attrName>style.visibility</p:attrName>
                                        </p:attrNameLst>
                                      </p:cBhvr>
                                      <p:to>
                                        <p:strVal val="visible"/>
                                      </p:to>
                                    </p:set>
                                    <p:anim calcmode="lin" valueType="num">
                                      <p:cBhvr>
                                        <p:cTn id="12" dur="500" fill="hold"/>
                                        <p:tgtEl>
                                          <p:spTgt spid="12294">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13" dur="500" fill="hold"/>
                                        <p:tgtEl>
                                          <p:spTgt spid="12294">
                                            <p:txEl>
                                              <p:pRg st="0" end="0"/>
                                            </p:txEl>
                                          </p:spTgt>
                                        </p:tgtEl>
                                        <p:attrNameLst>
                                          <p:attrName>ppt_y</p:attrName>
                                        </p:attrNameLst>
                                      </p:cBhvr>
                                      <p:tavLst>
                                        <p:tav tm="0">
                                          <p:val>
                                            <p:strVal val="#ppt_y"/>
                                          </p:val>
                                        </p:tav>
                                        <p:tav tm="100000">
                                          <p:val>
                                            <p:strVal val="#ppt_y"/>
                                          </p:val>
                                        </p:tav>
                                      </p:tavLst>
                                    </p:anim>
                                    <p:anim calcmode="lin" valueType="num">
                                      <p:cBhvr>
                                        <p:cTn id="14" dur="500" fill="hold"/>
                                        <p:tgtEl>
                                          <p:spTgt spid="12294">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5" dur="500" fill="hold"/>
                                        <p:tgtEl>
                                          <p:spTgt spid="12294">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6" dur="500" tmFilter="0,0; .5, 1; 1, 1"/>
                                        <p:tgtEl>
                                          <p:spTgt spid="12294">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4" presetClass="entr" presetSubtype="16" fill="hold" grpId="0" nodeType="clickEffect">
                                  <p:stCondLst>
                                    <p:cond delay="0"/>
                                  </p:stCondLst>
                                  <p:childTnLst>
                                    <p:set>
                                      <p:cBhvr>
                                        <p:cTn id="20" dur="1" fill="hold">
                                          <p:stCondLst>
                                            <p:cond delay="0"/>
                                          </p:stCondLst>
                                        </p:cTn>
                                        <p:tgtEl>
                                          <p:spTgt spid="12293"/>
                                        </p:tgtEl>
                                        <p:attrNameLst>
                                          <p:attrName>style.visibility</p:attrName>
                                        </p:attrNameLst>
                                      </p:cBhvr>
                                      <p:to>
                                        <p:strVal val="visible"/>
                                      </p:to>
                                    </p:set>
                                    <p:animEffect transition="in" filter="box(in)">
                                      <p:cBhvr>
                                        <p:cTn id="21" dur="500"/>
                                        <p:tgtEl>
                                          <p:spTgt spid="12293"/>
                                        </p:tgtEl>
                                      </p:cBhvr>
                                    </p:animEffect>
                                  </p:childTnLst>
                                </p:cTn>
                              </p:par>
                            </p:childTnLst>
                          </p:cTn>
                        </p:par>
                      </p:childTnLst>
                    </p:cTn>
                  </p:par>
                  <p:par>
                    <p:cTn id="22" fill="hold">
                      <p:stCondLst>
                        <p:cond delay="indefinite"/>
                      </p:stCondLst>
                      <p:childTnLst>
                        <p:par>
                          <p:cTn id="23" fill="hold">
                            <p:stCondLst>
                              <p:cond delay="0"/>
                            </p:stCondLst>
                            <p:childTnLst>
                              <p:par>
                                <p:cTn id="24" presetID="5" presetClass="entr" presetSubtype="10" fill="hold" grpId="0" nodeType="clickEffect">
                                  <p:stCondLst>
                                    <p:cond delay="0"/>
                                  </p:stCondLst>
                                  <p:childTnLst>
                                    <p:set>
                                      <p:cBhvr>
                                        <p:cTn id="25" dur="1" fill="hold">
                                          <p:stCondLst>
                                            <p:cond delay="0"/>
                                          </p:stCondLst>
                                        </p:cTn>
                                        <p:tgtEl>
                                          <p:spTgt spid="12292"/>
                                        </p:tgtEl>
                                        <p:attrNameLst>
                                          <p:attrName>style.visibility</p:attrName>
                                        </p:attrNameLst>
                                      </p:cBhvr>
                                      <p:to>
                                        <p:strVal val="visible"/>
                                      </p:to>
                                    </p:set>
                                    <p:animEffect transition="in" filter="checkerboard(across)">
                                      <p:cBhvr>
                                        <p:cTn id="26" dur="500"/>
                                        <p:tgtEl>
                                          <p:spTgt spid="12292"/>
                                        </p:tgtEl>
                                      </p:cBhvr>
                                    </p:animEffect>
                                  </p:childTnLst>
                                </p:cTn>
                              </p:par>
                            </p:childTnLst>
                          </p:cTn>
                        </p:par>
                      </p:childTnLst>
                    </p:cTn>
                  </p:par>
                  <p:par>
                    <p:cTn id="27" fill="hold">
                      <p:stCondLst>
                        <p:cond delay="indefinite"/>
                      </p:stCondLst>
                      <p:childTnLst>
                        <p:par>
                          <p:cTn id="28" fill="hold">
                            <p:stCondLst>
                              <p:cond delay="0"/>
                            </p:stCondLst>
                            <p:childTnLst>
                              <p:par>
                                <p:cTn id="29" presetID="18" presetClass="entr" presetSubtype="12" fill="hold" nodeType="clickEffect">
                                  <p:stCondLst>
                                    <p:cond delay="0"/>
                                  </p:stCondLst>
                                  <p:childTnLst>
                                    <p:set>
                                      <p:cBhvr>
                                        <p:cTn id="30" dur="1" fill="hold">
                                          <p:stCondLst>
                                            <p:cond delay="0"/>
                                          </p:stCondLst>
                                        </p:cTn>
                                        <p:tgtEl>
                                          <p:spTgt spid="12291">
                                            <p:txEl>
                                              <p:pRg st="0" end="0"/>
                                            </p:txEl>
                                          </p:spTgt>
                                        </p:tgtEl>
                                        <p:attrNameLst>
                                          <p:attrName>style.visibility</p:attrName>
                                        </p:attrNameLst>
                                      </p:cBhvr>
                                      <p:to>
                                        <p:strVal val="visible"/>
                                      </p:to>
                                    </p:set>
                                    <p:animEffect transition="in" filter="strips(downLeft)">
                                      <p:cBhvr>
                                        <p:cTn id="31" dur="500"/>
                                        <p:tgtEl>
                                          <p:spTgt spid="12291">
                                            <p:txEl>
                                              <p:pRg st="0" end="0"/>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8" presetClass="entr" presetSubtype="12" fill="hold" nodeType="clickEffect">
                                  <p:stCondLst>
                                    <p:cond delay="0"/>
                                  </p:stCondLst>
                                  <p:childTnLst>
                                    <p:set>
                                      <p:cBhvr>
                                        <p:cTn id="35" dur="1" fill="hold">
                                          <p:stCondLst>
                                            <p:cond delay="0"/>
                                          </p:stCondLst>
                                        </p:cTn>
                                        <p:tgtEl>
                                          <p:spTgt spid="12291">
                                            <p:txEl>
                                              <p:pRg st="1" end="1"/>
                                            </p:txEl>
                                          </p:spTgt>
                                        </p:tgtEl>
                                        <p:attrNameLst>
                                          <p:attrName>style.visibility</p:attrName>
                                        </p:attrNameLst>
                                      </p:cBhvr>
                                      <p:to>
                                        <p:strVal val="visible"/>
                                      </p:to>
                                    </p:set>
                                    <p:animEffect transition="in" filter="strips(downLeft)">
                                      <p:cBhvr>
                                        <p:cTn id="36" dur="500"/>
                                        <p:tgtEl>
                                          <p:spTgt spid="12291">
                                            <p:txEl>
                                              <p:pRg st="1" end="1"/>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8" presetClass="entr" presetSubtype="12" fill="hold" nodeType="clickEffect">
                                  <p:stCondLst>
                                    <p:cond delay="0"/>
                                  </p:stCondLst>
                                  <p:childTnLst>
                                    <p:set>
                                      <p:cBhvr>
                                        <p:cTn id="40" dur="1" fill="hold">
                                          <p:stCondLst>
                                            <p:cond delay="0"/>
                                          </p:stCondLst>
                                        </p:cTn>
                                        <p:tgtEl>
                                          <p:spTgt spid="12291">
                                            <p:txEl>
                                              <p:pRg st="2" end="2"/>
                                            </p:txEl>
                                          </p:spTgt>
                                        </p:tgtEl>
                                        <p:attrNameLst>
                                          <p:attrName>style.visibility</p:attrName>
                                        </p:attrNameLst>
                                      </p:cBhvr>
                                      <p:to>
                                        <p:strVal val="visible"/>
                                      </p:to>
                                    </p:set>
                                    <p:animEffect transition="in" filter="strips(downLeft)">
                                      <p:cBhvr>
                                        <p:cTn id="41" dur="500"/>
                                        <p:tgtEl>
                                          <p:spTgt spid="12291">
                                            <p:txEl>
                                              <p:pRg st="2" end="2"/>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18" presetClass="entr" presetSubtype="12" fill="hold" nodeType="clickEffect">
                                  <p:stCondLst>
                                    <p:cond delay="0"/>
                                  </p:stCondLst>
                                  <p:childTnLst>
                                    <p:set>
                                      <p:cBhvr>
                                        <p:cTn id="45" dur="1" fill="hold">
                                          <p:stCondLst>
                                            <p:cond delay="0"/>
                                          </p:stCondLst>
                                        </p:cTn>
                                        <p:tgtEl>
                                          <p:spTgt spid="12291">
                                            <p:txEl>
                                              <p:pRg st="3" end="3"/>
                                            </p:txEl>
                                          </p:spTgt>
                                        </p:tgtEl>
                                        <p:attrNameLst>
                                          <p:attrName>style.visibility</p:attrName>
                                        </p:attrNameLst>
                                      </p:cBhvr>
                                      <p:to>
                                        <p:strVal val="visible"/>
                                      </p:to>
                                    </p:set>
                                    <p:animEffect transition="in" filter="strips(downLeft)">
                                      <p:cBhvr>
                                        <p:cTn id="46" dur="500"/>
                                        <p:tgtEl>
                                          <p:spTgt spid="12291">
                                            <p:txEl>
                                              <p:pRg st="3" end="3"/>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18" presetClass="entr" presetSubtype="12" fill="hold" nodeType="clickEffect">
                                  <p:stCondLst>
                                    <p:cond delay="0"/>
                                  </p:stCondLst>
                                  <p:childTnLst>
                                    <p:set>
                                      <p:cBhvr>
                                        <p:cTn id="50" dur="1" fill="hold">
                                          <p:stCondLst>
                                            <p:cond delay="0"/>
                                          </p:stCondLst>
                                        </p:cTn>
                                        <p:tgtEl>
                                          <p:spTgt spid="12291">
                                            <p:txEl>
                                              <p:pRg st="4" end="4"/>
                                            </p:txEl>
                                          </p:spTgt>
                                        </p:tgtEl>
                                        <p:attrNameLst>
                                          <p:attrName>style.visibility</p:attrName>
                                        </p:attrNameLst>
                                      </p:cBhvr>
                                      <p:to>
                                        <p:strVal val="visible"/>
                                      </p:to>
                                    </p:set>
                                    <p:animEffect transition="in" filter="strips(downLeft)">
                                      <p:cBhvr>
                                        <p:cTn id="51" dur="500"/>
                                        <p:tgtEl>
                                          <p:spTgt spid="1229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p:bldP spid="12292" grpId="0" animBg="1"/>
      <p:bldP spid="12293" grpId="0"/>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57200" y="123825"/>
            <a:ext cx="8229600" cy="638175"/>
          </a:xfrm>
        </p:spPr>
        <p:txBody>
          <a:bodyPr/>
          <a:lstStyle/>
          <a:p>
            <a:r>
              <a:rPr lang="fa-IR">
                <a:solidFill>
                  <a:srgbClr val="FF0066"/>
                </a:solidFill>
                <a:cs typeface="B Badr" pitchFamily="2" charset="-78"/>
              </a:rPr>
              <a:t>فوايد استاندارداز ديدگاه هاي مختلف</a:t>
            </a:r>
            <a:endParaRPr lang="en-US">
              <a:solidFill>
                <a:srgbClr val="FF0066"/>
              </a:solidFill>
              <a:cs typeface="B Badr" pitchFamily="2" charset="-78"/>
            </a:endParaRPr>
          </a:p>
        </p:txBody>
      </p:sp>
      <p:sp>
        <p:nvSpPr>
          <p:cNvPr id="13315" name="Rectangle 3"/>
          <p:cNvSpPr>
            <a:spLocks noGrp="1" noChangeArrowheads="1"/>
          </p:cNvSpPr>
          <p:nvPr>
            <p:ph type="body" idx="1"/>
          </p:nvPr>
        </p:nvSpPr>
        <p:spPr>
          <a:xfrm>
            <a:off x="0" y="2057400"/>
            <a:ext cx="7696200" cy="4419600"/>
          </a:xfrm>
        </p:spPr>
        <p:txBody>
          <a:bodyPr/>
          <a:lstStyle/>
          <a:p>
            <a:pPr>
              <a:buFont typeface="Wingdings" pitchFamily="2" charset="2"/>
              <a:buNone/>
            </a:pPr>
            <a:r>
              <a:rPr lang="fa-IR" sz="3000" b="1">
                <a:solidFill>
                  <a:srgbClr val="000000"/>
                </a:solidFill>
                <a:effectLst>
                  <a:outerShdw blurRad="38100" dist="38100" dir="2700000" algn="tl">
                    <a:srgbClr val="FFFFFF"/>
                  </a:outerShdw>
                </a:effectLst>
                <a:cs typeface="B Badr" pitchFamily="2" charset="-78"/>
              </a:rPr>
              <a:t> 1- بكارگيري قواعد اصولي در فرايند ساخت</a:t>
            </a:r>
          </a:p>
          <a:p>
            <a:pPr>
              <a:buFont typeface="Wingdings" pitchFamily="2" charset="2"/>
              <a:buNone/>
            </a:pPr>
            <a:r>
              <a:rPr lang="fa-IR" sz="3000" b="1">
                <a:solidFill>
                  <a:srgbClr val="000000"/>
                </a:solidFill>
                <a:effectLst>
                  <a:outerShdw blurRad="38100" dist="38100" dir="2700000" algn="tl">
                    <a:srgbClr val="FFFFFF"/>
                  </a:outerShdw>
                </a:effectLst>
                <a:cs typeface="B Badr" pitchFamily="2" charset="-78"/>
              </a:rPr>
              <a:t> 2- كنترل بهتر فرايندها مواد و نيروي كار</a:t>
            </a:r>
          </a:p>
          <a:p>
            <a:pPr>
              <a:buFont typeface="Wingdings" pitchFamily="2" charset="2"/>
              <a:buNone/>
            </a:pPr>
            <a:r>
              <a:rPr lang="fa-IR" sz="3000" b="1">
                <a:solidFill>
                  <a:srgbClr val="000000"/>
                </a:solidFill>
                <a:effectLst>
                  <a:outerShdw blurRad="38100" dist="38100" dir="2700000" algn="tl">
                    <a:srgbClr val="FFFFFF"/>
                  </a:outerShdw>
                </a:effectLst>
                <a:cs typeface="B Badr" pitchFamily="2" charset="-78"/>
              </a:rPr>
              <a:t> 3- جلوگيري از اتلاف منابع و انرژي</a:t>
            </a:r>
          </a:p>
          <a:p>
            <a:pPr>
              <a:buFont typeface="Wingdings" pitchFamily="2" charset="2"/>
              <a:buNone/>
            </a:pPr>
            <a:r>
              <a:rPr lang="fa-IR" sz="3000" b="1">
                <a:solidFill>
                  <a:srgbClr val="000000"/>
                </a:solidFill>
                <a:effectLst>
                  <a:outerShdw blurRad="38100" dist="38100" dir="2700000" algn="tl">
                    <a:srgbClr val="FFFFFF"/>
                  </a:outerShdw>
                </a:effectLst>
                <a:cs typeface="B Badr" pitchFamily="2" charset="-78"/>
              </a:rPr>
              <a:t> 4- افزايش سرعت توليد</a:t>
            </a:r>
          </a:p>
          <a:p>
            <a:pPr>
              <a:buFont typeface="Wingdings" pitchFamily="2" charset="2"/>
              <a:buNone/>
            </a:pPr>
            <a:r>
              <a:rPr lang="fa-IR" sz="3000" b="1">
                <a:solidFill>
                  <a:srgbClr val="000000"/>
                </a:solidFill>
                <a:effectLst>
                  <a:outerShdw blurRad="38100" dist="38100" dir="2700000" algn="tl">
                    <a:srgbClr val="FFFFFF"/>
                  </a:outerShdw>
                </a:effectLst>
                <a:cs typeface="B Badr" pitchFamily="2" charset="-78"/>
              </a:rPr>
              <a:t> 5- كاهش ذخيره سازي در مواد اوليه و محصولات</a:t>
            </a:r>
          </a:p>
          <a:p>
            <a:pPr>
              <a:buFont typeface="Wingdings" pitchFamily="2" charset="2"/>
              <a:buNone/>
            </a:pPr>
            <a:r>
              <a:rPr lang="fa-IR" sz="3000" b="1">
                <a:solidFill>
                  <a:srgbClr val="000000"/>
                </a:solidFill>
                <a:effectLst>
                  <a:outerShdw blurRad="38100" dist="38100" dir="2700000" algn="tl">
                    <a:srgbClr val="FFFFFF"/>
                  </a:outerShdw>
                </a:effectLst>
                <a:cs typeface="B Badr" pitchFamily="2" charset="-78"/>
              </a:rPr>
              <a:t> 6- كاهش انواع (صرفه جويي هاي كلي</a:t>
            </a:r>
          </a:p>
          <a:p>
            <a:pPr>
              <a:buFont typeface="Wingdings" pitchFamily="2" charset="2"/>
              <a:buNone/>
            </a:pPr>
            <a:r>
              <a:rPr lang="fa-IR" sz="3000" b="1">
                <a:solidFill>
                  <a:srgbClr val="000000"/>
                </a:solidFill>
                <a:effectLst>
                  <a:outerShdw blurRad="38100" dist="38100" dir="2700000" algn="tl">
                    <a:srgbClr val="FFFFFF"/>
                  </a:outerShdw>
                </a:effectLst>
                <a:cs typeface="B Badr" pitchFamily="2" charset="-78"/>
              </a:rPr>
              <a:t> 7- سهولت برقراري ارتباط(عقد قرارداد ، سفارش ، شكايات و تهيه ماخذ </a:t>
            </a:r>
            <a:r>
              <a:rPr lang="en-GB" sz="3000" b="1">
                <a:solidFill>
                  <a:srgbClr val="000000"/>
                </a:solidFill>
                <a:effectLst>
                  <a:outerShdw blurRad="38100" dist="38100" dir="2700000" algn="tl">
                    <a:srgbClr val="FFFFFF"/>
                  </a:outerShdw>
                </a:effectLst>
                <a:cs typeface="B Badr" pitchFamily="2" charset="-78"/>
              </a:rPr>
              <a:t>			      </a:t>
            </a:r>
            <a:endParaRPr lang="fa-IR" sz="3000" b="1">
              <a:solidFill>
                <a:srgbClr val="000000"/>
              </a:solidFill>
              <a:effectLst>
                <a:outerShdw blurRad="38100" dist="38100" dir="2700000" algn="tl">
                  <a:srgbClr val="FFFFFF"/>
                </a:outerShdw>
              </a:effectLst>
              <a:cs typeface="B Badr" pitchFamily="2" charset="-78"/>
            </a:endParaRPr>
          </a:p>
        </p:txBody>
      </p:sp>
      <p:sp>
        <p:nvSpPr>
          <p:cNvPr id="13316" name="AutoShape 4"/>
          <p:cNvSpPr>
            <a:spLocks/>
          </p:cNvSpPr>
          <p:nvPr/>
        </p:nvSpPr>
        <p:spPr bwMode="auto">
          <a:xfrm>
            <a:off x="7543800" y="1828800"/>
            <a:ext cx="360363" cy="4572000"/>
          </a:xfrm>
          <a:prstGeom prst="rightBrace">
            <a:avLst>
              <a:gd name="adj1" fmla="val 105727"/>
              <a:gd name="adj2" fmla="val 50000"/>
            </a:avLst>
          </a:prstGeom>
          <a:noFill/>
          <a:ln w="38100">
            <a:solidFill>
              <a:srgbClr val="FF6600"/>
            </a:solidFill>
            <a:round/>
            <a:headEnd/>
            <a:tailEnd/>
          </a:ln>
          <a:effectLst/>
        </p:spPr>
        <p:txBody>
          <a:bodyPr wrap="none" anchor="ctr"/>
          <a:lstStyle/>
          <a:p>
            <a:endParaRPr lang="fa-IR"/>
          </a:p>
        </p:txBody>
      </p:sp>
      <p:sp>
        <p:nvSpPr>
          <p:cNvPr id="13317" name="Rectangle 5"/>
          <p:cNvSpPr>
            <a:spLocks noRot="1" noChangeArrowheads="1"/>
          </p:cNvSpPr>
          <p:nvPr/>
        </p:nvSpPr>
        <p:spPr bwMode="auto">
          <a:xfrm>
            <a:off x="7848600" y="3632200"/>
            <a:ext cx="1371600" cy="863600"/>
          </a:xfrm>
          <a:prstGeom prst="rect">
            <a:avLst/>
          </a:prstGeom>
          <a:noFill/>
          <a:ln w="9525">
            <a:noFill/>
            <a:miter lim="800000"/>
            <a:headEnd/>
            <a:tailEnd/>
          </a:ln>
          <a:effectLst/>
        </p:spPr>
        <p:txBody>
          <a:bodyPr anchor="ctr"/>
          <a:lstStyle/>
          <a:p>
            <a:pPr algn="ctr"/>
            <a:r>
              <a:rPr lang="fa-IR" sz="3200">
                <a:effectLst>
                  <a:outerShdw blurRad="38100" dist="38100" dir="2700000" algn="tl">
                    <a:srgbClr val="000000"/>
                  </a:outerShdw>
                </a:effectLst>
                <a:latin typeface="Arial" pitchFamily="34" charset="0"/>
                <a:cs typeface="B Badr" pitchFamily="2" charset="-78"/>
              </a:rPr>
              <a:t>فوايد از نظر توليد كننده</a:t>
            </a:r>
            <a:endParaRPr lang="en-US" sz="3200">
              <a:effectLst>
                <a:outerShdw blurRad="38100" dist="38100" dir="2700000" algn="tl">
                  <a:srgbClr val="000000"/>
                </a:outerShdw>
              </a:effectLst>
              <a:latin typeface="Arial" pitchFamily="34" charset="0"/>
              <a:cs typeface="B Badr" pitchFamily="2" charset="-78"/>
            </a:endParaRPr>
          </a:p>
        </p:txBody>
      </p:sp>
      <p:sp>
        <p:nvSpPr>
          <p:cNvPr id="13318" name="Rectangle 6"/>
          <p:cNvSpPr>
            <a:spLocks noChangeArrowheads="1"/>
          </p:cNvSpPr>
          <p:nvPr/>
        </p:nvSpPr>
        <p:spPr bwMode="auto">
          <a:xfrm>
            <a:off x="0" y="579438"/>
            <a:ext cx="8991600" cy="1066800"/>
          </a:xfrm>
          <a:prstGeom prst="rect">
            <a:avLst/>
          </a:prstGeom>
          <a:noFill/>
          <a:ln w="9525">
            <a:noFill/>
            <a:miter lim="800000"/>
            <a:headEnd/>
            <a:tailEnd/>
          </a:ln>
          <a:effectLst/>
        </p:spPr>
        <p:txBody>
          <a:bodyPr>
            <a:spAutoFit/>
          </a:bodyPr>
          <a:lstStyle/>
          <a:p>
            <a:pPr algn="justLow">
              <a:spcBef>
                <a:spcPct val="50000"/>
              </a:spcBef>
            </a:pPr>
            <a:r>
              <a:rPr lang="fa-IR" sz="3200">
                <a:latin typeface="Arial" pitchFamily="34" charset="0"/>
              </a:rPr>
              <a:t>بطور كلي مي توان فوايد استاندارد كردن را از نقطه نظر هاي مختلف بصورت زير بيان كرد:</a:t>
            </a:r>
          </a:p>
        </p:txBody>
      </p:sp>
    </p:spTree>
  </p:cSld>
  <p:clrMapOvr>
    <a:masterClrMapping/>
  </p:clrMapOvr>
  <p:transition>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13314"/>
                                        </p:tgtEl>
                                        <p:attrNameLst>
                                          <p:attrName>style.visibility</p:attrName>
                                        </p:attrNameLst>
                                      </p:cBhvr>
                                      <p:to>
                                        <p:strVal val="visible"/>
                                      </p:to>
                                    </p:set>
                                    <p:anim to="" calcmode="lin" valueType="num">
                                      <p:cBhvr>
                                        <p:cTn id="7" dur="1" fill="hold"/>
                                        <p:tgtEl>
                                          <p:spTgt spid="13314"/>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41" presetClass="entr" presetSubtype="0" fill="hold" nodeType="clickEffect">
                                  <p:stCondLst>
                                    <p:cond delay="0"/>
                                  </p:stCondLst>
                                  <p:iterate type="lt">
                                    <p:tmPct val="10000"/>
                                  </p:iterate>
                                  <p:childTnLst>
                                    <p:set>
                                      <p:cBhvr>
                                        <p:cTn id="11" dur="1" fill="hold">
                                          <p:stCondLst>
                                            <p:cond delay="0"/>
                                          </p:stCondLst>
                                        </p:cTn>
                                        <p:tgtEl>
                                          <p:spTgt spid="13318">
                                            <p:txEl>
                                              <p:pRg st="0" end="0"/>
                                            </p:txEl>
                                          </p:spTgt>
                                        </p:tgtEl>
                                        <p:attrNameLst>
                                          <p:attrName>style.visibility</p:attrName>
                                        </p:attrNameLst>
                                      </p:cBhvr>
                                      <p:to>
                                        <p:strVal val="visible"/>
                                      </p:to>
                                    </p:set>
                                    <p:anim calcmode="lin" valueType="num">
                                      <p:cBhvr>
                                        <p:cTn id="12" dur="500" fill="hold"/>
                                        <p:tgtEl>
                                          <p:spTgt spid="13318">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13" dur="500" fill="hold"/>
                                        <p:tgtEl>
                                          <p:spTgt spid="13318">
                                            <p:txEl>
                                              <p:pRg st="0" end="0"/>
                                            </p:txEl>
                                          </p:spTgt>
                                        </p:tgtEl>
                                        <p:attrNameLst>
                                          <p:attrName>ppt_y</p:attrName>
                                        </p:attrNameLst>
                                      </p:cBhvr>
                                      <p:tavLst>
                                        <p:tav tm="0">
                                          <p:val>
                                            <p:strVal val="#ppt_y"/>
                                          </p:val>
                                        </p:tav>
                                        <p:tav tm="100000">
                                          <p:val>
                                            <p:strVal val="#ppt_y"/>
                                          </p:val>
                                        </p:tav>
                                      </p:tavLst>
                                    </p:anim>
                                    <p:anim calcmode="lin" valueType="num">
                                      <p:cBhvr>
                                        <p:cTn id="14" dur="500" fill="hold"/>
                                        <p:tgtEl>
                                          <p:spTgt spid="13318">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5" dur="500" fill="hold"/>
                                        <p:tgtEl>
                                          <p:spTgt spid="13318">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6" dur="500" tmFilter="0,0; .5, 1; 1, 1"/>
                                        <p:tgtEl>
                                          <p:spTgt spid="13318">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4" presetClass="entr" presetSubtype="16" fill="hold" grpId="0" nodeType="clickEffect">
                                  <p:stCondLst>
                                    <p:cond delay="0"/>
                                  </p:stCondLst>
                                  <p:childTnLst>
                                    <p:set>
                                      <p:cBhvr>
                                        <p:cTn id="20" dur="1" fill="hold">
                                          <p:stCondLst>
                                            <p:cond delay="0"/>
                                          </p:stCondLst>
                                        </p:cTn>
                                        <p:tgtEl>
                                          <p:spTgt spid="13317"/>
                                        </p:tgtEl>
                                        <p:attrNameLst>
                                          <p:attrName>style.visibility</p:attrName>
                                        </p:attrNameLst>
                                      </p:cBhvr>
                                      <p:to>
                                        <p:strVal val="visible"/>
                                      </p:to>
                                    </p:set>
                                    <p:animEffect transition="in" filter="box(in)">
                                      <p:cBhvr>
                                        <p:cTn id="21" dur="500"/>
                                        <p:tgtEl>
                                          <p:spTgt spid="13317"/>
                                        </p:tgtEl>
                                      </p:cBhvr>
                                    </p:animEffect>
                                  </p:childTnLst>
                                </p:cTn>
                              </p:par>
                            </p:childTnLst>
                          </p:cTn>
                        </p:par>
                      </p:childTnLst>
                    </p:cTn>
                  </p:par>
                  <p:par>
                    <p:cTn id="22" fill="hold">
                      <p:stCondLst>
                        <p:cond delay="indefinite"/>
                      </p:stCondLst>
                      <p:childTnLst>
                        <p:par>
                          <p:cTn id="23" fill="hold">
                            <p:stCondLst>
                              <p:cond delay="0"/>
                            </p:stCondLst>
                            <p:childTnLst>
                              <p:par>
                                <p:cTn id="24" presetID="5" presetClass="entr" presetSubtype="10" fill="hold" grpId="0" nodeType="clickEffect">
                                  <p:stCondLst>
                                    <p:cond delay="0"/>
                                  </p:stCondLst>
                                  <p:childTnLst>
                                    <p:set>
                                      <p:cBhvr>
                                        <p:cTn id="25" dur="1" fill="hold">
                                          <p:stCondLst>
                                            <p:cond delay="0"/>
                                          </p:stCondLst>
                                        </p:cTn>
                                        <p:tgtEl>
                                          <p:spTgt spid="13316"/>
                                        </p:tgtEl>
                                        <p:attrNameLst>
                                          <p:attrName>style.visibility</p:attrName>
                                        </p:attrNameLst>
                                      </p:cBhvr>
                                      <p:to>
                                        <p:strVal val="visible"/>
                                      </p:to>
                                    </p:set>
                                    <p:animEffect transition="in" filter="checkerboard(across)">
                                      <p:cBhvr>
                                        <p:cTn id="26" dur="500"/>
                                        <p:tgtEl>
                                          <p:spTgt spid="13316"/>
                                        </p:tgtEl>
                                      </p:cBhvr>
                                    </p:animEffect>
                                  </p:childTnLst>
                                </p:cTn>
                              </p:par>
                            </p:childTnLst>
                          </p:cTn>
                        </p:par>
                      </p:childTnLst>
                    </p:cTn>
                  </p:par>
                  <p:par>
                    <p:cTn id="27" fill="hold">
                      <p:stCondLst>
                        <p:cond delay="indefinite"/>
                      </p:stCondLst>
                      <p:childTnLst>
                        <p:par>
                          <p:cTn id="28" fill="hold">
                            <p:stCondLst>
                              <p:cond delay="0"/>
                            </p:stCondLst>
                            <p:childTnLst>
                              <p:par>
                                <p:cTn id="29" presetID="18" presetClass="entr" presetSubtype="12" fill="hold" nodeType="clickEffect">
                                  <p:stCondLst>
                                    <p:cond delay="0"/>
                                  </p:stCondLst>
                                  <p:childTnLst>
                                    <p:set>
                                      <p:cBhvr>
                                        <p:cTn id="30" dur="1" fill="hold">
                                          <p:stCondLst>
                                            <p:cond delay="0"/>
                                          </p:stCondLst>
                                        </p:cTn>
                                        <p:tgtEl>
                                          <p:spTgt spid="13315">
                                            <p:txEl>
                                              <p:pRg st="0" end="0"/>
                                            </p:txEl>
                                          </p:spTgt>
                                        </p:tgtEl>
                                        <p:attrNameLst>
                                          <p:attrName>style.visibility</p:attrName>
                                        </p:attrNameLst>
                                      </p:cBhvr>
                                      <p:to>
                                        <p:strVal val="visible"/>
                                      </p:to>
                                    </p:set>
                                    <p:animEffect transition="in" filter="strips(downLeft)">
                                      <p:cBhvr>
                                        <p:cTn id="31" dur="500"/>
                                        <p:tgtEl>
                                          <p:spTgt spid="13315">
                                            <p:txEl>
                                              <p:pRg st="0" end="0"/>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8" presetClass="entr" presetSubtype="12" fill="hold" nodeType="clickEffect">
                                  <p:stCondLst>
                                    <p:cond delay="0"/>
                                  </p:stCondLst>
                                  <p:childTnLst>
                                    <p:set>
                                      <p:cBhvr>
                                        <p:cTn id="35" dur="1" fill="hold">
                                          <p:stCondLst>
                                            <p:cond delay="0"/>
                                          </p:stCondLst>
                                        </p:cTn>
                                        <p:tgtEl>
                                          <p:spTgt spid="13315">
                                            <p:txEl>
                                              <p:pRg st="1" end="1"/>
                                            </p:txEl>
                                          </p:spTgt>
                                        </p:tgtEl>
                                        <p:attrNameLst>
                                          <p:attrName>style.visibility</p:attrName>
                                        </p:attrNameLst>
                                      </p:cBhvr>
                                      <p:to>
                                        <p:strVal val="visible"/>
                                      </p:to>
                                    </p:set>
                                    <p:animEffect transition="in" filter="strips(downLeft)">
                                      <p:cBhvr>
                                        <p:cTn id="36" dur="500"/>
                                        <p:tgtEl>
                                          <p:spTgt spid="13315">
                                            <p:txEl>
                                              <p:pRg st="1" end="1"/>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8" presetClass="entr" presetSubtype="12" fill="hold" nodeType="clickEffect">
                                  <p:stCondLst>
                                    <p:cond delay="0"/>
                                  </p:stCondLst>
                                  <p:childTnLst>
                                    <p:set>
                                      <p:cBhvr>
                                        <p:cTn id="40" dur="1" fill="hold">
                                          <p:stCondLst>
                                            <p:cond delay="0"/>
                                          </p:stCondLst>
                                        </p:cTn>
                                        <p:tgtEl>
                                          <p:spTgt spid="13315">
                                            <p:txEl>
                                              <p:pRg st="2" end="2"/>
                                            </p:txEl>
                                          </p:spTgt>
                                        </p:tgtEl>
                                        <p:attrNameLst>
                                          <p:attrName>style.visibility</p:attrName>
                                        </p:attrNameLst>
                                      </p:cBhvr>
                                      <p:to>
                                        <p:strVal val="visible"/>
                                      </p:to>
                                    </p:set>
                                    <p:animEffect transition="in" filter="strips(downLeft)">
                                      <p:cBhvr>
                                        <p:cTn id="41" dur="500"/>
                                        <p:tgtEl>
                                          <p:spTgt spid="13315">
                                            <p:txEl>
                                              <p:pRg st="2" end="2"/>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18" presetClass="entr" presetSubtype="12" fill="hold" nodeType="clickEffect">
                                  <p:stCondLst>
                                    <p:cond delay="0"/>
                                  </p:stCondLst>
                                  <p:childTnLst>
                                    <p:set>
                                      <p:cBhvr>
                                        <p:cTn id="45" dur="1" fill="hold">
                                          <p:stCondLst>
                                            <p:cond delay="0"/>
                                          </p:stCondLst>
                                        </p:cTn>
                                        <p:tgtEl>
                                          <p:spTgt spid="13315">
                                            <p:txEl>
                                              <p:pRg st="3" end="3"/>
                                            </p:txEl>
                                          </p:spTgt>
                                        </p:tgtEl>
                                        <p:attrNameLst>
                                          <p:attrName>style.visibility</p:attrName>
                                        </p:attrNameLst>
                                      </p:cBhvr>
                                      <p:to>
                                        <p:strVal val="visible"/>
                                      </p:to>
                                    </p:set>
                                    <p:animEffect transition="in" filter="strips(downLeft)">
                                      <p:cBhvr>
                                        <p:cTn id="46" dur="500"/>
                                        <p:tgtEl>
                                          <p:spTgt spid="13315">
                                            <p:txEl>
                                              <p:pRg st="3" end="3"/>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18" presetClass="entr" presetSubtype="12" fill="hold" nodeType="clickEffect">
                                  <p:stCondLst>
                                    <p:cond delay="0"/>
                                  </p:stCondLst>
                                  <p:childTnLst>
                                    <p:set>
                                      <p:cBhvr>
                                        <p:cTn id="50" dur="1" fill="hold">
                                          <p:stCondLst>
                                            <p:cond delay="0"/>
                                          </p:stCondLst>
                                        </p:cTn>
                                        <p:tgtEl>
                                          <p:spTgt spid="13315">
                                            <p:txEl>
                                              <p:pRg st="4" end="4"/>
                                            </p:txEl>
                                          </p:spTgt>
                                        </p:tgtEl>
                                        <p:attrNameLst>
                                          <p:attrName>style.visibility</p:attrName>
                                        </p:attrNameLst>
                                      </p:cBhvr>
                                      <p:to>
                                        <p:strVal val="visible"/>
                                      </p:to>
                                    </p:set>
                                    <p:animEffect transition="in" filter="strips(downLeft)">
                                      <p:cBhvr>
                                        <p:cTn id="51" dur="500"/>
                                        <p:tgtEl>
                                          <p:spTgt spid="13315">
                                            <p:txEl>
                                              <p:pRg st="4" end="4"/>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18" presetClass="entr" presetSubtype="12" fill="hold" nodeType="clickEffect">
                                  <p:stCondLst>
                                    <p:cond delay="0"/>
                                  </p:stCondLst>
                                  <p:childTnLst>
                                    <p:set>
                                      <p:cBhvr>
                                        <p:cTn id="55" dur="1" fill="hold">
                                          <p:stCondLst>
                                            <p:cond delay="0"/>
                                          </p:stCondLst>
                                        </p:cTn>
                                        <p:tgtEl>
                                          <p:spTgt spid="13315">
                                            <p:txEl>
                                              <p:pRg st="5" end="5"/>
                                            </p:txEl>
                                          </p:spTgt>
                                        </p:tgtEl>
                                        <p:attrNameLst>
                                          <p:attrName>style.visibility</p:attrName>
                                        </p:attrNameLst>
                                      </p:cBhvr>
                                      <p:to>
                                        <p:strVal val="visible"/>
                                      </p:to>
                                    </p:set>
                                    <p:animEffect transition="in" filter="strips(downLeft)">
                                      <p:cBhvr>
                                        <p:cTn id="56" dur="500"/>
                                        <p:tgtEl>
                                          <p:spTgt spid="13315">
                                            <p:txEl>
                                              <p:pRg st="5" end="5"/>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18" presetClass="entr" presetSubtype="12" fill="hold" nodeType="clickEffect">
                                  <p:stCondLst>
                                    <p:cond delay="0"/>
                                  </p:stCondLst>
                                  <p:childTnLst>
                                    <p:set>
                                      <p:cBhvr>
                                        <p:cTn id="60" dur="1" fill="hold">
                                          <p:stCondLst>
                                            <p:cond delay="0"/>
                                          </p:stCondLst>
                                        </p:cTn>
                                        <p:tgtEl>
                                          <p:spTgt spid="13315">
                                            <p:txEl>
                                              <p:pRg st="6" end="6"/>
                                            </p:txEl>
                                          </p:spTgt>
                                        </p:tgtEl>
                                        <p:attrNameLst>
                                          <p:attrName>style.visibility</p:attrName>
                                        </p:attrNameLst>
                                      </p:cBhvr>
                                      <p:to>
                                        <p:strVal val="visible"/>
                                      </p:to>
                                    </p:set>
                                    <p:animEffect transition="in" filter="strips(downLeft)">
                                      <p:cBhvr>
                                        <p:cTn id="61" dur="500"/>
                                        <p:tgtEl>
                                          <p:spTgt spid="1331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p:bldP spid="13316" grpId="0" animBg="1"/>
      <p:bldP spid="13317" grpId="0"/>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57200" y="123825"/>
            <a:ext cx="8229600" cy="638175"/>
          </a:xfrm>
        </p:spPr>
        <p:txBody>
          <a:bodyPr/>
          <a:lstStyle/>
          <a:p>
            <a:r>
              <a:rPr lang="fa-IR">
                <a:solidFill>
                  <a:srgbClr val="FF0066"/>
                </a:solidFill>
                <a:cs typeface="B Badr" pitchFamily="2" charset="-78"/>
              </a:rPr>
              <a:t>فوايد استاندارداز ديدگاه هاي مختلف</a:t>
            </a:r>
            <a:endParaRPr lang="en-US">
              <a:solidFill>
                <a:srgbClr val="FF0066"/>
              </a:solidFill>
              <a:cs typeface="B Badr" pitchFamily="2" charset="-78"/>
            </a:endParaRPr>
          </a:p>
        </p:txBody>
      </p:sp>
      <p:sp>
        <p:nvSpPr>
          <p:cNvPr id="14339" name="Rectangle 3"/>
          <p:cNvSpPr>
            <a:spLocks noGrp="1" noChangeArrowheads="1"/>
          </p:cNvSpPr>
          <p:nvPr>
            <p:ph type="body" idx="1"/>
          </p:nvPr>
        </p:nvSpPr>
        <p:spPr>
          <a:xfrm>
            <a:off x="0" y="1219200"/>
            <a:ext cx="7696200" cy="2057400"/>
          </a:xfrm>
        </p:spPr>
        <p:txBody>
          <a:bodyPr/>
          <a:lstStyle/>
          <a:p>
            <a:pPr>
              <a:buFont typeface="Wingdings" pitchFamily="2" charset="2"/>
              <a:buNone/>
            </a:pPr>
            <a:r>
              <a:rPr lang="fa-IR" b="1">
                <a:solidFill>
                  <a:srgbClr val="000000"/>
                </a:solidFill>
                <a:effectLst>
                  <a:outerShdw blurRad="38100" dist="38100" dir="2700000" algn="tl">
                    <a:srgbClr val="FFFFFF"/>
                  </a:outerShdw>
                </a:effectLst>
                <a:cs typeface="B Badr" pitchFamily="2" charset="-78"/>
              </a:rPr>
              <a:t>1- اطمينان ازكيفيت محصول (عدم اتلاف سرمايه وزمان)</a:t>
            </a:r>
          </a:p>
          <a:p>
            <a:pPr>
              <a:buFont typeface="Wingdings" pitchFamily="2" charset="2"/>
              <a:buNone/>
            </a:pPr>
            <a:r>
              <a:rPr lang="fa-IR" b="1">
                <a:solidFill>
                  <a:srgbClr val="000000"/>
                </a:solidFill>
                <a:effectLst>
                  <a:outerShdw blurRad="38100" dist="38100" dir="2700000" algn="tl">
                    <a:srgbClr val="FFFFFF"/>
                  </a:outerShdw>
                </a:effectLst>
                <a:cs typeface="B Badr" pitchFamily="2" charset="-78"/>
              </a:rPr>
              <a:t> 2- قابليت تعويض پذيري</a:t>
            </a:r>
          </a:p>
          <a:p>
            <a:pPr>
              <a:buFont typeface="Wingdings" pitchFamily="2" charset="2"/>
              <a:buNone/>
            </a:pPr>
            <a:r>
              <a:rPr lang="fa-IR" b="1">
                <a:solidFill>
                  <a:srgbClr val="000000"/>
                </a:solidFill>
                <a:effectLst>
                  <a:outerShdw blurRad="38100" dist="38100" dir="2700000" algn="tl">
                    <a:srgbClr val="FFFFFF"/>
                  </a:outerShdw>
                </a:effectLst>
                <a:cs typeface="B Badr" pitchFamily="2" charset="-78"/>
              </a:rPr>
              <a:t> 3- سهولت برقراري ارتباط</a:t>
            </a:r>
          </a:p>
        </p:txBody>
      </p:sp>
      <p:sp>
        <p:nvSpPr>
          <p:cNvPr id="14340" name="AutoShape 4"/>
          <p:cNvSpPr>
            <a:spLocks/>
          </p:cNvSpPr>
          <p:nvPr/>
        </p:nvSpPr>
        <p:spPr bwMode="auto">
          <a:xfrm>
            <a:off x="7640638" y="1219200"/>
            <a:ext cx="360362" cy="1676400"/>
          </a:xfrm>
          <a:prstGeom prst="rightBrace">
            <a:avLst>
              <a:gd name="adj1" fmla="val 38767"/>
              <a:gd name="adj2" fmla="val 50000"/>
            </a:avLst>
          </a:prstGeom>
          <a:noFill/>
          <a:ln w="38100">
            <a:solidFill>
              <a:srgbClr val="FF6600"/>
            </a:solidFill>
            <a:round/>
            <a:headEnd/>
            <a:tailEnd/>
          </a:ln>
          <a:effectLst/>
        </p:spPr>
        <p:txBody>
          <a:bodyPr wrap="none" anchor="ctr"/>
          <a:lstStyle/>
          <a:p>
            <a:endParaRPr lang="fa-IR"/>
          </a:p>
        </p:txBody>
      </p:sp>
      <p:sp>
        <p:nvSpPr>
          <p:cNvPr id="14341" name="Rectangle 5"/>
          <p:cNvSpPr>
            <a:spLocks noRot="1" noChangeArrowheads="1"/>
          </p:cNvSpPr>
          <p:nvPr/>
        </p:nvSpPr>
        <p:spPr bwMode="auto">
          <a:xfrm>
            <a:off x="7848600" y="1066800"/>
            <a:ext cx="1371600" cy="1981200"/>
          </a:xfrm>
          <a:prstGeom prst="rect">
            <a:avLst/>
          </a:prstGeom>
          <a:noFill/>
          <a:ln w="9525">
            <a:noFill/>
            <a:miter lim="800000"/>
            <a:headEnd/>
            <a:tailEnd/>
          </a:ln>
          <a:effectLst/>
        </p:spPr>
        <p:txBody>
          <a:bodyPr anchor="ctr"/>
          <a:lstStyle/>
          <a:p>
            <a:pPr algn="ctr"/>
            <a:r>
              <a:rPr lang="fa-IR" sz="3200">
                <a:effectLst>
                  <a:outerShdw blurRad="38100" dist="38100" dir="2700000" algn="tl">
                    <a:srgbClr val="000000"/>
                  </a:outerShdw>
                </a:effectLst>
                <a:latin typeface="Arial" pitchFamily="34" charset="0"/>
                <a:cs typeface="B Badr" pitchFamily="2" charset="-78"/>
              </a:rPr>
              <a:t> از نظر مصرف كننده</a:t>
            </a:r>
            <a:endParaRPr lang="en-US" sz="3200">
              <a:effectLst>
                <a:outerShdw blurRad="38100" dist="38100" dir="2700000" algn="tl">
                  <a:srgbClr val="000000"/>
                </a:outerShdw>
              </a:effectLst>
              <a:latin typeface="Arial" pitchFamily="34" charset="0"/>
              <a:cs typeface="B Badr" pitchFamily="2" charset="-78"/>
            </a:endParaRPr>
          </a:p>
        </p:txBody>
      </p:sp>
      <p:sp>
        <p:nvSpPr>
          <p:cNvPr id="14343" name="Rectangle 7"/>
          <p:cNvSpPr>
            <a:spLocks noRot="1" noChangeArrowheads="1"/>
          </p:cNvSpPr>
          <p:nvPr/>
        </p:nvSpPr>
        <p:spPr bwMode="auto">
          <a:xfrm>
            <a:off x="8001000" y="3886200"/>
            <a:ext cx="1143000" cy="1981200"/>
          </a:xfrm>
          <a:prstGeom prst="rect">
            <a:avLst/>
          </a:prstGeom>
          <a:noFill/>
          <a:ln w="9525">
            <a:noFill/>
            <a:miter lim="800000"/>
            <a:headEnd/>
            <a:tailEnd/>
          </a:ln>
          <a:effectLst/>
        </p:spPr>
        <p:txBody>
          <a:bodyPr anchor="ctr"/>
          <a:lstStyle/>
          <a:p>
            <a:pPr algn="ctr"/>
            <a:r>
              <a:rPr lang="fa-IR" sz="3200">
                <a:effectLst>
                  <a:outerShdw blurRad="38100" dist="38100" dir="2700000" algn="tl">
                    <a:srgbClr val="000000"/>
                  </a:outerShdw>
                </a:effectLst>
                <a:latin typeface="Arial" pitchFamily="34" charset="0"/>
                <a:cs typeface="B Badr" pitchFamily="2" charset="-78"/>
              </a:rPr>
              <a:t> از نظر تجارت</a:t>
            </a:r>
            <a:endParaRPr lang="en-US" sz="3200">
              <a:effectLst>
                <a:outerShdw blurRad="38100" dist="38100" dir="2700000" algn="tl">
                  <a:srgbClr val="000000"/>
                </a:outerShdw>
              </a:effectLst>
              <a:latin typeface="Arial" pitchFamily="34" charset="0"/>
              <a:cs typeface="B Badr" pitchFamily="2" charset="-78"/>
            </a:endParaRPr>
          </a:p>
        </p:txBody>
      </p:sp>
      <p:sp>
        <p:nvSpPr>
          <p:cNvPr id="14344" name="AutoShape 8"/>
          <p:cNvSpPr>
            <a:spLocks/>
          </p:cNvSpPr>
          <p:nvPr/>
        </p:nvSpPr>
        <p:spPr bwMode="auto">
          <a:xfrm>
            <a:off x="7696200" y="3505200"/>
            <a:ext cx="360363" cy="2362200"/>
          </a:xfrm>
          <a:prstGeom prst="rightBrace">
            <a:avLst>
              <a:gd name="adj1" fmla="val 54625"/>
              <a:gd name="adj2" fmla="val 50000"/>
            </a:avLst>
          </a:prstGeom>
          <a:noFill/>
          <a:ln w="38100">
            <a:solidFill>
              <a:srgbClr val="FF6600"/>
            </a:solidFill>
            <a:round/>
            <a:headEnd/>
            <a:tailEnd/>
          </a:ln>
          <a:effectLst/>
        </p:spPr>
        <p:txBody>
          <a:bodyPr wrap="none" anchor="ctr"/>
          <a:lstStyle/>
          <a:p>
            <a:endParaRPr lang="fa-IR"/>
          </a:p>
        </p:txBody>
      </p:sp>
      <p:sp>
        <p:nvSpPr>
          <p:cNvPr id="14345" name="Rectangle 9"/>
          <p:cNvSpPr>
            <a:spLocks noChangeArrowheads="1"/>
          </p:cNvSpPr>
          <p:nvPr/>
        </p:nvSpPr>
        <p:spPr bwMode="auto">
          <a:xfrm>
            <a:off x="76200" y="3657600"/>
            <a:ext cx="7696200" cy="2057400"/>
          </a:xfrm>
          <a:prstGeom prst="rect">
            <a:avLst/>
          </a:prstGeom>
          <a:noFill/>
          <a:ln w="9525">
            <a:noFill/>
            <a:miter lim="800000"/>
            <a:headEnd/>
            <a:tailEnd/>
          </a:ln>
          <a:effectLst/>
        </p:spPr>
        <p:txBody>
          <a:bodyPr/>
          <a:lstStyle/>
          <a:p>
            <a:pPr marL="342900" indent="-342900" algn="justLow">
              <a:spcBef>
                <a:spcPct val="20000"/>
              </a:spcBef>
              <a:buClr>
                <a:schemeClr val="hlink"/>
              </a:buClr>
              <a:buFont typeface="Wingdings" pitchFamily="2" charset="2"/>
              <a:buNone/>
            </a:pPr>
            <a:r>
              <a:rPr lang="fa-IR" sz="3200" b="1">
                <a:solidFill>
                  <a:srgbClr val="000000"/>
                </a:solidFill>
                <a:effectLst>
                  <a:outerShdw blurRad="38100" dist="38100" dir="2700000" algn="tl">
                    <a:srgbClr val="FFFFFF"/>
                  </a:outerShdw>
                </a:effectLst>
                <a:cs typeface="B Badr" pitchFamily="2" charset="-78"/>
              </a:rPr>
              <a:t>1- به حداقل رساندن تاخير ، مكاتبات و مذاكرات ناشي از تعيين مشخصات سفارشات ناقص و غير دقيق</a:t>
            </a:r>
          </a:p>
          <a:p>
            <a:pPr marL="342900" indent="-342900" algn="justLow">
              <a:spcBef>
                <a:spcPct val="20000"/>
              </a:spcBef>
              <a:buClr>
                <a:schemeClr val="hlink"/>
              </a:buClr>
              <a:buFont typeface="Wingdings" pitchFamily="2" charset="2"/>
              <a:buNone/>
            </a:pPr>
            <a:r>
              <a:rPr lang="fa-IR" sz="3200" b="1">
                <a:solidFill>
                  <a:srgbClr val="000000"/>
                </a:solidFill>
                <a:effectLst>
                  <a:outerShdw blurRad="38100" dist="38100" dir="2700000" algn="tl">
                    <a:srgbClr val="FFFFFF"/>
                  </a:outerShdw>
                </a:effectLst>
                <a:cs typeface="B Badr" pitchFamily="2" charset="-78"/>
              </a:rPr>
              <a:t> 2- وجود اصول عملي وكاربردي جهت پذيرش يا مرجوع نمودن كالاو ارزيابي وشكايت و اعتراضات قراردادها</a:t>
            </a:r>
          </a:p>
        </p:txBody>
      </p:sp>
    </p:spTree>
  </p:cSld>
  <p:clrMapOvr>
    <a:masterClrMapping/>
  </p:clrMapOvr>
  <p:transition>
    <p:plu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14338"/>
                                        </p:tgtEl>
                                        <p:attrNameLst>
                                          <p:attrName>style.visibility</p:attrName>
                                        </p:attrNameLst>
                                      </p:cBhvr>
                                      <p:to>
                                        <p:strVal val="visible"/>
                                      </p:to>
                                    </p:set>
                                    <p:anim to="" calcmode="lin" valueType="num">
                                      <p:cBhvr>
                                        <p:cTn id="7" dur="1" fill="hold"/>
                                        <p:tgtEl>
                                          <p:spTgt spid="14338"/>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4341"/>
                                        </p:tgtEl>
                                        <p:attrNameLst>
                                          <p:attrName>style.visibility</p:attrName>
                                        </p:attrNameLst>
                                      </p:cBhvr>
                                      <p:to>
                                        <p:strVal val="visible"/>
                                      </p:to>
                                    </p:set>
                                    <p:animEffect transition="in" filter="box(in)">
                                      <p:cBhvr>
                                        <p:cTn id="12" dur="500"/>
                                        <p:tgtEl>
                                          <p:spTgt spid="14341"/>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4340"/>
                                        </p:tgtEl>
                                        <p:attrNameLst>
                                          <p:attrName>style.visibility</p:attrName>
                                        </p:attrNameLst>
                                      </p:cBhvr>
                                      <p:to>
                                        <p:strVal val="visible"/>
                                      </p:to>
                                    </p:set>
                                    <p:animEffect transition="in" filter="checkerboard(across)">
                                      <p:cBhvr>
                                        <p:cTn id="17" dur="500"/>
                                        <p:tgtEl>
                                          <p:spTgt spid="14340"/>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nodeType="clickEffect">
                                  <p:stCondLst>
                                    <p:cond delay="0"/>
                                  </p:stCondLst>
                                  <p:childTnLst>
                                    <p:set>
                                      <p:cBhvr>
                                        <p:cTn id="21" dur="1" fill="hold">
                                          <p:stCondLst>
                                            <p:cond delay="0"/>
                                          </p:stCondLst>
                                        </p:cTn>
                                        <p:tgtEl>
                                          <p:spTgt spid="14339">
                                            <p:txEl>
                                              <p:pRg st="0" end="0"/>
                                            </p:txEl>
                                          </p:spTgt>
                                        </p:tgtEl>
                                        <p:attrNameLst>
                                          <p:attrName>style.visibility</p:attrName>
                                        </p:attrNameLst>
                                      </p:cBhvr>
                                      <p:to>
                                        <p:strVal val="visible"/>
                                      </p:to>
                                    </p:set>
                                    <p:animEffect transition="in" filter="strips(downLeft)">
                                      <p:cBhvr>
                                        <p:cTn id="22" dur="500"/>
                                        <p:tgtEl>
                                          <p:spTgt spid="14339">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12" fill="hold" nodeType="clickEffect">
                                  <p:stCondLst>
                                    <p:cond delay="0"/>
                                  </p:stCondLst>
                                  <p:childTnLst>
                                    <p:set>
                                      <p:cBhvr>
                                        <p:cTn id="26" dur="1" fill="hold">
                                          <p:stCondLst>
                                            <p:cond delay="0"/>
                                          </p:stCondLst>
                                        </p:cTn>
                                        <p:tgtEl>
                                          <p:spTgt spid="14339">
                                            <p:txEl>
                                              <p:pRg st="1" end="1"/>
                                            </p:txEl>
                                          </p:spTgt>
                                        </p:tgtEl>
                                        <p:attrNameLst>
                                          <p:attrName>style.visibility</p:attrName>
                                        </p:attrNameLst>
                                      </p:cBhvr>
                                      <p:to>
                                        <p:strVal val="visible"/>
                                      </p:to>
                                    </p:set>
                                    <p:animEffect transition="in" filter="strips(downLeft)">
                                      <p:cBhvr>
                                        <p:cTn id="27" dur="500"/>
                                        <p:tgtEl>
                                          <p:spTgt spid="14339">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12" fill="hold" nodeType="clickEffect">
                                  <p:stCondLst>
                                    <p:cond delay="0"/>
                                  </p:stCondLst>
                                  <p:childTnLst>
                                    <p:set>
                                      <p:cBhvr>
                                        <p:cTn id="31" dur="1" fill="hold">
                                          <p:stCondLst>
                                            <p:cond delay="0"/>
                                          </p:stCondLst>
                                        </p:cTn>
                                        <p:tgtEl>
                                          <p:spTgt spid="14339">
                                            <p:txEl>
                                              <p:pRg st="2" end="2"/>
                                            </p:txEl>
                                          </p:spTgt>
                                        </p:tgtEl>
                                        <p:attrNameLst>
                                          <p:attrName>style.visibility</p:attrName>
                                        </p:attrNameLst>
                                      </p:cBhvr>
                                      <p:to>
                                        <p:strVal val="visible"/>
                                      </p:to>
                                    </p:set>
                                    <p:animEffect transition="in" filter="strips(downLeft)">
                                      <p:cBhvr>
                                        <p:cTn id="32" dur="500"/>
                                        <p:tgtEl>
                                          <p:spTgt spid="14339">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14343"/>
                                        </p:tgtEl>
                                        <p:attrNameLst>
                                          <p:attrName>style.visibility</p:attrName>
                                        </p:attrNameLst>
                                      </p:cBhvr>
                                      <p:to>
                                        <p:strVal val="visible"/>
                                      </p:to>
                                    </p:set>
                                    <p:animEffect transition="in" filter="box(in)">
                                      <p:cBhvr>
                                        <p:cTn id="37" dur="500"/>
                                        <p:tgtEl>
                                          <p:spTgt spid="14343"/>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14344"/>
                                        </p:tgtEl>
                                        <p:attrNameLst>
                                          <p:attrName>style.visibility</p:attrName>
                                        </p:attrNameLst>
                                      </p:cBhvr>
                                      <p:to>
                                        <p:strVal val="visible"/>
                                      </p:to>
                                    </p:set>
                                    <p:animEffect transition="in" filter="checkerboard(across)">
                                      <p:cBhvr>
                                        <p:cTn id="42" dur="500"/>
                                        <p:tgtEl>
                                          <p:spTgt spid="14344"/>
                                        </p:tgtEl>
                                      </p:cBhvr>
                                    </p:animEffect>
                                  </p:childTnLst>
                                </p:cTn>
                              </p:par>
                            </p:childTnLst>
                          </p:cTn>
                        </p:par>
                      </p:childTnLst>
                    </p:cTn>
                  </p:par>
                  <p:par>
                    <p:cTn id="43" fill="hold">
                      <p:stCondLst>
                        <p:cond delay="indefinite"/>
                      </p:stCondLst>
                      <p:childTnLst>
                        <p:par>
                          <p:cTn id="44" fill="hold">
                            <p:stCondLst>
                              <p:cond delay="0"/>
                            </p:stCondLst>
                            <p:childTnLst>
                              <p:par>
                                <p:cTn id="45" presetID="18" presetClass="entr" presetSubtype="12" fill="hold" nodeType="clickEffect">
                                  <p:stCondLst>
                                    <p:cond delay="0"/>
                                  </p:stCondLst>
                                  <p:childTnLst>
                                    <p:set>
                                      <p:cBhvr>
                                        <p:cTn id="46" dur="1" fill="hold">
                                          <p:stCondLst>
                                            <p:cond delay="0"/>
                                          </p:stCondLst>
                                        </p:cTn>
                                        <p:tgtEl>
                                          <p:spTgt spid="14345">
                                            <p:txEl>
                                              <p:pRg st="0" end="0"/>
                                            </p:txEl>
                                          </p:spTgt>
                                        </p:tgtEl>
                                        <p:attrNameLst>
                                          <p:attrName>style.visibility</p:attrName>
                                        </p:attrNameLst>
                                      </p:cBhvr>
                                      <p:to>
                                        <p:strVal val="visible"/>
                                      </p:to>
                                    </p:set>
                                    <p:animEffect transition="in" filter="strips(downLeft)">
                                      <p:cBhvr>
                                        <p:cTn id="47" dur="500"/>
                                        <p:tgtEl>
                                          <p:spTgt spid="14345">
                                            <p:txEl>
                                              <p:pRg st="0" end="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8" presetClass="entr" presetSubtype="12" fill="hold" nodeType="clickEffect">
                                  <p:stCondLst>
                                    <p:cond delay="0"/>
                                  </p:stCondLst>
                                  <p:childTnLst>
                                    <p:set>
                                      <p:cBhvr>
                                        <p:cTn id="51" dur="1" fill="hold">
                                          <p:stCondLst>
                                            <p:cond delay="0"/>
                                          </p:stCondLst>
                                        </p:cTn>
                                        <p:tgtEl>
                                          <p:spTgt spid="14345">
                                            <p:txEl>
                                              <p:pRg st="1" end="1"/>
                                            </p:txEl>
                                          </p:spTgt>
                                        </p:tgtEl>
                                        <p:attrNameLst>
                                          <p:attrName>style.visibility</p:attrName>
                                        </p:attrNameLst>
                                      </p:cBhvr>
                                      <p:to>
                                        <p:strVal val="visible"/>
                                      </p:to>
                                    </p:set>
                                    <p:animEffect transition="in" filter="strips(downLeft)">
                                      <p:cBhvr>
                                        <p:cTn id="52" dur="500"/>
                                        <p:tgtEl>
                                          <p:spTgt spid="1434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8" grpId="0"/>
      <p:bldP spid="14340" grpId="0" animBg="1"/>
      <p:bldP spid="14341" grpId="0"/>
      <p:bldP spid="14343" grpId="0"/>
      <p:bldP spid="14344" grpId="0" animBg="1"/>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457200" y="123825"/>
            <a:ext cx="8229600" cy="638175"/>
          </a:xfrm>
        </p:spPr>
        <p:txBody>
          <a:bodyPr/>
          <a:lstStyle/>
          <a:p>
            <a:r>
              <a:rPr lang="fa-IR">
                <a:solidFill>
                  <a:srgbClr val="FF0066"/>
                </a:solidFill>
                <a:cs typeface="B Badr" pitchFamily="2" charset="-78"/>
              </a:rPr>
              <a:t>فوايد استاندارداز ديدگاه هاي مختلف</a:t>
            </a:r>
            <a:endParaRPr lang="en-US">
              <a:solidFill>
                <a:srgbClr val="FF0066"/>
              </a:solidFill>
              <a:cs typeface="B Badr" pitchFamily="2" charset="-78"/>
            </a:endParaRPr>
          </a:p>
        </p:txBody>
      </p:sp>
      <p:sp>
        <p:nvSpPr>
          <p:cNvPr id="15363" name="Rectangle 3"/>
          <p:cNvSpPr>
            <a:spLocks noGrp="1" noChangeArrowheads="1"/>
          </p:cNvSpPr>
          <p:nvPr>
            <p:ph type="body" idx="1"/>
          </p:nvPr>
        </p:nvSpPr>
        <p:spPr>
          <a:xfrm>
            <a:off x="0" y="1219200"/>
            <a:ext cx="7696200" cy="3048000"/>
          </a:xfrm>
        </p:spPr>
        <p:txBody>
          <a:bodyPr/>
          <a:lstStyle/>
          <a:p>
            <a:pPr algn="justLow">
              <a:lnSpc>
                <a:spcPct val="90000"/>
              </a:lnSpc>
              <a:buFont typeface="Wingdings" pitchFamily="2" charset="2"/>
              <a:buNone/>
            </a:pPr>
            <a:r>
              <a:rPr lang="fa-IR" b="1">
                <a:solidFill>
                  <a:srgbClr val="000000"/>
                </a:solidFill>
                <a:effectLst>
                  <a:outerShdw blurRad="38100" dist="38100" dir="2700000" algn="tl">
                    <a:srgbClr val="FFFFFF"/>
                  </a:outerShdw>
                </a:effectLst>
                <a:cs typeface="B Badr" pitchFamily="2" charset="-78"/>
              </a:rPr>
              <a:t>1- بكارگيري روشها و مواد پذيرفته شده جهت سهولت وتسريع طراحي ، انتخاب و ...</a:t>
            </a:r>
          </a:p>
          <a:p>
            <a:pPr algn="justLow">
              <a:lnSpc>
                <a:spcPct val="90000"/>
              </a:lnSpc>
              <a:buFont typeface="Wingdings" pitchFamily="2" charset="2"/>
              <a:buNone/>
            </a:pPr>
            <a:r>
              <a:rPr lang="fa-IR" b="1">
                <a:solidFill>
                  <a:srgbClr val="000000"/>
                </a:solidFill>
                <a:effectLst>
                  <a:outerShdw blurRad="38100" dist="38100" dir="2700000" algn="tl">
                    <a:srgbClr val="FFFFFF"/>
                  </a:outerShdw>
                </a:effectLst>
                <a:cs typeface="B Badr" pitchFamily="2" charset="-78"/>
              </a:rPr>
              <a:t> 2- سهولت بهبود و توسعه محصولات و فرآيندها</a:t>
            </a:r>
          </a:p>
          <a:p>
            <a:pPr algn="justLow">
              <a:lnSpc>
                <a:spcPct val="90000"/>
              </a:lnSpc>
              <a:buFont typeface="Wingdings" pitchFamily="2" charset="2"/>
              <a:buNone/>
            </a:pPr>
            <a:r>
              <a:rPr lang="fa-IR" b="1">
                <a:solidFill>
                  <a:srgbClr val="000000"/>
                </a:solidFill>
                <a:effectLst>
                  <a:outerShdw blurRad="38100" dist="38100" dir="2700000" algn="tl">
                    <a:srgbClr val="FFFFFF"/>
                  </a:outerShdw>
                </a:effectLst>
                <a:cs typeface="B Badr" pitchFamily="2" charset="-78"/>
              </a:rPr>
              <a:t> 3- افزايش اطلاعات و دانش فني در رابطه با خواص ، امكانات و كاربرد مواد</a:t>
            </a:r>
          </a:p>
          <a:p>
            <a:pPr algn="justLow">
              <a:lnSpc>
                <a:spcPct val="90000"/>
              </a:lnSpc>
              <a:buFont typeface="Wingdings" pitchFamily="2" charset="2"/>
              <a:buNone/>
            </a:pPr>
            <a:r>
              <a:rPr lang="fa-IR" b="1">
                <a:solidFill>
                  <a:srgbClr val="000000"/>
                </a:solidFill>
                <a:effectLst>
                  <a:outerShdw blurRad="38100" dist="38100" dir="2700000" algn="tl">
                    <a:srgbClr val="FFFFFF"/>
                  </a:outerShdw>
                </a:effectLst>
                <a:cs typeface="B Badr" pitchFamily="2" charset="-78"/>
              </a:rPr>
              <a:t> 4- راهنمايي بمنظور تنظيم تحقيقات و برنامه هاي توسعه</a:t>
            </a:r>
          </a:p>
        </p:txBody>
      </p:sp>
      <p:sp>
        <p:nvSpPr>
          <p:cNvPr id="15364" name="AutoShape 4"/>
          <p:cNvSpPr>
            <a:spLocks/>
          </p:cNvSpPr>
          <p:nvPr/>
        </p:nvSpPr>
        <p:spPr bwMode="auto">
          <a:xfrm>
            <a:off x="7620000" y="1219200"/>
            <a:ext cx="360363" cy="3276600"/>
          </a:xfrm>
          <a:prstGeom prst="rightBrace">
            <a:avLst>
              <a:gd name="adj1" fmla="val 75771"/>
              <a:gd name="adj2" fmla="val 50000"/>
            </a:avLst>
          </a:prstGeom>
          <a:noFill/>
          <a:ln w="38100">
            <a:solidFill>
              <a:srgbClr val="FF6600"/>
            </a:solidFill>
            <a:round/>
            <a:headEnd/>
            <a:tailEnd/>
          </a:ln>
          <a:effectLst/>
        </p:spPr>
        <p:txBody>
          <a:bodyPr wrap="none" anchor="ctr"/>
          <a:lstStyle/>
          <a:p>
            <a:endParaRPr lang="fa-IR"/>
          </a:p>
        </p:txBody>
      </p:sp>
      <p:sp>
        <p:nvSpPr>
          <p:cNvPr id="15365" name="Rectangle 5"/>
          <p:cNvSpPr>
            <a:spLocks noRot="1" noChangeArrowheads="1"/>
          </p:cNvSpPr>
          <p:nvPr/>
        </p:nvSpPr>
        <p:spPr bwMode="auto">
          <a:xfrm>
            <a:off x="7848600" y="1828800"/>
            <a:ext cx="1371600" cy="1981200"/>
          </a:xfrm>
          <a:prstGeom prst="rect">
            <a:avLst/>
          </a:prstGeom>
          <a:noFill/>
          <a:ln w="9525">
            <a:noFill/>
            <a:miter lim="800000"/>
            <a:headEnd/>
            <a:tailEnd/>
          </a:ln>
          <a:effectLst/>
        </p:spPr>
        <p:txBody>
          <a:bodyPr anchor="ctr"/>
          <a:lstStyle/>
          <a:p>
            <a:pPr algn="ctr"/>
            <a:r>
              <a:rPr lang="fa-IR" sz="3000">
                <a:effectLst>
                  <a:outerShdw blurRad="38100" dist="38100" dir="2700000" algn="tl">
                    <a:srgbClr val="000000"/>
                  </a:outerShdw>
                </a:effectLst>
                <a:latin typeface="Arial" pitchFamily="34" charset="0"/>
                <a:cs typeface="B Badr" pitchFamily="2" charset="-78"/>
              </a:rPr>
              <a:t> از نظر متخصصين</a:t>
            </a:r>
            <a:endParaRPr lang="en-US" sz="3000">
              <a:effectLst>
                <a:outerShdw blurRad="38100" dist="38100" dir="2700000" algn="tl">
                  <a:srgbClr val="000000"/>
                </a:outerShdw>
              </a:effectLst>
              <a:latin typeface="Arial" pitchFamily="34" charset="0"/>
              <a:cs typeface="B Badr" pitchFamily="2" charset="-78"/>
            </a:endParaRPr>
          </a:p>
        </p:txBody>
      </p:sp>
    </p:spTree>
  </p:cSld>
  <p:clrMapOvr>
    <a:masterClrMapping/>
  </p:clrMapOvr>
  <p:transition>
    <p:spli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15362"/>
                                        </p:tgtEl>
                                        <p:attrNameLst>
                                          <p:attrName>style.visibility</p:attrName>
                                        </p:attrNameLst>
                                      </p:cBhvr>
                                      <p:to>
                                        <p:strVal val="visible"/>
                                      </p:to>
                                    </p:set>
                                    <p:anim to="" calcmode="lin" valueType="num">
                                      <p:cBhvr>
                                        <p:cTn id="7" dur="1" fill="hold"/>
                                        <p:tgtEl>
                                          <p:spTgt spid="15362"/>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5365"/>
                                        </p:tgtEl>
                                        <p:attrNameLst>
                                          <p:attrName>style.visibility</p:attrName>
                                        </p:attrNameLst>
                                      </p:cBhvr>
                                      <p:to>
                                        <p:strVal val="visible"/>
                                      </p:to>
                                    </p:set>
                                    <p:animEffect transition="in" filter="box(in)">
                                      <p:cBhvr>
                                        <p:cTn id="12" dur="500"/>
                                        <p:tgtEl>
                                          <p:spTgt spid="15365"/>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5364"/>
                                        </p:tgtEl>
                                        <p:attrNameLst>
                                          <p:attrName>style.visibility</p:attrName>
                                        </p:attrNameLst>
                                      </p:cBhvr>
                                      <p:to>
                                        <p:strVal val="visible"/>
                                      </p:to>
                                    </p:set>
                                    <p:animEffect transition="in" filter="checkerboard(across)">
                                      <p:cBhvr>
                                        <p:cTn id="17" dur="500"/>
                                        <p:tgtEl>
                                          <p:spTgt spid="15364"/>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nodeType="clickEffect">
                                  <p:stCondLst>
                                    <p:cond delay="0"/>
                                  </p:stCondLst>
                                  <p:childTnLst>
                                    <p:set>
                                      <p:cBhvr>
                                        <p:cTn id="21" dur="1" fill="hold">
                                          <p:stCondLst>
                                            <p:cond delay="0"/>
                                          </p:stCondLst>
                                        </p:cTn>
                                        <p:tgtEl>
                                          <p:spTgt spid="15363">
                                            <p:txEl>
                                              <p:pRg st="0" end="0"/>
                                            </p:txEl>
                                          </p:spTgt>
                                        </p:tgtEl>
                                        <p:attrNameLst>
                                          <p:attrName>style.visibility</p:attrName>
                                        </p:attrNameLst>
                                      </p:cBhvr>
                                      <p:to>
                                        <p:strVal val="visible"/>
                                      </p:to>
                                    </p:set>
                                    <p:animEffect transition="in" filter="strips(downLeft)">
                                      <p:cBhvr>
                                        <p:cTn id="22" dur="500"/>
                                        <p:tgtEl>
                                          <p:spTgt spid="15363">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12" fill="hold" nodeType="clickEffect">
                                  <p:stCondLst>
                                    <p:cond delay="0"/>
                                  </p:stCondLst>
                                  <p:childTnLst>
                                    <p:set>
                                      <p:cBhvr>
                                        <p:cTn id="26" dur="1" fill="hold">
                                          <p:stCondLst>
                                            <p:cond delay="0"/>
                                          </p:stCondLst>
                                        </p:cTn>
                                        <p:tgtEl>
                                          <p:spTgt spid="15363">
                                            <p:txEl>
                                              <p:pRg st="1" end="1"/>
                                            </p:txEl>
                                          </p:spTgt>
                                        </p:tgtEl>
                                        <p:attrNameLst>
                                          <p:attrName>style.visibility</p:attrName>
                                        </p:attrNameLst>
                                      </p:cBhvr>
                                      <p:to>
                                        <p:strVal val="visible"/>
                                      </p:to>
                                    </p:set>
                                    <p:animEffect transition="in" filter="strips(downLeft)">
                                      <p:cBhvr>
                                        <p:cTn id="27" dur="500"/>
                                        <p:tgtEl>
                                          <p:spTgt spid="15363">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12" fill="hold" nodeType="clickEffect">
                                  <p:stCondLst>
                                    <p:cond delay="0"/>
                                  </p:stCondLst>
                                  <p:childTnLst>
                                    <p:set>
                                      <p:cBhvr>
                                        <p:cTn id="31" dur="1" fill="hold">
                                          <p:stCondLst>
                                            <p:cond delay="0"/>
                                          </p:stCondLst>
                                        </p:cTn>
                                        <p:tgtEl>
                                          <p:spTgt spid="15363">
                                            <p:txEl>
                                              <p:pRg st="2" end="2"/>
                                            </p:txEl>
                                          </p:spTgt>
                                        </p:tgtEl>
                                        <p:attrNameLst>
                                          <p:attrName>style.visibility</p:attrName>
                                        </p:attrNameLst>
                                      </p:cBhvr>
                                      <p:to>
                                        <p:strVal val="visible"/>
                                      </p:to>
                                    </p:set>
                                    <p:animEffect transition="in" filter="strips(downLeft)">
                                      <p:cBhvr>
                                        <p:cTn id="32" dur="500"/>
                                        <p:tgtEl>
                                          <p:spTgt spid="15363">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8" presetClass="entr" presetSubtype="12" fill="hold" nodeType="clickEffect">
                                  <p:stCondLst>
                                    <p:cond delay="0"/>
                                  </p:stCondLst>
                                  <p:childTnLst>
                                    <p:set>
                                      <p:cBhvr>
                                        <p:cTn id="36" dur="1" fill="hold">
                                          <p:stCondLst>
                                            <p:cond delay="0"/>
                                          </p:stCondLst>
                                        </p:cTn>
                                        <p:tgtEl>
                                          <p:spTgt spid="15363">
                                            <p:txEl>
                                              <p:pRg st="3" end="3"/>
                                            </p:txEl>
                                          </p:spTgt>
                                        </p:tgtEl>
                                        <p:attrNameLst>
                                          <p:attrName>style.visibility</p:attrName>
                                        </p:attrNameLst>
                                      </p:cBhvr>
                                      <p:to>
                                        <p:strVal val="visible"/>
                                      </p:to>
                                    </p:set>
                                    <p:animEffect transition="in" filter="strips(downLeft)">
                                      <p:cBhvr>
                                        <p:cTn id="37" dur="500"/>
                                        <p:tgtEl>
                                          <p:spTgt spid="1536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p:bldP spid="15364" grpId="0" animBg="1"/>
      <p:bldP spid="15365" grpId="0"/>
    </p:bldLst>
  </p:timing>
</p:sld>
</file>

<file path=ppt/theme/theme1.xml><?xml version="1.0" encoding="utf-8"?>
<a:theme xmlns:a="http://schemas.openxmlformats.org/drawingml/2006/main" name="Competition">
  <a:themeElements>
    <a:clrScheme name="Competition 5">
      <a:dk1>
        <a:srgbClr val="000070"/>
      </a:dk1>
      <a:lt1>
        <a:srgbClr val="FFFFFF"/>
      </a:lt1>
      <a:dk2>
        <a:srgbClr val="0000FF"/>
      </a:dk2>
      <a:lt2>
        <a:srgbClr val="C5C5FF"/>
      </a:lt2>
      <a:accent1>
        <a:srgbClr val="0099FF"/>
      </a:accent1>
      <a:accent2>
        <a:srgbClr val="7883B4"/>
      </a:accent2>
      <a:accent3>
        <a:srgbClr val="AAAAFF"/>
      </a:accent3>
      <a:accent4>
        <a:srgbClr val="DADADA"/>
      </a:accent4>
      <a:accent5>
        <a:srgbClr val="AACAFF"/>
      </a:accent5>
      <a:accent6>
        <a:srgbClr val="6C76A3"/>
      </a:accent6>
      <a:hlink>
        <a:srgbClr val="00FFFF"/>
      </a:hlink>
      <a:folHlink>
        <a:srgbClr val="2DBF68"/>
      </a:folHlink>
    </a:clrScheme>
    <a:fontScheme name="Competition">
      <a:majorFont>
        <a:latin typeface="Arial"/>
        <a:ea typeface=""/>
        <a:cs typeface="Arial"/>
      </a:majorFont>
      <a:minorFont>
        <a:latin typeface="Verdana"/>
        <a:ea typeface=""/>
        <a:cs typeface="Arial"/>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ompetition 1">
        <a:dk1>
          <a:srgbClr val="5C1F00"/>
        </a:dk1>
        <a:lt1>
          <a:srgbClr val="FFFFFF"/>
        </a:lt1>
        <a:dk2>
          <a:srgbClr val="990000"/>
        </a:dk2>
        <a:lt2>
          <a:srgbClr val="FFF9BB"/>
        </a:lt2>
        <a:accent1>
          <a:srgbClr val="FF3300"/>
        </a:accent1>
        <a:accent2>
          <a:srgbClr val="B86D52"/>
        </a:accent2>
        <a:accent3>
          <a:srgbClr val="CAAAAA"/>
        </a:accent3>
        <a:accent4>
          <a:srgbClr val="DADADA"/>
        </a:accent4>
        <a:accent5>
          <a:srgbClr val="FFADAA"/>
        </a:accent5>
        <a:accent6>
          <a:srgbClr val="A66249"/>
        </a:accent6>
        <a:hlink>
          <a:srgbClr val="FF9900"/>
        </a:hlink>
        <a:folHlink>
          <a:srgbClr val="FFCC66"/>
        </a:folHlink>
      </a:clrScheme>
      <a:clrMap bg1="dk2" tx1="lt1" bg2="dk1" tx2="lt2" accent1="accent1" accent2="accent2" accent3="accent3" accent4="accent4" accent5="accent5" accent6="accent6" hlink="hlink" folHlink="folHlink"/>
    </a:extraClrScheme>
    <a:extraClrScheme>
      <a:clrScheme name="Competition 2">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Competition 3">
        <a:dk1>
          <a:srgbClr val="2A5400"/>
        </a:dk1>
        <a:lt1>
          <a:srgbClr val="FFFFFF"/>
        </a:lt1>
        <a:dk2>
          <a:srgbClr val="4A9400"/>
        </a:dk2>
        <a:lt2>
          <a:srgbClr val="F3F2D9"/>
        </a:lt2>
        <a:accent1>
          <a:srgbClr val="99CC00"/>
        </a:accent1>
        <a:accent2>
          <a:srgbClr val="6B4A39"/>
        </a:accent2>
        <a:accent3>
          <a:srgbClr val="B1C8AA"/>
        </a:accent3>
        <a:accent4>
          <a:srgbClr val="DADADA"/>
        </a:accent4>
        <a:accent5>
          <a:srgbClr val="CAE2AA"/>
        </a:accent5>
        <a:accent6>
          <a:srgbClr val="604233"/>
        </a:accent6>
        <a:hlink>
          <a:srgbClr val="E2BC5E"/>
        </a:hlink>
        <a:folHlink>
          <a:srgbClr val="AB7F6B"/>
        </a:folHlink>
      </a:clrScheme>
      <a:clrMap bg1="dk2" tx1="lt1" bg2="dk1" tx2="lt2" accent1="accent1" accent2="accent2" accent3="accent3" accent4="accent4" accent5="accent5" accent6="accent6" hlink="hlink" folHlink="folHlink"/>
    </a:extraClrScheme>
    <a:extraClrScheme>
      <a:clrScheme name="Competition 4">
        <a:dk1>
          <a:srgbClr val="005A58"/>
        </a:dk1>
        <a:lt1>
          <a:srgbClr val="FFFFFF"/>
        </a:lt1>
        <a:dk2>
          <a:srgbClr val="009E9A"/>
        </a:dk2>
        <a:lt2>
          <a:srgbClr val="C5EBE4"/>
        </a:lt2>
        <a:accent1>
          <a:srgbClr val="0099CC"/>
        </a:accent1>
        <a:accent2>
          <a:srgbClr val="339933"/>
        </a:accent2>
        <a:accent3>
          <a:srgbClr val="AACCCA"/>
        </a:accent3>
        <a:accent4>
          <a:srgbClr val="DADADA"/>
        </a:accent4>
        <a:accent5>
          <a:srgbClr val="AACAE2"/>
        </a:accent5>
        <a:accent6>
          <a:srgbClr val="2D8A2D"/>
        </a:accent6>
        <a:hlink>
          <a:srgbClr val="00FF99"/>
        </a:hlink>
        <a:folHlink>
          <a:srgbClr val="4CD2D2"/>
        </a:folHlink>
      </a:clrScheme>
      <a:clrMap bg1="dk2" tx1="lt1" bg2="dk1" tx2="lt2" accent1="accent1" accent2="accent2" accent3="accent3" accent4="accent4" accent5="accent5" accent6="accent6" hlink="hlink" folHlink="folHlink"/>
    </a:extraClrScheme>
    <a:extraClrScheme>
      <a:clrScheme name="Competition 5">
        <a:dk1>
          <a:srgbClr val="000070"/>
        </a:dk1>
        <a:lt1>
          <a:srgbClr val="FFFFFF"/>
        </a:lt1>
        <a:dk2>
          <a:srgbClr val="0000FF"/>
        </a:dk2>
        <a:lt2>
          <a:srgbClr val="C5C5FF"/>
        </a:lt2>
        <a:accent1>
          <a:srgbClr val="0099FF"/>
        </a:accent1>
        <a:accent2>
          <a:srgbClr val="7883B4"/>
        </a:accent2>
        <a:accent3>
          <a:srgbClr val="AAAAFF"/>
        </a:accent3>
        <a:accent4>
          <a:srgbClr val="DADADA"/>
        </a:accent4>
        <a:accent5>
          <a:srgbClr val="AACAFF"/>
        </a:accent5>
        <a:accent6>
          <a:srgbClr val="6C76A3"/>
        </a:accent6>
        <a:hlink>
          <a:srgbClr val="00FFFF"/>
        </a:hlink>
        <a:folHlink>
          <a:srgbClr val="2DBF68"/>
        </a:folHlink>
      </a:clrScheme>
      <a:clrMap bg1="dk2" tx1="lt1" bg2="dk1" tx2="lt2" accent1="accent1" accent2="accent2" accent3="accent3" accent4="accent4" accent5="accent5" accent6="accent6" hlink="hlink" folHlink="folHlink"/>
    </a:extraClrScheme>
    <a:extraClrScheme>
      <a:clrScheme name="Competition 6">
        <a:dk1>
          <a:srgbClr val="4D4D4D"/>
        </a:dk1>
        <a:lt1>
          <a:srgbClr val="FFFFFF"/>
        </a:lt1>
        <a:dk2>
          <a:srgbClr val="8202E2"/>
        </a:dk2>
        <a:lt2>
          <a:srgbClr val="CCCCFF"/>
        </a:lt2>
        <a:accent1>
          <a:srgbClr val="CC99FF"/>
        </a:accent1>
        <a:accent2>
          <a:srgbClr val="666699"/>
        </a:accent2>
        <a:accent3>
          <a:srgbClr val="C1AAEE"/>
        </a:accent3>
        <a:accent4>
          <a:srgbClr val="DADADA"/>
        </a:accent4>
        <a:accent5>
          <a:srgbClr val="E2CAFF"/>
        </a:accent5>
        <a:accent6>
          <a:srgbClr val="5C5C8A"/>
        </a:accent6>
        <a:hlink>
          <a:srgbClr val="FF7C80"/>
        </a:hlink>
        <a:folHlink>
          <a:srgbClr val="FF5050"/>
        </a:folHlink>
      </a:clrScheme>
      <a:clrMap bg1="dk2" tx1="lt1" bg2="dk1" tx2="lt2" accent1="accent1" accent2="accent2" accent3="accent3" accent4="accent4" accent5="accent5" accent6="accent6" hlink="hlink" folHlink="folHlink"/>
    </a:extraClrScheme>
    <a:extraClrScheme>
      <a:clrScheme name="Competition 7">
        <a:dk1>
          <a:srgbClr val="575863"/>
        </a:dk1>
        <a:lt1>
          <a:srgbClr val="FFFFFF"/>
        </a:lt1>
        <a:dk2>
          <a:srgbClr val="818982"/>
        </a:dk2>
        <a:lt2>
          <a:srgbClr val="EAEAEA"/>
        </a:lt2>
        <a:accent1>
          <a:srgbClr val="CC6600"/>
        </a:accent1>
        <a:accent2>
          <a:srgbClr val="A4A686"/>
        </a:accent2>
        <a:accent3>
          <a:srgbClr val="C1C4C1"/>
        </a:accent3>
        <a:accent4>
          <a:srgbClr val="DADADA"/>
        </a:accent4>
        <a:accent5>
          <a:srgbClr val="E2B8AA"/>
        </a:accent5>
        <a:accent6>
          <a:srgbClr val="949679"/>
        </a:accent6>
        <a:hlink>
          <a:srgbClr val="CCCC00"/>
        </a:hlink>
        <a:folHlink>
          <a:srgbClr val="CC9900"/>
        </a:folHlink>
      </a:clrScheme>
      <a:clrMap bg1="dk2" tx1="lt1" bg2="dk1" tx2="lt2" accent1="accent1" accent2="accent2" accent3="accent3" accent4="accent4" accent5="accent5" accent6="accent6" hlink="hlink" folHlink="folHlink"/>
    </a:extraClrScheme>
    <a:extraClrScheme>
      <a:clrScheme name="Competition 8">
        <a:dk1>
          <a:srgbClr val="000000"/>
        </a:dk1>
        <a:lt1>
          <a:srgbClr val="FFFFFF"/>
        </a:lt1>
        <a:dk2>
          <a:srgbClr val="000000"/>
        </a:dk2>
        <a:lt2>
          <a:srgbClr val="CDCDCD"/>
        </a:lt2>
        <a:accent1>
          <a:srgbClr val="CDD9F7"/>
        </a:accent1>
        <a:accent2>
          <a:srgbClr val="99FF33"/>
        </a:accent2>
        <a:accent3>
          <a:srgbClr val="FFFFFF"/>
        </a:accent3>
        <a:accent4>
          <a:srgbClr val="000000"/>
        </a:accent4>
        <a:accent5>
          <a:srgbClr val="E3E9FA"/>
        </a:accent5>
        <a:accent6>
          <a:srgbClr val="8AE72D"/>
        </a:accent6>
        <a:hlink>
          <a:srgbClr val="0033CC"/>
        </a:hlink>
        <a:folHlink>
          <a:srgbClr val="66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Competition</Template>
  <TotalTime>490</TotalTime>
  <Words>1405</Words>
  <Application>Microsoft Office PowerPoint</Application>
  <PresentationFormat>On-screen Show (4:3)</PresentationFormat>
  <Paragraphs>103</Paragraphs>
  <Slides>41</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41</vt:i4>
      </vt:variant>
    </vt:vector>
  </HeadingPairs>
  <TitlesOfParts>
    <vt:vector size="50" baseType="lpstr">
      <vt:lpstr>Arial</vt:lpstr>
      <vt:lpstr>B Badr</vt:lpstr>
      <vt:lpstr>B Koodak</vt:lpstr>
      <vt:lpstr>B Titr</vt:lpstr>
      <vt:lpstr>Calibri</vt:lpstr>
      <vt:lpstr>Tahoma</vt:lpstr>
      <vt:lpstr>Verdana</vt:lpstr>
      <vt:lpstr>Wingdings</vt:lpstr>
      <vt:lpstr>Competition</vt:lpstr>
      <vt:lpstr>PowerPoint Presentation</vt:lpstr>
      <vt:lpstr>PowerPoint Presentation</vt:lpstr>
      <vt:lpstr>تاريخچه استاندارد</vt:lpstr>
      <vt:lpstr>تعريف استاندارد</vt:lpstr>
      <vt:lpstr>فوايد استاندارد</vt:lpstr>
      <vt:lpstr>اهداف استاندارداز ديدگاه اقتصادي</vt:lpstr>
      <vt:lpstr>فوايد استاندارداز ديدگاه هاي مختلف</vt:lpstr>
      <vt:lpstr>فوايد استاندارداز ديدگاه هاي مختلف</vt:lpstr>
      <vt:lpstr>فوايد استاندارداز ديدگاه هاي مختلف</vt:lpstr>
      <vt:lpstr>سطوح استاندارد</vt:lpstr>
      <vt:lpstr>سازمان بين المللي استاندارد ISO</vt:lpstr>
      <vt:lpstr>انواع سريهاي استاندارد</vt:lpstr>
      <vt:lpstr>سيستم مديريت زيست محيطي    ISO 14000 </vt:lpstr>
      <vt:lpstr>توجه به محيط زيست (آب , هوا, خاك)از سه يا چهار دهه قبل به صورت جدي مد نظر قرار گرفت و از همان زمان تعدادي از مديران , متخصصان و كارشناسان صنايع داوطلبانه به كنترل تاثيرات فرايند ها و محصولات توليدي خود بر محيط زيست همت گماردند و به تدريج نيز سازمان هاي  ملي وبين المللي با تعيين ضوابط , مقررات و قوانينبراي حفاظت از زيستگاه بشر اهميت ويژه اي يافت   </vt:lpstr>
      <vt:lpstr>در سال 1992 و در كنفرانس ريو دوژانيرو , شوراي BCSD براين نكته تاكيد كرد كه سازمان هاي توليدي و خدماتي بايد فعاليت ها و عملكرد خود و تاثير آنها را برمحيط زيست مورد توجه قرار داده و تحت كنترل بگيرند در همين سال از سازمان بين المللي استاندارد (ISO ) درخواست شد تا در راستاي تدوين استاندارد هاي مديريت زيست محيطي فعاليت گسترده تري را انجام دهد </vt:lpstr>
      <vt:lpstr>برپايه اين درخواست , سازمان بين المللي استاندارد يك گروه مشورتي با عنوان SAGE  متشكل از نمايندگان بيست كشور جهان  , 11سازمان بين المللي و بيش از 100 متخصص مديريت و محيط زيست تشكيل داد  و به بررسي موارد زير پرداخت:  - تشويق سازمان ها در جهت ايجاد يك روكرد عمومي در زمينه مديريت زيست محيطي - تقويت قابليت سازمان ها جهت بهبود طرق اندازه گيري عملكرد زيست محيطي پيشگيري از آلودگي </vt:lpstr>
      <vt:lpstr>- بهبود بخشيدن به مبادلات تجاري در سطح بين المللي و حذف موانع تجاري از طريق ايجاد استاندارد هاي جهت ارزيابي عملكرد زيست محيطي سازمان ها  - پيش بيني مشكلاتي كه تدوين استاندارد هاي بين المللي مديريت زيست محيطي ميتواند ايجاد نمايد.  نتايج اين بررسي ضرورت تدوين استاندارد هاي بين المللي را نمايان ساخت. سازمان بين المللي استاندارد در سال 1993 , يك كميته فني تحت عنوان مديريت زيست محيطي ISO/TC 207 ))تشكيل داد تا تدوين استاندارد هاي مديريت زيست محيطي را آغاز كند</vt:lpstr>
      <vt:lpstr>و بر اين پايه در آگوست سال 1996 مجموعه اي مشتمل بر شش استاندارداز سري ISO 14000, , پس از بحث و بررسي هاي علمي گسترده انتشار يافت. استاندارد ISO 14001 نياز ها ي يك سيستم مديريت زيست محيطي را بيان ميكند تا بتواند هماهنگ با ساير استاندارد ها ي ISO 9000 براي مديريت كيفيت و استاندارد هاي ايمني و غيره در شركت به كار گرفته شود. در اين استاندارد چارچوب هايي به عنوان مبناي حركت شركت تعيين شده است</vt:lpstr>
      <vt:lpstr>و اين مسئوليت شركت ها و سازمان هاي به كار گيرنده است كه با توجه به نوع و شكل فعاليت هاي خود اين چار چوب ها را در مورد فعاليتشان بررسي كرده و زمينه هاي لازم را در برپايي سيستم مديريت زيست محيطي خود به كار گيرند .</vt:lpstr>
      <vt:lpstr>استاندارد هاي ISO14401  به طريقي نگارش يافته تا در مورد كليه سازمانهاي بزرگ و كوچك كه از نظر شرايط جغرافيايي , فرهنگي و اجتمايي همسان نميباشند هم كاربرد داشته باشد.  موفقيت اجراي نظام مديريت زيست محيطي بر مبناي اين استاندارد بستگي به تعهد كليه افراد سازمان به خصوص مديريت ارشد شركت دارد</vt:lpstr>
      <vt:lpstr>به طور كلي هدف ازبرپايي سيستم نظام مديريت زيست محيطي بر مبناي استاندارد بين المللي    ISO14001 تحكيم حفاظت از محيط زيست و جلوگيري از آلودگي در توازن با نياز هاي اجتماعي و اقتصادي  جامعه مي باشد . استاندارد ISO 14001:1996 تنها به موارد مورد نياز براي صدور گواهينامه مي پردازند  و براي راهنمايي بيشتردر مورد سيستم هاي مديريت زيست محيطي ميتوان به ISO 14001:1996 مراجعه كرد كه موارد جامع تري را در اين رابطه پوشش ميدهد </vt:lpstr>
      <vt:lpstr>بايد توجه داشت كه نيازها و چارچوب هاي مطرح شده در استاندارد 14001:1996 كليه موارد زيست محيطي را پوشش نمي دهد. اين بدان معني است كه دو سازمان با فعاليت هاي مشابه مي توانند داراي اجزاي زيست محيطي متفاوتي باشند ولي در عين حال هر دو سازمان با نياز هاي استاندارد مطابقت داشته و گواهينامه دريافت كنند . </vt:lpstr>
      <vt:lpstr>چرا يك سيستم مديريت زيست محيطي را به اجرا در مي آوريم? شايد به دلايل زير : - نياز داخلي شركت  - روابط خوب با خريدار به عنوانيك تامين كننده محصولات يا خدمات  - انطباق و عملكرد بهتر سازمان با قوانين زيست محيطي  - كاهش ريسك فعاليت ها در شركت  - بهبود مديريت داخلي سازمان </vt:lpstr>
      <vt:lpstr>- فشار از طرف عوامل داخلي  - همسايه خوبي بودن - بهبود رابطه با دولت  - روش هاي بهتر كاري  - بهبود اجراي اقدامات زيست محيطي  - بازاريابي - روابط عمومي  هيچ گاه يك سيستم مديريت زيست محيطي را تنها به خاطر اينكه مجبور هستيد,  بر پا و اجرا نكنيد , مگر اينكه واقعا“ بخواهيد اين كار را بكنيد . </vt:lpstr>
      <vt:lpstr>    سيستم هاي مديريت زيست محيطي             خط مشي زيست محيطي اين خط مشي بايد توسط بالا ترين مقام شركت ويا سازمان مشخص شود و دربر گيرنده تمام موارد زير باشد :   - مرتبط با نوع فعاليت ها و تاثيرات زيست محيطي فعاليت شركت باشد . - تعهد شركت به پيشرفت مستمر . - تعهد شركت به مطابقت با قوانين زيست محيطي ويا هر قانون ديگري كه شركت ملزم به رعايت آن ميباشد</vt:lpstr>
      <vt:lpstr>- در رابطه با هدف هاي خرد و كلان زيست محيطي شركت باشد  - مكتوب بوده , به اجرا در آمده و به اطلاع كليه پرسنل برسد  - در دسترس عموم باشد </vt:lpstr>
      <vt:lpstr>برنامه ريزي تعيين جنبه هاي زيست محيطي فعاليت هاي شركت : شركت بايد نسبت به شناسايي تاثيرات زيست محيطي كليه فعاليت هاي خود اقدام و مواردي راكه مهم و بارز هستند و بر محيط زيست تاثير سوء دارند مشخص كنند  جنبه هاي زيست محيطي بارز (مهم) بايد مكتوب و در اختيار عموم باشد . اين جنبه ها عبارتند از :  - قوانين زيست محيطي  - شناسايي و مطابقت با قوانين زيست محيطي - تعيين هدف هاي خرد و كلان زيست محيطي </vt:lpstr>
      <vt:lpstr>هدف هاي زيست محيطي يك شركت با توجه به جنبه هاي زيست محيطي بارز شركت , قوانين حاكم, نوع تكنولوژي موجود , وضعيت مالي , و اجرايي شركت كه در راستاي خط مشي زيست محيطي وتعهد به جلوگيري از الودگي باشد . برنامه زيست محيطي شركت : براي رسيدن به هدف هاي زيست محيطي لازم است كه شركت برنامه هايي را در اين رابطه در نظر گرفته و به اجرا در آورد كه شامل تعيين مسئوليت ها ي اجرا در هر بخش از سازمان و زمان و دوره انجام آنها مي باشد</vt:lpstr>
      <vt:lpstr>اجراي سيستم محيط زيستي ساختار و مسئوليت ها : مديريت شركت بايد شرايط و امكانات لازم اعم از مسئوليت ها و اختيارات منابع مالي , فني و مهارت هاي لازم جهت اجراي سيستم را فراهم نمايد . در راستاي اجراي سيستم مديريت ارشد شركت بايد نماينده خود را در اين زمينه معرفي كند تا جهت پيگيري و اجرا  و گزارش دهي به مديريت شركت به كار گمارده شود .</vt:lpstr>
      <vt:lpstr>آموزش , آگاهي وشايستگي:  نياز هاي آموزشي پرسنلي كه فعاليت هاي آنها بر محيط زيست تاثير مي گذارد  بايد شناسايي جهت انجام دوره هاي آموزشي مورد نياز اقدام به عمل آورد.  اين آموزش ها بايد شامل موارد زير باشد :  - اهميت مطابقت با خط مشي زيست محيطي به دستور العمل ها ونياز هاي سيستم مديريت زيست محيطي شركت - تاثير فعاليت هاي مختلف مربوط بر محيط زيست و مزيت انجام بهتر مسئوليت ها در جهت بهبود اجراي فعاليت </vt:lpstr>
      <vt:lpstr>- نقش و مسئوليت هاي پرسنل در رسيدن به هدف هاي زيست محيطي شركت ومطابقت با نياز هاي مديريت زيست محيطي  - آموزش در جهت آگاهي از تاثير منفي بر سيستم در صورت عدم انجام وظايف محوله  </vt:lpstr>
      <vt:lpstr>ارتباطات در رابطه با جنبه هاي زيست محيطي فعاليت هاي شركت و مسائل مربوط به سيستم  مديريت زيست محيطي بايد نحوه ارتباطات درون وبرون سازمان هاي شركت مشخص باشد . مستندات مديريت سيستم مديريت زيست محيطي : اطلاعات مربوط به اجراي اصلي سيستم مديريت زيست محيطي شركت بايد بر روي كاغذ و يا به صورت الكترونيكي تهيه و نگهداري شود كه شامل ارتباطات قسمت هاي مختلف باشد و در صورت نياز نحوه دسترسي به مدارك هم مشخص باشد</vt:lpstr>
      <vt:lpstr>كنترل مدارك نحوه كنترل مدارك بايد مشخص باشد بهطوري كه اين اطمينان حاصل شود كه:   1-محل مدارك مشخص باشد . 2- به طور متناوب مورد بازبيني وبررسي قرار گرفته و در صورت لزوم توسط افراد ذيصلاح  تغيير يابد . 3-مدارك به روز در اختيار استفاده كنندگان قرار داشته باشد . 4-مدارك از رده خارج شده از نقاط مورد استفاده خارج گردند ويا اطمينان حاصل شود كه مورد استفاده  نخواهند بود</vt:lpstr>
      <vt:lpstr>5- مداركي كه براي سوابق نگهداري ميشوند و از رده  خارج شده اند به طور مناسب قابل تشخيص باشند . مدارك به طور كلي بايد خوانا و به سرعت قابل دسترسي باشند  و مدت زمان نگهداري هم تعيين شود . </vt:lpstr>
      <vt:lpstr>كنترل عملياتي  فعاليت هايي كه در رابطه با خط مشي و جنبه هاي بارز (مهم) زيست محيطي شركت مي باشند بايد تحت شرايط مشخص انجام شوند . اگرفقدان دستور العملهاي مكتوب منجربه عدول از  رسيدن به خط مشي زيست محيطي گردد, بايد دستور العمل ويا رويه هاي مكتوب  تهيه و به كار گرفته شوند و ارتباطات لازم با پيمانكاران و تهيه كنندگان خدمات و غيره در رابطه با نيازهاي اين دستورالعمل ها به عمل آيد. </vt:lpstr>
      <vt:lpstr>آمادگي در شرايط اضطراري  شركت بايد داراي دستور العمل هايي باشد تا بتواند در مقابله با حوادث و شرايط غير مترقبه اقدامات لازم  را براي جلو گيري از تاثيرات منفي بر محيط زيست به عمل آورد . در اين رابطه لازم است كه به صورت ادواري ,مواردي را كه قابل اجرا و عمل ميباشند مورد آزمايش قرار دهند . </vt:lpstr>
      <vt:lpstr>بازرسي و اقدامات اصلاحي كنترل و اندازه گيري : مشخصه هاي كليدي عملياتي كه ميتوانند تاثيري مهم بر محيط زيست داشته باشند طبق دستور العمل هاي مكتوب اندازه گيري شده و تحت كنترل باشند . دستگاه هاي اندازه گيري بايد كاليبره بوده و مطابق با دستور العمل هاي مكتوب , به صورت ادواري , مطابق با  قوانين زيست محيطي مورد ارزيابي قرار گيرد  </vt:lpstr>
      <vt:lpstr>مغايرت و اقدامات اصلاحي و پيشگيرانه : مسئوليت و اختيارات در رابطه با نحوه برخورد و انجام تحقيقات مربوط به مغايرت ها و اقدام هاي اصلاحي و پيشگيرانه بايد مشخص و بر اساس دستور العمل باشد . سوابق: نحوه شناسايي ,نگهداري و از رده خارج كردن سوابق زيست محيطي بايد مشخص باشد كه شامل سوابق آموزشي ,  مميزي ها و باز نگري  ميشود .اين سوابق بايد خوانا , قابل شناسايي و در ارطبات با فعاليت هاي مربوط باشند .</vt:lpstr>
      <vt:lpstr>مميزي سيستم مديريت زيست محيطي :  مميزي هاي زيست محيطيبايد بر طبق برنامه و دستور العمل انجام گيرد . اين مميزي ها به منظور مشخص نمودن ميزان مطابقت سيستم مديريت زيست محيطي با برنامه هاي از پيش تعين شده و اين كه سيستم به طور مناسب مورد اجرا و نگهداري ميباشد , انجام ميگيرد . نتيجه اين مميزي ها به مديريت شركت اطلاع داده ميشود . برنامه مميزي بر اساس اهميت فعاليت ها تهيه و تدوين ميشود .</vt:lpstr>
      <vt:lpstr>باز نگري مديريت مديريت ارشد شركت بايد در زمان هاي مشخص سيستم مديريت زيست محيطي شركت  را مورد بازبيني و نگرش قرار دهد , تا در رابطه موثر با مناسب بودن اين سيستم اطمينان حاصل گردد . اين بازنگري بايد مكتوب و سوابق آن نگهداري شود.  </vt:lpstr>
      <vt:lpstr>منبع : كتاب كنفرانس مديريت كيفيت و اينترنت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Sayed Ali</cp:lastModifiedBy>
  <cp:revision>90</cp:revision>
  <cp:lastPrinted>1601-01-01T00:00:00Z</cp:lastPrinted>
  <dcterms:created xsi:type="dcterms:W3CDTF">1601-01-01T00:00:00Z</dcterms:created>
  <dcterms:modified xsi:type="dcterms:W3CDTF">2018-12-17T15:53:46Z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