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84"/>
  </p:notesMasterIdLst>
  <p:sldIdLst>
    <p:sldId id="344" r:id="rId2"/>
    <p:sldId id="257" r:id="rId3"/>
    <p:sldId id="256" r:id="rId4"/>
    <p:sldId id="271" r:id="rId5"/>
    <p:sldId id="272" r:id="rId6"/>
    <p:sldId id="273" r:id="rId7"/>
    <p:sldId id="274" r:id="rId8"/>
    <p:sldId id="275" r:id="rId9"/>
    <p:sldId id="258" r:id="rId10"/>
    <p:sldId id="259" r:id="rId11"/>
    <p:sldId id="267" r:id="rId12"/>
    <p:sldId id="260" r:id="rId13"/>
    <p:sldId id="269" r:id="rId14"/>
    <p:sldId id="266" r:id="rId15"/>
    <p:sldId id="276" r:id="rId16"/>
    <p:sldId id="262" r:id="rId17"/>
    <p:sldId id="264" r:id="rId18"/>
    <p:sldId id="294" r:id="rId19"/>
    <p:sldId id="295" r:id="rId20"/>
    <p:sldId id="296" r:id="rId21"/>
    <p:sldId id="279" r:id="rId22"/>
    <p:sldId id="280" r:id="rId23"/>
    <p:sldId id="278" r:id="rId24"/>
    <p:sldId id="283" r:id="rId25"/>
    <p:sldId id="350" r:id="rId26"/>
    <p:sldId id="351" r:id="rId27"/>
    <p:sldId id="352" r:id="rId28"/>
    <p:sldId id="353" r:id="rId29"/>
    <p:sldId id="345" r:id="rId30"/>
    <p:sldId id="346" r:id="rId31"/>
    <p:sldId id="347" r:id="rId32"/>
    <p:sldId id="348" r:id="rId33"/>
    <p:sldId id="349" r:id="rId34"/>
    <p:sldId id="270" r:id="rId35"/>
    <p:sldId id="285" r:id="rId36"/>
    <p:sldId id="286" r:id="rId37"/>
    <p:sldId id="287" r:id="rId38"/>
    <p:sldId id="293" r:id="rId39"/>
    <p:sldId id="335" r:id="rId40"/>
    <p:sldId id="336" r:id="rId41"/>
    <p:sldId id="337" r:id="rId42"/>
    <p:sldId id="338" r:id="rId43"/>
    <p:sldId id="342" r:id="rId44"/>
    <p:sldId id="343" r:id="rId45"/>
    <p:sldId id="288" r:id="rId46"/>
    <p:sldId id="289" r:id="rId47"/>
    <p:sldId id="290" r:id="rId48"/>
    <p:sldId id="292" r:id="rId49"/>
    <p:sldId id="297" r:id="rId50"/>
    <p:sldId id="300" r:id="rId51"/>
    <p:sldId id="299" r:id="rId52"/>
    <p:sldId id="301" r:id="rId53"/>
    <p:sldId id="331" r:id="rId54"/>
    <p:sldId id="322" r:id="rId55"/>
    <p:sldId id="323" r:id="rId56"/>
    <p:sldId id="324" r:id="rId57"/>
    <p:sldId id="325" r:id="rId58"/>
    <p:sldId id="326" r:id="rId59"/>
    <p:sldId id="327" r:id="rId60"/>
    <p:sldId id="328" r:id="rId61"/>
    <p:sldId id="329" r:id="rId62"/>
    <p:sldId id="330" r:id="rId63"/>
    <p:sldId id="341"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21" r:id="rId78"/>
    <p:sldId id="332" r:id="rId79"/>
    <p:sldId id="333" r:id="rId80"/>
    <p:sldId id="354" r:id="rId81"/>
    <p:sldId id="355" r:id="rId82"/>
    <p:sldId id="33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PS چیست؟" id="{35992A41-A694-40C7-8602-BD8E6E3001B0}">
          <p14:sldIdLst>
            <p14:sldId id="344"/>
            <p14:sldId id="257"/>
            <p14:sldId id="256"/>
            <p14:sldId id="271"/>
            <p14:sldId id="272"/>
            <p14:sldId id="273"/>
            <p14:sldId id="274"/>
            <p14:sldId id="275"/>
          </p14:sldIdLst>
        </p14:section>
        <p14:section name="انواع سیستم های موقعیت یاب" id="{DAC2225C-B435-41A9-BD6D-7F8E2263286D}">
          <p14:sldIdLst>
            <p14:sldId id="258"/>
            <p14:sldId id="259"/>
          </p14:sldIdLst>
        </p14:section>
        <p14:section name="مناطق و مدار های ماهوارها" id="{3E688E35-1558-498F-B5F5-54382DC113C2}">
          <p14:sldIdLst>
            <p14:sldId id="267"/>
            <p14:sldId id="260"/>
            <p14:sldId id="269"/>
            <p14:sldId id="266"/>
            <p14:sldId id="276"/>
            <p14:sldId id="262"/>
            <p14:sldId id="264"/>
          </p14:sldIdLst>
        </p14:section>
        <p14:section name="مختصات" id="{EB004232-66F4-440A-BE63-7EFB9394C8CF}">
          <p14:sldIdLst>
            <p14:sldId id="294"/>
            <p14:sldId id="295"/>
            <p14:sldId id="296"/>
          </p14:sldIdLst>
        </p14:section>
        <p14:section name="سیگنال GPS" id="{B72E85C4-269B-49A0-B488-DC7D8A6CD704}">
          <p14:sldIdLst>
            <p14:sldId id="279"/>
            <p14:sldId id="280"/>
            <p14:sldId id="278"/>
            <p14:sldId id="283"/>
            <p14:sldId id="350"/>
            <p14:sldId id="351"/>
            <p14:sldId id="352"/>
            <p14:sldId id="353"/>
          </p14:sldIdLst>
        </p14:section>
        <p14:section name="الگوریتم تشخیص موقعیت" id="{23C45194-F326-4F3D-ABB7-F8E2E609DC70}">
          <p14:sldIdLst>
            <p14:sldId id="345"/>
            <p14:sldId id="346"/>
            <p14:sldId id="347"/>
            <p14:sldId id="348"/>
            <p14:sldId id="349"/>
            <p14:sldId id="270"/>
            <p14:sldId id="285"/>
            <p14:sldId id="286"/>
            <p14:sldId id="287"/>
          </p14:sldIdLst>
        </p14:section>
        <p14:section name="خطای GPS" id="{D78EE26D-989B-467E-BE11-A1B954D57C7C}">
          <p14:sldIdLst>
            <p14:sldId id="293"/>
            <p14:sldId id="335"/>
            <p14:sldId id="336"/>
            <p14:sldId id="337"/>
            <p14:sldId id="338"/>
            <p14:sldId id="342"/>
            <p14:sldId id="343"/>
          </p14:sldIdLst>
        </p14:section>
        <p14:section name="SBAS چیست؟" id="{165C6BC6-D776-4625-AD4E-BC3601DB3F60}">
          <p14:sldIdLst>
            <p14:sldId id="288"/>
            <p14:sldId id="289"/>
            <p14:sldId id="290"/>
          </p14:sldIdLst>
        </p14:section>
        <p14:section name="DGPS چیست؟" id="{3819D6CB-7B77-4EF8-8314-6828BD615E63}">
          <p14:sldIdLst>
            <p14:sldId id="292"/>
          </p14:sldIdLst>
        </p14:section>
        <p14:section name="Ublox" id="{1E4BA4FD-F38B-444B-B4CB-E27A94E5C94E}">
          <p14:sldIdLst>
            <p14:sldId id="297"/>
            <p14:sldId id="300"/>
            <p14:sldId id="299"/>
            <p14:sldId id="301"/>
            <p14:sldId id="331"/>
            <p14:sldId id="322"/>
            <p14:sldId id="323"/>
            <p14:sldId id="324"/>
            <p14:sldId id="325"/>
            <p14:sldId id="326"/>
            <p14:sldId id="327"/>
            <p14:sldId id="328"/>
            <p14:sldId id="329"/>
            <p14:sldId id="330"/>
            <p14:sldId id="341"/>
            <p14:sldId id="305"/>
            <p14:sldId id="306"/>
            <p14:sldId id="307"/>
            <p14:sldId id="308"/>
            <p14:sldId id="309"/>
            <p14:sldId id="310"/>
            <p14:sldId id="311"/>
            <p14:sldId id="312"/>
            <p14:sldId id="313"/>
            <p14:sldId id="314"/>
            <p14:sldId id="315"/>
            <p14:sldId id="316"/>
            <p14:sldId id="317"/>
            <p14:sldId id="321"/>
          </p14:sldIdLst>
        </p14:section>
        <p14:section name="نرم افزار u-center" id="{73302FD1-2592-43CE-9B49-7035A49C0EAC}">
          <p14:sldIdLst>
            <p14:sldId id="332"/>
          </p14:sldIdLst>
        </p14:section>
        <p14:section name="آنتن" id="{1E4A3D2D-6AA8-4A5A-9E19-463DDA5E64A1}">
          <p14:sldIdLst>
            <p14:sldId id="333"/>
          </p14:sldIdLst>
        </p14:section>
        <p14:section name="پایان" id="{9F23067B-3474-423F-AED3-D293059FA053}">
          <p14:sldIdLst>
            <p14:sldId id="354"/>
            <p14:sldId id="355"/>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2" autoAdjust="0"/>
    <p:restoredTop sz="86470" autoAdjust="0"/>
  </p:normalViewPr>
  <p:slideViewPr>
    <p:cSldViewPr snapToGrid="0">
      <p:cViewPr varScale="1">
        <p:scale>
          <a:sx n="64" d="100"/>
          <a:sy n="64" d="100"/>
        </p:scale>
        <p:origin x="576" y="72"/>
      </p:cViewPr>
      <p:guideLst/>
    </p:cSldViewPr>
  </p:slideViewPr>
  <p:outlineViewPr>
    <p:cViewPr>
      <p:scale>
        <a:sx n="33" d="100"/>
        <a:sy n="33" d="100"/>
      </p:scale>
      <p:origin x="0" y="-2106"/>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1AE00-112B-48AA-AB62-283B52C9DD36}" type="datetimeFigureOut">
              <a:rPr lang="en-US" smtClean="0"/>
              <a:t>6/27/2015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8C930-0ACD-4CF0-A3B9-EC510F15B18A}" type="slidenum">
              <a:rPr lang="en-US" smtClean="0"/>
              <a:t>‹#›</a:t>
            </a:fld>
            <a:endParaRPr lang="en-US"/>
          </a:p>
        </p:txBody>
      </p:sp>
    </p:spTree>
    <p:extLst>
      <p:ext uri="{BB962C8B-B14F-4D97-AF65-F5344CB8AC3E}">
        <p14:creationId xmlns:p14="http://schemas.microsoft.com/office/powerpoint/2010/main" val="83071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ماهواه های </a:t>
            </a:r>
            <a:r>
              <a:rPr lang="en-US" dirty="0" smtClean="0"/>
              <a:t>Iridium</a:t>
            </a:r>
            <a:r>
              <a:rPr lang="fa-IR" dirty="0" smtClean="0"/>
              <a:t> گروه های از ماهواره</a:t>
            </a:r>
            <a:r>
              <a:rPr lang="fa-IR" baseline="0" dirty="0" smtClean="0"/>
              <a:t> ها هستند که صدا و دیتا را برای تلفن های ماهواره ای و ... پوشش می دهند.</a:t>
            </a:r>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16</a:t>
            </a:fld>
            <a:endParaRPr lang="en-US"/>
          </a:p>
        </p:txBody>
      </p:sp>
    </p:spTree>
    <p:extLst>
      <p:ext uri="{BB962C8B-B14F-4D97-AF65-F5344CB8AC3E}">
        <p14:creationId xmlns:p14="http://schemas.microsoft.com/office/powerpoint/2010/main" val="226333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1- چون تعداد موتور های گیرنده برای آنالیز داده ها</a:t>
            </a:r>
            <a:r>
              <a:rPr lang="fa-IR" baseline="0" dirty="0" smtClean="0"/>
              <a:t> (دمدوله کردن </a:t>
            </a:r>
            <a:r>
              <a:rPr lang="en-US" baseline="0" dirty="0" smtClean="0"/>
              <a:t>PRN</a:t>
            </a:r>
            <a:r>
              <a:rPr lang="fa-IR" baseline="0" dirty="0" smtClean="0"/>
              <a:t>) هر ماهواره محدود است ، برای افزایش سرعت بهتر است که گیرنده بداند که در محدوده خود چه ماهواره هایی قرار دارد تا مستقیما منتظر انها باشد و موتور های خود را به آنها اختصاص دهد.</a:t>
            </a:r>
          </a:p>
          <a:p>
            <a:pPr algn="r" rtl="1"/>
            <a:r>
              <a:rPr lang="fa-IR" baseline="0" dirty="0" smtClean="0"/>
              <a:t>2- در سیستم هایی که علاوه بر ماژول </a:t>
            </a:r>
            <a:r>
              <a:rPr lang="en-US" baseline="0" dirty="0" smtClean="0"/>
              <a:t>GPS</a:t>
            </a:r>
            <a:r>
              <a:rPr lang="fa-IR" baseline="0" dirty="0" smtClean="0"/>
              <a:t> دسترسی به شبکه ای مثل اینترنت نیز می باشد، امکان دانلود داده های </a:t>
            </a:r>
            <a:r>
              <a:rPr lang="en-US" baseline="0" dirty="0" smtClean="0"/>
              <a:t>almanac</a:t>
            </a:r>
            <a:r>
              <a:rPr lang="fa-IR" baseline="0" dirty="0" smtClean="0"/>
              <a:t> از طریق این واسط نیز می باشد. بعد از دانلود در </a:t>
            </a:r>
            <a:r>
              <a:rPr lang="en-US" baseline="0" dirty="0" smtClean="0"/>
              <a:t>GPS</a:t>
            </a:r>
            <a:r>
              <a:rPr lang="fa-IR" baseline="0" dirty="0" smtClean="0"/>
              <a:t> بارگذاری میکنیم. البته در صورتی که ماژول </a:t>
            </a:r>
            <a:r>
              <a:rPr lang="en-US" baseline="0" dirty="0" smtClean="0"/>
              <a:t>GPS</a:t>
            </a:r>
            <a:r>
              <a:rPr lang="fa-IR" baseline="0" dirty="0" smtClean="0"/>
              <a:t> این قابلیت را داشته باشد.</a:t>
            </a:r>
          </a:p>
          <a:p>
            <a:pPr algn="r" rtl="1"/>
            <a:r>
              <a:rPr lang="fa-IR" baseline="0" dirty="0" smtClean="0"/>
              <a:t>این مورد در اکثر گوشی های هوشمند موجود است.</a:t>
            </a:r>
          </a:p>
          <a:p>
            <a:pPr algn="r" rtl="1"/>
            <a:r>
              <a:rPr lang="fa-IR" baseline="0" dirty="0" smtClean="0"/>
              <a:t>با این کار زمان شروع 12.5 دقیقه دانلود داده های </a:t>
            </a:r>
            <a:r>
              <a:rPr lang="en-US" baseline="0" dirty="0" smtClean="0"/>
              <a:t>almanac</a:t>
            </a:r>
            <a:r>
              <a:rPr lang="fa-IR" baseline="0" dirty="0" smtClean="0"/>
              <a:t> به چند ثانیه کاهش می یابد.</a:t>
            </a:r>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23</a:t>
            </a:fld>
            <a:endParaRPr lang="en-US"/>
          </a:p>
        </p:txBody>
      </p:sp>
    </p:spTree>
    <p:extLst>
      <p:ext uri="{BB962C8B-B14F-4D97-AF65-F5344CB8AC3E}">
        <p14:creationId xmlns:p14="http://schemas.microsoft.com/office/powerpoint/2010/main" val="46652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بر اساس</a:t>
            </a:r>
            <a:r>
              <a:rPr lang="fa-IR" baseline="0" dirty="0" smtClean="0"/>
              <a:t> قوانین فیزیک سرعت در هنگام عبور سیگنال از مابین یک محیط سیگنال ها با فرکانس پایین کمتر از سیگنال با فرکانس بالا کاهش می یابد.</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فرکانس سیگنال باند </a:t>
            </a:r>
            <a:r>
              <a:rPr lang="en-US" baseline="0" dirty="0" smtClean="0"/>
              <a:t>L2</a:t>
            </a:r>
            <a:r>
              <a:rPr lang="fa-IR" baseline="0" dirty="0" smtClean="0"/>
              <a:t> از </a:t>
            </a:r>
            <a:r>
              <a:rPr lang="en-US" baseline="0" dirty="0" smtClean="0"/>
              <a:t>L1</a:t>
            </a:r>
            <a:r>
              <a:rPr lang="fa-IR" baseline="0" dirty="0" smtClean="0"/>
              <a:t> کمتر است.</a:t>
            </a:r>
            <a:endParaRPr lang="fa-IR" dirty="0" smtClean="0"/>
          </a:p>
          <a:p>
            <a:pPr algn="r" rtl="1"/>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42</a:t>
            </a:fld>
            <a:endParaRPr lang="en-US"/>
          </a:p>
        </p:txBody>
      </p:sp>
    </p:spTree>
    <p:extLst>
      <p:ext uri="{BB962C8B-B14F-4D97-AF65-F5344CB8AC3E}">
        <p14:creationId xmlns:p14="http://schemas.microsoft.com/office/powerpoint/2010/main" val="78589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برخی از مراکز</a:t>
            </a:r>
            <a:r>
              <a:rPr lang="fa-IR" baseline="0" dirty="0" smtClean="0"/>
              <a:t> </a:t>
            </a:r>
            <a:r>
              <a:rPr lang="en-US" baseline="0" dirty="0" smtClean="0"/>
              <a:t>SBAS</a:t>
            </a:r>
            <a:r>
              <a:rPr lang="fa-IR" baseline="0" dirty="0" smtClean="0"/>
              <a:t> ، سیگنال های </a:t>
            </a:r>
            <a:r>
              <a:rPr lang="en-US" baseline="0" dirty="0" smtClean="0"/>
              <a:t>DGPS</a:t>
            </a:r>
            <a:r>
              <a:rPr lang="fa-IR" baseline="0" dirty="0" smtClean="0"/>
              <a:t> نیز ارائه می دهند</a:t>
            </a:r>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47</a:t>
            </a:fld>
            <a:endParaRPr lang="en-US"/>
          </a:p>
        </p:txBody>
      </p:sp>
    </p:spTree>
    <p:extLst>
      <p:ext uri="{BB962C8B-B14F-4D97-AF65-F5344CB8AC3E}">
        <p14:creationId xmlns:p14="http://schemas.microsoft.com/office/powerpoint/2010/main" val="359539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48</a:t>
            </a:fld>
            <a:endParaRPr lang="en-US"/>
          </a:p>
        </p:txBody>
      </p:sp>
    </p:spTree>
    <p:extLst>
      <p:ext uri="{BB962C8B-B14F-4D97-AF65-F5344CB8AC3E}">
        <p14:creationId xmlns:p14="http://schemas.microsoft.com/office/powerpoint/2010/main" val="424353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به کمک واسط </a:t>
            </a:r>
            <a:r>
              <a:rPr lang="en-US" dirty="0" smtClean="0"/>
              <a:t>DDC</a:t>
            </a:r>
            <a:r>
              <a:rPr lang="fa-IR" dirty="0" smtClean="0"/>
              <a:t> می توان ماژول </a:t>
            </a:r>
            <a:r>
              <a:rPr lang="en-US" dirty="0" smtClean="0"/>
              <a:t>GPS</a:t>
            </a:r>
            <a:r>
              <a:rPr lang="fa-IR" baseline="0" dirty="0" smtClean="0"/>
              <a:t> را به ماژول </a:t>
            </a:r>
            <a:r>
              <a:rPr lang="en-US" baseline="0" dirty="0" smtClean="0"/>
              <a:t>GSM</a:t>
            </a:r>
            <a:r>
              <a:rPr lang="fa-IR" baseline="0" dirty="0" smtClean="0"/>
              <a:t> متصل کرده و در این حالت میکروکنترلر فقط نیاز است که به ماژول </a:t>
            </a:r>
            <a:r>
              <a:rPr lang="en-US" baseline="0" dirty="0" smtClean="0"/>
              <a:t>GSM</a:t>
            </a:r>
            <a:r>
              <a:rPr lang="fa-IR" baseline="0" dirty="0" smtClean="0"/>
              <a:t> متصل باشد.</a:t>
            </a:r>
          </a:p>
          <a:p>
            <a:pPr algn="r" rtl="1"/>
            <a:r>
              <a:rPr lang="fa-IR" baseline="0" dirty="0" smtClean="0"/>
              <a:t>با این روش نیاز به استفاده از دو پورت میکروکنترلر به یک پورت کاهش می یابد.</a:t>
            </a:r>
          </a:p>
          <a:p>
            <a:pPr algn="r" rtl="1"/>
            <a:r>
              <a:rPr lang="fa-IR" baseline="0" dirty="0" smtClean="0"/>
              <a:t>میکروکنترلر میتواند از طریق </a:t>
            </a:r>
            <a:r>
              <a:rPr lang="en-US" baseline="0" dirty="0" smtClean="0"/>
              <a:t>GSM</a:t>
            </a:r>
            <a:r>
              <a:rPr lang="fa-IR" baseline="0" dirty="0" smtClean="0"/>
              <a:t> به تمامی امکانات و داده های </a:t>
            </a:r>
            <a:r>
              <a:rPr lang="en-US" baseline="0" dirty="0" smtClean="0"/>
              <a:t>GPS</a:t>
            </a:r>
            <a:r>
              <a:rPr lang="fa-IR" baseline="0" dirty="0" smtClean="0"/>
              <a:t> دسترسی داشته باشد.</a:t>
            </a:r>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52</a:t>
            </a:fld>
            <a:endParaRPr lang="en-US"/>
          </a:p>
        </p:txBody>
      </p:sp>
    </p:spTree>
    <p:extLst>
      <p:ext uri="{BB962C8B-B14F-4D97-AF65-F5344CB8AC3E}">
        <p14:creationId xmlns:p14="http://schemas.microsoft.com/office/powerpoint/2010/main" val="3669896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ماژول</a:t>
            </a:r>
            <a:r>
              <a:rPr lang="fa-IR" baseline="0" dirty="0" smtClean="0"/>
              <a:t> سری </a:t>
            </a:r>
            <a:r>
              <a:rPr lang="en-US" baseline="0" dirty="0" smtClean="0"/>
              <a:t>NEO-7P</a:t>
            </a:r>
            <a:r>
              <a:rPr lang="fa-IR" baseline="0" dirty="0" smtClean="0"/>
              <a:t> از </a:t>
            </a:r>
            <a:r>
              <a:rPr lang="en-US" baseline="0" dirty="0" smtClean="0"/>
              <a:t>DGPS</a:t>
            </a:r>
            <a:r>
              <a:rPr lang="fa-IR" baseline="0" dirty="0" smtClean="0"/>
              <a:t> (</a:t>
            </a:r>
            <a:r>
              <a:rPr lang="en-US" baseline="0" dirty="0" smtClean="0"/>
              <a:t>SBAS or RTCM</a:t>
            </a:r>
            <a:r>
              <a:rPr lang="fa-IR" baseline="0" dirty="0" smtClean="0"/>
              <a:t>) پشتیبانی میکند.</a:t>
            </a:r>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62</a:t>
            </a:fld>
            <a:endParaRPr lang="en-US"/>
          </a:p>
        </p:txBody>
      </p:sp>
    </p:spTree>
    <p:extLst>
      <p:ext uri="{BB962C8B-B14F-4D97-AF65-F5344CB8AC3E}">
        <p14:creationId xmlns:p14="http://schemas.microsoft.com/office/powerpoint/2010/main" val="68573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 داده ها را می</a:t>
            </a:r>
            <a:r>
              <a:rPr lang="fa-IR" baseline="0" dirty="0" smtClean="0"/>
              <a:t> توان از یکی از واسط های </a:t>
            </a:r>
            <a:r>
              <a:rPr lang="en-US" baseline="0" dirty="0" smtClean="0"/>
              <a:t>I/O</a:t>
            </a:r>
            <a:r>
              <a:rPr lang="fa-IR" baseline="0" dirty="0" smtClean="0"/>
              <a:t> و با پروتکل </a:t>
            </a:r>
            <a:r>
              <a:rPr lang="en-US" baseline="0" dirty="0" smtClean="0"/>
              <a:t>UBX</a:t>
            </a:r>
            <a:r>
              <a:rPr lang="fa-IR" baseline="0" dirty="0" smtClean="0"/>
              <a:t> به سمت گیرنده </a:t>
            </a:r>
            <a:r>
              <a:rPr lang="en-US" baseline="0" dirty="0" smtClean="0"/>
              <a:t>GPS</a:t>
            </a:r>
            <a:r>
              <a:rPr lang="fa-IR" baseline="0" dirty="0" smtClean="0"/>
              <a:t> ارسال کرد.</a:t>
            </a:r>
            <a:endParaRPr lang="en-US" dirty="0"/>
          </a:p>
        </p:txBody>
      </p:sp>
      <p:sp>
        <p:nvSpPr>
          <p:cNvPr id="4" name="Slide Number Placeholder 3"/>
          <p:cNvSpPr>
            <a:spLocks noGrp="1"/>
          </p:cNvSpPr>
          <p:nvPr>
            <p:ph type="sldNum" sz="quarter" idx="10"/>
          </p:nvPr>
        </p:nvSpPr>
        <p:spPr/>
        <p:txBody>
          <a:bodyPr/>
          <a:lstStyle/>
          <a:p>
            <a:fld id="{AFA8C930-0ACD-4CF0-A3B9-EC510F15B18A}" type="slidenum">
              <a:rPr lang="en-US" smtClean="0"/>
              <a:t>71</a:t>
            </a:fld>
            <a:endParaRPr lang="en-US"/>
          </a:p>
        </p:txBody>
      </p:sp>
    </p:spTree>
    <p:extLst>
      <p:ext uri="{BB962C8B-B14F-4D97-AF65-F5344CB8AC3E}">
        <p14:creationId xmlns:p14="http://schemas.microsoft.com/office/powerpoint/2010/main" val="123250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یکی از ماژول های ارائه</a:t>
            </a:r>
            <a:r>
              <a:rPr lang="fa-IR" baseline="0" dirty="0" smtClean="0"/>
              <a:t> دهنده شبکه موبایل </a:t>
            </a:r>
            <a:r>
              <a:rPr lang="en-US" baseline="0" dirty="0" smtClean="0"/>
              <a:t>GSM</a:t>
            </a:r>
            <a:r>
              <a:rPr lang="fa-IR" baseline="0" dirty="0" smtClean="0"/>
              <a:t> و همچنین ارتباطات </a:t>
            </a:r>
            <a:r>
              <a:rPr lang="en-US" baseline="0" dirty="0" smtClean="0"/>
              <a:t>GPRS</a:t>
            </a:r>
            <a:r>
              <a:rPr lang="fa-IR" baseline="0" dirty="0" smtClean="0"/>
              <a:t> این شرکت ماژول </a:t>
            </a:r>
            <a:r>
              <a:rPr lang="en-US" baseline="0" dirty="0" smtClean="0"/>
              <a:t>LEON-G100</a:t>
            </a:r>
            <a:r>
              <a:rPr lang="fa-IR" baseline="0" dirty="0" smtClean="0"/>
              <a:t> می باشد.</a:t>
            </a:r>
          </a:p>
        </p:txBody>
      </p:sp>
      <p:sp>
        <p:nvSpPr>
          <p:cNvPr id="4" name="Slide Number Placeholder 3"/>
          <p:cNvSpPr>
            <a:spLocks noGrp="1"/>
          </p:cNvSpPr>
          <p:nvPr>
            <p:ph type="sldNum" sz="quarter" idx="10"/>
          </p:nvPr>
        </p:nvSpPr>
        <p:spPr/>
        <p:txBody>
          <a:bodyPr/>
          <a:lstStyle/>
          <a:p>
            <a:fld id="{AFA8C930-0ACD-4CF0-A3B9-EC510F15B18A}" type="slidenum">
              <a:rPr lang="en-US" smtClean="0"/>
              <a:t>72</a:t>
            </a:fld>
            <a:endParaRPr lang="en-US"/>
          </a:p>
        </p:txBody>
      </p:sp>
    </p:spTree>
    <p:extLst>
      <p:ext uri="{BB962C8B-B14F-4D97-AF65-F5344CB8AC3E}">
        <p14:creationId xmlns:p14="http://schemas.microsoft.com/office/powerpoint/2010/main" val="1838002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96B6384-16D4-462D-8E76-15210DA16A86}" type="datetimeFigureOut">
              <a:rPr lang="en-US" smtClean="0"/>
              <a:t>6/27/2015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45933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2893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120148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0970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21811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96B6384-16D4-462D-8E76-15210DA16A86}" type="datetimeFigureOut">
              <a:rPr lang="en-US" smtClean="0"/>
              <a:t>6/27/2015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116552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96B6384-16D4-462D-8E76-15210DA16A86}" type="datetimeFigureOut">
              <a:rPr lang="en-US" smtClean="0"/>
              <a:t>6/27/2015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409701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B6384-16D4-462D-8E76-15210DA16A86}"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2937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B6384-16D4-462D-8E76-15210DA16A86}"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414956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B6384-16D4-462D-8E76-15210DA16A86}"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92158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B6384-16D4-462D-8E76-15210DA16A86}" type="datetimeFigureOut">
              <a:rPr lang="en-US" smtClean="0"/>
              <a:t>6/27/2015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271216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11687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6B6384-16D4-462D-8E76-15210DA16A86}" type="datetimeFigureOut">
              <a:rPr lang="en-US" smtClean="0"/>
              <a:t>6/27/2015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48632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6B6384-16D4-462D-8E76-15210DA16A86}" type="datetimeFigureOut">
              <a:rPr lang="en-US" smtClean="0"/>
              <a:t>6/27/2015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259161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B6384-16D4-462D-8E76-15210DA16A86}" type="datetimeFigureOut">
              <a:rPr lang="en-US" smtClean="0"/>
              <a:t>6/27/2015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30344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16235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6384-16D4-462D-8E76-15210DA16A86}" type="datetimeFigureOut">
              <a:rPr lang="en-US" smtClean="0"/>
              <a:t>6/27/2015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196CE-1B74-45EA-AC9A-5E990AC041D8}" type="slidenum">
              <a:rPr lang="en-US" smtClean="0"/>
              <a:t>‹#›</a:t>
            </a:fld>
            <a:endParaRPr lang="en-US"/>
          </a:p>
        </p:txBody>
      </p:sp>
    </p:spTree>
    <p:extLst>
      <p:ext uri="{BB962C8B-B14F-4D97-AF65-F5344CB8AC3E}">
        <p14:creationId xmlns:p14="http://schemas.microsoft.com/office/powerpoint/2010/main" val="175370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6B6384-16D4-462D-8E76-15210DA16A86}" type="datetimeFigureOut">
              <a:rPr lang="en-US" smtClean="0"/>
              <a:t>6/27/2015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C196CE-1B74-45EA-AC9A-5E990AC041D8}" type="slidenum">
              <a:rPr lang="en-US" smtClean="0"/>
              <a:t>‹#›</a:t>
            </a:fld>
            <a:endParaRPr lang="en-US"/>
          </a:p>
        </p:txBody>
      </p:sp>
    </p:spTree>
    <p:extLst>
      <p:ext uri="{BB962C8B-B14F-4D97-AF65-F5344CB8AC3E}">
        <p14:creationId xmlns:p14="http://schemas.microsoft.com/office/powerpoint/2010/main" val="2701772176"/>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qasemian@elmosanat.com" TargetMode="External"/><Relationship Id="rId2" Type="http://schemas.openxmlformats.org/officeDocument/2006/relationships/hyperlink" Target="http://www.elmosanat.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thetech.org/exhibits/online/satellite/home.html" TargetMode="External"/><Relationship Id="rId3" Type="http://schemas.openxmlformats.org/officeDocument/2006/relationships/hyperlink" Target="https://www.glonass-iac.ru/en/" TargetMode="External"/><Relationship Id="rId7" Type="http://schemas.openxmlformats.org/officeDocument/2006/relationships/hyperlink" Target="https://en.wikipedia.org/wiki/GPS_signals" TargetMode="External"/><Relationship Id="rId2" Type="http://schemas.openxmlformats.org/officeDocument/2006/relationships/hyperlink" Target="http://www.gps.gov/" TargetMode="External"/><Relationship Id="rId1" Type="http://schemas.openxmlformats.org/officeDocument/2006/relationships/slideLayout" Target="../slideLayouts/slideLayout2.xml"/><Relationship Id="rId6" Type="http://schemas.openxmlformats.org/officeDocument/2006/relationships/hyperlink" Target="https://en.wikipedia.org/wiki/Global_Positioning_System" TargetMode="External"/><Relationship Id="rId5" Type="http://schemas.openxmlformats.org/officeDocument/2006/relationships/hyperlink" Target="http://www.sdcm.ru/index_eng.html" TargetMode="External"/><Relationship Id="rId4" Type="http://schemas.openxmlformats.org/officeDocument/2006/relationships/hyperlink" Target="http://www.navipedia.net/index.php/Main_Page" TargetMode="External"/><Relationship Id="rId9" Type="http://schemas.openxmlformats.org/officeDocument/2006/relationships/hyperlink" Target="https://celestrak.com/columns/v04n07/"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3.picofile.com/file/8194717268/IS_GPS_200H.pdf.html" TargetMode="External"/><Relationship Id="rId2" Type="http://schemas.openxmlformats.org/officeDocument/2006/relationships/hyperlink" Target="http://s6.picofile.com/file/8194716634/GPS_Compendium_GPS_X_02007_.pdf.html" TargetMode="External"/><Relationship Id="rId1" Type="http://schemas.openxmlformats.org/officeDocument/2006/relationships/slideLayout" Target="../slideLayouts/slideLayout2.xml"/><Relationship Id="rId6" Type="http://schemas.openxmlformats.org/officeDocument/2006/relationships/hyperlink" Target="http://s6.picofile.com/file/8194719476/12_GPS.ppt.html" TargetMode="External"/><Relationship Id="rId5" Type="http://schemas.openxmlformats.org/officeDocument/2006/relationships/hyperlink" Target="http://s3.picofile.com/file/8194718592/How_GPS_Works.ppt.html" TargetMode="External"/><Relationship Id="rId4" Type="http://schemas.openxmlformats.org/officeDocument/2006/relationships/hyperlink" Target="http://s6.picofile.com/file/8194718000/2008_SPS_performance_standard.pdf.htm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rtl="1"/>
            <a:r>
              <a:rPr lang="fa-IR" dirty="0" smtClean="0"/>
              <a:t>بسم الله الرحمن الرحیم</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131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4682"/>
          </a:xfrm>
        </p:spPr>
        <p:txBody>
          <a:bodyPr>
            <a:normAutofit fontScale="90000"/>
          </a:bodyPr>
          <a:lstStyle/>
          <a:p>
            <a:pPr algn="r" rtl="1"/>
            <a:r>
              <a:rPr lang="fa-IR" dirty="0" smtClean="0"/>
              <a:t>نمای مداری ماهواره ها</a:t>
            </a:r>
            <a:endParaRPr lang="en-US" dirty="0"/>
          </a:p>
        </p:txBody>
      </p:sp>
      <p:pic>
        <p:nvPicPr>
          <p:cNvPr id="4" name="Content Placeholder 3" descr="GPS" title="GP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692" y="1155025"/>
            <a:ext cx="2989957" cy="239196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5175" y="1414833"/>
            <a:ext cx="2212603" cy="17977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621" y="3572859"/>
            <a:ext cx="2857899" cy="25911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0428" y="2229207"/>
            <a:ext cx="2797120" cy="303868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6023" y="1902884"/>
            <a:ext cx="2006240" cy="3365012"/>
          </a:xfrm>
          <a:prstGeom prst="rect">
            <a:avLst/>
          </a:prstGeom>
        </p:spPr>
      </p:pic>
      <p:sp>
        <p:nvSpPr>
          <p:cNvPr id="10" name="Rectangle 9"/>
          <p:cNvSpPr/>
          <p:nvPr/>
        </p:nvSpPr>
        <p:spPr>
          <a:xfrm>
            <a:off x="566493" y="954970"/>
            <a:ext cx="598241"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GPS</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3861798" y="1015665"/>
            <a:ext cx="1169679"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GLONASS</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8546140" y="1391687"/>
            <a:ext cx="712246"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ZQSS</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02094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3988"/>
          </a:xfrm>
        </p:spPr>
        <p:txBody>
          <a:bodyPr>
            <a:normAutofit fontScale="90000"/>
          </a:bodyPr>
          <a:lstStyle/>
          <a:p>
            <a:pPr algn="r" rtl="1"/>
            <a:r>
              <a:rPr lang="fa-IR" dirty="0" smtClean="0"/>
              <a:t>منطقه های مداری زمین</a:t>
            </a:r>
            <a:endParaRPr lang="en-US" dirty="0"/>
          </a:p>
        </p:txBody>
      </p:sp>
      <p:sp>
        <p:nvSpPr>
          <p:cNvPr id="3" name="Content Placeholder 2"/>
          <p:cNvSpPr>
            <a:spLocks noGrp="1"/>
          </p:cNvSpPr>
          <p:nvPr>
            <p:ph idx="1"/>
          </p:nvPr>
        </p:nvSpPr>
        <p:spPr>
          <a:xfrm>
            <a:off x="838200" y="848139"/>
            <a:ext cx="10515600" cy="5328824"/>
          </a:xfrm>
        </p:spPr>
        <p:txBody>
          <a:bodyPr>
            <a:normAutofit/>
          </a:bodyPr>
          <a:lstStyle/>
          <a:p>
            <a:pPr algn="just" rtl="1"/>
            <a:r>
              <a:rPr lang="en-US" dirty="0"/>
              <a:t>LEO</a:t>
            </a:r>
            <a:r>
              <a:rPr lang="fa-IR" dirty="0"/>
              <a:t> (</a:t>
            </a:r>
            <a:r>
              <a:rPr lang="en-US" dirty="0"/>
              <a:t>Low Earth Orbit</a:t>
            </a:r>
            <a:r>
              <a:rPr lang="fa-IR" dirty="0" smtClean="0"/>
              <a:t>) :</a:t>
            </a:r>
          </a:p>
          <a:p>
            <a:pPr lvl="1" algn="just" rtl="1">
              <a:buFont typeface="Wingdings" panose="05000000000000000000" pitchFamily="2" charset="2"/>
              <a:buChar char="§"/>
            </a:pPr>
            <a:r>
              <a:rPr lang="fa-IR" dirty="0" smtClean="0"/>
              <a:t>فاصله </a:t>
            </a:r>
            <a:r>
              <a:rPr lang="fa-IR" dirty="0"/>
              <a:t>نسبتا کم از سطح زمین حدود 160 تا </a:t>
            </a:r>
            <a:r>
              <a:rPr lang="en-US" dirty="0"/>
              <a:t>2000</a:t>
            </a:r>
            <a:r>
              <a:rPr lang="fa-IR" dirty="0"/>
              <a:t> </a:t>
            </a:r>
            <a:r>
              <a:rPr lang="fa-IR" dirty="0" smtClean="0"/>
              <a:t>کیلومتر</a:t>
            </a:r>
          </a:p>
          <a:p>
            <a:pPr lvl="1" algn="just" rtl="1">
              <a:buFont typeface="Wingdings" panose="05000000000000000000" pitchFamily="2" charset="2"/>
              <a:buChar char="§"/>
            </a:pPr>
            <a:r>
              <a:rPr lang="fa-IR" dirty="0" smtClean="0"/>
              <a:t>ماهواره </a:t>
            </a:r>
            <a:r>
              <a:rPr lang="fa-IR" dirty="0"/>
              <a:t>های معمولا بالای 300 کیلومتر قرار </a:t>
            </a:r>
            <a:r>
              <a:rPr lang="fa-IR" dirty="0" smtClean="0"/>
              <a:t>دارند.</a:t>
            </a:r>
          </a:p>
          <a:p>
            <a:pPr lvl="1" algn="just" rtl="1">
              <a:buFont typeface="Wingdings" panose="05000000000000000000" pitchFamily="2" charset="2"/>
              <a:buChar char="§"/>
            </a:pPr>
            <a:r>
              <a:rPr lang="fa-IR" dirty="0" smtClean="0"/>
              <a:t>حداقل </a:t>
            </a:r>
            <a:r>
              <a:rPr lang="fa-IR" dirty="0"/>
              <a:t>سرعت مناسب ماهوار ها در مدار </a:t>
            </a:r>
            <a:r>
              <a:rPr lang="en-US" dirty="0"/>
              <a:t>LEO</a:t>
            </a:r>
            <a:r>
              <a:rPr lang="fa-IR" dirty="0"/>
              <a:t> </a:t>
            </a:r>
            <a:r>
              <a:rPr lang="en-US" dirty="0"/>
              <a:t>7.8 km/s</a:t>
            </a:r>
            <a:r>
              <a:rPr lang="fa-IR" dirty="0"/>
              <a:t> می باشد که ماهواره </a:t>
            </a:r>
            <a:r>
              <a:rPr lang="fa-IR" dirty="0" smtClean="0"/>
              <a:t>را در </a:t>
            </a:r>
            <a:r>
              <a:rPr lang="fa-IR" dirty="0"/>
              <a:t>حالت پایداری قرار می دهد.</a:t>
            </a:r>
          </a:p>
          <a:p>
            <a:pPr algn="just" rtl="1"/>
            <a:r>
              <a:rPr lang="en-US" dirty="0" smtClean="0"/>
              <a:t>MEO</a:t>
            </a:r>
            <a:r>
              <a:rPr lang="fa-IR" dirty="0" smtClean="0"/>
              <a:t> </a:t>
            </a:r>
            <a:r>
              <a:rPr lang="fa-IR" dirty="0"/>
              <a:t>(</a:t>
            </a:r>
            <a:r>
              <a:rPr lang="en-US" dirty="0"/>
              <a:t>Medium Earth Orbit</a:t>
            </a:r>
            <a:r>
              <a:rPr lang="fa-IR" dirty="0" smtClean="0"/>
              <a:t>) :</a:t>
            </a:r>
          </a:p>
          <a:p>
            <a:pPr lvl="1" algn="just" rtl="1">
              <a:buFont typeface="Wingdings" panose="05000000000000000000" pitchFamily="2" charset="2"/>
              <a:buChar char="§"/>
            </a:pPr>
            <a:r>
              <a:rPr lang="fa-IR" dirty="0" smtClean="0"/>
              <a:t>محدوده </a:t>
            </a:r>
            <a:r>
              <a:rPr lang="fa-IR" dirty="0"/>
              <a:t>مابین 2000 کیلومتری تا 35786 کیلومتری (مدار </a:t>
            </a:r>
            <a:r>
              <a:rPr lang="en-US" dirty="0"/>
              <a:t>GEO</a:t>
            </a:r>
            <a:r>
              <a:rPr lang="fa-IR" dirty="0"/>
              <a:t>)</a:t>
            </a:r>
          </a:p>
          <a:p>
            <a:pPr lvl="1" algn="just" rtl="1">
              <a:buFont typeface="Wingdings" panose="05000000000000000000" pitchFamily="2" charset="2"/>
              <a:buChar char="§"/>
            </a:pPr>
            <a:r>
              <a:rPr lang="fa-IR" dirty="0" smtClean="0"/>
              <a:t>بیشترین </a:t>
            </a:r>
            <a:r>
              <a:rPr lang="fa-IR" dirty="0"/>
              <a:t>ماهواره های موجود در این منطقه برای کاربردهای موقعیت </a:t>
            </a:r>
            <a:r>
              <a:rPr lang="fa-IR" dirty="0" smtClean="0"/>
              <a:t>یابی، ارتباطات، </a:t>
            </a:r>
            <a:r>
              <a:rPr lang="fa-IR" dirty="0"/>
              <a:t>و علوم فضایی/نقشه برداری می باشند.</a:t>
            </a:r>
          </a:p>
          <a:p>
            <a:pPr algn="just" rtl="1"/>
            <a:r>
              <a:rPr lang="en-US" dirty="0" smtClean="0"/>
              <a:t>HEO</a:t>
            </a:r>
            <a:r>
              <a:rPr lang="fa-IR" dirty="0" smtClean="0"/>
              <a:t> (</a:t>
            </a:r>
            <a:r>
              <a:rPr lang="en-US" dirty="0" smtClean="0"/>
              <a:t>High Earth </a:t>
            </a:r>
            <a:r>
              <a:rPr lang="en-US" dirty="0"/>
              <a:t>Orbit</a:t>
            </a:r>
            <a:r>
              <a:rPr lang="fa-IR" dirty="0"/>
              <a:t>)</a:t>
            </a:r>
          </a:p>
          <a:p>
            <a:pPr lvl="1" algn="just" rtl="1">
              <a:buFont typeface="Wingdings" panose="05000000000000000000" pitchFamily="2" charset="2"/>
              <a:buChar char="§"/>
            </a:pPr>
            <a:r>
              <a:rPr lang="fa-IR" dirty="0" smtClean="0"/>
              <a:t>محدوده بعد از 35786 کیلومتری</a:t>
            </a:r>
            <a:endParaRPr lang="en-US" dirty="0"/>
          </a:p>
        </p:txBody>
      </p:sp>
    </p:spTree>
    <p:extLst>
      <p:ext uri="{BB962C8B-B14F-4D97-AF65-F5344CB8AC3E}">
        <p14:creationId xmlns:p14="http://schemas.microsoft.com/office/powerpoint/2010/main" val="2022291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2040"/>
          </a:xfrm>
        </p:spPr>
        <p:txBody>
          <a:bodyPr>
            <a:normAutofit/>
          </a:bodyPr>
          <a:lstStyle/>
          <a:p>
            <a:pPr algn="r" rtl="1"/>
            <a:r>
              <a:rPr lang="fa-IR" dirty="0" smtClean="0"/>
              <a:t>مدارهای ماهواره ها</a:t>
            </a:r>
            <a:endParaRPr lang="en-US" dirty="0"/>
          </a:p>
        </p:txBody>
      </p:sp>
      <p:sp>
        <p:nvSpPr>
          <p:cNvPr id="3" name="Content Placeholder 2"/>
          <p:cNvSpPr>
            <a:spLocks noGrp="1"/>
          </p:cNvSpPr>
          <p:nvPr>
            <p:ph idx="1"/>
          </p:nvPr>
        </p:nvSpPr>
        <p:spPr>
          <a:xfrm>
            <a:off x="838200" y="1007166"/>
            <a:ext cx="10515600" cy="5169797"/>
          </a:xfrm>
        </p:spPr>
        <p:txBody>
          <a:bodyPr/>
          <a:lstStyle/>
          <a:p>
            <a:pPr lvl="1" algn="r" rtl="1">
              <a:buFont typeface="Wingdings" panose="05000000000000000000" pitchFamily="2" charset="2"/>
              <a:buChar char="§"/>
            </a:pPr>
            <a:r>
              <a:rPr lang="en-US" dirty="0" smtClean="0"/>
              <a:t>GPS</a:t>
            </a:r>
            <a:r>
              <a:rPr lang="fa-IR" dirty="0" smtClean="0"/>
              <a:t> (</a:t>
            </a:r>
            <a:r>
              <a:rPr lang="en-US" dirty="0"/>
              <a:t>Global Positioning System</a:t>
            </a:r>
            <a:r>
              <a:rPr lang="fa-IR" dirty="0" smtClean="0"/>
              <a:t>)</a:t>
            </a:r>
          </a:p>
          <a:p>
            <a:pPr lvl="1" algn="r" rtl="1">
              <a:buFont typeface="Wingdings" panose="05000000000000000000" pitchFamily="2" charset="2"/>
              <a:buChar char="§"/>
            </a:pPr>
            <a:r>
              <a:rPr lang="en-US" dirty="0" smtClean="0"/>
              <a:t>GEO</a:t>
            </a:r>
            <a:r>
              <a:rPr lang="fa-IR" dirty="0" smtClean="0"/>
              <a:t> </a:t>
            </a:r>
            <a:r>
              <a:rPr lang="fa-IR" dirty="0"/>
              <a:t>(</a:t>
            </a:r>
            <a:r>
              <a:rPr lang="en-US" dirty="0"/>
              <a:t>Geosynchronous </a:t>
            </a:r>
            <a:r>
              <a:rPr lang="en-US" dirty="0" smtClean="0"/>
              <a:t>Earth Orbit</a:t>
            </a:r>
            <a:r>
              <a:rPr lang="fa-IR" dirty="0" smtClean="0"/>
              <a:t>)</a:t>
            </a:r>
            <a:endParaRPr lang="en-US" dirty="0" smtClean="0"/>
          </a:p>
          <a:p>
            <a:pPr lvl="1" algn="r" rtl="1">
              <a:buFont typeface="Wingdings" panose="05000000000000000000" pitchFamily="2" charset="2"/>
              <a:buChar char="§"/>
            </a:pPr>
            <a:r>
              <a:rPr lang="en-US" dirty="0" smtClean="0"/>
              <a:t>GSO</a:t>
            </a:r>
            <a:r>
              <a:rPr lang="fa-IR" dirty="0" smtClean="0"/>
              <a:t> (</a:t>
            </a:r>
            <a:r>
              <a:rPr lang="en-US" dirty="0" smtClean="0"/>
              <a:t>Geostationary </a:t>
            </a:r>
            <a:r>
              <a:rPr lang="en-US" dirty="0"/>
              <a:t>orbit</a:t>
            </a:r>
            <a:r>
              <a:rPr lang="fa-IR" dirty="0" smtClean="0"/>
              <a:t>)</a:t>
            </a:r>
            <a:endParaRPr lang="fa-IR" dirty="0"/>
          </a:p>
          <a:p>
            <a:pPr lvl="1" algn="r" rtl="1">
              <a:buFont typeface="Wingdings" panose="05000000000000000000" pitchFamily="2" charset="2"/>
              <a:buChar char="§"/>
            </a:pPr>
            <a:r>
              <a:rPr lang="en-US" dirty="0" smtClean="0"/>
              <a:t>PO</a:t>
            </a:r>
            <a:r>
              <a:rPr lang="fa-IR" dirty="0" smtClean="0"/>
              <a:t> (</a:t>
            </a:r>
            <a:r>
              <a:rPr lang="en-US" dirty="0" smtClean="0"/>
              <a:t>Polar Orbit</a:t>
            </a:r>
            <a:r>
              <a:rPr lang="fa-IR" dirty="0" smtClean="0"/>
              <a:t>)</a:t>
            </a:r>
          </a:p>
          <a:p>
            <a:pPr lvl="1" algn="r" rtl="1">
              <a:buFont typeface="Wingdings" panose="05000000000000000000" pitchFamily="2" charset="2"/>
              <a:buChar char="§"/>
            </a:pPr>
            <a:r>
              <a:rPr lang="en-US" dirty="0" smtClean="0"/>
              <a:t>EO</a:t>
            </a:r>
            <a:r>
              <a:rPr lang="fa-IR" dirty="0" smtClean="0"/>
              <a:t> (</a:t>
            </a:r>
            <a:r>
              <a:rPr lang="en-US" dirty="0" smtClean="0"/>
              <a:t>Elliptical Orbit</a:t>
            </a:r>
            <a:r>
              <a:rPr lang="fa-IR" dirty="0" smtClean="0"/>
              <a:t>)</a:t>
            </a:r>
          </a:p>
          <a:p>
            <a:pPr algn="r" rtl="1"/>
            <a:endParaRPr lang="fa-IR" dirty="0" smtClean="0"/>
          </a:p>
          <a:p>
            <a:pPr algn="r" rtl="1"/>
            <a:endParaRPr lang="fa-IR"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304" y="3201478"/>
            <a:ext cx="9037983" cy="3325977"/>
          </a:xfrm>
          <a:prstGeom prst="rect">
            <a:avLst/>
          </a:prstGeom>
        </p:spPr>
      </p:pic>
    </p:spTree>
    <p:extLst>
      <p:ext uri="{BB962C8B-B14F-4D97-AF65-F5344CB8AC3E}">
        <p14:creationId xmlns:p14="http://schemas.microsoft.com/office/powerpoint/2010/main" val="3747102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مدار ماهواره های </a:t>
            </a:r>
            <a:r>
              <a:rPr lang="en-US" dirty="0" smtClean="0"/>
              <a:t>GPS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0174" y="1632468"/>
            <a:ext cx="4544495" cy="4544495"/>
          </a:xfrm>
          <a:prstGeom prst="rect">
            <a:avLst/>
          </a:prstGeom>
        </p:spPr>
      </p:pic>
      <p:sp>
        <p:nvSpPr>
          <p:cNvPr id="5" name="Content Placeholder 4"/>
          <p:cNvSpPr>
            <a:spLocks noGrp="1"/>
          </p:cNvSpPr>
          <p:nvPr>
            <p:ph sz="half" idx="2"/>
          </p:nvPr>
        </p:nvSpPr>
        <p:spPr/>
        <p:txBody>
          <a:bodyPr/>
          <a:lstStyle/>
          <a:p>
            <a:pPr algn="just" rtl="1"/>
            <a:r>
              <a:rPr lang="fa-IR" dirty="0"/>
              <a:t>ماهواره های </a:t>
            </a:r>
            <a:r>
              <a:rPr lang="en-US" dirty="0"/>
              <a:t>GPS</a:t>
            </a:r>
            <a:r>
              <a:rPr lang="fa-IR" dirty="0"/>
              <a:t> در مدارهایی با ارتفاع </a:t>
            </a:r>
            <a:r>
              <a:rPr lang="en-US" dirty="0"/>
              <a:t>1900</a:t>
            </a:r>
            <a:r>
              <a:rPr lang="fa-IR" dirty="0"/>
              <a:t> تا </a:t>
            </a:r>
            <a:r>
              <a:rPr lang="en-US" dirty="0"/>
              <a:t>3600</a:t>
            </a:r>
            <a:r>
              <a:rPr lang="fa-IR" dirty="0"/>
              <a:t> کیلومتری سطح زمین قرار دارند.</a:t>
            </a:r>
          </a:p>
          <a:p>
            <a:pPr algn="just" rtl="1"/>
            <a:r>
              <a:rPr lang="fa-IR" dirty="0"/>
              <a:t>این محدوده در منطقه </a:t>
            </a:r>
            <a:r>
              <a:rPr lang="en-US" dirty="0"/>
              <a:t>MEO</a:t>
            </a:r>
            <a:r>
              <a:rPr lang="fa-IR" dirty="0"/>
              <a:t> قرار دارد.</a:t>
            </a:r>
          </a:p>
          <a:p>
            <a:pPr algn="just" rtl="1"/>
            <a:r>
              <a:rPr lang="fa-IR" dirty="0"/>
              <a:t>البته برخی از سیستم های موقعیت یابی ، ماهواره هایی در دیگر مدار ها نیز دارند.</a:t>
            </a:r>
          </a:p>
          <a:p>
            <a:pPr marL="0" indent="0" algn="just" rtl="1">
              <a:buNone/>
            </a:pPr>
            <a:endParaRPr lang="en-US" dirty="0"/>
          </a:p>
        </p:txBody>
      </p:sp>
    </p:spTree>
    <p:extLst>
      <p:ext uri="{BB962C8B-B14F-4D97-AF65-F5344CB8AC3E}">
        <p14:creationId xmlns:p14="http://schemas.microsoft.com/office/powerpoint/2010/main" val="1472069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9517"/>
          </a:xfrm>
        </p:spPr>
        <p:txBody>
          <a:bodyPr>
            <a:normAutofit fontScale="90000"/>
          </a:bodyPr>
          <a:lstStyle/>
          <a:p>
            <a:pPr algn="r" rtl="1"/>
            <a:r>
              <a:rPr lang="fa-IR" dirty="0" smtClean="0"/>
              <a:t>مدار </a:t>
            </a:r>
            <a:r>
              <a:rPr lang="en-US" dirty="0" smtClean="0"/>
              <a:t>GSO</a:t>
            </a:r>
            <a:endParaRPr lang="en-US" dirty="0"/>
          </a:p>
        </p:txBody>
      </p:sp>
      <p:sp>
        <p:nvSpPr>
          <p:cNvPr id="3" name="Content Placeholder 2"/>
          <p:cNvSpPr>
            <a:spLocks noGrp="1"/>
          </p:cNvSpPr>
          <p:nvPr>
            <p:ph idx="1"/>
          </p:nvPr>
        </p:nvSpPr>
        <p:spPr>
          <a:xfrm>
            <a:off x="838200" y="874643"/>
            <a:ext cx="10515600" cy="4095199"/>
          </a:xfrm>
        </p:spPr>
        <p:txBody>
          <a:bodyPr>
            <a:normAutofit lnSpcReduction="10000"/>
          </a:bodyPr>
          <a:lstStyle/>
          <a:p>
            <a:pPr algn="just" rtl="1"/>
            <a:r>
              <a:rPr lang="fa-IR" dirty="0" smtClean="0"/>
              <a:t>این مدار </a:t>
            </a:r>
            <a:r>
              <a:rPr lang="fa-IR" dirty="0"/>
              <a:t>در بالای خط استوا و در فاصله 35786 کیلومتری از سطح زمین قرار </a:t>
            </a:r>
            <a:r>
              <a:rPr lang="fa-IR" dirty="0" smtClean="0"/>
              <a:t>دارد. که در انتهای منطقه </a:t>
            </a:r>
            <a:r>
              <a:rPr lang="en-US" dirty="0" smtClean="0"/>
              <a:t>MEO</a:t>
            </a:r>
            <a:r>
              <a:rPr lang="fa-IR" dirty="0" smtClean="0"/>
              <a:t> قرار دارد.</a:t>
            </a:r>
            <a:endParaRPr lang="fa-IR" dirty="0"/>
          </a:p>
          <a:p>
            <a:pPr algn="just" rtl="1"/>
            <a:r>
              <a:rPr lang="fa-IR" dirty="0" smtClean="0"/>
              <a:t>در این مدار سرعت چرخش زاویه ای ماهواره با سرعت چرخش زمین برابر است. این مدار دقیقا روی خط استوا قرار دارد.</a:t>
            </a:r>
          </a:p>
          <a:p>
            <a:pPr algn="just" rtl="1"/>
            <a:r>
              <a:rPr lang="fa-IR" dirty="0" smtClean="0"/>
              <a:t>در این مدار ماهواره </a:t>
            </a:r>
            <a:r>
              <a:rPr lang="fa-IR" dirty="0"/>
              <a:t>نسبت به ناظر روی زمین ثابت </a:t>
            </a:r>
            <a:r>
              <a:rPr lang="fa-IR" dirty="0" smtClean="0"/>
              <a:t>است، </a:t>
            </a:r>
            <a:r>
              <a:rPr lang="fa-IR" dirty="0"/>
              <a:t>در نتیجه احتیاجی به تغییر جهت آنتن نیست ولی تنظیم آن ضروری است. تعداد زیادی از ایستگاه های زمینی می توانند تحت پوشش یک ماهواره در این مدار قرار گیرند به طوری که آنتن هر ماهواره می تواند حداکثر 42.4 درصد سطح کره زمین را بپوشاند.</a:t>
            </a:r>
          </a:p>
          <a:p>
            <a:pPr algn="just" rtl="1"/>
            <a:r>
              <a:rPr lang="fa-IR" dirty="0"/>
              <a:t>تمام ماهوارهای مخابراتی و تلویزیونی از این مدارهستند.</a:t>
            </a:r>
            <a:endParaRPr lang="en-US" dirty="0"/>
          </a:p>
          <a:p>
            <a:pPr algn="just" rtl="1"/>
            <a:endParaRPr lang="fa-IR" dirty="0" smtClean="0"/>
          </a:p>
          <a:p>
            <a:pPr algn="just"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27" y="4063703"/>
            <a:ext cx="2623899" cy="26238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084" y="4731302"/>
            <a:ext cx="1956299" cy="1956299"/>
          </a:xfrm>
          <a:prstGeom prst="rect">
            <a:avLst/>
          </a:prstGeom>
        </p:spPr>
      </p:pic>
    </p:spTree>
    <p:extLst>
      <p:ext uri="{BB962C8B-B14F-4D97-AF65-F5344CB8AC3E}">
        <p14:creationId xmlns:p14="http://schemas.microsoft.com/office/powerpoint/2010/main" val="269479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مدار </a:t>
            </a:r>
            <a:r>
              <a:rPr lang="en-US" dirty="0" smtClean="0"/>
              <a:t>GEO</a:t>
            </a:r>
            <a:endParaRPr lang="en-US" dirty="0"/>
          </a:p>
        </p:txBody>
      </p:sp>
      <p:sp>
        <p:nvSpPr>
          <p:cNvPr id="3" name="Content Placeholder 2"/>
          <p:cNvSpPr>
            <a:spLocks noGrp="1"/>
          </p:cNvSpPr>
          <p:nvPr>
            <p:ph idx="1"/>
          </p:nvPr>
        </p:nvSpPr>
        <p:spPr>
          <a:xfrm>
            <a:off x="1141413" y="1878426"/>
            <a:ext cx="9905999" cy="1222583"/>
          </a:xfrm>
        </p:spPr>
        <p:txBody>
          <a:bodyPr/>
          <a:lstStyle/>
          <a:p>
            <a:pPr algn="just" rtl="1"/>
            <a:r>
              <a:rPr lang="fa-IR" dirty="0" smtClean="0"/>
              <a:t>این مدار مشخصات مدار </a:t>
            </a:r>
            <a:r>
              <a:rPr lang="en-US" dirty="0" smtClean="0"/>
              <a:t>GSO</a:t>
            </a:r>
            <a:r>
              <a:rPr lang="fa-IR" dirty="0" smtClean="0"/>
              <a:t> را دارد و اکثرا هر دو را به یک نام </a:t>
            </a:r>
            <a:r>
              <a:rPr lang="en-US" dirty="0" smtClean="0"/>
              <a:t>GEO</a:t>
            </a:r>
            <a:r>
              <a:rPr lang="fa-IR" dirty="0" smtClean="0"/>
              <a:t> می شناسند.</a:t>
            </a:r>
          </a:p>
          <a:p>
            <a:pPr algn="just" rtl="1"/>
            <a:r>
              <a:rPr lang="fa-IR" dirty="0" smtClean="0"/>
              <a:t>این مدار در همان فاصله مدار </a:t>
            </a:r>
            <a:r>
              <a:rPr lang="en-US" dirty="0" smtClean="0"/>
              <a:t>GSO</a:t>
            </a:r>
            <a:r>
              <a:rPr lang="fa-IR" dirty="0" smtClean="0"/>
              <a:t> یعنی 35786 کیلومتر ای است اما روی خط استوا نیست.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3379068"/>
            <a:ext cx="6158948" cy="2932832"/>
          </a:xfrm>
          <a:prstGeom prst="rect">
            <a:avLst/>
          </a:prstGeom>
        </p:spPr>
      </p:pic>
    </p:spTree>
    <p:extLst>
      <p:ext uri="{BB962C8B-B14F-4D97-AF65-F5344CB8AC3E}">
        <p14:creationId xmlns:p14="http://schemas.microsoft.com/office/powerpoint/2010/main" val="1273252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2527"/>
          </a:xfrm>
        </p:spPr>
        <p:txBody>
          <a:bodyPr>
            <a:normAutofit fontScale="90000"/>
          </a:bodyPr>
          <a:lstStyle/>
          <a:p>
            <a:pPr algn="r" rtl="1"/>
            <a:r>
              <a:rPr lang="fa-IR" dirty="0" smtClean="0"/>
              <a:t>مدار </a:t>
            </a:r>
            <a:r>
              <a:rPr lang="en-US" dirty="0" smtClean="0"/>
              <a:t>PO</a:t>
            </a:r>
            <a:r>
              <a:rPr lang="fa-IR" dirty="0" smtClean="0"/>
              <a:t> (</a:t>
            </a:r>
            <a:r>
              <a:rPr lang="en-US" dirty="0"/>
              <a:t>Polar orbit</a:t>
            </a:r>
            <a:r>
              <a:rPr lang="fa-IR" dirty="0" smtClean="0"/>
              <a:t>)</a:t>
            </a:r>
            <a:endParaRPr lang="en-US" dirty="0"/>
          </a:p>
        </p:txBody>
      </p:sp>
      <p:sp>
        <p:nvSpPr>
          <p:cNvPr id="3" name="Content Placeholder 2"/>
          <p:cNvSpPr>
            <a:spLocks noGrp="1"/>
          </p:cNvSpPr>
          <p:nvPr>
            <p:ph idx="1"/>
          </p:nvPr>
        </p:nvSpPr>
        <p:spPr>
          <a:xfrm>
            <a:off x="838200" y="1033671"/>
            <a:ext cx="10515600" cy="2915477"/>
          </a:xfrm>
        </p:spPr>
        <p:txBody>
          <a:bodyPr>
            <a:normAutofit lnSpcReduction="10000"/>
          </a:bodyPr>
          <a:lstStyle/>
          <a:p>
            <a:pPr algn="just" rtl="1"/>
            <a:r>
              <a:rPr lang="fa-IR" dirty="0" smtClean="0"/>
              <a:t>مدارهای </a:t>
            </a:r>
            <a:r>
              <a:rPr lang="en-US" dirty="0" smtClean="0"/>
              <a:t>PO</a:t>
            </a:r>
            <a:r>
              <a:rPr lang="fa-IR" dirty="0" smtClean="0"/>
              <a:t> در محدوده </a:t>
            </a:r>
            <a:r>
              <a:rPr lang="en-US" dirty="0" smtClean="0"/>
              <a:t>700</a:t>
            </a:r>
            <a:r>
              <a:rPr lang="fa-IR" dirty="0" smtClean="0"/>
              <a:t> تا 1700 کیلومتری سطح زمین و در منطقه </a:t>
            </a:r>
            <a:r>
              <a:rPr lang="en-US" dirty="0" smtClean="0"/>
              <a:t>LEO</a:t>
            </a:r>
            <a:r>
              <a:rPr lang="fa-IR" dirty="0" smtClean="0"/>
              <a:t> قرار دارند. مسیر حرکت آن عمود بر خط استوا است و از قطب های شمال و جنوب می گذرد.</a:t>
            </a:r>
          </a:p>
          <a:p>
            <a:pPr algn="just" rtl="1"/>
            <a:r>
              <a:rPr lang="fa-IR" dirty="0" smtClean="0"/>
              <a:t>ماهواه ها در این مدار امکان جاروب تمام نقاط زمین را دارند. زیرا در حالی که ماهواره ها از شمال به جنوب در حال حرکت هستند، زمین نیز از شرق به غرب در حال چرخیدن به دور خود می باشد.</a:t>
            </a:r>
          </a:p>
          <a:p>
            <a:pPr algn="just" rtl="1"/>
            <a:r>
              <a:rPr lang="fa-IR" dirty="0" smtClean="0"/>
              <a:t>اغلب برای نقشه برداری زمین، سنجش از راه دور ، جاسوسی و هواشناسی استفاده می شود. همچنین ماهواره های </a:t>
            </a:r>
            <a:r>
              <a:rPr lang="en-US" dirty="0" smtClean="0"/>
              <a:t>Iridium</a:t>
            </a:r>
            <a:r>
              <a:rPr lang="fa-IR" dirty="0" smtClean="0"/>
              <a:t> نیز از این مدار استفاده می کنند.</a:t>
            </a:r>
          </a:p>
        </p:txBody>
      </p:sp>
      <p:pic>
        <p:nvPicPr>
          <p:cNvPr id="5" name="Polar_orbi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8200" y="4194865"/>
            <a:ext cx="2117035" cy="2117035"/>
          </a:xfrm>
          <a:prstGeom prst="rect">
            <a:avLst/>
          </a:prstGeom>
        </p:spPr>
      </p:pic>
    </p:spTree>
    <p:extLst>
      <p:ext uri="{BB962C8B-B14F-4D97-AF65-F5344CB8AC3E}">
        <p14:creationId xmlns:p14="http://schemas.microsoft.com/office/powerpoint/2010/main" val="4055872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54908"/>
          </a:xfrm>
        </p:spPr>
        <p:txBody>
          <a:bodyPr>
            <a:normAutofit fontScale="90000"/>
          </a:bodyPr>
          <a:lstStyle/>
          <a:p>
            <a:pPr algn="r" rtl="1"/>
            <a:r>
              <a:rPr lang="fa-IR" dirty="0" smtClean="0"/>
              <a:t>مدار </a:t>
            </a:r>
            <a:r>
              <a:rPr lang="en-US" dirty="0" smtClean="0"/>
              <a:t>EO</a:t>
            </a:r>
            <a:endParaRPr lang="en-US" dirty="0"/>
          </a:p>
        </p:txBody>
      </p:sp>
      <p:sp>
        <p:nvSpPr>
          <p:cNvPr id="3" name="Content Placeholder 2"/>
          <p:cNvSpPr>
            <a:spLocks noGrp="1"/>
          </p:cNvSpPr>
          <p:nvPr>
            <p:ph idx="1"/>
          </p:nvPr>
        </p:nvSpPr>
        <p:spPr>
          <a:xfrm>
            <a:off x="1141412" y="1073426"/>
            <a:ext cx="9905999" cy="2927868"/>
          </a:xfrm>
        </p:spPr>
        <p:txBody>
          <a:bodyPr/>
          <a:lstStyle/>
          <a:p>
            <a:pPr algn="just" rtl="1"/>
            <a:r>
              <a:rPr lang="fa-IR" dirty="0" smtClean="0"/>
              <a:t>دارای مدار بیضوی هستند. مسیر حرکت و دوران این نوع ماهواره های قطبی از سمت شمال به جنوب می باشد.</a:t>
            </a:r>
          </a:p>
          <a:p>
            <a:pPr algn="just" rtl="1"/>
            <a:r>
              <a:rPr lang="fa-IR" dirty="0" smtClean="0"/>
              <a:t>چون اکثر ماهوارهای مخابراتی در مدار </a:t>
            </a:r>
            <a:r>
              <a:rPr lang="en-US" dirty="0" smtClean="0"/>
              <a:t>GEO</a:t>
            </a:r>
            <a:r>
              <a:rPr lang="fa-IR" dirty="0" smtClean="0"/>
              <a:t> قرار گرفته اند، این ماهواره ها هیچ پوششی بر روی قطب های شمال و جنوب ندراند. به همین دلیل و جهت پوشش قطب ها از ماهوارهای مدار بیضوی قطبی استفاده می شود. در واقع این نوع ماهوارها شمالی ترین و جنوبی ترین قسمت نیمکره ها را پوشش می دهد.</a:t>
            </a:r>
          </a:p>
          <a:p>
            <a:pPr marL="0" indent="0" algn="just"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079" y="4059394"/>
            <a:ext cx="2499244" cy="24992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0" y="3750365"/>
            <a:ext cx="2214680" cy="3018290"/>
          </a:xfrm>
          <a:prstGeom prst="rect">
            <a:avLst/>
          </a:prstGeom>
        </p:spPr>
      </p:pic>
      <p:pic>
        <p:nvPicPr>
          <p:cNvPr id="1026" name="Picture 2" descr="https://www.thetech.org/exhibits/online/satellite/images/pol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032" y="4261283"/>
            <a:ext cx="3437601" cy="199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880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fa-IR" dirty="0" smtClean="0"/>
              <a:t>طول جغرافیایی (</a:t>
            </a:r>
            <a:r>
              <a:rPr lang="en-US" dirty="0"/>
              <a:t>Longitude</a:t>
            </a:r>
            <a:r>
              <a:rPr lang="fa-IR" dirty="0" smtClean="0"/>
              <a:t>)</a:t>
            </a:r>
            <a:endParaRPr lang="en-US" dirty="0"/>
          </a:p>
        </p:txBody>
      </p:sp>
      <p:sp>
        <p:nvSpPr>
          <p:cNvPr id="6" name="Content Placeholder 5"/>
          <p:cNvSpPr>
            <a:spLocks noGrp="1"/>
          </p:cNvSpPr>
          <p:nvPr>
            <p:ph idx="1"/>
          </p:nvPr>
        </p:nvSpPr>
        <p:spPr/>
        <p:txBody>
          <a:bodyPr>
            <a:normAutofit fontScale="92500" lnSpcReduction="20000"/>
          </a:bodyPr>
          <a:lstStyle/>
          <a:p>
            <a:pPr algn="just" rtl="1"/>
            <a:r>
              <a:rPr lang="fa-IR" dirty="0" smtClean="0"/>
              <a:t>مختصات جغرافیایی شرقی-غربی است. این مختصات، مکانی را بر اساس فاصله اش از نصف النهار مبدار نشان می دهد.</a:t>
            </a:r>
          </a:p>
          <a:p>
            <a:pPr algn="just" rtl="1"/>
            <a:r>
              <a:rPr lang="fa-IR" dirty="0" smtClean="0"/>
              <a:t>عدد طول جغرافیایی بین صفر و مثبت 180 (شرق) یا منفی 180 (غرب) درجه بیان می گردد.</a:t>
            </a:r>
          </a:p>
          <a:p>
            <a:pPr algn="just" rtl="1"/>
            <a:r>
              <a:rPr lang="fa-IR" dirty="0" smtClean="0"/>
              <a:t>هر درجه جغرافیایی معولا به 60 دقیقه بخش می گردد و هر دقیقه نیز به همین ترتیب از 60 ثانیه تشکیل شده است.</a:t>
            </a:r>
          </a:p>
          <a:p>
            <a:pPr algn="just" rtl="1"/>
            <a:r>
              <a:rPr lang="fa-IR" dirty="0" smtClean="0"/>
              <a:t>یک صورت معمول نشان دادن طول جغرافیایی به صورت </a:t>
            </a:r>
            <a:r>
              <a:rPr lang="en-US" dirty="0" smtClean="0"/>
              <a:t>23° 27’ 30” E</a:t>
            </a:r>
            <a:r>
              <a:rPr lang="fa-IR" dirty="0" smtClean="0"/>
              <a:t> می باشد.</a:t>
            </a:r>
          </a:p>
          <a:p>
            <a:pPr algn="just" rtl="1"/>
            <a:r>
              <a:rPr lang="fa-IR" dirty="0" smtClean="0"/>
              <a:t>کل زمین 360 درجه طول جغرافیایی است. در نتیجه هر 15 درجه تغییر طول جغرافیایی یک «ساعت» محسوب می شود. این مبنای تعین مناطق زمانی است.</a:t>
            </a:r>
            <a:endParaRPr lang="en-US" dirty="0"/>
          </a:p>
        </p:txBody>
      </p:sp>
    </p:spTree>
    <p:extLst>
      <p:ext uri="{BB962C8B-B14F-4D97-AF65-F5344CB8AC3E}">
        <p14:creationId xmlns:p14="http://schemas.microsoft.com/office/powerpoint/2010/main" val="4001717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عرض جغرافیایی (</a:t>
            </a:r>
            <a:r>
              <a:rPr lang="en-US" dirty="0"/>
              <a:t>Latitude</a:t>
            </a:r>
            <a:r>
              <a:rPr lang="fa-IR" dirty="0" smtClean="0"/>
              <a:t>)</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مختصات جغرافیایی شمالی-جنوبی است. این مختصات بر اساس فاصله اش از خط استوا یا همان مدار صفر درجه می سنجد.</a:t>
            </a:r>
          </a:p>
          <a:p>
            <a:pPr algn="just" rtl="1"/>
            <a:r>
              <a:rPr lang="fa-IR" dirty="0" smtClean="0"/>
              <a:t>عدد عرض جغرافیایی، به صورت زاویه ای میان صفر و مثبت 90 (شمال) یا منفی 90 (جنوب) درجه بیان میگردد.</a:t>
            </a:r>
          </a:p>
          <a:p>
            <a:pPr algn="just" rtl="1"/>
            <a:r>
              <a:rPr lang="fa-IR" dirty="0" smtClean="0"/>
              <a:t>به علت اینکه زمین در قطب ها کمی </a:t>
            </a:r>
            <a:r>
              <a:rPr lang="en-US" dirty="0" smtClean="0"/>
              <a:t>“</a:t>
            </a:r>
            <a:r>
              <a:rPr lang="fa-IR" dirty="0" smtClean="0"/>
              <a:t>پخ</a:t>
            </a:r>
            <a:r>
              <a:rPr lang="en-US" dirty="0" smtClean="0"/>
              <a:t>”</a:t>
            </a:r>
            <a:r>
              <a:rPr lang="fa-IR" dirty="0" smtClean="0"/>
              <a:t> شده است، مسافت فیزیکی هر درجه عرض جغرافیایی در همه جا یکی نیست. در استوا این مسافت </a:t>
            </a:r>
            <a:r>
              <a:rPr lang="en-US" dirty="0" smtClean="0"/>
              <a:t>111,3195 km</a:t>
            </a:r>
            <a:r>
              <a:rPr lang="fa-IR" dirty="0" smtClean="0"/>
              <a:t> و در نزدیک قطب ها </a:t>
            </a:r>
            <a:r>
              <a:rPr lang="en-US" dirty="0" smtClean="0"/>
              <a:t>111,12 km</a:t>
            </a:r>
            <a:r>
              <a:rPr lang="fa-IR" dirty="0" smtClean="0"/>
              <a:t> است.</a:t>
            </a:r>
          </a:p>
          <a:p>
            <a:pPr algn="just" rtl="1"/>
            <a:r>
              <a:rPr lang="fa-IR" dirty="0" smtClean="0"/>
              <a:t>مانند طول جغرافیایی ، هر درجه عرض جغرافیایی به 60 دقیقه و هر دقیقه به 60 ثانیه بخش شده است.</a:t>
            </a:r>
          </a:p>
          <a:p>
            <a:pPr algn="just" rtl="1"/>
            <a:endParaRPr lang="en-US" dirty="0"/>
          </a:p>
        </p:txBody>
      </p:sp>
    </p:spTree>
    <p:extLst>
      <p:ext uri="{BB962C8B-B14F-4D97-AF65-F5344CB8AC3E}">
        <p14:creationId xmlns:p14="http://schemas.microsoft.com/office/powerpoint/2010/main" val="1563267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fa-IR" dirty="0" smtClean="0"/>
              <a:t>سامانه موقعیت یاب جهانی (</a:t>
            </a:r>
            <a:r>
              <a:rPr lang="en-US" dirty="0" smtClean="0"/>
              <a:t>GPS</a:t>
            </a:r>
            <a:r>
              <a:rPr lang="fa-IR" dirty="0" smtClean="0"/>
              <a:t>)</a:t>
            </a:r>
            <a:endParaRPr lang="en-US" dirty="0"/>
          </a:p>
        </p:txBody>
      </p:sp>
      <p:sp>
        <p:nvSpPr>
          <p:cNvPr id="3" name="Subtitle 2"/>
          <p:cNvSpPr>
            <a:spLocks noGrp="1"/>
          </p:cNvSpPr>
          <p:nvPr>
            <p:ph type="subTitle" idx="1"/>
          </p:nvPr>
        </p:nvSpPr>
        <p:spPr>
          <a:xfrm>
            <a:off x="1876424" y="3602038"/>
            <a:ext cx="8791575" cy="1183718"/>
          </a:xfrm>
        </p:spPr>
        <p:txBody>
          <a:bodyPr/>
          <a:lstStyle/>
          <a:p>
            <a:r>
              <a:rPr lang="en-US" dirty="0" smtClean="0">
                <a:hlinkClick r:id="rId2"/>
              </a:rPr>
              <a:t>www.Elmosanat.com</a:t>
            </a:r>
            <a:endParaRPr lang="en-US" dirty="0" smtClean="0"/>
          </a:p>
          <a:p>
            <a:r>
              <a:rPr lang="en-US" cap="none" dirty="0" smtClean="0">
                <a:latin typeface="Calibri" panose="020F0502020204030204" pitchFamily="34" charset="0"/>
                <a:cs typeface="Calibri" panose="020F0502020204030204" pitchFamily="34" charset="0"/>
                <a:hlinkClick r:id="rId3"/>
              </a:rPr>
              <a:t>m.qasemian@elmosanat.com</a:t>
            </a:r>
            <a:endParaRPr lang="en-US" cap="none" dirty="0">
              <a:latin typeface="Calibri" panose="020F0502020204030204" pitchFamily="34" charset="0"/>
              <a:cs typeface="Calibri" panose="020F0502020204030204" pitchFamily="34" charset="0"/>
            </a:endParaRPr>
          </a:p>
        </p:txBody>
      </p:sp>
      <p:sp>
        <p:nvSpPr>
          <p:cNvPr id="5" name="TextBox 4"/>
          <p:cNvSpPr txBox="1"/>
          <p:nvPr/>
        </p:nvSpPr>
        <p:spPr>
          <a:xfrm>
            <a:off x="8490857" y="5890162"/>
            <a:ext cx="2879314" cy="369332"/>
          </a:xfrm>
          <a:prstGeom prst="rect">
            <a:avLst/>
          </a:prstGeom>
          <a:noFill/>
        </p:spPr>
        <p:txBody>
          <a:bodyPr wrap="none" rtlCol="0">
            <a:spAutoFit/>
          </a:bodyPr>
          <a:lstStyle/>
          <a:p>
            <a:r>
              <a:rPr lang="en-US" dirty="0" err="1" smtClean="0"/>
              <a:t>Mehdad</a:t>
            </a:r>
            <a:r>
              <a:rPr lang="en-US" dirty="0" smtClean="0"/>
              <a:t> </a:t>
            </a:r>
            <a:r>
              <a:rPr lang="en-US" dirty="0" err="1" smtClean="0"/>
              <a:t>Qasemian</a:t>
            </a:r>
            <a:r>
              <a:rPr lang="en-US" dirty="0" smtClean="0"/>
              <a:t> </a:t>
            </a:r>
            <a:r>
              <a:rPr lang="en-US" dirty="0" err="1" smtClean="0"/>
              <a:t>Mashkani</a:t>
            </a:r>
            <a:endParaRPr lang="en-US" dirty="0"/>
          </a:p>
        </p:txBody>
      </p:sp>
    </p:spTree>
    <p:extLst>
      <p:ext uri="{BB962C8B-B14F-4D97-AF65-F5344CB8AC3E}">
        <p14:creationId xmlns:p14="http://schemas.microsoft.com/office/powerpoint/2010/main" val="2933321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9904"/>
          </a:xfrm>
        </p:spPr>
        <p:txBody>
          <a:bodyPr>
            <a:normAutofit/>
          </a:bodyPr>
          <a:lstStyle/>
          <a:p>
            <a:pPr algn="r" rtl="1"/>
            <a:r>
              <a:rPr lang="fa-IR" dirty="0" smtClean="0"/>
              <a:t>عرض و طول جغرافیایی بر روی نقشه</a:t>
            </a:r>
            <a:endParaRPr lang="en-US" dirty="0"/>
          </a:p>
        </p:txBody>
      </p:sp>
      <p:pic>
        <p:nvPicPr>
          <p:cNvPr id="4" name="Content Placeholder 3"/>
          <p:cNvPicPr>
            <a:picLocks noGrp="1" noChangeAspect="1"/>
          </p:cNvPicPr>
          <p:nvPr>
            <p:ph idx="1"/>
          </p:nvPr>
        </p:nvPicPr>
        <p:blipFill>
          <a:blip r:embed="rId2"/>
          <a:stretch>
            <a:fillRect/>
          </a:stretch>
        </p:blipFill>
        <p:spPr>
          <a:xfrm>
            <a:off x="338753" y="1151907"/>
            <a:ext cx="11274214" cy="5292433"/>
          </a:xfrm>
          <a:prstGeom prst="rect">
            <a:avLst/>
          </a:prstGeom>
        </p:spPr>
      </p:pic>
    </p:spTree>
    <p:extLst>
      <p:ext uri="{BB962C8B-B14F-4D97-AF65-F5344CB8AC3E}">
        <p14:creationId xmlns:p14="http://schemas.microsoft.com/office/powerpoint/2010/main" val="3880364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سیگنال واسط </a:t>
            </a:r>
            <a:r>
              <a:rPr lang="en-US" dirty="0" smtClean="0"/>
              <a:t>GPS</a:t>
            </a:r>
            <a:endParaRPr lang="en-US" dirty="0"/>
          </a:p>
        </p:txBody>
      </p:sp>
      <p:pic>
        <p:nvPicPr>
          <p:cNvPr id="6" name="Content Placeholder 5"/>
          <p:cNvPicPr>
            <a:picLocks noGrp="1" noChangeAspect="1"/>
          </p:cNvPicPr>
          <p:nvPr>
            <p:ph sz="half" idx="1"/>
          </p:nvPr>
        </p:nvPicPr>
        <p:blipFill>
          <a:blip r:embed="rId2"/>
          <a:stretch>
            <a:fillRect/>
          </a:stretch>
        </p:blipFill>
        <p:spPr>
          <a:xfrm>
            <a:off x="1141413" y="2611662"/>
            <a:ext cx="4878387" cy="2817363"/>
          </a:xfrm>
          <a:prstGeom prst="rect">
            <a:avLst/>
          </a:prstGeom>
        </p:spPr>
      </p:pic>
      <p:sp>
        <p:nvSpPr>
          <p:cNvPr id="5" name="Content Placeholder 4"/>
          <p:cNvSpPr>
            <a:spLocks noGrp="1"/>
          </p:cNvSpPr>
          <p:nvPr>
            <p:ph sz="half" idx="2"/>
          </p:nvPr>
        </p:nvSpPr>
        <p:spPr/>
        <p:txBody>
          <a:bodyPr>
            <a:normAutofit fontScale="70000" lnSpcReduction="20000"/>
          </a:bodyPr>
          <a:lstStyle/>
          <a:p>
            <a:pPr algn="just" rtl="1"/>
            <a:r>
              <a:rPr lang="fa-IR" dirty="0"/>
              <a:t>واسط مابین بخش فضا و بخش کاربر توسط دو لینک </a:t>
            </a:r>
            <a:r>
              <a:rPr lang="en-US" dirty="0"/>
              <a:t>RF</a:t>
            </a:r>
            <a:r>
              <a:rPr lang="fa-IR" dirty="0"/>
              <a:t> به نام های </a:t>
            </a:r>
            <a:r>
              <a:rPr lang="en-US" dirty="0"/>
              <a:t>L1</a:t>
            </a:r>
            <a:r>
              <a:rPr lang="fa-IR" dirty="0"/>
              <a:t> و </a:t>
            </a:r>
            <a:r>
              <a:rPr lang="en-US" dirty="0"/>
              <a:t>L2</a:t>
            </a:r>
            <a:r>
              <a:rPr lang="fa-IR" dirty="0"/>
              <a:t> برقرار می شود. ماهواره ها (</a:t>
            </a:r>
            <a:r>
              <a:rPr lang="en-US" dirty="0"/>
              <a:t>SVs</a:t>
            </a:r>
            <a:r>
              <a:rPr lang="fa-IR" dirty="0"/>
              <a:t>) به کمک این واسط ها اطلاعات ناوبری را به سمت زمین مخابره می کنند.</a:t>
            </a:r>
          </a:p>
          <a:p>
            <a:pPr algn="just" rtl="1"/>
            <a:r>
              <a:rPr lang="fa-IR" dirty="0"/>
              <a:t>سیگنال های </a:t>
            </a:r>
            <a:r>
              <a:rPr lang="en-US" dirty="0"/>
              <a:t>L1</a:t>
            </a:r>
            <a:r>
              <a:rPr lang="fa-IR" dirty="0"/>
              <a:t> و </a:t>
            </a:r>
            <a:r>
              <a:rPr lang="en-US" dirty="0"/>
              <a:t>L2</a:t>
            </a:r>
            <a:r>
              <a:rPr lang="fa-IR" dirty="0"/>
              <a:t> به عنوان حامل استفاده می شوند.</a:t>
            </a:r>
          </a:p>
          <a:p>
            <a:pPr algn="just" rtl="1"/>
            <a:r>
              <a:rPr lang="fa-IR" dirty="0"/>
              <a:t>سیگنال </a:t>
            </a:r>
            <a:r>
              <a:rPr lang="en-US" dirty="0"/>
              <a:t>pseudo-random noise</a:t>
            </a:r>
            <a:r>
              <a:rPr lang="fa-IR" dirty="0"/>
              <a:t> (</a:t>
            </a:r>
            <a:r>
              <a:rPr lang="en-US" dirty="0"/>
              <a:t>PRN</a:t>
            </a:r>
            <a:r>
              <a:rPr lang="fa-IR" dirty="0"/>
              <a:t>) جهت تفکیک ماهواره ها روی سگنال های حامل </a:t>
            </a:r>
            <a:r>
              <a:rPr lang="en-US" dirty="0"/>
              <a:t>L1</a:t>
            </a:r>
            <a:r>
              <a:rPr lang="fa-IR" dirty="0"/>
              <a:t> و </a:t>
            </a:r>
            <a:r>
              <a:rPr lang="en-US" dirty="0"/>
              <a:t>L2</a:t>
            </a:r>
            <a:r>
              <a:rPr lang="fa-IR" dirty="0"/>
              <a:t> مدوله می شوند.</a:t>
            </a:r>
          </a:p>
          <a:p>
            <a:pPr algn="just" rtl="1"/>
            <a:r>
              <a:rPr lang="fa-IR" dirty="0"/>
              <a:t>در نهایت داده های ناوبری روی سیگنال حامل </a:t>
            </a:r>
            <a:r>
              <a:rPr lang="en-US" dirty="0"/>
              <a:t>L1</a:t>
            </a:r>
            <a:r>
              <a:rPr lang="fa-IR" dirty="0"/>
              <a:t> یا </a:t>
            </a:r>
            <a:r>
              <a:rPr lang="en-US" dirty="0"/>
              <a:t>L2</a:t>
            </a:r>
            <a:r>
              <a:rPr lang="fa-IR" dirty="0"/>
              <a:t> که </a:t>
            </a:r>
            <a:r>
              <a:rPr lang="en-US" dirty="0"/>
              <a:t>PRN</a:t>
            </a:r>
            <a:r>
              <a:rPr lang="fa-IR" dirty="0"/>
              <a:t> نیز روی آن سوار شده است ، مدوله می شوند و سیگنال نهایی در فضا پخش می شود.</a:t>
            </a:r>
          </a:p>
          <a:p>
            <a:pPr algn="r" rtl="1"/>
            <a:endParaRPr lang="en-US" dirty="0"/>
          </a:p>
        </p:txBody>
      </p:sp>
    </p:spTree>
    <p:extLst>
      <p:ext uri="{BB962C8B-B14F-4D97-AF65-F5344CB8AC3E}">
        <p14:creationId xmlns:p14="http://schemas.microsoft.com/office/powerpoint/2010/main" val="1405170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9762"/>
          </a:xfrm>
        </p:spPr>
        <p:txBody>
          <a:bodyPr>
            <a:normAutofit fontScale="90000"/>
          </a:bodyPr>
          <a:lstStyle/>
          <a:p>
            <a:pPr algn="r" rtl="1"/>
            <a:r>
              <a:rPr lang="fa-IR" dirty="0" smtClean="0"/>
              <a:t>کد گذاری </a:t>
            </a:r>
            <a:r>
              <a:rPr lang="en-US" dirty="0" smtClean="0"/>
              <a:t>PRN</a:t>
            </a:r>
            <a:endParaRPr lang="en-US" dirty="0"/>
          </a:p>
        </p:txBody>
      </p:sp>
      <p:sp>
        <p:nvSpPr>
          <p:cNvPr id="3" name="Content Placeholder 2"/>
          <p:cNvSpPr>
            <a:spLocks noGrp="1"/>
          </p:cNvSpPr>
          <p:nvPr>
            <p:ph idx="1"/>
          </p:nvPr>
        </p:nvSpPr>
        <p:spPr>
          <a:xfrm>
            <a:off x="838200" y="834888"/>
            <a:ext cx="10515600" cy="5645425"/>
          </a:xfrm>
        </p:spPr>
        <p:txBody>
          <a:bodyPr>
            <a:normAutofit fontScale="85000" lnSpcReduction="20000"/>
          </a:bodyPr>
          <a:lstStyle/>
          <a:p>
            <a:pPr marL="0" indent="0" algn="just" rtl="1">
              <a:buNone/>
            </a:pPr>
            <a:r>
              <a:rPr lang="fa-IR" dirty="0" smtClean="0"/>
              <a:t>کد </a:t>
            </a:r>
            <a:r>
              <a:rPr lang="en-US" dirty="0" smtClean="0"/>
              <a:t>PRN</a:t>
            </a:r>
            <a:r>
              <a:rPr lang="fa-IR" dirty="0" smtClean="0"/>
              <a:t> جهت تفکیک داده های ماهواره ها از یکدیگر استفاده می شود. این تکنیک این امکان را می دهد که با اینکه تمامی سینگال های ماهواره های </a:t>
            </a:r>
            <a:r>
              <a:rPr lang="en-US" dirty="0" smtClean="0"/>
              <a:t>GPS</a:t>
            </a:r>
            <a:r>
              <a:rPr lang="fa-IR" dirty="0" smtClean="0"/>
              <a:t> روی یک فرکانس ارسال می شوند، امکان تفکیک سیگنال هر ماهواره برای گیرنده فراهم شود.</a:t>
            </a:r>
          </a:p>
          <a:p>
            <a:pPr marL="0" indent="0" algn="just" rtl="1">
              <a:buNone/>
            </a:pPr>
            <a:r>
              <a:rPr lang="fa-IR" dirty="0" smtClean="0"/>
              <a:t>انواع کد گذاری های </a:t>
            </a:r>
            <a:r>
              <a:rPr lang="en-US" dirty="0" smtClean="0"/>
              <a:t>PRN</a:t>
            </a:r>
            <a:r>
              <a:rPr lang="fa-IR" dirty="0" smtClean="0"/>
              <a:t> :</a:t>
            </a:r>
          </a:p>
          <a:p>
            <a:pPr lvl="1" algn="just" rtl="1"/>
            <a:r>
              <a:rPr lang="en-US" dirty="0" smtClean="0"/>
              <a:t>Coarse/acquisition</a:t>
            </a:r>
            <a:r>
              <a:rPr lang="fa-IR" dirty="0" smtClean="0"/>
              <a:t> </a:t>
            </a:r>
            <a:r>
              <a:rPr lang="fa-IR" dirty="0"/>
              <a:t>(</a:t>
            </a:r>
            <a:r>
              <a:rPr lang="en-US" dirty="0"/>
              <a:t>C/A</a:t>
            </a:r>
            <a:r>
              <a:rPr lang="fa-IR" dirty="0"/>
              <a:t>)</a:t>
            </a:r>
          </a:p>
          <a:p>
            <a:pPr lvl="2" algn="just" rtl="1">
              <a:buFont typeface="Wingdings" panose="05000000000000000000" pitchFamily="2" charset="2"/>
              <a:buChar char="§"/>
            </a:pPr>
            <a:r>
              <a:rPr lang="fa-IR" dirty="0"/>
              <a:t>استفاده برای عموم است</a:t>
            </a:r>
          </a:p>
          <a:p>
            <a:pPr lvl="2" algn="just" rtl="1">
              <a:buFont typeface="Wingdings" panose="05000000000000000000" pitchFamily="2" charset="2"/>
              <a:buChar char="§"/>
            </a:pPr>
            <a:r>
              <a:rPr lang="fa-IR" dirty="0"/>
              <a:t>این کد یک فریم 1023 بیتی است که با سرعت </a:t>
            </a:r>
            <a:r>
              <a:rPr lang="en-US" dirty="0"/>
              <a:t>1023 Mbit/s</a:t>
            </a:r>
            <a:r>
              <a:rPr lang="fa-IR" dirty="0"/>
              <a:t> ارسال می شود و هر 1 میلی ثانیه یک بار این فریم تکرار می شود.</a:t>
            </a:r>
          </a:p>
          <a:p>
            <a:pPr lvl="1" algn="just" rtl="1"/>
            <a:r>
              <a:rPr lang="en-US" dirty="0" smtClean="0"/>
              <a:t>Precision</a:t>
            </a:r>
            <a:r>
              <a:rPr lang="fa-IR" dirty="0" smtClean="0"/>
              <a:t> (</a:t>
            </a:r>
            <a:r>
              <a:rPr lang="en-US" dirty="0" smtClean="0"/>
              <a:t>P</a:t>
            </a:r>
            <a:r>
              <a:rPr lang="fa-IR" dirty="0" smtClean="0"/>
              <a:t>)</a:t>
            </a:r>
          </a:p>
          <a:p>
            <a:pPr lvl="2" algn="just" rtl="1">
              <a:buFont typeface="Wingdings" panose="05000000000000000000" pitchFamily="2" charset="2"/>
              <a:buChar char="§"/>
            </a:pPr>
            <a:r>
              <a:rPr lang="fa-IR" dirty="0"/>
              <a:t>استفاده برای امور نظامی</a:t>
            </a:r>
          </a:p>
          <a:p>
            <a:pPr lvl="2" algn="just" rtl="1">
              <a:buFont typeface="Wingdings" panose="05000000000000000000" pitchFamily="2" charset="2"/>
              <a:buChar char="§"/>
            </a:pPr>
            <a:r>
              <a:rPr lang="fa-IR" dirty="0" smtClean="0"/>
              <a:t>طول این کد برابر </a:t>
            </a:r>
            <a:r>
              <a:rPr lang="en-US" dirty="0"/>
              <a:t>6.1871*10</a:t>
            </a:r>
            <a:r>
              <a:rPr lang="en-US" baseline="30000" dirty="0"/>
              <a:t>12</a:t>
            </a:r>
            <a:r>
              <a:rPr lang="fa-IR" dirty="0"/>
              <a:t> بیت است و فقط هفته ای یک بار تکرار می شود.</a:t>
            </a:r>
          </a:p>
          <a:p>
            <a:pPr lvl="2" algn="just" rtl="1">
              <a:buFont typeface="Wingdings" panose="05000000000000000000" pitchFamily="2" charset="2"/>
              <a:buChar char="§"/>
            </a:pPr>
            <a:r>
              <a:rPr lang="fa-IR" dirty="0"/>
              <a:t>به خاطر طولانی بودن کد ، گیرنده ابتدا با کد </a:t>
            </a:r>
            <a:r>
              <a:rPr lang="en-US" dirty="0"/>
              <a:t>C/A</a:t>
            </a:r>
            <a:r>
              <a:rPr lang="fa-IR" dirty="0"/>
              <a:t> زمان و مکان تقریبی خودش را پیدا کرده و سپس مکان دقیق را با </a:t>
            </a:r>
            <a:r>
              <a:rPr lang="en-US" dirty="0"/>
              <a:t>P</a:t>
            </a:r>
            <a:r>
              <a:rPr lang="fa-IR" dirty="0"/>
              <a:t> کد تعیین می کند.</a:t>
            </a:r>
          </a:p>
          <a:p>
            <a:pPr lvl="2" algn="just" rtl="1">
              <a:buFont typeface="Wingdings" panose="05000000000000000000" pitchFamily="2" charset="2"/>
              <a:buChar char="§"/>
            </a:pPr>
            <a:r>
              <a:rPr lang="fa-IR" dirty="0" smtClean="0"/>
              <a:t>گاهی برای </a:t>
            </a:r>
            <a:r>
              <a:rPr lang="fa-IR" dirty="0"/>
              <a:t>افزایش امنیت ، </a:t>
            </a:r>
            <a:r>
              <a:rPr lang="fa-IR" dirty="0" smtClean="0"/>
              <a:t>کد </a:t>
            </a:r>
            <a:r>
              <a:rPr lang="en-US" dirty="0" smtClean="0"/>
              <a:t>P</a:t>
            </a:r>
            <a:r>
              <a:rPr lang="fa-IR" dirty="0" smtClean="0"/>
              <a:t> را اینکریپت کرده و کد </a:t>
            </a:r>
            <a:r>
              <a:rPr lang="en-US" dirty="0" smtClean="0"/>
              <a:t>Y</a:t>
            </a:r>
            <a:r>
              <a:rPr lang="fa-IR" dirty="0" smtClean="0"/>
              <a:t> را تولید می کنند.</a:t>
            </a:r>
          </a:p>
          <a:p>
            <a:pPr lvl="1" algn="just" rtl="1"/>
            <a:r>
              <a:rPr lang="en-US" dirty="0" smtClean="0"/>
              <a:t>non-standard C/A</a:t>
            </a:r>
            <a:r>
              <a:rPr lang="fa-IR" dirty="0" smtClean="0"/>
              <a:t> (</a:t>
            </a:r>
            <a:r>
              <a:rPr lang="en-US" dirty="0" smtClean="0"/>
              <a:t>NSC</a:t>
            </a:r>
            <a:r>
              <a:rPr lang="fa-IR" dirty="0" smtClean="0"/>
              <a:t>)</a:t>
            </a:r>
          </a:p>
          <a:p>
            <a:pPr lvl="2" algn="just" rtl="1">
              <a:buFont typeface="Wingdings" panose="05000000000000000000" pitchFamily="2" charset="2"/>
              <a:buChar char="§"/>
            </a:pPr>
            <a:r>
              <a:rPr lang="fa-IR" dirty="0" smtClean="0"/>
              <a:t>کد تخریب شده </a:t>
            </a:r>
            <a:r>
              <a:rPr lang="en-US" dirty="0" smtClean="0"/>
              <a:t>C/A</a:t>
            </a:r>
            <a:r>
              <a:rPr lang="fa-IR" dirty="0"/>
              <a:t> است که ماهواره ها به طور عمد ارسال می کنند. این کد برای جلوگیری از استفاده غیر مجاز کاربر از سیگنال موقعیت یابی ارسال می شود.</a:t>
            </a:r>
          </a:p>
          <a:p>
            <a:pPr lvl="1" algn="just" rtl="1"/>
            <a:r>
              <a:rPr lang="en-US" dirty="0" smtClean="0"/>
              <a:t>non-standard P(Y)</a:t>
            </a:r>
            <a:r>
              <a:rPr lang="fa-IR" dirty="0" smtClean="0"/>
              <a:t> (</a:t>
            </a:r>
            <a:r>
              <a:rPr lang="en-US" dirty="0"/>
              <a:t>NSY</a:t>
            </a:r>
            <a:r>
              <a:rPr lang="fa-IR" dirty="0" smtClean="0"/>
              <a:t>)</a:t>
            </a:r>
          </a:p>
          <a:p>
            <a:pPr lvl="2" algn="just" rtl="1">
              <a:buFont typeface="Wingdings" panose="05000000000000000000" pitchFamily="2" charset="2"/>
              <a:buChar char="§"/>
            </a:pPr>
            <a:r>
              <a:rPr lang="fa-IR" dirty="0" smtClean="0"/>
              <a:t>این کد نیز کد تخریب شده </a:t>
            </a:r>
            <a:r>
              <a:rPr lang="en-US" dirty="0" smtClean="0"/>
              <a:t>P(Y)</a:t>
            </a:r>
            <a:r>
              <a:rPr lang="fa-IR" dirty="0" smtClean="0"/>
              <a:t> است که ماهواره ها به طور عمد ارسال می کنند. این کد برای جلوگیری از استفاده غیر مجاز کاربر از سیگنال موقعیت یابی ارسال می شود.</a:t>
            </a:r>
          </a:p>
        </p:txBody>
      </p:sp>
    </p:spTree>
    <p:extLst>
      <p:ext uri="{BB962C8B-B14F-4D97-AF65-F5344CB8AC3E}">
        <p14:creationId xmlns:p14="http://schemas.microsoft.com/office/powerpoint/2010/main" val="3050677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داده ناوبری</a:t>
            </a:r>
            <a:endParaRPr lang="en-US" dirty="0"/>
          </a:p>
        </p:txBody>
      </p:sp>
      <p:sp>
        <p:nvSpPr>
          <p:cNvPr id="5" name="Content Placeholder 4"/>
          <p:cNvSpPr>
            <a:spLocks noGrp="1"/>
          </p:cNvSpPr>
          <p:nvPr>
            <p:ph idx="1"/>
          </p:nvPr>
        </p:nvSpPr>
        <p:spPr/>
        <p:txBody>
          <a:bodyPr>
            <a:normAutofit/>
          </a:bodyPr>
          <a:lstStyle/>
          <a:p>
            <a:pPr algn="just" rtl="1"/>
            <a:r>
              <a:rPr lang="fa-IR" dirty="0"/>
              <a:t>اطلاعات ناوبری روی هر دو کد </a:t>
            </a:r>
            <a:r>
              <a:rPr lang="en-US" dirty="0"/>
              <a:t>C/A</a:t>
            </a:r>
            <a:r>
              <a:rPr lang="fa-IR" dirty="0"/>
              <a:t> یا </a:t>
            </a:r>
            <a:r>
              <a:rPr lang="en-US" dirty="0"/>
              <a:t>P</a:t>
            </a:r>
            <a:r>
              <a:rPr lang="fa-IR" dirty="0"/>
              <a:t> مدوله می شوند و گیرنده در اصل به این اطلاعات برای تشخیص موقعیت و زمان نیاز دارد.</a:t>
            </a:r>
          </a:p>
          <a:p>
            <a:pPr algn="just" rtl="1"/>
            <a:r>
              <a:rPr lang="fa-IR" dirty="0"/>
              <a:t>پیام از </a:t>
            </a:r>
            <a:r>
              <a:rPr lang="fa-IR" dirty="0" smtClean="0"/>
              <a:t>سه قسمت </a:t>
            </a:r>
            <a:r>
              <a:rPr lang="fa-IR" dirty="0"/>
              <a:t>تشکیل شده است :</a:t>
            </a:r>
          </a:p>
          <a:p>
            <a:pPr lvl="1" algn="just" rtl="1">
              <a:buFont typeface="Wingdings" panose="05000000000000000000" pitchFamily="2" charset="2"/>
              <a:buChar char="§"/>
            </a:pPr>
            <a:r>
              <a:rPr lang="fa-IR" dirty="0"/>
              <a:t>تاریخ و ساعت </a:t>
            </a:r>
            <a:r>
              <a:rPr lang="en-US" dirty="0" smtClean="0"/>
              <a:t>GPS</a:t>
            </a:r>
            <a:r>
              <a:rPr lang="fa-IR" dirty="0" smtClean="0"/>
              <a:t> + مقادیر </a:t>
            </a:r>
            <a:r>
              <a:rPr lang="fa-IR" dirty="0"/>
              <a:t>اصلاح ساعت + سلامتی سیستم و </a:t>
            </a:r>
            <a:r>
              <a:rPr lang="fa-IR" dirty="0" smtClean="0"/>
              <a:t>...</a:t>
            </a:r>
            <a:endParaRPr lang="fa-IR" dirty="0"/>
          </a:p>
          <a:p>
            <a:pPr lvl="1" algn="just" rtl="1">
              <a:buFont typeface="Wingdings" panose="05000000000000000000" pitchFamily="2" charset="2"/>
              <a:buChar char="§"/>
            </a:pPr>
            <a:r>
              <a:rPr lang="fa-IR" dirty="0" smtClean="0"/>
              <a:t>دیتای بسیار دقیق مدار خود ماهواره (</a:t>
            </a:r>
            <a:r>
              <a:rPr lang="en-US" dirty="0" smtClean="0"/>
              <a:t>ephemeris</a:t>
            </a:r>
            <a:r>
              <a:rPr lang="fa-IR" dirty="0" smtClean="0"/>
              <a:t>)</a:t>
            </a:r>
            <a:endParaRPr lang="fa-IR" dirty="0"/>
          </a:p>
          <a:p>
            <a:pPr lvl="1" algn="just" rtl="1">
              <a:buFont typeface="Wingdings" panose="05000000000000000000" pitchFamily="2" charset="2"/>
              <a:buChar char="§"/>
            </a:pPr>
            <a:r>
              <a:rPr lang="fa-IR" dirty="0" smtClean="0"/>
              <a:t>دیتای تقریبی مدار تمام دیگر ماهواره ها + کد </a:t>
            </a:r>
            <a:r>
              <a:rPr lang="en-US" dirty="0" smtClean="0"/>
              <a:t>PRN</a:t>
            </a:r>
            <a:r>
              <a:rPr lang="fa-IR" dirty="0" smtClean="0"/>
              <a:t> آن ها</a:t>
            </a:r>
          </a:p>
        </p:txBody>
      </p:sp>
    </p:spTree>
    <p:extLst>
      <p:ext uri="{BB962C8B-B14F-4D97-AF65-F5344CB8AC3E}">
        <p14:creationId xmlns:p14="http://schemas.microsoft.com/office/powerpoint/2010/main" val="1503823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داده </a:t>
            </a:r>
            <a:r>
              <a:rPr lang="fa-IR" dirty="0" smtClean="0"/>
              <a:t>ناوبری (ادامه)</a:t>
            </a:r>
            <a:endParaRPr lang="en-US" dirty="0"/>
          </a:p>
        </p:txBody>
      </p:sp>
      <p:sp>
        <p:nvSpPr>
          <p:cNvPr id="3" name="Content Placeholder 2"/>
          <p:cNvSpPr>
            <a:spLocks noGrp="1"/>
          </p:cNvSpPr>
          <p:nvPr>
            <p:ph idx="1"/>
          </p:nvPr>
        </p:nvSpPr>
        <p:spPr/>
        <p:txBody>
          <a:bodyPr>
            <a:normAutofit fontScale="92500" lnSpcReduction="10000"/>
          </a:bodyPr>
          <a:lstStyle/>
          <a:p>
            <a:pPr algn="just" rtl="1"/>
            <a:r>
              <a:rPr lang="fa-IR" dirty="0"/>
              <a:t>به طور کلی گیرنده ابتدا داده های </a:t>
            </a:r>
            <a:r>
              <a:rPr lang="en-US" dirty="0"/>
              <a:t>almanac</a:t>
            </a:r>
            <a:r>
              <a:rPr lang="fa-IR" dirty="0"/>
              <a:t> را دریافت و بررسی می کند و سپس به کمک داده های زمان </a:t>
            </a:r>
            <a:r>
              <a:rPr lang="en-US" dirty="0"/>
              <a:t>GPS</a:t>
            </a:r>
            <a:r>
              <a:rPr lang="fa-IR" dirty="0"/>
              <a:t> و</a:t>
            </a:r>
            <a:r>
              <a:rPr lang="en-US" dirty="0"/>
              <a:t>ephemeris </a:t>
            </a:r>
            <a:r>
              <a:rPr lang="fa-IR" dirty="0"/>
              <a:t> اقدام به تشخیص موقعیت خود میکند.</a:t>
            </a:r>
          </a:p>
          <a:p>
            <a:pPr algn="just" rtl="1"/>
            <a:r>
              <a:rPr lang="fa-IR" dirty="0"/>
              <a:t>داده ای </a:t>
            </a:r>
            <a:r>
              <a:rPr lang="en-US" dirty="0"/>
              <a:t>almanac</a:t>
            </a:r>
            <a:r>
              <a:rPr lang="fa-IR" dirty="0"/>
              <a:t> به گیرنده در تعیین اینکه کدام ماهواره ها را می تواند در جستجوش باشد کمک میکند، و به محض اینکه سیگنال این ماهواره را مشاهده کرد، مستقیما داده های </a:t>
            </a:r>
            <a:r>
              <a:rPr lang="en-US" dirty="0"/>
              <a:t>ephemeris</a:t>
            </a:r>
            <a:r>
              <a:rPr lang="fa-IR" dirty="0"/>
              <a:t> را از آن دریافت می کند.</a:t>
            </a:r>
          </a:p>
          <a:p>
            <a:pPr algn="just" rtl="1"/>
            <a:r>
              <a:rPr lang="fa-IR" dirty="0"/>
              <a:t>داده </a:t>
            </a:r>
            <a:r>
              <a:rPr lang="en-US" dirty="0"/>
              <a:t>ephemeris</a:t>
            </a:r>
            <a:r>
              <a:rPr lang="fa-IR" dirty="0"/>
              <a:t> برای محاسبه دقیق مکان ماهواره در زمان شروع ارسال پیام استفاده می شود.</a:t>
            </a:r>
          </a:p>
          <a:p>
            <a:pPr marL="0" indent="0" algn="just" rtl="1">
              <a:buNone/>
            </a:pPr>
            <a:r>
              <a:rPr lang="fa-IR" dirty="0"/>
              <a:t>یک گیرنده با حساسیت بیشتر داده های </a:t>
            </a:r>
            <a:r>
              <a:rPr lang="en-US" dirty="0"/>
              <a:t>ephemeris</a:t>
            </a:r>
            <a:r>
              <a:rPr lang="fa-IR" dirty="0"/>
              <a:t> را در زمان کمتری نسبت به گیرنده با حساسیت کمتر دریافت می کند. مخصوصا در محیط های نویزی.</a:t>
            </a:r>
          </a:p>
          <a:p>
            <a:pPr marL="0" indent="0" algn="just" rtl="1">
              <a:buNone/>
            </a:pPr>
            <a:endParaRPr lang="en-US" dirty="0"/>
          </a:p>
        </p:txBody>
      </p:sp>
    </p:spTree>
    <p:extLst>
      <p:ext uri="{BB962C8B-B14F-4D97-AF65-F5344CB8AC3E}">
        <p14:creationId xmlns:p14="http://schemas.microsoft.com/office/powerpoint/2010/main" val="153236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26511"/>
          </a:xfrm>
        </p:spPr>
        <p:txBody>
          <a:bodyPr>
            <a:normAutofit fontScale="90000"/>
          </a:bodyPr>
          <a:lstStyle/>
          <a:p>
            <a:pPr algn="r" rtl="1"/>
            <a:r>
              <a:rPr lang="fa-IR" dirty="0"/>
              <a:t>داده ناوبری (ادامه)</a:t>
            </a:r>
            <a:endParaRPr lang="en-US" dirty="0"/>
          </a:p>
        </p:txBody>
      </p:sp>
      <p:sp>
        <p:nvSpPr>
          <p:cNvPr id="3" name="Content Placeholder 2"/>
          <p:cNvSpPr>
            <a:spLocks noGrp="1"/>
          </p:cNvSpPr>
          <p:nvPr>
            <p:ph idx="1"/>
          </p:nvPr>
        </p:nvSpPr>
        <p:spPr>
          <a:xfrm>
            <a:off x="1141412" y="2249487"/>
            <a:ext cx="9905999" cy="2892529"/>
          </a:xfrm>
        </p:spPr>
        <p:txBody>
          <a:bodyPr/>
          <a:lstStyle/>
          <a:p>
            <a:pPr algn="r" rtl="1"/>
            <a:r>
              <a:rPr lang="fa-IR" dirty="0" smtClean="0"/>
              <a:t>پیام ناوبری 1500 بیت طول دارد و انتقال آن 30 ثانیه طول می کشد.</a:t>
            </a:r>
          </a:p>
          <a:p>
            <a:pPr algn="r" rtl="1"/>
            <a:r>
              <a:rPr lang="fa-IR" dirty="0" smtClean="0"/>
              <a:t>1500 بیت به 5 زیر-فریم 300 بیتی تقسیم شده است.(زمان انتقال هر زیر-فریم 6 ثانیه)</a:t>
            </a:r>
          </a:p>
          <a:p>
            <a:pPr algn="r" rtl="1"/>
            <a:r>
              <a:rPr lang="fa-IR" dirty="0" smtClean="0"/>
              <a:t>هر زیر-فریم به 10 کلمه 30 بیتی تقسیم می شود.</a:t>
            </a:r>
          </a:p>
          <a:p>
            <a:pPr algn="r" rtl="1"/>
            <a:r>
              <a:rPr lang="fa-IR" dirty="0" smtClean="0"/>
              <a:t>یک پیام کامل ناوبری شامل 25 فریم می باشد.</a:t>
            </a:r>
          </a:p>
          <a:p>
            <a:pPr algn="r" rtl="1"/>
            <a:r>
              <a:rPr lang="fa-IR" dirty="0"/>
              <a:t>بیت </a:t>
            </a:r>
            <a:r>
              <a:rPr lang="fa-IR" dirty="0" smtClean="0"/>
              <a:t>ها </a:t>
            </a:r>
            <a:r>
              <a:rPr lang="fa-IR" dirty="0"/>
              <a:t>با نرخ </a:t>
            </a:r>
            <a:r>
              <a:rPr lang="en-US" dirty="0"/>
              <a:t>50 bit/s</a:t>
            </a:r>
            <a:r>
              <a:rPr lang="fa-IR" dirty="0"/>
              <a:t> ارسال (مدوله) می شوند</a:t>
            </a:r>
            <a:r>
              <a:rPr lang="fa-IR" dirty="0" smtClean="0"/>
              <a:t>.</a:t>
            </a:r>
            <a:endParaRPr lang="fa-IR" dirty="0"/>
          </a:p>
        </p:txBody>
      </p:sp>
    </p:spTree>
    <p:extLst>
      <p:ext uri="{BB962C8B-B14F-4D97-AF65-F5344CB8AC3E}">
        <p14:creationId xmlns:p14="http://schemas.microsoft.com/office/powerpoint/2010/main" val="2840561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9"/>
            <a:ext cx="9905998" cy="58376"/>
          </a:xfrm>
        </p:spPr>
        <p:txBody>
          <a:bodyPr>
            <a:normAutofit fontScale="90000"/>
          </a:bodyPr>
          <a:lstStyle/>
          <a:p>
            <a:pPr algn="r" rtl="1"/>
            <a:r>
              <a:rPr lang="fa-IR" dirty="0"/>
              <a:t>داده ناوبری (ادامه)</a:t>
            </a:r>
            <a:endParaRPr lang="en-US" dirty="0"/>
          </a:p>
        </p:txBody>
      </p:sp>
      <p:sp>
        <p:nvSpPr>
          <p:cNvPr id="5" name="Content Placeholder 4"/>
          <p:cNvSpPr>
            <a:spLocks noGrp="1"/>
          </p:cNvSpPr>
          <p:nvPr>
            <p:ph sz="half" idx="2"/>
          </p:nvPr>
        </p:nvSpPr>
        <p:spPr>
          <a:xfrm>
            <a:off x="4643252" y="498290"/>
            <a:ext cx="2395638" cy="541215"/>
          </a:xfrm>
        </p:spPr>
        <p:txBody>
          <a:bodyPr/>
          <a:lstStyle/>
          <a:p>
            <a:pPr marL="0" indent="0" algn="r" rtl="1">
              <a:buNone/>
            </a:pPr>
            <a:r>
              <a:rPr lang="fa-IR" dirty="0" smtClean="0"/>
              <a:t>نمایی از پیام ناوبری :</a:t>
            </a:r>
            <a:endParaRPr lang="en-US" dirty="0"/>
          </a:p>
        </p:txBody>
      </p:sp>
      <p:pic>
        <p:nvPicPr>
          <p:cNvPr id="6" name="Content Placeholder 2"/>
          <p:cNvPicPr>
            <a:picLocks noGrp="1" noChangeAspect="1"/>
          </p:cNvPicPr>
          <p:nvPr>
            <p:ph sz="half" idx="1"/>
          </p:nvPr>
        </p:nvPicPr>
        <p:blipFill>
          <a:blip r:embed="rId2"/>
          <a:stretch>
            <a:fillRect/>
          </a:stretch>
        </p:blipFill>
        <p:spPr>
          <a:xfrm>
            <a:off x="1034534" y="1039505"/>
            <a:ext cx="9819512" cy="5707591"/>
          </a:xfrm>
          <a:prstGeom prst="rect">
            <a:avLst/>
          </a:prstGeom>
        </p:spPr>
      </p:pic>
    </p:spTree>
    <p:extLst>
      <p:ext uri="{BB962C8B-B14F-4D97-AF65-F5344CB8AC3E}">
        <p14:creationId xmlns:p14="http://schemas.microsoft.com/office/powerpoint/2010/main" val="43557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1413" y="440388"/>
            <a:ext cx="9905998" cy="177129"/>
          </a:xfrm>
        </p:spPr>
        <p:txBody>
          <a:bodyPr>
            <a:normAutofit fontScale="90000"/>
          </a:bodyPr>
          <a:lstStyle/>
          <a:p>
            <a:pPr algn="r" rtl="1"/>
            <a:r>
              <a:rPr lang="fa-IR" dirty="0"/>
              <a:t>داده ناوبری (ادامه)</a:t>
            </a:r>
            <a:endParaRPr lang="en-US" dirty="0"/>
          </a:p>
        </p:txBody>
      </p:sp>
      <p:sp>
        <p:nvSpPr>
          <p:cNvPr id="8" name="Content Placeholder 7"/>
          <p:cNvSpPr>
            <a:spLocks noGrp="1"/>
          </p:cNvSpPr>
          <p:nvPr>
            <p:ph idx="1"/>
          </p:nvPr>
        </p:nvSpPr>
        <p:spPr>
          <a:xfrm>
            <a:off x="1141412" y="1021278"/>
            <a:ext cx="9905999" cy="4769923"/>
          </a:xfrm>
        </p:spPr>
        <p:txBody>
          <a:bodyPr/>
          <a:lstStyle/>
          <a:p>
            <a:pPr algn="just" rtl="1"/>
            <a:r>
              <a:rPr lang="fa-IR" dirty="0" smtClean="0"/>
              <a:t>محتویات زیر-فریم ها :</a:t>
            </a:r>
          </a:p>
          <a:p>
            <a:pPr algn="just" rtl="1">
              <a:buFont typeface="Wingdings" panose="05000000000000000000" pitchFamily="2" charset="2"/>
              <a:buChar char="§"/>
            </a:pPr>
            <a:r>
              <a:rPr lang="fa-IR" dirty="0" smtClean="0"/>
              <a:t>زیر-فریم 1 : زمان انتقال (ساعت ماهواره + داده های اصلاح تاخیر انتقال سیگنال) + اطلاعات سلامتی ماهواره + برآوردی از مکان دقیق ماهواره + شماره هفته</a:t>
            </a:r>
          </a:p>
          <a:p>
            <a:pPr algn="just" rtl="1">
              <a:buFont typeface="Wingdings" panose="05000000000000000000" pitchFamily="2" charset="2"/>
              <a:buChar char="§"/>
            </a:pPr>
            <a:r>
              <a:rPr lang="fa-IR" dirty="0" smtClean="0"/>
              <a:t>زیر-فریم 2 و 3 : دیتای </a:t>
            </a:r>
            <a:r>
              <a:rPr lang="en-US" dirty="0" smtClean="0"/>
              <a:t>ephemeris</a:t>
            </a:r>
            <a:endParaRPr lang="fa-IR" dirty="0"/>
          </a:p>
          <a:p>
            <a:pPr algn="just" rtl="1">
              <a:buFont typeface="Wingdings" panose="05000000000000000000" pitchFamily="2" charset="2"/>
              <a:buChar char="§"/>
            </a:pPr>
            <a:r>
              <a:rPr lang="fa-IR" dirty="0" smtClean="0"/>
              <a:t>زیر-فریم 4 : دیتای </a:t>
            </a:r>
            <a:r>
              <a:rPr lang="en-US" dirty="0" smtClean="0"/>
              <a:t>almanac</a:t>
            </a:r>
            <a:r>
              <a:rPr lang="fa-IR" dirty="0" smtClean="0"/>
              <a:t> ماهواره های شماره 25 تا 32 (هر زیر-فریم فقط برای یک ماهوراه) + تفاوت زمانی </a:t>
            </a:r>
            <a:r>
              <a:rPr lang="en-US" dirty="0" smtClean="0"/>
              <a:t>GPS</a:t>
            </a:r>
            <a:r>
              <a:rPr lang="fa-IR" dirty="0" smtClean="0"/>
              <a:t> و </a:t>
            </a:r>
            <a:r>
              <a:rPr lang="en-US" dirty="0" smtClean="0"/>
              <a:t>UTC</a:t>
            </a:r>
            <a:r>
              <a:rPr lang="fa-IR" dirty="0"/>
              <a:t> </a:t>
            </a:r>
            <a:r>
              <a:rPr lang="fa-IR" dirty="0" smtClean="0"/>
              <a:t>+ اطلاعاتی مربوط به هر محاسبه خطای ایجاد شده توسط لایه اینوسفر جو.</a:t>
            </a:r>
          </a:p>
          <a:p>
            <a:pPr algn="just" rtl="1">
              <a:buFont typeface="Wingdings" panose="05000000000000000000" pitchFamily="2" charset="2"/>
              <a:buChar char="§"/>
            </a:pPr>
            <a:r>
              <a:rPr lang="fa-IR" dirty="0" smtClean="0"/>
              <a:t>زیر-فریم 5 : دیتای </a:t>
            </a:r>
            <a:r>
              <a:rPr lang="en-US" dirty="0" smtClean="0"/>
              <a:t>almanac</a:t>
            </a:r>
            <a:r>
              <a:rPr lang="fa-IR" dirty="0" smtClean="0"/>
              <a:t> ماهواره های شماره 1 تا 24 (هر زیر-فریم فقط برای یک ماهواره)</a:t>
            </a:r>
            <a:endParaRPr lang="fa-IR" dirty="0"/>
          </a:p>
        </p:txBody>
      </p:sp>
    </p:spTree>
    <p:extLst>
      <p:ext uri="{BB962C8B-B14F-4D97-AF65-F5344CB8AC3E}">
        <p14:creationId xmlns:p14="http://schemas.microsoft.com/office/powerpoint/2010/main" val="399878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داده ناوبری (ادامه)</a:t>
            </a:r>
            <a:endParaRPr lang="en-US" dirty="0"/>
          </a:p>
        </p:txBody>
      </p:sp>
      <p:sp>
        <p:nvSpPr>
          <p:cNvPr id="3" name="Content Placeholder 2"/>
          <p:cNvSpPr>
            <a:spLocks noGrp="1"/>
          </p:cNvSpPr>
          <p:nvPr>
            <p:ph idx="1"/>
          </p:nvPr>
        </p:nvSpPr>
        <p:spPr/>
        <p:txBody>
          <a:bodyPr/>
          <a:lstStyle/>
          <a:p>
            <a:pPr algn="just" rtl="1"/>
            <a:r>
              <a:rPr lang="en-US" dirty="0" smtClean="0"/>
              <a:t>TLM</a:t>
            </a:r>
            <a:r>
              <a:rPr lang="fa-IR" dirty="0" smtClean="0"/>
              <a:t> :</a:t>
            </a:r>
          </a:p>
          <a:p>
            <a:pPr lvl="1" algn="just" rtl="1">
              <a:buFont typeface="Wingdings" panose="05000000000000000000" pitchFamily="2" charset="2"/>
              <a:buChar char="§"/>
            </a:pPr>
            <a:r>
              <a:rPr lang="fa-IR" dirty="0" smtClean="0"/>
              <a:t>کلمه اول هر زیر-فریم </a:t>
            </a:r>
            <a:r>
              <a:rPr lang="en-US" dirty="0" smtClean="0"/>
              <a:t>TLM</a:t>
            </a:r>
            <a:r>
              <a:rPr lang="fa-IR" dirty="0" smtClean="0"/>
              <a:t> (</a:t>
            </a:r>
            <a:r>
              <a:rPr lang="en-US" dirty="0"/>
              <a:t>Telemetry word</a:t>
            </a:r>
            <a:r>
              <a:rPr lang="fa-IR" dirty="0" smtClean="0"/>
              <a:t>) است.</a:t>
            </a:r>
          </a:p>
          <a:p>
            <a:pPr lvl="1" algn="just" rtl="1">
              <a:buFont typeface="Wingdings" panose="05000000000000000000" pitchFamily="2" charset="2"/>
              <a:buChar char="§"/>
            </a:pPr>
            <a:r>
              <a:rPr lang="fa-IR" dirty="0" smtClean="0"/>
              <a:t>حاوی یک دنباله ای 8 بیتی است که برای اهداف سنکرون سازی استفاده می شود.</a:t>
            </a:r>
          </a:p>
          <a:p>
            <a:pPr algn="just" rtl="1"/>
            <a:r>
              <a:rPr lang="en-US" dirty="0" smtClean="0"/>
              <a:t>HOW</a:t>
            </a:r>
            <a:r>
              <a:rPr lang="fa-IR" dirty="0" smtClean="0"/>
              <a:t> :</a:t>
            </a:r>
          </a:p>
          <a:p>
            <a:pPr lvl="1" algn="just" rtl="1">
              <a:buFont typeface="Wingdings" panose="05000000000000000000" pitchFamily="2" charset="2"/>
              <a:buChar char="§"/>
            </a:pPr>
            <a:r>
              <a:rPr lang="fa-IR" dirty="0" smtClean="0"/>
              <a:t>کلمه دوم هر زیر-فریم </a:t>
            </a:r>
            <a:r>
              <a:rPr lang="en-US" dirty="0" smtClean="0"/>
              <a:t>HOW</a:t>
            </a:r>
            <a:r>
              <a:rPr lang="fa-IR" dirty="0" smtClean="0"/>
              <a:t> (</a:t>
            </a:r>
            <a:r>
              <a:rPr lang="en-US" dirty="0"/>
              <a:t>Handover word</a:t>
            </a:r>
            <a:r>
              <a:rPr lang="fa-IR" dirty="0" smtClean="0"/>
              <a:t>) است. که 17 بیت طول دارد.</a:t>
            </a:r>
          </a:p>
          <a:p>
            <a:pPr lvl="1" algn="just" rtl="1">
              <a:buFont typeface="Wingdings" panose="05000000000000000000" pitchFamily="2" charset="2"/>
              <a:buChar char="§"/>
            </a:pPr>
            <a:r>
              <a:rPr lang="fa-IR" dirty="0" smtClean="0"/>
              <a:t>حاوی ساختاری از زمان شروع زیر-فریم بعدی می باشد.</a:t>
            </a:r>
          </a:p>
        </p:txBody>
      </p:sp>
    </p:spTree>
    <p:extLst>
      <p:ext uri="{BB962C8B-B14F-4D97-AF65-F5344CB8AC3E}">
        <p14:creationId xmlns:p14="http://schemas.microsoft.com/office/powerpoint/2010/main" val="3773820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fa-IR" dirty="0"/>
              <a:t>نحوه موقعیت یابی</a:t>
            </a:r>
            <a:endParaRPr lang="en-US" dirty="0"/>
          </a:p>
        </p:txBody>
      </p:sp>
      <p:pic>
        <p:nvPicPr>
          <p:cNvPr id="9" name="Content Placeholder 8"/>
          <p:cNvPicPr>
            <a:picLocks noGrp="1" noChangeAspect="1"/>
          </p:cNvPicPr>
          <p:nvPr>
            <p:ph sz="half" idx="1"/>
          </p:nvPr>
        </p:nvPicPr>
        <p:blipFill>
          <a:blip r:embed="rId2"/>
          <a:stretch>
            <a:fillRect/>
          </a:stretch>
        </p:blipFill>
        <p:spPr>
          <a:xfrm>
            <a:off x="5238547" y="3479470"/>
            <a:ext cx="5808864" cy="2611055"/>
          </a:xfrm>
          <a:prstGeom prst="rect">
            <a:avLst/>
          </a:prstGeom>
        </p:spPr>
      </p:pic>
      <p:sp>
        <p:nvSpPr>
          <p:cNvPr id="8" name="Content Placeholder 7"/>
          <p:cNvSpPr>
            <a:spLocks noGrp="1"/>
          </p:cNvSpPr>
          <p:nvPr>
            <p:ph sz="half" idx="2"/>
          </p:nvPr>
        </p:nvSpPr>
        <p:spPr>
          <a:xfrm>
            <a:off x="1010785" y="1656711"/>
            <a:ext cx="5347254" cy="1906877"/>
          </a:xfrm>
        </p:spPr>
        <p:txBody>
          <a:bodyPr>
            <a:normAutofit fontScale="92500" lnSpcReduction="20000"/>
          </a:bodyPr>
          <a:lstStyle/>
          <a:p>
            <a:pPr algn="r" rtl="1"/>
            <a:r>
              <a:rPr lang="fa-IR" dirty="0" smtClean="0"/>
              <a:t>محاسبه فاصله رعد و برق تا شخص :</a:t>
            </a:r>
          </a:p>
          <a:p>
            <a:pPr algn="l">
              <a:buFont typeface="Wingdings" panose="05000000000000000000" pitchFamily="2" charset="2"/>
              <a:buChar char="Ø"/>
            </a:pPr>
            <a:r>
              <a:rPr lang="en-US" dirty="0" smtClean="0"/>
              <a:t>Distance = Travel time * Speed of sound</a:t>
            </a:r>
          </a:p>
          <a:p>
            <a:pPr algn="l">
              <a:buFont typeface="Wingdings" panose="05000000000000000000" pitchFamily="2" charset="2"/>
              <a:buChar char="Ø"/>
            </a:pPr>
            <a:r>
              <a:rPr lang="en-US" dirty="0" smtClean="0"/>
              <a:t>Travel time = Time of view – Time of hear</a:t>
            </a:r>
          </a:p>
          <a:p>
            <a:pPr algn="l">
              <a:buFont typeface="Wingdings" panose="05000000000000000000" pitchFamily="2" charset="2"/>
              <a:buChar char="Ø"/>
            </a:pPr>
            <a:r>
              <a:rPr lang="en-US" dirty="0" smtClean="0"/>
              <a:t>Speed of Sound = 330 m/s</a:t>
            </a:r>
          </a:p>
        </p:txBody>
      </p:sp>
    </p:spTree>
    <p:extLst>
      <p:ext uri="{BB962C8B-B14F-4D97-AF65-F5344CB8AC3E}">
        <p14:creationId xmlns:p14="http://schemas.microsoft.com/office/powerpoint/2010/main" val="45575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2527"/>
          </a:xfrm>
        </p:spPr>
        <p:txBody>
          <a:bodyPr>
            <a:normAutofit fontScale="90000"/>
          </a:bodyPr>
          <a:lstStyle/>
          <a:p>
            <a:pPr algn="r" rtl="1"/>
            <a:r>
              <a:rPr lang="en-US" dirty="0" smtClean="0"/>
              <a:t>GPS</a:t>
            </a:r>
            <a:r>
              <a:rPr lang="fa-IR" dirty="0" smtClean="0"/>
              <a:t> چیست ؟</a:t>
            </a:r>
            <a:endParaRPr lang="en-US" dirty="0"/>
          </a:p>
        </p:txBody>
      </p:sp>
      <p:sp>
        <p:nvSpPr>
          <p:cNvPr id="3" name="Content Placeholder 2"/>
          <p:cNvSpPr>
            <a:spLocks noGrp="1"/>
          </p:cNvSpPr>
          <p:nvPr>
            <p:ph idx="1"/>
          </p:nvPr>
        </p:nvSpPr>
        <p:spPr>
          <a:xfrm>
            <a:off x="838200" y="1099930"/>
            <a:ext cx="10515600" cy="5077033"/>
          </a:xfrm>
        </p:spPr>
        <p:txBody>
          <a:bodyPr>
            <a:normAutofit fontScale="92500"/>
          </a:bodyPr>
          <a:lstStyle/>
          <a:p>
            <a:pPr algn="just" rtl="1"/>
            <a:r>
              <a:rPr lang="fa-IR" dirty="0"/>
              <a:t>سامانه موقعیت یاب جهانی ترکیبی از </a:t>
            </a:r>
            <a:r>
              <a:rPr lang="fa-IR" dirty="0" smtClean="0"/>
              <a:t>حداقل 24 ماهوره است </a:t>
            </a:r>
            <a:r>
              <a:rPr lang="fa-IR" dirty="0"/>
              <a:t>که در 6 صفحه مداری زمین در حال چرخش می باشند</a:t>
            </a:r>
            <a:r>
              <a:rPr lang="fa-IR" dirty="0" smtClean="0"/>
              <a:t>.</a:t>
            </a:r>
          </a:p>
          <a:p>
            <a:pPr algn="just" rtl="1"/>
            <a:r>
              <a:rPr lang="fa-IR" dirty="0" smtClean="0"/>
              <a:t>طراحی و توسعه و پشتیبانی این سیستم بر عهده نیروی هوا فضای ایالات متحده </a:t>
            </a:r>
            <a:r>
              <a:rPr lang="en-US" dirty="0" smtClean="0"/>
              <a:t>AFSPC</a:t>
            </a:r>
            <a:r>
              <a:rPr lang="fa-IR" dirty="0" smtClean="0"/>
              <a:t> می باشد.</a:t>
            </a:r>
          </a:p>
          <a:p>
            <a:pPr algn="just" rtl="1"/>
            <a:r>
              <a:rPr lang="fa-IR" dirty="0" smtClean="0"/>
              <a:t>ماهواره های جی پی اس هر روز دوبار در یک مدار دقیق دور زمین می گردند و سیگنال های حاوی کدهای مخصوصی را به زمین می فرستند. گیرنده های </a:t>
            </a:r>
            <a:r>
              <a:rPr lang="en-US" dirty="0" smtClean="0"/>
              <a:t>GPS</a:t>
            </a:r>
            <a:r>
              <a:rPr lang="fa-IR" dirty="0" smtClean="0"/>
              <a:t> این سیگنال ها را دریافت و پس از آنالیز موقعیت خود را محاسبه می کنند.</a:t>
            </a:r>
          </a:p>
          <a:p>
            <a:pPr algn="just" rtl="1"/>
            <a:r>
              <a:rPr lang="fa-IR" dirty="0" smtClean="0"/>
              <a:t>حداقل به سیگنال 4 ماهواره برای محاسبه مکان به صورت سه بعدی و تنظیم ساعت در گیرنده نیاز است.</a:t>
            </a:r>
          </a:p>
          <a:p>
            <a:pPr algn="just" rtl="1"/>
            <a:r>
              <a:rPr lang="fa-IR" dirty="0" smtClean="0"/>
              <a:t>دقت و صحت محاسبات با افزایش تعداد ماهواره ها بیشتر می شود.</a:t>
            </a:r>
          </a:p>
          <a:p>
            <a:pPr algn="just" rtl="1"/>
            <a:r>
              <a:rPr lang="fa-IR" dirty="0" smtClean="0"/>
              <a:t>علاوه </a:t>
            </a:r>
            <a:r>
              <a:rPr lang="fa-IR" dirty="0"/>
              <a:t>بر </a:t>
            </a:r>
            <a:r>
              <a:rPr lang="en-US" dirty="0"/>
              <a:t>GPS</a:t>
            </a:r>
            <a:r>
              <a:rPr lang="fa-IR" dirty="0"/>
              <a:t> که توسط ایالات متحده ایجاد شد، سیستم های موقعیت یاب دیگری نیز توسط برخی </a:t>
            </a:r>
            <a:r>
              <a:rPr lang="fa-IR" dirty="0" smtClean="0"/>
              <a:t>دیگر از کشورها ایجاد شده است.</a:t>
            </a:r>
            <a:endParaRPr lang="en-US" dirty="0"/>
          </a:p>
          <a:p>
            <a:pPr algn="just" rtl="1"/>
            <a:endParaRPr lang="en-US" dirty="0"/>
          </a:p>
        </p:txBody>
      </p:sp>
    </p:spTree>
    <p:extLst>
      <p:ext uri="{BB962C8B-B14F-4D97-AF65-F5344CB8AC3E}">
        <p14:creationId xmlns:p14="http://schemas.microsoft.com/office/powerpoint/2010/main" val="1720216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75891"/>
          </a:xfrm>
        </p:spPr>
        <p:txBody>
          <a:bodyPr>
            <a:normAutofit/>
          </a:bodyPr>
          <a:lstStyle/>
          <a:p>
            <a:pPr algn="r" rtl="1"/>
            <a:r>
              <a:rPr lang="fa-IR" dirty="0"/>
              <a:t>نحوه موقعیت یابی (ادامه)</a:t>
            </a:r>
            <a:endParaRPr lang="en-US" dirty="0"/>
          </a:p>
        </p:txBody>
      </p:sp>
      <p:pic>
        <p:nvPicPr>
          <p:cNvPr id="5" name="Content Placeholder 4"/>
          <p:cNvPicPr>
            <a:picLocks noGrp="1" noChangeAspect="1"/>
          </p:cNvPicPr>
          <p:nvPr>
            <p:ph sz="half" idx="1"/>
          </p:nvPr>
        </p:nvPicPr>
        <p:blipFill>
          <a:blip r:embed="rId2"/>
          <a:stretch>
            <a:fillRect/>
          </a:stretch>
        </p:blipFill>
        <p:spPr>
          <a:xfrm>
            <a:off x="364967" y="2143626"/>
            <a:ext cx="7416339" cy="3093392"/>
          </a:xfrm>
          <a:prstGeom prst="rect">
            <a:avLst/>
          </a:prstGeom>
        </p:spPr>
      </p:pic>
      <p:sp>
        <p:nvSpPr>
          <p:cNvPr id="4" name="Content Placeholder 3"/>
          <p:cNvSpPr>
            <a:spLocks noGrp="1"/>
          </p:cNvSpPr>
          <p:nvPr>
            <p:ph sz="half" idx="2"/>
          </p:nvPr>
        </p:nvSpPr>
        <p:spPr>
          <a:xfrm>
            <a:off x="7936077" y="1929870"/>
            <a:ext cx="3265714" cy="3865288"/>
          </a:xfrm>
        </p:spPr>
        <p:txBody>
          <a:bodyPr>
            <a:normAutofit fontScale="85000" lnSpcReduction="10000"/>
          </a:bodyPr>
          <a:lstStyle/>
          <a:p>
            <a:pPr algn="just" rtl="1"/>
            <a:r>
              <a:rPr lang="fa-IR" dirty="0" smtClean="0"/>
              <a:t>محاسبه فاصله گیرنده تا ماهواره :</a:t>
            </a:r>
          </a:p>
          <a:p>
            <a:pPr marL="0" indent="0" algn="just">
              <a:buNone/>
            </a:pPr>
            <a:r>
              <a:rPr lang="en-US" dirty="0" smtClean="0"/>
              <a:t>C = 300000 km/s</a:t>
            </a:r>
          </a:p>
          <a:p>
            <a:pPr marL="0" indent="0" algn="just">
              <a:buNone/>
            </a:pPr>
            <a:r>
              <a:rPr lang="en-US" dirty="0" smtClean="0"/>
              <a:t>D = ∆t * C</a:t>
            </a:r>
            <a:endParaRPr lang="fa-IR" dirty="0" smtClean="0"/>
          </a:p>
          <a:p>
            <a:pPr algn="just" rtl="1"/>
            <a:r>
              <a:rPr lang="fa-IR" dirty="0"/>
              <a:t>با توجه به دقیق نبودن ساعت گیرنده خطا ایجاد می شود</a:t>
            </a:r>
            <a:r>
              <a:rPr lang="fa-IR" dirty="0" smtClean="0"/>
              <a:t>.</a:t>
            </a:r>
          </a:p>
          <a:p>
            <a:pPr algn="just" rtl="1"/>
            <a:r>
              <a:rPr lang="fa-IR" dirty="0"/>
              <a:t>راه حل های حذف این خطا :</a:t>
            </a:r>
          </a:p>
          <a:p>
            <a:pPr marL="914400" lvl="1" indent="-457200" algn="just" rtl="1">
              <a:buFont typeface="+mj-lt"/>
              <a:buAutoNum type="arabicPeriod"/>
            </a:pPr>
            <a:r>
              <a:rPr lang="fa-IR" dirty="0"/>
              <a:t>داشتن ساعت اتمی در گیرنده (خیلی گران است)</a:t>
            </a:r>
          </a:p>
          <a:p>
            <a:pPr marL="914400" lvl="1" indent="-457200" algn="just" rtl="1">
              <a:buFont typeface="+mj-lt"/>
              <a:buAutoNum type="arabicPeriod"/>
            </a:pPr>
            <a:r>
              <a:rPr lang="fa-IR" dirty="0"/>
              <a:t>استفاده از دوتا </a:t>
            </a:r>
            <a:r>
              <a:rPr lang="fa-IR" dirty="0" smtClean="0"/>
              <a:t>ماهواره</a:t>
            </a:r>
            <a:endParaRPr lang="fa-IR" dirty="0"/>
          </a:p>
          <a:p>
            <a:pPr marL="0" indent="0" algn="just" rtl="1">
              <a:buNone/>
            </a:pPr>
            <a:endParaRPr lang="en-US" dirty="0"/>
          </a:p>
        </p:txBody>
      </p:sp>
    </p:spTree>
    <p:extLst>
      <p:ext uri="{BB962C8B-B14F-4D97-AF65-F5344CB8AC3E}">
        <p14:creationId xmlns:p14="http://schemas.microsoft.com/office/powerpoint/2010/main" val="371696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65898"/>
          </a:xfrm>
        </p:spPr>
        <p:txBody>
          <a:bodyPr/>
          <a:lstStyle/>
          <a:p>
            <a:pPr algn="r" rtl="1"/>
            <a:r>
              <a:rPr lang="fa-IR" dirty="0"/>
              <a:t>نحوه موقعیت یابی (ادامه)</a:t>
            </a:r>
            <a:endParaRPr lang="en-US" dirty="0"/>
          </a:p>
        </p:txBody>
      </p:sp>
      <p:pic>
        <p:nvPicPr>
          <p:cNvPr id="5" name="Content Placeholder 4"/>
          <p:cNvPicPr>
            <a:picLocks noGrp="1" noChangeAspect="1"/>
          </p:cNvPicPr>
          <p:nvPr>
            <p:ph sz="half" idx="1"/>
          </p:nvPr>
        </p:nvPicPr>
        <p:blipFill>
          <a:blip r:embed="rId2"/>
          <a:stretch>
            <a:fillRect/>
          </a:stretch>
        </p:blipFill>
        <p:spPr>
          <a:xfrm>
            <a:off x="385683" y="2006929"/>
            <a:ext cx="7014797" cy="3086177"/>
          </a:xfrm>
          <a:prstGeom prst="rect">
            <a:avLst/>
          </a:prstGeom>
        </p:spPr>
      </p:pic>
      <p:sp>
        <p:nvSpPr>
          <p:cNvPr id="4" name="Content Placeholder 3"/>
          <p:cNvSpPr>
            <a:spLocks noGrp="1"/>
          </p:cNvSpPr>
          <p:nvPr>
            <p:ph sz="half" idx="2"/>
          </p:nvPr>
        </p:nvSpPr>
        <p:spPr>
          <a:xfrm>
            <a:off x="7588333" y="2249486"/>
            <a:ext cx="3459078" cy="3438795"/>
          </a:xfrm>
        </p:spPr>
        <p:txBody>
          <a:bodyPr>
            <a:normAutofit fontScale="85000" lnSpcReduction="20000"/>
          </a:bodyPr>
          <a:lstStyle/>
          <a:p>
            <a:pPr algn="just" rtl="1"/>
            <a:r>
              <a:rPr lang="fa-IR" dirty="0" smtClean="0"/>
              <a:t>جهت حذف خطای دقیق نبودن زمان گیرنده از دو ماهواره استفاده میکنیم.</a:t>
            </a:r>
          </a:p>
          <a:p>
            <a:pPr algn="just" rtl="1"/>
            <a:r>
              <a:rPr lang="fa-IR" dirty="0" smtClean="0"/>
              <a:t>هر دو ماهواره همزمان و هماهنگ اطلاعات موقعیت و زمان خود را ارسال می کنند.</a:t>
            </a:r>
          </a:p>
          <a:p>
            <a:pPr algn="just" rtl="1"/>
            <a:r>
              <a:rPr lang="fa-IR" dirty="0" smtClean="0"/>
              <a:t>گیرنده از فاصله این دو ماهواره</a:t>
            </a:r>
            <a:r>
              <a:rPr lang="fa-IR" dirty="0"/>
              <a:t> </a:t>
            </a:r>
            <a:r>
              <a:rPr lang="fa-IR" dirty="0" smtClean="0"/>
              <a:t>(</a:t>
            </a:r>
            <a:r>
              <a:rPr lang="en-US" dirty="0" smtClean="0"/>
              <a:t>A</a:t>
            </a:r>
            <a:r>
              <a:rPr lang="fa-IR" dirty="0" smtClean="0"/>
              <a:t>) اطلاع دارد.</a:t>
            </a:r>
          </a:p>
          <a:p>
            <a:pPr algn="just" rtl="1"/>
            <a:r>
              <a:rPr lang="fa-IR" dirty="0" smtClean="0"/>
              <a:t>محاسبه فاصله به کمک دو ماهواره :</a:t>
            </a:r>
          </a:p>
          <a:p>
            <a:pPr marL="0" indent="0" algn="just">
              <a:buNone/>
            </a:pPr>
            <a:r>
              <a:rPr lang="en-US" dirty="0" smtClean="0"/>
              <a:t>D = ( (∆t</a:t>
            </a:r>
            <a:r>
              <a:rPr lang="en-US" baseline="-25000" dirty="0" smtClean="0"/>
              <a:t>1</a:t>
            </a:r>
            <a:r>
              <a:rPr lang="en-US" dirty="0" smtClean="0"/>
              <a:t> - ∆t</a:t>
            </a:r>
            <a:r>
              <a:rPr lang="en-US" baseline="-25000" dirty="0" smtClean="0"/>
              <a:t>2</a:t>
            </a:r>
            <a:r>
              <a:rPr lang="en-US" dirty="0" smtClean="0"/>
              <a:t>) * C + A ) / 2</a:t>
            </a:r>
            <a:endParaRPr lang="fa-IR" dirty="0" smtClean="0"/>
          </a:p>
          <a:p>
            <a:pPr algn="just" rtl="1"/>
            <a:endParaRPr lang="en-US" dirty="0"/>
          </a:p>
        </p:txBody>
      </p:sp>
    </p:spTree>
    <p:extLst>
      <p:ext uri="{BB962C8B-B14F-4D97-AF65-F5344CB8AC3E}">
        <p14:creationId xmlns:p14="http://schemas.microsoft.com/office/powerpoint/2010/main" val="1911028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نحوه موقعیت یابی (ادامه)</a:t>
            </a:r>
            <a:endParaRPr lang="en-US" dirty="0"/>
          </a:p>
        </p:txBody>
      </p:sp>
      <p:pic>
        <p:nvPicPr>
          <p:cNvPr id="5" name="Content Placeholder 4"/>
          <p:cNvPicPr>
            <a:picLocks noGrp="1" noChangeAspect="1"/>
          </p:cNvPicPr>
          <p:nvPr>
            <p:ph sz="half" idx="1"/>
          </p:nvPr>
        </p:nvPicPr>
        <p:blipFill>
          <a:blip r:embed="rId2"/>
          <a:stretch>
            <a:fillRect/>
          </a:stretch>
        </p:blipFill>
        <p:spPr>
          <a:xfrm>
            <a:off x="795648" y="1959692"/>
            <a:ext cx="5141026" cy="2937728"/>
          </a:xfrm>
          <a:prstGeom prst="rect">
            <a:avLst/>
          </a:prstGeom>
        </p:spPr>
      </p:pic>
      <p:sp>
        <p:nvSpPr>
          <p:cNvPr id="4" name="Content Placeholder 3"/>
          <p:cNvSpPr>
            <a:spLocks noGrp="1"/>
          </p:cNvSpPr>
          <p:nvPr>
            <p:ph sz="half" idx="2"/>
          </p:nvPr>
        </p:nvSpPr>
        <p:spPr>
          <a:xfrm>
            <a:off x="6172200" y="2249486"/>
            <a:ext cx="4875211" cy="2358140"/>
          </a:xfrm>
        </p:spPr>
        <p:txBody>
          <a:bodyPr/>
          <a:lstStyle/>
          <a:p>
            <a:pPr algn="just" rtl="1"/>
            <a:r>
              <a:rPr lang="fa-IR" dirty="0" smtClean="0"/>
              <a:t>استفاده از دو ماهواره باعث محاسبه فاصله در یک خط می شود.</a:t>
            </a:r>
          </a:p>
          <a:p>
            <a:pPr algn="just" rtl="1"/>
            <a:r>
              <a:rPr lang="fa-IR" dirty="0" smtClean="0"/>
              <a:t>جهت محاسبه فاصله به صورت 2 بعدی و 3 بعدی نیاز به تعداد بیشتری ماهوراه داریم.</a:t>
            </a:r>
          </a:p>
        </p:txBody>
      </p:sp>
    </p:spTree>
    <p:extLst>
      <p:ext uri="{BB962C8B-B14F-4D97-AF65-F5344CB8AC3E}">
        <p14:creationId xmlns:p14="http://schemas.microsoft.com/office/powerpoint/2010/main" val="2543835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74012"/>
          </a:xfrm>
        </p:spPr>
        <p:txBody>
          <a:bodyPr>
            <a:normAutofit fontScale="90000"/>
          </a:bodyPr>
          <a:lstStyle/>
          <a:p>
            <a:pPr algn="r" rtl="1"/>
            <a:r>
              <a:rPr lang="fa-IR" dirty="0"/>
              <a:t>نحوه موقعیت یابی (ادامه)</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3785" y="1346003"/>
            <a:ext cx="6362656" cy="4908335"/>
          </a:xfrm>
        </p:spPr>
      </p:pic>
      <p:sp>
        <p:nvSpPr>
          <p:cNvPr id="4" name="Content Placeholder 3"/>
          <p:cNvSpPr>
            <a:spLocks noGrp="1"/>
          </p:cNvSpPr>
          <p:nvPr>
            <p:ph sz="half" idx="2"/>
          </p:nvPr>
        </p:nvSpPr>
        <p:spPr>
          <a:xfrm>
            <a:off x="7517081" y="2249486"/>
            <a:ext cx="3530330" cy="2108758"/>
          </a:xfrm>
        </p:spPr>
        <p:txBody>
          <a:bodyPr/>
          <a:lstStyle/>
          <a:p>
            <a:pPr algn="just" rtl="1"/>
            <a:r>
              <a:rPr lang="fa-IR" dirty="0" smtClean="0"/>
              <a:t>اندازه گیری فاصل زمانی سیگنال های ارسال شده توسط چند ماهواره در گیرنده به کمک پالس های </a:t>
            </a:r>
            <a:r>
              <a:rPr lang="en-US" dirty="0" smtClean="0"/>
              <a:t>TLM</a:t>
            </a:r>
            <a:r>
              <a:rPr lang="fa-IR" dirty="0" smtClean="0"/>
              <a:t> .</a:t>
            </a:r>
          </a:p>
        </p:txBody>
      </p:sp>
    </p:spTree>
    <p:extLst>
      <p:ext uri="{BB962C8B-B14F-4D97-AF65-F5344CB8AC3E}">
        <p14:creationId xmlns:p14="http://schemas.microsoft.com/office/powerpoint/2010/main" val="1983652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نحوه موقعیت یابی</a:t>
            </a:r>
            <a:endParaRPr lang="en-US" dirty="0"/>
          </a:p>
        </p:txBody>
      </p:sp>
      <p:pic>
        <p:nvPicPr>
          <p:cNvPr id="6" name="Content Placeholder 5" descr="Sphere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679" y="1537252"/>
            <a:ext cx="4297721" cy="403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p:txBody>
          <a:bodyPr>
            <a:normAutofit fontScale="92500" lnSpcReduction="10000"/>
          </a:bodyPr>
          <a:lstStyle/>
          <a:p>
            <a:pPr algn="just" rtl="1"/>
            <a:r>
              <a:rPr lang="fa-IR" dirty="0" smtClean="0"/>
              <a:t>هر ماهواره موقعیت و فاصله خود از مرکز زمین را می داند.</a:t>
            </a:r>
          </a:p>
          <a:p>
            <a:pPr algn="just" rtl="1"/>
            <a:r>
              <a:rPr lang="fa-IR" dirty="0" smtClean="0"/>
              <a:t>هر ماهواره این اطلاعات را به طور مداوم در فضا منتشر میکند.</a:t>
            </a:r>
          </a:p>
          <a:p>
            <a:pPr algn="just" rtl="1"/>
            <a:r>
              <a:rPr lang="fa-IR" dirty="0" smtClean="0"/>
              <a:t>با این اطلاعات و محاسبه فاصله ، گیرنده میتواند موقعیت خود را بدست آورد.</a:t>
            </a:r>
          </a:p>
          <a:p>
            <a:pPr algn="just" rtl="1"/>
            <a:r>
              <a:rPr lang="fa-IR" dirty="0" smtClean="0"/>
              <a:t>فقط دانستن فاصله با یک ماهواره کافی نیست. زیرا اطلاعات کافی را ارائه نمیدهد.</a:t>
            </a:r>
            <a:endParaRPr lang="en-US" dirty="0"/>
          </a:p>
        </p:txBody>
      </p:sp>
    </p:spTree>
    <p:extLst>
      <p:ext uri="{BB962C8B-B14F-4D97-AF65-F5344CB8AC3E}">
        <p14:creationId xmlns:p14="http://schemas.microsoft.com/office/powerpoint/2010/main" val="2008290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597"/>
          </a:xfrm>
        </p:spPr>
        <p:txBody>
          <a:bodyPr/>
          <a:lstStyle/>
          <a:p>
            <a:pPr algn="r" rtl="1"/>
            <a:r>
              <a:rPr lang="fa-IR" dirty="0"/>
              <a:t>نحوه موقعیت </a:t>
            </a:r>
            <a:r>
              <a:rPr lang="fa-IR" dirty="0" smtClean="0"/>
              <a:t>یابی (ادامه)</a:t>
            </a:r>
            <a:endParaRPr lang="en-US" dirty="0"/>
          </a:p>
        </p:txBody>
      </p:sp>
      <p:pic>
        <p:nvPicPr>
          <p:cNvPr id="5" name="Content Placeholder 4" descr="Receiver1SV"/>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4914" y="2067339"/>
            <a:ext cx="3843550" cy="305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p:txBody>
          <a:bodyPr/>
          <a:lstStyle/>
          <a:p>
            <a:pPr algn="r" rtl="1"/>
            <a:r>
              <a:rPr lang="fa-IR" dirty="0" smtClean="0"/>
              <a:t>وقتی که گیرنده فاصله اش را تا فقط یک ماهواره می داند، مکان گیرنده ممکن است روی هر نقطه از دایره ای از نقاط روی زمین که فاصله یکسانی تا ماهواره دارد باشد.</a:t>
            </a:r>
          </a:p>
          <a:p>
            <a:pPr algn="r" rtl="1"/>
            <a:r>
              <a:rPr lang="fa-IR" dirty="0" smtClean="0"/>
              <a:t>گیرنده به نقاط بیشتری نیاز دارد.</a:t>
            </a:r>
          </a:p>
          <a:p>
            <a:pPr algn="r" rtl="1"/>
            <a:endParaRPr lang="fa-IR" dirty="0" smtClean="0"/>
          </a:p>
        </p:txBody>
      </p:sp>
    </p:spTree>
    <p:extLst>
      <p:ext uri="{BB962C8B-B14F-4D97-AF65-F5344CB8AC3E}">
        <p14:creationId xmlns:p14="http://schemas.microsoft.com/office/powerpoint/2010/main" val="460552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r" rtl="1"/>
            <a:r>
              <a:rPr lang="fa-IR" dirty="0"/>
              <a:t>نحوه موقعیت یابی (ادامه)</a:t>
            </a:r>
            <a:endParaRPr lang="en-US" dirty="0"/>
          </a:p>
        </p:txBody>
      </p:sp>
      <p:pic>
        <p:nvPicPr>
          <p:cNvPr id="5" name="Content Placeholder 4" descr="Sphere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60567" y="1518234"/>
            <a:ext cx="4358640" cy="377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096000" y="1758293"/>
            <a:ext cx="4875211" cy="1646653"/>
          </a:xfrm>
        </p:spPr>
        <p:txBody>
          <a:bodyPr>
            <a:normAutofit/>
          </a:bodyPr>
          <a:lstStyle/>
          <a:p>
            <a:pPr algn="just" rtl="1"/>
            <a:r>
              <a:rPr lang="fa-IR" dirty="0" smtClean="0"/>
              <a:t>با سیگنال دو ماهواره ، مکان تشخیص داده شده توسط گیرنده به دو نقطه کاهش می یابد.</a:t>
            </a:r>
          </a:p>
          <a:p>
            <a:pPr algn="just" rtl="1"/>
            <a:r>
              <a:rPr lang="fa-IR" dirty="0" smtClean="0"/>
              <a:t>نقاط محل های قطع دو دایره می باشد.</a:t>
            </a:r>
            <a:endParaRPr lang="en-US" dirty="0"/>
          </a:p>
        </p:txBody>
      </p:sp>
      <p:pic>
        <p:nvPicPr>
          <p:cNvPr id="6" name="Picture 6" descr="Receiver2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873" y="3742115"/>
            <a:ext cx="3350202" cy="29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921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0092"/>
          </a:xfrm>
        </p:spPr>
        <p:txBody>
          <a:bodyPr/>
          <a:lstStyle/>
          <a:p>
            <a:pPr algn="r" rtl="1"/>
            <a:r>
              <a:rPr lang="fa-IR" dirty="0"/>
              <a:t>نحوه موقعیت یابی (ادامه)</a:t>
            </a:r>
            <a:endParaRPr lang="en-US" dirty="0"/>
          </a:p>
        </p:txBody>
      </p:sp>
      <p:pic>
        <p:nvPicPr>
          <p:cNvPr id="5" name="Content Placeholder 4" descr="Sphere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66920" y="1325218"/>
            <a:ext cx="4175278" cy="351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6172200" y="1563757"/>
            <a:ext cx="5181600" cy="4613206"/>
          </a:xfrm>
        </p:spPr>
        <p:txBody>
          <a:bodyPr>
            <a:normAutofit lnSpcReduction="10000"/>
          </a:bodyPr>
          <a:lstStyle/>
          <a:p>
            <a:pPr algn="just" rtl="1"/>
            <a:r>
              <a:rPr lang="fa-IR" dirty="0" smtClean="0"/>
              <a:t>با دانستن فاصله تا سه ماهواره ، گیرنده می تواند موقعیت خود را تعیین کند. در این مثال گیرنده در نقطه </a:t>
            </a:r>
            <a:r>
              <a:rPr lang="en-US" dirty="0" smtClean="0"/>
              <a:t>b</a:t>
            </a:r>
            <a:r>
              <a:rPr lang="fa-IR" dirty="0" smtClean="0"/>
              <a:t> است.</a:t>
            </a:r>
          </a:p>
          <a:p>
            <a:pPr algn="just" rtl="1"/>
            <a:r>
              <a:rPr lang="fa-IR" dirty="0" smtClean="0"/>
              <a:t>به کمک سه ماهواره می توان تشخیص دو بعدی (</a:t>
            </a:r>
            <a:r>
              <a:rPr lang="en-US" dirty="0" smtClean="0"/>
              <a:t>2D</a:t>
            </a:r>
            <a:r>
              <a:rPr lang="fa-IR" dirty="0" smtClean="0"/>
              <a:t>) داشت که شامل طول جغرافیایی و عرض جغرافیایی می باشد. با استفاده از چهار ماهواره ارتفاع نیز تشخیص داده می شود و همچنین می توان ساعت داخلی گیرنده را تنظیم کرد.</a:t>
            </a:r>
          </a:p>
          <a:p>
            <a:pPr algn="just" rtl="1"/>
            <a:r>
              <a:rPr lang="fa-IR" dirty="0"/>
              <a:t>استفاده از سیگنال ماهواره های بیشتر ، دقت تشخیص را افزایش خواهد داد</a:t>
            </a:r>
            <a:r>
              <a:rPr lang="fa-IR" dirty="0" smtClean="0"/>
              <a:t>.</a:t>
            </a:r>
            <a:endParaRPr lang="fa-IR" dirty="0"/>
          </a:p>
        </p:txBody>
      </p:sp>
      <p:pic>
        <p:nvPicPr>
          <p:cNvPr id="6" name="Picture 5" descr="Receiver3S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104" y="3777833"/>
            <a:ext cx="3092187" cy="274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054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منابع خطای </a:t>
            </a:r>
            <a:r>
              <a:rPr lang="en-US" dirty="0" smtClean="0"/>
              <a:t>GPS</a:t>
            </a:r>
            <a:endParaRPr lang="en-US" dirty="0"/>
          </a:p>
        </p:txBody>
      </p:sp>
      <p:sp>
        <p:nvSpPr>
          <p:cNvPr id="3" name="Content Placeholder 2"/>
          <p:cNvSpPr>
            <a:spLocks noGrp="1"/>
          </p:cNvSpPr>
          <p:nvPr>
            <p:ph idx="1"/>
          </p:nvPr>
        </p:nvSpPr>
        <p:spPr/>
        <p:txBody>
          <a:bodyPr/>
          <a:lstStyle/>
          <a:p>
            <a:pPr algn="r" rtl="1"/>
            <a:r>
              <a:rPr lang="fa-IR" dirty="0" smtClean="0"/>
              <a:t>عمده منابع خطای اندازه گیری مختصات شامل موارد زیر می شود :</a:t>
            </a:r>
          </a:p>
          <a:p>
            <a:pPr algn="r" rtl="1">
              <a:buFont typeface="Wingdings" panose="05000000000000000000" pitchFamily="2" charset="2"/>
              <a:buChar char="§"/>
            </a:pPr>
            <a:r>
              <a:rPr lang="fa-IR" dirty="0" smtClean="0"/>
              <a:t>هندسه قرارگیری ماهواره ها</a:t>
            </a:r>
          </a:p>
          <a:p>
            <a:pPr algn="r" rtl="1">
              <a:buFont typeface="Wingdings" panose="05000000000000000000" pitchFamily="2" charset="2"/>
              <a:buChar char="§"/>
            </a:pPr>
            <a:r>
              <a:rPr lang="fa-IR" dirty="0" smtClean="0"/>
              <a:t>مدار ماهواره ها</a:t>
            </a:r>
          </a:p>
          <a:p>
            <a:pPr algn="r" rtl="1">
              <a:buFont typeface="Wingdings" panose="05000000000000000000" pitchFamily="2" charset="2"/>
              <a:buChar char="§"/>
            </a:pPr>
            <a:r>
              <a:rPr lang="fa-IR" dirty="0" smtClean="0"/>
              <a:t>چند مسیره</a:t>
            </a:r>
            <a:endParaRPr lang="en-US" dirty="0" smtClean="0"/>
          </a:p>
          <a:p>
            <a:pPr algn="r" rtl="1">
              <a:buFont typeface="Wingdings" panose="05000000000000000000" pitchFamily="2" charset="2"/>
              <a:buChar char="§"/>
            </a:pPr>
            <a:r>
              <a:rPr lang="fa-IR" dirty="0" smtClean="0"/>
              <a:t>تاثیرات اتمسفر جو زمین</a:t>
            </a:r>
          </a:p>
          <a:p>
            <a:pPr algn="r" rtl="1">
              <a:buFont typeface="Wingdings" panose="05000000000000000000" pitchFamily="2" charset="2"/>
              <a:buChar char="§"/>
            </a:pPr>
            <a:r>
              <a:rPr lang="fa-IR" dirty="0" smtClean="0"/>
              <a:t>ساعت ماهواره</a:t>
            </a:r>
            <a:endParaRPr lang="en-US" dirty="0"/>
          </a:p>
        </p:txBody>
      </p:sp>
    </p:spTree>
    <p:extLst>
      <p:ext uri="{BB962C8B-B14F-4D97-AF65-F5344CB8AC3E}">
        <p14:creationId xmlns:p14="http://schemas.microsoft.com/office/powerpoint/2010/main" val="2210982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00682"/>
          </a:xfrm>
        </p:spPr>
        <p:txBody>
          <a:bodyPr/>
          <a:lstStyle/>
          <a:p>
            <a:pPr algn="r" rtl="1"/>
            <a:r>
              <a:rPr lang="fa-IR" dirty="0" smtClean="0"/>
              <a:t>خطای هندسه ماهواره ها (</a:t>
            </a:r>
            <a:r>
              <a:rPr lang="en-US" dirty="0" smtClean="0"/>
              <a:t>Geometry</a:t>
            </a:r>
            <a:r>
              <a:rPr lang="fa-IR" dirty="0" smtClean="0"/>
              <a:t>)</a:t>
            </a:r>
            <a:endParaRPr lang="en-US" dirty="0"/>
          </a:p>
        </p:txBody>
      </p:sp>
      <p:sp>
        <p:nvSpPr>
          <p:cNvPr id="3" name="Content Placeholder 2"/>
          <p:cNvSpPr>
            <a:spLocks noGrp="1"/>
          </p:cNvSpPr>
          <p:nvPr>
            <p:ph idx="1"/>
          </p:nvPr>
        </p:nvSpPr>
        <p:spPr>
          <a:xfrm>
            <a:off x="1141412" y="1533869"/>
            <a:ext cx="9905999" cy="2243000"/>
          </a:xfrm>
        </p:spPr>
        <p:txBody>
          <a:bodyPr/>
          <a:lstStyle/>
          <a:p>
            <a:pPr algn="just" rtl="1"/>
            <a:r>
              <a:rPr lang="fa-IR" dirty="0" smtClean="0"/>
              <a:t>این خطا با توجه به مکان ماهواره ها نسبت به هم و زاویه آن ها نسبت به گیرنده ایجاد می شود.</a:t>
            </a:r>
          </a:p>
          <a:p>
            <a:pPr algn="just" rtl="1"/>
            <a:r>
              <a:rPr lang="fa-IR" dirty="0" smtClean="0"/>
              <a:t>این خطا هنگامی که ماهواره ها در یک خط متمرکز شده اند ایجاد می شود.</a:t>
            </a:r>
          </a:p>
          <a:p>
            <a:pPr algn="just" rtl="1"/>
            <a:r>
              <a:rPr lang="fa-IR" dirty="0" smtClean="0"/>
              <a:t>در گیرنده ها مقداری به نام </a:t>
            </a:r>
            <a:r>
              <a:rPr lang="en-US" dirty="0" smtClean="0"/>
              <a:t>GDOP</a:t>
            </a:r>
            <a:r>
              <a:rPr lang="fa-IR" dirty="0" smtClean="0"/>
              <a:t> (</a:t>
            </a:r>
            <a:r>
              <a:rPr lang="en-US" dirty="0" smtClean="0"/>
              <a:t>Geometric dilution </a:t>
            </a:r>
            <a:r>
              <a:rPr lang="en-US" dirty="0"/>
              <a:t>of precision</a:t>
            </a:r>
            <a:r>
              <a:rPr lang="fa-IR" dirty="0" smtClean="0"/>
              <a:t>) محاسبه می شوند که کاربر را از کیفیت قرار گیری ماهواره ها مطلع می کند</a:t>
            </a:r>
            <a:r>
              <a:rPr lang="en-US" dirty="0" smtClean="0"/>
              <a:t>.</a:t>
            </a:r>
            <a:r>
              <a:rPr lang="fa-IR" dirty="0"/>
              <a:t>.</a:t>
            </a:r>
            <a:endParaRPr lang="fa-IR" dirty="0" smtClean="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069" y="3776869"/>
            <a:ext cx="3087757" cy="2505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85553" y="3776869"/>
            <a:ext cx="3090376" cy="25058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755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6997"/>
          </a:xfrm>
        </p:spPr>
        <p:txBody>
          <a:bodyPr>
            <a:normAutofit fontScale="90000"/>
          </a:bodyPr>
          <a:lstStyle/>
          <a:p>
            <a:pPr algn="r" rtl="1"/>
            <a:r>
              <a:rPr lang="fa-IR" dirty="0" smtClean="0"/>
              <a:t>سیستم </a:t>
            </a:r>
            <a:r>
              <a:rPr lang="en-US" dirty="0" smtClean="0"/>
              <a:t>GPS</a:t>
            </a:r>
            <a:r>
              <a:rPr lang="fa-IR" dirty="0" smtClean="0"/>
              <a:t> از سه بخش تشکیل شده است</a:t>
            </a:r>
            <a:r>
              <a:rPr lang="fa-IR" dirty="0"/>
              <a:t> </a:t>
            </a:r>
            <a:r>
              <a:rPr lang="fa-IR"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038" y="834887"/>
            <a:ext cx="8631923" cy="5909151"/>
          </a:xfrm>
        </p:spPr>
      </p:pic>
    </p:spTree>
    <p:extLst>
      <p:ext uri="{BB962C8B-B14F-4D97-AF65-F5344CB8AC3E}">
        <p14:creationId xmlns:p14="http://schemas.microsoft.com/office/powerpoint/2010/main" val="1833075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خطای مدار</a:t>
            </a:r>
            <a:endParaRPr lang="en-US" dirty="0"/>
          </a:p>
        </p:txBody>
      </p:sp>
      <p:sp>
        <p:nvSpPr>
          <p:cNvPr id="3" name="Content Placeholder 2"/>
          <p:cNvSpPr>
            <a:spLocks noGrp="1"/>
          </p:cNvSpPr>
          <p:nvPr>
            <p:ph idx="1"/>
          </p:nvPr>
        </p:nvSpPr>
        <p:spPr/>
        <p:txBody>
          <a:bodyPr/>
          <a:lstStyle/>
          <a:p>
            <a:pPr algn="just" rtl="1"/>
            <a:r>
              <a:rPr lang="fa-IR" dirty="0" smtClean="0"/>
              <a:t>با اینکه ماهواره ها در مداری دقیق در حال گردش هستند، گاهی ماهواره به علت تاثیرات خورشید و ماه از مدار خود کمی انحراف پیدا میکند.</a:t>
            </a:r>
          </a:p>
          <a:p>
            <a:pPr algn="just" rtl="1"/>
            <a:r>
              <a:rPr lang="fa-IR" dirty="0" smtClean="0"/>
              <a:t>این خطا می تواند از 1 تا 5 متر در </a:t>
            </a:r>
            <a:r>
              <a:rPr lang="fa-IR" dirty="0"/>
              <a:t>گیرنده </a:t>
            </a:r>
            <a:r>
              <a:rPr lang="fa-IR" dirty="0" smtClean="0"/>
              <a:t>خطا ایجاد کند.</a:t>
            </a:r>
          </a:p>
          <a:p>
            <a:pPr marL="0" indent="0" algn="just" rtl="1">
              <a:buNone/>
            </a:pPr>
            <a:endParaRPr lang="en-US" dirty="0"/>
          </a:p>
        </p:txBody>
      </p:sp>
    </p:spTree>
    <p:extLst>
      <p:ext uri="{BB962C8B-B14F-4D97-AF65-F5344CB8AC3E}">
        <p14:creationId xmlns:p14="http://schemas.microsoft.com/office/powerpoint/2010/main" val="2474508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0195"/>
          </a:xfrm>
        </p:spPr>
        <p:txBody>
          <a:bodyPr/>
          <a:lstStyle/>
          <a:p>
            <a:pPr algn="r" rtl="1"/>
            <a:r>
              <a:rPr lang="fa-IR" dirty="0" smtClean="0"/>
              <a:t>خطای چند مسیره (</a:t>
            </a:r>
            <a:r>
              <a:rPr lang="en-US" dirty="0" smtClean="0"/>
              <a:t>Multipath</a:t>
            </a:r>
            <a:r>
              <a:rPr lang="fa-IR" dirty="0" smtClean="0"/>
              <a:t>)</a:t>
            </a:r>
            <a:endParaRPr lang="en-US" dirty="0"/>
          </a:p>
        </p:txBody>
      </p:sp>
      <p:sp>
        <p:nvSpPr>
          <p:cNvPr id="3" name="Content Placeholder 2"/>
          <p:cNvSpPr>
            <a:spLocks noGrp="1"/>
          </p:cNvSpPr>
          <p:nvPr>
            <p:ph idx="1"/>
          </p:nvPr>
        </p:nvSpPr>
        <p:spPr>
          <a:xfrm>
            <a:off x="1141413" y="1719400"/>
            <a:ext cx="9905999" cy="1235835"/>
          </a:xfrm>
        </p:spPr>
        <p:txBody>
          <a:bodyPr/>
          <a:lstStyle/>
          <a:p>
            <a:pPr algn="r" rtl="1"/>
            <a:r>
              <a:rPr lang="fa-IR" dirty="0" smtClean="0"/>
              <a:t>این خطا براثر منعکس شدن سیگنال های </a:t>
            </a:r>
            <a:r>
              <a:rPr lang="en-US" dirty="0" smtClean="0"/>
              <a:t>GPS</a:t>
            </a:r>
            <a:r>
              <a:rPr lang="fa-IR" dirty="0" smtClean="0"/>
              <a:t> توسط دیگر اشیاء رخ می دهد.</a:t>
            </a:r>
          </a:p>
          <a:p>
            <a:pPr algn="r" rtl="1"/>
            <a:r>
              <a:rPr lang="fa-IR" dirty="0" smtClean="0"/>
              <a:t>در محیط های با ساختمان های بلند این خطا بیشتر رخ میدهد.</a:t>
            </a:r>
          </a:p>
        </p:txBody>
      </p:sp>
      <p:pic>
        <p:nvPicPr>
          <p:cNvPr id="2052" name="Picture 4" descr="http://geoawesomeness.com/wp-content/uploads/2014/01/multipa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410" y="3105353"/>
            <a:ext cx="4032113" cy="320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71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54908"/>
          </a:xfrm>
        </p:spPr>
        <p:txBody>
          <a:bodyPr>
            <a:normAutofit fontScale="90000"/>
          </a:bodyPr>
          <a:lstStyle/>
          <a:p>
            <a:pPr algn="r" rtl="1"/>
            <a:r>
              <a:rPr lang="fa-IR" dirty="0" smtClean="0"/>
              <a:t>خطای اتمسفر</a:t>
            </a:r>
            <a:endParaRPr lang="en-US" dirty="0"/>
          </a:p>
        </p:txBody>
      </p:sp>
      <p:sp>
        <p:nvSpPr>
          <p:cNvPr id="3" name="Content Placeholder 2"/>
          <p:cNvSpPr>
            <a:spLocks noGrp="1"/>
          </p:cNvSpPr>
          <p:nvPr>
            <p:ph idx="1"/>
          </p:nvPr>
        </p:nvSpPr>
        <p:spPr>
          <a:xfrm>
            <a:off x="1141412" y="1219200"/>
            <a:ext cx="9905999" cy="4572001"/>
          </a:xfrm>
        </p:spPr>
        <p:txBody>
          <a:bodyPr>
            <a:normAutofit fontScale="85000" lnSpcReduction="10000"/>
          </a:bodyPr>
          <a:lstStyle/>
          <a:p>
            <a:pPr algn="just" rtl="1"/>
            <a:r>
              <a:rPr lang="fa-IR" dirty="0"/>
              <a:t>سیگنال های رادیویی </a:t>
            </a:r>
            <a:r>
              <a:rPr lang="en-US" dirty="0"/>
              <a:t>GPS</a:t>
            </a:r>
            <a:r>
              <a:rPr lang="fa-IR" dirty="0"/>
              <a:t> با سرعت نور حرکت می کنند، اما در تروپسفر سرعت آنها کم می شود.</a:t>
            </a:r>
          </a:p>
          <a:p>
            <a:pPr algn="just" rtl="1"/>
            <a:r>
              <a:rPr lang="fa-IR" dirty="0" smtClean="0"/>
              <a:t>خطای اتمسفر به دو دسته تقسیم می شود :</a:t>
            </a:r>
          </a:p>
          <a:p>
            <a:pPr lvl="1" algn="just" rtl="1">
              <a:buFont typeface="Wingdings" panose="05000000000000000000" pitchFamily="2" charset="2"/>
              <a:buChar char="§"/>
            </a:pPr>
            <a:r>
              <a:rPr lang="fa-IR" dirty="0" smtClean="0"/>
              <a:t>خطای تروپسفر :</a:t>
            </a:r>
          </a:p>
          <a:p>
            <a:pPr lvl="2" algn="just" rtl="1">
              <a:buFont typeface="Wingdings" panose="05000000000000000000" pitchFamily="2" charset="2"/>
              <a:buChar char="ü"/>
            </a:pPr>
            <a:r>
              <a:rPr lang="fa-IR" dirty="0" smtClean="0"/>
              <a:t>تروپسفر لایه ای از اتمسفر مابین زمین و حدود ارتفاع 60 کیلومتری زمین می باشد.</a:t>
            </a:r>
          </a:p>
          <a:p>
            <a:pPr lvl="2" algn="just" rtl="1">
              <a:buFont typeface="Wingdings" panose="05000000000000000000" pitchFamily="2" charset="2"/>
              <a:buChar char="ü"/>
            </a:pPr>
            <a:r>
              <a:rPr lang="fa-IR" dirty="0" smtClean="0"/>
              <a:t>در این لایه مقدار زیادی بخار آب وجود دارد و همچنین تغییرات فشار و دما زیاد است. اما خطای زیادی ایجاد نمی کند.</a:t>
            </a:r>
          </a:p>
          <a:p>
            <a:pPr lvl="2" algn="just" rtl="1">
              <a:buFont typeface="Wingdings" panose="05000000000000000000" pitchFamily="2" charset="2"/>
              <a:buChar char="ü"/>
            </a:pPr>
            <a:r>
              <a:rPr lang="fa-IR" dirty="0" smtClean="0"/>
              <a:t>این لایه سرعت انتقال سیگنال رادیویی </a:t>
            </a:r>
            <a:r>
              <a:rPr lang="en-US" dirty="0" smtClean="0"/>
              <a:t>GPS</a:t>
            </a:r>
            <a:r>
              <a:rPr lang="fa-IR" dirty="0" smtClean="0"/>
              <a:t> را کاهش می دهد.</a:t>
            </a:r>
          </a:p>
          <a:p>
            <a:pPr lvl="1" algn="just" rtl="1">
              <a:buFont typeface="Wingdings" panose="05000000000000000000" pitchFamily="2" charset="2"/>
              <a:buChar char="§"/>
            </a:pPr>
            <a:r>
              <a:rPr lang="fa-IR" dirty="0" smtClean="0"/>
              <a:t>خطای اینوسفر :</a:t>
            </a:r>
          </a:p>
          <a:p>
            <a:pPr lvl="2" algn="just" rtl="1">
              <a:buFont typeface="Wingdings" panose="05000000000000000000" pitchFamily="2" charset="2"/>
              <a:buChar char="ü"/>
            </a:pPr>
            <a:r>
              <a:rPr lang="fa-IR" dirty="0" smtClean="0"/>
              <a:t>این لایه در حدود 60 تا 500 کیلومتری جو زمین قرار دارد.</a:t>
            </a:r>
          </a:p>
          <a:p>
            <a:pPr lvl="2" algn="just" rtl="1">
              <a:buFont typeface="Wingdings" panose="05000000000000000000" pitchFamily="2" charset="2"/>
              <a:buChar char="ü"/>
            </a:pPr>
            <a:r>
              <a:rPr lang="fa-IR" dirty="0" smtClean="0"/>
              <a:t>در این لایه مقدار زیادی ذرات یونیزه شده وجود دارد که می تواند باعث اختلال در سیگنال های </a:t>
            </a:r>
            <a:r>
              <a:rPr lang="en-US" dirty="0" smtClean="0"/>
              <a:t>GNSS</a:t>
            </a:r>
            <a:r>
              <a:rPr lang="fa-IR" dirty="0" smtClean="0"/>
              <a:t> شود.</a:t>
            </a:r>
          </a:p>
          <a:p>
            <a:pPr algn="just" rtl="1"/>
            <a:r>
              <a:rPr lang="fa-IR" dirty="0" smtClean="0"/>
              <a:t>با اینکه تاثیر این لایه با مدل های ریاضی کاهش می یابد ، اما هنوز یکی از تاثیر گذارترین منابع خطا می باشد.</a:t>
            </a:r>
          </a:p>
          <a:p>
            <a:pPr algn="just" rtl="1"/>
            <a:r>
              <a:rPr lang="fa-IR" dirty="0" smtClean="0"/>
              <a:t>سیستم هایی که قابلیت آنالیز هر دو باند </a:t>
            </a:r>
            <a:r>
              <a:rPr lang="en-US" dirty="0" smtClean="0"/>
              <a:t>L1</a:t>
            </a:r>
            <a:r>
              <a:rPr lang="fa-IR" dirty="0" smtClean="0"/>
              <a:t> و </a:t>
            </a:r>
            <a:r>
              <a:rPr lang="en-US" dirty="0" smtClean="0"/>
              <a:t>L2</a:t>
            </a:r>
            <a:r>
              <a:rPr lang="fa-IR" dirty="0" smtClean="0"/>
              <a:t> را دارند، می توانند با محاسبه تفاوت تاخیر این دو مدل تاثیر اتمسفر را محاسبه کرده و اینگونه خطا را کاهش دهند.</a:t>
            </a:r>
            <a:endParaRPr lang="en-US" dirty="0"/>
          </a:p>
        </p:txBody>
      </p:sp>
    </p:spTree>
    <p:extLst>
      <p:ext uri="{BB962C8B-B14F-4D97-AF65-F5344CB8AC3E}">
        <p14:creationId xmlns:p14="http://schemas.microsoft.com/office/powerpoint/2010/main" val="600120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خطای ساعت ماهواره</a:t>
            </a:r>
            <a:endParaRPr lang="en-US" dirty="0"/>
          </a:p>
        </p:txBody>
      </p:sp>
      <p:sp>
        <p:nvSpPr>
          <p:cNvPr id="3" name="Content Placeholder 2"/>
          <p:cNvSpPr>
            <a:spLocks noGrp="1"/>
          </p:cNvSpPr>
          <p:nvPr>
            <p:ph idx="1"/>
          </p:nvPr>
        </p:nvSpPr>
        <p:spPr>
          <a:xfrm>
            <a:off x="1141412" y="2249487"/>
            <a:ext cx="9905999" cy="1567139"/>
          </a:xfrm>
        </p:spPr>
        <p:txBody>
          <a:bodyPr/>
          <a:lstStyle/>
          <a:p>
            <a:pPr algn="r" rtl="1"/>
            <a:r>
              <a:rPr lang="fa-IR" dirty="0" smtClean="0"/>
              <a:t>هر ماهواره دارای چهار ساعت اتمی خیلی دقیق است.</a:t>
            </a:r>
          </a:p>
          <a:p>
            <a:pPr algn="r" rtl="1"/>
            <a:r>
              <a:rPr lang="fa-IR" dirty="0" smtClean="0"/>
              <a:t>برای مثال فقط خطای </a:t>
            </a:r>
            <a:r>
              <a:rPr lang="en-US" dirty="0" smtClean="0"/>
              <a:t>10 ns</a:t>
            </a:r>
            <a:r>
              <a:rPr lang="fa-IR" dirty="0" smtClean="0"/>
              <a:t> در ساعت ماهواره باعث ایجاد حدود </a:t>
            </a:r>
            <a:r>
              <a:rPr lang="en-US" dirty="0" smtClean="0"/>
              <a:t>3 </a:t>
            </a:r>
            <a:r>
              <a:rPr lang="fa-IR" dirty="0" smtClean="0"/>
              <a:t> متر خطا در اندازه گیری می شود.</a:t>
            </a:r>
            <a:endParaRPr lang="en-US" dirty="0"/>
          </a:p>
        </p:txBody>
      </p:sp>
    </p:spTree>
    <p:extLst>
      <p:ext uri="{BB962C8B-B14F-4D97-AF65-F5344CB8AC3E}">
        <p14:creationId xmlns:p14="http://schemas.microsoft.com/office/powerpoint/2010/main" val="1882336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مقدار تاثیر منابع خطا</a:t>
            </a:r>
            <a:endParaRPr lang="en-US" dirty="0"/>
          </a:p>
        </p:txBody>
      </p:sp>
      <p:sp>
        <p:nvSpPr>
          <p:cNvPr id="3" name="Content Placeholder 2"/>
          <p:cNvSpPr>
            <a:spLocks noGrp="1"/>
          </p:cNvSpPr>
          <p:nvPr>
            <p:ph idx="1"/>
          </p:nvPr>
        </p:nvSpPr>
        <p:spPr>
          <a:xfrm>
            <a:off x="838200" y="1825625"/>
            <a:ext cx="10515600" cy="1103105"/>
          </a:xfrm>
        </p:spPr>
        <p:txBody>
          <a:bodyPr/>
          <a:lstStyle/>
          <a:p>
            <a:pPr algn="r" rtl="1"/>
            <a:r>
              <a:rPr lang="fa-IR" dirty="0" smtClean="0"/>
              <a:t>در جدول زیر مقدار تاثیر منابع خطا در حالت بدون استفاده از سیستم </a:t>
            </a:r>
            <a:r>
              <a:rPr lang="en-US" dirty="0" smtClean="0"/>
              <a:t>DGPS</a:t>
            </a:r>
            <a:r>
              <a:rPr lang="fa-IR" dirty="0" smtClean="0"/>
              <a:t> را مشاهده می کنید.</a:t>
            </a:r>
          </a:p>
          <a:p>
            <a:pPr marL="0" indent="0" algn="r" rtl="1">
              <a:buNone/>
            </a:pPr>
            <a:endParaRPr lang="fa-IR" dirty="0" smtClean="0"/>
          </a:p>
        </p:txBody>
      </p:sp>
      <p:pic>
        <p:nvPicPr>
          <p:cNvPr id="4" name="Picture 3"/>
          <p:cNvPicPr>
            <a:picLocks noChangeAspect="1"/>
          </p:cNvPicPr>
          <p:nvPr/>
        </p:nvPicPr>
        <p:blipFill>
          <a:blip r:embed="rId2"/>
          <a:stretch>
            <a:fillRect/>
          </a:stretch>
        </p:blipFill>
        <p:spPr>
          <a:xfrm>
            <a:off x="2051603" y="2928730"/>
            <a:ext cx="7835192" cy="3442736"/>
          </a:xfrm>
          <a:prstGeom prst="rect">
            <a:avLst/>
          </a:prstGeom>
        </p:spPr>
      </p:pic>
    </p:spTree>
    <p:extLst>
      <p:ext uri="{BB962C8B-B14F-4D97-AF65-F5344CB8AC3E}">
        <p14:creationId xmlns:p14="http://schemas.microsoft.com/office/powerpoint/2010/main" val="3610979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en-US" dirty="0" smtClean="0"/>
              <a:t>SBAS</a:t>
            </a:r>
            <a:endParaRPr lang="en-US" dirty="0"/>
          </a:p>
        </p:txBody>
      </p:sp>
      <p:sp>
        <p:nvSpPr>
          <p:cNvPr id="6" name="Content Placeholder 5"/>
          <p:cNvSpPr>
            <a:spLocks noGrp="1"/>
          </p:cNvSpPr>
          <p:nvPr>
            <p:ph idx="1"/>
          </p:nvPr>
        </p:nvSpPr>
        <p:spPr/>
        <p:txBody>
          <a:bodyPr>
            <a:normAutofit fontScale="92500"/>
          </a:bodyPr>
          <a:lstStyle/>
          <a:p>
            <a:pPr algn="just" rtl="1"/>
            <a:r>
              <a:rPr lang="fa-IR" dirty="0" smtClean="0"/>
              <a:t> </a:t>
            </a:r>
            <a:r>
              <a:rPr lang="en-US" dirty="0" smtClean="0"/>
              <a:t>SBAS</a:t>
            </a:r>
            <a:r>
              <a:rPr lang="fa-IR" dirty="0" smtClean="0"/>
              <a:t> </a:t>
            </a:r>
            <a:r>
              <a:rPr lang="en-US" dirty="0"/>
              <a:t>(Satellite Based Augmentation System)</a:t>
            </a:r>
            <a:r>
              <a:rPr lang="fa-IR" dirty="0" smtClean="0"/>
              <a:t> یک تکنولوژی برای افزایش دقت </a:t>
            </a:r>
            <a:r>
              <a:rPr lang="en-US" dirty="0" smtClean="0"/>
              <a:t>GPS</a:t>
            </a:r>
            <a:r>
              <a:rPr lang="fa-IR" dirty="0"/>
              <a:t> </a:t>
            </a:r>
            <a:r>
              <a:rPr lang="fa-IR" dirty="0" smtClean="0"/>
              <a:t>است.</a:t>
            </a:r>
          </a:p>
          <a:p>
            <a:pPr algn="just" rtl="1"/>
            <a:r>
              <a:rPr lang="en-US" dirty="0" smtClean="0"/>
              <a:t>SBAS</a:t>
            </a:r>
            <a:r>
              <a:rPr lang="fa-IR" dirty="0" smtClean="0"/>
              <a:t> دارای ایستگاه های زمینی هستند که داده های ارسالی ماهواره های </a:t>
            </a:r>
            <a:r>
              <a:rPr lang="en-US" dirty="0" smtClean="0"/>
              <a:t>GPS</a:t>
            </a:r>
            <a:r>
              <a:rPr lang="fa-IR" dirty="0" smtClean="0"/>
              <a:t> را دریافت می کند و با توجه به اینکه این ایستگاه ها موقعیت دقیق خود را نیز میدانند، مقدار خطای داده </a:t>
            </a:r>
            <a:r>
              <a:rPr lang="en-US" dirty="0" smtClean="0"/>
              <a:t>GPS</a:t>
            </a:r>
            <a:r>
              <a:rPr lang="fa-IR" dirty="0" smtClean="0"/>
              <a:t> را محاسبه میکنند.</a:t>
            </a:r>
          </a:p>
          <a:p>
            <a:pPr algn="just" rtl="1"/>
            <a:r>
              <a:rPr lang="en-US" dirty="0" smtClean="0"/>
              <a:t>SBAS</a:t>
            </a:r>
            <a:r>
              <a:rPr lang="fa-IR" dirty="0" smtClean="0"/>
              <a:t> دارای ماهواره هایی در مدار </a:t>
            </a:r>
            <a:r>
              <a:rPr lang="en-US" dirty="0" smtClean="0"/>
              <a:t>GEO</a:t>
            </a:r>
            <a:r>
              <a:rPr lang="fa-IR" dirty="0" smtClean="0"/>
              <a:t> هستند.</a:t>
            </a:r>
          </a:p>
          <a:p>
            <a:pPr algn="just" rtl="1"/>
            <a:r>
              <a:rPr lang="fa-IR" dirty="0" smtClean="0"/>
              <a:t>نتیجه محاسبات خطا توسط آنتن هایی از روی زمین به این ماهواره های مخابره می شوند.</a:t>
            </a:r>
          </a:p>
          <a:p>
            <a:pPr algn="just" rtl="1"/>
            <a:r>
              <a:rPr lang="fa-IR" dirty="0" smtClean="0"/>
              <a:t>این ماهواره ها دیتای موقعیت را با همان استاندارد سیگنال های </a:t>
            </a:r>
            <a:r>
              <a:rPr lang="en-US" dirty="0" smtClean="0"/>
              <a:t>GPS</a:t>
            </a:r>
            <a:r>
              <a:rPr lang="fa-IR" dirty="0" smtClean="0"/>
              <a:t> (روی باند </a:t>
            </a:r>
            <a:r>
              <a:rPr lang="en-US" dirty="0" smtClean="0"/>
              <a:t>L1</a:t>
            </a:r>
            <a:r>
              <a:rPr lang="fa-IR" dirty="0" smtClean="0"/>
              <a:t>) به سمت زمین (کاربر) ارسال می کنند.</a:t>
            </a:r>
          </a:p>
        </p:txBody>
      </p:sp>
    </p:spTree>
    <p:extLst>
      <p:ext uri="{BB962C8B-B14F-4D97-AF65-F5344CB8AC3E}">
        <p14:creationId xmlns:p14="http://schemas.microsoft.com/office/powerpoint/2010/main" val="2142613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4295"/>
          </a:xfrm>
        </p:spPr>
        <p:txBody>
          <a:bodyPr>
            <a:normAutofit fontScale="90000"/>
          </a:bodyPr>
          <a:lstStyle/>
          <a:p>
            <a:pPr algn="r" rtl="1"/>
            <a:r>
              <a:rPr lang="en-US" dirty="0" smtClean="0"/>
              <a:t>SBAS</a:t>
            </a:r>
            <a:r>
              <a:rPr lang="fa-IR" dirty="0" smtClean="0"/>
              <a:t> (ادامه)</a:t>
            </a:r>
            <a:endParaRPr lang="en-US" dirty="0"/>
          </a:p>
        </p:txBody>
      </p:sp>
      <p:pic>
        <p:nvPicPr>
          <p:cNvPr id="4" name="Content Placeholder 3"/>
          <p:cNvPicPr>
            <a:picLocks noGrp="1" noChangeAspect="1"/>
          </p:cNvPicPr>
          <p:nvPr>
            <p:ph idx="1"/>
          </p:nvPr>
        </p:nvPicPr>
        <p:blipFill>
          <a:blip r:embed="rId2"/>
          <a:stretch>
            <a:fillRect/>
          </a:stretch>
        </p:blipFill>
        <p:spPr>
          <a:xfrm>
            <a:off x="1286289" y="980420"/>
            <a:ext cx="9619422" cy="5784815"/>
          </a:xfrm>
          <a:prstGeom prst="rect">
            <a:avLst/>
          </a:prstGeom>
        </p:spPr>
      </p:pic>
    </p:spTree>
    <p:extLst>
      <p:ext uri="{BB962C8B-B14F-4D97-AF65-F5344CB8AC3E}">
        <p14:creationId xmlns:p14="http://schemas.microsoft.com/office/powerpoint/2010/main" val="1272165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62143"/>
          </a:xfrm>
        </p:spPr>
        <p:txBody>
          <a:bodyPr>
            <a:normAutofit fontScale="90000"/>
          </a:bodyPr>
          <a:lstStyle/>
          <a:p>
            <a:pPr algn="r" rtl="1"/>
            <a:r>
              <a:rPr lang="en-US" dirty="0"/>
              <a:t>SBAS</a:t>
            </a:r>
            <a:r>
              <a:rPr lang="fa-IR" dirty="0"/>
              <a:t> (ادامه)</a:t>
            </a:r>
            <a:endParaRPr lang="en-US" dirty="0"/>
          </a:p>
        </p:txBody>
      </p:sp>
      <p:sp>
        <p:nvSpPr>
          <p:cNvPr id="6" name="Content Placeholder 5"/>
          <p:cNvSpPr>
            <a:spLocks noGrp="1"/>
          </p:cNvSpPr>
          <p:nvPr>
            <p:ph idx="1"/>
          </p:nvPr>
        </p:nvSpPr>
        <p:spPr>
          <a:xfrm>
            <a:off x="7754588" y="1245705"/>
            <a:ext cx="3292824" cy="4412974"/>
          </a:xfrm>
        </p:spPr>
        <p:txBody>
          <a:bodyPr>
            <a:normAutofit fontScale="70000" lnSpcReduction="20000"/>
          </a:bodyPr>
          <a:lstStyle/>
          <a:p>
            <a:pPr marL="0" indent="0" algn="just" rtl="1">
              <a:buNone/>
            </a:pPr>
            <a:r>
              <a:rPr lang="fa-IR" dirty="0" smtClean="0"/>
              <a:t>سیستم های </a:t>
            </a:r>
            <a:r>
              <a:rPr lang="en-US" dirty="0" smtClean="0"/>
              <a:t>SBAS</a:t>
            </a:r>
            <a:r>
              <a:rPr lang="fa-IR" dirty="0" smtClean="0"/>
              <a:t> موجود در سرتاسر دنیا :</a:t>
            </a:r>
          </a:p>
          <a:p>
            <a:pPr algn="just" rtl="1"/>
            <a:r>
              <a:rPr lang="fa-IR" dirty="0" smtClean="0"/>
              <a:t>عملیاتی و یا در حال اجرا</a:t>
            </a:r>
          </a:p>
          <a:p>
            <a:pPr lvl="1" algn="just" rtl="1">
              <a:buFont typeface="Wingdings" panose="05000000000000000000" pitchFamily="2" charset="2"/>
              <a:buChar char="§"/>
            </a:pPr>
            <a:r>
              <a:rPr lang="en-US" dirty="0" smtClean="0"/>
              <a:t>WAAS</a:t>
            </a:r>
            <a:r>
              <a:rPr lang="fa-IR" dirty="0" smtClean="0"/>
              <a:t> (آمریکای شمالی)</a:t>
            </a:r>
            <a:endParaRPr lang="en-US" dirty="0" smtClean="0"/>
          </a:p>
          <a:p>
            <a:pPr lvl="1" algn="just" rtl="1">
              <a:buFont typeface="Wingdings" panose="05000000000000000000" pitchFamily="2" charset="2"/>
              <a:buChar char="§"/>
            </a:pPr>
            <a:r>
              <a:rPr lang="en-US" dirty="0" smtClean="0"/>
              <a:t>EGNOS</a:t>
            </a:r>
            <a:r>
              <a:rPr lang="fa-IR" dirty="0" smtClean="0"/>
              <a:t> (اروپا)</a:t>
            </a:r>
          </a:p>
          <a:p>
            <a:pPr lvl="1" algn="just" rtl="1">
              <a:buFont typeface="Wingdings" panose="05000000000000000000" pitchFamily="2" charset="2"/>
              <a:buChar char="§"/>
            </a:pPr>
            <a:r>
              <a:rPr lang="en-US" dirty="0"/>
              <a:t>MSAS</a:t>
            </a:r>
            <a:r>
              <a:rPr lang="fa-IR" dirty="0"/>
              <a:t> (ژاپن)</a:t>
            </a:r>
            <a:endParaRPr lang="en-US" dirty="0"/>
          </a:p>
          <a:p>
            <a:pPr lvl="1" algn="just" rtl="1">
              <a:buFont typeface="Wingdings" panose="05000000000000000000" pitchFamily="2" charset="2"/>
              <a:buChar char="§"/>
            </a:pPr>
            <a:r>
              <a:rPr lang="en-US" dirty="0"/>
              <a:t>SDCM</a:t>
            </a:r>
            <a:r>
              <a:rPr lang="fa-IR" dirty="0"/>
              <a:t> (روسیه</a:t>
            </a:r>
            <a:r>
              <a:rPr lang="fa-IR" dirty="0" smtClean="0"/>
              <a:t>)</a:t>
            </a:r>
          </a:p>
          <a:p>
            <a:pPr lvl="1" algn="just" rtl="1">
              <a:buFont typeface="Wingdings" panose="05000000000000000000" pitchFamily="2" charset="2"/>
              <a:buChar char="§"/>
            </a:pPr>
            <a:r>
              <a:rPr lang="en-US" dirty="0" smtClean="0"/>
              <a:t>GAGAN</a:t>
            </a:r>
            <a:r>
              <a:rPr lang="fa-IR" dirty="0" smtClean="0"/>
              <a:t> (هند)</a:t>
            </a:r>
            <a:endParaRPr lang="en-US" dirty="0" smtClean="0"/>
          </a:p>
          <a:p>
            <a:pPr lvl="1" algn="just" rtl="1">
              <a:buFont typeface="Wingdings" panose="05000000000000000000" pitchFamily="2" charset="2"/>
              <a:buChar char="§"/>
            </a:pPr>
            <a:r>
              <a:rPr lang="en-US" dirty="0" smtClean="0"/>
              <a:t>SNAS</a:t>
            </a:r>
            <a:r>
              <a:rPr lang="fa-IR" dirty="0" smtClean="0"/>
              <a:t> (چین)</a:t>
            </a:r>
          </a:p>
          <a:p>
            <a:pPr algn="just" rtl="1"/>
            <a:r>
              <a:rPr lang="fa-IR" dirty="0" smtClean="0"/>
              <a:t>در حال بررسی امکان سنجی</a:t>
            </a:r>
            <a:endParaRPr lang="en-US" dirty="0" smtClean="0"/>
          </a:p>
          <a:p>
            <a:pPr lvl="1" algn="just" rtl="1">
              <a:buFont typeface="Wingdings" panose="05000000000000000000" pitchFamily="2" charset="2"/>
              <a:buChar char="§"/>
            </a:pPr>
            <a:r>
              <a:rPr lang="en-US" dirty="0" smtClean="0"/>
              <a:t>SACCSA</a:t>
            </a:r>
          </a:p>
          <a:p>
            <a:pPr lvl="1" algn="just" rtl="1">
              <a:buFont typeface="Wingdings" panose="05000000000000000000" pitchFamily="2" charset="2"/>
              <a:buChar char="§"/>
            </a:pPr>
            <a:r>
              <a:rPr lang="en-US" dirty="0" smtClean="0"/>
              <a:t>Malay</a:t>
            </a:r>
          </a:p>
          <a:p>
            <a:pPr lvl="1" algn="just" rtl="1">
              <a:buFont typeface="Wingdings" panose="05000000000000000000" pitchFamily="2" charset="2"/>
              <a:buChar char="§"/>
            </a:pPr>
            <a:r>
              <a:rPr lang="en-US" dirty="0" smtClean="0"/>
              <a:t>African</a:t>
            </a:r>
          </a:p>
          <a:p>
            <a:pPr lvl="1" algn="just" rtl="1">
              <a:buFont typeface="Wingdings" panose="05000000000000000000" pitchFamily="2" charset="2"/>
              <a:buChar char="§"/>
            </a:pPr>
            <a:r>
              <a:rPr lang="en-US" dirty="0" smtClean="0"/>
              <a:t>South Korea</a:t>
            </a:r>
            <a:endParaRPr lang="en-US" dirty="0"/>
          </a:p>
        </p:txBody>
      </p:sp>
      <p:pic>
        <p:nvPicPr>
          <p:cNvPr id="7" name="Picture 6"/>
          <p:cNvPicPr>
            <a:picLocks noChangeAspect="1"/>
          </p:cNvPicPr>
          <p:nvPr/>
        </p:nvPicPr>
        <p:blipFill>
          <a:blip r:embed="rId3"/>
          <a:stretch>
            <a:fillRect/>
          </a:stretch>
        </p:blipFill>
        <p:spPr>
          <a:xfrm>
            <a:off x="1040081" y="2425148"/>
            <a:ext cx="6533236" cy="3886752"/>
          </a:xfrm>
          <a:prstGeom prst="rect">
            <a:avLst/>
          </a:prstGeom>
        </p:spPr>
      </p:pic>
    </p:spTree>
    <p:extLst>
      <p:ext uri="{BB962C8B-B14F-4D97-AF65-F5344CB8AC3E}">
        <p14:creationId xmlns:p14="http://schemas.microsoft.com/office/powerpoint/2010/main" val="391222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6153"/>
          </a:xfrm>
        </p:spPr>
        <p:txBody>
          <a:bodyPr>
            <a:normAutofit/>
          </a:bodyPr>
          <a:lstStyle/>
          <a:p>
            <a:pPr algn="r" rtl="1"/>
            <a:r>
              <a:rPr lang="en-US" dirty="0" smtClean="0"/>
              <a:t>DGPS</a:t>
            </a:r>
            <a:r>
              <a:rPr lang="fa-IR" dirty="0" smtClean="0"/>
              <a:t> چیست؟</a:t>
            </a:r>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5008" y="2232560"/>
            <a:ext cx="4706498" cy="3095993"/>
          </a:xfrm>
        </p:spPr>
      </p:pic>
      <p:sp>
        <p:nvSpPr>
          <p:cNvPr id="7" name="Content Placeholder 6"/>
          <p:cNvSpPr>
            <a:spLocks noGrp="1"/>
          </p:cNvSpPr>
          <p:nvPr>
            <p:ph sz="half" idx="2"/>
          </p:nvPr>
        </p:nvSpPr>
        <p:spPr>
          <a:xfrm>
            <a:off x="4991506" y="1021278"/>
            <a:ext cx="6362294" cy="5155686"/>
          </a:xfrm>
        </p:spPr>
        <p:txBody>
          <a:bodyPr>
            <a:normAutofit fontScale="92500" lnSpcReduction="10000"/>
          </a:bodyPr>
          <a:lstStyle/>
          <a:p>
            <a:pPr algn="just" rtl="1"/>
            <a:r>
              <a:rPr lang="en-US" dirty="0"/>
              <a:t>DGPS</a:t>
            </a:r>
            <a:r>
              <a:rPr lang="fa-IR" dirty="0"/>
              <a:t> (</a:t>
            </a:r>
            <a:r>
              <a:rPr lang="en-US" dirty="0"/>
              <a:t>Differential GPS</a:t>
            </a:r>
            <a:r>
              <a:rPr lang="fa-IR" dirty="0"/>
              <a:t>) یک سیستم پیشرفته ای است که دقت موقعیت یابی گیرنده </a:t>
            </a:r>
            <a:r>
              <a:rPr lang="en-US" dirty="0"/>
              <a:t>GPS</a:t>
            </a:r>
            <a:r>
              <a:rPr lang="fa-IR" dirty="0"/>
              <a:t> را افزایش میدهد</a:t>
            </a:r>
            <a:r>
              <a:rPr lang="en-US" dirty="0"/>
              <a:t>.</a:t>
            </a:r>
            <a:endParaRPr lang="fa-IR" dirty="0"/>
          </a:p>
          <a:p>
            <a:pPr algn="just" rtl="1"/>
            <a:r>
              <a:rPr lang="en-US" dirty="0"/>
              <a:t>DGPS</a:t>
            </a:r>
            <a:r>
              <a:rPr lang="fa-IR" dirty="0"/>
              <a:t> شبکه ای روی زمین است.</a:t>
            </a:r>
          </a:p>
          <a:p>
            <a:pPr algn="just" rtl="1"/>
            <a:r>
              <a:rPr lang="fa-IR" dirty="0"/>
              <a:t>سیگنال های موقعیت منتشر شده توسط ماهواره های </a:t>
            </a:r>
            <a:r>
              <a:rPr lang="en-US" dirty="0"/>
              <a:t>GPS</a:t>
            </a:r>
            <a:r>
              <a:rPr lang="fa-IR" dirty="0"/>
              <a:t> را دریافت می کند و باتوجه به اینکه موقعیت دقیق خود را میداند مقدار خطای </a:t>
            </a:r>
            <a:r>
              <a:rPr lang="en-US" dirty="0"/>
              <a:t>GPS</a:t>
            </a:r>
            <a:r>
              <a:rPr lang="fa-IR" dirty="0"/>
              <a:t> را محاسبه می کند.</a:t>
            </a:r>
          </a:p>
          <a:p>
            <a:pPr algn="just" rtl="1"/>
            <a:r>
              <a:rPr lang="fa-IR" dirty="0"/>
              <a:t>مقدار اندازه گیری شده را توسط آنتن هایی که در اختیار دارد در روی سطح زمین منتشر میکند.</a:t>
            </a:r>
          </a:p>
          <a:p>
            <a:pPr algn="just" rtl="1"/>
            <a:r>
              <a:rPr lang="fa-IR" dirty="0"/>
              <a:t>استاندارد ارسالی </a:t>
            </a:r>
            <a:r>
              <a:rPr lang="en-US" dirty="0"/>
              <a:t>DGPS</a:t>
            </a:r>
            <a:r>
              <a:rPr lang="fa-IR" dirty="0"/>
              <a:t> ها </a:t>
            </a:r>
            <a:r>
              <a:rPr lang="en-US" dirty="0"/>
              <a:t>RTCM</a:t>
            </a:r>
            <a:r>
              <a:rPr lang="fa-IR" dirty="0"/>
              <a:t> می باشد. (فرکانس </a:t>
            </a:r>
            <a:r>
              <a:rPr lang="en-US" dirty="0"/>
              <a:t>285 KHz</a:t>
            </a:r>
            <a:r>
              <a:rPr lang="fa-IR" dirty="0"/>
              <a:t> و </a:t>
            </a:r>
            <a:r>
              <a:rPr lang="en-US" dirty="0"/>
              <a:t>325 KHz</a:t>
            </a:r>
            <a:r>
              <a:rPr lang="fa-IR" dirty="0"/>
              <a:t> در آمریکا و کانادا)</a:t>
            </a:r>
          </a:p>
          <a:p>
            <a:pPr algn="just" rtl="1"/>
            <a:r>
              <a:rPr lang="fa-IR" dirty="0"/>
              <a:t>این تکنیک بیشتر در فضاهای باز مخصوصا سواحل استفاده شده است.</a:t>
            </a:r>
          </a:p>
          <a:p>
            <a:pPr algn="just" rtl="1"/>
            <a:endParaRPr lang="fa-IR" dirty="0"/>
          </a:p>
          <a:p>
            <a:pPr algn="just" rtl="1"/>
            <a:endParaRPr lang="en-US" dirty="0"/>
          </a:p>
        </p:txBody>
      </p:sp>
    </p:spTree>
    <p:extLst>
      <p:ext uri="{BB962C8B-B14F-4D97-AF65-F5344CB8AC3E}">
        <p14:creationId xmlns:p14="http://schemas.microsoft.com/office/powerpoint/2010/main" val="33974698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5536"/>
          </a:xfrm>
        </p:spPr>
        <p:txBody>
          <a:bodyPr>
            <a:normAutofit/>
          </a:bodyPr>
          <a:lstStyle/>
          <a:p>
            <a:pPr algn="r" rtl="1"/>
            <a:r>
              <a:rPr lang="fa-IR" dirty="0" smtClean="0"/>
              <a:t>دید کلی</a:t>
            </a:r>
            <a:endParaRPr lang="en-US" dirty="0"/>
          </a:p>
        </p:txBody>
      </p:sp>
      <p:sp>
        <p:nvSpPr>
          <p:cNvPr id="3" name="Content Placeholder 2"/>
          <p:cNvSpPr>
            <a:spLocks noGrp="1"/>
          </p:cNvSpPr>
          <p:nvPr>
            <p:ph idx="1"/>
          </p:nvPr>
        </p:nvSpPr>
        <p:spPr>
          <a:xfrm>
            <a:off x="838200" y="1325217"/>
            <a:ext cx="10515600" cy="1497496"/>
          </a:xfrm>
        </p:spPr>
        <p:txBody>
          <a:bodyPr>
            <a:normAutofit fontScale="92500" lnSpcReduction="10000"/>
          </a:bodyPr>
          <a:lstStyle/>
          <a:p>
            <a:pPr algn="just" rtl="1"/>
            <a:r>
              <a:rPr lang="fa-IR" dirty="0" smtClean="0"/>
              <a:t>مرکز شرکت </a:t>
            </a:r>
            <a:r>
              <a:rPr lang="en-US" dirty="0" err="1" smtClean="0"/>
              <a:t>ublox</a:t>
            </a:r>
            <a:r>
              <a:rPr lang="fa-IR" dirty="0" smtClean="0"/>
              <a:t> در سویس است.</a:t>
            </a:r>
          </a:p>
          <a:p>
            <a:pPr algn="just" rtl="1"/>
            <a:r>
              <a:rPr lang="fa-IR" dirty="0" smtClean="0"/>
              <a:t>این شرکت از شرکت های معتبر در زمینه تولید قطعات و ماژول های موقعیت یاب و بیسیم به شمار میرود.</a:t>
            </a:r>
          </a:p>
          <a:p>
            <a:pPr algn="just" rtl="1"/>
            <a:r>
              <a:rPr lang="fa-IR" dirty="0" smtClean="0"/>
              <a:t>برخی از خانواده های مهم ماژول های موقعیت یاب این شرکت :</a:t>
            </a:r>
            <a:endParaRPr lang="en-US" dirty="0"/>
          </a:p>
          <a:p>
            <a:pPr algn="just" rtl="1"/>
            <a:endParaRPr lang="fa-IR" dirty="0"/>
          </a:p>
          <a:p>
            <a:pPr marL="0" indent="0" algn="just" rtl="1">
              <a:buNone/>
            </a:pPr>
            <a:endParaRPr lang="fa-IR" dirty="0" smtClean="0"/>
          </a:p>
          <a:p>
            <a:pPr marL="0" indent="0" algn="just" rtl="1">
              <a:buNone/>
            </a:pPr>
            <a:endParaRPr lang="en-US" dirty="0" smtClean="0"/>
          </a:p>
          <a:p>
            <a:pPr marL="0" indent="0" algn="just" rtl="1">
              <a:buNone/>
            </a:pPr>
            <a:endParaRPr lang="en-US" dirty="0" smtClean="0"/>
          </a:p>
          <a:p>
            <a:pPr marL="0" indent="0" algn="just" rtl="1">
              <a:buNone/>
            </a:pPr>
            <a:endParaRPr lang="en-US" dirty="0" smtClean="0"/>
          </a:p>
          <a:p>
            <a:pPr marL="0" indent="0" algn="just" rtl="1">
              <a:buNone/>
            </a:pPr>
            <a:endParaRPr lang="en-US" dirty="0" smtClean="0"/>
          </a:p>
          <a:p>
            <a:pPr marL="0" indent="0" algn="just" rtl="1">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35079014"/>
              </p:ext>
            </p:extLst>
          </p:nvPr>
        </p:nvGraphicFramePr>
        <p:xfrm>
          <a:off x="980661" y="2955238"/>
          <a:ext cx="10005391" cy="3419059"/>
        </p:xfrm>
        <a:graphic>
          <a:graphicData uri="http://schemas.openxmlformats.org/drawingml/2006/table">
            <a:tbl>
              <a:tblPr firstRow="1" bandRow="1">
                <a:tableStyleId>{5C22544A-7EE6-4342-B048-85BDC9FD1C3A}</a:tableStyleId>
              </a:tblPr>
              <a:tblGrid>
                <a:gridCol w="6834782"/>
                <a:gridCol w="3170609"/>
              </a:tblGrid>
              <a:tr h="484538">
                <a:tc>
                  <a:txBody>
                    <a:bodyPr/>
                    <a:lstStyle/>
                    <a:p>
                      <a:pPr algn="r" rtl="1"/>
                      <a:r>
                        <a:rPr lang="fa-IR" dirty="0" smtClean="0"/>
                        <a:t>ویژگی</a:t>
                      </a:r>
                      <a:endParaRPr lang="en-US" dirty="0"/>
                    </a:p>
                  </a:txBody>
                  <a:tcPr/>
                </a:tc>
                <a:tc>
                  <a:txBody>
                    <a:bodyPr/>
                    <a:lstStyle/>
                    <a:p>
                      <a:pPr algn="r" rtl="1"/>
                      <a:r>
                        <a:rPr lang="fa-IR" dirty="0" smtClean="0"/>
                        <a:t>خانواده</a:t>
                      </a:r>
                      <a:endParaRPr lang="en-US" dirty="0"/>
                    </a:p>
                  </a:txBody>
                  <a:tcPr/>
                </a:tc>
              </a:tr>
              <a:tr h="484538">
                <a:tc>
                  <a:txBody>
                    <a:bodyPr/>
                    <a:lstStyle/>
                    <a:p>
                      <a:pPr algn="r" rtl="1"/>
                      <a:r>
                        <a:rPr lang="fa-IR" dirty="0" smtClean="0"/>
                        <a:t>کوچکترین ماژول با چندین </a:t>
                      </a:r>
                      <a:r>
                        <a:rPr lang="en-US" dirty="0" smtClean="0"/>
                        <a:t>GNSS</a:t>
                      </a:r>
                      <a:r>
                        <a:rPr lang="fa-IR" dirty="0" smtClean="0"/>
                        <a:t> (</a:t>
                      </a:r>
                      <a:r>
                        <a:rPr lang="en-US" dirty="0" smtClean="0"/>
                        <a:t>7*7mm</a:t>
                      </a:r>
                      <a:r>
                        <a:rPr lang="fa-IR" dirty="0" smtClean="0"/>
                        <a:t>)</a:t>
                      </a:r>
                      <a:endParaRPr lang="en-US" dirty="0" smtClean="0"/>
                    </a:p>
                  </a:txBody>
                  <a:tcPr/>
                </a:tc>
                <a:tc>
                  <a:txBody>
                    <a:bodyPr/>
                    <a:lstStyle/>
                    <a:p>
                      <a:pPr algn="r" rtl="1"/>
                      <a:r>
                        <a:rPr lang="en-US" dirty="0" smtClean="0"/>
                        <a:t>EVA-M8M</a:t>
                      </a:r>
                    </a:p>
                  </a:txBody>
                  <a:tcPr/>
                </a:tc>
              </a:tr>
              <a:tr h="484538">
                <a:tc>
                  <a:txBody>
                    <a:bodyPr/>
                    <a:lstStyle/>
                    <a:p>
                      <a:pPr algn="r" rtl="1"/>
                      <a:r>
                        <a:rPr lang="en-US" dirty="0" smtClean="0"/>
                        <a:t>GPS/GLONASS/QZSS</a:t>
                      </a:r>
                      <a:r>
                        <a:rPr lang="fa-IR" dirty="0" smtClean="0"/>
                        <a:t> ، کم مصرف</a:t>
                      </a:r>
                      <a:r>
                        <a:rPr lang="fa-IR" baseline="0" dirty="0" smtClean="0"/>
                        <a:t> ، قیمت کم</a:t>
                      </a:r>
                      <a:endParaRPr lang="en-US" dirty="0"/>
                    </a:p>
                  </a:txBody>
                  <a:tcPr/>
                </a:tc>
                <a:tc>
                  <a:txBody>
                    <a:bodyPr/>
                    <a:lstStyle/>
                    <a:p>
                      <a:pPr algn="r" rtl="1"/>
                      <a:r>
                        <a:rPr lang="en-US" dirty="0" smtClean="0"/>
                        <a:t>MAX-7</a:t>
                      </a:r>
                      <a:endParaRPr lang="en-US" dirty="0"/>
                    </a:p>
                  </a:txBody>
                  <a:tcPr/>
                </a:tc>
              </a:tr>
              <a:tr h="484538">
                <a:tc>
                  <a:txBody>
                    <a:bodyPr/>
                    <a:lstStyle/>
                    <a:p>
                      <a:pPr algn="r" rtl="1"/>
                      <a:r>
                        <a:rPr lang="en-US" dirty="0" smtClean="0"/>
                        <a:t>GPS/GLONASS/</a:t>
                      </a:r>
                      <a:r>
                        <a:rPr lang="en-US" dirty="0" err="1" smtClean="0"/>
                        <a:t>BeiDou</a:t>
                      </a:r>
                      <a:r>
                        <a:rPr lang="en-US" dirty="0" smtClean="0"/>
                        <a:t>/QZSS</a:t>
                      </a:r>
                      <a:r>
                        <a:rPr lang="fa-IR" baseline="0" dirty="0" smtClean="0"/>
                        <a:t> ، کارایی بالا</a:t>
                      </a:r>
                      <a:endParaRPr lang="en-US" dirty="0"/>
                    </a:p>
                  </a:txBody>
                  <a:tcPr/>
                </a:tc>
                <a:tc>
                  <a:txBody>
                    <a:bodyPr/>
                    <a:lstStyle/>
                    <a:p>
                      <a:pPr algn="r" rtl="1"/>
                      <a:r>
                        <a:rPr lang="en-US" dirty="0" smtClean="0"/>
                        <a:t>MAX-M8</a:t>
                      </a:r>
                      <a:endParaRPr lang="en-US" dirty="0"/>
                    </a:p>
                  </a:txBody>
                  <a:tcPr/>
                </a:tc>
              </a:tr>
              <a:tr h="511831">
                <a:tc>
                  <a:txBody>
                    <a:bodyPr/>
                    <a:lstStyle/>
                    <a:p>
                      <a:pPr algn="r" rtl="1"/>
                      <a:r>
                        <a:rPr lang="en-US" dirty="0" smtClean="0"/>
                        <a:t>GPS/GLONASS/</a:t>
                      </a:r>
                      <a:r>
                        <a:rPr lang="en-US" dirty="0" err="1" smtClean="0"/>
                        <a:t>BeiDou</a:t>
                      </a:r>
                      <a:r>
                        <a:rPr lang="en-US" dirty="0" smtClean="0"/>
                        <a:t>/QZSS</a:t>
                      </a:r>
                      <a:r>
                        <a:rPr lang="fa-IR" dirty="0" smtClean="0"/>
                        <a:t> ، قابلیت </a:t>
                      </a:r>
                      <a:r>
                        <a:rPr lang="en-US" dirty="0" smtClean="0"/>
                        <a:t>Dead Rocking</a:t>
                      </a:r>
                      <a:r>
                        <a:rPr lang="fa-IR" baseline="0" dirty="0" smtClean="0"/>
                        <a:t> با سنسورهای داخلی</a:t>
                      </a:r>
                      <a:endParaRPr lang="en-US" dirty="0"/>
                    </a:p>
                  </a:txBody>
                  <a:tcPr/>
                </a:tc>
                <a:tc>
                  <a:txBody>
                    <a:bodyPr/>
                    <a:lstStyle/>
                    <a:p>
                      <a:pPr algn="r" rtl="1"/>
                      <a:r>
                        <a:rPr lang="en-US" dirty="0" smtClean="0"/>
                        <a:t>NEO-M8L</a:t>
                      </a:r>
                      <a:endParaRPr lang="en-US" dirty="0"/>
                    </a:p>
                  </a:txBody>
                  <a:tcPr/>
                </a:tc>
              </a:tr>
              <a:tr h="484538">
                <a:tc>
                  <a:txBody>
                    <a:bodyPr/>
                    <a:lstStyle/>
                    <a:p>
                      <a:pPr algn="r" rtl="1"/>
                      <a:r>
                        <a:rPr lang="en-US" dirty="0" smtClean="0"/>
                        <a:t>GPS</a:t>
                      </a:r>
                      <a:endParaRPr lang="en-US" dirty="0"/>
                    </a:p>
                  </a:txBody>
                  <a:tcPr/>
                </a:tc>
                <a:tc>
                  <a:txBody>
                    <a:bodyPr/>
                    <a:lstStyle/>
                    <a:p>
                      <a:pPr algn="r" rtl="1"/>
                      <a:r>
                        <a:rPr lang="en-US" dirty="0" smtClean="0"/>
                        <a:t>NEO-6</a:t>
                      </a:r>
                      <a:endParaRPr lang="en-US" dirty="0"/>
                    </a:p>
                  </a:txBody>
                  <a:tcPr/>
                </a:tc>
              </a:tr>
              <a:tr h="484538">
                <a:tc>
                  <a:txBody>
                    <a:bodyPr/>
                    <a:lstStyle/>
                    <a:p>
                      <a:pPr algn="r" rtl="1"/>
                      <a:r>
                        <a:rPr lang="en-US" dirty="0" smtClean="0"/>
                        <a:t>GPS</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t>U-</a:t>
                      </a:r>
                      <a:r>
                        <a:rPr lang="en-US" dirty="0" err="1" smtClean="0"/>
                        <a:t>blox</a:t>
                      </a:r>
                      <a:r>
                        <a:rPr lang="en-US" dirty="0" smtClean="0"/>
                        <a:t> 5 GPS module</a:t>
                      </a:r>
                    </a:p>
                  </a:txBody>
                  <a:tcPr/>
                </a:tc>
              </a:tr>
            </a:tbl>
          </a:graphicData>
        </a:graphic>
      </p:graphicFrame>
    </p:spTree>
    <p:extLst>
      <p:ext uri="{BB962C8B-B14F-4D97-AF65-F5344CB8AC3E}">
        <p14:creationId xmlns:p14="http://schemas.microsoft.com/office/powerpoint/2010/main" val="2471871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pPr algn="r" rtl="1"/>
            <a:r>
              <a:rPr lang="fa-IR" dirty="0" smtClean="0"/>
              <a:t>بخش فضا (</a:t>
            </a:r>
            <a:r>
              <a:rPr lang="en-US" dirty="0" smtClean="0"/>
              <a:t>Space Segment</a:t>
            </a:r>
            <a:r>
              <a:rPr lang="fa-IR" dirty="0" smtClean="0"/>
              <a:t>)</a:t>
            </a:r>
            <a:endParaRPr lang="en-US" dirty="0"/>
          </a:p>
        </p:txBody>
      </p:sp>
      <p:sp>
        <p:nvSpPr>
          <p:cNvPr id="3" name="Content Placeholder 2"/>
          <p:cNvSpPr>
            <a:spLocks noGrp="1"/>
          </p:cNvSpPr>
          <p:nvPr>
            <p:ph idx="1"/>
          </p:nvPr>
        </p:nvSpPr>
        <p:spPr>
          <a:xfrm>
            <a:off x="838200" y="1348547"/>
            <a:ext cx="10515600" cy="3740288"/>
          </a:xfrm>
        </p:spPr>
        <p:txBody>
          <a:bodyPr>
            <a:normAutofit fontScale="92500" lnSpcReduction="10000"/>
          </a:bodyPr>
          <a:lstStyle/>
          <a:p>
            <a:pPr algn="just" rtl="1"/>
            <a:r>
              <a:rPr lang="fa-IR" dirty="0" smtClean="0"/>
              <a:t>بخش فضا شامل یک صورت فلکی از ماهواره های ارسال کننده امواج رادیویی به کاربر می باشند.</a:t>
            </a:r>
          </a:p>
          <a:p>
            <a:pPr algn="just" rtl="1"/>
            <a:r>
              <a:rPr lang="fa-IR" dirty="0" smtClean="0"/>
              <a:t>ماهواره های </a:t>
            </a:r>
            <a:r>
              <a:rPr lang="en-US" dirty="0" smtClean="0"/>
              <a:t>GPS</a:t>
            </a:r>
            <a:r>
              <a:rPr lang="fa-IR" dirty="0" smtClean="0"/>
              <a:t> در مدار ناحیه </a:t>
            </a:r>
            <a:r>
              <a:rPr lang="en-US" dirty="0" smtClean="0"/>
              <a:t>MEO</a:t>
            </a:r>
            <a:r>
              <a:rPr lang="fa-IR" dirty="0"/>
              <a:t> </a:t>
            </a:r>
            <a:r>
              <a:rPr lang="fa-IR" dirty="0" smtClean="0"/>
              <a:t>به ارتفاع </a:t>
            </a:r>
            <a:r>
              <a:rPr lang="en-US" dirty="0" smtClean="0"/>
              <a:t>20180 km</a:t>
            </a:r>
            <a:r>
              <a:rPr lang="fa-IR" dirty="0" smtClean="0"/>
              <a:t> از زمین در حال گردش هستند. هر ماهواره دوبار در روز زمین را دور می زند.</a:t>
            </a:r>
          </a:p>
          <a:p>
            <a:pPr algn="just" rtl="1"/>
            <a:r>
              <a:rPr lang="fa-IR" dirty="0" smtClean="0"/>
              <a:t>ماهواره ها در 6 صفحه مداری قرار گرفته اند. شیب این صفحات نسبت به خط استوا </a:t>
            </a:r>
            <a:r>
              <a:rPr lang="en-US" dirty="0" smtClean="0"/>
              <a:t>55°</a:t>
            </a:r>
            <a:r>
              <a:rPr lang="fa-IR" dirty="0" smtClean="0"/>
              <a:t> است و هر صفحه نسبت به همدیگر دارای زاویه </a:t>
            </a:r>
            <a:r>
              <a:rPr lang="en-US" dirty="0" smtClean="0"/>
              <a:t>60°</a:t>
            </a:r>
            <a:r>
              <a:rPr lang="fa-IR" dirty="0" smtClean="0"/>
              <a:t> می باشند.</a:t>
            </a:r>
          </a:p>
          <a:p>
            <a:pPr algn="just" rtl="1"/>
            <a:r>
              <a:rPr lang="fa-IR" dirty="0" smtClean="0"/>
              <a:t>در هر صفحه حداقل 4 عدد ماهواره وجود دارد. این 24 ماهواره و ترکیب صفحات آن ها تضمین می کند که کاربر تقریبا در هر نقطه حداقل 4 ماهواره را همزمان مشاهده کند.</a:t>
            </a:r>
          </a:p>
          <a:p>
            <a:pPr algn="just" rtl="1"/>
            <a:r>
              <a:rPr lang="fa-IR" dirty="0" smtClean="0"/>
              <a:t>هر ماهواره سیگنال مخصوص خود را پخش می کند. این سیگنال دارای کد منحصری است.</a:t>
            </a:r>
          </a:p>
        </p:txBody>
      </p:sp>
      <p:pic>
        <p:nvPicPr>
          <p:cNvPr id="1028" name="Picture 4" descr="http://www.guralp.com/howtos/setting-up-gps-equipment_img/GPS-orb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91" y="4833731"/>
            <a:ext cx="18192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28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4718"/>
          </a:xfrm>
        </p:spPr>
        <p:txBody>
          <a:bodyPr>
            <a:normAutofit fontScale="90000"/>
          </a:bodyPr>
          <a:lstStyle/>
          <a:p>
            <a:pPr algn="r" rtl="1"/>
            <a:r>
              <a:rPr lang="fa-IR" dirty="0" smtClean="0"/>
              <a:t>پلتفرم مناسب</a:t>
            </a:r>
            <a:endParaRPr lang="en-US" dirty="0"/>
          </a:p>
        </p:txBody>
      </p:sp>
      <p:sp>
        <p:nvSpPr>
          <p:cNvPr id="3" name="Content Placeholder 2"/>
          <p:cNvSpPr>
            <a:spLocks noGrp="1"/>
          </p:cNvSpPr>
          <p:nvPr>
            <p:ph idx="1"/>
          </p:nvPr>
        </p:nvSpPr>
        <p:spPr>
          <a:xfrm>
            <a:off x="838200" y="768627"/>
            <a:ext cx="10515600" cy="1842051"/>
          </a:xfrm>
        </p:spPr>
        <p:txBody>
          <a:bodyPr>
            <a:normAutofit fontScale="92500"/>
          </a:bodyPr>
          <a:lstStyle/>
          <a:p>
            <a:pPr algn="just" rtl="1"/>
            <a:r>
              <a:rPr lang="fa-IR" dirty="0" smtClean="0"/>
              <a:t>با توجه به نوع استفاده از ماژول موقعیت یاب نیاز به الگوریتم و پلتفرم موقعیت یابی مناسب آن کاربرد می باشد. این امکان باعث افزایش کارایی موقعیت یاب می شود.</a:t>
            </a:r>
          </a:p>
          <a:p>
            <a:pPr algn="just" rtl="1"/>
            <a:r>
              <a:rPr lang="fa-IR" dirty="0" smtClean="0"/>
              <a:t>ماژول های </a:t>
            </a:r>
            <a:r>
              <a:rPr lang="en-US" dirty="0" err="1" smtClean="0"/>
              <a:t>ublox</a:t>
            </a:r>
            <a:r>
              <a:rPr lang="fa-IR" dirty="0" smtClean="0"/>
              <a:t> در چند پلتفرم ارائه می شوند که به سادگی و با تنظیمات ماژول می توان پلتفرم مورد دلخواه را انتخاب کرد. حتی نیاز به ریست و ... نیست و در حین اجرای کار ماژول نیز قابل تغییر می باشد.</a:t>
            </a:r>
            <a:endParaRPr lang="fa-IR" dirty="0"/>
          </a:p>
          <a:p>
            <a:pPr marL="0" indent="0" algn="just" rtl="1">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32635337"/>
              </p:ext>
            </p:extLst>
          </p:nvPr>
        </p:nvGraphicFramePr>
        <p:xfrm>
          <a:off x="967408" y="2610678"/>
          <a:ext cx="9992140" cy="4172348"/>
        </p:xfrm>
        <a:graphic>
          <a:graphicData uri="http://schemas.openxmlformats.org/drawingml/2006/table">
            <a:tbl>
              <a:tblPr firstRow="1" bandRow="1">
                <a:tableStyleId>{5C22544A-7EE6-4342-B048-85BDC9FD1C3A}</a:tableStyleId>
              </a:tblPr>
              <a:tblGrid>
                <a:gridCol w="8944552"/>
                <a:gridCol w="1047588"/>
              </a:tblGrid>
              <a:tr h="355780">
                <a:tc>
                  <a:txBody>
                    <a:bodyPr/>
                    <a:lstStyle/>
                    <a:p>
                      <a:pPr algn="r" rtl="1"/>
                      <a:r>
                        <a:rPr lang="fa-IR" dirty="0" smtClean="0"/>
                        <a:t>ویژگی</a:t>
                      </a:r>
                      <a:endParaRPr lang="en-US" dirty="0"/>
                    </a:p>
                  </a:txBody>
                  <a:tcPr/>
                </a:tc>
                <a:tc>
                  <a:txBody>
                    <a:bodyPr/>
                    <a:lstStyle/>
                    <a:p>
                      <a:pPr algn="r" rtl="1"/>
                      <a:r>
                        <a:rPr lang="fa-IR" dirty="0" smtClean="0"/>
                        <a:t>پلت فرم</a:t>
                      </a:r>
                      <a:endParaRPr lang="en-US" dirty="0"/>
                    </a:p>
                  </a:txBody>
                  <a:tcPr/>
                </a:tc>
              </a:tr>
              <a:tr h="622615">
                <a:tc>
                  <a:txBody>
                    <a:bodyPr/>
                    <a:lstStyle/>
                    <a:p>
                      <a:pPr algn="r" rtl="1"/>
                      <a:r>
                        <a:rPr lang="fa-IR" dirty="0" smtClean="0"/>
                        <a:t>تنظیم پیش فرض</a:t>
                      </a:r>
                      <a:r>
                        <a:rPr lang="fa-IR" baseline="0" dirty="0" smtClean="0"/>
                        <a:t>. کاربردهایی با شتاب کم. مناسب برای بیشتر مواقع. حداکثر ارتفاع (</a:t>
                      </a:r>
                      <a:r>
                        <a:rPr lang="en-US" baseline="0" dirty="0" smtClean="0"/>
                        <a:t>m</a:t>
                      </a:r>
                      <a:r>
                        <a:rPr lang="fa-IR" baseline="0" dirty="0" smtClean="0"/>
                        <a:t>) : 12000 ، حداکثر سرعت (</a:t>
                      </a:r>
                      <a:r>
                        <a:rPr lang="en-US" baseline="0" dirty="0" smtClean="0"/>
                        <a:t>m/s</a:t>
                      </a:r>
                      <a:r>
                        <a:rPr lang="fa-IR" baseline="0" dirty="0" smtClean="0"/>
                        <a:t>) : 310 ، حداکثر سرعت عمودی (</a:t>
                      </a:r>
                      <a:r>
                        <a:rPr lang="en-US" baseline="0" dirty="0" smtClean="0"/>
                        <a:t>m/s</a:t>
                      </a:r>
                      <a:r>
                        <a:rPr lang="fa-IR" baseline="0" dirty="0" smtClean="0"/>
                        <a:t>) : 50 ، حداکثر انحراف مکان : متوسط</a:t>
                      </a:r>
                    </a:p>
                  </a:txBody>
                  <a:tcPr/>
                </a:tc>
                <a:tc>
                  <a:txBody>
                    <a:bodyPr/>
                    <a:lstStyle/>
                    <a:p>
                      <a:pPr algn="r" rtl="1"/>
                      <a:r>
                        <a:rPr lang="fa-IR" dirty="0" smtClean="0"/>
                        <a:t>قابل حمل</a:t>
                      </a:r>
                      <a:endParaRPr lang="en-US" dirty="0"/>
                    </a:p>
                  </a:txBody>
                  <a:tcPr/>
                </a:tc>
              </a:tr>
              <a:tr h="622615">
                <a:tc>
                  <a:txBody>
                    <a:bodyPr/>
                    <a:lstStyle/>
                    <a:p>
                      <a:pPr algn="r" rtl="1"/>
                      <a:r>
                        <a:rPr lang="fa-IR" dirty="0" smtClean="0"/>
                        <a:t>مناسب برای کاربرد های زمانی.</a:t>
                      </a:r>
                      <a:r>
                        <a:rPr lang="fa-IR" baseline="0" dirty="0" smtClean="0"/>
                        <a:t> (آنتن باید ثابت باشد). سرعت محدود است به 0 </a:t>
                      </a:r>
                      <a:r>
                        <a:rPr lang="en-US" baseline="0" dirty="0" smtClean="0"/>
                        <a:t>m/s</a:t>
                      </a:r>
                      <a:r>
                        <a:rPr lang="fa-IR" baseline="0" dirty="0" smtClean="0"/>
                        <a:t> . حداکثر ارتفاع(</a:t>
                      </a:r>
                      <a:r>
                        <a:rPr lang="en-US" baseline="0" dirty="0" smtClean="0"/>
                        <a:t>m</a:t>
                      </a:r>
                      <a:r>
                        <a:rPr lang="fa-IR" baseline="0" dirty="0" smtClean="0"/>
                        <a:t>) : 9000 ، حداکثر سرعت(</a:t>
                      </a:r>
                      <a:r>
                        <a:rPr lang="en-US" baseline="0" dirty="0" smtClean="0"/>
                        <a:t>m/s</a:t>
                      </a:r>
                      <a:r>
                        <a:rPr lang="fa-IR" baseline="0" dirty="0" smtClean="0"/>
                        <a:t>) : 10 ، حداکثر سرعت عمودی(</a:t>
                      </a:r>
                      <a:r>
                        <a:rPr lang="en-US" baseline="0" dirty="0" smtClean="0"/>
                        <a:t>m/s</a:t>
                      </a:r>
                      <a:r>
                        <a:rPr lang="fa-IR" baseline="0" dirty="0" smtClean="0"/>
                        <a:t>) : 6 ، حداکثر انحراف مکان : کوچک</a:t>
                      </a:r>
                      <a:endParaRPr lang="en-US" dirty="0"/>
                    </a:p>
                  </a:txBody>
                  <a:tcPr/>
                </a:tc>
                <a:tc>
                  <a:txBody>
                    <a:bodyPr/>
                    <a:lstStyle/>
                    <a:p>
                      <a:pPr algn="r" rtl="1"/>
                      <a:r>
                        <a:rPr lang="fa-IR" dirty="0" smtClean="0"/>
                        <a:t>ثابت</a:t>
                      </a:r>
                      <a:endParaRPr lang="en-US" dirty="0"/>
                    </a:p>
                  </a:txBody>
                  <a:tcPr/>
                </a:tc>
              </a:tr>
              <a:tr h="622615">
                <a:tc>
                  <a:txBody>
                    <a:bodyPr/>
                    <a:lstStyle/>
                    <a:p>
                      <a:pPr algn="r" rtl="1"/>
                      <a:r>
                        <a:rPr lang="fa-IR" dirty="0" smtClean="0"/>
                        <a:t>کاربردهایی با شتاب</a:t>
                      </a:r>
                      <a:r>
                        <a:rPr lang="fa-IR" baseline="0" dirty="0" smtClean="0"/>
                        <a:t> و سرعت کم. مثل حرکت یک عابر پیاده. حداکثر ارتفاع(</a:t>
                      </a:r>
                      <a:r>
                        <a:rPr lang="en-US" baseline="0" dirty="0" smtClean="0"/>
                        <a:t>m</a:t>
                      </a:r>
                      <a:r>
                        <a:rPr lang="fa-IR" baseline="0" dirty="0" smtClean="0"/>
                        <a:t>) : 9000 ، حداکثر سرعت(</a:t>
                      </a:r>
                      <a:r>
                        <a:rPr lang="en-US" baseline="0" dirty="0" smtClean="0"/>
                        <a:t>m/s</a:t>
                      </a:r>
                      <a:r>
                        <a:rPr lang="fa-IR" baseline="0" dirty="0" smtClean="0"/>
                        <a:t>) : 30 ، حداکثر سرعت عمودی(</a:t>
                      </a:r>
                      <a:r>
                        <a:rPr lang="en-US" baseline="0" dirty="0" smtClean="0"/>
                        <a:t>m/s</a:t>
                      </a:r>
                      <a:r>
                        <a:rPr lang="fa-IR" baseline="0" dirty="0" smtClean="0"/>
                        <a:t>) : 20 ، حداکثر انحراف مکان : کوچک</a:t>
                      </a:r>
                      <a:endParaRPr lang="en-US" dirty="0"/>
                    </a:p>
                  </a:txBody>
                  <a:tcPr/>
                </a:tc>
                <a:tc>
                  <a:txBody>
                    <a:bodyPr/>
                    <a:lstStyle/>
                    <a:p>
                      <a:pPr algn="r" rtl="1"/>
                      <a:r>
                        <a:rPr lang="fa-IR" baseline="0" dirty="0" smtClean="0"/>
                        <a:t>عابر پیاده</a:t>
                      </a:r>
                      <a:endParaRPr lang="en-US" dirty="0"/>
                    </a:p>
                  </a:txBody>
                  <a:tcPr/>
                </a:tc>
              </a:tr>
              <a:tr h="622615">
                <a:tc>
                  <a:txBody>
                    <a:bodyPr/>
                    <a:lstStyle/>
                    <a:p>
                      <a:pPr algn="r" rtl="1"/>
                      <a:r>
                        <a:rPr lang="fa-IR" dirty="0" smtClean="0"/>
                        <a:t>مناسب برای استفاده در خودرو. </a:t>
                      </a:r>
                      <a:r>
                        <a:rPr lang="fa-IR" baseline="0" dirty="0" smtClean="0"/>
                        <a:t>حداکثر </a:t>
                      </a:r>
                      <a:r>
                        <a:rPr lang="fa-IR" dirty="0" smtClean="0"/>
                        <a:t>ارتفاع(</a:t>
                      </a:r>
                      <a:r>
                        <a:rPr lang="en-US" dirty="0" smtClean="0"/>
                        <a:t>m</a:t>
                      </a:r>
                      <a:r>
                        <a:rPr lang="fa-IR" dirty="0" smtClean="0"/>
                        <a:t>) : 6000 ، </a:t>
                      </a:r>
                      <a:r>
                        <a:rPr lang="fa-IR" baseline="0" dirty="0" smtClean="0"/>
                        <a:t>حداکثر </a:t>
                      </a:r>
                      <a:r>
                        <a:rPr lang="fa-IR" dirty="0" smtClean="0"/>
                        <a:t>سرعت(</a:t>
                      </a:r>
                      <a:r>
                        <a:rPr lang="en-US" dirty="0" smtClean="0"/>
                        <a:t>m/s</a:t>
                      </a:r>
                      <a:r>
                        <a:rPr lang="fa-IR" dirty="0" smtClean="0"/>
                        <a:t>) : 84 ، </a:t>
                      </a:r>
                      <a:r>
                        <a:rPr lang="fa-IR" baseline="0" dirty="0" smtClean="0"/>
                        <a:t>حداکثر </a:t>
                      </a:r>
                      <a:r>
                        <a:rPr lang="fa-IR" dirty="0" smtClean="0"/>
                        <a:t>سرعت</a:t>
                      </a:r>
                      <a:r>
                        <a:rPr lang="fa-IR" baseline="0" dirty="0" smtClean="0"/>
                        <a:t> عمودی(</a:t>
                      </a:r>
                      <a:r>
                        <a:rPr lang="en-US" baseline="0" dirty="0" smtClean="0"/>
                        <a:t>m/s</a:t>
                      </a:r>
                      <a:r>
                        <a:rPr lang="fa-IR" baseline="0" dirty="0" smtClean="0"/>
                        <a:t>) : 15 ، حداکثر انحراف مکان : متوسط</a:t>
                      </a:r>
                      <a:endParaRPr lang="fa-IR" dirty="0" smtClean="0"/>
                    </a:p>
                  </a:txBody>
                  <a:tcPr/>
                </a:tc>
                <a:tc>
                  <a:txBody>
                    <a:bodyPr/>
                    <a:lstStyle/>
                    <a:p>
                      <a:pPr algn="r" rtl="1"/>
                      <a:r>
                        <a:rPr lang="fa-IR" dirty="0" smtClean="0"/>
                        <a:t>خودرو</a:t>
                      </a:r>
                      <a:endParaRPr lang="en-US" dirty="0"/>
                    </a:p>
                  </a:txBody>
                  <a:tcPr/>
                </a:tc>
              </a:tr>
              <a:tr h="622615">
                <a:tc>
                  <a:txBody>
                    <a:bodyPr/>
                    <a:lstStyle/>
                    <a:p>
                      <a:pPr algn="r" rtl="1"/>
                      <a:r>
                        <a:rPr lang="fa-IR" dirty="0" smtClean="0"/>
                        <a:t>مناسب</a:t>
                      </a:r>
                      <a:r>
                        <a:rPr lang="fa-IR" baseline="0" dirty="0" smtClean="0"/>
                        <a:t> برای کاربردهایی داخل دریا، با سرعت عمودی صفر. حداکثر ارتفاع(</a:t>
                      </a:r>
                      <a:r>
                        <a:rPr lang="en-US" baseline="0" dirty="0" smtClean="0"/>
                        <a:t>m</a:t>
                      </a:r>
                      <a:r>
                        <a:rPr lang="fa-IR" baseline="0" dirty="0" smtClean="0"/>
                        <a:t>) : 500 ، حداکثر سرعت(</a:t>
                      </a:r>
                      <a:r>
                        <a:rPr lang="en-US" baseline="0" dirty="0" smtClean="0"/>
                        <a:t>m/s</a:t>
                      </a:r>
                      <a:r>
                        <a:rPr lang="fa-IR" baseline="0" dirty="0" smtClean="0"/>
                        <a:t>) : 25 ، حداکثر سرعت عمودی(</a:t>
                      </a:r>
                      <a:r>
                        <a:rPr lang="en-US" baseline="0" dirty="0" smtClean="0"/>
                        <a:t>m/s</a:t>
                      </a:r>
                      <a:r>
                        <a:rPr lang="fa-IR" baseline="0" dirty="0" smtClean="0"/>
                        <a:t>) : 5 ، حداکثر انحراف مکان : متوسط</a:t>
                      </a:r>
                      <a:endParaRPr lang="en-US" dirty="0"/>
                    </a:p>
                  </a:txBody>
                  <a:tcPr/>
                </a:tc>
                <a:tc>
                  <a:txBody>
                    <a:bodyPr/>
                    <a:lstStyle/>
                    <a:p>
                      <a:pPr algn="r" rtl="1"/>
                      <a:r>
                        <a:rPr lang="fa-IR" dirty="0" smtClean="0"/>
                        <a:t>در دریا</a:t>
                      </a:r>
                      <a:endParaRPr lang="en-US" dirty="0"/>
                    </a:p>
                  </a:txBody>
                  <a:tcPr/>
                </a:tc>
              </a:tr>
              <a:tr h="606188">
                <a:tc>
                  <a:txBody>
                    <a:bodyPr/>
                    <a:lstStyle/>
                    <a:p>
                      <a:pPr algn="r" rtl="1"/>
                      <a:r>
                        <a:rPr lang="fa-IR" dirty="0" smtClean="0"/>
                        <a:t>مناسب برای کاربرد های حمل</a:t>
                      </a:r>
                      <a:r>
                        <a:rPr lang="fa-IR" baseline="0" dirty="0" smtClean="0"/>
                        <a:t> و نقل هوایی</a:t>
                      </a:r>
                      <a:endParaRPr lang="en-US" dirty="0"/>
                    </a:p>
                  </a:txBody>
                  <a:tcPr/>
                </a:tc>
                <a:tc>
                  <a:txBody>
                    <a:bodyPr/>
                    <a:lstStyle/>
                    <a:p>
                      <a:pPr algn="r" rtl="1"/>
                      <a:r>
                        <a:rPr lang="fa-IR" dirty="0" smtClean="0"/>
                        <a:t>هوایی</a:t>
                      </a:r>
                      <a:endParaRPr lang="en-US" dirty="0"/>
                    </a:p>
                  </a:txBody>
                  <a:tcPr/>
                </a:tc>
              </a:tr>
            </a:tbl>
          </a:graphicData>
        </a:graphic>
      </p:graphicFrame>
    </p:spTree>
    <p:extLst>
      <p:ext uri="{BB962C8B-B14F-4D97-AF65-F5344CB8AC3E}">
        <p14:creationId xmlns:p14="http://schemas.microsoft.com/office/powerpoint/2010/main" val="1456876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544"/>
          </a:xfrm>
        </p:spPr>
        <p:txBody>
          <a:bodyPr>
            <a:normAutofit/>
          </a:bodyPr>
          <a:lstStyle/>
          <a:p>
            <a:pPr algn="r" rtl="1"/>
            <a:r>
              <a:rPr lang="fa-IR" dirty="0" smtClean="0"/>
              <a:t>انواع موقعیت یابی</a:t>
            </a:r>
            <a:endParaRPr lang="en-US" dirty="0"/>
          </a:p>
        </p:txBody>
      </p:sp>
      <p:sp>
        <p:nvSpPr>
          <p:cNvPr id="3" name="Content Placeholder 2"/>
          <p:cNvSpPr>
            <a:spLocks noGrp="1"/>
          </p:cNvSpPr>
          <p:nvPr>
            <p:ph idx="1"/>
          </p:nvPr>
        </p:nvSpPr>
        <p:spPr>
          <a:xfrm>
            <a:off x="838200" y="1325216"/>
            <a:ext cx="10515600" cy="5208105"/>
          </a:xfrm>
        </p:spPr>
        <p:txBody>
          <a:bodyPr>
            <a:normAutofit fontScale="92500" lnSpcReduction="10000"/>
          </a:bodyPr>
          <a:lstStyle/>
          <a:p>
            <a:pPr algn="just" rtl="1"/>
            <a:r>
              <a:rPr lang="fa-IR" dirty="0" smtClean="0"/>
              <a:t>با توجه به امکانات ماژول و ماهواره هایی که توسط ماژول دیده می شوند، دقت و انواع موقعیت یابی تغییر میکند.</a:t>
            </a:r>
          </a:p>
          <a:p>
            <a:pPr lvl="1" algn="just" rtl="1">
              <a:buFont typeface="Wingdings" panose="05000000000000000000" pitchFamily="2" charset="2"/>
              <a:buChar char="§"/>
            </a:pPr>
            <a:r>
              <a:rPr lang="fa-IR" dirty="0" smtClean="0"/>
              <a:t>موقعیت یابی سه بعدی (</a:t>
            </a:r>
            <a:r>
              <a:rPr lang="en-US" dirty="0" smtClean="0"/>
              <a:t>3D</a:t>
            </a:r>
            <a:r>
              <a:rPr lang="fa-IR" dirty="0" smtClean="0"/>
              <a:t>)</a:t>
            </a:r>
          </a:p>
          <a:p>
            <a:pPr lvl="2" algn="just" rtl="1">
              <a:buFont typeface="Wingdings" panose="05000000000000000000" pitchFamily="2" charset="2"/>
              <a:buChar char="ü"/>
            </a:pPr>
            <a:r>
              <a:rPr lang="fa-IR" dirty="0" smtClean="0"/>
              <a:t>نیاز به حداقل 4 ماهواره</a:t>
            </a:r>
          </a:p>
          <a:p>
            <a:pPr lvl="2" algn="just" rtl="1">
              <a:buFont typeface="Wingdings" panose="05000000000000000000" pitchFamily="2" charset="2"/>
              <a:buChar char="ü"/>
            </a:pPr>
            <a:r>
              <a:rPr lang="fa-IR" dirty="0" smtClean="0"/>
              <a:t>ارائه طول و عرض جغرافیایی و همچین ارتفاع</a:t>
            </a:r>
          </a:p>
          <a:p>
            <a:pPr lvl="1" algn="just" rtl="1">
              <a:buFont typeface="Wingdings" panose="05000000000000000000" pitchFamily="2" charset="2"/>
              <a:buChar char="§"/>
            </a:pPr>
            <a:r>
              <a:rPr lang="fa-IR" dirty="0" smtClean="0"/>
              <a:t>موقعیت یابی دو بعدی (</a:t>
            </a:r>
            <a:r>
              <a:rPr lang="en-US" dirty="0" smtClean="0"/>
              <a:t>2D</a:t>
            </a:r>
            <a:r>
              <a:rPr lang="fa-IR" dirty="0" smtClean="0"/>
              <a:t>)</a:t>
            </a:r>
          </a:p>
          <a:p>
            <a:pPr lvl="2" algn="just" rtl="1">
              <a:buFont typeface="Wingdings" panose="05000000000000000000" pitchFamily="2" charset="2"/>
              <a:buChar char="ü"/>
            </a:pPr>
            <a:r>
              <a:rPr lang="fa-IR" dirty="0" smtClean="0"/>
              <a:t>نیاز به حداقل 3 ماهواره</a:t>
            </a:r>
          </a:p>
          <a:p>
            <a:pPr lvl="2" algn="just" rtl="1">
              <a:buFont typeface="Wingdings" panose="05000000000000000000" pitchFamily="2" charset="2"/>
              <a:buChar char="ü"/>
            </a:pPr>
            <a:r>
              <a:rPr lang="fa-IR" dirty="0" smtClean="0"/>
              <a:t>ارائه فقط طول و عرض جغرافیای</a:t>
            </a:r>
          </a:p>
          <a:p>
            <a:pPr lvl="2" algn="just" rtl="1">
              <a:buFont typeface="Wingdings" panose="05000000000000000000" pitchFamily="2" charset="2"/>
              <a:buChar char="ü"/>
            </a:pPr>
            <a:r>
              <a:rPr lang="fa-IR" dirty="0" smtClean="0"/>
              <a:t>ماژول برای جبران نبود 4 امین ماهواره ، ارتفاع را ثابت در نظر میگیرد</a:t>
            </a:r>
          </a:p>
          <a:p>
            <a:pPr lvl="2" algn="just" rtl="1">
              <a:buFont typeface="Wingdings" panose="05000000000000000000" pitchFamily="2" charset="2"/>
              <a:buChar char="ü"/>
            </a:pPr>
            <a:r>
              <a:rPr lang="fa-IR" dirty="0" smtClean="0"/>
              <a:t>ماژول های </a:t>
            </a:r>
            <a:r>
              <a:rPr lang="en-US" dirty="0" err="1" smtClean="0"/>
              <a:t>ublox</a:t>
            </a:r>
            <a:r>
              <a:rPr lang="fa-IR" dirty="0" smtClean="0"/>
              <a:t> با کمتر از 3 ماهواره موقعیت یابی نمی کنند ، بجز در کاربرد های زمانی که یک ماهواره هم کافی است</a:t>
            </a:r>
          </a:p>
          <a:p>
            <a:pPr lvl="1" algn="just" rtl="1">
              <a:buFont typeface="Wingdings" panose="05000000000000000000" pitchFamily="2" charset="2"/>
              <a:buChar char="§"/>
            </a:pPr>
            <a:r>
              <a:rPr lang="fa-IR" dirty="0" smtClean="0"/>
              <a:t>موقعیت یابی به کمک مسیریابی</a:t>
            </a:r>
          </a:p>
          <a:p>
            <a:pPr lvl="2" algn="just" rtl="1">
              <a:buFont typeface="Wingdings" panose="05000000000000000000" pitchFamily="2" charset="2"/>
              <a:buChar char="ü"/>
            </a:pPr>
            <a:r>
              <a:rPr lang="fa-IR" dirty="0" smtClean="0"/>
              <a:t>در این روش از تکنولوژی </a:t>
            </a:r>
            <a:r>
              <a:rPr lang="en-US" dirty="0" smtClean="0"/>
              <a:t>Dead Rocking</a:t>
            </a:r>
            <a:r>
              <a:rPr lang="fa-IR" dirty="0" smtClean="0"/>
              <a:t> استفاده می شود</a:t>
            </a:r>
          </a:p>
          <a:p>
            <a:pPr lvl="2" algn="just" rtl="1">
              <a:buFont typeface="Wingdings" panose="05000000000000000000" pitchFamily="2" charset="2"/>
              <a:buChar char="ü"/>
            </a:pPr>
            <a:r>
              <a:rPr lang="fa-IR" dirty="0" smtClean="0"/>
              <a:t>با داشتن یک نقطه سه بعدی می توان ادامه مسیریابی را با این تکنولوژی انجام داد</a:t>
            </a:r>
          </a:p>
          <a:p>
            <a:pPr lvl="2" algn="just" rtl="1">
              <a:buFont typeface="Wingdings" panose="05000000000000000000" pitchFamily="2" charset="2"/>
              <a:buChar char="ü"/>
            </a:pPr>
            <a:r>
              <a:rPr lang="fa-IR" dirty="0" smtClean="0"/>
              <a:t>نیاز به سنسورها و امکانات اضافی است.</a:t>
            </a:r>
          </a:p>
        </p:txBody>
      </p:sp>
    </p:spTree>
    <p:extLst>
      <p:ext uri="{BB962C8B-B14F-4D97-AF65-F5344CB8AC3E}">
        <p14:creationId xmlns:p14="http://schemas.microsoft.com/office/powerpoint/2010/main" val="2400155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10736"/>
          </a:xfrm>
        </p:spPr>
        <p:txBody>
          <a:bodyPr>
            <a:normAutofit fontScale="90000"/>
          </a:bodyPr>
          <a:lstStyle/>
          <a:p>
            <a:pPr algn="r" rtl="1"/>
            <a:r>
              <a:rPr lang="fa-IR" dirty="0" smtClean="0"/>
              <a:t>واسط های سریال ارتباط با ماژول</a:t>
            </a:r>
            <a:endParaRPr lang="en-US" dirty="0"/>
          </a:p>
        </p:txBody>
      </p:sp>
      <p:sp>
        <p:nvSpPr>
          <p:cNvPr id="3" name="Content Placeholder 2"/>
          <p:cNvSpPr>
            <a:spLocks noGrp="1"/>
          </p:cNvSpPr>
          <p:nvPr>
            <p:ph idx="1"/>
          </p:nvPr>
        </p:nvSpPr>
        <p:spPr>
          <a:xfrm>
            <a:off x="838200" y="954157"/>
            <a:ext cx="10515600" cy="5552659"/>
          </a:xfrm>
        </p:spPr>
        <p:txBody>
          <a:bodyPr>
            <a:normAutofit fontScale="85000" lnSpcReduction="10000"/>
          </a:bodyPr>
          <a:lstStyle/>
          <a:p>
            <a:pPr algn="just" rtl="1"/>
            <a:r>
              <a:rPr lang="fa-IR" dirty="0" smtClean="0"/>
              <a:t>ماژول های </a:t>
            </a:r>
            <a:r>
              <a:rPr lang="en-US" dirty="0" err="1" smtClean="0"/>
              <a:t>ublox</a:t>
            </a:r>
            <a:r>
              <a:rPr lang="fa-IR" dirty="0" smtClean="0"/>
              <a:t> واسط های سریال متنوعی ارائه کرده است.</a:t>
            </a:r>
          </a:p>
          <a:p>
            <a:pPr algn="just" rtl="1"/>
            <a:r>
              <a:rPr lang="fa-IR" dirty="0" smtClean="0"/>
              <a:t>از این واسط ها می توان برای نوشتن و خواندن تنظیمات ماژول ، و دریافت پارامترهای موقعیت استفاده کرد.</a:t>
            </a:r>
          </a:p>
          <a:p>
            <a:pPr algn="just" rtl="1"/>
            <a:r>
              <a:rPr lang="fa-IR" dirty="0"/>
              <a:t>عموما موقعیت از ماژول خوانده نمی شود. ماژول اتوماتیک موقعیت را روی واسط ها ارسال می کند.</a:t>
            </a:r>
          </a:p>
          <a:p>
            <a:pPr algn="just" rtl="1"/>
            <a:r>
              <a:rPr lang="fa-IR" dirty="0"/>
              <a:t>داده های موقعیت یابی با پروتکل </a:t>
            </a:r>
            <a:r>
              <a:rPr lang="en-US" dirty="0" smtClean="0"/>
              <a:t>NMEA</a:t>
            </a:r>
            <a:r>
              <a:rPr lang="fa-IR" dirty="0" smtClean="0"/>
              <a:t> و همچنین </a:t>
            </a:r>
            <a:r>
              <a:rPr lang="en-US" dirty="0" smtClean="0"/>
              <a:t>UBX</a:t>
            </a:r>
            <a:r>
              <a:rPr lang="fa-IR" dirty="0" smtClean="0"/>
              <a:t> به </a:t>
            </a:r>
            <a:r>
              <a:rPr lang="fa-IR" dirty="0"/>
              <a:t>بیرون از ماژول فرستاده می شوند.</a:t>
            </a:r>
          </a:p>
          <a:p>
            <a:pPr algn="just" rtl="1"/>
            <a:r>
              <a:rPr lang="fa-IR" dirty="0"/>
              <a:t>بسته های </a:t>
            </a:r>
            <a:r>
              <a:rPr lang="en-US" dirty="0"/>
              <a:t>NMEA </a:t>
            </a:r>
            <a:r>
              <a:rPr lang="fa-IR" dirty="0" smtClean="0"/>
              <a:t> متنوع </a:t>
            </a:r>
            <a:r>
              <a:rPr lang="fa-IR" dirty="0"/>
              <a:t>هستند و هرکدام داده های مختلفی با چیدمان متفاوتی را ارائه می </a:t>
            </a:r>
            <a:r>
              <a:rPr lang="fa-IR" dirty="0" smtClean="0"/>
              <a:t>دهند.</a:t>
            </a:r>
            <a:endParaRPr lang="fa-IR" dirty="0"/>
          </a:p>
          <a:p>
            <a:pPr algn="just" rtl="1"/>
            <a:r>
              <a:rPr lang="fa-IR" dirty="0"/>
              <a:t>در ماژول های </a:t>
            </a:r>
            <a:r>
              <a:rPr lang="en-US" dirty="0" err="1" smtClean="0"/>
              <a:t>ublox</a:t>
            </a:r>
            <a:r>
              <a:rPr lang="fa-IR" dirty="0" smtClean="0"/>
              <a:t> می </a:t>
            </a:r>
            <a:r>
              <a:rPr lang="fa-IR" dirty="0"/>
              <a:t>توان تنظیم کرد که کدام بسته ها و روی کدام واسط </a:t>
            </a:r>
            <a:r>
              <a:rPr lang="fa-IR" dirty="0" smtClean="0"/>
              <a:t>های </a:t>
            </a:r>
            <a:r>
              <a:rPr lang="fa-IR" dirty="0"/>
              <a:t>ماژول ارسال شوند.</a:t>
            </a:r>
          </a:p>
          <a:p>
            <a:pPr algn="just" rtl="1"/>
            <a:r>
              <a:rPr lang="fa-IR" dirty="0" smtClean="0"/>
              <a:t>واسط های ارائه شده :</a:t>
            </a:r>
          </a:p>
          <a:p>
            <a:pPr lvl="1" algn="just" rtl="1">
              <a:buFont typeface="Wingdings" panose="05000000000000000000" pitchFamily="2" charset="2"/>
              <a:buChar char="§"/>
            </a:pPr>
            <a:r>
              <a:rPr lang="en-US" dirty="0" smtClean="0"/>
              <a:t>DDC</a:t>
            </a:r>
            <a:r>
              <a:rPr lang="fa-IR" dirty="0" smtClean="0"/>
              <a:t> (</a:t>
            </a:r>
            <a:r>
              <a:rPr lang="en-US" dirty="0" smtClean="0"/>
              <a:t>I</a:t>
            </a:r>
            <a:r>
              <a:rPr lang="en-US" baseline="30000" dirty="0" smtClean="0"/>
              <a:t>2</a:t>
            </a:r>
            <a:r>
              <a:rPr lang="en-US" dirty="0" smtClean="0"/>
              <a:t>C Compatible</a:t>
            </a:r>
            <a:r>
              <a:rPr lang="fa-IR" dirty="0" smtClean="0"/>
              <a:t>)</a:t>
            </a:r>
          </a:p>
          <a:p>
            <a:pPr lvl="2" algn="just" rtl="1">
              <a:buFont typeface="Wingdings" panose="05000000000000000000" pitchFamily="2" charset="2"/>
              <a:buChar char="ü"/>
            </a:pPr>
            <a:r>
              <a:rPr lang="fa-IR" dirty="0" smtClean="0"/>
              <a:t>از این پورت برای اتصال ماژول </a:t>
            </a:r>
            <a:r>
              <a:rPr lang="en-US" dirty="0" smtClean="0"/>
              <a:t>GPS</a:t>
            </a:r>
            <a:r>
              <a:rPr lang="fa-IR" dirty="0" smtClean="0"/>
              <a:t> به یکی از ماژول های بیسیم (</a:t>
            </a:r>
            <a:r>
              <a:rPr lang="en-US" dirty="0" smtClean="0"/>
              <a:t>GSM</a:t>
            </a:r>
            <a:r>
              <a:rPr lang="fa-IR" dirty="0" smtClean="0"/>
              <a:t>) استفاده می شود</a:t>
            </a:r>
            <a:endParaRPr lang="en-US" dirty="0" smtClean="0"/>
          </a:p>
          <a:p>
            <a:pPr lvl="1" algn="just" rtl="1">
              <a:buFont typeface="Wingdings" panose="05000000000000000000" pitchFamily="2" charset="2"/>
              <a:buChar char="§"/>
            </a:pPr>
            <a:r>
              <a:rPr lang="en-US" dirty="0" smtClean="0"/>
              <a:t>UART1 and UART2</a:t>
            </a:r>
            <a:endParaRPr lang="fa-IR" dirty="0" smtClean="0"/>
          </a:p>
          <a:p>
            <a:pPr lvl="2" algn="just" rtl="1">
              <a:buFont typeface="Wingdings" panose="05000000000000000000" pitchFamily="2" charset="2"/>
              <a:buChar char="ü"/>
            </a:pPr>
            <a:r>
              <a:rPr lang="fa-IR" dirty="0" smtClean="0"/>
              <a:t>دارای یک یا دو </a:t>
            </a:r>
            <a:r>
              <a:rPr lang="en-US" dirty="0" smtClean="0"/>
              <a:t>UART</a:t>
            </a:r>
            <a:endParaRPr lang="fa-IR" dirty="0" smtClean="0"/>
          </a:p>
          <a:p>
            <a:pPr lvl="2" algn="just" rtl="1">
              <a:buFont typeface="Wingdings" panose="05000000000000000000" pitchFamily="2" charset="2"/>
              <a:buChar char="ü"/>
            </a:pPr>
            <a:r>
              <a:rPr lang="fa-IR" dirty="0" smtClean="0"/>
              <a:t>باوودریت 4800 تا 115200</a:t>
            </a:r>
          </a:p>
          <a:p>
            <a:pPr lvl="1" algn="just" rtl="1">
              <a:buFont typeface="Wingdings" panose="05000000000000000000" pitchFamily="2" charset="2"/>
              <a:buChar char="§"/>
            </a:pPr>
            <a:r>
              <a:rPr lang="en-US" dirty="0" smtClean="0"/>
              <a:t>USB</a:t>
            </a:r>
          </a:p>
          <a:p>
            <a:pPr lvl="1" algn="just" rtl="1">
              <a:buFont typeface="Wingdings" panose="05000000000000000000" pitchFamily="2" charset="2"/>
              <a:buChar char="§"/>
            </a:pPr>
            <a:r>
              <a:rPr lang="en-US" dirty="0" smtClean="0"/>
              <a:t>SPI</a:t>
            </a:r>
            <a:endParaRPr lang="en-US" dirty="0"/>
          </a:p>
        </p:txBody>
      </p:sp>
    </p:spTree>
    <p:extLst>
      <p:ext uri="{BB962C8B-B14F-4D97-AF65-F5344CB8AC3E}">
        <p14:creationId xmlns:p14="http://schemas.microsoft.com/office/powerpoint/2010/main" val="4127221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پروتکل های ارتباطی</a:t>
            </a:r>
            <a:endParaRPr lang="en-US" dirty="0"/>
          </a:p>
        </p:txBody>
      </p:sp>
      <p:sp>
        <p:nvSpPr>
          <p:cNvPr id="3" name="Content Placeholder 2"/>
          <p:cNvSpPr>
            <a:spLocks noGrp="1"/>
          </p:cNvSpPr>
          <p:nvPr>
            <p:ph idx="1"/>
          </p:nvPr>
        </p:nvSpPr>
        <p:spPr>
          <a:xfrm>
            <a:off x="838200" y="1825625"/>
            <a:ext cx="10515600" cy="2733123"/>
          </a:xfrm>
        </p:spPr>
        <p:txBody>
          <a:bodyPr/>
          <a:lstStyle/>
          <a:p>
            <a:pPr algn="r" rtl="1"/>
            <a:r>
              <a:rPr lang="fa-IR" dirty="0" smtClean="0"/>
              <a:t>ماژول های موقعیت یاب </a:t>
            </a:r>
            <a:r>
              <a:rPr lang="en-US" dirty="0" err="1" smtClean="0"/>
              <a:t>ublox</a:t>
            </a:r>
            <a:r>
              <a:rPr lang="fa-IR" dirty="0" smtClean="0"/>
              <a:t> از سه پروتکل ارتباطی پشتیبانی می کنند.</a:t>
            </a:r>
          </a:p>
          <a:p>
            <a:pPr lvl="1" algn="r" rtl="1">
              <a:buFont typeface="Wingdings" panose="05000000000000000000" pitchFamily="2" charset="2"/>
              <a:buChar char="§"/>
            </a:pPr>
            <a:r>
              <a:rPr lang="en-US" dirty="0" smtClean="0"/>
              <a:t>NMEA</a:t>
            </a:r>
            <a:endParaRPr lang="fa-IR" dirty="0" smtClean="0"/>
          </a:p>
          <a:p>
            <a:pPr lvl="1" algn="r" rtl="1">
              <a:buFont typeface="Wingdings" panose="05000000000000000000" pitchFamily="2" charset="2"/>
              <a:buChar char="§"/>
            </a:pPr>
            <a:r>
              <a:rPr lang="en-US" dirty="0" smtClean="0"/>
              <a:t>UBX</a:t>
            </a:r>
          </a:p>
          <a:p>
            <a:pPr lvl="1" algn="r" rtl="1">
              <a:buFont typeface="Wingdings" panose="05000000000000000000" pitchFamily="2" charset="2"/>
              <a:buChar char="§"/>
            </a:pPr>
            <a:r>
              <a:rPr lang="en-US" dirty="0" smtClean="0"/>
              <a:t>RTCM</a:t>
            </a:r>
            <a:endParaRPr lang="en-US" dirty="0"/>
          </a:p>
        </p:txBody>
      </p:sp>
    </p:spTree>
    <p:extLst>
      <p:ext uri="{BB962C8B-B14F-4D97-AF65-F5344CB8AC3E}">
        <p14:creationId xmlns:p14="http://schemas.microsoft.com/office/powerpoint/2010/main" val="28969962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t>پروتکل </a:t>
            </a:r>
            <a:r>
              <a:rPr lang="en-US" dirty="0" smtClean="0"/>
              <a:t>NMEA</a:t>
            </a:r>
            <a:endParaRPr lang="en-US" dirty="0"/>
          </a:p>
        </p:txBody>
      </p:sp>
      <p:sp>
        <p:nvSpPr>
          <p:cNvPr id="4" name="Content Placeholder 3"/>
          <p:cNvSpPr>
            <a:spLocks noGrp="1"/>
          </p:cNvSpPr>
          <p:nvPr>
            <p:ph idx="1"/>
          </p:nvPr>
        </p:nvSpPr>
        <p:spPr>
          <a:xfrm>
            <a:off x="1141412" y="2249487"/>
            <a:ext cx="9905999" cy="2362270"/>
          </a:xfrm>
        </p:spPr>
        <p:txBody>
          <a:bodyPr/>
          <a:lstStyle/>
          <a:p>
            <a:pPr algn="just" rtl="1"/>
            <a:r>
              <a:rPr lang="fa-IR" dirty="0"/>
              <a:t>پیام </a:t>
            </a:r>
            <a:r>
              <a:rPr lang="en-US" dirty="0"/>
              <a:t>NMEA</a:t>
            </a:r>
            <a:r>
              <a:rPr lang="fa-IR" dirty="0"/>
              <a:t> توسط گیرنده </a:t>
            </a:r>
            <a:r>
              <a:rPr lang="en-US" dirty="0"/>
              <a:t>GPS</a:t>
            </a:r>
            <a:r>
              <a:rPr lang="fa-IR" dirty="0"/>
              <a:t> ارسال می شود که برپایه استاندارد </a:t>
            </a:r>
            <a:r>
              <a:rPr lang="en-US" dirty="0"/>
              <a:t>NMEA 0183 V2.3</a:t>
            </a:r>
            <a:r>
              <a:rPr lang="fa-IR" dirty="0"/>
              <a:t> می باشد.</a:t>
            </a:r>
          </a:p>
          <a:p>
            <a:pPr algn="just" rtl="1"/>
            <a:r>
              <a:rPr lang="fa-IR" dirty="0" smtClean="0"/>
              <a:t>پروتکل </a:t>
            </a:r>
            <a:r>
              <a:rPr lang="en-US" dirty="0"/>
              <a:t>NMEA</a:t>
            </a:r>
            <a:r>
              <a:rPr lang="fa-IR" dirty="0"/>
              <a:t> یک پروتکل استاندارد استفاده شده در </a:t>
            </a:r>
            <a:r>
              <a:rPr lang="en-US" dirty="0"/>
              <a:t>GPS</a:t>
            </a:r>
            <a:r>
              <a:rPr lang="fa-IR" dirty="0"/>
              <a:t> می باشد</a:t>
            </a:r>
            <a:r>
              <a:rPr lang="fa-IR" dirty="0" smtClean="0"/>
              <a:t>.</a:t>
            </a:r>
          </a:p>
          <a:p>
            <a:pPr algn="just" rtl="1"/>
            <a:r>
              <a:rPr lang="fa-IR" dirty="0"/>
              <a:t>این پروتکل توسط تمامی ماژول ها و آی سی های موقعیت یاب پشتیبانی می شود</a:t>
            </a:r>
            <a:r>
              <a:rPr lang="fa-IR" dirty="0" smtClean="0"/>
              <a:t>.</a:t>
            </a:r>
            <a:endParaRPr lang="en-US" dirty="0"/>
          </a:p>
        </p:txBody>
      </p:sp>
    </p:spTree>
    <p:extLst>
      <p:ext uri="{BB962C8B-B14F-4D97-AF65-F5344CB8AC3E}">
        <p14:creationId xmlns:p14="http://schemas.microsoft.com/office/powerpoint/2010/main" val="12117601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02284"/>
          </a:xfrm>
        </p:spPr>
        <p:txBody>
          <a:bodyPr>
            <a:normAutofit/>
          </a:bodyPr>
          <a:lstStyle/>
          <a:p>
            <a:pPr algn="r" rtl="1"/>
            <a:r>
              <a:rPr lang="fa-IR" dirty="0"/>
              <a:t>پروتکل </a:t>
            </a:r>
            <a:r>
              <a:rPr lang="en-US" dirty="0"/>
              <a:t>NMEA</a:t>
            </a:r>
            <a:r>
              <a:rPr lang="fa-IR" dirty="0"/>
              <a:t> (ادامه</a:t>
            </a:r>
            <a:r>
              <a:rPr lang="fa-IR" dirty="0" smtClean="0"/>
              <a:t>) – ساختار بسته ها</a:t>
            </a:r>
            <a:endParaRPr lang="en-US" dirty="0"/>
          </a:p>
        </p:txBody>
      </p:sp>
      <p:pic>
        <p:nvPicPr>
          <p:cNvPr id="7" name="Content Placeholder 6"/>
          <p:cNvPicPr>
            <a:picLocks noGrp="1" noChangeAspect="1"/>
          </p:cNvPicPr>
          <p:nvPr>
            <p:ph idx="1"/>
          </p:nvPr>
        </p:nvPicPr>
        <p:blipFill>
          <a:blip r:embed="rId2"/>
          <a:stretch>
            <a:fillRect/>
          </a:stretch>
        </p:blipFill>
        <p:spPr>
          <a:xfrm>
            <a:off x="1492575" y="967410"/>
            <a:ext cx="9206849" cy="5579909"/>
          </a:xfrm>
          <a:prstGeom prst="rect">
            <a:avLst/>
          </a:prstGeom>
        </p:spPr>
      </p:pic>
    </p:spTree>
    <p:extLst>
      <p:ext uri="{BB962C8B-B14F-4D97-AF65-F5344CB8AC3E}">
        <p14:creationId xmlns:p14="http://schemas.microsoft.com/office/powerpoint/2010/main" val="2659166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fontScale="90000"/>
          </a:bodyPr>
          <a:lstStyle/>
          <a:p>
            <a:pPr algn="r" rtl="1"/>
            <a:r>
              <a:rPr lang="fa-IR" dirty="0"/>
              <a:t>پروتکل </a:t>
            </a:r>
            <a:r>
              <a:rPr lang="en-US" dirty="0" smtClean="0"/>
              <a:t>NMEA</a:t>
            </a:r>
            <a:r>
              <a:rPr lang="fa-IR" dirty="0" smtClean="0"/>
              <a:t> </a:t>
            </a:r>
            <a:r>
              <a:rPr lang="fa-IR" dirty="0"/>
              <a:t>(ادامه)</a:t>
            </a:r>
            <a:r>
              <a:rPr lang="fa-IR" dirty="0" smtClean="0"/>
              <a:t> – پیام های استاندارد</a:t>
            </a:r>
            <a:endParaRPr lang="en-US" dirty="0"/>
          </a:p>
        </p:txBody>
      </p:sp>
      <p:graphicFrame>
        <p:nvGraphicFramePr>
          <p:cNvPr id="8" name="Content Placeholder 7"/>
          <p:cNvGraphicFramePr>
            <a:graphicFrameLocks noGrp="1"/>
          </p:cNvGraphicFramePr>
          <p:nvPr>
            <p:ph idx="1"/>
            <p:extLst/>
          </p:nvPr>
        </p:nvGraphicFramePr>
        <p:xfrm>
          <a:off x="837627" y="1110007"/>
          <a:ext cx="10516173" cy="5486400"/>
        </p:xfrm>
        <a:graphic>
          <a:graphicData uri="http://schemas.openxmlformats.org/drawingml/2006/table">
            <a:tbl>
              <a:tblPr firstRow="1" bandRow="1">
                <a:tableStyleId>{5C22544A-7EE6-4342-B048-85BDC9FD1C3A}</a:tableStyleId>
              </a:tblPr>
              <a:tblGrid>
                <a:gridCol w="1635279"/>
                <a:gridCol w="1690785"/>
                <a:gridCol w="7190109"/>
              </a:tblGrid>
              <a:tr h="328866">
                <a:tc>
                  <a:txBody>
                    <a:bodyPr/>
                    <a:lstStyle/>
                    <a:p>
                      <a:r>
                        <a:rPr lang="en-US" dirty="0" smtClean="0"/>
                        <a:t>Mnemonic</a:t>
                      </a:r>
                      <a:endParaRPr lang="en-US" dirty="0"/>
                    </a:p>
                  </a:txBody>
                  <a:tcPr marL="108180" marR="108180"/>
                </a:tc>
                <a:tc>
                  <a:txBody>
                    <a:bodyPr/>
                    <a:lstStyle/>
                    <a:p>
                      <a:r>
                        <a:rPr lang="en-US" dirty="0" err="1" smtClean="0"/>
                        <a:t>Cls</a:t>
                      </a:r>
                      <a:r>
                        <a:rPr lang="en-US" dirty="0" smtClean="0"/>
                        <a:t>/ID</a:t>
                      </a:r>
                      <a:endParaRPr lang="en-US" dirty="0"/>
                    </a:p>
                  </a:txBody>
                  <a:tcPr marL="108180" marR="108180"/>
                </a:tc>
                <a:tc>
                  <a:txBody>
                    <a:bodyPr/>
                    <a:lstStyle/>
                    <a:p>
                      <a:r>
                        <a:rPr lang="en-US" dirty="0" smtClean="0"/>
                        <a:t>Description</a:t>
                      </a:r>
                      <a:endParaRPr lang="en-US" dirty="0"/>
                    </a:p>
                  </a:txBody>
                  <a:tcPr marL="108180" marR="108180"/>
                </a:tc>
              </a:tr>
              <a:tr h="328866">
                <a:tc>
                  <a:txBody>
                    <a:bodyPr/>
                    <a:lstStyle/>
                    <a:p>
                      <a:r>
                        <a:rPr lang="en-US" dirty="0" smtClean="0"/>
                        <a:t>DTM</a:t>
                      </a:r>
                      <a:endParaRPr lang="en-US" dirty="0"/>
                    </a:p>
                  </a:txBody>
                  <a:tcPr marL="108180" marR="108180"/>
                </a:tc>
                <a:tc>
                  <a:txBody>
                    <a:bodyPr/>
                    <a:lstStyle/>
                    <a:p>
                      <a:r>
                        <a:rPr lang="en-US" dirty="0" smtClean="0"/>
                        <a:t>0xF0 0x0A</a:t>
                      </a:r>
                      <a:endParaRPr lang="en-US" dirty="0"/>
                    </a:p>
                  </a:txBody>
                  <a:tcPr marL="108180" marR="108180"/>
                </a:tc>
                <a:tc>
                  <a:txBody>
                    <a:bodyPr/>
                    <a:lstStyle/>
                    <a:p>
                      <a:r>
                        <a:rPr lang="en-US" dirty="0" smtClean="0"/>
                        <a:t>Datum Reference</a:t>
                      </a:r>
                      <a:endParaRPr lang="en-US" dirty="0"/>
                    </a:p>
                  </a:txBody>
                  <a:tcPr marL="108180" marR="108180"/>
                </a:tc>
              </a:tr>
              <a:tr h="328866">
                <a:tc>
                  <a:txBody>
                    <a:bodyPr/>
                    <a:lstStyle/>
                    <a:p>
                      <a:r>
                        <a:rPr lang="en-US" dirty="0" smtClean="0"/>
                        <a:t>GBS</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0x09</a:t>
                      </a:r>
                      <a:endParaRPr lang="en-US" dirty="0"/>
                    </a:p>
                  </a:txBody>
                  <a:tcPr marL="108180" marR="108180"/>
                </a:tc>
                <a:tc>
                  <a:txBody>
                    <a:bodyPr/>
                    <a:lstStyle/>
                    <a:p>
                      <a:r>
                        <a:rPr lang="en-US" dirty="0" smtClean="0"/>
                        <a:t>GNSS Satellite Fault Detection</a:t>
                      </a:r>
                      <a:endParaRPr lang="en-US" dirty="0"/>
                    </a:p>
                  </a:txBody>
                  <a:tcPr marL="108180" marR="108180"/>
                </a:tc>
              </a:tr>
              <a:tr h="328866">
                <a:tc>
                  <a:txBody>
                    <a:bodyPr/>
                    <a:lstStyle/>
                    <a:p>
                      <a:r>
                        <a:rPr lang="en-US" dirty="0" smtClean="0"/>
                        <a:t>GGA</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0x00</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Global positioning system fix data</a:t>
                      </a:r>
                      <a:endParaRPr lang="en-US" dirty="0"/>
                    </a:p>
                  </a:txBody>
                  <a:tcPr marL="108180" marR="108180"/>
                </a:tc>
              </a:tr>
              <a:tr h="328866">
                <a:tc>
                  <a:txBody>
                    <a:bodyPr/>
                    <a:lstStyle/>
                    <a:p>
                      <a:r>
                        <a:rPr lang="en-US" dirty="0" smtClean="0"/>
                        <a:t>GGL</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0x01</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Latitude and longitude, with time of position fix and status</a:t>
                      </a:r>
                      <a:endParaRPr lang="en-US" dirty="0"/>
                    </a:p>
                  </a:txBody>
                  <a:tcPr marL="108180" marR="108180"/>
                </a:tc>
              </a:tr>
              <a:tr h="328866">
                <a:tc>
                  <a:txBody>
                    <a:bodyPr/>
                    <a:lstStyle/>
                    <a:p>
                      <a:r>
                        <a:rPr lang="en-US" dirty="0" smtClean="0"/>
                        <a:t>GPQ</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0x40</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Poll message</a:t>
                      </a:r>
                      <a:endParaRPr lang="en-US" dirty="0"/>
                    </a:p>
                  </a:txBody>
                  <a:tcPr marL="108180" marR="108180"/>
                </a:tc>
              </a:tr>
              <a:tr h="328866">
                <a:tc>
                  <a:txBody>
                    <a:bodyPr/>
                    <a:lstStyle/>
                    <a:p>
                      <a:r>
                        <a:rPr lang="en-US" dirty="0" smtClean="0"/>
                        <a:t>GRS</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0x06</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GNSS Range Residuals</a:t>
                      </a:r>
                      <a:endParaRPr lang="en-US" dirty="0"/>
                    </a:p>
                  </a:txBody>
                  <a:tcPr marL="108180" marR="108180"/>
                </a:tc>
              </a:tr>
              <a:tr h="328866">
                <a:tc>
                  <a:txBody>
                    <a:bodyPr/>
                    <a:lstStyle/>
                    <a:p>
                      <a:r>
                        <a:rPr lang="en-US" dirty="0" smtClean="0"/>
                        <a:t>GSA</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0x02</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GNSS DOP and Active Satellites</a:t>
                      </a:r>
                      <a:endParaRPr lang="en-US" dirty="0"/>
                    </a:p>
                  </a:txBody>
                  <a:tcPr marL="108180" marR="108180"/>
                </a:tc>
              </a:tr>
              <a:tr h="328866">
                <a:tc>
                  <a:txBody>
                    <a:bodyPr/>
                    <a:lstStyle/>
                    <a:p>
                      <a:r>
                        <a:rPr lang="en-US" dirty="0" smtClean="0"/>
                        <a:t>GST</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0x07</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GNSS Pseudo Range Error Statistics</a:t>
                      </a:r>
                      <a:endParaRPr lang="en-US" dirty="0"/>
                    </a:p>
                  </a:txBody>
                  <a:tcPr marL="108180" marR="108180"/>
                </a:tc>
              </a:tr>
              <a:tr h="328866">
                <a:tc>
                  <a:txBody>
                    <a:bodyPr/>
                    <a:lstStyle/>
                    <a:p>
                      <a:r>
                        <a:rPr lang="en-US" dirty="0" smtClean="0"/>
                        <a:t>GSV</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0x03</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GNSS Satellites in View</a:t>
                      </a:r>
                      <a:endParaRPr lang="en-US" dirty="0"/>
                    </a:p>
                  </a:txBody>
                  <a:tcPr marL="108180" marR="108180"/>
                </a:tc>
              </a:tr>
              <a:tr h="328866">
                <a:tc>
                  <a:txBody>
                    <a:bodyPr/>
                    <a:lstStyle/>
                    <a:p>
                      <a:r>
                        <a:rPr lang="en-US" dirty="0" smtClean="0"/>
                        <a:t>RMC</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0x04</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Recommended Minimum data</a:t>
                      </a:r>
                      <a:endParaRPr lang="en-US" dirty="0"/>
                    </a:p>
                  </a:txBody>
                  <a:tcPr marL="108180" marR="108180"/>
                </a:tc>
              </a:tr>
              <a:tr h="328866">
                <a:tc>
                  <a:txBody>
                    <a:bodyPr/>
                    <a:lstStyle/>
                    <a:p>
                      <a:r>
                        <a:rPr lang="en-US" dirty="0" smtClean="0"/>
                        <a:t>THS</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0x0E</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True Heading and Status</a:t>
                      </a:r>
                      <a:endParaRPr lang="en-US" dirty="0"/>
                    </a:p>
                  </a:txBody>
                  <a:tcPr marL="108180" marR="108180"/>
                </a:tc>
              </a:tr>
              <a:tr h="328866">
                <a:tc>
                  <a:txBody>
                    <a:bodyPr/>
                    <a:lstStyle/>
                    <a:p>
                      <a:r>
                        <a:rPr lang="en-US" dirty="0" smtClean="0"/>
                        <a:t>TXT</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0x41</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Text Transmission</a:t>
                      </a:r>
                      <a:endParaRPr lang="en-US" dirty="0"/>
                    </a:p>
                  </a:txBody>
                  <a:tcPr marL="108180" marR="108180"/>
                </a:tc>
              </a:tr>
              <a:tr h="328866">
                <a:tc>
                  <a:txBody>
                    <a:bodyPr/>
                    <a:lstStyle/>
                    <a:p>
                      <a:r>
                        <a:rPr lang="en-US" dirty="0" smtClean="0"/>
                        <a:t>VTG</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0x05</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Course over ground and Ground speed</a:t>
                      </a:r>
                      <a:endParaRPr lang="en-US" dirty="0"/>
                    </a:p>
                  </a:txBody>
                  <a:tcPr marL="108180" marR="108180"/>
                </a:tc>
              </a:tr>
              <a:tr h="328866">
                <a:tc>
                  <a:txBody>
                    <a:bodyPr/>
                    <a:lstStyle/>
                    <a:p>
                      <a:r>
                        <a:rPr lang="en-US" dirty="0" smtClean="0"/>
                        <a:t>ZDA</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0xF0 0x08</a:t>
                      </a:r>
                      <a:endParaRPr lang="en-US" dirty="0"/>
                    </a:p>
                  </a:txBody>
                  <a:tcPr marL="108180" marR="108180"/>
                </a:tc>
                <a:tc>
                  <a:txBody>
                    <a:bodyPr/>
                    <a:lstStyle/>
                    <a:p>
                      <a:r>
                        <a:rPr lang="en-US" sz="1800" b="0" i="0" u="none" strike="noStrike" kern="1200" baseline="0" dirty="0" smtClean="0">
                          <a:solidFill>
                            <a:schemeClr val="dk1"/>
                          </a:solidFill>
                          <a:latin typeface="+mn-lt"/>
                          <a:ea typeface="+mn-ea"/>
                          <a:cs typeface="+mn-cs"/>
                        </a:rPr>
                        <a:t>Time and Date</a:t>
                      </a:r>
                      <a:endParaRPr lang="en-US" dirty="0"/>
                    </a:p>
                  </a:txBody>
                  <a:tcPr marL="108180" marR="108180"/>
                </a:tc>
              </a:tr>
            </a:tbl>
          </a:graphicData>
        </a:graphic>
      </p:graphicFrame>
    </p:spTree>
    <p:extLst>
      <p:ext uri="{BB962C8B-B14F-4D97-AF65-F5344CB8AC3E}">
        <p14:creationId xmlns:p14="http://schemas.microsoft.com/office/powerpoint/2010/main" val="913472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5204"/>
          </a:xfrm>
        </p:spPr>
        <p:txBody>
          <a:bodyPr>
            <a:normAutofit fontScale="90000"/>
          </a:bodyPr>
          <a:lstStyle/>
          <a:p>
            <a:pPr algn="r" rtl="1"/>
            <a:r>
              <a:rPr lang="fa-IR" dirty="0"/>
              <a:t>پروتکل </a:t>
            </a:r>
            <a:r>
              <a:rPr lang="en-US" dirty="0"/>
              <a:t>NMEA</a:t>
            </a:r>
            <a:r>
              <a:rPr lang="fa-IR" dirty="0"/>
              <a:t> (ادامه) – </a:t>
            </a:r>
            <a:r>
              <a:rPr lang="en-US" dirty="0" smtClean="0"/>
              <a:t>GGA</a:t>
            </a:r>
            <a:endParaRPr lang="en-US" dirty="0"/>
          </a:p>
        </p:txBody>
      </p:sp>
      <p:pic>
        <p:nvPicPr>
          <p:cNvPr id="4" name="Content Placeholder 3"/>
          <p:cNvPicPr>
            <a:picLocks noGrp="1" noChangeAspect="1"/>
          </p:cNvPicPr>
          <p:nvPr>
            <p:ph idx="1"/>
          </p:nvPr>
        </p:nvPicPr>
        <p:blipFill>
          <a:blip r:embed="rId2"/>
          <a:stretch>
            <a:fillRect/>
          </a:stretch>
        </p:blipFill>
        <p:spPr>
          <a:xfrm>
            <a:off x="1295393" y="739748"/>
            <a:ext cx="9044623" cy="351510"/>
          </a:xfrm>
          <a:prstGeom prst="rect">
            <a:avLst/>
          </a:prstGeom>
        </p:spPr>
      </p:pic>
      <p:pic>
        <p:nvPicPr>
          <p:cNvPr id="5" name="Picture 4"/>
          <p:cNvPicPr>
            <a:picLocks noChangeAspect="1"/>
          </p:cNvPicPr>
          <p:nvPr/>
        </p:nvPicPr>
        <p:blipFill>
          <a:blip r:embed="rId3"/>
          <a:stretch>
            <a:fillRect/>
          </a:stretch>
        </p:blipFill>
        <p:spPr>
          <a:xfrm>
            <a:off x="244131" y="1280811"/>
            <a:ext cx="7574652" cy="5360681"/>
          </a:xfrm>
          <a:prstGeom prst="rect">
            <a:avLst/>
          </a:prstGeom>
        </p:spPr>
      </p:pic>
      <p:sp>
        <p:nvSpPr>
          <p:cNvPr id="7" name="TextBox 6"/>
          <p:cNvSpPr txBox="1"/>
          <p:nvPr/>
        </p:nvSpPr>
        <p:spPr>
          <a:xfrm>
            <a:off x="10388166" y="623960"/>
            <a:ext cx="875561" cy="523220"/>
          </a:xfrm>
          <a:prstGeom prst="rect">
            <a:avLst/>
          </a:prstGeom>
          <a:noFill/>
        </p:spPr>
        <p:txBody>
          <a:bodyPr wrap="none" rtlCol="0">
            <a:spAutoFit/>
          </a:bodyPr>
          <a:lstStyle/>
          <a:p>
            <a:r>
              <a:rPr lang="fa-IR" sz="2800" dirty="0" smtClean="0"/>
              <a:t>مثال :</a:t>
            </a:r>
            <a:endParaRPr lang="en-US" sz="2800" dirty="0"/>
          </a:p>
        </p:txBody>
      </p:sp>
      <p:sp>
        <p:nvSpPr>
          <p:cNvPr id="8" name="TextBox 7"/>
          <p:cNvSpPr txBox="1"/>
          <p:nvPr/>
        </p:nvSpPr>
        <p:spPr>
          <a:xfrm>
            <a:off x="8896351" y="3561041"/>
            <a:ext cx="2887329" cy="400110"/>
          </a:xfrm>
          <a:prstGeom prst="rect">
            <a:avLst/>
          </a:prstGeom>
          <a:noFill/>
        </p:spPr>
        <p:txBody>
          <a:bodyPr wrap="none" rtlCol="0">
            <a:spAutoFit/>
          </a:bodyPr>
          <a:lstStyle/>
          <a:p>
            <a:r>
              <a:rPr lang="fa-IR" sz="2000" dirty="0" smtClean="0"/>
              <a:t>جدول وضعیت نقطه فیکس شده :</a:t>
            </a:r>
            <a:endParaRPr lang="en-US" sz="2000" dirty="0"/>
          </a:p>
        </p:txBody>
      </p:sp>
      <p:sp>
        <p:nvSpPr>
          <p:cNvPr id="9" name="TextBox 8"/>
          <p:cNvSpPr txBox="1"/>
          <p:nvPr/>
        </p:nvSpPr>
        <p:spPr>
          <a:xfrm>
            <a:off x="7921144" y="1253717"/>
            <a:ext cx="3342583" cy="523220"/>
          </a:xfrm>
          <a:prstGeom prst="rect">
            <a:avLst/>
          </a:prstGeom>
          <a:noFill/>
        </p:spPr>
        <p:txBody>
          <a:bodyPr wrap="none" rtlCol="0">
            <a:spAutoFit/>
          </a:bodyPr>
          <a:lstStyle/>
          <a:p>
            <a:pPr algn="r" rtl="1"/>
            <a:r>
              <a:rPr lang="fa-IR" sz="2800" dirty="0" smtClean="0"/>
              <a:t>شرح فیلد های فریم </a:t>
            </a:r>
            <a:r>
              <a:rPr lang="en-US" sz="2800" dirty="0" smtClean="0"/>
              <a:t>GGA</a:t>
            </a:r>
            <a:r>
              <a:rPr lang="fa-IR" sz="2800" dirty="0" smtClean="0"/>
              <a:t> :</a:t>
            </a:r>
            <a:endParaRPr lang="en-US" sz="2800" dirty="0"/>
          </a:p>
        </p:txBody>
      </p:sp>
      <p:graphicFrame>
        <p:nvGraphicFramePr>
          <p:cNvPr id="10" name="Table 9"/>
          <p:cNvGraphicFramePr>
            <a:graphicFrameLocks noGrp="1"/>
          </p:cNvGraphicFramePr>
          <p:nvPr>
            <p:extLst/>
          </p:nvPr>
        </p:nvGraphicFramePr>
        <p:xfrm>
          <a:off x="8381393" y="4238351"/>
          <a:ext cx="3342496" cy="2123440"/>
        </p:xfrm>
        <a:graphic>
          <a:graphicData uri="http://schemas.openxmlformats.org/drawingml/2006/table">
            <a:tbl>
              <a:tblPr firstRow="1" bandRow="1">
                <a:tableStyleId>{5C22544A-7EE6-4342-B048-85BDC9FD1C3A}</a:tableStyleId>
              </a:tblPr>
              <a:tblGrid>
                <a:gridCol w="955029"/>
                <a:gridCol w="2387467"/>
              </a:tblGrid>
              <a:tr h="201127">
                <a:tc>
                  <a:txBody>
                    <a:bodyPr/>
                    <a:lstStyle/>
                    <a:p>
                      <a:r>
                        <a:rPr lang="en-US" dirty="0" smtClean="0"/>
                        <a:t>Fix</a:t>
                      </a:r>
                      <a:r>
                        <a:rPr lang="en-US" baseline="0" dirty="0" smtClean="0"/>
                        <a:t> Status</a:t>
                      </a:r>
                      <a:endParaRPr lang="en-US" dirty="0"/>
                    </a:p>
                  </a:txBody>
                  <a:tcPr/>
                </a:tc>
                <a:tc>
                  <a:txBody>
                    <a:bodyPr/>
                    <a:lstStyle/>
                    <a:p>
                      <a:r>
                        <a:rPr lang="en-US" dirty="0" smtClean="0"/>
                        <a:t>Description</a:t>
                      </a:r>
                      <a:endParaRPr lang="en-US" dirty="0"/>
                    </a:p>
                  </a:txBody>
                  <a:tcPr/>
                </a:tc>
              </a:tr>
              <a:tr h="370840">
                <a:tc>
                  <a:txBody>
                    <a:bodyPr/>
                    <a:lstStyle/>
                    <a:p>
                      <a:r>
                        <a:rPr lang="en-US" dirty="0" smtClean="0"/>
                        <a:t>0</a:t>
                      </a:r>
                      <a:endParaRPr lang="en-US" dirty="0"/>
                    </a:p>
                  </a:txBody>
                  <a:tcPr/>
                </a:tc>
                <a:tc>
                  <a:txBody>
                    <a:bodyPr/>
                    <a:lstStyle/>
                    <a:p>
                      <a:r>
                        <a:rPr lang="en-US" dirty="0" smtClean="0"/>
                        <a:t>No Fix / Invalid</a:t>
                      </a:r>
                      <a:endParaRPr lang="en-US" dirty="0"/>
                    </a:p>
                  </a:txBody>
                  <a:tcPr/>
                </a:tc>
              </a:tr>
              <a:tr h="370840">
                <a:tc>
                  <a:txBody>
                    <a:bodyPr/>
                    <a:lstStyle/>
                    <a:p>
                      <a:r>
                        <a:rPr lang="en-US" dirty="0" smtClean="0"/>
                        <a:t>1</a:t>
                      </a:r>
                      <a:endParaRPr lang="en-US" dirty="0"/>
                    </a:p>
                  </a:txBody>
                  <a:tcPr/>
                </a:tc>
                <a:tc>
                  <a:txBody>
                    <a:bodyPr/>
                    <a:lstStyle/>
                    <a:p>
                      <a:r>
                        <a:rPr lang="en-US" dirty="0" smtClean="0"/>
                        <a:t>Standard GPS (2D/3D)</a:t>
                      </a:r>
                      <a:endParaRPr lang="en-US" dirty="0"/>
                    </a:p>
                  </a:txBody>
                  <a:tcPr/>
                </a:tc>
              </a:tr>
              <a:tr h="370840">
                <a:tc>
                  <a:txBody>
                    <a:bodyPr/>
                    <a:lstStyle/>
                    <a:p>
                      <a:r>
                        <a:rPr lang="en-US" dirty="0" smtClean="0"/>
                        <a:t>2</a:t>
                      </a:r>
                      <a:endParaRPr lang="en-US" dirty="0"/>
                    </a:p>
                  </a:txBody>
                  <a:tcPr/>
                </a:tc>
                <a:tc>
                  <a:txBody>
                    <a:bodyPr/>
                    <a:lstStyle/>
                    <a:p>
                      <a:r>
                        <a:rPr lang="en-US" dirty="0" smtClean="0"/>
                        <a:t>Differential GPS</a:t>
                      </a:r>
                      <a:endParaRPr lang="en-US" dirty="0"/>
                    </a:p>
                  </a:txBody>
                  <a:tcPr/>
                </a:tc>
              </a:tr>
              <a:tr h="370840">
                <a:tc>
                  <a:txBody>
                    <a:bodyPr/>
                    <a:lstStyle/>
                    <a:p>
                      <a:r>
                        <a:rPr lang="en-US" dirty="0" smtClean="0"/>
                        <a:t>6</a:t>
                      </a:r>
                      <a:endParaRPr lang="en-US" dirty="0"/>
                    </a:p>
                  </a:txBody>
                  <a:tcPr/>
                </a:tc>
                <a:tc>
                  <a:txBody>
                    <a:bodyPr/>
                    <a:lstStyle/>
                    <a:p>
                      <a:r>
                        <a:rPr lang="en-US" dirty="0" smtClean="0"/>
                        <a:t>Estimated (DR) Fix</a:t>
                      </a:r>
                      <a:endParaRPr lang="en-US" dirty="0"/>
                    </a:p>
                  </a:txBody>
                  <a:tcPr/>
                </a:tc>
              </a:tr>
            </a:tbl>
          </a:graphicData>
        </a:graphic>
      </p:graphicFrame>
    </p:spTree>
    <p:extLst>
      <p:ext uri="{BB962C8B-B14F-4D97-AF65-F5344CB8AC3E}">
        <p14:creationId xmlns:p14="http://schemas.microsoft.com/office/powerpoint/2010/main" val="90484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814318"/>
          </a:xfrm>
        </p:spPr>
        <p:txBody>
          <a:bodyPr/>
          <a:lstStyle/>
          <a:p>
            <a:pPr algn="r" rtl="1"/>
            <a:r>
              <a:rPr lang="fa-IR" dirty="0"/>
              <a:t>پروتکل </a:t>
            </a:r>
            <a:r>
              <a:rPr lang="en-US" dirty="0" smtClean="0"/>
              <a:t>NMEA</a:t>
            </a:r>
            <a:r>
              <a:rPr lang="fa-IR" dirty="0" smtClean="0"/>
              <a:t> (ادامه) – فرمت طول و عرض</a:t>
            </a:r>
            <a:endParaRPr lang="en-US" dirty="0"/>
          </a:p>
        </p:txBody>
      </p:sp>
      <p:graphicFrame>
        <p:nvGraphicFramePr>
          <p:cNvPr id="4" name="Content Placeholder 3"/>
          <p:cNvGraphicFramePr>
            <a:graphicFrameLocks noGrp="1"/>
          </p:cNvGraphicFramePr>
          <p:nvPr>
            <p:ph sz="half" idx="1"/>
            <p:extLst/>
          </p:nvPr>
        </p:nvGraphicFramePr>
        <p:xfrm>
          <a:off x="1590260" y="3233531"/>
          <a:ext cx="8388627" cy="3286537"/>
        </p:xfrm>
        <a:graphic>
          <a:graphicData uri="http://schemas.openxmlformats.org/drawingml/2006/table">
            <a:tbl>
              <a:tblPr firstRow="1" bandRow="1">
                <a:tableStyleId>{74C1A8A3-306A-4EB7-A6B1-4F7E0EB9C5D6}</a:tableStyleId>
              </a:tblPr>
              <a:tblGrid>
                <a:gridCol w="5688839"/>
                <a:gridCol w="2699788"/>
              </a:tblGrid>
              <a:tr h="504105">
                <a:tc>
                  <a:txBody>
                    <a:bodyPr/>
                    <a:lstStyle/>
                    <a:p>
                      <a:pPr algn="r" rtl="1"/>
                      <a:r>
                        <a:rPr lang="en-US" dirty="0" smtClean="0"/>
                        <a:t>4717.112671 N , 00833.914843 E</a:t>
                      </a:r>
                      <a:endParaRPr lang="en-US" dirty="0"/>
                    </a:p>
                  </a:txBody>
                  <a:tcPr/>
                </a:tc>
                <a:tc>
                  <a:txBody>
                    <a:bodyPr/>
                    <a:lstStyle/>
                    <a:p>
                      <a:pPr algn="r" rtl="1"/>
                      <a:r>
                        <a:rPr lang="fa-IR" dirty="0" smtClean="0"/>
                        <a:t>نقطه ای گیرنده</a:t>
                      </a:r>
                      <a:r>
                        <a:rPr lang="fa-IR" baseline="0" dirty="0" smtClean="0"/>
                        <a:t> گزارش داده است</a:t>
                      </a:r>
                      <a:endParaRPr lang="en-US" dirty="0"/>
                    </a:p>
                  </a:txBody>
                  <a:tcPr/>
                </a:tc>
              </a:tr>
              <a:tr h="1018066">
                <a:tc>
                  <a:txBody>
                    <a:bodyPr/>
                    <a:lstStyle/>
                    <a:p>
                      <a:pPr algn="r" rtl="1"/>
                      <a:r>
                        <a:rPr lang="fa-IR" dirty="0" smtClean="0"/>
                        <a:t>عرض</a:t>
                      </a:r>
                      <a:r>
                        <a:rPr lang="fa-IR" baseline="0" dirty="0" smtClean="0"/>
                        <a:t> جغرافیایی : 47 درجه ، 17.112671 دقیقه</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طول جغرافیایی : 8 درجه ، 33.914843 دقیقه</a:t>
                      </a:r>
                      <a:endParaRPr lang="en-US" dirty="0" smtClean="0"/>
                    </a:p>
                  </a:txBody>
                  <a:tcPr/>
                </a:tc>
                <a:tc>
                  <a:txBody>
                    <a:bodyPr/>
                    <a:lstStyle/>
                    <a:p>
                      <a:pPr algn="r" rtl="1"/>
                      <a:r>
                        <a:rPr lang="fa-IR" dirty="0" smtClean="0"/>
                        <a:t>معنی (درجه</a:t>
                      </a:r>
                      <a:r>
                        <a:rPr lang="fa-IR" baseline="0" dirty="0" smtClean="0"/>
                        <a:t> ، دقیقه</a:t>
                      </a:r>
                      <a:r>
                        <a:rPr lang="fa-IR" dirty="0" smtClean="0"/>
                        <a:t>)</a:t>
                      </a:r>
                      <a:endParaRPr lang="en-US" dirty="0"/>
                    </a:p>
                  </a:txBody>
                  <a:tcPr/>
                </a:tc>
              </a:tr>
              <a:tr h="882183">
                <a:tc>
                  <a:txBody>
                    <a:bodyPr/>
                    <a:lstStyle/>
                    <a:p>
                      <a:pPr algn="r" rtl="1"/>
                      <a:r>
                        <a:rPr lang="fa-IR" dirty="0" smtClean="0"/>
                        <a:t>عرض</a:t>
                      </a:r>
                      <a:r>
                        <a:rPr lang="fa-IR" baseline="0" dirty="0" smtClean="0"/>
                        <a:t> جغرافیایی : 47 درجه ، 17 دقیقه ، 6.76026 ثانیه</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طول جغرافیایی : 8 درجه ، 33 دقیقه ، 54.89058 ثانیه</a:t>
                      </a:r>
                      <a:endParaRPr lang="en-US" dirty="0" smtClean="0"/>
                    </a:p>
                  </a:txBody>
                  <a:tcPr/>
                </a:tc>
                <a:tc>
                  <a:txBody>
                    <a:bodyPr/>
                    <a:lstStyle/>
                    <a:p>
                      <a:pPr algn="r" rtl="1"/>
                      <a:r>
                        <a:rPr lang="fa-IR" dirty="0" smtClean="0"/>
                        <a:t>معنی (درجه ، دقیقه ، ثانیه)</a:t>
                      </a:r>
                      <a:endParaRPr lang="en-US" dirty="0"/>
                    </a:p>
                  </a:txBody>
                  <a:tcPr/>
                </a:tc>
              </a:tr>
              <a:tr h="882183">
                <a:tc>
                  <a:txBody>
                    <a:bodyPr/>
                    <a:lstStyle/>
                    <a:p>
                      <a:pPr algn="r" rtl="1"/>
                      <a:r>
                        <a:rPr lang="fa-IR" dirty="0" smtClean="0"/>
                        <a:t>عرض</a:t>
                      </a:r>
                      <a:r>
                        <a:rPr lang="fa-IR" baseline="0" dirty="0" smtClean="0"/>
                        <a:t> جغرافیایی : 47.28521118 درجه</a:t>
                      </a:r>
                    </a:p>
                    <a:p>
                      <a:pPr algn="r" rtl="1"/>
                      <a:r>
                        <a:rPr lang="fa-IR" baseline="0" dirty="0" smtClean="0"/>
                        <a:t>طول جغرافیایی : 8.56524738 درجه</a:t>
                      </a:r>
                      <a:endParaRPr lang="en-US" dirty="0"/>
                    </a:p>
                  </a:txBody>
                  <a:tcPr/>
                </a:tc>
                <a:tc>
                  <a:txBody>
                    <a:bodyPr/>
                    <a:lstStyle/>
                    <a:p>
                      <a:pPr algn="r" rtl="1"/>
                      <a:r>
                        <a:rPr lang="fa-IR" dirty="0" smtClean="0"/>
                        <a:t>معنی (درجه)</a:t>
                      </a:r>
                      <a:endParaRPr lang="en-US" dirty="0"/>
                    </a:p>
                  </a:txBody>
                  <a:tcPr/>
                </a:tc>
              </a:tr>
            </a:tbl>
          </a:graphicData>
        </a:graphic>
      </p:graphicFrame>
      <p:sp>
        <p:nvSpPr>
          <p:cNvPr id="3" name="Content Placeholder 2"/>
          <p:cNvSpPr>
            <a:spLocks noGrp="1"/>
          </p:cNvSpPr>
          <p:nvPr>
            <p:ph sz="half" idx="2"/>
          </p:nvPr>
        </p:nvSpPr>
        <p:spPr>
          <a:xfrm>
            <a:off x="838200" y="1335295"/>
            <a:ext cx="10515600" cy="1712705"/>
          </a:xfrm>
        </p:spPr>
        <p:txBody>
          <a:bodyPr/>
          <a:lstStyle/>
          <a:p>
            <a:pPr algn="just" rtl="1"/>
            <a:r>
              <a:rPr lang="fa-IR" dirty="0"/>
              <a:t>بر مبنای استاندارد </a:t>
            </a:r>
            <a:r>
              <a:rPr lang="en-US" dirty="0"/>
              <a:t>NMEA</a:t>
            </a:r>
            <a:r>
              <a:rPr lang="fa-IR" dirty="0"/>
              <a:t> طول و عرض جغرافیایی با فرمت درجه، دقیقه و کسری از دقیقه می باشد.</a:t>
            </a:r>
          </a:p>
          <a:p>
            <a:pPr algn="just" rtl="1"/>
            <a:r>
              <a:rPr lang="fa-IR" dirty="0"/>
              <a:t>برای تبدیل به دیگر فرمت ها باید دقیقه و کسری از دقیقه تبدیل شوند. </a:t>
            </a:r>
          </a:p>
          <a:p>
            <a:pPr algn="just" rtl="1"/>
            <a:r>
              <a:rPr lang="fa-IR" dirty="0"/>
              <a:t>مثال :</a:t>
            </a:r>
          </a:p>
          <a:p>
            <a:pPr marL="0" indent="0" algn="just" rtl="1">
              <a:buNone/>
            </a:pPr>
            <a:endParaRPr lang="en-US" dirty="0"/>
          </a:p>
        </p:txBody>
      </p:sp>
    </p:spTree>
    <p:extLst>
      <p:ext uri="{BB962C8B-B14F-4D97-AF65-F5344CB8AC3E}">
        <p14:creationId xmlns:p14="http://schemas.microsoft.com/office/powerpoint/2010/main" val="37028929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پروتکل </a:t>
            </a:r>
            <a:r>
              <a:rPr lang="en-US" dirty="0" smtClean="0"/>
              <a:t>UBX</a:t>
            </a:r>
            <a:endParaRPr lang="en-US" dirty="0"/>
          </a:p>
        </p:txBody>
      </p:sp>
      <p:sp>
        <p:nvSpPr>
          <p:cNvPr id="3" name="Content Placeholder 2"/>
          <p:cNvSpPr>
            <a:spLocks noGrp="1"/>
          </p:cNvSpPr>
          <p:nvPr>
            <p:ph idx="1"/>
          </p:nvPr>
        </p:nvSpPr>
        <p:spPr>
          <a:xfrm>
            <a:off x="1141412" y="2249487"/>
            <a:ext cx="9905999" cy="2706826"/>
          </a:xfrm>
        </p:spPr>
        <p:txBody>
          <a:bodyPr/>
          <a:lstStyle/>
          <a:p>
            <a:pPr algn="just" rtl="1"/>
            <a:r>
              <a:rPr lang="fa-IR" dirty="0" smtClean="0"/>
              <a:t>پروتکل </a:t>
            </a:r>
            <a:r>
              <a:rPr lang="en-US" dirty="0" smtClean="0"/>
              <a:t>UBX</a:t>
            </a:r>
            <a:r>
              <a:rPr lang="fa-IR" dirty="0" smtClean="0"/>
              <a:t> توسط شرکت </a:t>
            </a:r>
            <a:r>
              <a:rPr lang="en-US" dirty="0" err="1" smtClean="0"/>
              <a:t>ublox</a:t>
            </a:r>
            <a:r>
              <a:rPr lang="fa-IR" dirty="0" smtClean="0"/>
              <a:t> برای ارسال دیتای </a:t>
            </a:r>
            <a:r>
              <a:rPr lang="en-US" dirty="0" smtClean="0"/>
              <a:t>GPS</a:t>
            </a:r>
            <a:r>
              <a:rPr lang="fa-IR" dirty="0" smtClean="0"/>
              <a:t> به سمت کامپیوتر میزبان با استفاده از پورت </a:t>
            </a:r>
            <a:r>
              <a:rPr lang="en-US" dirty="0" smtClean="0"/>
              <a:t>RS232</a:t>
            </a:r>
            <a:r>
              <a:rPr lang="fa-IR" dirty="0" smtClean="0"/>
              <a:t> طراحی شده است.</a:t>
            </a:r>
          </a:p>
          <a:p>
            <a:pPr algn="just" rtl="1"/>
            <a:r>
              <a:rPr lang="fa-IR" dirty="0" smtClean="0"/>
              <a:t>این پروتکل مخصوص ماژول های موقعیت یاب شرکت </a:t>
            </a:r>
            <a:r>
              <a:rPr lang="en-US" dirty="0" err="1" smtClean="0"/>
              <a:t>ublox</a:t>
            </a:r>
            <a:r>
              <a:rPr lang="fa-IR" dirty="0" smtClean="0"/>
              <a:t> است.</a:t>
            </a:r>
          </a:p>
          <a:p>
            <a:pPr algn="just" rtl="1"/>
            <a:r>
              <a:rPr lang="fa-IR" dirty="0" smtClean="0"/>
              <a:t>از ویژگی های بارز این پروتکل باینری بودن آن است و برخلاف </a:t>
            </a:r>
            <a:r>
              <a:rPr lang="en-US" dirty="0" smtClean="0"/>
              <a:t>NMEA</a:t>
            </a:r>
            <a:r>
              <a:rPr lang="fa-IR" dirty="0" smtClean="0"/>
              <a:t> که متنی است، در کار با </a:t>
            </a:r>
            <a:r>
              <a:rPr lang="en-US" dirty="0" smtClean="0"/>
              <a:t>UBX</a:t>
            </a:r>
            <a:r>
              <a:rPr lang="fa-IR" dirty="0" smtClean="0"/>
              <a:t> نیاز به آنالیزهای متنی نیست.</a:t>
            </a:r>
            <a:endParaRPr lang="en-US" dirty="0"/>
          </a:p>
        </p:txBody>
      </p:sp>
    </p:spTree>
    <p:extLst>
      <p:ext uri="{BB962C8B-B14F-4D97-AF65-F5344CB8AC3E}">
        <p14:creationId xmlns:p14="http://schemas.microsoft.com/office/powerpoint/2010/main" val="353079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بخش کنترل</a:t>
            </a:r>
            <a:endParaRPr lang="en-US" dirty="0"/>
          </a:p>
        </p:txBody>
      </p:sp>
      <p:sp>
        <p:nvSpPr>
          <p:cNvPr id="5" name="Content Placeholder 4"/>
          <p:cNvSpPr>
            <a:spLocks noGrp="1"/>
          </p:cNvSpPr>
          <p:nvPr>
            <p:ph idx="1"/>
          </p:nvPr>
        </p:nvSpPr>
        <p:spPr/>
        <p:txBody>
          <a:bodyPr>
            <a:normAutofit/>
          </a:bodyPr>
          <a:lstStyle/>
          <a:p>
            <a:pPr algn="just" rtl="1"/>
            <a:r>
              <a:rPr lang="fa-IR" dirty="0" smtClean="0"/>
              <a:t>بخش کنترل شامل ایستگاه های زمینی می شود که حرکت ماهواره ها و سیگنال های ارسالی آن ها را زیر نظر دارد و با آنالیز آنها دستورات و داده های مورد نیاز را به ماهوارها ارسال می کنند.</a:t>
            </a:r>
          </a:p>
          <a:p>
            <a:pPr algn="just" rtl="1"/>
            <a:r>
              <a:rPr lang="fa-IR" dirty="0"/>
              <a:t>مکان مداری ماهواره ها توسط ایستگاه های زمینی به روز رسانی می شوند</a:t>
            </a:r>
            <a:r>
              <a:rPr lang="fa-IR" dirty="0" smtClean="0"/>
              <a:t>.</a:t>
            </a:r>
          </a:p>
          <a:p>
            <a:pPr algn="just" rtl="1"/>
            <a:r>
              <a:rPr lang="fa-IR" dirty="0" smtClean="0"/>
              <a:t>ماهواره ها با دریافت این دستورات مکان و ساعت خود را تنظیم و یا دیگر اقدامات را اجرا می کنند.</a:t>
            </a:r>
            <a:endParaRPr lang="en-US" dirty="0"/>
          </a:p>
        </p:txBody>
      </p:sp>
    </p:spTree>
    <p:extLst>
      <p:ext uri="{BB962C8B-B14F-4D97-AF65-F5344CB8AC3E}">
        <p14:creationId xmlns:p14="http://schemas.microsoft.com/office/powerpoint/2010/main" val="6988125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0005"/>
          </a:xfrm>
        </p:spPr>
        <p:txBody>
          <a:bodyPr>
            <a:normAutofit fontScale="90000"/>
          </a:bodyPr>
          <a:lstStyle/>
          <a:p>
            <a:pPr algn="r" rtl="1"/>
            <a:r>
              <a:rPr lang="fa-IR" dirty="0"/>
              <a:t>پروتکل </a:t>
            </a:r>
            <a:r>
              <a:rPr lang="en-US" dirty="0" smtClean="0"/>
              <a:t>UBX</a:t>
            </a:r>
            <a:r>
              <a:rPr lang="fa-IR" dirty="0" smtClean="0"/>
              <a:t> (ادامه) – ساختار بسته ها</a:t>
            </a:r>
            <a:endParaRPr lang="en-US" dirty="0"/>
          </a:p>
        </p:txBody>
      </p:sp>
      <p:pic>
        <p:nvPicPr>
          <p:cNvPr id="4" name="Content Placeholder 3"/>
          <p:cNvPicPr>
            <a:picLocks noGrp="1" noChangeAspect="1"/>
          </p:cNvPicPr>
          <p:nvPr>
            <p:ph idx="1"/>
          </p:nvPr>
        </p:nvPicPr>
        <p:blipFill>
          <a:blip r:embed="rId2"/>
          <a:stretch>
            <a:fillRect/>
          </a:stretch>
        </p:blipFill>
        <p:spPr>
          <a:xfrm>
            <a:off x="1066800" y="892143"/>
            <a:ext cx="10058399" cy="5795984"/>
          </a:xfrm>
          <a:prstGeom prst="rect">
            <a:avLst/>
          </a:prstGeom>
        </p:spPr>
      </p:pic>
    </p:spTree>
    <p:extLst>
      <p:ext uri="{BB962C8B-B14F-4D97-AF65-F5344CB8AC3E}">
        <p14:creationId xmlns:p14="http://schemas.microsoft.com/office/powerpoint/2010/main" val="2969137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t>پروتکل </a:t>
            </a:r>
            <a:r>
              <a:rPr lang="en-US" dirty="0"/>
              <a:t>UBX</a:t>
            </a:r>
            <a:r>
              <a:rPr lang="fa-IR" dirty="0"/>
              <a:t> (ادامه) – </a:t>
            </a:r>
            <a:r>
              <a:rPr lang="fa-IR" dirty="0" smtClean="0"/>
              <a:t>کلاس ها</a:t>
            </a:r>
            <a:endParaRPr lang="en-US" dirty="0"/>
          </a:p>
        </p:txBody>
      </p:sp>
      <p:pic>
        <p:nvPicPr>
          <p:cNvPr id="5" name="Content Placeholder 4"/>
          <p:cNvPicPr>
            <a:picLocks noGrp="1" noChangeAspect="1"/>
          </p:cNvPicPr>
          <p:nvPr>
            <p:ph sz="half" idx="1"/>
          </p:nvPr>
        </p:nvPicPr>
        <p:blipFill>
          <a:blip r:embed="rId2"/>
          <a:stretch>
            <a:fillRect/>
          </a:stretch>
        </p:blipFill>
        <p:spPr>
          <a:xfrm>
            <a:off x="1141413" y="3299473"/>
            <a:ext cx="4878387" cy="1441742"/>
          </a:xfrm>
          <a:prstGeom prst="rect">
            <a:avLst/>
          </a:prstGeom>
        </p:spPr>
      </p:pic>
      <p:sp>
        <p:nvSpPr>
          <p:cNvPr id="4" name="Content Placeholder 3"/>
          <p:cNvSpPr>
            <a:spLocks noGrp="1"/>
          </p:cNvSpPr>
          <p:nvPr>
            <p:ph sz="half" idx="2"/>
          </p:nvPr>
        </p:nvSpPr>
        <p:spPr>
          <a:xfrm>
            <a:off x="530087" y="1825625"/>
            <a:ext cx="10823713" cy="1076601"/>
          </a:xfrm>
        </p:spPr>
        <p:txBody>
          <a:bodyPr>
            <a:normAutofit lnSpcReduction="10000"/>
          </a:bodyPr>
          <a:lstStyle/>
          <a:p>
            <a:pPr algn="just" rtl="1"/>
            <a:r>
              <a:rPr lang="fa-IR" dirty="0"/>
              <a:t>پیام های پروتکل </a:t>
            </a:r>
            <a:r>
              <a:rPr lang="en-US" dirty="0"/>
              <a:t>UBX</a:t>
            </a:r>
            <a:r>
              <a:rPr lang="fa-IR" dirty="0"/>
              <a:t> در گروه هایی دسته بنده شده اند که به نام کلاس شناخته می شوند.</a:t>
            </a:r>
          </a:p>
          <a:p>
            <a:pPr algn="just" rtl="1"/>
            <a:r>
              <a:rPr lang="fa-IR" dirty="0"/>
              <a:t>کلاس های این پروتکل :</a:t>
            </a:r>
          </a:p>
          <a:p>
            <a:pPr algn="just" rtl="1"/>
            <a:endParaRPr lang="en-US" dirty="0"/>
          </a:p>
        </p:txBody>
      </p:sp>
    </p:spTree>
    <p:extLst>
      <p:ext uri="{BB962C8B-B14F-4D97-AF65-F5344CB8AC3E}">
        <p14:creationId xmlns:p14="http://schemas.microsoft.com/office/powerpoint/2010/main" val="1085684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پروتکل </a:t>
            </a:r>
            <a:r>
              <a:rPr lang="en-US" dirty="0" smtClean="0"/>
              <a:t>RTCM</a:t>
            </a:r>
            <a:endParaRPr lang="en-US" dirty="0"/>
          </a:p>
        </p:txBody>
      </p:sp>
      <p:sp>
        <p:nvSpPr>
          <p:cNvPr id="3" name="Content Placeholder 2"/>
          <p:cNvSpPr>
            <a:spLocks noGrp="1"/>
          </p:cNvSpPr>
          <p:nvPr>
            <p:ph idx="1"/>
          </p:nvPr>
        </p:nvSpPr>
        <p:spPr>
          <a:xfrm>
            <a:off x="838200" y="1825625"/>
            <a:ext cx="10515600" cy="2494583"/>
          </a:xfrm>
        </p:spPr>
        <p:txBody>
          <a:bodyPr>
            <a:normAutofit lnSpcReduction="10000"/>
          </a:bodyPr>
          <a:lstStyle/>
          <a:p>
            <a:pPr algn="just" rtl="1"/>
            <a:r>
              <a:rPr lang="en-US" dirty="0" smtClean="0"/>
              <a:t>RTCM</a:t>
            </a:r>
            <a:r>
              <a:rPr lang="fa-IR" dirty="0" smtClean="0"/>
              <a:t> (</a:t>
            </a:r>
            <a:r>
              <a:rPr lang="en-US" dirty="0" smtClean="0"/>
              <a:t>Radio Technical Commission for Maritime Services</a:t>
            </a:r>
            <a:r>
              <a:rPr lang="fa-IR" dirty="0" smtClean="0"/>
              <a:t>) یک پروتکل یک طرفه (فقط ورودی به گیرنده </a:t>
            </a:r>
            <a:r>
              <a:rPr lang="en-US" dirty="0" smtClean="0"/>
              <a:t>GPS</a:t>
            </a:r>
            <a:r>
              <a:rPr lang="fa-IR" dirty="0"/>
              <a:t>) </a:t>
            </a:r>
            <a:r>
              <a:rPr lang="fa-IR" dirty="0" smtClean="0"/>
              <a:t>است.</a:t>
            </a:r>
          </a:p>
          <a:p>
            <a:pPr algn="just" rtl="1"/>
            <a:r>
              <a:rPr lang="fa-IR" dirty="0" smtClean="0"/>
              <a:t>این پروتکل برای سرویس </a:t>
            </a:r>
            <a:r>
              <a:rPr lang="fa-IR" dirty="0"/>
              <a:t>های دریایی  طراحی شد</a:t>
            </a:r>
            <a:r>
              <a:rPr lang="fa-IR" dirty="0" smtClean="0"/>
              <a:t>.</a:t>
            </a:r>
          </a:p>
          <a:p>
            <a:pPr algn="just" rtl="1"/>
            <a:r>
              <a:rPr lang="fa-IR" dirty="0"/>
              <a:t>این </a:t>
            </a:r>
            <a:r>
              <a:rPr lang="fa-IR" dirty="0" smtClean="0"/>
              <a:t>پروتکل </a:t>
            </a:r>
            <a:r>
              <a:rPr lang="fa-IR" dirty="0"/>
              <a:t>برای ارسال سیگنال های </a:t>
            </a:r>
            <a:r>
              <a:rPr lang="en-US" dirty="0"/>
              <a:t>DGPS</a:t>
            </a:r>
            <a:r>
              <a:rPr lang="fa-IR" dirty="0"/>
              <a:t> به سمت گیرنده های </a:t>
            </a:r>
            <a:r>
              <a:rPr lang="en-US" dirty="0"/>
              <a:t>GPS</a:t>
            </a:r>
            <a:r>
              <a:rPr lang="fa-IR" dirty="0"/>
              <a:t> می باشد</a:t>
            </a:r>
            <a:r>
              <a:rPr lang="fa-IR" dirty="0" smtClean="0"/>
              <a:t>.</a:t>
            </a:r>
          </a:p>
          <a:p>
            <a:pPr algn="just" rtl="1"/>
            <a:r>
              <a:rPr lang="fa-IR" dirty="0" smtClean="0"/>
              <a:t>پیام های </a:t>
            </a:r>
            <a:r>
              <a:rPr lang="en-US" dirty="0" smtClean="0"/>
              <a:t>RTCM</a:t>
            </a:r>
            <a:r>
              <a:rPr lang="fa-IR" dirty="0" smtClean="0"/>
              <a:t> که توسط ماژول های </a:t>
            </a:r>
            <a:r>
              <a:rPr lang="en-US" dirty="0" err="1" smtClean="0"/>
              <a:t>ublox</a:t>
            </a:r>
            <a:r>
              <a:rPr lang="fa-IR" dirty="0" smtClean="0"/>
              <a:t> پشتیبانی می شوند :</a:t>
            </a:r>
          </a:p>
          <a:p>
            <a:pPr marL="0" indent="0" algn="just" rtl="1">
              <a:buNone/>
            </a:pPr>
            <a:endParaRPr lang="fa-IR" dirty="0" smtClean="0"/>
          </a:p>
        </p:txBody>
      </p:sp>
      <p:pic>
        <p:nvPicPr>
          <p:cNvPr id="4" name="Picture 3"/>
          <p:cNvPicPr>
            <a:picLocks noChangeAspect="1"/>
          </p:cNvPicPr>
          <p:nvPr/>
        </p:nvPicPr>
        <p:blipFill>
          <a:blip r:embed="rId3"/>
          <a:stretch>
            <a:fillRect/>
          </a:stretch>
        </p:blipFill>
        <p:spPr>
          <a:xfrm>
            <a:off x="838200" y="4320208"/>
            <a:ext cx="7008744" cy="2298216"/>
          </a:xfrm>
          <a:prstGeom prst="rect">
            <a:avLst/>
          </a:prstGeom>
        </p:spPr>
      </p:pic>
    </p:spTree>
    <p:extLst>
      <p:ext uri="{BB962C8B-B14F-4D97-AF65-F5344CB8AC3E}">
        <p14:creationId xmlns:p14="http://schemas.microsoft.com/office/powerpoint/2010/main" val="14561261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5292"/>
          </a:xfrm>
        </p:spPr>
        <p:txBody>
          <a:bodyPr>
            <a:normAutofit/>
          </a:bodyPr>
          <a:lstStyle/>
          <a:p>
            <a:pPr algn="r" rtl="1"/>
            <a:r>
              <a:rPr lang="en-US" dirty="0" smtClean="0"/>
              <a:t>DOP</a:t>
            </a:r>
            <a:r>
              <a:rPr lang="fa-IR" dirty="0" smtClean="0"/>
              <a:t> (</a:t>
            </a:r>
            <a:r>
              <a:rPr lang="en-US" dirty="0" smtClean="0"/>
              <a:t>Dilution </a:t>
            </a:r>
            <a:r>
              <a:rPr lang="en-US" dirty="0"/>
              <a:t>of precision</a:t>
            </a:r>
            <a:r>
              <a:rPr lang="fa-IR" dirty="0" smtClean="0"/>
              <a:t>)</a:t>
            </a:r>
            <a:endParaRPr lang="en-US" dirty="0"/>
          </a:p>
        </p:txBody>
      </p:sp>
      <p:sp>
        <p:nvSpPr>
          <p:cNvPr id="3" name="Content Placeholder 2"/>
          <p:cNvSpPr>
            <a:spLocks noGrp="1"/>
          </p:cNvSpPr>
          <p:nvPr>
            <p:ph idx="1"/>
          </p:nvPr>
        </p:nvSpPr>
        <p:spPr>
          <a:xfrm>
            <a:off x="838200" y="1149764"/>
            <a:ext cx="10515600" cy="1381401"/>
          </a:xfrm>
        </p:spPr>
        <p:txBody>
          <a:bodyPr>
            <a:normAutofit fontScale="92500" lnSpcReduction="10000"/>
          </a:bodyPr>
          <a:lstStyle/>
          <a:p>
            <a:pPr algn="just" rtl="1"/>
            <a:r>
              <a:rPr lang="en-US" dirty="0" smtClean="0"/>
              <a:t>DOP</a:t>
            </a:r>
            <a:r>
              <a:rPr lang="fa-IR" dirty="0" smtClean="0"/>
              <a:t> بیان گر مقدار تاثیر موقعیت ماهواره ها بر خطای اندازه گیری می باشد. این مقدار توسط گیرنده گزارش می شود.</a:t>
            </a:r>
          </a:p>
          <a:p>
            <a:pPr algn="just" rtl="1"/>
            <a:r>
              <a:rPr lang="fa-IR" dirty="0" smtClean="0"/>
              <a:t>این مقدار معمولا باید کمتر از 3 باشد.</a:t>
            </a:r>
          </a:p>
          <a:p>
            <a:pPr marL="0" indent="0" algn="just" rt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4920656"/>
              </p:ext>
            </p:extLst>
          </p:nvPr>
        </p:nvGraphicFramePr>
        <p:xfrm>
          <a:off x="1154871" y="2991815"/>
          <a:ext cx="9882258" cy="2457430"/>
        </p:xfrm>
        <a:graphic>
          <a:graphicData uri="http://schemas.openxmlformats.org/drawingml/2006/table">
            <a:tbl>
              <a:tblPr firstRow="1" bandRow="1">
                <a:tableStyleId>{0505E3EF-67EA-436B-97B2-0124C06EBD24}</a:tableStyleId>
              </a:tblPr>
              <a:tblGrid>
                <a:gridCol w="1565761"/>
                <a:gridCol w="3911834"/>
                <a:gridCol w="4404663"/>
              </a:tblGrid>
              <a:tr h="491486">
                <a:tc>
                  <a:txBody>
                    <a:bodyPr/>
                    <a:lstStyle/>
                    <a:p>
                      <a:r>
                        <a:rPr lang="en-US" dirty="0" smtClean="0"/>
                        <a:t>GDOP</a:t>
                      </a:r>
                      <a:endParaRPr lang="en-US" dirty="0"/>
                    </a:p>
                  </a:txBody>
                  <a:tcPr/>
                </a:tc>
                <a:tc>
                  <a:txBody>
                    <a:bodyPr/>
                    <a:lstStyle/>
                    <a:p>
                      <a:r>
                        <a:rPr lang="en-US" dirty="0" smtClean="0"/>
                        <a:t>Geometrical Dilution of Precision</a:t>
                      </a:r>
                      <a:endParaRPr lang="en-US" dirty="0"/>
                    </a:p>
                  </a:txBody>
                  <a:tcPr/>
                </a:tc>
                <a:tc>
                  <a:txBody>
                    <a:bodyPr/>
                    <a:lstStyle/>
                    <a:p>
                      <a:pPr algn="r" rtl="1"/>
                      <a:r>
                        <a:rPr lang="fa-IR" dirty="0" smtClean="0"/>
                        <a:t>محاسبه دقت در </a:t>
                      </a:r>
                      <a:r>
                        <a:rPr lang="fa-IR" baseline="0" dirty="0" smtClean="0"/>
                        <a:t>موقعیت سه بعدی و زمان</a:t>
                      </a:r>
                      <a:endParaRPr lang="en-US" dirty="0"/>
                    </a:p>
                  </a:txBody>
                  <a:tcPr/>
                </a:tc>
              </a:tr>
              <a:tr h="491486">
                <a:tc>
                  <a:txBody>
                    <a:bodyPr/>
                    <a:lstStyle/>
                    <a:p>
                      <a:r>
                        <a:rPr lang="en-US" dirty="0" smtClean="0"/>
                        <a:t>PDOP (DOP)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Position Dilution of Precision</a:t>
                      </a: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محاسبه دقت در </a:t>
                      </a:r>
                      <a:r>
                        <a:rPr lang="fa-IR" baseline="0" dirty="0" smtClean="0"/>
                        <a:t>موقعیت سه بعدی</a:t>
                      </a:r>
                      <a:endParaRPr lang="en-US" dirty="0" smtClean="0"/>
                    </a:p>
                  </a:txBody>
                  <a:tcPr/>
                </a:tc>
              </a:tr>
              <a:tr h="491486">
                <a:tc>
                  <a:txBody>
                    <a:bodyPr/>
                    <a:lstStyle/>
                    <a:p>
                      <a:r>
                        <a:rPr lang="en-US" dirty="0" smtClean="0"/>
                        <a:t>HDOP</a:t>
                      </a:r>
                      <a:endParaRPr lang="en-US" dirty="0"/>
                    </a:p>
                  </a:txBody>
                  <a:tcPr/>
                </a:tc>
                <a:tc>
                  <a:txBody>
                    <a:bodyPr/>
                    <a:lstStyle/>
                    <a:p>
                      <a:r>
                        <a:rPr lang="en-US" dirty="0" smtClean="0"/>
                        <a:t>Horizontal Dilution of Precision</a:t>
                      </a:r>
                      <a:endParaRPr lang="en-US" dirty="0"/>
                    </a:p>
                  </a:txBody>
                  <a:tcPr/>
                </a:tc>
                <a:tc>
                  <a:txBody>
                    <a:bodyPr/>
                    <a:lstStyle/>
                    <a:p>
                      <a:pPr algn="r" rtl="1"/>
                      <a:r>
                        <a:rPr lang="fa-IR" dirty="0" smtClean="0"/>
                        <a:t>محاسبه</a:t>
                      </a:r>
                      <a:r>
                        <a:rPr lang="fa-IR" baseline="0" dirty="0" smtClean="0"/>
                        <a:t> دقت در مکان دو بعدی</a:t>
                      </a:r>
                      <a:endParaRPr lang="en-US" dirty="0"/>
                    </a:p>
                  </a:txBody>
                  <a:tcPr/>
                </a:tc>
              </a:tr>
              <a:tr h="491486">
                <a:tc>
                  <a:txBody>
                    <a:bodyPr/>
                    <a:lstStyle/>
                    <a:p>
                      <a:r>
                        <a:rPr lang="en-US" dirty="0" smtClean="0"/>
                        <a:t>VDOP</a:t>
                      </a:r>
                      <a:endParaRPr lang="en-US" dirty="0"/>
                    </a:p>
                  </a:txBody>
                  <a:tcPr/>
                </a:tc>
                <a:tc>
                  <a:txBody>
                    <a:bodyPr/>
                    <a:lstStyle/>
                    <a:p>
                      <a:r>
                        <a:rPr lang="en-US" dirty="0" smtClean="0"/>
                        <a:t>Vertical Dilution of</a:t>
                      </a:r>
                      <a:r>
                        <a:rPr lang="en-US" baseline="0" dirty="0" smtClean="0"/>
                        <a:t> Precision</a:t>
                      </a:r>
                      <a:endParaRPr lang="en-US" dirty="0"/>
                    </a:p>
                  </a:txBody>
                  <a:tcPr/>
                </a:tc>
                <a:tc>
                  <a:txBody>
                    <a:bodyPr/>
                    <a:lstStyle/>
                    <a:p>
                      <a:pPr algn="r" rtl="1"/>
                      <a:r>
                        <a:rPr lang="fa-IR" dirty="0" smtClean="0"/>
                        <a:t>محاسبه دقت در مکان تک بعدی ، ارتفاع</a:t>
                      </a:r>
                      <a:endParaRPr lang="en-US" dirty="0"/>
                    </a:p>
                  </a:txBody>
                  <a:tcPr/>
                </a:tc>
              </a:tr>
              <a:tr h="491486">
                <a:tc>
                  <a:txBody>
                    <a:bodyPr/>
                    <a:lstStyle/>
                    <a:p>
                      <a:r>
                        <a:rPr lang="en-US" dirty="0" smtClean="0"/>
                        <a:t>TDOP</a:t>
                      </a:r>
                      <a:endParaRPr lang="en-US" dirty="0"/>
                    </a:p>
                  </a:txBody>
                  <a:tcPr/>
                </a:tc>
                <a:tc>
                  <a:txBody>
                    <a:bodyPr/>
                    <a:lstStyle/>
                    <a:p>
                      <a:r>
                        <a:rPr lang="en-US" dirty="0" smtClean="0"/>
                        <a:t>Time</a:t>
                      </a:r>
                      <a:r>
                        <a:rPr lang="en-US" baseline="0" dirty="0" smtClean="0"/>
                        <a:t> Dilution of Precision</a:t>
                      </a:r>
                      <a:endParaRPr lang="en-US" dirty="0"/>
                    </a:p>
                  </a:txBody>
                  <a:tcPr/>
                </a:tc>
                <a:tc>
                  <a:txBody>
                    <a:bodyPr/>
                    <a:lstStyle/>
                    <a:p>
                      <a:pPr algn="r" rtl="1"/>
                      <a:r>
                        <a:rPr lang="fa-IR" dirty="0" smtClean="0"/>
                        <a:t>محاسبه</a:t>
                      </a:r>
                      <a:r>
                        <a:rPr lang="fa-IR" baseline="0" dirty="0" smtClean="0"/>
                        <a:t> دقت در زمان</a:t>
                      </a:r>
                      <a:endParaRPr lang="en-US" dirty="0"/>
                    </a:p>
                  </a:txBody>
                  <a:tcPr/>
                </a:tc>
              </a:tr>
            </a:tbl>
          </a:graphicData>
        </a:graphic>
      </p:graphicFrame>
    </p:spTree>
    <p:extLst>
      <p:ext uri="{BB962C8B-B14F-4D97-AF65-F5344CB8AC3E}">
        <p14:creationId xmlns:p14="http://schemas.microsoft.com/office/powerpoint/2010/main" val="13217394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تنظیمات ماژول</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با ارسال پیام های </a:t>
            </a:r>
            <a:r>
              <a:rPr lang="en-US" dirty="0" smtClean="0"/>
              <a:t>UBX-CFG-XXX</a:t>
            </a:r>
            <a:r>
              <a:rPr lang="fa-IR" dirty="0" smtClean="0"/>
              <a:t> روی یکی از واسط های </a:t>
            </a:r>
            <a:r>
              <a:rPr lang="en-US" dirty="0" err="1" smtClean="0"/>
              <a:t>i/O</a:t>
            </a:r>
            <a:r>
              <a:rPr lang="fa-IR" dirty="0" smtClean="0"/>
              <a:t> امکان تنظیم و تغییر تنظیمات دستگاه می باشد.</a:t>
            </a:r>
          </a:p>
          <a:p>
            <a:pPr algn="just" rtl="1"/>
            <a:r>
              <a:rPr lang="fa-IR" dirty="0" smtClean="0"/>
              <a:t>ماژول همیشه از تنظیمات فعلی خود استفاده می کند.</a:t>
            </a:r>
          </a:p>
          <a:p>
            <a:pPr algn="just" rtl="1"/>
            <a:r>
              <a:rPr lang="fa-IR" dirty="0" smtClean="0"/>
              <a:t>می توان تنظیمات را در حافظه غیر فرار به عنوان تنظیمات ثابت ذخیره کرد.</a:t>
            </a:r>
          </a:p>
          <a:p>
            <a:pPr algn="just" rtl="1"/>
            <a:r>
              <a:rPr lang="fa-IR" dirty="0" smtClean="0"/>
              <a:t>هنگام روشن شدن ماژول و یا دریافت دستور، تنظیمات ثابت(در حافظه غیر فرار) به قسمت تنظمات فعلی کپی می شود.</a:t>
            </a:r>
          </a:p>
          <a:p>
            <a:pPr algn="just" rtl="1"/>
            <a:r>
              <a:rPr lang="fa-IR" dirty="0" smtClean="0"/>
              <a:t>تنظیمات غیرفرار را می توان توسط دستور به مقادیر پیش فرض برگرداند.</a:t>
            </a:r>
          </a:p>
        </p:txBody>
      </p:sp>
    </p:spTree>
    <p:extLst>
      <p:ext uri="{BB962C8B-B14F-4D97-AF65-F5344CB8AC3E}">
        <p14:creationId xmlns:p14="http://schemas.microsoft.com/office/powerpoint/2010/main" val="524182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تنظیمات </a:t>
            </a:r>
            <a:r>
              <a:rPr lang="fa-IR" dirty="0" smtClean="0"/>
              <a:t>ماژول (ادامه)</a:t>
            </a:r>
            <a:endParaRPr lang="en-US" dirty="0"/>
          </a:p>
        </p:txBody>
      </p:sp>
      <p:pic>
        <p:nvPicPr>
          <p:cNvPr id="6" name="Content Placeholder 5"/>
          <p:cNvPicPr>
            <a:picLocks noGrp="1" noChangeAspect="1"/>
          </p:cNvPicPr>
          <p:nvPr>
            <p:ph idx="1"/>
          </p:nvPr>
        </p:nvPicPr>
        <p:blipFill>
          <a:blip r:embed="rId2"/>
          <a:stretch>
            <a:fillRect/>
          </a:stretch>
        </p:blipFill>
        <p:spPr>
          <a:xfrm>
            <a:off x="1763160" y="1942479"/>
            <a:ext cx="8665679" cy="4102486"/>
          </a:xfrm>
          <a:prstGeom prst="rect">
            <a:avLst/>
          </a:prstGeom>
        </p:spPr>
      </p:pic>
    </p:spTree>
    <p:extLst>
      <p:ext uri="{BB962C8B-B14F-4D97-AF65-F5344CB8AC3E}">
        <p14:creationId xmlns:p14="http://schemas.microsoft.com/office/powerpoint/2010/main" val="708790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3988"/>
          </a:xfrm>
        </p:spPr>
        <p:txBody>
          <a:bodyPr>
            <a:normAutofit fontScale="90000"/>
          </a:bodyPr>
          <a:lstStyle/>
          <a:p>
            <a:pPr algn="r" rtl="1"/>
            <a:r>
              <a:rPr lang="fa-IR" dirty="0"/>
              <a:t>تنظیمات ماژول (ادامه)</a:t>
            </a:r>
            <a:endParaRPr lang="en-US" dirty="0"/>
          </a:p>
        </p:txBody>
      </p:sp>
      <p:pic>
        <p:nvPicPr>
          <p:cNvPr id="6" name="Content Placeholder 5"/>
          <p:cNvPicPr>
            <a:picLocks noGrp="1" noChangeAspect="1"/>
          </p:cNvPicPr>
          <p:nvPr>
            <p:ph sz="half" idx="1"/>
          </p:nvPr>
        </p:nvPicPr>
        <p:blipFill>
          <a:blip r:embed="rId2"/>
          <a:stretch>
            <a:fillRect/>
          </a:stretch>
        </p:blipFill>
        <p:spPr>
          <a:xfrm>
            <a:off x="1154029" y="2249488"/>
            <a:ext cx="4853154" cy="3541712"/>
          </a:xfrm>
          <a:prstGeom prst="rect">
            <a:avLst/>
          </a:prstGeom>
        </p:spPr>
      </p:pic>
      <p:sp>
        <p:nvSpPr>
          <p:cNvPr id="5" name="Content Placeholder 4"/>
          <p:cNvSpPr>
            <a:spLocks noGrp="1"/>
          </p:cNvSpPr>
          <p:nvPr>
            <p:ph sz="half" idx="2"/>
          </p:nvPr>
        </p:nvSpPr>
        <p:spPr>
          <a:xfrm>
            <a:off x="702365" y="927099"/>
            <a:ext cx="10651435" cy="599523"/>
          </a:xfrm>
        </p:spPr>
        <p:txBody>
          <a:bodyPr>
            <a:normAutofit/>
          </a:bodyPr>
          <a:lstStyle/>
          <a:p>
            <a:pPr algn="r" rtl="1"/>
            <a:r>
              <a:rPr lang="fa-IR" dirty="0"/>
              <a:t>تنظیمات با سرنام </a:t>
            </a:r>
            <a:r>
              <a:rPr lang="en-US" dirty="0"/>
              <a:t>UBX-CFG-XXX</a:t>
            </a:r>
            <a:r>
              <a:rPr lang="fa-IR" dirty="0"/>
              <a:t> دسته بندی شده اند. که </a:t>
            </a:r>
            <a:r>
              <a:rPr lang="en-US" dirty="0"/>
              <a:t>XXX</a:t>
            </a:r>
            <a:r>
              <a:rPr lang="fa-IR" dirty="0"/>
              <a:t> تعین کننده نوع تنظیمات است</a:t>
            </a:r>
            <a:r>
              <a:rPr lang="fa-IR" dirty="0" smtClean="0"/>
              <a:t>.</a:t>
            </a:r>
            <a:endParaRPr lang="en-US" dirty="0"/>
          </a:p>
          <a:p>
            <a:pPr algn="r" rtl="1"/>
            <a:endParaRPr lang="en-US" dirty="0"/>
          </a:p>
        </p:txBody>
      </p:sp>
    </p:spTree>
    <p:extLst>
      <p:ext uri="{BB962C8B-B14F-4D97-AF65-F5344CB8AC3E}">
        <p14:creationId xmlns:p14="http://schemas.microsoft.com/office/powerpoint/2010/main" val="13041616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fa-IR" dirty="0"/>
              <a:t>تنظیمات ماژول (ادامه)</a:t>
            </a:r>
            <a:endParaRPr lang="en-US" dirty="0"/>
          </a:p>
        </p:txBody>
      </p:sp>
      <p:sp>
        <p:nvSpPr>
          <p:cNvPr id="6" name="Content Placeholder 5"/>
          <p:cNvSpPr>
            <a:spLocks noGrp="1"/>
          </p:cNvSpPr>
          <p:nvPr>
            <p:ph idx="1"/>
          </p:nvPr>
        </p:nvSpPr>
        <p:spPr/>
        <p:txBody>
          <a:bodyPr/>
          <a:lstStyle/>
          <a:p>
            <a:pPr algn="just" rtl="1"/>
            <a:r>
              <a:rPr lang="fa-IR" dirty="0" smtClean="0"/>
              <a:t>تنظیمات فعلی در مکان </a:t>
            </a:r>
            <a:r>
              <a:rPr lang="en-US" dirty="0" smtClean="0"/>
              <a:t>RAM</a:t>
            </a:r>
            <a:r>
              <a:rPr lang="fa-IR" dirty="0" smtClean="0"/>
              <a:t> داخلی ماژول قرار میگیرد. که البته با قطع برق این تغییرات از دست خواهد رفت.</a:t>
            </a:r>
          </a:p>
          <a:p>
            <a:pPr algn="just" rtl="1"/>
            <a:r>
              <a:rPr lang="fa-IR" dirty="0" smtClean="0"/>
              <a:t>حافظه غیر فرار می تواند انواع مختلفی داشته باشد :</a:t>
            </a:r>
          </a:p>
          <a:p>
            <a:pPr lvl="1" algn="just" rtl="1">
              <a:buFont typeface="Wingdings" panose="05000000000000000000" pitchFamily="2" charset="2"/>
              <a:buChar char="§"/>
            </a:pPr>
            <a:r>
              <a:rPr lang="en-US" dirty="0" smtClean="0"/>
              <a:t>On-chip BRR</a:t>
            </a:r>
            <a:r>
              <a:rPr lang="fa-IR" dirty="0" smtClean="0"/>
              <a:t> (</a:t>
            </a:r>
            <a:r>
              <a:rPr lang="en-US" dirty="0" smtClean="0"/>
              <a:t>Battery Backup RAM</a:t>
            </a:r>
            <a:r>
              <a:rPr lang="fa-IR" dirty="0" smtClean="0"/>
              <a:t>)</a:t>
            </a:r>
          </a:p>
          <a:p>
            <a:pPr lvl="1" algn="just" rtl="1">
              <a:buFont typeface="Wingdings" panose="05000000000000000000" pitchFamily="2" charset="2"/>
              <a:buChar char="§"/>
            </a:pPr>
            <a:r>
              <a:rPr lang="en-US" dirty="0" smtClean="0"/>
              <a:t>External FLASH</a:t>
            </a:r>
          </a:p>
          <a:p>
            <a:pPr lvl="1" algn="just" rtl="1">
              <a:buFont typeface="Wingdings" panose="05000000000000000000" pitchFamily="2" charset="2"/>
              <a:buChar char="§"/>
            </a:pPr>
            <a:r>
              <a:rPr lang="en-US" dirty="0" smtClean="0"/>
              <a:t>External EEPROM</a:t>
            </a:r>
          </a:p>
          <a:p>
            <a:pPr lvl="1" algn="just" rtl="1">
              <a:buFont typeface="Wingdings" panose="05000000000000000000" pitchFamily="2" charset="2"/>
              <a:buChar char="§"/>
            </a:pPr>
            <a:r>
              <a:rPr lang="en-US" dirty="0" smtClean="0"/>
              <a:t>External serial FLASH</a:t>
            </a:r>
            <a:endParaRPr lang="fa-IR" dirty="0" smtClean="0"/>
          </a:p>
        </p:txBody>
      </p:sp>
    </p:spTree>
    <p:extLst>
      <p:ext uri="{BB962C8B-B14F-4D97-AF65-F5344CB8AC3E}">
        <p14:creationId xmlns:p14="http://schemas.microsoft.com/office/powerpoint/2010/main" val="1386204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4318"/>
          </a:xfrm>
        </p:spPr>
        <p:txBody>
          <a:bodyPr/>
          <a:lstStyle/>
          <a:p>
            <a:pPr algn="r" rtl="1"/>
            <a:r>
              <a:rPr lang="fa-IR" dirty="0" smtClean="0"/>
              <a:t>مد های شروع به کار</a:t>
            </a:r>
            <a:endParaRPr lang="en-US" dirty="0"/>
          </a:p>
        </p:txBody>
      </p:sp>
      <p:sp>
        <p:nvSpPr>
          <p:cNvPr id="3" name="Content Placeholder 2"/>
          <p:cNvSpPr>
            <a:spLocks noGrp="1"/>
          </p:cNvSpPr>
          <p:nvPr>
            <p:ph idx="1"/>
          </p:nvPr>
        </p:nvSpPr>
        <p:spPr>
          <a:xfrm>
            <a:off x="838200" y="1338470"/>
            <a:ext cx="10515600" cy="5088834"/>
          </a:xfrm>
        </p:spPr>
        <p:txBody>
          <a:bodyPr>
            <a:normAutofit fontScale="92500" lnSpcReduction="10000"/>
          </a:bodyPr>
          <a:lstStyle/>
          <a:p>
            <a:pPr marL="0" indent="0" algn="just" rtl="1">
              <a:buNone/>
            </a:pPr>
            <a:r>
              <a:rPr lang="en-US" dirty="0" smtClean="0"/>
              <a:t>Time To First fix (TTFF)</a:t>
            </a:r>
            <a:r>
              <a:rPr lang="fa-IR" dirty="0" smtClean="0"/>
              <a:t> زمان اولیه رسیدن به مختصات معتبر مکان پس از روشن شدن ماژول :</a:t>
            </a:r>
          </a:p>
          <a:p>
            <a:pPr algn="just" rtl="1"/>
            <a:r>
              <a:rPr lang="en-US" dirty="0" smtClean="0"/>
              <a:t>Cold start or Factory</a:t>
            </a:r>
            <a:endParaRPr lang="fa-IR" dirty="0" smtClean="0"/>
          </a:p>
          <a:p>
            <a:pPr lvl="1" algn="just" rtl="1">
              <a:buFont typeface="Wingdings" panose="05000000000000000000" pitchFamily="2" charset="2"/>
              <a:buChar char="§"/>
            </a:pPr>
            <a:r>
              <a:rPr lang="fa-IR" dirty="0" smtClean="0"/>
              <a:t>گیرنده هیچ داده مکانی از آخرین روشن بودنش ندارد.</a:t>
            </a:r>
          </a:p>
          <a:p>
            <a:pPr lvl="1" algn="just" rtl="1">
              <a:buFont typeface="Wingdings" panose="05000000000000000000" pitchFamily="2" charset="2"/>
              <a:buChar char="§"/>
            </a:pPr>
            <a:r>
              <a:rPr lang="fa-IR" dirty="0" smtClean="0"/>
              <a:t>اطلاعات ماهواره ها (</a:t>
            </a:r>
            <a:r>
              <a:rPr lang="en-US" dirty="0" smtClean="0"/>
              <a:t>almanac</a:t>
            </a:r>
            <a:r>
              <a:rPr lang="fa-IR" dirty="0" smtClean="0"/>
              <a:t>) را نیز ندارد.</a:t>
            </a:r>
          </a:p>
          <a:p>
            <a:pPr lvl="1" algn="just" rtl="1">
              <a:buFont typeface="Wingdings" panose="05000000000000000000" pitchFamily="2" charset="2"/>
              <a:buChar char="§"/>
            </a:pPr>
            <a:r>
              <a:rPr lang="fa-IR" dirty="0" smtClean="0"/>
              <a:t>از ابتدا باید شروع به جستجوی ماهوارها کند و داده های </a:t>
            </a:r>
            <a:r>
              <a:rPr lang="en-US" dirty="0" smtClean="0"/>
              <a:t>almanac</a:t>
            </a:r>
            <a:r>
              <a:rPr lang="fa-IR" dirty="0" smtClean="0"/>
              <a:t> و </a:t>
            </a:r>
            <a:r>
              <a:rPr lang="en-US" dirty="0" smtClean="0"/>
              <a:t>ephemeris</a:t>
            </a:r>
            <a:r>
              <a:rPr lang="fa-IR" dirty="0" smtClean="0"/>
              <a:t> را دانلود کند.</a:t>
            </a:r>
            <a:endParaRPr lang="fa-IR" dirty="0"/>
          </a:p>
          <a:p>
            <a:pPr algn="just" rtl="1"/>
            <a:r>
              <a:rPr lang="en-US" dirty="0" smtClean="0"/>
              <a:t>Warm start or Normal</a:t>
            </a:r>
            <a:endParaRPr lang="fa-IR" dirty="0" smtClean="0"/>
          </a:p>
          <a:p>
            <a:pPr lvl="1" algn="just" rtl="1">
              <a:buFont typeface="Wingdings" panose="05000000000000000000" pitchFamily="2" charset="2"/>
              <a:buChar char="§"/>
            </a:pPr>
            <a:r>
              <a:rPr lang="fa-IR" dirty="0" smtClean="0"/>
              <a:t>گیرنده اطلاعات تقریبی در مورد زمان، مکان و وضعیت و مکان ماهواره ها (</a:t>
            </a:r>
            <a:r>
              <a:rPr lang="en-US" dirty="0" smtClean="0"/>
              <a:t>almanac</a:t>
            </a:r>
            <a:r>
              <a:rPr lang="fa-IR" dirty="0" smtClean="0"/>
              <a:t>) را دارد.</a:t>
            </a:r>
          </a:p>
          <a:p>
            <a:pPr lvl="1" algn="just" rtl="1">
              <a:buFont typeface="Wingdings" panose="05000000000000000000" pitchFamily="2" charset="2"/>
              <a:buChar char="§"/>
            </a:pPr>
            <a:r>
              <a:rPr lang="fa-IR" dirty="0" smtClean="0"/>
              <a:t>فقط نیاز به دانلود </a:t>
            </a:r>
            <a:r>
              <a:rPr lang="en-US" dirty="0" smtClean="0"/>
              <a:t>ephemeris</a:t>
            </a:r>
            <a:r>
              <a:rPr lang="fa-IR" dirty="0" smtClean="0"/>
              <a:t> برای محاسبه مکان و زمان دقیق دارد.</a:t>
            </a:r>
          </a:p>
          <a:p>
            <a:pPr lvl="1" algn="just" rtl="1">
              <a:buFont typeface="Wingdings" panose="05000000000000000000" pitchFamily="2" charset="2"/>
              <a:buChar char="§"/>
            </a:pPr>
            <a:r>
              <a:rPr lang="fa-IR" dirty="0" smtClean="0"/>
              <a:t>داده های </a:t>
            </a:r>
            <a:r>
              <a:rPr lang="en-US" dirty="0" smtClean="0"/>
              <a:t>ephemeris</a:t>
            </a:r>
            <a:r>
              <a:rPr lang="fa-IR" dirty="0" smtClean="0"/>
              <a:t> معمولا تا 4 ساعت معتبر هستند، پس اگر ماژول کمتر از 4 ساعت خاموش باشد می تواند با همین داده های قبلی که دارد سریع تر شروع به کار کند.</a:t>
            </a:r>
            <a:endParaRPr lang="en-US" dirty="0" smtClean="0"/>
          </a:p>
          <a:p>
            <a:pPr algn="just" rtl="1"/>
            <a:r>
              <a:rPr lang="en-US" dirty="0" smtClean="0"/>
              <a:t>Hot start or standby</a:t>
            </a:r>
            <a:endParaRPr lang="fa-IR" dirty="0" smtClean="0"/>
          </a:p>
          <a:p>
            <a:pPr lvl="1" algn="just" rtl="1">
              <a:buFont typeface="Wingdings" panose="05000000000000000000" pitchFamily="2" charset="2"/>
              <a:buChar char="§"/>
            </a:pPr>
            <a:r>
              <a:rPr lang="fa-IR" dirty="0" smtClean="0"/>
              <a:t>در این حالت گیرنده برای مدت کوتاهی خاموش بوده است. بنابراین نیاز به دانلود </a:t>
            </a:r>
            <a:r>
              <a:rPr lang="en-US" dirty="0" smtClean="0"/>
              <a:t>ephemeris</a:t>
            </a:r>
            <a:r>
              <a:rPr lang="fa-IR" dirty="0" smtClean="0"/>
              <a:t> نیز نیست.</a:t>
            </a:r>
            <a:endParaRPr lang="en-US" dirty="0"/>
          </a:p>
        </p:txBody>
      </p:sp>
    </p:spTree>
    <p:extLst>
      <p:ext uri="{BB962C8B-B14F-4D97-AF65-F5344CB8AC3E}">
        <p14:creationId xmlns:p14="http://schemas.microsoft.com/office/powerpoint/2010/main" val="5945048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01090"/>
          </a:xfrm>
        </p:spPr>
        <p:txBody>
          <a:bodyPr/>
          <a:lstStyle/>
          <a:p>
            <a:pPr algn="r" rtl="1"/>
            <a:r>
              <a:rPr lang="en-US" b="1" dirty="0" err="1"/>
              <a:t>Timepulse</a:t>
            </a:r>
            <a:endParaRPr lang="en-US" dirty="0"/>
          </a:p>
        </p:txBody>
      </p:sp>
      <p:sp>
        <p:nvSpPr>
          <p:cNvPr id="3" name="Content Placeholder 2"/>
          <p:cNvSpPr>
            <a:spLocks noGrp="1"/>
          </p:cNvSpPr>
          <p:nvPr>
            <p:ph idx="1"/>
          </p:nvPr>
        </p:nvSpPr>
        <p:spPr>
          <a:xfrm>
            <a:off x="836612" y="1719608"/>
            <a:ext cx="10515600" cy="1129610"/>
          </a:xfrm>
        </p:spPr>
        <p:txBody>
          <a:bodyPr/>
          <a:lstStyle/>
          <a:p>
            <a:pPr algn="just" rtl="1"/>
            <a:r>
              <a:rPr lang="fa-IR" dirty="0" smtClean="0"/>
              <a:t>گیرنده های </a:t>
            </a:r>
            <a:r>
              <a:rPr lang="en-US" dirty="0" err="1" smtClean="0"/>
              <a:t>ublox</a:t>
            </a:r>
            <a:r>
              <a:rPr lang="fa-IR" dirty="0" smtClean="0"/>
              <a:t> پایه ای دارند که میتوان آن را برای تولید یک پالس دقیق تنظیم کرد.</a:t>
            </a:r>
          </a:p>
          <a:p>
            <a:pPr algn="just" rtl="1"/>
            <a:r>
              <a:rPr lang="fa-IR" dirty="0" smtClean="0"/>
              <a:t>زمان پالس و دوره تکرار آن قابل تنظیم می باشد.</a:t>
            </a:r>
          </a:p>
          <a:p>
            <a:pPr marL="0" indent="0" algn="just" rtl="1">
              <a:buNone/>
            </a:pPr>
            <a:endParaRPr lang="en-US" dirty="0"/>
          </a:p>
        </p:txBody>
      </p:sp>
      <p:pic>
        <p:nvPicPr>
          <p:cNvPr id="4" name="Picture 3"/>
          <p:cNvPicPr>
            <a:picLocks noChangeAspect="1"/>
          </p:cNvPicPr>
          <p:nvPr/>
        </p:nvPicPr>
        <p:blipFill>
          <a:blip r:embed="rId2"/>
          <a:stretch>
            <a:fillRect/>
          </a:stretch>
        </p:blipFill>
        <p:spPr>
          <a:xfrm>
            <a:off x="2095137" y="2955235"/>
            <a:ext cx="8001725" cy="3794045"/>
          </a:xfrm>
          <a:prstGeom prst="rect">
            <a:avLst/>
          </a:prstGeom>
        </p:spPr>
      </p:pic>
    </p:spTree>
    <p:extLst>
      <p:ext uri="{BB962C8B-B14F-4D97-AF65-F5344CB8AC3E}">
        <p14:creationId xmlns:p14="http://schemas.microsoft.com/office/powerpoint/2010/main" val="1762430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023"/>
          </a:xfrm>
        </p:spPr>
        <p:txBody>
          <a:bodyPr>
            <a:normAutofit fontScale="90000"/>
          </a:bodyPr>
          <a:lstStyle/>
          <a:p>
            <a:pPr algn="r" rtl="1"/>
            <a:r>
              <a:rPr lang="fa-IR" dirty="0" smtClean="0"/>
              <a:t>بخش کنترل (ادامه)</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208" y="901148"/>
            <a:ext cx="10525061" cy="5740942"/>
          </a:xfrm>
        </p:spPr>
      </p:pic>
    </p:spTree>
    <p:extLst>
      <p:ext uri="{BB962C8B-B14F-4D97-AF65-F5344CB8AC3E}">
        <p14:creationId xmlns:p14="http://schemas.microsoft.com/office/powerpoint/2010/main" val="37718477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آشکارساز جمینگ</a:t>
            </a:r>
            <a:endParaRPr lang="en-US" dirty="0"/>
          </a:p>
        </p:txBody>
      </p:sp>
      <p:sp>
        <p:nvSpPr>
          <p:cNvPr id="3" name="Content Placeholder 2"/>
          <p:cNvSpPr>
            <a:spLocks noGrp="1"/>
          </p:cNvSpPr>
          <p:nvPr>
            <p:ph idx="1"/>
          </p:nvPr>
        </p:nvSpPr>
        <p:spPr>
          <a:xfrm>
            <a:off x="1141412" y="2249487"/>
            <a:ext cx="9905999" cy="1673156"/>
          </a:xfrm>
        </p:spPr>
        <p:txBody>
          <a:bodyPr/>
          <a:lstStyle/>
          <a:p>
            <a:pPr algn="just" rtl="1"/>
            <a:r>
              <a:rPr lang="fa-IR" dirty="0" smtClean="0"/>
              <a:t>ماژول </a:t>
            </a:r>
            <a:r>
              <a:rPr lang="en-US" dirty="0" err="1" smtClean="0"/>
              <a:t>ublox</a:t>
            </a:r>
            <a:r>
              <a:rPr lang="fa-IR" dirty="0" smtClean="0"/>
              <a:t> قابلیت تعریف سطح </a:t>
            </a:r>
            <a:r>
              <a:rPr lang="en-US" dirty="0" err="1" smtClean="0"/>
              <a:t>db</a:t>
            </a:r>
            <a:r>
              <a:rPr lang="fa-IR" dirty="0" smtClean="0"/>
              <a:t> عادی دارد.</a:t>
            </a:r>
          </a:p>
          <a:p>
            <a:pPr algn="just" rtl="1"/>
            <a:r>
              <a:rPr lang="fa-IR" dirty="0" smtClean="0"/>
              <a:t>با گذشت سیگنال ورودی از این سطح ، ماژول بررسی میکند که آیا سیگنال ادامه دار جمینگ در ورودی است؟ در این صورت نتیجه را گزارش میدهد.</a:t>
            </a:r>
            <a:endParaRPr lang="en-US" dirty="0"/>
          </a:p>
        </p:txBody>
      </p:sp>
    </p:spTree>
    <p:extLst>
      <p:ext uri="{BB962C8B-B14F-4D97-AF65-F5344CB8AC3E}">
        <p14:creationId xmlns:p14="http://schemas.microsoft.com/office/powerpoint/2010/main" val="26623987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9221"/>
          </a:xfrm>
        </p:spPr>
        <p:txBody>
          <a:bodyPr/>
          <a:lstStyle/>
          <a:p>
            <a:pPr algn="r" rtl="1"/>
            <a:r>
              <a:rPr lang="en-US" dirty="0" smtClean="0"/>
              <a:t>Aiding / Assisted GPS (A-GPS)</a:t>
            </a:r>
            <a:endParaRPr lang="en-US" dirty="0"/>
          </a:p>
        </p:txBody>
      </p:sp>
      <p:sp>
        <p:nvSpPr>
          <p:cNvPr id="3" name="Content Placeholder 2"/>
          <p:cNvSpPr>
            <a:spLocks noGrp="1"/>
          </p:cNvSpPr>
          <p:nvPr>
            <p:ph idx="1"/>
          </p:nvPr>
        </p:nvSpPr>
        <p:spPr>
          <a:xfrm>
            <a:off x="1141412" y="1457740"/>
            <a:ext cx="9905999" cy="4333462"/>
          </a:xfrm>
        </p:spPr>
        <p:txBody>
          <a:bodyPr>
            <a:normAutofit fontScale="92500" lnSpcReduction="20000"/>
          </a:bodyPr>
          <a:lstStyle/>
          <a:p>
            <a:pPr algn="just" rtl="1"/>
            <a:r>
              <a:rPr lang="en-US" dirty="0" smtClean="0"/>
              <a:t>GPS</a:t>
            </a:r>
            <a:r>
              <a:rPr lang="fa-IR" dirty="0" smtClean="0"/>
              <a:t> در زمان روشن شدن زمانی نیاز دارد تا داده های </a:t>
            </a:r>
            <a:r>
              <a:rPr lang="en-US" dirty="0" smtClean="0"/>
              <a:t>almanac</a:t>
            </a:r>
            <a:r>
              <a:rPr lang="fa-IR" dirty="0" smtClean="0"/>
              <a:t> و </a:t>
            </a:r>
            <a:r>
              <a:rPr lang="en-US" dirty="0" smtClean="0"/>
              <a:t>ephemeris</a:t>
            </a:r>
            <a:r>
              <a:rPr lang="fa-IR" dirty="0" smtClean="0"/>
              <a:t> را از ماهواره ها دانلود کند (در حالت های </a:t>
            </a:r>
            <a:r>
              <a:rPr lang="en-US" dirty="0" smtClean="0"/>
              <a:t>cold</a:t>
            </a:r>
            <a:r>
              <a:rPr lang="fa-IR" dirty="0" smtClean="0"/>
              <a:t> و </a:t>
            </a:r>
            <a:r>
              <a:rPr lang="en-US" dirty="0" smtClean="0"/>
              <a:t>warm</a:t>
            </a:r>
            <a:r>
              <a:rPr lang="fa-IR" dirty="0" smtClean="0"/>
              <a:t>).</a:t>
            </a:r>
          </a:p>
          <a:p>
            <a:pPr algn="just" rtl="1"/>
            <a:r>
              <a:rPr lang="fa-IR" dirty="0" smtClean="0"/>
              <a:t>برای کاهش این زمان (</a:t>
            </a:r>
            <a:r>
              <a:rPr lang="en-US" dirty="0" smtClean="0"/>
              <a:t>TTFF</a:t>
            </a:r>
            <a:r>
              <a:rPr lang="fa-IR" dirty="0" smtClean="0"/>
              <a:t>) و افزایش کارایی </a:t>
            </a:r>
            <a:r>
              <a:rPr lang="en-US" dirty="0" smtClean="0"/>
              <a:t>GPS</a:t>
            </a:r>
            <a:r>
              <a:rPr lang="fa-IR" dirty="0" smtClean="0"/>
              <a:t> ، سیستم </a:t>
            </a:r>
            <a:r>
              <a:rPr lang="en-US" dirty="0" smtClean="0"/>
              <a:t>A-GPS</a:t>
            </a:r>
            <a:r>
              <a:rPr lang="fa-IR" dirty="0" smtClean="0"/>
              <a:t> به کمک می آید.</a:t>
            </a:r>
          </a:p>
          <a:p>
            <a:pPr algn="just" rtl="1"/>
            <a:r>
              <a:rPr lang="fa-IR" dirty="0" smtClean="0"/>
              <a:t>سیستم </a:t>
            </a:r>
            <a:r>
              <a:rPr lang="en-US" dirty="0" smtClean="0"/>
              <a:t>A-GPS</a:t>
            </a:r>
            <a:r>
              <a:rPr lang="fa-IR" dirty="0" smtClean="0"/>
              <a:t> داده های </a:t>
            </a:r>
            <a:r>
              <a:rPr lang="en-US" dirty="0" smtClean="0"/>
              <a:t>almanac</a:t>
            </a:r>
            <a:r>
              <a:rPr lang="fa-IR" dirty="0" smtClean="0"/>
              <a:t> ، </a:t>
            </a:r>
            <a:r>
              <a:rPr lang="en-US" dirty="0" smtClean="0"/>
              <a:t>ephemeris</a:t>
            </a:r>
            <a:r>
              <a:rPr lang="fa-IR" dirty="0" smtClean="0"/>
              <a:t> ، زمان دقیق و وضعیت ماهوارها را از طریق شبکه موبایل یا اینترنت به </a:t>
            </a:r>
            <a:r>
              <a:rPr lang="en-US" dirty="0" smtClean="0"/>
              <a:t>GPS</a:t>
            </a:r>
            <a:r>
              <a:rPr lang="fa-IR" dirty="0" smtClean="0"/>
              <a:t> می گوید.</a:t>
            </a:r>
          </a:p>
          <a:p>
            <a:pPr algn="just" rtl="1"/>
            <a:r>
              <a:rPr lang="fa-IR" dirty="0" smtClean="0"/>
              <a:t>داده هایی که میتوان برای کمک به </a:t>
            </a:r>
            <a:r>
              <a:rPr lang="en-US" dirty="0" smtClean="0"/>
              <a:t>GPS</a:t>
            </a:r>
            <a:r>
              <a:rPr lang="fa-IR" dirty="0" smtClean="0"/>
              <a:t> به آن فرستاد:</a:t>
            </a:r>
          </a:p>
          <a:p>
            <a:pPr lvl="1" algn="just" rtl="1">
              <a:buFont typeface="Wingdings" panose="05000000000000000000" pitchFamily="2" charset="2"/>
              <a:buChar char="§"/>
            </a:pPr>
            <a:r>
              <a:rPr lang="fa-IR" dirty="0" smtClean="0"/>
              <a:t>موقعیت</a:t>
            </a:r>
          </a:p>
          <a:p>
            <a:pPr lvl="1" algn="just" rtl="1">
              <a:buFont typeface="Wingdings" panose="05000000000000000000" pitchFamily="2" charset="2"/>
              <a:buChar char="§"/>
            </a:pPr>
            <a:r>
              <a:rPr lang="fa-IR" dirty="0" smtClean="0"/>
              <a:t>زمان</a:t>
            </a:r>
          </a:p>
          <a:p>
            <a:pPr lvl="1" algn="just" rtl="1">
              <a:buFont typeface="Wingdings" panose="05000000000000000000" pitchFamily="2" charset="2"/>
              <a:buChar char="§"/>
            </a:pPr>
            <a:r>
              <a:rPr lang="fa-IR" dirty="0" smtClean="0"/>
              <a:t>فرکانس</a:t>
            </a:r>
          </a:p>
          <a:p>
            <a:pPr lvl="1" algn="just" rtl="1">
              <a:buFont typeface="Wingdings" panose="05000000000000000000" pitchFamily="2" charset="2"/>
              <a:buChar char="§"/>
            </a:pPr>
            <a:r>
              <a:rPr lang="fa-IR" dirty="0" smtClean="0"/>
              <a:t>دیتای مداری</a:t>
            </a:r>
          </a:p>
          <a:p>
            <a:pPr lvl="1" algn="just" rtl="1">
              <a:buFont typeface="Wingdings" panose="05000000000000000000" pitchFamily="2" charset="2"/>
              <a:buChar char="§"/>
            </a:pPr>
            <a:r>
              <a:rPr lang="fa-IR" dirty="0" smtClean="0"/>
              <a:t>اطلاعات اضافی مثل پارامترهای </a:t>
            </a:r>
            <a:r>
              <a:rPr lang="en-US" dirty="0" smtClean="0"/>
              <a:t>UTC</a:t>
            </a:r>
            <a:r>
              <a:rPr lang="fa-IR" dirty="0" smtClean="0"/>
              <a:t> ، دیتای </a:t>
            </a:r>
            <a:r>
              <a:rPr lang="en-US" dirty="0" err="1" smtClean="0"/>
              <a:t>ionospher</a:t>
            </a:r>
            <a:endParaRPr lang="fa-IR" dirty="0" smtClean="0"/>
          </a:p>
          <a:p>
            <a:pPr algn="just" rtl="1"/>
            <a:endParaRPr lang="fa-IR" dirty="0" smtClean="0"/>
          </a:p>
        </p:txBody>
      </p:sp>
    </p:spTree>
    <p:extLst>
      <p:ext uri="{BB962C8B-B14F-4D97-AF65-F5344CB8AC3E}">
        <p14:creationId xmlns:p14="http://schemas.microsoft.com/office/powerpoint/2010/main" val="362033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6997"/>
          </a:xfrm>
        </p:spPr>
        <p:txBody>
          <a:bodyPr>
            <a:normAutofit fontScale="90000"/>
          </a:bodyPr>
          <a:lstStyle/>
          <a:p>
            <a:pPr algn="r" rtl="1"/>
            <a:r>
              <a:rPr lang="en-US" dirty="0" err="1"/>
              <a:t>AssistNow</a:t>
            </a:r>
            <a:r>
              <a:rPr lang="en-US" dirty="0"/>
              <a:t> Online</a:t>
            </a:r>
          </a:p>
        </p:txBody>
      </p:sp>
      <p:sp>
        <p:nvSpPr>
          <p:cNvPr id="3" name="Content Placeholder 2"/>
          <p:cNvSpPr>
            <a:spLocks noGrp="1"/>
          </p:cNvSpPr>
          <p:nvPr>
            <p:ph idx="1"/>
          </p:nvPr>
        </p:nvSpPr>
        <p:spPr>
          <a:xfrm>
            <a:off x="838199" y="863186"/>
            <a:ext cx="10515600" cy="2680114"/>
          </a:xfrm>
        </p:spPr>
        <p:txBody>
          <a:bodyPr/>
          <a:lstStyle/>
          <a:p>
            <a:pPr algn="just" rtl="1"/>
            <a:r>
              <a:rPr lang="fa-IR" dirty="0" smtClean="0"/>
              <a:t>این قابلیت در واقع در ترکیب ماژول </a:t>
            </a:r>
            <a:r>
              <a:rPr lang="en-US" dirty="0" smtClean="0"/>
              <a:t>GPS</a:t>
            </a:r>
            <a:r>
              <a:rPr lang="fa-IR" dirty="0" smtClean="0"/>
              <a:t> با یکی از ماژول های شبکه موبایل (مثلا </a:t>
            </a:r>
            <a:r>
              <a:rPr lang="en-US" dirty="0" smtClean="0"/>
              <a:t>GSM/GPRS</a:t>
            </a:r>
            <a:r>
              <a:rPr lang="fa-IR" dirty="0" smtClean="0"/>
              <a:t>) این شرکت بدست می آید.</a:t>
            </a:r>
          </a:p>
          <a:p>
            <a:pPr algn="just" rtl="1"/>
            <a:r>
              <a:rPr lang="fa-IR" dirty="0" smtClean="0"/>
              <a:t>روش کار به این صورت است که ماژول </a:t>
            </a:r>
            <a:r>
              <a:rPr lang="en-US" dirty="0" smtClean="0"/>
              <a:t>GSM/GPRS</a:t>
            </a:r>
            <a:r>
              <a:rPr lang="fa-IR" dirty="0" smtClean="0"/>
              <a:t> یک لینک </a:t>
            </a:r>
            <a:r>
              <a:rPr lang="en-US" dirty="0" smtClean="0"/>
              <a:t>TCP</a:t>
            </a:r>
            <a:r>
              <a:rPr lang="fa-IR" dirty="0" smtClean="0"/>
              <a:t> ایجاد می کند و از یک سرور از قبل تعریف شده داده های مورد نیاز را دانلود میکند. (این کار با چند دستور قابل اجرا است).</a:t>
            </a:r>
          </a:p>
          <a:p>
            <a:pPr algn="just" rtl="1"/>
            <a:r>
              <a:rPr lang="fa-IR" dirty="0" smtClean="0"/>
              <a:t>داده های دانلود شده را توسط دستورات پروتکل </a:t>
            </a:r>
            <a:r>
              <a:rPr lang="en-US" dirty="0" smtClean="0"/>
              <a:t>UBX</a:t>
            </a:r>
            <a:r>
              <a:rPr lang="fa-IR" dirty="0" smtClean="0"/>
              <a:t> در ماژول </a:t>
            </a:r>
            <a:r>
              <a:rPr lang="en-US" dirty="0" smtClean="0"/>
              <a:t>GPS</a:t>
            </a:r>
            <a:r>
              <a:rPr lang="fa-IR" dirty="0" smtClean="0"/>
              <a:t> بارگذاری میکند.</a:t>
            </a:r>
          </a:p>
          <a:p>
            <a:pPr marL="0" indent="0" algn="just" rtl="1">
              <a:buNone/>
            </a:pPr>
            <a:endParaRPr lang="en-US" dirty="0"/>
          </a:p>
        </p:txBody>
      </p:sp>
      <p:pic>
        <p:nvPicPr>
          <p:cNvPr id="4" name="Picture 3"/>
          <p:cNvPicPr>
            <a:picLocks noChangeAspect="1"/>
          </p:cNvPicPr>
          <p:nvPr/>
        </p:nvPicPr>
        <p:blipFill>
          <a:blip r:embed="rId3"/>
          <a:stretch>
            <a:fillRect/>
          </a:stretch>
        </p:blipFill>
        <p:spPr>
          <a:xfrm>
            <a:off x="1890711" y="3543300"/>
            <a:ext cx="8410575" cy="3149048"/>
          </a:xfrm>
          <a:prstGeom prst="rect">
            <a:avLst/>
          </a:prstGeom>
        </p:spPr>
      </p:pic>
    </p:spTree>
    <p:extLst>
      <p:ext uri="{BB962C8B-B14F-4D97-AF65-F5344CB8AC3E}">
        <p14:creationId xmlns:p14="http://schemas.microsoft.com/office/powerpoint/2010/main" val="33825541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err="1"/>
              <a:t>AssistNow</a:t>
            </a:r>
            <a:r>
              <a:rPr lang="en-US" dirty="0"/>
              <a:t> Offline</a:t>
            </a:r>
          </a:p>
        </p:txBody>
      </p:sp>
      <p:sp>
        <p:nvSpPr>
          <p:cNvPr id="3" name="Content Placeholder 2"/>
          <p:cNvSpPr>
            <a:spLocks noGrp="1"/>
          </p:cNvSpPr>
          <p:nvPr>
            <p:ph idx="1"/>
          </p:nvPr>
        </p:nvSpPr>
        <p:spPr/>
        <p:txBody>
          <a:bodyPr>
            <a:normAutofit fontScale="92500" lnSpcReduction="20000"/>
          </a:bodyPr>
          <a:lstStyle/>
          <a:p>
            <a:pPr algn="just" rtl="1"/>
            <a:r>
              <a:rPr lang="fa-IR" dirty="0"/>
              <a:t>این </a:t>
            </a:r>
            <a:r>
              <a:rPr lang="fa-IR" dirty="0" smtClean="0"/>
              <a:t>قابلیت نیز </a:t>
            </a:r>
            <a:r>
              <a:rPr lang="fa-IR" dirty="0"/>
              <a:t>در واقع در ترکیب ماژول </a:t>
            </a:r>
            <a:r>
              <a:rPr lang="en-US" dirty="0"/>
              <a:t>GPS</a:t>
            </a:r>
            <a:r>
              <a:rPr lang="fa-IR" dirty="0"/>
              <a:t> با یکی از ماژول های شبکه موبایل (مثلا </a:t>
            </a:r>
            <a:r>
              <a:rPr lang="en-US" dirty="0"/>
              <a:t>GSM/GPRS</a:t>
            </a:r>
            <a:r>
              <a:rPr lang="fa-IR" dirty="0"/>
              <a:t>) این شرکت بدست می آید.</a:t>
            </a:r>
          </a:p>
          <a:p>
            <a:pPr algn="just" rtl="1"/>
            <a:r>
              <a:rPr lang="fa-IR" dirty="0" smtClean="0"/>
              <a:t>شرکت </a:t>
            </a:r>
            <a:r>
              <a:rPr lang="en-US" dirty="0" err="1" smtClean="0"/>
              <a:t>ublox</a:t>
            </a:r>
            <a:r>
              <a:rPr lang="fa-IR" dirty="0" smtClean="0"/>
              <a:t> در سروری از قبل تعیین شده داده های </a:t>
            </a:r>
            <a:r>
              <a:rPr lang="en-US" dirty="0" smtClean="0"/>
              <a:t>almanac</a:t>
            </a:r>
            <a:r>
              <a:rPr lang="fa-IR" dirty="0" smtClean="0"/>
              <a:t> را ذخیره میکند.</a:t>
            </a:r>
          </a:p>
          <a:p>
            <a:pPr algn="just" rtl="1"/>
            <a:r>
              <a:rPr lang="fa-IR" dirty="0" smtClean="0"/>
              <a:t>داده های </a:t>
            </a:r>
            <a:r>
              <a:rPr lang="en-US" dirty="0" smtClean="0"/>
              <a:t>almanac</a:t>
            </a:r>
            <a:r>
              <a:rPr lang="fa-IR" dirty="0" smtClean="0"/>
              <a:t> تا 180 روز هم معتبر هستند.</a:t>
            </a:r>
          </a:p>
          <a:p>
            <a:pPr algn="just" rtl="1"/>
            <a:r>
              <a:rPr lang="fa-IR" dirty="0" smtClean="0"/>
              <a:t>سیستم عملکرد به این صورت است که ماژول </a:t>
            </a:r>
            <a:r>
              <a:rPr lang="en-US" dirty="0" smtClean="0"/>
              <a:t>GSM</a:t>
            </a:r>
            <a:r>
              <a:rPr lang="fa-IR" dirty="0" smtClean="0"/>
              <a:t> به این سرور از طریق یک اتصال</a:t>
            </a:r>
            <a:r>
              <a:rPr lang="fa-IR" dirty="0"/>
              <a:t> </a:t>
            </a:r>
            <a:r>
              <a:rPr lang="en-US" dirty="0" smtClean="0"/>
              <a:t>TCP/IP</a:t>
            </a:r>
            <a:r>
              <a:rPr lang="fa-IR" dirty="0" smtClean="0"/>
              <a:t> متصل شده و فایل </a:t>
            </a:r>
            <a:r>
              <a:rPr lang="en-US" dirty="0" smtClean="0"/>
              <a:t>.alp</a:t>
            </a:r>
            <a:r>
              <a:rPr lang="fa-IR" dirty="0" smtClean="0"/>
              <a:t> را دانلود می کند.</a:t>
            </a:r>
          </a:p>
          <a:p>
            <a:pPr algn="just" rtl="1"/>
            <a:r>
              <a:rPr lang="fa-IR" dirty="0" smtClean="0"/>
              <a:t>فایل دانلود شده در حافظه ماژول </a:t>
            </a:r>
            <a:r>
              <a:rPr lang="en-US" dirty="0" smtClean="0"/>
              <a:t>GSM</a:t>
            </a:r>
            <a:r>
              <a:rPr lang="fa-IR" dirty="0" smtClean="0"/>
              <a:t> قرار میگیرد و سپس داده ها به داخل ماژول </a:t>
            </a:r>
            <a:r>
              <a:rPr lang="en-US" dirty="0" smtClean="0"/>
              <a:t>GPS</a:t>
            </a:r>
            <a:r>
              <a:rPr lang="fa-IR" dirty="0" smtClean="0"/>
              <a:t> بارگذاری می شود.</a:t>
            </a:r>
          </a:p>
          <a:p>
            <a:pPr algn="just" rtl="1"/>
            <a:endParaRPr lang="en-US" dirty="0"/>
          </a:p>
        </p:txBody>
      </p:sp>
    </p:spTree>
    <p:extLst>
      <p:ext uri="{BB962C8B-B14F-4D97-AF65-F5344CB8AC3E}">
        <p14:creationId xmlns:p14="http://schemas.microsoft.com/office/powerpoint/2010/main" val="19416979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9762"/>
          </a:xfrm>
        </p:spPr>
        <p:txBody>
          <a:bodyPr>
            <a:normAutofit fontScale="90000"/>
          </a:bodyPr>
          <a:lstStyle/>
          <a:p>
            <a:pPr algn="r" rtl="1"/>
            <a:r>
              <a:rPr lang="en-US" dirty="0" err="1"/>
              <a:t>AssistNow</a:t>
            </a:r>
            <a:r>
              <a:rPr lang="en-US" dirty="0"/>
              <a:t> Autonomous</a:t>
            </a:r>
          </a:p>
        </p:txBody>
      </p:sp>
      <p:sp>
        <p:nvSpPr>
          <p:cNvPr id="3" name="Content Placeholder 2"/>
          <p:cNvSpPr>
            <a:spLocks noGrp="1"/>
          </p:cNvSpPr>
          <p:nvPr>
            <p:ph idx="1"/>
          </p:nvPr>
        </p:nvSpPr>
        <p:spPr>
          <a:xfrm>
            <a:off x="838200" y="942906"/>
            <a:ext cx="10515600" cy="1868555"/>
          </a:xfrm>
        </p:spPr>
        <p:txBody>
          <a:bodyPr>
            <a:normAutofit fontScale="77500" lnSpcReduction="20000"/>
          </a:bodyPr>
          <a:lstStyle/>
          <a:p>
            <a:pPr algn="just" rtl="1"/>
            <a:r>
              <a:rPr lang="en-US" dirty="0" smtClean="0"/>
              <a:t>GPS</a:t>
            </a:r>
            <a:r>
              <a:rPr lang="fa-IR" dirty="0" smtClean="0"/>
              <a:t> با دانلود </a:t>
            </a:r>
            <a:r>
              <a:rPr lang="en-US" dirty="0" smtClean="0"/>
              <a:t>ephemeris</a:t>
            </a:r>
            <a:r>
              <a:rPr lang="fa-IR" dirty="0" smtClean="0"/>
              <a:t> بخشی از داده های مدار یک ماهواره را بدست می آورد.</a:t>
            </a:r>
          </a:p>
          <a:p>
            <a:pPr algn="just" rtl="1"/>
            <a:r>
              <a:rPr lang="fa-IR" dirty="0" smtClean="0"/>
              <a:t>با بخشی از مدار نمی تواند مختصات را محاسبه کند.</a:t>
            </a:r>
          </a:p>
          <a:p>
            <a:pPr algn="just" rtl="1"/>
            <a:r>
              <a:rPr lang="fa-IR" dirty="0" smtClean="0"/>
              <a:t>سیستم </a:t>
            </a:r>
            <a:r>
              <a:rPr lang="en-US" dirty="0" err="1" smtClean="0"/>
              <a:t>AssistNow</a:t>
            </a:r>
            <a:r>
              <a:rPr lang="en-US" dirty="0" smtClean="0"/>
              <a:t> Autonomous</a:t>
            </a:r>
            <a:r>
              <a:rPr lang="fa-IR" dirty="0" smtClean="0"/>
              <a:t> به طور هوشمند مابقی مدار را محاسبه می کند. حالا امکان محاسبه فاصله ماهواره فراهم است.</a:t>
            </a:r>
          </a:p>
          <a:p>
            <a:pPr algn="just" rtl="1"/>
            <a:r>
              <a:rPr lang="fa-IR" dirty="0" smtClean="0"/>
              <a:t>ماژول های </a:t>
            </a:r>
            <a:r>
              <a:rPr lang="en-US" dirty="0" err="1" smtClean="0"/>
              <a:t>ublox</a:t>
            </a:r>
            <a:r>
              <a:rPr lang="fa-IR" dirty="0" smtClean="0"/>
              <a:t> به طور اتوماتیک داده های تا 20 مدار را داخل حافظه </a:t>
            </a:r>
            <a:r>
              <a:rPr lang="en-US" dirty="0" smtClean="0"/>
              <a:t>BBR</a:t>
            </a:r>
            <a:r>
              <a:rPr lang="fa-IR" dirty="0" smtClean="0"/>
              <a:t> ذخیره می کند.</a:t>
            </a:r>
          </a:p>
        </p:txBody>
      </p:sp>
      <p:pic>
        <p:nvPicPr>
          <p:cNvPr id="4" name="Picture 3"/>
          <p:cNvPicPr>
            <a:picLocks noChangeAspect="1"/>
          </p:cNvPicPr>
          <p:nvPr/>
        </p:nvPicPr>
        <p:blipFill>
          <a:blip r:embed="rId2"/>
          <a:stretch>
            <a:fillRect/>
          </a:stretch>
        </p:blipFill>
        <p:spPr>
          <a:xfrm>
            <a:off x="2849373" y="2811461"/>
            <a:ext cx="6493253" cy="3882330"/>
          </a:xfrm>
          <a:prstGeom prst="rect">
            <a:avLst/>
          </a:prstGeom>
        </p:spPr>
      </p:pic>
    </p:spTree>
    <p:extLst>
      <p:ext uri="{BB962C8B-B14F-4D97-AF65-F5344CB8AC3E}">
        <p14:creationId xmlns:p14="http://schemas.microsoft.com/office/powerpoint/2010/main" val="2990918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ADR</a:t>
            </a:r>
            <a:r>
              <a:rPr lang="fa-IR" dirty="0" smtClean="0"/>
              <a:t> (</a:t>
            </a:r>
            <a:r>
              <a:rPr lang="en-US" dirty="0"/>
              <a:t>Automotive Dead Reckoning</a:t>
            </a:r>
            <a:r>
              <a:rPr lang="fa-IR" dirty="0" smtClean="0"/>
              <a:t>)</a:t>
            </a:r>
            <a:endParaRPr lang="en-US" dirty="0"/>
          </a:p>
        </p:txBody>
      </p:sp>
      <p:sp>
        <p:nvSpPr>
          <p:cNvPr id="3" name="Content Placeholder 2"/>
          <p:cNvSpPr>
            <a:spLocks noGrp="1"/>
          </p:cNvSpPr>
          <p:nvPr>
            <p:ph idx="1"/>
          </p:nvPr>
        </p:nvSpPr>
        <p:spPr>
          <a:xfrm>
            <a:off x="838200" y="1825625"/>
            <a:ext cx="10515600" cy="3594514"/>
          </a:xfrm>
        </p:spPr>
        <p:txBody>
          <a:bodyPr>
            <a:normAutofit fontScale="92500" lnSpcReduction="10000"/>
          </a:bodyPr>
          <a:lstStyle/>
          <a:p>
            <a:pPr algn="just" rtl="1"/>
            <a:r>
              <a:rPr lang="fa-IR" dirty="0" smtClean="0"/>
              <a:t>این تکنولوژی به شما امکان موقعیت یابی با دقت بسیار بالا را در مکان هایی با سیگنال ضعیف </a:t>
            </a:r>
            <a:r>
              <a:rPr lang="en-US" dirty="0" smtClean="0"/>
              <a:t>GPS</a:t>
            </a:r>
            <a:r>
              <a:rPr lang="fa-IR" dirty="0" smtClean="0"/>
              <a:t> و حتی بدون سیگنال </a:t>
            </a:r>
            <a:r>
              <a:rPr lang="en-US" dirty="0" smtClean="0"/>
              <a:t>GPS</a:t>
            </a:r>
            <a:r>
              <a:rPr lang="fa-IR" dirty="0" smtClean="0"/>
              <a:t> می دهد.</a:t>
            </a:r>
          </a:p>
          <a:p>
            <a:pPr algn="just" rtl="1"/>
            <a:r>
              <a:rPr lang="fa-IR" dirty="0" smtClean="0"/>
              <a:t>در خودرو و سیستم حمل و نقل به کار می رود.</a:t>
            </a:r>
          </a:p>
          <a:p>
            <a:pPr algn="just" rtl="1"/>
            <a:r>
              <a:rPr lang="fa-IR" dirty="0" smtClean="0"/>
              <a:t>این تکنولوژی به کمک افزودن چند سنسور خارجی به ماژول </a:t>
            </a:r>
            <a:r>
              <a:rPr lang="en-US" dirty="0" smtClean="0"/>
              <a:t>GPS</a:t>
            </a:r>
            <a:r>
              <a:rPr lang="fa-IR" dirty="0" smtClean="0"/>
              <a:t> کار میکند.</a:t>
            </a:r>
          </a:p>
          <a:p>
            <a:pPr algn="just" rtl="1"/>
            <a:r>
              <a:rPr lang="fa-IR" dirty="0" smtClean="0"/>
              <a:t>ترکیب سنسور های مورد نیازی که می توانند به ماژول </a:t>
            </a:r>
            <a:r>
              <a:rPr lang="en-US" dirty="0" smtClean="0"/>
              <a:t>GPS</a:t>
            </a:r>
            <a:r>
              <a:rPr lang="fa-IR" dirty="0" smtClean="0"/>
              <a:t> متصل شوند :</a:t>
            </a:r>
          </a:p>
          <a:p>
            <a:pPr lvl="1" algn="just" rtl="1">
              <a:buFont typeface="Wingdings" panose="05000000000000000000" pitchFamily="2" charset="2"/>
              <a:buChar char="§"/>
            </a:pPr>
            <a:r>
              <a:rPr lang="en-US" dirty="0" smtClean="0"/>
              <a:t>(3D)</a:t>
            </a:r>
            <a:r>
              <a:rPr lang="fa-IR" dirty="0" smtClean="0"/>
              <a:t> : جایروسکوپ + شتاب سنج + وضعیت چرخ</a:t>
            </a:r>
          </a:p>
          <a:p>
            <a:pPr lvl="1" algn="just" rtl="1">
              <a:buFont typeface="Wingdings" panose="05000000000000000000" pitchFamily="2" charset="2"/>
              <a:buChar char="§"/>
            </a:pPr>
            <a:r>
              <a:rPr lang="fa-IR" dirty="0" smtClean="0"/>
              <a:t>(</a:t>
            </a:r>
            <a:r>
              <a:rPr lang="en-US" dirty="0" smtClean="0"/>
              <a:t>2D</a:t>
            </a:r>
            <a:r>
              <a:rPr lang="fa-IR" dirty="0" smtClean="0"/>
              <a:t>) : جایروسکوپ </a:t>
            </a:r>
            <a:r>
              <a:rPr lang="fa-IR" dirty="0"/>
              <a:t>+ </a:t>
            </a:r>
            <a:r>
              <a:rPr lang="fa-IR" dirty="0" smtClean="0"/>
              <a:t>وضعیت </a:t>
            </a:r>
            <a:r>
              <a:rPr lang="fa-IR" dirty="0"/>
              <a:t>چرخ</a:t>
            </a:r>
          </a:p>
          <a:p>
            <a:pPr lvl="1" algn="just" rtl="1">
              <a:buFont typeface="Wingdings" panose="05000000000000000000" pitchFamily="2" charset="2"/>
              <a:buChar char="§"/>
            </a:pPr>
            <a:r>
              <a:rPr lang="fa-IR" dirty="0" smtClean="0"/>
              <a:t>(</a:t>
            </a:r>
            <a:r>
              <a:rPr lang="en-US" dirty="0" smtClean="0"/>
              <a:t>2D</a:t>
            </a:r>
            <a:r>
              <a:rPr lang="fa-IR" dirty="0" smtClean="0"/>
              <a:t>) : وضعیت چرخ دیفرانسیلی</a:t>
            </a:r>
            <a:endParaRPr lang="fa-IR" dirty="0"/>
          </a:p>
          <a:p>
            <a:pPr marL="457200" lvl="1" indent="0" algn="just" rtl="1">
              <a:buNone/>
            </a:pPr>
            <a:endParaRPr lang="fa-IR" dirty="0" smtClean="0"/>
          </a:p>
          <a:p>
            <a:pPr lvl="1" algn="just" rtl="1">
              <a:buFont typeface="Wingdings" panose="05000000000000000000" pitchFamily="2" charset="2"/>
              <a:buChar char="§"/>
            </a:pPr>
            <a:endParaRPr lang="fa-IR" dirty="0" smtClean="0"/>
          </a:p>
        </p:txBody>
      </p:sp>
      <p:pic>
        <p:nvPicPr>
          <p:cNvPr id="4" name="Content Placeholder 10"/>
          <p:cNvPicPr>
            <a:picLocks noChangeAspect="1"/>
          </p:cNvPicPr>
          <p:nvPr/>
        </p:nvPicPr>
        <p:blipFill>
          <a:blip r:embed="rId2"/>
          <a:stretch>
            <a:fillRect/>
          </a:stretch>
        </p:blipFill>
        <p:spPr>
          <a:xfrm>
            <a:off x="291548" y="4327417"/>
            <a:ext cx="5022574" cy="2185444"/>
          </a:xfrm>
          <a:prstGeom prst="rect">
            <a:avLst/>
          </a:prstGeom>
        </p:spPr>
      </p:pic>
    </p:spTree>
    <p:extLst>
      <p:ext uri="{BB962C8B-B14F-4D97-AF65-F5344CB8AC3E}">
        <p14:creationId xmlns:p14="http://schemas.microsoft.com/office/powerpoint/2010/main" val="2975633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41413" y="618518"/>
            <a:ext cx="9905998" cy="878978"/>
          </a:xfrm>
        </p:spPr>
        <p:txBody>
          <a:bodyPr/>
          <a:lstStyle/>
          <a:p>
            <a:pPr algn="r" rtl="1"/>
            <a:r>
              <a:rPr lang="en-US" dirty="0"/>
              <a:t>ADR</a:t>
            </a:r>
            <a:r>
              <a:rPr lang="fa-IR" dirty="0"/>
              <a:t> </a:t>
            </a:r>
            <a:r>
              <a:rPr lang="fa-IR" dirty="0" smtClean="0"/>
              <a:t>(ادامه)</a:t>
            </a:r>
            <a:endParaRPr lang="en-US" dirty="0"/>
          </a:p>
        </p:txBody>
      </p:sp>
      <p:pic>
        <p:nvPicPr>
          <p:cNvPr id="4" name="Content Placeholder 3"/>
          <p:cNvPicPr>
            <a:picLocks noGrp="1" noChangeAspect="1"/>
          </p:cNvPicPr>
          <p:nvPr>
            <p:ph idx="1"/>
          </p:nvPr>
        </p:nvPicPr>
        <p:blipFill>
          <a:blip r:embed="rId2"/>
          <a:stretch>
            <a:fillRect/>
          </a:stretch>
        </p:blipFill>
        <p:spPr>
          <a:xfrm>
            <a:off x="1719164" y="1497496"/>
            <a:ext cx="7556354" cy="5141730"/>
          </a:xfrm>
          <a:prstGeom prst="rect">
            <a:avLst/>
          </a:prstGeom>
        </p:spPr>
      </p:pic>
    </p:spTree>
    <p:extLst>
      <p:ext uri="{BB962C8B-B14F-4D97-AF65-F5344CB8AC3E}">
        <p14:creationId xmlns:p14="http://schemas.microsoft.com/office/powerpoint/2010/main" val="19955798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3501"/>
          </a:xfrm>
        </p:spPr>
        <p:txBody>
          <a:bodyPr>
            <a:normAutofit fontScale="90000"/>
          </a:bodyPr>
          <a:lstStyle/>
          <a:p>
            <a:pPr algn="r" rtl="1"/>
            <a:r>
              <a:rPr lang="fa-IR" dirty="0" smtClean="0"/>
              <a:t>بررسی مشخصات ماژول </a:t>
            </a:r>
            <a:r>
              <a:rPr lang="en-US" dirty="0" smtClean="0"/>
              <a:t>NEO-6M</a:t>
            </a:r>
            <a:endParaRPr lang="en-US" dirty="0"/>
          </a:p>
        </p:txBody>
      </p:sp>
      <p:sp>
        <p:nvSpPr>
          <p:cNvPr id="3" name="Content Placeholder 2"/>
          <p:cNvSpPr>
            <a:spLocks noGrp="1"/>
          </p:cNvSpPr>
          <p:nvPr>
            <p:ph idx="1"/>
          </p:nvPr>
        </p:nvSpPr>
        <p:spPr>
          <a:xfrm>
            <a:off x="838200" y="768626"/>
            <a:ext cx="10515600" cy="5870714"/>
          </a:xfrm>
        </p:spPr>
        <p:txBody>
          <a:bodyPr>
            <a:normAutofit fontScale="77500" lnSpcReduction="20000"/>
          </a:bodyPr>
          <a:lstStyle/>
          <a:p>
            <a:pPr algn="just" rtl="1"/>
            <a:r>
              <a:rPr lang="fa-IR" dirty="0" smtClean="0"/>
              <a:t>واسط های سریال :</a:t>
            </a:r>
          </a:p>
          <a:p>
            <a:pPr marL="457200" lvl="1" indent="0" algn="just" rtl="1">
              <a:buNone/>
            </a:pPr>
            <a:r>
              <a:rPr lang="en-US" dirty="0" smtClean="0"/>
              <a:t>1 UART</a:t>
            </a:r>
            <a:r>
              <a:rPr lang="fa-IR" dirty="0" smtClean="0"/>
              <a:t> ، </a:t>
            </a:r>
            <a:r>
              <a:rPr lang="en-US" dirty="0"/>
              <a:t>1 </a:t>
            </a:r>
            <a:r>
              <a:rPr lang="en-US" dirty="0" smtClean="0"/>
              <a:t>USB</a:t>
            </a:r>
            <a:r>
              <a:rPr lang="fa-IR" dirty="0" smtClean="0"/>
              <a:t> ، </a:t>
            </a:r>
            <a:r>
              <a:rPr lang="en-US" dirty="0"/>
              <a:t>1 </a:t>
            </a:r>
            <a:r>
              <a:rPr lang="en-US" dirty="0" smtClean="0"/>
              <a:t>DDC</a:t>
            </a:r>
            <a:r>
              <a:rPr lang="fa-IR" dirty="0" smtClean="0"/>
              <a:t> و </a:t>
            </a:r>
            <a:r>
              <a:rPr lang="en-US" dirty="0" smtClean="0"/>
              <a:t>1 SPI</a:t>
            </a:r>
            <a:endParaRPr lang="fa-IR" dirty="0" smtClean="0"/>
          </a:p>
          <a:p>
            <a:pPr algn="just" rtl="1"/>
            <a:r>
              <a:rPr lang="fa-IR" dirty="0" smtClean="0"/>
              <a:t>پروتکل :</a:t>
            </a:r>
          </a:p>
          <a:p>
            <a:pPr marL="457200" lvl="1" indent="0" algn="just" rtl="1">
              <a:buNone/>
            </a:pPr>
            <a:r>
              <a:rPr lang="en-US" dirty="0" smtClean="0"/>
              <a:t>NMEA, UBX binary, RTCM</a:t>
            </a:r>
            <a:endParaRPr lang="fa-IR" dirty="0"/>
          </a:p>
          <a:p>
            <a:pPr algn="just" rtl="1"/>
            <a:r>
              <a:rPr lang="fa-IR" dirty="0" smtClean="0"/>
              <a:t>نوع گیرنده :</a:t>
            </a:r>
          </a:p>
          <a:p>
            <a:pPr lvl="1" algn="just" rtl="1">
              <a:buFont typeface="Wingdings" panose="05000000000000000000" pitchFamily="2" charset="2"/>
              <a:buChar char="§"/>
            </a:pPr>
            <a:r>
              <a:rPr lang="fa-IR" dirty="0" smtClean="0"/>
              <a:t>تعداد کانال : 50 کانال – 6 موتور</a:t>
            </a:r>
          </a:p>
          <a:p>
            <a:pPr lvl="1" algn="just" rtl="1">
              <a:buFont typeface="Wingdings" panose="05000000000000000000" pitchFamily="2" charset="2"/>
              <a:buChar char="§"/>
            </a:pPr>
            <a:r>
              <a:rPr lang="fa-IR" dirty="0" smtClean="0"/>
              <a:t>سیستم موقعیت یاب : </a:t>
            </a:r>
            <a:r>
              <a:rPr lang="en-US" dirty="0" smtClean="0"/>
              <a:t>GPS L1 C/A code</a:t>
            </a:r>
            <a:endParaRPr lang="fa-IR" dirty="0" smtClean="0"/>
          </a:p>
          <a:p>
            <a:pPr lvl="1" algn="just" rtl="1">
              <a:buFont typeface="Wingdings" panose="05000000000000000000" pitchFamily="2" charset="2"/>
              <a:buChar char="§"/>
            </a:pPr>
            <a:r>
              <a:rPr lang="en-US" dirty="0" smtClean="0"/>
              <a:t>SBAS</a:t>
            </a:r>
            <a:r>
              <a:rPr lang="fa-IR" dirty="0" smtClean="0"/>
              <a:t> قابل پشتیبانی : </a:t>
            </a:r>
            <a:r>
              <a:rPr lang="en-US" dirty="0" smtClean="0"/>
              <a:t>WAAS , EGNOS , MSAS</a:t>
            </a:r>
            <a:endParaRPr lang="fa-IR" dirty="0"/>
          </a:p>
          <a:p>
            <a:pPr algn="just" rtl="1"/>
            <a:r>
              <a:rPr lang="fa-IR" dirty="0" smtClean="0"/>
              <a:t>نرخ بروزرسانی موقعیت :</a:t>
            </a:r>
          </a:p>
          <a:p>
            <a:pPr marL="457200" lvl="1" indent="0" algn="just" rtl="1">
              <a:buNone/>
            </a:pPr>
            <a:r>
              <a:rPr lang="fa-IR" dirty="0" smtClean="0"/>
              <a:t>از </a:t>
            </a:r>
            <a:r>
              <a:rPr lang="en-US" dirty="0" smtClean="0"/>
              <a:t>1 Hz</a:t>
            </a:r>
            <a:r>
              <a:rPr lang="fa-IR" dirty="0" smtClean="0"/>
              <a:t> تا </a:t>
            </a:r>
            <a:r>
              <a:rPr lang="en-US" dirty="0" smtClean="0"/>
              <a:t>5 Hz</a:t>
            </a:r>
            <a:r>
              <a:rPr lang="fa-IR" dirty="0" smtClean="0"/>
              <a:t> (</a:t>
            </a:r>
            <a:r>
              <a:rPr lang="en-US" dirty="0" smtClean="0"/>
              <a:t>NEO-6M</a:t>
            </a:r>
            <a:r>
              <a:rPr lang="fa-IR" dirty="0" smtClean="0"/>
              <a:t> فقط </a:t>
            </a:r>
            <a:r>
              <a:rPr lang="en-US" dirty="0" smtClean="0"/>
              <a:t>1 Hz</a:t>
            </a:r>
            <a:r>
              <a:rPr lang="fa-IR" dirty="0" smtClean="0"/>
              <a:t>)</a:t>
            </a:r>
          </a:p>
          <a:p>
            <a:pPr algn="just" rtl="1"/>
            <a:r>
              <a:rPr lang="fa-IR" dirty="0" smtClean="0"/>
              <a:t>دقت :</a:t>
            </a:r>
          </a:p>
          <a:p>
            <a:pPr lvl="1" algn="just" rtl="1">
              <a:buFont typeface="Wingdings" panose="05000000000000000000" pitchFamily="2" charset="2"/>
              <a:buChar char="§"/>
            </a:pPr>
            <a:r>
              <a:rPr lang="fa-IR" dirty="0" smtClean="0"/>
              <a:t>مکان یابی توسط ماهوار:    </a:t>
            </a:r>
            <a:r>
              <a:rPr lang="en-US" dirty="0" smtClean="0"/>
              <a:t>2.5 m CEP</a:t>
            </a:r>
            <a:endParaRPr lang="fa-IR" dirty="0" smtClean="0"/>
          </a:p>
          <a:p>
            <a:pPr lvl="1" algn="just" rtl="1">
              <a:buFont typeface="Wingdings" panose="05000000000000000000" pitchFamily="2" charset="2"/>
              <a:buChar char="§"/>
            </a:pPr>
            <a:r>
              <a:rPr lang="fa-IR" dirty="0" smtClean="0"/>
              <a:t>مکان یابی با کمک </a:t>
            </a:r>
            <a:r>
              <a:rPr lang="en-US" dirty="0" smtClean="0"/>
              <a:t>SBAS</a:t>
            </a:r>
            <a:r>
              <a:rPr lang="fa-IR" dirty="0" smtClean="0"/>
              <a:t>:  </a:t>
            </a:r>
            <a:r>
              <a:rPr lang="en-US" dirty="0" smtClean="0"/>
              <a:t>2.0 m CEP</a:t>
            </a:r>
            <a:endParaRPr lang="fa-IR" dirty="0" smtClean="0"/>
          </a:p>
          <a:p>
            <a:pPr algn="just" rtl="1"/>
            <a:r>
              <a:rPr lang="fa-IR" dirty="0" smtClean="0"/>
              <a:t>زمان موقعیت یابی (</a:t>
            </a:r>
            <a:r>
              <a:rPr lang="en-US" dirty="0" smtClean="0"/>
              <a:t>NEO-6M</a:t>
            </a:r>
            <a:r>
              <a:rPr lang="fa-IR" dirty="0" smtClean="0"/>
              <a:t>) : (</a:t>
            </a:r>
            <a:r>
              <a:rPr lang="fa-IR" sz="2100" dirty="0" smtClean="0"/>
              <a:t>البته در صورتی که سیگنال ضعیف باشد زمان ها بیشتر می شوند</a:t>
            </a:r>
            <a:r>
              <a:rPr lang="fa-IR" dirty="0" smtClean="0"/>
              <a:t>)</a:t>
            </a:r>
          </a:p>
          <a:p>
            <a:pPr lvl="1" algn="just" rtl="1">
              <a:buFont typeface="Wingdings" panose="05000000000000000000" pitchFamily="2" charset="2"/>
              <a:buChar char="§"/>
            </a:pPr>
            <a:r>
              <a:rPr lang="en-US" dirty="0" smtClean="0"/>
              <a:t>Cold start</a:t>
            </a:r>
            <a:r>
              <a:rPr lang="fa-IR" dirty="0" smtClean="0"/>
              <a:t> : </a:t>
            </a:r>
            <a:r>
              <a:rPr lang="en-US" dirty="0" smtClean="0"/>
              <a:t>27s</a:t>
            </a:r>
            <a:endParaRPr lang="fa-IR" dirty="0" smtClean="0"/>
          </a:p>
          <a:p>
            <a:pPr lvl="1" algn="just" rtl="1">
              <a:buFont typeface="Wingdings" panose="05000000000000000000" pitchFamily="2" charset="2"/>
              <a:buChar char="§"/>
            </a:pPr>
            <a:r>
              <a:rPr lang="en-US" dirty="0" smtClean="0"/>
              <a:t>Aided start</a:t>
            </a:r>
            <a:r>
              <a:rPr lang="fa-IR" dirty="0" smtClean="0"/>
              <a:t> : کمتر از </a:t>
            </a:r>
            <a:r>
              <a:rPr lang="en-US" dirty="0" smtClean="0"/>
              <a:t>3s</a:t>
            </a:r>
            <a:endParaRPr lang="fa-IR" dirty="0" smtClean="0"/>
          </a:p>
          <a:p>
            <a:pPr lvl="1" algn="just" rtl="1">
              <a:buFont typeface="Wingdings" panose="05000000000000000000" pitchFamily="2" charset="2"/>
              <a:buChar char="§"/>
            </a:pPr>
            <a:r>
              <a:rPr lang="en-US" dirty="0" smtClean="0"/>
              <a:t>Hot start</a:t>
            </a:r>
            <a:r>
              <a:rPr lang="fa-IR" dirty="0" smtClean="0"/>
              <a:t> : </a:t>
            </a:r>
            <a:r>
              <a:rPr lang="en-US" dirty="0" smtClean="0"/>
              <a:t>1s</a:t>
            </a:r>
            <a:endParaRPr lang="fa-IR" dirty="0" smtClean="0"/>
          </a:p>
          <a:p>
            <a:pPr marL="0" indent="0" algn="just" rtl="1">
              <a:buNone/>
            </a:pPr>
            <a:endParaRPr lang="fa-IR" dirty="0" smtClean="0"/>
          </a:p>
          <a:p>
            <a:pPr marL="457200" lvl="1" indent="0" algn="just" rtl="1">
              <a:buNone/>
            </a:pPr>
            <a:endParaRPr lang="fa-IR" dirty="0" smtClean="0"/>
          </a:p>
          <a:p>
            <a:pPr marL="457200" lvl="1" indent="0" algn="just" rtl="1">
              <a:buNone/>
            </a:pPr>
            <a:endParaRPr lang="en-US" dirty="0" smtClean="0"/>
          </a:p>
        </p:txBody>
      </p:sp>
    </p:spTree>
    <p:extLst>
      <p:ext uri="{BB962C8B-B14F-4D97-AF65-F5344CB8AC3E}">
        <p14:creationId xmlns:p14="http://schemas.microsoft.com/office/powerpoint/2010/main" val="2812351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58491"/>
          </a:xfrm>
        </p:spPr>
        <p:txBody>
          <a:bodyPr/>
          <a:lstStyle/>
          <a:p>
            <a:pPr algn="r" rtl="1"/>
            <a:r>
              <a:rPr lang="fa-IR" dirty="0" smtClean="0"/>
              <a:t>نرم افزار </a:t>
            </a:r>
            <a:r>
              <a:rPr lang="en-US" dirty="0" smtClean="0"/>
              <a:t>u-center</a:t>
            </a:r>
            <a:endParaRPr lang="en-US" dirty="0"/>
          </a:p>
        </p:txBody>
      </p:sp>
      <p:sp>
        <p:nvSpPr>
          <p:cNvPr id="3" name="Content Placeholder 2"/>
          <p:cNvSpPr>
            <a:spLocks noGrp="1"/>
          </p:cNvSpPr>
          <p:nvPr>
            <p:ph idx="1"/>
          </p:nvPr>
        </p:nvSpPr>
        <p:spPr>
          <a:xfrm>
            <a:off x="838200" y="1577009"/>
            <a:ext cx="10515600" cy="3048000"/>
          </a:xfrm>
        </p:spPr>
        <p:txBody>
          <a:bodyPr>
            <a:normAutofit lnSpcReduction="10000"/>
          </a:bodyPr>
          <a:lstStyle/>
          <a:p>
            <a:pPr algn="just" rtl="1"/>
            <a:r>
              <a:rPr lang="fa-IR" dirty="0" smtClean="0"/>
              <a:t>نرم افزار </a:t>
            </a:r>
            <a:r>
              <a:rPr lang="en-US" dirty="0" smtClean="0"/>
              <a:t>u-center</a:t>
            </a:r>
            <a:r>
              <a:rPr lang="fa-IR" dirty="0" smtClean="0"/>
              <a:t> توسط شرکت </a:t>
            </a:r>
            <a:r>
              <a:rPr lang="en-US" dirty="0" err="1" smtClean="0"/>
              <a:t>ublox</a:t>
            </a:r>
            <a:r>
              <a:rPr lang="fa-IR" dirty="0" smtClean="0"/>
              <a:t> برای سنجش و مشاهده وضعیت و دیتاهای ماژول های موقعیت یاب تولید شده است.</a:t>
            </a:r>
          </a:p>
          <a:p>
            <a:pPr algn="just" rtl="1"/>
            <a:r>
              <a:rPr lang="fa-IR" dirty="0" smtClean="0"/>
              <a:t>ویژگی های این نرم افزار :</a:t>
            </a:r>
          </a:p>
          <a:p>
            <a:pPr lvl="1" algn="just" rtl="1">
              <a:buFont typeface="Wingdings" panose="05000000000000000000" pitchFamily="2" charset="2"/>
              <a:buChar char="§"/>
            </a:pPr>
            <a:r>
              <a:rPr lang="fa-IR" dirty="0" smtClean="0"/>
              <a:t>قابل استفاده برای تمامی ماژول های موقعیت یاب (سازگاری کامل با </a:t>
            </a:r>
            <a:r>
              <a:rPr lang="en-US" dirty="0" smtClean="0"/>
              <a:t>NMEA</a:t>
            </a:r>
            <a:r>
              <a:rPr lang="fa-IR" dirty="0" smtClean="0"/>
              <a:t>)</a:t>
            </a:r>
          </a:p>
          <a:p>
            <a:pPr lvl="1" algn="just" rtl="1">
              <a:buFont typeface="Wingdings" panose="05000000000000000000" pitchFamily="2" charset="2"/>
              <a:buChar char="§"/>
            </a:pPr>
            <a:r>
              <a:rPr lang="fa-IR" dirty="0" smtClean="0"/>
              <a:t>محیطی گرافیکی و دارای انواع پنجره های گزارش پیام های موقعیت یابی</a:t>
            </a:r>
          </a:p>
          <a:p>
            <a:pPr lvl="1" algn="just" rtl="1">
              <a:buFont typeface="Wingdings" panose="05000000000000000000" pitchFamily="2" charset="2"/>
              <a:buChar char="§"/>
            </a:pPr>
            <a:r>
              <a:rPr lang="fa-IR" dirty="0" smtClean="0"/>
              <a:t>واسط دیتای ورودی ، پورت</a:t>
            </a:r>
            <a:r>
              <a:rPr lang="en-US" dirty="0" smtClean="0"/>
              <a:t>RS232 </a:t>
            </a:r>
            <a:r>
              <a:rPr lang="fa-IR" dirty="0" smtClean="0"/>
              <a:t> می باشد.</a:t>
            </a:r>
          </a:p>
          <a:p>
            <a:pPr lvl="1" algn="just" rtl="1">
              <a:buFont typeface="Wingdings" panose="05000000000000000000" pitchFamily="2" charset="2"/>
              <a:buChar char="§"/>
            </a:pPr>
            <a:r>
              <a:rPr lang="fa-IR" dirty="0" smtClean="0"/>
              <a:t>مجانی است</a:t>
            </a:r>
          </a:p>
        </p:txBody>
      </p:sp>
      <p:pic>
        <p:nvPicPr>
          <p:cNvPr id="5" name="Picture 4"/>
          <p:cNvPicPr>
            <a:picLocks noChangeAspect="1"/>
          </p:cNvPicPr>
          <p:nvPr/>
        </p:nvPicPr>
        <p:blipFill>
          <a:blip r:embed="rId2"/>
          <a:stretch>
            <a:fillRect/>
          </a:stretch>
        </p:blipFill>
        <p:spPr>
          <a:xfrm>
            <a:off x="338137" y="4504703"/>
            <a:ext cx="2380214" cy="1976788"/>
          </a:xfrm>
          <a:prstGeom prst="rect">
            <a:avLst/>
          </a:prstGeom>
        </p:spPr>
      </p:pic>
      <p:pic>
        <p:nvPicPr>
          <p:cNvPr id="6" name="Picture 5"/>
          <p:cNvPicPr>
            <a:picLocks noChangeAspect="1"/>
          </p:cNvPicPr>
          <p:nvPr/>
        </p:nvPicPr>
        <p:blipFill>
          <a:blip r:embed="rId3"/>
          <a:stretch>
            <a:fillRect/>
          </a:stretch>
        </p:blipFill>
        <p:spPr>
          <a:xfrm>
            <a:off x="3211616" y="4504703"/>
            <a:ext cx="2319133" cy="1912267"/>
          </a:xfrm>
          <a:prstGeom prst="rect">
            <a:avLst/>
          </a:prstGeom>
        </p:spPr>
      </p:pic>
      <p:pic>
        <p:nvPicPr>
          <p:cNvPr id="7" name="Picture 6"/>
          <p:cNvPicPr>
            <a:picLocks noChangeAspect="1"/>
          </p:cNvPicPr>
          <p:nvPr/>
        </p:nvPicPr>
        <p:blipFill>
          <a:blip r:embed="rId4"/>
          <a:stretch>
            <a:fillRect/>
          </a:stretch>
        </p:blipFill>
        <p:spPr>
          <a:xfrm>
            <a:off x="5880691" y="4901346"/>
            <a:ext cx="2621819" cy="1447405"/>
          </a:xfrm>
          <a:prstGeom prst="rect">
            <a:avLst/>
          </a:prstGeom>
        </p:spPr>
      </p:pic>
      <p:pic>
        <p:nvPicPr>
          <p:cNvPr id="8" name="Picture 7"/>
          <p:cNvPicPr>
            <a:picLocks noChangeAspect="1"/>
          </p:cNvPicPr>
          <p:nvPr/>
        </p:nvPicPr>
        <p:blipFill>
          <a:blip r:embed="rId5"/>
          <a:stretch>
            <a:fillRect/>
          </a:stretch>
        </p:blipFill>
        <p:spPr>
          <a:xfrm>
            <a:off x="8852452" y="4901346"/>
            <a:ext cx="2234591" cy="1447405"/>
          </a:xfrm>
          <a:prstGeom prst="rect">
            <a:avLst/>
          </a:prstGeom>
        </p:spPr>
      </p:pic>
    </p:spTree>
    <p:extLst>
      <p:ext uri="{BB962C8B-B14F-4D97-AF65-F5344CB8AC3E}">
        <p14:creationId xmlns:p14="http://schemas.microsoft.com/office/powerpoint/2010/main" val="35300860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0823"/>
          </a:xfrm>
        </p:spPr>
        <p:txBody>
          <a:bodyPr/>
          <a:lstStyle/>
          <a:p>
            <a:pPr algn="r" rtl="1"/>
            <a:r>
              <a:rPr lang="fa-IR" dirty="0" smtClean="0"/>
              <a:t>انواع آنتن </a:t>
            </a:r>
            <a:r>
              <a:rPr lang="en-US" dirty="0" smtClean="0"/>
              <a:t>GPS</a:t>
            </a:r>
            <a:endParaRPr lang="en-US" dirty="0"/>
          </a:p>
        </p:txBody>
      </p:sp>
      <p:sp>
        <p:nvSpPr>
          <p:cNvPr id="3" name="Content Placeholder 2"/>
          <p:cNvSpPr>
            <a:spLocks noGrp="1"/>
          </p:cNvSpPr>
          <p:nvPr>
            <p:ph idx="1"/>
          </p:nvPr>
        </p:nvSpPr>
        <p:spPr>
          <a:xfrm>
            <a:off x="838200" y="1159695"/>
            <a:ext cx="10515600" cy="2754035"/>
          </a:xfrm>
        </p:spPr>
        <p:txBody>
          <a:bodyPr>
            <a:normAutofit lnSpcReduction="10000"/>
          </a:bodyPr>
          <a:lstStyle/>
          <a:p>
            <a:pPr algn="just" rtl="1"/>
            <a:r>
              <a:rPr lang="fa-IR" dirty="0" smtClean="0"/>
              <a:t>آنتن های </a:t>
            </a:r>
            <a:r>
              <a:rPr lang="en-US" dirty="0" smtClean="0"/>
              <a:t>GPS</a:t>
            </a:r>
            <a:r>
              <a:rPr lang="fa-IR" dirty="0" smtClean="0"/>
              <a:t> به دو دسته تقسیم می شوند :</a:t>
            </a:r>
          </a:p>
          <a:p>
            <a:pPr lvl="1" algn="just" rtl="1">
              <a:buFont typeface="Wingdings" panose="05000000000000000000" pitchFamily="2" charset="2"/>
              <a:buChar char="§"/>
            </a:pPr>
            <a:r>
              <a:rPr lang="fa-IR" dirty="0" smtClean="0"/>
              <a:t>آنتن های </a:t>
            </a:r>
            <a:r>
              <a:rPr lang="en-US" dirty="0" smtClean="0"/>
              <a:t>Passive</a:t>
            </a:r>
            <a:endParaRPr lang="fa-IR" dirty="0" smtClean="0"/>
          </a:p>
          <a:p>
            <a:pPr lvl="2" algn="just" rtl="1">
              <a:buFont typeface="Wingdings" panose="05000000000000000000" pitchFamily="2" charset="2"/>
              <a:buChar char="ü"/>
            </a:pPr>
            <a:r>
              <a:rPr lang="fa-IR" dirty="0" smtClean="0"/>
              <a:t>این نوع آنتن ها در کاربرد ها و مکان هایی که سیگنال </a:t>
            </a:r>
            <a:r>
              <a:rPr lang="en-US" dirty="0" smtClean="0"/>
              <a:t>GPS</a:t>
            </a:r>
            <a:r>
              <a:rPr lang="fa-IR" dirty="0" smtClean="0"/>
              <a:t> قوی هستند استفاده می شوند.</a:t>
            </a:r>
          </a:p>
          <a:p>
            <a:pPr lvl="2" algn="just" rtl="1">
              <a:buFont typeface="Wingdings" panose="05000000000000000000" pitchFamily="2" charset="2"/>
              <a:buChar char="ü"/>
            </a:pPr>
            <a:r>
              <a:rPr lang="fa-IR" dirty="0" smtClean="0"/>
              <a:t>نیاز به تغذیه ندارند</a:t>
            </a:r>
          </a:p>
          <a:p>
            <a:pPr lvl="1" algn="just" rtl="1">
              <a:buFont typeface="Wingdings" panose="05000000000000000000" pitchFamily="2" charset="2"/>
              <a:buChar char="§"/>
            </a:pPr>
            <a:r>
              <a:rPr lang="fa-IR" dirty="0" smtClean="0"/>
              <a:t>آنتن های </a:t>
            </a:r>
            <a:r>
              <a:rPr lang="en-US" dirty="0" smtClean="0"/>
              <a:t>Active</a:t>
            </a:r>
            <a:endParaRPr lang="fa-IR" dirty="0" smtClean="0"/>
          </a:p>
          <a:p>
            <a:pPr lvl="2" algn="just" rtl="1">
              <a:buFont typeface="Wingdings" panose="05000000000000000000" pitchFamily="2" charset="2"/>
              <a:buChar char="ü"/>
            </a:pPr>
            <a:r>
              <a:rPr lang="fa-IR" dirty="0" smtClean="0"/>
              <a:t>دارای تقویت کننده داخلی بوده و در مکان هایی با سطح سیگنال ضعیف استفاده می شود</a:t>
            </a:r>
          </a:p>
          <a:p>
            <a:pPr lvl="2" algn="just" rtl="1">
              <a:buFont typeface="Wingdings" panose="05000000000000000000" pitchFamily="2" charset="2"/>
              <a:buChar char="ü"/>
            </a:pPr>
            <a:r>
              <a:rPr lang="fa-IR" dirty="0" smtClean="0"/>
              <a:t>نیاز به تغذیه دارند (ماژول های </a:t>
            </a:r>
            <a:r>
              <a:rPr lang="en-US" dirty="0" err="1" smtClean="0"/>
              <a:t>ublox</a:t>
            </a:r>
            <a:r>
              <a:rPr lang="fa-IR" dirty="0" smtClean="0"/>
              <a:t> به صورت داخلی تغذیه آنتن را فراهم میکنند)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908" y="4121268"/>
            <a:ext cx="3292337" cy="24565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00" y="4390697"/>
            <a:ext cx="4562268" cy="1955258"/>
          </a:xfrm>
          <a:prstGeom prst="rect">
            <a:avLst/>
          </a:prstGeom>
        </p:spPr>
      </p:pic>
      <p:sp>
        <p:nvSpPr>
          <p:cNvPr id="8" name="TextBox 7"/>
          <p:cNvSpPr txBox="1"/>
          <p:nvPr/>
        </p:nvSpPr>
        <p:spPr>
          <a:xfrm>
            <a:off x="2008721" y="3936602"/>
            <a:ext cx="1337226" cy="369332"/>
          </a:xfrm>
          <a:prstGeom prst="rect">
            <a:avLst/>
          </a:prstGeom>
          <a:noFill/>
        </p:spPr>
        <p:txBody>
          <a:bodyPr wrap="none" rtlCol="0">
            <a:spAutoFit/>
          </a:bodyPr>
          <a:lstStyle/>
          <a:p>
            <a:r>
              <a:rPr lang="fa-IR" dirty="0" smtClean="0"/>
              <a:t>آنتن غیر فعال :</a:t>
            </a:r>
            <a:endParaRPr lang="en-US" dirty="0"/>
          </a:p>
        </p:txBody>
      </p:sp>
      <p:sp>
        <p:nvSpPr>
          <p:cNvPr id="9" name="TextBox 8"/>
          <p:cNvSpPr txBox="1"/>
          <p:nvPr/>
        </p:nvSpPr>
        <p:spPr>
          <a:xfrm>
            <a:off x="9435548" y="4523634"/>
            <a:ext cx="982961" cy="369332"/>
          </a:xfrm>
          <a:prstGeom prst="rect">
            <a:avLst/>
          </a:prstGeom>
          <a:noFill/>
        </p:spPr>
        <p:txBody>
          <a:bodyPr wrap="none" rtlCol="0">
            <a:spAutoFit/>
          </a:bodyPr>
          <a:lstStyle/>
          <a:p>
            <a:r>
              <a:rPr lang="fa-IR" dirty="0" smtClean="0"/>
              <a:t>آنتن فعال :</a:t>
            </a:r>
            <a:endParaRPr lang="en-US" dirty="0"/>
          </a:p>
        </p:txBody>
      </p:sp>
    </p:spTree>
    <p:extLst>
      <p:ext uri="{BB962C8B-B14F-4D97-AF65-F5344CB8AC3E}">
        <p14:creationId xmlns:p14="http://schemas.microsoft.com/office/powerpoint/2010/main" val="4027676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بخش کاربر</a:t>
            </a:r>
            <a:endParaRPr lang="en-US" dirty="0"/>
          </a:p>
        </p:txBody>
      </p:sp>
      <p:sp>
        <p:nvSpPr>
          <p:cNvPr id="3" name="Content Placeholder 2"/>
          <p:cNvSpPr>
            <a:spLocks noGrp="1"/>
          </p:cNvSpPr>
          <p:nvPr>
            <p:ph idx="1"/>
          </p:nvPr>
        </p:nvSpPr>
        <p:spPr/>
        <p:txBody>
          <a:bodyPr/>
          <a:lstStyle/>
          <a:p>
            <a:pPr algn="just" rtl="1"/>
            <a:r>
              <a:rPr lang="fa-IR" dirty="0" smtClean="0"/>
              <a:t>توسعه این بخش آزاد است و شرکت های مختلفی اقدام به ساخت گیرنده های </a:t>
            </a:r>
            <a:r>
              <a:rPr lang="en-US" dirty="0" smtClean="0"/>
              <a:t>GPS</a:t>
            </a:r>
            <a:r>
              <a:rPr lang="fa-IR" dirty="0" smtClean="0"/>
              <a:t> در قالب دستگاه یا ماژول کرده اند.</a:t>
            </a:r>
          </a:p>
          <a:p>
            <a:pPr algn="just" rtl="1"/>
            <a:r>
              <a:rPr lang="fa-IR" dirty="0" smtClean="0"/>
              <a:t>گیرنده ها بر اساس استاندارد های سیگنال های </a:t>
            </a:r>
            <a:r>
              <a:rPr lang="en-US" dirty="0" smtClean="0"/>
              <a:t>GPS</a:t>
            </a:r>
            <a:r>
              <a:rPr lang="fa-IR" dirty="0" smtClean="0"/>
              <a:t> اقدام به دریافت و آنالیز سیگنال ها می کنند.</a:t>
            </a:r>
          </a:p>
        </p:txBody>
      </p:sp>
    </p:spTree>
    <p:extLst>
      <p:ext uri="{BB962C8B-B14F-4D97-AF65-F5344CB8AC3E}">
        <p14:creationId xmlns:p14="http://schemas.microsoft.com/office/powerpoint/2010/main" val="25917947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منابع</a:t>
            </a:r>
            <a:endParaRPr lang="en-US" dirty="0"/>
          </a:p>
        </p:txBody>
      </p:sp>
      <p:sp>
        <p:nvSpPr>
          <p:cNvPr id="3" name="Content Placeholder 2"/>
          <p:cNvSpPr>
            <a:spLocks noGrp="1"/>
          </p:cNvSpPr>
          <p:nvPr>
            <p:ph idx="1"/>
          </p:nvPr>
        </p:nvSpPr>
        <p:spPr>
          <a:xfrm>
            <a:off x="1141412" y="1710047"/>
            <a:ext cx="9905999" cy="4081154"/>
          </a:xfrm>
        </p:spPr>
        <p:txBody>
          <a:bodyPr>
            <a:normAutofit fontScale="92500" lnSpcReduction="10000"/>
          </a:bodyPr>
          <a:lstStyle/>
          <a:p>
            <a:r>
              <a:rPr lang="en-US" dirty="0">
                <a:hlinkClick r:id="rId2"/>
              </a:rPr>
              <a:t>http://www.gps.gov</a:t>
            </a:r>
            <a:r>
              <a:rPr lang="en-US" dirty="0" smtClean="0">
                <a:hlinkClick r:id="rId2"/>
              </a:rPr>
              <a:t>/</a:t>
            </a:r>
            <a:endParaRPr lang="en-US" dirty="0" smtClean="0"/>
          </a:p>
          <a:p>
            <a:r>
              <a:rPr lang="en-US" dirty="0">
                <a:hlinkClick r:id="rId3"/>
              </a:rPr>
              <a:t>https://www.glonass-iac.ru/en</a:t>
            </a:r>
            <a:r>
              <a:rPr lang="en-US" dirty="0" smtClean="0">
                <a:hlinkClick r:id="rId3"/>
              </a:rPr>
              <a:t>/</a:t>
            </a:r>
            <a:endParaRPr lang="en-US" dirty="0" smtClean="0"/>
          </a:p>
          <a:p>
            <a:r>
              <a:rPr lang="en-US" dirty="0">
                <a:hlinkClick r:id="rId4"/>
              </a:rPr>
              <a:t>http://</a:t>
            </a:r>
            <a:r>
              <a:rPr lang="en-US" dirty="0" smtClean="0">
                <a:hlinkClick r:id="rId4"/>
              </a:rPr>
              <a:t>www.navipedia.net/index.php/Main_Page</a:t>
            </a:r>
            <a:endParaRPr lang="en-US" dirty="0" smtClean="0"/>
          </a:p>
          <a:p>
            <a:r>
              <a:rPr lang="en-US" dirty="0">
                <a:hlinkClick r:id="rId5"/>
              </a:rPr>
              <a:t>http://</a:t>
            </a:r>
            <a:r>
              <a:rPr lang="en-US" dirty="0" smtClean="0">
                <a:hlinkClick r:id="rId5"/>
              </a:rPr>
              <a:t>www.sdcm.ru/index_eng.html</a:t>
            </a:r>
            <a:endParaRPr lang="en-US" dirty="0" smtClean="0"/>
          </a:p>
          <a:p>
            <a:r>
              <a:rPr lang="en-US" dirty="0">
                <a:hlinkClick r:id="rId6"/>
              </a:rPr>
              <a:t>https://</a:t>
            </a:r>
            <a:r>
              <a:rPr lang="en-US" dirty="0" smtClean="0">
                <a:hlinkClick r:id="rId6"/>
              </a:rPr>
              <a:t>en.wikipedia.org/wiki/Global_Positioning_System</a:t>
            </a:r>
            <a:endParaRPr lang="en-US" dirty="0" smtClean="0"/>
          </a:p>
          <a:p>
            <a:r>
              <a:rPr lang="en-US" dirty="0">
                <a:hlinkClick r:id="rId7"/>
              </a:rPr>
              <a:t>https://</a:t>
            </a:r>
            <a:r>
              <a:rPr lang="en-US" dirty="0" smtClean="0">
                <a:hlinkClick r:id="rId7"/>
              </a:rPr>
              <a:t>en.wikipedia.org/wiki/GPS_signals</a:t>
            </a:r>
            <a:endParaRPr lang="en-US" dirty="0" smtClean="0"/>
          </a:p>
          <a:p>
            <a:r>
              <a:rPr lang="en-US" dirty="0">
                <a:hlinkClick r:id="rId8"/>
              </a:rPr>
              <a:t>https://</a:t>
            </a:r>
            <a:r>
              <a:rPr lang="en-US" dirty="0" smtClean="0">
                <a:hlinkClick r:id="rId8"/>
              </a:rPr>
              <a:t>www.thetech.org/exhibits/online/satellite/home.html</a:t>
            </a:r>
            <a:endParaRPr lang="en-US" dirty="0" smtClean="0"/>
          </a:p>
          <a:p>
            <a:r>
              <a:rPr lang="en-US" dirty="0">
                <a:hlinkClick r:id="rId9"/>
              </a:rPr>
              <a:t>https://celestrak.com/columns/v04n07</a:t>
            </a:r>
            <a:r>
              <a:rPr lang="en-US" dirty="0" smtClean="0">
                <a:hlinkClick r:id="rId9"/>
              </a:rPr>
              <a:t>/</a:t>
            </a:r>
            <a:endParaRPr lang="en-US" dirty="0" smtClean="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7973293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mtClean="0"/>
              <a:t>منابع </a:t>
            </a:r>
            <a:r>
              <a:rPr lang="fa-IR" smtClean="0"/>
              <a:t>(لینک فایل ها)</a:t>
            </a:r>
            <a:endParaRPr lang="en-US" dirty="0"/>
          </a:p>
        </p:txBody>
      </p:sp>
      <p:sp>
        <p:nvSpPr>
          <p:cNvPr id="3" name="Content Placeholder 2"/>
          <p:cNvSpPr>
            <a:spLocks noGrp="1"/>
          </p:cNvSpPr>
          <p:nvPr>
            <p:ph idx="1"/>
          </p:nvPr>
        </p:nvSpPr>
        <p:spPr/>
        <p:txBody>
          <a:bodyPr/>
          <a:lstStyle/>
          <a:p>
            <a:pPr marL="0" indent="0" algn="l">
              <a:buNone/>
            </a:pPr>
            <a:r>
              <a:rPr lang="en-US" dirty="0" smtClean="0">
                <a:hlinkClick r:id="rId2"/>
              </a:rPr>
              <a:t>GPS Essentials of Satellite Navigation , </a:t>
            </a:r>
            <a:r>
              <a:rPr lang="en-US" dirty="0" err="1" smtClean="0">
                <a:hlinkClick r:id="rId2"/>
              </a:rPr>
              <a:t>Ublox</a:t>
            </a:r>
            <a:endParaRPr lang="en-US" dirty="0" smtClean="0"/>
          </a:p>
          <a:p>
            <a:pPr marL="0" indent="0" algn="l">
              <a:buNone/>
            </a:pPr>
            <a:r>
              <a:rPr lang="en-US" dirty="0" smtClean="0">
                <a:hlinkClick r:id="rId3"/>
              </a:rPr>
              <a:t>NAVSTAR GPS Space Segment / Navigation User Interfaces</a:t>
            </a:r>
            <a:endParaRPr lang="en-US" dirty="0" smtClean="0"/>
          </a:p>
          <a:p>
            <a:pPr marL="0" indent="0" algn="l">
              <a:buNone/>
            </a:pPr>
            <a:r>
              <a:rPr lang="en-US" dirty="0" smtClean="0">
                <a:hlinkClick r:id="rId4"/>
              </a:rPr>
              <a:t>GPS Standard</a:t>
            </a:r>
            <a:endParaRPr lang="en-US" dirty="0" smtClean="0"/>
          </a:p>
          <a:p>
            <a:pPr marL="0" indent="0" algn="l">
              <a:buNone/>
            </a:pPr>
            <a:r>
              <a:rPr lang="en-US" dirty="0" smtClean="0">
                <a:hlinkClick r:id="rId5"/>
              </a:rPr>
              <a:t>GPS1</a:t>
            </a:r>
            <a:endParaRPr lang="en-US" dirty="0" smtClean="0"/>
          </a:p>
          <a:p>
            <a:pPr marL="0" indent="0" algn="l">
              <a:buNone/>
            </a:pPr>
            <a:r>
              <a:rPr lang="en-US" dirty="0" smtClean="0">
                <a:hlinkClick r:id="rId6"/>
              </a:rPr>
              <a:t>GPS2</a:t>
            </a:r>
            <a:endParaRPr lang="en-US" dirty="0" smtClean="0"/>
          </a:p>
        </p:txBody>
      </p:sp>
    </p:spTree>
    <p:extLst>
      <p:ext uri="{BB962C8B-B14F-4D97-AF65-F5344CB8AC3E}">
        <p14:creationId xmlns:p14="http://schemas.microsoft.com/office/powerpoint/2010/main" val="13120079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متشکرم</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09808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19"/>
          </a:xfrm>
        </p:spPr>
        <p:txBody>
          <a:bodyPr>
            <a:normAutofit fontScale="90000"/>
          </a:bodyPr>
          <a:lstStyle/>
          <a:p>
            <a:pPr algn="r" rtl="1"/>
            <a:r>
              <a:rPr lang="fa-IR" dirty="0" smtClean="0"/>
              <a:t>سیستم های موقعیت یاب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640758"/>
              </p:ext>
            </p:extLst>
          </p:nvPr>
        </p:nvGraphicFramePr>
        <p:xfrm>
          <a:off x="414465" y="656110"/>
          <a:ext cx="10939335" cy="6070972"/>
        </p:xfrm>
        <a:graphic>
          <a:graphicData uri="http://schemas.openxmlformats.org/drawingml/2006/table">
            <a:tbl>
              <a:tblPr firstRow="1" bandRow="1">
                <a:tableStyleId>{5C22544A-7EE6-4342-B048-85BDC9FD1C3A}</a:tableStyleId>
              </a:tblPr>
              <a:tblGrid>
                <a:gridCol w="1541941"/>
                <a:gridCol w="1541941"/>
                <a:gridCol w="1540115"/>
                <a:gridCol w="1616642"/>
                <a:gridCol w="1649897"/>
                <a:gridCol w="1831087"/>
                <a:gridCol w="1217712"/>
              </a:tblGrid>
              <a:tr h="357881">
                <a:tc>
                  <a:txBody>
                    <a:bodyPr/>
                    <a:lstStyle/>
                    <a:p>
                      <a:pPr algn="r" rtl="1"/>
                      <a:r>
                        <a:rPr lang="en-US" dirty="0" smtClean="0"/>
                        <a:t>QZSS</a:t>
                      </a:r>
                      <a:endParaRPr lang="en-US" dirty="0"/>
                    </a:p>
                  </a:txBody>
                  <a:tcPr/>
                </a:tc>
                <a:tc>
                  <a:txBody>
                    <a:bodyPr/>
                    <a:lstStyle/>
                    <a:p>
                      <a:pPr algn="r" rtl="1"/>
                      <a:r>
                        <a:rPr lang="en-US" dirty="0" err="1" smtClean="0"/>
                        <a:t>BeiDou</a:t>
                      </a:r>
                      <a:r>
                        <a:rPr lang="en-US" dirty="0" smtClean="0"/>
                        <a:t> (BDS)</a:t>
                      </a:r>
                      <a:endParaRPr lang="en-US" dirty="0"/>
                    </a:p>
                  </a:txBody>
                  <a:tcPr/>
                </a:tc>
                <a:tc>
                  <a:txBody>
                    <a:bodyPr/>
                    <a:lstStyle/>
                    <a:p>
                      <a:pPr algn="r" rtl="1"/>
                      <a:r>
                        <a:rPr lang="en-US" dirty="0" smtClean="0"/>
                        <a:t>IRNSS</a:t>
                      </a:r>
                      <a:endParaRPr lang="en-US" dirty="0"/>
                    </a:p>
                  </a:txBody>
                  <a:tcPr/>
                </a:tc>
                <a:tc>
                  <a:txBody>
                    <a:bodyPr/>
                    <a:lstStyle/>
                    <a:p>
                      <a:pPr algn="r" rtl="1"/>
                      <a:r>
                        <a:rPr lang="en-US" dirty="0" smtClean="0"/>
                        <a:t>Galileo</a:t>
                      </a:r>
                      <a:endParaRPr lang="en-US" dirty="0"/>
                    </a:p>
                  </a:txBody>
                  <a:tcPr/>
                </a:tc>
                <a:tc>
                  <a:txBody>
                    <a:bodyPr/>
                    <a:lstStyle/>
                    <a:p>
                      <a:pPr algn="r" rtl="1"/>
                      <a:r>
                        <a:rPr lang="en-US" dirty="0" smtClean="0"/>
                        <a:t>GLONASS</a:t>
                      </a:r>
                      <a:endParaRPr lang="en-US" dirty="0"/>
                    </a:p>
                  </a:txBody>
                  <a:tcPr/>
                </a:tc>
                <a:tc>
                  <a:txBody>
                    <a:bodyPr/>
                    <a:lstStyle/>
                    <a:p>
                      <a:pPr algn="r" rtl="1"/>
                      <a:r>
                        <a:rPr lang="en-US" dirty="0" smtClean="0"/>
                        <a:t>GPS</a:t>
                      </a:r>
                      <a:endParaRPr lang="en-US" dirty="0"/>
                    </a:p>
                  </a:txBody>
                  <a:tcPr/>
                </a:tc>
                <a:tc>
                  <a:txBody>
                    <a:bodyPr/>
                    <a:lstStyle/>
                    <a:p>
                      <a:pPr algn="r" rtl="1"/>
                      <a:endParaRPr lang="en-US" dirty="0"/>
                    </a:p>
                  </a:txBody>
                  <a:tcPr/>
                </a:tc>
              </a:tr>
              <a:tr h="357881">
                <a:tc>
                  <a:txBody>
                    <a:bodyPr/>
                    <a:lstStyle/>
                    <a:p>
                      <a:pPr algn="r" rtl="1"/>
                      <a:r>
                        <a:rPr lang="fa-IR" dirty="0" smtClean="0"/>
                        <a:t>ژاپن</a:t>
                      </a:r>
                      <a:endParaRPr lang="en-US" dirty="0"/>
                    </a:p>
                  </a:txBody>
                  <a:tcPr/>
                </a:tc>
                <a:tc>
                  <a:txBody>
                    <a:bodyPr/>
                    <a:lstStyle/>
                    <a:p>
                      <a:pPr algn="r" rtl="1"/>
                      <a:r>
                        <a:rPr lang="fa-IR" dirty="0" smtClean="0"/>
                        <a:t>چین</a:t>
                      </a:r>
                      <a:endParaRPr lang="en-US" dirty="0"/>
                    </a:p>
                  </a:txBody>
                  <a:tcPr/>
                </a:tc>
                <a:tc>
                  <a:txBody>
                    <a:bodyPr/>
                    <a:lstStyle/>
                    <a:p>
                      <a:pPr algn="r" rtl="1"/>
                      <a:r>
                        <a:rPr lang="fa-IR" dirty="0" smtClean="0"/>
                        <a:t>هند</a:t>
                      </a:r>
                      <a:endParaRPr lang="en-US" dirty="0"/>
                    </a:p>
                  </a:txBody>
                  <a:tcPr/>
                </a:tc>
                <a:tc>
                  <a:txBody>
                    <a:bodyPr/>
                    <a:lstStyle/>
                    <a:p>
                      <a:pPr algn="r" rtl="1"/>
                      <a:r>
                        <a:rPr lang="fa-IR" dirty="0" smtClean="0"/>
                        <a:t>اتحادیه اروپا</a:t>
                      </a:r>
                      <a:endParaRPr lang="en-US" dirty="0"/>
                    </a:p>
                  </a:txBody>
                  <a:tcPr/>
                </a:tc>
                <a:tc>
                  <a:txBody>
                    <a:bodyPr/>
                    <a:lstStyle/>
                    <a:p>
                      <a:pPr algn="r" rtl="1"/>
                      <a:r>
                        <a:rPr lang="fa-IR" dirty="0" smtClean="0"/>
                        <a:t>روسیه</a:t>
                      </a:r>
                      <a:endParaRPr lang="en-US" dirty="0"/>
                    </a:p>
                  </a:txBody>
                  <a:tcPr/>
                </a:tc>
                <a:tc>
                  <a:txBody>
                    <a:bodyPr/>
                    <a:lstStyle/>
                    <a:p>
                      <a:pPr algn="r" rtl="1"/>
                      <a:r>
                        <a:rPr lang="fa-IR" dirty="0" smtClean="0"/>
                        <a:t>ایالات متحده</a:t>
                      </a:r>
                      <a:endParaRPr lang="en-US" dirty="0"/>
                    </a:p>
                  </a:txBody>
                  <a:tcPr/>
                </a:tc>
                <a:tc>
                  <a:txBody>
                    <a:bodyPr/>
                    <a:lstStyle/>
                    <a:p>
                      <a:pPr algn="r" rtl="1"/>
                      <a:r>
                        <a:rPr lang="fa-IR" dirty="0" smtClean="0"/>
                        <a:t>کشور مالک</a:t>
                      </a:r>
                      <a:endParaRPr lang="en-US" dirty="0"/>
                    </a:p>
                  </a:txBody>
                  <a:tcPr/>
                </a:tc>
              </a:tr>
              <a:tr h="383726">
                <a:tc>
                  <a:txBody>
                    <a:bodyPr/>
                    <a:lstStyle/>
                    <a:p>
                      <a:pPr algn="r" rtl="1"/>
                      <a:r>
                        <a:rPr lang="fa-IR" dirty="0" smtClean="0"/>
                        <a:t>4</a:t>
                      </a:r>
                      <a:endParaRPr lang="en-US" dirty="0"/>
                    </a:p>
                  </a:txBody>
                  <a:tcPr/>
                </a:tc>
                <a:tc>
                  <a:txBody>
                    <a:bodyPr/>
                    <a:lstStyle/>
                    <a:p>
                      <a:pPr algn="r" rtl="1"/>
                      <a:r>
                        <a:rPr lang="en-US" dirty="0" smtClean="0"/>
                        <a:t>15+20</a:t>
                      </a:r>
                      <a:endParaRPr lang="en-US" dirty="0"/>
                    </a:p>
                  </a:txBody>
                  <a:tcPr/>
                </a:tc>
                <a:tc>
                  <a:txBody>
                    <a:bodyPr/>
                    <a:lstStyle/>
                    <a:p>
                      <a:pPr algn="r" rtl="1"/>
                      <a:r>
                        <a:rPr lang="en-US" dirty="0" smtClean="0"/>
                        <a:t>7</a:t>
                      </a:r>
                      <a:endParaRPr lang="en-US" dirty="0"/>
                    </a:p>
                  </a:txBody>
                  <a:tcPr/>
                </a:tc>
                <a:tc>
                  <a:txBody>
                    <a:bodyPr/>
                    <a:lstStyle/>
                    <a:p>
                      <a:pPr algn="r" rtl="1"/>
                      <a:r>
                        <a:rPr lang="en-US" dirty="0" smtClean="0"/>
                        <a:t>27+3</a:t>
                      </a:r>
                      <a:endParaRPr lang="en-US" dirty="0"/>
                    </a:p>
                  </a:txBody>
                  <a:tcPr/>
                </a:tc>
                <a:tc>
                  <a:txBody>
                    <a:bodyPr/>
                    <a:lstStyle/>
                    <a:p>
                      <a:pPr algn="r" rtl="1"/>
                      <a:r>
                        <a:rPr lang="en-US" dirty="0" smtClean="0"/>
                        <a:t>24+4</a:t>
                      </a:r>
                      <a:endParaRPr lang="en-US" dirty="0"/>
                    </a:p>
                  </a:txBody>
                  <a:tcPr/>
                </a:tc>
                <a:tc>
                  <a:txBody>
                    <a:bodyPr/>
                    <a:lstStyle/>
                    <a:p>
                      <a:pPr algn="r" rtl="1"/>
                      <a:r>
                        <a:rPr lang="en-US" dirty="0" smtClean="0"/>
                        <a:t>32</a:t>
                      </a:r>
                      <a:endParaRPr lang="en-US" dirty="0"/>
                    </a:p>
                  </a:txBody>
                  <a:tcPr/>
                </a:tc>
                <a:tc>
                  <a:txBody>
                    <a:bodyPr/>
                    <a:lstStyle/>
                    <a:p>
                      <a:pPr algn="r" rtl="1"/>
                      <a:r>
                        <a:rPr lang="fa-IR" dirty="0" smtClean="0"/>
                        <a:t>تعداد ماهواره</a:t>
                      </a:r>
                      <a:endParaRPr lang="en-US" dirty="0"/>
                    </a:p>
                  </a:txBody>
                  <a:tcPr/>
                </a:tc>
              </a:tr>
              <a:tr h="626292">
                <a:tc>
                  <a:txBody>
                    <a:bodyPr/>
                    <a:lstStyle/>
                    <a:p>
                      <a:pPr algn="r" rtl="1"/>
                      <a:r>
                        <a:rPr lang="en-US" dirty="0" smtClean="0"/>
                        <a:t>3 GSO</a:t>
                      </a:r>
                      <a:endParaRPr lang="en-US" dirty="0"/>
                    </a:p>
                  </a:txBody>
                  <a:tcPr/>
                </a:tc>
                <a:tc>
                  <a:txBody>
                    <a:bodyPr/>
                    <a:lstStyle/>
                    <a:p>
                      <a:pPr algn="r" rtl="1"/>
                      <a:r>
                        <a:rPr lang="en-US" dirty="0" smtClean="0"/>
                        <a:t>30</a:t>
                      </a:r>
                      <a:r>
                        <a:rPr lang="en-US" baseline="0" dirty="0" smtClean="0"/>
                        <a:t> MEO</a:t>
                      </a:r>
                    </a:p>
                    <a:p>
                      <a:pPr algn="r" rtl="1"/>
                      <a:r>
                        <a:rPr lang="en-US" baseline="0" dirty="0" smtClean="0"/>
                        <a:t>5 GEO</a:t>
                      </a:r>
                      <a:endParaRPr lang="en-US" dirty="0"/>
                    </a:p>
                  </a:txBody>
                  <a:tcPr/>
                </a:tc>
                <a:tc>
                  <a:txBody>
                    <a:bodyPr/>
                    <a:lstStyle/>
                    <a:p>
                      <a:pPr algn="r" rtl="1"/>
                      <a:r>
                        <a:rPr lang="en-US" dirty="0" smtClean="0"/>
                        <a:t>GEO</a:t>
                      </a:r>
                    </a:p>
                    <a:p>
                      <a:pPr algn="r" rtl="1"/>
                      <a:r>
                        <a:rPr lang="en-US" dirty="0" smtClean="0"/>
                        <a:t>GSO</a:t>
                      </a:r>
                      <a:endParaRPr lang="en-US" dirty="0"/>
                    </a:p>
                  </a:txBody>
                  <a:tcPr/>
                </a:tc>
                <a:tc>
                  <a:txBody>
                    <a:bodyPr/>
                    <a:lstStyle/>
                    <a:p>
                      <a:pPr algn="r" rtl="1"/>
                      <a:r>
                        <a:rPr lang="en-US" dirty="0" smtClean="0"/>
                        <a:t>3 MEO</a:t>
                      </a:r>
                      <a:endParaRPr lang="en-US" dirty="0"/>
                    </a:p>
                  </a:txBody>
                  <a:tcPr/>
                </a:tc>
                <a:tc>
                  <a:txBody>
                    <a:bodyPr/>
                    <a:lstStyle/>
                    <a:p>
                      <a:pPr algn="r" rtl="1"/>
                      <a:r>
                        <a:rPr lang="en-US" dirty="0" smtClean="0"/>
                        <a:t>3 MEO</a:t>
                      </a:r>
                      <a:endParaRPr lang="en-US" dirty="0"/>
                    </a:p>
                  </a:txBody>
                  <a:tcPr/>
                </a:tc>
                <a:tc>
                  <a:txBody>
                    <a:bodyPr/>
                    <a:lstStyle/>
                    <a:p>
                      <a:pPr algn="r" rtl="1"/>
                      <a:r>
                        <a:rPr lang="en-US" dirty="0" smtClean="0"/>
                        <a:t>6 MEO</a:t>
                      </a:r>
                      <a:endParaRPr lang="en-US" dirty="0"/>
                    </a:p>
                  </a:txBody>
                  <a:tcPr/>
                </a:tc>
                <a:tc>
                  <a:txBody>
                    <a:bodyPr/>
                    <a:lstStyle/>
                    <a:p>
                      <a:pPr algn="r" rtl="1"/>
                      <a:r>
                        <a:rPr lang="fa-IR" dirty="0" smtClean="0"/>
                        <a:t>تعداد مدارها</a:t>
                      </a:r>
                      <a:endParaRPr lang="en-US" dirty="0"/>
                    </a:p>
                  </a:txBody>
                  <a:tcPr/>
                </a:tc>
              </a:tr>
              <a:tr h="357881">
                <a:tc>
                  <a:txBody>
                    <a:bodyPr/>
                    <a:lstStyle/>
                    <a:p>
                      <a:pPr algn="r" rtl="1"/>
                      <a:endParaRPr lang="en-US" dirty="0"/>
                    </a:p>
                  </a:txBody>
                  <a:tcPr/>
                </a:tc>
                <a:tc>
                  <a:txBody>
                    <a:bodyPr/>
                    <a:lstStyle/>
                    <a:p>
                      <a:pPr algn="r" rtl="1"/>
                      <a:r>
                        <a:rPr lang="en-US" dirty="0" smtClean="0"/>
                        <a:t>21150 km</a:t>
                      </a:r>
                      <a:endParaRPr lang="en-US" dirty="0"/>
                    </a:p>
                  </a:txBody>
                  <a:tcPr/>
                </a:tc>
                <a:tc>
                  <a:txBody>
                    <a:bodyPr/>
                    <a:lstStyle/>
                    <a:p>
                      <a:pPr algn="r" rtl="1"/>
                      <a:r>
                        <a:rPr lang="en-US" dirty="0" smtClean="0"/>
                        <a:t>36000 km</a:t>
                      </a:r>
                      <a:endParaRPr lang="en-US" dirty="0"/>
                    </a:p>
                  </a:txBody>
                  <a:tcPr/>
                </a:tc>
                <a:tc>
                  <a:txBody>
                    <a:bodyPr/>
                    <a:lstStyle/>
                    <a:p>
                      <a:pPr algn="r" rtl="1"/>
                      <a:r>
                        <a:rPr lang="en-US" dirty="0" smtClean="0"/>
                        <a:t>23222 km</a:t>
                      </a:r>
                      <a:endParaRPr lang="en-US" dirty="0"/>
                    </a:p>
                  </a:txBody>
                  <a:tcPr/>
                </a:tc>
                <a:tc>
                  <a:txBody>
                    <a:bodyPr/>
                    <a:lstStyle/>
                    <a:p>
                      <a:pPr algn="r" rtl="1"/>
                      <a:r>
                        <a:rPr lang="en-US" dirty="0" smtClean="0"/>
                        <a:t>19130 km</a:t>
                      </a:r>
                      <a:endParaRPr lang="en-US" dirty="0"/>
                    </a:p>
                  </a:txBody>
                  <a:tcPr/>
                </a:tc>
                <a:tc>
                  <a:txBody>
                    <a:bodyPr/>
                    <a:lstStyle/>
                    <a:p>
                      <a:pPr algn="r" rtl="1"/>
                      <a:r>
                        <a:rPr lang="en-US" dirty="0" smtClean="0"/>
                        <a:t>20180</a:t>
                      </a:r>
                      <a:r>
                        <a:rPr lang="en-US" baseline="0" dirty="0" smtClean="0"/>
                        <a:t> </a:t>
                      </a:r>
                      <a:r>
                        <a:rPr lang="en-US" dirty="0" smtClean="0"/>
                        <a:t>km</a:t>
                      </a:r>
                      <a:endParaRPr lang="en-US" dirty="0"/>
                    </a:p>
                  </a:txBody>
                  <a:tcPr/>
                </a:tc>
                <a:tc>
                  <a:txBody>
                    <a:bodyPr/>
                    <a:lstStyle/>
                    <a:p>
                      <a:pPr algn="r" rtl="1"/>
                      <a:r>
                        <a:rPr lang="fa-IR" dirty="0" smtClean="0"/>
                        <a:t>ارتفاع</a:t>
                      </a:r>
                      <a:r>
                        <a:rPr lang="fa-IR" baseline="0" dirty="0" smtClean="0"/>
                        <a:t> </a:t>
                      </a:r>
                      <a:r>
                        <a:rPr lang="fa-IR" dirty="0" smtClean="0"/>
                        <a:t>مدار</a:t>
                      </a:r>
                      <a:endParaRPr lang="en-US" dirty="0"/>
                    </a:p>
                  </a:txBody>
                  <a:tcPr/>
                </a:tc>
              </a:tr>
              <a:tr h="383726">
                <a:tc>
                  <a:txBody>
                    <a:bodyPr/>
                    <a:lstStyle/>
                    <a:p>
                      <a:pPr algn="r" rtl="1"/>
                      <a:endParaRPr lang="en-US" dirty="0"/>
                    </a:p>
                  </a:txBody>
                  <a:tcPr/>
                </a:tc>
                <a:tc>
                  <a:txBody>
                    <a:bodyPr/>
                    <a:lstStyle/>
                    <a:p>
                      <a:pPr algn="r" rtl="1"/>
                      <a:r>
                        <a:rPr lang="en-US" dirty="0" smtClean="0"/>
                        <a:t>12h 38m</a:t>
                      </a:r>
                      <a:endParaRPr lang="en-US" dirty="0"/>
                    </a:p>
                  </a:txBody>
                  <a:tcPr/>
                </a:tc>
                <a:tc>
                  <a:txBody>
                    <a:bodyPr/>
                    <a:lstStyle/>
                    <a:p>
                      <a:pPr algn="r" rtl="1"/>
                      <a:r>
                        <a:rPr lang="en-US" dirty="0" smtClean="0"/>
                        <a:t>-</a:t>
                      </a:r>
                      <a:endParaRPr lang="en-US" dirty="0"/>
                    </a:p>
                  </a:txBody>
                  <a:tcPr/>
                </a:tc>
                <a:tc>
                  <a:txBody>
                    <a:bodyPr/>
                    <a:lstStyle/>
                    <a:p>
                      <a:pPr algn="r" rtl="1"/>
                      <a:r>
                        <a:rPr lang="en-US" dirty="0" smtClean="0"/>
                        <a:t>14h 5m</a:t>
                      </a:r>
                      <a:endParaRPr lang="en-US" dirty="0"/>
                    </a:p>
                  </a:txBody>
                  <a:tcPr/>
                </a:tc>
                <a:tc>
                  <a:txBody>
                    <a:bodyPr/>
                    <a:lstStyle/>
                    <a:p>
                      <a:pPr algn="r" rtl="1"/>
                      <a:r>
                        <a:rPr lang="en-US" dirty="0" smtClean="0"/>
                        <a:t>11h 16m</a:t>
                      </a:r>
                      <a:endParaRPr lang="en-US" dirty="0"/>
                    </a:p>
                  </a:txBody>
                  <a:tcPr/>
                </a:tc>
                <a:tc>
                  <a:txBody>
                    <a:bodyPr/>
                    <a:lstStyle/>
                    <a:p>
                      <a:pPr algn="r" rtl="1"/>
                      <a:r>
                        <a:rPr lang="en-US" dirty="0" smtClean="0"/>
                        <a:t>11h 58m</a:t>
                      </a:r>
                      <a:endParaRPr lang="en-US" dirty="0"/>
                    </a:p>
                  </a:txBody>
                  <a:tcPr/>
                </a:tc>
                <a:tc>
                  <a:txBody>
                    <a:bodyPr/>
                    <a:lstStyle/>
                    <a:p>
                      <a:pPr algn="r" rtl="1"/>
                      <a:r>
                        <a:rPr lang="fa-IR" dirty="0" smtClean="0"/>
                        <a:t>دوره چرخش</a:t>
                      </a:r>
                      <a:endParaRPr lang="en-US" dirty="0"/>
                    </a:p>
                  </a:txBody>
                  <a:tcPr/>
                </a:tc>
              </a:tr>
              <a:tr h="2505166">
                <a:tc>
                  <a:txBody>
                    <a:bodyPr/>
                    <a:lstStyle/>
                    <a:p>
                      <a:pPr algn="r" rtl="1"/>
                      <a:r>
                        <a:rPr lang="en-US" dirty="0" smtClean="0"/>
                        <a:t>1.57542</a:t>
                      </a:r>
                      <a:r>
                        <a:rPr lang="en-US" baseline="0" dirty="0" smtClean="0"/>
                        <a:t> GHz (L1-C/A , L1C , L-SAIF)</a:t>
                      </a:r>
                    </a:p>
                    <a:p>
                      <a:pPr algn="r" rtl="1"/>
                      <a:r>
                        <a:rPr lang="en-US" baseline="0" dirty="0" smtClean="0"/>
                        <a:t>1.2276 GHz (L2C)</a:t>
                      </a:r>
                    </a:p>
                    <a:p>
                      <a:pPr algn="r" rtl="1"/>
                      <a:r>
                        <a:rPr lang="en-US" baseline="0" dirty="0" smtClean="0"/>
                        <a:t>1.17645 GHz (L5)</a:t>
                      </a:r>
                    </a:p>
                    <a:p>
                      <a:pPr algn="r" rtl="1"/>
                      <a:r>
                        <a:rPr lang="en-US" dirty="0" smtClean="0"/>
                        <a:t>1.27875 GHz</a:t>
                      </a:r>
                      <a:r>
                        <a:rPr lang="en-US" baseline="0" dirty="0" smtClean="0"/>
                        <a:t> (LEX)</a:t>
                      </a:r>
                      <a:endParaRPr lang="en-US" dirty="0"/>
                    </a:p>
                  </a:txBody>
                  <a:tcPr/>
                </a:tc>
                <a:tc>
                  <a:txBody>
                    <a:bodyPr/>
                    <a:lstStyle/>
                    <a:p>
                      <a:pPr algn="r" rtl="1"/>
                      <a:r>
                        <a:rPr lang="en-US" dirty="0" smtClean="0"/>
                        <a:t>1.561098 GHz (B1)</a:t>
                      </a:r>
                    </a:p>
                    <a:p>
                      <a:pPr algn="r" rtl="1"/>
                      <a:r>
                        <a:rPr lang="en-US" dirty="0" smtClean="0"/>
                        <a:t>1.589742 GHz (B1-2)</a:t>
                      </a:r>
                    </a:p>
                    <a:p>
                      <a:pPr algn="r" rtl="1"/>
                      <a:r>
                        <a:rPr lang="en-US" dirty="0" smtClean="0"/>
                        <a:t>1.20714 GHz (B2)</a:t>
                      </a:r>
                    </a:p>
                    <a:p>
                      <a:pPr algn="r" rtl="1"/>
                      <a:r>
                        <a:rPr lang="en-US" dirty="0" smtClean="0"/>
                        <a:t>1.26852 GHz (B3)</a:t>
                      </a:r>
                      <a:endParaRPr lang="en-US" dirty="0"/>
                    </a:p>
                  </a:txBody>
                  <a:tcPr/>
                </a:tc>
                <a:tc>
                  <a:txBody>
                    <a:bodyPr/>
                    <a:lstStyle/>
                    <a:p>
                      <a:pPr algn="r" rtl="1"/>
                      <a:r>
                        <a:rPr lang="en-US" dirty="0" smtClean="0"/>
                        <a:t>1.17645</a:t>
                      </a:r>
                      <a:r>
                        <a:rPr lang="en-US" baseline="0" dirty="0" smtClean="0"/>
                        <a:t> GHz(L5)</a:t>
                      </a:r>
                    </a:p>
                    <a:p>
                      <a:pPr algn="r" rtl="1"/>
                      <a:r>
                        <a:rPr lang="en-US" baseline="0" dirty="0" smtClean="0"/>
                        <a:t>2.49208 GHz(S)</a:t>
                      </a:r>
                      <a:endParaRPr lang="en-US" dirty="0"/>
                    </a:p>
                  </a:txBody>
                  <a:tcPr/>
                </a:tc>
                <a:tc>
                  <a:txBody>
                    <a:bodyPr/>
                    <a:lstStyle/>
                    <a:p>
                      <a:pPr algn="r" rtl="1"/>
                      <a:r>
                        <a:rPr lang="en-US" dirty="0" smtClean="0"/>
                        <a:t>1.164–1.215 GHz (E5a ,E5b)</a:t>
                      </a:r>
                    </a:p>
                    <a:p>
                      <a:pPr algn="r" rtl="1"/>
                      <a:r>
                        <a:rPr lang="en-US" dirty="0" smtClean="0"/>
                        <a:t>1.260–1.300 GHz (E6)</a:t>
                      </a:r>
                    </a:p>
                    <a:p>
                      <a:pPr algn="r" rtl="1"/>
                      <a:r>
                        <a:rPr lang="en-US" dirty="0" smtClean="0"/>
                        <a:t>1.559–1.592 GHz (E2-L1 , E11)</a:t>
                      </a:r>
                      <a:endParaRPr lang="en-US" dirty="0"/>
                    </a:p>
                  </a:txBody>
                  <a:tcPr/>
                </a:tc>
                <a:tc>
                  <a:txBody>
                    <a:bodyPr/>
                    <a:lstStyle/>
                    <a:p>
                      <a:pPr algn="r" rtl="1"/>
                      <a:r>
                        <a:rPr lang="fa-IR" dirty="0" smtClean="0"/>
                        <a:t>حدود</a:t>
                      </a:r>
                    </a:p>
                    <a:p>
                      <a:pPr algn="r" rtl="1"/>
                      <a:r>
                        <a:rPr lang="en-US" dirty="0" smtClean="0"/>
                        <a:t>1.602 GHz (SP)</a:t>
                      </a:r>
                    </a:p>
                    <a:p>
                      <a:pPr algn="r" rtl="1"/>
                      <a:r>
                        <a:rPr lang="en-US" dirty="0" smtClean="0"/>
                        <a:t>1.246</a:t>
                      </a:r>
                      <a:r>
                        <a:rPr lang="en-US" baseline="0" dirty="0" smtClean="0"/>
                        <a:t> GHz (SP)</a:t>
                      </a:r>
                      <a:endParaRPr lang="en-US" dirty="0"/>
                    </a:p>
                  </a:txBody>
                  <a:tcPr/>
                </a:tc>
                <a:tc>
                  <a:txBody>
                    <a:bodyPr/>
                    <a:lstStyle/>
                    <a:p>
                      <a:pPr algn="r" rtl="1"/>
                      <a:r>
                        <a:rPr lang="en-US" dirty="0" smtClean="0"/>
                        <a:t>1.57542 GHz(L1)</a:t>
                      </a:r>
                    </a:p>
                    <a:p>
                      <a:pPr algn="r" rtl="1"/>
                      <a:r>
                        <a:rPr lang="en-US" dirty="0" smtClean="0"/>
                        <a:t>1.2276 GHz(L2)</a:t>
                      </a:r>
                      <a:endParaRPr lang="en-US" dirty="0"/>
                    </a:p>
                  </a:txBody>
                  <a:tcPr/>
                </a:tc>
                <a:tc>
                  <a:txBody>
                    <a:bodyPr/>
                    <a:lstStyle/>
                    <a:p>
                      <a:pPr algn="r" rtl="1"/>
                      <a:r>
                        <a:rPr lang="fa-IR" dirty="0" smtClean="0"/>
                        <a:t>فرکانس</a:t>
                      </a:r>
                      <a:endParaRPr lang="en-US" dirty="0"/>
                    </a:p>
                  </a:txBody>
                  <a:tcPr/>
                </a:tc>
              </a:tr>
              <a:tr h="357881">
                <a:tc>
                  <a:txBody>
                    <a:bodyPr/>
                    <a:lstStyle/>
                    <a:p>
                      <a:pPr algn="r" rtl="1"/>
                      <a:endParaRPr lang="en-US" dirty="0"/>
                    </a:p>
                  </a:txBody>
                  <a:tcPr/>
                </a:tc>
                <a:tc>
                  <a:txBody>
                    <a:bodyPr/>
                    <a:lstStyle/>
                    <a:p>
                      <a:pPr algn="r" rtl="1"/>
                      <a:r>
                        <a:rPr lang="en-US" dirty="0" smtClean="0"/>
                        <a:t>CDMA</a:t>
                      </a:r>
                      <a:endParaRPr lang="en-US" dirty="0"/>
                    </a:p>
                  </a:txBody>
                  <a:tcPr/>
                </a:tc>
                <a:tc>
                  <a:txBody>
                    <a:bodyPr/>
                    <a:lstStyle/>
                    <a:p>
                      <a:pPr algn="r" rtl="1"/>
                      <a:r>
                        <a:rPr lang="en-US" dirty="0" smtClean="0"/>
                        <a:t>CDMA</a:t>
                      </a:r>
                      <a:endParaRPr lang="en-US" dirty="0"/>
                    </a:p>
                  </a:txBody>
                  <a:tcPr/>
                </a:tc>
                <a:tc>
                  <a:txBody>
                    <a:bodyPr/>
                    <a:lstStyle/>
                    <a:p>
                      <a:pPr algn="r" rtl="1"/>
                      <a:r>
                        <a:rPr lang="en-US" dirty="0" smtClean="0"/>
                        <a:t>CDMA</a:t>
                      </a:r>
                      <a:endParaRPr lang="en-US" dirty="0"/>
                    </a:p>
                  </a:txBody>
                  <a:tcPr/>
                </a:tc>
                <a:tc>
                  <a:txBody>
                    <a:bodyPr/>
                    <a:lstStyle/>
                    <a:p>
                      <a:pPr algn="r" rtl="1"/>
                      <a:r>
                        <a:rPr lang="en-US" dirty="0" smtClean="0"/>
                        <a:t>FDMA</a:t>
                      </a:r>
                      <a:endParaRPr lang="en-US" dirty="0"/>
                    </a:p>
                  </a:txBody>
                  <a:tcPr/>
                </a:tc>
                <a:tc>
                  <a:txBody>
                    <a:bodyPr/>
                    <a:lstStyle/>
                    <a:p>
                      <a:pPr algn="r" rtl="1"/>
                      <a:r>
                        <a:rPr lang="en-US" dirty="0" smtClean="0"/>
                        <a:t>CDMA</a:t>
                      </a:r>
                      <a:endParaRPr lang="en-US" dirty="0"/>
                    </a:p>
                  </a:txBody>
                  <a:tcPr/>
                </a:tc>
                <a:tc>
                  <a:txBody>
                    <a:bodyPr/>
                    <a:lstStyle/>
                    <a:p>
                      <a:pPr algn="r" rtl="1"/>
                      <a:r>
                        <a:rPr lang="fa-IR" dirty="0" smtClean="0"/>
                        <a:t>کدینگ</a:t>
                      </a:r>
                      <a:endParaRPr lang="en-US" dirty="0"/>
                    </a:p>
                  </a:txBody>
                  <a:tcPr/>
                </a:tc>
              </a:tr>
              <a:tr h="626292">
                <a:tc>
                  <a:txBody>
                    <a:bodyPr/>
                    <a:lstStyle/>
                    <a:p>
                      <a:pPr algn="r" rtl="1"/>
                      <a:r>
                        <a:rPr lang="fa-IR" dirty="0" smtClean="0"/>
                        <a:t>در حال توسعه</a:t>
                      </a:r>
                      <a:endParaRPr lang="en-US" dirty="0"/>
                    </a:p>
                  </a:txBody>
                  <a:tcPr/>
                </a:tc>
                <a:tc>
                  <a:txBody>
                    <a:bodyPr/>
                    <a:lstStyle/>
                    <a:p>
                      <a:pPr algn="r" rtl="1"/>
                      <a:r>
                        <a:rPr lang="fa-IR" dirty="0" smtClean="0"/>
                        <a:t>15 ماهواره عملیاتی</a:t>
                      </a:r>
                      <a:endParaRPr lang="en-US" dirty="0"/>
                    </a:p>
                  </a:txBody>
                  <a:tcPr/>
                </a:tc>
                <a:tc>
                  <a:txBody>
                    <a:bodyPr/>
                    <a:lstStyle/>
                    <a:p>
                      <a:pPr algn="r" rtl="1"/>
                      <a:r>
                        <a:rPr lang="en-US" dirty="0" smtClean="0"/>
                        <a:t>-</a:t>
                      </a:r>
                      <a:endParaRPr lang="en-US" dirty="0"/>
                    </a:p>
                  </a:txBody>
                  <a:tcPr/>
                </a:tc>
                <a:tc>
                  <a:txBody>
                    <a:bodyPr/>
                    <a:lstStyle/>
                    <a:p>
                      <a:pPr algn="r" rtl="1"/>
                      <a:r>
                        <a:rPr lang="fa-IR" dirty="0" smtClean="0"/>
                        <a:t>در حال توسعه</a:t>
                      </a:r>
                      <a:endParaRPr lang="en-US" dirty="0"/>
                    </a:p>
                  </a:txBody>
                  <a:tcPr/>
                </a:tc>
                <a:tc>
                  <a:txBody>
                    <a:bodyPr/>
                    <a:lstStyle/>
                    <a:p>
                      <a:pPr algn="r" rtl="1"/>
                      <a:r>
                        <a:rPr lang="fa-IR" dirty="0" smtClean="0"/>
                        <a:t>عملیاتی</a:t>
                      </a:r>
                      <a:endParaRPr lang="en-US" dirty="0"/>
                    </a:p>
                  </a:txBody>
                  <a:tcPr/>
                </a:tc>
                <a:tc>
                  <a:txBody>
                    <a:bodyPr/>
                    <a:lstStyle/>
                    <a:p>
                      <a:pPr algn="r" rtl="1"/>
                      <a:r>
                        <a:rPr lang="fa-IR" dirty="0" smtClean="0"/>
                        <a:t>عملیاتی</a:t>
                      </a:r>
                      <a:endParaRPr lang="en-US" dirty="0"/>
                    </a:p>
                  </a:txBody>
                  <a:tcPr/>
                </a:tc>
                <a:tc>
                  <a:txBody>
                    <a:bodyPr/>
                    <a:lstStyle/>
                    <a:p>
                      <a:pPr algn="r" rtl="1"/>
                      <a:r>
                        <a:rPr lang="fa-IR" dirty="0" smtClean="0"/>
                        <a:t>وضعیت</a:t>
                      </a:r>
                      <a:endParaRPr lang="en-US" dirty="0"/>
                    </a:p>
                  </a:txBody>
                  <a:tcPr/>
                </a:tc>
              </a:tr>
            </a:tbl>
          </a:graphicData>
        </a:graphic>
      </p:graphicFrame>
    </p:spTree>
    <p:extLst>
      <p:ext uri="{BB962C8B-B14F-4D97-AF65-F5344CB8AC3E}">
        <p14:creationId xmlns:p14="http://schemas.microsoft.com/office/powerpoint/2010/main" val="7613029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2991</TotalTime>
  <Words>6159</Words>
  <Application>Microsoft Office PowerPoint</Application>
  <PresentationFormat>Widescreen</PresentationFormat>
  <Paragraphs>636</Paragraphs>
  <Slides>82</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Times New Roman</vt:lpstr>
      <vt:lpstr>Trebuchet MS</vt:lpstr>
      <vt:lpstr>Tw Cen MT</vt:lpstr>
      <vt:lpstr>Wingdings</vt:lpstr>
      <vt:lpstr>Circuit</vt:lpstr>
      <vt:lpstr>بسم الله الرحمن الرحیم</vt:lpstr>
      <vt:lpstr>سامانه موقعیت یاب جهانی (GPS)</vt:lpstr>
      <vt:lpstr>GPS چیست ؟</vt:lpstr>
      <vt:lpstr>سیستم GPS از سه بخش تشکیل شده است :</vt:lpstr>
      <vt:lpstr>بخش فضا (Space Segment)</vt:lpstr>
      <vt:lpstr>بخش کنترل</vt:lpstr>
      <vt:lpstr>بخش کنترل (ادامه)</vt:lpstr>
      <vt:lpstr>بخش کاربر</vt:lpstr>
      <vt:lpstr>سیستم های موقعیت یاب</vt:lpstr>
      <vt:lpstr>نمای مداری ماهواره ها</vt:lpstr>
      <vt:lpstr>منطقه های مداری زمین</vt:lpstr>
      <vt:lpstr>مدارهای ماهواره ها</vt:lpstr>
      <vt:lpstr>مدار ماهواره های GPS</vt:lpstr>
      <vt:lpstr>مدار GSO</vt:lpstr>
      <vt:lpstr>مدار GEO</vt:lpstr>
      <vt:lpstr>مدار PO (Polar orbit)</vt:lpstr>
      <vt:lpstr>مدار EO</vt:lpstr>
      <vt:lpstr>طول جغرافیایی (Longitude)</vt:lpstr>
      <vt:lpstr>عرض جغرافیایی (Latitude)</vt:lpstr>
      <vt:lpstr>عرض و طول جغرافیایی بر روی نقشه</vt:lpstr>
      <vt:lpstr>سیگنال واسط GPS</vt:lpstr>
      <vt:lpstr>کد گذاری PRN</vt:lpstr>
      <vt:lpstr>داده ناوبری</vt:lpstr>
      <vt:lpstr>داده ناوبری (ادامه)</vt:lpstr>
      <vt:lpstr>داده ناوبری (ادامه)</vt:lpstr>
      <vt:lpstr>داده ناوبری (ادامه)</vt:lpstr>
      <vt:lpstr>داده ناوبری (ادامه)</vt:lpstr>
      <vt:lpstr>داده ناوبری (ادامه)</vt:lpstr>
      <vt:lpstr>نحوه موقعیت یابی</vt:lpstr>
      <vt:lpstr>نحوه موقعیت یابی (ادامه)</vt:lpstr>
      <vt:lpstr>نحوه موقعیت یابی (ادامه)</vt:lpstr>
      <vt:lpstr>نحوه موقعیت یابی (ادامه)</vt:lpstr>
      <vt:lpstr>نحوه موقعیت یابی (ادامه)</vt:lpstr>
      <vt:lpstr>نحوه موقعیت یابی</vt:lpstr>
      <vt:lpstr>نحوه موقعیت یابی (ادامه)</vt:lpstr>
      <vt:lpstr>نحوه موقعیت یابی (ادامه)</vt:lpstr>
      <vt:lpstr>نحوه موقعیت یابی (ادامه)</vt:lpstr>
      <vt:lpstr>منابع خطای GPS</vt:lpstr>
      <vt:lpstr>خطای هندسه ماهواره ها (Geometry)</vt:lpstr>
      <vt:lpstr>خطای مدار</vt:lpstr>
      <vt:lpstr>خطای چند مسیره (Multipath)</vt:lpstr>
      <vt:lpstr>خطای اتمسفر</vt:lpstr>
      <vt:lpstr>خطای ساعت ماهواره</vt:lpstr>
      <vt:lpstr>مقدار تاثیر منابع خطا</vt:lpstr>
      <vt:lpstr>SBAS</vt:lpstr>
      <vt:lpstr>SBAS (ادامه)</vt:lpstr>
      <vt:lpstr>SBAS (ادامه)</vt:lpstr>
      <vt:lpstr>DGPS چیست؟</vt:lpstr>
      <vt:lpstr>دید کلی</vt:lpstr>
      <vt:lpstr>پلتفرم مناسب</vt:lpstr>
      <vt:lpstr>انواع موقعیت یابی</vt:lpstr>
      <vt:lpstr>واسط های سریال ارتباط با ماژول</vt:lpstr>
      <vt:lpstr>پروتکل های ارتباطی</vt:lpstr>
      <vt:lpstr>پروتکل NMEA</vt:lpstr>
      <vt:lpstr>پروتکل NMEA (ادامه) – ساختار بسته ها</vt:lpstr>
      <vt:lpstr>پروتکل NMEA (ادامه) – پیام های استاندارد</vt:lpstr>
      <vt:lpstr>پروتکل NMEA (ادامه) – GGA</vt:lpstr>
      <vt:lpstr>پروتکل NMEA (ادامه) – فرمت طول و عرض</vt:lpstr>
      <vt:lpstr>پروتکل UBX</vt:lpstr>
      <vt:lpstr>پروتکل UBX (ادامه) – ساختار بسته ها</vt:lpstr>
      <vt:lpstr>پروتکل UBX (ادامه) – کلاس ها</vt:lpstr>
      <vt:lpstr>پروتکل RTCM</vt:lpstr>
      <vt:lpstr>DOP (Dilution of precision)</vt:lpstr>
      <vt:lpstr>تنظیمات ماژول</vt:lpstr>
      <vt:lpstr>تنظیمات ماژول (ادامه)</vt:lpstr>
      <vt:lpstr>تنظیمات ماژول (ادامه)</vt:lpstr>
      <vt:lpstr>تنظیمات ماژول (ادامه)</vt:lpstr>
      <vt:lpstr>مد های شروع به کار</vt:lpstr>
      <vt:lpstr>Timepulse</vt:lpstr>
      <vt:lpstr>آشکارساز جمینگ</vt:lpstr>
      <vt:lpstr>Aiding / Assisted GPS (A-GPS)</vt:lpstr>
      <vt:lpstr>AssistNow Online</vt:lpstr>
      <vt:lpstr>AssistNow Offline</vt:lpstr>
      <vt:lpstr>AssistNow Autonomous</vt:lpstr>
      <vt:lpstr>ADR (Automotive Dead Reckoning)</vt:lpstr>
      <vt:lpstr>ADR (ادامه)</vt:lpstr>
      <vt:lpstr>بررسی مشخصات ماژول NEO-6M</vt:lpstr>
      <vt:lpstr>نرم افزار u-center</vt:lpstr>
      <vt:lpstr>انواع آنتن GPS</vt:lpstr>
      <vt:lpstr>منابع</vt:lpstr>
      <vt:lpstr>منابع (لینک فایل ها)</vt:lpstr>
      <vt:lpstr>متشکرم</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چیست</dc:title>
  <dc:creator>مهداد قاسمیان</dc:creator>
  <cp:lastModifiedBy>Mehdad Qasemian</cp:lastModifiedBy>
  <cp:revision>382</cp:revision>
  <dcterms:created xsi:type="dcterms:W3CDTF">2015-06-08T11:09:52Z</dcterms:created>
  <dcterms:modified xsi:type="dcterms:W3CDTF">2015-06-27T15:58:32Z</dcterms:modified>
</cp:coreProperties>
</file>