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3" r:id="rId4"/>
    <p:sldId id="286" r:id="rId5"/>
    <p:sldId id="287" r:id="rId6"/>
    <p:sldId id="288" r:id="rId7"/>
    <p:sldId id="289" r:id="rId8"/>
    <p:sldId id="29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9" r:id="rId45"/>
    <p:sldId id="304" r:id="rId46"/>
    <p:sldId id="305" r:id="rId47"/>
    <p:sldId id="308" r:id="rId48"/>
    <p:sldId id="310" r:id="rId49"/>
    <p:sldId id="311" r:id="rId50"/>
    <p:sldId id="312" r:id="rId51"/>
    <p:sldId id="314" r:id="rId52"/>
    <p:sldId id="313" r:id="rId53"/>
    <p:sldId id="315" r:id="rId54"/>
    <p:sldId id="316" r:id="rId55"/>
    <p:sldId id="317" r:id="rId56"/>
    <p:sldId id="318" r:id="rId57"/>
    <p:sldId id="320" r:id="rId58"/>
    <p:sldId id="321" r:id="rId59"/>
    <p:sldId id="322" r:id="rId60"/>
    <p:sldId id="326" r:id="rId61"/>
    <p:sldId id="324" r:id="rId62"/>
    <p:sldId id="325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1" r:id="rId76"/>
    <p:sldId id="340" r:id="rId77"/>
    <p:sldId id="342" r:id="rId78"/>
    <p:sldId id="343" r:id="rId79"/>
    <p:sldId id="344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2B9B4-0AC6-421A-BE24-9B5A610AE162}" type="datetimeFigureOut">
              <a:rPr lang="en-US" smtClean="0"/>
              <a:pPr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405E-E5E1-4256-BF59-C95567E15B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71868" y="2000240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 typeface="Wingdings" pitchFamily="2" charset="2"/>
              <a:buChar char="§"/>
              <a:tabLst>
                <a:tab pos="12192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 اعضا</a:t>
            </a:r>
          </a:p>
          <a:p>
            <a:pPr marL="342900" indent="-342900" algn="r" rtl="1">
              <a:tabLst>
                <a:tab pos="1219200" algn="l"/>
              </a:tabLst>
            </a:pPr>
            <a:endParaRPr lang="en-US" sz="2400" dirty="0" smtClean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تقويت تير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تقويت ستون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تقويت اتصال</a:t>
            </a:r>
            <a:endParaRPr lang="en-US" sz="16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42974" y="164305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sz="2000" b="1" dirty="0" smtClean="0">
                <a:solidFill>
                  <a:srgbClr val="000000"/>
                </a:solidFill>
                <a:cs typeface="B Titr" pitchFamily="2" charset="-78"/>
              </a:rPr>
              <a:t>تقويت تيرهاي فولادي</a:t>
            </a:r>
          </a:p>
          <a:p>
            <a:pPr marL="342900" indent="-342900" algn="r" rtl="1">
              <a:tabLst>
                <a:tab pos="762000" algn="l"/>
              </a:tabLst>
            </a:pPr>
            <a:endParaRPr lang="en-US" sz="20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7620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 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           تقويت براي خمش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           تقويت براي برش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تقويت با زره بتن آرمه</a:t>
            </a:r>
            <a:endParaRPr lang="en-US" sz="1600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پيش تنيدگي خارجي</a:t>
            </a:r>
            <a:endParaRPr lang="ar-SA" sz="16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7652" y="364331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r" rtl="1">
              <a:buFont typeface="Wingdings" pitchFamily="2" charset="2"/>
              <a:buChar char="§"/>
              <a:tabLst>
                <a:tab pos="1219200" algn="l"/>
              </a:tabLst>
            </a:pPr>
            <a:r>
              <a:rPr lang="ar-SA" sz="2000" b="1" dirty="0" smtClean="0">
                <a:cs typeface="B Titr" pitchFamily="2" charset="-78"/>
              </a:rPr>
              <a:t>روش هاي تقويت اعضا</a:t>
            </a:r>
          </a:p>
          <a:p>
            <a:pPr indent="457200" algn="r" rtl="1">
              <a:tabLst>
                <a:tab pos="1219200" algn="l"/>
              </a:tabLst>
            </a:pPr>
            <a:endParaRPr lang="en-US" sz="2000" dirty="0" smtClean="0">
              <a:cs typeface="B Titr" pitchFamily="2" charset="-78"/>
            </a:endParaRPr>
          </a:p>
          <a:p>
            <a:pPr indent="4572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cs typeface="B Titr" pitchFamily="2" charset="-78"/>
              </a:rPr>
              <a:t>زره بتني</a:t>
            </a:r>
            <a:endParaRPr lang="en-US" sz="1600" dirty="0" smtClean="0">
              <a:cs typeface="B Titr" pitchFamily="2" charset="-78"/>
            </a:endParaRPr>
          </a:p>
          <a:p>
            <a:pPr indent="4572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cs typeface="B Titr" pitchFamily="2" charset="-78"/>
              </a:rPr>
              <a:t>زره فولادي</a:t>
            </a:r>
            <a:endParaRPr lang="en-US" sz="1600" dirty="0" smtClean="0">
              <a:cs typeface="B Titr" pitchFamily="2" charset="-78"/>
            </a:endParaRPr>
          </a:p>
          <a:p>
            <a:pPr indent="457200" algn="r" rtl="1">
              <a:buFontTx/>
              <a:buAutoNum type="arabicPeriod"/>
              <a:tabLst>
                <a:tab pos="1219200" algn="l"/>
              </a:tabLst>
            </a:pPr>
            <a:r>
              <a:rPr lang="ar-SA" sz="1600" dirty="0" smtClean="0">
                <a:cs typeface="B Titr" pitchFamily="2" charset="-78"/>
              </a:rPr>
              <a:t>پيش تنيدگي خارجي</a:t>
            </a:r>
            <a:endParaRPr lang="en-US" sz="1600" dirty="0">
              <a:cs typeface="B Titr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80" y="1285861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r" rtl="1">
              <a:buFont typeface="Wingdings" pitchFamily="2" charset="2"/>
              <a:buChar char="v"/>
            </a:pPr>
            <a:r>
              <a:rPr lang="ar-SA" sz="2000" b="1" dirty="0" smtClean="0">
                <a:solidFill>
                  <a:srgbClr val="000000"/>
                </a:solidFill>
                <a:cs typeface="Traffic" pitchFamily="10" charset="-78"/>
              </a:rPr>
              <a:t>تقويت موضعي يا تقويت اعضا</a:t>
            </a:r>
            <a:endParaRPr lang="fa-IR" sz="2000" b="1" dirty="0">
              <a:solidFill>
                <a:srgbClr val="000000"/>
              </a:solidFill>
              <a:cs typeface="Traffic" pitchFamily="10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6248" y="214290"/>
            <a:ext cx="4685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r" rtl="1">
              <a:buFont typeface="Wingdings" pitchFamily="2" charset="2"/>
              <a:buChar char="q"/>
            </a:pPr>
            <a:r>
              <a:rPr lang="ar-SA" sz="2800" b="1" dirty="0" smtClean="0">
                <a:solidFill>
                  <a:srgbClr val="000000"/>
                </a:solidFill>
                <a:cs typeface="B Titr" pitchFamily="2" charset="-78"/>
              </a:rPr>
              <a:t>جزئيات تقويت سازه هاي فولادي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09780" y="5572140"/>
            <a:ext cx="167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r" rtl="1">
              <a:buFont typeface="Wingdings" pitchFamily="2" charset="2"/>
              <a:buChar char="v"/>
            </a:pP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سيستم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1714544" y="3605759"/>
            <a:ext cx="55657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تقويت ستونهاي فولادي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solidFill>
                  <a:srgbClr val="000000"/>
                </a:solidFill>
                <a:cs typeface="B Titr" pitchFamily="2" charset="-78"/>
              </a:rPr>
              <a:t>زره فولادي</a:t>
            </a:r>
            <a:endParaRPr lang="en-US" sz="14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solidFill>
                  <a:srgbClr val="000000"/>
                </a:solidFill>
                <a:cs typeface="B Titr" pitchFamily="2" charset="-78"/>
              </a:rPr>
              <a:t>زره بتن آرمه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sz="1000" dirty="0">
                <a:solidFill>
                  <a:srgbClr val="000000"/>
                </a:solidFill>
                <a:cs typeface="B Titr" pitchFamily="2" charset="-78"/>
              </a:rPr>
              <a:t/>
            </a:r>
            <a:br>
              <a:rPr lang="ar-SA" sz="1000" dirty="0">
                <a:solidFill>
                  <a:srgbClr val="000000"/>
                </a:solidFill>
                <a:cs typeface="B Titr" pitchFamily="2" charset="-78"/>
              </a:rPr>
            </a:br>
            <a:endParaRPr lang="ar-SA" sz="1000" dirty="0">
              <a:solidFill>
                <a:srgbClr val="000000"/>
              </a:solidFill>
              <a:cs typeface="B Titr" pitchFamily="2" charset="-78"/>
            </a:endParaRPr>
          </a:p>
        </p:txBody>
      </p:sp>
      <p:cxnSp>
        <p:nvCxnSpPr>
          <p:cNvPr id="15" name="Elbow Connector 14"/>
          <p:cNvCxnSpPr/>
          <p:nvPr/>
        </p:nvCxnSpPr>
        <p:spPr>
          <a:xfrm rot="10800000">
            <a:off x="4000496" y="1857364"/>
            <a:ext cx="2714644" cy="1000132"/>
          </a:xfrm>
          <a:prstGeom prst="bentConnector3">
            <a:avLst>
              <a:gd name="adj1" fmla="val 74874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 flipV="1">
            <a:off x="4000496" y="3071810"/>
            <a:ext cx="2714644" cy="714380"/>
          </a:xfrm>
          <a:prstGeom prst="bentConnector3">
            <a:avLst>
              <a:gd name="adj1" fmla="val 73838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-73017" y="4714884"/>
            <a:ext cx="39306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تقويت اتصالات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600" dirty="0">
                <a:solidFill>
                  <a:srgbClr val="000000"/>
                </a:solidFill>
                <a:cs typeface="B Titr" pitchFamily="2" charset="-78"/>
              </a:rPr>
              <a:t>اتصالات صلب تير به ستون</a:t>
            </a:r>
            <a:endParaRPr lang="en-US" sz="16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600" dirty="0">
                <a:solidFill>
                  <a:srgbClr val="000000"/>
                </a:solidFill>
                <a:cs typeface="B Titr" pitchFamily="2" charset="-78"/>
              </a:rPr>
              <a:t>وصله ستونها</a:t>
            </a:r>
            <a:endParaRPr lang="en-US" sz="16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600" dirty="0">
                <a:solidFill>
                  <a:srgbClr val="000000"/>
                </a:solidFill>
                <a:cs typeface="B Titr" pitchFamily="2" charset="-78"/>
              </a:rPr>
              <a:t>وصله تيرها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sz="2200" dirty="0">
                <a:cs typeface="B Titr" pitchFamily="2" charset="-78"/>
              </a:rPr>
              <a:t/>
            </a:r>
            <a:br>
              <a:rPr lang="ar-SA" sz="2200" dirty="0">
                <a:cs typeface="B Titr" pitchFamily="2" charset="-78"/>
              </a:rPr>
            </a:br>
            <a:endParaRPr lang="ar-SA" sz="2200" dirty="0">
              <a:cs typeface="B Titr" pitchFamily="2" charset="-78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10800000" flipV="1">
            <a:off x="3929058" y="3286124"/>
            <a:ext cx="2786082" cy="1500198"/>
          </a:xfrm>
          <a:prstGeom prst="bentConnector3">
            <a:avLst>
              <a:gd name="adj1" fmla="val 63129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</a:t>
            </a:r>
            <a:r>
              <a:rPr lang="fa-IR" dirty="0" smtClean="0">
                <a:solidFill>
                  <a:srgbClr val="000000"/>
                </a:solidFill>
                <a:cs typeface="B Titr" pitchFamily="2" charset="-78"/>
              </a:rPr>
              <a:t> تیر</a:t>
            </a: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با زره بتن آرمه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786182" y="1071546"/>
            <a:ext cx="1857388" cy="17145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</a:t>
            </a:r>
            <a:r>
              <a:rPr lang="fa-IR" dirty="0" smtClean="0">
                <a:solidFill>
                  <a:srgbClr val="000000"/>
                </a:solidFill>
                <a:cs typeface="B Titr" pitchFamily="2" charset="-78"/>
              </a:rPr>
              <a:t> تیر</a:t>
            </a: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با زره بتن آرمه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3750463" y="750075"/>
            <a:ext cx="1285884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4536281" y="1107265"/>
            <a:ext cx="1285884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6607983" y="2893215"/>
            <a:ext cx="1285884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786314" y="1714488"/>
            <a:ext cx="642942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4214810" y="1357298"/>
            <a:ext cx="500066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000496" y="1214422"/>
            <a:ext cx="357190" cy="3571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786182" y="1071546"/>
            <a:ext cx="285752" cy="28575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43174" y="3286124"/>
            <a:ext cx="1571636" cy="10001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857488" y="1857364"/>
            <a:ext cx="785818" cy="571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28926" y="1500174"/>
            <a:ext cx="500066" cy="357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000364" y="1214422"/>
            <a:ext cx="285752" cy="21431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0"/>
            <a:ext cx="755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285852" y="2571744"/>
            <a:ext cx="1285884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000232" y="2357430"/>
            <a:ext cx="1285884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286280" cy="347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214686"/>
            <a:ext cx="414340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20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5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5143504" y="3143248"/>
            <a:ext cx="1714512" cy="1143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1964513" y="4464851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107653" y="4036223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965041" y="3607595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274" y="2071678"/>
            <a:ext cx="6081436" cy="209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4"/>
          <p:cNvPicPr>
            <a:picLocks noChangeAspect="1" noChangeArrowheads="1"/>
          </p:cNvPicPr>
          <p:nvPr/>
        </p:nvPicPr>
        <p:blipFill>
          <a:blip r:embed="rId3" cstate="print"/>
          <a:srcRect b="13171"/>
          <a:stretch>
            <a:fillRect/>
          </a:stretch>
        </p:blipFill>
        <p:spPr bwMode="auto">
          <a:xfrm>
            <a:off x="2928926" y="4214818"/>
            <a:ext cx="34559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14744" y="6131502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b="1" dirty="0" smtClean="0">
                <a:solidFill>
                  <a:srgbClr val="000000"/>
                </a:solidFill>
                <a:cs typeface="Traffic" pitchFamily="10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Traffic" pitchFamily="10" charset="-78"/>
            </a:endParaRPr>
          </a:p>
        </p:txBody>
      </p:sp>
      <p:sp>
        <p:nvSpPr>
          <p:cNvPr id="9" name="Frame 8"/>
          <p:cNvSpPr/>
          <p:nvPr/>
        </p:nvSpPr>
        <p:spPr>
          <a:xfrm>
            <a:off x="3571868" y="6072206"/>
            <a:ext cx="2000264" cy="571504"/>
          </a:xfrm>
          <a:prstGeom prst="frame">
            <a:avLst>
              <a:gd name="adj1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826" y="3643314"/>
            <a:ext cx="2357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7620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B Nazanin" pitchFamily="2" charset="-78"/>
              </a:rPr>
              <a:t>تقويت با زره فولادي </a:t>
            </a:r>
            <a:endParaRPr lang="en-US" b="1" dirty="0" smtClean="0">
              <a:solidFill>
                <a:srgbClr val="000000"/>
              </a:solidFill>
              <a:cs typeface="B Nazanin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B Nazanin" pitchFamily="2" charset="-78"/>
              </a:rPr>
              <a:t>           تقويت براي خمش</a:t>
            </a:r>
            <a:endParaRPr lang="en-US" b="1" dirty="0" smtClean="0">
              <a:solidFill>
                <a:srgbClr val="000000"/>
              </a:solidFill>
              <a:cs typeface="B Nazanin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B Nazanin" pitchFamily="2" charset="-78"/>
              </a:rPr>
              <a:t>           تقويت براي برش</a:t>
            </a:r>
            <a:endParaRPr lang="en-US" b="1" dirty="0" smtClean="0">
              <a:solidFill>
                <a:srgbClr val="000000"/>
              </a:solidFill>
              <a:cs typeface="B Nazanin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1934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762000" algn="l"/>
              </a:tabLst>
            </a:pPr>
            <a:r>
              <a:rPr lang="ar-SA" sz="2000" b="1" dirty="0" smtClean="0">
                <a:solidFill>
                  <a:srgbClr val="000000"/>
                </a:solidFill>
                <a:cs typeface="B Titr" pitchFamily="2" charset="-78"/>
              </a:rPr>
              <a:t>تقويت تيرهاي فولادي</a:t>
            </a:r>
          </a:p>
          <a:p>
            <a:pPr marL="342900" indent="-342900" algn="r" rtl="1">
              <a:tabLst>
                <a:tab pos="762000" algn="l"/>
              </a:tabLst>
            </a:pPr>
            <a:endParaRPr lang="en-US" sz="2000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290" y="285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7620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تقويت با زره فولادي </a:t>
            </a:r>
            <a:endParaRPr lang="en-US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           تقويت براي خمش</a:t>
            </a:r>
            <a:endParaRPr lang="en-US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           تقويت براي برش</a:t>
            </a:r>
            <a:endParaRPr lang="en-US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 با زره بتن آرمه</a:t>
            </a:r>
            <a:endParaRPr lang="en-US" dirty="0" smtClean="0"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پيش تنيدگي خارجي</a:t>
            </a:r>
            <a:endParaRPr lang="ar-SA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536281" y="3107529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2035951" y="3250405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3464711" y="5250669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4679157" y="3464719"/>
            <a:ext cx="714380" cy="642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1285852" y="3786190"/>
            <a:ext cx="1214446" cy="9286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1178695" y="4393413"/>
            <a:ext cx="785818" cy="714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6179355" y="4036223"/>
            <a:ext cx="1143008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43702" y="214290"/>
            <a:ext cx="222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تقويت</a:t>
            </a:r>
            <a:r>
              <a:rPr lang="fa-IR" dirty="0" smtClean="0">
                <a:cs typeface="B Titr" pitchFamily="2" charset="-78"/>
              </a:rPr>
              <a:t> تیر</a:t>
            </a:r>
            <a:r>
              <a:rPr lang="ar-SA" dirty="0" smtClean="0">
                <a:cs typeface="B Titr" pitchFamily="2" charset="-78"/>
              </a:rPr>
              <a:t> با زره بتن آرمه</a:t>
            </a:r>
            <a:endParaRPr lang="en-US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1"/>
          <p:cNvPicPr>
            <a:picLocks noChangeAspect="1" noChangeArrowheads="1"/>
          </p:cNvPicPr>
          <p:nvPr/>
        </p:nvPicPr>
        <p:blipFill>
          <a:blip r:embed="rId2" cstate="print"/>
          <a:srcRect t="8873" b="8846"/>
          <a:stretch>
            <a:fillRect/>
          </a:stretch>
        </p:blipFill>
        <p:spPr bwMode="auto">
          <a:xfrm>
            <a:off x="714348" y="1714488"/>
            <a:ext cx="7399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71934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762000" algn="l"/>
              </a:tabLst>
            </a:pPr>
            <a:r>
              <a:rPr lang="ar-SA" sz="2000" b="1" dirty="0" smtClean="0">
                <a:solidFill>
                  <a:srgbClr val="000000"/>
                </a:solidFill>
                <a:cs typeface="B Titr" pitchFamily="2" charset="-78"/>
              </a:rPr>
              <a:t>تقويت تيرهاي فولادي</a:t>
            </a:r>
          </a:p>
          <a:p>
            <a:pPr marL="342900" indent="-342900" algn="r" rtl="1">
              <a:tabLst>
                <a:tab pos="762000" algn="l"/>
              </a:tabLst>
            </a:pPr>
            <a:endParaRPr lang="en-US" sz="2000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7290" y="285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 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          تقويت براي خمش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          تقويت براي برش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 با زره بتن آرمه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پيش تنيدگي خارجي</a:t>
            </a:r>
            <a:endParaRPr lang="ar-SA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02094" y="6211669"/>
            <a:ext cx="3384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1600" b="1" dirty="0">
                <a:solidFill>
                  <a:srgbClr val="000000"/>
                </a:solidFill>
                <a:cs typeface="B Titr" pitchFamily="2" charset="-78"/>
              </a:rPr>
              <a:t>تقويت با پيش تنيدگي</a:t>
            </a:r>
          </a:p>
          <a:p>
            <a:endParaRPr lang="en-US" sz="1600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2"/>
          <p:cNvPicPr>
            <a:picLocks noChangeAspect="1" noChangeArrowheads="1"/>
          </p:cNvPicPr>
          <p:nvPr/>
        </p:nvPicPr>
        <p:blipFill>
          <a:blip r:embed="rId2" cstate="print"/>
          <a:srcRect l="6844" r="9657" b="56867"/>
          <a:stretch>
            <a:fillRect/>
          </a:stretch>
        </p:blipFill>
        <p:spPr bwMode="auto">
          <a:xfrm>
            <a:off x="4730384" y="821058"/>
            <a:ext cx="4357718" cy="246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43702" y="357166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ar-SA" sz="2000" b="1" dirty="0" smtClean="0">
                <a:solidFill>
                  <a:srgbClr val="000000"/>
                </a:solidFill>
                <a:cs typeface="B Titr" pitchFamily="2" charset="-78"/>
              </a:rPr>
              <a:t>تقويت با پيش تنيدگي</a:t>
            </a:r>
            <a:endParaRPr lang="ar-SA" sz="2000" b="1" dirty="0">
              <a:solidFill>
                <a:srgbClr val="000000"/>
              </a:solidFill>
              <a:cs typeface="B Titr" pitchFamily="2" charset="-78"/>
            </a:endParaRPr>
          </a:p>
        </p:txBody>
      </p:sp>
      <p:pic>
        <p:nvPicPr>
          <p:cNvPr id="7" name="Picture 6" descr="22"/>
          <p:cNvPicPr>
            <a:picLocks noChangeAspect="1" noChangeArrowheads="1"/>
          </p:cNvPicPr>
          <p:nvPr/>
        </p:nvPicPr>
        <p:blipFill>
          <a:blip r:embed="rId2" cstate="print"/>
          <a:srcRect l="6844" t="51526" r="9657" b="5000"/>
          <a:stretch>
            <a:fillRect/>
          </a:stretch>
        </p:blipFill>
        <p:spPr bwMode="auto">
          <a:xfrm>
            <a:off x="342078" y="873003"/>
            <a:ext cx="4357718" cy="248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5"/>
          <p:cNvPicPr>
            <a:picLocks noChangeAspect="1" noChangeArrowheads="1"/>
          </p:cNvPicPr>
          <p:nvPr/>
        </p:nvPicPr>
        <p:blipFill>
          <a:blip r:embed="rId3" cstate="print"/>
          <a:srcRect l="6410" t="5222" r="3845" b="17754"/>
          <a:stretch>
            <a:fillRect/>
          </a:stretch>
        </p:blipFill>
        <p:spPr bwMode="auto">
          <a:xfrm>
            <a:off x="1142976" y="3571876"/>
            <a:ext cx="2857520" cy="301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6"/>
          <p:cNvPicPr>
            <a:picLocks noChangeAspect="1" noChangeArrowheads="1"/>
          </p:cNvPicPr>
          <p:nvPr/>
        </p:nvPicPr>
        <p:blipFill>
          <a:blip r:embed="rId4" cstate="print"/>
          <a:srcRect l="3159" t="5640" r="5665" b="15367"/>
          <a:stretch>
            <a:fillRect/>
          </a:stretch>
        </p:blipFill>
        <p:spPr bwMode="auto">
          <a:xfrm>
            <a:off x="5214942" y="3714752"/>
            <a:ext cx="2786082" cy="288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08361" y="290105"/>
            <a:ext cx="70632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/>
            <a:r>
              <a:rPr lang="ar-SA" u="sng" dirty="0">
                <a:solidFill>
                  <a:srgbClr val="000000"/>
                </a:solidFill>
                <a:cs typeface="B Titr" pitchFamily="2" charset="-78"/>
              </a:rPr>
              <a:t>تقويت به روش پيش تنيدگي</a:t>
            </a:r>
          </a:p>
          <a:p>
            <a:pPr algn="r" rtl="1"/>
            <a:endParaRPr lang="en-US" b="1" dirty="0">
              <a:solidFill>
                <a:srgbClr val="000000"/>
              </a:solidFill>
              <a:cs typeface="B Nazanin" pitchFamily="2" charset="-78"/>
            </a:endParaRPr>
          </a:p>
          <a:p>
            <a:pPr algn="r" rtl="1"/>
            <a:r>
              <a:rPr lang="ar-SA" b="1" dirty="0">
                <a:solidFill>
                  <a:srgbClr val="000000"/>
                </a:solidFill>
                <a:cs typeface="B Nazanin" pitchFamily="2" charset="-78"/>
              </a:rPr>
              <a:t>با پيش تنيدگي خارجي مي توان تنش ها را به مقدار مجاز كاهش داد و تغيير شكل را بهبود </a:t>
            </a:r>
            <a:r>
              <a:rPr lang="ar-SA" b="1" dirty="0" smtClean="0">
                <a:solidFill>
                  <a:srgbClr val="000000"/>
                </a:solidFill>
                <a:cs typeface="B Nazanin" pitchFamily="2" charset="-78"/>
              </a:rPr>
              <a:t>بخشيد</a:t>
            </a:r>
            <a:endParaRPr lang="fa-IR" b="1" dirty="0" smtClean="0">
              <a:solidFill>
                <a:srgbClr val="000000"/>
              </a:solidFill>
              <a:cs typeface="B Nazanin" pitchFamily="2" charset="-78"/>
            </a:endParaRPr>
          </a:p>
          <a:p>
            <a:pPr algn="r" rtl="1"/>
            <a:endParaRPr lang="ar-SA" dirty="0">
              <a:solidFill>
                <a:srgbClr val="000000"/>
              </a:solidFill>
              <a:cs typeface="B Nazanin" pitchFamily="2" charset="-78"/>
            </a:endParaRPr>
          </a:p>
        </p:txBody>
      </p:sp>
      <p:pic>
        <p:nvPicPr>
          <p:cNvPr id="6" name="Picture 4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357298"/>
            <a:ext cx="5178425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n0039"/>
          <p:cNvPicPr>
            <a:picLocks noChangeAspect="1" noChangeArrowheads="1"/>
          </p:cNvPicPr>
          <p:nvPr/>
        </p:nvPicPr>
        <p:blipFill>
          <a:blip r:embed="rId2" cstate="print"/>
          <a:srcRect b="26722"/>
          <a:stretch>
            <a:fillRect/>
          </a:stretch>
        </p:blipFill>
        <p:spPr bwMode="auto">
          <a:xfrm>
            <a:off x="571472" y="2000240"/>
            <a:ext cx="7920038" cy="391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06753" y="428604"/>
            <a:ext cx="55657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تقويت ستونهاي فولادي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solidFill>
                  <a:srgbClr val="FF0000"/>
                </a:solidFill>
                <a:cs typeface="B Titr" pitchFamily="2" charset="-78"/>
              </a:rPr>
              <a:t>زره فولادي</a:t>
            </a:r>
            <a:endParaRPr lang="en-US" sz="1400" dirty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solidFill>
                  <a:srgbClr val="000000"/>
                </a:solidFill>
                <a:cs typeface="B Titr" pitchFamily="2" charset="-78"/>
              </a:rPr>
              <a:t>زره بتن آرمه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sz="1000" dirty="0">
                <a:solidFill>
                  <a:srgbClr val="000000"/>
                </a:solidFill>
                <a:cs typeface="B Titr" pitchFamily="2" charset="-78"/>
              </a:rPr>
              <a:t/>
            </a:r>
            <a:br>
              <a:rPr lang="ar-SA" sz="1000" dirty="0">
                <a:solidFill>
                  <a:srgbClr val="000000"/>
                </a:solidFill>
                <a:cs typeface="B Titr" pitchFamily="2" charset="-78"/>
              </a:rPr>
            </a:br>
            <a:endParaRPr lang="ar-SA" sz="10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2046" y="6072206"/>
            <a:ext cx="1362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زره فولادي</a:t>
            </a:r>
            <a:endParaRPr lang="en-US" sz="16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8" name="Frame 7"/>
          <p:cNvSpPr/>
          <p:nvPr/>
        </p:nvSpPr>
        <p:spPr>
          <a:xfrm>
            <a:off x="4000496" y="6000768"/>
            <a:ext cx="1928826" cy="428628"/>
          </a:xfrm>
          <a:prstGeom prst="frame">
            <a:avLst>
              <a:gd name="adj1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23202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496" y="1716075"/>
            <a:ext cx="3529013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3946" y="1787513"/>
            <a:ext cx="19383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2996" y="3909990"/>
            <a:ext cx="16208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06753" y="428604"/>
            <a:ext cx="55657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تقويت ستونهاي فولادي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14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cs typeface="B Titr" pitchFamily="2" charset="-78"/>
              </a:rPr>
              <a:t>زره فولادي</a:t>
            </a:r>
            <a:endParaRPr lang="en-US" sz="1400" dirty="0"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400" dirty="0">
                <a:solidFill>
                  <a:srgbClr val="FF0000"/>
                </a:solidFill>
                <a:cs typeface="B Titr" pitchFamily="2" charset="-78"/>
              </a:rPr>
              <a:t>زره بتن آرمه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sz="1000" dirty="0">
                <a:solidFill>
                  <a:srgbClr val="000000"/>
                </a:solidFill>
                <a:cs typeface="B Titr" pitchFamily="2" charset="-78"/>
              </a:rPr>
              <a:t/>
            </a:r>
            <a:br>
              <a:rPr lang="ar-SA" sz="1000" dirty="0">
                <a:solidFill>
                  <a:srgbClr val="000000"/>
                </a:solidFill>
                <a:cs typeface="B Titr" pitchFamily="2" charset="-78"/>
              </a:rPr>
            </a:br>
            <a:endParaRPr lang="ar-SA" sz="10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47681" y="5929330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sz="1600" dirty="0" smtClean="0">
                <a:solidFill>
                  <a:srgbClr val="000000"/>
                </a:solidFill>
                <a:cs typeface="B Titr" pitchFamily="2" charset="-78"/>
              </a:rPr>
              <a:t>زره بتن آرمه</a:t>
            </a:r>
            <a:endParaRPr lang="ar-SA" sz="1600" dirty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3786182" y="5929330"/>
            <a:ext cx="1928826" cy="428628"/>
          </a:xfrm>
          <a:prstGeom prst="frame">
            <a:avLst>
              <a:gd name="adj1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1010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013289" y="0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179091" y="2393149"/>
            <a:ext cx="1143008" cy="7858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3036083" y="4036223"/>
            <a:ext cx="1143008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6786578" y="4071942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215074" y="3143248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5500694" y="4357694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500034" y="2786058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2500298" y="3786190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20490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2428860" y="3643314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2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491928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000100" y="5357826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69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91928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23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20490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9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634804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572000" y="5072074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10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rot="10800000" flipV="1">
            <a:off x="4429124" y="3357562"/>
            <a:ext cx="500066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3357554" y="2357430"/>
            <a:ext cx="285752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 flipV="1">
            <a:off x="6643702" y="5643578"/>
            <a:ext cx="857256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9454" y="5927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04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72330" y="142852"/>
            <a:ext cx="2020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IC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ICT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IC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071670" y="2357430"/>
            <a:ext cx="1071570" cy="1071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63366" y="142852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SC04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43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051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91928" y="142852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1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29454" y="5927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63366" y="48790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0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491928" y="142852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0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91928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86512" y="416462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solidFill>
                  <a:schemeClr val="bg1"/>
                </a:solidFill>
                <a:cs typeface="B Titr" pitchFamily="2" charset="-78"/>
              </a:rPr>
              <a:t>تقويت ستونهاي فولادي</a:t>
            </a:r>
            <a:endParaRPr lang="ar-SA" b="1" dirty="0">
              <a:solidFill>
                <a:schemeClr val="bg1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57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721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86512" y="214290"/>
            <a:ext cx="2366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b="1" dirty="0" smtClean="0">
                <a:cs typeface="B Titr" pitchFamily="2" charset="-78"/>
              </a:rPr>
              <a:t>تقويت ستونهاي فولادي</a:t>
            </a:r>
            <a:endParaRPr lang="ar-SA" b="1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43438" y="357166"/>
            <a:ext cx="39306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sz="2400" b="1" dirty="0">
                <a:solidFill>
                  <a:srgbClr val="000000"/>
                </a:solidFill>
                <a:cs typeface="B Titr" pitchFamily="2" charset="-78"/>
              </a:rPr>
              <a:t>تقويت اتصالات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اتصالات صلب تير به ستون</a:t>
            </a: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وصله ستونها</a:t>
            </a: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وصله تيرها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sz="2200" dirty="0">
                <a:cs typeface="B Titr" pitchFamily="2" charset="-78"/>
              </a:rPr>
              <a:t/>
            </a:r>
            <a:br>
              <a:rPr lang="ar-SA" sz="2200" dirty="0">
                <a:cs typeface="B Titr" pitchFamily="2" charset="-78"/>
              </a:rPr>
            </a:br>
            <a:endParaRPr lang="ar-SA" sz="2200" dirty="0">
              <a:cs typeface="B Titr" pitchFamily="2" charset="-7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14414" y="3357562"/>
            <a:ext cx="739664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sz="2600" b="1" dirty="0">
                <a:solidFill>
                  <a:srgbClr val="000000"/>
                </a:solidFill>
                <a:cs typeface="B Titr" pitchFamily="2" charset="-78"/>
              </a:rPr>
              <a:t>انوع صدمات وارد بر ساختمانهاي فولادي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26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گسيختگي ناشي از كمانش اعضا و اتصالات بادبندها در قابهاي فولادي مهاربندي شده</a:t>
            </a: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گسيختگي صفحات ژاي ستون و ميل مهارها در قابهاي مهاربندي شده و قاب هاي خمشي</a:t>
            </a: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FF0000"/>
                </a:solidFill>
                <a:cs typeface="B Titr" pitchFamily="2" charset="-78"/>
              </a:rPr>
              <a:t>گسيختگي هاي اتصالات جوشي تير به ستون در قابهاي خمشي</a:t>
            </a: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endParaRPr lang="ar-SA" sz="2200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1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rot="5400000">
            <a:off x="6679421" y="2107397"/>
            <a:ext cx="1357322" cy="1143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1107257" y="2035959"/>
            <a:ext cx="1214446" cy="8572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29454" y="5927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1033423"/>
            <a:ext cx="87154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گسیختگی فلز جوش ( در مواقعی همراه با گسیختگی فلز مبنای بال تیر )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2000" b="1" dirty="0" smtClean="0"/>
          </a:p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گسیختگی  فلز جوش در فصل مشترک آن با بال ستون و کنده شدن فلز مبنا از بال ستون مشابه گسیختگی نوع 2، ولی به صورت ناقص . ترک در زیر سطح فلز مبنا ایجاد شده و تا جوش بال تیر بالا می اید . ظهور ترک در سطح بالاتر از بال تیر هم محتمل است .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2000" b="1" dirty="0" smtClean="0"/>
          </a:p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ترک خوردگی در ضخامت بال ستون ، نقطه شروع آن بالای جوش گوشه تحتانی در راستای ورق یکسره کننده بوده و در تمام ضخامت بال ستون گسترش می یابد . ترک ها در جان تیر توزیع نمی شوند . در مواقعی منشا ترک ها ،ریشه جوش بال تیر است .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2000" b="1" dirty="0" smtClean="0"/>
          </a:p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ترک خوردگی در ضخامت بال ستون ، نقطه شروع </a:t>
            </a:r>
            <a:r>
              <a:rPr lang="fa-IR" sz="2000" b="1" dirty="0"/>
              <a:t>آ</a:t>
            </a:r>
            <a:r>
              <a:rPr lang="fa-IR" sz="2000" b="1" dirty="0" smtClean="0"/>
              <a:t>ن بالای جوش گوشه تحتانی در راستای ورق یکسره کننده بوده و در جان تیر و یا ورق مضاعف کننده نیز گسترش می یابد . ترک در تمام ضخامت بال ستون تسری دارد و در مواقعی منشا ان ریشه جوش بال تیر است .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2000" b="1" dirty="0" smtClean="0"/>
          </a:p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ترک در ورق بریشگیر تیر و در راستای سوراخ پیچ ها.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2000" b="1" dirty="0" smtClean="0"/>
          </a:p>
          <a:p>
            <a:pPr marL="342900" indent="-342900" algn="r" rtl="1">
              <a:buFont typeface="+mj-lt"/>
              <a:buAutoNum type="arabicPeriod"/>
            </a:pPr>
            <a:r>
              <a:rPr lang="fa-IR" sz="2000" b="1" dirty="0" smtClean="0"/>
              <a:t>ترک در ورق برشگیر تیر و در انتهای جوش گوشه .</a:t>
            </a:r>
            <a:endParaRPr lang="en-US" sz="20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429256" y="257159"/>
            <a:ext cx="34480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ar-SA" sz="2600" b="1" dirty="0">
                <a:solidFill>
                  <a:srgbClr val="000000"/>
                </a:solidFill>
                <a:cs typeface="B Titr" pitchFamily="2" charset="-78"/>
              </a:rPr>
              <a:t>تشريح گسيختگي اتصالات</a:t>
            </a:r>
          </a:p>
          <a:p>
            <a:pPr algn="r" rtl="1">
              <a:buFont typeface="Wingdings" pitchFamily="2" charset="2"/>
              <a:buChar char="q"/>
            </a:pPr>
            <a:endParaRPr lang="ar-SA" sz="2600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357298"/>
            <a:ext cx="5143536" cy="45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143636" y="357166"/>
            <a:ext cx="26654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sz="2600" b="1" dirty="0">
                <a:solidFill>
                  <a:srgbClr val="000000"/>
                </a:solidFill>
                <a:cs typeface="B Titr" pitchFamily="2" charset="-78"/>
              </a:rPr>
              <a:t>گسيختگي </a:t>
            </a:r>
            <a:r>
              <a:rPr lang="ar-SA" sz="2600" b="1" dirty="0" smtClean="0">
                <a:solidFill>
                  <a:srgbClr val="000000"/>
                </a:solidFill>
                <a:cs typeface="B Titr" pitchFamily="2" charset="-78"/>
              </a:rPr>
              <a:t>اتصالات</a:t>
            </a:r>
            <a:r>
              <a:rPr lang="ar-SA" sz="2200" dirty="0">
                <a:cs typeface="B Titr" pitchFamily="2" charset="-78"/>
              </a:rPr>
              <a:t/>
            </a:r>
            <a:br>
              <a:rPr lang="ar-SA" sz="2200" dirty="0">
                <a:cs typeface="B Titr" pitchFamily="2" charset="-78"/>
              </a:rPr>
            </a:br>
            <a:endParaRPr lang="ar-SA" sz="2200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8"/>
          <p:cNvPicPr>
            <a:picLocks noChangeAspect="1" noChangeArrowheads="1"/>
          </p:cNvPicPr>
          <p:nvPr/>
        </p:nvPicPr>
        <p:blipFill>
          <a:blip r:embed="rId2" cstate="print"/>
          <a:srcRect b="4205"/>
          <a:stretch>
            <a:fillRect/>
          </a:stretch>
        </p:blipFill>
        <p:spPr bwMode="auto">
          <a:xfrm>
            <a:off x="28572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72132" y="285728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800" dirty="0" smtClean="0">
                <a:cs typeface="B Titr" pitchFamily="2" charset="-78"/>
              </a:rPr>
              <a:t>شکل های مختلف                    گسیختگی اتصالات</a:t>
            </a:r>
            <a:endParaRPr lang="en-US" sz="2800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1472" y="285728"/>
            <a:ext cx="80914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457200" algn="l"/>
              </a:tabLst>
            </a:pPr>
            <a:r>
              <a:rPr lang="ar-SA" sz="2600" b="1" dirty="0">
                <a:solidFill>
                  <a:srgbClr val="000000"/>
                </a:solidFill>
                <a:cs typeface="B Titr" pitchFamily="2" charset="-78"/>
              </a:rPr>
              <a:t>علل محتمل گسيختگي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sz="2600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تنش هاي پس ماند در جوش بال به جان</a:t>
            </a: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تنش هاي بيش از حد در جوش هاي بال به جان به علت وقوع لنگر تسليم </a:t>
            </a:r>
            <a:r>
              <a:rPr lang="en-US" dirty="0">
                <a:solidFill>
                  <a:srgbClr val="000000"/>
                </a:solidFill>
                <a:cs typeface="B Titr" pitchFamily="2" charset="-78"/>
              </a:rPr>
              <a:t>M</a:t>
            </a:r>
            <a:r>
              <a:rPr lang="en-US" baseline="-25000" dirty="0">
                <a:solidFill>
                  <a:srgbClr val="000000"/>
                </a:solidFill>
                <a:cs typeface="B Titr" pitchFamily="2" charset="-78"/>
              </a:rPr>
              <a:t>P</a:t>
            </a: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 در تير</a:t>
            </a: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وجود ناپيوستگي در جوش بال تحتاني و جنس تفاله هاي جوشكاري در آن</a:t>
            </a:r>
            <a:endParaRPr lang="en-US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>تمركز تنش ناشي از ورق پشت بند تحتاني</a:t>
            </a:r>
          </a:p>
          <a:p>
            <a:pPr marL="342900" indent="-342900" algn="r" rtl="1">
              <a:tabLst>
                <a:tab pos="457200" algn="l"/>
              </a:tabLst>
            </a:pPr>
            <a:r>
              <a:rPr lang="ar-SA" dirty="0">
                <a:solidFill>
                  <a:srgbClr val="000000"/>
                </a:solidFill>
                <a:cs typeface="B Titr" pitchFamily="2" charset="-78"/>
              </a:rPr>
              <a:t/>
            </a:r>
            <a:br>
              <a:rPr lang="ar-SA" dirty="0">
                <a:solidFill>
                  <a:srgbClr val="000000"/>
                </a:solidFill>
                <a:cs typeface="B Titr" pitchFamily="2" charset="-78"/>
              </a:rPr>
            </a:br>
            <a:endParaRPr lang="ar-SA" dirty="0">
              <a:solidFill>
                <a:srgbClr val="000000"/>
              </a:solidFill>
              <a:cs typeface="B Titr" pitchFamily="2" charset="-78"/>
            </a:endParaRPr>
          </a:p>
        </p:txBody>
      </p:sp>
      <p:pic>
        <p:nvPicPr>
          <p:cNvPr id="3" name="Picture 5" descr="scan0009"/>
          <p:cNvPicPr>
            <a:picLocks noChangeAspect="1" noChangeArrowheads="1"/>
          </p:cNvPicPr>
          <p:nvPr/>
        </p:nvPicPr>
        <p:blipFill>
          <a:blip r:embed="rId2" cstate="print"/>
          <a:srcRect t="17331" b="5467"/>
          <a:stretch>
            <a:fillRect/>
          </a:stretch>
        </p:blipFill>
        <p:spPr bwMode="auto">
          <a:xfrm>
            <a:off x="285720" y="2928934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29124" y="5643578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b="1" dirty="0" smtClean="0">
                <a:cs typeface="B Nazanin" pitchFamily="2" charset="-78"/>
              </a:rPr>
              <a:t>شمایی از فلز گداخته شده در جوش نفوذی کامل</a:t>
            </a:r>
            <a:endParaRPr lang="en-US" sz="2000" b="1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257174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 smtClean="0"/>
              <a:t>گسترش ترک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429124" y="418721"/>
            <a:ext cx="42386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400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sz="2400" b="1" dirty="0" smtClean="0">
                <a:solidFill>
                  <a:srgbClr val="000000"/>
                </a:solidFill>
                <a:cs typeface="B Titr" pitchFamily="2" charset="-78"/>
              </a:rPr>
              <a:t>شيوه </a:t>
            </a:r>
            <a:r>
              <a:rPr lang="ar-SA" sz="2400" b="1" dirty="0">
                <a:solidFill>
                  <a:srgbClr val="000000"/>
                </a:solidFill>
                <a:cs typeface="B Titr" pitchFamily="2" charset="-78"/>
              </a:rPr>
              <a:t>هاي مرمت اتصالات</a:t>
            </a:r>
          </a:p>
          <a:p>
            <a:pPr algn="r" rtl="1">
              <a:buFont typeface="Wingdings" pitchFamily="2" charset="2"/>
              <a:buChar char="q"/>
            </a:pPr>
            <a:endParaRPr lang="ar-SA" sz="2400" b="1" dirty="0">
              <a:solidFill>
                <a:srgbClr val="000000"/>
              </a:solidFill>
              <a:cs typeface="B Titr" pitchFamily="2" charset="-78"/>
            </a:endParaRPr>
          </a:p>
        </p:txBody>
      </p:sp>
      <p:pic>
        <p:nvPicPr>
          <p:cNvPr id="3" name="Picture 4" descr="scan0003"/>
          <p:cNvPicPr>
            <a:picLocks noChangeAspect="1" noChangeArrowheads="1"/>
          </p:cNvPicPr>
          <p:nvPr/>
        </p:nvPicPr>
        <p:blipFill>
          <a:blip r:embed="rId2" cstate="print"/>
          <a:srcRect b="11299"/>
          <a:stretch>
            <a:fillRect/>
          </a:stretch>
        </p:blipFill>
        <p:spPr bwMode="auto">
          <a:xfrm>
            <a:off x="0" y="0"/>
            <a:ext cx="554655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43570" y="571501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شیوه مرمت و مفاهیم جدید طراحی با استفاده از ورق پوشش مستطیلی</a:t>
            </a:r>
            <a:endParaRPr lang="en-US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4"/>
          <p:cNvPicPr>
            <a:picLocks noChangeAspect="1" noChangeArrowheads="1"/>
          </p:cNvPicPr>
          <p:nvPr/>
        </p:nvPicPr>
        <p:blipFill>
          <a:blip r:embed="rId2" cstate="print"/>
          <a:srcRect b="11496"/>
          <a:stretch>
            <a:fillRect/>
          </a:stretch>
        </p:blipFill>
        <p:spPr bwMode="auto">
          <a:xfrm>
            <a:off x="0" y="0"/>
            <a:ext cx="553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43570" y="571501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شیوه مرمت و مفاهیم جدید طراحی با استفاده از ورق تقویت کننده قائم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29124" y="418721"/>
            <a:ext cx="42386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400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sz="2400" b="1" dirty="0" smtClean="0">
                <a:solidFill>
                  <a:srgbClr val="000000"/>
                </a:solidFill>
                <a:cs typeface="B Titr" pitchFamily="2" charset="-78"/>
              </a:rPr>
              <a:t>شيوه </a:t>
            </a:r>
            <a:r>
              <a:rPr lang="ar-SA" sz="2400" b="1" dirty="0">
                <a:solidFill>
                  <a:srgbClr val="000000"/>
                </a:solidFill>
                <a:cs typeface="B Titr" pitchFamily="2" charset="-78"/>
              </a:rPr>
              <a:t>هاي مرمت اتصالات</a:t>
            </a:r>
          </a:p>
          <a:p>
            <a:pPr algn="r" rtl="1">
              <a:buFont typeface="Wingdings" pitchFamily="2" charset="2"/>
              <a:buChar char="q"/>
            </a:pPr>
            <a:endParaRPr lang="ar-SA" sz="2400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5"/>
          <p:cNvPicPr>
            <a:picLocks noChangeAspect="1" noChangeArrowheads="1"/>
          </p:cNvPicPr>
          <p:nvPr/>
        </p:nvPicPr>
        <p:blipFill>
          <a:blip r:embed="rId2" cstate="print"/>
          <a:srcRect b="23147"/>
          <a:stretch>
            <a:fillRect/>
          </a:stretch>
        </p:blipFill>
        <p:spPr bwMode="auto">
          <a:xfrm>
            <a:off x="0" y="285728"/>
            <a:ext cx="612271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43570" y="571501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شیوه مرمت و مفاهیم جدید طراحی با استفاده از ورق تقویتی ماهیچه ای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429124" y="418721"/>
            <a:ext cx="42386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400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sz="2400" b="1" dirty="0" smtClean="0">
                <a:solidFill>
                  <a:srgbClr val="000000"/>
                </a:solidFill>
                <a:cs typeface="B Titr" pitchFamily="2" charset="-78"/>
              </a:rPr>
              <a:t>شيوه </a:t>
            </a:r>
            <a:r>
              <a:rPr lang="ar-SA" sz="2400" b="1" dirty="0">
                <a:solidFill>
                  <a:srgbClr val="000000"/>
                </a:solidFill>
                <a:cs typeface="B Titr" pitchFamily="2" charset="-78"/>
              </a:rPr>
              <a:t>هاي مرمت اتصالات</a:t>
            </a:r>
          </a:p>
          <a:p>
            <a:pPr algn="r" rtl="1">
              <a:buFont typeface="Wingdings" pitchFamily="2" charset="2"/>
              <a:buChar char="q"/>
            </a:pPr>
            <a:endParaRPr lang="ar-SA" sz="2400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can0010"/>
          <p:cNvPicPr>
            <a:picLocks noChangeAspect="1" noChangeArrowheads="1"/>
          </p:cNvPicPr>
          <p:nvPr/>
        </p:nvPicPr>
        <p:blipFill>
          <a:blip r:embed="rId3" cstate="print"/>
          <a:srcRect l="18009" t="1181" r="16708" b="49212"/>
          <a:stretch>
            <a:fillRect/>
          </a:stretch>
        </p:blipFill>
        <p:spPr bwMode="auto">
          <a:xfrm>
            <a:off x="3468113" y="785794"/>
            <a:ext cx="231833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010"/>
          <p:cNvPicPr>
            <a:picLocks noChangeAspect="1" noChangeArrowheads="1"/>
          </p:cNvPicPr>
          <p:nvPr/>
        </p:nvPicPr>
        <p:blipFill>
          <a:blip r:embed="rId3" cstate="print"/>
          <a:srcRect l="2251" t="55512" r="3201" b="10236"/>
          <a:stretch>
            <a:fillRect/>
          </a:stretch>
        </p:blipFill>
        <p:spPr bwMode="auto">
          <a:xfrm>
            <a:off x="4286248" y="4286256"/>
            <a:ext cx="35004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00694" y="28572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cs typeface="B Titr" pitchFamily="2" charset="-78"/>
              </a:rPr>
              <a:t>وضعیت جوش اتصالات قبل از اجرای طرح تقویت و بهسازی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8" name="Picture 4" descr="scan0011"/>
          <p:cNvPicPr>
            <a:picLocks noChangeAspect="1" noChangeArrowheads="1"/>
          </p:cNvPicPr>
          <p:nvPr/>
        </p:nvPicPr>
        <p:blipFill>
          <a:blip r:embed="rId4" cstate="print"/>
          <a:srcRect l="1383" t="57607" r="1151" b="6942"/>
          <a:stretch>
            <a:fillRect/>
          </a:stretch>
        </p:blipFill>
        <p:spPr bwMode="auto">
          <a:xfrm>
            <a:off x="785786" y="4286256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can0011"/>
          <p:cNvPicPr>
            <a:picLocks noChangeAspect="1" noChangeArrowheads="1"/>
          </p:cNvPicPr>
          <p:nvPr/>
        </p:nvPicPr>
        <p:blipFill>
          <a:blip r:embed="rId4" cstate="print"/>
          <a:srcRect l="18664" t="1403" r="12903" b="47637"/>
          <a:stretch>
            <a:fillRect/>
          </a:stretch>
        </p:blipFill>
        <p:spPr bwMode="auto">
          <a:xfrm>
            <a:off x="785786" y="785794"/>
            <a:ext cx="2428892" cy="33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can0012"/>
          <p:cNvPicPr>
            <a:picLocks noChangeAspect="1" noChangeArrowheads="1"/>
          </p:cNvPicPr>
          <p:nvPr/>
        </p:nvPicPr>
        <p:blipFill>
          <a:blip r:embed="rId3" cstate="print"/>
          <a:srcRect l="2067" t="54249" r="2847" b="11982"/>
          <a:stretch>
            <a:fillRect/>
          </a:stretch>
        </p:blipFill>
        <p:spPr bwMode="auto">
          <a:xfrm>
            <a:off x="714348" y="3857628"/>
            <a:ext cx="3571900" cy="2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013"/>
          <p:cNvPicPr>
            <a:picLocks noChangeAspect="1" noChangeArrowheads="1"/>
          </p:cNvPicPr>
          <p:nvPr/>
        </p:nvPicPr>
        <p:blipFill>
          <a:blip r:embed="rId4" cstate="print"/>
          <a:srcRect l="5237" t="49839" r="2249" b="11147"/>
          <a:stretch>
            <a:fillRect/>
          </a:stretch>
        </p:blipFill>
        <p:spPr bwMode="auto">
          <a:xfrm>
            <a:off x="4572000" y="3857628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can0013"/>
          <p:cNvPicPr>
            <a:picLocks noChangeAspect="1" noChangeArrowheads="1"/>
          </p:cNvPicPr>
          <p:nvPr/>
        </p:nvPicPr>
        <p:blipFill>
          <a:blip r:embed="rId4" cstate="print"/>
          <a:srcRect l="5741" t="792" r="897" b="59079"/>
          <a:stretch>
            <a:fillRect/>
          </a:stretch>
        </p:blipFill>
        <p:spPr bwMode="auto">
          <a:xfrm>
            <a:off x="4572000" y="1285860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an0012"/>
          <p:cNvPicPr>
            <a:picLocks noChangeAspect="1" noChangeArrowheads="1"/>
          </p:cNvPicPr>
          <p:nvPr/>
        </p:nvPicPr>
        <p:blipFill>
          <a:blip r:embed="rId3" cstate="print"/>
          <a:srcRect l="20349" r="13504" b="49020"/>
          <a:stretch>
            <a:fillRect/>
          </a:stretch>
        </p:blipFill>
        <p:spPr bwMode="auto">
          <a:xfrm>
            <a:off x="1928794" y="228600"/>
            <a:ext cx="2286016" cy="334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00694" y="28572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cs typeface="B Titr" pitchFamily="2" charset="-78"/>
              </a:rPr>
              <a:t>وضعیت جوش اتصالات بعد از اجرای طرح تقویت و بهسازی</a:t>
            </a:r>
            <a:endParaRPr lang="en-US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can0014"/>
          <p:cNvPicPr>
            <a:picLocks noChangeAspect="1" noChangeArrowheads="1"/>
          </p:cNvPicPr>
          <p:nvPr/>
        </p:nvPicPr>
        <p:blipFill>
          <a:blip r:embed="rId3" cstate="print"/>
          <a:srcRect l="12857" t="1798" r="8163" b="31295"/>
          <a:stretch>
            <a:fillRect/>
          </a:stretch>
        </p:blipFill>
        <p:spPr bwMode="auto">
          <a:xfrm>
            <a:off x="500034" y="785794"/>
            <a:ext cx="35719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28728" y="285728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cs typeface="B Titr" pitchFamily="2" charset="-78"/>
              </a:rPr>
              <a:t>وضعیت جوش اتصالات بعد از اجرای طرح تقویت و بهسازی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Picture 4" descr="scan0015"/>
          <p:cNvPicPr>
            <a:picLocks noChangeAspect="1" noChangeArrowheads="1"/>
          </p:cNvPicPr>
          <p:nvPr/>
        </p:nvPicPr>
        <p:blipFill>
          <a:blip r:embed="rId4" cstate="print"/>
          <a:srcRect l="5630" t="51828" r="4295" b="12118"/>
          <a:stretch>
            <a:fillRect/>
          </a:stretch>
        </p:blipFill>
        <p:spPr bwMode="auto">
          <a:xfrm>
            <a:off x="4143372" y="785794"/>
            <a:ext cx="4429156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an0015"/>
          <p:cNvPicPr>
            <a:picLocks noChangeAspect="1" noChangeArrowheads="1"/>
          </p:cNvPicPr>
          <p:nvPr/>
        </p:nvPicPr>
        <p:blipFill>
          <a:blip r:embed="rId4" cstate="print"/>
          <a:srcRect l="5421" t="1527" r="4503" b="62419"/>
          <a:stretch>
            <a:fillRect/>
          </a:stretch>
        </p:blipFill>
        <p:spPr bwMode="auto">
          <a:xfrm>
            <a:off x="4143372" y="3571877"/>
            <a:ext cx="44291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01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29454" y="5927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can0016"/>
          <p:cNvPicPr>
            <a:picLocks noChangeAspect="1" noChangeArrowheads="1"/>
          </p:cNvPicPr>
          <p:nvPr/>
        </p:nvPicPr>
        <p:blipFill>
          <a:blip r:embed="rId3" cstate="print"/>
          <a:srcRect l="3751" t="55276" r="3796" b="10005"/>
          <a:stretch>
            <a:fillRect/>
          </a:stretch>
        </p:blipFill>
        <p:spPr bwMode="auto">
          <a:xfrm>
            <a:off x="4500561" y="3286125"/>
            <a:ext cx="402818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can0016"/>
          <p:cNvPicPr>
            <a:picLocks noChangeAspect="1" noChangeArrowheads="1"/>
          </p:cNvPicPr>
          <p:nvPr/>
        </p:nvPicPr>
        <p:blipFill>
          <a:blip r:embed="rId3" cstate="print"/>
          <a:srcRect l="20097" t="1443" r="17598" b="48158"/>
          <a:stretch>
            <a:fillRect/>
          </a:stretch>
        </p:blipFill>
        <p:spPr bwMode="auto">
          <a:xfrm>
            <a:off x="642910" y="857232"/>
            <a:ext cx="354332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14810" y="814312"/>
            <a:ext cx="464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000" dirty="0" smtClean="0">
                <a:cs typeface="B Titr" pitchFamily="2" charset="-78"/>
              </a:rPr>
              <a:t>بازرس جوش در حال اندازه گیری ابعاد جوش</a:t>
            </a:r>
            <a:endParaRPr lang="en-US" sz="2000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picture-20-9-1383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857364"/>
            <a:ext cx="6429420" cy="437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071934" y="634581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tabLst>
                <a:tab pos="6858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Traffic" pitchFamily="10" charset="-78"/>
              </a:rPr>
              <a:t>وصله ستونها</a:t>
            </a:r>
            <a:endParaRPr lang="ar-SA" b="1" dirty="0">
              <a:solidFill>
                <a:srgbClr val="000000"/>
              </a:solidFill>
              <a:cs typeface="Traffic" pitchFamily="10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1934" y="2142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اتصالات</a:t>
            </a:r>
          </a:p>
          <a:p>
            <a:pPr marL="342900" indent="-342900" algn="r" rtl="1">
              <a:tabLst>
                <a:tab pos="457200" algn="l"/>
              </a:tabLst>
            </a:pP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اتصالات صلب تير به ستون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وصله ستونها</a:t>
            </a:r>
            <a:endParaRPr lang="en-US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4572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وصله تيرها</a:t>
            </a:r>
            <a:endParaRPr lang="ar-SA" dirty="0">
              <a:solidFill>
                <a:srgbClr val="000000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picture-20-9-1383 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29520" y="214290"/>
            <a:ext cx="1460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sz="2400" dirty="0" smtClean="0">
                <a:cs typeface="B Titr" pitchFamily="2" charset="-78"/>
              </a:rPr>
              <a:t>وصله ستونها</a:t>
            </a:r>
            <a:endParaRPr lang="en-US" sz="2400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picture-20-9-1383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9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29520" y="214290"/>
            <a:ext cx="1460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sz="2400" dirty="0" smtClean="0">
                <a:cs typeface="B Titr" pitchFamily="2" charset="-78"/>
              </a:rPr>
              <a:t>وصله ستونها</a:t>
            </a:r>
            <a:endParaRPr lang="en-US" sz="2400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DSC00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29520" y="214290"/>
            <a:ext cx="1460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sz="2400" dirty="0" smtClean="0">
                <a:cs typeface="B Titr" pitchFamily="2" charset="-78"/>
              </a:rPr>
              <a:t>وصله ستونها</a:t>
            </a:r>
            <a:endParaRPr lang="en-US" sz="2400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00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429520" y="142852"/>
            <a:ext cx="1460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tabLst>
                <a:tab pos="457200" algn="l"/>
              </a:tabLst>
            </a:pPr>
            <a:r>
              <a:rPr lang="ar-SA" sz="2400" dirty="0" smtClean="0">
                <a:cs typeface="B Titr" pitchFamily="2" charset="-78"/>
              </a:rPr>
              <a:t>وصله ستونها</a:t>
            </a:r>
            <a:endParaRPr lang="en-US" sz="2400" dirty="0" smtClean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5720" y="-71462"/>
            <a:ext cx="85852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rtl="1">
              <a:tabLst>
                <a:tab pos="685800" algn="l"/>
              </a:tabLst>
            </a:pPr>
            <a:r>
              <a:rPr lang="ar-SA" sz="2800" b="1" dirty="0">
                <a:solidFill>
                  <a:srgbClr val="000000"/>
                </a:solidFill>
                <a:cs typeface="B Titr" pitchFamily="2" charset="-78"/>
              </a:rPr>
              <a:t>تقويت </a:t>
            </a:r>
            <a:r>
              <a:rPr lang="ar-SA" sz="2800" b="1" dirty="0" smtClean="0">
                <a:solidFill>
                  <a:srgbClr val="000000"/>
                </a:solidFill>
                <a:cs typeface="B Titr" pitchFamily="2" charset="-78"/>
              </a:rPr>
              <a:t>سيستم</a:t>
            </a:r>
            <a:endParaRPr lang="fa-IR" sz="2800" b="1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ctr" rtl="1">
              <a:tabLst>
                <a:tab pos="685800" algn="l"/>
              </a:tabLst>
            </a:pPr>
            <a:endParaRPr lang="en-US" sz="2800" b="1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 typeface="Wingdings" pitchFamily="2" charset="2"/>
              <a:buChar char="q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استراتژي بهسازي </a:t>
            </a: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استراتژي بهسازي ره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يافت پايه براي بهبود عملكرد سازه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اي </a:t>
            </a:r>
          </a:p>
          <a:p>
            <a:pPr marL="342900" indent="-342900" algn="r" rtl="1"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و كاهش خطر لرزه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اي تا تراز معين و قابل قبول 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شود. </a:t>
            </a:r>
          </a:p>
          <a:p>
            <a:pPr marL="342900" indent="-342900" algn="r" rtl="1"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استراتژي بهسازي شامل استراتژي فني و استراتژي مديريت است: </a:t>
            </a:r>
            <a:endParaRPr lang="fa-IR" b="1" dirty="0" smtClean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tabLst>
                <a:tab pos="685800" algn="l"/>
              </a:tabLst>
            </a:pPr>
            <a:endParaRPr lang="en-US" b="1" dirty="0" smtClean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 typeface="Wingdings" pitchFamily="2" charset="2"/>
              <a:buChar char="q"/>
              <a:tabLst>
                <a:tab pos="685800" algn="l"/>
              </a:tabLst>
            </a:pP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استراتژي فني </a:t>
            </a: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افزايش سختي جانبي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افزايش مقاومت جانبي 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افزايش ظرفيت شكل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پذيري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افزايش استهلاك انرژي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كنترل ارتعاشات منتقله از زمين (كاهش تقاضا)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تكميل سيستم (تكميل جزئيات) </a:t>
            </a:r>
            <a:endParaRPr lang="fa-IR" b="1" dirty="0" smtClean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 typeface="Wingdings" pitchFamily="2" charset="2"/>
              <a:buChar char="q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استراتژي مديريت </a:t>
            </a: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تغييركاربري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كاهش تعداد طبقات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تخريب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685800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بهسازي در حين بهره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برداري يا تعطيل ساختمان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4346" y="-71462"/>
            <a:ext cx="900112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57200" algn="r" rtl="1">
              <a:buFont typeface="Wingdings" pitchFamily="2" charset="2"/>
              <a:buChar char="q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عوامل تاثيرگذار بر استراتژي بهسازي </a:t>
            </a:r>
            <a:endParaRPr lang="fa-IR" b="1" dirty="0" smtClean="0">
              <a:solidFill>
                <a:srgbClr val="000000"/>
              </a:solidFill>
              <a:cs typeface="B Titr" pitchFamily="2" charset="-78"/>
            </a:endParaRPr>
          </a:p>
          <a:p>
            <a:pPr indent="457200" algn="r" rtl="1"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اهداف عملكردي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هزينه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زمان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بندي تعمير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حفظ آثار باستاني – حفظ وضعيت معماري </a:t>
            </a: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indent="457200" algn="r" rtl="1">
              <a:buFont typeface="Wingdings" pitchFamily="2" charset="2"/>
              <a:buChar char="q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استراتژي بهسازي و سيستم بهسازي </a:t>
            </a:r>
          </a:p>
          <a:p>
            <a:pPr indent="457200" algn="r" rtl="1"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سيستم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بهسازي يعني روش رسيدن به استراتژي بهسازي، مثل افزودن ديوار برشي، افزودن بادبند.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درسيستم بهسازي بايدبه سازگاري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تغييرشكل بين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سازه موجودوسيستم انتخابي توجه شود.</a:t>
            </a:r>
          </a:p>
          <a:p>
            <a:pPr indent="457200" algn="r" rtl="1"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 بعنوان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مثال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درشكل پ، سازگاري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تغييرشكل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نسبت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سيستم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ب بهترتامين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شود. </a:t>
            </a:r>
          </a:p>
          <a:p>
            <a:pPr indent="457200" algn="r" rtl="1"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 typeface="Wingdings" pitchFamily="2" charset="2"/>
              <a:buChar char="q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عوامل پايه موثر بر سيستم مقاوم جانبي </a:t>
            </a:r>
            <a:endParaRPr lang="fa-IR" b="1" dirty="0" smtClean="0">
              <a:solidFill>
                <a:srgbClr val="000000"/>
              </a:solidFill>
              <a:cs typeface="B Titr" pitchFamily="2" charset="-78"/>
            </a:endParaRPr>
          </a:p>
          <a:p>
            <a:pPr indent="457200" algn="r" rtl="1"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B Titr" pitchFamily="2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جرم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سختي جانبي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مقاومت جانبي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ميرايي ساختمان (استهلاك انرژي)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هندسه ساختمان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indent="4572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ظرفيت شكل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پذيري اجزاي ساختمان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4893" y="-785842"/>
            <a:ext cx="80533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r" rtl="1">
              <a:buFont typeface="Wingdings" pitchFamily="2" charset="2"/>
              <a:buChar char="q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تغييرمشخصات لرزه</a:t>
            </a:r>
            <a:r>
              <a:rPr lang="en-US" b="1" dirty="0">
                <a:solidFill>
                  <a:srgbClr val="000000"/>
                </a:solidFill>
                <a:cs typeface="B Titr" pitchFamily="2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B Titr" pitchFamily="2" charset="-78"/>
              </a:rPr>
              <a:t>اي ساختمان </a:t>
            </a:r>
          </a:p>
          <a:p>
            <a:pPr marL="342900" indent="-342900" algn="r" rtl="1">
              <a:tabLst>
                <a:tab pos="473075" algn="l"/>
              </a:tabLst>
            </a:pP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افزودن بادبند و ديواربرشي باعث افزايش مقاومت و سختي 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شود.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افزودن سيستم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هاي مستهلك كننده باعث افزايش ميرايي 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شود.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جداسازي لرزه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اي باعث تغيير مشخصه لرزه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اي 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شود. </a:t>
            </a:r>
            <a:endParaRPr lang="en-US" b="1" dirty="0">
              <a:solidFill>
                <a:srgbClr val="000000"/>
              </a:solidFill>
              <a:cs typeface="Traffic" pitchFamily="10" charset="-78"/>
            </a:endParaRPr>
          </a:p>
          <a:p>
            <a:pPr marL="342900" indent="-342900" algn="r" rtl="1">
              <a:buFontTx/>
              <a:buAutoNum type="arabicPeriod"/>
              <a:tabLst>
                <a:tab pos="473075" algn="l"/>
              </a:tabLst>
            </a:pP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دورپيچ كردن پليمري باعث افزايش خواص شكل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پذيري ساختمان مي</a:t>
            </a:r>
            <a:r>
              <a:rPr lang="en-US" b="1" dirty="0">
                <a:solidFill>
                  <a:srgbClr val="000000"/>
                </a:solidFill>
                <a:cs typeface="Traffic" pitchFamily="10" charset="-78"/>
              </a:rPr>
              <a:t>‎</a:t>
            </a:r>
            <a:r>
              <a:rPr lang="ar-SA" b="1" dirty="0">
                <a:solidFill>
                  <a:srgbClr val="000000"/>
                </a:solidFill>
                <a:cs typeface="Traffic" pitchFamily="10" charset="-78"/>
              </a:rPr>
              <a:t>گردد. </a:t>
            </a:r>
          </a:p>
        </p:txBody>
      </p:sp>
      <p:pic>
        <p:nvPicPr>
          <p:cNvPr id="6" name="Picture 5" descr="scan0037"/>
          <p:cNvPicPr>
            <a:picLocks noChangeAspect="1" noChangeArrowheads="1"/>
          </p:cNvPicPr>
          <p:nvPr/>
        </p:nvPicPr>
        <p:blipFill>
          <a:blip r:embed="rId2" cstate="print"/>
          <a:srcRect t="2256" b="47380"/>
          <a:stretch>
            <a:fillRect/>
          </a:stretch>
        </p:blipFill>
        <p:spPr bwMode="auto">
          <a:xfrm>
            <a:off x="615117" y="1954222"/>
            <a:ext cx="4099759" cy="397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an0037"/>
          <p:cNvPicPr>
            <a:picLocks noChangeAspect="1" noChangeArrowheads="1"/>
          </p:cNvPicPr>
          <p:nvPr/>
        </p:nvPicPr>
        <p:blipFill>
          <a:blip r:embed="rId2" cstate="print"/>
          <a:srcRect l="11389" t="57844" r="26603" b="7975"/>
          <a:stretch>
            <a:fillRect/>
          </a:stretch>
        </p:blipFill>
        <p:spPr bwMode="auto">
          <a:xfrm>
            <a:off x="5000627" y="2643182"/>
            <a:ext cx="3094911" cy="286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86182" y="607220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fa-IR" b="1" dirty="0" smtClean="0"/>
              <a:t>   اضافه کردن دیوار برشی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8662" y="600076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fa-IR" b="1" dirty="0" smtClean="0"/>
              <a:t>   اضافه کردن بادبند ضبدری یا 7 یا 8 یا برون محور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scan0023"/>
          <p:cNvPicPr>
            <a:picLocks noChangeAspect="1" noChangeArrowheads="1"/>
          </p:cNvPicPr>
          <p:nvPr/>
        </p:nvPicPr>
        <p:blipFill>
          <a:blip r:embed="rId3" cstate="print"/>
          <a:srcRect l="13907" t="46612" r="18542" b="1452"/>
          <a:stretch>
            <a:fillRect/>
          </a:stretch>
        </p:blipFill>
        <p:spPr bwMode="auto">
          <a:xfrm>
            <a:off x="1571604" y="214291"/>
            <a:ext cx="2857520" cy="407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an0023"/>
          <p:cNvPicPr>
            <a:picLocks noChangeAspect="1" noChangeArrowheads="1"/>
          </p:cNvPicPr>
          <p:nvPr/>
        </p:nvPicPr>
        <p:blipFill>
          <a:blip r:embed="rId3" cstate="print"/>
          <a:srcRect l="1705" t="919" r="1136" b="63342"/>
          <a:stretch>
            <a:fillRect/>
          </a:stretch>
        </p:blipFill>
        <p:spPr bwMode="auto">
          <a:xfrm>
            <a:off x="4572000" y="214290"/>
            <a:ext cx="37695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can0024"/>
          <p:cNvPicPr>
            <a:picLocks noChangeAspect="1" noChangeArrowheads="1"/>
          </p:cNvPicPr>
          <p:nvPr/>
        </p:nvPicPr>
        <p:blipFill>
          <a:blip r:embed="rId4" cstate="print"/>
          <a:srcRect l="2169" t="64106"/>
          <a:stretch>
            <a:fillRect/>
          </a:stretch>
        </p:blipFill>
        <p:spPr bwMode="auto">
          <a:xfrm>
            <a:off x="1000100" y="4429132"/>
            <a:ext cx="3436938" cy="223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scan0024"/>
          <p:cNvPicPr>
            <a:picLocks noChangeAspect="1" noChangeArrowheads="1"/>
          </p:cNvPicPr>
          <p:nvPr/>
        </p:nvPicPr>
        <p:blipFill>
          <a:blip r:embed="rId4" cstate="print"/>
          <a:srcRect l="19518" t="1551" r="13252" b="48079"/>
          <a:stretch>
            <a:fillRect/>
          </a:stretch>
        </p:blipFill>
        <p:spPr bwMode="auto">
          <a:xfrm>
            <a:off x="4572000" y="2928935"/>
            <a:ext cx="2571768" cy="372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F1\Desktop\New folder (3)\homepage-structural-steel-wor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P101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06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29454" y="59272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en-US" b="1" dirty="0" smtClean="0">
                <a:solidFill>
                  <a:srgbClr val="000000"/>
                </a:solidFill>
                <a:cs typeface="B Titr" pitchFamily="2" charset="-78"/>
              </a:rPr>
              <a:t>  </a:t>
            </a:r>
            <a:r>
              <a:rPr lang="ar-SA" b="1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</a:t>
            </a:r>
            <a:endParaRPr lang="ar-SA" b="1" dirty="0">
              <a:solidFill>
                <a:srgbClr val="000000"/>
              </a:solidFill>
              <a:cs typeface="B Titr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714876" y="2786058"/>
            <a:ext cx="1143008" cy="10001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1750199" y="1893083"/>
            <a:ext cx="642942" cy="571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1"/>
          <p:cNvPicPr>
            <a:picLocks noChangeAspect="1" noChangeArrowheads="1"/>
          </p:cNvPicPr>
          <p:nvPr/>
        </p:nvPicPr>
        <p:blipFill>
          <a:blip r:embed="rId2" cstate="print"/>
          <a:srcRect b="15849"/>
          <a:stretch>
            <a:fillRect/>
          </a:stretch>
        </p:blipFill>
        <p:spPr bwMode="auto">
          <a:xfrm>
            <a:off x="620495" y="2643183"/>
            <a:ext cx="4319779" cy="251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2"/>
          <p:cNvPicPr>
            <a:picLocks noChangeAspect="1" noChangeArrowheads="1"/>
          </p:cNvPicPr>
          <p:nvPr/>
        </p:nvPicPr>
        <p:blipFill>
          <a:blip r:embed="rId3" cstate="print"/>
          <a:srcRect b="16279"/>
          <a:stretch>
            <a:fillRect/>
          </a:stretch>
        </p:blipFill>
        <p:spPr bwMode="auto">
          <a:xfrm>
            <a:off x="4337709" y="2428869"/>
            <a:ext cx="4806291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00760" y="2143116"/>
            <a:ext cx="2497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sz="2000" dirty="0" smtClean="0">
                <a:solidFill>
                  <a:srgbClr val="000000"/>
                </a:solidFill>
                <a:cs typeface="B Titr" pitchFamily="2" charset="-78"/>
              </a:rPr>
              <a:t>تقويت با زره بتن آرمه</a:t>
            </a:r>
            <a:endParaRPr lang="en-US" sz="2000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5845750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با محیط کردن تیر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918" y="584575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با پر کردن بین دو تیر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857356" y="5786454"/>
            <a:ext cx="2000264" cy="571504"/>
          </a:xfrm>
          <a:prstGeom prst="frame">
            <a:avLst>
              <a:gd name="adj1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5572132" y="5786454"/>
            <a:ext cx="2000264" cy="571504"/>
          </a:xfrm>
          <a:prstGeom prst="frame">
            <a:avLst>
              <a:gd name="adj1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71934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 typeface="Wingdings" pitchFamily="2" charset="2"/>
              <a:buChar char="q"/>
              <a:tabLst>
                <a:tab pos="762000" algn="l"/>
              </a:tabLst>
            </a:pPr>
            <a:r>
              <a:rPr lang="ar-SA" sz="2000" b="1" dirty="0" smtClean="0">
                <a:solidFill>
                  <a:srgbClr val="000000"/>
                </a:solidFill>
                <a:cs typeface="B Titr" pitchFamily="2" charset="-78"/>
              </a:rPr>
              <a:t>تقويت تيرهاي فولادي</a:t>
            </a:r>
          </a:p>
          <a:p>
            <a:pPr marL="342900" indent="-342900" algn="r" rtl="1">
              <a:tabLst>
                <a:tab pos="762000" algn="l"/>
              </a:tabLst>
            </a:pPr>
            <a:endParaRPr lang="en-US" sz="2000" dirty="0" smtClean="0">
              <a:solidFill>
                <a:srgbClr val="000000"/>
              </a:solidFill>
              <a:cs typeface="B Titr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57290" y="285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rtl="1">
              <a:buFontTx/>
              <a:buAutoNum type="arabicPeriod"/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تقويت با زره فولادي 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          تقويت براي خمش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tabLst>
                <a:tab pos="762000" algn="l"/>
              </a:tabLst>
            </a:pPr>
            <a:r>
              <a:rPr lang="ar-SA" dirty="0" smtClean="0">
                <a:solidFill>
                  <a:srgbClr val="000000"/>
                </a:solidFill>
                <a:cs typeface="B Titr" pitchFamily="2" charset="-78"/>
              </a:rPr>
              <a:t>           تقويت براي برش</a:t>
            </a:r>
            <a:endParaRPr lang="en-US" dirty="0" smtClean="0">
              <a:solidFill>
                <a:srgbClr val="00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solidFill>
                  <a:srgbClr val="FF0000"/>
                </a:solidFill>
                <a:cs typeface="B Titr" pitchFamily="2" charset="-78"/>
              </a:rPr>
              <a:t>تقويت با زره بتن آرمه</a:t>
            </a:r>
            <a:endParaRPr lang="en-US" dirty="0" smtClean="0">
              <a:solidFill>
                <a:srgbClr val="FF0000"/>
              </a:solidFill>
              <a:cs typeface="B Titr" pitchFamily="2" charset="-78"/>
            </a:endParaRPr>
          </a:p>
          <a:p>
            <a:pPr marL="342900" indent="-342900" algn="r" rtl="1">
              <a:buFontTx/>
              <a:buAutoNum type="arabicPeriod" startAt="2"/>
              <a:tabLst>
                <a:tab pos="762000" algn="l"/>
              </a:tabLst>
            </a:pPr>
            <a:r>
              <a:rPr lang="ar-SA" dirty="0" smtClean="0">
                <a:cs typeface="B Titr" pitchFamily="2" charset="-78"/>
              </a:rPr>
              <a:t>پيش تنيدگي خارجي</a:t>
            </a:r>
            <a:endParaRPr lang="ar-SA" dirty="0"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1149</Words>
  <Application>Microsoft Office PowerPoint</Application>
  <PresentationFormat>On-screen Show (4:3)</PresentationFormat>
  <Paragraphs>228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F1</dc:creator>
  <cp:lastModifiedBy>F1</cp:lastModifiedBy>
  <cp:revision>119</cp:revision>
  <dcterms:created xsi:type="dcterms:W3CDTF">2016-04-11T05:27:12Z</dcterms:created>
  <dcterms:modified xsi:type="dcterms:W3CDTF">2017-10-08T18:47:41Z</dcterms:modified>
</cp:coreProperties>
</file>