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8"/>
  </p:notesMasterIdLst>
  <p:sldIdLst>
    <p:sldId id="256" r:id="rId2"/>
    <p:sldId id="257" r:id="rId3"/>
    <p:sldId id="291" r:id="rId4"/>
    <p:sldId id="258" r:id="rId5"/>
    <p:sldId id="259" r:id="rId6"/>
    <p:sldId id="260" r:id="rId7"/>
    <p:sldId id="261" r:id="rId8"/>
    <p:sldId id="292" r:id="rId9"/>
    <p:sldId id="262" r:id="rId10"/>
    <p:sldId id="294" r:id="rId11"/>
    <p:sldId id="263" r:id="rId12"/>
    <p:sldId id="264" r:id="rId13"/>
    <p:sldId id="295" r:id="rId14"/>
    <p:sldId id="296" r:id="rId15"/>
    <p:sldId id="297" r:id="rId16"/>
    <p:sldId id="265" r:id="rId17"/>
    <p:sldId id="266" r:id="rId18"/>
    <p:sldId id="267" r:id="rId19"/>
    <p:sldId id="298" r:id="rId20"/>
    <p:sldId id="268" r:id="rId21"/>
    <p:sldId id="269" r:id="rId22"/>
    <p:sldId id="270" r:id="rId23"/>
    <p:sldId id="299" r:id="rId24"/>
    <p:sldId id="271" r:id="rId25"/>
    <p:sldId id="272" r:id="rId26"/>
    <p:sldId id="273" r:id="rId27"/>
    <p:sldId id="274" r:id="rId28"/>
    <p:sldId id="275" r:id="rId29"/>
    <p:sldId id="276" r:id="rId30"/>
    <p:sldId id="277" r:id="rId31"/>
    <p:sldId id="278" r:id="rId32"/>
    <p:sldId id="300" r:id="rId33"/>
    <p:sldId id="280" r:id="rId34"/>
    <p:sldId id="281" r:id="rId35"/>
    <p:sldId id="301" r:id="rId36"/>
    <p:sldId id="282" r:id="rId37"/>
    <p:sldId id="283" r:id="rId38"/>
    <p:sldId id="302" r:id="rId39"/>
    <p:sldId id="284" r:id="rId40"/>
    <p:sldId id="286" r:id="rId41"/>
    <p:sldId id="287" r:id="rId42"/>
    <p:sldId id="288" r:id="rId43"/>
    <p:sldId id="289" r:id="rId44"/>
    <p:sldId id="290" r:id="rId45"/>
    <p:sldId id="285" r:id="rId46"/>
    <p:sldId id="279" r:id="rId4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118" autoAdjust="0"/>
    <p:restoredTop sz="94654" autoAdjust="0"/>
  </p:normalViewPr>
  <p:slideViewPr>
    <p:cSldViewPr>
      <p:cViewPr>
        <p:scale>
          <a:sx n="76" d="100"/>
          <a:sy n="76" d="100"/>
        </p:scale>
        <p:origin x="-16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694418F-7094-49FB-AA38-99E9EDD50A7A}" type="datetimeFigureOut">
              <a:rPr lang="fa-IR" smtClean="0"/>
              <a:t>28/06/1434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4951085-F31D-4E30-91E8-570AB77D5200}" type="slidenum">
              <a:rPr lang="fa-IR" smtClean="0"/>
              <a:t>‹#›</a:t>
            </a:fld>
            <a:endParaRPr lang="fa-IR"/>
          </a:p>
        </p:txBody>
      </p:sp>
    </p:spTree>
    <p:extLst>
      <p:ext uri="{BB962C8B-B14F-4D97-AF65-F5344CB8AC3E}">
        <p14:creationId xmlns:p14="http://schemas.microsoft.com/office/powerpoint/2010/main" val="38360436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C4951085-F31D-4E30-91E8-570AB77D5200}" type="slidenum">
              <a:rPr lang="fa-IR" smtClean="0"/>
              <a:t>23</a:t>
            </a:fld>
            <a:endParaRPr lang="fa-IR"/>
          </a:p>
        </p:txBody>
      </p:sp>
    </p:spTree>
    <p:extLst>
      <p:ext uri="{BB962C8B-B14F-4D97-AF65-F5344CB8AC3E}">
        <p14:creationId xmlns:p14="http://schemas.microsoft.com/office/powerpoint/2010/main" val="36020044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B1D68B3-7766-45F5-BE55-6D5E834F625B}" type="datetimeFigureOut">
              <a:rPr lang="fa-IR" smtClean="0"/>
              <a:pPr/>
              <a:t>28/06/1434</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EDC62C6-440D-4CAD-88A1-6D217D7B4F33}"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EDC62C6-440D-4CAD-88A1-6D217D7B4F3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EDC62C6-440D-4CAD-88A1-6D217D7B4F3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EDC62C6-440D-4CAD-88A1-6D217D7B4F33}" type="slidenum">
              <a:rPr lang="fa-IR" smtClean="0"/>
              <a:pPr/>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0EDC62C6-440D-4CAD-88A1-6D217D7B4F33}" type="slidenum">
              <a:rPr lang="fa-IR" smtClean="0"/>
              <a:pPr/>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EDC62C6-440D-4CAD-88A1-6D217D7B4F33}" type="slidenum">
              <a:rPr lang="fa-IR" smtClean="0"/>
              <a:pPr/>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0EDC62C6-440D-4CAD-88A1-6D217D7B4F33}"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0EDC62C6-440D-4CAD-88A1-6D217D7B4F33}" type="slidenum">
              <a:rPr lang="fa-IR" smtClean="0"/>
              <a:pPr/>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B1D68B3-7766-45F5-BE55-6D5E834F625B}" type="datetimeFigureOut">
              <a:rPr lang="fa-IR" smtClean="0"/>
              <a:pPr/>
              <a:t>28/06/1434</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0EDC62C6-440D-4CAD-88A1-6D217D7B4F3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B1D68B3-7766-45F5-BE55-6D5E834F625B}" type="datetimeFigureOut">
              <a:rPr lang="fa-IR" smtClean="0"/>
              <a:pPr/>
              <a:t>28/06/1434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0EDC62C6-440D-4CAD-88A1-6D217D7B4F33}"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B1D68B3-7766-45F5-BE55-6D5E834F625B}" type="datetimeFigureOut">
              <a:rPr lang="fa-IR" smtClean="0"/>
              <a:pPr/>
              <a:t>28/06/1434</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EDC62C6-440D-4CAD-88A1-6D217D7B4F33}" type="slidenum">
              <a:rPr lang="fa-IR" smtClean="0"/>
              <a:pPr/>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B1D68B3-7766-45F5-BE55-6D5E834F625B}" type="datetimeFigureOut">
              <a:rPr lang="fa-IR" smtClean="0"/>
              <a:pPr/>
              <a:t>28/06/1434</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EDC62C6-440D-4CAD-88A1-6D217D7B4F3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908721"/>
            <a:ext cx="7772400" cy="2016224"/>
          </a:xfrm>
        </p:spPr>
        <p:txBody>
          <a:bodyPr/>
          <a:lstStyle/>
          <a:p>
            <a:r>
              <a:rPr lang="fa-IR" dirty="0" smtClean="0"/>
              <a:t>مفاهیم سود در گزارشات مالی</a:t>
            </a:r>
            <a:r>
              <a:rPr lang="en-US" dirty="0" smtClean="0"/>
              <a:t/>
            </a:r>
            <a:br>
              <a:rPr lang="en-US" dirty="0" smtClean="0"/>
            </a:br>
            <a:endParaRPr lang="fa-IR" dirty="0"/>
          </a:p>
        </p:txBody>
      </p:sp>
      <p:sp>
        <p:nvSpPr>
          <p:cNvPr id="3" name="Subtitle 2"/>
          <p:cNvSpPr>
            <a:spLocks noGrp="1"/>
          </p:cNvSpPr>
          <p:nvPr>
            <p:ph type="subTitle" idx="1"/>
          </p:nvPr>
        </p:nvSpPr>
        <p:spPr>
          <a:xfrm>
            <a:off x="685800" y="2852936"/>
            <a:ext cx="7772400" cy="1958375"/>
          </a:xfrm>
        </p:spPr>
        <p:txBody>
          <a:bodyPr>
            <a:noAutofit/>
          </a:bodyPr>
          <a:lstStyle/>
          <a:p>
            <a:pPr>
              <a:spcBef>
                <a:spcPct val="0"/>
              </a:spcBef>
            </a:pPr>
            <a:r>
              <a:rPr lang="fa-IR" sz="4400" b="1" dirty="0" smtClean="0">
                <a:effectLst>
                  <a:outerShdw blurRad="31750" dist="25400" dir="5400000" algn="tl" rotWithShape="0">
                    <a:srgbClr val="000000">
                      <a:alpha val="25000"/>
                    </a:srgbClr>
                  </a:outerShdw>
                </a:effectLst>
                <a:latin typeface="+mj-lt"/>
                <a:ea typeface="+mj-ea"/>
                <a:cs typeface="+mj-cs"/>
              </a:rPr>
              <a:t>استاد مربوطه:</a:t>
            </a:r>
          </a:p>
          <a:p>
            <a:pPr>
              <a:spcBef>
                <a:spcPct val="0"/>
              </a:spcBef>
            </a:pPr>
            <a:r>
              <a:rPr lang="fa-IR" sz="4400" b="1" dirty="0" smtClean="0">
                <a:effectLst>
                  <a:outerShdw blurRad="31750" dist="25400" dir="5400000" algn="tl" rotWithShape="0">
                    <a:srgbClr val="000000">
                      <a:alpha val="25000"/>
                    </a:srgbClr>
                  </a:outerShdw>
                </a:effectLst>
                <a:latin typeface="+mj-lt"/>
                <a:ea typeface="+mj-ea"/>
                <a:cs typeface="+mj-cs"/>
              </a:rPr>
              <a:t>جناب آقاي دكتر ايمان زاده</a:t>
            </a:r>
            <a:endParaRPr lang="fa-IR" sz="4400" b="1" dirty="0">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تفاوت رویکرد فعالیت در اندازه گیری سود با رویکرد معاملاتی </a:t>
            </a:r>
          </a:p>
          <a:p>
            <a:r>
              <a:rPr lang="fa-IR" dirty="0" smtClean="0"/>
              <a:t>سود با وقوع فعاليت‌ها يا رويدادهاي مشخصي ايجاد مي‌گردد ، نه صرفاً بعنوان نتيجه‌اي از يك معامله معين</a:t>
            </a:r>
            <a:endParaRPr lang="en-US" dirty="0" smtClean="0"/>
          </a:p>
          <a:p>
            <a:r>
              <a:rPr lang="fa-IR" dirty="0" smtClean="0"/>
              <a:t>×     مثلاً: سود فعاليت،‌ در خلال برنامه‌ريزي، خريد، توليد، فرايندهاي فروش و فرايند وصول مطالبات ثبت مي‌گردد.</a:t>
            </a:r>
            <a:endParaRPr lang="en-US" dirty="0" smtClean="0"/>
          </a:p>
          <a:p>
            <a:r>
              <a:rPr lang="fa-IR" dirty="0" smtClean="0"/>
              <a:t>×      بعبارتي:   كانون توجه اين رويكرد ، فعاليت‌هاي واحد انتفاعي است</a:t>
            </a:r>
            <a:endParaRPr lang="en-US" dirty="0" smtClean="0"/>
          </a:p>
          <a:p>
            <a:r>
              <a:rPr lang="fa-IR" dirty="0" smtClean="0"/>
              <a:t>×      بكارگيري اين رويكرد در واقع بسط و توسعه رويكرد معاملاتي است</a:t>
            </a:r>
            <a:endParaRPr lang="en-US" dirty="0" smtClean="0"/>
          </a:p>
          <a:p>
            <a:endParaRPr lang="fa-IR"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رويكرد فعاليت در اندازه‌گيري سود:</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2776"/>
            <a:ext cx="8229600" cy="4525963"/>
          </a:xfrm>
        </p:spPr>
        <p:txBody>
          <a:bodyPr>
            <a:normAutofit/>
          </a:bodyPr>
          <a:lstStyle/>
          <a:p>
            <a:r>
              <a:rPr lang="en-US" dirty="0" smtClean="0"/>
              <a:t>ï</a:t>
            </a:r>
            <a:r>
              <a:rPr lang="fa-IR" dirty="0" smtClean="0"/>
              <a:t>          اندازه‌گيري مفاهيم مختلف سود را براي مقاصد متنوع امكان‌پذير مي‌سازد. </a:t>
            </a:r>
            <a:endParaRPr lang="en-US" dirty="0" smtClean="0"/>
          </a:p>
          <a:p>
            <a:r>
              <a:rPr lang="en-US" dirty="0" smtClean="0"/>
              <a:t>ï</a:t>
            </a:r>
            <a:r>
              <a:rPr lang="fa-IR" dirty="0" smtClean="0"/>
              <a:t>      كارآيي مديريت را بهتر مي‌توان ارزيابي كرد. زيرا،‌ برخي از عمليات يا فعاليت‌ها،‌ كنترل كمتر يا بيشتري را طلب مي‌كند.</a:t>
            </a:r>
            <a:endParaRPr lang="en-US" dirty="0" smtClean="0"/>
          </a:p>
          <a:p>
            <a:r>
              <a:rPr lang="en-US" dirty="0" smtClean="0"/>
              <a:t>ï</a:t>
            </a:r>
            <a:r>
              <a:rPr lang="fa-IR" dirty="0" smtClean="0"/>
              <a:t>      پيش‌بيني‌هاي بهتر: زيرا،الگوي رفتاري فعاليت‌هاي مختلف با يكديگر تفاوت دارند.</a:t>
            </a:r>
            <a:endParaRPr lang="en-US" dirty="0" smtClean="0"/>
          </a:p>
          <a:p>
            <a:r>
              <a:rPr lang="fa-IR" dirty="0" smtClean="0"/>
              <a:t>و در نهايت مي توان گفت:هر دو رويكرد،‌ از لحاظ ناتواني در انعكاس واقعيتها در اندازه‌گيري سود مشابه يكديگرند. زيرا، بر ارتباطات ساختاري و مفاهيمي اتكا دارند كه همتايي در دنياي واقعي ندارند.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مزاياي رويكرد فعاليت:</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     اين ديدگاه ارتباط سود با واقعيت‌هاي اقتصادي را بررسي مي كند.</a:t>
            </a:r>
            <a:endParaRPr lang="en-US" dirty="0" smtClean="0"/>
          </a:p>
          <a:p>
            <a:r>
              <a:rPr lang="fa-IR" dirty="0" smtClean="0"/>
              <a:t>×     حسابداران در تعريف سود بر دو مفهوم اقتصادي اتكاء مي‌كنند:</a:t>
            </a:r>
            <a:endParaRPr lang="en-US" dirty="0" smtClean="0"/>
          </a:p>
          <a:p>
            <a:r>
              <a:rPr lang="en-US" dirty="0" smtClean="0"/>
              <a:t>ï</a:t>
            </a:r>
            <a:r>
              <a:rPr lang="fa-IR" dirty="0" smtClean="0"/>
              <a:t>       مفهوم اول: تغيير در رفاه (ثروت). (فصل قبل )</a:t>
            </a:r>
            <a:endParaRPr lang="en-US" dirty="0" smtClean="0"/>
          </a:p>
          <a:p>
            <a:r>
              <a:rPr lang="en-US" dirty="0" smtClean="0"/>
              <a:t>ï</a:t>
            </a:r>
            <a:r>
              <a:rPr lang="fa-IR" dirty="0" smtClean="0"/>
              <a:t>       مفهوم دوم: حداكثر كردن سود تحت شرايط معين ساختار بازار، تقاضا براي محصول، و اقلام بهاي تمام شده ورودي ( موضوع اين بخش ازفصل</a:t>
            </a:r>
          </a:p>
          <a:p>
            <a:r>
              <a:rPr lang="fa-IR" dirty="0" smtClean="0"/>
              <a:t> </a:t>
            </a:r>
            <a:endParaRPr lang="fa-IR" dirty="0"/>
          </a:p>
        </p:txBody>
      </p:sp>
      <p:sp>
        <p:nvSpPr>
          <p:cNvPr id="3" name="Title 2"/>
          <p:cNvSpPr>
            <a:spLocks noGrp="1"/>
          </p:cNvSpPr>
          <p:nvPr>
            <p:ph type="title"/>
          </p:nvPr>
        </p:nvSpPr>
        <p:spPr/>
        <p:txBody>
          <a:bodyPr>
            <a:normAutofit fontScale="90000"/>
          </a:bodyPr>
          <a:lstStyle/>
          <a:p>
            <a:r>
              <a:rPr lang="fa-IR" dirty="0" smtClean="0"/>
              <a:t>مفاهيم سود از ديدگاه تفسيری (در سطح معاني):</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67333"/>
            <a:ext cx="8229600" cy="4525963"/>
          </a:xfrm>
        </p:spPr>
        <p:txBody>
          <a:bodyPr>
            <a:normAutofit/>
          </a:bodyPr>
          <a:lstStyle/>
          <a:p>
            <a:endParaRPr lang="en-US" dirty="0" smtClean="0"/>
          </a:p>
          <a:p>
            <a:pPr lvl="1"/>
            <a:r>
              <a:rPr lang="fa-IR" dirty="0" smtClean="0"/>
              <a:t>كارآيي ،‌ معرف توان نسبي واحد انتفاعي در :</a:t>
            </a:r>
            <a:endParaRPr lang="en-US" dirty="0" smtClean="0"/>
          </a:p>
          <a:p>
            <a:r>
              <a:rPr lang="fa-IR" dirty="0" smtClean="0"/>
              <a:t>   بدست آوردن حداكثر محصول از مصرف مقدار معيني از منابع</a:t>
            </a:r>
            <a:endParaRPr lang="en-US" dirty="0" smtClean="0"/>
          </a:p>
          <a:p>
            <a:r>
              <a:rPr lang="fa-IR" dirty="0" smtClean="0"/>
              <a:t>   يا تحصيل مقدار معيني محصول از مصرف حداقل منابع</a:t>
            </a:r>
            <a:endParaRPr lang="en-US" dirty="0" smtClean="0"/>
          </a:p>
          <a:p>
            <a:r>
              <a:rPr lang="fa-IR" dirty="0" smtClean="0"/>
              <a:t>   يا تركيب بهينه منابع در قبال تقاضا و قيمت معين براي محصولات            به نحوي است كه موجب تحصيل حداكثر بازده براي مالكان شود</a:t>
            </a:r>
            <a:endParaRPr lang="en-US" dirty="0" smtClean="0"/>
          </a:p>
          <a:p>
            <a:r>
              <a:rPr lang="fa-IR" dirty="0" smtClean="0"/>
              <a:t>  كارآيي،‌ از لحاظ مفهوم،‌ در دنياي واقعي نيز قابل تفسير است</a:t>
            </a:r>
            <a:endParaRPr lang="fa-IR" dirty="0"/>
          </a:p>
        </p:txBody>
      </p:sp>
      <p:sp>
        <p:nvSpPr>
          <p:cNvPr id="3" name="Title 2"/>
          <p:cNvSpPr>
            <a:spLocks noGrp="1"/>
          </p:cNvSpPr>
          <p:nvPr>
            <p:ph type="title"/>
          </p:nvPr>
        </p:nvSpPr>
        <p:spPr/>
        <p:txBody>
          <a:bodyPr/>
          <a:lstStyle/>
          <a:p>
            <a:pPr algn="ctr"/>
            <a:r>
              <a:rPr lang="fa-IR" dirty="0" smtClean="0"/>
              <a:t>سودبه عنوان معیار سنجش کارایی:</a:t>
            </a: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cs typeface="B Mitra" pitchFamily="2" charset="-78"/>
              </a:rPr>
              <a:t>ï</a:t>
            </a:r>
            <a:r>
              <a:rPr lang="fa-IR" dirty="0" smtClean="0">
                <a:cs typeface="B Mitra" pitchFamily="2" charset="-78"/>
              </a:rPr>
              <a:t>     سهامداران فعلي:   مديريت كارآمد             مزايا و پاداش</a:t>
            </a:r>
            <a:endParaRPr lang="en-US" dirty="0" smtClean="0">
              <a:cs typeface="B Mitra" pitchFamily="2" charset="-78"/>
            </a:endParaRPr>
          </a:p>
          <a:p>
            <a:r>
              <a:rPr lang="fa-IR" dirty="0" smtClean="0">
                <a:cs typeface="B Mitra" pitchFamily="2" charset="-78"/>
              </a:rPr>
              <a:t>                            فقدان كارآيي                تغييرمديريت</a:t>
            </a:r>
            <a:endParaRPr lang="en-US" dirty="0" smtClean="0">
              <a:cs typeface="B Mitra" pitchFamily="2" charset="-78"/>
            </a:endParaRPr>
          </a:p>
          <a:p>
            <a:r>
              <a:rPr lang="en-US" dirty="0" smtClean="0">
                <a:cs typeface="B Mitra" pitchFamily="2" charset="-78"/>
              </a:rPr>
              <a:t>ï</a:t>
            </a:r>
            <a:r>
              <a:rPr lang="fa-IR" dirty="0" smtClean="0">
                <a:cs typeface="B Mitra" pitchFamily="2" charset="-78"/>
              </a:rPr>
              <a:t>    سهامداران بالقوه: كارآيي مديريت را قبل از سرمايه‌گذاري  ارزيابي مي كنند.</a:t>
            </a:r>
            <a:endParaRPr lang="en-US" dirty="0" smtClean="0">
              <a:cs typeface="B Mitra" pitchFamily="2" charset="-78"/>
            </a:endParaRPr>
          </a:p>
          <a:p>
            <a:pPr>
              <a:buNone/>
            </a:pPr>
            <a:r>
              <a:rPr lang="fa-IR" dirty="0" smtClean="0">
                <a:cs typeface="B Mitra" pitchFamily="2" charset="-78"/>
              </a:rPr>
              <a:t>   در نتيجه معيار كارايي مبنايي براي تصميم گيري است</a:t>
            </a:r>
            <a:endParaRPr lang="en-US" dirty="0" smtClean="0">
              <a:cs typeface="B Mitra" pitchFamily="2" charset="-78"/>
            </a:endParaRPr>
          </a:p>
          <a:p>
            <a:endParaRPr lang="fa-IR" dirty="0">
              <a:cs typeface="B Mitra" pitchFamily="2" charset="-78"/>
            </a:endParaRPr>
          </a:p>
        </p:txBody>
      </p:sp>
      <p:sp>
        <p:nvSpPr>
          <p:cNvPr id="3" name="Title 2"/>
          <p:cNvSpPr>
            <a:spLocks noGrp="1"/>
          </p:cNvSpPr>
          <p:nvPr>
            <p:ph type="title"/>
          </p:nvPr>
        </p:nvSpPr>
        <p:spPr/>
        <p:txBody>
          <a:bodyPr>
            <a:noAutofit/>
          </a:bodyPr>
          <a:lstStyle/>
          <a:p>
            <a:pPr algn="ctr"/>
            <a:r>
              <a:rPr lang="en-US" sz="2000" dirty="0" smtClean="0">
                <a:cs typeface="B Mitra" pitchFamily="2" charset="-78"/>
              </a:rPr>
              <a:t>ü</a:t>
            </a:r>
            <a:r>
              <a:rPr lang="fa-IR" sz="2000" dirty="0" smtClean="0">
                <a:cs typeface="B Mitra" pitchFamily="2" charset="-78"/>
              </a:rPr>
              <a:t>     تمامي سهامداران به ويژه سهامداران عادي به كارآيي مديريت علاقه‌مند مي‌باشند:</a:t>
            </a:r>
            <a:r>
              <a:rPr lang="en-US" sz="2000" dirty="0" smtClean="0">
                <a:cs typeface="B Mitra" pitchFamily="2" charset="-78"/>
              </a:rPr>
              <a:t/>
            </a:r>
            <a:br>
              <a:rPr lang="en-US" sz="2000" dirty="0" smtClean="0">
                <a:cs typeface="B Mitra" pitchFamily="2" charset="-78"/>
              </a:rPr>
            </a:br>
            <a:endParaRPr lang="fa-IR" sz="2000" dirty="0">
              <a:cs typeface="B Mitra"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كارآيي مفهومي نسبي است و تنها هنگامي‌ معنا دارد كه با يك معيار ايده آل يا مورد انتظار مقايسه گردد.( سالهاي قبل،  ساير واحدهاي انتفاعي، يك نرخ اختياري يا نرخ تعيين شده در بازار )</a:t>
            </a:r>
            <a:endParaRPr lang="en-US" dirty="0" smtClean="0"/>
          </a:p>
          <a:p>
            <a:r>
              <a:rPr lang="en-US" dirty="0" smtClean="0"/>
              <a:t>ü</a:t>
            </a:r>
            <a:r>
              <a:rPr lang="fa-IR" dirty="0" smtClean="0"/>
              <a:t>     اگر سرمایه شرکت در سالهای پیاپی ثابت باشد           عددمتعلق به سود</a:t>
            </a:r>
            <a:endParaRPr lang="en-US" dirty="0" smtClean="0"/>
          </a:p>
          <a:p>
            <a:pPr>
              <a:buNone/>
            </a:pPr>
            <a:r>
              <a:rPr lang="fa-IR" dirty="0" smtClean="0"/>
              <a:t>    اگرسرمایه شرکت درسالهای پیاپی تغییر کند  نرخ بازده سرمایه گذاری  سود به فروش</a:t>
            </a:r>
            <a:endParaRPr lang="en-US" dirty="0" smtClean="0"/>
          </a:p>
          <a:p>
            <a:endParaRPr lang="fa-IR" dirty="0"/>
          </a:p>
        </p:txBody>
      </p:sp>
      <p:sp>
        <p:nvSpPr>
          <p:cNvPr id="3" name="Title 2"/>
          <p:cNvSpPr>
            <a:spLocks noGrp="1"/>
          </p:cNvSpPr>
          <p:nvPr>
            <p:ph type="title"/>
          </p:nvPr>
        </p:nvSpPr>
        <p:spPr/>
        <p:txBody>
          <a:bodyPr>
            <a:normAutofit/>
          </a:bodyPr>
          <a:lstStyle/>
          <a:p>
            <a:pPr algn="ctr"/>
            <a:r>
              <a:rPr lang="fa-IR" sz="3200" dirty="0" smtClean="0"/>
              <a:t>بامحاسبه سود گذشته چگونه میتوان به کارایی پی برد؟</a:t>
            </a:r>
            <a:endParaRPr lang="fa-IR"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Ø</a:t>
            </a:r>
            <a:r>
              <a:rPr lang="fa-IR" dirty="0" smtClean="0"/>
              <a:t>     تنها زمانی میتوان از این روش استفاده کرد که در هر سال میزان استفاده از ظرفیت شرکت یکسان باشد</a:t>
            </a:r>
            <a:endParaRPr lang="en-US" dirty="0" smtClean="0"/>
          </a:p>
          <a:p>
            <a:r>
              <a:rPr lang="en-US" dirty="0" smtClean="0"/>
              <a:t>Ø</a:t>
            </a:r>
            <a:r>
              <a:rPr lang="fa-IR" dirty="0" smtClean="0"/>
              <a:t>     مقایسه شرکت ها با یکدیگر از این هم مشکل تر است.</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نقاط ضعف استفاده از مبنای فروش</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fa-IR" dirty="0" smtClean="0"/>
              <a:t>تهیه کنندگان و استفاده کنندگان اطلاعات مالی در سالهای متمادی کوشش کرده اند که به سود خالص حسابداری محتوی اقتصادی نیز نسبت دهند. کانون توجه این کوششها برقراری ارتباط بین نرخ بازده سرمایه گذاری از یک سوی و نرخ بازده داخلی از سوی دیگر بوده بوده است. این ارتباط، مبنای برآورد تئوری برآورد قرار گرفت. در این تئوری، تاکید بر گزارش سود به نحوی است که به سرمایه گذاران  امکان دهد نرخ بازده داخلی واحد انتفاعی را به طور کلی پیش بینی و بر اساس آن، گردش وجوه نقد آتی و ارزش فعلی واحد انتفاعی را نیز پیش بینی کند. تنها تفاوت سود حسابداری با سود اقتصادی، تفاوت در استهلاک می باشد. از آنجا که بازارهای کامل به طور مطلق وجود ندارند، در دنیای واقعی نبود تقارن اطلاعاتی سبب می شود که برخی از اشخاص اطلاعات بیشتری از اشخاص دیگر داشته باشند. در چنین شرایطی، بازارها، ناقص محسوب می شوند. در دنیای همراه با ابهام و بازارهای ناقص، توافق همگانی درباره واقعیت ها امکان پذیر نیست و آن چه که هست، تنها نظریات، برآوردها و حدسیات محسوب می شوند. در چنین شرایطی، سود واحدهای انتفاعی را به نحوی تعریف کرد که مورد توافق همگان باشد. بلکه بهترین کاری که می توان انجام داد، تعریف سود در سطح قواعد و نحوه محاسبه آن، بدون توجه به معنای اقتصادی آن است.</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سود حسابداري در مقايسه با سود اقتصادي:</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ï</a:t>
            </a:r>
            <a:r>
              <a:rPr lang="fa-IR" dirty="0" smtClean="0"/>
              <a:t>    فرايندهاي تصميم‌گيري سرمايه‌گذاران و اعتبار دهندگان</a:t>
            </a:r>
            <a:endParaRPr lang="en-US" dirty="0" smtClean="0"/>
          </a:p>
          <a:p>
            <a:r>
              <a:rPr lang="en-US" dirty="0" smtClean="0"/>
              <a:t>ï</a:t>
            </a:r>
            <a:r>
              <a:rPr lang="fa-IR" dirty="0" smtClean="0"/>
              <a:t>    واكنش قيمت اوراق بهادار در بازار سرمايه نسبت به سود گزارش شده</a:t>
            </a:r>
            <a:endParaRPr lang="en-US" dirty="0" smtClean="0"/>
          </a:p>
          <a:p>
            <a:r>
              <a:rPr lang="en-US" dirty="0" smtClean="0"/>
              <a:t>ï</a:t>
            </a:r>
            <a:r>
              <a:rPr lang="fa-IR" dirty="0" smtClean="0"/>
              <a:t>    تصميمات مديريت درباره مخارج سرمايه‌اي</a:t>
            </a:r>
            <a:endParaRPr lang="en-US" dirty="0" smtClean="0"/>
          </a:p>
          <a:p>
            <a:r>
              <a:rPr lang="en-US" dirty="0" smtClean="0"/>
              <a:t>ï</a:t>
            </a:r>
            <a:r>
              <a:rPr lang="fa-IR" dirty="0" smtClean="0"/>
              <a:t>    واكنش مديريت و حسابداران نسبت به سود</a:t>
            </a:r>
            <a:endParaRPr lang="en-US" dirty="0" smtClean="0"/>
          </a:p>
          <a:p>
            <a:endParaRPr lang="fa-IR" dirty="0"/>
          </a:p>
        </p:txBody>
      </p:sp>
      <p:sp>
        <p:nvSpPr>
          <p:cNvPr id="3" name="Title 2"/>
          <p:cNvSpPr>
            <a:spLocks noGrp="1"/>
          </p:cNvSpPr>
          <p:nvPr>
            <p:ph type="title"/>
          </p:nvPr>
        </p:nvSpPr>
        <p:spPr>
          <a:xfrm>
            <a:off x="395536" y="0"/>
            <a:ext cx="8229600" cy="1700808"/>
          </a:xfrm>
        </p:spPr>
        <p:txBody>
          <a:bodyPr>
            <a:normAutofit/>
          </a:bodyPr>
          <a:lstStyle/>
          <a:p>
            <a:pPr algn="r"/>
            <a:r>
              <a:rPr lang="fa-IR" sz="2800" dirty="0" smtClean="0"/>
              <a:t>مفاهيم سود در سطح عمل(نحوه استفاده ازآن توسط استفاده كنندگان)</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سرمايه‌گذاران، اعتبار دهندگان و ساير استفاده كنندگان به علاقه دارند که خالص جريان ورود وجه نقد دوره‌هاي آتي ارزيابي كنند، اما غالباً سود و شاخصه هاي خاص براي ارزيابي توان سودآوري، پيش‌بيني سودهاي آتي، ويا ارزيابي مخاطره سرمايه‌گذاران يا اعطاي وام و اعتبار به واحد انتفاعي استفاده مي كنند. بنابراين، فرض بر اين است كه ارتباطي بين سود گزارش شده و گردش وجوه نقد،‌ شامل توزيع وجه نقد ميان سهامداران،‌ وجود دارد.(هيات تدوين استانداردهاي مالي)</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سود به عنوان وسيله‌اي براي پيش‌بيني:</a:t>
            </a:r>
            <a:br>
              <a:rPr lang="fa-IR" dirty="0" smtClean="0"/>
            </a:br>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276872"/>
            <a:ext cx="8229600" cy="4165923"/>
          </a:xfrm>
        </p:spPr>
        <p:txBody>
          <a:bodyPr>
            <a:normAutofit/>
          </a:bodyPr>
          <a:lstStyle/>
          <a:p>
            <a:r>
              <a:rPr lang="fa-IR" dirty="0" smtClean="0"/>
              <a:t>دیدگاه ساختاری:  بررسي سود از مجراي قوانين و مقررات</a:t>
            </a:r>
            <a:endParaRPr lang="en-US" dirty="0" smtClean="0"/>
          </a:p>
          <a:p>
            <a:r>
              <a:rPr lang="fa-IR" dirty="0" smtClean="0"/>
              <a:t>دیدگاه تفسیری:بررسي سود از مجراي رابطه اي كه اين عدد با واقعيت هاي اقتصادي دارد</a:t>
            </a:r>
            <a:endParaRPr lang="en-US" dirty="0" smtClean="0"/>
          </a:p>
          <a:p>
            <a:r>
              <a:rPr lang="fa-IR" dirty="0" smtClean="0"/>
              <a:t>دیدگاه رفتاری:بررسي سود با توجه به روشي كه سرمايه گذاران آن را به كار مي برند</a:t>
            </a:r>
            <a:endParaRPr lang="en-US" dirty="0" smtClean="0"/>
          </a:p>
          <a:p>
            <a:endParaRPr lang="fa-IR" dirty="0"/>
          </a:p>
        </p:txBody>
      </p:sp>
      <p:sp>
        <p:nvSpPr>
          <p:cNvPr id="3" name="Title 2"/>
          <p:cNvSpPr>
            <a:spLocks noGrp="1"/>
          </p:cNvSpPr>
          <p:nvPr>
            <p:ph type="title"/>
          </p:nvPr>
        </p:nvSpPr>
        <p:spPr>
          <a:xfrm>
            <a:off x="467544" y="562670"/>
            <a:ext cx="8229600" cy="1426170"/>
          </a:xfrm>
        </p:spPr>
        <p:txBody>
          <a:bodyPr>
            <a:normAutofit/>
          </a:bodyPr>
          <a:lstStyle/>
          <a:p>
            <a:pPr algn="ctr"/>
            <a:r>
              <a:rPr lang="fa-IR" dirty="0" smtClean="0"/>
              <a:t>مفاهيم سود:</a:t>
            </a:r>
            <a:endParaRPr lang="fa-IR"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     تحقيقات نشان مي دهد: كه سود هرسهم  گزارش شده و سود هر سهم پيش‌بيني شده، اثر مستقيم بر قيمت بازار سهام دارد و مورد درخواست سرمايه‌گذاران است.</a:t>
            </a:r>
            <a:endParaRPr lang="en-US" dirty="0" smtClean="0"/>
          </a:p>
          <a:p>
            <a:r>
              <a:rPr lang="fa-IR" dirty="0" smtClean="0"/>
              <a:t>×     نوسان قيمت اوراق بهادار همسو با نوسان سود حسابداري،‌توسط بال (</a:t>
            </a:r>
            <a:r>
              <a:rPr lang="en-US" dirty="0" smtClean="0"/>
              <a:t>Ball</a:t>
            </a:r>
            <a:r>
              <a:rPr lang="fa-IR" dirty="0" smtClean="0"/>
              <a:t>) و براون(</a:t>
            </a:r>
            <a:r>
              <a:rPr lang="en-US" dirty="0" smtClean="0"/>
              <a:t>Brown</a:t>
            </a:r>
            <a:r>
              <a:rPr lang="fa-IR" dirty="0" smtClean="0"/>
              <a:t>)ارائه  گرديدو از آن زمان تا كنون بارها در تحقيقات مختلف تأييد شده است.</a:t>
            </a:r>
            <a:endParaRPr lang="en-US" dirty="0" smtClean="0"/>
          </a:p>
          <a:p>
            <a:r>
              <a:rPr lang="en-US" dirty="0" smtClean="0"/>
              <a:t>ï</a:t>
            </a:r>
            <a:r>
              <a:rPr lang="fa-IR" dirty="0" smtClean="0"/>
              <a:t>          و اين نتيجه صحيح است: سود حسابداري، بار و محتواي اطلاعاتي دارد.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رويكرد بازار سرمايه:</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fa-IR" dirty="0" smtClean="0"/>
              <a:t>چه اقلامی در محاسبه سود باید گنجانید</a:t>
            </a:r>
            <a:endParaRPr lang="en-US" dirty="0" smtClean="0"/>
          </a:p>
          <a:p>
            <a:r>
              <a:rPr lang="fa-IR" dirty="0" smtClean="0"/>
              <a:t>یکی از هدفهای عمده شرکتهای تجاری این است که مقادیر زیر را به حداکثر برساند:</a:t>
            </a:r>
            <a:endParaRPr lang="en-US" dirty="0" smtClean="0"/>
          </a:p>
          <a:p>
            <a:r>
              <a:rPr lang="fa-IR" dirty="0" smtClean="0"/>
              <a:t>سود تقسیمی که در طول عمر شرکت به سوی سهامداران جریان می یابد،  ارزش بازار شرکت در پایان عمر آن ،ارزش بازار شرکت در مقاطع مشخص زمانی.ولی شناخته شده ترین هدفهای محاسبه سود ایجاب می کند که سود برای دوره های کوتاه مدت تر محاسبه شود تا بتوان بدان وسیله برای اعمال کنترل ابزاری ارائه کردو سهامداران ،بستانکاران ومدیریت بتوانند براساس دوره های زمانی تصمیماتی اتخاذ نمایند.محاسبه سود برمبنای کل عمر شرکت به گونه ای نیست که بتوان بهترین زمان استفاده از این اطلاعات را تعیین کرد.از این رو برای این که بتوان پیشرفت شرکت را به شیوه مناسب مورد ارزیابی قرار داد اگاهی یافتن از منابع و علتهای ایجاد سوداهمیت زیادی دارد.</a:t>
            </a:r>
            <a:endParaRPr lang="en-US" dirty="0" smtClean="0"/>
          </a:p>
          <a:p>
            <a:r>
              <a:rPr lang="fa-IR" dirty="0" smtClean="0"/>
              <a:t>دو رویکرد کلی برای گزارشگری سود وجود دارد:    رویکرد عملکرد عملیات جاری            رویکرد شمول کلی</a:t>
            </a:r>
            <a:endParaRPr lang="fa-IR" dirty="0"/>
          </a:p>
        </p:txBody>
      </p:sp>
      <p:sp>
        <p:nvSpPr>
          <p:cNvPr id="3" name="Title 2"/>
          <p:cNvSpPr>
            <a:spLocks noGrp="1"/>
          </p:cNvSpPr>
          <p:nvPr>
            <p:ph type="title"/>
          </p:nvPr>
        </p:nvSpPr>
        <p:spPr/>
        <p:txBody>
          <a:bodyPr/>
          <a:lstStyle/>
          <a:p>
            <a:pPr algn="ctr"/>
            <a:r>
              <a:rPr lang="fa-IR" dirty="0" smtClean="0"/>
              <a:t>اقلام سود و دیدگاه ها</a:t>
            </a:r>
            <a:endParaRPr lang="fa-I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fa-IR" dirty="0" smtClean="0"/>
              <a:t>مفهوم سود عملیات جاری بر اندازه گیری کارایی شرکت توجه دارد واصطلاح کارایی یعنی بکارگیری بهینه منابع شرکت در اجرای عملیات و کسب سود یا به معنای وسیعتر به معنی ترکیب  مناسبی از عوامل تولید یعنی زمین ، کار و سرمایه و مدیریت که برای ارزیابی کارایی شرکت لازم است آن را با استانداردهای تعیین شده مقایسه کرد.  در این دیدگاه برای محاسبه سود ، تاکید اساسی بر فعالیتهای عادی، معمولی و مستمر واحد تجاری طی دوره جاری است براساس این نظر ، منظور کردن اقلام غیر مترقبه ، اقلام مربوط به دوره های قبل در تعیین سود خالص دوره جاری ممکن است به مفهوم سود خالص به حدی لطمه وارد کند که باعث برداشتهای گمراه کننده گردد.آنها اساس استدلال خود را براین پایه می گذارند که تنها تغییرات و رویدادهای قابل کنترل به وسیله مدیریت  ( که ناشی از تصمیمات اتخاذ شده در دوره جاری است ) باید در سود گنجانیده شود.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مفهوم سود عملیات جاری      </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fa-IR" dirty="0" smtClean="0"/>
              <a:t>1-طرفداران این نظریه معتقد هستند که استفاده کنندگان صورتهای مالی ، اهمیت تجاری خاصی برای صورتحساب سود و زیان و سود خالص ارائه شده درآن قائل هستند . این گروه چنین استدلال میکنند که اگر چه برخی از استفاده کنندگان قادرند صورتحساب سودو زیان را تجزیه وتحلیل کنند و آن گروه از اصلاحات دوره های قبل و اقلام غیر مترقبه ای را که ممکن است  را که به مفید بودن صورتحساب لطمه وارد سازد را حذف کنند اما بسیاری ازاستفاده کنندگان از چنین امکانی  برخوردار نیستند</a:t>
            </a:r>
            <a:endParaRPr lang="en-US" dirty="0" smtClean="0"/>
          </a:p>
          <a:p>
            <a:r>
              <a:rPr lang="fa-IR" dirty="0" smtClean="0"/>
              <a:t>2-طرفداران این دیدگاه همواره مدعی هستند که میتوان اقلام عملیاتی را در قالب ویژگیهای عملیات تکراری شرکت واقلام غیر عملیاتی را درقالب رویدادهای غیر منظم و غیرقابل پیش بینی تعریف کرد .</a:t>
            </a:r>
            <a:endParaRPr lang="en-US" dirty="0" smtClean="0"/>
          </a:p>
          <a:p>
            <a:r>
              <a:rPr lang="fa-IR" dirty="0" smtClean="0"/>
              <a:t>3-طرفداران بر این باورند که برای مقایسه شرکتها در دوره هایی پیاپی ونیز برای پیش بینی ها عددمتعلق به سود خالص گزارش شده اهمیت بیشتری داردو تحلیلگران مالی وسایر استفاده کنندگان همواره تاکید می کنند به عددی که نشاندهنده سود خالص است عدد متعلق به سود خالص جاری برای سنجش عملکرد مربوط مفید تر می باشد.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دلایل طرفداران این دیدگاه</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t>سود جامع اصطلاحی است که در سال 1978 توسط </a:t>
            </a:r>
            <a:r>
              <a:rPr lang="en-US" dirty="0" smtClean="0"/>
              <a:t>FASB </a:t>
            </a:r>
            <a:r>
              <a:rPr lang="fa-IR" dirty="0" smtClean="0"/>
              <a:t>برای مفهوم عایدی (سود قبل از کسر اثرات انباشته تغییر در اصول حسابداری) در بیانیه مفاهیم شماره 1 با عنوان «اهداف گزارشگری مالی واحدهای تجاری» در نظر گرفته شد.این اصطلاح برای اولین بار و به طور رسمی در بیانیه مفاهیم شماره 3 با عنوان «عناصر صورتهای مالی واحد تجاری» که بعداً بیانیه مفاهیم شماره 6 با عنوان «عناصر صورتهای مالی» جایگزین آن گردید,تعریف شد.در دو بیانیه اخیر سود جامع به صورت زیر تعریف شده است:(1)</a:t>
            </a:r>
            <a:endParaRPr lang="en-US" dirty="0" smtClean="0"/>
          </a:p>
          <a:p>
            <a:r>
              <a:rPr lang="fa-IR" dirty="0" smtClean="0"/>
              <a:t>سود جامع عبارتست از تغییر حقوق صاحبان سرمایه(خالص داراییها)واحد انتفاعی در یک دوره در نتیجه وقوع معاملات و سایر رویدادها و شرایط به استثنای تغییرات ناشی از سرمایه گذاری صاحبان سرمایه و داراییهای توزیع شده بین آنها</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مفهوم سود جامع- فراگیر </a:t>
            </a:r>
            <a:endParaRPr lang="fa-I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1- شامل آثار برخی از تعدیلات حسابداری دوره های قبل که در دوره جاری شناسایی شده اند می باشد مانند اثر انباشته تغییر در اصول و روشهای حسابداری</a:t>
            </a:r>
            <a:endParaRPr lang="en-US" dirty="0" smtClean="0"/>
          </a:p>
          <a:p>
            <a:r>
              <a:rPr lang="fa-IR" dirty="0" smtClean="0"/>
              <a:t>2- شامل تغییر در ارزش داراییهای خالصی که طی دوره مالی شناسایی شده مانند تجدید ارزیابی سرمایه گذاری بلندمدت، سودوزیان تسعیر ارز</a:t>
            </a:r>
            <a:endParaRPr lang="en-US" dirty="0" smtClean="0"/>
          </a:p>
          <a:p>
            <a:r>
              <a:rPr lang="fa-IR" dirty="0" smtClean="0"/>
              <a:t>3- رویدادهای غیر مترقبه</a:t>
            </a:r>
            <a:endParaRPr lang="en-US" dirty="0" smtClean="0"/>
          </a:p>
          <a:p>
            <a:endParaRPr lang="fa-IR" dirty="0"/>
          </a:p>
        </p:txBody>
      </p:sp>
      <p:sp>
        <p:nvSpPr>
          <p:cNvPr id="3" name="Title 2"/>
          <p:cNvSpPr>
            <a:spLocks noGrp="1"/>
          </p:cNvSpPr>
          <p:nvPr>
            <p:ph type="title"/>
          </p:nvPr>
        </p:nvSpPr>
        <p:spPr/>
        <p:txBody>
          <a:bodyPr>
            <a:normAutofit/>
          </a:bodyPr>
          <a:lstStyle/>
          <a:p>
            <a:pPr algn="ctr"/>
            <a:r>
              <a:rPr lang="fa-IR" sz="2400" dirty="0" smtClean="0"/>
              <a:t>سود وزیان جامع از لحاظ مفهومی گسترده تر از سود خالص است زیرا:</a:t>
            </a:r>
            <a:r>
              <a:rPr lang="en-US" sz="2400" dirty="0" smtClean="0"/>
              <a:t/>
            </a:r>
            <a:br>
              <a:rPr lang="en-US" sz="2400" dirty="0" smtClean="0"/>
            </a:br>
            <a:endParaRPr lang="fa-I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fa-IR" dirty="0" smtClean="0"/>
              <a:t>1 – سود ها ی خالص گزارش شده سالانه اگر با هم جمع شوند باید برابر با کل سود خالص شرکت شوند .این گروه اعتقاد دارند که اقلام غیر مترقبه و اصلاحات دوره قبل بخشی از سابقه تاریخی درآمد و هزینه ای شرکت است و در صورت حذف سود خالص برخی از سالها کمتر یا بیشتر از میزان واقعی نشان داده خواهد شد.</a:t>
            </a:r>
            <a:endParaRPr lang="en-US" dirty="0" smtClean="0"/>
          </a:p>
          <a:p>
            <a:r>
              <a:rPr lang="fa-IR" dirty="0" smtClean="0"/>
              <a:t>2 – نادیده گرفتن سود یازیانهای مشخصی در محاسبه سود خالص ، خودش  احتمال دستکاری یا هموارسازی ارقام سود خالص سالانه رافراهم می کند.</a:t>
            </a:r>
            <a:endParaRPr lang="en-US" dirty="0" smtClean="0"/>
          </a:p>
          <a:p>
            <a:r>
              <a:rPr lang="fa-IR" dirty="0" smtClean="0"/>
              <a:t>3 – گفته می شود تهیه صورت سود وزیانی که شامل تمامی مقادیر بدهکار و بستانکار شناسایی شده طی سال است راحتتر است و برای خوانندگان قابل فهم تر خواهد بود.</a:t>
            </a:r>
            <a:endParaRPr lang="en-US" dirty="0" smtClean="0"/>
          </a:p>
          <a:p>
            <a:r>
              <a:rPr lang="fa-IR" dirty="0" smtClean="0"/>
              <a:t> 4- تفاوت بین سود و زیان عملیاتی و غیر عملیاتی به طور دقیق مشخص نیست. رویدادهای مالی که در یک شرکت در طبقه عملیاتی قرار می گیرد ممکن است در شرکت دیگری آنها در طبقه غیر عملیاتی قرار گیرد . علاوه براین امکان دارد اقلامی را که شرکتی در یک سال در طبقه غیر عملیاتی قرار می دهد در سال بعد همین شرکت آنها را در طبقه عملیاتی قرار دهد.</a:t>
            </a:r>
            <a:endParaRPr lang="en-US" dirty="0" smtClean="0"/>
          </a:p>
          <a:p>
            <a:r>
              <a:rPr lang="fa-IR" dirty="0" smtClean="0"/>
              <a:t>5-گزارشگری سود و زیان جامع انضباط را بر استفاده کنندگان و تهیه کنندگان صورتهای مالی تحمیل می کند. نظام گزارشگری سود و زیان جامع به وسیله ارائه ارقام مناسب که برمبنای آن خطای پیش بینی محاسبه می‌شود، نقش حسابداری را در برقراری نظم در آینده ایفا می‌کند. بنابراین، این نظام گزارشگری برای فعالیتهای گوناگون،نظمی به شرح زیر مقرر می‌سازد: </a:t>
            </a:r>
          </a:p>
          <a:p>
            <a:r>
              <a:rPr lang="fa-IR" dirty="0" smtClean="0"/>
              <a:t>انضباط برمدیریت؛ تمرکز بر رقم سودجامع بر مدیریت فشار وارد می‌آورد تا همه عواملی را که بر ثروت مالکان تاثیر می‌گذارد، در نظر بگیرد.</a:t>
            </a:r>
            <a:endParaRPr lang="en-US" dirty="0" smtClean="0"/>
          </a:p>
          <a:p>
            <a:r>
              <a:rPr lang="fa-IR" dirty="0" smtClean="0"/>
              <a:t>  یک سیستم پاداش مبتنی بر سود جامع گزارش شده، مدیریت را به این رفتار وادار می کند.</a:t>
            </a:r>
            <a:endParaRPr lang="en-US" dirty="0" smtClean="0"/>
          </a:p>
        </p:txBody>
      </p:sp>
      <p:sp>
        <p:nvSpPr>
          <p:cNvPr id="3" name="Title 2"/>
          <p:cNvSpPr>
            <a:spLocks noGrp="1"/>
          </p:cNvSpPr>
          <p:nvPr>
            <p:ph type="title"/>
          </p:nvPr>
        </p:nvSpPr>
        <p:spPr/>
        <p:txBody>
          <a:bodyPr>
            <a:normAutofit fontScale="90000"/>
          </a:bodyPr>
          <a:lstStyle/>
          <a:p>
            <a:pPr algn="ctr"/>
            <a:r>
              <a:rPr lang="fa-IR" dirty="0" smtClean="0"/>
              <a:t>دلایل طرفداران این دیدگاه</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fa-IR" dirty="0" smtClean="0"/>
              <a:t>طرفداران نظریه عملکرد جاری بر فعالیتهای مستمر و عادی واحد تجاری که طی دوره جاری واقع شده اند تاکید </a:t>
            </a:r>
          </a:p>
          <a:p>
            <a:r>
              <a:rPr lang="fa-IR" dirty="0" smtClean="0"/>
              <a:t>طرفداران شمول کلی باید شامل کلیه عملیات موثر بر افزایش یا کاهش حقوق صاحبان سهام باشد به استثناء تقسیم سودو تغییرات سرمایه ای . اقلام غیر مترقبه و اصلاحات دوره قبل ، بخشی از سابقه تاریخی واحد های تجاری است و باید آنها را در صورت حساب سود وزیان افشاء شود.</a:t>
            </a:r>
            <a:endParaRPr lang="en-US" dirty="0" smtClean="0"/>
          </a:p>
          <a:p>
            <a:r>
              <a:rPr lang="fa-IR" sz="3800" b="1" dirty="0" smtClean="0"/>
              <a:t>سود مکرر و غیر مکرر</a:t>
            </a:r>
            <a:endParaRPr lang="en-US" sz="3800" b="1" dirty="0" smtClean="0"/>
          </a:p>
          <a:p>
            <a:r>
              <a:rPr lang="fa-IR" dirty="0" smtClean="0"/>
              <a:t>منظور از سود مکرر سودی است که دربردارنده اقلامی است که انتظار وقوع مکرر آنها در یک آینده قابل پیش بینی وجود دارد.طرفداران رویکرد سود عملیات جاری همواره مدعی هستند که می توان اقلام عملیاتی را در قالب عملیات تکراری شرکت واقلام غیر عملیاتی را در قالب رویدادهای غیر منظم و غیر قابل پیش بینی تعریف برای پیش بینی سود آتی،رویدادهای غیر عملیاتی مکرر به اندازه رویدادهای مکرر ناشی از عملیات عادی,اهمیت دارند.ولی تمایز بین سود عملیاتی و غیر عملیاتی از جهت اندازه گیری کارایی مدیریت بسیار مهم است؛چون فرض بر این است که رویدادهای عملیاتی در مقایسه با رویدادهای غیر عملیاتی بیشتر قابل کنترل هستند؛هر چند که  این فرض نیز می تواند در وضعیتهای متعددی مورد تردید قرار گیرد و یا رد شود.</a:t>
            </a:r>
            <a:endParaRPr lang="en-US" dirty="0" smtClean="0"/>
          </a:p>
          <a:p>
            <a:endParaRPr lang="fa-IR" dirty="0" smtClean="0"/>
          </a:p>
          <a:p>
            <a:r>
              <a:rPr lang="fa-IR" dirty="0" smtClean="0"/>
              <a:t>مزیت طبقه بندی درآمد و هزینه ها به عنوان اقلام مکرر و غیر مکرر بر این اساس قرار دارد که سود خالصی که به این طریق بدست می آید می تواند برای پیش بینی های مورد نظر سرمایه گذاران مفید تر باشد. چون برای افرادی که در خارج از شرکت قرار دارند تمایز بین رویدادهای مکرر از غیر مکرر از تفکیک اقلام عملیاتی از غیر عملیاتی مشکل تر است.</a:t>
            </a:r>
            <a:endParaRPr lang="en-US" dirty="0" smtClean="0"/>
          </a:p>
          <a:p>
            <a:r>
              <a:rPr lang="fa-IR" dirty="0" smtClean="0"/>
              <a:t>ایرادات  طبقه بندی و گزارشگری سود مربط به اقلام مکرر, مشابه ایرادات وارد به  مفهوم سود عملیات جاری می باشد.این ایرادات را می توان با توجه به مبحث مفهوم شمول کلی سود به آسانی تشخیص داد. </a:t>
            </a:r>
            <a:endParaRPr lang="en-US" dirty="0" smtClean="0"/>
          </a:p>
          <a:p>
            <a:endParaRPr lang="fa-IR" dirty="0"/>
          </a:p>
        </p:txBody>
      </p:sp>
      <p:sp>
        <p:nvSpPr>
          <p:cNvPr id="3" name="Title 2"/>
          <p:cNvSpPr>
            <a:spLocks noGrp="1"/>
          </p:cNvSpPr>
          <p:nvPr>
            <p:ph type="title"/>
          </p:nvPr>
        </p:nvSpPr>
        <p:spPr/>
        <p:txBody>
          <a:bodyPr>
            <a:normAutofit/>
          </a:bodyPr>
          <a:lstStyle/>
          <a:p>
            <a:pPr algn="ctr"/>
            <a:r>
              <a:rPr lang="fa-IR" dirty="0" smtClean="0"/>
              <a:t>خلاصه ای از تفاوت دو دیدگاه</a:t>
            </a:r>
            <a:endParaRPr lang="fa-I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در سال 1971 هیئت اصول حسابداری  طی بیانیه شماره 20 تغییرات را بررسی و به سه گروه تقسیم کرد : (1)</a:t>
            </a:r>
            <a:endParaRPr lang="en-US" dirty="0" smtClean="0"/>
          </a:p>
          <a:p>
            <a:r>
              <a:rPr lang="fa-IR" dirty="0" smtClean="0"/>
              <a:t>1- تغییر در اصول و رویه حسابداری</a:t>
            </a:r>
            <a:endParaRPr lang="en-US" dirty="0" smtClean="0"/>
          </a:p>
          <a:p>
            <a:r>
              <a:rPr lang="fa-IR" dirty="0" smtClean="0"/>
              <a:t>2- تغییر در براوردهای حسابداری</a:t>
            </a:r>
            <a:endParaRPr lang="en-US" dirty="0" smtClean="0"/>
          </a:p>
          <a:p>
            <a:r>
              <a:rPr lang="fa-IR" dirty="0" smtClean="0"/>
              <a:t>3- تغییردرشخصیت واحد گزارشگر</a:t>
            </a:r>
            <a:endParaRPr lang="en-US" dirty="0" smtClean="0"/>
          </a:p>
          <a:p>
            <a:pPr>
              <a:buNone/>
            </a:pPr>
            <a:endParaRPr lang="fa-IR" dirty="0"/>
          </a:p>
        </p:txBody>
      </p:sp>
      <p:sp>
        <p:nvSpPr>
          <p:cNvPr id="3" name="Title 2"/>
          <p:cNvSpPr>
            <a:spLocks noGrp="1"/>
          </p:cNvSpPr>
          <p:nvPr>
            <p:ph type="title"/>
          </p:nvPr>
        </p:nvSpPr>
        <p:spPr/>
        <p:txBody>
          <a:bodyPr/>
          <a:lstStyle/>
          <a:p>
            <a:pPr algn="ctr"/>
            <a:r>
              <a:rPr lang="fa-IR" dirty="0" smtClean="0"/>
              <a:t>- تغییرات حسابداری واصلاح اشتباهات</a:t>
            </a:r>
            <a:endParaRPr lang="fa-I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fa-IR" dirty="0" smtClean="0"/>
              <a:t>2مورد از این تغییرات ، تقریبا بدون دردسر بودند :</a:t>
            </a:r>
            <a:endParaRPr lang="en-US" dirty="0" smtClean="0"/>
          </a:p>
          <a:p>
            <a:r>
              <a:rPr lang="en-US" dirty="0" smtClean="0"/>
              <a:t>Ø</a:t>
            </a:r>
            <a:r>
              <a:rPr lang="fa-IR" dirty="0" smtClean="0"/>
              <a:t>     تغییر در شخصیت گزارشگر که ایجاب می کند صورتهای مالی دوره قبل دوباره تهیه شوند .</a:t>
            </a:r>
            <a:endParaRPr lang="en-US" dirty="0" smtClean="0"/>
          </a:p>
          <a:p>
            <a:r>
              <a:rPr lang="en-US" dirty="0" smtClean="0"/>
              <a:t>Ø</a:t>
            </a:r>
            <a:r>
              <a:rPr lang="fa-IR" dirty="0" smtClean="0"/>
              <a:t>     تغییر در براوردها که به آینده توجه دارد و باید آنها را برای دوره های آینده منظور کرد.</a:t>
            </a:r>
            <a:endParaRPr lang="en-US" dirty="0" smtClean="0"/>
          </a:p>
          <a:p>
            <a:r>
              <a:rPr lang="fa-IR" dirty="0" smtClean="0"/>
              <a:t>مشکل اصلی در رابطه با تغییر در اصول حسابداری است که در این زمینه نظریات مختلفی ارائه شده است</a:t>
            </a:r>
            <a:endParaRPr lang="en-US" dirty="0" smtClean="0"/>
          </a:p>
          <a:p>
            <a:r>
              <a:rPr lang="fa-IR" dirty="0" smtClean="0"/>
              <a:t>1- اصول حسابداری باید در تمامی دوره هائی که صورتهای مالی آنها به شکل مقایسه ای ارائه می شود به طور یکنواخت اعمال گردد. استفاده از اصول متفاوت حسابداری در مورد اقلام مشابه در صورتهای مالی مختلف ممکن است به تفسیر نادرست از روند سود و سایر اطلاعات تحلیلی که متکی بر مقایسات است منجر شود . بنابراین اگر واحد تجاری یکی از اصول خود را تغییر دهد صورتهای مالی دوره های قبل که همراه با صورتهای مالی دوره جاری ارائه می شود باید با توجه به اصل جدید مجددا تنظیم و ارائه شود .</a:t>
            </a:r>
            <a:endParaRPr lang="en-US" dirty="0" smtClean="0"/>
          </a:p>
          <a:p>
            <a:r>
              <a:rPr lang="fa-IR" dirty="0" smtClean="0"/>
              <a:t>2- تنظیم و ارائه مجدد صورتهای مالی دوره های مالی قبل ممکن است موجب کاهش اعتماد عمومی نسبت به صورتهای مالی واحد تجاری و باعث سردر گمی استفاده کنندگان صورتهای مالی شود. بنابراین صورتهای مالی منتشر شده دوره های قبل باید قطعی و نهایی تلقی شود.</a:t>
            </a:r>
            <a:endParaRPr lang="en-US" dirty="0" smtClean="0"/>
          </a:p>
          <a:p>
            <a:r>
              <a:rPr lang="fa-IR" dirty="0" smtClean="0"/>
              <a:t>3- تنظیم وارائه مجدد صورت مالی دوره های قبل برای برخی از انواع تغییرات حسابداری مستلزم صرف وقت زیاد بوده ودر برخی موارد نیز غیر ممکن است.</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تغییرات حسابداری واصلاح اشتباهات</a:t>
            </a:r>
            <a:endParaRPr lang="fa-I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sz="3600" dirty="0" smtClean="0"/>
              <a:t>Ø</a:t>
            </a:r>
            <a:r>
              <a:rPr lang="fa-IR" sz="3600" dirty="0" smtClean="0"/>
              <a:t>     موارد استفاده متعدد از سود خالص</a:t>
            </a:r>
            <a:endParaRPr lang="en-US" sz="3600" dirty="0" smtClean="0"/>
          </a:p>
          <a:p>
            <a:r>
              <a:rPr lang="en-US" sz="3600" dirty="0" smtClean="0"/>
              <a:t>Ø</a:t>
            </a:r>
            <a:r>
              <a:rPr lang="fa-IR" sz="3600" dirty="0" smtClean="0"/>
              <a:t>     تنوع نیازهای اطلاعاتی استفاده کنندگان</a:t>
            </a:r>
            <a:endParaRPr lang="en-US" sz="3600" dirty="0" smtClean="0"/>
          </a:p>
          <a:p>
            <a:endParaRPr lang="fa-IR" sz="3600" dirty="0"/>
          </a:p>
        </p:txBody>
      </p:sp>
      <p:sp>
        <p:nvSpPr>
          <p:cNvPr id="3" name="Title 2"/>
          <p:cNvSpPr>
            <a:spLocks noGrp="1"/>
          </p:cNvSpPr>
          <p:nvPr>
            <p:ph type="title"/>
          </p:nvPr>
        </p:nvSpPr>
        <p:spPr/>
        <p:txBody>
          <a:bodyPr>
            <a:noAutofit/>
          </a:bodyPr>
          <a:lstStyle/>
          <a:p>
            <a:pPr lvl="1" algn="ctr" rtl="1">
              <a:spcBef>
                <a:spcPct val="0"/>
              </a:spcBef>
            </a:pPr>
            <a:r>
              <a:rPr lang="fa-IR" sz="3600" b="1" dirty="0" smtClean="0"/>
              <a:t>استفاده از چند مفهوم مناسب در گزارشگری سود:</a:t>
            </a:r>
            <a:r>
              <a:rPr lang="en-US" sz="3600" b="1" dirty="0" smtClean="0"/>
              <a:t/>
            </a:r>
            <a:br>
              <a:rPr lang="en-US" sz="3600" b="1" dirty="0" smtClean="0"/>
            </a:br>
            <a:endParaRPr lang="fa-IR" sz="36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26563"/>
          </a:xfrm>
        </p:spPr>
        <p:txBody>
          <a:bodyPr>
            <a:normAutofit fontScale="62500" lnSpcReduction="20000"/>
          </a:bodyPr>
          <a:lstStyle/>
          <a:p>
            <a:r>
              <a:rPr lang="fa-IR" dirty="0" smtClean="0"/>
              <a:t>بر اساس فرضیه بازار کارا افشاء اطلاعات مربوط به اصلاحات قبل کافی است و این اطلاعات در قیمت های بازار کارا منعکس می شود ( قیمتهای بازار گویای این رویداد های مالی هستند ). در واقع هیچ اهمیتی ندارد که اطلاعات مربوط به این رویدادها در صورت سود وزیان و یا در صورت سود انباشته افشاء شوند. ولی میتوان استدلال کردد که صورت سود و زیان در گروه صورت حسابهای عمده و اصلی قرار می گیرد و اگر اطلاعاتی در این صورتحساب افشاء شود نسبت به حالتی که همین اطلاعات در صورت سود انباشته افشاء گردد  چشمگیرتر خواهد بود.</a:t>
            </a:r>
            <a:endParaRPr lang="en-US" dirty="0" smtClean="0"/>
          </a:p>
          <a:p>
            <a:r>
              <a:rPr lang="fa-IR" dirty="0" smtClean="0"/>
              <a:t>اقلام غیر مترقبه</a:t>
            </a:r>
            <a:endParaRPr lang="en-US" dirty="0" smtClean="0"/>
          </a:p>
          <a:p>
            <a:r>
              <a:rPr lang="fa-IR" dirty="0" smtClean="0"/>
              <a:t>همان طور که اشاره شد تفسیر ضوابط مربوط به اقلام غیرمترقبه با مشکلاتی همراه بود و اختلاف نظر های  قابل توجهی در مورد برخی جوانب آن وجود داشت.نظراتی که در این باره داده شد به شرح زیر است:</a:t>
            </a:r>
            <a:endParaRPr lang="en-US" dirty="0" smtClean="0"/>
          </a:p>
          <a:p>
            <a:r>
              <a:rPr lang="fa-IR" dirty="0" smtClean="0"/>
              <a:t>1- برخی از حسابداران معتقد بودند که بهتر است صورت حساب سود و زیان بر اساس شمول کلی و بدون تفکیک فعالیتهای مستمر و غیر مستمر و غیر مترقبه تنظیم و ارائه شود</a:t>
            </a:r>
            <a:endParaRPr lang="en-US" dirty="0" smtClean="0"/>
          </a:p>
          <a:p>
            <a:r>
              <a:rPr lang="fa-IR" dirty="0" smtClean="0"/>
              <a:t>به عقیده این گروه استفاده از طبقه بندی های اختیاری و ذهنی باعث گمراهی سرمایه گذاران میگردد. و ممکن است مورد سوء استفاده قرار گیرد بنابراین صورت سود و زیان باید تنها منعکس کننده دو گروه عمده درامدو هزینه باشد</a:t>
            </a:r>
            <a:endParaRPr lang="en-US" dirty="0" smtClean="0"/>
          </a:p>
          <a:p>
            <a:r>
              <a:rPr lang="fa-IR" dirty="0" smtClean="0"/>
              <a:t>2- سایر حسابداران معتقد بودند که اگر تاثیر رویدادها یا عملیات غیرمستمر و دارای ماهیت غیر عادی ، از نتایج عملیات مستمر و عادی تفکیک شود صورت سودوزیان مفید ترخواهد بود ...</a:t>
            </a:r>
            <a:endParaRPr lang="en-US" dirty="0" smtClean="0"/>
          </a:p>
          <a:p>
            <a:r>
              <a:rPr lang="fa-IR" dirty="0" smtClean="0"/>
              <a:t>این گروه همچنین معتقد بودند که ضوابط طبقه بندی صورتحساب سود وزیان باید در ارتباط با محیطی باشد که واحد تجاری در آن فعالیت می کند یعنی با توجه به محیط واحد تجاری رویدادها و عملیاتی باید غیر مترقبه محسوب شوند که : 1-غیرعادی باشند 2- از لحاظ وقوع غیر مستمر باشند</a:t>
            </a:r>
            <a:endParaRPr lang="en-US" dirty="0" smtClean="0"/>
          </a:p>
          <a:p>
            <a:r>
              <a:rPr lang="fa-IR" dirty="0" smtClean="0"/>
              <a:t>3- گره دیگر  با نظرات شماره 2 موافق بودند اما معتقد بودند حتی روبدادها و عملیات غیر مستمری که اثر ریالی آنها غیر عادی است نیز باید به عنوان افلام غیر مترقبه طبقه بندی شود.</a:t>
            </a:r>
            <a:endParaRPr lang="fa-IR" dirty="0"/>
          </a:p>
        </p:txBody>
      </p:sp>
      <p:sp>
        <p:nvSpPr>
          <p:cNvPr id="3" name="Title 2"/>
          <p:cNvSpPr>
            <a:spLocks noGrp="1"/>
          </p:cNvSpPr>
          <p:nvPr>
            <p:ph type="title"/>
          </p:nvPr>
        </p:nvSpPr>
        <p:spPr/>
        <p:txBody>
          <a:bodyPr>
            <a:normAutofit fontScale="90000"/>
          </a:bodyPr>
          <a:lstStyle/>
          <a:p>
            <a:pPr algn="ctr"/>
            <a:r>
              <a:rPr lang="fa-IR" dirty="0" smtClean="0"/>
              <a:t>افشا</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fa-IR" dirty="0" smtClean="0"/>
              <a:t>رویدادهای مالی و رویدادهای غیر مالی با اثرات مهمی که انتظار نمیرود تکرار شوند مانند سود و زیان غیر عملیاتی حاصل از فروش یک واحد تجاری ، کاهش دادن ارزش سرقفلی به سبب رویدادهای غیر عادی طی یک دوره ، سودوزیان غیر عملیاتی حاصل از فروش اوراق بهاداری که شرکت درآنها سرمایه گذاری کرده ودر قسمت سرمایه گذاریهایی که برای فروش مجدد هستند گزارش نمی کنند ، سلب مالکیت داراییها.</a:t>
            </a:r>
            <a:endParaRPr lang="en-US" dirty="0" smtClean="0"/>
          </a:p>
          <a:p>
            <a:r>
              <a:rPr lang="fa-IR" dirty="0" smtClean="0"/>
              <a:t>در سال 1973 یک بار دیگر این تعریف را مورد تجدید نظر قرار دادو چنین نتیجه گرفت که در مورد شرکتهای مختلف فعال در کشورههای گوناگون نمی توان اقلام همانندی از درامدها و هزینه های جاری را به صورت یکسان دراین طبقه قرار داد و از طرفی شرکتها تفسیر یکسانی از بیانیه 9 ندارند و لذا هیئت در بیانیه شماره 30  با عنوان گزارش نتایج عملیات اقلام غیر مترقبه را بدین گونه تعریف کرد</a:t>
            </a:r>
            <a:endParaRPr lang="en-US" dirty="0" smtClean="0"/>
          </a:p>
          <a:p>
            <a:r>
              <a:rPr lang="fa-IR" dirty="0" smtClean="0"/>
              <a:t>روبدادهای مالی و غیر مالی که از نظر ماهیت و نیز از نظر رخداد ، به صورت مشخص، متمایز باشند . این ویژگی ها به صورت زیر تعریف شدند:</a:t>
            </a:r>
            <a:endParaRPr lang="en-US" dirty="0" smtClean="0"/>
          </a:p>
          <a:p>
            <a:r>
              <a:rPr lang="en-US" dirty="0" smtClean="0"/>
              <a:t>Ø</a:t>
            </a:r>
            <a:r>
              <a:rPr lang="fa-IR" dirty="0" smtClean="0"/>
              <a:t>   ماهیت غیر عادی : رویدادها مالی و غیر مالی که بسیار غیر عادی باشند و نتوان آنها رابه فعالیتهای عادی نسبت داد.</a:t>
            </a:r>
            <a:endParaRPr lang="en-US" dirty="0" smtClean="0"/>
          </a:p>
          <a:p>
            <a:r>
              <a:rPr lang="en-US" dirty="0" smtClean="0"/>
              <a:t>Ø</a:t>
            </a:r>
            <a:r>
              <a:rPr lang="fa-IR" dirty="0" smtClean="0"/>
              <a:t>   رخداد غیر تکراری : رویداد مالی و غیر مالی که از یک دیدگاه معقول انتظار نمیرود درآینده قابل پیش بینی رخ دهد.</a:t>
            </a:r>
            <a:endParaRPr lang="en-US" dirty="0" smtClean="0"/>
          </a:p>
          <a:p>
            <a:r>
              <a:rPr lang="fa-IR" dirty="0" smtClean="0"/>
              <a:t>در هر دو مورد ، محیط واحد تجاری نقش اساسی و ضروری را دارد</a:t>
            </a:r>
            <a:endParaRPr lang="en-US" dirty="0" smtClean="0"/>
          </a:p>
          <a:p>
            <a:endParaRPr lang="fa-IR" dirty="0"/>
          </a:p>
        </p:txBody>
      </p:sp>
      <p:sp>
        <p:nvSpPr>
          <p:cNvPr id="3" name="Title 2"/>
          <p:cNvSpPr>
            <a:spLocks noGrp="1"/>
          </p:cNvSpPr>
          <p:nvPr>
            <p:ph type="title"/>
          </p:nvPr>
        </p:nvSpPr>
        <p:spPr/>
        <p:txBody>
          <a:bodyPr>
            <a:noAutofit/>
          </a:bodyPr>
          <a:lstStyle/>
          <a:p>
            <a:pPr algn="ctr"/>
            <a:r>
              <a:rPr lang="fa-IR" sz="2400" dirty="0" smtClean="0"/>
              <a:t>در بیانیه شماره9 از </a:t>
            </a:r>
            <a:r>
              <a:rPr lang="en-US" sz="2400" dirty="0" smtClean="0"/>
              <a:t>APB</a:t>
            </a:r>
            <a:r>
              <a:rPr lang="fa-IR" sz="2400" dirty="0" smtClean="0"/>
              <a:t>  درباره اقلام غیر مترقبه بدین گونه شرح شده است: </a:t>
            </a:r>
            <a:r>
              <a:rPr lang="en-US" sz="2400" dirty="0" smtClean="0"/>
              <a:t/>
            </a:r>
            <a:br>
              <a:rPr lang="en-US" sz="2400" dirty="0" smtClean="0"/>
            </a:br>
            <a:r>
              <a:rPr lang="en-US" sz="2400" dirty="0" smtClean="0"/>
              <a:t/>
            </a:r>
            <a:br>
              <a:rPr lang="en-US" sz="2400" dirty="0" smtClean="0"/>
            </a:br>
            <a:endParaRPr lang="fa-IR"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t>مانند:</a:t>
            </a:r>
          </a:p>
          <a:p>
            <a:r>
              <a:rPr lang="fa-IR" dirty="0" smtClean="0"/>
              <a:t>1- حذف یا کاهش حسابهای دریافتنی ، موجودیها، تجهیزات اجاره شده به دیگران</a:t>
            </a:r>
            <a:endParaRPr lang="en-US" dirty="0" smtClean="0"/>
          </a:p>
          <a:p>
            <a:r>
              <a:rPr lang="fa-IR" dirty="0" smtClean="0"/>
              <a:t>2- سود وزیان ناشی از مبادله یا تسعیر ارز شامل سود و زیان ناشی از افزایش یا کاهش عمده در نرخهای برابری ارز.</a:t>
            </a:r>
            <a:endParaRPr lang="en-US" dirty="0" smtClean="0"/>
          </a:p>
          <a:p>
            <a:r>
              <a:rPr lang="fa-IR" dirty="0" smtClean="0"/>
              <a:t>3- سود یا زیان ناشی از واگذاری قسمتی از واحد تجاری</a:t>
            </a:r>
            <a:endParaRPr lang="en-US" dirty="0" smtClean="0"/>
          </a:p>
          <a:p>
            <a:r>
              <a:rPr lang="fa-IR" dirty="0" smtClean="0"/>
              <a:t>4- تعدیلات مربوط به تعهدات  ناشی از قراردادهای بلندمدت</a:t>
            </a:r>
            <a:endParaRPr lang="en-US" dirty="0" smtClean="0"/>
          </a:p>
          <a:p>
            <a:r>
              <a:rPr lang="fa-IR" dirty="0" smtClean="0"/>
              <a:t>اتخاذ این موضع در بیانیه شماره 30 بیانگر این بود که هیئت فلسفه خود را تغییر داده و برخی از اقلام که در بیانیه 9 آورده شده بود از تعریف اقلام غیر مترقبه خارج شد از طرفی تعداد اقلام درآمد و هزینه را که شرکت ها میتوانستند به عنوان غیر مترقبه گزارش کنند بسیار کاهش یافت .</a:t>
            </a:r>
            <a:endParaRPr lang="en-US" dirty="0" smtClean="0"/>
          </a:p>
          <a:p>
            <a:endParaRPr lang="en-US" dirty="0" smtClean="0"/>
          </a:p>
          <a:p>
            <a:endParaRPr lang="fa-IR" dirty="0"/>
          </a:p>
        </p:txBody>
      </p:sp>
      <p:sp>
        <p:nvSpPr>
          <p:cNvPr id="3" name="Title 2"/>
          <p:cNvSpPr>
            <a:spLocks noGrp="1"/>
          </p:cNvSpPr>
          <p:nvPr>
            <p:ph type="title"/>
          </p:nvPr>
        </p:nvSpPr>
        <p:spPr/>
        <p:txBody>
          <a:bodyPr>
            <a:normAutofit/>
          </a:bodyPr>
          <a:lstStyle/>
          <a:p>
            <a:pPr algn="ctr"/>
            <a:r>
              <a:rPr lang="fa-IR" sz="2400" dirty="0" smtClean="0"/>
              <a:t>در این بیانیه چند رویداد مالی تعریف شدند که دارای این ویژگی نبودند</a:t>
            </a:r>
            <a:endParaRPr lang="fa-IR"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تحقیقات انجام شده درباره نتایج حاصل از کاربرد بیانیه شماره 9 بیانگر این بود که برخی از شرکتها درارائه گزارش های صورتهای مالی از این بیانیه سوءاستفاده کردند. </a:t>
            </a:r>
          </a:p>
          <a:p>
            <a:r>
              <a:rPr lang="fa-IR" dirty="0" smtClean="0"/>
              <a:t>هیئت اصول حسابداری در بیانیه 30 به این نتیجه رسید که برای مشخص کردن بخشهای واحد تجاری که به فروش رفته باید عوامل یا فاکتورهای دیگری را نیز در نظر داشت . افشائ این اطلاعات ایجاب می کرد که اطلاعاتی جداگانه به صورت نتیجه عملیات بخش فروش رفته گزارش شود از دیدگاه تدوین کنندگان بیانیه چنین اطلاعاتی برای استفاده کنندگان صورتهای مالی ضروری بود تا آنان بتوانند عملیات گذشته مورد انتظار واحد تجاری را ارزیابی کنند                    استاندارد شماره 14 توانست بیانیه شماره30 را اصلاح نماید.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عملیات متوقف شده  </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1- قسمتی از واحد تجاری باشد : منظور ازقسمتی از واحد تجاری باشد بدین معنی است که فعالیتهای عمده جداگانه ای را تشکیل بدهد یا گروه خاصی از مشتریان را دربرگیرد که بتواند به شکل واحد فرعی، یک بخش یا یک دایره  باشد.</a:t>
            </a:r>
            <a:endParaRPr lang="en-US" dirty="0" smtClean="0"/>
          </a:p>
          <a:p>
            <a:r>
              <a:rPr lang="fa-IR" dirty="0" smtClean="0"/>
              <a:t>2- بتوان عملیات و جریانات نقدی آن را به راحتی از سایر عملیات و جریانات نقدی واحد تجاری تفکیک کرد.</a:t>
            </a:r>
            <a:endParaRPr lang="en-US" dirty="0" smtClean="0"/>
          </a:p>
          <a:p>
            <a:endParaRPr lang="fa-IR" dirty="0"/>
          </a:p>
        </p:txBody>
      </p:sp>
      <p:sp>
        <p:nvSpPr>
          <p:cNvPr id="3" name="Title 2"/>
          <p:cNvSpPr>
            <a:spLocks noGrp="1"/>
          </p:cNvSpPr>
          <p:nvPr>
            <p:ph type="title"/>
          </p:nvPr>
        </p:nvSpPr>
        <p:spPr/>
        <p:txBody>
          <a:bodyPr>
            <a:normAutofit/>
          </a:bodyPr>
          <a:lstStyle/>
          <a:p>
            <a:pPr algn="ctr"/>
            <a:r>
              <a:rPr lang="fa-IR" sz="2000" dirty="0" smtClean="0"/>
              <a:t>دارایی برای اینکه بتواند در طبقه عملیات متوقف شده قرار گیرد باید دارای چند ویژگی باشد :</a:t>
            </a:r>
            <a:endParaRPr lang="en-US" sz="20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Ø</a:t>
            </a:r>
            <a:r>
              <a:rPr lang="fa-IR" dirty="0" smtClean="0"/>
              <a:t>     تاریخ تصمیم گیری :      </a:t>
            </a:r>
            <a:endParaRPr lang="en-US" dirty="0" smtClean="0"/>
          </a:p>
          <a:p>
            <a:r>
              <a:rPr lang="fa-IR" dirty="0" smtClean="0"/>
              <a:t>تاریخی که مدیریت درمورد واگذاری قسمتی از واحد تجاری یک برنامه قطعی را تصویب میکند</a:t>
            </a:r>
            <a:endParaRPr lang="en-US" dirty="0" smtClean="0"/>
          </a:p>
          <a:p>
            <a:r>
              <a:rPr lang="en-US" dirty="0" smtClean="0"/>
              <a:t>Ø</a:t>
            </a:r>
            <a:r>
              <a:rPr lang="fa-IR" dirty="0" smtClean="0"/>
              <a:t>     تاریخ نهائی واگذاری:</a:t>
            </a:r>
            <a:endParaRPr lang="en-US" dirty="0" smtClean="0"/>
          </a:p>
          <a:p>
            <a:r>
              <a:rPr lang="fa-IR" dirty="0" smtClean="0"/>
              <a:t> تاریخ خاتمه فروش،تاریخ توقف فعالیتها قسمت مربوطه باید در تاریخ تصمیم گیری ، تعیین این موضوع که نتیجه واگذاری قسمتی از واحد تجاری سود یا زیان خواهد بود مشخص کنند این عمل باید بر مبنای ارزش خالص بازیافتنی قسمت مورد نظر با احتساب  هر گونه هزینه های برآوردی که مستقیما به واگذاری مربوط می شود ، انجام گیرد که اگر زیان بود زیان برآوردی در تاریخ تصمیم واگذاری به حساب گرفته می شودو اگر سود پیش بینی شود باید هنگام تحقق که معمولا همان تاریخ نهائی واگذاری است شناسائی شود.</a:t>
            </a:r>
            <a:endParaRPr lang="en-US" dirty="0" smtClean="0"/>
          </a:p>
          <a:p>
            <a:endParaRPr lang="fa-IR" dirty="0"/>
          </a:p>
        </p:txBody>
      </p:sp>
      <p:sp>
        <p:nvSpPr>
          <p:cNvPr id="3" name="Title 2"/>
          <p:cNvSpPr>
            <a:spLocks noGrp="1"/>
          </p:cNvSpPr>
          <p:nvPr>
            <p:ph type="title"/>
          </p:nvPr>
        </p:nvSpPr>
        <p:spPr>
          <a:xfrm>
            <a:off x="457200" y="274638"/>
            <a:ext cx="8229600" cy="1714202"/>
          </a:xfrm>
        </p:spPr>
        <p:txBody>
          <a:bodyPr>
            <a:normAutofit fontScale="90000"/>
          </a:bodyPr>
          <a:lstStyle/>
          <a:p>
            <a:pPr algn="ctr"/>
            <a:r>
              <a:rPr lang="fa-IR" dirty="0" smtClean="0"/>
              <a:t>در رابطه با عملیات متوقف شده 2 تاریخ وجود دارد:</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سود متعلق به چه کسی است؟</a:t>
            </a:r>
            <a:endParaRPr lang="en-US" dirty="0" smtClean="0"/>
          </a:p>
          <a:p>
            <a:r>
              <a:rPr lang="fa-IR" dirty="0" smtClean="0"/>
              <a:t>به پیروی از رویکرد تئوری مالکانه معمولاً فرض بر این است که سود خالص به سهامداران فعلی یا مالکان شرکت تعلق دارد.اما دلایل معتبری نیز وجود دارد که ارائه سود خالصی را که معرف سود متعلق به گروههای محدودتر یا وسیعتری از سهامداران یا مالکان باشد, نیز ایجاب می کند.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عملیات متوقف شده  </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ارزش افزوده عبارتست از ارزش اضافه شده به فعالیتهای قبلی (ورودیها) ، یا ارزش نهایی تولید پس از کسر ارزش کالاها و خدمات واسطه ای (ورودیها) . به عبارت دیگر ارزش ایجاد شده در آن مرحله از تولید تلقی می شود که از طریق کار با وسایل مختلف به وجود می آید.</a:t>
            </a:r>
            <a:endParaRPr lang="en-US" dirty="0" smtClean="0"/>
          </a:p>
          <a:p>
            <a:r>
              <a:rPr lang="fa-IR" dirty="0" smtClean="0"/>
              <a:t>مفهوم ارزش افزوده در سال 1790 توسط آدام اسمیت مطرح گردید که روشی برای محاسبه تولید ناخالص ملی است .در حسابداری نیز صورتی به نام صورت ارزش افزوده تهیه می شود(1- مبانی حسابداری مدیریت – فریدون رهنمای رودپشتی- ص 671 )</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مفهوم  ارزش افزوده سود</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fa-IR" dirty="0" smtClean="0"/>
              <a:t>در حسابداری این مفهوم در سال 1975 توسط کمیته تدوین استانداردهای حسابداری انگلستان بیان گردید. این کمیته پیشنهاد نمود که شرکتها نحوه ایجاد ارزش افزوده و توزیع آن را به شکل صورتحسابی جداگانه ارائه دهند، این صورتحساب به صورت ارزش افزوده (</a:t>
            </a:r>
            <a:r>
              <a:rPr lang="en-US" dirty="0"/>
              <a:t>vas</a:t>
            </a:r>
            <a:r>
              <a:rPr lang="fa-IR" dirty="0" smtClean="0"/>
              <a:t>)</a:t>
            </a:r>
            <a:r>
              <a:rPr lang="en-US" dirty="0" smtClean="0"/>
              <a:t> </a:t>
            </a:r>
            <a:r>
              <a:rPr lang="fa-IR" dirty="0" smtClean="0"/>
              <a:t>معروف است.در ابتدا اشتیاق به این صورتحساب در انگلستان زیاد بود ولی در سال 1979تعداد شرکتهای ارائه دهنده این صورتحساب به شدت کاهش یافت.به رغم آنکه صورت ارزش افزوده در حسابداری از رسمیت واعتبار جهانی برخوردار  است ، هنوز در هیچ کشوری برای محاسبه ارزش افزوده استانداردی که مطابق با اهداف حسابداری مالی و حسابداری مدیریت باشد، تهیه نگردیده است. در کشورما اکثر شرکتها ی بزرگ مانند ایران خودرو و سایپا ، محاسبه ارزش افزوده را در قالب گزارش فعالیت هیات مدیره بطور سالانه ارائه می دهند .</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ارزش افزوده از دیدگاه حسابداری:</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fa-IR" dirty="0" smtClean="0"/>
              <a:t>از منظر وسیعتری می توان  گفت که واحد تجاری ، مدعیان و گروه های ذیحق و ذینفعی دارد که نه تنها شامل مالکان و سرمایه گذاران است بلکه کارکنان و مالکان اموال استیجاری را نیز در برمیگیرد . این دیدگاه با مفهوم ارزش افزوده سود مورد اشاره قرارگرفته است . در اصطلاحات اقتصادی ارزش افزوده عبارتست از مابه التفاوت قیمت بازار محصولات انتفاعی و قیمت کالاها وخدماتی که از طریق انتقال از اشخاص یا سایر واحدهای انتفاعی تحصیل شده است .          </a:t>
            </a:r>
            <a:endParaRPr lang="en-US" dirty="0" smtClean="0"/>
          </a:p>
          <a:p>
            <a:r>
              <a:rPr lang="fa-IR" dirty="0" smtClean="0"/>
              <a:t>مفهوم ارزش افزوده زمانی بیشترین معنا را خواهد داشت که در مورد شرکتهای بسیار بزرگ که بر زندگی هزاران نفر تاثیر می گذارند واثرات فراتر از منافع مالکان است ، بکارگرفته شود .</a:t>
            </a:r>
            <a:endParaRPr lang="en-US" dirty="0" smtClean="0"/>
          </a:p>
          <a:p>
            <a:r>
              <a:rPr lang="fa-IR" dirty="0" smtClean="0"/>
              <a:t>سود ناشی از ارزش افزوده شامل اقلام زیر است:</a:t>
            </a:r>
            <a:endParaRPr lang="en-US" dirty="0" smtClean="0"/>
          </a:p>
          <a:p>
            <a:r>
              <a:rPr lang="fa-IR" dirty="0" smtClean="0"/>
              <a:t>دستمزد ، اجاره، بهره، مالیات ، سود پرداختی به سهامداران ، سود تقسیم نشده در نتیجه سود ارزش افزوده فقط به مالکان شرکت تعلق نمی گیرد بلکه به همه دریافت کنندگان یا مدعیان ارزش  افزوده شرکت تعلق می گیرد</a:t>
            </a:r>
            <a:endParaRPr lang="en-US" dirty="0" smtClean="0"/>
          </a:p>
          <a:p>
            <a:endParaRPr lang="en-US" dirty="0"/>
          </a:p>
        </p:txBody>
      </p:sp>
      <p:sp>
        <p:nvSpPr>
          <p:cNvPr id="3" name="Title 2"/>
          <p:cNvSpPr>
            <a:spLocks noGrp="1"/>
          </p:cNvSpPr>
          <p:nvPr>
            <p:ph type="title"/>
          </p:nvPr>
        </p:nvSpPr>
        <p:spPr/>
        <p:txBody>
          <a:bodyPr/>
          <a:lstStyle/>
          <a:p>
            <a:pPr algn="ctr"/>
            <a:r>
              <a:rPr lang="fa-IR" dirty="0" smtClean="0"/>
              <a:t>سود ناشی از ارزش افزوده</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þ</a:t>
            </a:r>
            <a:r>
              <a:rPr lang="fa-IR" dirty="0" smtClean="0"/>
              <a:t>    مفهوم سود حسابداري تاكنون به وضوح فرموله نشده‌است</a:t>
            </a:r>
            <a:endParaRPr lang="en-US" dirty="0" smtClean="0"/>
          </a:p>
          <a:p>
            <a:r>
              <a:rPr lang="en-US" dirty="0" smtClean="0"/>
              <a:t>þ</a:t>
            </a:r>
            <a:r>
              <a:rPr lang="fa-IR" dirty="0" smtClean="0"/>
              <a:t>    مبناي نظري (تئوريك) بلند مدتي براي محاسبه و ارائه سود حسابداري وجود ندارد</a:t>
            </a:r>
            <a:endParaRPr lang="en-US" dirty="0" smtClean="0"/>
          </a:p>
          <a:p>
            <a:r>
              <a:rPr lang="en-US" dirty="0" smtClean="0"/>
              <a:t>þ</a:t>
            </a:r>
            <a:r>
              <a:rPr lang="fa-IR" dirty="0" smtClean="0"/>
              <a:t>    اصول پذيرفته شده‌ي حسابداري، عدم ثبات روش اندازه‌گيري سود دوره‌اي را در شركتهاي مختلف مجاز مي‌شمارد</a:t>
            </a:r>
            <a:endParaRPr lang="en-US" dirty="0" smtClean="0"/>
          </a:p>
          <a:p>
            <a:r>
              <a:rPr lang="en-US" dirty="0" smtClean="0"/>
              <a:t>þ</a:t>
            </a:r>
            <a:r>
              <a:rPr lang="fa-IR" dirty="0" smtClean="0"/>
              <a:t>    تغيير سطح قيمت‌ها، معناي سود محاسبه شده بر مبناي ارزش‌هاي تاريخي را تغيير داده‌است</a:t>
            </a:r>
            <a:endParaRPr lang="en-US" dirty="0" smtClean="0"/>
          </a:p>
          <a:p>
            <a:r>
              <a:rPr lang="en-US" dirty="0" smtClean="0"/>
              <a:t>þ</a:t>
            </a:r>
            <a:r>
              <a:rPr lang="fa-IR" dirty="0" smtClean="0"/>
              <a:t>    ساير اطلاعات، درمقايسه باسود حسابداري،‌ممكن است براي تصميم‌گيري‌هاي سرمايه‌گذاران و سهامداران مفيدتر باشد</a:t>
            </a:r>
            <a:endParaRPr lang="en-US" dirty="0"/>
          </a:p>
        </p:txBody>
      </p:sp>
      <p:sp>
        <p:nvSpPr>
          <p:cNvPr id="3" name="Title 2"/>
          <p:cNvSpPr>
            <a:spLocks noGrp="1"/>
          </p:cNvSpPr>
          <p:nvPr>
            <p:ph type="title"/>
          </p:nvPr>
        </p:nvSpPr>
        <p:spPr/>
        <p:txBody>
          <a:bodyPr>
            <a:normAutofit/>
          </a:bodyPr>
          <a:lstStyle/>
          <a:p>
            <a:pPr algn="ctr"/>
            <a:r>
              <a:rPr lang="fa-IR" sz="2800" dirty="0" smtClean="0"/>
              <a:t>برخي از انتقادهاي وارده به سود حسابداري، در شكل سنتي آن:</a:t>
            </a:r>
            <a:r>
              <a:rPr lang="en-US" sz="2800" dirty="0" smtClean="0"/>
              <a:t/>
            </a:r>
            <a:br>
              <a:rPr lang="en-US" sz="2800" dirty="0" smtClean="0"/>
            </a:br>
            <a:endParaRPr lang="fa-IR" sz="28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fa-IR" dirty="0" smtClean="0"/>
              <a:t>طبق یکی ازبیانیه های سال  1957«انجمن حسابداری آمریکا»(</a:t>
            </a:r>
            <a:r>
              <a:rPr lang="en-US" dirty="0" smtClean="0"/>
              <a:t>AAA</a:t>
            </a:r>
            <a:r>
              <a:rPr lang="fa-IR" dirty="0" smtClean="0"/>
              <a:t>)«...هزینه های بهره ، مالیات بر درآمد و مبلغی که از بابت سهیم کردن کارکنان در سود،پرداخت می شود از عوامل تعیین کننده سودخالص شرکت نمی باشند».بنابراین،می توان نتیجه گرفت، این اقلام نوعی توزیع سود خالص هستند ونه اینکه پیش ازرسیدن به سود خالص, از درآمد شرکت کم می شوند.همچنین می توان نتیجه گرفت که سهامداران، اعتبار دهندگان و دولت در گروه ذینفعان شرکت قرار می گیرند.</a:t>
            </a:r>
            <a:endParaRPr lang="en-US" dirty="0" smtClean="0"/>
          </a:p>
          <a:p>
            <a:r>
              <a:rPr lang="fa-IR" dirty="0" smtClean="0"/>
              <a:t>مزایا :جنبه های مالی و عملیاتی شرکت را از یکدیگر تفکیک می کند؛یعنی در این دیدگاه،سود خالص شرکت معرف مفهوم عملیاتی سود خالص است.بهره متعلق به اعتبار دهندگان  و سود متعلق به سهامداران،ماهیتا،مالی هستند؛از طرفی مالیات بر درآمد،ماهیتاً،مالی و یا عملیاتی  صرف نمی باشد؛بنابراین منظور نکردن آن در محاسبه سود خالص نوعی مزیت به حساب می آید؛چون معرف هزینه های عمومی قابل کنترل نمی باشد.</a:t>
            </a:r>
            <a:endParaRPr lang="en-US" dirty="0" smtClean="0"/>
          </a:p>
          <a:p>
            <a:r>
              <a:rPr lang="fa-IR" dirty="0" smtClean="0"/>
              <a:t>معایب:منظور کردن دولت به عنوان یک گروه ذینفع شرکت ولی مستثنا کردن کارکنان و سایر گروهها(از لحاظ منطقی)بحث برانگیز است.</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en-US" dirty="0" smtClean="0"/>
              <a:t> </a:t>
            </a:r>
            <a:r>
              <a:rPr lang="fa-IR" dirty="0" smtClean="0"/>
              <a:t>سود خالص واحد انتفاعی</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dirty="0" smtClean="0"/>
              <a:t>بر اساس مفهوم واحد انتفاعی ، هم سهامداران و هم اعتباردهندگان بلندمدت  هر دو سرمایه گذاران و تامین کنندگان سرمایه دائمی واحد انتفاعی هستند . با جدایی مالکیت و کنترل در شرکتهای بزرگ تمایز بین سهامداران اعتباردهندگان تنها به الویت در دریافت سود و دریافت داراییها درزمان انحلال و تصفیه شد .در این مفهوم سود متعلق به سرمایه گذاران شامل بهره وام ، سود سهام توزیع شده ، سود تقسیم نشده می باشد.</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سود متعلق به سرمایه گذاران</a:t>
            </a:r>
            <a:endParaRPr lang="fa-I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t>دیدگاه سنتی پذیرفته شده در مورد سود خالص این است که آن نشان دهنده بازده مالکان شرکت می باشد. این دیدگاه برپایه روش مبتنی بر مالکیت قرار دارد و سود واحد تجاری را به عنوان بدهی واحد تجاری به مالکان آن به حساب می آورد. بیانیه های هیئت استانداردهای حسابداری مالی همواره موید این است که سود خالص متعلق به سهامداران است</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سود خالص متعلق به سهامداران</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fa-IR" dirty="0" smtClean="0"/>
              <a:t>صورتهای مالی که برای سهامداران و سرمایه گذاران تهیه می شود ، معمولا تصور بر این است که مهمترین عدد این صورتحساب ها سود خالصی است که به صاحبان سهام  عادی تعلق میگیرد. در خبرهای مالی ،سود هر سهم وسود تقسیمی هر سهم بیش از هرعدد دیگری گزارش میشود وهمزمان باآن رسانه ها در مورد قیمت بازار هر سهم بحث میکنند. از این رو ازدیدگاه رفتاری گزارشاتی مورد درخواست است که بتوان در آنها به راحتی سودخالص متعلق به سهامداران عادی را محاسبه کرد.</a:t>
            </a:r>
            <a:endParaRPr lang="en-US" dirty="0" smtClean="0"/>
          </a:p>
          <a:p>
            <a:r>
              <a:rPr lang="fa-IR" dirty="0" smtClean="0"/>
              <a:t>دارندگان سهام عادی و خریدارن بالقوه سهام عادی همواره به جریان های  آینده سود تقسیمی توجه زیادی دارند و اگاهی از سود خالص و سیاست های مالی شرکت می تواند برای دارندگان سهام عادی منشا اطلاعاتی مفیدی باشد ولی یک سرمایه گذار برای اینکه بتواند  سود تقسیمی را که درآینده دریافت خواهد کرد ،پیش بینی کند باید تعداد سهامی را که درهر دوره در دست مردم خواهد بود نیز پیش بینی نماید.درموارد زیر سود هرسهم و سود تقسیمی ، به صورت بالقوه ، رقیق خواهدشد:</a:t>
            </a:r>
            <a:endParaRPr lang="en-US" dirty="0" smtClean="0"/>
          </a:p>
          <a:p>
            <a:r>
              <a:rPr lang="fa-IR" dirty="0" smtClean="0"/>
              <a:t>سهام با الویت بالا در دست مردم باشد یا اوراق قرضه  قابل تبدیل به سهام عادی ، یا برگ اختیار منتشر شده باشد و یا در مورد فروش سهام به قیمتی کمتر از قیمت بازار قراردادهایی بسته شده باشد .در بیانیه شماره 15 هیئت اصول حسابداری به واقعیت مربوط به رقیق شدن سود هرسهم توجه و توصیه شده که شرکتها با تهیه صورتهای مالی پیش بینی سود هرسهم (پس از رقیق شدن) را محاسبه و گزارش کنند.</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سود متعلق به سهامداران عادی</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fa-IR" dirty="0" smtClean="0"/>
              <a:t>1-معاملات و عمليات خارجي در اندازه گيري سود ناشي از چيست؟</a:t>
            </a:r>
            <a:endParaRPr lang="en-US" dirty="0" smtClean="0"/>
          </a:p>
          <a:p>
            <a:pPr lvl="0">
              <a:buFont typeface="Wingdings" pitchFamily="2" charset="2"/>
              <a:buChar char="v"/>
            </a:pPr>
            <a:r>
              <a:rPr lang="fa-IR" dirty="0" smtClean="0"/>
              <a:t>الف-داد و ستد با اشخاص خارج از واحد انتفاعي و نقل و انتقال داراييها و بدهيها ميان آنان</a:t>
            </a:r>
            <a:endParaRPr lang="en-US" dirty="0" smtClean="0"/>
          </a:p>
          <a:p>
            <a:r>
              <a:rPr lang="fa-IR" dirty="0" smtClean="0"/>
              <a:t>ب-ناشي از استفاده يا تبديل داراييها در داخل واحد انتفاعي است</a:t>
            </a:r>
            <a:endParaRPr lang="en-US" dirty="0" smtClean="0"/>
          </a:p>
          <a:p>
            <a:r>
              <a:rPr lang="fa-IR" dirty="0" smtClean="0"/>
              <a:t>ج-ناشي از تغيير ارزش داراييها و بدهيها به دليل تغييرات ارزشيابي بازار</a:t>
            </a:r>
            <a:endParaRPr lang="en-US" dirty="0" smtClean="0"/>
          </a:p>
          <a:p>
            <a:r>
              <a:rPr lang="fa-IR" dirty="0" smtClean="0"/>
              <a:t>د-همه موارد</a:t>
            </a:r>
            <a:endParaRPr lang="en-US" dirty="0" smtClean="0"/>
          </a:p>
          <a:p>
            <a:r>
              <a:rPr lang="fa-IR" dirty="0" smtClean="0"/>
              <a:t>2-كانون توجه رويكرد فعاليت در اندازه گيري سود چيست؟</a:t>
            </a:r>
            <a:endParaRPr lang="en-US" dirty="0" smtClean="0"/>
          </a:p>
          <a:p>
            <a:r>
              <a:rPr lang="fa-IR" dirty="0" smtClean="0"/>
              <a:t>الف-گزارش معاملات و رويدادها</a:t>
            </a:r>
            <a:endParaRPr lang="en-US" dirty="0" smtClean="0"/>
          </a:p>
          <a:p>
            <a:pPr lvl="0">
              <a:buFont typeface="Wingdings" pitchFamily="2" charset="2"/>
              <a:buChar char="v"/>
            </a:pPr>
            <a:r>
              <a:rPr lang="fa-IR" dirty="0" smtClean="0"/>
              <a:t>ب-شرح فعاليتهاي واحد انتفاعي</a:t>
            </a:r>
            <a:endParaRPr lang="en-US" dirty="0" smtClean="0"/>
          </a:p>
          <a:p>
            <a:r>
              <a:rPr lang="fa-IR" dirty="0" smtClean="0"/>
              <a:t>ج-در آمدها و هزينه ها</a:t>
            </a:r>
            <a:endParaRPr lang="en-US" dirty="0" smtClean="0"/>
          </a:p>
          <a:p>
            <a:r>
              <a:rPr lang="fa-IR" dirty="0" smtClean="0"/>
              <a:t>د-ميزان سود شناسايي شده</a:t>
            </a:r>
            <a:endParaRPr lang="en-US" dirty="0" smtClean="0"/>
          </a:p>
          <a:p>
            <a:r>
              <a:rPr lang="fa-IR" dirty="0" smtClean="0"/>
              <a:t>3-سود ناشي از ارزش افزوده شامل چه اقلامي است؟</a:t>
            </a:r>
            <a:endParaRPr lang="en-US" dirty="0" smtClean="0"/>
          </a:p>
          <a:p>
            <a:r>
              <a:rPr lang="fa-IR" dirty="0" smtClean="0"/>
              <a:t>الف-دستمزد    </a:t>
            </a:r>
            <a:endParaRPr lang="en-US" dirty="0" smtClean="0"/>
          </a:p>
          <a:p>
            <a:r>
              <a:rPr lang="fa-IR" dirty="0" smtClean="0"/>
              <a:t> ب-اجاره </a:t>
            </a:r>
            <a:endParaRPr lang="en-US" dirty="0" smtClean="0"/>
          </a:p>
          <a:p>
            <a:r>
              <a:rPr lang="fa-IR" dirty="0" smtClean="0"/>
              <a:t>   ج-بهره</a:t>
            </a:r>
            <a:endParaRPr lang="en-US" dirty="0" smtClean="0"/>
          </a:p>
          <a:p>
            <a:pPr lvl="0">
              <a:buFont typeface="Wingdings" pitchFamily="2" charset="2"/>
              <a:buChar char="v"/>
            </a:pPr>
            <a:r>
              <a:rPr lang="fa-IR" dirty="0" smtClean="0"/>
              <a:t>د-همه موارد</a:t>
            </a:r>
            <a:endParaRPr lang="en-US" dirty="0" smtClean="0"/>
          </a:p>
          <a:p>
            <a:r>
              <a:rPr lang="fa-IR" dirty="0" smtClean="0"/>
              <a:t>4-تغييرات حسابداري به چند گروه عمده تقسيم ميگردد؟</a:t>
            </a:r>
            <a:endParaRPr lang="en-US" dirty="0" smtClean="0"/>
          </a:p>
          <a:p>
            <a:r>
              <a:rPr lang="fa-IR" dirty="0" smtClean="0"/>
              <a:t>الف-تغيير در اصول و رويه حسابداري       </a:t>
            </a:r>
            <a:endParaRPr lang="en-US" dirty="0" smtClean="0"/>
          </a:p>
          <a:p>
            <a:r>
              <a:rPr lang="fa-IR" dirty="0" smtClean="0"/>
              <a:t>ب-تغيير در برآوردهاي حسابداري</a:t>
            </a:r>
            <a:endParaRPr lang="en-US" dirty="0" smtClean="0"/>
          </a:p>
          <a:p>
            <a:r>
              <a:rPr lang="fa-IR" dirty="0" smtClean="0"/>
              <a:t>ج-تغيير در شخصيت واحد گزارشگر</a:t>
            </a:r>
            <a:endParaRPr lang="en-US" dirty="0" smtClean="0"/>
          </a:p>
          <a:p>
            <a:pPr lvl="0">
              <a:buFont typeface="Wingdings" pitchFamily="2" charset="2"/>
              <a:buChar char="v"/>
            </a:pPr>
            <a:r>
              <a:rPr lang="fa-IR" dirty="0" smtClean="0"/>
              <a:t>د-همه موارد</a:t>
            </a:r>
            <a:endParaRPr lang="en-US" dirty="0" smtClean="0"/>
          </a:p>
          <a:p>
            <a:endParaRPr lang="fa-IR" dirty="0"/>
          </a:p>
        </p:txBody>
      </p:sp>
      <p:sp>
        <p:nvSpPr>
          <p:cNvPr id="3" name="Title 2"/>
          <p:cNvSpPr>
            <a:spLocks noGrp="1"/>
          </p:cNvSpPr>
          <p:nvPr>
            <p:ph type="title"/>
          </p:nvPr>
        </p:nvSpPr>
        <p:spPr/>
        <p:txBody>
          <a:bodyPr/>
          <a:lstStyle/>
          <a:p>
            <a:pPr algn="ctr"/>
            <a:r>
              <a:rPr lang="fa-IR" dirty="0" smtClean="0"/>
              <a:t>سوالات چهار گزينه اي:</a:t>
            </a:r>
            <a:endParaRPr lang="fa-I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Ø</a:t>
            </a:r>
            <a:r>
              <a:rPr lang="fa-IR" dirty="0" smtClean="0"/>
              <a:t>     تاكيد بر اطلاعات مربوط به معاملات و فرايند حسابداري تعهدي به منظور بهبود محاسبه و گزارش سود حسابداري</a:t>
            </a:r>
            <a:endParaRPr lang="en-US" dirty="0" smtClean="0"/>
          </a:p>
          <a:p>
            <a:r>
              <a:rPr lang="en-US" dirty="0" smtClean="0"/>
              <a:t>Ø</a:t>
            </a:r>
            <a:r>
              <a:rPr lang="fa-IR" dirty="0" smtClean="0"/>
              <a:t>     برخي معتقند مفهوم سود عملياتي را مي توان بعنوان شاخصي از توان واحد انتفاعي براي توزيع سودسهام استفاده كرد</a:t>
            </a:r>
            <a:endParaRPr lang="en-US" dirty="0" smtClean="0"/>
          </a:p>
          <a:p>
            <a:r>
              <a:rPr lang="en-US" dirty="0" smtClean="0"/>
              <a:t>Ø</a:t>
            </a:r>
            <a:r>
              <a:rPr lang="fa-IR" dirty="0" smtClean="0"/>
              <a:t>     يك ديدگاه اين است كه پيشرفت‌هاي آينده در تئوري‌ حسابداري در گرو توافق در مورد مفهومي از سود است،‌ كه بر سود اقتصادي منطبق باشد</a:t>
            </a:r>
            <a:endParaRPr lang="en-US" dirty="0" smtClean="0"/>
          </a:p>
          <a:p>
            <a:r>
              <a:rPr lang="en-US" dirty="0" smtClean="0"/>
              <a:t>Ø</a:t>
            </a:r>
            <a:r>
              <a:rPr lang="fa-IR" dirty="0" smtClean="0"/>
              <a:t>     برخي از نويسندگان معتقدند كه، براي مقاصد مختلف بايد چندين سود اندازه‌گيري و گزارش گردد</a:t>
            </a:r>
            <a:endParaRPr lang="en-US" dirty="0" smtClean="0"/>
          </a:p>
          <a:p>
            <a:r>
              <a:rPr lang="en-US" dirty="0" smtClean="0"/>
              <a:t>Ø</a:t>
            </a:r>
            <a:r>
              <a:rPr lang="fa-IR" dirty="0" smtClean="0"/>
              <a:t>     نظر به اينكه، تمامي معيارهاي سود با نواقصي همراه است، لازم است معيارهاي ديگري از فعاليت‌هاي اقتصادي مد نظر قرار گيرد</a:t>
            </a:r>
            <a:endParaRPr lang="en-US" dirty="0" smtClean="0"/>
          </a:p>
          <a:p>
            <a:endParaRPr lang="fa-IR" dirty="0"/>
          </a:p>
        </p:txBody>
      </p:sp>
      <p:sp>
        <p:nvSpPr>
          <p:cNvPr id="3" name="Title 2"/>
          <p:cNvSpPr>
            <a:spLocks noGrp="1"/>
          </p:cNvSpPr>
          <p:nvPr>
            <p:ph type="title"/>
          </p:nvPr>
        </p:nvSpPr>
        <p:spPr/>
        <p:txBody>
          <a:bodyPr>
            <a:normAutofit/>
          </a:bodyPr>
          <a:lstStyle/>
          <a:p>
            <a:pPr algn="ctr"/>
            <a:r>
              <a:rPr lang="fa-IR" sz="3200" dirty="0" smtClean="0"/>
              <a:t>پيشنهادهاي مختلفي نيز براي حل اين مسائل ارائه شده‌است:</a:t>
            </a:r>
            <a:r>
              <a:rPr lang="en-US" sz="3200" dirty="0" smtClean="0"/>
              <a:t/>
            </a:r>
            <a:br>
              <a:rPr lang="en-US" sz="3200" dirty="0" smtClean="0"/>
            </a:br>
            <a:endParaRPr lang="fa-I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fa-IR" dirty="0" smtClean="0"/>
              <a:t>•        هدف اصلي گزارش مالي :    </a:t>
            </a:r>
            <a:endParaRPr lang="en-US" dirty="0" smtClean="0"/>
          </a:p>
          <a:p>
            <a:r>
              <a:rPr lang="fa-IR" dirty="0" smtClean="0"/>
              <a:t>×     تأمين و ارائه اطلاعات مفيد براي كساني كه بيشترين علاقه را به گزارش مالي دارند</a:t>
            </a:r>
            <a:endParaRPr lang="en-US" dirty="0" smtClean="0"/>
          </a:p>
          <a:p>
            <a:r>
              <a:rPr lang="fa-IR" dirty="0" smtClean="0"/>
              <a:t>•        اهداف خاص گزارشگري سود :</a:t>
            </a:r>
            <a:endParaRPr lang="en-US" dirty="0" smtClean="0"/>
          </a:p>
          <a:p>
            <a:r>
              <a:rPr lang="fa-IR" dirty="0" smtClean="0"/>
              <a:t>×     ايجاد تمايز بين سرمايه‌گذاري و سود</a:t>
            </a:r>
            <a:endParaRPr lang="en-US" dirty="0" smtClean="0"/>
          </a:p>
          <a:p>
            <a:r>
              <a:rPr lang="fa-IR" dirty="0" smtClean="0"/>
              <a:t>×     معياري براي اندازه‌گيري كارآيي مديريت</a:t>
            </a:r>
            <a:endParaRPr lang="en-US" dirty="0" smtClean="0"/>
          </a:p>
          <a:p>
            <a:r>
              <a:rPr lang="fa-IR" dirty="0" smtClean="0"/>
              <a:t>×     پيش‌بيني آينده واحد انتفاعي و توزيع آتي سود سهام</a:t>
            </a:r>
            <a:endParaRPr lang="en-US" dirty="0" smtClean="0"/>
          </a:p>
          <a:p>
            <a:r>
              <a:rPr lang="fa-IR" dirty="0" smtClean="0"/>
              <a:t>×     معياري براي اندازه‌گيري دستاوردها و همچنين نشانه‌اي از تصميمات آتي مديريت                                                               </a:t>
            </a:r>
            <a:endParaRPr lang="en-US" dirty="0" smtClean="0"/>
          </a:p>
          <a:p>
            <a:r>
              <a:rPr lang="en-US" dirty="0" smtClean="0"/>
              <a:t>ü</a:t>
            </a:r>
            <a:r>
              <a:rPr lang="fa-IR" dirty="0" smtClean="0"/>
              <a:t>     ساير هدف‌ها: سود به عنوان مبناي تشخيص ماليات، بررسي قيمت محصولات و ارزيابي تخصيص منابع</a:t>
            </a:r>
            <a:endParaRPr lang="en-US" dirty="0" smtClean="0"/>
          </a:p>
          <a:p>
            <a:endParaRPr lang="fa-IR" dirty="0"/>
          </a:p>
        </p:txBody>
      </p:sp>
      <p:sp>
        <p:nvSpPr>
          <p:cNvPr id="3" name="Title 2"/>
          <p:cNvSpPr>
            <a:spLocks noGrp="1"/>
          </p:cNvSpPr>
          <p:nvPr>
            <p:ph type="title"/>
          </p:nvPr>
        </p:nvSpPr>
        <p:spPr/>
        <p:txBody>
          <a:bodyPr>
            <a:normAutofit fontScale="90000"/>
          </a:bodyPr>
          <a:lstStyle/>
          <a:p>
            <a:pPr algn="ctr"/>
            <a:r>
              <a:rPr lang="fa-IR" dirty="0" smtClean="0"/>
              <a:t>اهداف گزارشگري سود:</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348880"/>
            <a:ext cx="8229600" cy="4104456"/>
          </a:xfrm>
        </p:spPr>
        <p:txBody>
          <a:bodyPr>
            <a:normAutofit/>
          </a:bodyPr>
          <a:lstStyle/>
          <a:p>
            <a:r>
              <a:rPr lang="fa-IR" dirty="0" smtClean="0"/>
              <a:t>حسابداران سود حسابداري را معياري براي تفسير رويدادهاي دنياي واقعي مي دانند و  بر تاثير آن بر رفتار استفاده كنند گان تاكيد مي كنند اما :معمولا اصول و قواعد حسابداري را بر مفروضات و مفاهيمي بنا مي كنند كه ممكن است با پديدها ي دنياي واقعي يا با آثار رفتاري مرتبط نباشند . مانندمفاهيمي نظير تحقق در آمد ، تطابق هزينه ها با در آمد ، حسابداري تعهدي و تخصيص بهاي تمام شده كه آنها را تنهاي مي توان بر اساس قواعد دقيق تعريف كرد.</a:t>
            </a:r>
            <a:endParaRPr lang="en-US" dirty="0" smtClean="0"/>
          </a:p>
          <a:p>
            <a:endParaRPr lang="en-US" dirty="0" smtClean="0"/>
          </a:p>
        </p:txBody>
      </p:sp>
      <p:sp>
        <p:nvSpPr>
          <p:cNvPr id="3" name="Title 2"/>
          <p:cNvSpPr>
            <a:spLocks noGrp="1"/>
          </p:cNvSpPr>
          <p:nvPr>
            <p:ph type="title"/>
          </p:nvPr>
        </p:nvSpPr>
        <p:spPr>
          <a:xfrm>
            <a:off x="467544" y="1196752"/>
            <a:ext cx="8229600" cy="1152128"/>
          </a:xfrm>
        </p:spPr>
        <p:txBody>
          <a:bodyPr>
            <a:normAutofit/>
          </a:bodyPr>
          <a:lstStyle/>
          <a:p>
            <a:pPr algn="r"/>
            <a:r>
              <a:rPr lang="fa-IR" sz="2400" dirty="0" smtClean="0"/>
              <a:t>ادعاي حسابداران درباره سود حسابداري :</a:t>
            </a:r>
            <a:endParaRPr lang="fa-I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fa-IR" dirty="0" smtClean="0"/>
              <a:t>این رویکرد کم و بیش رویکرد سنتی در حسابداری محسوب می شود. در این رویکرد، تغییرات ارزشیابی دارایی ها و بدهی ها تنها در صورتی که منتج از معاملات، عملیات و سایر رویدادهای مالی باشد ثبت می گردد.  اصطلاح معاملات، عملیات و رویدادهای مالی نیز به معانی گسترده تعریف می شود تا معاملات و عملیات خارجی و همچنین رویدادهای داخلی را در بر گیرد. </a:t>
            </a:r>
            <a:endParaRPr lang="en-US" dirty="0" smtClean="0"/>
          </a:p>
          <a:p>
            <a:endParaRPr lang="fa-IR" dirty="0" smtClean="0"/>
          </a:p>
          <a:p>
            <a:endParaRPr lang="fa-IR" dirty="0"/>
          </a:p>
        </p:txBody>
      </p:sp>
      <p:sp>
        <p:nvSpPr>
          <p:cNvPr id="3" name="Title 2"/>
          <p:cNvSpPr>
            <a:spLocks noGrp="1"/>
          </p:cNvSpPr>
          <p:nvPr>
            <p:ph type="title"/>
          </p:nvPr>
        </p:nvSpPr>
        <p:spPr/>
        <p:txBody>
          <a:bodyPr/>
          <a:lstStyle/>
          <a:p>
            <a:pPr algn="ctr"/>
            <a:r>
              <a:rPr lang="fa-IR" dirty="0" smtClean="0"/>
              <a:t>رویکرد معاملاتی در اندازه گیری سود</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ï</a:t>
            </a:r>
            <a:r>
              <a:rPr lang="fa-IR" dirty="0" smtClean="0"/>
              <a:t>    قابليت تفكيك سود به انحاي مختلف مانند تفكيك بر حسب محصولات يا مشتريان</a:t>
            </a:r>
            <a:endParaRPr lang="en-US" dirty="0" smtClean="0"/>
          </a:p>
          <a:p>
            <a:r>
              <a:rPr lang="en-US" dirty="0" smtClean="0"/>
              <a:t>ï</a:t>
            </a:r>
            <a:r>
              <a:rPr lang="fa-IR" dirty="0" smtClean="0"/>
              <a:t>     گزارش جداگانه سود حاصل از منابع مختلف مانند سود عملياتي يا سودي كه از عمليات و سببهاي خارجي به دست مي آيد</a:t>
            </a:r>
            <a:endParaRPr lang="en-US" dirty="0" smtClean="0"/>
          </a:p>
          <a:p>
            <a:r>
              <a:rPr lang="en-US" dirty="0" smtClean="0"/>
              <a:t>ï</a:t>
            </a:r>
            <a:r>
              <a:rPr lang="fa-IR" dirty="0" smtClean="0"/>
              <a:t>     به دست آمدن مبنايي  براي تعيين نوع و مقدار داراييها و بدهيهاي موجود در آخر دوره</a:t>
            </a:r>
            <a:endParaRPr lang="en-US" dirty="0" smtClean="0"/>
          </a:p>
          <a:p>
            <a:r>
              <a:rPr lang="en-US" dirty="0" smtClean="0"/>
              <a:t>ï</a:t>
            </a:r>
            <a:r>
              <a:rPr lang="fa-IR" dirty="0" smtClean="0"/>
              <a:t>    امكان تهيه صورتهاي مالي مختلف ،‌كه ضمن همبستگي و پيوستگي با يكديگر،‌ موجب درك بهتر اطلاعات نيز مي‌شود.</a:t>
            </a:r>
            <a:endParaRPr lang="en-US" dirty="0" smtClean="0"/>
          </a:p>
        </p:txBody>
      </p:sp>
      <p:sp>
        <p:nvSpPr>
          <p:cNvPr id="3" name="Title 2"/>
          <p:cNvSpPr>
            <a:spLocks noGrp="1"/>
          </p:cNvSpPr>
          <p:nvPr>
            <p:ph type="title"/>
          </p:nvPr>
        </p:nvSpPr>
        <p:spPr/>
        <p:txBody>
          <a:bodyPr>
            <a:normAutofit fontScale="90000"/>
          </a:bodyPr>
          <a:lstStyle/>
          <a:p>
            <a:pPr algn="ctr"/>
            <a:r>
              <a:rPr lang="fa-IR" dirty="0" smtClean="0"/>
              <a:t>مزاياي عمده رويكرد معاملاتي:</a:t>
            </a:r>
            <a:r>
              <a:rPr lang="en-US" dirty="0" smtClean="0"/>
              <a:t/>
            </a:r>
            <a:br>
              <a:rPr lang="en-US" dirty="0" smtClean="0"/>
            </a:b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2239</TotalTime>
  <Words>5430</Words>
  <Application>Microsoft Office PowerPoint</Application>
  <PresentationFormat>On-screen Show (4:3)</PresentationFormat>
  <Paragraphs>218</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Concourse</vt:lpstr>
      <vt:lpstr>مفاهیم سود در گزارشات مالی </vt:lpstr>
      <vt:lpstr>مفاهيم سود:</vt:lpstr>
      <vt:lpstr>استفاده از چند مفهوم مناسب در گزارشگری سود: </vt:lpstr>
      <vt:lpstr>برخي از انتقادهاي وارده به سود حسابداري، در شكل سنتي آن: </vt:lpstr>
      <vt:lpstr>پيشنهادهاي مختلفي نيز براي حل اين مسائل ارائه شده‌است: </vt:lpstr>
      <vt:lpstr>اهداف گزارشگري سود: </vt:lpstr>
      <vt:lpstr>ادعاي حسابداران درباره سود حسابداري :</vt:lpstr>
      <vt:lpstr>رویکرد معاملاتی در اندازه گیری سود</vt:lpstr>
      <vt:lpstr>مزاياي عمده رويكرد معاملاتي: </vt:lpstr>
      <vt:lpstr>رويكرد فعاليت در اندازه‌گيري سود: </vt:lpstr>
      <vt:lpstr>مزاياي رويكرد فعاليت: </vt:lpstr>
      <vt:lpstr>مفاهيم سود از ديدگاه تفسيری (در سطح معاني): </vt:lpstr>
      <vt:lpstr>سودبه عنوان معیار سنجش کارایی:</vt:lpstr>
      <vt:lpstr>ü     تمامي سهامداران به ويژه سهامداران عادي به كارآيي مديريت علاقه‌مند مي‌باشند: </vt:lpstr>
      <vt:lpstr>بامحاسبه سود گذشته چگونه میتوان به کارایی پی برد؟</vt:lpstr>
      <vt:lpstr>نقاط ضعف استفاده از مبنای فروش</vt:lpstr>
      <vt:lpstr>سود حسابداري در مقايسه با سود اقتصادي: </vt:lpstr>
      <vt:lpstr>مفاهيم سود در سطح عمل(نحوه استفاده ازآن توسط استفاده كنندگان) </vt:lpstr>
      <vt:lpstr>سود به عنوان وسيله‌اي براي پيش‌بيني: </vt:lpstr>
      <vt:lpstr>رويكرد بازار سرمايه: </vt:lpstr>
      <vt:lpstr>اقلام سود و دیدگاه ها</vt:lpstr>
      <vt:lpstr>مفهوم سود عملیات جاری       </vt:lpstr>
      <vt:lpstr>دلایل طرفداران این دیدگاه </vt:lpstr>
      <vt:lpstr>مفهوم سود جامع- فراگیر </vt:lpstr>
      <vt:lpstr>سود وزیان جامع از لحاظ مفهومی گسترده تر از سود خالص است زیرا: </vt:lpstr>
      <vt:lpstr>دلایل طرفداران این دیدگاه </vt:lpstr>
      <vt:lpstr>خلاصه ای از تفاوت دو دیدگاه</vt:lpstr>
      <vt:lpstr>- تغییرات حسابداری واصلاح اشتباهات</vt:lpstr>
      <vt:lpstr>تغییرات حسابداری واصلاح اشتباهات</vt:lpstr>
      <vt:lpstr>افشا </vt:lpstr>
      <vt:lpstr>در بیانیه شماره9 از APB  درباره اقلام غیر مترقبه بدین گونه شرح شده است:   </vt:lpstr>
      <vt:lpstr>در این بیانیه چند رویداد مالی تعریف شدند که دارای این ویژگی نبودند</vt:lpstr>
      <vt:lpstr>عملیات متوقف شده   </vt:lpstr>
      <vt:lpstr>دارایی برای اینکه بتواند در طبقه عملیات متوقف شده قرار گیرد باید دارای چند ویژگی باشد :</vt:lpstr>
      <vt:lpstr>در رابطه با عملیات متوقف شده 2 تاریخ وجود دارد: </vt:lpstr>
      <vt:lpstr>عملیات متوقف شده   </vt:lpstr>
      <vt:lpstr>مفهوم  ارزش افزوده سود </vt:lpstr>
      <vt:lpstr>ارزش افزوده از دیدگاه حسابداری: </vt:lpstr>
      <vt:lpstr>سود ناشی از ارزش افزوده</vt:lpstr>
      <vt:lpstr> سود خالص واحد انتفاعی </vt:lpstr>
      <vt:lpstr>سود متعلق به سرمایه گذاران</vt:lpstr>
      <vt:lpstr>سود خالص متعلق به سهامداران </vt:lpstr>
      <vt:lpstr>سود متعلق به سهامداران عادی </vt:lpstr>
      <vt:lpstr>سوالات چهار گزينه اي:</vt:lpstr>
      <vt:lpstr>PowerPoint Presentation</vt:lpstr>
      <vt:lpstr>PowerPoint Presentation</vt:lpstr>
    </vt:vector>
  </TitlesOfParts>
  <Company>Remis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مفاهیم سود در گزارشات مالی </dc:title>
  <dc:creator>hesabrasi3</dc:creator>
  <cp:lastModifiedBy>MEHDI</cp:lastModifiedBy>
  <cp:revision>49</cp:revision>
  <dcterms:created xsi:type="dcterms:W3CDTF">2013-04-27T04:39:31Z</dcterms:created>
  <dcterms:modified xsi:type="dcterms:W3CDTF">2013-05-08T08:31:07Z</dcterms:modified>
</cp:coreProperties>
</file>