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91" r:id="rId2"/>
    <p:sldId id="257" r:id="rId3"/>
    <p:sldId id="283" r:id="rId4"/>
    <p:sldId id="256" r:id="rId5"/>
    <p:sldId id="274" r:id="rId6"/>
    <p:sldId id="292" r:id="rId7"/>
    <p:sldId id="293" r:id="rId8"/>
    <p:sldId id="273" r:id="rId9"/>
    <p:sldId id="260" r:id="rId10"/>
    <p:sldId id="276" r:id="rId11"/>
    <p:sldId id="284" r:id="rId12"/>
    <p:sldId id="285" r:id="rId13"/>
    <p:sldId id="286" r:id="rId14"/>
    <p:sldId id="287" r:id="rId15"/>
    <p:sldId id="288" r:id="rId16"/>
    <p:sldId id="294" r:id="rId17"/>
    <p:sldId id="277" r:id="rId18"/>
    <p:sldId id="289" r:id="rId19"/>
    <p:sldId id="272" r:id="rId20"/>
    <p:sldId id="269" r:id="rId21"/>
    <p:sldId id="280" r:id="rId22"/>
    <p:sldId id="281" r:id="rId23"/>
    <p:sldId id="282" r:id="rId2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9E7"/>
    <a:srgbClr val="16F621"/>
    <a:srgbClr val="D9B533"/>
    <a:srgbClr val="D1CA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22" autoAdjust="0"/>
    <p:restoredTop sz="93445" autoAdjust="0"/>
  </p:normalViewPr>
  <p:slideViewPr>
    <p:cSldViewPr>
      <p:cViewPr>
        <p:scale>
          <a:sx n="60" d="100"/>
          <a:sy n="60" d="100"/>
        </p:scale>
        <p:origin x="-1602" y="-3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4D956-116B-4A55-9F3F-E03ACFD2E5A7}" type="datetimeFigureOut">
              <a:rPr lang="en-US" smtClean="0"/>
              <a:pPr/>
              <a:t>8/15/2012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B146B-648D-46D6-8C94-779803B7C3AE}" type="slidenum">
              <a:rPr lang="en-US" smtClean="0"/>
              <a:pPr/>
              <a:t>‹#›</a:t>
            </a:fld>
            <a:endParaRPr lang="en-US"/>
          </a:p>
        </p:txBody>
      </p:sp>
    </p:spTree>
    <p:extLst>
      <p:ext uri="{BB962C8B-B14F-4D97-AF65-F5344CB8AC3E}">
        <p14:creationId xmlns:p14="http://schemas.microsoft.com/office/powerpoint/2010/main" val="103618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1D9364B-0BC0-41FA-9C69-7F7AC47D8E03}" type="datetime8">
              <a:rPr lang="fa-IR" smtClean="0"/>
              <a:t>12/اوت/15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A959040-B85B-4C33-8726-60F65D49A726}" type="datetime8">
              <a:rPr lang="fa-IR" smtClean="0"/>
              <a:t>12/اوت/15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CBD4444-9182-4307-A088-10B90E948ACE}" type="datetime8">
              <a:rPr lang="fa-IR" smtClean="0"/>
              <a:t>12/اوت/15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E503C11-F9CD-43A3-B9F5-ED7D77B38E6B}" type="datetime8">
              <a:rPr lang="fa-IR" smtClean="0"/>
              <a:t>12/اوت/15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C88E2B-6B74-46CC-80F2-6256C8DC9020}" type="datetime8">
              <a:rPr lang="fa-IR" smtClean="0"/>
              <a:t>12/اوت/15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D4F325C-A1E4-49AD-9028-0069ECA3E99D}" type="datetime8">
              <a:rPr lang="fa-IR" smtClean="0"/>
              <a:t>12/اوت/15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22580E8-8EDE-4082-A4B1-45989561D957}" type="datetime8">
              <a:rPr lang="fa-IR" smtClean="0"/>
              <a:t>12/اوت/15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97A58D0-E508-4A21-B96D-1827DE403D27}" type="datetime8">
              <a:rPr lang="fa-IR" smtClean="0"/>
              <a:t>12/اوت/15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02AEB-3ABE-4160-81FE-867A93C20F89}" type="datetime8">
              <a:rPr lang="fa-IR" smtClean="0"/>
              <a:t>12/اوت/15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9A634-6684-46AF-BCE9-866305389A52}" type="datetime8">
              <a:rPr lang="fa-IR" smtClean="0"/>
              <a:t>12/اوت/15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4A3CD-5E65-46AA-AD04-141CEFBDD434}" type="datetime8">
              <a:rPr lang="fa-IR" smtClean="0"/>
              <a:t>12/اوت/15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56A8577-C62A-4AF0-8BEF-AEE59A3BD46F}"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89CB083-63B3-4C94-9520-4AEF0EECDD1D}" type="datetime8">
              <a:rPr lang="fa-IR" smtClean="0"/>
              <a:t>12/اوت/15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56A8577-C62A-4AF0-8BEF-AEE59A3BD46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farsaran.ir/"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hyperlink" Target="http://www.irpdf.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D4D299-64A1-4B47-9096-AEA6C079E6E2}" type="slidenum">
              <a:rPr lang="en-US" smtClean="0"/>
              <a:t>1</a:t>
            </a:fld>
            <a:endParaRPr lang="en-US"/>
          </a:p>
        </p:txBody>
      </p:sp>
      <p:sp>
        <p:nvSpPr>
          <p:cNvPr id="3" name="TextBox 2"/>
          <p:cNvSpPr txBox="1"/>
          <p:nvPr/>
        </p:nvSpPr>
        <p:spPr>
          <a:xfrm>
            <a:off x="1600200" y="3352800"/>
            <a:ext cx="6096000" cy="2862322"/>
          </a:xfrm>
          <a:prstGeom prst="rect">
            <a:avLst/>
          </a:prstGeom>
          <a:noFill/>
        </p:spPr>
        <p:txBody>
          <a:bodyPr wrap="square" rtlCol="0">
            <a:spAutoFit/>
          </a:bodyPr>
          <a:lstStyle/>
          <a:p>
            <a:r>
              <a:rPr lang="fa-IR" sz="6000" dirty="0" smtClean="0"/>
              <a:t>بسم الله الرحمن الرحیم                               </a:t>
            </a:r>
            <a:endParaRPr lang="en-US" sz="6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4541"/>
            <a:ext cx="8534400" cy="6606827"/>
          </a:xfrm>
          <a:prstGeom prst="rect">
            <a:avLst/>
          </a:prstGeom>
        </p:spPr>
      </p:pic>
    </p:spTree>
    <p:extLst>
      <p:ext uri="{BB962C8B-B14F-4D97-AF65-F5344CB8AC3E}">
        <p14:creationId xmlns:p14="http://schemas.microsoft.com/office/powerpoint/2010/main" val="19022200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214546" y="218665"/>
            <a:ext cx="1500198" cy="276999"/>
          </a:xfrm>
          <a:prstGeom prst="rect">
            <a:avLst/>
          </a:prstGeom>
          <a:noFill/>
        </p:spPr>
        <p:txBody>
          <a:bodyPr wrap="square" rtlCol="0">
            <a:spAutoFit/>
          </a:bodyPr>
          <a:lstStyle/>
          <a:p>
            <a:r>
              <a:rPr lang="en-US" sz="1200" dirty="0" smtClean="0"/>
              <a:t>10 slides remaining</a:t>
            </a:r>
            <a:endParaRPr lang="en-US" sz="1200" dirty="0"/>
          </a:p>
        </p:txBody>
      </p:sp>
      <p:grpSp>
        <p:nvGrpSpPr>
          <p:cNvPr id="18" name="Group 17"/>
          <p:cNvGrpSpPr/>
          <p:nvPr/>
        </p:nvGrpSpPr>
        <p:grpSpPr>
          <a:xfrm>
            <a:off x="162044" y="312694"/>
            <a:ext cx="2143140" cy="142876"/>
            <a:chOff x="9144000" y="1714488"/>
            <a:chExt cx="2000296" cy="214314"/>
          </a:xfrm>
        </p:grpSpPr>
        <p:sp>
          <p:nvSpPr>
            <p:cNvPr id="19" name="Rounded Rectangle 18"/>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2766657" y="-11036"/>
            <a:ext cx="3714776" cy="861774"/>
          </a:xfrm>
          <a:prstGeom prst="rect">
            <a:avLst/>
          </a:prstGeom>
          <a:noFill/>
        </p:spPr>
        <p:txBody>
          <a:bodyPr wrap="square" rtlCol="1">
            <a:spAutoFit/>
          </a:bodyPr>
          <a:lstStyle/>
          <a:p>
            <a:r>
              <a:rPr lang="fa-IR" sz="3200" b="1" dirty="0" smtClean="0">
                <a:effectLst>
                  <a:outerShdw blurRad="38100" dist="38100" dir="2700000" algn="tl">
                    <a:srgbClr val="000000">
                      <a:alpha val="43137"/>
                    </a:srgbClr>
                  </a:outerShdw>
                </a:effectLst>
                <a:cs typeface="2  Nazanin" pitchFamily="2" charset="-78"/>
              </a:rPr>
              <a:t>نحوه ی عملکرد</a:t>
            </a:r>
            <a:endParaRPr lang="en-US" sz="3200" b="1" dirty="0" smtClean="0">
              <a:effectLst>
                <a:outerShdw blurRad="38100" dist="38100" dir="2700000" algn="tl">
                  <a:srgbClr val="000000">
                    <a:alpha val="43137"/>
                  </a:srgbClr>
                </a:outerShdw>
              </a:effectLst>
              <a:cs typeface="2  Nazanin" pitchFamily="2" charset="-78"/>
            </a:endParaRPr>
          </a:p>
          <a:p>
            <a:endParaRPr lang="fa-IR" dirty="0"/>
          </a:p>
        </p:txBody>
      </p:sp>
      <p:sp>
        <p:nvSpPr>
          <p:cNvPr id="2" name="TextBox 1"/>
          <p:cNvSpPr txBox="1"/>
          <p:nvPr/>
        </p:nvSpPr>
        <p:spPr>
          <a:xfrm>
            <a:off x="285720" y="1484784"/>
            <a:ext cx="8534752" cy="4801314"/>
          </a:xfrm>
          <a:prstGeom prst="rect">
            <a:avLst/>
          </a:prstGeom>
          <a:noFill/>
        </p:spPr>
        <p:txBody>
          <a:bodyPr wrap="square" rtlCol="0">
            <a:spAutoFit/>
          </a:bodyPr>
          <a:lstStyle/>
          <a:p>
            <a:r>
              <a:rPr lang="fa-IR" b="1" dirty="0" smtClean="0">
                <a:effectLst>
                  <a:outerShdw blurRad="38100" dist="38100" dir="2700000" algn="tl">
                    <a:srgbClr val="000000">
                      <a:alpha val="43137"/>
                    </a:srgbClr>
                  </a:outerShdw>
                </a:effectLst>
                <a:cs typeface="2  Nazanin" pitchFamily="2" charset="-78"/>
              </a:rPr>
              <a:t>یک شرکت کوچک تولید کننده رایانه در کشور جدیدا دو نوع رایانه را با قیمت مناسب تولید می کند. در حال حاضر تقاضا برای این دو محصول به مراتب بیش تر از توان تولید این کارخانه بوده و بنابراین محصول کارخانه در صورت تولید به سرعت به فروش می رسد. مدیریت شرکت با علم به ظرفیت محدود در دسترس در مورد تعیین میزان تولید این محصول مایل به تصمیم گیری مناسب است. این رایانه ها در بسته های 10 تایی به بازار عرضه می شوند و مدیریت برنامه ریزی مسائل اساسی ظرفیت را به صورت زیر مشخص کرده است :</a:t>
            </a:r>
          </a:p>
          <a:p>
            <a:endParaRPr lang="fa-IR" b="1" dirty="0">
              <a:effectLst>
                <a:outerShdw blurRad="38100" dist="38100" dir="2700000" algn="tl">
                  <a:srgbClr val="000000">
                    <a:alpha val="43137"/>
                  </a:srgbClr>
                </a:outerShdw>
              </a:effectLst>
              <a:cs typeface="2  Nazanin" pitchFamily="2" charset="-78"/>
            </a:endParaRPr>
          </a:p>
          <a:p>
            <a:r>
              <a:rPr lang="fa-IR" b="1" dirty="0" smtClean="0">
                <a:effectLst>
                  <a:outerShdw blurRad="38100" dist="38100" dir="2700000" algn="tl">
                    <a:srgbClr val="000000">
                      <a:alpha val="43137"/>
                    </a:srgbClr>
                  </a:outerShdw>
                </a:effectLst>
                <a:cs typeface="2  Nazanin" pitchFamily="2" charset="-78"/>
              </a:rPr>
              <a:t>1-با وجود اینکه بیش تر اجزایی که برای تولید رایانه به کار می رود از کارخانه های دیگر تهیه می شود؛ اغلب قطعات الکترونیکی را خود شرکت تولید می کند. هرجعبه نوع اول و دوم که شامل 10رایانه است به ترتیب به 3 و2 ساعت کار در دپارتمان تولید و 2و4ساعت کار در دپارتمان مونتاژ زمان نیاز دارد.دپارتمان تولید و مونتاژانتظار دارند که 36 ساعت و 40 ساعت کاری وقت</a:t>
            </a:r>
            <a:r>
              <a:rPr lang="en-US" b="1" dirty="0" smtClean="0">
                <a:effectLst>
                  <a:outerShdw blurRad="38100" dist="38100" dir="2700000" algn="tl">
                    <a:srgbClr val="000000">
                      <a:alpha val="43137"/>
                    </a:srgbClr>
                  </a:outerShdw>
                </a:effectLst>
                <a:cs typeface="2  Nazanin" pitchFamily="2" charset="-78"/>
              </a:rPr>
              <a:t> </a:t>
            </a:r>
            <a:r>
              <a:rPr lang="fa-IR" b="1" dirty="0" smtClean="0">
                <a:effectLst>
                  <a:outerShdw blurRad="38100" dist="38100" dir="2700000" algn="tl">
                    <a:srgbClr val="000000">
                      <a:alpha val="43137"/>
                    </a:srgbClr>
                  </a:outerShdw>
                </a:effectLst>
                <a:cs typeface="2  Nazanin" pitchFamily="2" charset="-78"/>
              </a:rPr>
              <a:t> در هفته آینده برای تولید و مونتاژ در اختیارداشته باشند.</a:t>
            </a:r>
          </a:p>
          <a:p>
            <a:endParaRPr lang="fa-IR" b="1" dirty="0" smtClean="0">
              <a:effectLst>
                <a:outerShdw blurRad="38100" dist="38100" dir="2700000" algn="tl">
                  <a:srgbClr val="000000">
                    <a:alpha val="43137"/>
                  </a:srgbClr>
                </a:outerShdw>
              </a:effectLst>
              <a:cs typeface="2  Nazanin" pitchFamily="2" charset="-78"/>
            </a:endParaRPr>
          </a:p>
          <a:p>
            <a:r>
              <a:rPr lang="fa-IR" b="1" dirty="0" smtClean="0">
                <a:effectLst>
                  <a:outerShdw blurRad="38100" dist="38100" dir="2700000" algn="tl">
                    <a:srgbClr val="000000">
                      <a:alpha val="43137"/>
                    </a:srgbClr>
                  </a:outerShdw>
                </a:effectLst>
                <a:cs typeface="2  Nazanin" pitchFamily="2" charset="-78"/>
              </a:rPr>
              <a:t>2-رایانه نوع اول نیاز به نوعی کارت گرافیکی دارد که فقط از یک تولید کننده در خارج از کشور قابل تهیه است. مقررات گمرکی اجازه ورود بیش از 100عدد از آن را درهفته به این شرکت نمی دهد ولی رایانه نوع دوم چنین مشکلی ندارد.</a:t>
            </a:r>
          </a:p>
          <a:p>
            <a:endParaRPr lang="fa-IR" b="1" dirty="0" smtClean="0">
              <a:effectLst>
                <a:outerShdw blurRad="38100" dist="38100" dir="2700000" algn="tl">
                  <a:srgbClr val="000000">
                    <a:alpha val="43137"/>
                  </a:srgbClr>
                </a:outerShdw>
              </a:effectLst>
              <a:cs typeface="2  Nazanin" pitchFamily="2" charset="-78"/>
            </a:endParaRPr>
          </a:p>
          <a:p>
            <a:r>
              <a:rPr lang="fa-IR" b="1" dirty="0" smtClean="0">
                <a:effectLst>
                  <a:outerShdw blurRad="38100" dist="38100" dir="2700000" algn="tl">
                    <a:srgbClr val="000000">
                      <a:alpha val="43137"/>
                    </a:srgbClr>
                  </a:outerShdw>
                </a:effectLst>
                <a:cs typeface="2  Nazanin" pitchFamily="2" charset="-78"/>
              </a:rPr>
              <a:t>3-سود هر جعبه از رایانه نوع اول 7واحد پول و سود هر جعبه از رایانه نوع دوم برابر 10 واحد پول است.</a:t>
            </a:r>
            <a:endParaRPr lang="en-US" b="1" dirty="0">
              <a:effectLst>
                <a:outerShdw blurRad="38100" dist="38100" dir="2700000" algn="tl">
                  <a:srgbClr val="000000">
                    <a:alpha val="43137"/>
                  </a:srgbClr>
                </a:outerShdw>
              </a:effectLst>
              <a:cs typeface="2  Nazanin" pitchFamily="2" charset="-78"/>
            </a:endParaRPr>
          </a:p>
        </p:txBody>
      </p:sp>
      <p:sp>
        <p:nvSpPr>
          <p:cNvPr id="11" name="Rounded Rectangle 10"/>
          <p:cNvSpPr/>
          <p:nvPr/>
        </p:nvSpPr>
        <p:spPr>
          <a:xfrm>
            <a:off x="804349" y="357165"/>
            <a:ext cx="124118"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56A8577-C62A-4AF0-8BEF-AEE59A3BD46F}" type="slidenum">
              <a:rPr lang="fa-IR" smtClean="0"/>
              <a:pPr/>
              <a:t>10</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3.88889E-6 3.7037E-7 L 0.25695 0.04838 " pathEditMode="relative" rAng="0" ptsTypes="AA">
                                      <p:cBhvr>
                                        <p:cTn id="6" dur="2000" fill="hold"/>
                                        <p:tgtEl>
                                          <p:spTgt spid="6">
                                            <p:txEl>
                                              <p:pRg st="0" end="0"/>
                                            </p:txEl>
                                          </p:spTgt>
                                        </p:tgtEl>
                                        <p:attrNameLst>
                                          <p:attrName>ppt_x</p:attrName>
                                          <p:attrName>ppt_y</p:attrName>
                                        </p:attrNameLst>
                                      </p:cBhvr>
                                      <p:rCtr x="12800" y="2400"/>
                                    </p:animMotion>
                                  </p:childTnLst>
                                </p:cTn>
                              </p:par>
                              <p:par>
                                <p:cTn id="7" presetID="3" presetClass="emph" presetSubtype="2" fill="hold" nodeType="withEffect">
                                  <p:stCondLst>
                                    <p:cond delay="0"/>
                                  </p:stCondLst>
                                  <p:childTnLst>
                                    <p:animClr clrSpc="rgb" dir="cw">
                                      <p:cBhvr override="childStyle">
                                        <p:cTn id="8" dur="2000" fill="hold"/>
                                        <p:tgtEl>
                                          <p:spTgt spid="6">
                                            <p:txEl>
                                              <p:pRg st="0" end="0"/>
                                            </p:txEl>
                                          </p:spTgt>
                                        </p:tgtEl>
                                        <p:attrNameLst>
                                          <p:attrName>style.color</p:attrName>
                                        </p:attrNameLst>
                                      </p:cBhvr>
                                      <p:to>
                                        <a:schemeClr val="bg1"/>
                                      </p:to>
                                    </p:animClr>
                                  </p:childTnLst>
                                </p:cTn>
                              </p:par>
                              <p:par>
                                <p:cTn id="9" presetID="26" presetClass="emph" presetSubtype="0" fill="hold" nodeType="withEffect">
                                  <p:stCondLst>
                                    <p:cond delay="0"/>
                                  </p:stCondLst>
                                  <p:childTnLst>
                                    <p:animEffect transition="out" filter="fade">
                                      <p:cBhvr>
                                        <p:cTn id="10" dur="500" tmFilter="0, 0; .2, .5; .8, .5; 1, 0"/>
                                        <p:tgtEl>
                                          <p:spTgt spid="2">
                                            <p:txEl>
                                              <p:pRg st="0" end="0"/>
                                            </p:txEl>
                                          </p:spTgt>
                                        </p:tgtEl>
                                      </p:cBhvr>
                                    </p:animEffect>
                                    <p:animScale>
                                      <p:cBhvr>
                                        <p:cTn id="11" dur="250" autoRev="1" fill="hold"/>
                                        <p:tgtEl>
                                          <p:spTgt spid="2">
                                            <p:txEl>
                                              <p:pRg st="0" end="0"/>
                                            </p:txEl>
                                          </p:spTgt>
                                        </p:tgtEl>
                                      </p:cBhvr>
                                      <p:by x="105000" y="105000"/>
                                    </p:animScale>
                                  </p:childTnLst>
                                </p:cTn>
                              </p:par>
                              <p:par>
                                <p:cTn id="12" presetID="26" presetClass="emph" presetSubtype="0" fill="hold" nodeType="withEffect">
                                  <p:stCondLst>
                                    <p:cond delay="0"/>
                                  </p:stCondLst>
                                  <p:childTnLst>
                                    <p:animEffect transition="out" filter="fade">
                                      <p:cBhvr>
                                        <p:cTn id="13" dur="500" tmFilter="0, 0; .2, .5; .8, .5; 1, 0"/>
                                        <p:tgtEl>
                                          <p:spTgt spid="2">
                                            <p:txEl>
                                              <p:pRg st="2" end="2"/>
                                            </p:txEl>
                                          </p:spTgt>
                                        </p:tgtEl>
                                      </p:cBhvr>
                                    </p:animEffect>
                                    <p:animScale>
                                      <p:cBhvr>
                                        <p:cTn id="14" dur="250" autoRev="1" fill="hold"/>
                                        <p:tgtEl>
                                          <p:spTgt spid="2">
                                            <p:txEl>
                                              <p:pRg st="2" end="2"/>
                                            </p:txEl>
                                          </p:spTgt>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2">
                                            <p:txEl>
                                              <p:pRg st="4" end="4"/>
                                            </p:txEl>
                                          </p:spTgt>
                                        </p:tgtEl>
                                      </p:cBhvr>
                                    </p:animEffect>
                                    <p:animScale>
                                      <p:cBhvr>
                                        <p:cTn id="17" dur="250" autoRev="1" fill="hold"/>
                                        <p:tgtEl>
                                          <p:spTgt spid="2">
                                            <p:txEl>
                                              <p:pRg st="4" end="4"/>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2">
                                            <p:txEl>
                                              <p:pRg st="6" end="6"/>
                                            </p:txEl>
                                          </p:spTgt>
                                        </p:tgtEl>
                                      </p:cBhvr>
                                    </p:animEffect>
                                    <p:animScale>
                                      <p:cBhvr>
                                        <p:cTn id="20" dur="250" autoRev="1" fill="hold"/>
                                        <p:tgtEl>
                                          <p:spTgt spid="2">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14546" y="142852"/>
            <a:ext cx="1500198" cy="276999"/>
          </a:xfrm>
          <a:prstGeom prst="rect">
            <a:avLst/>
          </a:prstGeom>
          <a:noFill/>
        </p:spPr>
        <p:txBody>
          <a:bodyPr wrap="square" rtlCol="0">
            <a:spAutoFit/>
          </a:bodyPr>
          <a:lstStyle/>
          <a:p>
            <a:r>
              <a:rPr lang="en-US" sz="1200" dirty="0"/>
              <a:t>9</a:t>
            </a:r>
            <a:r>
              <a:rPr lang="en-US" sz="1200" dirty="0" smtClean="0"/>
              <a:t>slides remaining</a:t>
            </a:r>
            <a:endParaRPr lang="en-US" sz="1200" dirty="0"/>
          </a:p>
        </p:txBody>
      </p:sp>
      <p:grpSp>
        <p:nvGrpSpPr>
          <p:cNvPr id="38" name="Group 37"/>
          <p:cNvGrpSpPr/>
          <p:nvPr/>
        </p:nvGrpSpPr>
        <p:grpSpPr>
          <a:xfrm>
            <a:off x="41220" y="221283"/>
            <a:ext cx="2286016" cy="142876"/>
            <a:chOff x="9144000" y="1714488"/>
            <a:chExt cx="2000296" cy="214314"/>
          </a:xfrm>
        </p:grpSpPr>
        <p:sp>
          <p:nvSpPr>
            <p:cNvPr id="39" name="Rounded Rectangle 38"/>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1"/>
          <p:cNvSpPr txBox="1">
            <a:spLocks/>
          </p:cNvSpPr>
          <p:nvPr/>
        </p:nvSpPr>
        <p:spPr>
          <a:xfrm>
            <a:off x="3643306" y="214290"/>
            <a:ext cx="2157370" cy="714396"/>
          </a:xfrm>
          <a:prstGeom prst="rect">
            <a:avLst/>
          </a:prstGeom>
        </p:spPr>
        <p:txBody>
          <a:bodyPr>
            <a:normAutofit fontScale="77500" lnSpcReduction="2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2  Nazanin" pitchFamily="2" charset="-78"/>
              </a:rPr>
              <a:t>نحوه</a:t>
            </a:r>
            <a:r>
              <a:rPr kumimoji="0" lang="fa-IR" sz="36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2  Nazanin" pitchFamily="2" charset="-78"/>
              </a:rPr>
              <a:t> ي عملكرد</a:t>
            </a:r>
          </a:p>
          <a:p>
            <a:pPr marL="0" marR="0" lvl="0" indent="0" algn="r" defTabSz="914400" rtl="1" eaLnBrk="1" fontAlgn="auto" latinLnBrk="0" hangingPunct="1">
              <a:lnSpc>
                <a:spcPct val="100000"/>
              </a:lnSpc>
              <a:spcBef>
                <a:spcPct val="0"/>
              </a:spcBef>
              <a:spcAft>
                <a:spcPts val="0"/>
              </a:spcAft>
              <a:buClrTx/>
              <a:buSzTx/>
              <a:buFontTx/>
              <a:buNone/>
              <a:tabLst/>
              <a:defRPr/>
            </a:pPr>
            <a:endParaRPr lang="fa-IR" sz="3600" baseline="0" dirty="0">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noProof="0" dirty="0" smtClean="0">
              <a:ln>
                <a:noFill/>
              </a:ln>
              <a:solidFill>
                <a:schemeClr val="tx1"/>
              </a:solidFill>
              <a:effectLst/>
              <a:uLnTx/>
              <a:uFillTx/>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p:nvPr/>
        </p:nvSpPr>
        <p:spPr>
          <a:xfrm>
            <a:off x="209041" y="1412776"/>
            <a:ext cx="8539423" cy="2215991"/>
          </a:xfrm>
          <a:prstGeom prst="rect">
            <a:avLst/>
          </a:prstGeom>
          <a:noFill/>
        </p:spPr>
        <p:txBody>
          <a:bodyPr wrap="square" rtlCol="0">
            <a:spAutoFit/>
          </a:bodyPr>
          <a:lstStyle/>
          <a:p>
            <a:r>
              <a:rPr lang="fa-IR" sz="4400" b="1" dirty="0" smtClean="0">
                <a:effectLst>
                  <a:outerShdw blurRad="38100" dist="38100" dir="2700000" algn="tl">
                    <a:srgbClr val="000000">
                      <a:alpha val="43137"/>
                    </a:srgbClr>
                  </a:outerShdw>
                </a:effectLst>
                <a:cs typeface="2  Nazanin" pitchFamily="2" charset="-78"/>
              </a:rPr>
              <a:t>حل</a:t>
            </a:r>
          </a:p>
          <a:p>
            <a:r>
              <a:rPr lang="fa-IR" b="1" dirty="0" smtClean="0">
                <a:effectLst>
                  <a:outerShdw blurRad="38100" dist="38100" dir="2700000" algn="tl">
                    <a:srgbClr val="000000">
                      <a:alpha val="43137"/>
                    </a:srgbClr>
                  </a:outerShdw>
                </a:effectLst>
                <a:cs typeface="2  Nazanin" pitchFamily="2" charset="-78"/>
              </a:rPr>
              <a:t>1- </a:t>
            </a:r>
            <a:r>
              <a:rPr lang="fa-IR" sz="2800" b="1" dirty="0" smtClean="0">
                <a:effectLst>
                  <a:outerShdw blurRad="38100" dist="38100" dir="2700000" algn="tl">
                    <a:srgbClr val="000000">
                      <a:alpha val="43137"/>
                    </a:srgbClr>
                  </a:outerShdw>
                </a:effectLst>
                <a:cs typeface="2  Nazanin" pitchFamily="2" charset="-78"/>
              </a:rPr>
              <a:t>تابع هدف:</a:t>
            </a:r>
            <a:r>
              <a:rPr lang="en-US" sz="2800" b="1" dirty="0" smtClean="0">
                <a:effectLst>
                  <a:outerShdw blurRad="38100" dist="38100" dir="2700000" algn="tl">
                    <a:srgbClr val="000000">
                      <a:alpha val="43137"/>
                    </a:srgbClr>
                  </a:outerShdw>
                </a:effectLst>
                <a:cs typeface="2  Nazanin" pitchFamily="2" charset="-78"/>
              </a:rPr>
              <a:t>                   </a:t>
            </a:r>
            <a:endParaRPr lang="en-US" b="1" dirty="0" smtClean="0">
              <a:effectLst>
                <a:outerShdw blurRad="38100" dist="38100" dir="2700000" algn="tl">
                  <a:srgbClr val="000000">
                    <a:alpha val="43137"/>
                  </a:srgbClr>
                </a:outerShdw>
              </a:effectLst>
              <a:cs typeface="2  Nazanin" pitchFamily="2" charset="-78"/>
            </a:endParaRPr>
          </a:p>
          <a:p>
            <a:r>
              <a:rPr lang="en-US" sz="2000" b="1" dirty="0">
                <a:effectLst>
                  <a:outerShdw blurRad="38100" dist="38100" dir="2700000" algn="tl">
                    <a:srgbClr val="000000">
                      <a:alpha val="43137"/>
                    </a:srgbClr>
                  </a:outerShdw>
                </a:effectLst>
                <a:cs typeface="2  Nazanin" pitchFamily="2" charset="-78"/>
              </a:rPr>
              <a:t>max </a:t>
            </a:r>
            <a:r>
              <a:rPr lang="en-US" sz="2000" b="1" dirty="0" smtClean="0">
                <a:effectLst>
                  <a:outerShdw blurRad="38100" dist="38100" dir="2700000" algn="tl">
                    <a:srgbClr val="000000">
                      <a:alpha val="43137"/>
                    </a:srgbClr>
                  </a:outerShdw>
                </a:effectLst>
                <a:cs typeface="2  Nazanin" pitchFamily="2" charset="-78"/>
              </a:rPr>
              <a:t>z=7x1+10x2</a:t>
            </a:r>
            <a:r>
              <a:rPr lang="en-US" b="1" dirty="0" smtClean="0">
                <a:effectLst>
                  <a:outerShdw blurRad="38100" dist="38100" dir="2700000" algn="tl">
                    <a:srgbClr val="000000">
                      <a:alpha val="43137"/>
                    </a:srgbClr>
                  </a:outerShdw>
                </a:effectLst>
                <a:cs typeface="2  Nazanin" pitchFamily="2" charset="-78"/>
              </a:rPr>
              <a:t>                                                                                                                           </a:t>
            </a:r>
          </a:p>
          <a:p>
            <a:r>
              <a:rPr lang="fa-IR" b="1" dirty="0" smtClean="0">
                <a:effectLst>
                  <a:outerShdw blurRad="38100" dist="38100" dir="2700000" algn="tl">
                    <a:srgbClr val="000000">
                      <a:alpha val="43137"/>
                    </a:srgbClr>
                  </a:outerShdw>
                </a:effectLst>
                <a:cs typeface="2  Nazanin" pitchFamily="2" charset="-78"/>
              </a:rPr>
              <a:t>2-</a:t>
            </a:r>
            <a:r>
              <a:rPr lang="fa-IR" sz="2800" b="1" dirty="0" smtClean="0">
                <a:effectLst>
                  <a:outerShdw blurRad="38100" dist="38100" dir="2700000" algn="tl">
                    <a:srgbClr val="000000">
                      <a:alpha val="43137"/>
                    </a:srgbClr>
                  </a:outerShdw>
                </a:effectLst>
                <a:cs typeface="2  Nazanin" pitchFamily="2" charset="-78"/>
              </a:rPr>
              <a:t>محدودیت های مساله عبارتند از</a:t>
            </a:r>
            <a:r>
              <a:rPr lang="en-US" sz="2800" b="1" dirty="0" smtClean="0">
                <a:effectLst>
                  <a:outerShdw blurRad="38100" dist="38100" dir="2700000" algn="tl">
                    <a:srgbClr val="000000">
                      <a:alpha val="43137"/>
                    </a:srgbClr>
                  </a:outerShdw>
                </a:effectLst>
                <a:cs typeface="2  Nazanin" pitchFamily="2" charset="-78"/>
              </a:rPr>
              <a:t>:</a:t>
            </a:r>
          </a:p>
          <a:p>
            <a:endParaRPr lang="en-US" b="1" dirty="0">
              <a:effectLst>
                <a:outerShdw blurRad="38100" dist="38100" dir="2700000" algn="tl">
                  <a:srgbClr val="000000">
                    <a:alpha val="43137"/>
                  </a:srgbClr>
                </a:outerShdw>
              </a:effectLst>
              <a:cs typeface="2  Nazanin" pitchFamily="2" charset="-78"/>
            </a:endParaRPr>
          </a:p>
        </p:txBody>
      </p:sp>
      <p:sp>
        <p:nvSpPr>
          <p:cNvPr id="13" name="Rounded Rectangle 12"/>
          <p:cNvSpPr/>
          <p:nvPr/>
        </p:nvSpPr>
        <p:spPr>
          <a:xfrm>
            <a:off x="683568" y="257002"/>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99592" y="257002"/>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9335" y="3501007"/>
            <a:ext cx="2206822" cy="1569660"/>
          </a:xfrm>
          <a:prstGeom prst="rect">
            <a:avLst/>
          </a:prstGeom>
          <a:noFill/>
        </p:spPr>
        <p:txBody>
          <a:bodyPr wrap="square" rtlCol="0">
            <a:spAutoFit/>
          </a:bodyPr>
          <a:lstStyle/>
          <a:p>
            <a:pPr algn="l" rtl="0"/>
            <a:r>
              <a:rPr lang="en-US" sz="2400" b="1" dirty="0" smtClean="0">
                <a:cs typeface="2  Nazanin" pitchFamily="2" charset="-78"/>
              </a:rPr>
              <a:t>3x1+2x2&lt;=36</a:t>
            </a:r>
          </a:p>
          <a:p>
            <a:pPr algn="l" rtl="0"/>
            <a:r>
              <a:rPr lang="en-US" sz="2400" b="1" dirty="0" smtClean="0">
                <a:cs typeface="2  Nazanin" pitchFamily="2" charset="-78"/>
              </a:rPr>
              <a:t>2x1+4x2&lt;=40</a:t>
            </a:r>
          </a:p>
          <a:p>
            <a:pPr algn="l" rtl="0"/>
            <a:r>
              <a:rPr lang="en-US" sz="2400" b="1" dirty="0" smtClean="0">
                <a:cs typeface="2  Nazanin" pitchFamily="2" charset="-78"/>
              </a:rPr>
              <a:t>10x1&lt;=100</a:t>
            </a:r>
          </a:p>
          <a:p>
            <a:pPr algn="l" rtl="0"/>
            <a:r>
              <a:rPr lang="en-US" sz="2400" b="1" dirty="0" smtClean="0">
                <a:cs typeface="2  Nazanin" pitchFamily="2" charset="-78"/>
              </a:rPr>
              <a:t>X1,x2&gt;=0</a:t>
            </a:r>
            <a:endParaRPr lang="en-US" sz="2400" b="1" dirty="0">
              <a:cs typeface="2  Nazanin" pitchFamily="2" charset="-78"/>
            </a:endParaRPr>
          </a:p>
        </p:txBody>
      </p:sp>
      <p:sp>
        <p:nvSpPr>
          <p:cNvPr id="2" name="Slide Number Placeholder 1"/>
          <p:cNvSpPr>
            <a:spLocks noGrp="1"/>
          </p:cNvSpPr>
          <p:nvPr>
            <p:ph type="sldNum" sz="quarter" idx="12"/>
          </p:nvPr>
        </p:nvSpPr>
        <p:spPr/>
        <p:txBody>
          <a:bodyPr/>
          <a:lstStyle/>
          <a:p>
            <a:fld id="{A56A8577-C62A-4AF0-8BEF-AEE59A3BD46F}" type="slidenum">
              <a:rPr lang="fa-IR" smtClean="0"/>
              <a:pPr/>
              <a:t>11</a:t>
            </a:fld>
            <a:endParaRPr lang="fa-IR"/>
          </a:p>
        </p:txBody>
      </p:sp>
    </p:spTree>
    <p:extLst>
      <p:ext uri="{BB962C8B-B14F-4D97-AF65-F5344CB8AC3E}">
        <p14:creationId xmlns:p14="http://schemas.microsoft.com/office/powerpoint/2010/main" val="32714380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33"/>
                                        </p:tgtEl>
                                        <p:attrNameLst>
                                          <p:attrName>style.color</p:attrName>
                                        </p:attrNameLst>
                                      </p:cBhvr>
                                      <p:to>
                                        <a:schemeClr val="bg1"/>
                                      </p:to>
                                    </p:animClr>
                                  </p:childTnLst>
                                </p:cTn>
                              </p:par>
                              <p:par>
                                <p:cTn id="7" presetID="56" presetClass="path" presetSubtype="0" accel="50000" decel="50000" fill="hold" grpId="1" nodeType="withEffect">
                                  <p:stCondLst>
                                    <p:cond delay="0"/>
                                  </p:stCondLst>
                                  <p:childTnLst>
                                    <p:animMotion origin="layout" path="M 5.55556E-7 3.75578E-6 L 0.31441 0.02821 " pathEditMode="relative" rAng="0" ptsTypes="AA">
                                      <p:cBhvr>
                                        <p:cTn id="8" dur="2000" fill="hold"/>
                                        <p:tgtEl>
                                          <p:spTgt spid="33"/>
                                        </p:tgtEl>
                                        <p:attrNameLst>
                                          <p:attrName>ppt_x</p:attrName>
                                          <p:attrName>ppt_y</p:attrName>
                                        </p:attrNameLst>
                                      </p:cBhvr>
                                      <p:rCtr x="15700" y="1400"/>
                                    </p:animMotion>
                                  </p:childTnLst>
                                </p:cTn>
                              </p:par>
                              <p:par>
                                <p:cTn id="9" presetID="2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14546" y="142852"/>
            <a:ext cx="1500198" cy="276999"/>
          </a:xfrm>
          <a:prstGeom prst="rect">
            <a:avLst/>
          </a:prstGeom>
          <a:noFill/>
        </p:spPr>
        <p:txBody>
          <a:bodyPr wrap="square" rtlCol="0">
            <a:spAutoFit/>
          </a:bodyPr>
          <a:lstStyle/>
          <a:p>
            <a:r>
              <a:rPr lang="en-US" sz="1200" dirty="0" smtClean="0"/>
              <a:t>8 slides remaining</a:t>
            </a:r>
            <a:endParaRPr lang="en-US" sz="1200" dirty="0"/>
          </a:p>
        </p:txBody>
      </p:sp>
      <p:grpSp>
        <p:nvGrpSpPr>
          <p:cNvPr id="38" name="Group 37"/>
          <p:cNvGrpSpPr/>
          <p:nvPr/>
        </p:nvGrpSpPr>
        <p:grpSpPr>
          <a:xfrm>
            <a:off x="142844" y="214290"/>
            <a:ext cx="2286016" cy="142876"/>
            <a:chOff x="9144000" y="1714488"/>
            <a:chExt cx="2000296" cy="214314"/>
          </a:xfrm>
        </p:grpSpPr>
        <p:sp>
          <p:nvSpPr>
            <p:cNvPr id="39" name="Rounded Rectangle 38"/>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1"/>
          <p:cNvSpPr txBox="1">
            <a:spLocks/>
          </p:cNvSpPr>
          <p:nvPr/>
        </p:nvSpPr>
        <p:spPr>
          <a:xfrm>
            <a:off x="3643306" y="214290"/>
            <a:ext cx="2157370" cy="714396"/>
          </a:xfrm>
          <a:prstGeom prst="rect">
            <a:avLst/>
          </a:prstGeom>
        </p:spPr>
        <p:txBody>
          <a:bodyPr>
            <a:normAutofit fontScale="77500" lnSpcReduction="2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2  Nazanin" pitchFamily="2" charset="-78"/>
              </a:rPr>
              <a:t>نحوه</a:t>
            </a:r>
            <a:r>
              <a:rPr kumimoji="0" lang="fa-IR" sz="36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2  Nazanin" pitchFamily="2" charset="-78"/>
              </a:rPr>
              <a:t> ي عملكرد</a:t>
            </a:r>
          </a:p>
          <a:p>
            <a:pPr marL="0" marR="0" lvl="0" indent="0" algn="r" defTabSz="914400" rtl="1" eaLnBrk="1" fontAlgn="auto" latinLnBrk="0" hangingPunct="1">
              <a:lnSpc>
                <a:spcPct val="100000"/>
              </a:lnSpc>
              <a:spcBef>
                <a:spcPct val="0"/>
              </a:spcBef>
              <a:spcAft>
                <a:spcPts val="0"/>
              </a:spcAft>
              <a:buClrTx/>
              <a:buSzTx/>
              <a:buFontTx/>
              <a:buNone/>
              <a:tabLst/>
              <a:defRPr/>
            </a:pPr>
            <a:endParaRPr lang="fa-IR" sz="3600" baseline="0" dirty="0">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noProof="0" dirty="0" smtClean="0">
              <a:ln>
                <a:noFill/>
              </a:ln>
              <a:solidFill>
                <a:schemeClr val="tx1"/>
              </a:solidFill>
              <a:effectLst/>
              <a:uLnTx/>
              <a:uFillTx/>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09041" y="1079158"/>
            <a:ext cx="8670331" cy="523220"/>
          </a:xfrm>
          <a:prstGeom prst="rect">
            <a:avLst/>
          </a:prstGeom>
          <a:noFill/>
        </p:spPr>
        <p:txBody>
          <a:bodyPr wrap="square" rtlCol="0">
            <a:spAutoFit/>
          </a:bodyPr>
          <a:lstStyle/>
          <a:p>
            <a:r>
              <a:rPr lang="fa-IR" sz="2800" b="1" dirty="0" smtClean="0">
                <a:effectLst>
                  <a:outerShdw blurRad="38100" dist="38100" dir="2700000" algn="tl">
                    <a:srgbClr val="000000">
                      <a:alpha val="43137"/>
                    </a:srgbClr>
                  </a:outerShdw>
                </a:effectLst>
                <a:cs typeface="2  Nazanin" pitchFamily="2" charset="-78"/>
              </a:rPr>
              <a:t>فرمو ل های به کار رفته را وارد </a:t>
            </a:r>
            <a:r>
              <a:rPr lang="en-US" sz="2800" b="1" dirty="0" smtClean="0">
                <a:effectLst>
                  <a:outerShdw blurRad="38100" dist="38100" dir="2700000" algn="tl">
                    <a:srgbClr val="000000">
                      <a:alpha val="43137"/>
                    </a:srgbClr>
                  </a:outerShdw>
                </a:effectLst>
                <a:cs typeface="2  Nazanin" pitchFamily="2" charset="-78"/>
              </a:rPr>
              <a:t>Ex</a:t>
            </a:r>
            <a:r>
              <a:rPr lang="en-US" sz="2800" b="1" dirty="0">
                <a:effectLst>
                  <a:outerShdw blurRad="38100" dist="38100" dir="2700000" algn="tl">
                    <a:srgbClr val="000000">
                      <a:alpha val="43137"/>
                    </a:srgbClr>
                  </a:outerShdw>
                </a:effectLst>
                <a:cs typeface="2  Nazanin" pitchFamily="2" charset="-78"/>
              </a:rPr>
              <a:t>c</a:t>
            </a:r>
            <a:r>
              <a:rPr lang="en-US" sz="2800" b="1" dirty="0" smtClean="0">
                <a:effectLst>
                  <a:outerShdw blurRad="38100" dist="38100" dir="2700000" algn="tl">
                    <a:srgbClr val="000000">
                      <a:alpha val="43137"/>
                    </a:srgbClr>
                  </a:outerShdw>
                </a:effectLst>
                <a:cs typeface="2  Nazanin" pitchFamily="2" charset="-78"/>
              </a:rPr>
              <a:t>el</a:t>
            </a:r>
            <a:r>
              <a:rPr lang="fa-IR" sz="2800" b="1" dirty="0" smtClean="0">
                <a:effectLst>
                  <a:outerShdw blurRad="38100" dist="38100" dir="2700000" algn="tl">
                    <a:srgbClr val="000000">
                      <a:alpha val="43137"/>
                    </a:srgbClr>
                  </a:outerShdw>
                </a:effectLst>
                <a:cs typeface="2  Nazanin" pitchFamily="2" charset="-78"/>
              </a:rPr>
              <a:t> می کنیم</a:t>
            </a:r>
            <a:r>
              <a:rPr lang="fa-IR" sz="2800" dirty="0" smtClean="0">
                <a:cs typeface="2  Nazanin" pitchFamily="2" charset="-78"/>
              </a:rPr>
              <a:t>.</a:t>
            </a:r>
            <a:endParaRPr lang="en-US" sz="2800" dirty="0">
              <a:cs typeface="2  Nazanin"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2378"/>
            <a:ext cx="4367427" cy="23609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3" y="3977680"/>
            <a:ext cx="7463772" cy="2880320"/>
          </a:xfrm>
          <a:prstGeom prst="rect">
            <a:avLst/>
          </a:prstGeom>
        </p:spPr>
      </p:pic>
      <p:sp>
        <p:nvSpPr>
          <p:cNvPr id="25" name="Rounded Rectangle 24"/>
          <p:cNvSpPr/>
          <p:nvPr/>
        </p:nvSpPr>
        <p:spPr>
          <a:xfrm>
            <a:off x="839208" y="254299"/>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219656" y="254299"/>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055232" y="250009"/>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56A8577-C62A-4AF0-8BEF-AEE59A3BD46F}" type="slidenum">
              <a:rPr lang="fa-IR" smtClean="0"/>
              <a:pPr/>
              <a:t>12</a:t>
            </a:fld>
            <a:endParaRPr lang="fa-IR"/>
          </a:p>
        </p:txBody>
      </p:sp>
    </p:spTree>
    <p:extLst>
      <p:ext uri="{BB962C8B-B14F-4D97-AF65-F5344CB8AC3E}">
        <p14:creationId xmlns:p14="http://schemas.microsoft.com/office/powerpoint/2010/main" val="115110803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33"/>
                                        </p:tgtEl>
                                        <p:attrNameLst>
                                          <p:attrName>style.color</p:attrName>
                                        </p:attrNameLst>
                                      </p:cBhvr>
                                      <p:to>
                                        <a:schemeClr val="bg1"/>
                                      </p:to>
                                    </p:animClr>
                                  </p:childTnLst>
                                </p:cTn>
                              </p:par>
                              <p:par>
                                <p:cTn id="7" presetID="56" presetClass="path" presetSubtype="0" accel="50000" decel="50000" fill="hold" grpId="1" nodeType="withEffect">
                                  <p:stCondLst>
                                    <p:cond delay="0"/>
                                  </p:stCondLst>
                                  <p:childTnLst>
                                    <p:animMotion origin="layout" path="M 5.55556E-7 3.75578E-6 L 0.31441 0.02821 " pathEditMode="relative" rAng="0" ptsTypes="AA">
                                      <p:cBhvr>
                                        <p:cTn id="8" dur="2000" fill="hold"/>
                                        <p:tgtEl>
                                          <p:spTgt spid="33"/>
                                        </p:tgtEl>
                                        <p:attrNameLst>
                                          <p:attrName>ppt_x</p:attrName>
                                          <p:attrName>ppt_y</p:attrName>
                                        </p:attrNameLst>
                                      </p:cBhvr>
                                      <p:rCtr x="15700" y="1400"/>
                                    </p:animMotion>
                                  </p:childTnLst>
                                </p:cTn>
                              </p:par>
                              <p:par>
                                <p:cTn id="9" presetID="8" presetClass="emph" presetSubtype="0" fill="hold" nodeType="withEffect">
                                  <p:stCondLst>
                                    <p:cond delay="0"/>
                                  </p:stCondLst>
                                  <p:childTnLst>
                                    <p:animRot by="21600000">
                                      <p:cBhvr>
                                        <p:cTn id="10" dur="2000" fill="hold"/>
                                        <p:tgtEl>
                                          <p:spTgt spid="7"/>
                                        </p:tgtEl>
                                        <p:attrNameLst>
                                          <p:attrName>r</p:attrName>
                                        </p:attrNameLst>
                                      </p:cBhvr>
                                    </p:animRot>
                                  </p:childTnLst>
                                </p:cTn>
                              </p:par>
                            </p:childTnLst>
                          </p:cTn>
                        </p:par>
                        <p:par>
                          <p:cTn id="11" fill="hold">
                            <p:stCondLst>
                              <p:cond delay="2000"/>
                            </p:stCondLst>
                            <p:childTnLst>
                              <p:par>
                                <p:cTn id="12" presetID="22" presetClass="entr" presetSubtype="4"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14546" y="142852"/>
            <a:ext cx="1500198" cy="276999"/>
          </a:xfrm>
          <a:prstGeom prst="rect">
            <a:avLst/>
          </a:prstGeom>
          <a:noFill/>
        </p:spPr>
        <p:txBody>
          <a:bodyPr wrap="square" rtlCol="0">
            <a:spAutoFit/>
          </a:bodyPr>
          <a:lstStyle/>
          <a:p>
            <a:r>
              <a:rPr lang="en-US" sz="1200" dirty="0" smtClean="0"/>
              <a:t>7 slides remaining</a:t>
            </a:r>
            <a:endParaRPr lang="en-US" sz="1200" dirty="0"/>
          </a:p>
        </p:txBody>
      </p:sp>
      <p:grpSp>
        <p:nvGrpSpPr>
          <p:cNvPr id="38" name="Group 37"/>
          <p:cNvGrpSpPr/>
          <p:nvPr/>
        </p:nvGrpSpPr>
        <p:grpSpPr>
          <a:xfrm>
            <a:off x="142844" y="214290"/>
            <a:ext cx="2286016" cy="142876"/>
            <a:chOff x="9144000" y="1714488"/>
            <a:chExt cx="2000296" cy="214314"/>
          </a:xfrm>
        </p:grpSpPr>
        <p:sp>
          <p:nvSpPr>
            <p:cNvPr id="39" name="Rounded Rectangle 38"/>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1"/>
          <p:cNvSpPr txBox="1">
            <a:spLocks/>
          </p:cNvSpPr>
          <p:nvPr/>
        </p:nvSpPr>
        <p:spPr>
          <a:xfrm>
            <a:off x="3643306" y="214290"/>
            <a:ext cx="2157370" cy="714396"/>
          </a:xfrm>
          <a:prstGeom prst="rect">
            <a:avLst/>
          </a:prstGeom>
        </p:spPr>
        <p:txBody>
          <a:bodyPr>
            <a:normAutofit fontScale="77500" lnSpcReduction="2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2  Nazanin" pitchFamily="2" charset="-78"/>
              </a:rPr>
              <a:t>نحوه</a:t>
            </a:r>
            <a:r>
              <a:rPr kumimoji="0" lang="fa-IR" sz="36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2  Nazanin" pitchFamily="2" charset="-78"/>
              </a:rPr>
              <a:t> ي عملكرد</a:t>
            </a:r>
          </a:p>
          <a:p>
            <a:pPr marL="0" marR="0" lvl="0" indent="0" algn="r" defTabSz="914400" rtl="1" eaLnBrk="1" fontAlgn="auto" latinLnBrk="0" hangingPunct="1">
              <a:lnSpc>
                <a:spcPct val="100000"/>
              </a:lnSpc>
              <a:spcBef>
                <a:spcPct val="0"/>
              </a:spcBef>
              <a:spcAft>
                <a:spcPts val="0"/>
              </a:spcAft>
              <a:buClrTx/>
              <a:buSzTx/>
              <a:buFontTx/>
              <a:buNone/>
              <a:tabLst/>
              <a:defRPr/>
            </a:pPr>
            <a:endParaRPr lang="fa-IR" sz="3600" baseline="0" dirty="0">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noProof="0" dirty="0" smtClean="0">
              <a:ln>
                <a:noFill/>
              </a:ln>
              <a:solidFill>
                <a:schemeClr val="tx1"/>
              </a:solidFill>
              <a:effectLst/>
              <a:uLnTx/>
              <a:uFillTx/>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extBox 7"/>
          <p:cNvSpPr txBox="1"/>
          <p:nvPr/>
        </p:nvSpPr>
        <p:spPr>
          <a:xfrm>
            <a:off x="142844" y="1412776"/>
            <a:ext cx="8736528" cy="1200329"/>
          </a:xfrm>
          <a:prstGeom prst="rect">
            <a:avLst/>
          </a:prstGeom>
          <a:noFill/>
        </p:spPr>
        <p:txBody>
          <a:bodyPr wrap="square" rtlCol="0">
            <a:spAutoFit/>
          </a:bodyPr>
          <a:lstStyle/>
          <a:p>
            <a:r>
              <a:rPr lang="fa-IR" sz="2400" b="1" dirty="0" smtClean="0">
                <a:effectLst>
                  <a:outerShdw blurRad="38100" dist="38100" dir="2700000" algn="tl">
                    <a:srgbClr val="000000">
                      <a:alpha val="43137"/>
                    </a:srgbClr>
                  </a:outerShdw>
                </a:effectLst>
                <a:cs typeface="2  Nazanin" pitchFamily="2" charset="-78"/>
              </a:rPr>
              <a:t>در </a:t>
            </a:r>
            <a:r>
              <a:rPr lang="en-US" sz="2400" b="1" dirty="0" smtClean="0">
                <a:effectLst>
                  <a:outerShdw blurRad="38100" dist="38100" dir="2700000" algn="tl">
                    <a:srgbClr val="000000">
                      <a:alpha val="43137"/>
                    </a:srgbClr>
                  </a:outerShdw>
                </a:effectLst>
                <a:cs typeface="2  Nazanin" pitchFamily="2" charset="-78"/>
              </a:rPr>
              <a:t>solver </a:t>
            </a:r>
            <a:r>
              <a:rPr lang="fa-IR" sz="2400" b="1" dirty="0" smtClean="0">
                <a:effectLst>
                  <a:outerShdw blurRad="38100" dist="38100" dir="2700000" algn="tl">
                    <a:srgbClr val="000000">
                      <a:alpha val="43137"/>
                    </a:srgbClr>
                  </a:outerShdw>
                </a:effectLst>
                <a:cs typeface="2  Nazanin" pitchFamily="2" charset="-78"/>
              </a:rPr>
              <a:t> تنظیمات زیر را انجام می دهیم:</a:t>
            </a:r>
          </a:p>
          <a:p>
            <a:r>
              <a:rPr lang="fa-IR" sz="2400" b="1" dirty="0" smtClean="0">
                <a:effectLst>
                  <a:outerShdw blurRad="38100" dist="38100" dir="2700000" algn="tl">
                    <a:srgbClr val="000000">
                      <a:alpha val="43137"/>
                    </a:srgbClr>
                  </a:outerShdw>
                </a:effectLst>
                <a:cs typeface="2  Nazanin" pitchFamily="2" charset="-78"/>
              </a:rPr>
              <a:t>1-در قسمت </a:t>
            </a:r>
            <a:r>
              <a:rPr lang="en-US" sz="2400" b="1" dirty="0" smtClean="0">
                <a:effectLst>
                  <a:outerShdw blurRad="38100" dist="38100" dir="2700000" algn="tl">
                    <a:srgbClr val="000000">
                      <a:alpha val="43137"/>
                    </a:srgbClr>
                  </a:outerShdw>
                </a:effectLst>
                <a:cs typeface="2  Nazanin" pitchFamily="2" charset="-78"/>
              </a:rPr>
              <a:t>set target cell</a:t>
            </a:r>
            <a:r>
              <a:rPr lang="fa-IR" sz="2400" b="1" dirty="0" smtClean="0">
                <a:effectLst>
                  <a:outerShdw blurRad="38100" dist="38100" dir="2700000" algn="tl">
                    <a:srgbClr val="000000">
                      <a:alpha val="43137"/>
                    </a:srgbClr>
                  </a:outerShdw>
                </a:effectLst>
                <a:cs typeface="2  Nazanin" pitchFamily="2" charset="-78"/>
              </a:rPr>
              <a:t> سلول هدف یعنی سلول مربوط به تابعی که می خواهیم آن را </a:t>
            </a:r>
            <a:r>
              <a:rPr lang="en-US" sz="2400" b="1" dirty="0" smtClean="0">
                <a:effectLst>
                  <a:outerShdw blurRad="38100" dist="38100" dir="2700000" algn="tl">
                    <a:srgbClr val="000000">
                      <a:alpha val="43137"/>
                    </a:srgbClr>
                  </a:outerShdw>
                </a:effectLst>
                <a:cs typeface="2  Nazanin" pitchFamily="2" charset="-78"/>
              </a:rPr>
              <a:t>max</a:t>
            </a:r>
            <a:r>
              <a:rPr lang="fa-IR" sz="2400" b="1" dirty="0" smtClean="0">
                <a:effectLst>
                  <a:outerShdw blurRad="38100" dist="38100" dir="2700000" algn="tl">
                    <a:srgbClr val="000000">
                      <a:alpha val="43137"/>
                    </a:srgbClr>
                  </a:outerShdw>
                </a:effectLst>
                <a:cs typeface="2  Nazanin" pitchFamily="2" charset="-78"/>
              </a:rPr>
              <a:t> کنیم، در اینجا </a:t>
            </a:r>
            <a:r>
              <a:rPr lang="en-US" sz="2400" b="1" dirty="0" smtClean="0">
                <a:effectLst>
                  <a:outerShdw blurRad="38100" dist="38100" dir="2700000" algn="tl">
                    <a:srgbClr val="000000">
                      <a:alpha val="43137"/>
                    </a:srgbClr>
                  </a:outerShdw>
                </a:effectLst>
                <a:cs typeface="2  Nazanin" pitchFamily="2" charset="-78"/>
              </a:rPr>
              <a:t>c5</a:t>
            </a:r>
            <a:r>
              <a:rPr lang="fa-IR" sz="2400" b="1" dirty="0" smtClean="0">
                <a:effectLst>
                  <a:outerShdw blurRad="38100" dist="38100" dir="2700000" algn="tl">
                    <a:srgbClr val="000000">
                      <a:alpha val="43137"/>
                    </a:srgbClr>
                  </a:outerShdw>
                </a:effectLst>
                <a:cs typeface="2  Nazanin" pitchFamily="2" charset="-78"/>
              </a:rPr>
              <a:t> را انتخاب می کنیم</a:t>
            </a:r>
            <a:r>
              <a:rPr lang="fa-IR" dirty="0" smtClean="0"/>
              <a:t>. </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97" y="2551828"/>
            <a:ext cx="4367427" cy="2360967"/>
          </a:xfrm>
          <a:prstGeom prst="rect">
            <a:avLst/>
          </a:prstGeom>
        </p:spPr>
      </p:pic>
      <p:sp>
        <p:nvSpPr>
          <p:cNvPr id="9" name="TextBox 8"/>
          <p:cNvSpPr txBox="1"/>
          <p:nvPr/>
        </p:nvSpPr>
        <p:spPr>
          <a:xfrm>
            <a:off x="179512" y="5085184"/>
            <a:ext cx="8670331" cy="1754326"/>
          </a:xfrm>
          <a:prstGeom prst="rect">
            <a:avLst/>
          </a:prstGeom>
          <a:noFill/>
        </p:spPr>
        <p:txBody>
          <a:bodyPr wrap="square" rtlCol="0">
            <a:spAutoFit/>
          </a:bodyPr>
          <a:lstStyle/>
          <a:p>
            <a:r>
              <a:rPr lang="fa-IR" sz="2400" b="1" dirty="0" smtClean="0">
                <a:effectLst>
                  <a:outerShdw blurRad="38100" dist="38100" dir="2700000" algn="tl">
                    <a:srgbClr val="000000">
                      <a:alpha val="43137"/>
                    </a:srgbClr>
                  </a:outerShdw>
                </a:effectLst>
                <a:cs typeface="2  Nazanin" pitchFamily="2" charset="-78"/>
              </a:rPr>
              <a:t>2-در قسمت </a:t>
            </a:r>
            <a:r>
              <a:rPr lang="en-US" sz="2400" b="1" dirty="0" smtClean="0">
                <a:effectLst>
                  <a:outerShdw blurRad="38100" dist="38100" dir="2700000" algn="tl">
                    <a:srgbClr val="000000">
                      <a:alpha val="43137"/>
                    </a:srgbClr>
                  </a:outerShdw>
                </a:effectLst>
                <a:cs typeface="2  Nazanin" pitchFamily="2" charset="-78"/>
              </a:rPr>
              <a:t>by changing cell</a:t>
            </a:r>
            <a:r>
              <a:rPr lang="fa-IR" sz="2400" b="1" dirty="0" smtClean="0">
                <a:effectLst>
                  <a:outerShdw blurRad="38100" dist="38100" dir="2700000" algn="tl">
                    <a:srgbClr val="000000">
                      <a:alpha val="43137"/>
                    </a:srgbClr>
                  </a:outerShdw>
                </a:effectLst>
                <a:cs typeface="2  Nazanin" pitchFamily="2" charset="-78"/>
              </a:rPr>
              <a:t> سلول متغیرها یعنی </a:t>
            </a:r>
            <a:r>
              <a:rPr lang="en-US" sz="2400" b="1" dirty="0" smtClean="0">
                <a:effectLst>
                  <a:outerShdw blurRad="38100" dist="38100" dir="2700000" algn="tl">
                    <a:srgbClr val="000000">
                      <a:alpha val="43137"/>
                    </a:srgbClr>
                  </a:outerShdw>
                </a:effectLst>
                <a:cs typeface="2  Nazanin" pitchFamily="2" charset="-78"/>
              </a:rPr>
              <a:t>x1</a:t>
            </a:r>
            <a:r>
              <a:rPr lang="fa-IR" sz="2400" b="1" dirty="0" smtClean="0">
                <a:effectLst>
                  <a:outerShdw blurRad="38100" dist="38100" dir="2700000" algn="tl">
                    <a:srgbClr val="000000">
                      <a:alpha val="43137"/>
                    </a:srgbClr>
                  </a:outerShdw>
                </a:effectLst>
                <a:cs typeface="2  Nazanin" pitchFamily="2" charset="-78"/>
              </a:rPr>
              <a:t>و</a:t>
            </a:r>
            <a:r>
              <a:rPr lang="en-US" sz="2400" b="1" dirty="0" smtClean="0">
                <a:effectLst>
                  <a:outerShdw blurRad="38100" dist="38100" dir="2700000" algn="tl">
                    <a:srgbClr val="000000">
                      <a:alpha val="43137"/>
                    </a:srgbClr>
                  </a:outerShdw>
                </a:effectLst>
                <a:cs typeface="2  Nazanin" pitchFamily="2" charset="-78"/>
              </a:rPr>
              <a:t>x2</a:t>
            </a:r>
            <a:r>
              <a:rPr lang="fa-IR" sz="2400" b="1" dirty="0" smtClean="0">
                <a:effectLst>
                  <a:outerShdw blurRad="38100" dist="38100" dir="2700000" algn="tl">
                    <a:srgbClr val="000000">
                      <a:alpha val="43137"/>
                    </a:srgbClr>
                  </a:outerShdw>
                </a:effectLst>
                <a:cs typeface="2  Nazanin" pitchFamily="2" charset="-78"/>
              </a:rPr>
              <a:t> که سلول های </a:t>
            </a:r>
            <a:r>
              <a:rPr lang="en-US" sz="2400" b="1" dirty="0" smtClean="0">
                <a:effectLst>
                  <a:outerShdw blurRad="38100" dist="38100" dir="2700000" algn="tl">
                    <a:srgbClr val="000000">
                      <a:alpha val="43137"/>
                    </a:srgbClr>
                  </a:outerShdw>
                </a:effectLst>
                <a:cs typeface="2  Nazanin" pitchFamily="2" charset="-78"/>
              </a:rPr>
              <a:t>A2,B2</a:t>
            </a:r>
            <a:r>
              <a:rPr lang="fa-IR" sz="2400" b="1" dirty="0" smtClean="0">
                <a:effectLst>
                  <a:outerShdw blurRad="38100" dist="38100" dir="2700000" algn="tl">
                    <a:srgbClr val="000000">
                      <a:alpha val="43137"/>
                    </a:srgbClr>
                  </a:outerShdw>
                </a:effectLst>
                <a:cs typeface="2  Nazanin" pitchFamily="2" charset="-78"/>
              </a:rPr>
              <a:t> راشامل می شود انتخاب می کنیم.</a:t>
            </a:r>
          </a:p>
          <a:p>
            <a:r>
              <a:rPr lang="fa-IR" sz="2400" b="1" dirty="0" smtClean="0">
                <a:effectLst>
                  <a:outerShdw blurRad="38100" dist="38100" dir="2700000" algn="tl">
                    <a:srgbClr val="000000">
                      <a:alpha val="43137"/>
                    </a:srgbClr>
                  </a:outerShdw>
                </a:effectLst>
                <a:cs typeface="2  Nazanin" pitchFamily="2" charset="-78"/>
              </a:rPr>
              <a:t>3- در قسمت</a:t>
            </a:r>
            <a:r>
              <a:rPr lang="en-US" sz="2400" b="1" dirty="0" smtClean="0">
                <a:effectLst>
                  <a:outerShdw blurRad="38100" dist="38100" dir="2700000" algn="tl">
                    <a:srgbClr val="000000">
                      <a:alpha val="43137"/>
                    </a:srgbClr>
                  </a:outerShdw>
                </a:effectLst>
                <a:cs typeface="2  Nazanin" pitchFamily="2" charset="-78"/>
              </a:rPr>
              <a:t>Subject to </a:t>
            </a:r>
            <a:r>
              <a:rPr lang="fa-IR" sz="2400" b="1" dirty="0" smtClean="0">
                <a:effectLst>
                  <a:outerShdw blurRad="38100" dist="38100" dir="2700000" algn="tl">
                    <a:srgbClr val="000000">
                      <a:alpha val="43137"/>
                    </a:srgbClr>
                  </a:outerShdw>
                </a:effectLst>
                <a:cs typeface="2  Nazanin" pitchFamily="2" charset="-78"/>
              </a:rPr>
              <a:t>شروط اعمالی را وارد می کنیم.</a:t>
            </a:r>
          </a:p>
          <a:p>
            <a:endParaRPr lang="fa-IR" dirty="0"/>
          </a:p>
          <a:p>
            <a:endParaRPr lang="en-US" dirty="0"/>
          </a:p>
        </p:txBody>
      </p:sp>
      <p:sp>
        <p:nvSpPr>
          <p:cNvPr id="14" name="Rounded Rectangle 13"/>
          <p:cNvSpPr/>
          <p:nvPr/>
        </p:nvSpPr>
        <p:spPr>
          <a:xfrm>
            <a:off x="784655" y="2529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259632"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45268" y="249814"/>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115616"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56A8577-C62A-4AF0-8BEF-AEE59A3BD46F}" type="slidenum">
              <a:rPr lang="fa-IR" smtClean="0"/>
              <a:pPr/>
              <a:t>13</a:t>
            </a:fld>
            <a:endParaRPr lang="fa-IR"/>
          </a:p>
        </p:txBody>
      </p:sp>
    </p:spTree>
    <p:extLst>
      <p:ext uri="{BB962C8B-B14F-4D97-AF65-F5344CB8AC3E}">
        <p14:creationId xmlns:p14="http://schemas.microsoft.com/office/powerpoint/2010/main" val="42342470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33"/>
                                        </p:tgtEl>
                                        <p:attrNameLst>
                                          <p:attrName>style.color</p:attrName>
                                        </p:attrNameLst>
                                      </p:cBhvr>
                                      <p:to>
                                        <a:schemeClr val="bg1"/>
                                      </p:to>
                                    </p:animClr>
                                  </p:childTnLst>
                                </p:cTn>
                              </p:par>
                              <p:par>
                                <p:cTn id="7" presetID="56" presetClass="path" presetSubtype="0" accel="50000" decel="50000" fill="hold" grpId="1" nodeType="withEffect">
                                  <p:stCondLst>
                                    <p:cond delay="0"/>
                                  </p:stCondLst>
                                  <p:childTnLst>
                                    <p:animMotion origin="layout" path="M 5.55556E-7 3.75578E-6 L 0.31441 0.02821 " pathEditMode="relative" rAng="0" ptsTypes="AA">
                                      <p:cBhvr>
                                        <p:cTn id="8" dur="2000" fill="hold"/>
                                        <p:tgtEl>
                                          <p:spTgt spid="33"/>
                                        </p:tgtEl>
                                        <p:attrNameLst>
                                          <p:attrName>ppt_x</p:attrName>
                                          <p:attrName>ppt_y</p:attrName>
                                        </p:attrNameLst>
                                      </p:cBhvr>
                                      <p:rCtr x="15700" y="1400"/>
                                    </p:animMotion>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14546" y="142852"/>
            <a:ext cx="1500198" cy="276999"/>
          </a:xfrm>
          <a:prstGeom prst="rect">
            <a:avLst/>
          </a:prstGeom>
          <a:noFill/>
        </p:spPr>
        <p:txBody>
          <a:bodyPr wrap="square" rtlCol="0">
            <a:spAutoFit/>
          </a:bodyPr>
          <a:lstStyle/>
          <a:p>
            <a:r>
              <a:rPr lang="en-US" sz="1200" dirty="0"/>
              <a:t>6</a:t>
            </a:r>
            <a:r>
              <a:rPr lang="en-US" sz="1200" dirty="0" smtClean="0"/>
              <a:t> slides remaining</a:t>
            </a:r>
            <a:endParaRPr lang="en-US" sz="1200" dirty="0"/>
          </a:p>
        </p:txBody>
      </p:sp>
      <p:grpSp>
        <p:nvGrpSpPr>
          <p:cNvPr id="38" name="Group 37"/>
          <p:cNvGrpSpPr/>
          <p:nvPr/>
        </p:nvGrpSpPr>
        <p:grpSpPr>
          <a:xfrm>
            <a:off x="139006" y="214290"/>
            <a:ext cx="2286016" cy="142876"/>
            <a:chOff x="9144000" y="1714488"/>
            <a:chExt cx="2000296" cy="214314"/>
          </a:xfrm>
        </p:grpSpPr>
        <p:sp>
          <p:nvSpPr>
            <p:cNvPr id="39" name="Rounded Rectangle 38"/>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1"/>
          <p:cNvSpPr txBox="1">
            <a:spLocks/>
          </p:cNvSpPr>
          <p:nvPr/>
        </p:nvSpPr>
        <p:spPr>
          <a:xfrm>
            <a:off x="3643306" y="214290"/>
            <a:ext cx="2157370" cy="714396"/>
          </a:xfrm>
          <a:prstGeom prst="rect">
            <a:avLst/>
          </a:prstGeom>
        </p:spPr>
        <p:txBody>
          <a:bodyPr>
            <a:normAutofit fontScale="77500" lnSpcReduction="2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2  Nazanin" pitchFamily="2" charset="-78"/>
              </a:rPr>
              <a:t>نحوه</a:t>
            </a:r>
            <a:r>
              <a:rPr kumimoji="0" lang="fa-IR" sz="36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2  Nazanin" pitchFamily="2" charset="-78"/>
              </a:rPr>
              <a:t> ي عملكرد</a:t>
            </a:r>
          </a:p>
          <a:p>
            <a:pPr marL="0" marR="0" lvl="0" indent="0" algn="r" defTabSz="914400" rtl="1" eaLnBrk="1" fontAlgn="auto" latinLnBrk="0" hangingPunct="1">
              <a:lnSpc>
                <a:spcPct val="100000"/>
              </a:lnSpc>
              <a:spcBef>
                <a:spcPct val="0"/>
              </a:spcBef>
              <a:spcAft>
                <a:spcPts val="0"/>
              </a:spcAft>
              <a:buClrTx/>
              <a:buSzTx/>
              <a:buFontTx/>
              <a:buNone/>
              <a:tabLst/>
              <a:defRPr/>
            </a:pPr>
            <a:endParaRPr lang="fa-IR" sz="3600" baseline="0" dirty="0">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noProof="0" dirty="0" smtClean="0">
              <a:ln>
                <a:noFill/>
              </a:ln>
              <a:solidFill>
                <a:schemeClr val="tx1"/>
              </a:solidFill>
              <a:effectLst/>
              <a:uLnTx/>
              <a:uFillTx/>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41433" y="1772816"/>
            <a:ext cx="8537939" cy="1384995"/>
          </a:xfrm>
          <a:prstGeom prst="rect">
            <a:avLst/>
          </a:prstGeom>
          <a:noFill/>
        </p:spPr>
        <p:txBody>
          <a:bodyPr wrap="square" rtlCol="0">
            <a:spAutoFit/>
          </a:bodyPr>
          <a:lstStyle/>
          <a:p>
            <a:r>
              <a:rPr lang="fa-IR" sz="2800" b="1" dirty="0" smtClean="0">
                <a:effectLst>
                  <a:outerShdw blurRad="38100" dist="38100" dir="2700000" algn="tl">
                    <a:srgbClr val="000000">
                      <a:alpha val="43137"/>
                    </a:srgbClr>
                  </a:outerShdw>
                </a:effectLst>
                <a:cs typeface="2  Nazanin" pitchFamily="2" charset="-78"/>
              </a:rPr>
              <a:t>در نهایت پنجره به این صورت در می آید</a:t>
            </a:r>
            <a:r>
              <a:rPr lang="en-US" sz="2800" b="1" dirty="0" smtClean="0">
                <a:effectLst>
                  <a:outerShdw blurRad="38100" dist="38100" dir="2700000" algn="tl">
                    <a:srgbClr val="000000">
                      <a:alpha val="43137"/>
                    </a:srgbClr>
                  </a:outerShdw>
                </a:effectLst>
                <a:cs typeface="2  Nazanin" pitchFamily="2" charset="-78"/>
              </a:rPr>
              <a:t> .</a:t>
            </a:r>
            <a:r>
              <a:rPr lang="fa-IR" sz="2800" b="1" dirty="0" smtClean="0">
                <a:effectLst>
                  <a:outerShdw blurRad="38100" dist="38100" dir="2700000" algn="tl">
                    <a:srgbClr val="000000">
                      <a:alpha val="43137"/>
                    </a:srgbClr>
                  </a:outerShdw>
                </a:effectLst>
              </a:rPr>
              <a:t>حال </a:t>
            </a:r>
            <a:r>
              <a:rPr lang="fa-IR" sz="2800" b="1" dirty="0">
                <a:effectLst>
                  <a:outerShdw blurRad="38100" dist="38100" dir="2700000" algn="tl">
                    <a:srgbClr val="000000">
                      <a:alpha val="43137"/>
                    </a:srgbClr>
                  </a:outerShdw>
                </a:effectLst>
              </a:rPr>
              <a:t>با زدن دکمه ی</a:t>
            </a:r>
            <a:r>
              <a:rPr lang="en-US" sz="2800" b="1" dirty="0">
                <a:effectLst>
                  <a:outerShdw blurRad="38100" dist="38100" dir="2700000" algn="tl">
                    <a:srgbClr val="000000">
                      <a:alpha val="43137"/>
                    </a:srgbClr>
                  </a:outerShdw>
                </a:effectLst>
              </a:rPr>
              <a:t>solve </a:t>
            </a:r>
            <a:r>
              <a:rPr lang="fa-IR" sz="2800" b="1" dirty="0">
                <a:effectLst>
                  <a:outerShdw blurRad="38100" dist="38100" dir="2700000" algn="tl">
                    <a:srgbClr val="000000">
                      <a:alpha val="43137"/>
                    </a:srgbClr>
                  </a:outerShdw>
                </a:effectLst>
              </a:rPr>
              <a:t> جواب های مساله که 8و 6 است را به دست می آورد. </a:t>
            </a:r>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cs typeface="2  Nazanin"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81536"/>
            <a:ext cx="5730915" cy="4176464"/>
          </a:xfrm>
          <a:prstGeom prst="rect">
            <a:avLst/>
          </a:prstGeom>
        </p:spPr>
      </p:pic>
      <p:sp>
        <p:nvSpPr>
          <p:cNvPr id="13" name="Rounded Rectangle 12"/>
          <p:cNvSpPr/>
          <p:nvPr/>
        </p:nvSpPr>
        <p:spPr>
          <a:xfrm>
            <a:off x="742879" y="250009"/>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149622" y="26121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57650" y="250009"/>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343264"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559288"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56A8577-C62A-4AF0-8BEF-AEE59A3BD46F}" type="slidenum">
              <a:rPr lang="fa-IR" smtClean="0"/>
              <a:pPr/>
              <a:t>14</a:t>
            </a:fld>
            <a:endParaRPr lang="fa-IR"/>
          </a:p>
        </p:txBody>
      </p:sp>
    </p:spTree>
    <p:extLst>
      <p:ext uri="{BB962C8B-B14F-4D97-AF65-F5344CB8AC3E}">
        <p14:creationId xmlns:p14="http://schemas.microsoft.com/office/powerpoint/2010/main" val="23884255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33"/>
                                        </p:tgtEl>
                                        <p:attrNameLst>
                                          <p:attrName>style.color</p:attrName>
                                        </p:attrNameLst>
                                      </p:cBhvr>
                                      <p:to>
                                        <a:schemeClr val="bg1"/>
                                      </p:to>
                                    </p:animClr>
                                  </p:childTnLst>
                                </p:cTn>
                              </p:par>
                              <p:par>
                                <p:cTn id="7" presetID="56" presetClass="path" presetSubtype="0" accel="50000" decel="50000" fill="hold" grpId="1" nodeType="withEffect">
                                  <p:stCondLst>
                                    <p:cond delay="0"/>
                                  </p:stCondLst>
                                  <p:childTnLst>
                                    <p:animMotion origin="layout" path="M 5.55556E-7 3.75578E-6 L 0.31441 0.02821 " pathEditMode="relative" rAng="0" ptsTypes="AA">
                                      <p:cBhvr>
                                        <p:cTn id="8" dur="2000" fill="hold"/>
                                        <p:tgtEl>
                                          <p:spTgt spid="33"/>
                                        </p:tgtEl>
                                        <p:attrNameLst>
                                          <p:attrName>ppt_x</p:attrName>
                                          <p:attrName>ppt_y</p:attrName>
                                        </p:attrNameLst>
                                      </p:cBhvr>
                                      <p:rCtr x="15700" y="1400"/>
                                    </p:animMotion>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14546" y="142852"/>
            <a:ext cx="1500198" cy="276999"/>
          </a:xfrm>
          <a:prstGeom prst="rect">
            <a:avLst/>
          </a:prstGeom>
          <a:noFill/>
        </p:spPr>
        <p:txBody>
          <a:bodyPr wrap="square" rtlCol="0">
            <a:spAutoFit/>
          </a:bodyPr>
          <a:lstStyle/>
          <a:p>
            <a:r>
              <a:rPr lang="en-US" sz="1200" dirty="0" smtClean="0"/>
              <a:t> 5slides remaining</a:t>
            </a:r>
            <a:endParaRPr lang="en-US" sz="1200" dirty="0"/>
          </a:p>
        </p:txBody>
      </p:sp>
      <p:grpSp>
        <p:nvGrpSpPr>
          <p:cNvPr id="38" name="Group 37"/>
          <p:cNvGrpSpPr/>
          <p:nvPr/>
        </p:nvGrpSpPr>
        <p:grpSpPr>
          <a:xfrm>
            <a:off x="142844" y="214290"/>
            <a:ext cx="2286016" cy="142876"/>
            <a:chOff x="9144000" y="1714488"/>
            <a:chExt cx="2000296" cy="214314"/>
          </a:xfrm>
        </p:grpSpPr>
        <p:sp>
          <p:nvSpPr>
            <p:cNvPr id="39" name="Rounded Rectangle 38"/>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1"/>
          <p:cNvSpPr txBox="1">
            <a:spLocks/>
          </p:cNvSpPr>
          <p:nvPr/>
        </p:nvSpPr>
        <p:spPr>
          <a:xfrm>
            <a:off x="3643306" y="214290"/>
            <a:ext cx="2157370" cy="714396"/>
          </a:xfrm>
          <a:prstGeom prst="rect">
            <a:avLst/>
          </a:prstGeom>
        </p:spPr>
        <p:txBody>
          <a:bodyPr>
            <a:normAutofit fontScale="77500" lnSpcReduction="2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نحوه</a:t>
            </a:r>
            <a:r>
              <a:rPr kumimoji="0" lang="fa-IR" sz="36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ي عملكرد</a:t>
            </a:r>
          </a:p>
          <a:p>
            <a:pPr marL="0" marR="0" lvl="0" indent="0" algn="r" defTabSz="914400" rtl="1" eaLnBrk="1" fontAlgn="auto" latinLnBrk="0" hangingPunct="1">
              <a:lnSpc>
                <a:spcPct val="100000"/>
              </a:lnSpc>
              <a:spcBef>
                <a:spcPct val="0"/>
              </a:spcBef>
              <a:spcAft>
                <a:spcPts val="0"/>
              </a:spcAft>
              <a:buClrTx/>
              <a:buSzTx/>
              <a:buFontTx/>
              <a:buNone/>
              <a:tabLst/>
              <a:defRPr/>
            </a:pPr>
            <a:endParaRPr lang="fa-IR" sz="3600" baseline="0" dirty="0">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noProof="0" dirty="0" smtClean="0">
              <a:ln>
                <a:noFill/>
              </a:ln>
              <a:solidFill>
                <a:schemeClr val="tx1"/>
              </a:solidFill>
              <a:effectLst/>
              <a:uLnTx/>
              <a:uFillTx/>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Rounded Rectangle 11"/>
          <p:cNvSpPr/>
          <p:nvPr/>
        </p:nvSpPr>
        <p:spPr>
          <a:xfrm>
            <a:off x="839208"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055232"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271256"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487280"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703304"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919328"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7629" y="1524000"/>
            <a:ext cx="843551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56A8577-C62A-4AF0-8BEF-AEE59A3BD46F}" type="slidenum">
              <a:rPr lang="fa-IR" smtClean="0"/>
              <a:pPr/>
              <a:t>15</a:t>
            </a:fld>
            <a:endParaRPr lang="fa-IR"/>
          </a:p>
        </p:txBody>
      </p:sp>
    </p:spTree>
    <p:extLst>
      <p:ext uri="{BB962C8B-B14F-4D97-AF65-F5344CB8AC3E}">
        <p14:creationId xmlns:p14="http://schemas.microsoft.com/office/powerpoint/2010/main" val="144548747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33"/>
                                        </p:tgtEl>
                                        <p:attrNameLst>
                                          <p:attrName>style.color</p:attrName>
                                        </p:attrNameLst>
                                      </p:cBhvr>
                                      <p:to>
                                        <a:schemeClr val="bg1"/>
                                      </p:to>
                                    </p:animClr>
                                  </p:childTnLst>
                                </p:cTn>
                              </p:par>
                              <p:par>
                                <p:cTn id="7" presetID="56" presetClass="path" presetSubtype="0" accel="50000" decel="50000" fill="hold" grpId="1" nodeType="withEffect">
                                  <p:stCondLst>
                                    <p:cond delay="0"/>
                                  </p:stCondLst>
                                  <p:childTnLst>
                                    <p:animMotion origin="layout" path="M 5.55556E-7 3.75578E-6 L 0.31441 0.02821 " pathEditMode="relative" rAng="0" ptsTypes="AA">
                                      <p:cBhvr>
                                        <p:cTn id="8" dur="2000" fill="hold"/>
                                        <p:tgtEl>
                                          <p:spTgt spid="33"/>
                                        </p:tgtEl>
                                        <p:attrNameLst>
                                          <p:attrName>ppt_x</p:attrName>
                                          <p:attrName>ppt_y</p:attrName>
                                        </p:attrNameLst>
                                      </p:cBhvr>
                                      <p:rCtr x="15700" y="1400"/>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Solver Differences - 2010</a:t>
            </a:r>
            <a:endParaRPr lang="en-US" dirty="0"/>
          </a:p>
        </p:txBody>
      </p:sp>
      <p:sp>
        <p:nvSpPr>
          <p:cNvPr id="3" name="Content Placeholder 2"/>
          <p:cNvSpPr>
            <a:spLocks noGrp="1"/>
          </p:cNvSpPr>
          <p:nvPr>
            <p:ph idx="1"/>
          </p:nvPr>
        </p:nvSpPr>
        <p:spPr/>
        <p:txBody>
          <a:bodyPr/>
          <a:lstStyle/>
          <a:p>
            <a:pPr algn="l" rtl="0"/>
            <a:r>
              <a:rPr lang="en-US" dirty="0" smtClean="0">
                <a:cs typeface="2  Nazanin" pitchFamily="2" charset="-78"/>
              </a:rPr>
              <a:t>Excel 2010 has a different (and not better) interface.</a:t>
            </a:r>
          </a:p>
          <a:p>
            <a:pPr algn="l" rtl="0"/>
            <a:r>
              <a:rPr lang="en-US" dirty="0" smtClean="0">
                <a:cs typeface="2  Nazanin" pitchFamily="2" charset="-78"/>
              </a:rPr>
              <a:t>Report options are now available </a:t>
            </a:r>
            <a:r>
              <a:rPr lang="en-US" i="1" dirty="0" smtClean="0">
                <a:cs typeface="2  Nazanin" pitchFamily="2" charset="-78"/>
              </a:rPr>
              <a:t>after</a:t>
            </a:r>
            <a:r>
              <a:rPr lang="en-US" dirty="0" smtClean="0">
                <a:cs typeface="2  Nazanin" pitchFamily="2" charset="-78"/>
              </a:rPr>
              <a:t> the solution is complete</a:t>
            </a:r>
          </a:p>
          <a:p>
            <a:pPr lvl="1" algn="l" rtl="0"/>
            <a:r>
              <a:rPr lang="en-US" dirty="0" smtClean="0">
                <a:cs typeface="2  Nazanin" pitchFamily="2" charset="-78"/>
              </a:rPr>
              <a:t>Used to be an option in the </a:t>
            </a:r>
          </a:p>
          <a:p>
            <a:pPr marL="457200" lvl="1" indent="0" algn="l" rtl="0">
              <a:buNone/>
            </a:pPr>
            <a:r>
              <a:rPr lang="en-US" dirty="0"/>
              <a:t> </a:t>
            </a:r>
            <a:r>
              <a:rPr lang="en-US" dirty="0" smtClean="0"/>
              <a:t>   dialog box</a:t>
            </a:r>
            <a:endParaRPr lang="en-US"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652120" y="3227337"/>
            <a:ext cx="3292015" cy="354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3"/>
          <p:cNvSpPr/>
          <p:nvPr/>
        </p:nvSpPr>
        <p:spPr>
          <a:xfrm>
            <a:off x="2637656" y="5899733"/>
            <a:ext cx="1981200" cy="609600"/>
          </a:xfrm>
          <a:prstGeom prst="wedgeRectCallout">
            <a:avLst>
              <a:gd name="adj1" fmla="val 122036"/>
              <a:gd name="adj2" fmla="val -211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Options</a:t>
            </a:r>
            <a:endParaRPr lang="en-US" dirty="0"/>
          </a:p>
        </p:txBody>
      </p:sp>
      <p:sp>
        <p:nvSpPr>
          <p:cNvPr id="5" name="Slide Number Placeholder 4"/>
          <p:cNvSpPr>
            <a:spLocks noGrp="1"/>
          </p:cNvSpPr>
          <p:nvPr>
            <p:ph type="sldNum" sz="quarter" idx="12"/>
          </p:nvPr>
        </p:nvSpPr>
        <p:spPr/>
        <p:txBody>
          <a:bodyPr/>
          <a:lstStyle/>
          <a:p>
            <a:fld id="{A56A8577-C62A-4AF0-8BEF-AEE59A3BD46F}" type="slidenum">
              <a:rPr lang="fa-IR" smtClean="0"/>
              <a:pPr/>
              <a:t>16</a:t>
            </a:fld>
            <a:endParaRPr lang="fa-IR"/>
          </a:p>
        </p:txBody>
      </p:sp>
    </p:spTree>
    <p:extLst>
      <p:ext uri="{BB962C8B-B14F-4D97-AF65-F5344CB8AC3E}">
        <p14:creationId xmlns:p14="http://schemas.microsoft.com/office/powerpoint/2010/main" val="23845621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J:\1920x1200_color-kingdom_by_saltshaker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15416"/>
            <a:ext cx="9180512" cy="71734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r"/>
            <a:r>
              <a:rPr lang="fa-IR" b="1" dirty="0" smtClean="0">
                <a:solidFill>
                  <a:schemeClr val="bg1"/>
                </a:solidFill>
                <a:effectLst>
                  <a:outerShdw blurRad="38100" dist="38100" dir="2700000" algn="tl">
                    <a:srgbClr val="000000">
                      <a:alpha val="43137"/>
                    </a:srgbClr>
                  </a:outerShdw>
                </a:effectLst>
                <a:cs typeface="2  Nazanin" pitchFamily="2" charset="-78"/>
              </a:rPr>
              <a:t>رئوس مطالب</a:t>
            </a:r>
            <a:endParaRPr lang="fa-IR" b="1" dirty="0">
              <a:solidFill>
                <a:schemeClr val="bg1"/>
              </a:solidFill>
              <a:effectLst>
                <a:outerShdw blurRad="38100" dist="38100" dir="2700000" algn="tl">
                  <a:srgbClr val="000000">
                    <a:alpha val="43137"/>
                  </a:srgbClr>
                </a:outerShdw>
              </a:effectLst>
              <a:cs typeface="2  Nazanin" pitchFamily="2" charset="-78"/>
            </a:endParaRPr>
          </a:p>
        </p:txBody>
      </p:sp>
      <p:sp>
        <p:nvSpPr>
          <p:cNvPr id="3" name="Content Placeholder 2"/>
          <p:cNvSpPr>
            <a:spLocks noGrp="1"/>
          </p:cNvSpPr>
          <p:nvPr>
            <p:ph idx="1"/>
          </p:nvPr>
        </p:nvSpPr>
        <p:spPr/>
        <p:txBody>
          <a:bodyPr/>
          <a:lstStyle/>
          <a:p>
            <a:pPr>
              <a:lnSpc>
                <a:spcPct val="150000"/>
              </a:lnSpc>
              <a:buNone/>
            </a:pPr>
            <a:r>
              <a:rPr lang="fa-IR" dirty="0" smtClean="0">
                <a:solidFill>
                  <a:schemeClr val="bg1"/>
                </a:solidFill>
              </a:rPr>
              <a:t>		</a:t>
            </a:r>
            <a:r>
              <a:rPr lang="en-US" b="1" dirty="0" smtClean="0">
                <a:solidFill>
                  <a:schemeClr val="bg1"/>
                </a:solidFill>
                <a:effectLst>
                  <a:outerShdw blurRad="38100" dist="38100" dir="2700000" algn="tl">
                    <a:srgbClr val="000000">
                      <a:alpha val="43137"/>
                    </a:srgbClr>
                  </a:outerShdw>
                </a:effectLst>
                <a:cs typeface="2  Nazanin" pitchFamily="2" charset="-78"/>
              </a:rPr>
              <a:t>solver</a:t>
            </a:r>
            <a:r>
              <a:rPr lang="fa-IR" b="1" dirty="0" smtClean="0">
                <a:solidFill>
                  <a:schemeClr val="bg1"/>
                </a:solidFill>
                <a:effectLst>
                  <a:outerShdw blurRad="38100" dist="38100" dir="2700000" algn="tl">
                    <a:srgbClr val="000000">
                      <a:alpha val="43137"/>
                    </a:srgbClr>
                  </a:outerShdw>
                </a:effectLst>
                <a:cs typeface="2  Nazanin" pitchFamily="2" charset="-78"/>
              </a:rPr>
              <a:t> چیست</a:t>
            </a:r>
          </a:p>
          <a:p>
            <a:pPr>
              <a:lnSpc>
                <a:spcPct val="150000"/>
              </a:lnSpc>
              <a:buNone/>
            </a:pPr>
            <a:r>
              <a:rPr lang="fa-IR" b="1" dirty="0" smtClean="0">
                <a:solidFill>
                  <a:schemeClr val="bg1"/>
                </a:solidFill>
                <a:effectLst>
                  <a:outerShdw blurRad="38100" dist="38100" dir="2700000" algn="tl">
                    <a:srgbClr val="000000">
                      <a:alpha val="43137"/>
                    </a:srgbClr>
                  </a:outerShdw>
                </a:effectLst>
                <a:cs typeface="2  Nazanin" pitchFamily="2" charset="-78"/>
              </a:rPr>
              <a:t>		نصب </a:t>
            </a:r>
            <a:r>
              <a:rPr lang="en-US" b="1" dirty="0" smtClean="0">
                <a:solidFill>
                  <a:schemeClr val="bg1"/>
                </a:solidFill>
                <a:effectLst>
                  <a:outerShdw blurRad="38100" dist="38100" dir="2700000" algn="tl">
                    <a:srgbClr val="000000">
                      <a:alpha val="43137"/>
                    </a:srgbClr>
                  </a:outerShdw>
                </a:effectLst>
                <a:cs typeface="2  Nazanin" pitchFamily="2" charset="-78"/>
              </a:rPr>
              <a:t>solver</a:t>
            </a:r>
            <a:endParaRPr lang="fa-IR" b="1" dirty="0" smtClean="0">
              <a:solidFill>
                <a:schemeClr val="bg1"/>
              </a:solidFill>
              <a:effectLst>
                <a:outerShdw blurRad="38100" dist="38100" dir="2700000" algn="tl">
                  <a:srgbClr val="000000">
                    <a:alpha val="43137"/>
                  </a:srgbClr>
                </a:outerShdw>
              </a:effectLst>
              <a:cs typeface="2  Nazanin" pitchFamily="2" charset="-78"/>
            </a:endParaRPr>
          </a:p>
          <a:p>
            <a:pPr lvl="0">
              <a:lnSpc>
                <a:spcPct val="150000"/>
              </a:lnSpc>
              <a:buNone/>
            </a:pPr>
            <a:r>
              <a:rPr lang="fa-IR" b="1" dirty="0" smtClean="0">
                <a:solidFill>
                  <a:schemeClr val="bg1"/>
                </a:solidFill>
                <a:effectLst>
                  <a:outerShdw blurRad="38100" dist="38100" dir="2700000" algn="tl">
                    <a:srgbClr val="000000">
                      <a:alpha val="43137"/>
                    </a:srgbClr>
                  </a:outerShdw>
                </a:effectLst>
                <a:cs typeface="2  Nazanin" pitchFamily="2" charset="-78"/>
              </a:rPr>
              <a:t>		نحوه ي عملكرد</a:t>
            </a:r>
            <a:endParaRPr lang="en-US" b="1" dirty="0" smtClean="0">
              <a:solidFill>
                <a:schemeClr val="bg1"/>
              </a:solidFill>
              <a:effectLst>
                <a:outerShdw blurRad="38100" dist="38100" dir="2700000" algn="tl">
                  <a:srgbClr val="000000">
                    <a:alpha val="43137"/>
                  </a:srgbClr>
                </a:outerShdw>
              </a:effectLst>
              <a:cs typeface="2  Nazanin" pitchFamily="2" charset="-78"/>
            </a:endParaRPr>
          </a:p>
          <a:p>
            <a:pPr lvl="0">
              <a:lnSpc>
                <a:spcPct val="150000"/>
              </a:lnSpc>
              <a:buNone/>
            </a:pPr>
            <a:endParaRPr lang="fa-IR" b="1" dirty="0" smtClean="0">
              <a:solidFill>
                <a:schemeClr val="bg1"/>
              </a:solidFill>
              <a:effectLst>
                <a:outerShdw blurRad="38100" dist="38100" dir="2700000" algn="tl">
                  <a:srgbClr val="000000">
                    <a:alpha val="43137"/>
                  </a:srgbClr>
                </a:outerShdw>
              </a:effectLst>
              <a:cs typeface="2  Nazanin" pitchFamily="2" charset="-78"/>
            </a:endParaRPr>
          </a:p>
          <a:p>
            <a:pPr>
              <a:lnSpc>
                <a:spcPct val="150000"/>
              </a:lnSpc>
              <a:buNone/>
            </a:pPr>
            <a:endParaRPr lang="fa-IR" b="1" dirty="0">
              <a:solidFill>
                <a:schemeClr val="bg1"/>
              </a:solidFill>
              <a:effectLst>
                <a:outerShdw blurRad="38100" dist="38100" dir="2700000" algn="tl">
                  <a:srgbClr val="000000">
                    <a:alpha val="43137"/>
                  </a:srgbClr>
                </a:outerShdw>
              </a:effectLst>
              <a:cs typeface="2  Nazanin" pitchFamily="2" charset="-78"/>
            </a:endParaRPr>
          </a:p>
        </p:txBody>
      </p:sp>
      <p:sp>
        <p:nvSpPr>
          <p:cNvPr id="8" name="Freeform 7"/>
          <p:cNvSpPr/>
          <p:nvPr/>
        </p:nvSpPr>
        <p:spPr>
          <a:xfrm>
            <a:off x="8001023" y="1714488"/>
            <a:ext cx="571505" cy="428627"/>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16F621"/>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001024" y="2643182"/>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16F621"/>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5143504" y="5286388"/>
            <a:ext cx="3429024" cy="71438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chemeClr val="bg1"/>
                </a:solidFill>
                <a:effectLst>
                  <a:outerShdw blurRad="38100" dist="38100" dir="2700000" algn="tl">
                    <a:srgbClr val="000000">
                      <a:alpha val="43137"/>
                    </a:srgbClr>
                  </a:outerShdw>
                </a:effectLst>
                <a:latin typeface="Times New Roman" pitchFamily="18" charset="0"/>
                <a:ea typeface="+mj-ea"/>
                <a:cs typeface="2  Nazanin" pitchFamily="2" charset="-78"/>
              </a:rPr>
              <a:t>معایب</a:t>
            </a:r>
            <a:r>
              <a:rPr kumimoji="0" lang="en-US" sz="320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en-US" sz="320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en-US" sz="320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28" name="Freeform 27"/>
          <p:cNvSpPr/>
          <p:nvPr/>
        </p:nvSpPr>
        <p:spPr>
          <a:xfrm>
            <a:off x="8001024" y="5429264"/>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143372" y="4286256"/>
            <a:ext cx="3714776" cy="584775"/>
          </a:xfrm>
          <a:prstGeom prst="rect">
            <a:avLst/>
          </a:prstGeom>
          <a:noFill/>
        </p:spPr>
        <p:txBody>
          <a:bodyPr wrap="square" rtlCol="1">
            <a:spAutoFit/>
          </a:bodyPr>
          <a:lstStyle/>
          <a:p>
            <a:r>
              <a:rPr lang="fa-IR" sz="3200" b="1" dirty="0" smtClean="0">
                <a:solidFill>
                  <a:schemeClr val="bg1"/>
                </a:solidFill>
                <a:effectLst>
                  <a:outerShdw blurRad="38100" dist="38100" dir="2700000" algn="tl">
                    <a:srgbClr val="000000">
                      <a:alpha val="43137"/>
                    </a:srgbClr>
                  </a:outerShdw>
                </a:effectLst>
                <a:cs typeface="2  Nazanin" pitchFamily="2" charset="-78"/>
              </a:rPr>
              <a:t>ایجاد گزارش با </a:t>
            </a:r>
            <a:r>
              <a:rPr lang="en-US" sz="3200" b="1" dirty="0" smtClean="0">
                <a:solidFill>
                  <a:schemeClr val="bg1"/>
                </a:solidFill>
                <a:effectLst>
                  <a:outerShdw blurRad="38100" dist="38100" dir="2700000" algn="tl">
                    <a:srgbClr val="000000">
                      <a:alpha val="43137"/>
                    </a:srgbClr>
                  </a:outerShdw>
                </a:effectLst>
                <a:cs typeface="2  Nazanin" pitchFamily="2" charset="-78"/>
              </a:rPr>
              <a:t>solver</a:t>
            </a:r>
            <a:endParaRPr lang="fa-IR" b="1" dirty="0">
              <a:effectLst>
                <a:outerShdw blurRad="38100" dist="38100" dir="2700000" algn="tl">
                  <a:srgbClr val="000000">
                    <a:alpha val="43137"/>
                  </a:srgbClr>
                </a:outerShdw>
              </a:effectLst>
              <a:cs typeface="2  Nazanin" pitchFamily="2" charset="-78"/>
            </a:endParaRPr>
          </a:p>
        </p:txBody>
      </p:sp>
      <p:sp>
        <p:nvSpPr>
          <p:cNvPr id="33" name="Freeform 32"/>
          <p:cNvSpPr/>
          <p:nvPr/>
        </p:nvSpPr>
        <p:spPr>
          <a:xfrm>
            <a:off x="8001024" y="3500438"/>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16F621"/>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8001024" y="4500570"/>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Home\Desktop\Untitled.png"/>
          <p:cNvPicPr>
            <a:picLocks noChangeAspect="1" noChangeArrowheads="1"/>
          </p:cNvPicPr>
          <p:nvPr/>
        </p:nvPicPr>
        <p:blipFill>
          <a:blip r:embed="rId3" cstate="print"/>
          <a:srcRect/>
          <a:stretch>
            <a:fillRect/>
          </a:stretch>
        </p:blipFill>
        <p:spPr bwMode="auto">
          <a:xfrm rot="10800000">
            <a:off x="8786810" y="4929198"/>
            <a:ext cx="357190" cy="462246"/>
          </a:xfrm>
          <a:prstGeom prst="rect">
            <a:avLst/>
          </a:prstGeom>
          <a:noFill/>
        </p:spPr>
      </p:pic>
      <p:sp>
        <p:nvSpPr>
          <p:cNvPr id="4" name="Slide Number Placeholder 3"/>
          <p:cNvSpPr>
            <a:spLocks noGrp="1"/>
          </p:cNvSpPr>
          <p:nvPr>
            <p:ph type="sldNum" sz="quarter" idx="12"/>
          </p:nvPr>
        </p:nvSpPr>
        <p:spPr/>
        <p:txBody>
          <a:bodyPr/>
          <a:lstStyle/>
          <a:p>
            <a:fld id="{A56A8577-C62A-4AF0-8BEF-AEE59A3BD46F}" type="slidenum">
              <a:rPr lang="fa-IR" smtClean="0"/>
              <a:pPr/>
              <a:t>17</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4.81481E-6 L -0.07083 -0.05277 " pathEditMode="relative" rAng="0" ptsTypes="AA">
                                      <p:cBhvr>
                                        <p:cTn id="6" dur="500" fill="hold"/>
                                        <p:tgtEl>
                                          <p:spTgt spid="4098"/>
                                        </p:tgtEl>
                                        <p:attrNameLst>
                                          <p:attrName>ppt_x</p:attrName>
                                          <p:attrName>ppt_y</p:attrName>
                                        </p:attrNameLst>
                                      </p:cBhvr>
                                      <p:rCtr x="-3500" y="-2600"/>
                                    </p:animMotion>
                                  </p:childTnLst>
                                </p:cTn>
                              </p:par>
                            </p:childTnLst>
                          </p:cTn>
                        </p:par>
                        <p:par>
                          <p:cTn id="7" fill="hold">
                            <p:stCondLst>
                              <p:cond delay="500"/>
                            </p:stCondLst>
                            <p:childTnLst>
                              <p:par>
                                <p:cTn id="8" presetID="26" presetClass="emph" presetSubtype="0" fill="hold" grpId="1" nodeType="after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14546" y="142852"/>
            <a:ext cx="1500198" cy="276999"/>
          </a:xfrm>
          <a:prstGeom prst="rect">
            <a:avLst/>
          </a:prstGeom>
          <a:noFill/>
        </p:spPr>
        <p:txBody>
          <a:bodyPr wrap="square" rtlCol="0">
            <a:spAutoFit/>
          </a:bodyPr>
          <a:lstStyle/>
          <a:p>
            <a:r>
              <a:rPr lang="en-US" sz="1200" dirty="0" smtClean="0"/>
              <a:t>4 slides remaining</a:t>
            </a:r>
            <a:endParaRPr lang="en-US" sz="1200" dirty="0"/>
          </a:p>
        </p:txBody>
      </p:sp>
      <p:sp>
        <p:nvSpPr>
          <p:cNvPr id="2" name="Rectangle 1"/>
          <p:cNvSpPr/>
          <p:nvPr/>
        </p:nvSpPr>
        <p:spPr>
          <a:xfrm>
            <a:off x="8354877" y="428604"/>
            <a:ext cx="184731" cy="523220"/>
          </a:xfrm>
          <a:prstGeom prst="rect">
            <a:avLst/>
          </a:prstGeom>
        </p:spPr>
        <p:txBody>
          <a:bodyPr wrap="none">
            <a:spAutoFit/>
          </a:bodyPr>
          <a:lstStyle/>
          <a:p>
            <a:endParaRPr lang="fa-IR" sz="2800" dirty="0"/>
          </a:p>
        </p:txBody>
      </p:sp>
      <p:grpSp>
        <p:nvGrpSpPr>
          <p:cNvPr id="38" name="Group 37"/>
          <p:cNvGrpSpPr/>
          <p:nvPr/>
        </p:nvGrpSpPr>
        <p:grpSpPr>
          <a:xfrm>
            <a:off x="107504" y="224929"/>
            <a:ext cx="2286016" cy="142876"/>
            <a:chOff x="9144000" y="1714488"/>
            <a:chExt cx="2000296" cy="214314"/>
          </a:xfrm>
        </p:grpSpPr>
        <p:sp>
          <p:nvSpPr>
            <p:cNvPr id="39" name="Rounded Rectangle 38"/>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930210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9428117"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itle 1"/>
          <p:cNvSpPr txBox="1">
            <a:spLocks/>
          </p:cNvSpPr>
          <p:nvPr/>
        </p:nvSpPr>
        <p:spPr>
          <a:xfrm>
            <a:off x="677756" y="259086"/>
            <a:ext cx="5135747" cy="714396"/>
          </a:xfrm>
          <a:prstGeom prst="rect">
            <a:avLst/>
          </a:prstGeom>
        </p:spPr>
        <p:txBody>
          <a:bodyPr>
            <a:normAutofit fontScale="32500" lnSpcReduction="2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fa-IR" sz="12800" b="1" dirty="0" smtClean="0">
                <a:effectLst>
                  <a:outerShdw blurRad="38100" dist="38100" dir="2700000" algn="tl">
                    <a:srgbClr val="000000">
                      <a:alpha val="43137"/>
                    </a:srgbClr>
                  </a:outerShdw>
                </a:effectLst>
                <a:latin typeface="+mj-lt"/>
                <a:ea typeface="+mj-ea"/>
                <a:cs typeface="2  Nazanin" pitchFamily="2" charset="-78"/>
              </a:rPr>
              <a:t>ایجاد گزارش با </a:t>
            </a:r>
            <a:r>
              <a:rPr lang="en-US" sz="12800" b="1" dirty="0" smtClean="0">
                <a:effectLst>
                  <a:outerShdw blurRad="38100" dist="38100" dir="2700000" algn="tl">
                    <a:srgbClr val="000000">
                      <a:alpha val="43137"/>
                    </a:srgbClr>
                  </a:outerShdw>
                </a:effectLst>
                <a:latin typeface="+mj-lt"/>
                <a:ea typeface="+mj-ea"/>
                <a:cs typeface="2  Nazanin" pitchFamily="2" charset="-78"/>
              </a:rPr>
              <a:t>solver</a:t>
            </a:r>
            <a:endParaRPr lang="fa-IR" sz="12800" b="1" baseline="0" dirty="0">
              <a:effectLst>
                <a:outerShdw blurRad="38100" dist="38100" dir="2700000" algn="tl">
                  <a:srgbClr val="000000">
                    <a:alpha val="43137"/>
                  </a:srgbClr>
                </a:outerShdw>
              </a:effectLst>
              <a:latin typeface="+mj-lt"/>
              <a:ea typeface="+mj-ea"/>
              <a:cs typeface="2  Nazanin"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noProof="0" dirty="0" smtClean="0">
              <a:ln>
                <a:noFill/>
              </a:ln>
              <a:solidFill>
                <a:schemeClr val="tx1"/>
              </a:solidFill>
              <a:effectLst/>
              <a:uLnTx/>
              <a:uFillTx/>
              <a:latin typeface="+mj-lt"/>
              <a:ea typeface="+mj-ea"/>
              <a:cs typeface="+mj-cs"/>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275237" y="1556792"/>
            <a:ext cx="8604135" cy="3785652"/>
          </a:xfrm>
          <a:prstGeom prst="rect">
            <a:avLst/>
          </a:prstGeom>
          <a:noFill/>
        </p:spPr>
        <p:txBody>
          <a:bodyPr wrap="square" rtlCol="0">
            <a:spAutoFit/>
          </a:bodyPr>
          <a:lstStyle/>
          <a:p>
            <a:r>
              <a:rPr lang="fa-IR" sz="2400" b="1" dirty="0" smtClean="0">
                <a:effectLst>
                  <a:outerShdw blurRad="38100" dist="38100" dir="2700000" algn="tl">
                    <a:srgbClr val="000000">
                      <a:alpha val="43137"/>
                    </a:srgbClr>
                  </a:outerShdw>
                </a:effectLst>
                <a:cs typeface="2  Nazanin" pitchFamily="2" charset="-78"/>
              </a:rPr>
              <a:t>گزارش ها به صورت خودکار در </a:t>
            </a:r>
            <a:r>
              <a:rPr lang="en-US" sz="2400" b="1" dirty="0" smtClean="0">
                <a:effectLst>
                  <a:outerShdw blurRad="38100" dist="38100" dir="2700000" algn="tl">
                    <a:srgbClr val="000000">
                      <a:alpha val="43137"/>
                    </a:srgbClr>
                  </a:outerShdw>
                </a:effectLst>
                <a:cs typeface="2  Nazanin" pitchFamily="2" charset="-78"/>
              </a:rPr>
              <a:t>sheet</a:t>
            </a:r>
            <a:r>
              <a:rPr lang="fa-IR" sz="2400" b="1" dirty="0" smtClean="0">
                <a:effectLst>
                  <a:outerShdw blurRad="38100" dist="38100" dir="2700000" algn="tl">
                    <a:srgbClr val="000000">
                      <a:alpha val="43137"/>
                    </a:srgbClr>
                  </a:outerShdw>
                </a:effectLst>
                <a:cs typeface="2  Nazanin" pitchFamily="2" charset="-78"/>
              </a:rPr>
              <a:t> جدیدی ایجاد می شود:</a:t>
            </a:r>
          </a:p>
          <a:p>
            <a:endParaRPr lang="fa-IR" sz="2400" b="1" dirty="0">
              <a:effectLst>
                <a:outerShdw blurRad="38100" dist="38100" dir="2700000" algn="tl">
                  <a:srgbClr val="000000">
                    <a:alpha val="43137"/>
                  </a:srgbClr>
                </a:outerShdw>
              </a:effectLst>
              <a:cs typeface="2  Nazanin" pitchFamily="2" charset="-78"/>
            </a:endParaRPr>
          </a:p>
          <a:p>
            <a:r>
              <a:rPr lang="fa-IR" sz="2400" b="1" dirty="0" smtClean="0">
                <a:effectLst>
                  <a:outerShdw blurRad="38100" dist="38100" dir="2700000" algn="tl">
                    <a:srgbClr val="000000">
                      <a:alpha val="43137"/>
                    </a:srgbClr>
                  </a:outerShdw>
                </a:effectLst>
                <a:cs typeface="2  Nazanin" pitchFamily="2" charset="-78"/>
              </a:rPr>
              <a:t>1-گزارش پاسخ: گزارش اعداد اصلی را نمایش می دهد تا با اعداد مشروطه مربوط مقایسه شود.</a:t>
            </a:r>
          </a:p>
          <a:p>
            <a:endParaRPr lang="fa-IR" sz="2400" b="1" dirty="0">
              <a:effectLst>
                <a:outerShdw blurRad="38100" dist="38100" dir="2700000" algn="tl">
                  <a:srgbClr val="000000">
                    <a:alpha val="43137"/>
                  </a:srgbClr>
                </a:outerShdw>
              </a:effectLst>
              <a:cs typeface="2  Nazanin" pitchFamily="2" charset="-78"/>
            </a:endParaRPr>
          </a:p>
          <a:p>
            <a:r>
              <a:rPr lang="fa-IR" sz="2400" b="1" dirty="0" smtClean="0">
                <a:effectLst>
                  <a:outerShdw blurRad="38100" dist="38100" dir="2700000" algn="tl">
                    <a:srgbClr val="000000">
                      <a:alpha val="43137"/>
                    </a:srgbClr>
                  </a:outerShdw>
                </a:effectLst>
                <a:cs typeface="2  Nazanin" pitchFamily="2" charset="-78"/>
              </a:rPr>
              <a:t>2-گزارش محدودیت ها: این گزارش بیش ترین مقدار متغیرها را بدون در نظر گرفتن شرط ها نشان می دهد.</a:t>
            </a:r>
          </a:p>
          <a:p>
            <a:endParaRPr lang="fa-IR" sz="2400" b="1" dirty="0">
              <a:effectLst>
                <a:outerShdw blurRad="38100" dist="38100" dir="2700000" algn="tl">
                  <a:srgbClr val="000000">
                    <a:alpha val="43137"/>
                  </a:srgbClr>
                </a:outerShdw>
              </a:effectLst>
              <a:cs typeface="2  Nazanin" pitchFamily="2" charset="-78"/>
            </a:endParaRPr>
          </a:p>
          <a:p>
            <a:r>
              <a:rPr lang="fa-IR" sz="2400" b="1" dirty="0" smtClean="0">
                <a:effectLst>
                  <a:outerShdw blurRad="38100" dist="38100" dir="2700000" algn="tl">
                    <a:srgbClr val="000000">
                      <a:alpha val="43137"/>
                    </a:srgbClr>
                  </a:outerShdw>
                </a:effectLst>
                <a:cs typeface="2  Nazanin" pitchFamily="2" charset="-78"/>
              </a:rPr>
              <a:t>3-گزارش حساسیت: این گزارش میزان حساسیت جواب به دست آمده را نسبت به محدودیت های اعمال شده نشان می دهد.</a:t>
            </a:r>
          </a:p>
        </p:txBody>
      </p:sp>
      <p:sp>
        <p:nvSpPr>
          <p:cNvPr id="12" name="Rounded Rectangle 11"/>
          <p:cNvSpPr/>
          <p:nvPr/>
        </p:nvSpPr>
        <p:spPr>
          <a:xfrm>
            <a:off x="611560"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5576" y="26121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99592"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43608"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184316" y="26121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331640"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487280" y="260648"/>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A56A8577-C62A-4AF0-8BEF-AEE59A3BD46F}" type="slidenum">
              <a:rPr lang="fa-IR" smtClean="0"/>
              <a:pPr/>
              <a:t>18</a:t>
            </a:fld>
            <a:endParaRPr lang="fa-IR"/>
          </a:p>
        </p:txBody>
      </p:sp>
    </p:spTree>
    <p:extLst>
      <p:ext uri="{BB962C8B-B14F-4D97-AF65-F5344CB8AC3E}">
        <p14:creationId xmlns:p14="http://schemas.microsoft.com/office/powerpoint/2010/main" val="8799036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33"/>
                                        </p:tgtEl>
                                        <p:attrNameLst>
                                          <p:attrName>style.color</p:attrName>
                                        </p:attrNameLst>
                                      </p:cBhvr>
                                      <p:to>
                                        <a:schemeClr val="bg1"/>
                                      </p:to>
                                    </p:animClr>
                                  </p:childTnLst>
                                </p:cTn>
                              </p:par>
                              <p:par>
                                <p:cTn id="7" presetID="56" presetClass="path" presetSubtype="0" accel="50000" decel="50000" fill="hold" grpId="1" nodeType="withEffect">
                                  <p:stCondLst>
                                    <p:cond delay="0"/>
                                  </p:stCondLst>
                                  <p:childTnLst>
                                    <p:animMotion origin="layout" path="M 5.55556E-7 3.75578E-6 L 0.31441 0.02821 " pathEditMode="relative" rAng="0" ptsTypes="AA">
                                      <p:cBhvr>
                                        <p:cTn id="8" dur="2000" fill="hold"/>
                                        <p:tgtEl>
                                          <p:spTgt spid="33"/>
                                        </p:tgtEl>
                                        <p:attrNameLst>
                                          <p:attrName>ppt_x</p:attrName>
                                          <p:attrName>ppt_y</p:attrName>
                                        </p:attrNameLst>
                                      </p:cBhvr>
                                      <p:rCtr x="15700" y="14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J:\1920x1200_color-kingdom_by_saltshaker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15416"/>
            <a:ext cx="9180512" cy="71734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r"/>
            <a:r>
              <a:rPr lang="fa-IR" b="1" dirty="0" smtClean="0">
                <a:solidFill>
                  <a:schemeClr val="bg1"/>
                </a:solidFill>
                <a:effectLst>
                  <a:outerShdw blurRad="38100" dist="38100" dir="2700000" algn="tl">
                    <a:srgbClr val="000000">
                      <a:alpha val="43137"/>
                    </a:srgbClr>
                  </a:outerShdw>
                </a:effectLst>
                <a:cs typeface="2  Nazanin" pitchFamily="2" charset="-78"/>
              </a:rPr>
              <a:t>رئوس مطالب</a:t>
            </a:r>
            <a:endParaRPr lang="fa-IR" b="1" dirty="0">
              <a:solidFill>
                <a:schemeClr val="bg1"/>
              </a:solidFill>
              <a:effectLst>
                <a:outerShdw blurRad="38100" dist="38100" dir="2700000" algn="tl">
                  <a:srgbClr val="000000">
                    <a:alpha val="43137"/>
                  </a:srgbClr>
                </a:outerShdw>
              </a:effectLst>
              <a:cs typeface="2  Nazanin" pitchFamily="2" charset="-78"/>
            </a:endParaRPr>
          </a:p>
        </p:txBody>
      </p:sp>
      <p:sp>
        <p:nvSpPr>
          <p:cNvPr id="3" name="Content Placeholder 2"/>
          <p:cNvSpPr>
            <a:spLocks noGrp="1"/>
          </p:cNvSpPr>
          <p:nvPr>
            <p:ph idx="1"/>
          </p:nvPr>
        </p:nvSpPr>
        <p:spPr/>
        <p:txBody>
          <a:bodyPr/>
          <a:lstStyle/>
          <a:p>
            <a:pPr>
              <a:lnSpc>
                <a:spcPct val="150000"/>
              </a:lnSpc>
              <a:buNone/>
            </a:pPr>
            <a:r>
              <a:rPr lang="fa-IR" dirty="0" smtClean="0">
                <a:solidFill>
                  <a:schemeClr val="bg1"/>
                </a:solidFill>
              </a:rPr>
              <a:t>		</a:t>
            </a:r>
            <a:r>
              <a:rPr lang="en-US" b="1" dirty="0" smtClean="0">
                <a:solidFill>
                  <a:schemeClr val="bg1"/>
                </a:solidFill>
                <a:effectLst>
                  <a:outerShdw blurRad="38100" dist="38100" dir="2700000" algn="tl">
                    <a:srgbClr val="000000">
                      <a:alpha val="43137"/>
                    </a:srgbClr>
                  </a:outerShdw>
                </a:effectLst>
                <a:cs typeface="2  Nazanin" pitchFamily="2" charset="-78"/>
              </a:rPr>
              <a:t>solver</a:t>
            </a:r>
            <a:r>
              <a:rPr lang="fa-IR" b="1" dirty="0" smtClean="0">
                <a:solidFill>
                  <a:schemeClr val="bg1"/>
                </a:solidFill>
                <a:effectLst>
                  <a:outerShdw blurRad="38100" dist="38100" dir="2700000" algn="tl">
                    <a:srgbClr val="000000">
                      <a:alpha val="43137"/>
                    </a:srgbClr>
                  </a:outerShdw>
                </a:effectLst>
                <a:cs typeface="2  Nazanin" pitchFamily="2" charset="-78"/>
              </a:rPr>
              <a:t> چیست</a:t>
            </a:r>
          </a:p>
          <a:p>
            <a:pPr>
              <a:lnSpc>
                <a:spcPct val="150000"/>
              </a:lnSpc>
              <a:buNone/>
            </a:pPr>
            <a:r>
              <a:rPr lang="fa-IR" b="1" dirty="0" smtClean="0">
                <a:solidFill>
                  <a:schemeClr val="bg1"/>
                </a:solidFill>
                <a:effectLst>
                  <a:outerShdw blurRad="38100" dist="38100" dir="2700000" algn="tl">
                    <a:srgbClr val="000000">
                      <a:alpha val="43137"/>
                    </a:srgbClr>
                  </a:outerShdw>
                </a:effectLst>
                <a:cs typeface="2  Nazanin" pitchFamily="2" charset="-78"/>
              </a:rPr>
              <a:t>		نصب </a:t>
            </a:r>
            <a:r>
              <a:rPr lang="en-US" b="1" dirty="0" smtClean="0">
                <a:solidFill>
                  <a:schemeClr val="bg1"/>
                </a:solidFill>
                <a:effectLst>
                  <a:outerShdw blurRad="38100" dist="38100" dir="2700000" algn="tl">
                    <a:srgbClr val="000000">
                      <a:alpha val="43137"/>
                    </a:srgbClr>
                  </a:outerShdw>
                </a:effectLst>
                <a:cs typeface="2  Nazanin" pitchFamily="2" charset="-78"/>
              </a:rPr>
              <a:t>solver</a:t>
            </a:r>
            <a:endParaRPr lang="fa-IR" b="1" dirty="0" smtClean="0">
              <a:solidFill>
                <a:schemeClr val="bg1"/>
              </a:solidFill>
              <a:effectLst>
                <a:outerShdw blurRad="38100" dist="38100" dir="2700000" algn="tl">
                  <a:srgbClr val="000000">
                    <a:alpha val="43137"/>
                  </a:srgbClr>
                </a:outerShdw>
              </a:effectLst>
              <a:cs typeface="2  Nazanin" pitchFamily="2" charset="-78"/>
            </a:endParaRPr>
          </a:p>
          <a:p>
            <a:pPr lvl="0">
              <a:lnSpc>
                <a:spcPct val="150000"/>
              </a:lnSpc>
              <a:buNone/>
            </a:pPr>
            <a:r>
              <a:rPr lang="fa-IR" b="1" dirty="0" smtClean="0">
                <a:solidFill>
                  <a:schemeClr val="bg1"/>
                </a:solidFill>
                <a:effectLst>
                  <a:outerShdw blurRad="38100" dist="38100" dir="2700000" algn="tl">
                    <a:srgbClr val="000000">
                      <a:alpha val="43137"/>
                    </a:srgbClr>
                  </a:outerShdw>
                </a:effectLst>
                <a:cs typeface="2  Nazanin" pitchFamily="2" charset="-78"/>
              </a:rPr>
              <a:t>		نحوه ي عملكرد</a:t>
            </a:r>
            <a:endParaRPr lang="en-US" b="1" dirty="0" smtClean="0">
              <a:solidFill>
                <a:schemeClr val="bg1"/>
              </a:solidFill>
              <a:effectLst>
                <a:outerShdw blurRad="38100" dist="38100" dir="2700000" algn="tl">
                  <a:srgbClr val="000000">
                    <a:alpha val="43137"/>
                  </a:srgbClr>
                </a:outerShdw>
              </a:effectLst>
              <a:cs typeface="2  Nazanin" pitchFamily="2" charset="-78"/>
            </a:endParaRPr>
          </a:p>
          <a:p>
            <a:pPr lvl="0">
              <a:lnSpc>
                <a:spcPct val="150000"/>
              </a:lnSpc>
              <a:buNone/>
            </a:pPr>
            <a:endParaRPr lang="fa-IR" b="1" dirty="0" smtClean="0">
              <a:solidFill>
                <a:schemeClr val="bg1"/>
              </a:solidFill>
              <a:effectLst>
                <a:outerShdw blurRad="38100" dist="38100" dir="2700000" algn="tl">
                  <a:srgbClr val="000000">
                    <a:alpha val="43137"/>
                  </a:srgbClr>
                </a:outerShdw>
              </a:effectLst>
              <a:cs typeface="2  Nazanin" pitchFamily="2" charset="-78"/>
            </a:endParaRPr>
          </a:p>
          <a:p>
            <a:pPr>
              <a:lnSpc>
                <a:spcPct val="150000"/>
              </a:lnSpc>
              <a:buNone/>
            </a:pPr>
            <a:endParaRPr lang="fa-IR" b="1" dirty="0">
              <a:solidFill>
                <a:schemeClr val="bg1"/>
              </a:solidFill>
              <a:effectLst>
                <a:outerShdw blurRad="38100" dist="38100" dir="2700000" algn="tl">
                  <a:srgbClr val="000000">
                    <a:alpha val="43137"/>
                  </a:srgbClr>
                </a:outerShdw>
              </a:effectLst>
              <a:cs typeface="2  Nazanin" pitchFamily="2" charset="-78"/>
            </a:endParaRPr>
          </a:p>
        </p:txBody>
      </p:sp>
      <p:sp>
        <p:nvSpPr>
          <p:cNvPr id="8" name="Freeform 7"/>
          <p:cNvSpPr/>
          <p:nvPr/>
        </p:nvSpPr>
        <p:spPr>
          <a:xfrm>
            <a:off x="8001023" y="1714488"/>
            <a:ext cx="571505" cy="428627"/>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16F621"/>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001024" y="2643182"/>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16F621"/>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4857752" y="5500702"/>
            <a:ext cx="3429024" cy="71438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chemeClr val="bg1"/>
                </a:solidFill>
                <a:effectLst>
                  <a:outerShdw blurRad="38100" dist="38100" dir="2700000" algn="tl">
                    <a:srgbClr val="000000">
                      <a:alpha val="43137"/>
                    </a:srgbClr>
                  </a:outerShdw>
                </a:effectLst>
                <a:latin typeface="Times New Roman" pitchFamily="18" charset="0"/>
                <a:ea typeface="+mj-ea"/>
                <a:cs typeface="2  Nazanin" pitchFamily="2" charset="-78"/>
              </a:rPr>
              <a:t>معایب</a:t>
            </a:r>
            <a:r>
              <a:rPr kumimoji="0" lang="en-US" sz="320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en-US" sz="320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en-US" sz="320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20" name="Freeform 19"/>
          <p:cNvSpPr/>
          <p:nvPr/>
        </p:nvSpPr>
        <p:spPr>
          <a:xfrm>
            <a:off x="8001024" y="3500438"/>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16F621"/>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001024" y="5500702"/>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Home\Desktop\Untitled.png"/>
          <p:cNvPicPr>
            <a:picLocks noChangeAspect="1" noChangeArrowheads="1"/>
          </p:cNvPicPr>
          <p:nvPr/>
        </p:nvPicPr>
        <p:blipFill>
          <a:blip r:embed="rId3" cstate="print"/>
          <a:srcRect/>
          <a:stretch>
            <a:fillRect/>
          </a:stretch>
        </p:blipFill>
        <p:spPr bwMode="auto">
          <a:xfrm rot="10800000">
            <a:off x="8786810" y="5286388"/>
            <a:ext cx="357190" cy="462246"/>
          </a:xfrm>
          <a:prstGeom prst="rect">
            <a:avLst/>
          </a:prstGeom>
          <a:noFill/>
        </p:spPr>
      </p:pic>
      <p:sp>
        <p:nvSpPr>
          <p:cNvPr id="31" name="TextBox 30"/>
          <p:cNvSpPr txBox="1"/>
          <p:nvPr/>
        </p:nvSpPr>
        <p:spPr>
          <a:xfrm>
            <a:off x="4071934" y="4357694"/>
            <a:ext cx="3714776" cy="861774"/>
          </a:xfrm>
          <a:prstGeom prst="rect">
            <a:avLst/>
          </a:prstGeom>
          <a:noFill/>
        </p:spPr>
        <p:txBody>
          <a:bodyPr wrap="square" rtlCol="1">
            <a:spAutoFit/>
          </a:bodyPr>
          <a:lstStyle/>
          <a:p>
            <a:r>
              <a:rPr lang="fa-IR" sz="3200" b="1" dirty="0" smtClean="0">
                <a:solidFill>
                  <a:schemeClr val="bg1"/>
                </a:solidFill>
                <a:effectLst>
                  <a:outerShdw blurRad="38100" dist="38100" dir="2700000" algn="tl">
                    <a:srgbClr val="000000">
                      <a:alpha val="43137"/>
                    </a:srgbClr>
                  </a:outerShdw>
                </a:effectLst>
                <a:cs typeface="2  Nazanin" pitchFamily="2" charset="-78"/>
              </a:rPr>
              <a:t>ایجاد گزارش با </a:t>
            </a:r>
            <a:r>
              <a:rPr lang="en-US" sz="3200" b="1" dirty="0" smtClean="0">
                <a:solidFill>
                  <a:schemeClr val="bg1"/>
                </a:solidFill>
                <a:effectLst>
                  <a:outerShdw blurRad="38100" dist="38100" dir="2700000" algn="tl">
                    <a:srgbClr val="000000">
                      <a:alpha val="43137"/>
                    </a:srgbClr>
                  </a:outerShdw>
                </a:effectLst>
                <a:cs typeface="2  Nazanin" pitchFamily="2" charset="-78"/>
              </a:rPr>
              <a:t>solver</a:t>
            </a:r>
          </a:p>
          <a:p>
            <a:endParaRPr lang="fa-IR" dirty="0"/>
          </a:p>
        </p:txBody>
      </p:sp>
      <p:sp>
        <p:nvSpPr>
          <p:cNvPr id="33" name="Freeform 32"/>
          <p:cNvSpPr/>
          <p:nvPr/>
        </p:nvSpPr>
        <p:spPr>
          <a:xfrm>
            <a:off x="8001024" y="4500570"/>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16F621"/>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A56A8577-C62A-4AF0-8BEF-AEE59A3BD46F}" type="slidenum">
              <a:rPr lang="fa-IR" smtClean="0"/>
              <a:pPr/>
              <a:t>19</a:t>
            </a:fld>
            <a:endParaRPr lang="fa-I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365 -0.03356 L -0.07448 0.00857 " pathEditMode="relative" rAng="0" ptsTypes="AA">
                                      <p:cBhvr>
                                        <p:cTn id="6" dur="500" fill="hold"/>
                                        <p:tgtEl>
                                          <p:spTgt spid="4098"/>
                                        </p:tgtEl>
                                        <p:attrNameLst>
                                          <p:attrName>ppt_x</p:attrName>
                                          <p:attrName>ppt_y</p:attrName>
                                        </p:attrNameLst>
                                      </p:cBhvr>
                                      <p:rCtr x="-3500" y="2100"/>
                                    </p:animMotion>
                                  </p:childTnLst>
                                </p:cTn>
                              </p:par>
                            </p:childTnLst>
                          </p:cTn>
                        </p:par>
                        <p:par>
                          <p:cTn id="7" fill="hold">
                            <p:stCondLst>
                              <p:cond delay="500"/>
                            </p:stCondLst>
                            <p:childTnLst>
                              <p:par>
                                <p:cTn id="8" presetID="26" presetClass="emph" presetSubtype="0" fill="hold" nodeType="afterEffect">
                                  <p:stCondLst>
                                    <p:cond delay="0"/>
                                  </p:stCondLst>
                                  <p:childTnLst>
                                    <p:animEffect transition="out" filter="fade">
                                      <p:cBhvr>
                                        <p:cTn id="9" dur="500" tmFilter="0, 0; .2, .5; .8, .5; 1, 0"/>
                                        <p:tgtEl>
                                          <p:spTgt spid="4098"/>
                                        </p:tgtEl>
                                      </p:cBhvr>
                                    </p:animEffect>
                                    <p:animScale>
                                      <p:cBhvr>
                                        <p:cTn id="10" dur="250" autoRev="1" fill="hold"/>
                                        <p:tgtEl>
                                          <p:spTgt spid="4098"/>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8"/>
                                        </p:tgtEl>
                                      </p:cBhvr>
                                    </p:animEffect>
                                    <p:animScale>
                                      <p:cBhvr>
                                        <p:cTn id="13"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200909023313-12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42" y="-4379"/>
            <a:ext cx="9937103" cy="68897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آرم.png"/>
          <p:cNvPicPr>
            <a:picLocks noChangeAspect="1" noChangeArrowheads="1"/>
          </p:cNvPicPr>
          <p:nvPr/>
        </p:nvPicPr>
        <p:blipFill>
          <a:blip r:embed="rId3" cstate="print"/>
          <a:srcRect/>
          <a:stretch>
            <a:fillRect/>
          </a:stretch>
        </p:blipFill>
        <p:spPr bwMode="auto">
          <a:xfrm>
            <a:off x="4214810" y="357166"/>
            <a:ext cx="714380" cy="1161620"/>
          </a:xfrm>
          <a:prstGeom prst="rect">
            <a:avLst/>
          </a:prstGeom>
          <a:noFill/>
        </p:spPr>
      </p:pic>
      <p:sp>
        <p:nvSpPr>
          <p:cNvPr id="5" name="Rectangle 4"/>
          <p:cNvSpPr/>
          <p:nvPr/>
        </p:nvSpPr>
        <p:spPr>
          <a:xfrm>
            <a:off x="714348" y="417776"/>
            <a:ext cx="7569143" cy="5978560"/>
          </a:xfrm>
          <a:prstGeom prst="rect">
            <a:avLst/>
          </a:prstGeom>
          <a:noFill/>
          <a:ln>
            <a:noFill/>
          </a:ln>
        </p:spPr>
        <p:txBody>
          <a:bodyPr wrap="square" lIns="91440" tIns="45720" rIns="91440" bIns="45720" anchor="ctr" anchorCtr="0">
            <a:spAutoFit/>
          </a:bodyPr>
          <a:lstStyle/>
          <a:p>
            <a:pPr algn="ctr">
              <a:buNone/>
            </a:pPr>
            <a:r>
              <a:rPr lang="fa-IR" sz="105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rPr>
              <a:t>بسمه تعالي</a:t>
            </a:r>
          </a:p>
          <a:p>
            <a:pPr algn="ctr">
              <a:buNone/>
            </a:pPr>
            <a:endParaRPr lang="en-US" sz="40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endParaRPr>
          </a:p>
          <a:p>
            <a:pPr algn="ctr">
              <a:buNone/>
            </a:pPr>
            <a:endParaRPr lang="en-US" sz="40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endParaRPr>
          </a:p>
          <a:p>
            <a:pPr algn="ctr">
              <a:buNone/>
            </a:pPr>
            <a:r>
              <a:rPr lang="fa-IR" sz="20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rPr>
              <a:t>عنوان درس :تحقیق در عملیات</a:t>
            </a:r>
          </a:p>
          <a:p>
            <a:pPr algn="ctr">
              <a:buNone/>
            </a:pPr>
            <a:endParaRPr lang="en-US" sz="28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endParaRPr>
          </a:p>
          <a:p>
            <a:pPr algn="ctr">
              <a:buNone/>
            </a:pPr>
            <a:r>
              <a:rPr lang="fa-IR" sz="28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rPr>
              <a:t>موضوع :</a:t>
            </a:r>
          </a:p>
          <a:p>
            <a:pPr algn="ctr">
              <a:buNone/>
            </a:pPr>
            <a:r>
              <a:rPr lang="en-US" sz="40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rPr>
              <a:t>Solver Excel</a:t>
            </a:r>
            <a:endParaRPr lang="fa-IR" sz="40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endParaRPr>
          </a:p>
          <a:p>
            <a:pPr algn="ctr">
              <a:buNone/>
            </a:pPr>
            <a:endParaRPr lang="fa-IR" sz="40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endParaRPr>
          </a:p>
          <a:p>
            <a:pPr algn="ctr">
              <a:buNone/>
            </a:pPr>
            <a:r>
              <a:rPr lang="fa-IR" sz="32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rPr>
              <a:t>ارائه دهنده :</a:t>
            </a:r>
            <a:r>
              <a:rPr lang="en-US" sz="32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rPr>
              <a:t> </a:t>
            </a:r>
            <a:r>
              <a:rPr lang="fa-IR" sz="32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rPr>
              <a:t>فاطمه مختاری</a:t>
            </a:r>
          </a:p>
          <a:p>
            <a:pPr algn="ctr">
              <a:buNone/>
            </a:pPr>
            <a:r>
              <a:rPr lang="en-US" sz="32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rPr>
              <a:t>                </a:t>
            </a:r>
            <a:r>
              <a:rPr lang="fa-IR" sz="32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rPr>
              <a:t>مریم چوپانی</a:t>
            </a:r>
            <a:endParaRPr lang="fa-IR" sz="40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endParaRPr>
          </a:p>
          <a:p>
            <a:pPr algn="ctr">
              <a:buNone/>
            </a:pPr>
            <a:r>
              <a:rPr lang="fa-IR" sz="32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rPr>
              <a:t>استاد راهنما :آقای نعمت اللهی</a:t>
            </a:r>
            <a:endParaRPr lang="fa-IR" sz="40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endParaRPr>
          </a:p>
          <a:p>
            <a:pPr algn="ctr">
              <a:buNone/>
            </a:pPr>
            <a:endParaRPr lang="en-US" sz="14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endParaRPr>
          </a:p>
          <a:p>
            <a:pPr algn="ctr">
              <a:buNone/>
            </a:pPr>
            <a:r>
              <a:rPr lang="fa-IR" sz="1400" b="1" dirty="0" smtClean="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rPr>
              <a:t>زمستان 91</a:t>
            </a:r>
            <a:endParaRPr lang="en-US" sz="1400" b="1" dirty="0">
              <a:ln w="3175" cmpd="sng">
                <a:solidFill>
                  <a:schemeClr val="tx1"/>
                </a:solidFill>
                <a:prstDash val="solid"/>
                <a:miter lim="800000"/>
              </a:ln>
              <a:gradFill rotWithShape="1">
                <a:gsLst>
                  <a:gs pos="0">
                    <a:schemeClr val="tx1"/>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75057" dist="38100" dir="5400000" sy="-20000" rotWithShape="0">
                  <a:prstClr val="black">
                    <a:alpha val="25000"/>
                  </a:prstClr>
                </a:outerShdw>
              </a:effectLst>
              <a:cs typeface="2  Nazanin" pitchFamily="2" charset="-78"/>
            </a:endParaRPr>
          </a:p>
        </p:txBody>
      </p:sp>
      <p:sp>
        <p:nvSpPr>
          <p:cNvPr id="3" name="Slide Number Placeholder 2"/>
          <p:cNvSpPr>
            <a:spLocks noGrp="1"/>
          </p:cNvSpPr>
          <p:nvPr>
            <p:ph type="sldNum" sz="quarter" idx="12"/>
          </p:nvPr>
        </p:nvSpPr>
        <p:spPr/>
        <p:txBody>
          <a:bodyPr/>
          <a:lstStyle/>
          <a:p>
            <a:fld id="{A56A8577-C62A-4AF0-8BEF-AEE59A3BD46F}" type="slidenum">
              <a:rPr lang="fa-IR" smtClean="0"/>
              <a:pPr/>
              <a:t>2</a:t>
            </a:fld>
            <a:endParaRPr lang="fa-I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3DDesign_4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145" y="-580536"/>
            <a:ext cx="11901657" cy="74385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89924" y="897323"/>
            <a:ext cx="6045463" cy="550920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justLow">
              <a:defRPr/>
            </a:pPr>
            <a:r>
              <a:rPr lang="fa-IR" sz="3200" b="1" spc="150" dirty="0" smtClean="0">
                <a:ln w="11430"/>
                <a:solidFill>
                  <a:srgbClr val="F8F8F8"/>
                </a:solidFill>
                <a:effectLst>
                  <a:outerShdw blurRad="25400" algn="tl" rotWithShape="0">
                    <a:srgbClr val="000000">
                      <a:alpha val="43000"/>
                    </a:srgbClr>
                  </a:outerShdw>
                </a:effectLst>
              </a:rPr>
              <a:t>     </a:t>
            </a:r>
            <a:r>
              <a:rPr lang="fa-IR" sz="3200" b="1" spc="150" dirty="0" smtClean="0">
                <a:ln w="11430"/>
                <a:solidFill>
                  <a:srgbClr val="F8F8F8"/>
                </a:solidFill>
                <a:effectLst>
                  <a:outerShdw blurRad="25400" algn="tl" rotWithShape="0">
                    <a:srgbClr val="000000">
                      <a:alpha val="43000"/>
                    </a:srgbClr>
                  </a:outerShdw>
                </a:effectLst>
                <a:cs typeface="2  Nazanin" pitchFamily="2" charset="-78"/>
              </a:rPr>
              <a:t>اعمال شرط های خیلی زیاد ممکن است باعث شود که </a:t>
            </a:r>
            <a:r>
              <a:rPr lang="en-US" sz="3200" b="1" spc="150" dirty="0" smtClean="0">
                <a:ln w="11430"/>
                <a:solidFill>
                  <a:srgbClr val="F8F8F8"/>
                </a:solidFill>
                <a:effectLst>
                  <a:outerShdw blurRad="25400" algn="tl" rotWithShape="0">
                    <a:srgbClr val="000000">
                      <a:alpha val="43000"/>
                    </a:srgbClr>
                  </a:outerShdw>
                </a:effectLst>
                <a:cs typeface="2  Nazanin" pitchFamily="2" charset="-78"/>
              </a:rPr>
              <a:t>solver</a:t>
            </a:r>
            <a:r>
              <a:rPr lang="fa-IR" sz="3200" b="1" spc="150" dirty="0" smtClean="0">
                <a:ln w="11430"/>
                <a:solidFill>
                  <a:srgbClr val="F8F8F8"/>
                </a:solidFill>
                <a:effectLst>
                  <a:outerShdw blurRad="25400" algn="tl" rotWithShape="0">
                    <a:srgbClr val="000000">
                      <a:alpha val="43000"/>
                    </a:srgbClr>
                  </a:outerShdw>
                </a:effectLst>
                <a:cs typeface="2  Nazanin" pitchFamily="2" charset="-78"/>
              </a:rPr>
              <a:t> نتواند جواب را پیدا کند.اگر نتوانست از تکنیک های زیر استفاده کنید:</a:t>
            </a:r>
            <a:endParaRPr lang="en-US" sz="3200" b="1" spc="150" dirty="0" smtClean="0">
              <a:ln w="11430"/>
              <a:solidFill>
                <a:srgbClr val="F8F8F8"/>
              </a:solidFill>
              <a:effectLst>
                <a:outerShdw blurRad="25400" algn="tl" rotWithShape="0">
                  <a:srgbClr val="000000">
                    <a:alpha val="43000"/>
                  </a:srgbClr>
                </a:outerShdw>
              </a:effectLst>
              <a:cs typeface="2  Nazanin" pitchFamily="2" charset="-78"/>
            </a:endParaRPr>
          </a:p>
          <a:p>
            <a:pPr algn="justLow">
              <a:defRPr/>
            </a:pPr>
            <a:endParaRPr lang="en-US" sz="3200" b="1" spc="150" dirty="0" smtClean="0">
              <a:ln w="11430"/>
              <a:solidFill>
                <a:srgbClr val="F8F8F8"/>
              </a:solidFill>
              <a:effectLst>
                <a:outerShdw blurRad="25400" algn="tl" rotWithShape="0">
                  <a:srgbClr val="000000">
                    <a:alpha val="43000"/>
                  </a:srgbClr>
                </a:outerShdw>
              </a:effectLst>
            </a:endParaRPr>
          </a:p>
          <a:p>
            <a:pPr algn="justLow">
              <a:defRPr/>
            </a:pPr>
            <a:r>
              <a:rPr lang="fa-IR" sz="3200" b="1" spc="150" dirty="0" smtClean="0">
                <a:ln w="11430"/>
                <a:solidFill>
                  <a:srgbClr val="F8F8F8"/>
                </a:solidFill>
                <a:effectLst>
                  <a:outerShdw blurRad="25400" algn="tl" rotWithShape="0">
                    <a:srgbClr val="000000">
                      <a:alpha val="43000"/>
                    </a:srgbClr>
                  </a:outerShdw>
                </a:effectLst>
              </a:rPr>
              <a:t>      </a:t>
            </a:r>
            <a:r>
              <a:rPr lang="ar-SA" sz="3200" b="1" spc="150" dirty="0" smtClean="0">
                <a:ln w="11430"/>
                <a:solidFill>
                  <a:srgbClr val="F8F8F8"/>
                </a:solidFill>
                <a:effectLst>
                  <a:outerShdw blurRad="25400" algn="tl" rotWithShape="0">
                    <a:srgbClr val="000000">
                      <a:alpha val="43000"/>
                    </a:srgbClr>
                  </a:outerShdw>
                </a:effectLst>
              </a:rPr>
              <a:t> </a:t>
            </a:r>
            <a:r>
              <a:rPr lang="fa-IR" sz="3200" b="1" spc="150" dirty="0" smtClean="0">
                <a:ln w="11430"/>
                <a:solidFill>
                  <a:srgbClr val="F8F8F8"/>
                </a:solidFill>
                <a:effectLst>
                  <a:outerShdw blurRad="25400" algn="tl" rotWithShape="0">
                    <a:srgbClr val="000000">
                      <a:alpha val="43000"/>
                    </a:srgbClr>
                  </a:outerShdw>
                </a:effectLst>
                <a:cs typeface="2  Nazanin" pitchFamily="2" charset="-78"/>
              </a:rPr>
              <a:t>تعداد شرط ها را کاهش دهید.</a:t>
            </a:r>
            <a:endParaRPr lang="en-US" sz="3200" b="1" spc="150" dirty="0" smtClean="0">
              <a:ln w="11430"/>
              <a:solidFill>
                <a:srgbClr val="F8F8F8"/>
              </a:solidFill>
              <a:effectLst>
                <a:outerShdw blurRad="25400" algn="tl" rotWithShape="0">
                  <a:srgbClr val="000000">
                    <a:alpha val="43000"/>
                  </a:srgbClr>
                </a:outerShdw>
              </a:effectLst>
              <a:cs typeface="2  Nazanin" pitchFamily="2" charset="-78"/>
            </a:endParaRPr>
          </a:p>
          <a:p>
            <a:pPr algn="justLow">
              <a:defRPr/>
            </a:pPr>
            <a:r>
              <a:rPr lang="fa-IR" sz="3200" b="1" spc="150" dirty="0" smtClean="0">
                <a:ln w="11430"/>
                <a:solidFill>
                  <a:srgbClr val="F8F8F8"/>
                </a:solidFill>
                <a:effectLst>
                  <a:outerShdw blurRad="25400" algn="tl" rotWithShape="0">
                    <a:srgbClr val="000000">
                      <a:alpha val="43000"/>
                    </a:srgbClr>
                  </a:outerShdw>
                </a:effectLst>
              </a:rPr>
              <a:t>   </a:t>
            </a:r>
            <a:r>
              <a:rPr lang="en-US" sz="3200" b="1" spc="150" dirty="0" smtClean="0">
                <a:ln w="11430"/>
                <a:solidFill>
                  <a:srgbClr val="F8F8F8"/>
                </a:solidFill>
                <a:effectLst>
                  <a:outerShdw blurRad="25400" algn="tl" rotWithShape="0">
                    <a:srgbClr val="000000">
                      <a:alpha val="43000"/>
                    </a:srgbClr>
                  </a:outerShdw>
                </a:effectLst>
              </a:rPr>
              <a:t> </a:t>
            </a:r>
            <a:endParaRPr lang="fa-IR" sz="3200" b="1" spc="150" dirty="0">
              <a:ln w="11430"/>
              <a:solidFill>
                <a:srgbClr val="F8F8F8"/>
              </a:solidFill>
              <a:effectLst>
                <a:outerShdw blurRad="25400" algn="tl" rotWithShape="0">
                  <a:srgbClr val="000000">
                    <a:alpha val="43000"/>
                  </a:srgbClr>
                </a:outerShdw>
              </a:effectLst>
            </a:endParaRPr>
          </a:p>
          <a:p>
            <a:pPr algn="justLow">
              <a:defRPr/>
            </a:pPr>
            <a:r>
              <a:rPr lang="fa-IR" sz="3200" b="1" spc="150" dirty="0">
                <a:ln w="11430"/>
                <a:solidFill>
                  <a:srgbClr val="F8F8F8"/>
                </a:solidFill>
                <a:effectLst>
                  <a:outerShdw blurRad="25400" algn="tl" rotWithShape="0">
                    <a:srgbClr val="000000">
                      <a:alpha val="43000"/>
                    </a:srgbClr>
                  </a:outerShdw>
                </a:effectLst>
              </a:rPr>
              <a:t> </a:t>
            </a:r>
            <a:r>
              <a:rPr lang="en-US" sz="3200" b="1" spc="150" dirty="0" smtClean="0">
                <a:ln w="11430"/>
                <a:solidFill>
                  <a:srgbClr val="F8F8F8"/>
                </a:solidFill>
                <a:effectLst>
                  <a:outerShdw blurRad="25400" algn="tl" rotWithShape="0">
                    <a:srgbClr val="000000">
                      <a:alpha val="43000"/>
                    </a:srgbClr>
                  </a:outerShdw>
                </a:effectLst>
                <a:cs typeface="2  Nazanin" pitchFamily="2" charset="-78"/>
              </a:rPr>
              <a:t>solver</a:t>
            </a:r>
            <a:r>
              <a:rPr lang="fa-IR" sz="3200" b="1" spc="150" dirty="0" smtClean="0">
                <a:ln w="11430"/>
                <a:solidFill>
                  <a:srgbClr val="F8F8F8"/>
                </a:solidFill>
                <a:effectLst>
                  <a:outerShdw blurRad="25400" algn="tl" rotWithShape="0">
                    <a:srgbClr val="000000">
                      <a:alpha val="43000"/>
                    </a:srgbClr>
                  </a:outerShdw>
                </a:effectLst>
                <a:cs typeface="2  Nazanin" pitchFamily="2" charset="-78"/>
              </a:rPr>
              <a:t>را هر بار برای یک شرط اجرا کنید. هرزمان ک</a:t>
            </a:r>
            <a:r>
              <a:rPr lang="fa-IR" sz="3200" b="1" spc="150" dirty="0">
                <a:ln w="11430"/>
                <a:solidFill>
                  <a:srgbClr val="F8F8F8"/>
                </a:solidFill>
                <a:effectLst>
                  <a:outerShdw blurRad="25400" algn="tl" rotWithShape="0">
                    <a:srgbClr val="000000">
                      <a:alpha val="43000"/>
                    </a:srgbClr>
                  </a:outerShdw>
                </a:effectLst>
                <a:cs typeface="2  Nazanin" pitchFamily="2" charset="-78"/>
              </a:rPr>
              <a:t>ه</a:t>
            </a:r>
            <a:r>
              <a:rPr lang="fa-IR" sz="3200" b="1" spc="150" dirty="0" smtClean="0">
                <a:ln w="11430"/>
                <a:solidFill>
                  <a:srgbClr val="F8F8F8"/>
                </a:solidFill>
                <a:effectLst>
                  <a:outerShdw blurRad="25400" algn="tl" rotWithShape="0">
                    <a:srgbClr val="000000">
                      <a:alpha val="43000"/>
                    </a:srgbClr>
                  </a:outerShdw>
                </a:effectLst>
                <a:cs typeface="2  Nazanin" pitchFamily="2" charset="-78"/>
              </a:rPr>
              <a:t> در مورد یک شرط به جواب رسیدید به سراغ شرط دیگر بروید.</a:t>
            </a:r>
          </a:p>
        </p:txBody>
      </p:sp>
      <p:sp>
        <p:nvSpPr>
          <p:cNvPr id="7" name="Rectangle 6"/>
          <p:cNvSpPr/>
          <p:nvPr/>
        </p:nvSpPr>
        <p:spPr>
          <a:xfrm>
            <a:off x="5873217" y="168123"/>
            <a:ext cx="1149674" cy="646331"/>
          </a:xfrm>
          <a:prstGeom prst="rect">
            <a:avLst/>
          </a:prstGeom>
        </p:spPr>
        <p:txBody>
          <a:bodyPr wrap="none">
            <a:spAutoFit/>
          </a:bodyPr>
          <a:lstStyle/>
          <a:p>
            <a:r>
              <a:rPr lang="fa-IR" sz="3600" b="1" dirty="0" smtClean="0">
                <a:solidFill>
                  <a:schemeClr val="bg1"/>
                </a:solidFill>
                <a:effectLst>
                  <a:outerShdw blurRad="38100" dist="38100" dir="2700000" algn="tl">
                    <a:srgbClr val="000000">
                      <a:alpha val="43137"/>
                    </a:srgbClr>
                  </a:outerShdw>
                </a:effectLst>
                <a:cs typeface="2  Nazanin" pitchFamily="2" charset="-78"/>
              </a:rPr>
              <a:t>معایب</a:t>
            </a:r>
            <a:endParaRPr lang="en-US" sz="3600" b="1" dirty="0">
              <a:solidFill>
                <a:schemeClr val="bg1"/>
              </a:solidFill>
              <a:effectLst>
                <a:outerShdw blurRad="38100" dist="38100" dir="2700000" algn="tl">
                  <a:srgbClr val="000000">
                    <a:alpha val="43137"/>
                  </a:srgbClr>
                </a:outerShdw>
              </a:effectLst>
              <a:cs typeface="2  Nazanin" pitchFamily="2" charset="-78"/>
            </a:endParaRPr>
          </a:p>
        </p:txBody>
      </p:sp>
      <p:sp>
        <p:nvSpPr>
          <p:cNvPr id="15" name="TextBox 14"/>
          <p:cNvSpPr txBox="1"/>
          <p:nvPr/>
        </p:nvSpPr>
        <p:spPr>
          <a:xfrm>
            <a:off x="2428860" y="214290"/>
            <a:ext cx="1500198" cy="276999"/>
          </a:xfrm>
          <a:prstGeom prst="rect">
            <a:avLst/>
          </a:prstGeom>
          <a:noFill/>
        </p:spPr>
        <p:txBody>
          <a:bodyPr wrap="square" rtlCol="0">
            <a:spAutoFit/>
          </a:bodyPr>
          <a:lstStyle/>
          <a:p>
            <a:r>
              <a:rPr lang="en-US" sz="1200" dirty="0">
                <a:solidFill>
                  <a:schemeClr val="bg1"/>
                </a:solidFill>
              </a:rPr>
              <a:t>3</a:t>
            </a:r>
            <a:r>
              <a:rPr lang="en-US" sz="1200" dirty="0" smtClean="0">
                <a:solidFill>
                  <a:schemeClr val="bg1"/>
                </a:solidFill>
              </a:rPr>
              <a:t> slides remaining</a:t>
            </a:r>
            <a:endParaRPr lang="en-US" sz="1200" dirty="0">
              <a:solidFill>
                <a:schemeClr val="bg1"/>
              </a:solidFill>
            </a:endParaRPr>
          </a:p>
        </p:txBody>
      </p:sp>
      <p:grpSp>
        <p:nvGrpSpPr>
          <p:cNvPr id="26" name="Group 25"/>
          <p:cNvGrpSpPr/>
          <p:nvPr/>
        </p:nvGrpSpPr>
        <p:grpSpPr>
          <a:xfrm>
            <a:off x="285719" y="285728"/>
            <a:ext cx="2357486" cy="142876"/>
            <a:chOff x="9143999" y="1714487"/>
            <a:chExt cx="2000296" cy="214314"/>
          </a:xfrm>
        </p:grpSpPr>
        <p:sp>
          <p:nvSpPr>
            <p:cNvPr id="27" name="Rounded Rectangle 26"/>
            <p:cNvSpPr/>
            <p:nvPr/>
          </p:nvSpPr>
          <p:spPr>
            <a:xfrm>
              <a:off x="9143999" y="1714487"/>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9723227"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896995"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007076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024453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20"/>
          <p:cNvSpPr/>
          <p:nvPr/>
        </p:nvSpPr>
        <p:spPr>
          <a:xfrm>
            <a:off x="1931450" y="333226"/>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775312" y="332656"/>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123728" y="333226"/>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279368" y="333226"/>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56A8577-C62A-4AF0-8BEF-AEE59A3BD46F}" type="slidenum">
              <a:rPr lang="fa-IR" smtClean="0"/>
              <a:pPr/>
              <a:t>20</a:t>
            </a:fld>
            <a:endParaRPr lang="fa-I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linds(horizontal)">
                                      <p:cBhvr>
                                        <p:cTn id="11" dur="500"/>
                                        <p:tgtEl>
                                          <p:spTgt spid="6">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0"/>
            <a:ext cx="9753601" cy="731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00628" y="357166"/>
            <a:ext cx="3429024" cy="584775"/>
          </a:xfrm>
          <a:prstGeom prst="rect">
            <a:avLst/>
          </a:prstGeom>
          <a:noFill/>
        </p:spPr>
        <p:txBody>
          <a:bodyPr wrap="square" rtlCol="0">
            <a:spAutoFit/>
          </a:bodyPr>
          <a:lstStyle/>
          <a:p>
            <a:r>
              <a:rPr lang="fa-IR" sz="3200" dirty="0" smtClean="0">
                <a:solidFill>
                  <a:schemeClr val="bg1"/>
                </a:solidFill>
              </a:rPr>
              <a:t>منابع و ماخذ</a:t>
            </a:r>
            <a:endParaRPr lang="en-US" sz="3200" dirty="0">
              <a:solidFill>
                <a:schemeClr val="bg1"/>
              </a:solidFill>
            </a:endParaRPr>
          </a:p>
        </p:txBody>
      </p:sp>
      <p:sp>
        <p:nvSpPr>
          <p:cNvPr id="4" name="Rounded Rectangle 3"/>
          <p:cNvSpPr/>
          <p:nvPr/>
        </p:nvSpPr>
        <p:spPr>
          <a:xfrm>
            <a:off x="576552" y="941941"/>
            <a:ext cx="6000792" cy="4214842"/>
          </a:xfrm>
          <a:prstGeom prst="roundRect">
            <a:avLst/>
          </a:prstGeom>
          <a:solidFill>
            <a:schemeClr val="bg1">
              <a:alpha val="84000"/>
            </a:schemeClr>
          </a:solidFill>
          <a:ln w="539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2800" dirty="0" smtClean="0">
                <a:solidFill>
                  <a:schemeClr val="tx1"/>
                </a:solidFill>
                <a:hlinkClick r:id="rId3"/>
              </a:rPr>
              <a:t>www.</a:t>
            </a:r>
            <a:r>
              <a:rPr lang="en-US" sz="2800" b="1" dirty="0" smtClean="0">
                <a:solidFill>
                  <a:schemeClr val="tx1"/>
                </a:solidFill>
                <a:hlinkClick r:id="rId3"/>
              </a:rPr>
              <a:t>farsaran.ir</a:t>
            </a:r>
            <a:endParaRPr lang="en-US" sz="2800" b="1" dirty="0" smtClean="0">
              <a:solidFill>
                <a:schemeClr val="tx1"/>
              </a:solidFill>
            </a:endParaRPr>
          </a:p>
          <a:p>
            <a:pPr algn="l" rtl="0"/>
            <a:endParaRPr lang="fa-IR" sz="2800" dirty="0" smtClean="0">
              <a:solidFill>
                <a:schemeClr val="tx1"/>
              </a:solidFill>
            </a:endParaRPr>
          </a:p>
          <a:p>
            <a:pPr algn="l" rtl="0"/>
            <a:r>
              <a:rPr lang="en-US" sz="2800" dirty="0" smtClean="0">
                <a:solidFill>
                  <a:schemeClr val="tx1"/>
                </a:solidFill>
                <a:hlinkClick r:id="rId4"/>
              </a:rPr>
              <a:t>www.irpdf.com</a:t>
            </a:r>
            <a:endParaRPr lang="en-US" sz="2800" dirty="0" smtClean="0">
              <a:solidFill>
                <a:schemeClr val="tx1"/>
              </a:solidFill>
            </a:endParaRPr>
          </a:p>
          <a:p>
            <a:pPr algn="ctr" rtl="0"/>
            <a:endParaRPr lang="en-US" sz="2800" dirty="0">
              <a:solidFill>
                <a:schemeClr val="tx1"/>
              </a:solidFill>
            </a:endParaRPr>
          </a:p>
        </p:txBody>
      </p:sp>
      <p:sp>
        <p:nvSpPr>
          <p:cNvPr id="9" name="TextBox 8"/>
          <p:cNvSpPr txBox="1"/>
          <p:nvPr/>
        </p:nvSpPr>
        <p:spPr>
          <a:xfrm>
            <a:off x="2714612" y="214290"/>
            <a:ext cx="1500198" cy="276999"/>
          </a:xfrm>
          <a:prstGeom prst="rect">
            <a:avLst/>
          </a:prstGeom>
          <a:noFill/>
        </p:spPr>
        <p:txBody>
          <a:bodyPr wrap="square" rtlCol="0">
            <a:spAutoFit/>
          </a:bodyPr>
          <a:lstStyle/>
          <a:p>
            <a:r>
              <a:rPr lang="en-US" sz="1200" dirty="0" smtClean="0">
                <a:solidFill>
                  <a:schemeClr val="bg1"/>
                </a:solidFill>
              </a:rPr>
              <a:t>2 slides remaining</a:t>
            </a:r>
            <a:endParaRPr lang="en-US" sz="1200" dirty="0">
              <a:solidFill>
                <a:schemeClr val="bg1"/>
              </a:solidFill>
            </a:endParaRPr>
          </a:p>
        </p:txBody>
      </p:sp>
      <p:grpSp>
        <p:nvGrpSpPr>
          <p:cNvPr id="10" name="Group 9"/>
          <p:cNvGrpSpPr/>
          <p:nvPr/>
        </p:nvGrpSpPr>
        <p:grpSpPr>
          <a:xfrm>
            <a:off x="179511" y="285728"/>
            <a:ext cx="2749414" cy="142876"/>
            <a:chOff x="9063625" y="1714488"/>
            <a:chExt cx="2080671" cy="214314"/>
          </a:xfrm>
        </p:grpSpPr>
        <p:sp>
          <p:nvSpPr>
            <p:cNvPr id="11" name="Rounded Rectangle 10"/>
            <p:cNvSpPr/>
            <p:nvPr/>
          </p:nvSpPr>
          <p:spPr>
            <a:xfrm>
              <a:off x="9063625" y="1714488"/>
              <a:ext cx="2080671"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213735" y="176629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723227"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896995"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07076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24453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41829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0592068"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20"/>
          <p:cNvSpPr/>
          <p:nvPr/>
        </p:nvSpPr>
        <p:spPr>
          <a:xfrm>
            <a:off x="2633254" y="317070"/>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423384" y="330695"/>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94121" y="320267"/>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56A8577-C62A-4AF0-8BEF-AEE59A3BD46F}" type="slidenum">
              <a:rPr lang="fa-IR" smtClean="0"/>
              <a:pPr/>
              <a:t>21</a:t>
            </a:fld>
            <a:endParaRPr lang="fa-I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200909023313-12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321" y="-230560"/>
            <a:ext cx="12192001" cy="7620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flipV="1">
            <a:off x="395535" y="285726"/>
            <a:ext cx="2390513" cy="142876"/>
            <a:chOff x="8985088" y="1714491"/>
            <a:chExt cx="2159208" cy="214314"/>
          </a:xfrm>
        </p:grpSpPr>
        <p:sp>
          <p:nvSpPr>
            <p:cNvPr id="4" name="Rounded Rectangle 3"/>
            <p:cNvSpPr/>
            <p:nvPr/>
          </p:nvSpPr>
          <p:spPr>
            <a:xfrm>
              <a:off x="8985088" y="1714491"/>
              <a:ext cx="2159208"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723227"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896995"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07076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24453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41829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0592068"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765836"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2633596" y="214290"/>
            <a:ext cx="1500198" cy="276999"/>
          </a:xfrm>
          <a:prstGeom prst="rect">
            <a:avLst/>
          </a:prstGeom>
          <a:noFill/>
        </p:spPr>
        <p:txBody>
          <a:bodyPr wrap="square" rtlCol="0">
            <a:spAutoFit/>
          </a:bodyPr>
          <a:lstStyle/>
          <a:p>
            <a:r>
              <a:rPr lang="en-US" sz="1200" dirty="0" smtClean="0">
                <a:solidFill>
                  <a:schemeClr val="bg1"/>
                </a:solidFill>
              </a:rPr>
              <a:t>1 slides remaining</a:t>
            </a:r>
            <a:endParaRPr lang="en-US" sz="1200" dirty="0">
              <a:solidFill>
                <a:schemeClr val="bg1"/>
              </a:solidFill>
            </a:endParaRPr>
          </a:p>
        </p:txBody>
      </p:sp>
      <p:sp>
        <p:nvSpPr>
          <p:cNvPr id="17" name="Rounded Rectangle 16"/>
          <p:cNvSpPr/>
          <p:nvPr/>
        </p:nvSpPr>
        <p:spPr>
          <a:xfrm>
            <a:off x="467544" y="321447"/>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567400" y="333226"/>
            <a:ext cx="132392" cy="71438"/>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5954" y="1052736"/>
            <a:ext cx="3805977"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Dotum" pitchFamily="34" charset="-127"/>
                <a:ea typeface="Dotum" pitchFamily="34" charset="-127"/>
              </a:rPr>
              <a:t>Any Question?</a:t>
            </a:r>
            <a:endParaRPr lang="en-US" sz="3600" b="1" dirty="0">
              <a:effectLst>
                <a:outerShdw blurRad="38100" dist="38100" dir="2700000" algn="tl">
                  <a:srgbClr val="000000">
                    <a:alpha val="43137"/>
                  </a:srgbClr>
                </a:outerShdw>
              </a:effectLst>
              <a:latin typeface="Dotum" pitchFamily="34" charset="-127"/>
              <a:ea typeface="Dotum" pitchFamily="34" charset="-127"/>
            </a:endParaRPr>
          </a:p>
        </p:txBody>
      </p:sp>
      <p:sp>
        <p:nvSpPr>
          <p:cNvPr id="2" name="Slide Number Placeholder 1"/>
          <p:cNvSpPr>
            <a:spLocks noGrp="1"/>
          </p:cNvSpPr>
          <p:nvPr>
            <p:ph type="sldNum" sz="quarter" idx="12"/>
          </p:nvPr>
        </p:nvSpPr>
        <p:spPr/>
        <p:txBody>
          <a:bodyPr/>
          <a:lstStyle/>
          <a:p>
            <a:fld id="{A56A8577-C62A-4AF0-8BEF-AEE59A3BD46F}" type="slidenum">
              <a:rPr lang="fa-IR" smtClean="0"/>
              <a:pPr/>
              <a:t>22</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0 L 0 0.25 E" pathEditMode="relative" ptsTypes="">
                                      <p:cBhvr>
                                        <p:cTn id="6"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J:\1920x1200_color-kingdom_by_saltshaker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137353"/>
            <a:ext cx="9216008" cy="80227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43768" y="6000768"/>
            <a:ext cx="1500198" cy="461665"/>
          </a:xfrm>
          <a:prstGeom prst="rect">
            <a:avLst/>
          </a:prstGeom>
          <a:noFill/>
        </p:spPr>
        <p:txBody>
          <a:bodyPr wrap="square" rtlCol="0">
            <a:spAutoFit/>
          </a:bodyPr>
          <a:lstStyle/>
          <a:p>
            <a:r>
              <a:rPr lang="en-US" sz="2400" dirty="0" smtClean="0"/>
              <a:t>DONE!</a:t>
            </a:r>
            <a:endParaRPr lang="en-US" sz="2400" dirty="0"/>
          </a:p>
        </p:txBody>
      </p:sp>
      <p:grpSp>
        <p:nvGrpSpPr>
          <p:cNvPr id="7" name="Group 6"/>
          <p:cNvGrpSpPr/>
          <p:nvPr/>
        </p:nvGrpSpPr>
        <p:grpSpPr>
          <a:xfrm>
            <a:off x="5357818" y="6143644"/>
            <a:ext cx="2143172" cy="214314"/>
            <a:chOff x="9144000" y="1714488"/>
            <a:chExt cx="2000296" cy="214314"/>
          </a:xfrm>
        </p:grpSpPr>
        <p:sp>
          <p:nvSpPr>
            <p:cNvPr id="8" name="Rounded Rectangle 7"/>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723227"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896995"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07076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24453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41829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592068"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765836"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939646" y="1768071"/>
              <a:ext cx="115846"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701795" y="0"/>
            <a:ext cx="5739392"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Thanks for</a:t>
            </a:r>
          </a:p>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 your attention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endParaRPr>
          </a:p>
        </p:txBody>
      </p:sp>
      <p:sp>
        <p:nvSpPr>
          <p:cNvPr id="2" name="Slide Number Placeholder 1"/>
          <p:cNvSpPr>
            <a:spLocks noGrp="1"/>
          </p:cNvSpPr>
          <p:nvPr>
            <p:ph type="sldNum" sz="quarter" idx="12"/>
          </p:nvPr>
        </p:nvSpPr>
        <p:spPr/>
        <p:txBody>
          <a:bodyPr/>
          <a:lstStyle/>
          <a:p>
            <a:fld id="{A56A8577-C62A-4AF0-8BEF-AEE59A3BD46F}" type="slidenum">
              <a:rPr lang="fa-IR" smtClean="0"/>
              <a:pPr/>
              <a:t>23</a:t>
            </a:fld>
            <a:endParaRPr lang="fa-I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1920x1200_color-kingdom_by_saltshaker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15416"/>
            <a:ext cx="9180512" cy="71734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r"/>
            <a:r>
              <a:rPr lang="fa-IR" b="1" dirty="0" smtClean="0">
                <a:solidFill>
                  <a:schemeClr val="bg1"/>
                </a:solidFill>
                <a:cs typeface="2  Nazanin" pitchFamily="2" charset="-78"/>
              </a:rPr>
              <a:t>رئوس مطالب</a:t>
            </a:r>
            <a:endParaRPr lang="fa-IR" b="1" dirty="0">
              <a:solidFill>
                <a:schemeClr val="bg1"/>
              </a:solidFill>
              <a:cs typeface="2  Nazanin" pitchFamily="2" charset="-78"/>
            </a:endParaRPr>
          </a:p>
        </p:txBody>
      </p:sp>
      <p:sp>
        <p:nvSpPr>
          <p:cNvPr id="3" name="Content Placeholder 2"/>
          <p:cNvSpPr>
            <a:spLocks noGrp="1"/>
          </p:cNvSpPr>
          <p:nvPr>
            <p:ph idx="1"/>
          </p:nvPr>
        </p:nvSpPr>
        <p:spPr>
          <a:xfrm>
            <a:off x="457200" y="1340768"/>
            <a:ext cx="8229600" cy="4785395"/>
          </a:xfrm>
        </p:spPr>
        <p:txBody>
          <a:bodyPr/>
          <a:lstStyle/>
          <a:p>
            <a:pPr>
              <a:lnSpc>
                <a:spcPct val="150000"/>
              </a:lnSpc>
              <a:buNone/>
            </a:pPr>
            <a:r>
              <a:rPr lang="fa-IR" dirty="0" smtClean="0">
                <a:solidFill>
                  <a:schemeClr val="bg1"/>
                </a:solidFill>
                <a:effectLst>
                  <a:outerShdw blurRad="38100" dist="38100" dir="2700000" algn="tl">
                    <a:srgbClr val="000000">
                      <a:alpha val="43137"/>
                    </a:srgbClr>
                  </a:outerShdw>
                </a:effectLst>
              </a:rPr>
              <a:t>		</a:t>
            </a:r>
            <a:r>
              <a:rPr lang="en-US" sz="4000" b="1" dirty="0" smtClean="0">
                <a:solidFill>
                  <a:schemeClr val="bg1"/>
                </a:solidFill>
                <a:effectLst>
                  <a:outerShdw blurRad="38100" dist="38100" dir="2700000" algn="tl">
                    <a:srgbClr val="000000">
                      <a:alpha val="43137"/>
                    </a:srgbClr>
                  </a:outerShdw>
                </a:effectLst>
                <a:cs typeface="2  Nazanin" pitchFamily="2" charset="-78"/>
              </a:rPr>
              <a:t>solver </a:t>
            </a:r>
            <a:r>
              <a:rPr lang="fa-IR" sz="4000" b="1" dirty="0" smtClean="0">
                <a:solidFill>
                  <a:schemeClr val="bg1"/>
                </a:solidFill>
                <a:effectLst>
                  <a:outerShdw blurRad="38100" dist="38100" dir="2700000" algn="tl">
                    <a:srgbClr val="000000">
                      <a:alpha val="43137"/>
                    </a:srgbClr>
                  </a:outerShdw>
                </a:effectLst>
                <a:cs typeface="2  Nazanin" pitchFamily="2" charset="-78"/>
              </a:rPr>
              <a:t>چیست</a:t>
            </a:r>
          </a:p>
          <a:p>
            <a:pPr>
              <a:lnSpc>
                <a:spcPct val="150000"/>
              </a:lnSpc>
              <a:buNone/>
            </a:pPr>
            <a:r>
              <a:rPr lang="fa-IR" sz="4000" b="1" dirty="0" smtClean="0">
                <a:solidFill>
                  <a:schemeClr val="bg1"/>
                </a:solidFill>
                <a:effectLst>
                  <a:outerShdw blurRad="38100" dist="38100" dir="2700000" algn="tl">
                    <a:srgbClr val="000000">
                      <a:alpha val="43137"/>
                    </a:srgbClr>
                  </a:outerShdw>
                </a:effectLst>
                <a:cs typeface="2  Nazanin" pitchFamily="2" charset="-78"/>
              </a:rPr>
              <a:t>		نصب </a:t>
            </a:r>
            <a:r>
              <a:rPr lang="en-US" sz="4000" b="1" dirty="0" smtClean="0">
                <a:solidFill>
                  <a:schemeClr val="bg1"/>
                </a:solidFill>
                <a:effectLst>
                  <a:outerShdw blurRad="38100" dist="38100" dir="2700000" algn="tl">
                    <a:srgbClr val="000000">
                      <a:alpha val="43137"/>
                    </a:srgbClr>
                  </a:outerShdw>
                </a:effectLst>
                <a:cs typeface="2  Nazanin" pitchFamily="2" charset="-78"/>
              </a:rPr>
              <a:t>solver</a:t>
            </a:r>
            <a:endParaRPr lang="fa-IR" sz="4000" b="1" dirty="0" smtClean="0">
              <a:solidFill>
                <a:schemeClr val="bg1"/>
              </a:solidFill>
              <a:effectLst>
                <a:outerShdw blurRad="38100" dist="38100" dir="2700000" algn="tl">
                  <a:srgbClr val="000000">
                    <a:alpha val="43137"/>
                  </a:srgbClr>
                </a:outerShdw>
              </a:effectLst>
              <a:cs typeface="2  Nazanin" pitchFamily="2" charset="-78"/>
            </a:endParaRPr>
          </a:p>
          <a:p>
            <a:pPr lvl="0">
              <a:lnSpc>
                <a:spcPct val="150000"/>
              </a:lnSpc>
              <a:buNone/>
            </a:pPr>
            <a:r>
              <a:rPr lang="fa-IR" sz="4000" b="1" dirty="0" smtClean="0">
                <a:solidFill>
                  <a:schemeClr val="bg1"/>
                </a:solidFill>
                <a:effectLst>
                  <a:outerShdw blurRad="38100" dist="38100" dir="2700000" algn="tl">
                    <a:srgbClr val="000000">
                      <a:alpha val="43137"/>
                    </a:srgbClr>
                  </a:outerShdw>
                </a:effectLst>
                <a:cs typeface="2  Nazanin" pitchFamily="2" charset="-78"/>
              </a:rPr>
              <a:t>		نحوه ي عملكرد</a:t>
            </a:r>
            <a:endParaRPr lang="en-US" sz="4000" b="1" dirty="0" smtClean="0">
              <a:solidFill>
                <a:schemeClr val="bg1"/>
              </a:solidFill>
              <a:effectLst>
                <a:outerShdw blurRad="38100" dist="38100" dir="2700000" algn="tl">
                  <a:srgbClr val="000000">
                    <a:alpha val="43137"/>
                  </a:srgbClr>
                </a:outerShdw>
              </a:effectLst>
              <a:cs typeface="2  Nazanin" pitchFamily="2" charset="-78"/>
            </a:endParaRPr>
          </a:p>
          <a:p>
            <a:pPr lvl="0">
              <a:lnSpc>
                <a:spcPct val="150000"/>
              </a:lnSpc>
              <a:buNone/>
            </a:pPr>
            <a:endParaRPr lang="fa-IR" sz="4000" b="1" dirty="0" smtClean="0">
              <a:solidFill>
                <a:schemeClr val="bg1"/>
              </a:solidFill>
              <a:effectLst>
                <a:outerShdw blurRad="38100" dist="38100" dir="2700000" algn="tl">
                  <a:srgbClr val="000000">
                    <a:alpha val="43137"/>
                  </a:srgbClr>
                </a:outerShdw>
              </a:effectLst>
              <a:cs typeface="2  Nazanin" pitchFamily="2" charset="-78"/>
            </a:endParaRPr>
          </a:p>
          <a:p>
            <a:pPr>
              <a:lnSpc>
                <a:spcPct val="150000"/>
              </a:lnSpc>
              <a:buNone/>
            </a:pPr>
            <a:endParaRPr lang="fa-IR" dirty="0">
              <a:solidFill>
                <a:schemeClr val="bg1"/>
              </a:solidFill>
              <a:effectLst>
                <a:outerShdw blurRad="38100" dist="38100" dir="2700000" algn="tl">
                  <a:srgbClr val="000000">
                    <a:alpha val="43137"/>
                  </a:srgbClr>
                </a:outerShdw>
              </a:effectLst>
            </a:endParaRPr>
          </a:p>
        </p:txBody>
      </p:sp>
      <p:sp>
        <p:nvSpPr>
          <p:cNvPr id="13" name="Title 1"/>
          <p:cNvSpPr txBox="1">
            <a:spLocks/>
          </p:cNvSpPr>
          <p:nvPr/>
        </p:nvSpPr>
        <p:spPr>
          <a:xfrm>
            <a:off x="4929190" y="5429264"/>
            <a:ext cx="3429024" cy="71438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4000" b="1" dirty="0" smtClean="0">
                <a:solidFill>
                  <a:schemeClr val="bg1"/>
                </a:solidFill>
                <a:effectLst>
                  <a:outerShdw blurRad="38100" dist="38100" dir="2700000" algn="tl">
                    <a:srgbClr val="000000">
                      <a:alpha val="43137"/>
                    </a:srgbClr>
                  </a:outerShdw>
                </a:effectLst>
                <a:latin typeface="Times New Roman" pitchFamily="18" charset="0"/>
                <a:ea typeface="+mj-ea"/>
                <a:cs typeface="2  Nazanin" pitchFamily="2" charset="-78"/>
              </a:rPr>
              <a:t>معایب</a:t>
            </a:r>
            <a:endParaRPr kumimoji="0" 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2  Nazanin" pitchFamily="2" charset="-78"/>
            </a:endParaRPr>
          </a:p>
        </p:txBody>
      </p:sp>
      <p:sp>
        <p:nvSpPr>
          <p:cNvPr id="27" name="TextBox 26"/>
          <p:cNvSpPr txBox="1"/>
          <p:nvPr/>
        </p:nvSpPr>
        <p:spPr>
          <a:xfrm>
            <a:off x="1214414" y="3071810"/>
            <a:ext cx="2143140" cy="584775"/>
          </a:xfrm>
          <a:prstGeom prst="rect">
            <a:avLst/>
          </a:prstGeom>
          <a:noFill/>
        </p:spPr>
        <p:txBody>
          <a:bodyPr wrap="square" rtlCol="1">
            <a:spAutoFit/>
          </a:bodyPr>
          <a:lstStyle/>
          <a:p>
            <a:endParaRPr lang="fa-IR" sz="3200" dirty="0">
              <a:solidFill>
                <a:schemeClr val="bg1"/>
              </a:solidFill>
            </a:endParaRPr>
          </a:p>
        </p:txBody>
      </p:sp>
      <p:sp>
        <p:nvSpPr>
          <p:cNvPr id="28" name="Freeform 27"/>
          <p:cNvSpPr/>
          <p:nvPr/>
        </p:nvSpPr>
        <p:spPr>
          <a:xfrm>
            <a:off x="8001023" y="5324248"/>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8001024" y="3571876"/>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8001024" y="2643182"/>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001024" y="1714488"/>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000496" y="4357694"/>
            <a:ext cx="3714776" cy="954107"/>
          </a:xfrm>
          <a:prstGeom prst="rect">
            <a:avLst/>
          </a:prstGeom>
          <a:noFill/>
        </p:spPr>
        <p:txBody>
          <a:bodyPr wrap="square" rtlCol="1">
            <a:spAutoFit/>
          </a:bodyPr>
          <a:lstStyle/>
          <a:p>
            <a:r>
              <a:rPr lang="fa-IR" sz="3600" b="1" dirty="0" smtClean="0">
                <a:solidFill>
                  <a:schemeClr val="bg1"/>
                </a:solidFill>
                <a:effectLst>
                  <a:outerShdw blurRad="38100" dist="38100" dir="2700000" algn="tl">
                    <a:srgbClr val="000000">
                      <a:alpha val="43137"/>
                    </a:srgbClr>
                  </a:outerShdw>
                </a:effectLst>
                <a:cs typeface="2  Nazanin" pitchFamily="2" charset="-78"/>
              </a:rPr>
              <a:t>ایجاد گزارش با</a:t>
            </a:r>
            <a:r>
              <a:rPr lang="en-US" sz="3600" b="1" dirty="0" smtClean="0">
                <a:solidFill>
                  <a:schemeClr val="bg1"/>
                </a:solidFill>
                <a:effectLst>
                  <a:outerShdw blurRad="38100" dist="38100" dir="2700000" algn="tl">
                    <a:srgbClr val="000000">
                      <a:alpha val="43137"/>
                    </a:srgbClr>
                  </a:outerShdw>
                </a:effectLst>
                <a:cs typeface="2  Nazanin" pitchFamily="2" charset="-78"/>
              </a:rPr>
              <a:t>solver</a:t>
            </a:r>
          </a:p>
          <a:p>
            <a:endParaRPr lang="fa-IR" sz="2000" dirty="0">
              <a:effectLst>
                <a:outerShdw blurRad="38100" dist="38100" dir="2700000" algn="tl">
                  <a:srgbClr val="000000">
                    <a:alpha val="43137"/>
                  </a:srgbClr>
                </a:outerShdw>
              </a:effectLst>
            </a:endParaRPr>
          </a:p>
        </p:txBody>
      </p:sp>
      <p:sp>
        <p:nvSpPr>
          <p:cNvPr id="33" name="Freeform 32"/>
          <p:cNvSpPr/>
          <p:nvPr/>
        </p:nvSpPr>
        <p:spPr>
          <a:xfrm>
            <a:off x="8001024" y="4500570"/>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Home\Desktop\Untitled.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091" b="90909" l="5882" r="88235">
                        <a14:backgroundMark x1="94118" y1="90909" x2="94118" y2="90909"/>
                        <a14:backgroundMark x1="94118" y1="90909" x2="94118" y2="81818"/>
                      </a14:backgroundRemoval>
                    </a14:imgEffect>
                  </a14:imgLayer>
                </a14:imgProps>
              </a:ext>
            </a:extLst>
          </a:blip>
          <a:srcRect/>
          <a:stretch>
            <a:fillRect/>
          </a:stretch>
        </p:blipFill>
        <p:spPr bwMode="auto">
          <a:xfrm rot="10800000">
            <a:off x="8786810" y="2357430"/>
            <a:ext cx="357190" cy="462246"/>
          </a:xfrm>
          <a:prstGeom prst="rect">
            <a:avLst/>
          </a:prstGeom>
          <a:noFill/>
        </p:spPr>
      </p:pic>
      <p:pic>
        <p:nvPicPr>
          <p:cNvPr id="19" name="Picture 2" descr="C:\Users\Home\Desktop\Untitled.png"/>
          <p:cNvPicPr>
            <a:picLocks noChangeAspect="1" noChangeArrowheads="1"/>
          </p:cNvPicPr>
          <p:nvPr/>
        </p:nvPicPr>
        <p:blipFill>
          <a:blip r:embed="rId5" cstate="print"/>
          <a:srcRect/>
          <a:stretch>
            <a:fillRect/>
          </a:stretch>
        </p:blipFill>
        <p:spPr bwMode="auto">
          <a:xfrm rot="10800000">
            <a:off x="8639685" y="3071810"/>
            <a:ext cx="357190" cy="462246"/>
          </a:xfrm>
          <a:prstGeom prst="rect">
            <a:avLst/>
          </a:prstGeom>
          <a:noFill/>
        </p:spPr>
      </p:pic>
      <p:sp>
        <p:nvSpPr>
          <p:cNvPr id="4" name="Slide Number Placeholder 3"/>
          <p:cNvSpPr>
            <a:spLocks noGrp="1"/>
          </p:cNvSpPr>
          <p:nvPr>
            <p:ph type="sldNum" sz="quarter" idx="12"/>
          </p:nvPr>
        </p:nvSpPr>
        <p:spPr/>
        <p:txBody>
          <a:bodyPr/>
          <a:lstStyle/>
          <a:p>
            <a:fld id="{A56A8577-C62A-4AF0-8BEF-AEE59A3BD46F}" type="slidenum">
              <a:rPr lang="fa-IR" smtClean="0"/>
              <a:pPr/>
              <a:t>3</a:t>
            </a:fld>
            <a:endParaRPr lang="fa-IR"/>
          </a:p>
        </p:txBody>
      </p:sp>
    </p:spTree>
    <p:extLst>
      <p:ext uri="{BB962C8B-B14F-4D97-AF65-F5344CB8AC3E}">
        <p14:creationId xmlns:p14="http://schemas.microsoft.com/office/powerpoint/2010/main" val="19829275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4.81481E-6 L -0.07083 -0.08726 " pathEditMode="relative" rAng="0" ptsTypes="AA">
                                      <p:cBhvr>
                                        <p:cTn id="6" dur="500" fill="hold"/>
                                        <p:tgtEl>
                                          <p:spTgt spid="4098"/>
                                        </p:tgtEl>
                                        <p:attrNameLst>
                                          <p:attrName>ppt_x</p:attrName>
                                          <p:attrName>ppt_y</p:attrName>
                                        </p:attrNameLst>
                                      </p:cBhvr>
                                      <p:rCtr x="-3500" y="-4400"/>
                                    </p:animMotion>
                                  </p:childTnLst>
                                </p:cTn>
                              </p:par>
                            </p:childTnLst>
                          </p:cTn>
                        </p:par>
                        <p:par>
                          <p:cTn id="7" fill="hold">
                            <p:stCondLst>
                              <p:cond delay="500"/>
                            </p:stCondLst>
                            <p:childTnLst>
                              <p:par>
                                <p:cTn id="8" presetID="26" presetClass="emph" presetSubtype="0" fill="hold" grpId="0" nodeType="afterEffect">
                                  <p:stCondLst>
                                    <p:cond delay="0"/>
                                  </p:stCondLst>
                                  <p:childTnLst>
                                    <p:animEffect transition="out" filter="fade">
                                      <p:cBhvr>
                                        <p:cTn id="9" dur="500" tmFilter="0, 0; .2, .5; .8, .5; 1, 0"/>
                                        <p:tgtEl>
                                          <p:spTgt spid="31"/>
                                        </p:tgtEl>
                                      </p:cBhvr>
                                    </p:animEffect>
                                    <p:animScale>
                                      <p:cBhvr>
                                        <p:cTn id="10" dur="250" autoRev="1" fill="hold"/>
                                        <p:tgtEl>
                                          <p:spTgt spid="31"/>
                                        </p:tgtEl>
                                      </p:cBhvr>
                                      <p:by x="105000" y="105000"/>
                                    </p:animScale>
                                  </p:childTnLst>
                                </p:cTn>
                              </p:par>
                              <p:par>
                                <p:cTn id="11" presetID="0" presetClass="path" presetSubtype="0" accel="50000" decel="50000" fill="hold" nodeType="withEffect">
                                  <p:stCondLst>
                                    <p:cond delay="0"/>
                                  </p:stCondLst>
                                  <p:childTnLst>
                                    <p:animMotion origin="layout" path="M -1.94444E-6 -4.81481E-6 L -0.06302 -0.18935 " pathEditMode="relative" rAng="0" ptsTypes="AA">
                                      <p:cBhvr>
                                        <p:cTn id="12" dur="500" fill="hold"/>
                                        <p:tgtEl>
                                          <p:spTgt spid="19"/>
                                        </p:tgtEl>
                                        <p:attrNameLst>
                                          <p:attrName>ppt_x</p:attrName>
                                          <p:attrName>ppt_y</p:attrName>
                                        </p:attrNameLst>
                                      </p:cBhvr>
                                      <p:rCtr x="-3200" y="-9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pic>
        <p:nvPicPr>
          <p:cNvPr id="3074"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2214546" y="142852"/>
            <a:ext cx="1500198" cy="276999"/>
          </a:xfrm>
          <a:prstGeom prst="rect">
            <a:avLst/>
          </a:prstGeom>
          <a:noFill/>
        </p:spPr>
        <p:txBody>
          <a:bodyPr wrap="square" rtlCol="0">
            <a:spAutoFit/>
          </a:bodyPr>
          <a:lstStyle/>
          <a:p>
            <a:r>
              <a:rPr lang="en-US" sz="1200" dirty="0" smtClean="0"/>
              <a:t>13 slides remaining</a:t>
            </a:r>
            <a:endParaRPr lang="en-US" sz="1200" dirty="0"/>
          </a:p>
        </p:txBody>
      </p:sp>
      <p:sp>
        <p:nvSpPr>
          <p:cNvPr id="4" name="TextBox 3"/>
          <p:cNvSpPr txBox="1"/>
          <p:nvPr/>
        </p:nvSpPr>
        <p:spPr>
          <a:xfrm>
            <a:off x="0" y="1428736"/>
            <a:ext cx="8715436" cy="1384995"/>
          </a:xfrm>
          <a:prstGeom prst="rect">
            <a:avLst/>
          </a:prstGeom>
          <a:noFill/>
        </p:spPr>
        <p:txBody>
          <a:bodyPr wrap="square" rtlCol="1">
            <a:spAutoFit/>
          </a:bodyPr>
          <a:lstStyle/>
          <a:p>
            <a:pPr algn="justLow"/>
            <a:r>
              <a:rPr lang="en-US" sz="2800" b="1" dirty="0" smtClean="0">
                <a:effectLst>
                  <a:outerShdw blurRad="38100" dist="38100" dir="2700000" algn="tl">
                    <a:srgbClr val="000000">
                      <a:alpha val="43137"/>
                    </a:srgbClr>
                  </a:outerShdw>
                </a:effectLst>
                <a:cs typeface="2  Nazanin" pitchFamily="2" charset="-78"/>
              </a:rPr>
              <a:t>Solver </a:t>
            </a:r>
            <a:r>
              <a:rPr lang="fa-IR" sz="2800" b="1" dirty="0" smtClean="0">
                <a:effectLst>
                  <a:outerShdw blurRad="38100" dist="38100" dir="2700000" algn="tl">
                    <a:srgbClr val="000000">
                      <a:alpha val="43137"/>
                    </a:srgbClr>
                  </a:outerShdw>
                </a:effectLst>
                <a:cs typeface="2  Nazanin" pitchFamily="2" charset="-78"/>
              </a:rPr>
              <a:t>یک </a:t>
            </a:r>
            <a:r>
              <a:rPr lang="en-US" sz="2800" b="1" dirty="0" smtClean="0">
                <a:effectLst>
                  <a:outerShdw blurRad="38100" dist="38100" dir="2700000" algn="tl">
                    <a:srgbClr val="000000">
                      <a:alpha val="43137"/>
                    </a:srgbClr>
                  </a:outerShdw>
                </a:effectLst>
                <a:cs typeface="2  Nazanin" pitchFamily="2" charset="-78"/>
              </a:rPr>
              <a:t>Add-in </a:t>
            </a:r>
            <a:r>
              <a:rPr lang="fa-IR" sz="2800" b="1" dirty="0" smtClean="0">
                <a:effectLst>
                  <a:outerShdw blurRad="38100" dist="38100" dir="2700000" algn="tl">
                    <a:srgbClr val="000000">
                      <a:alpha val="43137"/>
                    </a:srgbClr>
                  </a:outerShdw>
                </a:effectLst>
                <a:cs typeface="2  Nazanin" pitchFamily="2" charset="-78"/>
              </a:rPr>
              <a:t>می باشد، بدین معنی که</a:t>
            </a:r>
            <a:r>
              <a:rPr lang="en-US" sz="2800" b="1" dirty="0" smtClean="0">
                <a:effectLst>
                  <a:outerShdw blurRad="38100" dist="38100" dir="2700000" algn="tl">
                    <a:srgbClr val="000000">
                      <a:alpha val="43137"/>
                    </a:srgbClr>
                  </a:outerShdw>
                </a:effectLst>
                <a:cs typeface="2  Nazanin" pitchFamily="2" charset="-78"/>
              </a:rPr>
              <a:t> </a:t>
            </a:r>
            <a:r>
              <a:rPr lang="fa-IR" sz="2800" b="1" dirty="0">
                <a:effectLst>
                  <a:outerShdw blurRad="38100" dist="38100" dir="2700000" algn="tl">
                    <a:srgbClr val="000000">
                      <a:alpha val="43137"/>
                    </a:srgbClr>
                  </a:outerShdw>
                </a:effectLst>
                <a:cs typeface="2  Nazanin" pitchFamily="2" charset="-78"/>
              </a:rPr>
              <a:t> </a:t>
            </a:r>
            <a:r>
              <a:rPr lang="fa-IR" sz="2800" b="1" dirty="0" smtClean="0">
                <a:effectLst>
                  <a:outerShdw blurRad="38100" dist="38100" dir="2700000" algn="tl">
                    <a:srgbClr val="000000">
                      <a:alpha val="43137"/>
                    </a:srgbClr>
                  </a:outerShdw>
                </a:effectLst>
                <a:cs typeface="2  Nazanin" pitchFamily="2" charset="-78"/>
              </a:rPr>
              <a:t>یکی از امکانات جانبی نرم افزار است و برنامه ای است که روی اکسل سوار شده و توسط آن می توان مسائل بهینه سازی و برنامه ریزی خطی را حل کرد. </a:t>
            </a:r>
          </a:p>
        </p:txBody>
      </p:sp>
      <p:grpSp>
        <p:nvGrpSpPr>
          <p:cNvPr id="80" name="Group 79"/>
          <p:cNvGrpSpPr/>
          <p:nvPr/>
        </p:nvGrpSpPr>
        <p:grpSpPr>
          <a:xfrm>
            <a:off x="214282" y="214290"/>
            <a:ext cx="2143172" cy="214314"/>
            <a:chOff x="9144000" y="1714488"/>
            <a:chExt cx="2000296" cy="214314"/>
          </a:xfrm>
        </p:grpSpPr>
        <p:sp>
          <p:nvSpPr>
            <p:cNvPr id="66" name="Rounded Rectangle 65"/>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580112" y="214290"/>
            <a:ext cx="2135160" cy="646331"/>
          </a:xfrm>
          <a:prstGeom prst="rect">
            <a:avLst/>
          </a:prstGeom>
          <a:noFill/>
        </p:spPr>
        <p:txBody>
          <a:bodyPr wrap="square" rtlCol="1">
            <a:spAutoFit/>
          </a:bodyPr>
          <a:lstStyle/>
          <a:p>
            <a:r>
              <a:rPr lang="en-US" sz="3600" b="1" dirty="0" smtClean="0">
                <a:effectLst>
                  <a:outerShdw blurRad="38100" dist="38100" dir="2700000" algn="tl">
                    <a:srgbClr val="000000">
                      <a:alpha val="43137"/>
                    </a:srgbClr>
                  </a:outerShdw>
                </a:effectLst>
              </a:rPr>
              <a:t>Solve</a:t>
            </a:r>
            <a:r>
              <a:rPr lang="en-US" sz="3600" b="1" dirty="0">
                <a:effectLst>
                  <a:outerShdw blurRad="38100" dist="38100" dir="2700000" algn="tl">
                    <a:srgbClr val="000000">
                      <a:alpha val="43137"/>
                    </a:srgbClr>
                  </a:outerShdw>
                </a:effectLst>
              </a:rPr>
              <a:t>r</a:t>
            </a:r>
            <a:endParaRPr lang="fa-IR" sz="36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A56A8577-C62A-4AF0-8BEF-AEE59A3BD46F}" type="slidenum">
              <a:rPr lang="fa-IR" smtClean="0"/>
              <a:pPr/>
              <a:t>4</a:t>
            </a:fld>
            <a:endParaRPr lang="fa-I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3.05556E-6 1.49861E-6 L 0.04722 0.03145 " pathEditMode="relative" rAng="0" ptsTypes="AA">
                                      <p:cBhvr>
                                        <p:cTn id="6" dur="2000" fill="hold"/>
                                        <p:tgtEl>
                                          <p:spTgt spid="12">
                                            <p:txEl>
                                              <p:pRg st="0" end="0"/>
                                            </p:txEl>
                                          </p:spTgt>
                                        </p:tgtEl>
                                        <p:attrNameLst>
                                          <p:attrName>ppt_x</p:attrName>
                                          <p:attrName>ppt_y</p:attrName>
                                        </p:attrNameLst>
                                      </p:cBhvr>
                                      <p:rCtr x="2400" y="1600"/>
                                    </p:animMotion>
                                  </p:childTnLst>
                                </p:cTn>
                              </p:par>
                              <p:par>
                                <p:cTn id="7" presetID="3" presetClass="emph" presetSubtype="2" fill="hold" nodeType="withEffect">
                                  <p:stCondLst>
                                    <p:cond delay="0"/>
                                  </p:stCondLst>
                                  <p:childTnLst>
                                    <p:animClr clrSpc="rgb" dir="cw">
                                      <p:cBhvr override="childStyle">
                                        <p:cTn id="8" dur="1000" fill="hold"/>
                                        <p:tgtEl>
                                          <p:spTgt spid="12">
                                            <p:txEl>
                                              <p:pRg st="0" end="0"/>
                                            </p:txEl>
                                          </p:spTgt>
                                        </p:tgtEl>
                                        <p:attrNameLst>
                                          <p:attrName>style.color</p:attrName>
                                        </p:attrNameLst>
                                      </p:cBhvr>
                                      <p:to>
                                        <a:schemeClr val="bg1"/>
                                      </p:to>
                                    </p:animClr>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J:\1920x1200_color-kingdom_by_saltshaker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15416"/>
            <a:ext cx="9180512" cy="71734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r"/>
            <a:r>
              <a:rPr lang="fa-IR" b="1" dirty="0" smtClean="0">
                <a:solidFill>
                  <a:schemeClr val="bg1"/>
                </a:solidFill>
                <a:effectLst>
                  <a:outerShdw blurRad="38100" dist="38100" dir="2700000" algn="tl">
                    <a:srgbClr val="000000">
                      <a:alpha val="43137"/>
                    </a:srgbClr>
                  </a:outerShdw>
                </a:effectLst>
                <a:cs typeface="2  Nazanin" pitchFamily="2" charset="-78"/>
              </a:rPr>
              <a:t>رئوس مطالب</a:t>
            </a:r>
            <a:endParaRPr lang="fa-IR" b="1" dirty="0">
              <a:solidFill>
                <a:schemeClr val="bg1"/>
              </a:solidFill>
              <a:effectLst>
                <a:outerShdw blurRad="38100" dist="38100" dir="2700000" algn="tl">
                  <a:srgbClr val="000000">
                    <a:alpha val="43137"/>
                  </a:srgbClr>
                </a:outerShdw>
              </a:effectLst>
              <a:cs typeface="2  Nazanin" pitchFamily="2" charset="-78"/>
            </a:endParaRPr>
          </a:p>
        </p:txBody>
      </p:sp>
      <p:sp>
        <p:nvSpPr>
          <p:cNvPr id="3" name="Content Placeholder 2"/>
          <p:cNvSpPr>
            <a:spLocks noGrp="1"/>
          </p:cNvSpPr>
          <p:nvPr>
            <p:ph idx="1"/>
          </p:nvPr>
        </p:nvSpPr>
        <p:spPr/>
        <p:txBody>
          <a:bodyPr/>
          <a:lstStyle/>
          <a:p>
            <a:pPr>
              <a:lnSpc>
                <a:spcPct val="150000"/>
              </a:lnSpc>
              <a:buNone/>
            </a:pPr>
            <a:r>
              <a:rPr lang="fa-IR" dirty="0" smtClean="0">
                <a:solidFill>
                  <a:schemeClr val="bg1"/>
                </a:solidFill>
              </a:rPr>
              <a:t>		</a:t>
            </a:r>
            <a:r>
              <a:rPr lang="en-US" b="1" dirty="0" smtClean="0">
                <a:solidFill>
                  <a:schemeClr val="bg1"/>
                </a:solidFill>
                <a:effectLst>
                  <a:outerShdw blurRad="38100" dist="38100" dir="2700000" algn="tl">
                    <a:srgbClr val="000000">
                      <a:alpha val="43137"/>
                    </a:srgbClr>
                  </a:outerShdw>
                </a:effectLst>
                <a:cs typeface="2  Nazanin" pitchFamily="2" charset="-78"/>
              </a:rPr>
              <a:t>solver</a:t>
            </a:r>
            <a:r>
              <a:rPr lang="fa-IR" b="1" dirty="0" smtClean="0">
                <a:solidFill>
                  <a:schemeClr val="bg1"/>
                </a:solidFill>
                <a:effectLst>
                  <a:outerShdw blurRad="38100" dist="38100" dir="2700000" algn="tl">
                    <a:srgbClr val="000000">
                      <a:alpha val="43137"/>
                    </a:srgbClr>
                  </a:outerShdw>
                </a:effectLst>
                <a:cs typeface="2  Nazanin" pitchFamily="2" charset="-78"/>
              </a:rPr>
              <a:t> چیست</a:t>
            </a:r>
          </a:p>
          <a:p>
            <a:pPr>
              <a:lnSpc>
                <a:spcPct val="150000"/>
              </a:lnSpc>
              <a:buNone/>
            </a:pPr>
            <a:r>
              <a:rPr lang="fa-IR" b="1" dirty="0" smtClean="0">
                <a:solidFill>
                  <a:schemeClr val="bg1"/>
                </a:solidFill>
                <a:effectLst>
                  <a:outerShdw blurRad="38100" dist="38100" dir="2700000" algn="tl">
                    <a:srgbClr val="000000">
                      <a:alpha val="43137"/>
                    </a:srgbClr>
                  </a:outerShdw>
                </a:effectLst>
                <a:cs typeface="2  Nazanin" pitchFamily="2" charset="-78"/>
              </a:rPr>
              <a:t>		نصب </a:t>
            </a:r>
            <a:r>
              <a:rPr lang="en-US" b="1" dirty="0" smtClean="0">
                <a:solidFill>
                  <a:schemeClr val="bg1"/>
                </a:solidFill>
                <a:effectLst>
                  <a:outerShdw blurRad="38100" dist="38100" dir="2700000" algn="tl">
                    <a:srgbClr val="000000">
                      <a:alpha val="43137"/>
                    </a:srgbClr>
                  </a:outerShdw>
                </a:effectLst>
                <a:cs typeface="2  Nazanin" pitchFamily="2" charset="-78"/>
              </a:rPr>
              <a:t>solver</a:t>
            </a:r>
            <a:endParaRPr lang="fa-IR" b="1" dirty="0" smtClean="0">
              <a:solidFill>
                <a:schemeClr val="bg1"/>
              </a:solidFill>
              <a:effectLst>
                <a:outerShdw blurRad="38100" dist="38100" dir="2700000" algn="tl">
                  <a:srgbClr val="000000">
                    <a:alpha val="43137"/>
                  </a:srgbClr>
                </a:outerShdw>
              </a:effectLst>
              <a:cs typeface="2  Nazanin" pitchFamily="2" charset="-78"/>
            </a:endParaRPr>
          </a:p>
          <a:p>
            <a:pPr lvl="0">
              <a:lnSpc>
                <a:spcPct val="150000"/>
              </a:lnSpc>
              <a:buNone/>
            </a:pPr>
            <a:r>
              <a:rPr lang="fa-IR" b="1" dirty="0" smtClean="0">
                <a:solidFill>
                  <a:schemeClr val="bg1"/>
                </a:solidFill>
                <a:effectLst>
                  <a:outerShdw blurRad="38100" dist="38100" dir="2700000" algn="tl">
                    <a:srgbClr val="000000">
                      <a:alpha val="43137"/>
                    </a:srgbClr>
                  </a:outerShdw>
                </a:effectLst>
                <a:cs typeface="2  Nazanin" pitchFamily="2" charset="-78"/>
              </a:rPr>
              <a:t>		نحوه ي عملكرد</a:t>
            </a:r>
            <a:endParaRPr lang="en-US" b="1" dirty="0" smtClean="0">
              <a:solidFill>
                <a:schemeClr val="bg1"/>
              </a:solidFill>
              <a:effectLst>
                <a:outerShdw blurRad="38100" dist="38100" dir="2700000" algn="tl">
                  <a:srgbClr val="000000">
                    <a:alpha val="43137"/>
                  </a:srgbClr>
                </a:outerShdw>
              </a:effectLst>
              <a:cs typeface="2  Nazanin" pitchFamily="2" charset="-78"/>
            </a:endParaRPr>
          </a:p>
          <a:p>
            <a:pPr lvl="0">
              <a:lnSpc>
                <a:spcPct val="150000"/>
              </a:lnSpc>
              <a:buNone/>
            </a:pPr>
            <a:endParaRPr lang="fa-IR" b="1" dirty="0" smtClean="0">
              <a:solidFill>
                <a:schemeClr val="bg1"/>
              </a:solidFill>
              <a:effectLst>
                <a:outerShdw blurRad="38100" dist="38100" dir="2700000" algn="tl">
                  <a:srgbClr val="000000">
                    <a:alpha val="43137"/>
                  </a:srgbClr>
                </a:outerShdw>
              </a:effectLst>
              <a:cs typeface="2  Nazanin" pitchFamily="2" charset="-78"/>
            </a:endParaRPr>
          </a:p>
          <a:p>
            <a:pPr>
              <a:lnSpc>
                <a:spcPct val="150000"/>
              </a:lnSpc>
              <a:buNone/>
            </a:pPr>
            <a:endParaRPr lang="fa-IR" b="1" dirty="0">
              <a:solidFill>
                <a:schemeClr val="bg1"/>
              </a:solidFill>
              <a:effectLst>
                <a:outerShdw blurRad="38100" dist="38100" dir="2700000" algn="tl">
                  <a:srgbClr val="000000">
                    <a:alpha val="43137"/>
                  </a:srgbClr>
                </a:outerShdw>
              </a:effectLst>
            </a:endParaRPr>
          </a:p>
        </p:txBody>
      </p:sp>
      <p:sp>
        <p:nvSpPr>
          <p:cNvPr id="8" name="Freeform 7"/>
          <p:cNvSpPr/>
          <p:nvPr/>
        </p:nvSpPr>
        <p:spPr>
          <a:xfrm>
            <a:off x="8001023" y="1714488"/>
            <a:ext cx="571505" cy="428627"/>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16F621"/>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5143504" y="5357826"/>
            <a:ext cx="3429024" cy="71438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chemeClr val="bg1"/>
                </a:solidFill>
                <a:effectLst>
                  <a:outerShdw blurRad="38100" dist="38100" dir="2700000" algn="tl">
                    <a:srgbClr val="000000">
                      <a:alpha val="43137"/>
                    </a:srgbClr>
                  </a:outerShdw>
                </a:effectLst>
                <a:latin typeface="Times New Roman" pitchFamily="18" charset="0"/>
                <a:ea typeface="+mj-ea"/>
                <a:cs typeface="2  Nazanin" pitchFamily="2" charset="-78"/>
              </a:rPr>
              <a:t>معایب</a:t>
            </a:r>
            <a:r>
              <a:rPr kumimoji="0" lang="en-US"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r>
            <a:br>
              <a:rPr kumimoji="0" lang="en-US" sz="32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br>
            <a:endParaRPr kumimoji="0" lang="en-US" sz="320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28" name="Freeform 27"/>
          <p:cNvSpPr/>
          <p:nvPr/>
        </p:nvSpPr>
        <p:spPr>
          <a:xfrm>
            <a:off x="8001024" y="5286388"/>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8001024" y="3571876"/>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8001024" y="2643182"/>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71934" y="4357694"/>
            <a:ext cx="3714776" cy="861774"/>
          </a:xfrm>
          <a:prstGeom prst="rect">
            <a:avLst/>
          </a:prstGeom>
          <a:noFill/>
        </p:spPr>
        <p:txBody>
          <a:bodyPr wrap="square" rtlCol="1">
            <a:spAutoFit/>
          </a:bodyPr>
          <a:lstStyle/>
          <a:p>
            <a:r>
              <a:rPr lang="fa-IR" sz="3200" b="1" dirty="0" smtClean="0">
                <a:solidFill>
                  <a:schemeClr val="bg1"/>
                </a:solidFill>
                <a:effectLst>
                  <a:outerShdw blurRad="38100" dist="38100" dir="2700000" algn="tl">
                    <a:srgbClr val="000000">
                      <a:alpha val="43137"/>
                    </a:srgbClr>
                  </a:outerShdw>
                </a:effectLst>
                <a:cs typeface="2  Nazanin" pitchFamily="2" charset="-78"/>
              </a:rPr>
              <a:t>ایجاد گزارش با </a:t>
            </a:r>
            <a:r>
              <a:rPr lang="en-US" sz="3200" b="1" dirty="0" smtClean="0">
                <a:solidFill>
                  <a:schemeClr val="bg1"/>
                </a:solidFill>
                <a:effectLst>
                  <a:outerShdw blurRad="38100" dist="38100" dir="2700000" algn="tl">
                    <a:srgbClr val="000000">
                      <a:alpha val="43137"/>
                    </a:srgbClr>
                  </a:outerShdw>
                </a:effectLst>
                <a:cs typeface="2  Nazanin" pitchFamily="2" charset="-78"/>
              </a:rPr>
              <a:t>solver</a:t>
            </a:r>
          </a:p>
          <a:p>
            <a:endParaRPr lang="fa-IR" dirty="0"/>
          </a:p>
        </p:txBody>
      </p:sp>
      <p:sp>
        <p:nvSpPr>
          <p:cNvPr id="33" name="Freeform 32"/>
          <p:cNvSpPr/>
          <p:nvPr/>
        </p:nvSpPr>
        <p:spPr>
          <a:xfrm>
            <a:off x="8001024" y="4500570"/>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Home\Desktop\Untitled.png"/>
          <p:cNvPicPr>
            <a:picLocks noChangeAspect="1" noChangeArrowheads="1"/>
          </p:cNvPicPr>
          <p:nvPr/>
        </p:nvPicPr>
        <p:blipFill>
          <a:blip r:embed="rId3" cstate="print"/>
          <a:srcRect/>
          <a:stretch>
            <a:fillRect/>
          </a:stretch>
        </p:blipFill>
        <p:spPr bwMode="auto">
          <a:xfrm rot="10800000">
            <a:off x="8786810" y="2357430"/>
            <a:ext cx="357190" cy="462246"/>
          </a:xfrm>
          <a:prstGeom prst="rect">
            <a:avLst/>
          </a:prstGeom>
          <a:noFill/>
        </p:spPr>
      </p:pic>
      <p:sp>
        <p:nvSpPr>
          <p:cNvPr id="4" name="Slide Number Placeholder 3"/>
          <p:cNvSpPr>
            <a:spLocks noGrp="1"/>
          </p:cNvSpPr>
          <p:nvPr>
            <p:ph type="sldNum" sz="quarter" idx="12"/>
          </p:nvPr>
        </p:nvSpPr>
        <p:spPr/>
        <p:txBody>
          <a:bodyPr/>
          <a:lstStyle/>
          <a:p>
            <a:fld id="{A56A8577-C62A-4AF0-8BEF-AEE59A3BD46F}" type="slidenum">
              <a:rPr lang="fa-IR" smtClean="0"/>
              <a:pPr/>
              <a:t>5</a:t>
            </a:fld>
            <a:endParaRPr lang="fa-IR"/>
          </a:p>
        </p:txBody>
      </p:sp>
    </p:spTree>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4.81481E-6 L -0.07083 0.04908 " pathEditMode="relative" rAng="0" ptsTypes="AA">
                                      <p:cBhvr>
                                        <p:cTn id="6" dur="500" fill="hold"/>
                                        <p:tgtEl>
                                          <p:spTgt spid="4098"/>
                                        </p:tgtEl>
                                        <p:attrNameLst>
                                          <p:attrName>ppt_x</p:attrName>
                                          <p:attrName>ppt_y</p:attrName>
                                        </p:attrNameLst>
                                      </p:cBhvr>
                                      <p:rCtr x="-3500" y="2500"/>
                                    </p:animMotion>
                                  </p:childTnLst>
                                </p:cTn>
                              </p:par>
                            </p:childTnLst>
                          </p:cTn>
                        </p:par>
                        <p:par>
                          <p:cTn id="7" fill="hold">
                            <p:stCondLst>
                              <p:cond delay="500"/>
                            </p:stCondLst>
                            <p:childTnLst>
                              <p:par>
                                <p:cTn id="8" presetID="26" presetClass="emph" presetSubtype="0" fill="hold" grpId="0" nodeType="afterEffect">
                                  <p:stCondLst>
                                    <p:cond delay="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Installing Solver – Main Body</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752600"/>
            <a:ext cx="4038600" cy="3804478"/>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209800"/>
            <a:ext cx="4922044" cy="4038600"/>
          </a:xfrm>
          <a:prstGeom prst="rect">
            <a:avLst/>
          </a:prstGeom>
          <a:noFill/>
          <a:ln w="9525">
            <a:noFill/>
            <a:miter lim="800000"/>
            <a:headEnd/>
            <a:tailEnd/>
          </a:ln>
        </p:spPr>
      </p:pic>
      <p:pic>
        <p:nvPicPr>
          <p:cNvPr id="3077" name="Picture 5"/>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2922104"/>
            <a:ext cx="2743200" cy="3935896"/>
          </a:xfrm>
          <a:prstGeom prst="rect">
            <a:avLst/>
          </a:prstGeom>
          <a:noFill/>
          <a:ln w="9525">
            <a:noFill/>
            <a:miter lim="800000"/>
            <a:headEnd/>
            <a:tailEnd/>
          </a:ln>
        </p:spPr>
      </p:pic>
      <p:grpSp>
        <p:nvGrpSpPr>
          <p:cNvPr id="7" name="Group 6"/>
          <p:cNvGrpSpPr/>
          <p:nvPr/>
        </p:nvGrpSpPr>
        <p:grpSpPr>
          <a:xfrm>
            <a:off x="148557" y="209913"/>
            <a:ext cx="2214578" cy="142876"/>
            <a:chOff x="9144000" y="1714488"/>
            <a:chExt cx="2000296" cy="214314"/>
          </a:xfrm>
        </p:grpSpPr>
        <p:sp>
          <p:nvSpPr>
            <p:cNvPr id="8" name="Rounded Rectangle 7"/>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461289" y="60966"/>
            <a:ext cx="1993045" cy="369332"/>
          </a:xfrm>
          <a:prstGeom prst="rect">
            <a:avLst/>
          </a:prstGeom>
        </p:spPr>
        <p:txBody>
          <a:bodyPr wrap="none">
            <a:spAutoFit/>
          </a:bodyPr>
          <a:lstStyle/>
          <a:p>
            <a:r>
              <a:rPr lang="en-US" dirty="0"/>
              <a:t>12 slides remaining</a:t>
            </a:r>
          </a:p>
        </p:txBody>
      </p:sp>
      <p:sp>
        <p:nvSpPr>
          <p:cNvPr id="4" name="Slide Number Placeholder 3"/>
          <p:cNvSpPr>
            <a:spLocks noGrp="1"/>
          </p:cNvSpPr>
          <p:nvPr>
            <p:ph type="sldNum" sz="quarter" idx="12"/>
          </p:nvPr>
        </p:nvSpPr>
        <p:spPr/>
        <p:txBody>
          <a:bodyPr/>
          <a:lstStyle/>
          <a:p>
            <a:fld id="{A56A8577-C62A-4AF0-8BEF-AEE59A3BD46F}" type="slidenum">
              <a:rPr lang="fa-IR" smtClean="0"/>
              <a:pPr/>
              <a:t>6</a:t>
            </a:fld>
            <a:endParaRPr lang="fa-IR"/>
          </a:p>
        </p:txBody>
      </p:sp>
    </p:spTree>
    <p:extLst>
      <p:ext uri="{BB962C8B-B14F-4D97-AF65-F5344CB8AC3E}">
        <p14:creationId xmlns:p14="http://schemas.microsoft.com/office/powerpoint/2010/main" val="24424675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par>
                                <p:cTn id="8" presetID="16" presetClass="entr" presetSubtype="21"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arn(inVertical)">
                                      <p:cBhvr>
                                        <p:cTn id="10" dur="500"/>
                                        <p:tgtEl>
                                          <p:spTgt spid="3076"/>
                                        </p:tgtEl>
                                      </p:cBhvr>
                                    </p:animEffect>
                                  </p:childTnLst>
                                </p:cTn>
                              </p:par>
                              <p:par>
                                <p:cTn id="11" presetID="16" presetClass="entr" presetSubtype="21" fill="hold" nodeType="with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barn(inVertical)">
                                      <p:cBhvr>
                                        <p:cTn id="13" dur="500"/>
                                        <p:tgtEl>
                                          <p:spTgt spid="3077"/>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73360" y="-62984"/>
            <a:ext cx="8229600" cy="1391341"/>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mtClean="0"/>
              <a:t>Installing Solver- VBA</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60" y="1033979"/>
            <a:ext cx="4415940" cy="306095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3560" y="1414979"/>
            <a:ext cx="5486400" cy="547260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56A8577-C62A-4AF0-8BEF-AEE59A3BD46F}" type="slidenum">
              <a:rPr lang="fa-IR" smtClean="0"/>
              <a:pPr/>
              <a:t>7</a:t>
            </a:fld>
            <a:endParaRPr lang="fa-IR"/>
          </a:p>
        </p:txBody>
      </p:sp>
    </p:spTree>
    <p:extLst>
      <p:ext uri="{BB962C8B-B14F-4D97-AF65-F5344CB8AC3E}">
        <p14:creationId xmlns:p14="http://schemas.microsoft.com/office/powerpoint/2010/main" val="24141593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J:\1920x1200_color-kingdom_by_saltshaker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15416"/>
            <a:ext cx="9180512" cy="71734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r"/>
            <a:r>
              <a:rPr lang="fa-IR" b="1" dirty="0" smtClean="0">
                <a:solidFill>
                  <a:schemeClr val="bg1"/>
                </a:solidFill>
                <a:effectLst>
                  <a:outerShdw blurRad="38100" dist="38100" dir="2700000" algn="tl">
                    <a:srgbClr val="000000">
                      <a:alpha val="43137"/>
                    </a:srgbClr>
                  </a:outerShdw>
                </a:effectLst>
                <a:cs typeface="2  Nazanin" pitchFamily="2" charset="-78"/>
              </a:rPr>
              <a:t>رئوس مطالب</a:t>
            </a:r>
            <a:endParaRPr lang="fa-IR" b="1" dirty="0">
              <a:solidFill>
                <a:schemeClr val="bg1"/>
              </a:solidFill>
              <a:effectLst>
                <a:outerShdw blurRad="38100" dist="38100" dir="2700000" algn="tl">
                  <a:srgbClr val="000000">
                    <a:alpha val="43137"/>
                  </a:srgbClr>
                </a:outerShdw>
              </a:effectLst>
              <a:cs typeface="2  Nazanin" pitchFamily="2" charset="-78"/>
            </a:endParaRPr>
          </a:p>
        </p:txBody>
      </p:sp>
      <p:sp>
        <p:nvSpPr>
          <p:cNvPr id="3" name="Content Placeholder 2"/>
          <p:cNvSpPr>
            <a:spLocks noGrp="1"/>
          </p:cNvSpPr>
          <p:nvPr>
            <p:ph idx="1"/>
          </p:nvPr>
        </p:nvSpPr>
        <p:spPr/>
        <p:txBody>
          <a:bodyPr/>
          <a:lstStyle/>
          <a:p>
            <a:pPr>
              <a:lnSpc>
                <a:spcPct val="150000"/>
              </a:lnSpc>
              <a:buNone/>
            </a:pPr>
            <a:r>
              <a:rPr lang="fa-IR" dirty="0" smtClean="0">
                <a:solidFill>
                  <a:schemeClr val="bg1"/>
                </a:solidFill>
              </a:rPr>
              <a:t>		</a:t>
            </a:r>
            <a:r>
              <a:rPr lang="en-US" b="1" dirty="0" smtClean="0">
                <a:solidFill>
                  <a:schemeClr val="bg1"/>
                </a:solidFill>
                <a:effectLst>
                  <a:outerShdw blurRad="38100" dist="38100" dir="2700000" algn="tl">
                    <a:srgbClr val="000000">
                      <a:alpha val="43137"/>
                    </a:srgbClr>
                  </a:outerShdw>
                </a:effectLst>
                <a:cs typeface="2  Nazanin" pitchFamily="2" charset="-78"/>
              </a:rPr>
              <a:t>solver</a:t>
            </a:r>
            <a:r>
              <a:rPr lang="fa-IR" b="1" dirty="0" smtClean="0">
                <a:solidFill>
                  <a:schemeClr val="bg1"/>
                </a:solidFill>
                <a:effectLst>
                  <a:outerShdw blurRad="38100" dist="38100" dir="2700000" algn="tl">
                    <a:srgbClr val="000000">
                      <a:alpha val="43137"/>
                    </a:srgbClr>
                  </a:outerShdw>
                </a:effectLst>
                <a:cs typeface="2  Nazanin" pitchFamily="2" charset="-78"/>
              </a:rPr>
              <a:t> چیست</a:t>
            </a:r>
          </a:p>
          <a:p>
            <a:pPr>
              <a:lnSpc>
                <a:spcPct val="150000"/>
              </a:lnSpc>
              <a:buNone/>
            </a:pPr>
            <a:r>
              <a:rPr lang="fa-IR" b="1" dirty="0" smtClean="0">
                <a:solidFill>
                  <a:schemeClr val="bg1"/>
                </a:solidFill>
                <a:effectLst>
                  <a:outerShdw blurRad="38100" dist="38100" dir="2700000" algn="tl">
                    <a:srgbClr val="000000">
                      <a:alpha val="43137"/>
                    </a:srgbClr>
                  </a:outerShdw>
                </a:effectLst>
                <a:cs typeface="2  Nazanin" pitchFamily="2" charset="-78"/>
              </a:rPr>
              <a:t>		نصب </a:t>
            </a:r>
            <a:r>
              <a:rPr lang="en-US" b="1" dirty="0" smtClean="0">
                <a:solidFill>
                  <a:schemeClr val="bg1"/>
                </a:solidFill>
                <a:effectLst>
                  <a:outerShdw blurRad="38100" dist="38100" dir="2700000" algn="tl">
                    <a:srgbClr val="000000">
                      <a:alpha val="43137"/>
                    </a:srgbClr>
                  </a:outerShdw>
                </a:effectLst>
                <a:cs typeface="2  Nazanin" pitchFamily="2" charset="-78"/>
              </a:rPr>
              <a:t>solver</a:t>
            </a:r>
            <a:endParaRPr lang="fa-IR" b="1" dirty="0" smtClean="0">
              <a:solidFill>
                <a:schemeClr val="bg1"/>
              </a:solidFill>
              <a:effectLst>
                <a:outerShdw blurRad="38100" dist="38100" dir="2700000" algn="tl">
                  <a:srgbClr val="000000">
                    <a:alpha val="43137"/>
                  </a:srgbClr>
                </a:outerShdw>
              </a:effectLst>
              <a:cs typeface="2  Nazanin" pitchFamily="2" charset="-78"/>
            </a:endParaRPr>
          </a:p>
          <a:p>
            <a:pPr lvl="0">
              <a:lnSpc>
                <a:spcPct val="150000"/>
              </a:lnSpc>
              <a:buNone/>
            </a:pPr>
            <a:r>
              <a:rPr lang="fa-IR" b="1" dirty="0" smtClean="0">
                <a:solidFill>
                  <a:schemeClr val="bg1"/>
                </a:solidFill>
                <a:effectLst>
                  <a:outerShdw blurRad="38100" dist="38100" dir="2700000" algn="tl">
                    <a:srgbClr val="000000">
                      <a:alpha val="43137"/>
                    </a:srgbClr>
                  </a:outerShdw>
                </a:effectLst>
                <a:cs typeface="2  Nazanin" pitchFamily="2" charset="-78"/>
              </a:rPr>
              <a:t>		نحوه ي عملكرد</a:t>
            </a:r>
            <a:endParaRPr lang="en-US" b="1" dirty="0" smtClean="0">
              <a:solidFill>
                <a:schemeClr val="bg1"/>
              </a:solidFill>
              <a:effectLst>
                <a:outerShdw blurRad="38100" dist="38100" dir="2700000" algn="tl">
                  <a:srgbClr val="000000">
                    <a:alpha val="43137"/>
                  </a:srgbClr>
                </a:outerShdw>
              </a:effectLst>
              <a:cs typeface="2  Nazanin" pitchFamily="2" charset="-78"/>
            </a:endParaRPr>
          </a:p>
          <a:p>
            <a:pPr lvl="0">
              <a:lnSpc>
                <a:spcPct val="150000"/>
              </a:lnSpc>
              <a:buNone/>
            </a:pPr>
            <a:endParaRPr lang="fa-IR" b="1" dirty="0" smtClean="0">
              <a:solidFill>
                <a:schemeClr val="bg1"/>
              </a:solidFill>
              <a:effectLst>
                <a:outerShdw blurRad="38100" dist="38100" dir="2700000" algn="tl">
                  <a:srgbClr val="000000">
                    <a:alpha val="43137"/>
                  </a:srgbClr>
                </a:outerShdw>
              </a:effectLst>
              <a:cs typeface="2  Nazanin" pitchFamily="2" charset="-78"/>
            </a:endParaRPr>
          </a:p>
          <a:p>
            <a:pPr>
              <a:lnSpc>
                <a:spcPct val="150000"/>
              </a:lnSpc>
              <a:buNone/>
            </a:pPr>
            <a:endParaRPr lang="fa-IR" dirty="0">
              <a:solidFill>
                <a:schemeClr val="bg1"/>
              </a:solidFill>
              <a:cs typeface="2  Nazanin" pitchFamily="2" charset="-78"/>
            </a:endParaRPr>
          </a:p>
        </p:txBody>
      </p:sp>
      <p:sp>
        <p:nvSpPr>
          <p:cNvPr id="8" name="Freeform 7"/>
          <p:cNvSpPr/>
          <p:nvPr/>
        </p:nvSpPr>
        <p:spPr>
          <a:xfrm>
            <a:off x="8001023" y="1714488"/>
            <a:ext cx="571505" cy="428627"/>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16F621"/>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8001024" y="2643182"/>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16F621"/>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5143504" y="5286388"/>
            <a:ext cx="3429024" cy="71438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3200" b="1" dirty="0" smtClean="0">
                <a:solidFill>
                  <a:schemeClr val="bg1"/>
                </a:solidFill>
                <a:effectLst>
                  <a:outerShdw blurRad="38100" dist="38100" dir="2700000" algn="tl">
                    <a:srgbClr val="000000">
                      <a:alpha val="43137"/>
                    </a:srgbClr>
                  </a:outerShdw>
                </a:effectLst>
                <a:latin typeface="Times New Roman" pitchFamily="18" charset="0"/>
                <a:ea typeface="+mj-ea"/>
                <a:cs typeface="2  Nazanin" pitchFamily="2" charset="-78"/>
              </a:rPr>
              <a:t>معایب</a:t>
            </a:r>
            <a:r>
              <a:rPr kumimoji="0" lang="en-US" sz="320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
            </a:r>
            <a:br>
              <a:rPr kumimoji="0" lang="en-US" sz="3200"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br>
            <a:endParaRPr kumimoji="0" lang="en-US" sz="3200"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28" name="Freeform 27"/>
          <p:cNvSpPr/>
          <p:nvPr/>
        </p:nvSpPr>
        <p:spPr>
          <a:xfrm>
            <a:off x="8001024" y="5429264"/>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8001024" y="3571876"/>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143372" y="4286256"/>
            <a:ext cx="3714776" cy="861774"/>
          </a:xfrm>
          <a:prstGeom prst="rect">
            <a:avLst/>
          </a:prstGeom>
          <a:noFill/>
        </p:spPr>
        <p:txBody>
          <a:bodyPr wrap="square" rtlCol="1">
            <a:spAutoFit/>
          </a:bodyPr>
          <a:lstStyle/>
          <a:p>
            <a:r>
              <a:rPr lang="fa-IR" sz="3200" b="1" dirty="0" smtClean="0">
                <a:solidFill>
                  <a:schemeClr val="bg1"/>
                </a:solidFill>
                <a:effectLst>
                  <a:outerShdw blurRad="38100" dist="38100" dir="2700000" algn="tl">
                    <a:srgbClr val="000000">
                      <a:alpha val="43137"/>
                    </a:srgbClr>
                  </a:outerShdw>
                </a:effectLst>
                <a:cs typeface="2  Nazanin" pitchFamily="2" charset="-78"/>
              </a:rPr>
              <a:t>ایجاد گزارش با </a:t>
            </a:r>
            <a:r>
              <a:rPr lang="en-US" sz="3200" b="1" dirty="0" smtClean="0">
                <a:solidFill>
                  <a:schemeClr val="bg1"/>
                </a:solidFill>
                <a:effectLst>
                  <a:outerShdw blurRad="38100" dist="38100" dir="2700000" algn="tl">
                    <a:srgbClr val="000000">
                      <a:alpha val="43137"/>
                    </a:srgbClr>
                  </a:outerShdw>
                </a:effectLst>
                <a:cs typeface="2  Nazanin" pitchFamily="2" charset="-78"/>
              </a:rPr>
              <a:t>solver</a:t>
            </a:r>
          </a:p>
          <a:p>
            <a:endParaRPr lang="fa-IR" dirty="0"/>
          </a:p>
        </p:txBody>
      </p:sp>
      <p:sp>
        <p:nvSpPr>
          <p:cNvPr id="32" name="Freeform 31"/>
          <p:cNvSpPr/>
          <p:nvPr/>
        </p:nvSpPr>
        <p:spPr>
          <a:xfrm>
            <a:off x="8001024" y="4500570"/>
            <a:ext cx="571505" cy="428628"/>
          </a:xfrm>
          <a:custGeom>
            <a:avLst/>
            <a:gdLst>
              <a:gd name="connsiteX0" fmla="*/ 0 w 696036"/>
              <a:gd name="connsiteY0" fmla="*/ 0 h 477671"/>
              <a:gd name="connsiteX1" fmla="*/ 0 w 696036"/>
              <a:gd name="connsiteY1" fmla="*/ 477671 h 477671"/>
              <a:gd name="connsiteX2" fmla="*/ 682388 w 696036"/>
              <a:gd name="connsiteY2" fmla="*/ 477671 h 477671"/>
              <a:gd name="connsiteX3" fmla="*/ 696036 w 696036"/>
              <a:gd name="connsiteY3" fmla="*/ 0 h 477671"/>
              <a:gd name="connsiteX4" fmla="*/ 354842 w 696036"/>
              <a:gd name="connsiteY4" fmla="*/ 163773 h 477671"/>
              <a:gd name="connsiteX5" fmla="*/ 0 w 696036"/>
              <a:gd name="connsiteY5"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36" h="477671">
                <a:moveTo>
                  <a:pt x="0" y="0"/>
                </a:moveTo>
                <a:lnTo>
                  <a:pt x="0" y="477671"/>
                </a:lnTo>
                <a:lnTo>
                  <a:pt x="682388" y="477671"/>
                </a:lnTo>
                <a:lnTo>
                  <a:pt x="696036" y="0"/>
                </a:lnTo>
                <a:lnTo>
                  <a:pt x="354842" y="163773"/>
                </a:lnTo>
                <a:lnTo>
                  <a:pt x="0" y="0"/>
                </a:lnTo>
                <a:close/>
              </a:path>
            </a:pathLst>
          </a:custGeom>
          <a:solidFill>
            <a:srgbClr val="D9B533"/>
          </a:solidFill>
          <a:ln>
            <a:solidFill>
              <a:schemeClr val="tx1"/>
            </a:solidFill>
          </a:ln>
          <a:effectLst>
            <a:outerShdw blurRad="50800" dist="50800" dir="5400000" algn="ctr" rotWithShape="0">
              <a:srgbClr val="000000"/>
            </a:outerShdw>
          </a:effectLst>
          <a:scene3d>
            <a:camera prst="orthographicFront"/>
            <a:lightRig rig="threePt" dir="t"/>
          </a:scene3d>
          <a:sp3d prstMaterial="metal">
            <a:bevelT w="165100" prst="coolSlant"/>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Home\Desktop\Untitled.png"/>
          <p:cNvPicPr>
            <a:picLocks noChangeAspect="1" noChangeArrowheads="1"/>
          </p:cNvPicPr>
          <p:nvPr/>
        </p:nvPicPr>
        <p:blipFill>
          <a:blip r:embed="rId3" cstate="print"/>
          <a:srcRect/>
          <a:stretch>
            <a:fillRect/>
          </a:stretch>
        </p:blipFill>
        <p:spPr bwMode="auto">
          <a:xfrm rot="10800000">
            <a:off x="8786810" y="4929198"/>
            <a:ext cx="357190" cy="462246"/>
          </a:xfrm>
          <a:prstGeom prst="rect">
            <a:avLst/>
          </a:prstGeom>
          <a:noFill/>
        </p:spPr>
      </p:pic>
      <p:sp>
        <p:nvSpPr>
          <p:cNvPr id="4" name="Slide Number Placeholder 3"/>
          <p:cNvSpPr>
            <a:spLocks noGrp="1"/>
          </p:cNvSpPr>
          <p:nvPr>
            <p:ph type="sldNum" sz="quarter" idx="12"/>
          </p:nvPr>
        </p:nvSpPr>
        <p:spPr/>
        <p:txBody>
          <a:bodyPr/>
          <a:lstStyle/>
          <a:p>
            <a:fld id="{A56A8577-C62A-4AF0-8BEF-AEE59A3BD46F}" type="slidenum">
              <a:rPr lang="fa-IR" smtClean="0"/>
              <a:pPr/>
              <a:t>8</a:t>
            </a:fld>
            <a:endParaRPr lang="fa-I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4.81481E-6 L -0.06302 -0.18935 " pathEditMode="relative" rAng="0" ptsTypes="AA">
                                      <p:cBhvr>
                                        <p:cTn id="6" dur="500" fill="hold"/>
                                        <p:tgtEl>
                                          <p:spTgt spid="4098"/>
                                        </p:tgtEl>
                                        <p:attrNameLst>
                                          <p:attrName>ppt_x</p:attrName>
                                          <p:attrName>ppt_y</p:attrName>
                                        </p:attrNameLst>
                                      </p:cBhvr>
                                      <p:rCtr x="-3200" y="-9500"/>
                                    </p:animMotion>
                                  </p:childTnLst>
                                </p:cTn>
                              </p:par>
                            </p:childTnLst>
                          </p:cTn>
                        </p:par>
                        <p:par>
                          <p:cTn id="7" fill="hold">
                            <p:stCondLst>
                              <p:cond delay="500"/>
                            </p:stCondLst>
                            <p:childTnLst>
                              <p:par>
                                <p:cTn id="8" presetID="26" presetClass="emph" presetSubtype="0" fill="hold" grpId="0" nodeType="afterEffect">
                                  <p:stCondLst>
                                    <p:cond delay="0"/>
                                  </p:stCondLst>
                                  <p:childTnLst>
                                    <p:animEffect transition="out" filter="fade">
                                      <p:cBhvr>
                                        <p:cTn id="9" dur="500" tmFilter="0, 0; .2, .5; .8, .5; 1, 0"/>
                                        <p:tgtEl>
                                          <p:spTgt spid="24"/>
                                        </p:tgtEl>
                                      </p:cBhvr>
                                    </p:animEffect>
                                    <p:animScale>
                                      <p:cBhvr>
                                        <p:cTn id="10"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J:\AdobeCS3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19472"/>
            <a:ext cx="9361040" cy="9103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14546" y="142852"/>
            <a:ext cx="1500198" cy="276999"/>
          </a:xfrm>
          <a:prstGeom prst="rect">
            <a:avLst/>
          </a:prstGeom>
          <a:noFill/>
        </p:spPr>
        <p:txBody>
          <a:bodyPr wrap="square" rtlCol="0">
            <a:spAutoFit/>
          </a:bodyPr>
          <a:lstStyle/>
          <a:p>
            <a:r>
              <a:rPr lang="en-US" sz="1200" dirty="0" smtClean="0">
                <a:cs typeface="2  Nazanin" pitchFamily="2" charset="-78"/>
              </a:rPr>
              <a:t>11 slides remaining</a:t>
            </a:r>
            <a:endParaRPr lang="en-US" sz="1200" dirty="0">
              <a:cs typeface="2  Nazanin" pitchFamily="2" charset="-78"/>
            </a:endParaRPr>
          </a:p>
        </p:txBody>
      </p:sp>
      <p:sp>
        <p:nvSpPr>
          <p:cNvPr id="2" name="Rectangle 1"/>
          <p:cNvSpPr/>
          <p:nvPr/>
        </p:nvSpPr>
        <p:spPr>
          <a:xfrm>
            <a:off x="8354877" y="428604"/>
            <a:ext cx="184731" cy="523220"/>
          </a:xfrm>
          <a:prstGeom prst="rect">
            <a:avLst/>
          </a:prstGeom>
        </p:spPr>
        <p:txBody>
          <a:bodyPr wrap="none">
            <a:spAutoFit/>
          </a:bodyPr>
          <a:lstStyle/>
          <a:p>
            <a:endParaRPr lang="fa-IR" sz="2800" dirty="0">
              <a:cs typeface="2  Nazanin" pitchFamily="2" charset="-78"/>
            </a:endParaRPr>
          </a:p>
        </p:txBody>
      </p:sp>
      <p:grpSp>
        <p:nvGrpSpPr>
          <p:cNvPr id="38" name="Group 37"/>
          <p:cNvGrpSpPr/>
          <p:nvPr/>
        </p:nvGrpSpPr>
        <p:grpSpPr>
          <a:xfrm>
            <a:off x="85450" y="214290"/>
            <a:ext cx="2286016" cy="142876"/>
            <a:chOff x="9144000" y="1714488"/>
            <a:chExt cx="2000296" cy="214314"/>
          </a:xfrm>
        </p:grpSpPr>
        <p:sp>
          <p:nvSpPr>
            <p:cNvPr id="39" name="Rounded Rectangle 38"/>
            <p:cNvSpPr/>
            <p:nvPr/>
          </p:nvSpPr>
          <p:spPr>
            <a:xfrm>
              <a:off x="9144000" y="1714488"/>
              <a:ext cx="2000296" cy="214314"/>
            </a:xfrm>
            <a:prstGeom prst="roundRect">
              <a:avLst/>
            </a:prstGeom>
            <a:solidFill>
              <a:schemeClr val="bg1"/>
            </a:solidFill>
            <a:ln cap="sq" cmpd="sng">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2  Nazanin" pitchFamily="2" charset="-78"/>
              </a:endParaRPr>
            </a:p>
          </p:txBody>
        </p:sp>
        <p:sp>
          <p:nvSpPr>
            <p:cNvPr id="40" name="Rounded Rectangle 39"/>
            <p:cNvSpPr/>
            <p:nvPr/>
          </p:nvSpPr>
          <p:spPr>
            <a:xfrm>
              <a:off x="9201923"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2  Nazanin" pitchFamily="2" charset="-78"/>
              </a:endParaRPr>
            </a:p>
          </p:txBody>
        </p:sp>
        <p:sp>
          <p:nvSpPr>
            <p:cNvPr id="41" name="Rounded Rectangle 40"/>
            <p:cNvSpPr/>
            <p:nvPr/>
          </p:nvSpPr>
          <p:spPr>
            <a:xfrm>
              <a:off x="9375691"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2  Nazanin" pitchFamily="2" charset="-78"/>
              </a:endParaRPr>
            </a:p>
          </p:txBody>
        </p:sp>
        <p:sp>
          <p:nvSpPr>
            <p:cNvPr id="42" name="Rounded Rectangle 41"/>
            <p:cNvSpPr/>
            <p:nvPr/>
          </p:nvSpPr>
          <p:spPr>
            <a:xfrm>
              <a:off x="9549459" y="1768067"/>
              <a:ext cx="115845" cy="107157"/>
            </a:xfrm>
            <a:prstGeom prst="roundRect">
              <a:avLst/>
            </a:prstGeom>
            <a:solidFill>
              <a:srgbClr val="16F6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2  Nazanin" pitchFamily="2" charset="-78"/>
              </a:endParaRPr>
            </a:p>
          </p:txBody>
        </p:sp>
      </p:grpSp>
      <p:sp>
        <p:nvSpPr>
          <p:cNvPr id="33" name="Title 1"/>
          <p:cNvSpPr txBox="1">
            <a:spLocks/>
          </p:cNvSpPr>
          <p:nvPr/>
        </p:nvSpPr>
        <p:spPr>
          <a:xfrm>
            <a:off x="3643306" y="214290"/>
            <a:ext cx="2157370" cy="714396"/>
          </a:xfrm>
          <a:prstGeom prst="rect">
            <a:avLst/>
          </a:prstGeom>
        </p:spPr>
        <p:txBody>
          <a:bodyPr>
            <a:normAutofit fontScale="77500" lnSpcReduction="20000"/>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3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2  Nazanin" pitchFamily="2" charset="-78"/>
              </a:rPr>
              <a:t>نحوه</a:t>
            </a:r>
            <a:r>
              <a:rPr kumimoji="0" lang="fa-IR" sz="36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2  Nazanin" pitchFamily="2" charset="-78"/>
              </a:rPr>
              <a:t> ي عملكرد</a:t>
            </a:r>
          </a:p>
          <a:p>
            <a:pPr marL="0" marR="0" lvl="0" indent="0" algn="r" defTabSz="914400" rtl="1" eaLnBrk="1" fontAlgn="auto" latinLnBrk="0" hangingPunct="1">
              <a:lnSpc>
                <a:spcPct val="100000"/>
              </a:lnSpc>
              <a:spcBef>
                <a:spcPct val="0"/>
              </a:spcBef>
              <a:spcAft>
                <a:spcPts val="0"/>
              </a:spcAft>
              <a:buClrTx/>
              <a:buSzTx/>
              <a:buFontTx/>
              <a:buNone/>
              <a:tabLst/>
              <a:defRPr/>
            </a:pPr>
            <a:endParaRPr lang="fa-IR" sz="3600" baseline="0" dirty="0">
              <a:latin typeface="+mj-lt"/>
              <a:ea typeface="+mj-ea"/>
              <a:cs typeface="2  Nazanin"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noProof="0" dirty="0" smtClean="0">
              <a:ln>
                <a:noFill/>
              </a:ln>
              <a:solidFill>
                <a:schemeClr val="tx1"/>
              </a:solidFill>
              <a:effectLst/>
              <a:uLnTx/>
              <a:uFillTx/>
              <a:latin typeface="+mj-lt"/>
              <a:ea typeface="+mj-ea"/>
              <a:cs typeface="2  Nazanin"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fa-IR" sz="3600" b="0" i="0" u="none" strike="noStrike" kern="1200" cap="none" spc="0" normalizeH="0" baseline="0" noProof="0" dirty="0">
              <a:ln>
                <a:noFill/>
              </a:ln>
              <a:solidFill>
                <a:schemeClr val="tx1"/>
              </a:solidFill>
              <a:effectLst/>
              <a:uLnTx/>
              <a:uFillTx/>
              <a:latin typeface="+mj-lt"/>
              <a:ea typeface="+mj-ea"/>
              <a:cs typeface="2  Nazanin" pitchFamily="2" charset="-78"/>
            </a:endParaRPr>
          </a:p>
        </p:txBody>
      </p:sp>
      <p:sp>
        <p:nvSpPr>
          <p:cNvPr id="7" name="TextBox 6"/>
          <p:cNvSpPr txBox="1"/>
          <p:nvPr/>
        </p:nvSpPr>
        <p:spPr>
          <a:xfrm>
            <a:off x="3131840" y="1377911"/>
            <a:ext cx="5832406" cy="584775"/>
          </a:xfrm>
          <a:prstGeom prst="rect">
            <a:avLst/>
          </a:prstGeom>
          <a:noFill/>
        </p:spPr>
        <p:txBody>
          <a:bodyPr wrap="square" rtlCol="0">
            <a:spAutoFit/>
          </a:bodyPr>
          <a:lstStyle/>
          <a:p>
            <a:r>
              <a:rPr lang="fa-IR" sz="3200" b="1" dirty="0" smtClean="0">
                <a:solidFill>
                  <a:schemeClr val="tx1">
                    <a:lumMod val="95000"/>
                    <a:lumOff val="5000"/>
                  </a:schemeClr>
                </a:solidFill>
                <a:effectLst>
                  <a:outerShdw blurRad="38100" dist="38100" dir="2700000" algn="tl">
                    <a:srgbClr val="000000">
                      <a:alpha val="43137"/>
                    </a:srgbClr>
                  </a:outerShdw>
                </a:effectLst>
                <a:cs typeface="2  Nazanin" pitchFamily="2" charset="-78"/>
              </a:rPr>
              <a:t>حل مساله ی شرکت تولید کننده ی رایانه</a:t>
            </a:r>
          </a:p>
        </p:txBody>
      </p:sp>
      <p:sp>
        <p:nvSpPr>
          <p:cNvPr id="3" name="Slide Number Placeholder 2"/>
          <p:cNvSpPr>
            <a:spLocks noGrp="1"/>
          </p:cNvSpPr>
          <p:nvPr>
            <p:ph type="sldNum" sz="quarter" idx="12"/>
          </p:nvPr>
        </p:nvSpPr>
        <p:spPr/>
        <p:txBody>
          <a:bodyPr/>
          <a:lstStyle/>
          <a:p>
            <a:fld id="{A56A8577-C62A-4AF0-8BEF-AEE59A3BD46F}" type="slidenum">
              <a:rPr lang="fa-IR" smtClean="0"/>
              <a:pPr/>
              <a:t>9</a:t>
            </a:fld>
            <a:endParaRPr lang="fa-I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33"/>
                                        </p:tgtEl>
                                        <p:attrNameLst>
                                          <p:attrName>style.color</p:attrName>
                                        </p:attrNameLst>
                                      </p:cBhvr>
                                      <p:to>
                                        <a:schemeClr val="bg1"/>
                                      </p:to>
                                    </p:animClr>
                                  </p:childTnLst>
                                </p:cTn>
                              </p:par>
                              <p:par>
                                <p:cTn id="7" presetID="56" presetClass="path" presetSubtype="0" accel="50000" decel="50000" fill="hold" grpId="1" nodeType="withEffect">
                                  <p:stCondLst>
                                    <p:cond delay="0"/>
                                  </p:stCondLst>
                                  <p:childTnLst>
                                    <p:animMotion origin="layout" path="M 5.55556E-7 3.75578E-6 L 0.31441 0.02821 " pathEditMode="relative" rAng="0" ptsTypes="AA">
                                      <p:cBhvr>
                                        <p:cTn id="8" dur="2000" fill="hold"/>
                                        <p:tgtEl>
                                          <p:spTgt spid="33"/>
                                        </p:tgtEl>
                                        <p:attrNameLst>
                                          <p:attrName>ppt_x</p:attrName>
                                          <p:attrName>ppt_y</p:attrName>
                                        </p:attrNameLst>
                                      </p:cBhvr>
                                      <p:rCtr x="15700" y="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1810</TotalTime>
  <Words>791</Words>
  <Application>Microsoft Office PowerPoint</Application>
  <PresentationFormat>On-screen Show (4:3)</PresentationFormat>
  <Paragraphs>147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رئوس مطالب</vt:lpstr>
      <vt:lpstr>PowerPoint Presentation</vt:lpstr>
      <vt:lpstr>رئوس مطالب</vt:lpstr>
      <vt:lpstr>Installing Solver – Main Body</vt:lpstr>
      <vt:lpstr>PowerPoint Presentation</vt:lpstr>
      <vt:lpstr>رئوس مطالب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Solver Differences - 2010</vt:lpstr>
      <vt:lpstr>رئوس مطالب</vt:lpstr>
      <vt:lpstr>PowerPoint Presentation</vt:lpstr>
      <vt:lpstr>رئوس مطالب</vt:lpstr>
      <vt:lpstr>PowerPoint Presentation</vt:lpstr>
      <vt:lpstr>PowerPoint Presentation</vt:lpstr>
      <vt:lpstr>PowerPoint Presentation</vt:lpstr>
      <vt:lpstr>PowerPoint Presentation</vt:lpstr>
    </vt:vector>
  </TitlesOfParts>
  <Company>Office07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Dear User!</dc:creator>
  <cp:lastModifiedBy>fateme</cp:lastModifiedBy>
  <cp:revision>185</cp:revision>
  <dcterms:created xsi:type="dcterms:W3CDTF">2010-04-02T05:23:40Z</dcterms:created>
  <dcterms:modified xsi:type="dcterms:W3CDTF">2012-08-15T17:34:46Z</dcterms:modified>
</cp:coreProperties>
</file>