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93" r:id="rId2"/>
    <p:sldId id="294" r:id="rId3"/>
    <p:sldId id="310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5" autoAdjust="0"/>
    <p:restoredTop sz="94434" autoAdjust="0"/>
  </p:normalViewPr>
  <p:slideViewPr>
    <p:cSldViewPr snapToGrid="0">
      <p:cViewPr varScale="1">
        <p:scale>
          <a:sx n="86" d="100"/>
          <a:sy n="86" d="100"/>
        </p:scale>
        <p:origin x="7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A1F9C-E1DE-4382-8052-B7F04B52DFF6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E93A1-142E-42F8-BC4A-902CBE73B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332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E93A1-142E-42F8-BC4A-902CBE73BA9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256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E93A1-142E-42F8-BC4A-902CBE73BA9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704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36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438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26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26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1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758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3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85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97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4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9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09256-BB9D-4EE1-978B-903609A03B5E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85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23812" t="35028" r="19651" b="16278"/>
          <a:stretch/>
        </p:blipFill>
        <p:spPr>
          <a:xfrm>
            <a:off x="395785" y="368488"/>
            <a:ext cx="11600597" cy="356206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17625" y="4975107"/>
            <a:ext cx="61371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800" dirty="0" smtClean="0">
                <a:solidFill>
                  <a:srgbClr val="C00000"/>
                </a:solidFill>
                <a:cs typeface="B Titr" panose="00000700000000000000" pitchFamily="2" charset="-78"/>
              </a:rPr>
              <a:t>طراح:سید معین حسینی منش،سید عارف مشکات</a:t>
            </a:r>
            <a:endParaRPr lang="en-US" sz="2800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84720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9308" y="3671248"/>
            <a:ext cx="1151871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5- تجزیه و تخریب سنگ های سطح قاره ای : مانند کانی های رسی</a:t>
            </a:r>
          </a:p>
          <a:p>
            <a:pPr algn="r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6- واکنش شیمیایی یون های موجود در آب مانند کانی کلسیت در آب های گرم و کم عمق</a:t>
            </a:r>
            <a:endParaRPr lang="en-US" sz="2800" b="1" dirty="0">
              <a:cs typeface="B Nazanin" panose="000004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60806" y="2824862"/>
            <a:ext cx="9017213" cy="8463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2800" b="1" dirty="0">
                <a:cs typeface="B Nazanin" panose="00000400000000000000" pitchFamily="2" charset="-78"/>
              </a:rPr>
              <a:t>4- سرد شدن بخارهای آتشفشانی: مانند گوگرد (دهانه ی دماوند و تفتان)</a:t>
            </a:r>
          </a:p>
        </p:txBody>
      </p:sp>
    </p:spTree>
    <p:extLst>
      <p:ext uri="{BB962C8B-B14F-4D97-AF65-F5344CB8AC3E}">
        <p14:creationId xmlns:p14="http://schemas.microsoft.com/office/powerpoint/2010/main" val="2281541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884693" y="3662361"/>
            <a:ext cx="4026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800" b="1" dirty="0" smtClean="0">
                <a:cs typeface="B Nazanin" panose="00000400000000000000" pitchFamily="2" charset="-78"/>
              </a:rPr>
              <a:t>خواص فیزیکی کانی ها</a:t>
            </a:r>
            <a:endParaRPr lang="en-US" sz="2800" b="1" dirty="0">
              <a:cs typeface="B Nazanin" panose="00000400000000000000" pitchFamily="2" charset="-78"/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8218227" y="2047643"/>
            <a:ext cx="477672" cy="3752656"/>
          </a:xfrm>
          <a:prstGeom prst="rightBrac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27111" y="2227717"/>
            <a:ext cx="580029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800" b="1" dirty="0" smtClean="0">
                <a:cs typeface="B Nazanin" panose="00000400000000000000" pitchFamily="2" charset="-78"/>
              </a:rPr>
              <a:t>شکل بلور</a:t>
            </a:r>
          </a:p>
          <a:p>
            <a:pPr algn="r"/>
            <a:r>
              <a:rPr lang="fa-IR" sz="2800" b="1" dirty="0" smtClean="0">
                <a:cs typeface="B Nazanin" panose="00000400000000000000" pitchFamily="2" charset="-78"/>
              </a:rPr>
              <a:t>سختی کانی (از طریق جدول سختی موهس)</a:t>
            </a:r>
          </a:p>
          <a:p>
            <a:pPr algn="r"/>
            <a:r>
              <a:rPr lang="fa-IR" sz="2800" b="1" dirty="0" smtClean="0">
                <a:cs typeface="B Nazanin" panose="00000400000000000000" pitchFamily="2" charset="-78"/>
              </a:rPr>
              <a:t>جلا</a:t>
            </a:r>
          </a:p>
          <a:p>
            <a:pPr algn="r"/>
            <a:r>
              <a:rPr lang="fa-IR" sz="2800" b="1" dirty="0" smtClean="0">
                <a:cs typeface="B Nazanin" panose="00000400000000000000" pitchFamily="2" charset="-78"/>
              </a:rPr>
              <a:t>سطح شکست</a:t>
            </a:r>
          </a:p>
          <a:p>
            <a:pPr algn="r"/>
            <a:r>
              <a:rPr lang="fa-IR" sz="2800" b="1" dirty="0" smtClean="0">
                <a:cs typeface="B Nazanin" panose="00000400000000000000" pitchFamily="2" charset="-78"/>
              </a:rPr>
              <a:t>رنگ</a:t>
            </a:r>
          </a:p>
          <a:p>
            <a:pPr algn="r"/>
            <a:r>
              <a:rPr lang="fa-IR" sz="2800" b="1" dirty="0" smtClean="0">
                <a:cs typeface="B Nazanin" panose="00000400000000000000" pitchFamily="2" charset="-78"/>
              </a:rPr>
              <a:t>رنگ خاکه </a:t>
            </a:r>
          </a:p>
          <a:p>
            <a:pPr algn="r"/>
            <a:r>
              <a:rPr lang="fa-IR" sz="2800" b="1" dirty="0" smtClean="0">
                <a:cs typeface="B Nazanin" panose="00000400000000000000" pitchFamily="2" charset="-78"/>
              </a:rPr>
              <a:t>خاصیت مغناطیسی</a:t>
            </a:r>
          </a:p>
          <a:p>
            <a:pPr algn="r"/>
            <a:r>
              <a:rPr lang="fa-IR" sz="2800" b="1" dirty="0" smtClean="0">
                <a:cs typeface="B Nazanin" panose="00000400000000000000" pitchFamily="2" charset="-78"/>
              </a:rPr>
              <a:t>چگالی نسبی</a:t>
            </a:r>
          </a:p>
          <a:p>
            <a:pPr algn="r"/>
            <a:endParaRPr lang="en-US" sz="28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662463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83141" y="2320120"/>
            <a:ext cx="100993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مثلا: </a:t>
            </a:r>
            <a:r>
              <a:rPr lang="fa-IR" sz="2800" b="1" dirty="0" smtClean="0">
                <a:cs typeface="B Nazanin" panose="00000400000000000000" pitchFamily="2" charset="-78"/>
              </a:rPr>
              <a:t>کانی هماتیت به رنگ سیاه است و رنگ خاکه ی آن (پودر) قهوه ای است.</a:t>
            </a:r>
            <a:endParaRPr lang="en-US" sz="2800" b="1" dirty="0">
              <a:cs typeface="B Nazanin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830102" y="4364980"/>
            <a:ext cx="4135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800" b="1" dirty="0" smtClean="0">
                <a:cs typeface="B Nazanin" panose="00000400000000000000" pitchFamily="2" charset="-78"/>
              </a:rPr>
              <a:t>خواص شیمیایی کانی ها</a:t>
            </a:r>
            <a:endParaRPr lang="en-US" sz="2800" b="1" dirty="0">
              <a:cs typeface="B Nazanin" panose="00000400000000000000" pitchFamily="2" charset="-78"/>
            </a:endParaRPr>
          </a:p>
        </p:txBody>
      </p:sp>
      <p:sp>
        <p:nvSpPr>
          <p:cNvPr id="6" name="Right Brace 5"/>
          <p:cNvSpPr/>
          <p:nvPr/>
        </p:nvSpPr>
        <p:spPr>
          <a:xfrm>
            <a:off x="8238322" y="3603007"/>
            <a:ext cx="477672" cy="2047165"/>
          </a:xfrm>
          <a:prstGeom prst="rightBrac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3616653"/>
            <a:ext cx="8457063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میزان واکنش پذیری کافی با اسید</a:t>
            </a:r>
          </a:p>
          <a:p>
            <a:pPr algn="r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تجزیه ی شیمیایی و تعیین درصد عناصر </a:t>
            </a:r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روش های</a:t>
            </a:r>
            <a:endParaRPr lang="en-US" sz="2800" b="1" dirty="0">
              <a:solidFill>
                <a:srgbClr val="C00000"/>
              </a:solidFill>
              <a:cs typeface="B Nazanin" panose="00000400000000000000" pitchFamily="2" charset="-78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2064077"/>
              </p:ext>
            </p:extLst>
          </p:nvPr>
        </p:nvGraphicFramePr>
        <p:xfrm>
          <a:off x="1583141" y="4971231"/>
          <a:ext cx="760857" cy="264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3" imgW="571320" imgH="228600" progId="Equation.DSMT4">
                  <p:embed/>
                </p:oleObj>
              </mc:Choice>
              <mc:Fallback>
                <p:oleObj name="Equation" r:id="rId3" imgW="5713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3141" y="4971231"/>
                        <a:ext cx="760857" cy="2642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059701"/>
              </p:ext>
            </p:extLst>
          </p:nvPr>
        </p:nvGraphicFramePr>
        <p:xfrm>
          <a:off x="441183" y="4960504"/>
          <a:ext cx="700775" cy="265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5" imgW="583920" imgH="228600" progId="Equation.DSMT4">
                  <p:embed/>
                </p:oleObj>
              </mc:Choice>
              <mc:Fallback>
                <p:oleObj name="Equation" r:id="rId5" imgW="5839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1183" y="4960504"/>
                        <a:ext cx="700775" cy="2655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182902" y="4801593"/>
            <a:ext cx="423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800" b="1" dirty="0" smtClean="0">
                <a:cs typeface="B Nazanin" panose="00000400000000000000" pitchFamily="2" charset="-78"/>
              </a:rPr>
              <a:t>و</a:t>
            </a:r>
            <a:endParaRPr lang="en-US" sz="28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557899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08109" y="2399478"/>
            <a:ext cx="2852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b="1" dirty="0" smtClean="0">
                <a:cs typeface="B Nazanin" panose="00000400000000000000" pitchFamily="2" charset="-78"/>
              </a:rPr>
              <a:t>خواص نوری کانی ها</a:t>
            </a:r>
            <a:endParaRPr lang="en-US" sz="2400" b="1" dirty="0">
              <a:cs typeface="B Nazanin" panose="00000400000000000000" pitchFamily="2" charset="-78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8657232" y="2643957"/>
            <a:ext cx="1050877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45660" y="2122479"/>
            <a:ext cx="825689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2400" b="1" dirty="0" smtClean="0">
                <a:cs typeface="B Nazanin" panose="00000400000000000000" pitchFamily="2" charset="-78"/>
              </a:rPr>
              <a:t>استفاده از میکروسکوپ های پلاریزان یا الکترونی یا انعکاسی و میکروسکوپ</a:t>
            </a:r>
            <a:endParaRPr lang="en-US" sz="2400" b="1" dirty="0">
              <a:cs typeface="B Nazanin" panose="000004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85064" y="3316406"/>
            <a:ext cx="8306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b="1" dirty="0" smtClean="0">
                <a:cs typeface="B Nazanin" panose="00000400000000000000" pitchFamily="2" charset="-78"/>
              </a:rPr>
              <a:t>کانی های نامهربان: متاسفانه این کانی ها برای سلامت انسان زیان آور هستند</a:t>
            </a:r>
            <a:endParaRPr lang="en-US" sz="2400" b="1" dirty="0">
              <a:cs typeface="B Nazanin" panose="00000400000000000000" pitchFamily="2" charset="-78"/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10540622" y="4138923"/>
            <a:ext cx="359394" cy="1700636"/>
          </a:xfrm>
          <a:prstGeom prst="rightBrac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018293" y="4727631"/>
            <a:ext cx="11737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مانند</a:t>
            </a:r>
            <a:endParaRPr lang="en-US" sz="2800" b="1" dirty="0">
              <a:solidFill>
                <a:srgbClr val="C00000"/>
              </a:solidFill>
              <a:cs typeface="B Nazanin" panose="00000400000000000000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94480" y="4014970"/>
            <a:ext cx="37258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a-IR" sz="2400" b="1" dirty="0" smtClean="0">
                <a:cs typeface="B Nazanin" panose="00000400000000000000" pitchFamily="2" charset="-78"/>
              </a:rPr>
              <a:t>آزبست (سیلیکات منیزیم و آهن )</a:t>
            </a:r>
          </a:p>
          <a:p>
            <a:pPr algn="r">
              <a:lnSpc>
                <a:spcPct val="150000"/>
              </a:lnSpc>
            </a:pPr>
            <a:r>
              <a:rPr lang="fa-IR" sz="2400" b="1" dirty="0" smtClean="0">
                <a:cs typeface="B Nazanin" panose="00000400000000000000" pitchFamily="2" charset="-78"/>
              </a:rPr>
              <a:t>اورپیمنت</a:t>
            </a:r>
          </a:p>
          <a:p>
            <a:pPr algn="r">
              <a:lnSpc>
                <a:spcPct val="150000"/>
              </a:lnSpc>
            </a:pPr>
            <a:r>
              <a:rPr lang="fa-IR" sz="2400" b="1" dirty="0" smtClean="0">
                <a:cs typeface="B Nazanin" panose="00000400000000000000" pitchFamily="2" charset="-78"/>
              </a:rPr>
              <a:t>آلگار</a:t>
            </a:r>
          </a:p>
          <a:p>
            <a:pPr>
              <a:lnSpc>
                <a:spcPct val="150000"/>
              </a:lnSpc>
            </a:pPr>
            <a:endParaRPr lang="en-US" sz="2400" b="1" dirty="0">
              <a:cs typeface="B Nazanin" panose="00000400000000000000" pitchFamily="2" charset="-78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9471361"/>
              </p:ext>
            </p:extLst>
          </p:nvPr>
        </p:nvGraphicFramePr>
        <p:xfrm>
          <a:off x="8657232" y="4727631"/>
          <a:ext cx="965200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tion" r:id="rId3" imgW="1562040" imgH="672840" progId="Equation.DSMT4">
                  <p:embed/>
                </p:oleObj>
              </mc:Choice>
              <mc:Fallback>
                <p:oleObj name="Equation" r:id="rId3" imgW="156204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657232" y="4727631"/>
                        <a:ext cx="965200" cy="415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3650957"/>
              </p:ext>
            </p:extLst>
          </p:nvPr>
        </p:nvGraphicFramePr>
        <p:xfrm>
          <a:off x="9182670" y="5250851"/>
          <a:ext cx="787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5" imgW="787320" imgH="380880" progId="Equation.DSMT4">
                  <p:embed/>
                </p:oleObj>
              </mc:Choice>
              <mc:Fallback>
                <p:oleObj name="Equation" r:id="rId5" imgW="78732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182670" y="5250851"/>
                        <a:ext cx="7874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7620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16035" y="3332610"/>
            <a:ext cx="38759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800" b="1" dirty="0" smtClean="0">
                <a:cs typeface="B Nazanin" panose="00000400000000000000" pitchFamily="2" charset="-78"/>
              </a:rPr>
              <a:t>کاربرد آزبست</a:t>
            </a:r>
          </a:p>
          <a:p>
            <a:pPr algn="ctr"/>
            <a:r>
              <a:rPr lang="fa-IR" sz="2800" b="1" dirty="0" smtClean="0">
                <a:cs typeface="B Nazanin" panose="00000400000000000000" pitchFamily="2" charset="-78"/>
              </a:rPr>
              <a:t>(پنبه نسوز یا پنبه کوهی)</a:t>
            </a:r>
            <a:endParaRPr lang="en-US" sz="2800" b="1" dirty="0">
              <a:cs typeface="B Nazanin" panose="00000400000000000000" pitchFamily="2" charset="-78"/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8218227" y="2347415"/>
            <a:ext cx="477672" cy="2429301"/>
          </a:xfrm>
          <a:prstGeom prst="rightBrac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54690" y="2047643"/>
            <a:ext cx="4082955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لنت ترمز</a:t>
            </a:r>
          </a:p>
          <a:p>
            <a:pPr algn="r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لباس های ضد حریق</a:t>
            </a:r>
          </a:p>
          <a:p>
            <a:pPr algn="r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سقف های کاذب</a:t>
            </a:r>
            <a:endParaRPr lang="en-US" sz="2800" b="1" dirty="0">
              <a:cs typeface="B Nazanin" panose="00000400000000000000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6479" y="4977081"/>
            <a:ext cx="117643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2400" b="1" dirty="0" smtClean="0">
                <a:cs typeface="B Nazanin" panose="00000400000000000000" pitchFamily="2" charset="-78"/>
              </a:rPr>
              <a:t>ورود آزبست از طریق دستگاه تنفسی باعث سرطان ریه می شود معمولا بروز نخستین نشانه های تاثیر آن بین 25 تا 40 سال بعد نمایان می شود</a:t>
            </a:r>
            <a:endParaRPr lang="en-US" sz="24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916995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28388" y="3813398"/>
            <a:ext cx="46675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800" b="1" dirty="0" smtClean="0">
                <a:cs typeface="B Nazanin" panose="00000400000000000000" pitchFamily="2" charset="-78"/>
              </a:rPr>
              <a:t>برای در امان ماندن از خطرات آزبست</a:t>
            </a:r>
            <a:endParaRPr lang="en-US" sz="2800" b="1" dirty="0">
              <a:cs typeface="B Nazanin" panose="00000400000000000000" pitchFamily="2" charset="-78"/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6566472" y="2351432"/>
            <a:ext cx="477672" cy="3604188"/>
          </a:xfrm>
          <a:prstGeom prst="rightBrac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785" y="2305293"/>
            <a:ext cx="648268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 1- جلوگیری از استفاده آن ها در صنایع</a:t>
            </a:r>
          </a:p>
          <a:p>
            <a:pPr algn="r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2- استفاده از ماسک در محیط های آلوده</a:t>
            </a:r>
          </a:p>
          <a:p>
            <a:pPr algn="r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3- شناسایی وسایلی که حاوی آزبست هستند</a:t>
            </a:r>
          </a:p>
          <a:p>
            <a:pPr algn="r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4- توجه به هشدارهای کارشناسان زیست محیطی</a:t>
            </a:r>
            <a:endParaRPr lang="en-US" sz="28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521732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048465" y="4414079"/>
            <a:ext cx="3179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b="1" dirty="0" smtClean="0">
                <a:cs typeface="B Nazanin" panose="00000400000000000000" pitchFamily="2" charset="-78"/>
              </a:rPr>
              <a:t>نام گذاری کانی ها بر اساس</a:t>
            </a:r>
            <a:endParaRPr lang="en-US" sz="2400" b="1" dirty="0">
              <a:cs typeface="B Nazanin" panose="00000400000000000000" pitchFamily="2" charset="-78"/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8570793" y="2784144"/>
            <a:ext cx="477672" cy="3770570"/>
          </a:xfrm>
          <a:prstGeom prst="rightBrac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2956" y="3138394"/>
            <a:ext cx="837745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fa-IR" sz="2400" b="1" dirty="0" smtClean="0">
                <a:cs typeface="B Nazanin" panose="00000400000000000000" pitchFamily="2" charset="-78"/>
              </a:rPr>
              <a:t>نام محل پیدا شدن: مسکوویت </a:t>
            </a:r>
            <a:r>
              <a:rPr lang="fa-IR" sz="24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(اطراف شهر مسکو) </a:t>
            </a:r>
            <a:r>
              <a:rPr lang="fa-IR" sz="2400" b="1" dirty="0" smtClean="0">
                <a:cs typeface="B Nazanin" panose="00000400000000000000" pitchFamily="2" charset="-78"/>
              </a:rPr>
              <a:t>– کانی تالمیت </a:t>
            </a:r>
            <a:r>
              <a:rPr lang="fa-IR" sz="24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(انارک یزد)</a:t>
            </a:r>
          </a:p>
          <a:p>
            <a:pPr algn="r">
              <a:lnSpc>
                <a:spcPct val="150000"/>
              </a:lnSpc>
            </a:pPr>
            <a:r>
              <a:rPr lang="fa-IR" sz="2400" b="1" dirty="0" smtClean="0">
                <a:cs typeface="B Nazanin" panose="00000400000000000000" pitchFamily="2" charset="-78"/>
              </a:rPr>
              <a:t>نام کاشف: کوولی </a:t>
            </a:r>
            <a:r>
              <a:rPr lang="fa-IR" sz="24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(کانی شناس ایتالیایی)</a:t>
            </a:r>
          </a:p>
          <a:p>
            <a:pPr algn="r">
              <a:lnSpc>
                <a:spcPct val="150000"/>
              </a:lnSpc>
            </a:pPr>
            <a:r>
              <a:rPr lang="fa-IR" sz="2400" b="1" dirty="0" smtClean="0">
                <a:cs typeface="B Nazanin" panose="00000400000000000000" pitchFamily="2" charset="-78"/>
              </a:rPr>
              <a:t>به افتخار دانشمندان برجسته : </a:t>
            </a:r>
            <a:r>
              <a:rPr lang="fa-IR" sz="24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بیرونی (به افتخار ابوریحان یرونی) </a:t>
            </a:r>
            <a:r>
              <a:rPr lang="fa-IR" sz="2400" b="1" dirty="0" smtClean="0">
                <a:cs typeface="B Nazanin" panose="00000400000000000000" pitchFamily="2" charset="-78"/>
              </a:rPr>
              <a:t>و آویسنیت: </a:t>
            </a:r>
            <a:r>
              <a:rPr lang="fa-IR" sz="24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(به افتخار پورسینا)</a:t>
            </a:r>
            <a:r>
              <a:rPr lang="fa-IR" sz="2400" b="1" dirty="0" smtClean="0">
                <a:cs typeface="B Nazanin" panose="00000400000000000000" pitchFamily="2" charset="-78"/>
              </a:rPr>
              <a:t>-</a:t>
            </a:r>
            <a:r>
              <a:rPr lang="fa-IR" sz="24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 </a:t>
            </a:r>
            <a:r>
              <a:rPr lang="fa-IR" sz="2400" b="1" dirty="0" smtClean="0">
                <a:cs typeface="B Nazanin" panose="00000400000000000000" pitchFamily="2" charset="-78"/>
              </a:rPr>
              <a:t>خادمیت </a:t>
            </a:r>
            <a:r>
              <a:rPr lang="fa-IR" sz="24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(به افتخار نصراله خادم)</a:t>
            </a:r>
          </a:p>
          <a:p>
            <a:pPr algn="r">
              <a:lnSpc>
                <a:spcPct val="150000"/>
              </a:lnSpc>
            </a:pPr>
            <a:r>
              <a:rPr lang="fa-IR" sz="2400" b="1" dirty="0" smtClean="0">
                <a:cs typeface="B Nazanin" panose="00000400000000000000" pitchFamily="2" charset="-78"/>
              </a:rPr>
              <a:t>بر اساس خاصیت: مگنتیت </a:t>
            </a:r>
            <a:r>
              <a:rPr lang="fa-IR" sz="24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(خاصیت آهن ربایی)</a:t>
            </a:r>
          </a:p>
          <a:p>
            <a:pPr algn="r">
              <a:lnSpc>
                <a:spcPct val="150000"/>
              </a:lnSpc>
            </a:pPr>
            <a:r>
              <a:rPr lang="fa-IR" sz="2400" b="1" dirty="0" smtClean="0">
                <a:cs typeface="B Nazanin" panose="00000400000000000000" pitchFamily="2" charset="-78"/>
              </a:rPr>
              <a:t>رنگ :الیوین </a:t>
            </a:r>
            <a:r>
              <a:rPr lang="fa-IR" sz="24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(سبز زیتونی)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59793" y="2784144"/>
            <a:ext cx="8486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b="1" dirty="0" smtClean="0">
                <a:cs typeface="B Nazanin" panose="00000400000000000000" pitchFamily="2" charset="-78"/>
              </a:rPr>
              <a:t>معمولا نام کانی ها لاتین ، یونانی و یا رومی است.</a:t>
            </a:r>
            <a:endParaRPr lang="en-US" sz="2400" b="1" dirty="0">
              <a:cs typeface="B Nazanin" panose="000004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048465" y="2211889"/>
            <a:ext cx="35757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800" dirty="0" smtClean="0">
                <a:solidFill>
                  <a:srgbClr val="C00000"/>
                </a:solidFill>
                <a:cs typeface="B Titr" panose="00000700000000000000" pitchFamily="2" charset="-78"/>
              </a:rPr>
              <a:t>نام گذاری کانی ها:</a:t>
            </a:r>
            <a:endParaRPr lang="en-US" sz="2800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235016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407857" y="2347416"/>
            <a:ext cx="2784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dirty="0" smtClean="0">
                <a:solidFill>
                  <a:srgbClr val="C00000"/>
                </a:solidFill>
                <a:cs typeface="B Titr" panose="00000700000000000000" pitchFamily="2" charset="-78"/>
              </a:rPr>
              <a:t>طبقه بندی کانی ها:</a:t>
            </a:r>
            <a:endParaRPr lang="en-US" sz="2400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21624" y="3070745"/>
            <a:ext cx="82978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800" b="1" dirty="0" smtClean="0">
                <a:cs typeface="B Nazanin" panose="00000400000000000000" pitchFamily="2" charset="-78"/>
              </a:rPr>
              <a:t>بر اساس دارا بودن عنصر سیلیسیم               یا عدم داشتن آن:</a:t>
            </a:r>
            <a:endParaRPr lang="en-US" sz="2800" b="1" dirty="0">
              <a:cs typeface="B Nazanin" panose="00000400000000000000" pitchFamily="2" charset="-78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6144237"/>
              </p:ext>
            </p:extLst>
          </p:nvPr>
        </p:nvGraphicFramePr>
        <p:xfrm>
          <a:off x="6466315" y="3132299"/>
          <a:ext cx="698738" cy="4616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3" imgW="711000" imgH="469800" progId="Equation.DSMT4">
                  <p:embed/>
                </p:oleObj>
              </mc:Choice>
              <mc:Fallback>
                <p:oleObj name="Equation" r:id="rId3" imgW="71100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66315" y="3132299"/>
                        <a:ext cx="698738" cy="4616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-191068" y="4094330"/>
            <a:ext cx="121192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1- سیلیکاتی ها: </a:t>
            </a:r>
            <a:r>
              <a:rPr lang="fa-IR" sz="2800" b="1" dirty="0" smtClean="0">
                <a:cs typeface="B Nazanin" panose="00000400000000000000" pitchFamily="2" charset="-78"/>
              </a:rPr>
              <a:t>عمدتا از تبلور مواد مذاب حاصل می شوند مانند: کوارتز، میکا، فلدسپات، الیوین</a:t>
            </a:r>
            <a:endParaRPr lang="en-US" sz="28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39231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50867" y="2302639"/>
            <a:ext cx="70615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a-IR" sz="2800" b="1" dirty="0">
                <a:solidFill>
                  <a:srgbClr val="C00000"/>
                </a:solidFill>
                <a:cs typeface="B Nazanin" panose="00000400000000000000" pitchFamily="2" charset="-78"/>
              </a:rPr>
              <a:t>2- غیرسیلیکاتی ها: </a:t>
            </a:r>
            <a:r>
              <a:rPr lang="fa-IR" sz="2800" b="1" dirty="0">
                <a:cs typeface="B Nazanin" panose="00000400000000000000" pitchFamily="2" charset="-78"/>
              </a:rPr>
              <a:t>خود به چند دسته تقسیم می شوند: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03540" y="3219409"/>
            <a:ext cx="750626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الف. سولفات ها : ایندریت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ب.کربنات ها: مالاکیت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ج.هالیدها: هالیت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23834" y="4423951"/>
            <a:ext cx="530897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ه)فسفات ها : فیروزه</a:t>
            </a:r>
          </a:p>
          <a:p>
            <a:pPr algn="ctr">
              <a:lnSpc>
                <a:spcPct val="150000"/>
              </a:lnSpc>
            </a:pPr>
            <a:endParaRPr lang="en-US" sz="2800" b="1" dirty="0">
              <a:cs typeface="B Nazanin" panose="00000400000000000000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27473" y="3138985"/>
            <a:ext cx="297521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د) سولفیدها: پیریت</a:t>
            </a:r>
          </a:p>
          <a:p>
            <a:pPr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ه) اکسیدها : هماتیت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18855" y="5547336"/>
            <a:ext cx="5411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800" b="1" dirty="0">
                <a:cs typeface="B Nazanin" panose="00000400000000000000" pitchFamily="2" charset="-78"/>
              </a:rPr>
              <a:t> </a:t>
            </a:r>
            <a:r>
              <a:rPr lang="fa-IR" sz="2800" b="1" dirty="0" smtClean="0">
                <a:cs typeface="B Nazanin" panose="00000400000000000000" pitchFamily="2" charset="-78"/>
              </a:rPr>
              <a:t>خ) عناصر خالص: طلا و نقره و گرافیت</a:t>
            </a:r>
            <a:endParaRPr lang="en-US" sz="28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7870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7421" y="2169994"/>
            <a:ext cx="1182351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کانی چیست؟ ماده ای طبیعی و جامد و متبلور با ترکیب شیمیایی نسبتا ثابت که عمدتا غیر آلی است.</a:t>
            </a:r>
          </a:p>
          <a:p>
            <a:pPr algn="r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با توجه به تعریف بالا مشخص کنید.</a:t>
            </a:r>
          </a:p>
          <a:p>
            <a:pPr algn="r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صدف:</a:t>
            </a:r>
          </a:p>
          <a:p>
            <a:pPr algn="r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نفت: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151426" y="5783140"/>
            <a:ext cx="11054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800" b="1" dirty="0" smtClean="0">
                <a:cs typeface="B Nazanin" panose="00000400000000000000" pitchFamily="2" charset="-78"/>
              </a:rPr>
              <a:t>شیشه:</a:t>
            </a:r>
            <a:endParaRPr lang="en-US" sz="2800" b="1" dirty="0">
              <a:cs typeface="B Nazanin" panose="000004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35523" y="5390865"/>
            <a:ext cx="12010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800" b="1" dirty="0" smtClean="0">
                <a:cs typeface="B Nazanin" panose="00000400000000000000" pitchFamily="2" charset="-78"/>
              </a:rPr>
              <a:t>یخ:</a:t>
            </a:r>
            <a:endParaRPr lang="en-US" sz="2800" b="1" dirty="0">
              <a:cs typeface="B Nazanin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28596" y="4995081"/>
            <a:ext cx="2033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800" b="1" dirty="0" smtClean="0">
                <a:cs typeface="B Nazanin" panose="00000400000000000000" pitchFamily="2" charset="-78"/>
              </a:rPr>
              <a:t>گرافیت:</a:t>
            </a:r>
            <a:endParaRPr lang="en-US" sz="28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00590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705969" y="2074460"/>
            <a:ext cx="8789159" cy="54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467832" y="2129048"/>
            <a:ext cx="0" cy="40943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8204580" y="2129047"/>
            <a:ext cx="0" cy="40943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414450" y="2129046"/>
            <a:ext cx="0" cy="40943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33416" y="2101754"/>
            <a:ext cx="0" cy="40943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380097" y="2074460"/>
            <a:ext cx="0" cy="40943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705969" y="2101754"/>
            <a:ext cx="0" cy="40943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436727" y="2538481"/>
            <a:ext cx="1965279" cy="464024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cs typeface="B Nazanin" panose="00000400000000000000" pitchFamily="2" charset="-78"/>
              </a:rPr>
              <a:t>طبقه بندی کانی ها</a:t>
            </a:r>
            <a:endParaRPr lang="en-US" sz="2000" b="1" dirty="0">
              <a:cs typeface="B Nazanin" panose="00000400000000000000" pitchFamily="2" charset="-78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1665024" y="3002504"/>
            <a:ext cx="0" cy="40943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36727" y="3466529"/>
            <a:ext cx="1965279" cy="464024"/>
          </a:xfrm>
          <a:prstGeom prst="rect">
            <a:avLst/>
          </a:prstGeom>
          <a:ln w="28575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cs typeface="B Nazanin" panose="00000400000000000000" pitchFamily="2" charset="-78"/>
              </a:rPr>
              <a:t>سیلیکاتی</a:t>
            </a:r>
            <a:endParaRPr lang="en-US" sz="2000" b="1" dirty="0">
              <a:cs typeface="B Nazanin" panose="00000400000000000000" pitchFamily="2" charset="-78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651374" y="3930553"/>
            <a:ext cx="0" cy="40943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436727" y="4367279"/>
            <a:ext cx="1965279" cy="464024"/>
          </a:xfrm>
          <a:prstGeom prst="rect">
            <a:avLst/>
          </a:prstGeom>
          <a:ln w="28575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cs typeface="B Nazanin" panose="00000400000000000000" pitchFamily="2" charset="-78"/>
              </a:rPr>
              <a:t>غیر سیلیکاتی</a:t>
            </a:r>
            <a:endParaRPr lang="en-US" sz="2000" b="1" dirty="0">
              <a:cs typeface="B Nazanin" panose="00000400000000000000" pitchFamily="2" charset="-78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538485" y="2538481"/>
            <a:ext cx="1473958" cy="464023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cs typeface="B Nazanin" panose="00000400000000000000" pitchFamily="2" charset="-78"/>
              </a:rPr>
              <a:t>کانی های ملی</a:t>
            </a:r>
            <a:endParaRPr lang="en-US" sz="2000" b="1" dirty="0">
              <a:cs typeface="B Nazanin" panose="00000400000000000000" pitchFamily="2" charset="-78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133005" y="2511187"/>
            <a:ext cx="1473958" cy="464023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cs typeface="B Nazanin" panose="00000400000000000000" pitchFamily="2" charset="-78"/>
              </a:rPr>
              <a:t>کانی های مضر</a:t>
            </a:r>
            <a:endParaRPr lang="en-US" sz="2000" b="1" dirty="0">
              <a:cs typeface="B Nazanin" panose="00000400000000000000" pitchFamily="2" charset="-78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6480416" y="2938587"/>
            <a:ext cx="0" cy="40943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5775280" y="3161273"/>
            <a:ext cx="1473958" cy="464023"/>
          </a:xfrm>
          <a:prstGeom prst="rect">
            <a:avLst/>
          </a:prstGeom>
          <a:ln w="28575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cs typeface="B Nazanin" panose="00000400000000000000" pitchFamily="2" charset="-78"/>
              </a:rPr>
              <a:t>خواص فیزیکی</a:t>
            </a:r>
            <a:endParaRPr lang="en-US" sz="2000" b="1" dirty="0">
              <a:cs typeface="B Nazanin" panose="00000400000000000000" pitchFamily="2" charset="-78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6491790" y="3631898"/>
            <a:ext cx="0" cy="40943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5730923" y="3774512"/>
            <a:ext cx="1562672" cy="464023"/>
          </a:xfrm>
          <a:prstGeom prst="rect">
            <a:avLst/>
          </a:prstGeom>
          <a:ln w="28575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cs typeface="B Nazanin" panose="00000400000000000000" pitchFamily="2" charset="-78"/>
              </a:rPr>
              <a:t>خواص شیمیایی</a:t>
            </a:r>
            <a:endParaRPr lang="en-US" sz="2000" b="1" dirty="0">
              <a:cs typeface="B Nazanin" panose="00000400000000000000" pitchFamily="2" charset="-78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755947" y="4431876"/>
            <a:ext cx="1473958" cy="464023"/>
          </a:xfrm>
          <a:prstGeom prst="rect">
            <a:avLst/>
          </a:prstGeom>
          <a:ln w="28575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cs typeface="B Nazanin" panose="00000400000000000000" pitchFamily="2" charset="-78"/>
              </a:rPr>
              <a:t>خواص نوری</a:t>
            </a:r>
            <a:endParaRPr lang="en-US" sz="2000" b="1" dirty="0">
              <a:cs typeface="B Nazanin" panose="00000400000000000000" pitchFamily="2" charset="-78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8204580" y="2922219"/>
            <a:ext cx="0" cy="40943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7469873" y="3113289"/>
            <a:ext cx="1605883" cy="464023"/>
          </a:xfrm>
          <a:prstGeom prst="rect">
            <a:avLst/>
          </a:prstGeom>
          <a:ln w="28575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cs typeface="B Nazanin" panose="00000400000000000000" pitchFamily="2" charset="-78"/>
              </a:rPr>
              <a:t>تبلور مواد مذاب</a:t>
            </a:r>
            <a:endParaRPr lang="en-US" sz="2000" b="1" dirty="0">
              <a:cs typeface="B Nazanin" panose="00000400000000000000" pitchFamily="2" charset="-78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8218230" y="3606186"/>
            <a:ext cx="0" cy="40943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7351591" y="3766102"/>
            <a:ext cx="1751463" cy="616876"/>
          </a:xfrm>
          <a:prstGeom prst="rect">
            <a:avLst/>
          </a:prstGeom>
          <a:ln w="28575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cs typeface="B Nazanin" panose="00000400000000000000" pitchFamily="2" charset="-78"/>
              </a:rPr>
              <a:t>تبخیر محلول های فراسیرشده</a:t>
            </a:r>
            <a:endParaRPr lang="en-US" sz="2000" b="1" dirty="0">
              <a:cs typeface="B Nazanin" panose="00000400000000000000" pitchFamily="2" charset="-78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8234154" y="4382978"/>
            <a:ext cx="0" cy="40943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7397084" y="4483973"/>
            <a:ext cx="1751463" cy="616876"/>
          </a:xfrm>
          <a:prstGeom prst="rect">
            <a:avLst/>
          </a:prstGeom>
          <a:ln w="28575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cs typeface="B Nazanin" panose="00000400000000000000" pitchFamily="2" charset="-78"/>
              </a:rPr>
              <a:t>تحت تاثیر گرما و فشار</a:t>
            </a:r>
            <a:endParaRPr lang="en-US" sz="2000" b="1" dirty="0">
              <a:cs typeface="B Nazanin" panose="00000400000000000000" pitchFamily="2" charset="-78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10486030" y="2797788"/>
            <a:ext cx="0" cy="40943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9683088" y="3113290"/>
            <a:ext cx="1605883" cy="464023"/>
          </a:xfrm>
          <a:prstGeom prst="rect">
            <a:avLst/>
          </a:prstGeom>
          <a:ln w="28575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cs typeface="B Nazanin" panose="00000400000000000000" pitchFamily="2" charset="-78"/>
              </a:rPr>
              <a:t>جواهرسازی</a:t>
            </a:r>
            <a:endParaRPr lang="en-US" sz="2000" b="1" dirty="0">
              <a:cs typeface="B Nazanin" panose="00000400000000000000" pitchFamily="2" charset="-78"/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>
            <a:off x="10511047" y="3543417"/>
            <a:ext cx="0" cy="40943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9692186" y="3783608"/>
            <a:ext cx="1605883" cy="464023"/>
          </a:xfrm>
          <a:prstGeom prst="rect">
            <a:avLst/>
          </a:prstGeom>
          <a:ln w="28575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cs typeface="B Nazanin" panose="00000400000000000000" pitchFamily="2" charset="-78"/>
              </a:rPr>
              <a:t>صنعت</a:t>
            </a:r>
            <a:endParaRPr lang="en-US" sz="2000" b="1" dirty="0">
              <a:cs typeface="B Nazanin" panose="00000400000000000000" pitchFamily="2" charset="-78"/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>
            <a:off x="10515595" y="4238535"/>
            <a:ext cx="0" cy="40943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9683087" y="4449620"/>
            <a:ext cx="1605883" cy="600508"/>
          </a:xfrm>
          <a:prstGeom prst="rect">
            <a:avLst/>
          </a:prstGeom>
          <a:ln w="28575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cs typeface="B Nazanin" panose="00000400000000000000" pitchFamily="2" charset="-78"/>
              </a:rPr>
              <a:t>ماده ارزشمند معدنی</a:t>
            </a:r>
            <a:endParaRPr lang="en-US" sz="2000" b="1" dirty="0">
              <a:cs typeface="B Nazanin" panose="00000400000000000000" pitchFamily="2" charset="-78"/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10538339" y="5087883"/>
            <a:ext cx="0" cy="40943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9692186" y="5257571"/>
            <a:ext cx="1605883" cy="464023"/>
          </a:xfrm>
          <a:prstGeom prst="rect">
            <a:avLst/>
          </a:prstGeom>
          <a:ln w="28575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cs typeface="B Nazanin" panose="00000400000000000000" pitchFamily="2" charset="-78"/>
              </a:rPr>
              <a:t>داروسازی</a:t>
            </a:r>
            <a:endParaRPr lang="en-US" sz="2000" b="1" dirty="0">
              <a:cs typeface="B Nazanin" panose="00000400000000000000" pitchFamily="2" charset="-78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10557677" y="5721594"/>
            <a:ext cx="0" cy="40943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9708105" y="5891282"/>
            <a:ext cx="1605883" cy="671467"/>
          </a:xfrm>
          <a:prstGeom prst="rect">
            <a:avLst/>
          </a:prstGeom>
          <a:ln w="28575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cs typeface="B Nazanin" panose="00000400000000000000" pitchFamily="2" charset="-78"/>
              </a:rPr>
              <a:t>تاریخچه گذشته زمین</a:t>
            </a:r>
            <a:endParaRPr lang="en-US" sz="2000" b="1" dirty="0">
              <a:cs typeface="B Nazanin" panose="00000400000000000000" pitchFamily="2" charset="-78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775280" y="2524269"/>
            <a:ext cx="1473958" cy="464023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cs typeface="B Nazanin" panose="00000400000000000000" pitchFamily="2" charset="-78"/>
              </a:rPr>
              <a:t>نحوه شناسایی</a:t>
            </a:r>
            <a:endParaRPr lang="en-US" sz="2000" b="1" dirty="0">
              <a:cs typeface="B Nazanin" panose="00000400000000000000" pitchFamily="2" charset="-78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7491482" y="2513801"/>
            <a:ext cx="1473958" cy="464023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cs typeface="B Nazanin" panose="00000400000000000000" pitchFamily="2" charset="-78"/>
              </a:rPr>
              <a:t>نحوه تشکیل</a:t>
            </a:r>
            <a:endParaRPr lang="en-US" sz="2000" b="1" dirty="0">
              <a:cs typeface="B Nazanin" panose="00000400000000000000" pitchFamily="2" charset="-78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9730853" y="2513800"/>
            <a:ext cx="1473958" cy="464023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cs typeface="B Nazanin" panose="00000400000000000000" pitchFamily="2" charset="-78"/>
              </a:rPr>
              <a:t>کاربرد</a:t>
            </a:r>
            <a:endParaRPr lang="en-US" sz="2000" b="1" dirty="0">
              <a:cs typeface="B Nazanin" panose="00000400000000000000" pitchFamily="2" charset="-78"/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>
            <a:off x="6512259" y="4247631"/>
            <a:ext cx="0" cy="23634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202073" y="1394716"/>
            <a:ext cx="26203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8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(کانی ها)</a:t>
            </a:r>
            <a:endParaRPr lang="en-US" sz="2800" b="1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8861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0628" y="2306472"/>
            <a:ext cx="110865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رابطه ی سنگ و کانی: </a:t>
            </a:r>
            <a:r>
              <a:rPr lang="fa-IR" sz="2800" b="1" dirty="0" smtClean="0">
                <a:cs typeface="B Nazanin" panose="00000400000000000000" pitchFamily="2" charset="-78"/>
              </a:rPr>
              <a:t>همه ی سنگ ها از اجتماع یک یا چند نوع کانی تشکیل شده اند</a:t>
            </a:r>
            <a:endParaRPr lang="en-US" sz="2800" b="1" dirty="0">
              <a:cs typeface="B Nazanin" panose="000004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402471" y="3150330"/>
            <a:ext cx="40670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8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کاربرد کانی های مختلف:</a:t>
            </a:r>
            <a:endParaRPr lang="en-US" sz="2800" b="1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77099" y="4517408"/>
            <a:ext cx="232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800" b="1" dirty="0" smtClean="0">
                <a:cs typeface="B Nazanin" panose="00000400000000000000" pitchFamily="2" charset="-78"/>
              </a:rPr>
              <a:t>کانی طلا</a:t>
            </a:r>
            <a:endParaRPr lang="en-US" sz="2800" b="1" dirty="0">
              <a:cs typeface="B Nazanin" panose="00000400000000000000" pitchFamily="2" charset="-78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8657558"/>
              </p:ext>
            </p:extLst>
          </p:nvPr>
        </p:nvGraphicFramePr>
        <p:xfrm>
          <a:off x="11000096" y="5186628"/>
          <a:ext cx="627797" cy="3357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4" imgW="545760" imgH="291960" progId="Equation.DSMT4">
                  <p:embed/>
                </p:oleObj>
              </mc:Choice>
              <mc:Fallback>
                <p:oleObj name="Equation" r:id="rId4" imgW="54576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000096" y="5186628"/>
                        <a:ext cx="627797" cy="3357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ight Brace 5"/>
          <p:cNvSpPr/>
          <p:nvPr/>
        </p:nvSpPr>
        <p:spPr>
          <a:xfrm>
            <a:off x="10197152" y="4053864"/>
            <a:ext cx="477672" cy="2484170"/>
          </a:xfrm>
          <a:prstGeom prst="rightBrac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653887" y="3860378"/>
            <a:ext cx="566382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جواهرسازی</a:t>
            </a:r>
          </a:p>
          <a:p>
            <a:pPr algn="r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ساخت لوازم پزشکی </a:t>
            </a:r>
          </a:p>
          <a:p>
            <a:pPr algn="r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ساخت قطعات الکترونیکی</a:t>
            </a:r>
          </a:p>
          <a:p>
            <a:pPr algn="r">
              <a:lnSpc>
                <a:spcPct val="15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پشتوانه ی پولی</a:t>
            </a:r>
            <a:endParaRPr lang="en-US" sz="28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86293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30938" y="3542831"/>
            <a:ext cx="2511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800" b="1" dirty="0" smtClean="0">
                <a:cs typeface="B Nazanin" panose="00000400000000000000" pitchFamily="2" charset="-78"/>
              </a:rPr>
              <a:t>کانی گرافیت</a:t>
            </a:r>
            <a:endParaRPr lang="en-US" sz="2800" b="1" dirty="0">
              <a:cs typeface="B Nazanin" panose="00000400000000000000" pitchFamily="2" charset="-78"/>
            </a:endParaRPr>
          </a:p>
        </p:txBody>
      </p:sp>
      <p:sp>
        <p:nvSpPr>
          <p:cNvPr id="3" name="Right Brace 2"/>
          <p:cNvSpPr/>
          <p:nvPr/>
        </p:nvSpPr>
        <p:spPr>
          <a:xfrm>
            <a:off x="9023445" y="2197768"/>
            <a:ext cx="477672" cy="3322528"/>
          </a:xfrm>
          <a:prstGeom prst="rightBrac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961565" y="2088587"/>
            <a:ext cx="6061880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کاهنده سرعت نوترون ها در آکتور اتمی</a:t>
            </a:r>
          </a:p>
          <a:p>
            <a:pPr algn="r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کاهنده اصطحکاک در صنایع سنگین</a:t>
            </a:r>
          </a:p>
          <a:p>
            <a:pPr algn="r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ساخت مداد</a:t>
            </a:r>
          </a:p>
          <a:p>
            <a:pPr algn="r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ساخت پیل الکتریکی</a:t>
            </a:r>
            <a:endParaRPr lang="en-US" sz="28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12538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30854" y="2932570"/>
            <a:ext cx="29615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800" b="1" dirty="0" smtClean="0">
                <a:cs typeface="B Nazanin" panose="00000400000000000000" pitchFamily="2" charset="-78"/>
              </a:rPr>
              <a:t>کانی کوارتز</a:t>
            </a:r>
            <a:endParaRPr lang="en-US" sz="2800" b="1" dirty="0">
              <a:cs typeface="B Nazanin" panose="00000400000000000000" pitchFamily="2" charset="-78"/>
            </a:endParaRPr>
          </a:p>
        </p:txBody>
      </p:sp>
      <p:sp>
        <p:nvSpPr>
          <p:cNvPr id="3" name="Right Brace 2"/>
          <p:cNvSpPr/>
          <p:nvPr/>
        </p:nvSpPr>
        <p:spPr>
          <a:xfrm>
            <a:off x="9023445" y="2197768"/>
            <a:ext cx="477672" cy="1992824"/>
          </a:xfrm>
          <a:prstGeom prst="rightBrac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87104" y="2374710"/>
            <a:ext cx="82568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1- ساخت صفحه ی ساعت (کوارتز خاصیت پیزو الکتریک دارد</a:t>
            </a:r>
          </a:p>
          <a:p>
            <a:pPr algn="r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2- ساخت قطعات الکترونیکی تلفن همراه</a:t>
            </a:r>
            <a:endParaRPr lang="en-US" sz="2800" b="1" dirty="0">
              <a:cs typeface="B Nazanin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501117" y="5336275"/>
            <a:ext cx="27295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800" b="1" dirty="0" smtClean="0">
                <a:cs typeface="B Nazanin" panose="00000400000000000000" pitchFamily="2" charset="-78"/>
              </a:rPr>
              <a:t>کانی فلوئوریت</a:t>
            </a:r>
            <a:endParaRPr lang="en-US" sz="2800" b="1" dirty="0">
              <a:cs typeface="B Nazanin" panose="00000400000000000000" pitchFamily="2" charset="-78"/>
            </a:endParaRPr>
          </a:p>
        </p:txBody>
      </p:sp>
      <p:cxnSp>
        <p:nvCxnSpPr>
          <p:cNvPr id="7" name="Straight Arrow Connector 6"/>
          <p:cNvCxnSpPr>
            <a:stCxn id="5" idx="1"/>
          </p:cNvCxnSpPr>
          <p:nvPr/>
        </p:nvCxnSpPr>
        <p:spPr>
          <a:xfrm flipH="1" flipV="1">
            <a:off x="8256896" y="5595582"/>
            <a:ext cx="1244221" cy="2303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34335" y="5336275"/>
            <a:ext cx="3289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800" b="1" dirty="0" smtClean="0">
                <a:cs typeface="B Nazanin" panose="00000400000000000000" pitchFamily="2" charset="-78"/>
              </a:rPr>
              <a:t>تهیه ی خمیردندان</a:t>
            </a:r>
            <a:endParaRPr lang="en-US" sz="28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2547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25469" y="2524835"/>
            <a:ext cx="34665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800" b="1" dirty="0" smtClean="0">
                <a:cs typeface="B Nazanin" panose="00000400000000000000" pitchFamily="2" charset="-78"/>
              </a:rPr>
              <a:t>کانی های فلزی</a:t>
            </a:r>
          </a:p>
          <a:p>
            <a:pPr algn="ctr"/>
            <a:r>
              <a:rPr lang="fa-IR" sz="2800" b="1" dirty="0" smtClean="0">
                <a:cs typeface="B Nazanin" panose="00000400000000000000" pitchFamily="2" charset="-78"/>
              </a:rPr>
              <a:t>(آهن ، مس ، آلومینیوم)</a:t>
            </a:r>
            <a:endParaRPr lang="en-US" sz="2800" b="1" dirty="0">
              <a:cs typeface="B Nazanin" panose="00000400000000000000" pitchFamily="2" charset="-78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H="1" flipV="1">
            <a:off x="7956645" y="2893326"/>
            <a:ext cx="1244221" cy="2303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36478" y="2661314"/>
            <a:ext cx="7672317" cy="981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800" b="1" dirty="0" smtClean="0">
                <a:cs typeface="B Nazanin" panose="00000400000000000000" pitchFamily="2" charset="-78"/>
              </a:rPr>
              <a:t>صنایع مختلف (آلومینیوم: هواپیماسای – مس: سیم و کابل- آهن : بدنه خودرو)</a:t>
            </a:r>
            <a:endParaRPr lang="en-US" sz="2800" b="1" dirty="0">
              <a:cs typeface="B Nazanin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49217" y="4473545"/>
            <a:ext cx="25657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800" b="1" dirty="0" smtClean="0">
                <a:cs typeface="B Nazanin" panose="00000400000000000000" pitchFamily="2" charset="-78"/>
              </a:rPr>
              <a:t>کانی تالک</a:t>
            </a:r>
            <a:endParaRPr lang="en-US" sz="2800" b="1" dirty="0">
              <a:cs typeface="B Nazanin" panose="00000400000000000000" pitchFamily="2" charset="-78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8569657" y="4735155"/>
            <a:ext cx="1244221" cy="2303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537278" y="4473545"/>
            <a:ext cx="31662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800" b="1" dirty="0" smtClean="0">
                <a:cs typeface="B Nazanin" panose="00000400000000000000" pitchFamily="2" charset="-78"/>
              </a:rPr>
              <a:t>تهیه پودر بچه</a:t>
            </a:r>
            <a:endParaRPr lang="en-US" sz="2800" b="1" dirty="0">
              <a:cs typeface="B Nazanin" panose="000004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78755" y="5898135"/>
            <a:ext cx="4121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800" b="1" dirty="0" smtClean="0">
                <a:cs typeface="B Nazanin" panose="00000400000000000000" pitchFamily="2" charset="-78"/>
              </a:rPr>
              <a:t>کانی هالیت و کانی ژیپس</a:t>
            </a:r>
            <a:endParaRPr lang="en-US" sz="2800" b="1" dirty="0">
              <a:cs typeface="B Nazanin" panose="00000400000000000000" pitchFamily="2" charset="-78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7302690" y="6186423"/>
            <a:ext cx="1244221" cy="2303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148920" y="5898135"/>
            <a:ext cx="5308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800" b="1" dirty="0" smtClean="0">
                <a:cs typeface="B Nazanin" panose="00000400000000000000" pitchFamily="2" charset="-78"/>
              </a:rPr>
              <a:t>مطالعه تاریخچه ی زمین</a:t>
            </a:r>
            <a:endParaRPr lang="en-US" sz="28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49055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785" y="1651379"/>
            <a:ext cx="1157330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معادن مختلف در کشورمان ایران:</a:t>
            </a:r>
          </a:p>
          <a:p>
            <a:pPr algn="r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معدن طلای موته در 270 کیلومتری جنوب غرب تهران (نزدیک گلپایگان – روستای موته)</a:t>
            </a:r>
          </a:p>
          <a:p>
            <a:pPr algn="r">
              <a:lnSpc>
                <a:spcPct val="20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استان خرسان رضوی: </a:t>
            </a:r>
            <a:r>
              <a:rPr lang="fa-IR" sz="2800" b="1" dirty="0" smtClean="0">
                <a:cs typeface="B Nazanin" panose="00000400000000000000" pitchFamily="2" charset="-78"/>
              </a:rPr>
              <a:t>معدن فیروزه – شهرستان نیشابور – شهر فیروزه</a:t>
            </a:r>
          </a:p>
          <a:p>
            <a:pPr algn="r">
              <a:lnSpc>
                <a:spcPct val="20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استان کرمان: </a:t>
            </a:r>
            <a:r>
              <a:rPr lang="fa-IR" sz="2800" b="1" dirty="0" smtClean="0">
                <a:cs typeface="B Nazanin" panose="00000400000000000000" pitchFamily="2" charset="-78"/>
              </a:rPr>
              <a:t>معدن مس- شهرستان سرچشمه- شهر مس</a:t>
            </a:r>
          </a:p>
          <a:p>
            <a:pPr algn="r">
              <a:lnSpc>
                <a:spcPct val="20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استان هرمزگان: </a:t>
            </a:r>
            <a:r>
              <a:rPr lang="fa-IR" sz="2800" b="1" dirty="0" smtClean="0">
                <a:cs typeface="B Nazanin" panose="00000400000000000000" pitchFamily="2" charset="-78"/>
              </a:rPr>
              <a:t>معدن پنبه نسوز(آزبست) شهرستان بشاگرد جاسک – معدن کرومیت شهرستان میناب </a:t>
            </a:r>
            <a:endParaRPr lang="en-US" sz="28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08106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5534" y="1842447"/>
            <a:ext cx="11887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نحوه تشکیل کانی ها:</a:t>
            </a:r>
          </a:p>
          <a:p>
            <a:pPr algn="r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1- تبلور مواد: مانند کوارتز و الیوین و فلدسپات</a:t>
            </a:r>
          </a:p>
          <a:p>
            <a:pPr algn="r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2- تبخیر محلول های فرا سیر شده: مانند کانی هالیت و ژیپس در دریاچه های مرکزی ایران</a:t>
            </a:r>
          </a:p>
          <a:p>
            <a:pPr algn="r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3- تحت تاثیر فشار و گرما و واکنش های با محلول های داغ: مانند گرافیت</a:t>
            </a:r>
          </a:p>
          <a:p>
            <a:pPr algn="r">
              <a:lnSpc>
                <a:spcPct val="200000"/>
              </a:lnSpc>
            </a:pPr>
            <a:endParaRPr lang="en-US" sz="28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43195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974</TotalTime>
  <Words>739</Words>
  <Application>Microsoft Office PowerPoint</Application>
  <PresentationFormat>Widescreen</PresentationFormat>
  <Paragraphs>117</Paragraphs>
  <Slides>18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B Nazanin</vt:lpstr>
      <vt:lpstr>B Titr</vt:lpstr>
      <vt:lpstr>Calibri</vt:lpstr>
      <vt:lpstr>Calibri Light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Alireza Golestan</dc:creator>
  <cp:lastModifiedBy>RayanGostar</cp:lastModifiedBy>
  <cp:revision>89</cp:revision>
  <dcterms:created xsi:type="dcterms:W3CDTF">2015-07-06T05:06:21Z</dcterms:created>
  <dcterms:modified xsi:type="dcterms:W3CDTF">2016-02-23T12:14:07Z</dcterms:modified>
</cp:coreProperties>
</file>