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3" r:id="rId2"/>
    <p:sldId id="294" r:id="rId3"/>
    <p:sldId id="310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434" autoAdjust="0"/>
  </p:normalViewPr>
  <p:slideViewPr>
    <p:cSldViewPr snapToGrid="0">
      <p:cViewPr varScale="1">
        <p:scale>
          <a:sx n="86" d="100"/>
          <a:sy n="86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1F9C-E1DE-4382-8052-B7F04B52DFF6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E93A1-142E-42F8-BC4A-902CBE73B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3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93A1-142E-42F8-BC4A-902CBE73BA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56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93A1-142E-42F8-BC4A-902CBE73BA9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0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3812" t="35028" r="19651" b="16278"/>
          <a:stretch/>
        </p:blipFill>
        <p:spPr>
          <a:xfrm>
            <a:off x="395785" y="368488"/>
            <a:ext cx="11600597" cy="35620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17625" y="4975107"/>
            <a:ext cx="6137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cs typeface="B Titr" panose="00000700000000000000" pitchFamily="2" charset="-78"/>
              </a:rPr>
              <a:t>طراح:سید معین حسینی منش،سید عارف مشکات</a:t>
            </a:r>
            <a:endParaRPr lang="en-US" sz="2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4720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308" y="3671248"/>
            <a:ext cx="115187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5- تجزیه و تخریب سنگ های سطح قاره ای : مانند کانی های رسی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6- واکنش شیمیایی یون های موجود در آب مانند کانی کلسیت در آب های گرم و کم عمق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0806" y="2824862"/>
            <a:ext cx="9017213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4- سرد شدن بخارهای آتشفشانی: مانند گوگرد (دهانه ی دماوند و تفتان)</a:t>
            </a:r>
          </a:p>
        </p:txBody>
      </p:sp>
    </p:spTree>
    <p:extLst>
      <p:ext uri="{BB962C8B-B14F-4D97-AF65-F5344CB8AC3E}">
        <p14:creationId xmlns:p14="http://schemas.microsoft.com/office/powerpoint/2010/main" val="228154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4693" y="3662361"/>
            <a:ext cx="4026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خواص فیزیکی کانی ها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8218227" y="2047643"/>
            <a:ext cx="477672" cy="375265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27111" y="2227717"/>
            <a:ext cx="58002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شکل بلور</a:t>
            </a:r>
          </a:p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سختی کانی (از طریق جدول سختی موهس)</a:t>
            </a:r>
          </a:p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جلا</a:t>
            </a:r>
          </a:p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سطح شکست</a:t>
            </a:r>
          </a:p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رنگ</a:t>
            </a:r>
          </a:p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رنگ خاکه </a:t>
            </a:r>
          </a:p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خاصیت مغناطیسی</a:t>
            </a:r>
          </a:p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چگالی نسبی</a:t>
            </a:r>
          </a:p>
          <a:p>
            <a:pPr algn="r"/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624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3141" y="2320120"/>
            <a:ext cx="10099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مثلا: </a:t>
            </a:r>
            <a:r>
              <a:rPr lang="fa-IR" sz="2800" b="1" dirty="0" smtClean="0">
                <a:cs typeface="B Nazanin" panose="00000400000000000000" pitchFamily="2" charset="-78"/>
              </a:rPr>
              <a:t>کانی هماتیت به رنگ سیاه است و رنگ خاکه ی آن (پودر) قهوه ای است.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30102" y="4364980"/>
            <a:ext cx="413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خواص شیمیایی کانی ها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8238322" y="3603007"/>
            <a:ext cx="477672" cy="2047165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616653"/>
            <a:ext cx="845706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میزان واکنش پذیری کافی با اسید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تجزیه ی شیمیایی و تعیین درصد عناصر </a:t>
            </a: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روش های</a:t>
            </a:r>
            <a:endParaRPr lang="en-US" sz="28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064077"/>
              </p:ext>
            </p:extLst>
          </p:nvPr>
        </p:nvGraphicFramePr>
        <p:xfrm>
          <a:off x="1583141" y="4971231"/>
          <a:ext cx="760857" cy="2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571320" imgH="228600" progId="Equation.DSMT4">
                  <p:embed/>
                </p:oleObj>
              </mc:Choice>
              <mc:Fallback>
                <p:oleObj name="Equation" r:id="rId3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3141" y="4971231"/>
                        <a:ext cx="760857" cy="26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59701"/>
              </p:ext>
            </p:extLst>
          </p:nvPr>
        </p:nvGraphicFramePr>
        <p:xfrm>
          <a:off x="441183" y="4960504"/>
          <a:ext cx="700775" cy="265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183" y="4960504"/>
                        <a:ext cx="700775" cy="265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2902" y="4801593"/>
            <a:ext cx="42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و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5789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8109" y="2399478"/>
            <a:ext cx="285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خواص نوری کانی ها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657232" y="2643957"/>
            <a:ext cx="1050877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5660" y="2122479"/>
            <a:ext cx="82568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استفاده از میکروسکوپ های پلاریزان یا الکترونی یا انعکاسی و میکروسکوپ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5064" y="3316406"/>
            <a:ext cx="830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کانی های نامهربان: متاسفانه این کانی ها برای سلامت انسان زیان آور هستند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10540622" y="4138923"/>
            <a:ext cx="359394" cy="1700636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018293" y="4727631"/>
            <a:ext cx="1173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مانند</a:t>
            </a:r>
            <a:endParaRPr lang="en-US" sz="28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94480" y="4014970"/>
            <a:ext cx="37258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آزبست (سیلیکات منیزیم و آهن )</a:t>
            </a: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اورپیمنت</a:t>
            </a: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آلگار</a:t>
            </a:r>
          </a:p>
          <a:p>
            <a:pPr>
              <a:lnSpc>
                <a:spcPct val="150000"/>
              </a:lnSpc>
            </a:pPr>
            <a:endParaRPr lang="en-US" sz="2400" b="1" dirty="0">
              <a:cs typeface="B Nazanin" panose="00000400000000000000" pitchFamily="2" charset="-78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471361"/>
              </p:ext>
            </p:extLst>
          </p:nvPr>
        </p:nvGraphicFramePr>
        <p:xfrm>
          <a:off x="8657232" y="4727631"/>
          <a:ext cx="9652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1562040" imgH="672840" progId="Equation.DSMT4">
                  <p:embed/>
                </p:oleObj>
              </mc:Choice>
              <mc:Fallback>
                <p:oleObj name="Equation" r:id="rId3" imgW="156204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57232" y="4727631"/>
                        <a:ext cx="965200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650957"/>
              </p:ext>
            </p:extLst>
          </p:nvPr>
        </p:nvGraphicFramePr>
        <p:xfrm>
          <a:off x="9182670" y="5250851"/>
          <a:ext cx="787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787320" imgH="380880" progId="Equation.DSMT4">
                  <p:embed/>
                </p:oleObj>
              </mc:Choice>
              <mc:Fallback>
                <p:oleObj name="Equation" r:id="rId5" imgW="7873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82670" y="5250851"/>
                        <a:ext cx="787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62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6035" y="3332610"/>
            <a:ext cx="3875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cs typeface="B Nazanin" panose="00000400000000000000" pitchFamily="2" charset="-78"/>
              </a:rPr>
              <a:t>کاربرد آزبست</a:t>
            </a:r>
          </a:p>
          <a:p>
            <a:pPr algn="ctr"/>
            <a:r>
              <a:rPr lang="fa-IR" sz="2800" b="1" dirty="0" smtClean="0">
                <a:cs typeface="B Nazanin" panose="00000400000000000000" pitchFamily="2" charset="-78"/>
              </a:rPr>
              <a:t>(پنبه نسوز یا پنبه کوهی)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8218227" y="2347415"/>
            <a:ext cx="477672" cy="2429301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54690" y="2047643"/>
            <a:ext cx="408295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لنت ترمز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لباس های ضد حریق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سقف های کاذب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479" y="4977081"/>
            <a:ext cx="11764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ورود آزبست از طریق دستگاه تنفسی باعث سرطان ریه می شود معمولا بروز نخستین نشانه های تاثیر آن بین 25 تا 40 سال بعد نمایان می شود</a:t>
            </a: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1699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28388" y="3813398"/>
            <a:ext cx="4667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برای در امان ماندن از خطرات آزبست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566472" y="2351432"/>
            <a:ext cx="477672" cy="360418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785" y="2305293"/>
            <a:ext cx="64826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 1- جلوگیری از استفاده آن ها در صنایع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2- استفاده از ماسک در محیط های آلوده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3- شناسایی وسایلی که حاوی آزبست هستند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4- توجه به هشدارهای کارشناسان زیست محیطی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2173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48465" y="4414079"/>
            <a:ext cx="317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نام گذاری کانی ها بر اساس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8570793" y="2784144"/>
            <a:ext cx="477672" cy="377057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2956" y="3138394"/>
            <a:ext cx="83774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نام محل پیدا شدن: مسکوویت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(اطراف شهر مسکو) </a:t>
            </a:r>
            <a:r>
              <a:rPr lang="fa-IR" sz="2400" b="1" dirty="0" smtClean="0">
                <a:cs typeface="B Nazanin" panose="00000400000000000000" pitchFamily="2" charset="-78"/>
              </a:rPr>
              <a:t>– کانی تالمیت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(انارک یزد)</a:t>
            </a: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نام کاشف: کوولی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(کانی شناس ایتالیایی)</a:t>
            </a: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به افتخار دانشمندان برجسته :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بیرونی (به افتخار ابوریحان یرونی) </a:t>
            </a:r>
            <a:r>
              <a:rPr lang="fa-IR" sz="2400" b="1" dirty="0" smtClean="0">
                <a:cs typeface="B Nazanin" panose="00000400000000000000" pitchFamily="2" charset="-78"/>
              </a:rPr>
              <a:t>و آویسنیت: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(به افتخار پورسینا)</a:t>
            </a:r>
            <a:r>
              <a:rPr lang="fa-IR" sz="2400" b="1" dirty="0" smtClean="0">
                <a:cs typeface="B Nazanin" panose="00000400000000000000" pitchFamily="2" charset="-78"/>
              </a:rPr>
              <a:t>-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cs typeface="B Nazanin" panose="00000400000000000000" pitchFamily="2" charset="-78"/>
              </a:rPr>
              <a:t>خادمیت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(به افتخار نصراله خادم)</a:t>
            </a: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بر اساس خاصیت: مگنتیت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(خاصیت آهن ربایی)</a:t>
            </a: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رنگ :الیوین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(سبز زیتونی)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9793" y="2784144"/>
            <a:ext cx="8486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معمولا نام کانی ها لاتین ، یونانی و یا رومی است.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48465" y="2211889"/>
            <a:ext cx="3575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 smtClean="0">
                <a:solidFill>
                  <a:srgbClr val="C00000"/>
                </a:solidFill>
                <a:cs typeface="B Titr" panose="00000700000000000000" pitchFamily="2" charset="-78"/>
              </a:rPr>
              <a:t>نام گذاری کانی ها:</a:t>
            </a:r>
            <a:endParaRPr lang="en-US" sz="28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3501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7857" y="2347416"/>
            <a:ext cx="278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solidFill>
                  <a:srgbClr val="C00000"/>
                </a:solidFill>
                <a:cs typeface="B Titr" panose="00000700000000000000" pitchFamily="2" charset="-78"/>
              </a:rPr>
              <a:t>طبقه بندی کانی ها:</a:t>
            </a:r>
            <a:endParaRPr lang="en-US" sz="2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1624" y="3070745"/>
            <a:ext cx="8297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بر اساس دارا بودن عنصر سیلیسیم               یا عدم داشتن آن: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144237"/>
              </p:ext>
            </p:extLst>
          </p:nvPr>
        </p:nvGraphicFramePr>
        <p:xfrm>
          <a:off x="6466315" y="3132299"/>
          <a:ext cx="698738" cy="461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711000" imgH="469800" progId="Equation.DSMT4">
                  <p:embed/>
                </p:oleObj>
              </mc:Choice>
              <mc:Fallback>
                <p:oleObj name="Equation" r:id="rId3" imgW="7110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66315" y="3132299"/>
                        <a:ext cx="698738" cy="461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191068" y="4094330"/>
            <a:ext cx="12119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1- سیلیکاتی ها: </a:t>
            </a:r>
            <a:r>
              <a:rPr lang="fa-IR" sz="2800" b="1" dirty="0" smtClean="0">
                <a:cs typeface="B Nazanin" panose="00000400000000000000" pitchFamily="2" charset="-78"/>
              </a:rPr>
              <a:t>عمدتا از تبلور مواد مذاب حاصل می شوند مانند: کوارتز، میکا، فلدسپات، الیوین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923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867" y="2302639"/>
            <a:ext cx="7061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2800" b="1" dirty="0">
                <a:solidFill>
                  <a:srgbClr val="C00000"/>
                </a:solidFill>
                <a:cs typeface="B Nazanin" panose="00000400000000000000" pitchFamily="2" charset="-78"/>
              </a:rPr>
              <a:t>2- غیرسیلیکاتی ها: </a:t>
            </a:r>
            <a:r>
              <a:rPr lang="fa-IR" sz="2800" b="1" dirty="0">
                <a:cs typeface="B Nazanin" panose="00000400000000000000" pitchFamily="2" charset="-78"/>
              </a:rPr>
              <a:t>خود به چند دسته تقسیم می شوند: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3540" y="3219409"/>
            <a:ext cx="75062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الف. سولفات ها : ایندریت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ب.کربنات ها: مالاکیت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ج.هالیدها: هالیت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23834" y="4423951"/>
            <a:ext cx="53089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ه)فسفات ها : فیروزه</a:t>
            </a:r>
          </a:p>
          <a:p>
            <a:pPr algn="ctr">
              <a:lnSpc>
                <a:spcPct val="150000"/>
              </a:lnSpc>
            </a:pP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473" y="3138985"/>
            <a:ext cx="29752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د) سولفیدها: پیریت</a:t>
            </a:r>
          </a:p>
          <a:p>
            <a:pPr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ه) اکسیدها : هماتیت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18855" y="5547336"/>
            <a:ext cx="5411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cs typeface="B Nazanin" panose="00000400000000000000" pitchFamily="2" charset="-78"/>
              </a:rPr>
              <a:t>خ) عناصر خالص: طلا و نقره و گرافیت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87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21" y="2169994"/>
            <a:ext cx="118235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کانی چیست؟ ماده ای طبیعی و جامد و متبلور با ترکیب شیمیایی نسبتا ثابت که عمدتا غیر آلی است.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با توجه به تعریف بالا مشخص کنید.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صدف: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نفت: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1426" y="5783140"/>
            <a:ext cx="1105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شیشه: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5523" y="5390865"/>
            <a:ext cx="1201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یخ: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8596" y="4995081"/>
            <a:ext cx="2033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گرافیت: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059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05969" y="2074460"/>
            <a:ext cx="8789159" cy="54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67832" y="2129048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204580" y="2129047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14450" y="2129046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33416" y="2101754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80097" y="2074460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05969" y="2101754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6727" y="2538481"/>
            <a:ext cx="1965279" cy="46402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طبقه بندی کانی ها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665024" y="3002504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6727" y="3466529"/>
            <a:ext cx="1965279" cy="464024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سیلیکاتی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651374" y="3930553"/>
            <a:ext cx="0" cy="4094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36727" y="4367279"/>
            <a:ext cx="1965279" cy="464024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غیر سیلیکاتی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38485" y="2538481"/>
            <a:ext cx="1473958" cy="4640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کانی های ملی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33005" y="2511187"/>
            <a:ext cx="1473958" cy="4640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کانی های مضر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480416" y="2938587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775280" y="3161273"/>
            <a:ext cx="1473958" cy="464023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خواص فیزیکی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491790" y="3631898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730923" y="3774512"/>
            <a:ext cx="1562672" cy="464023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خواص شیمیایی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55947" y="4431876"/>
            <a:ext cx="1473958" cy="464023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خواص نوری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8204580" y="2922219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469873" y="3113289"/>
            <a:ext cx="1605883" cy="464023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تبلور مواد مذاب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8218230" y="3606186"/>
            <a:ext cx="0" cy="4094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351591" y="3766102"/>
            <a:ext cx="1751463" cy="616876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تبخیر محلول های فراسیرشده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8234154" y="4382978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397084" y="4483973"/>
            <a:ext cx="1751463" cy="616876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تحت تاثیر گرما و فشار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0486030" y="2797788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9683088" y="3113290"/>
            <a:ext cx="1605883" cy="464023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جواهرسازی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10511047" y="3543417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9692186" y="3783608"/>
            <a:ext cx="1605883" cy="464023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صنعت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10515595" y="4238535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9683087" y="4449620"/>
            <a:ext cx="1605883" cy="600508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ماده ارزشمند معدنی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0538339" y="5087883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9692186" y="5257571"/>
            <a:ext cx="1605883" cy="464023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داروسازی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0557677" y="5721594"/>
            <a:ext cx="0" cy="4094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708105" y="5891282"/>
            <a:ext cx="1605883" cy="671467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تاریخچه گذشته زمین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775280" y="2524269"/>
            <a:ext cx="1473958" cy="4640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نحوه شناسایی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91482" y="2513801"/>
            <a:ext cx="1473958" cy="4640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نحوه تشکیل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730853" y="2513800"/>
            <a:ext cx="1473958" cy="4640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کاربرد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6512259" y="4247631"/>
            <a:ext cx="0" cy="2363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202073" y="1394716"/>
            <a:ext cx="2620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(کانی ها)</a:t>
            </a:r>
            <a:endParaRPr lang="en-US" sz="28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86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8" y="2306472"/>
            <a:ext cx="11086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رابطه ی سنگ و کانی: </a:t>
            </a:r>
            <a:r>
              <a:rPr lang="fa-IR" sz="2800" b="1" dirty="0" smtClean="0">
                <a:cs typeface="B Nazanin" panose="00000400000000000000" pitchFamily="2" charset="-78"/>
              </a:rPr>
              <a:t>همه ی سنگ ها از اجتماع یک یا چند نوع کانی تشکیل شده اند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02471" y="3150330"/>
            <a:ext cx="4067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کاربرد کانی های مختلف:</a:t>
            </a:r>
            <a:endParaRPr lang="en-US" sz="28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77099" y="4517408"/>
            <a:ext cx="232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کانی طلا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657558"/>
              </p:ext>
            </p:extLst>
          </p:nvPr>
        </p:nvGraphicFramePr>
        <p:xfrm>
          <a:off x="11000096" y="5186628"/>
          <a:ext cx="627797" cy="335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545760" imgH="291960" progId="Equation.DSMT4">
                  <p:embed/>
                </p:oleObj>
              </mc:Choice>
              <mc:Fallback>
                <p:oleObj name="Equation" r:id="rId4" imgW="5457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000096" y="5186628"/>
                        <a:ext cx="627797" cy="335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>
            <a:off x="10197152" y="4053864"/>
            <a:ext cx="477672" cy="248417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53887" y="3860378"/>
            <a:ext cx="56638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جواهرسازی</a:t>
            </a: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ساخت لوازم پزشکی </a:t>
            </a: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ساخت قطعات الکترونیکی</a:t>
            </a: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پشتوانه ی پولی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629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0938" y="3542831"/>
            <a:ext cx="251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کانی گرافیت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9023445" y="2197768"/>
            <a:ext cx="477672" cy="332252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61565" y="2088587"/>
            <a:ext cx="606188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کاهنده سرعت نوترون ها در آکتور اتمی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کاهنده اصطحکاک در صنایع سنگین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ساخت مداد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ساخت پیل الکتریکی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253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0854" y="2932570"/>
            <a:ext cx="2961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کانی کوارتز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9023445" y="2197768"/>
            <a:ext cx="477672" cy="1992824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87104" y="2374710"/>
            <a:ext cx="8256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1- ساخت صفحه ی ساعت (کوارتز خاصیت پیزو الکتریک دارد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2- ساخت قطعات الکترونیکی تلفن همراه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01117" y="5336275"/>
            <a:ext cx="2729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کانی فلوئوریت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8256896" y="5595582"/>
            <a:ext cx="1244221" cy="23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4335" y="5336275"/>
            <a:ext cx="328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تهیه ی خمیردندان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54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5469" y="2524835"/>
            <a:ext cx="3466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cs typeface="B Nazanin" panose="00000400000000000000" pitchFamily="2" charset="-78"/>
              </a:rPr>
              <a:t>کانی های فلزی</a:t>
            </a:r>
          </a:p>
          <a:p>
            <a:pPr algn="ctr"/>
            <a:r>
              <a:rPr lang="fa-IR" sz="2800" b="1" dirty="0" smtClean="0">
                <a:cs typeface="B Nazanin" panose="00000400000000000000" pitchFamily="2" charset="-78"/>
              </a:rPr>
              <a:t>(آهن ، مس ، آلومینیوم)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7956645" y="2893326"/>
            <a:ext cx="1244221" cy="23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6478" y="2661314"/>
            <a:ext cx="7672317" cy="981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صنایع مختلف (آلومینیوم: هواپیماسای – مس: سیم و کابل- آهن : بدنه خودرو)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49217" y="4473545"/>
            <a:ext cx="2565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کانی تالک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8569657" y="4735155"/>
            <a:ext cx="1244221" cy="23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37278" y="4473545"/>
            <a:ext cx="316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تهیه پودر بچه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8755" y="5898135"/>
            <a:ext cx="4121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کانی هالیت و کانی ژیپس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302690" y="6186423"/>
            <a:ext cx="1244221" cy="23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48920" y="5898135"/>
            <a:ext cx="53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مطالعه تاریخچه ی زمین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905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785" y="1651379"/>
            <a:ext cx="115733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معادن مختلف در کشورمان ایران: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معدن طلای موته در 270 کیلومتری جنوب غرب تهران (نزدیک گلپایگان – روستای موته)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استان خرسان رضوی: </a:t>
            </a:r>
            <a:r>
              <a:rPr lang="fa-IR" sz="2800" b="1" dirty="0" smtClean="0">
                <a:cs typeface="B Nazanin" panose="00000400000000000000" pitchFamily="2" charset="-78"/>
              </a:rPr>
              <a:t>معدن فیروزه – شهرستان نیشابور – شهر فیروزه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استان کرمان: </a:t>
            </a:r>
            <a:r>
              <a:rPr lang="fa-IR" sz="2800" b="1" dirty="0" smtClean="0">
                <a:cs typeface="B Nazanin" panose="00000400000000000000" pitchFamily="2" charset="-78"/>
              </a:rPr>
              <a:t>معدن مس- شهرستان سرچشمه- شهر مس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استان هرمزگان: </a:t>
            </a:r>
            <a:r>
              <a:rPr lang="fa-IR" sz="2800" b="1" dirty="0" smtClean="0">
                <a:cs typeface="B Nazanin" panose="00000400000000000000" pitchFamily="2" charset="-78"/>
              </a:rPr>
              <a:t>معدن پنبه نسوز(آزبست) شهرستان بشاگرد جاسک – معدن کرومیت شهرستان میناب 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810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534" y="1842447"/>
            <a:ext cx="1188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8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نحوه تشکیل کانی ها: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1- تبلور مواد: مانند کوارتز و الیوین و فلدسپات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2- تبخیر محلول های فرا سیر شده: مانند کانی هالیت و ژیپس در دریاچه های مرکزی ایران</a:t>
            </a: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cs typeface="B Nazanin" panose="00000400000000000000" pitchFamily="2" charset="-78"/>
              </a:rPr>
              <a:t>3- تحت تاثیر فشار و گرما و واکنش های با محلول های داغ: مانند گرافیت</a:t>
            </a:r>
          </a:p>
          <a:p>
            <a:pPr algn="r">
              <a:lnSpc>
                <a:spcPct val="200000"/>
              </a:lnSpc>
            </a:pP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3195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739</Words>
  <Application>Microsoft Office PowerPoint</Application>
  <PresentationFormat>Widescreen</PresentationFormat>
  <Paragraphs>117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 Nazanin</vt:lpstr>
      <vt:lpstr>B Titr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RayanGostar</cp:lastModifiedBy>
  <cp:revision>89</cp:revision>
  <dcterms:created xsi:type="dcterms:W3CDTF">2015-07-06T05:06:21Z</dcterms:created>
  <dcterms:modified xsi:type="dcterms:W3CDTF">2016-02-23T12:14:07Z</dcterms:modified>
</cp:coreProperties>
</file>