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sldIdLst>
    <p:sldId id="256" r:id="rId2"/>
    <p:sldId id="301" r:id="rId3"/>
    <p:sldId id="294" r:id="rId4"/>
    <p:sldId id="295" r:id="rId5"/>
    <p:sldId id="296" r:id="rId6"/>
    <p:sldId id="297" r:id="rId7"/>
    <p:sldId id="302" r:id="rId8"/>
    <p:sldId id="257" r:id="rId9"/>
    <p:sldId id="288" r:id="rId10"/>
    <p:sldId id="258" r:id="rId11"/>
    <p:sldId id="259" r:id="rId12"/>
    <p:sldId id="260" r:id="rId13"/>
    <p:sldId id="261" r:id="rId14"/>
    <p:sldId id="289" r:id="rId15"/>
    <p:sldId id="262" r:id="rId16"/>
    <p:sldId id="263" r:id="rId17"/>
    <p:sldId id="264" r:id="rId18"/>
    <p:sldId id="265" r:id="rId19"/>
    <p:sldId id="266" r:id="rId20"/>
    <p:sldId id="267" r:id="rId21"/>
    <p:sldId id="290" r:id="rId22"/>
    <p:sldId id="268" r:id="rId23"/>
    <p:sldId id="269" r:id="rId24"/>
    <p:sldId id="270" r:id="rId25"/>
    <p:sldId id="271" r:id="rId26"/>
    <p:sldId id="272" r:id="rId27"/>
    <p:sldId id="291" r:id="rId28"/>
    <p:sldId id="273" r:id="rId29"/>
    <p:sldId id="274" r:id="rId30"/>
    <p:sldId id="275" r:id="rId31"/>
    <p:sldId id="298" r:id="rId32"/>
    <p:sldId id="276" r:id="rId33"/>
    <p:sldId id="277" r:id="rId34"/>
    <p:sldId id="293" r:id="rId35"/>
    <p:sldId id="278" r:id="rId36"/>
    <p:sldId id="279" r:id="rId37"/>
    <p:sldId id="280" r:id="rId38"/>
    <p:sldId id="299" r:id="rId39"/>
    <p:sldId id="281" r:id="rId40"/>
    <p:sldId id="282" r:id="rId41"/>
    <p:sldId id="300" r:id="rId42"/>
    <p:sldId id="283" r:id="rId43"/>
    <p:sldId id="284" r:id="rId44"/>
    <p:sldId id="303" r:id="rId45"/>
    <p:sldId id="304" r:id="rId46"/>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6636E60-E9F0-41D2-A9FE-F1ECE36FE798}" type="datetimeFigureOut">
              <a:rPr lang="fa-IR" smtClean="0"/>
              <a:t>08/14/1436</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F0F894C0-D41D-43D9-A483-54D6542A51C0}"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36E60-E9F0-41D2-A9FE-F1ECE36FE798}" type="datetimeFigureOut">
              <a:rPr lang="fa-IR" smtClean="0"/>
              <a:t>08/14/1436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636E60-E9F0-41D2-A9FE-F1ECE36FE798}" type="datetimeFigureOut">
              <a:rPr lang="fa-IR" smtClean="0"/>
              <a:t>08/14/1436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636E60-E9F0-41D2-A9FE-F1ECE36FE798}" type="datetimeFigureOut">
              <a:rPr lang="fa-IR" smtClean="0"/>
              <a:t>08/14/1436</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F0F894C0-D41D-43D9-A483-54D6542A51C0}"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6636E60-E9F0-41D2-A9FE-F1ECE36FE798}" type="datetimeFigureOut">
              <a:rPr lang="fa-IR" smtClean="0"/>
              <a:t>08/14/1436</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F0F894C0-D41D-43D9-A483-54D6542A51C0}" type="slidenum">
              <a:rPr lang="fa-IR" smtClean="0"/>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6636E60-E9F0-41D2-A9FE-F1ECE36FE798}" type="datetimeFigureOut">
              <a:rPr lang="fa-IR" smtClean="0"/>
              <a:t>08/14/1436</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6636E60-E9F0-41D2-A9FE-F1ECE36FE798}" type="datetimeFigureOut">
              <a:rPr lang="fa-IR" smtClean="0"/>
              <a:t>08/14/1436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F0F894C0-D41D-43D9-A483-54D6542A51C0}" type="slidenum">
              <a:rPr lang="fa-IR" smtClean="0"/>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6636E60-E9F0-41D2-A9FE-F1ECE36FE798}" type="datetimeFigureOut">
              <a:rPr lang="fa-IR" smtClean="0"/>
              <a:t>08/14/1436</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636E60-E9F0-41D2-A9FE-F1ECE36FE798}" type="datetimeFigureOut">
              <a:rPr lang="fa-IR" smtClean="0"/>
              <a:t>08/14/1436</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636E60-E9F0-41D2-A9FE-F1ECE36FE798}" type="datetimeFigureOut">
              <a:rPr lang="fa-IR" smtClean="0"/>
              <a:t>08/14/1436</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0F894C0-D41D-43D9-A483-54D6542A51C0}"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6636E60-E9F0-41D2-A9FE-F1ECE36FE798}" type="datetimeFigureOut">
              <a:rPr lang="fa-IR" smtClean="0"/>
              <a:t>08/14/1436</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F0F894C0-D41D-43D9-A483-54D6542A51C0}" type="slidenum">
              <a:rPr lang="fa-IR" smtClean="0"/>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6636E60-E9F0-41D2-A9FE-F1ECE36FE798}" type="datetimeFigureOut">
              <a:rPr lang="fa-IR" smtClean="0"/>
              <a:t>08/14/1436</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0F894C0-D41D-43D9-A483-54D6542A51C0}" type="slidenum">
              <a:rPr lang="fa-IR" smtClean="0"/>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hyperlink" Target="http://fa.wikipedia.org/wiki/%D8%AA%D9%86%DA%AF%DB%8C_%D9%86%D9%81%D8%B3" TargetMode="External"/><Relationship Id="rId7" Type="http://schemas.openxmlformats.org/officeDocument/2006/relationships/hyperlink" Target="http://fa.wikipedia.org/wiki/%D8%A7%D8%A6%D9%88%D8%B2%DB%8C%D9%86%D9%88%D9%81%DB%8C%D9%84" TargetMode="External"/><Relationship Id="rId2" Type="http://schemas.openxmlformats.org/officeDocument/2006/relationships/hyperlink" Target="http://fa.wikipedia.org/wiki/%D8%AE%D8%B3_%D8%AE%D8%B3" TargetMode="External"/><Relationship Id="rId1" Type="http://schemas.openxmlformats.org/officeDocument/2006/relationships/slideLayout" Target="../slideLayouts/slideLayout7.xml"/><Relationship Id="rId6" Type="http://schemas.openxmlformats.org/officeDocument/2006/relationships/hyperlink" Target="http://fa.wikipedia.org/wiki/%DA%86%D8%B1%DA%A9" TargetMode="External"/><Relationship Id="rId5" Type="http://schemas.openxmlformats.org/officeDocument/2006/relationships/hyperlink" Target="http://fa.wikipedia.org/wiki/%D8%AE%D9%84%D8%B7" TargetMode="External"/><Relationship Id="rId4" Type="http://schemas.openxmlformats.org/officeDocument/2006/relationships/hyperlink" Target="http://fa.wikipedia.org/wiki/%D8%B3%D8%B1%D9%81%D9%87" TargetMode="External"/><Relationship Id="rId9"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hyperlink" Target="http://fa.wikipedia.org/w/index.php?title=%D8%A7%D9%84%D8%AA%D9%87%D8%A7%D8%A8_%D8%B3%DB%8C%D9%86%D9%88%D8%B3_%D9%88_%D8%A8%DB%8C%D9%8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8%A8%DB%8C%D9%85%D8%A7%D8%B1%DB%8C_%D8%B1%DB%8C%D9%81%D9%84%D8%A7%DA%A9%D8%B3_%D9%85%D8%B9%D8%AF%D9%87_%D9%88_%D9%85%D8%B1%DB%8C" TargetMode="External"/><Relationship Id="rId1" Type="http://schemas.openxmlformats.org/officeDocument/2006/relationships/slideLayout" Target="../slideLayouts/slideLayout7.xml"/><Relationship Id="rId6" Type="http://schemas.openxmlformats.org/officeDocument/2006/relationships/hyperlink" Target="http://fa.wikipedia.org/wiki/%D8%A7%D8%AE%D8%AA%D9%84%D8%A7%D9%84_%D8%AE%D9%84%D9%82%DB%8C" TargetMode="External"/><Relationship Id="rId5" Type="http://schemas.openxmlformats.org/officeDocument/2006/relationships/hyperlink" Target="http://fa.wikipedia.org/wiki/%D8%A7%D8%AE%D8%AA%D9%84%D8%A7%D9%84_%D8%A7%D8%B6%D8%B7%D8%B1%D8%A7%D8%A8" TargetMode="External"/><Relationship Id="rId4" Type="http://schemas.openxmlformats.org/officeDocument/2006/relationships/hyperlink" Target="http://fa.wikipedia.org/wiki/%D8%A2%D9%BE%D9%86%D9%87_%D8%AE%D9%88%D8%A7%D8%A8_%D8%A7%D9%86%D8%B3%D8%AF%D8%A7%D8%AF%DB%8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fa.wikipedia.org/wiki/%D8%A7%D8%B1%D8%AB%DB%8C" TargetMode="External"/><Relationship Id="rId2" Type="http://schemas.openxmlformats.org/officeDocument/2006/relationships/hyperlink" Target="http://fa.wikipedia.org/w/index.php?title=%D8%A7%D9%BE%DB%8C_%DA%98%D9%86%D8%AA%DB%8C%DA%A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hyperlink" Target="http://fa.wikipedia.org/w/index.php?title=%D8%AA%D9%88%D8%A7%D9%84%DB%8C_DNA&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fa.wikipedia.org/w/index.php?title=%D8%B4%D8%A7%D8%AE%D8%B5_%DA%A9%DB%8C%D9%81%DB%8C%D8%AA_%D9%87%D9%88%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7" Type="http://schemas.openxmlformats.org/officeDocument/2006/relationships/image" Target="../media/image12.jpg"/><Relationship Id="rId2" Type="http://schemas.openxmlformats.org/officeDocument/2006/relationships/hyperlink" Target="http://fa.wikipedia.org/w/index.php?title=%D8%A7%D8%B3%D8%AA%D8%B9%D9%85%D8%A7%D9%84_%D8%AF%D8%AE%D8%A7%D9%86%DB%8C%D8%A7%D8%AA_%D9%88_%D8%A8%D8%A7%D8%B1%D8%AF%D8%A7%D8%B1%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hyperlink" Target="http://fa.wikipedia.org/wiki/%D8%AA%D8%B1%DA%A9%DB%8C%D8%A8%D8%A7%D8%AA_%D8%A2%D9%84%DB%8C_%D9%81%D8%B1%D8%A7%D8%B1" TargetMode="External"/><Relationship Id="rId4" Type="http://schemas.openxmlformats.org/officeDocument/2006/relationships/hyperlink" Target="http://fa.wikipedia.org/wiki/%D8%A7%D8%B2%D9%86"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fa.wikipedia.org/wiki/%D9%88%DB%8C%D8%B1%D9%88%D8%B3_%D8%B3%D9%86%D8%B3%DB%8C%D8%B4%DB%8C%D8%A7%D9%84_%D8%AA%D9%86%D9%81%D8%B3%DB%8C" TargetMode="External"/><Relationship Id="rId3" Type="http://schemas.openxmlformats.org/officeDocument/2006/relationships/hyperlink" Target="http://fa.wikipedia.org/w/index.php?title=%D9%81%D8%AA%D8%A7%D9%84%D8%A7%D8%AA&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7" Type="http://schemas.openxmlformats.org/officeDocument/2006/relationships/hyperlink" Target="http://fa.wikipedia.org/wiki/%D8%B3%D9%88%D8%B3%DA%A9" TargetMode="External"/><Relationship Id="rId12" Type="http://schemas.openxmlformats.org/officeDocument/2006/relationships/image" Target="../media/image15.jpg"/><Relationship Id="rId2" Type="http://schemas.openxmlformats.org/officeDocument/2006/relationships/hyperlink" Target="http://fa.wikipedia.org/wiki/%D9%81%D8%B1%D9%85%D8%A7%D9%84%D8%AF%D8%A6%DB%8C%D8%AF" TargetMode="External"/><Relationship Id="rId1" Type="http://schemas.openxmlformats.org/officeDocument/2006/relationships/slideLayout" Target="../slideLayouts/slideLayout7.xml"/><Relationship Id="rId6" Type="http://schemas.openxmlformats.org/officeDocument/2006/relationships/hyperlink" Target="http://fa.wikipedia.org/w/index.php?title=%DA%A9%D9%86%D9%87_%DA%AF%D8%B1%D8%AF_%D9%88_%D8%BA%D8%A8%D8%A7%D8%B1&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1" Type="http://schemas.openxmlformats.org/officeDocument/2006/relationships/image" Target="../media/image14.jpg"/><Relationship Id="rId5" Type="http://schemas.openxmlformats.org/officeDocument/2006/relationships/hyperlink" Target="http://fa.wikipedia.org/wiki/%D8%A7%D9%86%D8%AF%D9%88%D8%AA%D9%88%DA%A9%D8%B3%DB%8C%D9%86" TargetMode="External"/><Relationship Id="rId10" Type="http://schemas.openxmlformats.org/officeDocument/2006/relationships/image" Target="../media/image13.jpg"/><Relationship Id="rId4" Type="http://schemas.openxmlformats.org/officeDocument/2006/relationships/hyperlink" Target="http://fa.wikipedia.org/wiki/%D9%BE%DB%8C%E2%80%8C%D9%88%DB%8C%E2%80%8C%D8%B3%DB%8C" TargetMode="External"/><Relationship Id="rId9" Type="http://schemas.openxmlformats.org/officeDocument/2006/relationships/hyperlink" Target="http://fa.wikipedia.org/wiki/%D8%B1%D8%A7%DB%8C%D9%86%D9%88%D9%88%DB%8C%D8%B1%D9%88%D8%B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fa.wikipedia.org/wiki/%D8%A2%D9%86%D8%AA%DB%8C_%D8%A8%DB%8C%D9%88%D8%AA%DB%8C%DA%A9" TargetMode="External"/><Relationship Id="rId2" Type="http://schemas.openxmlformats.org/officeDocument/2006/relationships/hyperlink" Target="http://fa.wikipedia.org/w/index.php?title=%D9%81%D8%B1%D8%B6%DB%8C%D9%87_%D8%A8%D9%87%D8%AF%D8%A7%D8%B4%D8%AA%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4" Type="http://schemas.openxmlformats.org/officeDocument/2006/relationships/hyperlink" Target="http://fa.wikipedia.org/wiki/%D8%B3%D8%B2%D8%A7%D8%B1%DB%8C%D9%86"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fa.wikipedia.org/w/index.php?title=ADAM33&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A7%DB%8C%D9%86%D8%AA%D8%B1%D9%84%D9%88%DA%A9%DB%8C%D9%86_%DB%B1%DB%B0" TargetMode="External"/><Relationship Id="rId7" Type="http://schemas.openxmlformats.org/officeDocument/2006/relationships/hyperlink" Target="http://fa.wikipedia.org/w/index.php?title=%DA%AF%DB%8C%D8%B1%D9%86%D8%AF%D9%87_%D8%A7%DB%8C%D9%86%D8%AA%D8%B1%D9%84%D9%88%DA%A9%DB%8C%D9%86_%DB%B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A%AF%D9%84%D9%88%D8%AA%D8%A7%D8%AA%DB%8C%D9%88%D9%86_%D8%A7%D8%B3-%D8%AA%D8%B1%D8%A7%D9%86%D8%B3%D9%81%D8%B1%D8%A7%D8%B2_%D9%85%D9%88_%DB%B1&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6" Type="http://schemas.openxmlformats.org/officeDocument/2006/relationships/hyperlink" Target="http://fa.wikipedia.org/w/index.php?title=%D9%84%D9%88%DA%A9%D9%88%D8%AA%D8%B1%DB%8C%D9%86_C%DB%B4_%D8%B3%D9%86%D8%AA%D8%A7%D8%B2&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ndex.php?title=SPINK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0" Type="http://schemas.openxmlformats.org/officeDocument/2006/relationships/hyperlink" Target="http://fa.wikipedia.org/wiki/%DA%98%D9%86" TargetMode="External"/><Relationship Id="rId4" Type="http://schemas.openxmlformats.org/officeDocument/2006/relationships/hyperlink" Target="http://fa.wikipedia.org/w/index.php?title=CTLA-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ndex.php?title=%D8%A7%D8%B1%D8%AA%D8%A8%D8%A7%D8%B7_%DA%98%D9%86%D8%AA%DB%8C%DA%A9%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fa.wikipedia.org/wiki/%D9%88%D8%A7%D8%B3%DA%A9%D9%88%D9%84%DB%8C%D8%AA" TargetMode="External"/><Relationship Id="rId13" Type="http://schemas.openxmlformats.org/officeDocument/2006/relationships/hyperlink" Target="http://fa.wikipedia.org/w/index.php?title=%D8%A8%D9%84%D9%88%DA%A9%E2%80%8C%DA%A9%D9%86%D9%86%D8%AF%D9%87%E2%80%8C%D9%87%D8%A7%DB%8C_%D8%A8%D8%AA%D8%A7%DB%8C_%D8%A7%D9%86%D8%AA%D8%AE%D8%A7%D8%A8%DB%8C_%D9%82%D9%84%D8%A8%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B1%DB%8C%D9%86%DB%8C%D8%AA_%D8%A2%D9%84%D8%B1%DA%98%DB%8C%DA%A9" TargetMode="External"/><Relationship Id="rId7" Type="http://schemas.openxmlformats.org/officeDocument/2006/relationships/hyperlink" Target="http://fa.wikipedia.org/w/index.php?title=%D8%B3%D9%86%D8%AF%D8%B1%D9%88%D9%85_%DA%86%D8%B1%DA%AF_%D8%A7%D8%B4%D8%AA%D8%B1%D8%A7%D9%88%D8%B3&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2" Type="http://schemas.openxmlformats.org/officeDocument/2006/relationships/hyperlink" Target="http://fa.wikipedia.org/wiki/%D9%BE%D8%B1%D9%88%D9%BE%D8%B1%D8%A7%D9%86%D9%88%D9%84%D9%88%D9%84" TargetMode="External"/><Relationship Id="rId2" Type="http://schemas.openxmlformats.org/officeDocument/2006/relationships/hyperlink" Target="http://fa.wikipedia.org/w/index.php?title=%D8%A7%DA%AF%D8%B2%D9%85%D8%A7%DB%8C_%D8%A2%D8%AA%D9%88%D9%BE%DB%8C%DA%A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6" Type="http://schemas.openxmlformats.org/officeDocument/2006/relationships/hyperlink" Target="http://fa.wikipedia.org/wiki/%D9%85%D9%87%D8%A7%D8%B1%DA%A9%D9%86%D9%86%D8%AF%D9%87%E2%80%8C%D9%87%D8%A7%DB%8C_%D8%A2%D9%86%D8%B2%DB%8C%D9%85_%D9%85%D8%A8%D8%AF%D9%84_%D8%A2%D9%86%DA%98%DB%8C%D9%88%D8%AA%D8%A7%D9%86%D8%B3%DB%8C%D9%86" TargetMode="External"/><Relationship Id="rId1" Type="http://schemas.openxmlformats.org/officeDocument/2006/relationships/slideLayout" Target="../slideLayouts/slideLayout7.xml"/><Relationship Id="rId6" Type="http://schemas.openxmlformats.org/officeDocument/2006/relationships/hyperlink" Target="http://fa.wikipedia.org/wiki/%D8%B1%DB%8C%D9%86%DB%8C%D8%AA" TargetMode="External"/><Relationship Id="rId11" Type="http://schemas.openxmlformats.org/officeDocument/2006/relationships/hyperlink" Target="http://fa.wikipedia.org/wiki/%D8%A8%D9%84%D9%88%DA%A9%E2%80%8C%DA%A9%D9%86%D9%86%D8%AF%D9%87_%D8%A8%D8%AA%D8%A7" TargetMode="External"/><Relationship Id="rId5" Type="http://schemas.openxmlformats.org/officeDocument/2006/relationships/hyperlink" Target="http://fa.wikipedia.org/wiki/%D8%A7%DA%AF%D8%B2%D9%85%D8%A7" TargetMode="External"/><Relationship Id="rId15" Type="http://schemas.openxmlformats.org/officeDocument/2006/relationships/hyperlink" Target="http://fa.wikipedia.org/wiki/%D8%AF%D8%A7%D8%B1%D9%88%D9%87%D8%A7%DB%8C_%D8%B6%D8%AF_%D8%A7%D9%84%D8%AA%D9%87%D8%A7%D8%A8_%D8%BA%DB%8C%D8%B1_%D8%A7%D8%B3%D8%AA%D8%B1%D9%88%D8%A6%DB%8C%D8%AF%DB%8C" TargetMode="External"/><Relationship Id="rId10" Type="http://schemas.openxmlformats.org/officeDocument/2006/relationships/hyperlink" Target="http://fa.wikipedia.org/wiki/%DA%86%D8%A7%D9%82%DB%8C" TargetMode="External"/><Relationship Id="rId4" Type="http://schemas.openxmlformats.org/officeDocument/2006/relationships/hyperlink" Target="http://fa.wikipedia.org/w/index.php?title=%D8%A2%D8%AA%D9%88%D9%BE%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A%A9%D9%87%DB%8C%D8%B1" TargetMode="External"/><Relationship Id="rId14" Type="http://schemas.openxmlformats.org/officeDocument/2006/relationships/hyperlink" Target="http://fa.wikipedia.org/wiki/AS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fa.wikipedia.org/wiki/%D9%88%DB%8C%D8%B1%D9%88%D8%B3" TargetMode="External"/><Relationship Id="rId3" Type="http://schemas.openxmlformats.org/officeDocument/2006/relationships/hyperlink" Target="http://fa.wikipedia.org/wiki/%D8%B4%D9%88%D8%B1%D9%87" TargetMode="External"/><Relationship Id="rId7" Type="http://schemas.openxmlformats.org/officeDocument/2006/relationships/hyperlink" Target="http://fa.wikipedia.org/wiki/%D8%B9%D9%81%D9%88%D9%86%D8%AA" TargetMode="External"/><Relationship Id="rId2" Type="http://schemas.openxmlformats.org/officeDocument/2006/relationships/hyperlink" Target="http://fa.wikipedia.org/wiki/%DA%AF%D8%B1%D8%AF_%D9%88_%D8%BA%D8%A8%D8%A7%D8%B1" TargetMode="External"/><Relationship Id="rId1" Type="http://schemas.openxmlformats.org/officeDocument/2006/relationships/slideLayout" Target="../slideLayouts/slideLayout7.xml"/><Relationship Id="rId6" Type="http://schemas.openxmlformats.org/officeDocument/2006/relationships/hyperlink" Target="http://fa.wikipedia.org/wiki/%D8%B9%D8%B7%D8%B1" TargetMode="External"/><Relationship Id="rId5" Type="http://schemas.openxmlformats.org/officeDocument/2006/relationships/hyperlink" Target="http://fa.wikipedia.org/wiki/%DA%A9%D9%BE%DA%A9" TargetMode="External"/><Relationship Id="rId10" Type="http://schemas.openxmlformats.org/officeDocument/2006/relationships/image" Target="../media/image16.jpg"/><Relationship Id="rId4" Type="http://schemas.openxmlformats.org/officeDocument/2006/relationships/hyperlink" Target="http://fa.wikipedia.org/wiki/%D8%A2%D9%84%D8%B1%DA%98%DB%8C%E2%80%8C%D8%B2%D8%A7" TargetMode="External"/><Relationship Id="rId9" Type="http://schemas.openxmlformats.org/officeDocument/2006/relationships/hyperlink" Target="http://fa.wikipedia.org/wiki/%D8%A7%D8%B3%D8%AA%D8%B1%D8%B3_(%D8%A8%DB%8C%D9%88%D9%84%D9%88%DA%98%DB%8C%DA%A9%DB%8C)"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fa.wikipedia.org/wiki/%D8%A7%D8%A6%D9%88%D8%B2%DB%8C%D9%86%D9%88%D9%81%DB%8C%D9%84" TargetMode="External"/><Relationship Id="rId13" Type="http://schemas.openxmlformats.org/officeDocument/2006/relationships/hyperlink" Target="http://fa.wikipedia.org/wiki/%D8%B3%DB%8C%D8%B3%D8%AA%D9%85_%D8%A7%DB%8C%D9%85%D9%86%DB%8C_%D8%A8%D8%AF%D9%86" TargetMode="External"/><Relationship Id="rId3" Type="http://schemas.openxmlformats.org/officeDocument/2006/relationships/hyperlink" Target="http://fa.wikipedia.org/wiki/%D9%85%D8%AA%D8%A7%D9%BE%D9%84%D8%A7%D8%B2%DB%8C" TargetMode="External"/><Relationship Id="rId7" Type="http://schemas.openxmlformats.org/officeDocument/2006/relationships/hyperlink" Target="http://fa.wikipedia.org/w/index.php?title=%D8%B9%D8%B6%D9%84%D9%87_%D8%B5%D8%A7%D9%81&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2" Type="http://schemas.openxmlformats.org/officeDocument/2006/relationships/hyperlink" Target="http://fa.wikipedia.org/wiki/%D9%86%D9%88%D8%AA%D8%B1%D9%88%D9%81%DB%8C%D9%84%E2%80%8C%D9%87%D8%A7" TargetMode="External"/><Relationship Id="rId17" Type="http://schemas.openxmlformats.org/officeDocument/2006/relationships/hyperlink" Target="http://fa.wikipedia.org/wiki/%D9%84%D9%88%DA%A9%D9%88%D8%AA%D8%B1%DB%8C%D9%86%E2%80%8C%D9%87%D8%A7" TargetMode="External"/><Relationship Id="rId2" Type="http://schemas.openxmlformats.org/officeDocument/2006/relationships/hyperlink" Target="http://fa.wikipedia.org/wiki/%D8%A8%D8%B1%D9%88%D9%86%D8%B4%DB%8C%D9%88%D9%84" TargetMode="External"/><Relationship Id="rId16" Type="http://schemas.openxmlformats.org/officeDocument/2006/relationships/hyperlink" Target="http://fa.wikipedia.org/wiki/%D9%87%DB%8C%D8%B3%D8%AA%D8%A7%D9%85%DB%8C%D9%86" TargetMode="External"/><Relationship Id="rId1" Type="http://schemas.openxmlformats.org/officeDocument/2006/relationships/slideLayout" Target="../slideLayouts/slideLayout7.xml"/><Relationship Id="rId6" Type="http://schemas.openxmlformats.org/officeDocument/2006/relationships/hyperlink" Target="http://fa.wikipedia.org/wiki/%D8%A7%D9%84%D8%AA%D9%87%D8%A7%D8%A8" TargetMode="External"/><Relationship Id="rId11" Type="http://schemas.openxmlformats.org/officeDocument/2006/relationships/hyperlink" Target="http://fa.wikipedia.org/wiki/%D9%85%D8%A7%DA%A9%D8%B1%D9%88%D9%81%D8%A7%DA%98%D9%87%D8%A7" TargetMode="External"/><Relationship Id="rId5" Type="http://schemas.openxmlformats.org/officeDocument/2006/relationships/hyperlink" Target="http://fa.wikipedia.org/wiki/%D8%BA%D8%B4%D8%A7%DB%8C_%D9%BE%D8%A7%DB%8C%D9%87" TargetMode="External"/><Relationship Id="rId15" Type="http://schemas.openxmlformats.org/officeDocument/2006/relationships/hyperlink" Target="http://fa.wikipedia.org/wiki/%DA%A9%D9%85%D9%88%DA%A9%D8%A7%DB%8C%D9%86%E2%80%8C%D9%87%D8%A7" TargetMode="External"/><Relationship Id="rId10" Type="http://schemas.openxmlformats.org/officeDocument/2006/relationships/hyperlink" Target="http://fa.wikipedia.org/wiki/%D9%84%D9%86%D9%81%D9%88%D8%B3%DB%8C%D8%AA%E2%80%8C%D9%87%D8%A7%DB%8C_%D8%AA%DB%8C" TargetMode="External"/><Relationship Id="rId4" Type="http://schemas.openxmlformats.org/officeDocument/2006/relationships/hyperlink" Target="http://fa.wikipedia.org/w/index.php?title=%D8%B3%D9%84%D9%88%D9%84_%D8%AC%D8%A7%D9%85%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ndex.php?title=%D9%BE%D8%B1%D8%AF%D9%87_%D9%85%D8%B4%D8%A8%DA%A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4" Type="http://schemas.openxmlformats.org/officeDocument/2006/relationships/hyperlink" Target="http://fa.wikipedia.org/wiki/%D8%B3%DB%8C%D8%AA%D9%88%DA%A9%DB%8C%D9%86%E2%80%8C%D9%87%D8%A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fa.wikipedia.org/w/index.php?title=%D8%A7%D8%A8%D8%AA%DA%A9%D8%A7%D8%B1_%D8%AC%D9%87%D8%A7%D9%86%DB%8C_%D8%A8%D8%B1%D8%A7%DB%8C_%D8%A2%D8%B3%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fa.wikipedia.org/wiki/%D8%A7%D8%B3%D9%BE%DB%8C%D8%B1%D9%88%D9%85%D8%AA%D8%B1%DB%8C"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fa.wikipedia.org/wiki/%D8%AF%D9%85%E2%80%8C%D8%B3%D9%86%D8%AC%DB%8C" TargetMode="External"/><Relationship Id="rId7" Type="http://schemas.openxmlformats.org/officeDocument/2006/relationships/image" Target="../media/image19.jpg"/><Relationship Id="rId2" Type="http://schemas.openxmlformats.org/officeDocument/2006/relationships/hyperlink" Target="http://fa.wikipedia.org/wiki/%D8%A7%D8%B3%D9%BE%DB%8C%D8%B1%D9%88%D9%85%D8%AA%D8%B1%DB%8C" TargetMode="External"/><Relationship Id="rId1" Type="http://schemas.openxmlformats.org/officeDocument/2006/relationships/slideLayout" Target="../slideLayouts/slideLayout7.xml"/><Relationship Id="rId6" Type="http://schemas.openxmlformats.org/officeDocument/2006/relationships/hyperlink" Target="http://fa.wikipedia.org/wiki/COPD" TargetMode="External"/><Relationship Id="rId5" Type="http://schemas.openxmlformats.org/officeDocument/2006/relationships/hyperlink" Target="http://fa.wikipedia.org/w/index.php?title=%D8%B8%D8%B1%D9%81%DB%8C%D8%AA_%D8%A7%D9%86%D8%AA%D8%B4%D8%A7%D8%B1_%DB%8C%DA%A9%E2%80%8C%D9%86%D9%81%D8%B3%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ki/%D8%B3%D8%A7%D9%84%D8%A8%D9%88%D8%AA%D8%A7%D9%85%D9%88%D9%84"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fa.wikipedia.org/w/index.php?title=%D8%A8%DB%8C%D8%B4%DB%8C%D9%86%D9%87_%D9%85%DB%8C%D8%B2%D8%A7%D9%86_%D8%AC%D8%B1%DB%8C%D8%A7%D9%86_%D8%A8%D8%A7%D8%B2%D8%AF%D9%85%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8%AA%D8%B3%D8%AA_%DA%86%D8%A7%D9%84%D8%B4_%D9%85%D8%AA%D8%A7%DA%A9%D9%88%D9%84%DB%8C%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fa.wikipedia.org/wiki/%D8%A2%D9%85%D9%81%DB%8C%D8%B2%D9%85" TargetMode="External"/><Relationship Id="rId3" Type="http://schemas.openxmlformats.org/officeDocument/2006/relationships/hyperlink" Target="http://fa.wikipedia.org/w/index.php?title=%D8%A8%DB%8C%D8%B4%DB%8C%D9%86%D9%87_%D9%85%DB%8C%D8%B2%D8%A7%D9%86_%D8%AC%D8%B1%DB%8C%D8%A7%D9%86_%D8%A8%D8%A7%D8%B2%D8%AF%D9%85%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7" Type="http://schemas.openxmlformats.org/officeDocument/2006/relationships/hyperlink" Target="http://fa.wikipedia.org/wiki/%D8%A8%D8%B1%D9%88%D9%86%D8%B4%DB%8C%D8%AA_%D9%85%D8%B2%D9%85%D9%86" TargetMode="External"/><Relationship Id="rId2" Type="http://schemas.openxmlformats.org/officeDocument/2006/relationships/hyperlink" Target="http://fa.wikipedia.org/wiki/%D8%A7%D8%B3%D9%BE%DB%8C%D8%B1%D9%88%D9%85%D8%AA%D8%B1%DB%8C" TargetMode="External"/><Relationship Id="rId1" Type="http://schemas.openxmlformats.org/officeDocument/2006/relationships/slideLayout" Target="../slideLayouts/slideLayout7.xml"/><Relationship Id="rId6" Type="http://schemas.openxmlformats.org/officeDocument/2006/relationships/hyperlink" Target="http://fa.wikipedia.org/wiki/%D8%A8%D8%B1%D9%88%D9%86%D8%B4%DA%A9%D8%AA%D8%A7%D8%B2%DB%8C" TargetMode="External"/><Relationship Id="rId5" Type="http://schemas.openxmlformats.org/officeDocument/2006/relationships/hyperlink" Target="http://fa.wikipedia.org/wiki/%D8%A8%DB%8C%D9%85%D8%A7%D8%B1%DB%8C_%D8%A7%D9%86%D8%B3%D8%AF%D8%A7%D8%AF%DB%8C_%D9%85%D8%B2%D9%85%D9%86_%D8%B1%DB%8C%D9%88%DB%8C" TargetMode="External"/><Relationship Id="rId4" Type="http://schemas.openxmlformats.org/officeDocument/2006/relationships/hyperlink" Target="http://fa.wikipedia.org/w/index.php?title=%D8%A8%DB%8C%D9%85%D8%A7%D8%B1%DB%8C_%D8%A7%D9%86%D8%B3%D8%AF%D8%A7%D8%AF%DB%8C_%D8%B1%DB%8C%D9%88%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8%A2%D9%84%D9%88%D8%A6%D9%88%D9%84%E2%80%8C%D9%87%D8%A7"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fa.wikipedia.org/w/index.php?title=Blood_pressure&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9%81%D8%B4%D8%A7%D8%B1_%DA%AF%D8%A7%D8%B2_%D8%AF%D8%B1_%D8%AE%D9%88%D9%86_%D8%B3%D8%B1%D8%AE%D8%B1%DA%AF%DB%8C" TargetMode="External"/><Relationship Id="rId7" Type="http://schemas.openxmlformats.org/officeDocument/2006/relationships/hyperlink" Target="http://fa.wikipedia.org/wiki/%D8%A2%D8%B1%DB%8C%D8%AA%D9%85%DB%8C_%D9%82%D9%84%D8%A8" TargetMode="External"/><Relationship Id="rId2" Type="http://schemas.openxmlformats.org/officeDocument/2006/relationships/hyperlink" Target="http://fa.wikipedia.org/wiki/%D8%A2%D8%B3%D9%85#cite_note-BTS58-74" TargetMode="External"/><Relationship Id="rId1" Type="http://schemas.openxmlformats.org/officeDocument/2006/relationships/slideLayout" Target="../slideLayouts/slideLayout7.xml"/><Relationship Id="rId6" Type="http://schemas.openxmlformats.org/officeDocument/2006/relationships/hyperlink" Target="http://fa.wikipedia.org/w/index.php?title=Oxygen_saturation&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ndex.php?title=Peak_flow&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ndex.php?title=Level_of_consciousness&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A%A9%D8%A8%D9%88%D8%AF%DB%8C_%D9%BE%D9%88%D8%B3%D8%A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fa.wikipedia.org/w/index.php?title=%D8%B9%D8%B6%D9%84%D8%A7%D8%AA_%D8%A7%D8%B3%DA%A9%D8%A7%D9%84%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AE%D8%B3_%D8%AE%D8%B3" TargetMode="External"/><Relationship Id="rId7" Type="http://schemas.openxmlformats.org/officeDocument/2006/relationships/hyperlink" Target="http://fa.wikipedia.org/w/index.php?title=%D8%A7%D8%B3%D8%AA%D8%B1%D9%86%D9%88%DA%A9%D9%84%DB%8C%D8%AF%D9%88%D9%85%D8%A7%D8%B3%D8%AA%D9%88%D8%A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2" Type="http://schemas.openxmlformats.org/officeDocument/2006/relationships/image" Target="../media/image21.jpeg"/><Relationship Id="rId2" Type="http://schemas.openxmlformats.org/officeDocument/2006/relationships/hyperlink" Target="http://fa.wikipedia.org/wiki/%D8%AA%D9%86%DA%AF%DB%8C_%D9%86%D9%81%D8%B3" TargetMode="External"/><Relationship Id="rId1" Type="http://schemas.openxmlformats.org/officeDocument/2006/relationships/slideLayout" Target="../slideLayouts/slideLayout7.xml"/><Relationship Id="rId6" Type="http://schemas.openxmlformats.org/officeDocument/2006/relationships/hyperlink" Target="http://fa.wikipedia.org/wiki/%D8%B9%D8%B6%D9%84%D9%87" TargetMode="External"/><Relationship Id="rId11" Type="http://schemas.openxmlformats.org/officeDocument/2006/relationships/image" Target="../media/image20.jpeg"/><Relationship Id="rId5" Type="http://schemas.openxmlformats.org/officeDocument/2006/relationships/hyperlink" Target="http://fa.wikipedia.org/wiki/%D8%B3%D8%B1%D9%81%D9%87" TargetMode="External"/><Relationship Id="rId10" Type="http://schemas.openxmlformats.org/officeDocument/2006/relationships/hyperlink" Target="http://fa.wikipedia.org/wiki/%DA%A9%D8%A8%D9%88%D8%AF%DB%8C_%D9%BE%D9%88%D8%B3%D8%AA" TargetMode="External"/><Relationship Id="rId4" Type="http://schemas.openxmlformats.org/officeDocument/2006/relationships/hyperlink" Target="http://fa.wikipedia.org/w/index.php?title=%D8%AA%D9%86%DA%AF%DB%8C_%D9%82%D9%81%D8%B3%D9%87_%D8%B3%DB%8C%D9%86%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ndex.php?title=%D9%86%D8%A8%D8%B6_%D9%85%D8%AA%D9%86%D8%A7%D9%82%D8%B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a.wikipedia.org/w/index.php?title=%D8%A2%D8%B3%D9%85_%D8%AD%D8%A7%D8%AF_%D8%B4%D8%AF%DB%8C%D8%AF&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8%A8%DB%8C%D8%B4%DB%8C%D9%86%D9%87_%D9%85%DB%8C%D8%B2%D8%A7%D9%86_%D8%AC%D8%B1%DB%8C%D8%A7%D9%86_%D8%A8%D8%A7%D8%B2%D8%AF%D9%85%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4" Type="http://schemas.openxmlformats.org/officeDocument/2006/relationships/hyperlink" Target="http://fa.wikipedia.org/w/index.php?title=%D8%A2%D8%B3%D9%85_%D8%B4%DA%A9%D9%86%D9%86%D8%AF%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fa.wikipedia.org/w/index.php?title=%D8%A7%D9%86%D9%82%D8%A8%D8%A7%D8%B6_%D8%A8%D8%B1%D9%88%D9%86%D8%B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hyperlink" Target="http://fa.wikipedia.org/wiki/%D8%A7%D8%B3%DA%A9%DB%8C_%D8%B5%D8%AD%D8%B1%D8%A7%D9%86%D9%88%D8%B1%D8%AF%DB%8C" TargetMode="External"/><Relationship Id="rId5" Type="http://schemas.openxmlformats.org/officeDocument/2006/relationships/hyperlink" Target="http://fa.wikipedia.org/wiki/%D8%AF%D9%88%DA%86%D8%B1%D8%AE%D9%87%E2%80%8C%D8%B3%D9%88%D8%A7%D8%B1%DB%8C" TargetMode="External"/><Relationship Id="rId4" Type="http://schemas.openxmlformats.org/officeDocument/2006/relationships/hyperlink" Target="http://fa.wikipedia.org/w/index.php?title=%D8%B3%D9%88%D8%B1%D8%AA%D9%85%D9%87%E2%80%8C%D8%B3%D9%88%D8%A7%D8%B1%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29.xml.rels><?xml version="1.0" encoding="UTF-8" standalone="yes"?>
<Relationships xmlns="http://schemas.openxmlformats.org/package/2006/relationships"><Relationship Id="rId8" Type="http://schemas.openxmlformats.org/officeDocument/2006/relationships/hyperlink" Target="http://fa.wikipedia.org/w/index.php?title=%D8%B1%D9%86%DA%AF%E2%80%8C%DA%A9%D8%A7%D8%B1%DB%8C_%D9%BE%D8%A7%D8%B4%D8%B4%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ndex.php?title=%D8%A7%DB%8C%D8%B2%D9%88%D8%B3%DB%8C%D8%A7%D9%86%D8%A7%D8%AA%E2%80%8C%D9%87%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7" Type="http://schemas.openxmlformats.org/officeDocument/2006/relationships/hyperlink" Target="http://fa.wikipedia.org/w/index.php?title=%D8%A2%D9%84%D8%AF%D8%A6%DB%8C%D8%AF%D9%87%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8%A8%DB%8C%D9%85%D8%A7%D8%B1%DB%8C%E2%80%8C%D9%87%D8%A7%DB%8C_%D8%B4%D8%BA%D9%84%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6" Type="http://schemas.openxmlformats.org/officeDocument/2006/relationships/hyperlink" Target="http://fa.wikipedia.org/wiki/%D9%84%D8%A7%D8%AA%DA%A9%D8%B3" TargetMode="External"/><Relationship Id="rId5" Type="http://schemas.openxmlformats.org/officeDocument/2006/relationships/hyperlink" Target="http://fa.wikipedia.org/w/index.php?title=%D8%B1%D9%88%D8%A7%D9%86%E2%80%8C%DA%A9%D9%86%D9%86%D8%AF%D9%87_%D9%84%D8%AD%DB%8C%D9%85%E2%80%8C%DA%A9%D8%A7%D8%B1%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ndex.php?title=%DA%A9%D9%84%D9%88%D9%81%D9%88%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ndex.php?title=%D8%AC%D9%88%D8%B4%DA%A9%D8%A7%D8%B1%D8%A7%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fa.wikipedia.org/w/index.php?title=%D9%85%D8%A7%D8%AF%D9%87_%D8%AF%D8%A7%D8%B1%D9%88%DB%8C%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B9%D9%88%D8%AF" TargetMode="External"/><Relationship Id="rId7" Type="http://schemas.openxmlformats.org/officeDocument/2006/relationships/hyperlink" Target="http://fa.wikipedia.org/w/index.php?title=%D8%B1%D9%88%D8%BA%D9%86_%D9%85%D8%A7%D9%84%DB%8C%D8%AF%D9%86%DB%8C_AB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2" Type="http://schemas.openxmlformats.org/officeDocument/2006/relationships/image" Target="../media/image5.jpg"/><Relationship Id="rId2" Type="http://schemas.openxmlformats.org/officeDocument/2006/relationships/hyperlink" Target="http://fa.wikipedia.org/wiki/%D9%85%D8%B5%D8%B1_%D8%A8%D8%A7%D8%B3%D8%AA%D8%A7%D9%86" TargetMode="External"/><Relationship Id="rId1" Type="http://schemas.openxmlformats.org/officeDocument/2006/relationships/slideLayout" Target="../slideLayouts/slideLayout2.xml"/><Relationship Id="rId6" Type="http://schemas.openxmlformats.org/officeDocument/2006/relationships/hyperlink" Target="http://fa.wikipedia.org/wiki/%D9%BE%D8%A7%D8%AA%D9%88%D9%81%DB%8C%D8%B2%DB%8C%D9%88%D9%84%D9%88%DA%98%DB%8C" TargetMode="External"/><Relationship Id="rId11" Type="http://schemas.openxmlformats.org/officeDocument/2006/relationships/hyperlink" Target="http://fa.wikipedia.org/w/index.php?title=%D8%AA%D8%A8_%DB%8C%D9%88%D9%86%D8%AC%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ki/%D8%A8%D9%82%D8%B1%D8%A7%D8%B7" TargetMode="External"/><Relationship Id="rId10" Type="http://schemas.openxmlformats.org/officeDocument/2006/relationships/hyperlink" Target="http://fa.wikipedia.org/wiki/%D9%BE%DB%8C%D9%84%D9%88%DA%A9%D8%A7%D8%B1%D9%BE%DB%8C%D9%86" TargetMode="External"/><Relationship Id="rId4" Type="http://schemas.openxmlformats.org/officeDocument/2006/relationships/hyperlink" Target="http://fa.wikipedia.org/w/index.php?title=%DA%A9%DB%8C%D9%81%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8%AF%D8%B1%D9%85%D8%A7%D9%86_%D8%AF%D8%A7%D8%AE%D9%84_%D9%88%D8%B1%DB%8C%D8%AF%DB%8C" TargetMode="External"/></Relationships>
</file>

<file path=ppt/slides/_rels/slide30.xml.rels><?xml version="1.0" encoding="UTF-8" standalone="yes"?>
<Relationships xmlns="http://schemas.openxmlformats.org/package/2006/relationships"><Relationship Id="rId8" Type="http://schemas.openxmlformats.org/officeDocument/2006/relationships/hyperlink" Target="http://fa.wikipedia.org/wiki/%DA%AF%D8%B1%D9%87%E2%80%8C%D9%87%D8%A7%DB%8C_%D9%84%D9%86%D9%81%D8%A7%D9%88%DB%8C" TargetMode="External"/><Relationship Id="rId3" Type="http://schemas.openxmlformats.org/officeDocument/2006/relationships/hyperlink" Target="http://fa.wikipedia.org/wiki/%D8%B3%DB%8C%D9%86%D9%88%D8%B2%DB%8C%D8%AA" TargetMode="External"/><Relationship Id="rId7" Type="http://schemas.openxmlformats.org/officeDocument/2006/relationships/hyperlink" Target="http://fa.wikipedia.org/w/index.php?title=%D8%AD%D9%84%D9%82%D9%87_%D8%B9%D8%B1%D9%88%D9%82%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8%B1%DB%8C%D9%86%DB%8C%D8%AA_%D8%A2%D9%84%D8%B1%DA%98%DB%8C%DA%A9" TargetMode="External"/><Relationship Id="rId1" Type="http://schemas.openxmlformats.org/officeDocument/2006/relationships/slideLayout" Target="../slideLayouts/slideLayout7.xml"/><Relationship Id="rId6" Type="http://schemas.openxmlformats.org/officeDocument/2006/relationships/hyperlink" Target="http://fa.wikipedia.org/w/index.php?title=%D8%AA%D8%B1%D8%A7%DA%A9%D8%A6%D9%88%D9%85%D8%A7%D9%84%D8%A7%D8%B3%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1" Type="http://schemas.openxmlformats.org/officeDocument/2006/relationships/hyperlink" Target="http://fa.wikipedia.org/w/index.php?title=%D8%A7%D8%AE%D8%AA%D9%84%D8%A7%D9%84_%D8%B9%D9%85%D9%84%DA%A9%D8%B1%D8%AF_%D8%AA%D8%A7%D8%B1%D9%87%D8%A7%DB%8C_%D8%B5%D9%88%D8%AA%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ndex.php?title=%D8%AA%D9%86%DA%AF%DB%8C_%D8%AA%D8%B1%D8%A7%D8%B4%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0" Type="http://schemas.openxmlformats.org/officeDocument/2006/relationships/hyperlink" Target="http://fa.wikipedia.org/wiki/%D9%86%D8%A7%D8%B1%D8%B3%D8%A7%DB%8C%DB%8C_%D8%A7%D8%AD%D8%AA%D9%82%D8%A7%D9%86%DB%8C_%D9%82%D9%84%D8%A8" TargetMode="External"/><Relationship Id="rId4" Type="http://schemas.openxmlformats.org/officeDocument/2006/relationships/hyperlink" Target="http://fa.wikipedia.org/w/index.php?title=Foreign_body&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COPD"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fa.wikipedia.org/wiki/%D8%A8%DB%8C%D9%85%D8%A7%D8%B1%DB%8C_%D9%85%D8%B2%D9%85%D9%86_%D8%A7%D9%86%D8%B3%D8%AF%D8%A7%D8%AF%DB%8C_%D8%B1%DB%8C%D9%87"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fa.wikipedia.org/wiki/%D8%AA%D8%BA%D8%B0%DB%8C%D9%87_%D8%A8%D8%A7_%D8%B4%DB%8C%D8%B1_%D9%85%D8%A7%D8%AF%D8%B1" TargetMode="External"/><Relationship Id="rId2" Type="http://schemas.openxmlformats.org/officeDocument/2006/relationships/hyperlink" Target="http://fa.wikipedia.org/w/index.php?title=%D8%AF%D8%B1_%D8%B1%D8%AD%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hyperlink" Target="http://fa.wikipedia.org/wiki/%D8%A2%D8%B3%D9%BE%D8%B1%DB%8C%D9%86" TargetMode="External"/><Relationship Id="rId2" Type="http://schemas.openxmlformats.org/officeDocument/2006/relationships/hyperlink" Target="http://fa.wikipedia.org/w/index.php?title=%D8%A7%D8%AB%D8%B1%D8%A7%D8%AA_%D8%A8%D9%87%D8%AF%D8%A7%D8%B4%D8%AA%DB%8C_%D9%85%D8%B5%D8%B1%D9%81_%D8%AA%D9%88%D8%AA%D9%88%D9%86_%D9%88_%D8%AA%D9%86%D8%A8%D8%A7%DA%A9%D9%88&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fa.wikipedia.org/w/index.php?title=%D8%A2%D9%86%D8%AA%D8%A7%DA%AF%D9%88%D9%86%DB%8C%D8%B3%D8%AA_%D9%84%DA%A9%D9%88%D8%AA%D8%B1%DB%8C%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A%AF%D8%B4%D8%A7%D8%AF%DA%A9%D9%86%D9%86%D8%AF%D9%87%E2%80%8C%D9%87%D8%A7%DB%8C_%D8%A8%D8%B1%D9%88%D9%86%D8%B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4" Type="http://schemas.openxmlformats.org/officeDocument/2006/relationships/hyperlink" Target="http://fa.wikipedia.org/w/index.php?title=%D8%AA%D8%AB%D8%A8%DB%8C%D8%AA%E2%80%8C%DA%A9%D9%86%D9%86%D8%AF%D9%87_%D9%85%D8%A7%D8%B3%D8%AA_%D8%B3%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fa.wikipedia.org/wiki/%D8%B9%D9%88%D8%A7%D9%85%D9%84_%D8%BA%DB%8C%D8%B1%D8%A7%D9%86%D8%AA%D8%AE%D8%A7%D8%A8%DB%8C_%D9%85%D8%B3%D8%AF%D9%88%D8%AF%DA%A9%D9%86%D9%86%D8%AF%D9%87_%D8%A8%D8%AA%D8%A7" TargetMode="External"/><Relationship Id="rId2" Type="http://schemas.openxmlformats.org/officeDocument/2006/relationships/hyperlink" Target="http://fa.wikipedia.org/wiki/%D8%A2%D9%84%D8%B1%DA%98%DB%8C%E2%80%8C%D8%B2%D8%A7" TargetMode="External"/><Relationship Id="rId1" Type="http://schemas.openxmlformats.org/officeDocument/2006/relationships/slideLayout" Target="../slideLayouts/slideLayout7.xml"/><Relationship Id="rId4" Type="http://schemas.openxmlformats.org/officeDocument/2006/relationships/hyperlink" Target="http://fa.wikipedia.org/w/index.php?title=%D8%AF%D9%88%D8%AF_%D8%AF%D8%B3%D8%AA_%D8%AF%D9%88%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fa.wikipedia.org/wiki/%D8%A7%D9%BE%DB%8C_%D9%86%D9%81%D8%B1%DB%8C%D9%86" TargetMode="External"/><Relationship Id="rId3" Type="http://schemas.openxmlformats.org/officeDocument/2006/relationships/hyperlink" Target="http://fa.wikipedia.org/wiki/%D8%A2%DA%AF%D9%88%D9%86%DB%8C%D8%B3%D8%AA_%D8%A2%D8%AF%D8%B1%D9%86%D8%B1%DA%98%DB%8C%DA%A9_%D8%A8%D8%AA%D8%A7_%DB%B2" TargetMode="External"/><Relationship Id="rId7" Type="http://schemas.openxmlformats.org/officeDocument/2006/relationships/hyperlink" Target="http://fa.wikipedia.org/wiki/%DA%AF%DB%8C%D8%B1%D9%86%D8%AF%D9%87_%D8%A2%D8%AF%D8%B1%D9%86%D8%B1%DA%98%DB%8C%DA%A9" TargetMode="External"/><Relationship Id="rId2" Type="http://schemas.openxmlformats.org/officeDocument/2006/relationships/hyperlink" Target="http://fa.wikipedia.org/wiki/%D8%B3%D8%A7%D9%84%D8%A8%D9%88%D8%AA%D8%A7%D9%85%D9%88%D9%84" TargetMode="External"/><Relationship Id="rId1" Type="http://schemas.openxmlformats.org/officeDocument/2006/relationships/slideLayout" Target="../slideLayouts/slideLayout7.xml"/><Relationship Id="rId6" Type="http://schemas.openxmlformats.org/officeDocument/2006/relationships/hyperlink" Target="http://fa.wikipedia.org/w/index.php?title=%D8%A7%DB%8C%D9%BE%D8%B1%D8%A7%D8%AA%D8%B1%D9%88%D9%BE%DB%8C%D9%88%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ndex.php?title=%D8%A2%D9%86%D8%AA%DB%8C%E2%80%8C%DA%A9%D9%84%DB%8C%E2%80%8C%D9%86%D8%B1%DA%98%DB%8C%DA%A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ndex.php?title=%D9%86%D8%A7%D9%85_%D9%85%D8%B5%D9%88%D8%A8_%D8%AF%D8%B1_%D8%A7%DB%8C%D8%A7%D9%84%D8%A7%D8%AA_%D9%85%D8%AA%D8%AD%D8%AF%D9%87_%D8%A2%D9%85%D8%B1%DB%8C%DA%A9%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fa.wikipedia.org/w/index.php?title=%D9%81%D9%84%D9%88%D8%AA%DB%8C%DA%A9%D8%A7%D8%B2%D9%88%D9%86_%D9%BE%D8%B1%D9%88%D9%BE%DB%8C%D9%88%D9%86%D8%A7%D8%AA&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hyperlink" Target="http://fa.wikipedia.org/wiki/%D8%B2%D8%A7%D9%81%DB%8C%D8%B1%D9%84%D9%88%DA%A9%D8%A7%D8%B3%D8%AA" TargetMode="External"/><Relationship Id="rId3" Type="http://schemas.openxmlformats.org/officeDocument/2006/relationships/hyperlink" Target="http://fa.wikipedia.org/wiki/%D8%B3%D8%A7%D9%84%D9%85%D8%AA%D8%B1%D9%88%D9%84" TargetMode="External"/><Relationship Id="rId7" Type="http://schemas.openxmlformats.org/officeDocument/2006/relationships/hyperlink" Target="http://fa.wikipedia.org/wiki/%D9%85%D9%88%D9%86%D8%AA%D9%84%D9%88%DA%A9%D8%A7%D8%B3%D8%AA" TargetMode="External"/><Relationship Id="rId2" Type="http://schemas.openxmlformats.org/officeDocument/2006/relationships/hyperlink" Target="http://fa.wikipedia.org/wiki/%D8%A2%DA%AF%D9%88%D9%86%DB%8C%D8%B3%D8%AA_%D8%B7%D9%88%D9%84%D8%A7%D9%86%DB%8C%E2%80%8C%D8%A7%D8%AB%D8%B1_%DA%AF%DB%8C%D8%B1%D9%86%D8%AF%D9%87_%D8%A2%D8%AF%D8%B1%D9%86%D8%B1%DA%98%DB%8C%DA%A9_%D8%A8%D8%AA%D8%A7" TargetMode="External"/><Relationship Id="rId1" Type="http://schemas.openxmlformats.org/officeDocument/2006/relationships/slideLayout" Target="../slideLayouts/slideLayout7.xml"/><Relationship Id="rId6" Type="http://schemas.openxmlformats.org/officeDocument/2006/relationships/hyperlink" Target="http://fa.wikipedia.org/w/index.php?title=%D8%A2%D9%86%D8%AA%D8%A7%DA%AF%D9%88%D9%86%DB%8C%D8%B3%D8%AA_%D9%84%D9%88%DA%A9%D9%88%D8%AA%D8%B1%DB%8C%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ki/%D8%B9%D9%88%D8%A7%D8%B1%D8%B6_%D8%AC%D8%A7%D9%86%D8%A8%DB%8C" TargetMode="External"/><Relationship Id="rId4" Type="http://schemas.openxmlformats.org/officeDocument/2006/relationships/hyperlink" Target="http://fa.wikipedia.org/w/index.php?title=%D9%81%D9%88%D8%B1%D9%85%D9%88%D8%AA%D8%B1%D9%88%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image" Target="../media/image25.jpg"/></Relationships>
</file>

<file path=ppt/slides/_rels/slide39.xml.rels><?xml version="1.0" encoding="UTF-8" standalone="yes"?>
<Relationships xmlns="http://schemas.openxmlformats.org/package/2006/relationships"><Relationship Id="rId8" Type="http://schemas.openxmlformats.org/officeDocument/2006/relationships/hyperlink" Target="http://fa.wikipedia.org/wiki/%D8%A2%D8%B3%D9%85#cite_note-Safe09-115" TargetMode="External"/><Relationship Id="rId13" Type="http://schemas.openxmlformats.org/officeDocument/2006/relationships/hyperlink" Target="http://fa.wikipedia.org/w/index.php?title=%D9%88%DB%8C%D9%84%D8%A7%D9%86%D8%AA%D8%B1%D9%88%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A%A9%D8%B1%D9%88%D9%85%D9%88%D9%84%DB%8C%D9%86_%D8%B3%D8%AF%DB%8C%D9%85" TargetMode="External"/><Relationship Id="rId7" Type="http://schemas.openxmlformats.org/officeDocument/2006/relationships/hyperlink" Target="http://fa.wikipedia.org/wiki/%D9%86%D8%A8%D9%88%D9%84%D8%A7%DB%8C%D8%B2%D8%B1" TargetMode="External"/><Relationship Id="rId12" Type="http://schemas.openxmlformats.org/officeDocument/2006/relationships/hyperlink" Target="http://fa.wikipedia.org/wiki/%DA%A9%D9%88%D8%B1%D8%AA%DB%8C%DA%A9%D9%88%D8%A7%D8%B3%D8%AA%D8%B1%D9%88%D8%A6%DB%8C%D8%AF" TargetMode="External"/><Relationship Id="rId2" Type="http://schemas.openxmlformats.org/officeDocument/2006/relationships/hyperlink" Target="http://fa.wikipedia.org/w/index.php?title=%D8%AA%D8%AB%D8%A8%DB%8C%D8%AA_%DA%A9%D9%86%D9%86%D8%AF%D9%87_%D9%85%D8%A7%D8%B3%D8%AA_%D8%B3%D9%8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6" Type="http://schemas.openxmlformats.org/officeDocument/2006/relationships/hyperlink" Target="http://fa.wikipedia.org/w/index.php?title=%D9%BE%D9%88%D8%AF%D8%B1_%D8%AE%D8%B4%DA%A9_%D8%A7%D8%B3%D8%AA%D9%86%D8%B4%D8%A7%D9%82%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1" Type="http://schemas.openxmlformats.org/officeDocument/2006/relationships/hyperlink" Target="http://fa.wikipedia.org/w/index.php?title=(FDA)&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ndex.php?title=%D9%81%D8%B6%D8%A7%D8%B3%D8%A7%D8%B2_%D8%A2%D8%B3%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0" Type="http://schemas.openxmlformats.org/officeDocument/2006/relationships/hyperlink" Target="http://fa.wikipedia.org/wiki/%D8%B3%D8%A7%D8%B2%D9%85%D8%A7%D9%86_%D8%BA%D8%B0%D8%A7_%D9%88_%D8%AF%D8%A7%D8%B1%D9%88%DB%8C_%D8%A2%D9%85%D8%B1%DB%8C%DA%A9%D8%A7" TargetMode="External"/><Relationship Id="rId4" Type="http://schemas.openxmlformats.org/officeDocument/2006/relationships/hyperlink" Target="http://fa.wikipedia.org/w/index.php?title=%D8%A7%D8%B3%D9%BE%D8%B1%DB%8C_%D8%A7%D8%B3%D8%AA%D9%86%D8%B4%D8%A7%D9%82%DB%8C_%D8%A8%D8%A7_%D8%AF%D9%88%D8%B2_%D8%A7%D9%86%D8%AF%D8%A7%D8%B2%D9%87%E2%80%8C%DA%AF%DB%8C%D8%B1%DB%8C_%D8%B4%D8%AF%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ki/%D8%A2%D8%A8_%D9%85%D8%B1%D9%88%D8%A7%D8%B1%DB%8C%D8%A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fa.wikipedia.org/wiki/%D8%A8%DB%8C%D9%85%D8%A7%D8%B1%DB%8C_%D8%B1%D9%88%D8%A7%D9%86%E2%80%8C%D8%AA%D9%86%DB%8C" TargetMode="External"/><Relationship Id="rId2" Type="http://schemas.openxmlformats.org/officeDocument/2006/relationships/hyperlink" Target="http://fa.wikipedia.org/wiki/%D8%A7%D9%BE%DB%8C%E2%80%8C%D9%86%D9%81%D8%B1%DB%8C%D9%86"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fa.wikipedia.org/wiki/%DA%AF%D9%81%D8%AA%D8%A7%D8%B1%D8%AF%D8%B1%D9%85%D8%A7%D9%86%DB%8C"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fa.wikipedia.org/wiki/%D9%87%DB%8C%D9%BE%D9%88%DA%A9%D8%B3%DB%8C_(%D9%BE%D8%B2%D8%B4%DA%A9%DB%8C)" TargetMode="External"/><Relationship Id="rId2" Type="http://schemas.openxmlformats.org/officeDocument/2006/relationships/hyperlink" Target="http://fa.wikipedia.org/wiki/%D8%A7%DA%A9%D8%B3%DB%8C%DA%98%D9%86" TargetMode="External"/><Relationship Id="rId1" Type="http://schemas.openxmlformats.org/officeDocument/2006/relationships/slideLayout" Target="../slideLayouts/slideLayout7.xml"/><Relationship Id="rId6" Type="http://schemas.openxmlformats.org/officeDocument/2006/relationships/hyperlink" Target="http://fa.wikipedia.org/w/index.php?title=%D9%87%D9%84%DB%8C%D9%88%DA%A9%D8%B3&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5" Type="http://schemas.openxmlformats.org/officeDocument/2006/relationships/hyperlink" Target="http://fa.wikipedia.org/wiki/%D8%B3%D9%88%D9%84%D9%81%D8%A7%D8%AA_%D9%85%D9%86%DB%8C%D8%B2%DB%8C%D9%85" TargetMode="External"/><Relationship Id="rId4" Type="http://schemas.openxmlformats.org/officeDocument/2006/relationships/hyperlink" Target="http://fa.wikipedia.org/w/index.php?title=%D8%A7%DA%A9%D8%B3%DB%8C%DA%98%D9%86_%D8%A7%D8%B4%D8%A8%D8%A7%D8%B9&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fa.wikipedia.org/w/index.php?title=%D8%A8%D8%B1%D9%88%D9%86%DA%A9%D9%88%D8%B3%DA%A9%D9%88%D9%BE%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AA%D8%A6%D9%88%D9%81%DB%8C%D9%84%DB%8C%D9%86" TargetMode="External"/><Relationship Id="rId7" Type="http://schemas.openxmlformats.org/officeDocument/2006/relationships/hyperlink" Target="http://fa.wikipedia.org/w/index.php?title=%D8%AA%D8%B1%D9%85%D9%88%D9%BE%D9%84%D8%A7%D8%B3%D8%AA%DB%8C_%D8%A8%D8%B1%D9%88%D9%86%D8%B4&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ndex.php?title=%D9%85%D8%AA%DB%8C%D9%84%E2%80%8C%D8%B2%D8%A7%D9%86%D8%AA%DB%8C%D9%86%E2%80%8C%D9%87%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 Id="rId6" Type="http://schemas.openxmlformats.org/officeDocument/2006/relationships/hyperlink" Target="http://fa.wikipedia.org/wiki/%DA%A9%D8%AA%D8%A7%D9%85%DB%8C%D9%86" TargetMode="External"/><Relationship Id="rId5" Type="http://schemas.openxmlformats.org/officeDocument/2006/relationships/hyperlink" Target="http://fa.wikipedia.org/w/index.php?title=%D8%AA%D9%87%D9%88%DB%8C%D9%87_%D9%85%DA%A9%D8%A7%D9%86%DB%8C%DA%A9%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4" Type="http://schemas.openxmlformats.org/officeDocument/2006/relationships/hyperlink" Target="http://fa.wikipedia.org/w/index.php?title=%D9%84%D9%88%D9%84%D9%87%E2%80%8C%DA%AF%D8%B0%D8%A7%D8%B1%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fa.wikipedia.org/w/index.php?title=%D8%AA%D9%86%D9%81%D8%B3_%D8%AF%D8%B1%D9%85%D8%A7%D9%8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3" Type="http://schemas.openxmlformats.org/officeDocument/2006/relationships/hyperlink" Target="http://fa.wikipedia.org/wiki/%D8%B7%D8%A8_%D8%B3%D9%88%D8%B2%D9%86%DB%8C" TargetMode="External"/><Relationship Id="rId7" Type="http://schemas.openxmlformats.org/officeDocument/2006/relationships/hyperlink" Target="http://fa.wikipedia.org/w/index.php?title=%D8%AF%D8%B1%D9%85%D8%A7%D9%86_%D9%81%DB%8C%D8%B2%DB%8C%DA%A9%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2" Type="http://schemas.openxmlformats.org/officeDocument/2006/relationships/hyperlink" Target="http://fa.wikipedia.org/wiki/%D8%B7%D8%A8_%D8%AC%D8%A7%DB%8C%DA%AF%D8%B2%DB%8C%D9%86" TargetMode="External"/><Relationship Id="rId1" Type="http://schemas.openxmlformats.org/officeDocument/2006/relationships/slideLayout" Target="../slideLayouts/slideLayout7.xml"/><Relationship Id="rId6" Type="http://schemas.openxmlformats.org/officeDocument/2006/relationships/hyperlink" Target="http://fa.wikipedia.org/wiki/%DA%A9%D8%A7%DB%8C%D8%B1%D9%88%D9%BE%D8%B1%DA%A9%D8%AA%DB%8C%DA%A9" TargetMode="External"/><Relationship Id="rId5" Type="http://schemas.openxmlformats.org/officeDocument/2006/relationships/hyperlink" Target="http://fa.wikipedia.org/wiki/%D8%A7%D8%B3%D8%AA%D8%AE%D9%88%D8%A7%D9%86%E2%80%8C%D8%AF%D8%B1%D9%85%D8%A7%D9%86%DB%8C" TargetMode="External"/><Relationship Id="rId4" Type="http://schemas.openxmlformats.org/officeDocument/2006/relationships/hyperlink" Target="http://fa.wikipedia.org/w/index.php?title=%DB%8C%D9%88%D9%86%DB%8C%D8%B2%D9%87_%DA%A9%D9%86%D9%86%D8%AF%D9%87_%D9%87%D9%88%D8%A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9" Type="http://schemas.openxmlformats.org/officeDocument/2006/relationships/hyperlink" Target="http://fa.wikipedia.org/w/index.php?title=%D8%AA%DA%A9%D9%86%DB%8C%DA%A9_%D8%AA%D9%86%D9%81%D8%B3_%D8%A8%D9%88%D8%AA%DB%8C%DA%A9%D9%88&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fa.wikipedia.org/w/index.php?title=%D8%B7%D9%88%D9%84_%D8%B9%D9%85%D8%B1_%D8%A8%D8%A7_%D8%A7%D8%AD%D8%AA%D8%B3%D8%A7%D8%A8_%D9%86%D8%A7%D8%AA%D9%88%D8%A7%D9%86%DB%8C&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fa.wikipedia.org/wiki/%DA%A9%D8%B4%D9%88%D8%B1%D9%87%D8%A7%DB%8C_%D8%AF%D8%B1_%D8%AD%D8%A7%D9%84_%D8%AA%D9%88%D8%B3%D8%B9%D9%87" TargetMode="External"/><Relationship Id="rId2" Type="http://schemas.openxmlformats.org/officeDocument/2006/relationships/hyperlink" Target="http://fa.wikipedia.org/w/index.php?title=%DA%A9%D8%B4%D9%88%D8%B1%D9%87%D8%A7%DB%8C_%D9%BE%DB%8C%D8%B4%D8%B1%D9%81%D8%AA%D9%87&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fa.wikipedia.org/wiki/%DA%98%D9%86%D8%AA%DB%8C%DA%A9" TargetMode="External"/><Relationship Id="rId3" Type="http://schemas.openxmlformats.org/officeDocument/2006/relationships/hyperlink" Target="http://fa.wikipedia.org/wiki/%D9%85%D8%B2%D9%85%D9%86_(%D9%BE%D8%B2%D8%B4%DA%A9%DB%8C)" TargetMode="External"/><Relationship Id="rId7" Type="http://schemas.openxmlformats.org/officeDocument/2006/relationships/hyperlink" Target="http://fa.wikipedia.org/wiki/%D8%AA%D9%86%DA%AF%DB%8C_%D9%86%D9%81%D8%B3" TargetMode="External"/><Relationship Id="rId2" Type="http://schemas.openxmlformats.org/officeDocument/2006/relationships/hyperlink" Target="http://fa.wikipedia.org/wiki/%D8%A8%DB%8C%D9%85%D8%A7%D8%B1%DB%8C" TargetMode="External"/><Relationship Id="rId1" Type="http://schemas.openxmlformats.org/officeDocument/2006/relationships/slideLayout" Target="../slideLayouts/slideLayout7.xml"/><Relationship Id="rId6" Type="http://schemas.openxmlformats.org/officeDocument/2006/relationships/hyperlink" Target="http://fa.wikipedia.org/wiki/%D8%B3%D8%B1%D9%81%D9%87" TargetMode="External"/><Relationship Id="rId5" Type="http://schemas.openxmlformats.org/officeDocument/2006/relationships/hyperlink" Target="http://fa.wikipedia.org/wiki/%D8%AE%D8%B3_%D8%AE%D8%B3" TargetMode="External"/><Relationship Id="rId4" Type="http://schemas.openxmlformats.org/officeDocument/2006/relationships/hyperlink" Target="http://fa.wikipedia.org/wiki/%D8%A8%D8%B1%D9%88%D9%86%D8%B4" TargetMode="External"/><Relationship Id="rId9" Type="http://schemas.openxmlformats.org/officeDocument/2006/relationships/hyperlink" Target="http://fa.wikipedia.org/wiki/%D8%A7%D8%B3%D9%BE%DB%8C%D8%B1%D9%88%D9%85%D8%AA%D8%B1%DB%8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fa.wikipedia.org/wiki/%D8%B3%D8%A7%D9%84%D8%A8%D9%88%D8%AA%D8%A7%D9%85%D9%88%D9%84" TargetMode="External"/><Relationship Id="rId7" Type="http://schemas.openxmlformats.org/officeDocument/2006/relationships/hyperlink" Target="http://fa.wikipedia.org/wiki/%D8%A2%DA%AF%D9%88%D9%86%DB%8C%D8%B3%D8%AA_%D8%B7%D9%88%D9%84%D8%A7%D9%86%DB%8C%E2%80%8C%D8%A7%D8%AB%D8%B1_%DA%AF%DB%8C%D8%B1%D9%86%D8%AF%D9%87_%D8%A2%D8%AF%D8%B1%D9%86%D8%B1%DA%98%DB%8C%DA%A9_%D8%A8%D8%AA%D8%A7" TargetMode="External"/><Relationship Id="rId2" Type="http://schemas.openxmlformats.org/officeDocument/2006/relationships/hyperlink" Target="http://fa.wikipedia.org/wiki/%D8%A2%DA%AF%D9%88%D9%86%DB%8C%D8%B3%D8%AA_%D8%A2%D8%AF%D8%B1%D9%86%D8%B1%DA%98%DB%8C%DA%A9_%D8%A8%D8%AA%D8%A7_%DB%B2" TargetMode="External"/><Relationship Id="rId1" Type="http://schemas.openxmlformats.org/officeDocument/2006/relationships/slideLayout" Target="../slideLayouts/slideLayout7.xml"/><Relationship Id="rId6" Type="http://schemas.openxmlformats.org/officeDocument/2006/relationships/hyperlink" Target="http://fa.wikipedia.org/wiki/%D8%A2%D9%84%D8%B1%DA%98%D9%86" TargetMode="External"/><Relationship Id="rId5" Type="http://schemas.openxmlformats.org/officeDocument/2006/relationships/hyperlink" Target="http://fa.wikipedia.org/wiki/%D8%B3%D9%88%D9%84%D9%81%D8%A7%D8%AA_%D9%85%D9%86%DB%8C%D8%B2%DB%8C%D9%85" TargetMode="External"/><Relationship Id="rId4" Type="http://schemas.openxmlformats.org/officeDocument/2006/relationships/hyperlink" Target="http://fa.wikipedia.org/wiki/%DA%A9%D9%88%D8%B1%D8%AA%DB%8C%DA%A9%D9%88%D8%A7%D8%B3%D8%AA%D8%B1%D9%88%D8%A6%DB%8C%D8%AF%D9%87%D8%A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838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6" y="353540"/>
            <a:ext cx="8741233" cy="3000821"/>
          </a:xfrm>
          <a:prstGeom prst="rect">
            <a:avLst/>
          </a:prstGeom>
        </p:spPr>
        <p:txBody>
          <a:bodyPr wrap="square">
            <a:spAutoFit/>
          </a:bodyPr>
          <a:lstStyle/>
          <a:p>
            <a:pPr>
              <a:lnSpc>
                <a:spcPct val="150000"/>
              </a:lnSpc>
            </a:pPr>
            <a:r>
              <a:rPr lang="en-US" b="1" dirty="0"/>
              <a:t/>
            </a:r>
            <a:br>
              <a:rPr lang="en-US" b="1" dirty="0"/>
            </a:br>
            <a:r>
              <a:rPr lang="fa-IR" b="1" dirty="0">
                <a:cs typeface="B Nazanin" pitchFamily="2" charset="-78"/>
              </a:rPr>
              <a:t>مشخصه آسم بروز مکرر </a:t>
            </a:r>
            <a:r>
              <a:rPr lang="fa-IR" b="1" u="sng" dirty="0">
                <a:cs typeface="B Nazanin" pitchFamily="2" charset="-78"/>
                <a:hlinkClick r:id="rId2" tooltip="خس خس"/>
              </a:rPr>
              <a:t>خس خس</a:t>
            </a:r>
            <a:r>
              <a:rPr lang="fa-IR" b="1" dirty="0">
                <a:cs typeface="B Nazanin" pitchFamily="2" charset="-78"/>
              </a:rPr>
              <a:t>، </a:t>
            </a:r>
            <a:r>
              <a:rPr lang="fa-IR" b="1" u="sng" dirty="0">
                <a:cs typeface="B Nazanin" pitchFamily="2" charset="-78"/>
                <a:hlinkClick r:id="rId3" tooltip="تنگی نفس"/>
              </a:rPr>
              <a:t>تنگی نفس</a:t>
            </a:r>
            <a:r>
              <a:rPr lang="fa-IR" b="1" dirty="0">
                <a:cs typeface="B Nazanin" pitchFamily="2" charset="-78"/>
              </a:rPr>
              <a:t>، تنگی قفسه سینه و </a:t>
            </a:r>
            <a:r>
              <a:rPr lang="fa-IR" b="1" u="sng" dirty="0">
                <a:cs typeface="B Nazanin" pitchFamily="2" charset="-78"/>
                <a:hlinkClick r:id="rId4" tooltip="سرفه"/>
              </a:rPr>
              <a:t>سرفه</a:t>
            </a:r>
            <a:r>
              <a:rPr lang="en-US" b="1" dirty="0">
                <a:cs typeface="B Nazanin" pitchFamily="2" charset="-78"/>
              </a:rPr>
              <a:t> </a:t>
            </a:r>
            <a:r>
              <a:rPr lang="fa-IR" b="1" dirty="0">
                <a:cs typeface="B Nazanin" pitchFamily="2" charset="-78"/>
              </a:rPr>
              <a:t>می‌باشد</a:t>
            </a:r>
            <a:r>
              <a:rPr lang="en-US" b="1" dirty="0">
                <a:cs typeface="B Nazanin" pitchFamily="2" charset="-78"/>
              </a:rPr>
              <a:t>. </a:t>
            </a:r>
            <a:r>
              <a:rPr lang="fa-IR" b="1" dirty="0">
                <a:cs typeface="B Nazanin" pitchFamily="2" charset="-78"/>
              </a:rPr>
              <a:t>ممکن است در اثر سرفه از ریه </a:t>
            </a:r>
            <a:r>
              <a:rPr lang="fa-IR" b="1" u="sng" dirty="0">
                <a:cs typeface="B Nazanin" pitchFamily="2" charset="-78"/>
                <a:hlinkClick r:id="rId5" tooltip="خلط"/>
              </a:rPr>
              <a:t>خلط</a:t>
            </a:r>
            <a:r>
              <a:rPr lang="en-US" b="1" dirty="0">
                <a:cs typeface="B Nazanin" pitchFamily="2" charset="-78"/>
              </a:rPr>
              <a:t> </a:t>
            </a:r>
            <a:r>
              <a:rPr lang="fa-IR" b="1" dirty="0">
                <a:cs typeface="B Nazanin" pitchFamily="2" charset="-78"/>
              </a:rPr>
              <a:t>تولید شود اما بالا آوردن آن اغلب دشوار است</a:t>
            </a:r>
            <a:r>
              <a:rPr lang="en-US" b="1" dirty="0">
                <a:cs typeface="B Nazanin" pitchFamily="2" charset="-78"/>
              </a:rPr>
              <a:t>. </a:t>
            </a:r>
            <a:r>
              <a:rPr lang="fa-IR" b="1" dirty="0">
                <a:cs typeface="B Nazanin" pitchFamily="2" charset="-78"/>
              </a:rPr>
              <a:t>در هنگام بهبودی پس از حمله ممکن است این خلط </a:t>
            </a:r>
            <a:r>
              <a:rPr lang="fa-IR" b="1" u="sng" dirty="0">
                <a:cs typeface="B Nazanin" pitchFamily="2" charset="-78"/>
                <a:hlinkClick r:id="rId6" tooltip="چرک"/>
              </a:rPr>
              <a:t>چرک مانند</a:t>
            </a:r>
            <a:r>
              <a:rPr lang="en-US" b="1" dirty="0">
                <a:cs typeface="B Nazanin" pitchFamily="2" charset="-78"/>
              </a:rPr>
              <a:t> </a:t>
            </a:r>
            <a:r>
              <a:rPr lang="fa-IR" b="1" dirty="0">
                <a:cs typeface="B Nazanin" pitchFamily="2" charset="-78"/>
              </a:rPr>
              <a:t>به نظر می‌رسد و علت آن وجود میزان زیاد سلول‌های سفید خون موسوم به </a:t>
            </a:r>
            <a:r>
              <a:rPr lang="fa-IR" b="1" u="sng" dirty="0">
                <a:cs typeface="B Nazanin" pitchFamily="2" charset="-78"/>
                <a:hlinkClick r:id="rId7" tooltip="ائوزینوفیل"/>
              </a:rPr>
              <a:t>ائوزینوفیل</a:t>
            </a:r>
            <a:r>
              <a:rPr lang="en-US" b="1" dirty="0">
                <a:cs typeface="B Nazanin" pitchFamily="2" charset="-78"/>
              </a:rPr>
              <a:t> </a:t>
            </a:r>
            <a:r>
              <a:rPr lang="fa-IR" b="1" dirty="0">
                <a:cs typeface="B Nazanin" pitchFamily="2" charset="-78"/>
              </a:rPr>
              <a:t>می‌باشد</a:t>
            </a:r>
            <a:r>
              <a:rPr lang="en-US" b="1" dirty="0">
                <a:cs typeface="B Nazanin" pitchFamily="2" charset="-78"/>
              </a:rPr>
              <a:t>. </a:t>
            </a:r>
            <a:r>
              <a:rPr lang="fa-IR" b="1" dirty="0">
                <a:cs typeface="B Nazanin" pitchFamily="2" charset="-78"/>
              </a:rPr>
              <a:t>علائم معمولاً در شب و در صبح زود و یا در هنگام ورزش یا در هوای سرد بدتر می‌شود</a:t>
            </a:r>
            <a:r>
              <a:rPr lang="en-US" b="1" dirty="0">
                <a:cs typeface="B Nazanin" pitchFamily="2" charset="-78"/>
              </a:rPr>
              <a:t>. </a:t>
            </a:r>
            <a:r>
              <a:rPr lang="fa-IR" b="1" dirty="0">
                <a:cs typeface="B Nazanin" pitchFamily="2" charset="-78"/>
              </a:rPr>
              <a:t>برخی از افراد مبتلا به آسم به ندرت علائم را تجربه می‌کنند و معمولاً در واکنش به عوامل محرک این علائم را از خود نشان می‌دهند، در حالی که ممکن دیگران علائم آشکار و مداومی داشته باشند</a:t>
            </a:r>
            <a:r>
              <a:rPr lang="en-US" b="1" dirty="0">
                <a:cs typeface="B Nazanin" pitchFamily="2" charset="-78"/>
              </a:rPr>
              <a:t>. </a:t>
            </a:r>
          </a:p>
        </p:txBody>
      </p:sp>
      <p:sp>
        <p:nvSpPr>
          <p:cNvPr id="3" name="Rectangle 2"/>
          <p:cNvSpPr/>
          <p:nvPr/>
        </p:nvSpPr>
        <p:spPr>
          <a:xfrm>
            <a:off x="6492835" y="67337"/>
            <a:ext cx="2574743" cy="646331"/>
          </a:xfrm>
          <a:prstGeom prst="rect">
            <a:avLst/>
          </a:prstGeom>
        </p:spPr>
        <p:txBody>
          <a:bodyPr wrap="none">
            <a:spAutoFit/>
          </a:bodyPr>
          <a:lstStyle/>
          <a:p>
            <a:r>
              <a:rPr lang="fa-IR" sz="3600" b="1" dirty="0" smtClean="0">
                <a:effectLst/>
                <a:latin typeface="Times New Roman"/>
                <a:ea typeface="Times New Roman"/>
                <a:cs typeface="B Nazanin" pitchFamily="2" charset="-78"/>
              </a:rPr>
              <a:t>علائم و نشانه‌ها</a:t>
            </a:r>
            <a:endParaRPr lang="en-US" sz="3600" b="1" dirty="0">
              <a:effectLst/>
              <a:latin typeface="Times New Roman"/>
              <a:ea typeface="Times New Roman"/>
              <a:cs typeface="B Nazanin" pitchFamily="2" charset="-78"/>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07704" y="4430177"/>
            <a:ext cx="3384376" cy="2327275"/>
          </a:xfrm>
          <a:prstGeom prst="rect">
            <a:avLst/>
          </a:prstGeom>
          <a:ln>
            <a:noFill/>
          </a:ln>
          <a:effectLst>
            <a:softEdge rad="112500"/>
          </a:effectLst>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0525" y="2996952"/>
            <a:ext cx="1790700" cy="2552700"/>
          </a:xfrm>
          <a:prstGeom prst="rect">
            <a:avLst/>
          </a:prstGeom>
          <a:ln>
            <a:noFill/>
          </a:ln>
          <a:effectLst>
            <a:softEdge rad="112500"/>
          </a:effectLst>
        </p:spPr>
      </p:pic>
    </p:spTree>
    <p:extLst>
      <p:ext uri="{BB962C8B-B14F-4D97-AF65-F5344CB8AC3E}">
        <p14:creationId xmlns:p14="http://schemas.microsoft.com/office/powerpoint/2010/main" val="1540755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72816"/>
            <a:ext cx="8568952" cy="1754326"/>
          </a:xfrm>
          <a:prstGeom prst="rect">
            <a:avLst/>
          </a:prstGeom>
        </p:spPr>
        <p:txBody>
          <a:bodyPr wrap="square">
            <a:spAutoFit/>
          </a:bodyPr>
          <a:lstStyle/>
          <a:p>
            <a:pPr>
              <a:lnSpc>
                <a:spcPct val="150000"/>
              </a:lnSpc>
            </a:pPr>
            <a:r>
              <a:rPr lang="fa-IR" b="1" dirty="0" smtClean="0">
                <a:cs typeface="B Nazanin" pitchFamily="2" charset="-78"/>
              </a:rPr>
              <a:t>برخی از بیماری‌های دیگر در افراد مبتلا به آسم بیشتر رخ می‌دهد از جمله</a:t>
            </a:r>
            <a:r>
              <a:rPr lang="en-US" b="1" dirty="0" smtClean="0">
                <a:cs typeface="B Nazanin" pitchFamily="2" charset="-78"/>
              </a:rPr>
              <a:t>: </a:t>
            </a:r>
            <a:r>
              <a:rPr lang="fa-IR" b="1" u="sng" dirty="0" smtClean="0">
                <a:cs typeface="B Nazanin" pitchFamily="2" charset="-78"/>
                <a:hlinkClick r:id="rId2" tooltip="بیماری ریفلاکس معده و مری"/>
              </a:rPr>
              <a:t>بیماری ریفلاکس معده و مری</a:t>
            </a:r>
            <a:r>
              <a:rPr lang="en-US" b="1" dirty="0" smtClean="0">
                <a:cs typeface="B Nazanin" pitchFamily="2" charset="-78"/>
              </a:rPr>
              <a:t> (GERD)</a:t>
            </a:r>
            <a:r>
              <a:rPr lang="fa-IR" b="1" dirty="0" smtClean="0">
                <a:cs typeface="B Nazanin" pitchFamily="2" charset="-78"/>
              </a:rPr>
              <a:t>، </a:t>
            </a:r>
            <a:r>
              <a:rPr lang="fa-IR" b="1" u="sng" dirty="0" smtClean="0">
                <a:cs typeface="B Nazanin" pitchFamily="2" charset="-78"/>
                <a:hlinkClick r:id="rId3" tooltip="التهاب سینوس و بینی (صفحه وجود ندارد)"/>
              </a:rPr>
              <a:t>التهاب سینوس و بینی</a:t>
            </a:r>
            <a:r>
              <a:rPr lang="en-US" b="1" dirty="0" smtClean="0">
                <a:cs typeface="B Nazanin" pitchFamily="2" charset="-78"/>
              </a:rPr>
              <a:t> </a:t>
            </a:r>
            <a:r>
              <a:rPr lang="fa-IR" b="1" dirty="0" smtClean="0">
                <a:cs typeface="B Nazanin" pitchFamily="2" charset="-78"/>
              </a:rPr>
              <a:t>و </a:t>
            </a:r>
            <a:r>
              <a:rPr lang="fa-IR" b="1" u="sng" dirty="0" smtClean="0">
                <a:cs typeface="B Nazanin" pitchFamily="2" charset="-78"/>
                <a:hlinkClick r:id="rId4" tooltip="آپنه خواب انسدادی"/>
              </a:rPr>
              <a:t>آپنه خواب انسدادی</a:t>
            </a:r>
            <a:r>
              <a:rPr lang="en-US" b="1" dirty="0" smtClean="0">
                <a:cs typeface="B Nazanin" pitchFamily="2" charset="-78"/>
              </a:rPr>
              <a:t>. </a:t>
            </a:r>
            <a:r>
              <a:rPr lang="fa-IR" b="1" dirty="0" smtClean="0">
                <a:cs typeface="B Nazanin" pitchFamily="2" charset="-78"/>
              </a:rPr>
              <a:t>همچنین اختلالات روانی نیز در این افراد شایع‌تر است چنانکه </a:t>
            </a:r>
            <a:r>
              <a:rPr lang="fa-IR" b="1" u="sng" dirty="0" smtClean="0">
                <a:cs typeface="B Nazanin" pitchFamily="2" charset="-78"/>
                <a:hlinkClick r:id="rId5" tooltip="اختلال اضطراب"/>
              </a:rPr>
              <a:t>اختلال اضطراب</a:t>
            </a:r>
            <a:r>
              <a:rPr lang="en-US" b="1" dirty="0" smtClean="0">
                <a:cs typeface="B Nazanin" pitchFamily="2" charset="-78"/>
              </a:rPr>
              <a:t> </a:t>
            </a:r>
            <a:r>
              <a:rPr lang="fa-IR" b="1" dirty="0" smtClean="0">
                <a:cs typeface="B Nazanin" pitchFamily="2" charset="-78"/>
              </a:rPr>
              <a:t>در بین ۱۶-۵۲٪ افراد و </a:t>
            </a:r>
            <a:r>
              <a:rPr lang="fa-IR" b="1" u="sng" dirty="0" smtClean="0">
                <a:cs typeface="B Nazanin" pitchFamily="2" charset="-78"/>
                <a:hlinkClick r:id="rId6" tooltip="اختلال خلقی"/>
              </a:rPr>
              <a:t>اختلال خلقی</a:t>
            </a:r>
            <a:r>
              <a:rPr lang="en-US" b="1" dirty="0" smtClean="0">
                <a:cs typeface="B Nazanin" pitchFamily="2" charset="-78"/>
              </a:rPr>
              <a:t> </a:t>
            </a:r>
            <a:r>
              <a:rPr lang="fa-IR" b="1" dirty="0" smtClean="0">
                <a:cs typeface="B Nazanin" pitchFamily="2" charset="-78"/>
              </a:rPr>
              <a:t>در ۱۴ - ۴۱٪ آن‌ها رخ می‌دهد</a:t>
            </a:r>
            <a:r>
              <a:rPr lang="en-US" b="1" dirty="0" smtClean="0">
                <a:cs typeface="B Nazanin" pitchFamily="2" charset="-78"/>
              </a:rPr>
              <a:t>. </a:t>
            </a:r>
            <a:r>
              <a:rPr lang="fa-IR" b="1" dirty="0" smtClean="0">
                <a:cs typeface="B Nazanin" pitchFamily="2" charset="-78"/>
              </a:rPr>
              <a:t>با این حال مشخص نیست که آیا آسم باعث مشکلات روانی می‌شود و یا مشکلات روانی منجر به آسم می‌گردد.</a:t>
            </a:r>
            <a:endParaRPr lang="en-US" b="1" dirty="0">
              <a:cs typeface="B Nazanin" pitchFamily="2" charset="-78"/>
            </a:endParaRPr>
          </a:p>
        </p:txBody>
      </p:sp>
      <p:sp>
        <p:nvSpPr>
          <p:cNvPr id="3" name="Rectangle 2"/>
          <p:cNvSpPr/>
          <p:nvPr/>
        </p:nvSpPr>
        <p:spPr>
          <a:xfrm>
            <a:off x="5915462" y="741441"/>
            <a:ext cx="2970685" cy="646331"/>
          </a:xfrm>
          <a:prstGeom prst="rect">
            <a:avLst/>
          </a:prstGeom>
        </p:spPr>
        <p:txBody>
          <a:bodyPr wrap="none">
            <a:spAutoFit/>
          </a:bodyPr>
          <a:lstStyle/>
          <a:p>
            <a:r>
              <a:rPr lang="fa-IR" sz="3600" b="1" dirty="0">
                <a:cs typeface="B Nazanin" pitchFamily="2" charset="-78"/>
              </a:rPr>
              <a:t>بیماری‌های مرتبط</a:t>
            </a:r>
            <a:endParaRPr lang="en-US" sz="3600" b="1" dirty="0">
              <a:cs typeface="B Nazanin" pitchFamily="2" charset="-78"/>
            </a:endParaRPr>
          </a:p>
        </p:txBody>
      </p:sp>
    </p:spTree>
    <p:extLst>
      <p:ext uri="{BB962C8B-B14F-4D97-AF65-F5344CB8AC3E}">
        <p14:creationId xmlns:p14="http://schemas.microsoft.com/office/powerpoint/2010/main" val="182938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8024" y="476672"/>
            <a:ext cx="4211960" cy="4247317"/>
          </a:xfrm>
          <a:prstGeom prst="rect">
            <a:avLst/>
          </a:prstGeom>
        </p:spPr>
        <p:txBody>
          <a:bodyPr wrap="square">
            <a:spAutoFit/>
          </a:bodyPr>
          <a:lstStyle/>
          <a:p>
            <a:pPr>
              <a:lnSpc>
                <a:spcPct val="150000"/>
              </a:lnSpc>
            </a:pPr>
            <a:r>
              <a:rPr lang="fa-IR" sz="3600" b="1" dirty="0">
                <a:cs typeface="B Nazanin" pitchFamily="2" charset="-78"/>
              </a:rPr>
              <a:t>علل</a:t>
            </a:r>
            <a:endParaRPr lang="en-US" sz="3600" b="1" dirty="0">
              <a:cs typeface="B Nazanin" pitchFamily="2" charset="-78"/>
            </a:endParaRPr>
          </a:p>
          <a:p>
            <a:pPr>
              <a:lnSpc>
                <a:spcPct val="150000"/>
              </a:lnSpc>
            </a:pPr>
            <a:r>
              <a:rPr lang="fa-IR" b="1" dirty="0">
                <a:cs typeface="B Nazanin" pitchFamily="2" charset="-78"/>
              </a:rPr>
              <a:t>آسم در اثر ترکیبی از تعاملات پیچیده محیطی و ژنتیکی ایجاد می‌شود که درک ناقصی از آن‌ها در اختیار داریم</a:t>
            </a:r>
            <a:r>
              <a:rPr lang="en-US" b="1" dirty="0">
                <a:cs typeface="B Nazanin" pitchFamily="2" charset="-78"/>
              </a:rPr>
              <a:t>. </a:t>
            </a:r>
            <a:r>
              <a:rPr lang="fa-IR" b="1" dirty="0">
                <a:cs typeface="B Nazanin" pitchFamily="2" charset="-78"/>
              </a:rPr>
              <a:t>این عوامل هم شدت این بیماری و هم نحوه پاسخ آن به درمان را تحت تأثیر قرار می‌دهند</a:t>
            </a:r>
            <a:r>
              <a:rPr lang="en-US" b="1" dirty="0">
                <a:cs typeface="B Nazanin" pitchFamily="2" charset="-78"/>
              </a:rPr>
              <a:t>. </a:t>
            </a:r>
            <a:r>
              <a:rPr lang="fa-IR" b="1" dirty="0">
                <a:cs typeface="B Nazanin" pitchFamily="2" charset="-78"/>
              </a:rPr>
              <a:t>اعتقاد بر این است که افزایش اخیر میزان آسم به علت تغییر </a:t>
            </a:r>
            <a:r>
              <a:rPr lang="fa-IR" b="1" u="sng" dirty="0">
                <a:cs typeface="B Nazanin" pitchFamily="2" charset="-78"/>
                <a:hlinkClick r:id="rId2" tooltip="اپی ژنتیک (صفحه وجود ندارد)"/>
              </a:rPr>
              <a:t>اپی ژنتیک</a:t>
            </a:r>
            <a:r>
              <a:rPr lang="en-US" b="1" dirty="0">
                <a:cs typeface="B Nazanin" pitchFamily="2" charset="-78"/>
              </a:rPr>
              <a:t> (</a:t>
            </a:r>
            <a:r>
              <a:rPr lang="fa-IR" b="1" dirty="0">
                <a:cs typeface="B Nazanin" pitchFamily="2" charset="-78"/>
              </a:rPr>
              <a:t>عوامل </a:t>
            </a:r>
            <a:r>
              <a:rPr lang="fa-IR" b="1" u="sng" dirty="0">
                <a:cs typeface="B Nazanin" pitchFamily="2" charset="-78"/>
                <a:hlinkClick r:id="rId3" tooltip="ارثی"/>
              </a:rPr>
              <a:t>ارثی</a:t>
            </a:r>
            <a:r>
              <a:rPr lang="en-US" b="1" dirty="0">
                <a:cs typeface="B Nazanin" pitchFamily="2" charset="-78"/>
              </a:rPr>
              <a:t> </a:t>
            </a:r>
            <a:r>
              <a:rPr lang="fa-IR" b="1" dirty="0">
                <a:cs typeface="B Nazanin" pitchFamily="2" charset="-78"/>
              </a:rPr>
              <a:t>و نه عوامل مربوط به </a:t>
            </a:r>
            <a:r>
              <a:rPr lang="fa-IR" b="1" u="sng" dirty="0">
                <a:cs typeface="B Nazanin" pitchFamily="2" charset="-78"/>
                <a:hlinkClick r:id="rId4" tooltip="توالی DNA (صفحه وجود ندارد)"/>
              </a:rPr>
              <a:t>توالی</a:t>
            </a:r>
            <a:r>
              <a:rPr lang="en-US" b="1" u="sng" dirty="0">
                <a:cs typeface="B Nazanin" pitchFamily="2" charset="-78"/>
                <a:hlinkClick r:id="rId4" tooltip="توالی DNA (صفحه وجود ندارد)"/>
              </a:rPr>
              <a:t> DNA</a:t>
            </a:r>
            <a:r>
              <a:rPr lang="en-US" b="1" dirty="0">
                <a:cs typeface="B Nazanin" pitchFamily="2" charset="-78"/>
              </a:rPr>
              <a:t>) </a:t>
            </a:r>
            <a:r>
              <a:rPr lang="fa-IR" b="1" dirty="0">
                <a:cs typeface="B Nazanin" pitchFamily="2" charset="-78"/>
              </a:rPr>
              <a:t>و تغییر محیط زیست می‌باشد</a:t>
            </a:r>
            <a:r>
              <a:rPr lang="en-US" b="1" dirty="0">
                <a:cs typeface="B Nazanin" pitchFamily="2" charset="-78"/>
              </a:rPr>
              <a:t>.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57" y="1196752"/>
            <a:ext cx="3666480" cy="3960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495611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933056"/>
            <a:ext cx="8676456" cy="2585323"/>
          </a:xfrm>
          <a:prstGeom prst="rect">
            <a:avLst/>
          </a:prstGeom>
        </p:spPr>
        <p:txBody>
          <a:bodyPr wrap="square">
            <a:spAutoFit/>
          </a:bodyPr>
          <a:lstStyle/>
          <a:p>
            <a:pPr>
              <a:lnSpc>
                <a:spcPct val="150000"/>
              </a:lnSpc>
            </a:pPr>
            <a:r>
              <a:rPr lang="fa-IR" sz="3600" b="1" dirty="0">
                <a:cs typeface="B Nazanin" pitchFamily="2" charset="-78"/>
              </a:rPr>
              <a:t>محیط</a:t>
            </a:r>
            <a:endParaRPr lang="en-US" sz="3600" b="1" dirty="0">
              <a:cs typeface="B Nazanin" pitchFamily="2" charset="-78"/>
            </a:endParaRPr>
          </a:p>
          <a:p>
            <a:pPr>
              <a:lnSpc>
                <a:spcPct val="150000"/>
              </a:lnSpc>
            </a:pPr>
            <a:r>
              <a:rPr lang="fa-IR" b="1" dirty="0">
                <a:cs typeface="B Nazanin" pitchFamily="2" charset="-78"/>
              </a:rPr>
              <a:t>بسیاری از عوامل محیطی با ایجاد و تشدید آسم همراه است از جمله: آلرژی‌زاها، آلودگی هوا، و دیگر مواد شیمیایی زیست محیطی</a:t>
            </a:r>
            <a:r>
              <a:rPr lang="en-US" b="1" dirty="0">
                <a:cs typeface="B Nazanin" pitchFamily="2" charset="-78"/>
              </a:rPr>
              <a:t>. </a:t>
            </a:r>
            <a:r>
              <a:rPr lang="fa-IR" b="1" u="sng" dirty="0">
                <a:cs typeface="B Nazanin" pitchFamily="2" charset="-78"/>
                <a:hlinkClick r:id="rId2" tooltip="استعمال دخانیات و بارداری (صفحه وجود ندارد)"/>
              </a:rPr>
              <a:t>سیگار کشیدن در دوران بارداری</a:t>
            </a:r>
            <a:r>
              <a:rPr lang="en-US" b="1" dirty="0">
                <a:cs typeface="B Nazanin" pitchFamily="2" charset="-78"/>
              </a:rPr>
              <a:t> </a:t>
            </a:r>
            <a:r>
              <a:rPr lang="fa-IR" b="1" dirty="0">
                <a:cs typeface="B Nazanin" pitchFamily="2" charset="-78"/>
              </a:rPr>
              <a:t>و بعد از زایمان با خطر بیشتر نشانه‌های مشابه آسم همراه است</a:t>
            </a:r>
            <a:r>
              <a:rPr lang="en-US" b="1" dirty="0">
                <a:cs typeface="B Nazanin" pitchFamily="2" charset="-78"/>
              </a:rPr>
              <a:t>. </a:t>
            </a:r>
            <a:r>
              <a:rPr lang="fa-IR" b="1" dirty="0">
                <a:cs typeface="B Nazanin" pitchFamily="2" charset="-78"/>
              </a:rPr>
              <a:t>پایین بودن </a:t>
            </a:r>
            <a:r>
              <a:rPr lang="fa-IR" b="1" u="sng" dirty="0">
                <a:cs typeface="B Nazanin" pitchFamily="2" charset="-78"/>
                <a:hlinkClick r:id="rId3" tooltip="شاخص کیفیت هوا (صفحه وجود ندارد)"/>
              </a:rPr>
              <a:t>کیفیت هوا</a:t>
            </a:r>
            <a:r>
              <a:rPr lang="en-US" b="1" dirty="0">
                <a:cs typeface="B Nazanin" pitchFamily="2" charset="-78"/>
              </a:rPr>
              <a:t> </a:t>
            </a:r>
            <a:r>
              <a:rPr lang="fa-IR" b="1" dirty="0">
                <a:cs typeface="B Nazanin" pitchFamily="2" charset="-78"/>
              </a:rPr>
              <a:t>ناشی از آلودگی ترافیک یا میزان بالای </a:t>
            </a:r>
            <a:r>
              <a:rPr lang="fa-IR" b="1" u="sng" dirty="0">
                <a:cs typeface="B Nazanin" pitchFamily="2" charset="-78"/>
                <a:hlinkClick r:id="rId4" tooltip="ازن"/>
              </a:rPr>
              <a:t>ازن</a:t>
            </a:r>
            <a:r>
              <a:rPr lang="en-US" b="1" dirty="0">
                <a:cs typeface="B Nazanin" pitchFamily="2" charset="-78"/>
              </a:rPr>
              <a:t> </a:t>
            </a:r>
            <a:r>
              <a:rPr lang="fa-IR" b="1" dirty="0">
                <a:cs typeface="B Nazanin" pitchFamily="2" charset="-78"/>
              </a:rPr>
              <a:t>هم با ایجاد و هم افزایش شدت آسم همراه است</a:t>
            </a:r>
            <a:r>
              <a:rPr lang="en-US" b="1" dirty="0">
                <a:cs typeface="B Nazanin" pitchFamily="2" charset="-78"/>
              </a:rPr>
              <a:t>. </a:t>
            </a:r>
            <a:r>
              <a:rPr lang="fa-IR" b="1" dirty="0">
                <a:cs typeface="B Nazanin" pitchFamily="2" charset="-78"/>
              </a:rPr>
              <a:t>قرار گرفتن در معرض </a:t>
            </a:r>
            <a:r>
              <a:rPr lang="fa-IR" b="1" u="sng" dirty="0">
                <a:cs typeface="B Nazanin" pitchFamily="2" charset="-78"/>
                <a:hlinkClick r:id="rId5" tooltip="ترکیبات آلی فرار"/>
              </a:rPr>
              <a:t>ترکیبات آلی فرار</a:t>
            </a:r>
            <a:r>
              <a:rPr lang="en-US" b="1" dirty="0">
                <a:cs typeface="B Nazanin" pitchFamily="2" charset="-78"/>
              </a:rPr>
              <a:t> </a:t>
            </a:r>
            <a:r>
              <a:rPr lang="fa-IR" b="1" dirty="0">
                <a:cs typeface="B Nazanin" pitchFamily="2" charset="-78"/>
              </a:rPr>
              <a:t>ممکن است محرکی برای آسم </a:t>
            </a:r>
            <a:r>
              <a:rPr lang="fa-IR" b="1" dirty="0" smtClean="0">
                <a:cs typeface="B Nazanin" pitchFamily="2" charset="-78"/>
              </a:rPr>
              <a:t>باشد.</a:t>
            </a:r>
            <a:endParaRPr lang="en-US" b="1" dirty="0">
              <a:cs typeface="B Nazanin" pitchFamily="2" charset="-78"/>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5449" y="200734"/>
            <a:ext cx="5905500" cy="3152775"/>
          </a:xfrm>
          <a:prstGeom prst="rect">
            <a:avLst/>
          </a:prstGeom>
          <a:ln>
            <a:noFill/>
          </a:ln>
          <a:effectLst>
            <a:softEdge rad="112500"/>
          </a:effec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6293" y="836712"/>
            <a:ext cx="1971675" cy="2324100"/>
          </a:xfrm>
          <a:prstGeom prst="ellipse">
            <a:avLst/>
          </a:prstGeom>
          <a:ln>
            <a:noFill/>
          </a:ln>
          <a:effectLst>
            <a:softEdge rad="112500"/>
          </a:effectLst>
        </p:spPr>
      </p:pic>
    </p:spTree>
    <p:extLst>
      <p:ext uri="{BB962C8B-B14F-4D97-AF65-F5344CB8AC3E}">
        <p14:creationId xmlns:p14="http://schemas.microsoft.com/office/powerpoint/2010/main" val="687643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005" y="36736"/>
            <a:ext cx="8190656" cy="3416320"/>
          </a:xfrm>
          <a:prstGeom prst="rect">
            <a:avLst/>
          </a:prstGeom>
        </p:spPr>
        <p:txBody>
          <a:bodyPr wrap="square">
            <a:spAutoFit/>
          </a:bodyPr>
          <a:lstStyle/>
          <a:p>
            <a:pPr>
              <a:lnSpc>
                <a:spcPct val="150000"/>
              </a:lnSpc>
            </a:pPr>
            <a:r>
              <a:rPr lang="fa-IR" b="1" dirty="0" smtClean="0">
                <a:cs typeface="B Nazanin" pitchFamily="2" charset="-78"/>
              </a:rPr>
              <a:t>به </a:t>
            </a:r>
            <a:r>
              <a:rPr lang="fa-IR" b="1" dirty="0">
                <a:cs typeface="B Nazanin" pitchFamily="2" charset="-78"/>
              </a:rPr>
              <a:t>عنوان مثال قرار گرفتن در معرض </a:t>
            </a:r>
            <a:r>
              <a:rPr lang="fa-IR" b="1" u="sng" dirty="0">
                <a:cs typeface="B Nazanin" pitchFamily="2" charset="-78"/>
                <a:hlinkClick r:id="rId2" tooltip="فرمالدئید"/>
              </a:rPr>
              <a:t>فرمالدئید</a:t>
            </a:r>
            <a:r>
              <a:rPr lang="en-US" b="1" dirty="0">
                <a:cs typeface="B Nazanin" pitchFamily="2" charset="-78"/>
              </a:rPr>
              <a:t> </a:t>
            </a:r>
            <a:r>
              <a:rPr lang="fa-IR" b="1" dirty="0">
                <a:cs typeface="B Nazanin" pitchFamily="2" charset="-78"/>
              </a:rPr>
              <a:t>ارتباط مثبتی با آن دارد</a:t>
            </a:r>
            <a:r>
              <a:rPr lang="en-US" b="1" dirty="0">
                <a:cs typeface="B Nazanin" pitchFamily="2" charset="-78"/>
              </a:rPr>
              <a:t>. </a:t>
            </a:r>
            <a:r>
              <a:rPr lang="fa-IR" b="1" dirty="0">
                <a:cs typeface="B Nazanin" pitchFamily="2" charset="-78"/>
              </a:rPr>
              <a:t>همچنین، </a:t>
            </a:r>
            <a:r>
              <a:rPr lang="fa-IR" b="1" u="sng" dirty="0">
                <a:cs typeface="B Nazanin" pitchFamily="2" charset="-78"/>
                <a:hlinkClick r:id="rId3" tooltip="فتالات (صفحه وجود ندارد)"/>
              </a:rPr>
              <a:t>فتالات</a:t>
            </a:r>
            <a:r>
              <a:rPr lang="en-US" b="1" dirty="0">
                <a:cs typeface="B Nazanin" pitchFamily="2" charset="-78"/>
              </a:rPr>
              <a:t> </a:t>
            </a:r>
            <a:r>
              <a:rPr lang="fa-IR" b="1" dirty="0">
                <a:cs typeface="B Nazanin" pitchFamily="2" charset="-78"/>
              </a:rPr>
              <a:t>موجود در </a:t>
            </a:r>
            <a:r>
              <a:rPr lang="fa-IR" b="1" u="sng" dirty="0">
                <a:cs typeface="B Nazanin" pitchFamily="2" charset="-78"/>
                <a:hlinkClick r:id="rId4" tooltip="پی‌وی‌سی"/>
              </a:rPr>
              <a:t>پی‌وی‌سی</a:t>
            </a:r>
            <a:r>
              <a:rPr lang="en-US" b="1" dirty="0">
                <a:cs typeface="B Nazanin" pitchFamily="2" charset="-78"/>
              </a:rPr>
              <a:t> </a:t>
            </a:r>
            <a:r>
              <a:rPr lang="fa-IR" b="1" dirty="0">
                <a:cs typeface="B Nazanin" pitchFamily="2" charset="-78"/>
              </a:rPr>
              <a:t>با آسم در کودکان و بزرگسالان مرتبط است و همین مسئله در مورد قرار گرفتن در معرض سطح بالای </a:t>
            </a:r>
            <a:r>
              <a:rPr lang="fa-IR" b="1" u="sng" dirty="0">
                <a:cs typeface="B Nazanin" pitchFamily="2" charset="-78"/>
                <a:hlinkClick r:id="rId5" tooltip="اندوتوکسین"/>
              </a:rPr>
              <a:t>اندوتوکسین</a:t>
            </a:r>
            <a:r>
              <a:rPr lang="en-US" b="1" dirty="0">
                <a:cs typeface="B Nazanin" pitchFamily="2" charset="-78"/>
              </a:rPr>
              <a:t> </a:t>
            </a:r>
            <a:r>
              <a:rPr lang="fa-IR" b="1" dirty="0">
                <a:cs typeface="B Nazanin" pitchFamily="2" charset="-78"/>
              </a:rPr>
              <a:t>صدق می‌کند</a:t>
            </a:r>
            <a:r>
              <a:rPr lang="en-US" b="1" dirty="0">
                <a:cs typeface="B Nazanin" pitchFamily="2" charset="-78"/>
              </a:rPr>
              <a:t>. </a:t>
            </a:r>
          </a:p>
          <a:p>
            <a:pPr>
              <a:lnSpc>
                <a:spcPct val="150000"/>
              </a:lnSpc>
            </a:pPr>
            <a:r>
              <a:rPr lang="fa-IR" b="1" dirty="0">
                <a:cs typeface="B Nazanin" pitchFamily="2" charset="-78"/>
              </a:rPr>
              <a:t>آسم با قرار گرفتن در معرض آلرژی‌زاهای فضاهای داخلی ارتباط دارد</a:t>
            </a:r>
            <a:r>
              <a:rPr lang="en-US" b="1" dirty="0">
                <a:cs typeface="B Nazanin" pitchFamily="2" charset="-78"/>
              </a:rPr>
              <a:t>. </a:t>
            </a:r>
            <a:r>
              <a:rPr lang="fa-IR" b="1" dirty="0">
                <a:cs typeface="B Nazanin" pitchFamily="2" charset="-78"/>
              </a:rPr>
              <a:t>آلرژی‌زاهای شایع فضاهای داخلی عبارتند از</a:t>
            </a:r>
            <a:r>
              <a:rPr lang="en-US" b="1" dirty="0">
                <a:cs typeface="B Nazanin" pitchFamily="2" charset="-78"/>
              </a:rPr>
              <a:t>: </a:t>
            </a:r>
            <a:r>
              <a:rPr lang="fa-IR" b="1" u="sng" dirty="0">
                <a:cs typeface="B Nazanin" pitchFamily="2" charset="-78"/>
                <a:hlinkClick r:id="rId6" tooltip="کنه گرد و غبار (صفحه وجود ندارد)"/>
              </a:rPr>
              <a:t>کنه گرد و غبار</a:t>
            </a:r>
            <a:r>
              <a:rPr lang="fa-IR" b="1" dirty="0">
                <a:cs typeface="B Nazanin" pitchFamily="2" charset="-78"/>
              </a:rPr>
              <a:t>، </a:t>
            </a:r>
            <a:r>
              <a:rPr lang="fa-IR" b="1" u="sng" dirty="0">
                <a:cs typeface="B Nazanin" pitchFamily="2" charset="-78"/>
                <a:hlinkClick r:id="rId7" tooltip="سوسک"/>
              </a:rPr>
              <a:t>سوسک</a:t>
            </a:r>
            <a:r>
              <a:rPr lang="fa-IR" b="1" dirty="0">
                <a:cs typeface="B Nazanin" pitchFamily="2" charset="-78"/>
              </a:rPr>
              <a:t>، شوره بدن حیوانات، و کپک</a:t>
            </a:r>
            <a:r>
              <a:rPr lang="en-US" b="1" dirty="0">
                <a:cs typeface="B Nazanin" pitchFamily="2" charset="-78"/>
              </a:rPr>
              <a:t>. </a:t>
            </a:r>
            <a:r>
              <a:rPr lang="fa-IR" b="1" dirty="0">
                <a:cs typeface="B Nazanin" pitchFamily="2" charset="-78"/>
              </a:rPr>
              <a:t>تلاش برای کاهش کنه گرد و غبار بی‌نتیجه بوده است برخی از عفونت‌های تنفسی ویروسی ممکن است خطر ایجاد آسم را در هنگام ابتلا در سنین پایین افزایش دهند نظیر</a:t>
            </a:r>
            <a:r>
              <a:rPr lang="en-US" b="1" dirty="0">
                <a:cs typeface="B Nazanin" pitchFamily="2" charset="-78"/>
              </a:rPr>
              <a:t>: </a:t>
            </a:r>
            <a:r>
              <a:rPr lang="fa-IR" b="1" i="1" u="sng" dirty="0">
                <a:cs typeface="B Nazanin" pitchFamily="2" charset="-78"/>
                <a:hlinkClick r:id="rId8" tooltip="ویروس سنسیشیال تنفسی"/>
              </a:rPr>
              <a:t>ویروس سنسیشیال تنفسی</a:t>
            </a:r>
            <a:r>
              <a:rPr lang="en-US" b="1" dirty="0">
                <a:cs typeface="B Nazanin" pitchFamily="2" charset="-78"/>
              </a:rPr>
              <a:t> </a:t>
            </a:r>
            <a:r>
              <a:rPr lang="fa-IR" b="1" dirty="0">
                <a:cs typeface="B Nazanin" pitchFamily="2" charset="-78"/>
              </a:rPr>
              <a:t>و </a:t>
            </a:r>
            <a:r>
              <a:rPr lang="fa-IR" b="1" i="1" u="sng" dirty="0">
                <a:cs typeface="B Nazanin" pitchFamily="2" charset="-78"/>
                <a:hlinkClick r:id="rId9" tooltip="راینوویروس"/>
              </a:rPr>
              <a:t>راینوویروس</a:t>
            </a:r>
            <a:r>
              <a:rPr lang="en-US" b="1" dirty="0">
                <a:cs typeface="B Nazanin" pitchFamily="2" charset="-78"/>
              </a:rPr>
              <a:t>. </a:t>
            </a:r>
            <a:r>
              <a:rPr lang="fa-IR" b="1" dirty="0">
                <a:cs typeface="B Nazanin" pitchFamily="2" charset="-78"/>
              </a:rPr>
              <a:t>با این حال برخی از عفونت‌های دیگر ممکن است خطر ابتلا را کاهش دهند</a:t>
            </a:r>
            <a:r>
              <a:rPr lang="en-US" b="1" dirty="0">
                <a:cs typeface="B Nazanin" pitchFamily="2" charset="-78"/>
              </a:rPr>
              <a:t>. </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544" y="3717032"/>
            <a:ext cx="4286250" cy="2762250"/>
          </a:xfrm>
          <a:prstGeom prst="rect">
            <a:avLst/>
          </a:prstGeom>
          <a:ln>
            <a:noFill/>
          </a:ln>
          <a:effectLst>
            <a:softEdge rad="112500"/>
          </a:effectLst>
        </p:spPr>
      </p:pic>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76256" y="3543769"/>
            <a:ext cx="1676400" cy="1190625"/>
          </a:xfrm>
          <a:prstGeom prst="rect">
            <a:avLst/>
          </a:prstGeom>
          <a:ln>
            <a:noFill/>
          </a:ln>
          <a:effectLst>
            <a:softEdge rad="112500"/>
          </a:effectLst>
        </p:spPr>
      </p:pic>
      <p:pic>
        <p:nvPicPr>
          <p:cNvPr id="5" name="Picture 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32333" y="4884085"/>
            <a:ext cx="2286000" cy="1524000"/>
          </a:xfrm>
          <a:prstGeom prst="rect">
            <a:avLst/>
          </a:prstGeom>
          <a:ln>
            <a:noFill/>
          </a:ln>
          <a:effectLst>
            <a:softEdge rad="112500"/>
          </a:effectLst>
        </p:spPr>
      </p:pic>
    </p:spTree>
    <p:extLst>
      <p:ext uri="{BB962C8B-B14F-4D97-AF65-F5344CB8AC3E}">
        <p14:creationId xmlns:p14="http://schemas.microsoft.com/office/powerpoint/2010/main" val="951415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6"/>
            <a:ext cx="8550696" cy="4247317"/>
          </a:xfrm>
          <a:prstGeom prst="rect">
            <a:avLst/>
          </a:prstGeom>
        </p:spPr>
        <p:txBody>
          <a:bodyPr wrap="square">
            <a:spAutoFit/>
          </a:bodyPr>
          <a:lstStyle/>
          <a:p>
            <a:pPr>
              <a:lnSpc>
                <a:spcPct val="150000"/>
              </a:lnSpc>
            </a:pPr>
            <a:r>
              <a:rPr lang="fa-IR" sz="3600" b="1" dirty="0">
                <a:cs typeface="B Nazanin" pitchFamily="2" charset="-78"/>
              </a:rPr>
              <a:t>فرضیه بهداشتی</a:t>
            </a:r>
            <a:endParaRPr lang="en-US" sz="3600" b="1" dirty="0">
              <a:cs typeface="B Nazanin" pitchFamily="2" charset="-78"/>
            </a:endParaRPr>
          </a:p>
          <a:p>
            <a:pPr>
              <a:lnSpc>
                <a:spcPct val="150000"/>
              </a:lnSpc>
            </a:pPr>
            <a:r>
              <a:rPr lang="fa-IR" b="1" u="sng" dirty="0">
                <a:cs typeface="B Nazanin" pitchFamily="2" charset="-78"/>
                <a:hlinkClick r:id="rId2" tooltip="فرضیه بهداشتی (صفحه وجود ندارد)"/>
              </a:rPr>
              <a:t>فرضیه بهداشتی</a:t>
            </a:r>
            <a:r>
              <a:rPr lang="en-US" b="1" dirty="0">
                <a:cs typeface="B Nazanin" pitchFamily="2" charset="-78"/>
              </a:rPr>
              <a:t> </a:t>
            </a:r>
            <a:r>
              <a:rPr lang="fa-IR" b="1" dirty="0">
                <a:cs typeface="B Nazanin" pitchFamily="2" charset="-78"/>
              </a:rPr>
              <a:t>نظریه‌ای است که تلاش می‌کند افزایش میزان آسم در سراسر جهان را به‌عنوان نتیجه مستقیم و ناخواسته قرار گرفتن کمتر در معرض باکتری‌ها و ویروس‌های غیرعفونی در دوران کودکی توضیح دهد</a:t>
            </a:r>
            <a:r>
              <a:rPr lang="en-US" b="1" dirty="0">
                <a:cs typeface="B Nazanin" pitchFamily="2" charset="-78"/>
              </a:rPr>
              <a:t>. </a:t>
            </a:r>
            <a:r>
              <a:rPr lang="fa-IR" b="1" dirty="0">
                <a:cs typeface="B Nazanin" pitchFamily="2" charset="-78"/>
              </a:rPr>
              <a:t>این مسئله مطرح شده است که دلیل کاهش قرار گرفتن در معرض باکتری‌ها و ویروس‌ها تا حدودی به دلیل افزایش سطح نظافت و اندازه خانواده در جوامع مدرن است</a:t>
            </a:r>
            <a:r>
              <a:rPr lang="en-US" b="1" dirty="0">
                <a:cs typeface="B Nazanin" pitchFamily="2" charset="-78"/>
              </a:rPr>
              <a:t>. </a:t>
            </a:r>
            <a:r>
              <a:rPr lang="fa-IR" b="1" dirty="0">
                <a:cs typeface="B Nazanin" pitchFamily="2" charset="-78"/>
              </a:rPr>
              <a:t>شواهد پشتیبان فرضیه بهداشتی عبارتند از میزان پایین‌تر آسم در مزارع و در خانواده‌هایی که حیوانات خانگی دارند</a:t>
            </a:r>
            <a:r>
              <a:rPr lang="en-US" b="1" dirty="0">
                <a:cs typeface="B Nazanin" pitchFamily="2" charset="-78"/>
              </a:rPr>
              <a:t>. </a:t>
            </a:r>
          </a:p>
          <a:p>
            <a:pPr>
              <a:lnSpc>
                <a:spcPct val="150000"/>
              </a:lnSpc>
            </a:pPr>
            <a:r>
              <a:rPr lang="fa-IR" b="1" dirty="0">
                <a:cs typeface="B Nazanin" pitchFamily="2" charset="-78"/>
              </a:rPr>
              <a:t>استفاده از </a:t>
            </a:r>
            <a:r>
              <a:rPr lang="fa-IR" b="1" u="sng" dirty="0">
                <a:cs typeface="B Nazanin" pitchFamily="2" charset="-78"/>
                <a:hlinkClick r:id="rId3" tooltip="آنتی بیوتیک"/>
              </a:rPr>
              <a:t>آنتی بیوتیک</a:t>
            </a:r>
            <a:r>
              <a:rPr lang="en-US" b="1" dirty="0">
                <a:cs typeface="B Nazanin" pitchFamily="2" charset="-78"/>
              </a:rPr>
              <a:t> </a:t>
            </a:r>
            <a:r>
              <a:rPr lang="fa-IR" b="1" dirty="0">
                <a:cs typeface="B Nazanin" pitchFamily="2" charset="-78"/>
              </a:rPr>
              <a:t>در بدو زندگی با ایجاد آسم ارتباط دارد</a:t>
            </a:r>
            <a:r>
              <a:rPr lang="en-US" b="1" dirty="0">
                <a:cs typeface="B Nazanin" pitchFamily="2" charset="-78"/>
              </a:rPr>
              <a:t>. </a:t>
            </a:r>
            <a:r>
              <a:rPr lang="fa-IR" b="1" dirty="0">
                <a:cs typeface="B Nazanin" pitchFamily="2" charset="-78"/>
              </a:rPr>
              <a:t>همچنین، زایمان به روش </a:t>
            </a:r>
            <a:r>
              <a:rPr lang="fa-IR" b="1" u="sng" dirty="0">
                <a:cs typeface="B Nazanin" pitchFamily="2" charset="-78"/>
                <a:hlinkClick r:id="rId4" tooltip="سزارین"/>
              </a:rPr>
              <a:t>سزارین</a:t>
            </a:r>
            <a:r>
              <a:rPr lang="en-US" b="1" dirty="0">
                <a:cs typeface="B Nazanin" pitchFamily="2" charset="-78"/>
              </a:rPr>
              <a:t> </a:t>
            </a:r>
            <a:r>
              <a:rPr lang="fa-IR" b="1" dirty="0">
                <a:cs typeface="B Nazanin" pitchFamily="2" charset="-78"/>
              </a:rPr>
              <a:t>با افزایش خطر آسم (به میزان حدود ۲۰-۸۰٪) همراه است، دلیل این افزایش عدم دریافت کلونی‌های باکتریایی سالمی است که نوزاد با عبور از مجرای زایمان آن‌ها را کسب می‌کند</a:t>
            </a:r>
            <a:r>
              <a:rPr lang="en-US" b="1" dirty="0">
                <a:cs typeface="B Nazanin" pitchFamily="2" charset="-78"/>
              </a:rPr>
              <a:t>. </a:t>
            </a:r>
            <a:r>
              <a:rPr lang="fa-IR" b="1" dirty="0">
                <a:cs typeface="B Nazanin" pitchFamily="2" charset="-78"/>
              </a:rPr>
              <a:t>ارتباطی بین آسم و میزان رفاه وجود دارد</a:t>
            </a:r>
            <a:r>
              <a:rPr lang="en-US" b="1" dirty="0">
                <a:cs typeface="B Nazanin" pitchFamily="2" charset="-78"/>
              </a:rPr>
              <a:t>. </a:t>
            </a:r>
          </a:p>
        </p:txBody>
      </p:sp>
    </p:spTree>
    <p:extLst>
      <p:ext uri="{BB962C8B-B14F-4D97-AF65-F5344CB8AC3E}">
        <p14:creationId xmlns:p14="http://schemas.microsoft.com/office/powerpoint/2010/main" val="3181696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6355266"/>
              </p:ext>
            </p:extLst>
          </p:nvPr>
        </p:nvGraphicFramePr>
        <p:xfrm>
          <a:off x="611560" y="4365104"/>
          <a:ext cx="8229600" cy="1197864"/>
        </p:xfrm>
        <a:graphic>
          <a:graphicData uri="http://schemas.openxmlformats.org/drawingml/2006/table">
            <a:tbl>
              <a:tblPr firstRow="1" firstCol="1" bandRow="1">
                <a:tableStyleId>{5C22544A-7EE6-4342-B048-85BDC9FD1C3A}</a:tableStyleId>
              </a:tblPr>
              <a:tblGrid>
                <a:gridCol w="2743200"/>
                <a:gridCol w="2743200"/>
                <a:gridCol w="2743200"/>
              </a:tblGrid>
              <a:tr h="0">
                <a:tc gridSpan="3">
                  <a:txBody>
                    <a:bodyPr/>
                    <a:lstStyle/>
                    <a:p>
                      <a:pPr algn="r" rtl="1">
                        <a:lnSpc>
                          <a:spcPct val="115000"/>
                        </a:lnSpc>
                      </a:pPr>
                      <a:r>
                        <a:rPr lang="en-US" sz="1600" dirty="0">
                          <a:effectLst/>
                        </a:rPr>
                        <a:t>CD14-endotoxin interaction based on CD14 SNP C-159T</a:t>
                      </a:r>
                      <a:endParaRPr lang="en-US" sz="2800" b="1" dirty="0">
                        <a:effectLst/>
                        <a:latin typeface="Calibri"/>
                        <a:ea typeface="Times New Roman"/>
                      </a:endParaRPr>
                    </a:p>
                  </a:txBody>
                  <a:tcPr marL="9525" marR="9525" marT="9525" marB="9525" anchor="ctr"/>
                </a:tc>
                <a:tc hMerge="1">
                  <a:txBody>
                    <a:bodyPr/>
                    <a:lstStyle/>
                    <a:p>
                      <a:pPr rtl="1"/>
                      <a:endParaRPr lang="fa-IR"/>
                    </a:p>
                  </a:txBody>
                  <a:tcPr/>
                </a:tc>
                <a:tc hMerge="1">
                  <a:txBody>
                    <a:bodyPr/>
                    <a:lstStyle/>
                    <a:p>
                      <a:pPr rtl="1"/>
                      <a:endParaRPr lang="fa-IR"/>
                    </a:p>
                  </a:txBody>
                  <a:tcPr/>
                </a:tc>
              </a:tr>
              <a:tr h="0">
                <a:tc>
                  <a:txBody>
                    <a:bodyPr/>
                    <a:lstStyle/>
                    <a:p>
                      <a:pPr algn="r" rtl="1">
                        <a:lnSpc>
                          <a:spcPct val="115000"/>
                        </a:lnSpc>
                      </a:pPr>
                      <a:r>
                        <a:rPr lang="fa-IR" sz="1600">
                          <a:effectLst/>
                        </a:rPr>
                        <a:t>سطح درون‌زهر</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a:effectLst/>
                        </a:rPr>
                        <a:t>ژن</a:t>
                      </a:r>
                      <a:r>
                        <a:rPr lang="en-US" sz="1600">
                          <a:effectLst/>
                        </a:rPr>
                        <a:t> CC</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a:effectLst/>
                        </a:rPr>
                        <a:t>ژن</a:t>
                      </a:r>
                      <a:r>
                        <a:rPr lang="en-US" sz="1600">
                          <a:effectLst/>
                        </a:rPr>
                        <a:t> TT</a:t>
                      </a:r>
                      <a:endParaRPr lang="en-US" sz="2800" b="1">
                        <a:effectLst/>
                        <a:latin typeface="Calibri"/>
                        <a:ea typeface="Times New Roman"/>
                      </a:endParaRPr>
                    </a:p>
                  </a:txBody>
                  <a:tcPr marL="9525" marR="9525" marT="9525" marB="9525" anchor="ctr"/>
                </a:tc>
              </a:tr>
              <a:tr h="0">
                <a:tc>
                  <a:txBody>
                    <a:bodyPr/>
                    <a:lstStyle/>
                    <a:p>
                      <a:pPr algn="r" rtl="1">
                        <a:lnSpc>
                          <a:spcPct val="115000"/>
                        </a:lnSpc>
                      </a:pPr>
                      <a:r>
                        <a:rPr lang="fa-IR" sz="1600">
                          <a:effectLst/>
                        </a:rPr>
                        <a:t>در معرض شدید</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a:effectLst/>
                        </a:rPr>
                        <a:t>احتمال کم</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a:effectLst/>
                        </a:rPr>
                        <a:t>احتمال زیاد</a:t>
                      </a:r>
                      <a:endParaRPr lang="en-US" sz="2800" b="1">
                        <a:effectLst/>
                        <a:latin typeface="Calibri"/>
                        <a:ea typeface="Times New Roman"/>
                      </a:endParaRPr>
                    </a:p>
                  </a:txBody>
                  <a:tcPr marL="9525" marR="9525" marT="9525" marB="9525" anchor="ctr"/>
                </a:tc>
              </a:tr>
              <a:tr h="0">
                <a:tc>
                  <a:txBody>
                    <a:bodyPr/>
                    <a:lstStyle/>
                    <a:p>
                      <a:pPr algn="r" rtl="1">
                        <a:lnSpc>
                          <a:spcPct val="115000"/>
                        </a:lnSpc>
                      </a:pPr>
                      <a:r>
                        <a:rPr lang="fa-IR" sz="1600">
                          <a:effectLst/>
                        </a:rPr>
                        <a:t>در معرض کم</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a:effectLst/>
                        </a:rPr>
                        <a:t>احتمال زیاد</a:t>
                      </a:r>
                      <a:endParaRPr lang="en-US" sz="2800" b="1">
                        <a:effectLst/>
                        <a:latin typeface="Calibri"/>
                        <a:ea typeface="Times New Roman"/>
                      </a:endParaRPr>
                    </a:p>
                  </a:txBody>
                  <a:tcPr marL="9525" marR="9525" marT="9525" marB="9525" anchor="ctr"/>
                </a:tc>
                <a:tc>
                  <a:txBody>
                    <a:bodyPr/>
                    <a:lstStyle/>
                    <a:p>
                      <a:pPr algn="r" rtl="1">
                        <a:lnSpc>
                          <a:spcPct val="115000"/>
                        </a:lnSpc>
                      </a:pPr>
                      <a:r>
                        <a:rPr lang="fa-IR" sz="1600" dirty="0">
                          <a:effectLst/>
                        </a:rPr>
                        <a:t>احتمال کم</a:t>
                      </a:r>
                      <a:endParaRPr lang="en-US" sz="2800" b="1" dirty="0">
                        <a:effectLst/>
                        <a:latin typeface="Calibri"/>
                        <a:ea typeface="Times New Roman"/>
                      </a:endParaRPr>
                    </a:p>
                  </a:txBody>
                  <a:tcPr marL="9525" marR="9525" marT="9525" marB="9525" anchor="ctr"/>
                </a:tc>
              </a:tr>
            </a:tbl>
          </a:graphicData>
        </a:graphic>
      </p:graphicFrame>
      <p:sp>
        <p:nvSpPr>
          <p:cNvPr id="3" name="Rectangle 1"/>
          <p:cNvSpPr>
            <a:spLocks noChangeArrowheads="1"/>
          </p:cNvSpPr>
          <p:nvPr/>
        </p:nvSpPr>
        <p:spPr bwMode="auto">
          <a:xfrm flipH="1">
            <a:off x="33965" y="332656"/>
            <a:ext cx="9036496"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eaLnBrk="1" fontAlgn="base" latinLnBrk="0" hangingPunct="1">
              <a:lnSpc>
                <a:spcPct val="100000"/>
              </a:lnSpc>
              <a:spcBef>
                <a:spcPct val="0"/>
              </a:spcBef>
              <a:spcAft>
                <a:spcPct val="0"/>
              </a:spcAft>
              <a:buClrTx/>
              <a:buSzTx/>
              <a:buFontTx/>
              <a:buNone/>
              <a:tabLst/>
            </a:pPr>
            <a:r>
              <a:rPr kumimoji="0" lang="fa-IR" sz="3600" b="1" i="0" u="none" strike="noStrike" cap="none" normalizeH="0" baseline="0" dirty="0" smtClean="0">
                <a:ln>
                  <a:noFill/>
                </a:ln>
                <a:effectLst/>
                <a:latin typeface="Arial" pitchFamily="34" charset="0"/>
                <a:ea typeface="Times New Roman" pitchFamily="18" charset="0"/>
                <a:cs typeface="Arial" pitchFamily="34" charset="0"/>
              </a:rPr>
              <a:t>ژنتیک</a:t>
            </a:r>
            <a:endParaRPr kumimoji="0" lang="en-US" sz="3600" b="1" i="0" u="none" strike="noStrike" cap="none" normalizeH="0" baseline="0" dirty="0" smtClean="0">
              <a:ln>
                <a:noFill/>
              </a:ln>
              <a:effectLst/>
              <a:latin typeface="Arial" pitchFamily="34" charset="0"/>
              <a:ea typeface="Times New Roman" pitchFamily="18" charset="0"/>
              <a:cs typeface="Arial" pitchFamily="34" charset="0"/>
            </a:endParaRPr>
          </a:p>
          <a:p>
            <a:pPr marL="0" marR="0" lvl="0" indent="0" defTabSz="914400"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سابقه خانوادگی یکی از عوامل خطرآفرین جهت آسم است زیرا ژن‌های مختلفی در آن دخیل هستند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اگر یکی از افراد دوقلوی همسان به این بیماری مبتلا شود،احتمال ابتلای بیماری در فرد دیگر حدود ۲۵٪ است تا پایان سال ۲۰۰۵، ۲۵ ژن مربوط به آسم در شش جمعیت مجزا یا بیشتر شناسایی شد، از جمله</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2" tooltip="گلوتاتیون اس-ترانسفراز مو ۱ (صفحه وجود ندارد)"/>
              </a:rPr>
              <a:t>GSTM1</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3" tooltip="اینترلوکین ۱۰"/>
              </a:rPr>
              <a:t>IL10</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4" tooltip="CTLA-4 (صفحه وجود ندارد)"/>
              </a:rPr>
              <a:t>CTLA-4</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5" tooltip="SPINK5 (صفحه وجود ندارد)"/>
              </a:rPr>
              <a:t>SPINK5</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6" tooltip="لوکوترین C۴ سنتاز (صفحه وجود ندارد)"/>
              </a:rPr>
              <a:t>LTC4S</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7" tooltip="گیرنده اینترلوکین ۴ (صفحه وجود ندارد)"/>
              </a:rPr>
              <a:t>IL4R</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8" tooltip="ADAM33 (صفحه وجود ندارد)"/>
              </a:rPr>
              <a:t>ADAM33</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بسیاری از این ژن‌ها به سیستم ایمنی و یا کاهش التهاب مربوط هستند. حتی در همین فهرست از ژن‌ها که مطالعات بسیار زیادی در مورد آن‌ها انجام شده است نیز در میان تمام جمعیت‌های مورد بررسی نتایج یکسانی به‌دست نیامده است</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در سال ۲۰۰۶ و در یک مطالعه </a:t>
            </a:r>
            <a:r>
              <a:rPr kumimoji="0" lang="fa-IR" b="1" i="1"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9" tooltip="ارتباط ژنتیکی (صفحه وجود ندارد)"/>
              </a:rPr>
              <a:t>ارتباط ژنتیکی</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بیش از ۱۰۰ </a:t>
            </a:r>
            <a:r>
              <a:rPr kumimoji="0" lang="fa-IR" b="1" i="1"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10" tooltip="ژن"/>
              </a:rPr>
              <a:t>ژن</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دخیل در ابتلا به آسم شناسایی شد و همچنان این تعداد رو به افزایش است</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algn="l" defTabSz="91440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1513893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5493812"/>
          </a:xfrm>
          <a:prstGeom prst="rect">
            <a:avLst/>
          </a:prstGeom>
        </p:spPr>
        <p:txBody>
          <a:bodyPr wrap="square">
            <a:spAutoFit/>
          </a:bodyPr>
          <a:lstStyle/>
          <a:p>
            <a:pPr>
              <a:lnSpc>
                <a:spcPct val="150000"/>
              </a:lnSpc>
            </a:pPr>
            <a:r>
              <a:rPr lang="fa-IR" sz="3600" b="1" dirty="0">
                <a:cs typeface="B Nazanin" pitchFamily="2" charset="-78"/>
              </a:rPr>
              <a:t>وضعیت‌های پزشکی</a:t>
            </a:r>
            <a:endParaRPr lang="en-US" sz="3600" b="1" dirty="0">
              <a:cs typeface="B Nazanin" pitchFamily="2" charset="-78"/>
            </a:endParaRPr>
          </a:p>
          <a:p>
            <a:pPr>
              <a:lnSpc>
                <a:spcPct val="150000"/>
              </a:lnSpc>
            </a:pPr>
            <a:r>
              <a:rPr lang="fa-IR" b="1" dirty="0">
                <a:cs typeface="B Nazanin" pitchFamily="2" charset="-78"/>
              </a:rPr>
              <a:t>سه‌گانه </a:t>
            </a:r>
            <a:r>
              <a:rPr lang="fa-IR" b="1" u="sng" dirty="0">
                <a:cs typeface="B Nazanin" pitchFamily="2" charset="-78"/>
                <a:hlinkClick r:id="rId2" tooltip="اگزمای آتوپیک (صفحه وجود ندارد)"/>
              </a:rPr>
              <a:t>اگزمای آتوپیک</a:t>
            </a:r>
            <a:r>
              <a:rPr lang="fa-IR" b="1" dirty="0">
                <a:cs typeface="B Nazanin" pitchFamily="2" charset="-78"/>
              </a:rPr>
              <a:t>، </a:t>
            </a:r>
            <a:r>
              <a:rPr lang="fa-IR" b="1" u="sng" dirty="0">
                <a:cs typeface="B Nazanin" pitchFamily="2" charset="-78"/>
                <a:hlinkClick r:id="rId3" tooltip="رینیت آلرژیک"/>
              </a:rPr>
              <a:t>رینیت آلرژیک</a:t>
            </a:r>
            <a:r>
              <a:rPr lang="en-US" b="1" dirty="0">
                <a:cs typeface="B Nazanin" pitchFamily="2" charset="-78"/>
              </a:rPr>
              <a:t> </a:t>
            </a:r>
            <a:r>
              <a:rPr lang="fa-IR" b="1" dirty="0">
                <a:cs typeface="B Nazanin" pitchFamily="2" charset="-78"/>
              </a:rPr>
              <a:t>و آسم به آتوپی موسوم است</a:t>
            </a:r>
            <a:r>
              <a:rPr lang="en-US" b="1" dirty="0">
                <a:cs typeface="B Nazanin" pitchFamily="2" charset="-78"/>
              </a:rPr>
              <a:t>. </a:t>
            </a:r>
            <a:r>
              <a:rPr lang="fa-IR" b="1" dirty="0">
                <a:cs typeface="B Nazanin" pitchFamily="2" charset="-78"/>
              </a:rPr>
              <a:t>تأثیرگذارترین عامل خطرآفرین جهت ابتلا به آسم داشتن سابقه </a:t>
            </a:r>
            <a:r>
              <a:rPr lang="fa-IR" b="1" u="sng" dirty="0">
                <a:cs typeface="B Nazanin" pitchFamily="2" charset="-78"/>
                <a:hlinkClick r:id="rId4" tooltip="آتوپی (صفحه وجود ندارد)"/>
              </a:rPr>
              <a:t>بیماری آتوپیک</a:t>
            </a:r>
            <a:r>
              <a:rPr lang="en-US" b="1" dirty="0">
                <a:cs typeface="B Nazanin" pitchFamily="2" charset="-78"/>
              </a:rPr>
              <a:t> </a:t>
            </a:r>
            <a:r>
              <a:rPr lang="fa-IR" b="1" dirty="0">
                <a:cs typeface="B Nazanin" pitchFamily="2" charset="-78"/>
              </a:rPr>
              <a:t>است؛ و آسم در کسانی که دچار </a:t>
            </a:r>
            <a:r>
              <a:rPr lang="fa-IR" b="1" u="sng" dirty="0">
                <a:cs typeface="B Nazanin" pitchFamily="2" charset="-78"/>
                <a:hlinkClick r:id="rId5" tooltip="اگزما"/>
              </a:rPr>
              <a:t>اگزما</a:t>
            </a:r>
            <a:r>
              <a:rPr lang="en-US" b="1" dirty="0">
                <a:cs typeface="B Nazanin" pitchFamily="2" charset="-78"/>
              </a:rPr>
              <a:t> </a:t>
            </a:r>
            <a:r>
              <a:rPr lang="fa-IR" b="1" dirty="0">
                <a:cs typeface="B Nazanin" pitchFamily="2" charset="-78"/>
              </a:rPr>
              <a:t>یا </a:t>
            </a:r>
            <a:r>
              <a:rPr lang="fa-IR" b="1" u="sng" dirty="0">
                <a:cs typeface="B Nazanin" pitchFamily="2" charset="-78"/>
                <a:hlinkClick r:id="rId6" tooltip="رینیت"/>
              </a:rPr>
              <a:t>تب یونجه</a:t>
            </a:r>
            <a:r>
              <a:rPr lang="en-US" b="1" dirty="0">
                <a:cs typeface="B Nazanin" pitchFamily="2" charset="-78"/>
              </a:rPr>
              <a:t> </a:t>
            </a:r>
            <a:r>
              <a:rPr lang="fa-IR" b="1" dirty="0">
                <a:cs typeface="B Nazanin" pitchFamily="2" charset="-78"/>
              </a:rPr>
              <a:t>هستند به میزان بسیار بیشتری رخ می‌دهد</a:t>
            </a:r>
            <a:r>
              <a:rPr lang="en-US" b="1" dirty="0">
                <a:cs typeface="B Nazanin" pitchFamily="2" charset="-78"/>
              </a:rPr>
              <a:t>. </a:t>
            </a:r>
            <a:r>
              <a:rPr lang="fa-IR" b="1" dirty="0">
                <a:cs typeface="B Nazanin" pitchFamily="2" charset="-78"/>
              </a:rPr>
              <a:t>ابتلا به آسم با </a:t>
            </a:r>
            <a:r>
              <a:rPr lang="fa-IR" b="1" u="sng" dirty="0">
                <a:cs typeface="B Nazanin" pitchFamily="2" charset="-78"/>
                <a:hlinkClick r:id="rId7" tooltip="سندروم چرگ اشتراوس (صفحه وجود ندارد)"/>
              </a:rPr>
              <a:t>سندروم چرگ اشتراوس</a:t>
            </a:r>
            <a:r>
              <a:rPr lang="en-US" b="1" dirty="0">
                <a:cs typeface="B Nazanin" pitchFamily="2" charset="-78"/>
              </a:rPr>
              <a:t> </a:t>
            </a:r>
            <a:r>
              <a:rPr lang="fa-IR" b="1" dirty="0">
                <a:cs typeface="B Nazanin" pitchFamily="2" charset="-78"/>
              </a:rPr>
              <a:t>که یک نوع بیماری خود ایمنی است و </a:t>
            </a:r>
            <a:r>
              <a:rPr lang="fa-IR" b="1" u="sng" dirty="0">
                <a:cs typeface="B Nazanin" pitchFamily="2" charset="-78"/>
                <a:hlinkClick r:id="rId8" tooltip="واسکولیت"/>
              </a:rPr>
              <a:t>واسکولیت</a:t>
            </a:r>
            <a:r>
              <a:rPr lang="en-US" b="1" dirty="0">
                <a:cs typeface="B Nazanin" pitchFamily="2" charset="-78"/>
              </a:rPr>
              <a:t> </a:t>
            </a:r>
            <a:r>
              <a:rPr lang="fa-IR" b="1" dirty="0">
                <a:cs typeface="B Nazanin" pitchFamily="2" charset="-78"/>
              </a:rPr>
              <a:t>ارتباط دارد. افرادی که دچار انواع خاصی از </a:t>
            </a:r>
            <a:r>
              <a:rPr lang="fa-IR" b="1" u="sng" dirty="0">
                <a:cs typeface="B Nazanin" pitchFamily="2" charset="-78"/>
                <a:hlinkClick r:id="rId9" tooltip="کهیر"/>
              </a:rPr>
              <a:t>کهیر</a:t>
            </a:r>
            <a:r>
              <a:rPr lang="en-US" b="1" dirty="0">
                <a:cs typeface="B Nazanin" pitchFamily="2" charset="-78"/>
              </a:rPr>
              <a:t> </a:t>
            </a:r>
            <a:r>
              <a:rPr lang="fa-IR" b="1" dirty="0">
                <a:cs typeface="B Nazanin" pitchFamily="2" charset="-78"/>
              </a:rPr>
              <a:t>می‌شوند نیز ممکن است علائم آسم را تجربه کنند</a:t>
            </a:r>
            <a:r>
              <a:rPr lang="en-US" b="1" dirty="0">
                <a:cs typeface="B Nazanin" pitchFamily="2" charset="-78"/>
              </a:rPr>
              <a:t>. </a:t>
            </a:r>
          </a:p>
          <a:p>
            <a:pPr>
              <a:lnSpc>
                <a:spcPct val="150000"/>
              </a:lnSpc>
            </a:pPr>
            <a:r>
              <a:rPr lang="fa-IR" b="1" dirty="0">
                <a:cs typeface="B Nazanin" pitchFamily="2" charset="-78"/>
              </a:rPr>
              <a:t>بین </a:t>
            </a:r>
            <a:r>
              <a:rPr lang="fa-IR" b="1" u="sng" dirty="0">
                <a:cs typeface="B Nazanin" pitchFamily="2" charset="-78"/>
                <a:hlinkClick r:id="rId10" tooltip="چاقی"/>
              </a:rPr>
              <a:t>چاقی</a:t>
            </a:r>
            <a:r>
              <a:rPr lang="en-US" b="1" dirty="0">
                <a:cs typeface="B Nazanin" pitchFamily="2" charset="-78"/>
              </a:rPr>
              <a:t> </a:t>
            </a:r>
            <a:r>
              <a:rPr lang="fa-IR" b="1" dirty="0">
                <a:cs typeface="B Nazanin" pitchFamily="2" charset="-78"/>
              </a:rPr>
              <a:t>و خطر ابتلا به آسم همبستگی وجود دارد و میزان هر دو آن‌ها در سال‌های اخیر افزایش یافته است</a:t>
            </a:r>
            <a:r>
              <a:rPr lang="en-US" b="1" dirty="0">
                <a:cs typeface="B Nazanin" pitchFamily="2" charset="-78"/>
              </a:rPr>
              <a:t>. </a:t>
            </a:r>
            <a:r>
              <a:rPr lang="fa-IR" b="1" dirty="0">
                <a:cs typeface="B Nazanin" pitchFamily="2" charset="-78"/>
              </a:rPr>
              <a:t>عوامل مختلفی می‌تواند در این میان نقش داشته باشد از جمله کاهش عملکرد تنفسی به علت تجمع چربی و این واقعیت که بافت چربی منجر به وضعیت مستعد ابتلا به التهاب می‌شود</a:t>
            </a:r>
            <a:r>
              <a:rPr lang="en-US" b="1" dirty="0">
                <a:cs typeface="B Nazanin" pitchFamily="2" charset="-78"/>
              </a:rPr>
              <a:t>. </a:t>
            </a:r>
          </a:p>
          <a:p>
            <a:pPr>
              <a:lnSpc>
                <a:spcPct val="150000"/>
              </a:lnSpc>
            </a:pPr>
            <a:r>
              <a:rPr lang="fa-IR" b="1" dirty="0">
                <a:cs typeface="B Nazanin" pitchFamily="2" charset="-78"/>
              </a:rPr>
              <a:t>داروهای </a:t>
            </a:r>
            <a:r>
              <a:rPr lang="fa-IR" b="1" u="sng" dirty="0">
                <a:cs typeface="B Nazanin" pitchFamily="2" charset="-78"/>
                <a:hlinkClick r:id="rId11" tooltip="بلوک‌کننده بتا"/>
              </a:rPr>
              <a:t>بلوک‌کننده بتا</a:t>
            </a:r>
            <a:r>
              <a:rPr lang="en-US" b="1" dirty="0">
                <a:cs typeface="B Nazanin" pitchFamily="2" charset="-78"/>
              </a:rPr>
              <a:t> </a:t>
            </a:r>
            <a:r>
              <a:rPr lang="fa-IR" b="1" dirty="0">
                <a:cs typeface="B Nazanin" pitchFamily="2" charset="-78"/>
              </a:rPr>
              <a:t>نظیر </a:t>
            </a:r>
            <a:r>
              <a:rPr lang="fa-IR" b="1" u="sng" dirty="0">
                <a:cs typeface="B Nazanin" pitchFamily="2" charset="-78"/>
                <a:hlinkClick r:id="rId12" tooltip="پروپرانولول"/>
              </a:rPr>
              <a:t>پروپرانولول</a:t>
            </a:r>
            <a:r>
              <a:rPr lang="en-US" b="1" dirty="0">
                <a:cs typeface="B Nazanin" pitchFamily="2" charset="-78"/>
              </a:rPr>
              <a:t> </a:t>
            </a:r>
            <a:r>
              <a:rPr lang="fa-IR" b="1" dirty="0">
                <a:cs typeface="B Nazanin" pitchFamily="2" charset="-78"/>
              </a:rPr>
              <a:t>نیز ممکن است در افرادی که در معرض خطر این بیماری هستند، موجب بروز آسم شود</a:t>
            </a:r>
            <a:r>
              <a:rPr lang="en-US" b="1" dirty="0">
                <a:cs typeface="B Nazanin" pitchFamily="2" charset="-78"/>
              </a:rPr>
              <a:t>. </a:t>
            </a:r>
            <a:r>
              <a:rPr lang="fa-IR" b="1" dirty="0">
                <a:cs typeface="B Nazanin" pitchFamily="2" charset="-78"/>
              </a:rPr>
              <a:t>با این حال، به نظر می‌رسد استفاده از </a:t>
            </a:r>
            <a:r>
              <a:rPr lang="fa-IR" b="1" u="sng" dirty="0">
                <a:cs typeface="B Nazanin" pitchFamily="2" charset="-78"/>
                <a:hlinkClick r:id="rId13" tooltip="بلوک‌کننده‌های بتای انتخابی قلبی (صفحه وجود ندارد)"/>
              </a:rPr>
              <a:t>بلوک‌کننده‌های بتای انتخابی قلبی</a:t>
            </a:r>
            <a:r>
              <a:rPr lang="en-US" b="1" dirty="0">
                <a:cs typeface="B Nazanin" pitchFamily="2" charset="-78"/>
              </a:rPr>
              <a:t> </a:t>
            </a:r>
            <a:r>
              <a:rPr lang="fa-IR" b="1" dirty="0">
                <a:cs typeface="B Nazanin" pitchFamily="2" charset="-78"/>
              </a:rPr>
              <a:t>در کسانی که مبتلا به بیماری خفیف یا متوسط هستند اشکالی نداشته باشد</a:t>
            </a:r>
            <a:r>
              <a:rPr lang="en-US" b="1" dirty="0">
                <a:cs typeface="B Nazanin" pitchFamily="2" charset="-78"/>
              </a:rPr>
              <a:t>. </a:t>
            </a:r>
            <a:r>
              <a:rPr lang="fa-IR" b="1" dirty="0">
                <a:cs typeface="B Nazanin" pitchFamily="2" charset="-78"/>
              </a:rPr>
              <a:t>داروهای دیگری که ممکن است باعث مشکلاتی شوند عبارتند از </a:t>
            </a:r>
            <a:r>
              <a:rPr lang="en-US" b="1" u="sng" dirty="0">
                <a:cs typeface="B Nazanin" pitchFamily="2" charset="-78"/>
                <a:hlinkClick r:id="rId14" tooltip="ASA"/>
              </a:rPr>
              <a:t>ASA</a:t>
            </a:r>
            <a:r>
              <a:rPr lang="fa-IR" b="1" dirty="0">
                <a:cs typeface="B Nazanin" pitchFamily="2" charset="-78"/>
              </a:rPr>
              <a:t>، </a:t>
            </a:r>
            <a:r>
              <a:rPr lang="fa-IR" b="1" u="sng" dirty="0">
                <a:cs typeface="B Nazanin" pitchFamily="2" charset="-78"/>
                <a:hlinkClick r:id="rId15" tooltip="داروهای ضد التهاب غیر استروئیدی"/>
              </a:rPr>
              <a:t>داروهای ضد التهاب غیر استروئیدی</a:t>
            </a:r>
            <a:r>
              <a:rPr lang="en-US" b="1" dirty="0">
                <a:cs typeface="B Nazanin" pitchFamily="2" charset="-78"/>
              </a:rPr>
              <a:t> </a:t>
            </a:r>
            <a:r>
              <a:rPr lang="fa-IR" b="1" dirty="0">
                <a:cs typeface="B Nazanin" pitchFamily="2" charset="-78"/>
              </a:rPr>
              <a:t>و </a:t>
            </a:r>
            <a:r>
              <a:rPr lang="fa-IR" b="1" u="sng" dirty="0">
                <a:cs typeface="B Nazanin" pitchFamily="2" charset="-78"/>
                <a:hlinkClick r:id="rId16" tooltip="مهارکننده‌های آنزیم مبدل آنژیوتانسین"/>
              </a:rPr>
              <a:t>مهارکننده‌های آنزیم مبدل آنژیوتانسین</a:t>
            </a:r>
            <a:r>
              <a:rPr lang="en-US" b="1" dirty="0">
                <a:cs typeface="B Nazanin" pitchFamily="2" charset="-78"/>
              </a:rPr>
              <a:t>. </a:t>
            </a:r>
          </a:p>
        </p:txBody>
      </p:sp>
    </p:spTree>
    <p:extLst>
      <p:ext uri="{BB962C8B-B14F-4D97-AF65-F5344CB8AC3E}">
        <p14:creationId xmlns:p14="http://schemas.microsoft.com/office/powerpoint/2010/main" val="17902659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3" y="64979"/>
            <a:ext cx="9053736" cy="4247317"/>
          </a:xfrm>
          <a:prstGeom prst="rect">
            <a:avLst/>
          </a:prstGeom>
        </p:spPr>
        <p:txBody>
          <a:bodyPr wrap="square">
            <a:spAutoFit/>
          </a:bodyPr>
          <a:lstStyle/>
          <a:p>
            <a:pPr>
              <a:lnSpc>
                <a:spcPct val="150000"/>
              </a:lnSpc>
            </a:pPr>
            <a:r>
              <a:rPr lang="fa-IR" sz="3600" b="1" dirty="0">
                <a:cs typeface="B Nazanin" pitchFamily="2" charset="-78"/>
              </a:rPr>
              <a:t>تشدید</a:t>
            </a:r>
            <a:endParaRPr lang="en-US" sz="3600" b="1" dirty="0">
              <a:cs typeface="B Nazanin" pitchFamily="2" charset="-78"/>
            </a:endParaRPr>
          </a:p>
          <a:p>
            <a:pPr>
              <a:lnSpc>
                <a:spcPct val="150000"/>
              </a:lnSpc>
            </a:pPr>
            <a:r>
              <a:rPr lang="fa-IR" b="1" dirty="0">
                <a:cs typeface="B Nazanin" pitchFamily="2" charset="-78"/>
              </a:rPr>
              <a:t>برخی از افراد به مدت چندین هفته یا ماه دچار آسم پایدار هستند و سپس به‌طور ناگهانی دچار آسم حاد می‌شوند. عکس‌العمل افراد مختلف به عوامل مختلف، متفاوت است</a:t>
            </a:r>
            <a:r>
              <a:rPr lang="en-US" b="1" dirty="0">
                <a:cs typeface="B Nazanin" pitchFamily="2" charset="-78"/>
              </a:rPr>
              <a:t>. </a:t>
            </a:r>
            <a:r>
              <a:rPr lang="fa-IR" b="1" dirty="0">
                <a:cs typeface="B Nazanin" pitchFamily="2" charset="-78"/>
              </a:rPr>
              <a:t>در بسیاری از افراد ممکن است آسم در اثر تعدادی از عوامل تحریک‌کننده شدیداً تشدید گردد</a:t>
            </a:r>
            <a:r>
              <a:rPr lang="en-US" b="1" dirty="0">
                <a:cs typeface="B Nazanin" pitchFamily="2" charset="-78"/>
              </a:rPr>
              <a:t>. </a:t>
            </a:r>
          </a:p>
          <a:p>
            <a:pPr>
              <a:lnSpc>
                <a:spcPct val="150000"/>
              </a:lnSpc>
            </a:pPr>
            <a:r>
              <a:rPr lang="fa-IR" b="1" dirty="0">
                <a:cs typeface="B Nazanin" pitchFamily="2" charset="-78"/>
              </a:rPr>
              <a:t>عوامل اصلی که ممکن است منجر به تشدید آسم شوند عبارتند از</a:t>
            </a:r>
            <a:r>
              <a:rPr lang="en-US" b="1" dirty="0">
                <a:cs typeface="B Nazanin" pitchFamily="2" charset="-78"/>
              </a:rPr>
              <a:t>: </a:t>
            </a:r>
            <a:r>
              <a:rPr lang="fa-IR" b="1" u="sng" dirty="0">
                <a:cs typeface="B Nazanin" pitchFamily="2" charset="-78"/>
                <a:hlinkClick r:id="rId2" tooltip="گرد و غبار"/>
              </a:rPr>
              <a:t>گرد و غبار</a:t>
            </a:r>
            <a:r>
              <a:rPr lang="fa-IR" b="1" dirty="0">
                <a:cs typeface="B Nazanin" pitchFamily="2" charset="-78"/>
              </a:rPr>
              <a:t>، </a:t>
            </a:r>
            <a:r>
              <a:rPr lang="fa-IR" b="1" u="sng" dirty="0">
                <a:cs typeface="B Nazanin" pitchFamily="2" charset="-78"/>
                <a:hlinkClick r:id="rId3" tooltip="شوره"/>
              </a:rPr>
              <a:t>شوره</a:t>
            </a:r>
            <a:r>
              <a:rPr lang="en-US" b="1" dirty="0">
                <a:cs typeface="B Nazanin" pitchFamily="2" charset="-78"/>
              </a:rPr>
              <a:t> </a:t>
            </a:r>
            <a:r>
              <a:rPr lang="fa-IR" b="1" dirty="0">
                <a:cs typeface="B Nazanin" pitchFamily="2" charset="-78"/>
              </a:rPr>
              <a:t>حیوان (به‌خصوص گربه و سگ مو)، سوسک‌ها، </a:t>
            </a:r>
            <a:r>
              <a:rPr lang="fa-IR" b="1" u="sng" dirty="0">
                <a:cs typeface="B Nazanin" pitchFamily="2" charset="-78"/>
                <a:hlinkClick r:id="rId4" tooltip="آلرژی‌زا"/>
              </a:rPr>
              <a:t>آلرژی‌زاها</a:t>
            </a:r>
            <a:r>
              <a:rPr lang="en-US" b="1" dirty="0">
                <a:cs typeface="B Nazanin" pitchFamily="2" charset="-78"/>
              </a:rPr>
              <a:t> </a:t>
            </a:r>
            <a:r>
              <a:rPr lang="fa-IR" b="1" dirty="0">
                <a:cs typeface="B Nazanin" pitchFamily="2" charset="-78"/>
              </a:rPr>
              <a:t>و </a:t>
            </a:r>
            <a:r>
              <a:rPr lang="fa-IR" b="1" u="sng" dirty="0">
                <a:cs typeface="B Nazanin" pitchFamily="2" charset="-78"/>
                <a:hlinkClick r:id="rId5" tooltip="کپک"/>
              </a:rPr>
              <a:t>کپک</a:t>
            </a:r>
            <a:r>
              <a:rPr lang="en-US" b="1" dirty="0">
                <a:cs typeface="B Nazanin" pitchFamily="2" charset="-78"/>
              </a:rPr>
              <a:t>. </a:t>
            </a:r>
            <a:r>
              <a:rPr lang="fa-IR" b="1" u="sng" dirty="0">
                <a:cs typeface="B Nazanin" pitchFamily="2" charset="-78"/>
                <a:hlinkClick r:id="rId6" tooltip="عطر"/>
              </a:rPr>
              <a:t>عطر</a:t>
            </a:r>
            <a:r>
              <a:rPr lang="en-US" b="1" dirty="0">
                <a:cs typeface="B Nazanin" pitchFamily="2" charset="-78"/>
              </a:rPr>
              <a:t> </a:t>
            </a:r>
            <a:r>
              <a:rPr lang="fa-IR" b="1" dirty="0">
                <a:cs typeface="B Nazanin" pitchFamily="2" charset="-78"/>
              </a:rPr>
              <a:t>یک علت شایع حملات حاد در زنان و کودکان است</a:t>
            </a:r>
            <a:r>
              <a:rPr lang="en-US" b="1" dirty="0">
                <a:cs typeface="B Nazanin" pitchFamily="2" charset="-78"/>
              </a:rPr>
              <a:t>. </a:t>
            </a:r>
            <a:r>
              <a:rPr lang="fa-IR" b="1" u="sng" dirty="0">
                <a:cs typeface="B Nazanin" pitchFamily="2" charset="-78"/>
                <a:hlinkClick r:id="rId7" tooltip="عفونت"/>
              </a:rPr>
              <a:t>عفونت</a:t>
            </a:r>
            <a:r>
              <a:rPr lang="en-US" b="1" dirty="0">
                <a:cs typeface="B Nazanin" pitchFamily="2" charset="-78"/>
              </a:rPr>
              <a:t> </a:t>
            </a:r>
            <a:r>
              <a:rPr lang="fa-IR" b="1" u="sng" dirty="0">
                <a:cs typeface="B Nazanin" pitchFamily="2" charset="-78"/>
                <a:hlinkClick r:id="rId8" tooltip="ویروس"/>
              </a:rPr>
              <a:t>ویروسی</a:t>
            </a:r>
            <a:r>
              <a:rPr lang="en-US" b="1" dirty="0">
                <a:cs typeface="B Nazanin" pitchFamily="2" charset="-78"/>
              </a:rPr>
              <a:t> </a:t>
            </a:r>
            <a:r>
              <a:rPr lang="fa-IR" b="1" dirty="0">
                <a:cs typeface="B Nazanin" pitchFamily="2" charset="-78"/>
              </a:rPr>
              <a:t>و باکتریایی دستگاه تنفسی فوقانی می‌تواند بیماری را بدتر کند</a:t>
            </a:r>
            <a:r>
              <a:rPr lang="en-US" b="1" dirty="0">
                <a:cs typeface="B Nazanin" pitchFamily="2" charset="-78"/>
              </a:rPr>
              <a:t>. </a:t>
            </a:r>
            <a:r>
              <a:rPr lang="fa-IR" b="1" u="sng" dirty="0">
                <a:cs typeface="B Nazanin" pitchFamily="2" charset="-78"/>
                <a:hlinkClick r:id="rId9" tooltip="استرس (بیولوژیکی)"/>
              </a:rPr>
              <a:t>استرس</a:t>
            </a:r>
            <a:r>
              <a:rPr lang="en-US" b="1" dirty="0">
                <a:cs typeface="B Nazanin" pitchFamily="2" charset="-78"/>
              </a:rPr>
              <a:t> </a:t>
            </a:r>
            <a:r>
              <a:rPr lang="fa-IR" b="1" dirty="0">
                <a:cs typeface="B Nazanin" pitchFamily="2" charset="-78"/>
              </a:rPr>
              <a:t>روانی ممکن است علائم را بدتر کند - تصور بر این است که استرس سیستم ایمنی بدن را تغییر داده و به این ترتیب پاسخ التهابی مجاری هوایی به آلرژی‌زاها و محرک‌ها را افزایش می‌دهد</a:t>
            </a:r>
            <a:r>
              <a:rPr lang="en-US" b="1" dirty="0">
                <a:cs typeface="B Nazanin" pitchFamily="2" charset="-78"/>
              </a:rPr>
              <a:t>. </a:t>
            </a:r>
          </a:p>
        </p:txBody>
      </p:sp>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7784" y="4368502"/>
            <a:ext cx="3333750" cy="2228850"/>
          </a:xfrm>
          <a:prstGeom prst="ellipse">
            <a:avLst/>
          </a:prstGeom>
          <a:ln>
            <a:noFill/>
          </a:ln>
          <a:effectLst>
            <a:softEdge rad="112500"/>
          </a:effectLst>
        </p:spPr>
      </p:pic>
    </p:spTree>
    <p:extLst>
      <p:ext uri="{BB962C8B-B14F-4D97-AF65-F5344CB8AC3E}">
        <p14:creationId xmlns:p14="http://schemas.microsoft.com/office/powerpoint/2010/main" val="3998039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5078313"/>
          </a:xfrm>
          <a:prstGeom prst="rect">
            <a:avLst/>
          </a:prstGeom>
        </p:spPr>
        <p:txBody>
          <a:bodyPr wrap="square">
            <a:spAutoFit/>
          </a:bodyPr>
          <a:lstStyle/>
          <a:p>
            <a:pPr>
              <a:lnSpc>
                <a:spcPct val="150000"/>
              </a:lnSpc>
            </a:pPr>
            <a:r>
              <a:rPr lang="fa-IR" sz="3600" b="1" dirty="0">
                <a:cs typeface="B Nazanin" pitchFamily="2" charset="-78"/>
              </a:rPr>
              <a:t>پاتوفیزیولوژی</a:t>
            </a:r>
            <a:endParaRPr lang="en-US" sz="3600" b="1" dirty="0">
              <a:cs typeface="B Nazanin" pitchFamily="2" charset="-78"/>
            </a:endParaRPr>
          </a:p>
          <a:p>
            <a:pPr>
              <a:lnSpc>
                <a:spcPct val="150000"/>
              </a:lnSpc>
            </a:pPr>
            <a:r>
              <a:rPr lang="en-US" b="1" dirty="0">
                <a:cs typeface="B Nazanin" pitchFamily="2" charset="-78"/>
              </a:rPr>
              <a:t> </a:t>
            </a:r>
          </a:p>
          <a:p>
            <a:pPr>
              <a:lnSpc>
                <a:spcPct val="150000"/>
              </a:lnSpc>
            </a:pPr>
            <a:r>
              <a:rPr lang="fa-IR" b="1" dirty="0">
                <a:cs typeface="B Nazanin" pitchFamily="2" charset="-78"/>
              </a:rPr>
              <a:t>انسداد لومن </a:t>
            </a:r>
            <a:r>
              <a:rPr lang="fa-IR" b="1" u="sng" dirty="0">
                <a:cs typeface="B Nazanin" pitchFamily="2" charset="-78"/>
                <a:hlinkClick r:id="rId2" tooltip="برونشیول"/>
              </a:rPr>
              <a:t>برونشیول</a:t>
            </a:r>
            <a:r>
              <a:rPr lang="en-US" b="1" dirty="0">
                <a:cs typeface="B Nazanin" pitchFamily="2" charset="-78"/>
              </a:rPr>
              <a:t> </a:t>
            </a:r>
            <a:r>
              <a:rPr lang="fa-IR" b="1" dirty="0">
                <a:cs typeface="B Nazanin" pitchFamily="2" charset="-78"/>
              </a:rPr>
              <a:t>توسط ترشحات مخاطی، </a:t>
            </a:r>
            <a:r>
              <a:rPr lang="fa-IR" b="1" u="sng" dirty="0">
                <a:cs typeface="B Nazanin" pitchFamily="2" charset="-78"/>
                <a:hlinkClick r:id="rId3" tooltip="متاپلازی"/>
              </a:rPr>
              <a:t>متاپلازی</a:t>
            </a:r>
            <a:r>
              <a:rPr lang="en-US" b="1" dirty="0">
                <a:cs typeface="B Nazanin" pitchFamily="2" charset="-78"/>
              </a:rPr>
              <a:t> </a:t>
            </a:r>
            <a:r>
              <a:rPr lang="fa-IR" b="1" u="sng" dirty="0">
                <a:cs typeface="B Nazanin" pitchFamily="2" charset="-78"/>
                <a:hlinkClick r:id="rId4" tooltip="سلول جامی (صفحه وجود ندارد)"/>
              </a:rPr>
              <a:t>سلول جامی</a:t>
            </a:r>
            <a:r>
              <a:rPr lang="en-US" b="1" dirty="0">
                <a:cs typeface="B Nazanin" pitchFamily="2" charset="-78"/>
              </a:rPr>
              <a:t> </a:t>
            </a:r>
            <a:r>
              <a:rPr lang="fa-IR" b="1" dirty="0">
                <a:cs typeface="B Nazanin" pitchFamily="2" charset="-78"/>
              </a:rPr>
              <a:t>و </a:t>
            </a:r>
            <a:r>
              <a:rPr lang="fa-IR" b="1" u="sng" dirty="0">
                <a:cs typeface="B Nazanin" pitchFamily="2" charset="-78"/>
                <a:hlinkClick r:id="rId5" tooltip="غشای پایه"/>
              </a:rPr>
              <a:t>غشای پایه</a:t>
            </a:r>
            <a:r>
              <a:rPr lang="en-US" b="1" dirty="0">
                <a:cs typeface="B Nazanin" pitchFamily="2" charset="-78"/>
              </a:rPr>
              <a:t> </a:t>
            </a:r>
            <a:r>
              <a:rPr lang="fa-IR" b="1" dirty="0">
                <a:cs typeface="B Nazanin" pitchFamily="2" charset="-78"/>
              </a:rPr>
              <a:t>اپی‌تلیال ضخیم شده در فرد مبتلا به آسم</a:t>
            </a:r>
            <a:r>
              <a:rPr lang="en-US" b="1" dirty="0">
                <a:cs typeface="B Nazanin" pitchFamily="2" charset="-78"/>
              </a:rPr>
              <a:t>.</a:t>
            </a:r>
          </a:p>
          <a:p>
            <a:pPr>
              <a:lnSpc>
                <a:spcPct val="150000"/>
              </a:lnSpc>
            </a:pPr>
            <a:r>
              <a:rPr lang="fa-IR" b="1" dirty="0">
                <a:cs typeface="B Nazanin" pitchFamily="2" charset="-78"/>
              </a:rPr>
              <a:t>آسم </a:t>
            </a:r>
            <a:r>
              <a:rPr lang="fa-IR" b="1" u="sng" dirty="0">
                <a:cs typeface="B Nazanin" pitchFamily="2" charset="-78"/>
                <a:hlinkClick r:id="rId6" tooltip="التهاب"/>
              </a:rPr>
              <a:t>التهاب</a:t>
            </a:r>
            <a:r>
              <a:rPr lang="en-US" b="1" dirty="0">
                <a:cs typeface="B Nazanin" pitchFamily="2" charset="-78"/>
              </a:rPr>
              <a:t> </a:t>
            </a:r>
            <a:r>
              <a:rPr lang="fa-IR" b="1" dirty="0">
                <a:cs typeface="B Nazanin" pitchFamily="2" charset="-78"/>
              </a:rPr>
              <a:t>مزمن مجاری هوایی است که متعاقباً به افزایش انقباض‌پذیری </a:t>
            </a:r>
            <a:r>
              <a:rPr lang="fa-IR" b="1" u="sng" dirty="0">
                <a:cs typeface="B Nazanin" pitchFamily="2" charset="-78"/>
                <a:hlinkClick r:id="rId7" tooltip="عضله صاف (صفحه وجود ندارد)"/>
              </a:rPr>
              <a:t>عضله صاف</a:t>
            </a:r>
            <a:r>
              <a:rPr lang="en-US" b="1" dirty="0">
                <a:cs typeface="B Nazanin" pitchFamily="2" charset="-78"/>
              </a:rPr>
              <a:t> </a:t>
            </a:r>
            <a:r>
              <a:rPr lang="fa-IR" b="1" dirty="0">
                <a:cs typeface="B Nazanin" pitchFamily="2" charset="-78"/>
              </a:rPr>
              <a:t>اطراف منجر می‌شود. این وضع از جمله عواملی است که منجر به تنگی راه هوایی و علائم کلاسیک خس خس سینه می‌شود. این تنگ شدن به طور معمول چه با درمان و یا بدون آن برگشت‌پذیر است. گهگاه مجاری هوایی خودشان تغییر می‌کنند</a:t>
            </a:r>
            <a:r>
              <a:rPr lang="en-US" b="1" dirty="0">
                <a:cs typeface="B Nazanin" pitchFamily="2" charset="-78"/>
              </a:rPr>
              <a:t>. </a:t>
            </a:r>
            <a:r>
              <a:rPr lang="fa-IR" b="1" dirty="0">
                <a:cs typeface="B Nazanin" pitchFamily="2" charset="-78"/>
              </a:rPr>
              <a:t>تغییرات معمول در مجاری هوایی عبارتند از افزایش در </a:t>
            </a:r>
            <a:r>
              <a:rPr lang="fa-IR" b="1" u="sng" dirty="0">
                <a:cs typeface="B Nazanin" pitchFamily="2" charset="-78"/>
                <a:hlinkClick r:id="rId8" tooltip="ائوزینوفیل"/>
              </a:rPr>
              <a:t>ائوزینوفیل</a:t>
            </a:r>
            <a:r>
              <a:rPr lang="en-US" b="1" dirty="0">
                <a:cs typeface="B Nazanin" pitchFamily="2" charset="-78"/>
              </a:rPr>
              <a:t> </a:t>
            </a:r>
            <a:r>
              <a:rPr lang="fa-IR" b="1" dirty="0">
                <a:cs typeface="B Nazanin" pitchFamily="2" charset="-78"/>
              </a:rPr>
              <a:t>و ضخیم شدن </a:t>
            </a:r>
            <a:r>
              <a:rPr lang="fa-IR" b="1" u="sng" dirty="0">
                <a:cs typeface="B Nazanin" pitchFamily="2" charset="-78"/>
                <a:hlinkClick r:id="rId9" tooltip="پرده مشبک (صفحه وجود ندارد)"/>
              </a:rPr>
              <a:t>پرده مشبک</a:t>
            </a:r>
            <a:r>
              <a:rPr lang="en-US" b="1" dirty="0">
                <a:cs typeface="B Nazanin" pitchFamily="2" charset="-78"/>
              </a:rPr>
              <a:t>. </a:t>
            </a:r>
            <a:r>
              <a:rPr lang="fa-IR" b="1" dirty="0">
                <a:cs typeface="B Nazanin" pitchFamily="2" charset="-78"/>
              </a:rPr>
              <a:t>در حالت مزمن ممکن است اندازه عضله صاف مجاری هوایی همراه با افزایش تعداد غدد مخاطی، افزایش پیدا کند. انواع سلول‌های دیگر درگیر در این زمینه عبارتند از</a:t>
            </a:r>
            <a:r>
              <a:rPr lang="en-US" b="1" dirty="0">
                <a:cs typeface="B Nazanin" pitchFamily="2" charset="-78"/>
              </a:rPr>
              <a:t>: </a:t>
            </a:r>
            <a:r>
              <a:rPr lang="fa-IR" b="1" u="sng" dirty="0">
                <a:cs typeface="B Nazanin" pitchFamily="2" charset="-78"/>
                <a:hlinkClick r:id="rId10" tooltip="لنفوسیت‌های تی"/>
              </a:rPr>
              <a:t>لنفوسیت‌های تی</a:t>
            </a:r>
            <a:r>
              <a:rPr lang="fa-IR" b="1" dirty="0">
                <a:cs typeface="B Nazanin" pitchFamily="2" charset="-78"/>
              </a:rPr>
              <a:t>، </a:t>
            </a:r>
            <a:r>
              <a:rPr lang="fa-IR" b="1" u="sng" dirty="0">
                <a:cs typeface="B Nazanin" pitchFamily="2" charset="-78"/>
                <a:hlinkClick r:id="rId11" tooltip="ماکروفاژها"/>
              </a:rPr>
              <a:t>ماکروفاژها</a:t>
            </a:r>
            <a:r>
              <a:rPr lang="en-US" b="1" dirty="0">
                <a:cs typeface="B Nazanin" pitchFamily="2" charset="-78"/>
              </a:rPr>
              <a:t> </a:t>
            </a:r>
            <a:r>
              <a:rPr lang="fa-IR" b="1" dirty="0">
                <a:cs typeface="B Nazanin" pitchFamily="2" charset="-78"/>
              </a:rPr>
              <a:t>و </a:t>
            </a:r>
            <a:r>
              <a:rPr lang="fa-IR" b="1" u="sng" dirty="0">
                <a:cs typeface="B Nazanin" pitchFamily="2" charset="-78"/>
                <a:hlinkClick r:id="rId12" tooltip="نوتروفیل‌ها"/>
              </a:rPr>
              <a:t>نوتروفیل‌ها</a:t>
            </a:r>
            <a:r>
              <a:rPr lang="en-US" b="1" dirty="0">
                <a:cs typeface="B Nazanin" pitchFamily="2" charset="-78"/>
              </a:rPr>
              <a:t> </a:t>
            </a:r>
            <a:r>
              <a:rPr lang="fa-IR" b="1" dirty="0">
                <a:cs typeface="B Nazanin" pitchFamily="2" charset="-78"/>
              </a:rPr>
              <a:t>همچنین ممکن است سایر اجزای </a:t>
            </a:r>
            <a:r>
              <a:rPr lang="fa-IR" b="1" u="sng" dirty="0">
                <a:cs typeface="B Nazanin" pitchFamily="2" charset="-78"/>
                <a:hlinkClick r:id="rId13" tooltip="سیستم ایمنی بدن"/>
              </a:rPr>
              <a:t>سیستم ایمنی بدن</a:t>
            </a:r>
            <a:r>
              <a:rPr lang="en-US" b="1" dirty="0">
                <a:cs typeface="B Nazanin" pitchFamily="2" charset="-78"/>
              </a:rPr>
              <a:t> </a:t>
            </a:r>
            <a:r>
              <a:rPr lang="fa-IR" b="1" dirty="0">
                <a:cs typeface="B Nazanin" pitchFamily="2" charset="-78"/>
              </a:rPr>
              <a:t>از جمله</a:t>
            </a:r>
            <a:r>
              <a:rPr lang="en-US" b="1" dirty="0">
                <a:cs typeface="B Nazanin" pitchFamily="2" charset="-78"/>
              </a:rPr>
              <a:t>: </a:t>
            </a:r>
            <a:r>
              <a:rPr lang="fa-IR" b="1" u="sng" dirty="0">
                <a:cs typeface="B Nazanin" pitchFamily="2" charset="-78"/>
                <a:hlinkClick r:id="rId14" tooltip="سیتوکین‌ها"/>
              </a:rPr>
              <a:t>سیتوکین‌ها</a:t>
            </a:r>
            <a:r>
              <a:rPr lang="fa-IR" b="1" dirty="0">
                <a:cs typeface="B Nazanin" pitchFamily="2" charset="-78"/>
              </a:rPr>
              <a:t>، </a:t>
            </a:r>
            <a:r>
              <a:rPr lang="fa-IR" b="1" u="sng" dirty="0">
                <a:cs typeface="B Nazanin" pitchFamily="2" charset="-78"/>
                <a:hlinkClick r:id="rId15" tooltip="کموکاین‌ها"/>
              </a:rPr>
              <a:t>کموکاین‌ها</a:t>
            </a:r>
            <a:r>
              <a:rPr lang="fa-IR" b="1" dirty="0">
                <a:cs typeface="B Nazanin" pitchFamily="2" charset="-78"/>
              </a:rPr>
              <a:t>، </a:t>
            </a:r>
            <a:r>
              <a:rPr lang="fa-IR" b="1" u="sng" dirty="0">
                <a:cs typeface="B Nazanin" pitchFamily="2" charset="-78"/>
                <a:hlinkClick r:id="rId16" tooltip="هیستامین"/>
              </a:rPr>
              <a:t>هیستامین</a:t>
            </a:r>
            <a:r>
              <a:rPr lang="fa-IR" b="1" dirty="0">
                <a:cs typeface="B Nazanin" pitchFamily="2" charset="-78"/>
              </a:rPr>
              <a:t>، و</a:t>
            </a:r>
            <a:r>
              <a:rPr lang="fa-IR" b="1" u="sng" dirty="0">
                <a:cs typeface="B Nazanin" pitchFamily="2" charset="-78"/>
                <a:hlinkClick r:id="rId17" tooltip="لوکوترین‌ها"/>
              </a:rPr>
              <a:t>لوکوترین‌ها</a:t>
            </a:r>
            <a:r>
              <a:rPr lang="en-US" b="1" dirty="0">
                <a:cs typeface="B Nazanin" pitchFamily="2" charset="-78"/>
              </a:rPr>
              <a:t> </a:t>
            </a:r>
            <a:r>
              <a:rPr lang="fa-IR" b="1" dirty="0">
                <a:cs typeface="B Nazanin" pitchFamily="2" charset="-78"/>
              </a:rPr>
              <a:t>نیز درگیر شوند</a:t>
            </a:r>
            <a:r>
              <a:rPr lang="en-US" b="1" dirty="0">
                <a:cs typeface="B Nazanin" pitchFamily="2" charset="-78"/>
              </a:rPr>
              <a:t>. </a:t>
            </a:r>
          </a:p>
        </p:txBody>
      </p:sp>
    </p:spTree>
    <p:extLst>
      <p:ext uri="{BB962C8B-B14F-4D97-AF65-F5344CB8AC3E}">
        <p14:creationId xmlns:p14="http://schemas.microsoft.com/office/powerpoint/2010/main" val="2598943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611560" y="1844824"/>
            <a:ext cx="5184576" cy="3046988"/>
          </a:xfrm>
          <a:prstGeom prst="rect">
            <a:avLst/>
          </a:prstGeom>
          <a:noFill/>
        </p:spPr>
        <p:txBody>
          <a:bodyPr wrap="square" rtlCol="1">
            <a:spAutoFit/>
          </a:bodyPr>
          <a:lstStyle/>
          <a:p>
            <a:r>
              <a:rPr lang="fa-IR" sz="3200" dirty="0" smtClean="0">
                <a:solidFill>
                  <a:schemeClr val="bg1"/>
                </a:solidFill>
                <a:cs typeface="B Nazanin" pitchFamily="2" charset="-78"/>
              </a:rPr>
              <a:t>موضوع:آسم</a:t>
            </a:r>
          </a:p>
          <a:p>
            <a:r>
              <a:rPr lang="fa-IR" sz="3200" dirty="0" smtClean="0">
                <a:solidFill>
                  <a:schemeClr val="bg1"/>
                </a:solidFill>
                <a:cs typeface="B Nazanin" pitchFamily="2" charset="-78"/>
              </a:rPr>
              <a:t>استاد مربوطه:دکتر اشرفیان</a:t>
            </a:r>
          </a:p>
          <a:p>
            <a:r>
              <a:rPr lang="fa-IR" sz="3200" dirty="0" smtClean="0">
                <a:solidFill>
                  <a:schemeClr val="bg1"/>
                </a:solidFill>
                <a:cs typeface="B Nazanin" pitchFamily="2" charset="-78"/>
              </a:rPr>
              <a:t>تهیه کنندگان:</a:t>
            </a:r>
          </a:p>
          <a:p>
            <a:r>
              <a:rPr lang="fa-IR" sz="3200" dirty="0" smtClean="0">
                <a:solidFill>
                  <a:schemeClr val="bg1"/>
                </a:solidFill>
                <a:cs typeface="B Nazanin" pitchFamily="2" charset="-78"/>
              </a:rPr>
              <a:t>سارا گله‌دارعراقی</a:t>
            </a:r>
          </a:p>
          <a:p>
            <a:r>
              <a:rPr lang="fa-IR" sz="3200" dirty="0" smtClean="0">
                <a:solidFill>
                  <a:schemeClr val="bg1"/>
                </a:solidFill>
                <a:cs typeface="B Nazanin" pitchFamily="2" charset="-78"/>
              </a:rPr>
              <a:t>فاطمه براتی</a:t>
            </a:r>
          </a:p>
          <a:p>
            <a:endParaRPr lang="fa-IR" sz="3200" dirty="0"/>
          </a:p>
        </p:txBody>
      </p:sp>
    </p:spTree>
    <p:extLst>
      <p:ext uri="{BB962C8B-B14F-4D97-AF65-F5344CB8AC3E}">
        <p14:creationId xmlns:p14="http://schemas.microsoft.com/office/powerpoint/2010/main" val="240448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964488" cy="3416320"/>
          </a:xfrm>
          <a:prstGeom prst="rect">
            <a:avLst/>
          </a:prstGeom>
        </p:spPr>
        <p:txBody>
          <a:bodyPr wrap="square">
            <a:spAutoFit/>
          </a:bodyPr>
          <a:lstStyle/>
          <a:p>
            <a:pPr>
              <a:lnSpc>
                <a:spcPct val="150000"/>
              </a:lnSpc>
            </a:pPr>
            <a:r>
              <a:rPr lang="fa-IR" sz="3600" b="1" dirty="0">
                <a:cs typeface="B Nazanin" pitchFamily="2" charset="-78"/>
              </a:rPr>
              <a:t>تشخیص</a:t>
            </a:r>
            <a:endParaRPr lang="en-US" sz="3600" b="1" dirty="0">
              <a:cs typeface="B Nazanin" pitchFamily="2" charset="-78"/>
            </a:endParaRPr>
          </a:p>
          <a:p>
            <a:pPr>
              <a:lnSpc>
                <a:spcPct val="150000"/>
              </a:lnSpc>
            </a:pPr>
            <a:r>
              <a:rPr lang="fa-IR" b="1" dirty="0">
                <a:cs typeface="B Nazanin" pitchFamily="2" charset="-78"/>
              </a:rPr>
              <a:t>گرچه آسم بیماری به‌خوبی شناخته شده‌ای است، اما توافق عمومی بر سر تعریف آن وجود ندارد</a:t>
            </a:r>
            <a:r>
              <a:rPr lang="en-US" b="1" dirty="0">
                <a:cs typeface="B Nazanin" pitchFamily="2" charset="-78"/>
              </a:rPr>
              <a:t>. </a:t>
            </a:r>
            <a:r>
              <a:rPr lang="fa-IR" b="1" dirty="0">
                <a:cs typeface="B Nazanin" pitchFamily="2" charset="-78"/>
              </a:rPr>
              <a:t>تعریف آن توسط </a:t>
            </a:r>
            <a:r>
              <a:rPr lang="fa-IR" b="1" u="sng" dirty="0">
                <a:cs typeface="B Nazanin" pitchFamily="2" charset="-78"/>
                <a:hlinkClick r:id="rId2" tooltip="ابتکار جهانی برای آسم (صفحه وجود ندارد)"/>
              </a:rPr>
              <a:t>ابتکار جهانی برای آسم</a:t>
            </a:r>
            <a:r>
              <a:rPr lang="en-US" b="1" dirty="0">
                <a:cs typeface="B Nazanin" pitchFamily="2" charset="-78"/>
              </a:rPr>
              <a:t> </a:t>
            </a:r>
            <a:r>
              <a:rPr lang="fa-IR" b="1" dirty="0">
                <a:cs typeface="B Nazanin" pitchFamily="2" charset="-78"/>
              </a:rPr>
              <a:t>عبارت است از: "یک اختلال التهابی مزمن مجاری هوایی که در آن سلول‌ها و عناصر سلولی بسیاری نقش ایفا می‌کنند. التهاب مزمن با واکنش بیش از حد راه هوایی همراه است که منجر به حملات مکرر خس خس، تنگی نفس، تنگی قفسه سینه و سرفه به خصوص در شب و یا صبح زود می‌شود. این دوره‌ها معمولاً با انسداد گسترده اما متغیر جریان هوا در داخل ریه همراه است که اغلب به صورت خود به خودی و یا با درمان قابل برگشت است</a:t>
            </a:r>
            <a:r>
              <a:rPr lang="en-US" b="1" dirty="0" smtClean="0">
                <a:cs typeface="B Nazanin" pitchFamily="2" charset="-78"/>
              </a:rPr>
              <a:t>".</a:t>
            </a:r>
            <a:endParaRPr lang="en-US" b="1" dirty="0">
              <a:cs typeface="B Nazanin" pitchFamily="2" charset="-78"/>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56992"/>
            <a:ext cx="4674096" cy="32403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8079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63" y="566678"/>
            <a:ext cx="9036496" cy="2585323"/>
          </a:xfrm>
          <a:prstGeom prst="rect">
            <a:avLst/>
          </a:prstGeom>
        </p:spPr>
        <p:txBody>
          <a:bodyPr wrap="square">
            <a:spAutoFit/>
          </a:bodyPr>
          <a:lstStyle/>
          <a:p>
            <a:pPr>
              <a:lnSpc>
                <a:spcPct val="150000"/>
              </a:lnSpc>
            </a:pPr>
            <a:r>
              <a:rPr lang="fa-IR" b="1" dirty="0">
                <a:cs typeface="B Nazanin" pitchFamily="2" charset="-78"/>
              </a:rPr>
              <a:t>در حال حاضر هیچ تست دقیقی برای این کار وجود ندارد و تشخیص به طور معمول بر اساس الگوی علایم و پاسخ به درمان در طول زمان صورت می‌گیرد</a:t>
            </a:r>
            <a:r>
              <a:rPr lang="en-US" b="1" dirty="0">
                <a:cs typeface="B Nazanin" pitchFamily="2" charset="-78"/>
              </a:rPr>
              <a:t>. </a:t>
            </a:r>
            <a:r>
              <a:rPr lang="fa-IR" b="1" dirty="0">
                <a:cs typeface="B Nazanin" pitchFamily="2" charset="-78"/>
              </a:rPr>
              <a:t>در صورت وجود سابقه مربوط به موارد زیر امکان وجود آسم باید مشکوک تلقی شود: خس خس مکرر، سرفه یا دشواری در تنفس و در صورتی که این علائم به دلیل به ورزش، عفونت‌های ویروسی، آلرژی‌زاها یا آلودگی هوا رخ داده یا بدتر شود</a:t>
            </a:r>
            <a:r>
              <a:rPr lang="en-US" b="1" dirty="0">
                <a:cs typeface="B Nazanin" pitchFamily="2" charset="-78"/>
              </a:rPr>
              <a:t>. </a:t>
            </a:r>
            <a:r>
              <a:rPr lang="fa-IR" b="1" dirty="0">
                <a:cs typeface="B Nazanin" pitchFamily="2" charset="-78"/>
              </a:rPr>
              <a:t>سپس از </a:t>
            </a:r>
            <a:r>
              <a:rPr lang="fa-IR" b="1" u="sng" dirty="0">
                <a:cs typeface="B Nazanin" pitchFamily="2" charset="-78"/>
                <a:hlinkClick r:id="rId2" tooltip="اسپیرومتری"/>
              </a:rPr>
              <a:t>اسپیرومتری</a:t>
            </a:r>
            <a:r>
              <a:rPr lang="en-US" b="1" dirty="0">
                <a:cs typeface="B Nazanin" pitchFamily="2" charset="-78"/>
              </a:rPr>
              <a:t> </a:t>
            </a:r>
            <a:r>
              <a:rPr lang="fa-IR" b="1" dirty="0">
                <a:cs typeface="B Nazanin" pitchFamily="2" charset="-78"/>
              </a:rPr>
              <a:t>برای تأیید تشخیص استفاده می‌شود</a:t>
            </a:r>
            <a:r>
              <a:rPr lang="en-US" b="1" dirty="0">
                <a:cs typeface="B Nazanin" pitchFamily="2" charset="-78"/>
              </a:rPr>
              <a:t>.</a:t>
            </a:r>
            <a:r>
              <a:rPr lang="fa-IR" b="1" dirty="0">
                <a:cs typeface="B Nazanin" pitchFamily="2" charset="-78"/>
              </a:rPr>
              <a:t>در کودکان زیر سن شش سالگی تشخیص دشوارتر است زیرا هنوز امکان انجام اسپیرومتری برای آن‌ها وجود ندارد</a:t>
            </a:r>
            <a:r>
              <a:rPr lang="en-US" b="1" dirty="0">
                <a:cs typeface="B Nazanin" pitchFamily="2" charset="-78"/>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3155630"/>
            <a:ext cx="2857500" cy="3171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6546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000821"/>
          </a:xfrm>
          <a:prstGeom prst="rect">
            <a:avLst/>
          </a:prstGeom>
        </p:spPr>
        <p:txBody>
          <a:bodyPr wrap="square">
            <a:spAutoFit/>
          </a:bodyPr>
          <a:lstStyle/>
          <a:p>
            <a:pPr>
              <a:lnSpc>
                <a:spcPct val="150000"/>
              </a:lnSpc>
            </a:pPr>
            <a:r>
              <a:rPr lang="fa-IR" sz="3600" b="1" dirty="0">
                <a:cs typeface="B Nazanin" pitchFamily="2" charset="-78"/>
              </a:rPr>
              <a:t>اسپیرومتری</a:t>
            </a:r>
            <a:endParaRPr lang="en-US" sz="3600" b="1" dirty="0">
              <a:cs typeface="B Nazanin" pitchFamily="2" charset="-78"/>
            </a:endParaRPr>
          </a:p>
          <a:p>
            <a:pPr>
              <a:lnSpc>
                <a:spcPct val="150000"/>
              </a:lnSpc>
            </a:pPr>
            <a:r>
              <a:rPr lang="fa-IR" b="1" u="sng" dirty="0">
                <a:cs typeface="B Nazanin" pitchFamily="2" charset="-78"/>
                <a:hlinkClick r:id="rId2" tooltip="اسپیرومتری"/>
              </a:rPr>
              <a:t>اسپیرومتری</a:t>
            </a:r>
            <a:r>
              <a:rPr lang="en-US" b="1" dirty="0">
                <a:cs typeface="B Nazanin" pitchFamily="2" charset="-78"/>
              </a:rPr>
              <a:t> </a:t>
            </a:r>
            <a:r>
              <a:rPr lang="fa-IR" b="1" dirty="0">
                <a:cs typeface="B Nazanin" pitchFamily="2" charset="-78"/>
              </a:rPr>
              <a:t>برای کمک به تشخیص و درمان بیماری توصیه می‌شود</a:t>
            </a:r>
            <a:r>
              <a:rPr lang="en-US" b="1" dirty="0">
                <a:cs typeface="B Nazanin" pitchFamily="2" charset="-78"/>
              </a:rPr>
              <a:t>. </a:t>
            </a:r>
            <a:r>
              <a:rPr lang="fa-IR" b="1" dirty="0">
                <a:cs typeface="B Nazanin" pitchFamily="2" charset="-78"/>
              </a:rPr>
              <a:t>این تست، بهترین روش برای تشخیص آسم است. اگر </a:t>
            </a:r>
            <a:r>
              <a:rPr lang="fa-IR" b="1" u="sng" dirty="0">
                <a:cs typeface="B Nazanin" pitchFamily="2" charset="-78"/>
                <a:hlinkClick r:id="rId3" tooltip="دم‌سنجی"/>
              </a:rPr>
              <a:t>دم‌سنجی</a:t>
            </a:r>
            <a:r>
              <a:rPr lang="en-US" b="1" dirty="0">
                <a:cs typeface="B Nazanin" pitchFamily="2" charset="-78"/>
              </a:rPr>
              <a:t> </a:t>
            </a:r>
            <a:r>
              <a:rPr lang="fa-IR" b="1" dirty="0">
                <a:cs typeface="B Nazanin" pitchFamily="2" charset="-78"/>
              </a:rPr>
              <a:t>که توسط این روش اندازه‌گیری می‌شود پس از تجویز داروی گشادکننده برونش مانند </a:t>
            </a:r>
            <a:r>
              <a:rPr lang="fa-IR" b="1" u="sng" dirty="0">
                <a:cs typeface="B Nazanin" pitchFamily="2" charset="-78"/>
                <a:hlinkClick r:id="rId4" tooltip="سالبوتامول"/>
              </a:rPr>
              <a:t>سالبوتامول</a:t>
            </a:r>
            <a:r>
              <a:rPr lang="en-US" b="1" dirty="0">
                <a:cs typeface="B Nazanin" pitchFamily="2" charset="-78"/>
              </a:rPr>
              <a:t> </a:t>
            </a:r>
            <a:r>
              <a:rPr lang="fa-IR" b="1" dirty="0">
                <a:cs typeface="B Nazanin" pitchFamily="2" charset="-78"/>
              </a:rPr>
              <a:t>بیش از ۱۲٪ بهبود یابد، این امر موجب تأیید تشخیص می‌گردد. با این حال ممکن است طبیعی باشد که این اتفاق در افراد دچار سابقه آسم خفیف رخ ندهد</a:t>
            </a:r>
            <a:r>
              <a:rPr lang="en-US" b="1" dirty="0">
                <a:cs typeface="B Nazanin" pitchFamily="2" charset="-78"/>
              </a:rPr>
              <a:t>. </a:t>
            </a:r>
            <a:r>
              <a:rPr lang="fa-IR" b="1" u="sng" dirty="0">
                <a:cs typeface="B Nazanin" pitchFamily="2" charset="-78"/>
                <a:hlinkClick r:id="rId5" tooltip="ظرفیت انتشار یک‌نفسه (صفحه وجود ندارد)"/>
              </a:rPr>
              <a:t>ظرفیت انتشار یک‌نفسه</a:t>
            </a:r>
            <a:r>
              <a:rPr lang="en-US" b="1" dirty="0">
                <a:cs typeface="B Nazanin" pitchFamily="2" charset="-78"/>
              </a:rPr>
              <a:t> </a:t>
            </a:r>
            <a:r>
              <a:rPr lang="fa-IR" b="1" dirty="0">
                <a:cs typeface="B Nazanin" pitchFamily="2" charset="-78"/>
              </a:rPr>
              <a:t>می‌تواند به متمایز کردن آسم از </a:t>
            </a:r>
            <a:r>
              <a:rPr lang="en-US" b="1" u="sng" dirty="0">
                <a:cs typeface="B Nazanin" pitchFamily="2" charset="-78"/>
                <a:hlinkClick r:id="rId6" tooltip="COPD"/>
              </a:rPr>
              <a:t>COPD</a:t>
            </a:r>
            <a:r>
              <a:rPr lang="en-US" b="1" dirty="0">
                <a:cs typeface="B Nazanin" pitchFamily="2" charset="-78"/>
              </a:rPr>
              <a:t> </a:t>
            </a:r>
            <a:r>
              <a:rPr lang="fa-IR" b="1" dirty="0">
                <a:cs typeface="B Nazanin" pitchFamily="2" charset="-78"/>
              </a:rPr>
              <a:t>کمک کند</a:t>
            </a:r>
            <a:r>
              <a:rPr lang="en-US" b="1" dirty="0">
                <a:cs typeface="B Nazanin" pitchFamily="2" charset="-78"/>
              </a:rPr>
              <a:t>. </a:t>
            </a:r>
            <a:r>
              <a:rPr lang="fa-IR" b="1" dirty="0">
                <a:cs typeface="B Nazanin" pitchFamily="2" charset="-78"/>
              </a:rPr>
              <a:t>معقول است که اسپیرومتری هر یک یا دو سال یک بار برای پیگیری نحوه کنترل آسم شخص انجام شود</a:t>
            </a:r>
            <a:r>
              <a:rPr lang="en-US" b="1" dirty="0">
                <a:cs typeface="B Nazanin" pitchFamily="2" charset="-78"/>
              </a:rPr>
              <a:t>.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7624" y="3189460"/>
            <a:ext cx="6604000" cy="3545483"/>
          </a:xfrm>
          <a:prstGeom prst="rect">
            <a:avLst/>
          </a:prstGeom>
          <a:ln>
            <a:noFill/>
          </a:ln>
          <a:effectLst>
            <a:softEdge rad="112500"/>
          </a:effectLst>
        </p:spPr>
      </p:pic>
    </p:spTree>
    <p:extLst>
      <p:ext uri="{BB962C8B-B14F-4D97-AF65-F5344CB8AC3E}">
        <p14:creationId xmlns:p14="http://schemas.microsoft.com/office/powerpoint/2010/main" val="23272690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5078313"/>
          </a:xfrm>
          <a:prstGeom prst="rect">
            <a:avLst/>
          </a:prstGeom>
        </p:spPr>
        <p:txBody>
          <a:bodyPr wrap="square">
            <a:spAutoFit/>
          </a:bodyPr>
          <a:lstStyle/>
          <a:p>
            <a:pPr>
              <a:lnSpc>
                <a:spcPct val="150000"/>
              </a:lnSpc>
            </a:pPr>
            <a:r>
              <a:rPr lang="fa-IR" sz="3600" b="1" dirty="0">
                <a:cs typeface="B Nazanin" pitchFamily="2" charset="-78"/>
              </a:rPr>
              <a:t>سایر</a:t>
            </a:r>
            <a:endParaRPr lang="en-US" sz="3600" b="1" dirty="0">
              <a:cs typeface="B Nazanin" pitchFamily="2" charset="-78"/>
            </a:endParaRPr>
          </a:p>
          <a:p>
            <a:pPr>
              <a:lnSpc>
                <a:spcPct val="150000"/>
              </a:lnSpc>
            </a:pPr>
            <a:r>
              <a:rPr lang="fa-IR" b="1" u="sng" dirty="0">
                <a:cs typeface="B Nazanin" pitchFamily="2" charset="-78"/>
                <a:hlinkClick r:id="rId2" tooltip="تست چالش متاکولین (صفحه وجود ندارد)"/>
              </a:rPr>
              <a:t>چالش متاکولین</a:t>
            </a:r>
            <a:r>
              <a:rPr lang="en-US" b="1" dirty="0">
                <a:cs typeface="B Nazanin" pitchFamily="2" charset="-78"/>
              </a:rPr>
              <a:t> </a:t>
            </a:r>
            <a:r>
              <a:rPr lang="fa-IR" b="1" dirty="0">
                <a:cs typeface="B Nazanin" pitchFamily="2" charset="-78"/>
              </a:rPr>
              <a:t>مستلزم استنشاق فزاینده ماده‌ای است که باعث باریک شدن راه هوایی در افراد مستعد بیماری می‌شود. اگر نتیجه آزمون منفی باشد به این معنی است که فرد آسم ندارد؛ اما در صورتی که مثبت باشد، این نشانه مختص این بیماری نیست</a:t>
            </a:r>
            <a:r>
              <a:rPr lang="en-US" b="1" dirty="0">
                <a:cs typeface="B Nazanin" pitchFamily="2" charset="-78"/>
              </a:rPr>
              <a:t>. </a:t>
            </a:r>
          </a:p>
          <a:p>
            <a:pPr>
              <a:lnSpc>
                <a:spcPct val="150000"/>
              </a:lnSpc>
            </a:pPr>
            <a:r>
              <a:rPr lang="fa-IR" b="1" dirty="0">
                <a:cs typeface="B Nazanin" pitchFamily="2" charset="-78"/>
              </a:rPr>
              <a:t>سایر شواهد تأییدکننده عبارتند از: اختلاف ۲۰٪ یا بیشتر در </a:t>
            </a:r>
            <a:r>
              <a:rPr lang="fa-IR" b="1" u="sng" dirty="0">
                <a:cs typeface="B Nazanin" pitchFamily="2" charset="-78"/>
                <a:hlinkClick r:id="rId3" tooltip="بیشینه میزان جریان بازدمی (صفحه وجود ندارد)"/>
              </a:rPr>
              <a:t>بیشینه میزان جریان بازدمی</a:t>
            </a:r>
            <a:r>
              <a:rPr lang="en-US" b="1" dirty="0">
                <a:cs typeface="B Nazanin" pitchFamily="2" charset="-78"/>
              </a:rPr>
              <a:t> </a:t>
            </a:r>
            <a:r>
              <a:rPr lang="fa-IR" b="1" dirty="0">
                <a:cs typeface="B Nazanin" pitchFamily="2" charset="-78"/>
              </a:rPr>
              <a:t>در حداقل سه روز در هفته به مدت حداقل دو هفته، بهبود ۲۰٪ یا بیشتر بیشینه جریان پس از درمان با سالبوتامول، کورتیکواستروئیدهای استنشاقی یا پردنیزون و یا کاهش ۲۰٪ یا بیشتر بیشینه جریان پس از قرار گرفتن در معرض محرک‌ها</a:t>
            </a:r>
            <a:r>
              <a:rPr lang="en-US" b="1" dirty="0">
                <a:cs typeface="B Nazanin" pitchFamily="2" charset="-78"/>
              </a:rPr>
              <a:t>. </a:t>
            </a:r>
            <a:r>
              <a:rPr lang="fa-IR" b="1" dirty="0">
                <a:cs typeface="B Nazanin" pitchFamily="2" charset="-78"/>
              </a:rPr>
              <a:t>با این حال، تست بیشنیه جریان بازدمی نسبت به اسپیرومتری متغیرتر است و به همین دلیل به‌عنوان روش متداول تشخیص توصیه نمی‌شود. ممکن است این کار برای کنترل شخصی روزانه توسط کسانی که بیماری متوسط تا شدید دارند و به منظور بررسی اثربخشی داروهای جدید مفید باشد. همچنین ممکن است در هدایت درمان افراد مبتلا به وضعیت حاد نیز مفید باشد</a:t>
            </a:r>
            <a:r>
              <a:rPr lang="en-US" b="1" dirty="0">
                <a:cs typeface="B Nazanin" pitchFamily="2" charset="-78"/>
              </a:rPr>
              <a:t>. </a:t>
            </a:r>
          </a:p>
        </p:txBody>
      </p:sp>
    </p:spTree>
    <p:extLst>
      <p:ext uri="{BB962C8B-B14F-4D97-AF65-F5344CB8AC3E}">
        <p14:creationId xmlns:p14="http://schemas.microsoft.com/office/powerpoint/2010/main" val="4279375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188640"/>
            <a:ext cx="9144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3600" b="1" i="0" u="none" strike="noStrike" cap="none" normalizeH="0" baseline="0" dirty="0" smtClean="0">
                <a:ln>
                  <a:noFill/>
                </a:ln>
                <a:effectLst/>
                <a:latin typeface="Arial" pitchFamily="34" charset="0"/>
                <a:ea typeface="Times New Roman" pitchFamily="18" charset="0"/>
                <a:cs typeface="B Nazanin" pitchFamily="2" charset="-78"/>
              </a:rPr>
              <a:t>دسته‌بندی</a:t>
            </a:r>
            <a:endParaRPr kumimoji="0" lang="en-US" sz="3600" b="1" i="0" u="none" strike="noStrike" cap="none" normalizeH="0" baseline="0" dirty="0" smtClean="0">
              <a:ln>
                <a:noFill/>
              </a:ln>
              <a:effectLst/>
              <a:latin typeface="Arial" pitchFamily="34" charset="0"/>
              <a:ea typeface="Times New Roman" pitchFamily="18" charset="0"/>
              <a:cs typeface="B Nazanin" pitchFamily="2" charset="-78"/>
            </a:endParaRP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آسم از نظر بالینی با توجه به فراوانی علائم، حجم بازدمی با فشار در یک ثانیه</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en-US"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2" tooltip="اسپیرومتری"/>
              </a:rPr>
              <a:t>FEV1</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3" tooltip="بیشینه میزان جریان بازدمی (صفحه وجود ندارد)"/>
              </a:rPr>
              <a:t>بیشینه میزان جریان بازدمی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طبقه‌بندی می‌شود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آسم را همچنین می‌توان به‌عنوان آسم آتوپیک (بیرونی) و یا غیرآتوپیک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درونی) و بر این اساس طبقه‌بندی کرد که آیا علائم توسط آلرژی‌زاها ایجاد شوند (آتوپیک) یا خیر (غیر آتوپیک</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گرچه آسم بر اساس شدت طبقه‌بندی می‌شود، اما در حال حاضر هیچ روش مشخصی برای طبقه‌بندی زیرگروه‌های مختلف آسم جدای از این سیستم وجود ندارد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در حال حاضر یافتن روش‌های شناسایی زیرگروه‌هایی که به خوبی به انواع مختلف درمان پاسخ می‌دهند یکی از اهداف اصلی پژوهش‌های مربوط به آسم است</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اگرچه آسم یک وضعیت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4" tooltip="بیماری انسدادی ریوی (صفحه وجود ندارد)"/>
              </a:rPr>
              <a:t>انسدادی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مزمن است، اما به‌عنوان بخشی از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5" tooltip="بیماری انسدادی مزمن ریوی"/>
              </a:rPr>
              <a:t>بیماری انسدادی مزمن ریوی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تلقی نمی‌شود زیرا این اصطلاح به‌طور خاص به ترکیبی از بیماری‌های غیرقابل برگشت مانند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6" tooltip="برونشکتازی"/>
              </a:rPr>
              <a:t>برونشکتازی</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7" tooltip="برونشیت مزمن"/>
              </a:rPr>
              <a:t>برونشیت مزمن</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8" tooltip="آمفیزم"/>
              </a:rPr>
              <a:t>آمفیزم</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اشاره دارد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بر خلاف بیماری مذکور، انسداد مجاری هوایی در آسم معمولاً قابل برگشت است؛ با این حال، اگر آسم بدون درمان رها شود، التهاب مزمن ناشی از آن می‌تواند باعث شود ریه‌ها به‌علت شکل‌گیری مجدد راه هوایی به‌طور برگشت‌ناپذیری مسدود گردند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آسم بر خلاف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8" tooltip="آمفیزم"/>
              </a:rPr>
              <a:t>آمفیزم</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بر برونش تأثیر می‌گذارد نه بر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9" tooltip="آلوئول‌ها"/>
              </a:rPr>
              <a:t>آلوئول‌ها</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1791350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0381469"/>
              </p:ext>
            </p:extLst>
          </p:nvPr>
        </p:nvGraphicFramePr>
        <p:xfrm>
          <a:off x="323528" y="188640"/>
          <a:ext cx="8229600" cy="6671310"/>
        </p:xfrm>
        <a:graphic>
          <a:graphicData uri="http://schemas.openxmlformats.org/drawingml/2006/table">
            <a:tbl>
              <a:tblPr firstRow="1" firstCol="1" bandRow="1">
                <a:tableStyleId>{5C22544A-7EE6-4342-B048-85BDC9FD1C3A}</a:tableStyleId>
              </a:tblPr>
              <a:tblGrid>
                <a:gridCol w="2743200"/>
                <a:gridCol w="2743200"/>
                <a:gridCol w="2743200"/>
              </a:tblGrid>
              <a:tr h="0">
                <a:tc gridSpan="3">
                  <a:txBody>
                    <a:bodyPr/>
                    <a:lstStyle/>
                    <a:p>
                      <a:pPr algn="r" rtl="1">
                        <a:lnSpc>
                          <a:spcPct val="115000"/>
                        </a:lnSpc>
                      </a:pPr>
                      <a:r>
                        <a:rPr lang="en-US" sz="1800" dirty="0">
                          <a:effectLst/>
                        </a:rPr>
                        <a:t>Severity of an acute exacerbation</a:t>
                      </a:r>
                      <a:r>
                        <a:rPr lang="en-US" sz="1800" u="sng" baseline="30000" dirty="0">
                          <a:effectLst/>
                          <a:hlinkClick r:id="rId2"/>
                        </a:rPr>
                        <a:t>[</a:t>
                      </a:r>
                      <a:endParaRPr lang="en-US" sz="1800" b="1" dirty="0">
                        <a:effectLst/>
                        <a:latin typeface="Calibri"/>
                        <a:ea typeface="Times New Roman"/>
                      </a:endParaRPr>
                    </a:p>
                  </a:txBody>
                  <a:tcPr marL="9525" marR="9525" marT="9525" marB="9525" anchor="ctr"/>
                </a:tc>
                <a:tc hMerge="1">
                  <a:txBody>
                    <a:bodyPr/>
                    <a:lstStyle/>
                    <a:p>
                      <a:pPr rtl="1"/>
                      <a:endParaRPr lang="fa-IR"/>
                    </a:p>
                  </a:txBody>
                  <a:tcPr/>
                </a:tc>
                <a:tc hMerge="1">
                  <a:txBody>
                    <a:bodyPr/>
                    <a:lstStyle/>
                    <a:p>
                      <a:pPr rtl="1"/>
                      <a:endParaRPr lang="fa-IR"/>
                    </a:p>
                  </a:txBody>
                  <a:tcPr/>
                </a:tc>
              </a:tr>
              <a:tr h="0">
                <a:tc>
                  <a:txBody>
                    <a:bodyPr/>
                    <a:lstStyle/>
                    <a:p>
                      <a:pPr algn="r" rtl="1">
                        <a:lnSpc>
                          <a:spcPct val="115000"/>
                        </a:lnSpc>
                      </a:pPr>
                      <a:r>
                        <a:rPr lang="en-US" sz="1800">
                          <a:effectLst/>
                        </a:rPr>
                        <a:t>Near-fatal</a:t>
                      </a:r>
                      <a:endParaRPr lang="en-US" sz="1800" b="1">
                        <a:effectLst/>
                        <a:latin typeface="Calibri"/>
                        <a:ea typeface="Times New Roman"/>
                      </a:endParaRPr>
                    </a:p>
                  </a:txBody>
                  <a:tcPr marL="9525" marR="9525" marT="9525" marB="9525" anchor="ctr"/>
                </a:tc>
                <a:tc gridSpan="2">
                  <a:txBody>
                    <a:bodyPr/>
                    <a:lstStyle/>
                    <a:p>
                      <a:pPr algn="r" rtl="1">
                        <a:lnSpc>
                          <a:spcPct val="115000"/>
                        </a:lnSpc>
                      </a:pPr>
                      <a:r>
                        <a:rPr lang="en-US" sz="1800">
                          <a:effectLst/>
                        </a:rPr>
                        <a:t>High </a:t>
                      </a:r>
                      <a:r>
                        <a:rPr lang="en-US" sz="1800" u="sng">
                          <a:effectLst/>
                          <a:hlinkClick r:id="rId3" tooltip="فشار گاز در خون سرخرگی"/>
                        </a:rPr>
                        <a:t>PaCO</a:t>
                      </a:r>
                      <a:r>
                        <a:rPr lang="fa-IR" sz="1800" u="sng" baseline="-25000">
                          <a:effectLst/>
                          <a:hlinkClick r:id="rId3" tooltip="فشار گاز در خون سرخرگی"/>
                        </a:rPr>
                        <a:t>۲</a:t>
                      </a:r>
                      <a:r>
                        <a:rPr lang="en-US" sz="1800">
                          <a:effectLst/>
                        </a:rPr>
                        <a:t> and/or requiring mechanical ventilation</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rowSpan="9">
                  <a:txBody>
                    <a:bodyPr/>
                    <a:lstStyle/>
                    <a:p>
                      <a:pPr algn="r" rtl="1">
                        <a:lnSpc>
                          <a:spcPct val="115000"/>
                        </a:lnSpc>
                      </a:pPr>
                      <a:r>
                        <a:rPr lang="en-US" sz="1800" dirty="0">
                          <a:effectLst/>
                        </a:rPr>
                        <a:t>Life threatening</a:t>
                      </a:r>
                      <a:br>
                        <a:rPr lang="en-US" sz="1800" dirty="0">
                          <a:effectLst/>
                        </a:rPr>
                      </a:br>
                      <a:r>
                        <a:rPr lang="en-US" sz="1800" dirty="0">
                          <a:effectLst/>
                        </a:rPr>
                        <a:t>(any one of)</a:t>
                      </a:r>
                      <a:endParaRPr lang="en-US" sz="1800" b="1" dirty="0">
                        <a:effectLst/>
                        <a:latin typeface="Calibri"/>
                        <a:ea typeface="Times New Roman"/>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Clinical signs</a:t>
                      </a:r>
                      <a:endParaRPr lang="en-US" sz="1800" b="1">
                        <a:effectLst/>
                        <a:latin typeface="Calibri"/>
                        <a:ea typeface="Times New Roman"/>
                      </a:endParaRPr>
                    </a:p>
                  </a:txBody>
                  <a:tcPr marL="9525" marR="9525" marT="9525" marB="9525" anchor="ctr"/>
                </a:tc>
                <a:tc>
                  <a:txBody>
                    <a:bodyPr/>
                    <a:lstStyle/>
                    <a:p>
                      <a:pPr algn="r" rtl="1">
                        <a:lnSpc>
                          <a:spcPct val="115000"/>
                        </a:lnSpc>
                      </a:pPr>
                      <a:r>
                        <a:rPr lang="en-US" sz="1800">
                          <a:effectLst/>
                        </a:rPr>
                        <a:t>Measurements</a:t>
                      </a:r>
                      <a:endParaRPr lang="en-US" sz="1800" b="1">
                        <a:effectLst/>
                        <a:latin typeface="Calibri"/>
                        <a:ea typeface="Times New Roman"/>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Altered </a:t>
                      </a:r>
                      <a:r>
                        <a:rPr lang="en-US" sz="1800" u="sng">
                          <a:effectLst/>
                          <a:hlinkClick r:id="rId4" tooltip="Level of consciousness (صفحه وجود ندارد)"/>
                        </a:rPr>
                        <a:t>level of consciousness</a:t>
                      </a:r>
                      <a:endParaRPr lang="en-US" sz="1800" b="1">
                        <a:effectLst/>
                        <a:latin typeface="Calibri"/>
                        <a:ea typeface="Times New Roman"/>
                      </a:endParaRPr>
                    </a:p>
                  </a:txBody>
                  <a:tcPr marL="9525" marR="9525" marT="9525" marB="9525" anchor="ctr"/>
                </a:tc>
                <a:tc>
                  <a:txBody>
                    <a:bodyPr/>
                    <a:lstStyle/>
                    <a:p>
                      <a:pPr algn="r" rtl="1">
                        <a:lnSpc>
                          <a:spcPct val="115000"/>
                        </a:lnSpc>
                      </a:pPr>
                      <a:r>
                        <a:rPr lang="en-US" sz="1800" u="sng">
                          <a:effectLst/>
                          <a:hlinkClick r:id="rId5" tooltip="Peak flow (صفحه وجود ندارد)"/>
                        </a:rPr>
                        <a:t>Peak flow</a:t>
                      </a:r>
                      <a:r>
                        <a:rPr lang="en-US" sz="1800">
                          <a:effectLst/>
                        </a:rPr>
                        <a:t> &lt;</a:t>
                      </a:r>
                      <a:r>
                        <a:rPr lang="fa-IR" sz="1800">
                          <a:effectLst/>
                        </a:rPr>
                        <a:t>۳۳٪</a:t>
                      </a:r>
                      <a:endParaRPr lang="en-US" sz="1800" b="1">
                        <a:effectLst/>
                        <a:latin typeface="Calibri"/>
                        <a:ea typeface="Times New Roman"/>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Exhaustion</a:t>
                      </a:r>
                      <a:endParaRPr lang="en-US" sz="1800" b="1">
                        <a:effectLst/>
                        <a:latin typeface="Calibri"/>
                        <a:ea typeface="Times New Roman"/>
                      </a:endParaRPr>
                    </a:p>
                  </a:txBody>
                  <a:tcPr marL="9525" marR="9525" marT="9525" marB="9525" anchor="ctr"/>
                </a:tc>
                <a:tc>
                  <a:txBody>
                    <a:bodyPr/>
                    <a:lstStyle/>
                    <a:p>
                      <a:pPr algn="r" rtl="1">
                        <a:lnSpc>
                          <a:spcPct val="115000"/>
                        </a:lnSpc>
                      </a:pPr>
                      <a:r>
                        <a:rPr lang="en-US" sz="1800" u="sng">
                          <a:effectLst/>
                          <a:hlinkClick r:id="rId6" tooltip="Oxygen saturation (صفحه وجود ندارد)"/>
                        </a:rPr>
                        <a:t>Oxygen saturation</a:t>
                      </a:r>
                      <a:r>
                        <a:rPr lang="en-US" sz="1800">
                          <a:effectLst/>
                        </a:rPr>
                        <a:t> &lt;</a:t>
                      </a:r>
                      <a:r>
                        <a:rPr lang="fa-IR" sz="1800">
                          <a:effectLst/>
                        </a:rPr>
                        <a:t>۹۲٪</a:t>
                      </a:r>
                      <a:endParaRPr lang="en-US" sz="1800" b="1">
                        <a:effectLst/>
                        <a:latin typeface="Calibri"/>
                        <a:ea typeface="Times New Roman"/>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fa-IR" sz="1800" u="sng">
                          <a:effectLst/>
                          <a:hlinkClick r:id="rId7" tooltip="آریتمی قلب"/>
                        </a:rPr>
                        <a:t>آریتمی قلب</a:t>
                      </a:r>
                      <a:endParaRPr lang="en-US" sz="1800" b="1">
                        <a:effectLst/>
                        <a:latin typeface="Calibri"/>
                        <a:ea typeface="Times New Roman"/>
                      </a:endParaRPr>
                    </a:p>
                  </a:txBody>
                  <a:tcPr marL="9525" marR="9525" marT="9525" marB="9525" anchor="ctr"/>
                </a:tc>
                <a:tc>
                  <a:txBody>
                    <a:bodyPr/>
                    <a:lstStyle/>
                    <a:p>
                      <a:pPr algn="r" rtl="1">
                        <a:lnSpc>
                          <a:spcPct val="115000"/>
                        </a:lnSpc>
                      </a:pPr>
                      <a:r>
                        <a:rPr lang="en-US" sz="1800" u="sng">
                          <a:effectLst/>
                          <a:hlinkClick r:id="rId3" tooltip="فشار گاز در خون سرخرگی"/>
                        </a:rPr>
                        <a:t>PaO</a:t>
                      </a:r>
                      <a:r>
                        <a:rPr lang="fa-IR" sz="1800" u="sng" baseline="-25000">
                          <a:effectLst/>
                          <a:hlinkClick r:id="rId3" tooltip="فشار گاز در خون سرخرگی"/>
                        </a:rPr>
                        <a:t>۲</a:t>
                      </a:r>
                      <a:r>
                        <a:rPr lang="en-US" sz="1800">
                          <a:effectLst/>
                        </a:rPr>
                        <a:t> &lt;</a:t>
                      </a:r>
                      <a:r>
                        <a:rPr lang="fa-IR" sz="1800">
                          <a:effectLst/>
                        </a:rPr>
                        <a:t>۸</a:t>
                      </a:r>
                      <a:r>
                        <a:rPr lang="en-US" sz="1800">
                          <a:effectLst/>
                        </a:rPr>
                        <a:t> kPa</a:t>
                      </a:r>
                      <a:endParaRPr lang="en-US" sz="1800" b="1">
                        <a:effectLst/>
                        <a:latin typeface="Calibri"/>
                        <a:ea typeface="Times New Roman"/>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Low </a:t>
                      </a:r>
                      <a:r>
                        <a:rPr lang="en-US" sz="1800" u="sng">
                          <a:effectLst/>
                          <a:hlinkClick r:id="rId8" tooltip="Blood pressure (صفحه وجود ندارد)"/>
                        </a:rPr>
                        <a:t>blood pressure</a:t>
                      </a:r>
                      <a:endParaRPr lang="en-US" sz="1800" b="1">
                        <a:effectLst/>
                        <a:latin typeface="Calibri"/>
                        <a:ea typeface="Times New Roman"/>
                      </a:endParaRPr>
                    </a:p>
                  </a:txBody>
                  <a:tcPr marL="9525" marR="9525" marT="9525" marB="9525" anchor="ctr"/>
                </a:tc>
                <a:tc>
                  <a:txBody>
                    <a:bodyPr/>
                    <a:lstStyle/>
                    <a:p>
                      <a:pPr algn="r" rtl="1">
                        <a:lnSpc>
                          <a:spcPct val="115000"/>
                        </a:lnSpc>
                      </a:pPr>
                      <a:r>
                        <a:rPr lang="en-US" sz="1800">
                          <a:effectLst/>
                        </a:rPr>
                        <a:t>"Normal" PaCO</a:t>
                      </a:r>
                      <a:r>
                        <a:rPr lang="fa-IR" sz="1800" baseline="-25000">
                          <a:effectLst/>
                        </a:rPr>
                        <a:t>۲</a:t>
                      </a:r>
                      <a:endParaRPr lang="en-US" sz="1800" b="1">
                        <a:effectLst/>
                        <a:latin typeface="Calibri"/>
                        <a:ea typeface="Times New Roman"/>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fa-IR" sz="1800" u="sng">
                          <a:effectLst/>
                          <a:hlinkClick r:id="rId9" tooltip="کبودی پوست"/>
                        </a:rPr>
                        <a:t>کبودی پوست</a:t>
                      </a:r>
                      <a:endParaRPr lang="en-US" sz="1800" b="1">
                        <a:effectLst/>
                        <a:latin typeface="Calibri"/>
                        <a:ea typeface="Times New Roman"/>
                      </a:endParaRPr>
                    </a:p>
                  </a:txBody>
                  <a:tcPr marL="9525" marR="9525" marT="9525" marB="9525" anchor="ctr"/>
                </a:tc>
                <a:tc>
                  <a:txBody>
                    <a:bodyPr/>
                    <a:lstStyle/>
                    <a:p>
                      <a:pPr>
                        <a:lnSpc>
                          <a:spcPct val="115000"/>
                        </a:lnSpc>
                      </a:pPr>
                      <a:endParaRPr lang="en-US" sz="1800" dirty="0">
                        <a:effectLst/>
                        <a:latin typeface="Calibri"/>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Silent chest</a:t>
                      </a:r>
                      <a:endParaRPr lang="en-US" sz="1800" b="1">
                        <a:effectLst/>
                        <a:latin typeface="Calibri"/>
                        <a:ea typeface="Times New Roman"/>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r>
              <a:tr h="0">
                <a:tc vMerge="1">
                  <a:txBody>
                    <a:bodyPr/>
                    <a:lstStyle/>
                    <a:p>
                      <a:pPr rtl="1"/>
                      <a:endParaRPr lang="fa-IR"/>
                    </a:p>
                  </a:txBody>
                  <a:tcPr/>
                </a:tc>
                <a:tc>
                  <a:txBody>
                    <a:bodyPr/>
                    <a:lstStyle/>
                    <a:p>
                      <a:pPr algn="r" rtl="1">
                        <a:lnSpc>
                          <a:spcPct val="115000"/>
                        </a:lnSpc>
                      </a:pPr>
                      <a:r>
                        <a:rPr lang="en-US" sz="1800">
                          <a:effectLst/>
                        </a:rPr>
                        <a:t>Poor respiratory effort</a:t>
                      </a:r>
                      <a:endParaRPr lang="en-US" sz="1800" b="1">
                        <a:effectLst/>
                        <a:latin typeface="Calibri"/>
                        <a:ea typeface="Times New Roman"/>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r>
              <a:tr h="0">
                <a:tc rowSpan="5">
                  <a:txBody>
                    <a:bodyPr/>
                    <a:lstStyle/>
                    <a:p>
                      <a:pPr algn="r" rtl="1">
                        <a:lnSpc>
                          <a:spcPct val="115000"/>
                        </a:lnSpc>
                      </a:pPr>
                      <a:r>
                        <a:rPr lang="en-US" sz="1800">
                          <a:effectLst/>
                        </a:rPr>
                        <a:t>Acute severe</a:t>
                      </a:r>
                      <a:br>
                        <a:rPr lang="en-US" sz="1800">
                          <a:effectLst/>
                        </a:rPr>
                      </a:br>
                      <a:r>
                        <a:rPr lang="en-US" sz="1800">
                          <a:effectLst/>
                        </a:rPr>
                        <a:t>(any one of)</a:t>
                      </a:r>
                      <a:endParaRPr lang="en-US" sz="1800" b="1">
                        <a:effectLst/>
                        <a:latin typeface="Calibri"/>
                        <a:ea typeface="Times New Roman"/>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c>
                  <a:txBody>
                    <a:bodyPr/>
                    <a:lstStyle/>
                    <a:p>
                      <a:pPr>
                        <a:lnSpc>
                          <a:spcPct val="115000"/>
                        </a:lnSpc>
                      </a:pPr>
                      <a:endParaRPr lang="en-US" sz="1800">
                        <a:effectLst/>
                        <a:latin typeface="Calibri"/>
                      </a:endParaRPr>
                    </a:p>
                  </a:txBody>
                  <a:tcPr marL="9525" marR="9525" marT="9525" marB="9525" anchor="ctr"/>
                </a:tc>
              </a:tr>
              <a:tr h="0">
                <a:tc vMerge="1">
                  <a:txBody>
                    <a:bodyPr/>
                    <a:lstStyle/>
                    <a:p>
                      <a:pPr rtl="1"/>
                      <a:endParaRPr lang="fa-IR"/>
                    </a:p>
                  </a:txBody>
                  <a:tcPr/>
                </a:tc>
                <a:tc gridSpan="2">
                  <a:txBody>
                    <a:bodyPr/>
                    <a:lstStyle/>
                    <a:p>
                      <a:pPr algn="r" rtl="1">
                        <a:lnSpc>
                          <a:spcPct val="115000"/>
                        </a:lnSpc>
                      </a:pPr>
                      <a:r>
                        <a:rPr lang="en-US" sz="1800">
                          <a:effectLst/>
                        </a:rPr>
                        <a:t>Peak flow </a:t>
                      </a:r>
                      <a:r>
                        <a:rPr lang="fa-IR" sz="1800">
                          <a:effectLst/>
                        </a:rPr>
                        <a:t>۳۳</a:t>
                      </a:r>
                      <a:r>
                        <a:rPr lang="en-US" sz="1800">
                          <a:effectLst/>
                        </a:rPr>
                        <a:t>–</a:t>
                      </a:r>
                      <a:r>
                        <a:rPr lang="fa-IR" sz="1800">
                          <a:effectLst/>
                        </a:rPr>
                        <a:t>۵۰٪</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vMerge="1">
                  <a:txBody>
                    <a:bodyPr/>
                    <a:lstStyle/>
                    <a:p>
                      <a:pPr rtl="1"/>
                      <a:endParaRPr lang="fa-IR"/>
                    </a:p>
                  </a:txBody>
                  <a:tcPr/>
                </a:tc>
                <a:tc gridSpan="2">
                  <a:txBody>
                    <a:bodyPr/>
                    <a:lstStyle/>
                    <a:p>
                      <a:pPr algn="r" rtl="1">
                        <a:lnSpc>
                          <a:spcPct val="115000"/>
                        </a:lnSpc>
                      </a:pPr>
                      <a:r>
                        <a:rPr lang="en-US" sz="1800">
                          <a:effectLst/>
                        </a:rPr>
                        <a:t>Respiratory rate ≥ </a:t>
                      </a:r>
                      <a:r>
                        <a:rPr lang="fa-IR" sz="1800">
                          <a:effectLst/>
                        </a:rPr>
                        <a:t>۲۵</a:t>
                      </a:r>
                      <a:r>
                        <a:rPr lang="en-US" sz="1800">
                          <a:effectLst/>
                        </a:rPr>
                        <a:t> breaths per minute</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vMerge="1">
                  <a:txBody>
                    <a:bodyPr/>
                    <a:lstStyle/>
                    <a:p>
                      <a:pPr rtl="1"/>
                      <a:endParaRPr lang="fa-IR"/>
                    </a:p>
                  </a:txBody>
                  <a:tcPr/>
                </a:tc>
                <a:tc gridSpan="2">
                  <a:txBody>
                    <a:bodyPr/>
                    <a:lstStyle/>
                    <a:p>
                      <a:pPr algn="r" rtl="1">
                        <a:lnSpc>
                          <a:spcPct val="115000"/>
                        </a:lnSpc>
                      </a:pPr>
                      <a:r>
                        <a:rPr lang="en-US" sz="1800">
                          <a:effectLst/>
                        </a:rPr>
                        <a:t>Heart rate ≥ </a:t>
                      </a:r>
                      <a:r>
                        <a:rPr lang="fa-IR" sz="1800">
                          <a:effectLst/>
                        </a:rPr>
                        <a:t>۱۱۰</a:t>
                      </a:r>
                      <a:r>
                        <a:rPr lang="en-US" sz="1800">
                          <a:effectLst/>
                        </a:rPr>
                        <a:t> beats per minute</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vMerge="1">
                  <a:txBody>
                    <a:bodyPr/>
                    <a:lstStyle/>
                    <a:p>
                      <a:pPr rtl="1"/>
                      <a:endParaRPr lang="fa-IR"/>
                    </a:p>
                  </a:txBody>
                  <a:tcPr/>
                </a:tc>
                <a:tc gridSpan="2">
                  <a:txBody>
                    <a:bodyPr/>
                    <a:lstStyle/>
                    <a:p>
                      <a:pPr algn="r" rtl="1">
                        <a:lnSpc>
                          <a:spcPct val="115000"/>
                        </a:lnSpc>
                      </a:pPr>
                      <a:r>
                        <a:rPr lang="en-US" sz="1800">
                          <a:effectLst/>
                        </a:rPr>
                        <a:t>Unable to complete sentences in one breath</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rowSpan="3">
                  <a:txBody>
                    <a:bodyPr/>
                    <a:lstStyle/>
                    <a:p>
                      <a:pPr algn="r" rtl="1">
                        <a:lnSpc>
                          <a:spcPct val="115000"/>
                        </a:lnSpc>
                      </a:pPr>
                      <a:r>
                        <a:rPr lang="en-US" sz="1800">
                          <a:effectLst/>
                        </a:rPr>
                        <a:t>Moderate</a:t>
                      </a:r>
                      <a:endParaRPr lang="en-US" sz="1800" b="1">
                        <a:effectLst/>
                        <a:latin typeface="Calibri"/>
                        <a:ea typeface="Times New Roman"/>
                      </a:endParaRPr>
                    </a:p>
                  </a:txBody>
                  <a:tcPr marL="9525" marR="9525" marT="9525" marB="9525" anchor="ctr"/>
                </a:tc>
                <a:tc gridSpan="2">
                  <a:txBody>
                    <a:bodyPr/>
                    <a:lstStyle/>
                    <a:p>
                      <a:pPr algn="r" rtl="1">
                        <a:lnSpc>
                          <a:spcPct val="115000"/>
                        </a:lnSpc>
                      </a:pPr>
                      <a:r>
                        <a:rPr lang="en-US" sz="1800">
                          <a:effectLst/>
                        </a:rPr>
                        <a:t>Worsening symptoms</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vMerge="1">
                  <a:txBody>
                    <a:bodyPr/>
                    <a:lstStyle/>
                    <a:p>
                      <a:pPr rtl="1"/>
                      <a:endParaRPr lang="fa-IR"/>
                    </a:p>
                  </a:txBody>
                  <a:tcPr/>
                </a:tc>
                <a:tc gridSpan="2">
                  <a:txBody>
                    <a:bodyPr/>
                    <a:lstStyle/>
                    <a:p>
                      <a:pPr algn="r" rtl="1">
                        <a:lnSpc>
                          <a:spcPct val="115000"/>
                        </a:lnSpc>
                      </a:pPr>
                      <a:r>
                        <a:rPr lang="en-US" sz="1800">
                          <a:effectLst/>
                        </a:rPr>
                        <a:t>Peak flow </a:t>
                      </a:r>
                      <a:r>
                        <a:rPr lang="fa-IR" sz="1800">
                          <a:effectLst/>
                        </a:rPr>
                        <a:t>۵۰</a:t>
                      </a:r>
                      <a:r>
                        <a:rPr lang="en-US" sz="1800">
                          <a:effectLst/>
                        </a:rPr>
                        <a:t>–</a:t>
                      </a:r>
                      <a:r>
                        <a:rPr lang="fa-IR" sz="1800">
                          <a:effectLst/>
                        </a:rPr>
                        <a:t>۸۰٪</a:t>
                      </a:r>
                      <a:r>
                        <a:rPr lang="en-US" sz="1800">
                          <a:effectLst/>
                        </a:rPr>
                        <a:t> best or predicted</a:t>
                      </a:r>
                      <a:endParaRPr lang="en-US" sz="1800" b="1">
                        <a:effectLst/>
                        <a:latin typeface="Calibri"/>
                        <a:ea typeface="Times New Roman"/>
                      </a:endParaRPr>
                    </a:p>
                  </a:txBody>
                  <a:tcPr marL="9525" marR="9525" marT="9525" marB="9525" anchor="ctr"/>
                </a:tc>
                <a:tc hMerge="1">
                  <a:txBody>
                    <a:bodyPr/>
                    <a:lstStyle/>
                    <a:p>
                      <a:pPr rtl="1"/>
                      <a:endParaRPr lang="fa-IR"/>
                    </a:p>
                  </a:txBody>
                  <a:tcPr/>
                </a:tc>
              </a:tr>
              <a:tr h="0">
                <a:tc vMerge="1">
                  <a:txBody>
                    <a:bodyPr/>
                    <a:lstStyle/>
                    <a:p>
                      <a:pPr rtl="1"/>
                      <a:endParaRPr lang="fa-IR"/>
                    </a:p>
                  </a:txBody>
                  <a:tcPr/>
                </a:tc>
                <a:tc gridSpan="2">
                  <a:txBody>
                    <a:bodyPr/>
                    <a:lstStyle/>
                    <a:p>
                      <a:pPr algn="r" rtl="1">
                        <a:lnSpc>
                          <a:spcPct val="115000"/>
                        </a:lnSpc>
                      </a:pPr>
                      <a:r>
                        <a:rPr lang="en-US" sz="1800" dirty="0">
                          <a:effectLst/>
                        </a:rPr>
                        <a:t>No features of acute severe asthma</a:t>
                      </a:r>
                      <a:endParaRPr lang="en-US" sz="1800" b="1" dirty="0">
                        <a:effectLst/>
                        <a:latin typeface="Calibri"/>
                        <a:ea typeface="Times New Roman"/>
                      </a:endParaRPr>
                    </a:p>
                  </a:txBody>
                  <a:tcPr marL="9525" marR="9525" marT="9525" marB="9525" anchor="ctr"/>
                </a:tc>
                <a:tc hMerge="1">
                  <a:txBody>
                    <a:bodyPr/>
                    <a:lstStyle/>
                    <a:p>
                      <a:pPr rtl="1"/>
                      <a:endParaRPr lang="fa-IR"/>
                    </a:p>
                  </a:txBody>
                  <a:tcPr/>
                </a:tc>
              </a:tr>
            </a:tbl>
          </a:graphicData>
        </a:graphic>
      </p:graphicFrame>
    </p:spTree>
    <p:extLst>
      <p:ext uri="{BB962C8B-B14F-4D97-AF65-F5344CB8AC3E}">
        <p14:creationId xmlns:p14="http://schemas.microsoft.com/office/powerpoint/2010/main" val="23925479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 y="260648"/>
            <a:ext cx="9143999"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3600" b="1" i="0" u="none" strike="noStrike" cap="none" normalizeH="0" baseline="0" dirty="0" smtClean="0">
                <a:ln>
                  <a:noFill/>
                </a:ln>
                <a:effectLst/>
                <a:latin typeface="Arial" pitchFamily="34" charset="0"/>
                <a:ea typeface="Times New Roman" pitchFamily="18" charset="0"/>
                <a:cs typeface="B Nazanin" pitchFamily="2" charset="-78"/>
              </a:rPr>
              <a:t>تشدید آسم</a:t>
            </a:r>
            <a:endParaRPr kumimoji="0" lang="en-US" sz="3600" b="1" i="0" u="none" strike="noStrike" cap="none" normalizeH="0" baseline="0" dirty="0" smtClean="0">
              <a:ln>
                <a:noFill/>
              </a:ln>
              <a:effectLst/>
              <a:latin typeface="Arial" pitchFamily="34" charset="0"/>
              <a:ea typeface="Times New Roman" pitchFamily="18" charset="0"/>
              <a:cs typeface="B Nazanin" pitchFamily="2" charset="-78"/>
            </a:endParaRP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معمولاً به حمله حاد آسم، "حمله آسم" گفته می‌شود. علائم کلاسیک آن عبارتند از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2" tooltip="تنگی نفس"/>
              </a:rPr>
              <a:t>تنگی نفس</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3" tooltip="خس خس"/>
              </a:rPr>
              <a:t>خس خس کردن</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4" tooltip="تنگی قفسه سینه (صفحه وجود ندارد)"/>
              </a:rPr>
              <a:t>تنگی قفسه سینه</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گرچه این‌ها علایم اولیه آسم هستند، بعضی از افراد در درجه اول علامت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5" tooltip="سرفه"/>
              </a:rPr>
              <a:t>سرفه</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را از خود نشان می‌دهند و در موارد شدید، ممکن است حرکت هوا به‌طور قابل توجهی دچار اختلال شود به‌طوری که هیچ‌گونه صدای خس خسی شنیده نشود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نشانه‌هایی که در طول یک حمله آسم رخ می‌دهد عبارتند از: استفاده از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6" tooltip="عضله"/>
              </a:rPr>
              <a:t>عضله‌های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جانبی تنفس</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7" tooltip="استرنوکلیدوماستوئی (صفحه وجود ندارد)"/>
              </a:rPr>
              <a:t>استرنوکلیدوماستوئی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و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8" tooltip="عضلات اسکالن (صفحه وجود ندارد)"/>
              </a:rPr>
              <a:t>عضلات اسکالن</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گردن، ممکن است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9" tooltip="نبض متناقض (صفحه وجود ندارد)"/>
              </a:rPr>
              <a:t>نبض متناقض</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rPr>
              <a:t>(</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نبضی که در هنگام دم ضعیف‌تر و در طول بازدم قوی‌تر است)و تورم بیش از حد قفسه سینه رخ دهد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ممکن است در اثر کمبود اکسیژن </a:t>
            </a: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10" tooltip="کبودی پوست"/>
              </a:rPr>
              <a:t>کبودی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پوست و ناخن‌ها رخ دهد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357" y="4182430"/>
            <a:ext cx="3048000" cy="1728216"/>
          </a:xfrm>
          <a:prstGeom prst="rect">
            <a:avLst/>
          </a:prstGeom>
          <a:ln>
            <a:noFill/>
          </a:ln>
          <a:effectLst>
            <a:softEdge rad="112500"/>
          </a:effectLst>
        </p:spPr>
      </p:pic>
      <p:pic>
        <p:nvPicPr>
          <p:cNvPr id="4" name="Picture 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19872" y="5004915"/>
            <a:ext cx="3284017" cy="1811462"/>
          </a:xfrm>
          <a:prstGeom prst="rect">
            <a:avLst/>
          </a:prstGeom>
          <a:ln>
            <a:noFill/>
          </a:ln>
          <a:effectLst>
            <a:softEdge rad="112500"/>
          </a:effectLst>
        </p:spPr>
      </p:pic>
    </p:spTree>
    <p:extLst>
      <p:ext uri="{BB962C8B-B14F-4D97-AF65-F5344CB8AC3E}">
        <p14:creationId xmlns:p14="http://schemas.microsoft.com/office/powerpoint/2010/main" val="1772122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8760"/>
            <a:ext cx="9144000" cy="4662815"/>
          </a:xfrm>
          <a:prstGeom prst="rect">
            <a:avLst/>
          </a:prstGeom>
        </p:spPr>
        <p:txBody>
          <a:bodyPr wrap="square">
            <a:spAutoFit/>
          </a:bodyPr>
          <a:lstStyle/>
          <a:p>
            <a:pPr lvl="0" eaLnBrk="0" fontAlgn="base" hangingPunct="0">
              <a:lnSpc>
                <a:spcPct val="150000"/>
              </a:lnSpc>
              <a:spcBef>
                <a:spcPct val="0"/>
              </a:spcBef>
              <a:spcAft>
                <a:spcPct val="0"/>
              </a:spcAft>
            </a:pPr>
            <a:r>
              <a:rPr lang="fa-IR" b="1" dirty="0">
                <a:latin typeface="Arial" pitchFamily="34" charset="0"/>
                <a:ea typeface="Times New Roman" pitchFamily="18" charset="0"/>
                <a:cs typeface="B Nazanin" pitchFamily="2" charset="-78"/>
              </a:rPr>
              <a:t>در موارد تشدید خفیف، </a:t>
            </a:r>
            <a:r>
              <a:rPr lang="fa-IR" b="1" dirty="0">
                <a:solidFill>
                  <a:srgbClr val="0000FF"/>
                </a:solidFill>
                <a:latin typeface="Arial" pitchFamily="34" charset="0"/>
                <a:ea typeface="Times New Roman" pitchFamily="18" charset="0"/>
                <a:cs typeface="B Nazanin" pitchFamily="2" charset="-78"/>
                <a:hlinkClick r:id="rId2" tooltip="بیشینه میزان جریان بازدمی (صفحه وجود ندارد)"/>
              </a:rPr>
              <a:t>بیشینه میزان جریان بازدمی</a:t>
            </a:r>
            <a:r>
              <a:rPr lang="en-US" b="1" dirty="0">
                <a:latin typeface="Arial" pitchFamily="34" charset="0"/>
                <a:ea typeface="Times New Roman" pitchFamily="18" charset="0"/>
                <a:cs typeface="B Nazanin" pitchFamily="2" charset="-78"/>
              </a:rPr>
              <a:t> (PEFR) </a:t>
            </a:r>
            <a:r>
              <a:rPr lang="fa-IR" b="1" dirty="0">
                <a:latin typeface="Arial" pitchFamily="34" charset="0"/>
                <a:ea typeface="Times New Roman" pitchFamily="18" charset="0"/>
                <a:cs typeface="B Nazanin" pitchFamily="2" charset="-78"/>
              </a:rPr>
              <a:t>بزرگتر یا مساوی 200 لیتر در دقیقه یا بزرگتر یا مساوی 50٪ بهترین پیش‌بینی تعریف شده است</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در حالت متوسط این مقدار بین ۸۰ و ۲۰۰ لیتر در دقیقه یا ۲۵٪ و ۵۰٪ بهترین پیش‌بینی تعریف شده است، در حالی که بنا به تعریف در حالت شدید کوچکتر یا مساوی ۸۰ لیتر در دقیقه یا کوچکتر یا مساوی ۲۵٪ بهترین پیش‌بینی است</a:t>
            </a:r>
            <a:r>
              <a:rPr lang="en-US" b="1" u="sng" baseline="30000" dirty="0">
                <a:solidFill>
                  <a:srgbClr val="0000FF"/>
                </a:solidFill>
                <a:latin typeface="Arial" pitchFamily="34" charset="0"/>
                <a:ea typeface="Times New Roman" pitchFamily="18" charset="0"/>
                <a:cs typeface="B Nazanin" pitchFamily="2" charset="-78"/>
              </a:rPr>
              <a:t>.</a:t>
            </a:r>
            <a:r>
              <a:rPr lang="en-US" b="1" dirty="0">
                <a:latin typeface="Arial" pitchFamily="34" charset="0"/>
                <a:ea typeface="Times New Roman" pitchFamily="18" charset="0"/>
                <a:cs typeface="B Nazanin" pitchFamily="2" charset="-78"/>
              </a:rPr>
              <a:t> </a:t>
            </a:r>
          </a:p>
          <a:p>
            <a:pPr lvl="0" eaLnBrk="0" fontAlgn="base" hangingPunct="0">
              <a:lnSpc>
                <a:spcPct val="150000"/>
              </a:lnSpc>
              <a:spcBef>
                <a:spcPct val="0"/>
              </a:spcBef>
              <a:spcAft>
                <a:spcPct val="0"/>
              </a:spcAft>
            </a:pPr>
            <a:r>
              <a:rPr lang="fa-IR" b="1" dirty="0">
                <a:solidFill>
                  <a:srgbClr val="0000FF"/>
                </a:solidFill>
                <a:latin typeface="Arial" pitchFamily="34" charset="0"/>
                <a:ea typeface="Times New Roman" pitchFamily="18" charset="0"/>
                <a:cs typeface="B Nazanin" pitchFamily="2" charset="-78"/>
                <a:hlinkClick r:id="rId3" tooltip="آسم حاد شدید (صفحه وجود ندارد)"/>
              </a:rPr>
              <a:t>آسم حاد شدید</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که قبلاً به آن</a:t>
            </a:r>
            <a:r>
              <a:rPr lang="en-US" b="1" dirty="0">
                <a:latin typeface="Arial" pitchFamily="34" charset="0"/>
                <a:ea typeface="Times New Roman" pitchFamily="18" charset="0"/>
                <a:cs typeface="B Nazanin" pitchFamily="2" charset="-78"/>
              </a:rPr>
              <a:t> status </a:t>
            </a:r>
            <a:r>
              <a:rPr lang="en-US" b="1" dirty="0" err="1">
                <a:latin typeface="Arial" pitchFamily="34" charset="0"/>
                <a:ea typeface="Times New Roman" pitchFamily="18" charset="0"/>
                <a:cs typeface="B Nazanin" pitchFamily="2" charset="-78"/>
              </a:rPr>
              <a:t>asthmaticus</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گفته می‌شد، تشدید حاد آسم است که به درمان‌های استاندارد گشادکننده‌های برونش و کورتیکواستروئیدها پاسخ نمی‌دهد</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نیمی از این موارد به علت عفونت بوده و بقیه ناشی از آلرژی‌زاها، آلودگی هوا، و یا استفاده ناکافی و یا نامناسب از دارو است</a:t>
            </a:r>
            <a:r>
              <a:rPr lang="en-US" b="1" dirty="0">
                <a:latin typeface="Arial" pitchFamily="34" charset="0"/>
                <a:ea typeface="Times New Roman" pitchFamily="18" charset="0"/>
                <a:cs typeface="B Nazanin" pitchFamily="2" charset="-78"/>
              </a:rPr>
              <a:t>. </a:t>
            </a:r>
          </a:p>
          <a:p>
            <a:pPr lvl="0" eaLnBrk="0" fontAlgn="base" hangingPunct="0">
              <a:lnSpc>
                <a:spcPct val="150000"/>
              </a:lnSpc>
              <a:spcBef>
                <a:spcPct val="0"/>
              </a:spcBef>
              <a:spcAft>
                <a:spcPct val="0"/>
              </a:spcAft>
            </a:pPr>
            <a:r>
              <a:rPr lang="fa-IR" b="1" dirty="0">
                <a:solidFill>
                  <a:srgbClr val="0000FF"/>
                </a:solidFill>
                <a:latin typeface="Arial" pitchFamily="34" charset="0"/>
                <a:ea typeface="Times New Roman" pitchFamily="18" charset="0"/>
                <a:cs typeface="B Nazanin" pitchFamily="2" charset="-78"/>
                <a:hlinkClick r:id="rId4" tooltip="آسم شکننده (صفحه وجود ندارد)"/>
              </a:rPr>
              <a:t>آسم شکننده</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نوعی آسم است که به‌واسطه حملات شدید و مکرر قابل تشخیص است</a:t>
            </a:r>
            <a:r>
              <a:rPr lang="en-US" b="1" dirty="0">
                <a:latin typeface="Arial" pitchFamily="34" charset="0"/>
                <a:ea typeface="Times New Roman" pitchFamily="18" charset="0"/>
                <a:cs typeface="B Nazanin" pitchFamily="2" charset="-78"/>
              </a:rPr>
              <a:t>. </a:t>
            </a:r>
            <a:r>
              <a:rPr lang="fa-IR" b="1" dirty="0">
                <a:latin typeface="Arial" pitchFamily="34" charset="0"/>
                <a:ea typeface="Times New Roman" pitchFamily="18" charset="0"/>
                <a:cs typeface="B Nazanin" pitchFamily="2" charset="-78"/>
              </a:rPr>
              <a:t>آسم شکننده نوع ۱ بیماری‌ای است که بیشینه جریان آن با وجود استفاده فراوان از دارو بسیار متغیر است. آسم شکننده نوع ۲، آسم غیرفعال و به خوبی کنترل شده‌ای است که به‌طور ناگهان بسیار تشدید می‌شود</a:t>
            </a:r>
            <a:r>
              <a:rPr lang="en-US" b="1" dirty="0">
                <a:latin typeface="Arial" pitchFamily="34" charset="0"/>
                <a:ea typeface="Times New Roman" pitchFamily="18" charset="0"/>
                <a:cs typeface="B Nazanin" pitchFamily="2" charset="-78"/>
              </a:rPr>
              <a:t>. </a:t>
            </a:r>
          </a:p>
          <a:p>
            <a:pPr lvl="0" rtl="0" eaLnBrk="0" fontAlgn="base" hangingPunct="0">
              <a:lnSpc>
                <a:spcPct val="150000"/>
              </a:lnSpc>
              <a:spcBef>
                <a:spcPct val="0"/>
              </a:spcBef>
              <a:spcAft>
                <a:spcPct val="0"/>
              </a:spcAft>
            </a:pPr>
            <a:endParaRPr lang="en-US" dirty="0">
              <a:latin typeface="Arial" pitchFamily="34" charset="0"/>
              <a:cs typeface="B Nazanin" pitchFamily="2" charset="-78"/>
            </a:endParaRPr>
          </a:p>
        </p:txBody>
      </p:sp>
    </p:spTree>
    <p:extLst>
      <p:ext uri="{BB962C8B-B14F-4D97-AF65-F5344CB8AC3E}">
        <p14:creationId xmlns:p14="http://schemas.microsoft.com/office/powerpoint/2010/main" val="2290543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995936" y="0"/>
            <a:ext cx="5129042" cy="5493812"/>
          </a:xfrm>
          <a:prstGeom prst="rect">
            <a:avLst/>
          </a:prstGeom>
        </p:spPr>
        <p:txBody>
          <a:bodyPr wrap="square">
            <a:spAutoFit/>
          </a:bodyPr>
          <a:lstStyle/>
          <a:p>
            <a:pPr>
              <a:lnSpc>
                <a:spcPct val="150000"/>
              </a:lnSpc>
            </a:pPr>
            <a:r>
              <a:rPr lang="fa-IR" sz="3600" b="1" dirty="0">
                <a:cs typeface="B Nazanin" pitchFamily="2" charset="-78"/>
              </a:rPr>
              <a:t>ناشی از ورزش</a:t>
            </a:r>
            <a:endParaRPr lang="en-US" sz="3600" b="1" dirty="0">
              <a:cs typeface="B Nazanin" pitchFamily="2" charset="-78"/>
            </a:endParaRPr>
          </a:p>
          <a:p>
            <a:pPr>
              <a:lnSpc>
                <a:spcPct val="150000"/>
              </a:lnSpc>
            </a:pPr>
            <a:r>
              <a:rPr lang="fa-IR" b="1" dirty="0">
                <a:cs typeface="B Nazanin" pitchFamily="2" charset="-78"/>
              </a:rPr>
              <a:t>ورزش می‌تواند هم در افراد مبتلا به آسم و هم در سایر افراد باعث </a:t>
            </a:r>
            <a:r>
              <a:rPr lang="fa-IR" b="1" u="sng" dirty="0">
                <a:cs typeface="B Nazanin" pitchFamily="2" charset="-78"/>
                <a:hlinkClick r:id="rId3" tooltip="انقباض برونش (صفحه وجود ندارد)"/>
              </a:rPr>
              <a:t>انقباض برونش</a:t>
            </a:r>
            <a:r>
              <a:rPr lang="en-US" b="1" dirty="0">
                <a:cs typeface="B Nazanin" pitchFamily="2" charset="-78"/>
              </a:rPr>
              <a:t> </a:t>
            </a:r>
            <a:r>
              <a:rPr lang="fa-IR" b="1" dirty="0">
                <a:cs typeface="B Nazanin" pitchFamily="2" charset="-78"/>
              </a:rPr>
              <a:t>شود</a:t>
            </a:r>
            <a:r>
              <a:rPr lang="en-US" b="1" dirty="0">
                <a:cs typeface="B Nazanin" pitchFamily="2" charset="-78"/>
              </a:rPr>
              <a:t>. </a:t>
            </a:r>
            <a:r>
              <a:rPr lang="fa-IR" b="1" dirty="0">
                <a:cs typeface="B Nazanin" pitchFamily="2" charset="-78"/>
              </a:rPr>
              <a:t>این مسئله در اکثر افراد مبتلا به آسم و در ۲۰٪ افراد بدون آسم رخ می‌دهد</a:t>
            </a:r>
            <a:r>
              <a:rPr lang="en-US" b="1" dirty="0">
                <a:cs typeface="B Nazanin" pitchFamily="2" charset="-78"/>
              </a:rPr>
              <a:t>. </a:t>
            </a:r>
            <a:r>
              <a:rPr lang="fa-IR" b="1" dirty="0">
                <a:cs typeface="B Nazanin" pitchFamily="2" charset="-78"/>
              </a:rPr>
              <a:t>در بین ورزشکاران، این مسئله بیشتر در ورزشکاران حرفه‌ای رخ می‌دهد، و میزان آن از ۳٪ در </a:t>
            </a:r>
            <a:r>
              <a:rPr lang="fa-IR" b="1" u="sng" dirty="0">
                <a:cs typeface="B Nazanin" pitchFamily="2" charset="-78"/>
                <a:hlinkClick r:id="rId4" tooltip="سورتمه‌سواری (صفحه وجود ندارد)"/>
              </a:rPr>
              <a:t>سورتمه‌سواری</a:t>
            </a:r>
            <a:r>
              <a:rPr lang="en-US" b="1" dirty="0">
                <a:cs typeface="B Nazanin" pitchFamily="2" charset="-78"/>
              </a:rPr>
              <a:t> </a:t>
            </a:r>
            <a:r>
              <a:rPr lang="fa-IR" b="1" dirty="0">
                <a:cs typeface="B Nazanin" pitchFamily="2" charset="-78"/>
              </a:rPr>
              <a:t>تا ۵۰٪ در </a:t>
            </a:r>
            <a:r>
              <a:rPr lang="fa-IR" b="1" u="sng" dirty="0">
                <a:cs typeface="B Nazanin" pitchFamily="2" charset="-78"/>
                <a:hlinkClick r:id="rId5" tooltip="دوچرخه‌سواری"/>
              </a:rPr>
              <a:t>دوچرخه‌سواری</a:t>
            </a:r>
            <a:r>
              <a:rPr lang="en-US" b="1" dirty="0">
                <a:cs typeface="B Nazanin" pitchFamily="2" charset="-78"/>
              </a:rPr>
              <a:t> </a:t>
            </a:r>
            <a:r>
              <a:rPr lang="fa-IR" b="1" dirty="0">
                <a:cs typeface="B Nazanin" pitchFamily="2" charset="-78"/>
              </a:rPr>
              <a:t>و ۶۰٪ برای </a:t>
            </a:r>
            <a:r>
              <a:rPr lang="fa-IR" b="1" u="sng" dirty="0">
                <a:cs typeface="B Nazanin" pitchFamily="2" charset="-78"/>
                <a:hlinkClick r:id="rId6" tooltip="اسکی صحرانوردی"/>
              </a:rPr>
              <a:t>اسکی صحرانوردی</a:t>
            </a:r>
            <a:r>
              <a:rPr lang="en-US" b="1" dirty="0">
                <a:cs typeface="B Nazanin" pitchFamily="2" charset="-78"/>
              </a:rPr>
              <a:t> </a:t>
            </a:r>
            <a:r>
              <a:rPr lang="fa-IR" b="1" dirty="0">
                <a:cs typeface="B Nazanin" pitchFamily="2" charset="-78"/>
              </a:rPr>
              <a:t>در تغییر است</a:t>
            </a:r>
            <a:r>
              <a:rPr lang="en-US" b="1" dirty="0">
                <a:cs typeface="B Nazanin" pitchFamily="2" charset="-78"/>
              </a:rPr>
              <a:t>. </a:t>
            </a:r>
            <a:r>
              <a:rPr lang="fa-IR" b="1" dirty="0">
                <a:cs typeface="B Nazanin" pitchFamily="2" charset="-78"/>
              </a:rPr>
              <a:t>گرچه این اتفاق ممکن است در هر گونه شرایط آب و هوایی رخ دهد، اما هنگامی که هوا سرد و خشک است شایع‌تر می‌باشد</a:t>
            </a:r>
            <a:r>
              <a:rPr lang="en-US" b="1" dirty="0">
                <a:cs typeface="B Nazanin" pitchFamily="2" charset="-78"/>
              </a:rPr>
              <a:t>. </a:t>
            </a:r>
            <a:r>
              <a:rPr lang="fa-IR" b="1" dirty="0">
                <a:cs typeface="B Nazanin" pitchFamily="2" charset="-78"/>
              </a:rPr>
              <a:t>آگونیست بتا ۲ استنشاقی موجب بهبود عملکرد ورزشی در میان افراد غیرمبتلا به آسم نمی‌شود،اما استفاده از دوز خوراکی آن ممکن قدرت و استقامت افراد را بهبود بخشد</a:t>
            </a:r>
            <a:r>
              <a:rPr lang="en-US" b="1" dirty="0">
                <a:cs typeface="B Nazanin" pitchFamily="2" charset="-78"/>
              </a:rPr>
              <a:t>. </a:t>
            </a:r>
          </a:p>
        </p:txBody>
      </p:sp>
    </p:spTree>
    <p:extLst>
      <p:ext uri="{BB962C8B-B14F-4D97-AF65-F5344CB8AC3E}">
        <p14:creationId xmlns:p14="http://schemas.microsoft.com/office/powerpoint/2010/main" val="2846355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8680"/>
            <a:ext cx="9144000" cy="3831818"/>
          </a:xfrm>
          <a:prstGeom prst="rect">
            <a:avLst/>
          </a:prstGeom>
        </p:spPr>
        <p:txBody>
          <a:bodyPr wrap="square">
            <a:spAutoFit/>
          </a:bodyPr>
          <a:lstStyle/>
          <a:p>
            <a:pPr>
              <a:lnSpc>
                <a:spcPct val="150000"/>
              </a:lnSpc>
            </a:pPr>
            <a:r>
              <a:rPr lang="fa-IR" sz="3600" b="1" dirty="0">
                <a:cs typeface="B Nazanin" pitchFamily="2" charset="-78"/>
              </a:rPr>
              <a:t>حرفه‌ای</a:t>
            </a:r>
            <a:endParaRPr lang="en-US" sz="3600" b="1" dirty="0">
              <a:cs typeface="B Nazanin" pitchFamily="2" charset="-78"/>
            </a:endParaRPr>
          </a:p>
          <a:p>
            <a:pPr>
              <a:lnSpc>
                <a:spcPct val="150000"/>
              </a:lnSpc>
            </a:pPr>
            <a:r>
              <a:rPr lang="fa-IR" b="1" dirty="0">
                <a:cs typeface="B Nazanin" pitchFamily="2" charset="-78"/>
              </a:rPr>
              <a:t>آسم ناشی از محیط کار (یا بدتر شدن آن)، به‌طور معمول از جمله </a:t>
            </a:r>
            <a:r>
              <a:rPr lang="fa-IR" b="1" u="sng" dirty="0">
                <a:cs typeface="B Nazanin" pitchFamily="2" charset="-78"/>
                <a:hlinkClick r:id="rId2" tooltip="بیماری‌های شغلی (صفحه وجود ندارد)"/>
              </a:rPr>
              <a:t>بیماری‌های شغلی</a:t>
            </a:r>
            <a:r>
              <a:rPr lang="en-US" b="1" dirty="0">
                <a:cs typeface="B Nazanin" pitchFamily="2" charset="-78"/>
              </a:rPr>
              <a:t> </a:t>
            </a:r>
            <a:r>
              <a:rPr lang="fa-IR" b="1" dirty="0">
                <a:cs typeface="B Nazanin" pitchFamily="2" charset="-78"/>
              </a:rPr>
              <a:t>است که گزارش می‌شود</a:t>
            </a:r>
            <a:r>
              <a:rPr lang="en-US" b="1" dirty="0">
                <a:cs typeface="B Nazanin" pitchFamily="2" charset="-78"/>
              </a:rPr>
              <a:t>. </a:t>
            </a:r>
            <a:r>
              <a:rPr lang="fa-IR" b="1" dirty="0">
                <a:cs typeface="B Nazanin" pitchFamily="2" charset="-78"/>
              </a:rPr>
              <a:t>اما بسیاری از موارد گزارش نشده و یا تشخیص داده نمی‌شود</a:t>
            </a:r>
            <a:r>
              <a:rPr lang="en-US" b="1" dirty="0">
                <a:cs typeface="B Nazanin" pitchFamily="2" charset="-78"/>
              </a:rPr>
              <a:t>. </a:t>
            </a:r>
            <a:r>
              <a:rPr lang="fa-IR" b="1" dirty="0">
                <a:cs typeface="B Nazanin" pitchFamily="2" charset="-78"/>
              </a:rPr>
              <a:t>تخمین زده شده است که بین ۵-۲۵٪ از موارد آسم در بزرگسالان مربوط به کار باشد. چند صد عامل مختلف در این زمینه دخیل است که چند مورد از آن‌ها به شرح زیر است</a:t>
            </a:r>
            <a:r>
              <a:rPr lang="en-US" b="1" dirty="0">
                <a:cs typeface="B Nazanin" pitchFamily="2" charset="-78"/>
              </a:rPr>
              <a:t>: </a:t>
            </a:r>
            <a:r>
              <a:rPr lang="fa-IR" b="1" u="sng" dirty="0">
                <a:cs typeface="B Nazanin" pitchFamily="2" charset="-78"/>
                <a:hlinkClick r:id="rId3" tooltip="ایزوسیانات‌ها (صفحه وجود ندارد)"/>
              </a:rPr>
              <a:t>ایزوسیانات‌ها</a:t>
            </a:r>
            <a:r>
              <a:rPr lang="fa-IR" b="1" dirty="0">
                <a:cs typeface="B Nazanin" pitchFamily="2" charset="-78"/>
              </a:rPr>
              <a:t>، آرد و گرد و غبار چوب، </a:t>
            </a:r>
            <a:r>
              <a:rPr lang="fa-IR" b="1" u="sng" dirty="0">
                <a:cs typeface="B Nazanin" pitchFamily="2" charset="-78"/>
                <a:hlinkClick r:id="rId4" tooltip="کلوفون (صفحه وجود ندارد)"/>
              </a:rPr>
              <a:t>کلوفون</a:t>
            </a:r>
            <a:r>
              <a:rPr lang="fa-IR" b="1" dirty="0">
                <a:cs typeface="B Nazanin" pitchFamily="2" charset="-78"/>
              </a:rPr>
              <a:t>، </a:t>
            </a:r>
            <a:r>
              <a:rPr lang="fa-IR" b="1" u="sng" dirty="0">
                <a:cs typeface="B Nazanin" pitchFamily="2" charset="-78"/>
                <a:hlinkClick r:id="rId5" tooltip="روان‌کننده لحیم‌کاری (صفحه وجود ندارد)"/>
              </a:rPr>
              <a:t>روان‌کننده لحیم‌کاری</a:t>
            </a:r>
            <a:r>
              <a:rPr lang="fa-IR" b="1" dirty="0">
                <a:cs typeface="B Nazanin" pitchFamily="2" charset="-78"/>
              </a:rPr>
              <a:t>، </a:t>
            </a:r>
            <a:r>
              <a:rPr lang="fa-IR" b="1" u="sng" dirty="0">
                <a:cs typeface="B Nazanin" pitchFamily="2" charset="-78"/>
                <a:hlinkClick r:id="rId6" tooltip="لاتکس"/>
              </a:rPr>
              <a:t>لاتکس</a:t>
            </a:r>
            <a:r>
              <a:rPr lang="en-US" b="1" dirty="0">
                <a:cs typeface="B Nazanin" pitchFamily="2" charset="-78"/>
              </a:rPr>
              <a:t> </a:t>
            </a:r>
            <a:r>
              <a:rPr lang="fa-IR" b="1" dirty="0">
                <a:cs typeface="B Nazanin" pitchFamily="2" charset="-78"/>
              </a:rPr>
              <a:t>حیوانات، و </a:t>
            </a:r>
            <a:r>
              <a:rPr lang="fa-IR" b="1" u="sng" dirty="0">
                <a:cs typeface="B Nazanin" pitchFamily="2" charset="-78"/>
                <a:hlinkClick r:id="rId7" tooltip="آلدئیدها (صفحه وجود ندارد)"/>
              </a:rPr>
              <a:t>آلدئیدها</a:t>
            </a:r>
            <a:r>
              <a:rPr lang="en-US" b="1" dirty="0">
                <a:cs typeface="B Nazanin" pitchFamily="2" charset="-78"/>
              </a:rPr>
              <a:t>. </a:t>
            </a:r>
            <a:r>
              <a:rPr lang="fa-IR" b="1" dirty="0">
                <a:cs typeface="B Nazanin" pitchFamily="2" charset="-78"/>
              </a:rPr>
              <a:t>مشاغلی که بیشترین خطر ابتلا به این مشکلات را دارند عبارتند از: افرادی که </a:t>
            </a:r>
            <a:r>
              <a:rPr lang="fa-IR" b="1" u="sng" dirty="0">
                <a:cs typeface="B Nazanin" pitchFamily="2" charset="-78"/>
                <a:hlinkClick r:id="rId8" tooltip="رنگ‌کاری پاششی (صفحه وجود ندارد)"/>
              </a:rPr>
              <a:t>رنگ‌کاری پاششی</a:t>
            </a:r>
            <a:r>
              <a:rPr lang="en-US" b="1" dirty="0">
                <a:cs typeface="B Nazanin" pitchFamily="2" charset="-78"/>
              </a:rPr>
              <a:t> </a:t>
            </a:r>
            <a:r>
              <a:rPr lang="fa-IR" b="1" dirty="0">
                <a:cs typeface="B Nazanin" pitchFamily="2" charset="-78"/>
              </a:rPr>
              <a:t>انجام می‌دهند، نانواها و کسانی که غذا می‌پزند، پرستاران، کارگران واحدهای شیمیایی، کسانی که با حیوانات کار می‌کنند، </a:t>
            </a:r>
            <a:r>
              <a:rPr lang="fa-IR" b="1" u="sng" dirty="0">
                <a:cs typeface="B Nazanin" pitchFamily="2" charset="-78"/>
                <a:hlinkClick r:id="rId9" tooltip="جوشکاران (صفحه وجود ندارد)"/>
              </a:rPr>
              <a:t>جوشکاران</a:t>
            </a:r>
            <a:r>
              <a:rPr lang="fa-IR" b="1" dirty="0">
                <a:cs typeface="B Nazanin" pitchFamily="2" charset="-78"/>
              </a:rPr>
              <a:t>، آرایشگران و کارگران چوب‌بری‌ها</a:t>
            </a:r>
            <a:r>
              <a:rPr lang="en-US" b="1" dirty="0"/>
              <a:t>. </a:t>
            </a:r>
          </a:p>
        </p:txBody>
      </p:sp>
    </p:spTree>
    <p:extLst>
      <p:ext uri="{BB962C8B-B14F-4D97-AF65-F5344CB8AC3E}">
        <p14:creationId xmlns:p14="http://schemas.microsoft.com/office/powerpoint/2010/main" val="3874814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96752"/>
            <a:ext cx="9144000" cy="3381695"/>
          </a:xfrm>
          <a:prstGeom prst="rect">
            <a:avLst/>
          </a:prstGeom>
        </p:spPr>
        <p:txBody>
          <a:bodyPr wrap="square">
            <a:spAutoFit/>
          </a:bodyPr>
          <a:lstStyle/>
          <a:p>
            <a:pPr>
              <a:lnSpc>
                <a:spcPct val="150000"/>
              </a:lnSpc>
            </a:pPr>
            <a:r>
              <a:rPr lang="fa-IR" b="1" dirty="0" smtClean="0">
                <a:cs typeface="B Nazanin" pitchFamily="2" charset="-78"/>
              </a:rPr>
              <a:t>آسم </a:t>
            </a:r>
            <a:r>
              <a:rPr lang="fa-IR" b="1" dirty="0">
                <a:cs typeface="B Nazanin" pitchFamily="2" charset="-78"/>
              </a:rPr>
              <a:t>در </a:t>
            </a:r>
            <a:r>
              <a:rPr lang="fa-IR" b="1" u="sng" dirty="0">
                <a:cs typeface="B Nazanin" pitchFamily="2" charset="-78"/>
                <a:hlinkClick r:id="rId2" tooltip="مصر باستان"/>
              </a:rPr>
              <a:t>مصر باستان</a:t>
            </a:r>
            <a:r>
              <a:rPr lang="en-US" b="1" dirty="0">
                <a:cs typeface="B Nazanin" pitchFamily="2" charset="-78"/>
              </a:rPr>
              <a:t> </a:t>
            </a:r>
            <a:r>
              <a:rPr lang="fa-IR" b="1" dirty="0">
                <a:cs typeface="B Nazanin" pitchFamily="2" charset="-78"/>
              </a:rPr>
              <a:t>شناخته شده بود و با نوشیدن مخلوطی از </a:t>
            </a:r>
            <a:r>
              <a:rPr lang="fa-IR" b="1" u="sng" dirty="0">
                <a:cs typeface="B Nazanin" pitchFamily="2" charset="-78"/>
                <a:hlinkClick r:id="rId3" tooltip="عود"/>
              </a:rPr>
              <a:t>عود</a:t>
            </a:r>
            <a:r>
              <a:rPr lang="en-US" b="1" dirty="0">
                <a:cs typeface="B Nazanin" pitchFamily="2" charset="-78"/>
              </a:rPr>
              <a:t> </a:t>
            </a:r>
            <a:r>
              <a:rPr lang="fa-IR" b="1" dirty="0">
                <a:cs typeface="B Nazanin" pitchFamily="2" charset="-78"/>
              </a:rPr>
              <a:t>موسوم به </a:t>
            </a:r>
            <a:r>
              <a:rPr lang="fa-IR" b="1" u="sng" dirty="0">
                <a:cs typeface="B Nazanin" pitchFamily="2" charset="-78"/>
                <a:hlinkClick r:id="rId4" tooltip="کیفی (صفحه وجود ندارد)"/>
              </a:rPr>
              <a:t>کیفی</a:t>
            </a:r>
            <a:r>
              <a:rPr lang="en-US" b="1" dirty="0">
                <a:cs typeface="B Nazanin" pitchFamily="2" charset="-78"/>
              </a:rPr>
              <a:t> </a:t>
            </a:r>
            <a:r>
              <a:rPr lang="fa-IR" b="1" dirty="0">
                <a:cs typeface="B Nazanin" pitchFamily="2" charset="-78"/>
              </a:rPr>
              <a:t>مورد مداوا قرار می‌گرفت</a:t>
            </a:r>
            <a:r>
              <a:rPr lang="en-US" b="1" dirty="0">
                <a:cs typeface="B Nazanin" pitchFamily="2" charset="-78"/>
              </a:rPr>
              <a:t>. </a:t>
            </a:r>
            <a:r>
              <a:rPr lang="fa-IR" b="1" dirty="0">
                <a:cs typeface="B Nazanin" pitchFamily="2" charset="-78"/>
              </a:rPr>
              <a:t>این بیماری در حدود ۴۵۰ سال قبل از میلاد رسماً توسط </a:t>
            </a:r>
            <a:r>
              <a:rPr lang="fa-IR" b="1" u="sng" dirty="0">
                <a:cs typeface="B Nazanin" pitchFamily="2" charset="-78"/>
                <a:hlinkClick r:id="rId5" tooltip="بقراط"/>
              </a:rPr>
              <a:t>بقراط</a:t>
            </a:r>
            <a:r>
              <a:rPr lang="en-US" b="1" dirty="0">
                <a:cs typeface="B Nazanin" pitchFamily="2" charset="-78"/>
              </a:rPr>
              <a:t> </a:t>
            </a:r>
            <a:r>
              <a:rPr lang="fa-IR" b="1" dirty="0">
                <a:cs typeface="B Nazanin" pitchFamily="2" charset="-78"/>
              </a:rPr>
              <a:t>به عنوان یک مشکل تنفسی خاص و با کلمه یونانی "نفس نفس زدن" نامگذاری شد که اساس نام امروزی آن را تشکیل می‌دهد</a:t>
            </a:r>
            <a:r>
              <a:rPr lang="en-US" b="1" dirty="0">
                <a:cs typeface="B Nazanin" pitchFamily="2" charset="-78"/>
              </a:rPr>
              <a:t>. </a:t>
            </a:r>
            <a:r>
              <a:rPr lang="fa-IR" b="1" dirty="0">
                <a:cs typeface="B Nazanin" pitchFamily="2" charset="-78"/>
              </a:rPr>
              <a:t>در ۲۰۰ سال قبل از میلاد، اعتقاد بر این بود که این بیماری دست‌کم تا حدودی به احساسات مربوط است</a:t>
            </a:r>
            <a:r>
              <a:rPr lang="en-US" b="1" dirty="0">
                <a:cs typeface="B Nazanin" pitchFamily="2" charset="-78"/>
              </a:rPr>
              <a:t>. </a:t>
            </a:r>
          </a:p>
          <a:p>
            <a:pPr>
              <a:lnSpc>
                <a:spcPct val="150000"/>
              </a:lnSpc>
            </a:pPr>
            <a:r>
              <a:rPr lang="fa-IR" b="1" dirty="0">
                <a:cs typeface="B Nazanin" pitchFamily="2" charset="-78"/>
              </a:rPr>
              <a:t>در سال ۱۸۷۳، یکی از اولین مقالات در طب مدرن در مورد این موضوع کوشید </a:t>
            </a:r>
            <a:r>
              <a:rPr lang="fa-IR" b="1" u="sng" dirty="0">
                <a:cs typeface="B Nazanin" pitchFamily="2" charset="-78"/>
                <a:hlinkClick r:id="rId6" tooltip="پاتوفیزیولوژی"/>
              </a:rPr>
              <a:t>پاتوفیزیولوژی</a:t>
            </a:r>
            <a:r>
              <a:rPr lang="en-US" b="1" dirty="0">
                <a:cs typeface="B Nazanin" pitchFamily="2" charset="-78"/>
              </a:rPr>
              <a:t> </a:t>
            </a:r>
            <a:r>
              <a:rPr lang="fa-IR" b="1" dirty="0">
                <a:cs typeface="B Nazanin" pitchFamily="2" charset="-78"/>
              </a:rPr>
              <a:t>این بیماری را شرح دهد، در حالی که مقاله‌ای در سال ۱۸۷۲ به این نتیجه رسید بود که آسم را می‌توان با مالیدن </a:t>
            </a:r>
            <a:r>
              <a:rPr lang="fa-IR" b="1" u="sng" dirty="0">
                <a:cs typeface="B Nazanin" pitchFamily="2" charset="-78"/>
                <a:hlinkClick r:id="rId7" tooltip="روغن مالیدنی ABC (صفحه وجود ندارد)"/>
              </a:rPr>
              <a:t>روغن کلروفرم</a:t>
            </a:r>
            <a:r>
              <a:rPr lang="en-US" b="1" dirty="0">
                <a:cs typeface="B Nazanin" pitchFamily="2" charset="-78"/>
              </a:rPr>
              <a:t> </a:t>
            </a:r>
            <a:r>
              <a:rPr lang="fa-IR" b="1" dirty="0">
                <a:cs typeface="B Nazanin" pitchFamily="2" charset="-78"/>
              </a:rPr>
              <a:t>به سینه درمان کرد</a:t>
            </a:r>
            <a:r>
              <a:rPr lang="en-US" b="1" dirty="0">
                <a:cs typeface="B Nazanin" pitchFamily="2" charset="-78"/>
              </a:rPr>
              <a:t>. </a:t>
            </a:r>
            <a:r>
              <a:rPr lang="fa-IR" b="1" u="sng" dirty="0">
                <a:cs typeface="B Nazanin" pitchFamily="2" charset="-78"/>
                <a:hlinkClick r:id="rId8" tooltip="ماده دارویی (صفحه وجود ندارد)"/>
              </a:rPr>
              <a:t>درمان پزشکی</a:t>
            </a:r>
            <a:r>
              <a:rPr lang="en-US" b="1" dirty="0">
                <a:cs typeface="B Nazanin" pitchFamily="2" charset="-78"/>
              </a:rPr>
              <a:t> </a:t>
            </a:r>
            <a:r>
              <a:rPr lang="fa-IR" b="1" dirty="0">
                <a:cs typeface="B Nazanin" pitchFamily="2" charset="-78"/>
              </a:rPr>
              <a:t>در دهه ۱۸۸۰، شامل استفاده از دوز </a:t>
            </a:r>
            <a:r>
              <a:rPr lang="fa-IR" b="1" u="sng" dirty="0">
                <a:cs typeface="B Nazanin" pitchFamily="2" charset="-78"/>
                <a:hlinkClick r:id="rId9" tooltip="درمان داخل وریدی"/>
              </a:rPr>
              <a:t>وریدی</a:t>
            </a:r>
            <a:r>
              <a:rPr lang="en-US" b="1" dirty="0">
                <a:cs typeface="B Nazanin" pitchFamily="2" charset="-78"/>
              </a:rPr>
              <a:t> </a:t>
            </a:r>
            <a:r>
              <a:rPr lang="fa-IR" b="1" dirty="0">
                <a:cs typeface="B Nazanin" pitchFamily="2" charset="-78"/>
              </a:rPr>
              <a:t>دارویی به نام </a:t>
            </a:r>
            <a:r>
              <a:rPr lang="fa-IR" b="1" u="sng" dirty="0">
                <a:cs typeface="B Nazanin" pitchFamily="2" charset="-78"/>
                <a:hlinkClick r:id="rId10" tooltip="پیلوکارپین"/>
              </a:rPr>
              <a:t>پیلوکارپین</a:t>
            </a:r>
            <a:r>
              <a:rPr lang="en-US" b="1" dirty="0">
                <a:cs typeface="B Nazanin" pitchFamily="2" charset="-78"/>
              </a:rPr>
              <a:t> </a:t>
            </a:r>
            <a:r>
              <a:rPr lang="fa-IR" b="1" dirty="0">
                <a:cs typeface="B Nazanin" pitchFamily="2" charset="-78"/>
              </a:rPr>
              <a:t>بود</a:t>
            </a:r>
            <a:r>
              <a:rPr lang="en-US" b="1" dirty="0">
                <a:cs typeface="B Nazanin" pitchFamily="2" charset="-78"/>
              </a:rPr>
              <a:t>. </a:t>
            </a:r>
            <a:r>
              <a:rPr lang="fa-IR" b="1" dirty="0">
                <a:cs typeface="B Nazanin" pitchFamily="2" charset="-78"/>
              </a:rPr>
              <a:t>در سال ۱۸۸۶، اف. اچ. باسورث در خصوص ارتباط بین آسم و </a:t>
            </a:r>
            <a:r>
              <a:rPr lang="fa-IR" b="1" u="sng" dirty="0">
                <a:cs typeface="B Nazanin" pitchFamily="2" charset="-78"/>
                <a:hlinkClick r:id="rId11" tooltip="تب یونجه (صفحه وجود ندارد)"/>
              </a:rPr>
              <a:t>تب یونجه</a:t>
            </a:r>
            <a:r>
              <a:rPr lang="en-US" b="1" dirty="0">
                <a:cs typeface="B Nazanin" pitchFamily="2" charset="-78"/>
              </a:rPr>
              <a:t> </a:t>
            </a:r>
            <a:r>
              <a:rPr lang="fa-IR" b="1" dirty="0">
                <a:cs typeface="B Nazanin" pitchFamily="2" charset="-78"/>
              </a:rPr>
              <a:t>نظریه‌پردازی کرد</a:t>
            </a:r>
            <a:r>
              <a:rPr lang="en-US" b="1" dirty="0">
                <a:cs typeface="B Nazanin" pitchFamily="2" charset="-78"/>
              </a:rPr>
              <a:t>. </a:t>
            </a:r>
          </a:p>
        </p:txBody>
      </p:sp>
      <p:sp>
        <p:nvSpPr>
          <p:cNvPr id="2" name="Rectangle 1"/>
          <p:cNvSpPr/>
          <p:nvPr/>
        </p:nvSpPr>
        <p:spPr>
          <a:xfrm>
            <a:off x="7141696" y="341094"/>
            <a:ext cx="1476686" cy="646331"/>
          </a:xfrm>
          <a:prstGeom prst="rect">
            <a:avLst/>
          </a:prstGeom>
        </p:spPr>
        <p:txBody>
          <a:bodyPr wrap="none">
            <a:spAutoFit/>
          </a:bodyPr>
          <a:lstStyle/>
          <a:p>
            <a:pPr lvl="0"/>
            <a:r>
              <a:rPr lang="fa-IR" sz="3600" b="1" dirty="0">
                <a:solidFill>
                  <a:prstClr val="black"/>
                </a:solidFill>
                <a:cs typeface="B Koodak" pitchFamily="2" charset="-78"/>
              </a:rPr>
              <a:t>تاریخچه</a:t>
            </a:r>
            <a:endParaRPr lang="en-US" sz="3600" b="1" dirty="0">
              <a:solidFill>
                <a:prstClr val="black"/>
              </a:solidFill>
              <a:cs typeface="B Koodak" pitchFamily="2" charset="-78"/>
            </a:endParaRPr>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1894" y="4437112"/>
            <a:ext cx="3117726" cy="2226370"/>
          </a:xfrm>
          <a:prstGeom prst="rect">
            <a:avLst/>
          </a:prstGeom>
          <a:ln>
            <a:noFill/>
          </a:ln>
          <a:effectLst>
            <a:softEdge rad="112500"/>
          </a:effectLst>
        </p:spPr>
      </p:pic>
    </p:spTree>
    <p:extLst>
      <p:ext uri="{BB962C8B-B14F-4D97-AF65-F5344CB8AC3E}">
        <p14:creationId xmlns:p14="http://schemas.microsoft.com/office/powerpoint/2010/main" val="1006431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2"/>
            <a:ext cx="9144000" cy="3416320"/>
          </a:xfrm>
          <a:prstGeom prst="rect">
            <a:avLst/>
          </a:prstGeom>
        </p:spPr>
        <p:txBody>
          <a:bodyPr wrap="square">
            <a:spAutoFit/>
          </a:bodyPr>
          <a:lstStyle/>
          <a:p>
            <a:pPr>
              <a:lnSpc>
                <a:spcPct val="150000"/>
              </a:lnSpc>
            </a:pPr>
            <a:r>
              <a:rPr lang="fa-IR" sz="3600" b="1" dirty="0">
                <a:cs typeface="B Nazanin" pitchFamily="2" charset="-78"/>
              </a:rPr>
              <a:t>تشخیص افتراقی</a:t>
            </a:r>
            <a:endParaRPr lang="en-US" sz="3600" b="1" dirty="0">
              <a:cs typeface="B Nazanin" pitchFamily="2" charset="-78"/>
            </a:endParaRPr>
          </a:p>
          <a:p>
            <a:pPr>
              <a:lnSpc>
                <a:spcPct val="150000"/>
              </a:lnSpc>
            </a:pPr>
            <a:r>
              <a:rPr lang="fa-IR" b="1" dirty="0">
                <a:cs typeface="B Nazanin" pitchFamily="2" charset="-78"/>
              </a:rPr>
              <a:t>بسیاری از بیماری‌های دیگر می‌تواند باعث بروز علائمی مشابه آسم شود. در کودکان، سایر بیماری‌های مجاری هوایی فوقانی مانند </a:t>
            </a:r>
            <a:r>
              <a:rPr lang="fa-IR" b="1" u="sng" dirty="0">
                <a:cs typeface="B Nazanin" pitchFamily="2" charset="-78"/>
                <a:hlinkClick r:id="rId2" tooltip="رینیت آلرژیک"/>
              </a:rPr>
              <a:t>رینیت آلرژیک</a:t>
            </a:r>
            <a:r>
              <a:rPr lang="en-US" b="1" dirty="0">
                <a:cs typeface="B Nazanin" pitchFamily="2" charset="-78"/>
              </a:rPr>
              <a:t> </a:t>
            </a:r>
            <a:r>
              <a:rPr lang="fa-IR" b="1" dirty="0">
                <a:cs typeface="B Nazanin" pitchFamily="2" charset="-78"/>
              </a:rPr>
              <a:t>و </a:t>
            </a:r>
            <a:r>
              <a:rPr lang="fa-IR" b="1" u="sng" dirty="0">
                <a:cs typeface="B Nazanin" pitchFamily="2" charset="-78"/>
                <a:hlinkClick r:id="rId3" tooltip="سینوزیت"/>
              </a:rPr>
              <a:t>سینوزیت</a:t>
            </a:r>
            <a:r>
              <a:rPr lang="en-US" b="1" dirty="0">
                <a:cs typeface="B Nazanin" pitchFamily="2" charset="-78"/>
              </a:rPr>
              <a:t> </a:t>
            </a:r>
            <a:r>
              <a:rPr lang="fa-IR" b="1" dirty="0">
                <a:cs typeface="B Nazanin" pitchFamily="2" charset="-78"/>
              </a:rPr>
              <a:t>باید از این جمله در نظر گرفته شود، و همچنین علل دیگر از جمله انسداد راه هوایی</a:t>
            </a:r>
            <a:r>
              <a:rPr lang="en-US" b="1" dirty="0">
                <a:cs typeface="B Nazanin" pitchFamily="2" charset="-78"/>
              </a:rPr>
              <a:t>: </a:t>
            </a:r>
            <a:r>
              <a:rPr lang="fa-IR" b="1" u="sng" dirty="0">
                <a:cs typeface="B Nazanin" pitchFamily="2" charset="-78"/>
                <a:hlinkClick r:id="rId4" tooltip="Foreign body (صفحه وجود ندارد)"/>
              </a:rPr>
              <a:t>آسپیراسیون جسم خارجی</a:t>
            </a:r>
            <a:r>
              <a:rPr lang="fa-IR" b="1" dirty="0">
                <a:cs typeface="B Nazanin" pitchFamily="2" charset="-78"/>
              </a:rPr>
              <a:t>، </a:t>
            </a:r>
            <a:r>
              <a:rPr lang="fa-IR" b="1" u="sng" dirty="0">
                <a:cs typeface="B Nazanin" pitchFamily="2" charset="-78"/>
                <a:hlinkClick r:id="rId5" tooltip="تنگی تراشه (صفحه وجود ندارد)"/>
              </a:rPr>
              <a:t>تنگی تراشه</a:t>
            </a:r>
            <a:r>
              <a:rPr lang="en-US" b="1" dirty="0">
                <a:cs typeface="B Nazanin" pitchFamily="2" charset="-78"/>
              </a:rPr>
              <a:t> </a:t>
            </a:r>
            <a:r>
              <a:rPr lang="fa-IR" b="1" dirty="0">
                <a:cs typeface="B Nazanin" pitchFamily="2" charset="-78"/>
              </a:rPr>
              <a:t>یا </a:t>
            </a:r>
            <a:r>
              <a:rPr lang="fa-IR" b="1" u="sng" dirty="0">
                <a:cs typeface="B Nazanin" pitchFamily="2" charset="-78"/>
                <a:hlinkClick r:id="rId6" tooltip="تراکئومالاسی (صفحه وجود ندارد)"/>
              </a:rPr>
              <a:t>تراکئومالاسی</a:t>
            </a:r>
            <a:r>
              <a:rPr lang="fa-IR" b="1" dirty="0">
                <a:cs typeface="B Nazanin" pitchFamily="2" charset="-78"/>
              </a:rPr>
              <a:t>، </a:t>
            </a:r>
            <a:r>
              <a:rPr lang="fa-IR" b="1" u="sng" dirty="0">
                <a:cs typeface="B Nazanin" pitchFamily="2" charset="-78"/>
                <a:hlinkClick r:id="rId7" tooltip="حلقه عروقی (صفحه وجود ندارد)"/>
              </a:rPr>
              <a:t>حلقه عروقی</a:t>
            </a:r>
            <a:r>
              <a:rPr lang="fa-IR" b="1" dirty="0">
                <a:cs typeface="B Nazanin" pitchFamily="2" charset="-78"/>
              </a:rPr>
              <a:t>، بزرگ شدن </a:t>
            </a:r>
            <a:r>
              <a:rPr lang="fa-IR" b="1" u="sng" dirty="0">
                <a:cs typeface="B Nazanin" pitchFamily="2" charset="-78"/>
                <a:hlinkClick r:id="rId8" tooltip="گره‌های لنفاوی"/>
              </a:rPr>
              <a:t>گره‌های لنفاوی</a:t>
            </a:r>
            <a:r>
              <a:rPr lang="en-US" b="1" dirty="0">
                <a:cs typeface="B Nazanin" pitchFamily="2" charset="-78"/>
              </a:rPr>
              <a:t> </a:t>
            </a:r>
            <a:r>
              <a:rPr lang="fa-IR" b="1" dirty="0">
                <a:cs typeface="B Nazanin" pitchFamily="2" charset="-78"/>
              </a:rPr>
              <a:t>و یا توده‌های گردن. در بزرگسالان، </a:t>
            </a:r>
            <a:r>
              <a:rPr lang="en-US" b="1" u="sng" dirty="0">
                <a:cs typeface="B Nazanin" pitchFamily="2" charset="-78"/>
                <a:hlinkClick r:id="rId9" tooltip="COPD"/>
              </a:rPr>
              <a:t>COPD</a:t>
            </a:r>
            <a:r>
              <a:rPr lang="fa-IR" b="1" dirty="0">
                <a:cs typeface="B Nazanin" pitchFamily="2" charset="-78"/>
              </a:rPr>
              <a:t>، </a:t>
            </a:r>
            <a:r>
              <a:rPr lang="fa-IR" b="1" u="sng" dirty="0">
                <a:cs typeface="B Nazanin" pitchFamily="2" charset="-78"/>
                <a:hlinkClick r:id="rId10" tooltip="نارسایی احتقانی قلب"/>
              </a:rPr>
              <a:t>نارسایی احتقانی قلب</a:t>
            </a:r>
            <a:r>
              <a:rPr lang="fa-IR" b="1" dirty="0">
                <a:cs typeface="B Nazanin" pitchFamily="2" charset="-78"/>
              </a:rPr>
              <a:t>، بزرگ شدن راه هوایی، و همچنین سرفه ناشی از دارو به علت استفاده از مهار کننده‌های</a:t>
            </a:r>
            <a:r>
              <a:rPr lang="en-US" b="1" dirty="0">
                <a:cs typeface="B Nazanin" pitchFamily="2" charset="-78"/>
              </a:rPr>
              <a:t> ACE </a:t>
            </a:r>
            <a:r>
              <a:rPr lang="fa-IR" b="1" dirty="0">
                <a:cs typeface="B Nazanin" pitchFamily="2" charset="-78"/>
              </a:rPr>
              <a:t>باید مد نظر قرار داده شود. در هر دو جمعیت </a:t>
            </a:r>
            <a:r>
              <a:rPr lang="fa-IR" b="1" u="sng" dirty="0">
                <a:cs typeface="B Nazanin" pitchFamily="2" charset="-78"/>
                <a:hlinkClick r:id="rId11" tooltip="اختلال عملکرد تارهای صوتی (صفحه وجود ندارد)"/>
              </a:rPr>
              <a:t>اختلال عملکرد تارهای صوتی</a:t>
            </a:r>
            <a:r>
              <a:rPr lang="en-US" b="1" dirty="0">
                <a:cs typeface="B Nazanin" pitchFamily="2" charset="-78"/>
              </a:rPr>
              <a:t> </a:t>
            </a:r>
            <a:r>
              <a:rPr lang="fa-IR" b="1" dirty="0">
                <a:cs typeface="B Nazanin" pitchFamily="2" charset="-78"/>
              </a:rPr>
              <a:t>نیز ممکن است مشابه باشد</a:t>
            </a:r>
            <a:r>
              <a:rPr lang="en-US" b="1" dirty="0">
                <a:cs typeface="B Nazanin" pitchFamily="2" charset="-78"/>
              </a:rPr>
              <a:t>. </a:t>
            </a:r>
          </a:p>
        </p:txBody>
      </p:sp>
    </p:spTree>
    <p:extLst>
      <p:ext uri="{BB962C8B-B14F-4D97-AF65-F5344CB8AC3E}">
        <p14:creationId xmlns:p14="http://schemas.microsoft.com/office/powerpoint/2010/main" val="2962531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53283"/>
            <a:ext cx="8640960" cy="3416320"/>
          </a:xfrm>
          <a:prstGeom prst="rect">
            <a:avLst/>
          </a:prstGeom>
        </p:spPr>
        <p:txBody>
          <a:bodyPr wrap="square">
            <a:spAutoFit/>
          </a:bodyPr>
          <a:lstStyle/>
          <a:p>
            <a:pPr lvl="0">
              <a:lnSpc>
                <a:spcPct val="150000"/>
              </a:lnSpc>
            </a:pPr>
            <a:r>
              <a:rPr lang="fa-IR" b="1" u="sng" dirty="0">
                <a:solidFill>
                  <a:prstClr val="black"/>
                </a:solidFill>
                <a:cs typeface="B Nazanin" pitchFamily="2" charset="-78"/>
                <a:hlinkClick r:id="rId2" tooltip="بیماری مزمن انسدادی ریه"/>
              </a:rPr>
              <a:t>بیماری مزمن انسدادی ریه</a:t>
            </a:r>
            <a:r>
              <a:rPr lang="en-US" b="1" dirty="0">
                <a:solidFill>
                  <a:prstClr val="black"/>
                </a:solidFill>
                <a:cs typeface="B Nazanin" pitchFamily="2" charset="-78"/>
              </a:rPr>
              <a:t> </a:t>
            </a:r>
            <a:r>
              <a:rPr lang="fa-IR" b="1" dirty="0">
                <a:solidFill>
                  <a:prstClr val="black"/>
                </a:solidFill>
                <a:cs typeface="B Nazanin" pitchFamily="2" charset="-78"/>
              </a:rPr>
              <a:t>نیز ممکن است به همراه آسم وجود داشته باشد و می‌تواند به عنوان یکی از عوارض آسم مزمن رخ دهد. پس از سن ۶۵ سالگی بسیاری از افراد مبتلا به بیماری‌های انسدادی مجاری هوایی به آسم و</a:t>
            </a:r>
            <a:r>
              <a:rPr lang="en-US" b="1" dirty="0">
                <a:solidFill>
                  <a:prstClr val="black"/>
                </a:solidFill>
                <a:cs typeface="B Nazanin" pitchFamily="2" charset="-78"/>
              </a:rPr>
              <a:t> COPD </a:t>
            </a:r>
            <a:r>
              <a:rPr lang="fa-IR" b="1" dirty="0">
                <a:solidFill>
                  <a:prstClr val="black"/>
                </a:solidFill>
                <a:cs typeface="B Nazanin" pitchFamily="2" charset="-78"/>
              </a:rPr>
              <a:t>مبتلا می‌شوند. در این شرایط، </a:t>
            </a:r>
            <a:r>
              <a:rPr lang="en-US" b="1" dirty="0">
                <a:solidFill>
                  <a:prstClr val="black"/>
                </a:solidFill>
                <a:cs typeface="B Nazanin" pitchFamily="2" charset="-78"/>
              </a:rPr>
              <a:t>COPD </a:t>
            </a:r>
            <a:r>
              <a:rPr lang="fa-IR" b="1" dirty="0">
                <a:solidFill>
                  <a:prstClr val="black"/>
                </a:solidFill>
                <a:cs typeface="B Nazanin" pitchFamily="2" charset="-78"/>
              </a:rPr>
              <a:t>را می‌توان بر حسب افزایش نوتروفیل‌های مجاری هوایی، افزایش غیرطبیعی ضخامت دیواره، و افزایش عضلات صاف برونش متمایز کرد. با این حال، این نوع پژوهش با توجه به اصول مشابه کنترل</a:t>
            </a:r>
            <a:r>
              <a:rPr lang="en-US" b="1" dirty="0">
                <a:solidFill>
                  <a:prstClr val="black"/>
                </a:solidFill>
                <a:cs typeface="B Nazanin" pitchFamily="2" charset="-78"/>
              </a:rPr>
              <a:t> COPD </a:t>
            </a:r>
            <a:r>
              <a:rPr lang="fa-IR" b="1" dirty="0">
                <a:solidFill>
                  <a:prstClr val="black"/>
                </a:solidFill>
                <a:cs typeface="B Nazanin" pitchFamily="2" charset="-78"/>
              </a:rPr>
              <a:t>و آسم انجام نمی‌شود، چرا که در هر دو مورد کورتیکواستروئیدها، آگونیست‌های بتا با اثر طولانی و ترک سیگار مورد استفاده قرار می‌گیرد</a:t>
            </a:r>
            <a:r>
              <a:rPr lang="en-US" b="1" dirty="0">
                <a:solidFill>
                  <a:prstClr val="black"/>
                </a:solidFill>
                <a:cs typeface="B Nazanin" pitchFamily="2" charset="-78"/>
              </a:rPr>
              <a:t>. </a:t>
            </a:r>
            <a:r>
              <a:rPr lang="fa-IR" b="1" dirty="0">
                <a:solidFill>
                  <a:prstClr val="black"/>
                </a:solidFill>
                <a:cs typeface="B Nazanin" pitchFamily="2" charset="-78"/>
              </a:rPr>
              <a:t>این بیماری از نظر علائم با آسم شباهت دارد، با قرار گرفتن در معرض دود سیگار و سن همبستگی دارد، برگشت علائم بعد از تجویز گشادکننده‌های برونش کمتر است، و با احتمال سابقه خانوادگی آتوپی کمتر در ارتباط است</a:t>
            </a:r>
            <a:r>
              <a:rPr lang="en-US" b="1" dirty="0">
                <a:solidFill>
                  <a:prstClr val="black"/>
                </a:solidFill>
                <a:cs typeface="B Nazanin" pitchFamily="2" charset="-78"/>
              </a:rPr>
              <a:t>. </a:t>
            </a:r>
          </a:p>
        </p:txBody>
      </p:sp>
      <p:sp>
        <p:nvSpPr>
          <p:cNvPr id="4" name="Rectangle 3"/>
          <p:cNvSpPr/>
          <p:nvPr/>
        </p:nvSpPr>
        <p:spPr>
          <a:xfrm>
            <a:off x="4859869" y="448098"/>
            <a:ext cx="4118435" cy="854080"/>
          </a:xfrm>
          <a:prstGeom prst="rect">
            <a:avLst/>
          </a:prstGeom>
        </p:spPr>
        <p:txBody>
          <a:bodyPr wrap="none">
            <a:spAutoFit/>
          </a:bodyPr>
          <a:lstStyle/>
          <a:p>
            <a:pPr lvl="0">
              <a:lnSpc>
                <a:spcPct val="150000"/>
              </a:lnSpc>
            </a:pPr>
            <a:r>
              <a:rPr lang="fa-IR" sz="3600" b="1" dirty="0">
                <a:solidFill>
                  <a:prstClr val="black"/>
                </a:solidFill>
                <a:cs typeface="B Nazanin" pitchFamily="2" charset="-78"/>
              </a:rPr>
              <a:t>تشخیص </a:t>
            </a:r>
            <a:r>
              <a:rPr lang="fa-IR" sz="3600" b="1" dirty="0" smtClean="0">
                <a:solidFill>
                  <a:prstClr val="black"/>
                </a:solidFill>
                <a:cs typeface="B Nazanin" pitchFamily="2" charset="-78"/>
              </a:rPr>
              <a:t>افتراقی(ادامه)...</a:t>
            </a:r>
            <a:endParaRPr lang="en-US" sz="3600" b="1" dirty="0">
              <a:solidFill>
                <a:prstClr val="black"/>
              </a:solidFill>
              <a:cs typeface="B Nazanin" pitchFamily="2" charset="-78"/>
            </a:endParaRPr>
          </a:p>
        </p:txBody>
      </p:sp>
    </p:spTree>
    <p:extLst>
      <p:ext uri="{BB962C8B-B14F-4D97-AF65-F5344CB8AC3E}">
        <p14:creationId xmlns:p14="http://schemas.microsoft.com/office/powerpoint/2010/main" val="19737109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357" y="48015"/>
            <a:ext cx="8964488" cy="4662815"/>
          </a:xfrm>
          <a:prstGeom prst="rect">
            <a:avLst/>
          </a:prstGeom>
        </p:spPr>
        <p:txBody>
          <a:bodyPr wrap="square">
            <a:spAutoFit/>
          </a:bodyPr>
          <a:lstStyle/>
          <a:p>
            <a:pPr>
              <a:lnSpc>
                <a:spcPct val="150000"/>
              </a:lnSpc>
            </a:pPr>
            <a:r>
              <a:rPr lang="fa-IR" sz="3600" b="1" dirty="0">
                <a:cs typeface="B Nazanin" pitchFamily="2" charset="-78"/>
              </a:rPr>
              <a:t>پیشگیری</a:t>
            </a:r>
            <a:endParaRPr lang="en-US" sz="3600" b="1" dirty="0">
              <a:cs typeface="B Nazanin" pitchFamily="2" charset="-78"/>
            </a:endParaRPr>
          </a:p>
          <a:p>
            <a:pPr>
              <a:lnSpc>
                <a:spcPct val="150000"/>
              </a:lnSpc>
            </a:pPr>
            <a:r>
              <a:rPr lang="fa-IR" b="1" dirty="0">
                <a:cs typeface="B Nazanin" pitchFamily="2" charset="-78"/>
              </a:rPr>
              <a:t>شواهد مربوط به اثربخشی اقدام‌های لازم برای جلوگیری از پیشرفت آسم اندک است</a:t>
            </a:r>
            <a:r>
              <a:rPr lang="en-US" b="1" dirty="0">
                <a:cs typeface="B Nazanin" pitchFamily="2" charset="-78"/>
              </a:rPr>
              <a:t>. </a:t>
            </a:r>
            <a:r>
              <a:rPr lang="fa-IR" b="1" dirty="0">
                <a:cs typeface="B Nazanin" pitchFamily="2" charset="-78"/>
              </a:rPr>
              <a:t>برخی از این اقدامات نویدبخش هستند از جمله: محدود کردن قرار گرفتن در معرض دود سیگار چه </a:t>
            </a:r>
            <a:r>
              <a:rPr lang="fa-IR" b="1" u="sng" dirty="0">
                <a:cs typeface="B Nazanin" pitchFamily="2" charset="-78"/>
                <a:hlinkClick r:id="rId2" tooltip="در رحم (صفحه وجود ندارد)"/>
              </a:rPr>
              <a:t>در رحم</a:t>
            </a:r>
            <a:r>
              <a:rPr lang="en-US" b="1" dirty="0">
                <a:cs typeface="B Nazanin" pitchFamily="2" charset="-78"/>
              </a:rPr>
              <a:t> </a:t>
            </a:r>
            <a:r>
              <a:rPr lang="fa-IR" b="1" dirty="0">
                <a:cs typeface="B Nazanin" pitchFamily="2" charset="-78"/>
              </a:rPr>
              <a:t>و چه پس از زایمان، </a:t>
            </a:r>
            <a:r>
              <a:rPr lang="fa-IR" b="1" u="sng" dirty="0">
                <a:cs typeface="B Nazanin" pitchFamily="2" charset="-78"/>
                <a:hlinkClick r:id="rId3" tooltip="تغذیه با شیر مادر"/>
              </a:rPr>
              <a:t>تغذیه با شیر مادر</a:t>
            </a:r>
            <a:r>
              <a:rPr lang="en-US" b="1" dirty="0">
                <a:cs typeface="B Nazanin" pitchFamily="2" charset="-78"/>
              </a:rPr>
              <a:t> </a:t>
            </a:r>
            <a:r>
              <a:rPr lang="fa-IR" b="1" dirty="0">
                <a:cs typeface="B Nazanin" pitchFamily="2" charset="-78"/>
              </a:rPr>
              <a:t>و افزایش مدت زمان قرار گرفتن در مهد کودک و یا زندگی در خانواده‌های بزرگ؛ اما برای هیچ کدام شواهد کافی به‌دست نیامده است تا بتوان آن‌ها را برای این منظور توصیه کرد</a:t>
            </a:r>
            <a:r>
              <a:rPr lang="en-US" b="1" dirty="0">
                <a:cs typeface="B Nazanin" pitchFamily="2" charset="-78"/>
              </a:rPr>
              <a:t>. </a:t>
            </a:r>
            <a:r>
              <a:rPr lang="fa-IR" b="1" dirty="0">
                <a:cs typeface="B Nazanin" pitchFamily="2" charset="-78"/>
              </a:rPr>
              <a:t>قرار گرفتن در معرض حیوانات خانگی در سنین پایین ممکن است مفید باشد</a:t>
            </a:r>
            <a:r>
              <a:rPr lang="en-US" b="1" dirty="0">
                <a:cs typeface="B Nazanin" pitchFamily="2" charset="-78"/>
              </a:rPr>
              <a:t>. </a:t>
            </a:r>
            <a:r>
              <a:rPr lang="fa-IR" b="1" dirty="0">
                <a:cs typeface="B Nazanin" pitchFamily="2" charset="-78"/>
              </a:rPr>
              <a:t>قرار گرفتن در معرض حیوانات خانگی در دوره‌های دیگر زندگی بی‌نتیجه بوده است و تنها توصیه می‌شود اگر فرد دارای علائم آلرژیک به حیوانات خانگی است، حیوانات خانگی در خانه نگهداری نشوند</a:t>
            </a:r>
            <a:r>
              <a:rPr lang="en-US" b="1" dirty="0">
                <a:cs typeface="B Nazanin" pitchFamily="2" charset="-78"/>
              </a:rPr>
              <a:t>. </a:t>
            </a:r>
            <a:r>
              <a:rPr lang="fa-IR" b="1" dirty="0">
                <a:cs typeface="B Nazanin" pitchFamily="2" charset="-78"/>
              </a:rPr>
              <a:t>محدودیت‌های رژیم غذایی در دوران بارداری و یا در هنگام تغذیه با شیر مادر مؤثر نبوده‌اند و در نتیجه توصیه نمی‌شوند</a:t>
            </a:r>
            <a:r>
              <a:rPr lang="en-US" b="1" dirty="0">
                <a:cs typeface="B Nazanin" pitchFamily="2" charset="-78"/>
              </a:rPr>
              <a:t>. </a:t>
            </a:r>
            <a:r>
              <a:rPr lang="fa-IR" b="1" dirty="0">
                <a:cs typeface="B Nazanin" pitchFamily="2" charset="-78"/>
              </a:rPr>
              <a:t>ممکن است کاهش یا حذف ترکیباتی در محل کار که افراد به آن‌ها حساس هستند، مؤثر باشد</a:t>
            </a:r>
            <a:r>
              <a:rPr lang="en-US" b="1" dirty="0">
                <a:cs typeface="B Nazanin" pitchFamily="2" charset="-78"/>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1840" y="4581128"/>
            <a:ext cx="3384376" cy="2088232"/>
          </a:xfrm>
          <a:prstGeom prst="rect">
            <a:avLst/>
          </a:prstGeom>
          <a:ln>
            <a:noFill/>
          </a:ln>
          <a:effectLst>
            <a:softEdge rad="112500"/>
          </a:effectLst>
        </p:spPr>
      </p:pic>
    </p:spTree>
    <p:extLst>
      <p:ext uri="{BB962C8B-B14F-4D97-AF65-F5344CB8AC3E}">
        <p14:creationId xmlns:p14="http://schemas.microsoft.com/office/powerpoint/2010/main" val="2157157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20688"/>
            <a:ext cx="9144000" cy="3416320"/>
          </a:xfrm>
          <a:prstGeom prst="rect">
            <a:avLst/>
          </a:prstGeom>
        </p:spPr>
        <p:txBody>
          <a:bodyPr wrap="square">
            <a:spAutoFit/>
          </a:bodyPr>
          <a:lstStyle/>
          <a:p>
            <a:pPr>
              <a:lnSpc>
                <a:spcPct val="150000"/>
              </a:lnSpc>
            </a:pPr>
            <a:r>
              <a:rPr lang="fa-IR" sz="3600" b="1" dirty="0">
                <a:cs typeface="B Nazanin" pitchFamily="2" charset="-78"/>
              </a:rPr>
              <a:t>مدیریت</a:t>
            </a:r>
            <a:endParaRPr lang="en-US" sz="3600" b="1" dirty="0">
              <a:cs typeface="B Nazanin" pitchFamily="2" charset="-78"/>
            </a:endParaRPr>
          </a:p>
          <a:p>
            <a:pPr>
              <a:lnSpc>
                <a:spcPct val="150000"/>
              </a:lnSpc>
            </a:pPr>
            <a:r>
              <a:rPr lang="fa-IR" b="1" dirty="0">
                <a:cs typeface="B Nazanin" pitchFamily="2" charset="-78"/>
              </a:rPr>
              <a:t>گرچه هیچ درمانی برای آسم وجود ندارد، اما به‌طور معمول علائم آن را می‌توان بهبود داد</a:t>
            </a:r>
            <a:r>
              <a:rPr lang="en-US" b="1" dirty="0">
                <a:cs typeface="B Nazanin" pitchFamily="2" charset="-78"/>
              </a:rPr>
              <a:t>. </a:t>
            </a:r>
            <a:r>
              <a:rPr lang="fa-IR" b="1" dirty="0">
                <a:cs typeface="B Nazanin" pitchFamily="2" charset="-78"/>
              </a:rPr>
              <a:t>باید برنامه‌ای اختصاصی و مشخص برای نظارت و مدیریت فعالانه علائم ایجاد شود. این برنامه باید شامل کاهش قرار گرفتن در معرض آلرژی‌زاها، تست ارزیابی شدت نشانه‌ها، و استفاده از داروها باشد. برنامه درمان باید مکتوب شود و با توجه به تغییرات در علائم، مورد تعدیل قرار گیرد</a:t>
            </a:r>
            <a:r>
              <a:rPr lang="en-US" b="1" dirty="0">
                <a:cs typeface="B Nazanin" pitchFamily="2" charset="-78"/>
              </a:rPr>
              <a:t>. </a:t>
            </a:r>
          </a:p>
          <a:p>
            <a:pPr>
              <a:lnSpc>
                <a:spcPct val="150000"/>
              </a:lnSpc>
            </a:pPr>
            <a:r>
              <a:rPr lang="fa-IR" b="1" dirty="0">
                <a:cs typeface="B Nazanin" pitchFamily="2" charset="-78"/>
              </a:rPr>
              <a:t>مؤثرترین درمان برای آسم شناسایی محرک‌ها، مانند </a:t>
            </a:r>
            <a:r>
              <a:rPr lang="fa-IR" b="1" u="sng" dirty="0">
                <a:cs typeface="B Nazanin" pitchFamily="2" charset="-78"/>
                <a:hlinkClick r:id="rId2" tooltip="اثرات بهداشتی مصرف توتون و تنباکو (صفحه وجود ندارد)"/>
              </a:rPr>
              <a:t>دود سیگار</a:t>
            </a:r>
            <a:r>
              <a:rPr lang="fa-IR" b="1" dirty="0">
                <a:cs typeface="B Nazanin" pitchFamily="2" charset="-78"/>
              </a:rPr>
              <a:t>، حیوانات خانگی، یا </a:t>
            </a:r>
            <a:r>
              <a:rPr lang="fa-IR" b="1" u="sng" dirty="0">
                <a:cs typeface="B Nazanin" pitchFamily="2" charset="-78"/>
                <a:hlinkClick r:id="rId3" tooltip="آسپرین"/>
              </a:rPr>
              <a:t>آسپرین</a:t>
            </a:r>
            <a:r>
              <a:rPr lang="en-US" b="1" dirty="0">
                <a:cs typeface="B Nazanin" pitchFamily="2" charset="-78"/>
              </a:rPr>
              <a:t> </a:t>
            </a:r>
            <a:r>
              <a:rPr lang="fa-IR" b="1" dirty="0">
                <a:cs typeface="B Nazanin" pitchFamily="2" charset="-78"/>
              </a:rPr>
              <a:t>و جلوگیری از قرار گرفتن در معرض آن‌ها است. در صورتی که اجتناب از محرک‌ها کافی نباشد، استفاده از دارو توصیه می‌شود. </a:t>
            </a:r>
            <a:endParaRPr lang="en-US" b="1" dirty="0">
              <a:cs typeface="B Nazanin" pitchFamily="2" charset="-78"/>
            </a:endParaRPr>
          </a:p>
        </p:txBody>
      </p:sp>
    </p:spTree>
    <p:extLst>
      <p:ext uri="{BB962C8B-B14F-4D97-AF65-F5344CB8AC3E}">
        <p14:creationId xmlns:p14="http://schemas.microsoft.com/office/powerpoint/2010/main" val="32185356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3000821"/>
          </a:xfrm>
          <a:prstGeom prst="rect">
            <a:avLst/>
          </a:prstGeom>
        </p:spPr>
        <p:txBody>
          <a:bodyPr wrap="square">
            <a:spAutoFit/>
          </a:bodyPr>
          <a:lstStyle/>
          <a:p>
            <a:pPr>
              <a:lnSpc>
                <a:spcPct val="150000"/>
              </a:lnSpc>
            </a:pPr>
            <a:r>
              <a:rPr lang="fa-IR" b="1" dirty="0">
                <a:cs typeface="B Nazanin" pitchFamily="2" charset="-78"/>
              </a:rPr>
              <a:t>داروها بر اساس نکاتی از جمله شدت بیماری و فراوانی علائم انتخاب می‌شوند. داروهای خاص برای آسم به‌طور کلی به دسته‌های با تأثیر سریع و طولانی اثر طبقه‌بندی می‌شوند</a:t>
            </a:r>
            <a:r>
              <a:rPr lang="en-US" b="1" dirty="0">
                <a:cs typeface="B Nazanin" pitchFamily="2" charset="-78"/>
              </a:rPr>
              <a:t>. </a:t>
            </a:r>
          </a:p>
          <a:p>
            <a:pPr>
              <a:lnSpc>
                <a:spcPct val="150000"/>
              </a:lnSpc>
            </a:pPr>
            <a:r>
              <a:rPr lang="fa-IR" b="1" u="sng" dirty="0">
                <a:cs typeface="B Nazanin" pitchFamily="2" charset="-78"/>
                <a:hlinkClick r:id="rId2" tooltip="گشادکننده‌های برونش (صفحه وجود ندارد)"/>
              </a:rPr>
              <a:t>گشادکننده‌های برونش</a:t>
            </a:r>
            <a:r>
              <a:rPr lang="en-US" b="1" dirty="0">
                <a:cs typeface="B Nazanin" pitchFamily="2" charset="-78"/>
              </a:rPr>
              <a:t> </a:t>
            </a:r>
            <a:r>
              <a:rPr lang="fa-IR" b="1" dirty="0">
                <a:cs typeface="B Nazanin" pitchFamily="2" charset="-78"/>
              </a:rPr>
              <a:t>برای تسکین کوتاه مدت علائم توصیه می‌شود. در کسانی که با حملات گاه به گاه مواجه هستند، به هیچ داروی دیگری نیاز نیست. اگر بیماری خفیف مداوم وجود دارد (بیش از دو حمله در هفته)، کورتیکواستروئیدهای استنشاقی با دوز کم و یا </a:t>
            </a:r>
            <a:r>
              <a:rPr lang="fa-IR" b="1" u="sng" dirty="0">
                <a:cs typeface="B Nazanin" pitchFamily="2" charset="-78"/>
                <a:hlinkClick r:id="rId3" tooltip="آنتاگونیست لکوترین (صفحه وجود ندارد)"/>
              </a:rPr>
              <a:t>آنتاگونیست لکوترین</a:t>
            </a:r>
            <a:r>
              <a:rPr lang="en-US" b="1" dirty="0">
                <a:cs typeface="B Nazanin" pitchFamily="2" charset="-78"/>
              </a:rPr>
              <a:t> </a:t>
            </a:r>
            <a:r>
              <a:rPr lang="fa-IR" b="1" dirty="0">
                <a:cs typeface="B Nazanin" pitchFamily="2" charset="-78"/>
              </a:rPr>
              <a:t>خوراکی یا </a:t>
            </a:r>
            <a:r>
              <a:rPr lang="fa-IR" b="1" u="sng" dirty="0">
                <a:cs typeface="B Nazanin" pitchFamily="2" charset="-78"/>
                <a:hlinkClick r:id="rId4" tooltip="تثبیت‌کننده ماست سل (صفحه وجود ندارد)"/>
              </a:rPr>
              <a:t>تثبیت‌کننده ماست سل</a:t>
            </a:r>
            <a:r>
              <a:rPr lang="en-US" b="1" dirty="0">
                <a:cs typeface="B Nazanin" pitchFamily="2" charset="-78"/>
              </a:rPr>
              <a:t> </a:t>
            </a:r>
            <a:r>
              <a:rPr lang="fa-IR" b="1" dirty="0">
                <a:cs typeface="B Nazanin" pitchFamily="2" charset="-78"/>
              </a:rPr>
              <a:t>توصیه می‌شود. برای کسانی که حملات روزانه دارند، دوز بالاتر کورتیکواستروئیدهای استنشاقی استفاده می‌شود. در موارد تشدید متوسط یا شدید، کورتیکواستروئیدهای خوراکی به این درمان اضافه می‌شود</a:t>
            </a:r>
            <a:r>
              <a:rPr lang="en-US" b="1" dirty="0">
                <a:cs typeface="B Nazanin" pitchFamily="2" charset="-78"/>
              </a:rPr>
              <a:t>. </a:t>
            </a:r>
          </a:p>
        </p:txBody>
      </p:sp>
    </p:spTree>
    <p:extLst>
      <p:ext uri="{BB962C8B-B14F-4D97-AF65-F5344CB8AC3E}">
        <p14:creationId xmlns:p14="http://schemas.microsoft.com/office/powerpoint/2010/main" val="5883340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878" y="1268760"/>
            <a:ext cx="8568952" cy="3000821"/>
          </a:xfrm>
          <a:prstGeom prst="rect">
            <a:avLst/>
          </a:prstGeom>
        </p:spPr>
        <p:txBody>
          <a:bodyPr wrap="square">
            <a:spAutoFit/>
          </a:bodyPr>
          <a:lstStyle/>
          <a:p>
            <a:pPr>
              <a:lnSpc>
                <a:spcPct val="150000"/>
              </a:lnSpc>
            </a:pPr>
            <a:r>
              <a:rPr lang="fa-IR" sz="3600" b="1" dirty="0">
                <a:cs typeface="B Nazanin" pitchFamily="2" charset="-78"/>
              </a:rPr>
              <a:t>اصلاح شیوه‌های زندگی</a:t>
            </a:r>
            <a:endParaRPr lang="en-US" sz="3600" b="1" dirty="0">
              <a:cs typeface="B Nazanin" pitchFamily="2" charset="-78"/>
            </a:endParaRPr>
          </a:p>
          <a:p>
            <a:pPr>
              <a:lnSpc>
                <a:spcPct val="150000"/>
              </a:lnSpc>
            </a:pPr>
            <a:r>
              <a:rPr lang="fa-IR" b="1" dirty="0">
                <a:cs typeface="B Nazanin" pitchFamily="2" charset="-78"/>
              </a:rPr>
              <a:t>پرهیز از عوامل تحریک‌کننده مسئله‌ای کلیدی در بهبود کنترل و جلوگیری از حملات است. شایع‌ترین عوامل عبارتند از </a:t>
            </a:r>
            <a:r>
              <a:rPr lang="fa-IR" b="1" u="sng" dirty="0">
                <a:cs typeface="B Nazanin" pitchFamily="2" charset="-78"/>
                <a:hlinkClick r:id="rId2" tooltip="آلرژی‌زا"/>
              </a:rPr>
              <a:t>آلرژی‌زاها</a:t>
            </a:r>
            <a:r>
              <a:rPr lang="fa-IR" b="1" dirty="0">
                <a:cs typeface="B Nazanin" pitchFamily="2" charset="-78"/>
              </a:rPr>
              <a:t>، دود (توتون و غیره)، آلودگی هوا، </a:t>
            </a:r>
            <a:r>
              <a:rPr lang="fa-IR" b="1" u="sng" dirty="0">
                <a:cs typeface="B Nazanin" pitchFamily="2" charset="-78"/>
                <a:hlinkClick r:id="rId3" tooltip="عوامل غیرانتخابی مسدودکننده بتا"/>
              </a:rPr>
              <a:t>مسدودکننده‌های غیرانتخابی بتا</a:t>
            </a:r>
            <a:r>
              <a:rPr lang="en-US" b="1" dirty="0">
                <a:cs typeface="B Nazanin" pitchFamily="2" charset="-78"/>
              </a:rPr>
              <a:t> </a:t>
            </a:r>
            <a:r>
              <a:rPr lang="fa-IR" b="1" dirty="0">
                <a:cs typeface="B Nazanin" pitchFamily="2" charset="-78"/>
              </a:rPr>
              <a:t>و غذاهای حاوی سولفیت</a:t>
            </a:r>
            <a:r>
              <a:rPr lang="en-US" b="1" dirty="0">
                <a:cs typeface="B Nazanin" pitchFamily="2" charset="-78"/>
              </a:rPr>
              <a:t>. </a:t>
            </a:r>
            <a:r>
              <a:rPr lang="fa-IR" b="1" dirty="0">
                <a:cs typeface="B Nazanin" pitchFamily="2" charset="-78"/>
              </a:rPr>
              <a:t>سیگار کشیدن و </a:t>
            </a:r>
            <a:r>
              <a:rPr lang="fa-IR" b="1" u="sng" dirty="0">
                <a:cs typeface="B Nazanin" pitchFamily="2" charset="-78"/>
                <a:hlinkClick r:id="rId4" tooltip="دود دست دوم (صفحه وجود ندارد)"/>
              </a:rPr>
              <a:t>دود دست دوم</a:t>
            </a:r>
            <a:r>
              <a:rPr lang="en-US" b="1" dirty="0">
                <a:cs typeface="B Nazanin" pitchFamily="2" charset="-78"/>
              </a:rPr>
              <a:t> (</a:t>
            </a:r>
            <a:r>
              <a:rPr lang="fa-IR" b="1" dirty="0">
                <a:cs typeface="B Nazanin" pitchFamily="2" charset="-78"/>
              </a:rPr>
              <a:t>دود غیرفعال) ممکن است تأثیر داروهایی مانند کورتیکواستروئیدها را کاهش دهد</a:t>
            </a:r>
            <a:r>
              <a:rPr lang="en-US" b="1" dirty="0">
                <a:cs typeface="B Nazanin" pitchFamily="2" charset="-78"/>
              </a:rPr>
              <a:t>. </a:t>
            </a:r>
            <a:r>
              <a:rPr lang="fa-IR" b="1" dirty="0">
                <a:cs typeface="B Nazanin" pitchFamily="2" charset="-78"/>
              </a:rPr>
              <a:t>اقدامات کنترل کنه‌های گرد و غبار، از جمله تصفیه هوا، مواد شیمیایی برای از بین بردن کنه، جارو کشیدن، روکش تشک و روش‌های دیگر هیچ تأثیری بر علائم آسم ندارد</a:t>
            </a:r>
            <a:r>
              <a:rPr lang="en-US" b="1" dirty="0">
                <a:cs typeface="B Nazanin" pitchFamily="2" charset="-78"/>
              </a:rPr>
              <a:t>. </a:t>
            </a:r>
          </a:p>
        </p:txBody>
      </p:sp>
    </p:spTree>
    <p:extLst>
      <p:ext uri="{BB962C8B-B14F-4D97-AF65-F5344CB8AC3E}">
        <p14:creationId xmlns:p14="http://schemas.microsoft.com/office/powerpoint/2010/main" val="5860177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6324808"/>
          </a:xfrm>
          <a:prstGeom prst="rect">
            <a:avLst/>
          </a:prstGeom>
        </p:spPr>
        <p:txBody>
          <a:bodyPr wrap="square">
            <a:spAutoFit/>
          </a:bodyPr>
          <a:lstStyle/>
          <a:p>
            <a:pPr>
              <a:lnSpc>
                <a:spcPct val="150000"/>
              </a:lnSpc>
            </a:pPr>
            <a:r>
              <a:rPr lang="fa-IR" sz="3600" b="1" dirty="0">
                <a:cs typeface="B Nazanin" pitchFamily="2" charset="-78"/>
              </a:rPr>
              <a:t>داروها</a:t>
            </a:r>
            <a:endParaRPr lang="en-US" sz="3600" b="1" dirty="0">
              <a:cs typeface="B Nazanin" pitchFamily="2" charset="-78"/>
            </a:endParaRPr>
          </a:p>
          <a:p>
            <a:pPr>
              <a:lnSpc>
                <a:spcPct val="150000"/>
              </a:lnSpc>
            </a:pPr>
            <a:r>
              <a:rPr lang="fa-IR" b="1" dirty="0">
                <a:cs typeface="B Nazanin" pitchFamily="2" charset="-78"/>
              </a:rPr>
              <a:t>داروهای مورد استفاده برای درمان آسم به دو دسته کلی تقسیم می‌شوند</a:t>
            </a:r>
            <a:r>
              <a:rPr lang="en-US" b="1" dirty="0">
                <a:cs typeface="B Nazanin" pitchFamily="2" charset="-78"/>
              </a:rPr>
              <a:t>: </a:t>
            </a:r>
            <a:r>
              <a:rPr lang="fa-IR" b="1" dirty="0">
                <a:cs typeface="B Nazanin" pitchFamily="2" charset="-78"/>
              </a:rPr>
              <a:t>داروهای با قدرت تسکین سریع که برای درمان علائم حاد استفاده می‌شوند؛ و داروهای کنترل دراز مدت که برای جلوگیری از تشدید بیشتر مورد استفاده قرار می‌گیرند</a:t>
            </a:r>
            <a:r>
              <a:rPr lang="en-US" b="1" dirty="0">
                <a:cs typeface="B Nazanin" pitchFamily="2" charset="-78"/>
              </a:rPr>
              <a:t>. </a:t>
            </a:r>
          </a:p>
          <a:p>
            <a:pPr>
              <a:lnSpc>
                <a:spcPct val="150000"/>
              </a:lnSpc>
            </a:pPr>
            <a:r>
              <a:rPr lang="fa-IR" b="1" dirty="0" smtClean="0">
                <a:cs typeface="B Nazanin" pitchFamily="2" charset="-78"/>
              </a:rPr>
              <a:t>با تأثیر سریع</a:t>
            </a:r>
            <a:r>
              <a:rPr lang="fa-IR" b="1" dirty="0">
                <a:cs typeface="B Nazanin" pitchFamily="2" charset="-78"/>
              </a:rPr>
              <a:t> </a:t>
            </a:r>
            <a:r>
              <a:rPr lang="fa-IR" b="1" dirty="0" smtClean="0">
                <a:cs typeface="B Nazanin" pitchFamily="2" charset="-78"/>
              </a:rPr>
              <a:t>اسپری </a:t>
            </a:r>
            <a:r>
              <a:rPr lang="fa-IR" b="1" dirty="0">
                <a:cs typeface="B Nazanin" pitchFamily="2" charset="-78"/>
              </a:rPr>
              <a:t>استنشاقی </a:t>
            </a:r>
            <a:r>
              <a:rPr lang="fa-IR" b="1" u="sng" dirty="0">
                <a:cs typeface="B Nazanin" pitchFamily="2" charset="-78"/>
                <a:hlinkClick r:id="rId2" tooltip="سالبوتامول"/>
              </a:rPr>
              <a:t>سالبوتامول</a:t>
            </a:r>
            <a:r>
              <a:rPr lang="en-US" b="1" dirty="0">
                <a:cs typeface="B Nazanin" pitchFamily="2" charset="-78"/>
              </a:rPr>
              <a:t> </a:t>
            </a:r>
            <a:r>
              <a:rPr lang="fa-IR" b="1" dirty="0">
                <a:cs typeface="B Nazanin" pitchFamily="2" charset="-78"/>
              </a:rPr>
              <a:t>با دوز اندازه‌گیری شده که به‌طور معمول برای درمان حملات آسم استفاده می‌شود</a:t>
            </a:r>
            <a:r>
              <a:rPr lang="en-US" b="1" dirty="0">
                <a:cs typeface="B Nazanin" pitchFamily="2" charset="-78"/>
              </a:rPr>
              <a:t>.</a:t>
            </a:r>
          </a:p>
          <a:p>
            <a:pPr>
              <a:lnSpc>
                <a:spcPct val="150000"/>
              </a:lnSpc>
            </a:pPr>
            <a:r>
              <a:rPr lang="fa-IR" b="1" dirty="0">
                <a:cs typeface="B Nazanin" pitchFamily="2" charset="-78"/>
              </a:rPr>
              <a:t>داروهای کوتاه اثر </a:t>
            </a:r>
            <a:r>
              <a:rPr lang="fa-IR" b="1" u="sng" dirty="0">
                <a:cs typeface="B Nazanin" pitchFamily="2" charset="-78"/>
                <a:hlinkClick r:id="rId3" tooltip="آگونیست آدرنرژیک بتا ۲"/>
              </a:rPr>
              <a:t>گیرنده‌های آدرنرژیک آگونیست بتا ۲</a:t>
            </a:r>
            <a:r>
              <a:rPr lang="en-US" b="1" dirty="0">
                <a:cs typeface="B Nazanin" pitchFamily="2" charset="-78"/>
              </a:rPr>
              <a:t> (SABA)</a:t>
            </a:r>
            <a:r>
              <a:rPr lang="fa-IR" b="1" dirty="0">
                <a:cs typeface="B Nazanin" pitchFamily="2" charset="-78"/>
              </a:rPr>
              <a:t>، نظیر </a:t>
            </a:r>
            <a:r>
              <a:rPr lang="fa-IR" b="1" u="sng" dirty="0">
                <a:cs typeface="B Nazanin" pitchFamily="2" charset="-78"/>
                <a:hlinkClick r:id="rId2" tooltip="سالبوتامول"/>
              </a:rPr>
              <a:t>سالبوتامول</a:t>
            </a:r>
            <a:r>
              <a:rPr lang="en-US" b="1" dirty="0">
                <a:cs typeface="B Nazanin" pitchFamily="2" charset="-78"/>
              </a:rPr>
              <a:t> ( </a:t>
            </a:r>
            <a:r>
              <a:rPr lang="fa-IR" b="1" i="1" dirty="0">
                <a:cs typeface="B Nazanin" pitchFamily="2" charset="-78"/>
              </a:rPr>
              <a:t>آلبوترول</a:t>
            </a:r>
            <a:r>
              <a:rPr lang="fa-IR" b="1" dirty="0">
                <a:cs typeface="B Nazanin" pitchFamily="2" charset="-78"/>
              </a:rPr>
              <a:t> </a:t>
            </a:r>
            <a:r>
              <a:rPr lang="en-US" b="1" u="sng" dirty="0">
                <a:cs typeface="B Nazanin" pitchFamily="2" charset="-78"/>
                <a:hlinkClick r:id="rId4" tooltip="نام مصوب در ایالات متحده آمریکا (صفحه وجود ندارد)"/>
              </a:rPr>
              <a:t>USAN</a:t>
            </a:r>
            <a:r>
              <a:rPr lang="en-US" b="1" dirty="0">
                <a:cs typeface="B Nazanin" pitchFamily="2" charset="-78"/>
              </a:rPr>
              <a:t>) </a:t>
            </a:r>
            <a:r>
              <a:rPr lang="fa-IR" b="1" dirty="0">
                <a:cs typeface="B Nazanin" pitchFamily="2" charset="-78"/>
              </a:rPr>
              <a:t>خط اول درمان علائم آسم هستند</a:t>
            </a:r>
            <a:r>
              <a:rPr lang="en-US" b="1" dirty="0">
                <a:cs typeface="B Nazanin" pitchFamily="2" charset="-78"/>
              </a:rPr>
              <a:t>. </a:t>
            </a:r>
          </a:p>
          <a:p>
            <a:pPr>
              <a:lnSpc>
                <a:spcPct val="150000"/>
              </a:lnSpc>
            </a:pPr>
            <a:r>
              <a:rPr lang="fa-IR" b="1" dirty="0">
                <a:cs typeface="B Nazanin" pitchFamily="2" charset="-78"/>
              </a:rPr>
              <a:t>داروهای </a:t>
            </a:r>
            <a:r>
              <a:rPr lang="fa-IR" b="1" u="sng" dirty="0">
                <a:cs typeface="B Nazanin" pitchFamily="2" charset="-78"/>
                <a:hlinkClick r:id="rId5" tooltip="آنتی‌کلی‌نرژیک (صفحه وجود ندارد)"/>
              </a:rPr>
              <a:t>آنتی‌کلی‌نرژیک</a:t>
            </a:r>
            <a:r>
              <a:rPr lang="en-US" b="1" dirty="0">
                <a:cs typeface="B Nazanin" pitchFamily="2" charset="-78"/>
              </a:rPr>
              <a:t> </a:t>
            </a:r>
            <a:r>
              <a:rPr lang="fa-IR" b="1" dirty="0">
                <a:cs typeface="B Nazanin" pitchFamily="2" charset="-78"/>
              </a:rPr>
              <a:t>مانند </a:t>
            </a:r>
            <a:r>
              <a:rPr lang="fa-IR" b="1" u="sng" dirty="0">
                <a:cs typeface="B Nazanin" pitchFamily="2" charset="-78"/>
                <a:hlinkClick r:id="rId6" tooltip="ایپراتروپیوم (صفحه وجود ندارد)"/>
              </a:rPr>
              <a:t>ایپراتروپیوم بروماید</a:t>
            </a:r>
            <a:r>
              <a:rPr lang="en-US" b="1" dirty="0">
                <a:cs typeface="B Nazanin" pitchFamily="2" charset="-78"/>
              </a:rPr>
              <a:t> </a:t>
            </a:r>
            <a:r>
              <a:rPr lang="fa-IR" b="1" dirty="0">
                <a:cs typeface="B Nazanin" pitchFamily="2" charset="-78"/>
              </a:rPr>
              <a:t>در هنگام استفاده به همراه داروهای</a:t>
            </a:r>
            <a:r>
              <a:rPr lang="en-US" b="1" dirty="0">
                <a:cs typeface="B Nazanin" pitchFamily="2" charset="-78"/>
              </a:rPr>
              <a:t> SABA </a:t>
            </a:r>
            <a:r>
              <a:rPr lang="fa-IR" b="1" dirty="0">
                <a:cs typeface="B Nazanin" pitchFamily="2" charset="-78"/>
              </a:rPr>
              <a:t>در کسانی که علایم متوسط یا شدید دارند، مزایای زیادی دارد</a:t>
            </a:r>
            <a:r>
              <a:rPr lang="en-US" b="1" dirty="0">
                <a:cs typeface="B Nazanin" pitchFamily="2" charset="-78"/>
              </a:rPr>
              <a:t>. </a:t>
            </a:r>
            <a:r>
              <a:rPr lang="fa-IR" b="1" dirty="0">
                <a:cs typeface="B Nazanin" pitchFamily="2" charset="-78"/>
              </a:rPr>
              <a:t>در صورت عدم تحمل</a:t>
            </a:r>
            <a:r>
              <a:rPr lang="en-US" b="1" dirty="0">
                <a:cs typeface="B Nazanin" pitchFamily="2" charset="-78"/>
              </a:rPr>
              <a:t> SABA </a:t>
            </a:r>
            <a:r>
              <a:rPr lang="fa-IR" b="1" dirty="0">
                <a:cs typeface="B Nazanin" pitchFamily="2" charset="-78"/>
              </a:rPr>
              <a:t>می‌توان از گشادکننده‌های برونش آنتی‌کلی‌نرژیک استفاده نمود</a:t>
            </a:r>
            <a:r>
              <a:rPr lang="en-US" b="1" dirty="0">
                <a:cs typeface="B Nazanin" pitchFamily="2" charset="-78"/>
              </a:rPr>
              <a:t>. </a:t>
            </a:r>
          </a:p>
          <a:p>
            <a:pPr>
              <a:lnSpc>
                <a:spcPct val="150000"/>
              </a:lnSpc>
            </a:pPr>
            <a:r>
              <a:rPr lang="fa-IR" b="1" u="sng" dirty="0" smtClean="0">
                <a:cs typeface="B Nazanin" pitchFamily="2" charset="-78"/>
                <a:hlinkClick r:id="rId7" tooltip="گیرنده آدرنرژیک"/>
              </a:rPr>
              <a:t>آگونیست‌های آدرنرژیک</a:t>
            </a:r>
            <a:r>
              <a:rPr lang="en-US" b="1" dirty="0" smtClean="0">
                <a:cs typeface="B Nazanin" pitchFamily="2" charset="-78"/>
              </a:rPr>
              <a:t> </a:t>
            </a:r>
            <a:r>
              <a:rPr lang="fa-IR" b="1" dirty="0" smtClean="0">
                <a:cs typeface="B Nazanin" pitchFamily="2" charset="-78"/>
              </a:rPr>
              <a:t>که داروهایی قدیمی‌تر و با قدرت انتخابی کمتر هستند مانند </a:t>
            </a:r>
            <a:r>
              <a:rPr lang="fa-IR" b="1" u="sng" dirty="0" smtClean="0">
                <a:cs typeface="B Nazanin" pitchFamily="2" charset="-78"/>
                <a:hlinkClick r:id="rId8" tooltip="اپی نفرین"/>
              </a:rPr>
              <a:t>اپی نفرین</a:t>
            </a:r>
            <a:r>
              <a:rPr lang="en-US" b="1" dirty="0" smtClean="0">
                <a:cs typeface="B Nazanin" pitchFamily="2" charset="-78"/>
              </a:rPr>
              <a:t> </a:t>
            </a:r>
            <a:r>
              <a:rPr lang="fa-IR" b="1" dirty="0" smtClean="0">
                <a:cs typeface="B Nazanin" pitchFamily="2" charset="-78"/>
              </a:rPr>
              <a:t>استنشاقی اثربخشی مشابهی با داروهای</a:t>
            </a:r>
            <a:r>
              <a:rPr lang="en-US" b="1" dirty="0" smtClean="0">
                <a:cs typeface="B Nazanin" pitchFamily="2" charset="-78"/>
              </a:rPr>
              <a:t> SABA </a:t>
            </a:r>
            <a:r>
              <a:rPr lang="fa-IR" b="1" dirty="0" smtClean="0">
                <a:cs typeface="B Nazanin" pitchFamily="2" charset="-78"/>
              </a:rPr>
              <a:t>دارند</a:t>
            </a:r>
            <a:r>
              <a:rPr lang="en-US" b="1" dirty="0" smtClean="0">
                <a:cs typeface="B Nazanin" pitchFamily="2" charset="-78"/>
              </a:rPr>
              <a:t>. </a:t>
            </a:r>
            <a:r>
              <a:rPr lang="fa-IR" b="1" dirty="0" smtClean="0">
                <a:cs typeface="B Nazanin" pitchFamily="2" charset="-78"/>
              </a:rPr>
              <a:t>با این حال استفاده از آن‌ها با توجه به نگرانی در مورد تحریک بیش از حد قلب توصیه نمی‌شود</a:t>
            </a:r>
            <a:r>
              <a:rPr lang="en-US" b="1" dirty="0" smtClean="0">
                <a:cs typeface="B Nazanin" pitchFamily="2" charset="-78"/>
              </a:rPr>
              <a:t>. </a:t>
            </a:r>
            <a:endParaRPr lang="en-US" b="1" dirty="0">
              <a:cs typeface="B Nazanin" pitchFamily="2" charset="-78"/>
            </a:endParaRPr>
          </a:p>
        </p:txBody>
      </p:sp>
    </p:spTree>
    <p:extLst>
      <p:ext uri="{BB962C8B-B14F-4D97-AF65-F5344CB8AC3E}">
        <p14:creationId xmlns:p14="http://schemas.microsoft.com/office/powerpoint/2010/main" val="32315645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878" y="7175"/>
            <a:ext cx="8892480" cy="3647152"/>
          </a:xfrm>
          <a:prstGeom prst="rect">
            <a:avLst/>
          </a:prstGeom>
        </p:spPr>
        <p:txBody>
          <a:bodyPr wrap="square">
            <a:spAutoFit/>
          </a:bodyPr>
          <a:lstStyle/>
          <a:p>
            <a:pPr>
              <a:lnSpc>
                <a:spcPct val="150000"/>
              </a:lnSpc>
            </a:pPr>
            <a:r>
              <a:rPr lang="fa-IR" sz="2800" b="1" dirty="0">
                <a:cs typeface="B Nazanin" pitchFamily="2" charset="-78"/>
              </a:rPr>
              <a:t>کنترل طولانی مدت</a:t>
            </a:r>
            <a:endParaRPr lang="en-US" sz="2800" b="1" dirty="0">
              <a:cs typeface="B Nazanin" pitchFamily="2" charset="-78"/>
            </a:endParaRPr>
          </a:p>
          <a:p>
            <a:pPr>
              <a:lnSpc>
                <a:spcPct val="150000"/>
              </a:lnSpc>
            </a:pPr>
            <a:r>
              <a:rPr lang="en-US" b="1" dirty="0">
                <a:cs typeface="B Nazanin" pitchFamily="2" charset="-78"/>
              </a:rPr>
              <a:t> </a:t>
            </a:r>
          </a:p>
          <a:p>
            <a:pPr>
              <a:lnSpc>
                <a:spcPct val="150000"/>
              </a:lnSpc>
            </a:pPr>
            <a:r>
              <a:rPr lang="fa-IR" b="1" dirty="0">
                <a:cs typeface="B Nazanin" pitchFamily="2" charset="-78"/>
              </a:rPr>
              <a:t>اسپری استنشاقی </a:t>
            </a:r>
            <a:r>
              <a:rPr lang="fa-IR" b="1" u="sng" dirty="0">
                <a:cs typeface="B Nazanin" pitchFamily="2" charset="-78"/>
                <a:hlinkClick r:id="rId2" tooltip="فلوتیکازون پروپیونات (صفحه وجود ندارد)"/>
              </a:rPr>
              <a:t>فلوتیکازون پروپیونات</a:t>
            </a:r>
            <a:r>
              <a:rPr lang="en-US" b="1" dirty="0">
                <a:cs typeface="B Nazanin" pitchFamily="2" charset="-78"/>
              </a:rPr>
              <a:t> </a:t>
            </a:r>
            <a:r>
              <a:rPr lang="fa-IR" b="1" dirty="0">
                <a:cs typeface="B Nazanin" pitchFamily="2" charset="-78"/>
              </a:rPr>
              <a:t>با دوز اندازه‌گیری شده که معمولاً برای کنترل طولانی مدت استفاده می‌شود</a:t>
            </a:r>
            <a:r>
              <a:rPr lang="en-US" b="1" dirty="0">
                <a:cs typeface="B Nazanin" pitchFamily="2" charset="-78"/>
              </a:rPr>
              <a:t>.</a:t>
            </a:r>
          </a:p>
          <a:p>
            <a:pPr>
              <a:lnSpc>
                <a:spcPct val="150000"/>
              </a:lnSpc>
            </a:pPr>
            <a:r>
              <a:rPr lang="fa-IR" b="1" dirty="0">
                <a:cs typeface="B Nazanin" pitchFamily="2" charset="-78"/>
              </a:rPr>
              <a:t>به‌طور کلی کورتیکواستروئیدها مؤثرترین درمان موجود برای کنترل طولانی مدت تلقی می‌شوند</a:t>
            </a:r>
            <a:r>
              <a:rPr lang="en-US" b="1" dirty="0">
                <a:cs typeface="B Nazanin" pitchFamily="2" charset="-78"/>
              </a:rPr>
              <a:t>. </a:t>
            </a:r>
            <a:r>
              <a:rPr lang="fa-IR" b="1" dirty="0">
                <a:cs typeface="B Nazanin" pitchFamily="2" charset="-78"/>
              </a:rPr>
              <a:t>انواع استنشاقی آن معمولاً در همه موارد به‌جز بیماری شدید استفاده می‌شود، و در این حالت‌های شدید ممکن است استفاده از کورتیکواستروئیدهای خوراکی نیز لازم باشد</a:t>
            </a:r>
            <a:r>
              <a:rPr lang="en-US" b="1" dirty="0">
                <a:cs typeface="B Nazanin" pitchFamily="2" charset="-78"/>
              </a:rPr>
              <a:t>. </a:t>
            </a:r>
            <a:r>
              <a:rPr lang="fa-IR" b="1" dirty="0">
                <a:cs typeface="B Nazanin" pitchFamily="2" charset="-78"/>
              </a:rPr>
              <a:t>معمولاً توصیه می‌شود که فرمولاسیون‌های استنشاقی بسته به شدت علائم به صورت یک یا دو بار در روز استفاده شوند</a:t>
            </a:r>
            <a:r>
              <a:rPr lang="en-US" b="1" dirty="0">
                <a:cs typeface="B Nazanin" pitchFamily="2" charset="-78"/>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42" y="3848894"/>
            <a:ext cx="2425700" cy="2604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726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pPr lvl="0">
              <a:lnSpc>
                <a:spcPct val="150000"/>
              </a:lnSpc>
            </a:pPr>
            <a:r>
              <a:rPr lang="fa-IR" b="1" u="sng" dirty="0">
                <a:solidFill>
                  <a:prstClr val="black"/>
                </a:solidFill>
                <a:cs typeface="B Nazanin" pitchFamily="2" charset="-78"/>
                <a:hlinkClick r:id="rId2" tooltip="آگونیست طولانی‌اثر گیرنده آدرنرژیک بتا"/>
              </a:rPr>
              <a:t>آگونیست طولانی‌اثر گیرنده آدرنرژیک بتا</a:t>
            </a:r>
            <a:r>
              <a:rPr lang="en-US" b="1" dirty="0">
                <a:solidFill>
                  <a:prstClr val="black"/>
                </a:solidFill>
                <a:cs typeface="B Nazanin" pitchFamily="2" charset="-78"/>
              </a:rPr>
              <a:t> (LABA) </a:t>
            </a:r>
            <a:r>
              <a:rPr lang="fa-IR" b="1" dirty="0">
                <a:solidFill>
                  <a:prstClr val="black"/>
                </a:solidFill>
                <a:cs typeface="B Nazanin" pitchFamily="2" charset="-78"/>
              </a:rPr>
              <a:t>مانند </a:t>
            </a:r>
            <a:r>
              <a:rPr lang="fa-IR" b="1" u="sng" dirty="0">
                <a:solidFill>
                  <a:prstClr val="black"/>
                </a:solidFill>
                <a:cs typeface="B Nazanin" pitchFamily="2" charset="-78"/>
                <a:hlinkClick r:id="rId3" tooltip="سالمترول"/>
              </a:rPr>
              <a:t>سالمترول</a:t>
            </a:r>
            <a:r>
              <a:rPr lang="en-US" b="1" dirty="0">
                <a:solidFill>
                  <a:prstClr val="black"/>
                </a:solidFill>
                <a:cs typeface="B Nazanin" pitchFamily="2" charset="-78"/>
              </a:rPr>
              <a:t> </a:t>
            </a:r>
            <a:r>
              <a:rPr lang="fa-IR" b="1" dirty="0">
                <a:solidFill>
                  <a:prstClr val="black"/>
                </a:solidFill>
                <a:cs typeface="B Nazanin" pitchFamily="2" charset="-78"/>
              </a:rPr>
              <a:t>و </a:t>
            </a:r>
            <a:r>
              <a:rPr lang="fa-IR" b="1" u="sng" dirty="0">
                <a:solidFill>
                  <a:prstClr val="black"/>
                </a:solidFill>
                <a:cs typeface="B Nazanin" pitchFamily="2" charset="-78"/>
                <a:hlinkClick r:id="rId4" tooltip="فورموترول (صفحه وجود ندارد)"/>
              </a:rPr>
              <a:t>فورموترول</a:t>
            </a:r>
            <a:r>
              <a:rPr lang="en-US" b="1" dirty="0">
                <a:solidFill>
                  <a:prstClr val="black"/>
                </a:solidFill>
                <a:cs typeface="B Nazanin" pitchFamily="2" charset="-78"/>
              </a:rPr>
              <a:t> </a:t>
            </a:r>
            <a:r>
              <a:rPr lang="fa-IR" b="1" dirty="0">
                <a:solidFill>
                  <a:prstClr val="black"/>
                </a:solidFill>
                <a:cs typeface="B Nazanin" pitchFamily="2" charset="-78"/>
              </a:rPr>
              <a:t>می‌توانند حداقل در بزرگسالان و هنگامی که همراه با کورتیکواستروئیدهای استنشاقی تجویز می‌شوند، کنترل آسم را بهبود بخشند</a:t>
            </a:r>
            <a:r>
              <a:rPr lang="en-US" b="1" dirty="0">
                <a:solidFill>
                  <a:prstClr val="black"/>
                </a:solidFill>
                <a:cs typeface="B Nazanin" pitchFamily="2" charset="-78"/>
              </a:rPr>
              <a:t>. </a:t>
            </a:r>
            <a:r>
              <a:rPr lang="fa-IR" b="1" dirty="0">
                <a:solidFill>
                  <a:prstClr val="black"/>
                </a:solidFill>
                <a:cs typeface="B Nazanin" pitchFamily="2" charset="-78"/>
              </a:rPr>
              <a:t>مزیت مذکور برای کودکان قطعی نیست</a:t>
            </a:r>
            <a:r>
              <a:rPr lang="en-US" b="1" dirty="0">
                <a:solidFill>
                  <a:prstClr val="black"/>
                </a:solidFill>
                <a:cs typeface="B Nazanin" pitchFamily="2" charset="-78"/>
              </a:rPr>
              <a:t>. </a:t>
            </a:r>
            <a:r>
              <a:rPr lang="fa-IR" b="1" dirty="0">
                <a:solidFill>
                  <a:prstClr val="black"/>
                </a:solidFill>
                <a:cs typeface="B Nazanin" pitchFamily="2" charset="-78"/>
              </a:rPr>
              <a:t>در صورت عدم استفاده این داروها به همراه استروئید، خطر </a:t>
            </a:r>
            <a:r>
              <a:rPr lang="fa-IR" b="1" u="sng" dirty="0">
                <a:solidFill>
                  <a:prstClr val="black"/>
                </a:solidFill>
                <a:cs typeface="B Nazanin" pitchFamily="2" charset="-78"/>
                <a:hlinkClick r:id="rId5" tooltip="عوارض جانبی"/>
              </a:rPr>
              <a:t>عوارض جانبی</a:t>
            </a:r>
            <a:r>
              <a:rPr lang="en-US" b="1" dirty="0">
                <a:solidFill>
                  <a:prstClr val="black"/>
                </a:solidFill>
                <a:cs typeface="B Nazanin" pitchFamily="2" charset="-78"/>
              </a:rPr>
              <a:t> </a:t>
            </a:r>
            <a:r>
              <a:rPr lang="fa-IR" b="1" dirty="0">
                <a:solidFill>
                  <a:prstClr val="black"/>
                </a:solidFill>
                <a:cs typeface="B Nazanin" pitchFamily="2" charset="-78"/>
              </a:rPr>
              <a:t>شدیداً افزایش می‌یابد و حتی در صورت استفاده همراه با کورتیکواستروئیدها نیز ممکن است خطر اندکی بیشتر شود</a:t>
            </a:r>
            <a:r>
              <a:rPr lang="en-US" b="1" dirty="0">
                <a:solidFill>
                  <a:prstClr val="black"/>
                </a:solidFill>
                <a:cs typeface="B Nazanin" pitchFamily="2" charset="-78"/>
              </a:rPr>
              <a:t>. </a:t>
            </a:r>
          </a:p>
          <a:p>
            <a:pPr lvl="0">
              <a:lnSpc>
                <a:spcPct val="150000"/>
              </a:lnSpc>
            </a:pPr>
            <a:r>
              <a:rPr lang="fa-IR" b="1" dirty="0">
                <a:solidFill>
                  <a:prstClr val="black"/>
                </a:solidFill>
                <a:cs typeface="B Nazanin" pitchFamily="2" charset="-78"/>
              </a:rPr>
              <a:t>ممکن است داروهای </a:t>
            </a:r>
            <a:r>
              <a:rPr lang="fa-IR" b="1" u="sng" dirty="0">
                <a:solidFill>
                  <a:prstClr val="black"/>
                </a:solidFill>
                <a:cs typeface="B Nazanin" pitchFamily="2" charset="-78"/>
                <a:hlinkClick r:id="rId6" tooltip="آنتاگونیست لوکوترین (صفحه وجود ندارد)"/>
              </a:rPr>
              <a:t>آنتاگونیست لوکوترین</a:t>
            </a:r>
            <a:r>
              <a:rPr lang="en-US" b="1" dirty="0">
                <a:solidFill>
                  <a:prstClr val="black"/>
                </a:solidFill>
                <a:cs typeface="B Nazanin" pitchFamily="2" charset="-78"/>
              </a:rPr>
              <a:t> (</a:t>
            </a:r>
            <a:r>
              <a:rPr lang="fa-IR" b="1" dirty="0">
                <a:solidFill>
                  <a:prstClr val="black"/>
                </a:solidFill>
                <a:cs typeface="B Nazanin" pitchFamily="2" charset="-78"/>
              </a:rPr>
              <a:t>مانند </a:t>
            </a:r>
            <a:r>
              <a:rPr lang="fa-IR" b="1" u="sng" dirty="0">
                <a:solidFill>
                  <a:prstClr val="black"/>
                </a:solidFill>
                <a:cs typeface="B Nazanin" pitchFamily="2" charset="-78"/>
                <a:hlinkClick r:id="rId7" tooltip="مونتلوکاست"/>
              </a:rPr>
              <a:t>مونتلوکاست</a:t>
            </a:r>
            <a:r>
              <a:rPr lang="en-US" b="1" dirty="0">
                <a:solidFill>
                  <a:prstClr val="black"/>
                </a:solidFill>
                <a:cs typeface="B Nazanin" pitchFamily="2" charset="-78"/>
              </a:rPr>
              <a:t> </a:t>
            </a:r>
            <a:r>
              <a:rPr lang="fa-IR" b="1" dirty="0">
                <a:solidFill>
                  <a:prstClr val="black"/>
                </a:solidFill>
                <a:cs typeface="B Nazanin" pitchFamily="2" charset="-78"/>
              </a:rPr>
              <a:t>و </a:t>
            </a:r>
            <a:r>
              <a:rPr lang="fa-IR" b="1" u="sng" dirty="0">
                <a:solidFill>
                  <a:prstClr val="black"/>
                </a:solidFill>
                <a:cs typeface="B Nazanin" pitchFamily="2" charset="-78"/>
                <a:hlinkClick r:id="rId8" tooltip="زافیرلوکاست"/>
              </a:rPr>
              <a:t>زافیرلوکاست</a:t>
            </a:r>
            <a:r>
              <a:rPr lang="en-US" b="1" dirty="0">
                <a:solidFill>
                  <a:prstClr val="black"/>
                </a:solidFill>
                <a:cs typeface="B Nazanin" pitchFamily="2" charset="-78"/>
              </a:rPr>
              <a:t>) </a:t>
            </a:r>
            <a:r>
              <a:rPr lang="fa-IR" b="1" dirty="0">
                <a:solidFill>
                  <a:prstClr val="black"/>
                </a:solidFill>
                <a:cs typeface="B Nazanin" pitchFamily="2" charset="-78"/>
              </a:rPr>
              <a:t>علاوه بر کورتیکواستروئیدهای استنشاقی و معمولاً همراه با</a:t>
            </a:r>
            <a:r>
              <a:rPr lang="en-US" b="1" dirty="0">
                <a:solidFill>
                  <a:prstClr val="black"/>
                </a:solidFill>
                <a:cs typeface="B Nazanin" pitchFamily="2" charset="-78"/>
              </a:rPr>
              <a:t> LABA </a:t>
            </a:r>
            <a:r>
              <a:rPr lang="fa-IR" b="1" dirty="0">
                <a:solidFill>
                  <a:prstClr val="black"/>
                </a:solidFill>
                <a:cs typeface="B Nazanin" pitchFamily="2" charset="-78"/>
              </a:rPr>
              <a:t>استفاده شوند</a:t>
            </a:r>
            <a:r>
              <a:rPr lang="en-US" b="1" dirty="0">
                <a:solidFill>
                  <a:prstClr val="black"/>
                </a:solidFill>
                <a:cs typeface="B Nazanin" pitchFamily="2" charset="-78"/>
              </a:rPr>
              <a:t>. Evidence is insufficient to support use in acute exacerbations. </a:t>
            </a:r>
            <a:r>
              <a:rPr lang="fa-IR" b="1" dirty="0">
                <a:solidFill>
                  <a:prstClr val="black"/>
                </a:solidFill>
                <a:cs typeface="B Nazanin" pitchFamily="2" charset="-78"/>
              </a:rPr>
              <a:t>این داروها در کودکان زیر پنج سال، درمان تکمیلی مناسبی پس از کورتیکواستروئیدهای استنشاقی محسوب می‌شوند</a:t>
            </a:r>
            <a:r>
              <a:rPr lang="en-US" b="1" dirty="0">
                <a:solidFill>
                  <a:prstClr val="black"/>
                </a:solidFill>
                <a:cs typeface="B Nazanin" pitchFamily="2" charset="-78"/>
              </a:rPr>
              <a:t>. </a:t>
            </a: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9832" y="3284984"/>
            <a:ext cx="2813298" cy="3096344"/>
          </a:xfrm>
          <a:prstGeom prst="rect">
            <a:avLst/>
          </a:prstGeom>
        </p:spPr>
      </p:pic>
    </p:spTree>
    <p:extLst>
      <p:ext uri="{BB962C8B-B14F-4D97-AF65-F5344CB8AC3E}">
        <p14:creationId xmlns:p14="http://schemas.microsoft.com/office/powerpoint/2010/main" val="2135531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5078313"/>
          </a:xfrm>
          <a:prstGeom prst="rect">
            <a:avLst/>
          </a:prstGeom>
        </p:spPr>
        <p:txBody>
          <a:bodyPr wrap="square">
            <a:spAutoFit/>
          </a:bodyPr>
          <a:lstStyle/>
          <a:p>
            <a:pPr>
              <a:lnSpc>
                <a:spcPct val="150000"/>
              </a:lnSpc>
            </a:pPr>
            <a:r>
              <a:rPr lang="fa-IR" b="1" dirty="0" smtClean="0">
                <a:cs typeface="B Nazanin" pitchFamily="2" charset="-78"/>
              </a:rPr>
              <a:t>داروهای </a:t>
            </a:r>
            <a:r>
              <a:rPr lang="fa-IR" b="1" u="sng" dirty="0" smtClean="0">
                <a:cs typeface="B Nazanin" pitchFamily="2" charset="-78"/>
                <a:hlinkClick r:id="rId2" tooltip="تثبیت کننده ماست سل (صفحه وجود ندارد)"/>
              </a:rPr>
              <a:t>تثبیت کننده ماست سل</a:t>
            </a:r>
            <a:r>
              <a:rPr lang="fa-IR" b="1" u="sng" dirty="0" smtClean="0">
                <a:cs typeface="B Nazanin" pitchFamily="2" charset="-78"/>
              </a:rPr>
              <a:t>(</a:t>
            </a:r>
            <a:r>
              <a:rPr lang="fa-IR" b="1" dirty="0" smtClean="0">
                <a:cs typeface="B Nazanin" pitchFamily="2" charset="-78"/>
              </a:rPr>
              <a:t>مانند </a:t>
            </a:r>
            <a:r>
              <a:rPr lang="fa-IR" b="1" u="sng" dirty="0" smtClean="0">
                <a:cs typeface="B Nazanin" pitchFamily="2" charset="-78"/>
                <a:hlinkClick r:id="rId3" tooltip="کرومولین سدیم"/>
              </a:rPr>
              <a:t>کرومولین سدیم</a:t>
            </a:r>
            <a:r>
              <a:rPr lang="fa-IR" b="1" dirty="0">
                <a:cs typeface="B Nazanin" pitchFamily="2" charset="-78"/>
              </a:rPr>
              <a:t>)</a:t>
            </a:r>
            <a:r>
              <a:rPr lang="en-US" b="1" dirty="0" smtClean="0">
                <a:cs typeface="B Nazanin" pitchFamily="2" charset="-78"/>
              </a:rPr>
              <a:t> </a:t>
            </a:r>
            <a:r>
              <a:rPr lang="fa-IR" b="1" dirty="0" smtClean="0">
                <a:cs typeface="B Nazanin" pitchFamily="2" charset="-78"/>
              </a:rPr>
              <a:t>یکی دیگر از گزینه‌های جایگزین غیر ارجح برای کورتیکواستروئیدها محسوب می‌شوند</a:t>
            </a:r>
            <a:r>
              <a:rPr lang="en-US" b="1" dirty="0" smtClean="0">
                <a:cs typeface="B Nazanin" pitchFamily="2" charset="-78"/>
              </a:rPr>
              <a:t>. </a:t>
            </a:r>
          </a:p>
          <a:p>
            <a:pPr>
              <a:lnSpc>
                <a:spcPct val="150000"/>
              </a:lnSpc>
            </a:pPr>
            <a:r>
              <a:rPr lang="fa-IR" b="1" dirty="0" smtClean="0">
                <a:cs typeface="B Nazanin" pitchFamily="2" charset="-78"/>
              </a:rPr>
              <a:t>روش‌های استفاده داروها معمولاً به‌صورت </a:t>
            </a:r>
            <a:r>
              <a:rPr lang="fa-IR" b="1" u="sng" dirty="0" smtClean="0">
                <a:cs typeface="B Nazanin" pitchFamily="2" charset="-78"/>
                <a:hlinkClick r:id="rId4" tooltip="اسپری استنشاقی با دوز اندازه‌گیری شده (صفحه وجود ندارد)"/>
              </a:rPr>
              <a:t>اسپری استنشاقی با دوز اندازه‌گیری شده</a:t>
            </a:r>
            <a:r>
              <a:rPr lang="en-US" b="1" dirty="0" smtClean="0">
                <a:cs typeface="B Nazanin" pitchFamily="2" charset="-78"/>
              </a:rPr>
              <a:t> (MDIS) </a:t>
            </a:r>
            <a:r>
              <a:rPr lang="fa-IR" b="1" dirty="0" smtClean="0">
                <a:cs typeface="B Nazanin" pitchFamily="2" charset="-78"/>
              </a:rPr>
              <a:t>به همراه یک </a:t>
            </a:r>
            <a:r>
              <a:rPr lang="fa-IR" b="1" u="sng" dirty="0" smtClean="0">
                <a:cs typeface="B Nazanin" pitchFamily="2" charset="-78"/>
                <a:hlinkClick r:id="rId5" tooltip="فضاساز آسم (صفحه وجود ندارد)"/>
              </a:rPr>
              <a:t>فضاساز آسم</a:t>
            </a:r>
            <a:r>
              <a:rPr lang="en-US" b="1" dirty="0" smtClean="0">
                <a:cs typeface="B Nazanin" pitchFamily="2" charset="-78"/>
              </a:rPr>
              <a:t> </a:t>
            </a:r>
            <a:r>
              <a:rPr lang="fa-IR" b="1" dirty="0" smtClean="0">
                <a:cs typeface="B Nazanin" pitchFamily="2" charset="-78"/>
              </a:rPr>
              <a:t>و یا به‌صورت </a:t>
            </a:r>
            <a:r>
              <a:rPr lang="fa-IR" b="1" u="sng" dirty="0" smtClean="0">
                <a:cs typeface="B Nazanin" pitchFamily="2" charset="-78"/>
                <a:hlinkClick r:id="rId6" tooltip="پودر خشک استنشاقی (صفحه وجود ندارد)"/>
              </a:rPr>
              <a:t>پودر خشک استنشاقی</a:t>
            </a:r>
            <a:r>
              <a:rPr lang="en-US" b="1" dirty="0" smtClean="0">
                <a:cs typeface="B Nazanin" pitchFamily="2" charset="-78"/>
              </a:rPr>
              <a:t> </a:t>
            </a:r>
            <a:r>
              <a:rPr lang="fa-IR" b="1" dirty="0" smtClean="0">
                <a:cs typeface="B Nazanin" pitchFamily="2" charset="-78"/>
              </a:rPr>
              <a:t>ارائه می‌شود. فضاساز یک استوانه پلاستیکی است که دارو را با هوا مخلوط کرده و باعث می‌شود راحت‌تر بتوان یک دوز کامل دارو را دریافت کرد. همچنین می‌توان از </a:t>
            </a:r>
            <a:r>
              <a:rPr lang="fa-IR" b="1" u="sng" dirty="0" smtClean="0">
                <a:cs typeface="B Nazanin" pitchFamily="2" charset="-78"/>
                <a:hlinkClick r:id="rId7" tooltip="نبولایزر"/>
              </a:rPr>
              <a:t>نبولایزر</a:t>
            </a:r>
            <a:r>
              <a:rPr lang="en-US" b="1" dirty="0" smtClean="0">
                <a:cs typeface="B Nazanin" pitchFamily="2" charset="-78"/>
              </a:rPr>
              <a:t> </a:t>
            </a:r>
            <a:r>
              <a:rPr lang="fa-IR" b="1" dirty="0" smtClean="0">
                <a:cs typeface="B Nazanin" pitchFamily="2" charset="-78"/>
              </a:rPr>
              <a:t>استفاده کرد. نبولایزرها و فضاسازها برای کسانی که دارای علائم خفیف تا متوسط هستند مؤثر می‌باشند با این حال شواهد کافی برای تعیین اینکه آیا تأثیری بر افراد دارای نشانه‌های شدید دارند یا خیر وجود ندارد</a:t>
            </a:r>
            <a:r>
              <a:rPr lang="en-US" b="1" dirty="0" smtClean="0">
                <a:cs typeface="B Nazanin" pitchFamily="2" charset="-78"/>
              </a:rPr>
              <a:t>. </a:t>
            </a:r>
          </a:p>
          <a:p>
            <a:pPr>
              <a:lnSpc>
                <a:spcPct val="150000"/>
              </a:lnSpc>
            </a:pPr>
            <a:r>
              <a:rPr lang="fa-IR" b="1" dirty="0" smtClean="0">
                <a:cs typeface="B Nazanin" pitchFamily="2" charset="-78"/>
              </a:rPr>
              <a:t>عوارض جانبی استفاده طولانی‌مدت از کورتیکواستروئیدهای استنشاقی در دوزهای معمول با خطر جزئی عوارض جانبی همراه است</a:t>
            </a:r>
            <a:r>
              <a:rPr lang="en-US" b="1" dirty="0" smtClean="0">
                <a:cs typeface="B Nazanin" pitchFamily="2" charset="-78"/>
              </a:rPr>
              <a:t>.</a:t>
            </a:r>
            <a:r>
              <a:rPr lang="en-US" b="1" u="sng" baseline="30000" dirty="0" smtClean="0">
                <a:cs typeface="B Nazanin" pitchFamily="2" charset="-78"/>
                <a:hlinkClick r:id="rId8"/>
              </a:rPr>
              <a:t>[</a:t>
            </a:r>
            <a:r>
              <a:rPr lang="fa-IR" b="1" u="sng" baseline="30000" dirty="0" smtClean="0">
                <a:cs typeface="B Nazanin" pitchFamily="2" charset="-78"/>
                <a:hlinkClick r:id="rId8"/>
              </a:rPr>
              <a:t>۱۱۵</a:t>
            </a:r>
            <a:r>
              <a:rPr lang="en-US" b="1" u="sng" baseline="30000" dirty="0" smtClean="0">
                <a:cs typeface="B Nazanin" pitchFamily="2" charset="-78"/>
                <a:hlinkClick r:id="rId8"/>
              </a:rPr>
              <a:t>]</a:t>
            </a:r>
            <a:r>
              <a:rPr lang="en-US" b="1" dirty="0" smtClean="0">
                <a:cs typeface="B Nazanin" pitchFamily="2" charset="-78"/>
              </a:rPr>
              <a:t> </a:t>
            </a:r>
            <a:r>
              <a:rPr lang="fa-IR" b="1" dirty="0" smtClean="0">
                <a:cs typeface="B Nazanin" pitchFamily="2" charset="-78"/>
              </a:rPr>
              <a:t>این خطرات عبارتند از ایجاد </a:t>
            </a:r>
            <a:r>
              <a:rPr lang="fa-IR" b="1" u="sng" dirty="0" smtClean="0">
                <a:cs typeface="B Nazanin" pitchFamily="2" charset="-78"/>
                <a:hlinkClick r:id="rId9" tooltip="آب مروارید"/>
              </a:rPr>
              <a:t>آب مروارید</a:t>
            </a:r>
            <a:r>
              <a:rPr lang="en-US" b="1" dirty="0" smtClean="0">
                <a:cs typeface="B Nazanin" pitchFamily="2" charset="-78"/>
              </a:rPr>
              <a:t> </a:t>
            </a:r>
            <a:r>
              <a:rPr lang="fa-IR" b="1" dirty="0" smtClean="0">
                <a:cs typeface="B Nazanin" pitchFamily="2" charset="-78"/>
              </a:rPr>
              <a:t>و کاهش خفیف قد</a:t>
            </a:r>
            <a:r>
              <a:rPr lang="en-US" b="1" dirty="0" smtClean="0">
                <a:cs typeface="B Nazanin" pitchFamily="2" charset="-78"/>
              </a:rPr>
              <a:t>. </a:t>
            </a:r>
          </a:p>
          <a:p>
            <a:pPr>
              <a:lnSpc>
                <a:spcPct val="150000"/>
              </a:lnSpc>
            </a:pPr>
            <a:r>
              <a:rPr lang="fa-IR" b="1" dirty="0" smtClean="0">
                <a:cs typeface="B Nazanin" pitchFamily="2" charset="-78"/>
              </a:rPr>
              <a:t>در ماه می 2015 </a:t>
            </a:r>
            <a:r>
              <a:rPr lang="fa-IR" b="1" u="sng" dirty="0" smtClean="0">
                <a:cs typeface="B Nazanin" pitchFamily="2" charset="-78"/>
                <a:hlinkClick r:id="rId10" tooltip="سازمان غذا و داروی آمریکا"/>
              </a:rPr>
              <a:t>سازمان غذا و داروی آمریکا</a:t>
            </a:r>
            <a:r>
              <a:rPr lang="en-US" b="1" dirty="0" smtClean="0">
                <a:cs typeface="B Nazanin" pitchFamily="2" charset="-78"/>
              </a:rPr>
              <a:t> </a:t>
            </a:r>
            <a:r>
              <a:rPr lang="en-US" b="1" u="sng" dirty="0" smtClean="0">
                <a:cs typeface="B Nazanin" pitchFamily="2" charset="-78"/>
                <a:hlinkClick r:id="rId11" tooltip="(FDA) (صفحه وجود ندارد)"/>
              </a:rPr>
              <a:t>(FDA)</a:t>
            </a:r>
            <a:r>
              <a:rPr lang="en-US" b="1" dirty="0" smtClean="0">
                <a:cs typeface="B Nazanin" pitchFamily="2" charset="-78"/>
              </a:rPr>
              <a:t> </a:t>
            </a:r>
            <a:r>
              <a:rPr lang="fa-IR" b="1" dirty="0" smtClean="0">
                <a:cs typeface="B Nazanin" pitchFamily="2" charset="-78"/>
              </a:rPr>
              <a:t>داروی جدید آسم را که حاوی یک </a:t>
            </a:r>
            <a:r>
              <a:rPr lang="fa-IR" b="1" u="sng" dirty="0" smtClean="0">
                <a:cs typeface="B Nazanin" pitchFamily="2" charset="-78"/>
                <a:hlinkClick r:id="rId12" tooltip="کورتیکواستروئید"/>
              </a:rPr>
              <a:t>کورتیکواستروئید</a:t>
            </a:r>
            <a:r>
              <a:rPr lang="en-US" b="1" dirty="0" smtClean="0">
                <a:cs typeface="B Nazanin" pitchFamily="2" charset="-78"/>
              </a:rPr>
              <a:t> </a:t>
            </a:r>
            <a:r>
              <a:rPr lang="fa-IR" b="1" dirty="0" smtClean="0">
                <a:cs typeface="B Nazanin" pitchFamily="2" charset="-78"/>
              </a:rPr>
              <a:t>برای کاهش التهاب و ترکیبی به نام </a:t>
            </a:r>
            <a:r>
              <a:rPr lang="fa-IR" b="1" u="sng" dirty="0" smtClean="0">
                <a:cs typeface="B Nazanin" pitchFamily="2" charset="-78"/>
                <a:hlinkClick r:id="rId13" tooltip="ویلانترول (صفحه وجود ندارد)"/>
              </a:rPr>
              <a:t>ویلانترول</a:t>
            </a:r>
            <a:r>
              <a:rPr lang="en-US" b="1" dirty="0" smtClean="0">
                <a:cs typeface="B Nazanin" pitchFamily="2" charset="-78"/>
              </a:rPr>
              <a:t> </a:t>
            </a:r>
            <a:r>
              <a:rPr lang="fa-IR" b="1" dirty="0" smtClean="0">
                <a:cs typeface="B Nazanin" pitchFamily="2" charset="-78"/>
              </a:rPr>
              <a:t>است، تایید کرد. این داروی جدید</a:t>
            </a:r>
            <a:r>
              <a:rPr lang="en-US" b="1" dirty="0" smtClean="0">
                <a:cs typeface="B Nazanin" pitchFamily="2" charset="-78"/>
              </a:rPr>
              <a:t> </a:t>
            </a:r>
            <a:r>
              <a:rPr lang="en-US" b="1" dirty="0" err="1" smtClean="0">
                <a:cs typeface="B Nazanin" pitchFamily="2" charset="-78"/>
              </a:rPr>
              <a:t>Breo</a:t>
            </a:r>
            <a:r>
              <a:rPr lang="en-US" b="1" dirty="0" smtClean="0">
                <a:cs typeface="B Nazanin" pitchFamily="2" charset="-78"/>
              </a:rPr>
              <a:t> </a:t>
            </a:r>
            <a:r>
              <a:rPr lang="en-US" b="1" dirty="0" err="1" smtClean="0">
                <a:cs typeface="B Nazanin" pitchFamily="2" charset="-78"/>
              </a:rPr>
              <a:t>Ellipta</a:t>
            </a:r>
            <a:r>
              <a:rPr lang="en-US" b="1" dirty="0" smtClean="0">
                <a:cs typeface="B Nazanin" pitchFamily="2" charset="-78"/>
              </a:rPr>
              <a:t> </a:t>
            </a:r>
            <a:r>
              <a:rPr lang="fa-IR" b="1" dirty="0" smtClean="0">
                <a:cs typeface="B Nazanin" pitchFamily="2" charset="-78"/>
              </a:rPr>
              <a:t>نام دارد و برای درمان بیماران مبتلا به آسم بالای 18 سال، روزی یک بار تجویز می شود</a:t>
            </a:r>
            <a:r>
              <a:rPr lang="en-US" b="1" dirty="0" smtClean="0">
                <a:cs typeface="B Nazanin" pitchFamily="2" charset="-78"/>
              </a:rPr>
              <a:t>. </a:t>
            </a:r>
            <a:endParaRPr lang="en-US" b="1" dirty="0">
              <a:cs typeface="B Nazanin" pitchFamily="2" charset="-78"/>
            </a:endParaRPr>
          </a:p>
        </p:txBody>
      </p:sp>
    </p:spTree>
    <p:extLst>
      <p:ext uri="{BB962C8B-B14F-4D97-AF65-F5344CB8AC3E}">
        <p14:creationId xmlns:p14="http://schemas.microsoft.com/office/powerpoint/2010/main" val="1239986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9024" y="1196752"/>
            <a:ext cx="8784976" cy="3000821"/>
          </a:xfrm>
          <a:prstGeom prst="rect">
            <a:avLst/>
          </a:prstGeom>
        </p:spPr>
        <p:txBody>
          <a:bodyPr wrap="square">
            <a:spAutoFit/>
          </a:bodyPr>
          <a:lstStyle/>
          <a:p>
            <a:pPr>
              <a:lnSpc>
                <a:spcPct val="150000"/>
              </a:lnSpc>
            </a:pPr>
            <a:r>
              <a:rPr lang="fa-IR" b="1" u="sng" dirty="0">
                <a:cs typeface="B Nazanin" pitchFamily="2" charset="-78"/>
                <a:hlinkClick r:id="rId2" tooltip="اپی‌نفرین"/>
              </a:rPr>
              <a:t>اپی‌نفرین</a:t>
            </a:r>
            <a:r>
              <a:rPr lang="en-US" b="1" dirty="0">
                <a:cs typeface="B Nazanin" pitchFamily="2" charset="-78"/>
              </a:rPr>
              <a:t> </a:t>
            </a:r>
            <a:r>
              <a:rPr lang="fa-IR" b="1" dirty="0">
                <a:cs typeface="B Nazanin" pitchFamily="2" charset="-78"/>
              </a:rPr>
              <a:t>برای اولین بار در سال ۱۹۰۵ در درمان آسم به‌کار گرفته شد</a:t>
            </a:r>
            <a:r>
              <a:rPr lang="en-US" b="1" dirty="0">
                <a:cs typeface="B Nazanin" pitchFamily="2" charset="-78"/>
              </a:rPr>
              <a:t>. </a:t>
            </a:r>
            <a:r>
              <a:rPr lang="fa-IR" b="1" dirty="0">
                <a:cs typeface="B Nazanin" pitchFamily="2" charset="-78"/>
              </a:rPr>
              <a:t>شروع استفاده از کورتیکواستروئیدهای خوراکی برای این بیماری در دهه ۱۹۵۰ آغاز شد، اما کورتیکواستروئیدها استنشاقی و آگونیست‌های انتخابی کوتاه اثر بتا در دهه ۱۹۶۰ کاربرد گسترده‌ای پیدا کرد</a:t>
            </a:r>
            <a:r>
              <a:rPr lang="en-US" b="1" dirty="0">
                <a:cs typeface="B Nazanin" pitchFamily="2" charset="-78"/>
              </a:rPr>
              <a:t>. </a:t>
            </a:r>
          </a:p>
          <a:p>
            <a:pPr>
              <a:lnSpc>
                <a:spcPct val="150000"/>
              </a:lnSpc>
            </a:pPr>
            <a:r>
              <a:rPr lang="fa-IR" b="1" dirty="0">
                <a:cs typeface="B Nazanin" pitchFamily="2" charset="-78"/>
              </a:rPr>
              <a:t>در طول دهه‌های ۱۹۳۰ تا ۱۹۵۰، آسم به عنوان یکی از هفت </a:t>
            </a:r>
            <a:r>
              <a:rPr lang="fa-IR" b="1" u="sng" dirty="0">
                <a:cs typeface="B Nazanin" pitchFamily="2" charset="-78"/>
                <a:hlinkClick r:id="rId3" tooltip="بیماری روان‌تنی"/>
              </a:rPr>
              <a:t>بیماری روان‌تنی</a:t>
            </a:r>
            <a:r>
              <a:rPr lang="en-US" b="1" dirty="0">
                <a:cs typeface="B Nazanin" pitchFamily="2" charset="-78"/>
              </a:rPr>
              <a:t> </a:t>
            </a:r>
            <a:r>
              <a:rPr lang="fa-IR" b="1" dirty="0">
                <a:cs typeface="B Nazanin" pitchFamily="2" charset="-78"/>
              </a:rPr>
              <a:t>مقدس شناخته شده بود. علت آن اغلب روانی دانسته می‌شد و درمان آن اغلب با استفاده از روانکاوی و سایر روش‌های </a:t>
            </a:r>
            <a:r>
              <a:rPr lang="fa-IR" b="1" u="sng" dirty="0">
                <a:cs typeface="B Nazanin" pitchFamily="2" charset="-78"/>
                <a:hlinkClick r:id="rId4" tooltip="گفتاردرمانی"/>
              </a:rPr>
              <a:t>گفتاردرمانی</a:t>
            </a:r>
            <a:r>
              <a:rPr lang="en-US" b="1" dirty="0">
                <a:cs typeface="B Nazanin" pitchFamily="2" charset="-78"/>
              </a:rPr>
              <a:t> </a:t>
            </a:r>
            <a:r>
              <a:rPr lang="fa-IR" b="1" dirty="0">
                <a:cs typeface="B Nazanin" pitchFamily="2" charset="-78"/>
              </a:rPr>
              <a:t>صورت می‌گرفت</a:t>
            </a:r>
            <a:r>
              <a:rPr lang="en-US" b="1" dirty="0">
                <a:cs typeface="B Nazanin" pitchFamily="2" charset="-78"/>
              </a:rPr>
              <a:t>. </a:t>
            </a:r>
            <a:r>
              <a:rPr lang="fa-IR" b="1" dirty="0">
                <a:cs typeface="B Nazanin" pitchFamily="2" charset="-78"/>
              </a:rPr>
              <a:t>از آنجا که این روانکاوان خس خس ناشی از آسم را به‌عنوان فریاد سرکوب شده کودک برای مادر خود تفسیر می‌کردند، درمان افسردگی برای افراد مبتلا به آسم را بسیار مهم می‌شمردند</a:t>
            </a:r>
            <a:r>
              <a:rPr lang="en-US" b="1" dirty="0">
                <a:cs typeface="B Nazanin" pitchFamily="2" charset="-78"/>
              </a:rPr>
              <a:t>. </a:t>
            </a:r>
          </a:p>
        </p:txBody>
      </p:sp>
      <p:sp>
        <p:nvSpPr>
          <p:cNvPr id="2" name="Rectangle 1"/>
          <p:cNvSpPr/>
          <p:nvPr/>
        </p:nvSpPr>
        <p:spPr>
          <a:xfrm>
            <a:off x="6235513" y="260648"/>
            <a:ext cx="2765501" cy="646331"/>
          </a:xfrm>
          <a:prstGeom prst="rect">
            <a:avLst/>
          </a:prstGeom>
        </p:spPr>
        <p:txBody>
          <a:bodyPr wrap="none">
            <a:spAutoFit/>
          </a:bodyPr>
          <a:lstStyle/>
          <a:p>
            <a:pPr lvl="0"/>
            <a:r>
              <a:rPr lang="fa-IR" sz="3600" b="1" dirty="0" smtClean="0">
                <a:solidFill>
                  <a:prstClr val="black"/>
                </a:solidFill>
                <a:cs typeface="B Koodak" pitchFamily="2" charset="-78"/>
              </a:rPr>
              <a:t>تاریخچه(ادامه)...</a:t>
            </a:r>
            <a:endParaRPr lang="en-US" sz="3600" b="1" dirty="0">
              <a:solidFill>
                <a:prstClr val="black"/>
              </a:solidFill>
              <a:cs typeface="B Koodak" pitchFamily="2" charset="-78"/>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3768" y="4379012"/>
            <a:ext cx="4392487" cy="22903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93668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836712"/>
            <a:ext cx="8964488" cy="4662815"/>
          </a:xfrm>
          <a:prstGeom prst="rect">
            <a:avLst/>
          </a:prstGeom>
        </p:spPr>
        <p:txBody>
          <a:bodyPr wrap="square">
            <a:spAutoFit/>
          </a:bodyPr>
          <a:lstStyle/>
          <a:p>
            <a:pPr>
              <a:lnSpc>
                <a:spcPct val="150000"/>
              </a:lnSpc>
            </a:pPr>
            <a:r>
              <a:rPr lang="fa-IR" sz="3600" b="1" dirty="0">
                <a:cs typeface="B Nazanin" pitchFamily="2" charset="-78"/>
              </a:rPr>
              <a:t>سایر</a:t>
            </a:r>
            <a:endParaRPr lang="en-US" sz="3600" b="1" dirty="0">
              <a:cs typeface="B Nazanin" pitchFamily="2" charset="-78"/>
            </a:endParaRPr>
          </a:p>
          <a:p>
            <a:pPr>
              <a:lnSpc>
                <a:spcPct val="150000"/>
              </a:lnSpc>
            </a:pPr>
            <a:r>
              <a:rPr lang="fa-IR" b="1" dirty="0">
                <a:cs typeface="B Nazanin" pitchFamily="2" charset="-78"/>
              </a:rPr>
              <a:t>وقتی آسم به داروهای معمول پاسخ نمی‌دهد، گزینه‌های دیگری هم برای کنترل اورژانسی و پیشگیری از تشدید آن وجود دارد. گزینه‌های دیگر کنترل اورژانسی عبارتند از</a:t>
            </a:r>
            <a:r>
              <a:rPr lang="en-US" b="1" dirty="0">
                <a:cs typeface="B Nazanin" pitchFamily="2" charset="-78"/>
              </a:rPr>
              <a:t>:</a:t>
            </a:r>
          </a:p>
          <a:p>
            <a:pPr>
              <a:lnSpc>
                <a:spcPct val="150000"/>
              </a:lnSpc>
            </a:pPr>
            <a:r>
              <a:rPr lang="fa-IR" b="1" u="sng" dirty="0">
                <a:cs typeface="B Nazanin" pitchFamily="2" charset="-78"/>
                <a:hlinkClick r:id="rId2" tooltip="اکسیژن"/>
              </a:rPr>
              <a:t>اکسیژن</a:t>
            </a:r>
            <a:r>
              <a:rPr lang="en-US" b="1" dirty="0">
                <a:cs typeface="B Nazanin" pitchFamily="2" charset="-78"/>
              </a:rPr>
              <a:t> </a:t>
            </a:r>
            <a:r>
              <a:rPr lang="fa-IR" b="1" dirty="0">
                <a:cs typeface="B Nazanin" pitchFamily="2" charset="-78"/>
              </a:rPr>
              <a:t>برای کاهش </a:t>
            </a:r>
            <a:r>
              <a:rPr lang="fa-IR" b="1" u="sng" dirty="0">
                <a:cs typeface="B Nazanin" pitchFamily="2" charset="-78"/>
                <a:hlinkClick r:id="rId3" tooltip="هیپوکسی (پزشکی)"/>
              </a:rPr>
              <a:t>هیپوکسی</a:t>
            </a:r>
            <a:r>
              <a:rPr lang="en-US" b="1" dirty="0">
                <a:cs typeface="B Nazanin" pitchFamily="2" charset="-78"/>
              </a:rPr>
              <a:t> </a:t>
            </a:r>
            <a:r>
              <a:rPr lang="fa-IR" b="1" dirty="0">
                <a:cs typeface="B Nazanin" pitchFamily="2" charset="-78"/>
              </a:rPr>
              <a:t>اگر میزان </a:t>
            </a:r>
            <a:r>
              <a:rPr lang="fa-IR" b="1" u="sng" dirty="0">
                <a:cs typeface="B Nazanin" pitchFamily="2" charset="-78"/>
                <a:hlinkClick r:id="rId4" tooltip="اکسیژن اشباع (صفحه وجود ندارد)"/>
              </a:rPr>
              <a:t>اشباع</a:t>
            </a:r>
            <a:r>
              <a:rPr lang="en-US" b="1" dirty="0">
                <a:cs typeface="B Nazanin" pitchFamily="2" charset="-78"/>
              </a:rPr>
              <a:t> </a:t>
            </a:r>
            <a:r>
              <a:rPr lang="fa-IR" b="1" dirty="0">
                <a:cs typeface="B Nazanin" pitchFamily="2" charset="-78"/>
              </a:rPr>
              <a:t>از ۹۲٪ کمتر شود</a:t>
            </a:r>
            <a:r>
              <a:rPr lang="en-US" b="1" dirty="0">
                <a:cs typeface="B Nazanin" pitchFamily="2" charset="-78"/>
              </a:rPr>
              <a:t>. </a:t>
            </a:r>
          </a:p>
          <a:p>
            <a:pPr>
              <a:lnSpc>
                <a:spcPct val="150000"/>
              </a:lnSpc>
            </a:pPr>
            <a:r>
              <a:rPr lang="fa-IR" b="1" dirty="0">
                <a:cs typeface="B Nazanin" pitchFamily="2" charset="-78"/>
              </a:rPr>
              <a:t>مشخص شده است که تزریق داخل وریدی </a:t>
            </a:r>
            <a:r>
              <a:rPr lang="fa-IR" b="1" u="sng" dirty="0">
                <a:cs typeface="B Nazanin" pitchFamily="2" charset="-78"/>
                <a:hlinkClick r:id="rId5" tooltip="سولفات منیزیم"/>
              </a:rPr>
              <a:t>سولفات منیزیم</a:t>
            </a:r>
            <a:r>
              <a:rPr lang="en-US" b="1" dirty="0">
                <a:cs typeface="B Nazanin" pitchFamily="2" charset="-78"/>
              </a:rPr>
              <a:t> </a:t>
            </a:r>
            <a:r>
              <a:rPr lang="fa-IR" b="1" dirty="0">
                <a:cs typeface="B Nazanin" pitchFamily="2" charset="-78"/>
              </a:rPr>
              <a:t>زمانی که به همراه درمان‌های دیگر در حملات شدید آسم حاد استفاده شود، دارای تأثیر گشادکنندگی برونش است</a:t>
            </a:r>
            <a:r>
              <a:rPr lang="en-US" b="1" dirty="0">
                <a:cs typeface="B Nazanin" pitchFamily="2" charset="-78"/>
              </a:rPr>
              <a:t>. </a:t>
            </a:r>
          </a:p>
          <a:p>
            <a:pPr>
              <a:lnSpc>
                <a:spcPct val="150000"/>
              </a:lnSpc>
            </a:pPr>
            <a:r>
              <a:rPr lang="fa-IR" b="1" u="sng" dirty="0">
                <a:cs typeface="B Nazanin" pitchFamily="2" charset="-78"/>
                <a:hlinkClick r:id="rId6" tooltip="هلیوکس (صفحه وجود ندارد)"/>
              </a:rPr>
              <a:t>هلیوکس</a:t>
            </a:r>
            <a:r>
              <a:rPr lang="en-US" b="1" dirty="0">
                <a:cs typeface="B Nazanin" pitchFamily="2" charset="-78"/>
              </a:rPr>
              <a:t> </a:t>
            </a:r>
            <a:r>
              <a:rPr lang="fa-IR" b="1" dirty="0">
                <a:cs typeface="B Nazanin" pitchFamily="2" charset="-78"/>
              </a:rPr>
              <a:t>مخلوطی از هلیوم و اکسیژن است و در حالات شدید که پاسخی مشاهده نشود می‌توان امکان استفاده از آن را در نظر گرفت</a:t>
            </a:r>
            <a:r>
              <a:rPr lang="en-US" b="1" dirty="0">
                <a:cs typeface="B Nazanin" pitchFamily="2" charset="-78"/>
              </a:rPr>
              <a:t>. </a:t>
            </a:r>
          </a:p>
          <a:p>
            <a:pPr>
              <a:lnSpc>
                <a:spcPct val="150000"/>
              </a:lnSpc>
            </a:pPr>
            <a:r>
              <a:rPr lang="fa-IR" b="1" dirty="0">
                <a:cs typeface="B Nazanin" pitchFamily="2" charset="-78"/>
              </a:rPr>
              <a:t>شواهد کافی مربوط به تأثیر سالبوتامول داخل وریدی وجود ندارد و بنابراین فقط در موارد شدید از آن استفاده می‌شود</a:t>
            </a:r>
            <a:r>
              <a:rPr lang="en-US" b="1" dirty="0">
                <a:cs typeface="B Nazanin" pitchFamily="2" charset="-78"/>
              </a:rPr>
              <a:t>. </a:t>
            </a:r>
          </a:p>
        </p:txBody>
      </p:sp>
    </p:spTree>
    <p:extLst>
      <p:ext uri="{BB962C8B-B14F-4D97-AF65-F5344CB8AC3E}">
        <p14:creationId xmlns:p14="http://schemas.microsoft.com/office/powerpoint/2010/main" val="2196280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75431"/>
            <a:ext cx="9144000" cy="3831818"/>
          </a:xfrm>
          <a:prstGeom prst="rect">
            <a:avLst/>
          </a:prstGeom>
        </p:spPr>
        <p:txBody>
          <a:bodyPr wrap="square">
            <a:spAutoFit/>
          </a:bodyPr>
          <a:lstStyle/>
          <a:p>
            <a:pPr lvl="0">
              <a:lnSpc>
                <a:spcPct val="150000"/>
              </a:lnSpc>
            </a:pPr>
            <a:r>
              <a:rPr lang="fa-IR" b="1" u="sng" dirty="0" smtClean="0">
                <a:solidFill>
                  <a:prstClr val="black"/>
                </a:solidFill>
                <a:cs typeface="B Nazanin" pitchFamily="2" charset="-78"/>
                <a:hlinkClick r:id="rId2" tooltip="متیل‌زانتین‌ها (صفحه وجود ندارد)"/>
              </a:rPr>
              <a:t>متیل‌زانتین‌ها</a:t>
            </a:r>
            <a:r>
              <a:rPr lang="fa-IR" b="1" u="sng" dirty="0" smtClean="0">
                <a:solidFill>
                  <a:prstClr val="black"/>
                </a:solidFill>
                <a:cs typeface="B Nazanin" pitchFamily="2" charset="-78"/>
              </a:rPr>
              <a:t>(</a:t>
            </a:r>
            <a:r>
              <a:rPr lang="fa-IR" b="1" dirty="0" smtClean="0">
                <a:solidFill>
                  <a:prstClr val="black"/>
                </a:solidFill>
                <a:cs typeface="B Nazanin" pitchFamily="2" charset="-78"/>
              </a:rPr>
              <a:t>نظیر</a:t>
            </a:r>
            <a:r>
              <a:rPr lang="fa-IR" b="1" u="sng" dirty="0" smtClean="0">
                <a:solidFill>
                  <a:prstClr val="black"/>
                </a:solidFill>
                <a:cs typeface="B Nazanin" pitchFamily="2" charset="-78"/>
                <a:hlinkClick r:id="rId3" tooltip="تئوفیلین"/>
              </a:rPr>
              <a:t>تئوفیلین</a:t>
            </a:r>
            <a:r>
              <a:rPr lang="fa-IR" b="1" u="sng" dirty="0" smtClean="0">
                <a:solidFill>
                  <a:prstClr val="black"/>
                </a:solidFill>
                <a:cs typeface="B Nazanin" pitchFamily="2" charset="-78"/>
              </a:rPr>
              <a:t> )</a:t>
            </a:r>
            <a:r>
              <a:rPr lang="fa-IR" b="1" dirty="0" smtClean="0">
                <a:solidFill>
                  <a:prstClr val="black"/>
                </a:solidFill>
                <a:cs typeface="B Nazanin" pitchFamily="2" charset="-78"/>
              </a:rPr>
              <a:t>قبلاً </a:t>
            </a:r>
            <a:r>
              <a:rPr lang="fa-IR" b="1" dirty="0">
                <a:solidFill>
                  <a:prstClr val="black"/>
                </a:solidFill>
                <a:cs typeface="B Nazanin" pitchFamily="2" charset="-78"/>
              </a:rPr>
              <a:t>به طور گسترده‌ای مورد استفاده قرار می‌گرفتند، اما اثرات بتا آگونیست استنشاقی را چندان افزایش نمی‌دادند</a:t>
            </a:r>
            <a:r>
              <a:rPr lang="en-US" b="1" dirty="0">
                <a:solidFill>
                  <a:prstClr val="black"/>
                </a:solidFill>
                <a:cs typeface="B Nazanin" pitchFamily="2" charset="-78"/>
              </a:rPr>
              <a:t>. </a:t>
            </a:r>
            <a:r>
              <a:rPr lang="fa-IR" b="1" dirty="0">
                <a:solidFill>
                  <a:prstClr val="black"/>
                </a:solidFill>
                <a:cs typeface="B Nazanin" pitchFamily="2" charset="-78"/>
              </a:rPr>
              <a:t>استفاده از آن‌ها در موارد حاد محل مناقشه است</a:t>
            </a:r>
            <a:r>
              <a:rPr lang="en-US" b="1" dirty="0">
                <a:solidFill>
                  <a:prstClr val="black"/>
                </a:solidFill>
                <a:cs typeface="B Nazanin" pitchFamily="2" charset="-78"/>
              </a:rPr>
              <a:t>. </a:t>
            </a:r>
          </a:p>
          <a:p>
            <a:pPr lvl="0">
              <a:lnSpc>
                <a:spcPct val="150000"/>
              </a:lnSpc>
            </a:pPr>
            <a:r>
              <a:rPr lang="fa-IR" b="1" dirty="0">
                <a:solidFill>
                  <a:prstClr val="black"/>
                </a:solidFill>
                <a:cs typeface="B Nazanin" pitchFamily="2" charset="-78"/>
              </a:rPr>
              <a:t>به لحاظ نظری در افرادی که در حال ایست تنفسی هستند و نیاز به </a:t>
            </a:r>
            <a:r>
              <a:rPr lang="fa-IR" b="1" u="sng" dirty="0">
                <a:solidFill>
                  <a:prstClr val="black"/>
                </a:solidFill>
                <a:cs typeface="B Nazanin" pitchFamily="2" charset="-78"/>
                <a:hlinkClick r:id="rId4" tooltip="لوله‌گذاری (صفحه وجود ندارد)"/>
              </a:rPr>
              <a:t>لوله‌گذاری</a:t>
            </a:r>
            <a:r>
              <a:rPr lang="en-US" b="1" dirty="0">
                <a:solidFill>
                  <a:prstClr val="black"/>
                </a:solidFill>
                <a:cs typeface="B Nazanin" pitchFamily="2" charset="-78"/>
              </a:rPr>
              <a:t> </a:t>
            </a:r>
            <a:r>
              <a:rPr lang="fa-IR" b="1" dirty="0">
                <a:solidFill>
                  <a:prstClr val="black"/>
                </a:solidFill>
                <a:cs typeface="B Nazanin" pitchFamily="2" charset="-78"/>
              </a:rPr>
              <a:t>و </a:t>
            </a:r>
            <a:r>
              <a:rPr lang="fa-IR" b="1" u="sng" dirty="0">
                <a:solidFill>
                  <a:prstClr val="black"/>
                </a:solidFill>
                <a:cs typeface="B Nazanin" pitchFamily="2" charset="-78"/>
                <a:hlinkClick r:id="rId5" tooltip="تهویه مکانیکی (صفحه وجود ندارد)"/>
              </a:rPr>
              <a:t>تهویه مکانیکی</a:t>
            </a:r>
            <a:r>
              <a:rPr lang="en-US" b="1" dirty="0">
                <a:solidFill>
                  <a:prstClr val="black"/>
                </a:solidFill>
                <a:cs typeface="B Nazanin" pitchFamily="2" charset="-78"/>
              </a:rPr>
              <a:t> </a:t>
            </a:r>
            <a:r>
              <a:rPr lang="fa-IR" b="1" dirty="0">
                <a:solidFill>
                  <a:prstClr val="black"/>
                </a:solidFill>
                <a:cs typeface="B Nazanin" pitchFamily="2" charset="-78"/>
              </a:rPr>
              <a:t>دارند، بیهوشی انفکاکی با </a:t>
            </a:r>
            <a:r>
              <a:rPr lang="fa-IR" b="1" u="sng" dirty="0">
                <a:solidFill>
                  <a:prstClr val="black"/>
                </a:solidFill>
                <a:cs typeface="B Nazanin" pitchFamily="2" charset="-78"/>
                <a:hlinkClick r:id="rId6" tooltip="کتامین"/>
              </a:rPr>
              <a:t>کتامین</a:t>
            </a:r>
            <a:r>
              <a:rPr lang="en-US" b="1" dirty="0">
                <a:solidFill>
                  <a:prstClr val="black"/>
                </a:solidFill>
                <a:cs typeface="B Nazanin" pitchFamily="2" charset="-78"/>
              </a:rPr>
              <a:t> </a:t>
            </a:r>
            <a:r>
              <a:rPr lang="fa-IR" b="1" dirty="0">
                <a:solidFill>
                  <a:prstClr val="black"/>
                </a:solidFill>
                <a:cs typeface="B Nazanin" pitchFamily="2" charset="-78"/>
              </a:rPr>
              <a:t>مفید است؛ با این حال، هیچ‌گونه شواهد بالینی برای اثبات این مدعا وجود ندارد</a:t>
            </a:r>
            <a:r>
              <a:rPr lang="en-US" b="1" dirty="0">
                <a:solidFill>
                  <a:prstClr val="black"/>
                </a:solidFill>
                <a:cs typeface="B Nazanin" pitchFamily="2" charset="-78"/>
              </a:rPr>
              <a:t>. </a:t>
            </a:r>
          </a:p>
          <a:p>
            <a:pPr lvl="0">
              <a:lnSpc>
                <a:spcPct val="150000"/>
              </a:lnSpc>
            </a:pPr>
            <a:r>
              <a:rPr lang="fa-IR" b="1" dirty="0">
                <a:solidFill>
                  <a:prstClr val="black"/>
                </a:solidFill>
                <a:cs typeface="B Nazanin" pitchFamily="2" charset="-78"/>
              </a:rPr>
              <a:t>برای کسانی که مبتلا به آسم شدید و مداوم هستند و با استفاده از کورتیکواستروئیدهای استنشاقی و</a:t>
            </a:r>
            <a:r>
              <a:rPr lang="en-US" b="1" dirty="0">
                <a:solidFill>
                  <a:prstClr val="black"/>
                </a:solidFill>
                <a:cs typeface="B Nazanin" pitchFamily="2" charset="-78"/>
              </a:rPr>
              <a:t> LABA</a:t>
            </a:r>
            <a:r>
              <a:rPr lang="fa-IR" b="1" dirty="0">
                <a:solidFill>
                  <a:prstClr val="black"/>
                </a:solidFill>
                <a:cs typeface="B Nazanin" pitchFamily="2" charset="-78"/>
              </a:rPr>
              <a:t>ها کنترل نمی‌شوند، استفاده از </a:t>
            </a:r>
            <a:r>
              <a:rPr lang="fa-IR" b="1" u="sng" dirty="0">
                <a:solidFill>
                  <a:prstClr val="black"/>
                </a:solidFill>
                <a:cs typeface="B Nazanin" pitchFamily="2" charset="-78"/>
                <a:hlinkClick r:id="rId7" tooltip="ترموپلاستی برونش (صفحه وجود ندارد)"/>
              </a:rPr>
              <a:t>ترموپلاستی برونش</a:t>
            </a:r>
            <a:r>
              <a:rPr lang="en-US" b="1" dirty="0">
                <a:solidFill>
                  <a:prstClr val="black"/>
                </a:solidFill>
                <a:cs typeface="B Nazanin" pitchFamily="2" charset="-78"/>
              </a:rPr>
              <a:t> </a:t>
            </a:r>
            <a:r>
              <a:rPr lang="fa-IR" b="1" dirty="0">
                <a:solidFill>
                  <a:prstClr val="black"/>
                </a:solidFill>
                <a:cs typeface="B Nazanin" pitchFamily="2" charset="-78"/>
              </a:rPr>
              <a:t>به‌عنوان یک گزینه مطرح است</a:t>
            </a:r>
            <a:r>
              <a:rPr lang="en-US" b="1" dirty="0">
                <a:solidFill>
                  <a:prstClr val="black"/>
                </a:solidFill>
                <a:cs typeface="B Nazanin" pitchFamily="2" charset="-78"/>
              </a:rPr>
              <a:t>. </a:t>
            </a:r>
            <a:r>
              <a:rPr lang="fa-IR" b="1" dirty="0">
                <a:solidFill>
                  <a:prstClr val="black"/>
                </a:solidFill>
                <a:cs typeface="B Nazanin" pitchFamily="2" charset="-78"/>
              </a:rPr>
              <a:t>این کار مستلزم دادن انرژی حرارتی کنترل شده به دیوار راه هوایی در طی یک سری </a:t>
            </a:r>
            <a:r>
              <a:rPr lang="fa-IR" b="1" u="sng" dirty="0">
                <a:solidFill>
                  <a:prstClr val="black"/>
                </a:solidFill>
                <a:cs typeface="B Nazanin" pitchFamily="2" charset="-78"/>
                <a:hlinkClick r:id="rId8" tooltip="برونکوسکوپی (صفحه وجود ندارد)"/>
              </a:rPr>
              <a:t>برونکوسکوپی</a:t>
            </a:r>
            <a:r>
              <a:rPr lang="en-US" b="1" dirty="0">
                <a:solidFill>
                  <a:prstClr val="black"/>
                </a:solidFill>
                <a:cs typeface="B Nazanin" pitchFamily="2" charset="-78"/>
              </a:rPr>
              <a:t> </a:t>
            </a:r>
            <a:r>
              <a:rPr lang="fa-IR" b="1" dirty="0">
                <a:solidFill>
                  <a:prstClr val="black"/>
                </a:solidFill>
                <a:cs typeface="B Nazanin" pitchFamily="2" charset="-78"/>
              </a:rPr>
              <a:t>است</a:t>
            </a:r>
            <a:r>
              <a:rPr lang="en-US" b="1" dirty="0">
                <a:solidFill>
                  <a:prstClr val="black"/>
                </a:solidFill>
                <a:cs typeface="B Nazanin" pitchFamily="2" charset="-78"/>
              </a:rPr>
              <a:t>. </a:t>
            </a:r>
            <a:r>
              <a:rPr lang="fa-IR" b="1" dirty="0">
                <a:solidFill>
                  <a:prstClr val="black"/>
                </a:solidFill>
                <a:cs typeface="B Nazanin" pitchFamily="2" charset="-78"/>
              </a:rPr>
              <a:t>اگرچه این کار ممکن است دفعات تشدید بیماری را در چند ماه اول افزایش دهد، اما سپس این میزان کاهش می‌یابد. اطلاعاتی در مورد اثرات آن بعد از گذشت یک سال از درمان در دسترس نیست</a:t>
            </a:r>
            <a:r>
              <a:rPr lang="en-US" b="1" dirty="0">
                <a:solidFill>
                  <a:prstClr val="black"/>
                </a:solidFill>
                <a:cs typeface="B Nazanin" pitchFamily="2" charset="-78"/>
              </a:rPr>
              <a:t>. </a:t>
            </a:r>
          </a:p>
        </p:txBody>
      </p:sp>
    </p:spTree>
    <p:extLst>
      <p:ext uri="{BB962C8B-B14F-4D97-AF65-F5344CB8AC3E}">
        <p14:creationId xmlns:p14="http://schemas.microsoft.com/office/powerpoint/2010/main" val="21463053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9144000" cy="5078313"/>
          </a:xfrm>
          <a:prstGeom prst="rect">
            <a:avLst/>
          </a:prstGeom>
        </p:spPr>
        <p:txBody>
          <a:bodyPr wrap="square">
            <a:spAutoFit/>
          </a:bodyPr>
          <a:lstStyle/>
          <a:p>
            <a:pPr>
              <a:lnSpc>
                <a:spcPct val="150000"/>
              </a:lnSpc>
            </a:pPr>
            <a:r>
              <a:rPr lang="fa-IR" sz="3600" b="1" dirty="0">
                <a:cs typeface="B Nazanin" pitchFamily="2" charset="-78"/>
              </a:rPr>
              <a:t>طب جایگزین</a:t>
            </a:r>
            <a:endParaRPr lang="en-US" sz="3600" b="1" dirty="0">
              <a:cs typeface="B Nazanin" pitchFamily="2" charset="-78"/>
            </a:endParaRPr>
          </a:p>
          <a:p>
            <a:pPr>
              <a:lnSpc>
                <a:spcPct val="150000"/>
              </a:lnSpc>
            </a:pPr>
            <a:r>
              <a:rPr lang="fa-IR" b="1" dirty="0">
                <a:cs typeface="B Nazanin" pitchFamily="2" charset="-78"/>
              </a:rPr>
              <a:t>بسیاری از افراد مبتلا به آسم، درست همانند کسانی که دچار سایر اختلالات مزمن هستند از </a:t>
            </a:r>
            <a:r>
              <a:rPr lang="fa-IR" b="1" u="sng" dirty="0">
                <a:cs typeface="B Nazanin" pitchFamily="2" charset="-78"/>
                <a:hlinkClick r:id="rId2" tooltip="طب جایگزین"/>
              </a:rPr>
              <a:t>درمان‌های جایگزین</a:t>
            </a:r>
            <a:r>
              <a:rPr lang="en-US" b="1" dirty="0">
                <a:cs typeface="B Nazanin" pitchFamily="2" charset="-78"/>
              </a:rPr>
              <a:t> </a:t>
            </a:r>
            <a:r>
              <a:rPr lang="fa-IR" b="1" dirty="0">
                <a:cs typeface="B Nazanin" pitchFamily="2" charset="-78"/>
              </a:rPr>
              <a:t>استفاده می‌کنند؛ نظرسنجی‌ها نشان می‌دهد که حدود ۵۰٪ استفاده از این افراد از برخی از درمان‌های غیرمتعارف استفاده می‌کنند</a:t>
            </a:r>
            <a:r>
              <a:rPr lang="en-US" b="1" dirty="0">
                <a:cs typeface="B Nazanin" pitchFamily="2" charset="-78"/>
              </a:rPr>
              <a:t>. </a:t>
            </a:r>
            <a:r>
              <a:rPr lang="fa-IR" b="1" dirty="0">
                <a:cs typeface="B Nazanin" pitchFamily="2" charset="-78"/>
              </a:rPr>
              <a:t>داده‌های کمی در اثبات تأثیر بسیاری از این درمان‌ها وجود دارد. شواهد کافی برای اثبات تأثیر استفاده از ویتامین ث وجود ندارد</a:t>
            </a:r>
            <a:r>
              <a:rPr lang="en-US" b="1" dirty="0">
                <a:cs typeface="B Nazanin" pitchFamily="2" charset="-78"/>
              </a:rPr>
              <a:t>. </a:t>
            </a:r>
            <a:r>
              <a:rPr lang="fa-IR" b="1" u="sng" dirty="0">
                <a:cs typeface="B Nazanin" pitchFamily="2" charset="-78"/>
                <a:hlinkClick r:id="rId3" tooltip="طب سوزنی"/>
              </a:rPr>
              <a:t>طب سوزنی</a:t>
            </a:r>
            <a:r>
              <a:rPr lang="en-US" b="1" dirty="0">
                <a:cs typeface="B Nazanin" pitchFamily="2" charset="-78"/>
              </a:rPr>
              <a:t> </a:t>
            </a:r>
            <a:r>
              <a:rPr lang="fa-IR" b="1" dirty="0">
                <a:cs typeface="B Nazanin" pitchFamily="2" charset="-78"/>
              </a:rPr>
              <a:t>برای درمان توصیه نمی‌شود زیرا شواهد کافی در اثبات تأیید ان در دست نیست</a:t>
            </a:r>
            <a:r>
              <a:rPr lang="en-US" b="1" dirty="0">
                <a:cs typeface="B Nazanin" pitchFamily="2" charset="-78"/>
              </a:rPr>
              <a:t>. </a:t>
            </a:r>
            <a:r>
              <a:rPr lang="fa-IR" b="1" dirty="0">
                <a:cs typeface="B Nazanin" pitchFamily="2" charset="-78"/>
              </a:rPr>
              <a:t>هیچ شواهدی دال بر اینکه دستگاه‌های </a:t>
            </a:r>
            <a:r>
              <a:rPr lang="fa-IR" b="1" u="sng" dirty="0">
                <a:cs typeface="B Nazanin" pitchFamily="2" charset="-78"/>
                <a:hlinkClick r:id="rId4" tooltip="یونیزه کننده هوا (صفحه وجود ندارد)"/>
              </a:rPr>
              <a:t>یونیزه کننده هوا</a:t>
            </a:r>
            <a:r>
              <a:rPr lang="en-US" b="1" dirty="0">
                <a:cs typeface="B Nazanin" pitchFamily="2" charset="-78"/>
              </a:rPr>
              <a:t> </a:t>
            </a:r>
            <a:r>
              <a:rPr lang="fa-IR" b="1" dirty="0">
                <a:cs typeface="B Nazanin" pitchFamily="2" charset="-78"/>
              </a:rPr>
              <a:t>علائم آسم را بهبود ببخشند و یا باعث عملکرد بهتر ریه شوند وجود ندارد؛ همین موضوع در مورد دستگاه‌های تولید یون مثبت و منفی صدق می‌کند</a:t>
            </a:r>
            <a:r>
              <a:rPr lang="en-US" b="1" dirty="0">
                <a:cs typeface="B Nazanin" pitchFamily="2" charset="-78"/>
              </a:rPr>
              <a:t>. </a:t>
            </a:r>
          </a:p>
          <a:p>
            <a:pPr>
              <a:lnSpc>
                <a:spcPct val="150000"/>
              </a:lnSpc>
            </a:pPr>
            <a:r>
              <a:rPr lang="fa-IR" b="1" dirty="0">
                <a:cs typeface="B Nazanin" pitchFamily="2" charset="-78"/>
              </a:rPr>
              <a:t>شواهد کافی برای تأیید استفاده از "درمان‌های دستی"، از جمله فعالیت‌های </a:t>
            </a:r>
            <a:r>
              <a:rPr lang="fa-IR" b="1" u="sng" dirty="0">
                <a:cs typeface="B Nazanin" pitchFamily="2" charset="-78"/>
                <a:hlinkClick r:id="rId5" tooltip="استخوان‌درمانی"/>
              </a:rPr>
              <a:t>استخوان‌درمانی</a:t>
            </a:r>
            <a:r>
              <a:rPr lang="fa-IR" b="1" dirty="0">
                <a:cs typeface="B Nazanin" pitchFamily="2" charset="-78"/>
              </a:rPr>
              <a:t>، </a:t>
            </a:r>
            <a:r>
              <a:rPr lang="fa-IR" b="1" u="sng" dirty="0">
                <a:cs typeface="B Nazanin" pitchFamily="2" charset="-78"/>
                <a:hlinkClick r:id="rId6" tooltip="کایروپرکتیک"/>
              </a:rPr>
              <a:t>کایروپرکتیک</a:t>
            </a:r>
            <a:r>
              <a:rPr lang="fa-IR" b="1" dirty="0">
                <a:cs typeface="B Nazanin" pitchFamily="2" charset="-78"/>
              </a:rPr>
              <a:t>، </a:t>
            </a:r>
            <a:r>
              <a:rPr lang="fa-IR" b="1" u="sng" dirty="0">
                <a:cs typeface="B Nazanin" pitchFamily="2" charset="-78"/>
                <a:hlinkClick r:id="rId7" tooltip="درمان فیزیکی (صفحه وجود ندارد)"/>
              </a:rPr>
              <a:t>فیزیوتراپی</a:t>
            </a:r>
            <a:r>
              <a:rPr lang="en-US" b="1" dirty="0">
                <a:cs typeface="B Nazanin" pitchFamily="2" charset="-78"/>
              </a:rPr>
              <a:t> </a:t>
            </a:r>
            <a:r>
              <a:rPr lang="fa-IR" b="1" dirty="0">
                <a:cs typeface="B Nazanin" pitchFamily="2" charset="-78"/>
              </a:rPr>
              <a:t>و </a:t>
            </a:r>
            <a:r>
              <a:rPr lang="fa-IR" b="1" u="sng" dirty="0">
                <a:cs typeface="B Nazanin" pitchFamily="2" charset="-78"/>
                <a:hlinkClick r:id="rId8" tooltip="تنفس درمانی (صفحه وجود ندارد)"/>
              </a:rPr>
              <a:t>تنفس درمانی</a:t>
            </a:r>
            <a:r>
              <a:rPr lang="en-US" b="1" dirty="0">
                <a:cs typeface="B Nazanin" pitchFamily="2" charset="-78"/>
              </a:rPr>
              <a:t> </a:t>
            </a:r>
            <a:r>
              <a:rPr lang="fa-IR" b="1" dirty="0">
                <a:cs typeface="B Nazanin" pitchFamily="2" charset="-78"/>
              </a:rPr>
              <a:t>در درمان آسم وجود ندارد</a:t>
            </a:r>
            <a:r>
              <a:rPr lang="en-US" b="1" dirty="0">
                <a:cs typeface="B Nazanin" pitchFamily="2" charset="-78"/>
              </a:rPr>
              <a:t>. </a:t>
            </a:r>
            <a:r>
              <a:rPr lang="fa-IR" b="1" dirty="0">
                <a:cs typeface="B Nazanin" pitchFamily="2" charset="-78"/>
              </a:rPr>
              <a:t>استفاده از </a:t>
            </a:r>
            <a:r>
              <a:rPr lang="fa-IR" b="1" u="sng" dirty="0">
                <a:cs typeface="B Nazanin" pitchFamily="2" charset="-78"/>
                <a:hlinkClick r:id="rId9" tooltip="تکنیک تنفس بوتیکو (صفحه وجود ندارد)"/>
              </a:rPr>
              <a:t>تکنیک تنفس بوتیکو</a:t>
            </a:r>
            <a:r>
              <a:rPr lang="en-US" b="1" dirty="0">
                <a:cs typeface="B Nazanin" pitchFamily="2" charset="-78"/>
              </a:rPr>
              <a:t> </a:t>
            </a:r>
            <a:r>
              <a:rPr lang="fa-IR" b="1" dirty="0">
                <a:cs typeface="B Nazanin" pitchFamily="2" charset="-78"/>
              </a:rPr>
              <a:t>برای کنترل تنفس عمیق و سریع ممکن است منجر به کاهش استفاده از داروها شود، با این حال هیچ تأثیری بر روی عملکرد ریه ندارد</a:t>
            </a:r>
            <a:r>
              <a:rPr lang="en-US" b="1" dirty="0">
                <a:cs typeface="B Nazanin" pitchFamily="2" charset="-78"/>
              </a:rPr>
              <a:t>. </a:t>
            </a:r>
            <a:r>
              <a:rPr lang="fa-IR" b="1" dirty="0">
                <a:cs typeface="B Nazanin" pitchFamily="2" charset="-78"/>
              </a:rPr>
              <a:t>به همین دلیل متخصصان احساس می‌کنند شواهد کافی برای تأیید استفاده از آن در دست نیست</a:t>
            </a:r>
            <a:r>
              <a:rPr lang="en-US" b="1" dirty="0">
                <a:cs typeface="B Nazanin" pitchFamily="2" charset="-78"/>
              </a:rPr>
              <a:t>. </a:t>
            </a:r>
          </a:p>
        </p:txBody>
      </p:sp>
    </p:spTree>
    <p:extLst>
      <p:ext uri="{BB962C8B-B14F-4D97-AF65-F5344CB8AC3E}">
        <p14:creationId xmlns:p14="http://schemas.microsoft.com/office/powerpoint/2010/main" val="1954122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0" y="620688"/>
            <a:ext cx="91440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fa-IR" sz="3600" b="1" i="0" u="none" strike="noStrike" cap="none" normalizeH="0" baseline="0" dirty="0" smtClean="0">
                <a:ln>
                  <a:noFill/>
                </a:ln>
                <a:effectLst/>
                <a:latin typeface="Arial" pitchFamily="34" charset="0"/>
                <a:ea typeface="Times New Roman" pitchFamily="18" charset="0"/>
                <a:cs typeface="B Nazanin" pitchFamily="2" charset="-78"/>
              </a:rPr>
              <a:t>پیش‌آگهی</a:t>
            </a:r>
            <a:endParaRPr kumimoji="0" lang="en-US" sz="3600" b="1" i="0" u="none" strike="noStrike" cap="none" normalizeH="0" baseline="0" dirty="0" smtClean="0">
              <a:ln>
                <a:noFill/>
              </a:ln>
              <a:effectLst/>
              <a:latin typeface="Arial" pitchFamily="34" charset="0"/>
              <a:ea typeface="Times New Roman" pitchFamily="18" charset="0"/>
              <a:cs typeface="B Nazanin" pitchFamily="2" charset="-78"/>
            </a:endParaRP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rgbClr val="0000FF"/>
                </a:solidFill>
                <a:effectLst/>
                <a:latin typeface="Arial" pitchFamily="34" charset="0"/>
                <a:ea typeface="Times New Roman" pitchFamily="18" charset="0"/>
                <a:cs typeface="B Nazanin" pitchFamily="2" charset="-78"/>
                <a:hlinkClick r:id="rId2" tooltip="طول عمر با احتساب ناتوانی (صفحه وجود ندارد)"/>
              </a:rPr>
              <a:t>طول عمر با احتساب ناتوانی</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جهت آسم به ازای هر ۱۰۰،۰۰۰ نفر در سال ۲۰۰۴</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defTabSz="914400" rtl="1" eaLnBrk="0" fontAlgn="base" latinLnBrk="0" hangingPunct="0">
              <a:lnSpc>
                <a:spcPct val="150000"/>
              </a:lnSpc>
              <a:spcBef>
                <a:spcPct val="0"/>
              </a:spcBef>
              <a:spcAft>
                <a:spcPct val="0"/>
              </a:spcAft>
              <a:buClrTx/>
              <a:buSzTx/>
              <a:buFontTx/>
              <a:buNone/>
              <a:tabLst/>
            </a:pP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به طور کلی پیش‌آگهی بیماری آسم مفید است، به‌خصوص برای کودکان مبتلا به بیماری خفیف</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میزان مرگ و میر در چند دهه گذشته به علت شناخت بهتر و بهبود مراقبت‌ها کاهش یافته است</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این بیماری در سطح جهانی باعث ناتوانی متوسط یا شدید ۴/۱۹میلیون نفر تا سال ۲۰۰۴ شده بود (که ۱۶ میلیون آن‌ها در کشورهای با درآمد کم و متوسط زندگی می‌کردند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از بین موارد آسم که در دوران کودکی تشخیص داده می‌شود، نیمی از افراد پس از یک دهه دیگر عوارض را از خود نشان نمی‌دهند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بازسازی مجرای هوایی مشاهده شده است، اما معلوم نیست که آیا این تغییرات زیان‌آور است یا مفید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r>
              <a:rPr kumimoji="0" lang="fa-IR"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به نظر می‌رسد درمان زودهنگام با کورتیکواستروئید از افت عملکرد ریه جلوگیری کرده و یا آن را بهبود دهد</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p>
          <a:p>
            <a:pPr marL="0" marR="0" lvl="0" indent="0" defTabSz="914400" rtl="0" eaLnBrk="0" fontAlgn="base" latinLnBrk="0" hangingPunct="0">
              <a:lnSpc>
                <a:spcPct val="15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B Nazanin" pitchFamily="2" charset="-78"/>
            </a:endParaRPr>
          </a:p>
        </p:txBody>
      </p:sp>
    </p:spTree>
    <p:extLst>
      <p:ext uri="{BB962C8B-B14F-4D97-AF65-F5344CB8AC3E}">
        <p14:creationId xmlns:p14="http://schemas.microsoft.com/office/powerpoint/2010/main" val="34684130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179512" y="332656"/>
            <a:ext cx="2740174" cy="800219"/>
          </a:xfrm>
          <a:prstGeom prst="rect">
            <a:avLst/>
          </a:prstGeom>
        </p:spPr>
        <p:txBody>
          <a:bodyPr wrap="none">
            <a:spAutoFit/>
          </a:bodyPr>
          <a:lstStyle/>
          <a:p>
            <a:pPr lvl="0" algn="l" rtl="0">
              <a:lnSpc>
                <a:spcPct val="115000"/>
              </a:lnSpc>
              <a:spcAft>
                <a:spcPts val="1000"/>
              </a:spcAft>
            </a:pPr>
            <a:r>
              <a:rPr lang="en-US" sz="4000" b="1" dirty="0">
                <a:solidFill>
                  <a:prstClr val="black"/>
                </a:solidFill>
                <a:latin typeface="Times New Roman"/>
                <a:ea typeface="Times New Roman"/>
                <a:cs typeface="Arial"/>
              </a:rPr>
              <a:t>References:</a:t>
            </a:r>
          </a:p>
        </p:txBody>
      </p:sp>
    </p:spTree>
    <p:extLst>
      <p:ext uri="{BB962C8B-B14F-4D97-AF65-F5344CB8AC3E}">
        <p14:creationId xmlns:p14="http://schemas.microsoft.com/office/powerpoint/2010/main" val="586171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0021" y="722780"/>
            <a:ext cx="4248472" cy="923330"/>
          </a:xfrm>
          <a:prstGeom prst="rect">
            <a:avLst/>
          </a:prstGeom>
          <a:noFill/>
          <a:ln>
            <a:noFill/>
          </a:ln>
        </p:spPr>
        <p:txBody>
          <a:bodyPr wrap="square" rtlCol="1">
            <a:spAutoFit/>
          </a:bodyPr>
          <a:lstStyle/>
          <a:p>
            <a:r>
              <a:rPr lang="en-GB" sz="5400" dirty="0" smtClean="0">
                <a:ln>
                  <a:solidFill>
                    <a:sysClr val="windowText" lastClr="000000"/>
                  </a:solidFill>
                </a:ln>
                <a:solidFill>
                  <a:schemeClr val="accent1">
                    <a:lumMod val="75000"/>
                  </a:schemeClr>
                </a:solidFill>
                <a:latin typeface="Algerian" pitchFamily="82" charset="0"/>
              </a:rPr>
              <a:t>Thank you</a:t>
            </a:r>
            <a:endParaRPr lang="fa-IR" sz="5400" dirty="0">
              <a:ln>
                <a:solidFill>
                  <a:sysClr val="windowText" lastClr="000000"/>
                </a:solidFill>
              </a:ln>
              <a:solidFill>
                <a:schemeClr val="accent1">
                  <a:lumMod val="75000"/>
                </a:schemeClr>
              </a:solidFill>
              <a:latin typeface="Algerian" pitchFamily="82" charset="0"/>
            </a:endParaRPr>
          </a:p>
        </p:txBody>
      </p:sp>
    </p:spTree>
    <p:extLst>
      <p:ext uri="{BB962C8B-B14F-4D97-AF65-F5344CB8AC3E}">
        <p14:creationId xmlns:p14="http://schemas.microsoft.com/office/powerpoint/2010/main" val="3817136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700808"/>
            <a:ext cx="8712968" cy="3416320"/>
          </a:xfrm>
          <a:prstGeom prst="rect">
            <a:avLst/>
          </a:prstGeom>
        </p:spPr>
        <p:txBody>
          <a:bodyPr wrap="square">
            <a:spAutoFit/>
          </a:bodyPr>
          <a:lstStyle/>
          <a:p>
            <a:pPr lvl="0" eaLnBrk="0" fontAlgn="base" hangingPunct="0">
              <a:lnSpc>
                <a:spcPct val="150000"/>
              </a:lnSpc>
              <a:spcBef>
                <a:spcPct val="0"/>
              </a:spcBef>
              <a:spcAft>
                <a:spcPct val="0"/>
              </a:spcAft>
            </a:pPr>
            <a:r>
              <a:rPr lang="fa-IR" b="1" dirty="0" smtClean="0">
                <a:latin typeface="Arial Narrow" pitchFamily="34" charset="0"/>
                <a:ea typeface="Times New Roman" pitchFamily="18" charset="0"/>
                <a:cs typeface="B Nazanin" pitchFamily="2" charset="-78"/>
              </a:rPr>
              <a:t>نرخ </a:t>
            </a:r>
            <a:r>
              <a:rPr lang="fa-IR" b="1" dirty="0">
                <a:latin typeface="Arial Narrow" pitchFamily="34" charset="0"/>
                <a:ea typeface="Times New Roman" pitchFamily="18" charset="0"/>
                <a:cs typeface="B Nazanin" pitchFamily="2" charset="-78"/>
              </a:rPr>
              <a:t>آسم در کشورهای مختلف جهان در سال ۲۰۰۴</a:t>
            </a:r>
            <a:r>
              <a:rPr lang="en-US" b="1" dirty="0">
                <a:latin typeface="Arial Narrow" pitchFamily="34" charset="0"/>
                <a:ea typeface="Times New Roman" pitchFamily="18" charset="0"/>
                <a:cs typeface="B Nazanin" pitchFamily="2" charset="-78"/>
              </a:rPr>
              <a:t>. </a:t>
            </a:r>
          </a:p>
          <a:p>
            <a:pPr lvl="0" eaLnBrk="0" fontAlgn="base" hangingPunct="0">
              <a:lnSpc>
                <a:spcPct val="150000"/>
              </a:lnSpc>
              <a:spcBef>
                <a:spcPct val="0"/>
              </a:spcBef>
              <a:spcAft>
                <a:spcPct val="0"/>
              </a:spcAft>
            </a:pPr>
            <a:r>
              <a:rPr lang="fa-IR" b="1" dirty="0">
                <a:latin typeface="Arial Narrow" pitchFamily="34" charset="0"/>
                <a:ea typeface="Times New Roman" pitchFamily="18" charset="0"/>
                <a:cs typeface="B Nazanin" pitchFamily="2" charset="-78"/>
              </a:rPr>
              <a:t>در سال ۲۰۱۱، ۲۳۵-۳۰۰ میلیون نفر در سراسر جهان به آسم مبتلا بودند، و هر ساله حدود ۲۵۰،۰۰۰ نفر به خاطر این بیماری جان خود را از دست می‌دهند</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میزان شیوع آن در میان کشورها متفاوت بوده و بین ۱ تا ۱۸٪ است</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این بیماری در کشورهای </a:t>
            </a:r>
            <a:r>
              <a:rPr lang="fa-IR" b="1" dirty="0">
                <a:solidFill>
                  <a:srgbClr val="0000FF"/>
                </a:solidFill>
                <a:latin typeface="Arial Narrow" pitchFamily="34" charset="0"/>
                <a:ea typeface="Times New Roman" pitchFamily="18" charset="0"/>
                <a:cs typeface="B Nazanin" pitchFamily="2" charset="-78"/>
                <a:hlinkClick r:id="rId2" tooltip="کشورهای پیشرفته (صفحه وجود ندارد)"/>
              </a:rPr>
              <a:t>پیشرفته</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شایع‌تر از </a:t>
            </a:r>
            <a:r>
              <a:rPr lang="fa-IR" b="1" dirty="0">
                <a:solidFill>
                  <a:srgbClr val="0000FF"/>
                </a:solidFill>
                <a:latin typeface="Arial Narrow" pitchFamily="34" charset="0"/>
                <a:ea typeface="Times New Roman" pitchFamily="18" charset="0"/>
                <a:cs typeface="B Nazanin" pitchFamily="2" charset="-78"/>
                <a:hlinkClick r:id="rId3" tooltip="کشورهای در حال توسعه"/>
              </a:rPr>
              <a:t>کشورهای در حال توسعه</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است</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به همین دلیل میزان آن در آسیا، اروپای شرقی و آفریقا کمتر است</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در بین کشورهای توسعه یافته، این بیماری در کشورهای دارای اقتصاد ضعیف‌تر بیشتر است، در حالی که برعکس در بین کشورهای در حال توسعه، بیماری در کشورهای مرفه‌تر، شایع‌تر است</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دلیل این مسئله نامشخص است</a:t>
            </a:r>
            <a:r>
              <a:rPr lang="en-US" b="1" dirty="0">
                <a:latin typeface="Arial Narrow" pitchFamily="34" charset="0"/>
                <a:ea typeface="Times New Roman" pitchFamily="18" charset="0"/>
                <a:cs typeface="B Nazanin" pitchFamily="2" charset="-78"/>
              </a:rPr>
              <a:t>. </a:t>
            </a:r>
            <a:r>
              <a:rPr lang="fa-IR" b="1" dirty="0">
                <a:latin typeface="Arial Narrow" pitchFamily="34" charset="0"/>
                <a:ea typeface="Times New Roman" pitchFamily="18" charset="0"/>
                <a:cs typeface="B Nazanin" pitchFamily="2" charset="-78"/>
              </a:rPr>
              <a:t>بیش از ۸۰٪ مرگ و میر در کشورهای با درآمد پایین و متوسط رخ می‌دهد</a:t>
            </a:r>
            <a:r>
              <a:rPr lang="en-US" b="1" dirty="0">
                <a:latin typeface="Arial Narrow" pitchFamily="34" charset="0"/>
                <a:ea typeface="Times New Roman" pitchFamily="18" charset="0"/>
                <a:cs typeface="B Nazanin" pitchFamily="2" charset="-78"/>
              </a:rPr>
              <a:t>. </a:t>
            </a:r>
          </a:p>
        </p:txBody>
      </p:sp>
      <p:sp>
        <p:nvSpPr>
          <p:cNvPr id="3" name="Rectangle 2"/>
          <p:cNvSpPr/>
          <p:nvPr/>
        </p:nvSpPr>
        <p:spPr>
          <a:xfrm>
            <a:off x="7014519" y="510722"/>
            <a:ext cx="2034531" cy="646331"/>
          </a:xfrm>
          <a:prstGeom prst="rect">
            <a:avLst/>
          </a:prstGeom>
        </p:spPr>
        <p:txBody>
          <a:bodyPr wrap="none">
            <a:spAutoFit/>
          </a:bodyPr>
          <a:lstStyle/>
          <a:p>
            <a:pPr lvl="0" fontAlgn="base">
              <a:spcBef>
                <a:spcPct val="0"/>
              </a:spcBef>
              <a:spcAft>
                <a:spcPct val="0"/>
              </a:spcAft>
            </a:pPr>
            <a:r>
              <a:rPr lang="fa-IR" sz="3600" b="1" dirty="0">
                <a:latin typeface="Arial" pitchFamily="34" charset="0"/>
                <a:ea typeface="Times New Roman" pitchFamily="18" charset="0"/>
                <a:cs typeface="Arial" pitchFamily="34" charset="0"/>
              </a:rPr>
              <a:t>اپیدمیولوژی</a:t>
            </a:r>
            <a:endParaRPr lang="en-US" sz="3600" b="1" dirty="0">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2480424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412776"/>
            <a:ext cx="8604448" cy="3381695"/>
          </a:xfrm>
          <a:prstGeom prst="rect">
            <a:avLst/>
          </a:prstGeom>
        </p:spPr>
        <p:txBody>
          <a:bodyPr wrap="square">
            <a:spAutoFit/>
          </a:bodyPr>
          <a:lstStyle/>
          <a:p>
            <a:pPr>
              <a:lnSpc>
                <a:spcPct val="150000"/>
              </a:lnSpc>
            </a:pPr>
            <a:r>
              <a:rPr lang="fa-IR" b="1" dirty="0">
                <a:latin typeface="Times New Roman"/>
                <a:ea typeface="Times New Roman"/>
                <a:cs typeface="B Nazanin" pitchFamily="2" charset="-78"/>
              </a:rPr>
              <a:t>گرچه آسم در پسران دو برابر دختران است، میزان بروز آسم شدید در هر دو یکسان می‌باشد </a:t>
            </a:r>
            <a:r>
              <a:rPr lang="fa-IR" b="1" dirty="0" smtClean="0">
                <a:latin typeface="Times New Roman"/>
                <a:ea typeface="Times New Roman"/>
                <a:cs typeface="B Nazanin" pitchFamily="2" charset="-78"/>
              </a:rPr>
              <a:t>.</a:t>
            </a:r>
          </a:p>
          <a:p>
            <a:pPr>
              <a:lnSpc>
                <a:spcPct val="150000"/>
              </a:lnSpc>
            </a:pPr>
            <a:r>
              <a:rPr lang="fa-IR" b="1" dirty="0" smtClean="0">
                <a:latin typeface="Times New Roman"/>
                <a:ea typeface="Times New Roman"/>
                <a:cs typeface="B Nazanin" pitchFamily="2" charset="-78"/>
              </a:rPr>
              <a:t>در مقابل زنان </a:t>
            </a:r>
            <a:r>
              <a:rPr lang="fa-IR" b="1" dirty="0">
                <a:latin typeface="Times New Roman"/>
                <a:ea typeface="Times New Roman"/>
                <a:cs typeface="B Nazanin" pitchFamily="2" charset="-78"/>
              </a:rPr>
              <a:t>بالغ میزان آسم بیشتری را نسبت به مردان نشان می‌دهند و این بیماری در افراد جوان شایع‌تر از افراد مسن است</a:t>
            </a:r>
            <a:r>
              <a:rPr lang="en-US" b="1" dirty="0">
                <a:latin typeface="Times New Roman"/>
                <a:ea typeface="Times New Roman"/>
                <a:cs typeface="B Nazanin" pitchFamily="2" charset="-78"/>
              </a:rPr>
              <a:t>. </a:t>
            </a:r>
          </a:p>
          <a:p>
            <a:pPr>
              <a:lnSpc>
                <a:spcPct val="150000"/>
              </a:lnSpc>
            </a:pPr>
            <a:r>
              <a:rPr lang="fa-IR" b="1" dirty="0">
                <a:latin typeface="Times New Roman"/>
                <a:ea typeface="Times New Roman"/>
                <a:cs typeface="B Nazanin" pitchFamily="2" charset="-78"/>
              </a:rPr>
              <a:t>نرخ جهانی آسم بین دهه ۱۹۶۰ تا سال ۲۰۰۸ به طور قابل توجهی افزایش یافته است و از دهه ۱۹۷۰ از آن به‌عنوان یک مشکل عمده بهداشت عمومی یاد می‌شود</a:t>
            </a:r>
            <a:r>
              <a:rPr lang="en-US" b="1" dirty="0">
                <a:latin typeface="Times New Roman"/>
                <a:ea typeface="Times New Roman"/>
                <a:cs typeface="B Nazanin" pitchFamily="2" charset="-78"/>
              </a:rPr>
              <a:t>. </a:t>
            </a:r>
            <a:r>
              <a:rPr lang="fa-IR" b="1" dirty="0">
                <a:latin typeface="Times New Roman"/>
                <a:ea typeface="Times New Roman"/>
                <a:cs typeface="B Nazanin" pitchFamily="2" charset="-78"/>
              </a:rPr>
              <a:t>نرخ آسم در کشورهای توسعه یافته از اواسط دهه ۱۹۹۰ ثابت شده است و اخیراً نرخ آن به‌طور عمده در کشورهای در حال توسعه افزایش یافته است</a:t>
            </a:r>
            <a:r>
              <a:rPr lang="en-US" b="1" dirty="0">
                <a:latin typeface="Times New Roman"/>
                <a:ea typeface="Times New Roman"/>
                <a:cs typeface="B Nazanin" pitchFamily="2" charset="-78"/>
              </a:rPr>
              <a:t>. </a:t>
            </a:r>
            <a:r>
              <a:rPr lang="fa-IR" b="1" dirty="0">
                <a:latin typeface="Times New Roman"/>
                <a:ea typeface="Times New Roman"/>
                <a:cs typeface="B Nazanin" pitchFamily="2" charset="-78"/>
              </a:rPr>
              <a:t>آسم حدود ۷٪ جمعیت ایالات متحده و ۵٪ از مردم بریتانیا را مبتلا نموده است</a:t>
            </a:r>
            <a:r>
              <a:rPr lang="en-US" b="1" dirty="0">
                <a:latin typeface="Times New Roman"/>
                <a:ea typeface="Times New Roman"/>
                <a:cs typeface="B Nazanin" pitchFamily="2" charset="-78"/>
              </a:rPr>
              <a:t>. </a:t>
            </a:r>
            <a:r>
              <a:rPr lang="fa-IR" b="1" dirty="0">
                <a:latin typeface="Times New Roman"/>
                <a:ea typeface="Times New Roman"/>
                <a:cs typeface="B Nazanin" pitchFamily="2" charset="-78"/>
              </a:rPr>
              <a:t>میزان ابتلا در کانادا، استرالیا و نیوزیلند حدود ۱۴-۱۵٪ است</a:t>
            </a:r>
            <a:r>
              <a:rPr lang="en-US" b="1" dirty="0">
                <a:latin typeface="Times New Roman"/>
                <a:ea typeface="Times New Roman"/>
                <a:cs typeface="B Nazanin" pitchFamily="2" charset="-78"/>
              </a:rPr>
              <a:t>. </a:t>
            </a:r>
            <a:endParaRPr lang="en-US" sz="4800" b="1" dirty="0">
              <a:effectLst/>
              <a:latin typeface="Times New Roman"/>
              <a:ea typeface="Times New Roman"/>
              <a:cs typeface="B Nazanin" pitchFamily="2" charset="-78"/>
            </a:endParaRPr>
          </a:p>
        </p:txBody>
      </p:sp>
      <p:sp>
        <p:nvSpPr>
          <p:cNvPr id="4" name="Rectangle 3"/>
          <p:cNvSpPr/>
          <p:nvPr/>
        </p:nvSpPr>
        <p:spPr>
          <a:xfrm>
            <a:off x="5589266" y="260648"/>
            <a:ext cx="3469219" cy="646331"/>
          </a:xfrm>
          <a:prstGeom prst="rect">
            <a:avLst/>
          </a:prstGeom>
        </p:spPr>
        <p:txBody>
          <a:bodyPr wrap="none">
            <a:spAutoFit/>
          </a:bodyPr>
          <a:lstStyle/>
          <a:p>
            <a:pPr lvl="0" fontAlgn="base">
              <a:spcBef>
                <a:spcPct val="0"/>
              </a:spcBef>
              <a:spcAft>
                <a:spcPct val="0"/>
              </a:spcAft>
            </a:pPr>
            <a:r>
              <a:rPr lang="fa-IR" sz="3600" b="1" dirty="0" smtClean="0">
                <a:solidFill>
                  <a:prstClr val="black"/>
                </a:solidFill>
                <a:latin typeface="Arial" pitchFamily="34" charset="0"/>
                <a:ea typeface="Times New Roman" pitchFamily="18" charset="0"/>
                <a:cs typeface="Arial" pitchFamily="34" charset="0"/>
              </a:rPr>
              <a:t>اپیدمیولوژی(ادامه)...</a:t>
            </a:r>
            <a:endParaRPr lang="en-US" sz="3600" b="1" dirty="0">
              <a:solidFill>
                <a:prstClr val="black"/>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424896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788988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340768"/>
            <a:ext cx="8653794" cy="3416320"/>
          </a:xfrm>
          <a:prstGeom prst="rect">
            <a:avLst/>
          </a:prstGeom>
          <a:noFill/>
        </p:spPr>
        <p:txBody>
          <a:bodyPr wrap="square" rtlCol="1">
            <a:spAutoFit/>
          </a:bodyPr>
          <a:lstStyle/>
          <a:p>
            <a:pPr>
              <a:lnSpc>
                <a:spcPct val="150000"/>
              </a:lnSpc>
            </a:pPr>
            <a:r>
              <a:rPr lang="fa-IR" b="1" dirty="0">
                <a:cs typeface="B Nazanin" pitchFamily="2" charset="-78"/>
              </a:rPr>
              <a:t>آسم (برگرفته شده از واژه یونانی </a:t>
            </a:r>
            <a:r>
              <a:rPr lang="en-US" b="1" dirty="0" err="1">
                <a:cs typeface="B Nazanin" pitchFamily="2" charset="-78"/>
              </a:rPr>
              <a:t>ἅσθμ</a:t>
            </a:r>
            <a:r>
              <a:rPr lang="en-US" b="1" dirty="0">
                <a:cs typeface="B Nazanin" pitchFamily="2" charset="-78"/>
              </a:rPr>
              <a:t>α</a:t>
            </a:r>
            <a:r>
              <a:rPr lang="fa-IR" b="1" dirty="0">
                <a:cs typeface="B Nazanin" pitchFamily="2" charset="-78"/>
              </a:rPr>
              <a:t> به معنی «آسما» یا «نفس نفس زدن») یک </a:t>
            </a:r>
            <a:r>
              <a:rPr lang="fa-IR" b="1" u="sng" dirty="0">
                <a:cs typeface="B Nazanin" pitchFamily="2" charset="-78"/>
                <a:hlinkClick r:id="rId2" tooltip="بیماری"/>
              </a:rPr>
              <a:t>بیماری</a:t>
            </a:r>
            <a:r>
              <a:rPr lang="fa-IR" b="1" dirty="0">
                <a:cs typeface="B Nazanin" pitchFamily="2" charset="-78"/>
              </a:rPr>
              <a:t> التهابی رایج </a:t>
            </a:r>
            <a:r>
              <a:rPr lang="fa-IR" b="1" u="sng" dirty="0">
                <a:cs typeface="B Nazanin" pitchFamily="2" charset="-78"/>
                <a:hlinkClick r:id="rId3" tooltip="مزمن (پزشکی)"/>
              </a:rPr>
              <a:t>مزمن</a:t>
            </a:r>
            <a:r>
              <a:rPr lang="en-US" b="1" dirty="0">
                <a:cs typeface="B Nazanin" pitchFamily="2" charset="-78"/>
              </a:rPr>
              <a:t> </a:t>
            </a:r>
            <a:r>
              <a:rPr lang="fa-IR" b="1" u="sng" dirty="0">
                <a:cs typeface="B Nazanin" pitchFamily="2" charset="-78"/>
                <a:hlinkClick r:id="rId4" tooltip="برونش"/>
              </a:rPr>
              <a:t>مجاری هوایی</a:t>
            </a:r>
            <a:r>
              <a:rPr lang="fa-IR" b="1" dirty="0">
                <a:cs typeface="B Nazanin" pitchFamily="2" charset="-78"/>
              </a:rPr>
              <a:t> است که ویژگی‌های آن عبارتند از علائم متغیر و عودکننده، انسداد برگشت پذیر جریان هوا و اسپاسم برونش. نشانه‌های رایج آن عبارتند از </a:t>
            </a:r>
            <a:r>
              <a:rPr lang="fa-IR" b="1" u="sng" dirty="0">
                <a:cs typeface="B Nazanin" pitchFamily="2" charset="-78"/>
                <a:hlinkClick r:id="rId5" tooltip="خس خس"/>
              </a:rPr>
              <a:t>خس خس</a:t>
            </a:r>
            <a:r>
              <a:rPr lang="fa-IR" b="1" dirty="0">
                <a:cs typeface="B Nazanin" pitchFamily="2" charset="-78"/>
              </a:rPr>
              <a:t>، </a:t>
            </a:r>
            <a:r>
              <a:rPr lang="fa-IR" b="1" u="sng" dirty="0">
                <a:cs typeface="B Nazanin" pitchFamily="2" charset="-78"/>
                <a:hlinkClick r:id="rId6" tooltip="سرفه"/>
              </a:rPr>
              <a:t>سرفه</a:t>
            </a:r>
            <a:r>
              <a:rPr lang="fa-IR" b="1" dirty="0">
                <a:cs typeface="B Nazanin" pitchFamily="2" charset="-78"/>
              </a:rPr>
              <a:t> و </a:t>
            </a:r>
            <a:r>
              <a:rPr lang="fa-IR" b="1" u="sng" dirty="0">
                <a:cs typeface="B Nazanin" pitchFamily="2" charset="-78"/>
                <a:hlinkClick r:id="rId7" tooltip="تنگی نفس"/>
              </a:rPr>
              <a:t>تنگی نفس</a:t>
            </a:r>
            <a:r>
              <a:rPr lang="fa-IR" b="1" dirty="0">
                <a:cs typeface="B Nazanin" pitchFamily="2" charset="-78"/>
              </a:rPr>
              <a:t> که به سه‌گانه‌ی آسم معروف است‏.</a:t>
            </a:r>
            <a:endParaRPr lang="en-US" b="1" dirty="0">
              <a:cs typeface="B Nazanin" pitchFamily="2" charset="-78"/>
            </a:endParaRPr>
          </a:p>
          <a:p>
            <a:pPr>
              <a:lnSpc>
                <a:spcPct val="150000"/>
              </a:lnSpc>
            </a:pPr>
            <a:r>
              <a:rPr lang="fa-IR" b="1" dirty="0">
                <a:cs typeface="B Nazanin" pitchFamily="2" charset="-78"/>
              </a:rPr>
              <a:t>تصور بر این است که آسم از ترکیبی از عوامل </a:t>
            </a:r>
            <a:r>
              <a:rPr lang="fa-IR" b="1" u="sng" dirty="0">
                <a:cs typeface="B Nazanin" pitchFamily="2" charset="-78"/>
                <a:hlinkClick r:id="rId8" tooltip="ژنتیک"/>
              </a:rPr>
              <a:t>ژنتیکی</a:t>
            </a:r>
            <a:r>
              <a:rPr lang="fa-IR" b="1" dirty="0">
                <a:cs typeface="B Nazanin" pitchFamily="2" charset="-78"/>
              </a:rPr>
              <a:t> و عوامل محیطی ایجاد می‌شود.تشخیص آن معمولاً بر اساس الگوی علائم، پاسخ به درمان در طول زمان و </a:t>
            </a:r>
            <a:r>
              <a:rPr lang="fa-IR" b="1" u="sng" dirty="0">
                <a:cs typeface="B Nazanin" pitchFamily="2" charset="-78"/>
                <a:hlinkClick r:id="rId9" tooltip="اسپیرومتری"/>
              </a:rPr>
              <a:t>اسپیرومتری</a:t>
            </a:r>
            <a:r>
              <a:rPr lang="fa-IR" b="1" dirty="0">
                <a:cs typeface="B Nazanin" pitchFamily="2" charset="-78"/>
              </a:rPr>
              <a:t> صورت می‌گیرد. این بیماری از نظر بالینی با توجه به دفعات علائم، حجم بازدمی با فشار در یک ثانیه (</a:t>
            </a:r>
            <a:r>
              <a:rPr lang="en-US" b="1" u="sng" dirty="0">
                <a:cs typeface="B Nazanin" pitchFamily="2" charset="-78"/>
                <a:hlinkClick r:id="rId9" tooltip="اسپیرومتری"/>
              </a:rPr>
              <a:t>FEV1</a:t>
            </a:r>
            <a:r>
              <a:rPr lang="fa-IR" b="1" dirty="0">
                <a:cs typeface="B Nazanin" pitchFamily="2" charset="-78"/>
              </a:rPr>
              <a:t>) و بیشینه میزان جریان بازدمی طبقه‌بندی می‌شود. آسم را همچنین می‌توان بر اساس آتوپیک (بیرونی) یا غیرآتوپیک (درونی) بودن عامل آن طبقه‌بندی کرد که در اینجا آتوپی اشاره به استعداد بروز واکنش‌های حساسیت نوع ۱ اشاره دارد. </a:t>
            </a:r>
            <a:endParaRPr lang="en-US" b="1" dirty="0">
              <a:cs typeface="B Nazanin" pitchFamily="2" charset="-78"/>
            </a:endParaRPr>
          </a:p>
        </p:txBody>
      </p:sp>
      <p:sp>
        <p:nvSpPr>
          <p:cNvPr id="3" name="Rectangle 2"/>
          <p:cNvSpPr/>
          <p:nvPr/>
        </p:nvSpPr>
        <p:spPr>
          <a:xfrm>
            <a:off x="7672157" y="476672"/>
            <a:ext cx="1305165" cy="646331"/>
          </a:xfrm>
          <a:prstGeom prst="rect">
            <a:avLst/>
          </a:prstGeom>
        </p:spPr>
        <p:txBody>
          <a:bodyPr wrap="none">
            <a:spAutoFit/>
          </a:bodyPr>
          <a:lstStyle/>
          <a:p>
            <a:pPr lvl="0" fontAlgn="base">
              <a:spcBef>
                <a:spcPct val="0"/>
              </a:spcBef>
              <a:spcAft>
                <a:spcPct val="0"/>
              </a:spcAft>
            </a:pPr>
            <a:r>
              <a:rPr lang="fa-IR" sz="3600" b="1" dirty="0" smtClean="0">
                <a:solidFill>
                  <a:prstClr val="black"/>
                </a:solidFill>
                <a:latin typeface="Arial" pitchFamily="34" charset="0"/>
                <a:ea typeface="Times New Roman" pitchFamily="18" charset="0"/>
                <a:cs typeface="Arial" pitchFamily="34" charset="0"/>
              </a:rPr>
              <a:t>تعریف:</a:t>
            </a:r>
            <a:endParaRPr lang="en-US" sz="3600" b="1" dirty="0">
              <a:solidFill>
                <a:prstClr val="black"/>
              </a:solidFill>
              <a:latin typeface="Arial" pitchFamily="34" charset="0"/>
              <a:ea typeface="Times New Roman" pitchFamily="18" charset="0"/>
              <a:cs typeface="Arial" pitchFamily="34" charset="0"/>
            </a:endParaRPr>
          </a:p>
        </p:txBody>
      </p:sp>
    </p:spTree>
    <p:extLst>
      <p:ext uri="{BB962C8B-B14F-4D97-AF65-F5344CB8AC3E}">
        <p14:creationId xmlns:p14="http://schemas.microsoft.com/office/powerpoint/2010/main" val="324092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05342"/>
            <a:ext cx="8784976" cy="3000821"/>
          </a:xfrm>
          <a:prstGeom prst="rect">
            <a:avLst/>
          </a:prstGeom>
        </p:spPr>
        <p:txBody>
          <a:bodyPr wrap="square">
            <a:spAutoFit/>
          </a:bodyPr>
          <a:lstStyle/>
          <a:p>
            <a:pPr>
              <a:lnSpc>
                <a:spcPct val="150000"/>
              </a:lnSpc>
            </a:pPr>
            <a:r>
              <a:rPr lang="fa-IR" b="1" dirty="0">
                <a:cs typeface="B Nazanin" pitchFamily="2" charset="-78"/>
              </a:rPr>
              <a:t>درمان علائم حاد معمولاً با استفاده از داروهای استنشاقی کوتاه اثر </a:t>
            </a:r>
            <a:r>
              <a:rPr lang="fa-IR" b="1" u="sng" dirty="0">
                <a:cs typeface="B Nazanin" pitchFamily="2" charset="-78"/>
                <a:hlinkClick r:id="rId2" tooltip="آگونیست آدرنرژیک بتا ۲"/>
              </a:rPr>
              <a:t>آگونیست بتا ۲</a:t>
            </a:r>
            <a:r>
              <a:rPr lang="fa-IR" b="1" dirty="0">
                <a:cs typeface="B Nazanin" pitchFamily="2" charset="-78"/>
              </a:rPr>
              <a:t> (مانند </a:t>
            </a:r>
            <a:r>
              <a:rPr lang="fa-IR" b="1" u="sng" dirty="0">
                <a:cs typeface="B Nazanin" pitchFamily="2" charset="-78"/>
                <a:hlinkClick r:id="rId3" tooltip="سالبوتامول"/>
              </a:rPr>
              <a:t>سالبوتامول</a:t>
            </a:r>
            <a:r>
              <a:rPr lang="fa-IR" b="1" dirty="0">
                <a:cs typeface="B Nazanin" pitchFamily="2" charset="-78"/>
              </a:rPr>
              <a:t>) و </a:t>
            </a:r>
            <a:r>
              <a:rPr lang="fa-IR" b="1" u="sng" dirty="0">
                <a:cs typeface="B Nazanin" pitchFamily="2" charset="-78"/>
                <a:hlinkClick r:id="rId4" tooltip="کورتیکواستروئیدها"/>
              </a:rPr>
              <a:t>کورتیکواستروئیدها</a:t>
            </a:r>
            <a:r>
              <a:rPr lang="fa-IR" b="1" dirty="0">
                <a:cs typeface="B Nazanin" pitchFamily="2" charset="-78"/>
              </a:rPr>
              <a:t> خوراکی صورت می‌گیرد. در موارد بسیار شدید ممکن است لازم باشد از کورتیکواستروئیدهای داخل وریدی، </a:t>
            </a:r>
            <a:r>
              <a:rPr lang="fa-IR" b="1" u="sng" dirty="0">
                <a:cs typeface="B Nazanin" pitchFamily="2" charset="-78"/>
                <a:hlinkClick r:id="rId5" tooltip="سولفات منیزیم"/>
              </a:rPr>
              <a:t>سولفات منیزیم</a:t>
            </a:r>
            <a:r>
              <a:rPr lang="fa-IR" b="1" dirty="0">
                <a:cs typeface="B Nazanin" pitchFamily="2" charset="-78"/>
              </a:rPr>
              <a:t> استفاده شده و فرد بستری گردد. با اجتناب از حساسیت‌زاها یا </a:t>
            </a:r>
            <a:r>
              <a:rPr lang="fa-IR" b="1" u="sng" dirty="0">
                <a:cs typeface="B Nazanin" pitchFamily="2" charset="-78"/>
                <a:hlinkClick r:id="rId6" tooltip="آلرژن"/>
              </a:rPr>
              <a:t>آلرژن‌ها</a:t>
            </a:r>
            <a:r>
              <a:rPr lang="fa-IR" b="1" dirty="0">
                <a:cs typeface="B Nazanin" pitchFamily="2" charset="-78"/>
              </a:rPr>
              <a:t> ومحرک‌ها و با استفاده از کورتیکواستروئیدهای استنشاقی می‌توان از بروز علائم جلوگیری کرد. اگر علائم آسم تحت کنترل در نیامد، </a:t>
            </a:r>
            <a:r>
              <a:rPr lang="fa-IR" b="1" u="sng" dirty="0">
                <a:cs typeface="B Nazanin" pitchFamily="2" charset="-78"/>
                <a:hlinkClick r:id="rId7" tooltip="آگونیست طولانی‌اثر گیرنده آدرنرژیک بتا"/>
              </a:rPr>
              <a:t>آگونیست‌های طولانی‌اثر بتا</a:t>
            </a:r>
            <a:r>
              <a:rPr lang="fa-IR" b="1" dirty="0">
                <a:cs typeface="B Nazanin" pitchFamily="2" charset="-78"/>
              </a:rPr>
              <a:t> (</a:t>
            </a:r>
            <a:r>
              <a:rPr lang="en-US" b="1" dirty="0">
                <a:cs typeface="B Nazanin" pitchFamily="2" charset="-78"/>
              </a:rPr>
              <a:t>LABA</a:t>
            </a:r>
            <a:r>
              <a:rPr lang="fa-IR" b="1" dirty="0">
                <a:cs typeface="B Nazanin" pitchFamily="2" charset="-78"/>
              </a:rPr>
              <a:t>) یا آنتاگونیست لکوترین را نیز می‌توان علاوه بر کورتیکواستروئیدهای استنشاقی استفاده نمود. شیوع آسم از دهه ۱۹۷۰ به‌طور قابل توجهی افزایش یافته </a:t>
            </a:r>
            <a:r>
              <a:rPr lang="fa-IR" b="1" dirty="0" smtClean="0">
                <a:cs typeface="B Nazanin" pitchFamily="2" charset="-78"/>
              </a:rPr>
              <a:t>است.</a:t>
            </a:r>
            <a:endParaRPr lang="en-US" b="1" dirty="0">
              <a:cs typeface="B Nazanin" pitchFamily="2" charset="-78"/>
            </a:endParaRPr>
          </a:p>
        </p:txBody>
      </p:sp>
      <p:sp>
        <p:nvSpPr>
          <p:cNvPr id="3" name="Rectangle 2"/>
          <p:cNvSpPr/>
          <p:nvPr/>
        </p:nvSpPr>
        <p:spPr>
          <a:xfrm>
            <a:off x="7652640" y="476671"/>
            <a:ext cx="1311578" cy="646331"/>
          </a:xfrm>
          <a:prstGeom prst="rect">
            <a:avLst/>
          </a:prstGeom>
        </p:spPr>
        <p:txBody>
          <a:bodyPr wrap="none">
            <a:spAutoFit/>
          </a:bodyPr>
          <a:lstStyle/>
          <a:p>
            <a:r>
              <a:rPr lang="fa-IR" sz="3600" b="1" dirty="0" smtClean="0">
                <a:solidFill>
                  <a:prstClr val="black"/>
                </a:solidFill>
                <a:latin typeface="Arial" pitchFamily="34" charset="0"/>
                <a:ea typeface="Times New Roman" pitchFamily="18" charset="0"/>
                <a:cs typeface="Arial" pitchFamily="34" charset="0"/>
              </a:rPr>
              <a:t>ادامه...</a:t>
            </a:r>
            <a:endParaRPr lang="fa-IR" dirty="0"/>
          </a:p>
        </p:txBody>
      </p:sp>
    </p:spTree>
    <p:extLst>
      <p:ext uri="{BB962C8B-B14F-4D97-AF65-F5344CB8AC3E}">
        <p14:creationId xmlns:p14="http://schemas.microsoft.com/office/powerpoint/2010/main" val="42762788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318</TotalTime>
  <Words>5218</Words>
  <Application>Microsoft Office PowerPoint</Application>
  <PresentationFormat>On-screen Show (4:3)</PresentationFormat>
  <Paragraphs>152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Hafez</dc:creator>
  <cp:lastModifiedBy>Hafez</cp:lastModifiedBy>
  <cp:revision>30</cp:revision>
  <dcterms:created xsi:type="dcterms:W3CDTF">2015-05-22T15:29:48Z</dcterms:created>
  <dcterms:modified xsi:type="dcterms:W3CDTF">2015-06-01T19:12:21Z</dcterms:modified>
</cp:coreProperties>
</file>