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87" r:id="rId2"/>
    <p:sldId id="256" r:id="rId3"/>
    <p:sldId id="257" r:id="rId4"/>
    <p:sldId id="258" r:id="rId5"/>
    <p:sldId id="259" r:id="rId6"/>
    <p:sldId id="268" r:id="rId7"/>
    <p:sldId id="280" r:id="rId8"/>
    <p:sldId id="260" r:id="rId9"/>
    <p:sldId id="261" r:id="rId10"/>
    <p:sldId id="263" r:id="rId11"/>
    <p:sldId id="265" r:id="rId12"/>
    <p:sldId id="281" r:id="rId13"/>
    <p:sldId id="288" r:id="rId14"/>
    <p:sldId id="267" r:id="rId15"/>
    <p:sldId id="269" r:id="rId16"/>
    <p:sldId id="270" r:id="rId17"/>
    <p:sldId id="271" r:id="rId18"/>
    <p:sldId id="272" r:id="rId19"/>
    <p:sldId id="273" r:id="rId20"/>
    <p:sldId id="279" r:id="rId21"/>
    <p:sldId id="274" r:id="rId22"/>
    <p:sldId id="275" r:id="rId23"/>
    <p:sldId id="282" r:id="rId24"/>
    <p:sldId id="283" r:id="rId25"/>
    <p:sldId id="278" r:id="rId26"/>
    <p:sldId id="276" r:id="rId27"/>
    <p:sldId id="277"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225" autoAdjust="0"/>
  </p:normalViewPr>
  <p:slideViewPr>
    <p:cSldViewPr>
      <p:cViewPr>
        <p:scale>
          <a:sx n="57" d="100"/>
          <a:sy n="57" d="100"/>
        </p:scale>
        <p:origin x="-667" y="6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5AC65-A8DF-4E6C-A035-0D189DE2A21F}" type="datetimeFigureOut">
              <a:rPr lang="en-US" smtClean="0"/>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ACD89-E2B1-4B84-A9D1-ADD1FC9F02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کاردان حدود سالهای 1524-1550 در دانشگاه تحصیل می</a:t>
            </a:r>
            <a:r>
              <a:rPr lang="fa-IR" baseline="0" dirty="0" smtClean="0"/>
              <a:t>‌</a:t>
            </a:r>
            <a:r>
              <a:rPr lang="fa-IR" dirty="0" smtClean="0"/>
              <a:t>کرد که ”کتاب بازیهای شانس“ را نوشت.</a:t>
            </a:r>
            <a:r>
              <a:rPr lang="fa-IR" baseline="0" dirty="0" smtClean="0"/>
              <a:t> که واقعاً کتابی است برای قماربازها. با این حال اولین کتاب درباره احتمال است. این کتاب شامل توصیف بازی‌ها قمار، که مهم‌ترین منبع درآمد برایش بود، است.</a:t>
            </a:r>
            <a:br>
              <a:rPr lang="fa-IR" baseline="0" dirty="0" smtClean="0"/>
            </a:br>
            <a:r>
              <a:rPr lang="fa-IR" baseline="0" dirty="0" smtClean="0"/>
              <a:t>کاردان به درستی تعداد راه‌های انداخته شدن دو تاس(و حتی سه تا) را فهرست کرد.</a:t>
            </a:r>
            <a:br>
              <a:rPr lang="fa-IR" baseline="0" dirty="0" smtClean="0"/>
            </a:br>
            <a:r>
              <a:rPr lang="fa-IR" baseline="0" dirty="0" smtClean="0"/>
              <a:t>او اولین کسی است که از امید ریاضی استفاده کرد.</a:t>
            </a:r>
            <a:br>
              <a:rPr lang="fa-IR" baseline="0" dirty="0" smtClean="0"/>
            </a:br>
            <a:r>
              <a:rPr lang="fa-IR" baseline="0" dirty="0" smtClean="0"/>
              <a:t>او همچنین روز مرگش را پیشبینی کرد ولی وقتی آن روز فرا رسید او هنوز زنده بود. برای اینکه اعتبار حرفه‌اییش حفظ شود، خودکشی کرد.</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first decades of the eighteenth century, many problems concerning the probability of certain events, given specified conditions, were solved. For example, given a specified number of white and black balls in an urn, what is the probability of drawing a black ball? Attention soon turned to the converse of such a problem: given that one or more balls has been drawn, what can be said about the number of white and black balls in the urn?</a:t>
            </a:r>
          </a:p>
          <a:p>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لاپلاس به عنوان پدر نظریه احتمال مدرن شناخته می‌شود. همچنین او این نظریه را در مکانیک آسمان</a:t>
            </a:r>
            <a:r>
              <a:rPr lang="fa-IR" baseline="0" dirty="0" smtClean="0"/>
              <a:t> بکار برد. در یک رساله‌اش از صد ستاره‌ دنباله‌دار، حتی یکی از آنها روی هذلولی حرکت نمی‌کنند. او بوسیله نظریه احتمال نشان داد که چنین نتیجه‌ای قابل انتظار است. احتمال اینکه ستاره دنباله‌دار روی بیضی خیلی زیاد است. او همچنین قضیه حد مرکزی را اثبات کرد.</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گاوس به نظر بسیاری از تاریخ‌نویسان جزو</a:t>
            </a:r>
            <a:r>
              <a:rPr lang="fa-IR" baseline="0" dirty="0" smtClean="0"/>
              <a:t> سه نفر برتر تاریخ ریاضی بوده است؛ که دوتا دیگر آن نیوتن و ارشمیدس هستند. تز دکترای او به“قضیه اساسی جبر“ معروف است. که می‌گوید هر چندجمله‌ای از درجه یک یا بیشتر ریشه دارد.</a:t>
            </a:r>
            <a:br>
              <a:rPr lang="fa-IR" baseline="0" dirty="0" smtClean="0"/>
            </a:br>
            <a:r>
              <a:rPr lang="fa-IR" baseline="0" dirty="0" smtClean="0"/>
              <a:t>او 1809 روش کوچک‌ترین مربعات را ابداع کرد که دستاوردش منجربه کشف منحنی نرمال شد. و لاپلاس در سال 1810 قضیه حد مرکزی را اثبات کرد.</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در رساله ”قرمز و سیاه“ گفته است نظریه احتمال علم منطق است.هر چیز درست یا غلط است، و اینها می‌توانند با اعداد 1 و 0 جایگزین شوند. پس هر مساله نظریه احتمال،</a:t>
            </a:r>
            <a:r>
              <a:rPr lang="fa-IR" baseline="0" dirty="0" smtClean="0"/>
              <a:t> یک مساله کلی در منطق است.</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هیچ گزاره به</a:t>
            </a:r>
            <a:r>
              <a:rPr lang="fa-IR" baseline="0" dirty="0" smtClean="0"/>
              <a:t> خودی خود محتمل یا نامحتمل نیست، مثل اینکه هیچ مکانی ذاتاً دور نیست، و احتمال همان گزاره با شواهد جدید، که همان منباء رجوع است، تغییر می‌کند. به عنوان مثال احتمال بدنیا آمدن دختر 0.5 است چون بچه بدنیا آمده یا پسره یا دختر. ولی اگر اطلاعات مربوط به </a:t>
            </a:r>
            <a:r>
              <a:rPr lang="en-US" baseline="0" dirty="0" smtClean="0"/>
              <a:t>DNA</a:t>
            </a:r>
            <a:r>
              <a:rPr lang="fa-IR" baseline="0" dirty="0" smtClean="0"/>
              <a:t> داشته باشیم محاسبه این احتمال پیچیده‌تر می‌شود. بنایراین کینز و ون مایسز بر این عقیده بودند هر احتمالی، شرطی است.[</a:t>
            </a:r>
            <a:r>
              <a:rPr lang="en-US" baseline="0" dirty="0" err="1" smtClean="0"/>
              <a:t>Gillies,1973</a:t>
            </a:r>
            <a:r>
              <a:rPr lang="fa-IR" baseline="0" dirty="0" smtClean="0"/>
              <a:t>]</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قانون اول: وقتی تعداد مشاهدات بیشتر</a:t>
            </a:r>
            <a:r>
              <a:rPr lang="fa-IR" baseline="0" dirty="0" smtClean="0"/>
              <a:t> می‌شود، نسبت تعداد پیشامد‌ها مطلوب به کل پایدارتر می‌شود. این یعنی حد بالا وجود دارد. و آنرا احتمال </a:t>
            </a:r>
            <a:r>
              <a:rPr lang="en-US" baseline="0" dirty="0" smtClean="0"/>
              <a:t>A</a:t>
            </a:r>
            <a:r>
              <a:rPr lang="fa-IR" baseline="0" dirty="0" smtClean="0"/>
              <a:t> می‌نامیم.</a:t>
            </a:r>
            <a:br>
              <a:rPr lang="fa-IR" baseline="0" dirty="0" smtClean="0"/>
            </a:br>
            <a:r>
              <a:rPr lang="fa-IR" baseline="0" dirty="0" smtClean="0"/>
              <a:t>قانون دوم: غیر ممکن است که زیر دنباله‌ای از دنباله تصادفی از مشاهدات را انتخاب کرد که نسبت </a:t>
            </a:r>
            <a:r>
              <a:rPr lang="en-US" baseline="0" dirty="0" smtClean="0"/>
              <a:t>m(a)/a(n) </a:t>
            </a:r>
            <a:r>
              <a:rPr lang="fa-IR" baseline="0" dirty="0" smtClean="0"/>
              <a:t>(که </a:t>
            </a:r>
            <a:r>
              <a:rPr lang="en-US" baseline="0" dirty="0" smtClean="0"/>
              <a:t>a(n)</a:t>
            </a:r>
            <a:r>
              <a:rPr lang="fa-IR" baseline="0" dirty="0" smtClean="0"/>
              <a:t> زیردنباله اعداد طبیعی است) به احتمال </a:t>
            </a:r>
            <a:r>
              <a:rPr lang="en-US" baseline="0" dirty="0" smtClean="0"/>
              <a:t>A</a:t>
            </a:r>
            <a:r>
              <a:rPr lang="fa-IR" baseline="0" dirty="0" smtClean="0"/>
              <a:t> میل نکند.</a:t>
            </a:r>
            <a:br>
              <a:rPr lang="fa-IR" baseline="0" dirty="0" smtClean="0"/>
            </a:br>
            <a:r>
              <a:rPr lang="fa-IR" baseline="0" dirty="0" smtClean="0"/>
              <a:t>مایسز به تعریف کلموگروف از دو پیشامد مستقل ایراد گرفت(1941)، کلموگروف دو پیشامد را مستقل می‌دانست اگر</a:t>
            </a:r>
            <a:r>
              <a:rPr lang="en-US" baseline="0" dirty="0" smtClean="0"/>
              <a:t>B)=P(A)P(B)</a:t>
            </a:r>
            <a:r>
              <a:rPr lang="fa-IR" baseline="0" dirty="0" smtClean="0">
                <a:latin typeface="PMingLiU"/>
                <a:ea typeface="PMingLiU"/>
              </a:rPr>
              <a:t>∩</a:t>
            </a:r>
            <a:r>
              <a:rPr lang="en-US" baseline="0" dirty="0" smtClean="0">
                <a:latin typeface="PMingLiU"/>
                <a:ea typeface="PMingLiU"/>
              </a:rPr>
              <a:t>P(A</a:t>
            </a:r>
            <a:r>
              <a:rPr lang="fa-IR" baseline="0" dirty="0" smtClean="0">
                <a:latin typeface="PMingLiU"/>
                <a:ea typeface="PMingLiU"/>
              </a:rPr>
              <a:t>. او مثال زیر را معرفی کرد: </a:t>
            </a:r>
            <a:r>
              <a:rPr lang="el-GR" baseline="0" dirty="0" smtClean="0">
                <a:latin typeface="PMingLiU"/>
                <a:ea typeface="PMingLiU"/>
              </a:rPr>
              <a:t>Ω</a:t>
            </a:r>
            <a:r>
              <a:rPr lang="fa-IR" baseline="0" dirty="0" smtClean="0">
                <a:latin typeface="PMingLiU"/>
                <a:ea typeface="PMingLiU"/>
              </a:rPr>
              <a:t>={1،2،3،4} و </a:t>
            </a:r>
            <a:r>
              <a:rPr lang="en-US" baseline="0" dirty="0" smtClean="0">
                <a:latin typeface="PMingLiU"/>
                <a:ea typeface="PMingLiU"/>
              </a:rPr>
              <a:t>P(1)=P(2)=P(3)=P(4)=1/4</a:t>
            </a:r>
            <a:r>
              <a:rPr lang="fa-IR" baseline="0" dirty="0" smtClean="0">
                <a:latin typeface="PMingLiU"/>
                <a:ea typeface="PMingLiU"/>
              </a:rPr>
              <a:t> و </a:t>
            </a:r>
            <a:r>
              <a:rPr lang="en-US" baseline="0" dirty="0" smtClean="0">
                <a:latin typeface="PMingLiU"/>
                <a:ea typeface="PMingLiU"/>
              </a:rPr>
              <a:t>A=(1,2) , B=(2,3)</a:t>
            </a:r>
            <a:r>
              <a:rPr lang="fa-IR" baseline="0" dirty="0" smtClean="0">
                <a:latin typeface="PMingLiU"/>
                <a:ea typeface="PMingLiU"/>
              </a:rPr>
              <a:t> آنگاه ایندو مستقلند ولی نه در شهود.[</a:t>
            </a:r>
            <a:r>
              <a:rPr lang="en-US" baseline="0" dirty="0" err="1" smtClean="0">
                <a:latin typeface="PMingLiU"/>
                <a:ea typeface="PMingLiU"/>
              </a:rPr>
              <a:t>Gillies,1973</a:t>
            </a:r>
            <a:r>
              <a:rPr lang="fa-IR" baseline="0" dirty="0" smtClean="0">
                <a:latin typeface="PMingLiU"/>
                <a:ea typeface="PMingLiU"/>
              </a:rPr>
              <a:t>]</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گالیله</a:t>
            </a:r>
            <a:r>
              <a:rPr lang="fa-IR" baseline="0" dirty="0" smtClean="0"/>
              <a:t> مسئله انداختن سه تا تاس را بررسی کرد و نشان داد اعداد 9 و 10 را به شش حالت می‌توان تولید کرد. او تمام حالت‌ها را با دقت بررسی کرد و نشان داد از 216 راه که سه تاس تولید می‌کنند 27 راه برای ده، ولی 25 راه برای به دست آوردن 9 وجود دارد. بنابراین نتایج نظریه احتمال بوسیله روش‌ها آزمایشی بدست می‌آمد.</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rtl="1"/>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به نظر چندی</a:t>
            </a:r>
            <a:r>
              <a:rPr lang="fa-IR" baseline="0" dirty="0" smtClean="0"/>
              <a:t> از  تاریخ‌نویسان، </a:t>
            </a:r>
            <a:r>
              <a:rPr lang="fa-IR" dirty="0" smtClean="0"/>
              <a:t>پاسکال ”می‌توانست“ بزرگترین</a:t>
            </a:r>
            <a:r>
              <a:rPr lang="fa-IR" baseline="0" dirty="0" smtClean="0"/>
              <a:t> ریاضی‌دان تاریخ باشد. وقتی او 12 ساله بود از معلم خود پرسید که هندسه چیست. مطابق گفته‌ها خواهرش او 34 قضیه اقلیدس را یاد گرفت که بسیار شک برانگیز است. در سن 14 پدرش او را به بحث‌ها هفتگی علمی می‌برد. ”مثلث پاسکال“ 3 قرن پیش از او شناخته شده بود. با این حال به اسم او گذاشتند چون در آن روابط زیادی کشف کرد. از جمله آنها محاسبه تعداد شیر یا خط آمدن سکه است. مثلاً کمک می‌کند احتمال آمدن دو شیر و یک خط ذر پرتاب کردن همزمانِ 3 سکه را مشخص می‌کند. البته مثلث پاسکال قسمتی کوچک از توسعه نظریه احتمال بود که توسط او توسعه یافت.</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فرما همان اعتبار گذاشتن نظریه احتمال را بر پایه‌ها علمی دارد که</a:t>
            </a:r>
            <a:r>
              <a:rPr lang="fa-IR" baseline="0" dirty="0" smtClean="0"/>
              <a:t> پاسکال دارد.</a:t>
            </a:r>
            <a:br>
              <a:rPr lang="fa-IR" baseline="0" dirty="0" smtClean="0"/>
            </a:br>
            <a:r>
              <a:rPr lang="fa-IR" baseline="0" dirty="0" smtClean="0"/>
              <a:t>خوش‌گذرانی او ریاضیات بوده است. زیباترین کشفیات او در ریاضی مربوط به نظریه اعداد می‌باشد. بیشتر کارهای او در حاشیه‌ها کتاب‌هایی است که می‌خوانده پیدا می‌شود.</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De Mere posed this question</a:t>
            </a:r>
            <a:r>
              <a:rPr lang="en-US" sz="1200" b="0" i="0" kern="1200" baseline="0" dirty="0" smtClean="0">
                <a:solidFill>
                  <a:schemeClr val="tx1"/>
                </a:solidFill>
                <a:latin typeface="+mn-lt"/>
                <a:ea typeface="+mn-ea"/>
                <a:cs typeface="+mn-cs"/>
              </a:rPr>
              <a:t> to </a:t>
            </a:r>
            <a:r>
              <a:rPr lang="en-US" sz="1200" b="0" i="0" kern="1200" dirty="0" smtClean="0">
                <a:solidFill>
                  <a:schemeClr val="tx1"/>
                </a:solidFill>
                <a:latin typeface="+mn-lt"/>
                <a:ea typeface="+mn-ea"/>
                <a:cs typeface="+mn-cs"/>
              </a:rPr>
              <a:t>Pascal and Fermat are sitting in a cafe in Paris and decide, after many arduous hours discussing more difficult scenarios, to play the simplest of all games, flipping a coin. If the coin comes up heads, Fermat gets a point. If it comes up tails, Pascal gets a point. The first to get 10 points wins. Knowing that they'll just end up taking each other out to dinner anyway, they each ante up a generous 50 Francs, making the total pot worth 100. They are, of course, playing 'winner takes all'. But then a strange thing happens. Fermat is winning, 8 points to 7, when he receives an urgent message that a friend is sick, and he must rush to his home town of Toulouse. The carriage man who has delivered the message offers to take him, but only if they leave immediately. Of course Pascal understands, but later, in correspondence, the problem arises: how should the 100 Francs be divided?</a:t>
            </a:r>
          </a:p>
          <a:p>
            <a:r>
              <a:rPr lang="en-US" sz="1200" b="0" i="0" kern="1200" dirty="0" smtClean="0">
                <a:solidFill>
                  <a:schemeClr val="tx1"/>
                </a:solidFill>
                <a:latin typeface="+mn-lt"/>
                <a:ea typeface="+mn-ea"/>
                <a:cs typeface="+mn-cs"/>
              </a:rPr>
              <a:t>In a letter to Pascal, Fermat proposes this solution:</a:t>
            </a:r>
          </a:p>
          <a:p>
            <a:r>
              <a:rPr lang="en-US" sz="1200" b="0" i="0" kern="1200" dirty="0" smtClean="0">
                <a:solidFill>
                  <a:schemeClr val="tx1"/>
                </a:solidFill>
                <a:latin typeface="+mn-lt"/>
                <a:ea typeface="+mn-ea"/>
                <a:cs typeface="+mn-cs"/>
              </a:rPr>
              <a:t>Dearest </a:t>
            </a:r>
            <a:r>
              <a:rPr lang="en-US" sz="1200" b="0" i="0" kern="1200" dirty="0" err="1" smtClean="0">
                <a:solidFill>
                  <a:schemeClr val="tx1"/>
                </a:solidFill>
                <a:latin typeface="+mn-lt"/>
                <a:ea typeface="+mn-ea"/>
                <a:cs typeface="+mn-cs"/>
              </a:rPr>
              <a:t>Blaise</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As to the problem of how to divide the 100 Francs, I think I have found a solution that you will find to be fair. Seeing as I needed only two points to win the game, and you needed 3, I think we can establish that after four more tosses of the coin, the game would have been over. For, in those four tosses, if you did not get the necessary 3 points for your victory, this would imply that I had in fact gained the necessary 2 points for my victory. In a similar manner, if I had not achieved the necessary 2 points for my victory, this would imply that you had in fact achieved at least 3 points and had therefore won the game. Thus, I believe the following list of possible endings to the game is exhaustive. I have denoted 'heads' by an 'h', and tails by a 't.' I have starred the outcomes that indicate a win for myself.</a:t>
            </a:r>
          </a:p>
          <a:p>
            <a:r>
              <a:rPr lang="en-US" dirty="0" smtClean="0"/>
              <a:t>h h h h * h h h t * h h t h * h h t t *h t h h * h t h t * h t t h * h t t </a:t>
            </a:r>
            <a:r>
              <a:rPr lang="en-US" dirty="0" err="1" smtClean="0"/>
              <a:t>tt</a:t>
            </a:r>
            <a:r>
              <a:rPr lang="en-US" dirty="0" smtClean="0"/>
              <a:t> h h h * t h h t * t h t h * t h t </a:t>
            </a:r>
            <a:r>
              <a:rPr lang="en-US" dirty="0" err="1" smtClean="0"/>
              <a:t>tt</a:t>
            </a:r>
            <a:r>
              <a:rPr lang="en-US" dirty="0" smtClean="0"/>
              <a:t> t h h * t t h t t t t h t t t </a:t>
            </a:r>
            <a:r>
              <a:rPr lang="en-US" dirty="0" err="1" smtClean="0"/>
              <a:t>t</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think you will agree that all of these outcomes are equally likely. Thus I believe that we should divide the stakes by the ration 11:5 in my favor, that is, I should receive (11/16)*100 = 68.75 Francs, while you should receive 31.25 Francs.</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هیوگنز از مکاتبات پاسکال و فرما با خبر بود و در سال 1657</a:t>
            </a:r>
            <a:r>
              <a:rPr lang="fa-IR" baseline="0" dirty="0" smtClean="0"/>
              <a:t> رساله‌ای دربره احتمال منتشر کرد. این اولین چیزی بود که در مورد بازی‌ها شانس منتشر می‌شد. در حالی که کتاب کاردان تا نود سال بعد از مرگش یعنی 1663 به چاپ نرسید. اعتبار مفهوم امید ریاضی به هیوگنز داده شده است.</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اویلر بیشتر از دستاوردهای احتمال در مسال کاربردی استفاده می‌کرد: سود بانکی، بیمه و... .</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r>
              <a:rPr lang="fa-IR" dirty="0" smtClean="0"/>
              <a:t>بوفُن رویکرد آزمایشی</a:t>
            </a:r>
            <a:r>
              <a:rPr lang="fa-IR" baseline="0" dirty="0" smtClean="0"/>
              <a:t> را دوست داشت. او سکه‌ای را 4040 بار پرتاب کرد که 2048 بار آن شیر آمد. و بنابراین احتمال شیر آمدن را 0.507 محاسبه کرد. آیا این یک تناقض است؟ اگر هر چقدر تعداد پرتاب‌ها بیشتر شود به 0.5 نزدیک‌تر می‌شود؟</a:t>
            </a:r>
            <a:endParaRPr lang="en-US" dirty="0"/>
          </a:p>
        </p:txBody>
      </p:sp>
      <p:sp>
        <p:nvSpPr>
          <p:cNvPr id="4" name="Slide Number Placeholder 3"/>
          <p:cNvSpPr>
            <a:spLocks noGrp="1"/>
          </p:cNvSpPr>
          <p:nvPr>
            <p:ph type="sldNum" sz="quarter" idx="10"/>
          </p:nvPr>
        </p:nvSpPr>
        <p:spPr/>
        <p:txBody>
          <a:bodyPr/>
          <a:lstStyle/>
          <a:p>
            <a:fld id="{BE3ACD89-E2B1-4B84-A9D1-ADD1FC9F02C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5"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5"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A6EDE5A-0E53-4712-A7BD-C92CF8B1F8DF}" type="datetimeFigureOut">
              <a:rPr lang="en-US" smtClean="0"/>
              <a:pPr/>
              <a:t>5/18/2013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B47CCC0-6491-4418-B914-5420B9D78D6D}"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47CCC0-6491-4418-B914-5420B9D78D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47CCC0-6491-4418-B914-5420B9D78D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47CCC0-6491-4418-B914-5420B9D78D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4"/>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A6EDE5A-0E53-4712-A7BD-C92CF8B1F8DF}" type="datetimeFigureOut">
              <a:rPr lang="en-US" smtClean="0"/>
              <a:pPr/>
              <a:t>5/18/2013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B47CCC0-6491-4418-B914-5420B9D78D6D}"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B47CCC0-6491-4418-B914-5420B9D78D6D}"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B47CCC0-6491-4418-B914-5420B9D78D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47CCC0-6491-4418-B914-5420B9D78D6D}"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A6EDE5A-0E53-4712-A7BD-C92CF8B1F8DF}" type="datetimeFigureOut">
              <a:rPr lang="en-US" smtClean="0"/>
              <a:pPr/>
              <a:t>5/18/2013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47CCC0-6491-4418-B914-5420B9D78D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A6EDE5A-0E53-4712-A7BD-C92CF8B1F8DF}" type="datetimeFigureOut">
              <a:rPr lang="en-US" smtClean="0"/>
              <a:pPr/>
              <a:t>5/18/2013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B47CCC0-6491-4418-B914-5420B9D78D6D}"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7"/>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A6EDE5A-0E53-4712-A7BD-C92CF8B1F8DF}" type="datetimeFigureOut">
              <a:rPr lang="en-US" smtClean="0"/>
              <a:pPr/>
              <a:t>5/18/2013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B47CCC0-6491-4418-B914-5420B9D78D6D}"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3" y="147085"/>
            <a:ext cx="8810847"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A6EDE5A-0E53-4712-A7BD-C92CF8B1F8DF}" type="datetimeFigureOut">
              <a:rPr lang="en-US" smtClean="0"/>
              <a:pPr/>
              <a:t>5/18/2013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B47CCC0-6491-4418-B914-5420B9D78D6D}"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en.wikipedia.org/wiki/File:Euler's_formula.svg" TargetMode="External"/><Relationship Id="rId4" Type="http://schemas.openxmlformats.org/officeDocument/2006/relationships/image" Target="../media/image29.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File:Monty-CurlyPicksGoatA.svg" TargetMode="External"/><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hyperlink" Target="http://en.wikipedia.org/wiki/File:Monty-CurlyPicksGoatB.svg" TargetMode="External"/><Relationship Id="rId2" Type="http://schemas.openxmlformats.org/officeDocument/2006/relationships/hyperlink" Target="http://en.wikipedia.org/wiki/File:Monty-CurlyPicksCar.svg" TargetMode="External"/><Relationship Id="rId1" Type="http://schemas.openxmlformats.org/officeDocument/2006/relationships/slideLayout" Target="../slideLayouts/slideLayout2.xml"/><Relationship Id="rId6" Type="http://schemas.openxmlformats.org/officeDocument/2006/relationships/hyperlink" Target="http://en.wikipedia.org/wiki/File:Monty-DoubleSwitchfromCar.svg" TargetMode="External"/><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10" Type="http://schemas.openxmlformats.org/officeDocument/2006/relationships/hyperlink" Target="http://en.wikipedia.org/wiki/File:Monty-SwitchfromGoatA.svg" TargetMode="External"/><Relationship Id="rId4" Type="http://schemas.openxmlformats.org/officeDocument/2006/relationships/hyperlink" Target="http://en.wikipedia.org/wiki/File:Pfeil.png" TargetMode="External"/><Relationship Id="rId9" Type="http://schemas.openxmlformats.org/officeDocument/2006/relationships/image" Target="../media/image51.png"/><Relationship Id="rId14" Type="http://schemas.openxmlformats.org/officeDocument/2006/relationships/hyperlink" Target="http://en.wikipedia.org/wiki/File:Monty-SwitchfromGoatB.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en.wikipedia.org/wiki/Infinity" TargetMode="External"/><Relationship Id="rId5" Type="http://schemas.openxmlformats.org/officeDocument/2006/relationships/hyperlink" Target="http://en.wikipedia.org/wiki/Symbol"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تاریخچه‌‌ای از نظریه احتمال</a:t>
            </a:r>
            <a:endParaRPr lang="en-US" dirty="0"/>
          </a:p>
        </p:txBody>
      </p:sp>
      <p:sp>
        <p:nvSpPr>
          <p:cNvPr id="3" name="Content Placeholder 2"/>
          <p:cNvSpPr>
            <a:spLocks noGrp="1"/>
          </p:cNvSpPr>
          <p:nvPr>
            <p:ph idx="1"/>
          </p:nvPr>
        </p:nvSpPr>
        <p:spPr/>
        <p:txBody>
          <a:bodyPr/>
          <a:lstStyle/>
          <a:p>
            <a:pPr algn="r" rtl="1">
              <a:buNone/>
            </a:pPr>
            <a:r>
              <a:rPr lang="fa-IR" dirty="0" smtClean="0"/>
              <a:t>گرداورنده: سهند حشمتی افشار</a:t>
            </a:r>
            <a:endParaRPr lang="en-US" dirty="0"/>
          </a:p>
        </p:txBody>
      </p:sp>
      <p:sp>
        <p:nvSpPr>
          <p:cNvPr id="4" name="TextBox 3"/>
          <p:cNvSpPr txBox="1"/>
          <p:nvPr/>
        </p:nvSpPr>
        <p:spPr>
          <a:xfrm>
            <a:off x="-990600" y="6096000"/>
            <a:ext cx="3048000" cy="369332"/>
          </a:xfrm>
          <a:prstGeom prst="rect">
            <a:avLst/>
          </a:prstGeom>
          <a:noFill/>
        </p:spPr>
        <p:txBody>
          <a:bodyPr wrap="square" rtlCol="0">
            <a:spAutoFit/>
          </a:bodyPr>
          <a:lstStyle/>
          <a:p>
            <a:pPr algn="r" rtl="1"/>
            <a:r>
              <a:rPr lang="fa-IR" dirty="0" smtClean="0"/>
              <a:t>اردیبهشت 1392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fontScale="90000"/>
          </a:bodyPr>
          <a:lstStyle/>
          <a:p>
            <a:r>
              <a:rPr lang="en-US" sz="3800" dirty="0" smtClean="0"/>
              <a:t>Jacob </a:t>
            </a:r>
            <a:r>
              <a:rPr lang="en-US" sz="3800" dirty="0" err="1" smtClean="0"/>
              <a:t>Benoulli</a:t>
            </a:r>
            <a:r>
              <a:rPr lang="en-US" sz="3800" dirty="0" smtClean="0"/>
              <a:t> (1655 -1705, Switzerland)</a:t>
            </a:r>
            <a:endParaRPr lang="en-US" sz="3800" dirty="0"/>
          </a:p>
        </p:txBody>
      </p:sp>
      <p:pic>
        <p:nvPicPr>
          <p:cNvPr id="4" name="Content Placeholder 3" descr="200px-Jakob_Bernoulli.jpg"/>
          <p:cNvPicPr>
            <a:picLocks noGrp="1" noChangeAspect="1"/>
          </p:cNvPicPr>
          <p:nvPr>
            <p:ph idx="1"/>
          </p:nvPr>
        </p:nvPicPr>
        <p:blipFill>
          <a:blip r:embed="rId2" cstate="print"/>
          <a:stretch>
            <a:fillRect/>
          </a:stretch>
        </p:blipFill>
        <p:spPr>
          <a:xfrm>
            <a:off x="457200" y="1676401"/>
            <a:ext cx="2768912" cy="3101181"/>
          </a:xfrm>
        </p:spPr>
      </p:pic>
      <p:pic>
        <p:nvPicPr>
          <p:cNvPr id="20483" name="Picture 3" descr="\lim_{n\to\infty} \left( 1 + \frac{1}{n} \right)^n"/>
          <p:cNvPicPr>
            <a:picLocks noChangeAspect="1" noChangeArrowheads="1"/>
          </p:cNvPicPr>
          <p:nvPr/>
        </p:nvPicPr>
        <p:blipFill>
          <a:blip r:embed="rId3" cstate="print">
            <a:lum bright="70000" contrast="-70000"/>
          </a:blip>
          <a:srcRect/>
          <a:stretch>
            <a:fillRect/>
          </a:stretch>
        </p:blipFill>
        <p:spPr bwMode="auto">
          <a:xfrm>
            <a:off x="1066802" y="5486400"/>
            <a:ext cx="1171575" cy="409576"/>
          </a:xfrm>
          <a:prstGeom prst="rect">
            <a:avLst/>
          </a:prstGeom>
          <a:noFill/>
        </p:spPr>
      </p:pic>
      <p:pic>
        <p:nvPicPr>
          <p:cNvPr id="20485" name="Picture 5" descr=" y' = p(x)y + q(x)y^n. "/>
          <p:cNvPicPr>
            <a:picLocks noChangeAspect="1" noChangeArrowheads="1"/>
          </p:cNvPicPr>
          <p:nvPr/>
        </p:nvPicPr>
        <p:blipFill>
          <a:blip r:embed="rId4" cstate="print">
            <a:lum bright="70000" contrast="-70000"/>
          </a:blip>
          <a:srcRect/>
          <a:stretch>
            <a:fillRect/>
          </a:stretch>
        </p:blipFill>
        <p:spPr bwMode="auto">
          <a:xfrm>
            <a:off x="838202" y="4953000"/>
            <a:ext cx="1628775" cy="209550"/>
          </a:xfrm>
          <a:prstGeom prst="rect">
            <a:avLst/>
          </a:prstGeom>
          <a:noFill/>
        </p:spPr>
      </p:pic>
      <p:sp>
        <p:nvSpPr>
          <p:cNvPr id="7" name="TextBox 6"/>
          <p:cNvSpPr txBox="1"/>
          <p:nvPr/>
        </p:nvSpPr>
        <p:spPr>
          <a:xfrm>
            <a:off x="457200" y="5232484"/>
            <a:ext cx="2819400" cy="253916"/>
          </a:xfrm>
          <a:prstGeom prst="rect">
            <a:avLst/>
          </a:prstGeom>
          <a:noFill/>
        </p:spPr>
        <p:txBody>
          <a:bodyPr wrap="square" rtlCol="0">
            <a:spAutoFit/>
          </a:bodyPr>
          <a:lstStyle/>
          <a:p>
            <a:pPr lvl="0" fontAlgn="base">
              <a:spcBef>
                <a:spcPct val="0"/>
              </a:spcBef>
              <a:spcAft>
                <a:spcPct val="0"/>
              </a:spcAft>
            </a:pPr>
            <a:r>
              <a:rPr lang="en-US" sz="1050" dirty="0" smtClean="0">
                <a:solidFill>
                  <a:srgbClr val="000000"/>
                </a:solidFill>
                <a:latin typeface="Arial" pitchFamily="34" charset="0"/>
                <a:cs typeface="Arial" pitchFamily="34" charset="0"/>
              </a:rPr>
              <a:t>Bernoulli discovered the constant </a:t>
            </a:r>
            <a:r>
              <a:rPr lang="en-US" sz="1050" i="1" dirty="0" smtClean="0">
                <a:solidFill>
                  <a:srgbClr val="000000"/>
                </a:solidFill>
                <a:latin typeface="Arial" pitchFamily="34" charset="0"/>
                <a:cs typeface="Arial" pitchFamily="34" charset="0"/>
              </a:rPr>
              <a:t>e</a:t>
            </a:r>
            <a:r>
              <a:rPr lang="en-US" sz="1050" dirty="0" smtClean="0">
                <a:solidFill>
                  <a:srgbClr val="000000"/>
                </a:solidFill>
                <a:latin typeface="Arial" pitchFamily="34" charset="0"/>
                <a:cs typeface="Arial" pitchFamily="34" charset="0"/>
              </a:rPr>
              <a:t>: </a:t>
            </a:r>
            <a:endParaRPr lang="en-US" sz="1050" dirty="0" smtClean="0">
              <a:latin typeface="Arial" pitchFamily="34" charset="0"/>
              <a:cs typeface="Arial" pitchFamily="34" charset="0"/>
            </a:endParaRPr>
          </a:p>
        </p:txBody>
      </p:sp>
      <p:sp>
        <p:nvSpPr>
          <p:cNvPr id="8" name="TextBox 7"/>
          <p:cNvSpPr txBox="1"/>
          <p:nvPr/>
        </p:nvSpPr>
        <p:spPr>
          <a:xfrm>
            <a:off x="3352800" y="1752601"/>
            <a:ext cx="3962400" cy="1477328"/>
          </a:xfrm>
          <a:prstGeom prst="rect">
            <a:avLst/>
          </a:prstGeom>
          <a:noFill/>
        </p:spPr>
        <p:txBody>
          <a:bodyPr wrap="square" rtlCol="0">
            <a:spAutoFit/>
          </a:bodyPr>
          <a:lstStyle/>
          <a:p>
            <a:r>
              <a:rPr lang="en-US" dirty="0" smtClean="0"/>
              <a:t>The number of ways in which a total of </a:t>
            </a:r>
            <a:r>
              <a:rPr lang="en-US" i="1" dirty="0" smtClean="0"/>
              <a:t>m </a:t>
            </a:r>
            <a:r>
              <a:rPr lang="en-US" dirty="0" smtClean="0"/>
              <a:t>points can be obtained by throwing </a:t>
            </a:r>
            <a:r>
              <a:rPr lang="en-US" i="1" dirty="0" smtClean="0"/>
              <a:t>n</a:t>
            </a:r>
            <a:r>
              <a:rPr lang="en-US" dirty="0" smtClean="0"/>
              <a:t> dice at once is equal to the coefficient of</a:t>
            </a:r>
            <a:br>
              <a:rPr lang="en-US" dirty="0" smtClean="0"/>
            </a:br>
            <a:r>
              <a:rPr lang="en-US" dirty="0" smtClean="0"/>
              <a:t>in:   </a:t>
            </a:r>
            <a:endParaRPr lang="en-US" dirty="0"/>
          </a:p>
        </p:txBody>
      </p:sp>
      <p:sp>
        <p:nvSpPr>
          <p:cNvPr id="1638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5" cstate="print">
            <a:clrChange>
              <a:clrFrom>
                <a:srgbClr val="FFFFFF"/>
              </a:clrFrom>
              <a:clrTo>
                <a:srgbClr val="FFFFFF">
                  <a:alpha val="0"/>
                </a:srgbClr>
              </a:clrTo>
            </a:clrChange>
            <a:lum bright="70000" contrast="-70000"/>
          </a:blip>
          <a:srcRect/>
          <a:stretch>
            <a:fillRect/>
          </a:stretch>
        </p:blipFill>
        <p:spPr bwMode="auto">
          <a:xfrm>
            <a:off x="5334000" y="2667000"/>
            <a:ext cx="304800" cy="318051"/>
          </a:xfrm>
          <a:prstGeom prst="rect">
            <a:avLst/>
          </a:prstGeom>
          <a:noFill/>
        </p:spPr>
      </p:pic>
      <p:sp>
        <p:nvSpPr>
          <p:cNvPr id="16388"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7" name="Picture 3"/>
          <p:cNvPicPr>
            <a:picLocks noChangeAspect="1" noChangeArrowheads="1"/>
          </p:cNvPicPr>
          <p:nvPr/>
        </p:nvPicPr>
        <p:blipFill>
          <a:blip r:embed="rId6" cstate="print">
            <a:clrChange>
              <a:clrFrom>
                <a:srgbClr val="FFFFFF"/>
              </a:clrFrom>
              <a:clrTo>
                <a:srgbClr val="FFFFFF">
                  <a:alpha val="0"/>
                </a:srgbClr>
              </a:clrTo>
            </a:clrChange>
            <a:lum bright="70000" contrast="-70000"/>
          </a:blip>
          <a:srcRect/>
          <a:stretch>
            <a:fillRect/>
          </a:stretch>
        </p:blipFill>
        <p:spPr bwMode="auto">
          <a:xfrm>
            <a:off x="3429001" y="3276600"/>
            <a:ext cx="3673476" cy="381000"/>
          </a:xfrm>
          <a:prstGeom prst="rect">
            <a:avLst/>
          </a:prstGeom>
          <a:noFill/>
        </p:spPr>
      </p:pic>
      <p:pic>
        <p:nvPicPr>
          <p:cNvPr id="13" name="Picture 12" descr="powerpoint.jpg"/>
          <p:cNvPicPr>
            <a:picLocks noChangeAspect="1"/>
          </p:cNvPicPr>
          <p:nvPr/>
        </p:nvPicPr>
        <p:blipFill>
          <a:blip r:embed="rId7" cstate="print"/>
          <a:stretch>
            <a:fillRect/>
          </a:stretch>
        </p:blipFill>
        <p:spPr>
          <a:xfrm>
            <a:off x="6737802" y="3505201"/>
            <a:ext cx="1948999" cy="2873037"/>
          </a:xfrm>
          <a:prstGeom prst="arc">
            <a:avLst>
              <a:gd name="adj1" fmla="val 134985"/>
              <a:gd name="adj2" fmla="val 131745"/>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0" y="1752600"/>
            <a:ext cx="5257800" cy="452622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253920" tIns="31740" rIns="0"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 casino offers a </a:t>
            </a:r>
            <a:r>
              <a:rPr kumimoji="0" lang="en-US" sz="900" b="0" i="0" u="none" strike="noStrike" cap="none" normalizeH="0" baseline="0" dirty="0" smtClean="0">
                <a:ln>
                  <a:noFill/>
                </a:ln>
                <a:solidFill>
                  <a:srgbClr val="0B0080"/>
                </a:solidFill>
                <a:effectLst/>
                <a:latin typeface="Arial" pitchFamily="34" charset="0"/>
                <a:cs typeface="Arial" pitchFamily="34" charset="0"/>
              </a:rPr>
              <a:t>game of chance</a:t>
            </a:r>
            <a:r>
              <a:rPr kumimoji="0" lang="en-US" sz="900" b="0" i="0" u="none" strike="noStrike" cap="none" normalizeH="0" baseline="0" dirty="0" smtClean="0">
                <a:ln>
                  <a:noFill/>
                </a:ln>
                <a:solidFill>
                  <a:srgbClr val="000000"/>
                </a:solidFill>
                <a:effectLst/>
                <a:latin typeface="Arial" pitchFamily="34" charset="0"/>
                <a:cs typeface="Arial" pitchFamily="34" charset="0"/>
              </a:rPr>
              <a:t> for a single player in which </a:t>
            </a:r>
            <a:r>
              <a:rPr kumimoji="0" lang="en-US" sz="900" b="0" i="0" u="none" strike="noStrike" cap="none" normalizeH="0" baseline="0" dirty="0" smtClean="0">
                <a:ln>
                  <a:noFill/>
                </a:ln>
                <a:solidFill>
                  <a:srgbClr val="0B0080"/>
                </a:solidFill>
                <a:effectLst/>
                <a:latin typeface="Arial" pitchFamily="34" charset="0"/>
                <a:cs typeface="Arial" pitchFamily="34" charset="0"/>
              </a:rPr>
              <a:t>a fair coin is tossed</a:t>
            </a:r>
            <a:r>
              <a:rPr kumimoji="0" lang="en-US" sz="900" b="0" i="0" u="none" strike="noStrike" cap="none" normalizeH="0" baseline="0" dirty="0" smtClean="0">
                <a:ln>
                  <a:noFill/>
                </a:ln>
                <a:solidFill>
                  <a:srgbClr val="000000"/>
                </a:solidFill>
                <a:effectLst/>
                <a:latin typeface="Arial" pitchFamily="34" charset="0"/>
                <a:cs typeface="Arial" pitchFamily="34" charset="0"/>
              </a:rPr>
              <a:t> at each stage. The pot starts at 1 dollar and is doubled every time a head appears. The first time a tail appears, the game ends and the player wins whatever is in the pot. Thus the player wins 1 dollar if a tail appears on the first toss, 2 dollars if a head appears on the first toss and a tail on the second, 4 dollars if a head appears on the first two tosses and a tail on the third, 8 dollars if a head appears on the first three tosses and a tail on the fourth, and so on. In short, the player wins </a:t>
            </a:r>
            <a:r>
              <a:rPr kumimoji="0" lang="en-US" sz="900" b="0" i="0" u="none" strike="noStrike" cap="none" normalizeH="0" baseline="0" dirty="0" err="1" smtClean="0">
                <a:ln>
                  <a:noFill/>
                </a:ln>
                <a:solidFill>
                  <a:srgbClr val="000000"/>
                </a:solidFill>
                <a:effectLst/>
                <a:latin typeface="Arial" pitchFamily="34" charset="0"/>
                <a:cs typeface="Arial" pitchFamily="34" charset="0"/>
              </a:rPr>
              <a:t>2</a:t>
            </a:r>
            <a:r>
              <a:rPr kumimoji="0" lang="en-US" sz="900" b="0" i="1" u="none" strike="noStrike" cap="none" normalizeH="0" baseline="30000" dirty="0" err="1" smtClean="0">
                <a:ln>
                  <a:noFill/>
                </a:ln>
                <a:solidFill>
                  <a:srgbClr val="000000"/>
                </a:solidFill>
                <a:effectLst/>
                <a:latin typeface="Arial" pitchFamily="34" charset="0"/>
                <a:cs typeface="Arial" pitchFamily="34" charset="0"/>
              </a:rPr>
              <a:t>k</a:t>
            </a:r>
            <a:r>
              <a:rPr kumimoji="0" lang="en-US" sz="900" b="0" i="0" u="none" strike="noStrike" cap="none" normalizeH="0" baseline="30000" dirty="0" smtClean="0">
                <a:ln>
                  <a:noFill/>
                </a:ln>
                <a:solidFill>
                  <a:srgbClr val="000000"/>
                </a:solidFill>
                <a:effectLst/>
                <a:latin typeface="Arial" pitchFamily="34" charset="0"/>
                <a:cs typeface="Arial" pitchFamily="34" charset="0"/>
              </a:rPr>
              <a:t>−1</a:t>
            </a:r>
            <a:r>
              <a:rPr kumimoji="0" lang="en-US" sz="900" b="0" i="0" u="none" strike="noStrike" cap="none" normalizeH="0" baseline="0" dirty="0" smtClean="0">
                <a:ln>
                  <a:noFill/>
                </a:ln>
                <a:solidFill>
                  <a:srgbClr val="000000"/>
                </a:solidFill>
                <a:effectLst/>
                <a:latin typeface="Arial" pitchFamily="34" charset="0"/>
                <a:cs typeface="Arial" pitchFamily="34" charset="0"/>
              </a:rPr>
              <a:t> dollars if the coin is tossed </a:t>
            </a:r>
            <a:r>
              <a:rPr kumimoji="0" lang="en-US" sz="900" b="0" i="1" u="none" strike="noStrike" cap="none" normalizeH="0" baseline="0" dirty="0" smtClean="0">
                <a:ln>
                  <a:noFill/>
                </a:ln>
                <a:solidFill>
                  <a:srgbClr val="000000"/>
                </a:solidFill>
                <a:effectLst/>
                <a:latin typeface="Arial" pitchFamily="34" charset="0"/>
                <a:cs typeface="Arial" pitchFamily="34" charset="0"/>
              </a:rPr>
              <a:t>k</a:t>
            </a:r>
            <a:r>
              <a:rPr kumimoji="0" lang="en-US" sz="900" b="0" i="0" u="none" strike="noStrike" cap="none" normalizeH="0" baseline="0" dirty="0" smtClean="0">
                <a:ln>
                  <a:noFill/>
                </a:ln>
                <a:solidFill>
                  <a:srgbClr val="000000"/>
                </a:solidFill>
                <a:effectLst/>
                <a:latin typeface="Arial" pitchFamily="34" charset="0"/>
                <a:cs typeface="Arial" pitchFamily="34" charset="0"/>
              </a:rPr>
              <a:t> times until the first tail appears.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What would be a fair price to pay the casino for entering the game? To answer this we need to consider what would be the average payout: With probability 1/2, the player wins 1 dollar; with probability 1/4 the player wins 2 dollars; with probability 1/8 the player wins 4 dollars, and so on. The </a:t>
            </a:r>
            <a:r>
              <a:rPr kumimoji="0" lang="en-US" sz="900" b="0" i="0" u="none" strike="noStrike" cap="none" normalizeH="0" baseline="0" dirty="0" smtClean="0">
                <a:ln>
                  <a:noFill/>
                </a:ln>
                <a:solidFill>
                  <a:srgbClr val="0B0080"/>
                </a:solidFill>
                <a:effectLst/>
                <a:latin typeface="Arial" pitchFamily="34" charset="0"/>
                <a:cs typeface="Arial" pitchFamily="34" charset="0"/>
              </a:rPr>
              <a:t>expected </a:t>
            </a:r>
            <a:r>
              <a:rPr kumimoji="0" lang="en-US" sz="900" b="0" i="0" u="none" strike="noStrike" cap="none" normalizeH="0" baseline="0" dirty="0" smtClean="0">
                <a:ln>
                  <a:noFill/>
                </a:ln>
                <a:solidFill>
                  <a:srgbClr val="0B0080"/>
                </a:solidFill>
                <a:effectLst/>
                <a:latin typeface="Arial" pitchFamily="34" charset="0"/>
                <a:cs typeface="Arial" pitchFamily="34" charset="0"/>
              </a:rPr>
              <a:t>value</a:t>
            </a:r>
            <a:r>
              <a:rPr lang="en-US" sz="900" dirty="0" smtClean="0">
                <a:solidFill>
                  <a:srgbClr val="000000"/>
                </a:solidFill>
                <a:latin typeface="Arial" pitchFamily="34" charset="0"/>
                <a:cs typeface="Arial" pitchFamily="34" charset="0"/>
              </a:rPr>
              <a:t> </a:t>
            </a:r>
            <a:r>
              <a:rPr kumimoji="0" lang="en-US" sz="900" b="0" i="0" u="none" strike="noStrike" cap="none" normalizeH="0" baseline="0" dirty="0" smtClean="0">
                <a:ln>
                  <a:noFill/>
                </a:ln>
                <a:solidFill>
                  <a:srgbClr val="000000"/>
                </a:solidFill>
                <a:effectLst/>
                <a:latin typeface="Arial" pitchFamily="34" charset="0"/>
                <a:cs typeface="Arial" pitchFamily="34" charset="0"/>
              </a:rPr>
              <a:t>is </a:t>
            </a:r>
            <a:r>
              <a:rPr kumimoji="0" lang="en-US" sz="900" b="0" i="0" u="none" strike="noStrike" cap="none" normalizeH="0" baseline="0" dirty="0" smtClean="0">
                <a:ln>
                  <a:noFill/>
                </a:ln>
                <a:solidFill>
                  <a:srgbClr val="000000"/>
                </a:solidFill>
                <a:effectLst/>
                <a:latin typeface="Arial" pitchFamily="34" charset="0"/>
                <a:cs typeface="Arial" pitchFamily="34" charset="0"/>
              </a:rPr>
              <a:t>thus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endParaRPr kumimoji="0" lang="en-US" sz="2500" b="0" i="0" u="none" strike="noStrike" cap="none" normalizeH="0" baseline="0" dirty="0" smtClean="0">
              <a:ln>
                <a:noFill/>
              </a:ln>
              <a:solidFill>
                <a:srgbClr val="000000"/>
              </a:solidFill>
              <a:effectLst/>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p>
          <a:p>
            <a:pPr marL="914400" marR="0" lvl="2" indent="-91440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000000"/>
              </a:solidFill>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000000"/>
              </a:solidFill>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cs typeface="Arial" pitchFamily="34"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endParaRPr kumimoji="0" lang="en-US" sz="2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Assuming the game can continue as long as the coin toss results in heads, in particular that the casino has unlimited resources, this sum </a:t>
            </a:r>
            <a:r>
              <a:rPr kumimoji="0" lang="en-US" sz="900" b="0" i="0" u="none" strike="noStrike" cap="none" normalizeH="0" baseline="0" dirty="0" smtClean="0">
                <a:ln>
                  <a:noFill/>
                </a:ln>
                <a:solidFill>
                  <a:srgbClr val="0B0080"/>
                </a:solidFill>
                <a:effectLst/>
                <a:latin typeface="Arial" pitchFamily="34" charset="0"/>
                <a:cs typeface="Arial" pitchFamily="34" charset="0"/>
              </a:rPr>
              <a:t>grows without bound</a:t>
            </a:r>
            <a:r>
              <a:rPr kumimoji="0" lang="en-US" sz="900" b="0" i="0" u="none" strike="noStrike" cap="none" normalizeH="0" baseline="0" dirty="0" smtClean="0">
                <a:ln>
                  <a:noFill/>
                </a:ln>
                <a:solidFill>
                  <a:srgbClr val="000000"/>
                </a:solidFill>
                <a:effectLst/>
                <a:latin typeface="Arial" pitchFamily="34" charset="0"/>
                <a:cs typeface="Arial" pitchFamily="34" charset="0"/>
              </a:rPr>
              <a:t>, and so the expected win for the player, at least in this idealized form, is an infinite amount of money. Considering nothing but the expectation value of the net change in one's monetary wealth, one should therefore play the game at any price if offered the opportunity. Yet, in published descriptions of the </a:t>
            </a:r>
            <a:r>
              <a:rPr kumimoji="0" lang="en-US" sz="900" b="0" i="0" u="none" strike="noStrike" cap="none" normalizeH="0" baseline="0" dirty="0" smtClean="0">
                <a:ln>
                  <a:noFill/>
                </a:ln>
                <a:solidFill>
                  <a:srgbClr val="000000"/>
                </a:solidFill>
                <a:effectLst/>
                <a:latin typeface="Arial" pitchFamily="34" charset="0"/>
                <a:cs typeface="Arial" pitchFamily="34" charset="0"/>
              </a:rPr>
              <a:t>game, </a:t>
            </a:r>
            <a:r>
              <a:rPr kumimoji="0" lang="en-US" sz="900" b="0" i="0" u="none" strike="noStrike" cap="none" normalizeH="0" baseline="0" dirty="0" smtClean="0">
                <a:ln>
                  <a:noFill/>
                </a:ln>
                <a:solidFill>
                  <a:srgbClr val="000000"/>
                </a:solidFill>
                <a:effectLst/>
                <a:latin typeface="Arial" pitchFamily="34" charset="0"/>
                <a:cs typeface="Arial" pitchFamily="34" charset="0"/>
              </a:rPr>
              <a:t>many people expressed disbelief in the result. Martin quotes </a:t>
            </a:r>
            <a:r>
              <a:rPr kumimoji="0" lang="en-US" sz="900" b="0" i="0" u="none" strike="noStrike" cap="none" normalizeH="0" baseline="0" dirty="0" smtClean="0">
                <a:ln>
                  <a:noFill/>
                </a:ln>
                <a:solidFill>
                  <a:srgbClr val="0B0080"/>
                </a:solidFill>
                <a:effectLst/>
                <a:latin typeface="Arial" pitchFamily="34" charset="0"/>
                <a:cs typeface="Arial" pitchFamily="34" charset="0"/>
              </a:rPr>
              <a:t>Ian Hacking</a:t>
            </a:r>
            <a:r>
              <a:rPr kumimoji="0" lang="en-US" sz="900" b="0" i="0" u="none" strike="noStrike" cap="none" normalizeH="0" baseline="0" dirty="0" smtClean="0">
                <a:ln>
                  <a:noFill/>
                </a:ln>
                <a:solidFill>
                  <a:srgbClr val="000000"/>
                </a:solidFill>
                <a:effectLst/>
                <a:latin typeface="Arial" pitchFamily="34" charset="0"/>
                <a:cs typeface="Arial" pitchFamily="34" charset="0"/>
              </a:rPr>
              <a:t> as saying "few of us would pay even $25 to enter such a game" and says most commentators would agree. The paradox is the discrepancy between what people seem willing to pay to enter the game and the infinite expected value.</a:t>
            </a:r>
          </a:p>
        </p:txBody>
      </p:sp>
      <p:sp>
        <p:nvSpPr>
          <p:cNvPr id="2" name="Title 1"/>
          <p:cNvSpPr>
            <a:spLocks noGrp="1"/>
          </p:cNvSpPr>
          <p:nvPr>
            <p:ph type="title"/>
          </p:nvPr>
        </p:nvSpPr>
        <p:spPr/>
        <p:txBody>
          <a:bodyPr/>
          <a:lstStyle/>
          <a:p>
            <a:r>
              <a:rPr lang="en-US" dirty="0" smtClean="0"/>
              <a:t>Daniel Bernoulli(1700–1782) </a:t>
            </a:r>
            <a:endParaRPr lang="en-US" dirty="0"/>
          </a:p>
        </p:txBody>
      </p:sp>
      <p:pic>
        <p:nvPicPr>
          <p:cNvPr id="4" name="Content Placeholder 3" descr="260px-Daniel_Bernoulli_001.jpg"/>
          <p:cNvPicPr>
            <a:picLocks noGrp="1" noChangeAspect="1"/>
          </p:cNvPicPr>
          <p:nvPr>
            <p:ph idx="1"/>
          </p:nvPr>
        </p:nvPicPr>
        <p:blipFill>
          <a:blip r:embed="rId2" cstate="print"/>
          <a:stretch>
            <a:fillRect/>
          </a:stretch>
        </p:blipFill>
        <p:spPr>
          <a:xfrm>
            <a:off x="762001" y="1676401"/>
            <a:ext cx="2775355" cy="4525963"/>
          </a:xfrm>
        </p:spPr>
      </p:pic>
      <p:pic>
        <p:nvPicPr>
          <p:cNvPr id="22531" name="Picture 3" descr="E=\frac{1}{2}\cdot 1+\frac{1}{4}\cdot 2 + \frac{1}{8}\cdot 4 + \frac{1}{16}\cdot 8 + \cdots"/>
          <p:cNvPicPr>
            <a:picLocks noChangeAspect="1" noChangeArrowheads="1"/>
          </p:cNvPicPr>
          <p:nvPr/>
        </p:nvPicPr>
        <p:blipFill>
          <a:blip r:embed="rId3" cstate="print"/>
          <a:srcRect/>
          <a:stretch>
            <a:fillRect/>
          </a:stretch>
        </p:blipFill>
        <p:spPr bwMode="auto">
          <a:xfrm>
            <a:off x="4029075" y="3505200"/>
            <a:ext cx="3057525" cy="400050"/>
          </a:xfrm>
          <a:prstGeom prst="rect">
            <a:avLst/>
          </a:prstGeom>
          <a:noFill/>
        </p:spPr>
      </p:pic>
      <p:pic>
        <p:nvPicPr>
          <p:cNvPr id="22532" name="Picture 4" descr="=\frac{1}{2} + \frac{1}{2} + \frac{1}{2} + \frac{1}{2} + \cdots"/>
          <p:cNvPicPr>
            <a:picLocks noChangeAspect="1" noChangeArrowheads="1"/>
          </p:cNvPicPr>
          <p:nvPr/>
        </p:nvPicPr>
        <p:blipFill>
          <a:blip r:embed="rId4" cstate="print"/>
          <a:srcRect/>
          <a:stretch>
            <a:fillRect/>
          </a:stretch>
        </p:blipFill>
        <p:spPr bwMode="auto">
          <a:xfrm>
            <a:off x="4191000" y="4029076"/>
            <a:ext cx="1838325" cy="390525"/>
          </a:xfrm>
          <a:prstGeom prst="rect">
            <a:avLst/>
          </a:prstGeom>
          <a:noFill/>
        </p:spPr>
      </p:pic>
      <p:pic>
        <p:nvPicPr>
          <p:cNvPr id="22533" name="Picture 5" descr="=\sum_{k=1}^\infty {1 \over 2}=\infty \,."/>
          <p:cNvPicPr>
            <a:picLocks noChangeAspect="1" noChangeArrowheads="1"/>
          </p:cNvPicPr>
          <p:nvPr/>
        </p:nvPicPr>
        <p:blipFill>
          <a:blip r:embed="rId5" cstate="print"/>
          <a:srcRect/>
          <a:stretch>
            <a:fillRect/>
          </a:stretch>
        </p:blipFill>
        <p:spPr bwMode="auto">
          <a:xfrm>
            <a:off x="4229101" y="4486276"/>
            <a:ext cx="1104900" cy="466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Moivre</a:t>
            </a:r>
            <a:r>
              <a:rPr lang="en-US" dirty="0" smtClean="0"/>
              <a:t>(1667-1754)</a:t>
            </a:r>
            <a:endParaRPr lang="en-US" dirty="0"/>
          </a:p>
        </p:txBody>
      </p:sp>
      <p:pic>
        <p:nvPicPr>
          <p:cNvPr id="4" name="Content Placeholder 3" descr="200px-Abraham_de_moivre.jpg"/>
          <p:cNvPicPr>
            <a:picLocks noGrp="1" noChangeAspect="1"/>
          </p:cNvPicPr>
          <p:nvPr>
            <p:ph idx="1"/>
          </p:nvPr>
        </p:nvPicPr>
        <p:blipFill>
          <a:blip r:embed="rId2" cstate="print"/>
          <a:stretch>
            <a:fillRect/>
          </a:stretch>
        </p:blipFill>
        <p:spPr>
          <a:xfrm>
            <a:off x="1069664" y="1939132"/>
            <a:ext cx="1978336" cy="2522379"/>
          </a:xfrm>
        </p:spPr>
      </p:pic>
      <p:sp>
        <p:nvSpPr>
          <p:cNvPr id="5" name="TextBox 4"/>
          <p:cNvSpPr txBox="1"/>
          <p:nvPr/>
        </p:nvSpPr>
        <p:spPr>
          <a:xfrm>
            <a:off x="4343400" y="2819401"/>
            <a:ext cx="3276600" cy="1477328"/>
          </a:xfrm>
          <a:prstGeom prst="rect">
            <a:avLst/>
          </a:prstGeom>
          <a:noFill/>
        </p:spPr>
        <p:txBody>
          <a:bodyPr wrap="square" rtlCol="0">
            <a:spAutoFit/>
          </a:bodyPr>
          <a:lstStyle/>
          <a:p>
            <a:r>
              <a:rPr lang="en-US" dirty="0" smtClean="0"/>
              <a:t>If p is the probability of the success of an event, the </a:t>
            </a:r>
            <a:r>
              <a:rPr lang="en-US" dirty="0" err="1" smtClean="0"/>
              <a:t>probabilty</a:t>
            </a:r>
            <a:r>
              <a:rPr lang="en-US" dirty="0" smtClean="0"/>
              <a:t> of exactly r successes followed by n-r failures is:</a:t>
            </a:r>
            <a:endParaRPr lang="en-US" dirty="0"/>
          </a:p>
        </p:txBody>
      </p:sp>
      <p:sp>
        <p:nvSpPr>
          <p:cNvPr id="4710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5" name="Picture 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4724400" y="4625562"/>
            <a:ext cx="2057400" cy="327438"/>
          </a:xfrm>
          <a:prstGeom prst="rect">
            <a:avLst/>
          </a:prstGeom>
          <a:noFill/>
        </p:spPr>
      </p:pic>
      <p:sp>
        <p:nvSpPr>
          <p:cNvPr id="47107" name="Rectangle 3"/>
          <p:cNvSpPr>
            <a:spLocks noChangeArrowheads="1"/>
          </p:cNvSpPr>
          <p:nvPr/>
        </p:nvSpPr>
        <p:spPr bwMode="auto">
          <a:xfrm>
            <a:off x="0" y="59695"/>
            <a:ext cx="24558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blo-Picasso-9440021-1-402.jpg"/>
          <p:cNvPicPr>
            <a:picLocks noGrp="1" noChangeAspect="1"/>
          </p:cNvPicPr>
          <p:nvPr>
            <p:ph idx="1"/>
          </p:nvPr>
        </p:nvPicPr>
        <p:blipFill>
          <a:blip r:embed="rId2" cstate="print"/>
          <a:stretch>
            <a:fillRect/>
          </a:stretch>
        </p:blipFill>
        <p:spPr>
          <a:xfrm>
            <a:off x="2309019" y="1646238"/>
            <a:ext cx="4525962" cy="45259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Leonhard Euler(1707–1783, German)</a:t>
            </a:r>
            <a:endParaRPr lang="en-US" dirty="0"/>
          </a:p>
        </p:txBody>
      </p:sp>
      <p:pic>
        <p:nvPicPr>
          <p:cNvPr id="4" name="Content Placeholder 3" descr="Leonhard_Euler.jpg"/>
          <p:cNvPicPr>
            <a:picLocks noGrp="1" noChangeAspect="1"/>
          </p:cNvPicPr>
          <p:nvPr>
            <p:ph idx="1"/>
          </p:nvPr>
        </p:nvPicPr>
        <p:blipFill>
          <a:blip r:embed="rId3" cstate="print"/>
          <a:stretch>
            <a:fillRect/>
          </a:stretch>
        </p:blipFill>
        <p:spPr>
          <a:xfrm>
            <a:off x="838200" y="1371601"/>
            <a:ext cx="2526635" cy="3265011"/>
          </a:xfrm>
        </p:spPr>
      </p:pic>
      <p:pic>
        <p:nvPicPr>
          <p:cNvPr id="26626" name="Picture 2" descr="\sum_{n=1}^\infty {1 \over n^2} = \lim_{n \to \infty}\left(\frac{1}{1^2} + \frac{1}{2^2} + \frac{1}{3^2} + \cdots + \frac{1}{n^2}\right) = \frac{\pi ^2}{6}."/>
          <p:cNvPicPr>
            <a:picLocks noChangeAspect="1" noChangeArrowheads="1"/>
          </p:cNvPicPr>
          <p:nvPr/>
        </p:nvPicPr>
        <p:blipFill>
          <a:blip r:embed="rId4" cstate="print">
            <a:lum bright="70000" contrast="-70000"/>
          </a:blip>
          <a:srcRect/>
          <a:stretch>
            <a:fillRect/>
          </a:stretch>
        </p:blipFill>
        <p:spPr bwMode="auto">
          <a:xfrm>
            <a:off x="762001" y="5638800"/>
            <a:ext cx="3867151" cy="476250"/>
          </a:xfrm>
          <a:prstGeom prst="rect">
            <a:avLst/>
          </a:prstGeom>
          <a:noFill/>
        </p:spPr>
      </p:pic>
      <p:pic>
        <p:nvPicPr>
          <p:cNvPr id="26627" name="Picture 3" descr="http://upload.wikimedia.org/wikipedia/commons/thumb/7/71/Euler%27s_formula.svg/220px-Euler%27s_formula.svg.png">
            <a:hlinkClick r:id="rId5"/>
          </p:cNvPr>
          <p:cNvPicPr>
            <a:picLocks noChangeAspect="1" noChangeArrowheads="1"/>
          </p:cNvPicPr>
          <p:nvPr/>
        </p:nvPicPr>
        <p:blipFill>
          <a:blip r:embed="rId6" cstate="print">
            <a:lum bright="70000" contrast="-70000"/>
          </a:blip>
          <a:srcRect/>
          <a:stretch>
            <a:fillRect/>
          </a:stretch>
        </p:blipFill>
        <p:spPr bwMode="auto">
          <a:xfrm>
            <a:off x="5029201" y="1438276"/>
            <a:ext cx="2095500" cy="2066925"/>
          </a:xfrm>
          <a:prstGeom prst="rect">
            <a:avLst/>
          </a:prstGeom>
          <a:noFill/>
        </p:spPr>
      </p:pic>
      <p:pic>
        <p:nvPicPr>
          <p:cNvPr id="26630" name="Picture 6" descr="\gamma = \lim_{n \rightarrow \infty } \left( 1+ \frac{1}{2} + \frac{1}{3} + \frac{1}{4} + \cdots + \frac{1}{n} - \ln(n) \right)."/>
          <p:cNvPicPr>
            <a:picLocks noChangeAspect="1" noChangeArrowheads="1"/>
          </p:cNvPicPr>
          <p:nvPr/>
        </p:nvPicPr>
        <p:blipFill>
          <a:blip r:embed="rId7" cstate="print">
            <a:lum bright="70000" contrast="-70000"/>
          </a:blip>
          <a:srcRect/>
          <a:stretch>
            <a:fillRect/>
          </a:stretch>
        </p:blipFill>
        <p:spPr bwMode="auto">
          <a:xfrm>
            <a:off x="838201" y="4848226"/>
            <a:ext cx="2514600" cy="409575"/>
          </a:xfrm>
          <a:prstGeom prst="rect">
            <a:avLst/>
          </a:prstGeom>
          <a:noFill/>
        </p:spPr>
      </p:pic>
      <p:pic>
        <p:nvPicPr>
          <p:cNvPr id="11" name="Picture 10" descr="Konigsberg_bridges.png"/>
          <p:cNvPicPr>
            <a:picLocks noChangeAspect="1"/>
          </p:cNvPicPr>
          <p:nvPr/>
        </p:nvPicPr>
        <p:blipFill>
          <a:blip r:embed="rId8" cstate="print">
            <a:grayscl/>
          </a:blip>
          <a:stretch>
            <a:fillRect/>
          </a:stretch>
        </p:blipFill>
        <p:spPr>
          <a:xfrm>
            <a:off x="4861560" y="3657600"/>
            <a:ext cx="2301240" cy="1813560"/>
          </a:xfrm>
          <a:prstGeom prst="rect">
            <a:avLst/>
          </a:prstGeom>
        </p:spPr>
      </p:pic>
      <p:sp>
        <p:nvSpPr>
          <p:cNvPr id="1229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
          <p:cNvPicPr>
            <a:picLocks noChangeAspect="1" noChangeArrowheads="1"/>
          </p:cNvPicPr>
          <p:nvPr/>
        </p:nvPicPr>
        <p:blipFill>
          <a:blip r:embed="rId9" cstate="print">
            <a:clrChange>
              <a:clrFrom>
                <a:srgbClr val="FFFFFF"/>
              </a:clrFrom>
              <a:clrTo>
                <a:srgbClr val="FFFFFF">
                  <a:alpha val="0"/>
                </a:srgbClr>
              </a:clrTo>
            </a:clrChange>
            <a:lum bright="70000" contrast="-70000"/>
          </a:blip>
          <a:srcRect/>
          <a:stretch>
            <a:fillRect/>
          </a:stretch>
        </p:blipFill>
        <p:spPr bwMode="auto">
          <a:xfrm>
            <a:off x="1905000" y="6248401"/>
            <a:ext cx="381000" cy="3516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Buffon (1707–1788)</a:t>
            </a:r>
            <a:endParaRPr lang="en-US" dirty="0"/>
          </a:p>
        </p:txBody>
      </p:sp>
      <p:pic>
        <p:nvPicPr>
          <p:cNvPr id="4" name="Content Placeholder 3" descr="220px-Buffon_1707-1788.jpg"/>
          <p:cNvPicPr>
            <a:picLocks noGrp="1" noChangeAspect="1"/>
          </p:cNvPicPr>
          <p:nvPr>
            <p:ph idx="1"/>
          </p:nvPr>
        </p:nvPicPr>
        <p:blipFill>
          <a:blip r:embed="rId3" cstate="print"/>
          <a:stretch>
            <a:fillRect/>
          </a:stretch>
        </p:blipFill>
        <p:spPr>
          <a:xfrm>
            <a:off x="762000" y="1574800"/>
            <a:ext cx="2794000" cy="4140200"/>
          </a:xfrm>
        </p:spPr>
      </p:pic>
      <p:sp>
        <p:nvSpPr>
          <p:cNvPr id="5" name="TextBox 4"/>
          <p:cNvSpPr txBox="1"/>
          <p:nvPr/>
        </p:nvSpPr>
        <p:spPr>
          <a:xfrm>
            <a:off x="3962400" y="3273624"/>
            <a:ext cx="4648200" cy="523220"/>
          </a:xfrm>
          <a:prstGeom prst="rect">
            <a:avLst/>
          </a:prstGeom>
          <a:noFill/>
        </p:spPr>
        <p:txBody>
          <a:bodyPr wrap="square" rtlCol="0">
            <a:spAutoFit/>
          </a:bodyPr>
          <a:lstStyle/>
          <a:p>
            <a:r>
              <a:rPr lang="en-US" sz="1400" dirty="0" smtClean="0"/>
              <a:t>Introduced  differential and integral calculus to probability</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3" name="Picture 9" descr="P = \int_{\theta=0}^{\frac{\pi}{2}} \int_{x=0}^{(l/2)\sin\theta}  \frac{4}{t\pi}\,dx\,d\theta = \frac{2 l}{t\pi}."/>
          <p:cNvPicPr>
            <a:picLocks noChangeAspect="1" noChangeArrowheads="1"/>
          </p:cNvPicPr>
          <p:nvPr/>
        </p:nvPicPr>
        <p:blipFill>
          <a:blip r:embed="rId2" cstate="print"/>
          <a:srcRect/>
          <a:stretch>
            <a:fillRect/>
          </a:stretch>
        </p:blipFill>
        <p:spPr bwMode="auto">
          <a:xfrm>
            <a:off x="2971800" y="5257800"/>
            <a:ext cx="2686051" cy="419100"/>
          </a:xfrm>
          <a:prstGeom prst="rect">
            <a:avLst/>
          </a:prstGeom>
          <a:noFill/>
        </p:spPr>
      </p:pic>
      <p:sp>
        <p:nvSpPr>
          <p:cNvPr id="2" name="Title 1"/>
          <p:cNvSpPr>
            <a:spLocks noGrp="1"/>
          </p:cNvSpPr>
          <p:nvPr>
            <p:ph type="title"/>
          </p:nvPr>
        </p:nvSpPr>
        <p:spPr>
          <a:xfrm>
            <a:off x="-152400" y="655638"/>
            <a:ext cx="3200400" cy="715962"/>
          </a:xfrm>
        </p:spPr>
        <p:txBody>
          <a:bodyPr>
            <a:noAutofit/>
          </a:bodyPr>
          <a:lstStyle/>
          <a:p>
            <a:r>
              <a:rPr lang="en-US" sz="3600" dirty="0" smtClean="0"/>
              <a:t>Buffon’s Needle</a:t>
            </a:r>
            <a:endParaRPr lang="en-US" sz="3600" dirty="0"/>
          </a:p>
        </p:txBody>
      </p:sp>
      <p:sp>
        <p:nvSpPr>
          <p:cNvPr id="3" name="Content Placeholder 2"/>
          <p:cNvSpPr>
            <a:spLocks noGrp="1"/>
          </p:cNvSpPr>
          <p:nvPr>
            <p:ph idx="1"/>
          </p:nvPr>
        </p:nvSpPr>
        <p:spPr>
          <a:xfrm>
            <a:off x="457200" y="1524000"/>
            <a:ext cx="8229600" cy="5029200"/>
          </a:xfrm>
        </p:spPr>
        <p:txBody>
          <a:bodyPr>
            <a:normAutofit fontScale="25000" lnSpcReduction="20000"/>
          </a:bodyPr>
          <a:lstStyle/>
          <a:p>
            <a:pPr>
              <a:buNone/>
            </a:pPr>
            <a:r>
              <a:rPr lang="en-US" sz="4800" dirty="0" smtClean="0"/>
              <a:t>The problem in more mathematical terms is: Given a needle of length  dropped on a plane ruled with parallel lines </a:t>
            </a:r>
            <a:r>
              <a:rPr lang="en-US" sz="4800" i="1" dirty="0" smtClean="0"/>
              <a:t>t</a:t>
            </a:r>
            <a:r>
              <a:rPr lang="en-US" sz="4800" dirty="0" smtClean="0"/>
              <a:t> units apart, what is the probability that the needle will cross a line?</a:t>
            </a:r>
          </a:p>
          <a:p>
            <a:pPr>
              <a:buNone/>
            </a:pPr>
            <a:r>
              <a:rPr lang="en-US" sz="4800" dirty="0" smtClean="0"/>
              <a:t>Let </a:t>
            </a:r>
            <a:r>
              <a:rPr lang="en-US" sz="4800" i="1" dirty="0" smtClean="0"/>
              <a:t>x</a:t>
            </a:r>
            <a:r>
              <a:rPr lang="en-US" sz="4800" dirty="0" smtClean="0"/>
              <a:t> be the distance from the center of the needle to the closest line, let </a:t>
            </a:r>
            <a:r>
              <a:rPr lang="en-US" sz="4800" i="1" dirty="0" smtClean="0"/>
              <a:t>θ</a:t>
            </a:r>
            <a:r>
              <a:rPr lang="en-US" sz="4800" dirty="0" smtClean="0"/>
              <a:t> be the acute angle between the needle and the lines.</a:t>
            </a:r>
          </a:p>
          <a:p>
            <a:pPr>
              <a:buNone/>
            </a:pPr>
            <a:r>
              <a:rPr lang="en-US" sz="4800" dirty="0" smtClean="0"/>
              <a:t>The uniform probability density function of </a:t>
            </a:r>
            <a:r>
              <a:rPr lang="en-US" sz="4800" i="1" dirty="0" smtClean="0"/>
              <a:t>x</a:t>
            </a:r>
            <a:r>
              <a:rPr lang="en-US" sz="4800" dirty="0" smtClean="0"/>
              <a:t> between 0 and </a:t>
            </a:r>
            <a:r>
              <a:rPr lang="en-US" sz="4800" i="1" dirty="0" smtClean="0"/>
              <a:t>t</a:t>
            </a:r>
            <a:r>
              <a:rPr lang="en-US" sz="4800" dirty="0" smtClean="0"/>
              <a:t> /2 is</a:t>
            </a:r>
          </a:p>
          <a:p>
            <a:pPr>
              <a:buNone/>
            </a:pPr>
            <a:endParaRPr lang="en-US" sz="4800" dirty="0" smtClean="0"/>
          </a:p>
          <a:p>
            <a:pPr>
              <a:buNone/>
            </a:pPr>
            <a:endParaRPr lang="en-US" sz="4800" dirty="0" smtClean="0"/>
          </a:p>
          <a:p>
            <a:pPr>
              <a:buNone/>
            </a:pPr>
            <a:endParaRPr lang="en-US" sz="4800" dirty="0" smtClean="0"/>
          </a:p>
          <a:p>
            <a:pPr>
              <a:buNone/>
            </a:pPr>
            <a:r>
              <a:rPr lang="en-US" sz="4800" dirty="0" smtClean="0"/>
              <a:t>The uniform probability density function of θ between 0 and π/2 is</a:t>
            </a:r>
          </a:p>
          <a:p>
            <a:pPr>
              <a:buNone/>
            </a:pPr>
            <a:endParaRPr lang="en-US" sz="4800" dirty="0" smtClean="0"/>
          </a:p>
          <a:p>
            <a:pPr>
              <a:buNone/>
            </a:pPr>
            <a:endParaRPr lang="en-US" sz="4800" dirty="0" smtClean="0"/>
          </a:p>
          <a:p>
            <a:pPr>
              <a:buNone/>
            </a:pPr>
            <a:endParaRPr lang="en-US" sz="4800" dirty="0" smtClean="0"/>
          </a:p>
          <a:p>
            <a:pPr>
              <a:buNone/>
            </a:pPr>
            <a:endParaRPr lang="en-US" sz="4800" dirty="0" smtClean="0"/>
          </a:p>
          <a:p>
            <a:pPr>
              <a:buNone/>
            </a:pPr>
            <a:r>
              <a:rPr lang="en-US" sz="4800" dirty="0" smtClean="0"/>
              <a:t>The two random variables, </a:t>
            </a:r>
            <a:r>
              <a:rPr lang="en-US" sz="4800" i="1" dirty="0" smtClean="0"/>
              <a:t>x</a:t>
            </a:r>
            <a:r>
              <a:rPr lang="en-US" sz="4800" dirty="0" smtClean="0"/>
              <a:t> and </a:t>
            </a:r>
            <a:r>
              <a:rPr lang="en-US" sz="4800" i="1" dirty="0" smtClean="0"/>
              <a:t>θ</a:t>
            </a:r>
            <a:r>
              <a:rPr lang="en-US" sz="4800" dirty="0" smtClean="0"/>
              <a:t>, are independent, so the joint probability density function is the product</a:t>
            </a:r>
          </a:p>
          <a:p>
            <a:pPr>
              <a:buNone/>
            </a:pPr>
            <a:endParaRPr lang="en-US" sz="4800" dirty="0" smtClean="0"/>
          </a:p>
          <a:p>
            <a:pPr>
              <a:buNone/>
            </a:pPr>
            <a:endParaRPr lang="en-US" sz="4800" dirty="0" smtClean="0"/>
          </a:p>
          <a:p>
            <a:pPr>
              <a:buNone/>
            </a:pPr>
            <a:endParaRPr lang="en-US" sz="4800" dirty="0" smtClean="0"/>
          </a:p>
          <a:p>
            <a:pPr>
              <a:buNone/>
            </a:pPr>
            <a:r>
              <a:rPr lang="en-US" sz="4800" dirty="0" smtClean="0"/>
              <a:t>The needle crosses a line if</a:t>
            </a:r>
          </a:p>
          <a:p>
            <a:pPr>
              <a:buNone/>
            </a:pPr>
            <a:endParaRPr lang="en-US" sz="4800" b="1" dirty="0" smtClean="0"/>
          </a:p>
          <a:p>
            <a:pPr>
              <a:buNone/>
            </a:pPr>
            <a:endParaRPr lang="en-US" sz="4800" b="1" dirty="0" smtClean="0"/>
          </a:p>
          <a:p>
            <a:pPr>
              <a:buNone/>
            </a:pPr>
            <a:endParaRPr lang="en-US" sz="4800" b="1" dirty="0" smtClean="0"/>
          </a:p>
          <a:p>
            <a:pPr>
              <a:buNone/>
            </a:pPr>
            <a:r>
              <a:rPr lang="en-US" sz="4800" dirty="0" smtClean="0"/>
              <a:t>This GIF image describes the solution of Buffon's Needle Problem for the "short needle" case</a:t>
            </a:r>
          </a:p>
          <a:p>
            <a:pPr>
              <a:buNone/>
            </a:pPr>
            <a:r>
              <a:rPr lang="en-US" sz="4800" dirty="0" smtClean="0"/>
              <a:t>Suppose .</a:t>
            </a:r>
          </a:p>
          <a:p>
            <a:pPr>
              <a:buNone/>
            </a:pPr>
            <a:endParaRPr lang="en-US" sz="4800" dirty="0" smtClean="0"/>
          </a:p>
          <a:p>
            <a:pPr>
              <a:buNone/>
            </a:pPr>
            <a:r>
              <a:rPr lang="en-US" sz="4800" dirty="0" smtClean="0"/>
              <a:t>Integrating the joint probability density function gives the probability that the needle will cross a line:</a:t>
            </a:r>
          </a:p>
          <a:p>
            <a:pPr>
              <a:buNone/>
            </a:pPr>
            <a:endParaRPr lang="en-US" sz="4800" dirty="0" smtClean="0"/>
          </a:p>
          <a:p>
            <a:pPr>
              <a:buNone/>
            </a:pPr>
            <a:endParaRPr lang="en-US" sz="4800" dirty="0" smtClean="0"/>
          </a:p>
          <a:p>
            <a:pPr>
              <a:buNone/>
            </a:pPr>
            <a:endParaRPr lang="en-US" sz="4800" dirty="0" smtClean="0"/>
          </a:p>
          <a:p>
            <a:pPr>
              <a:buNone/>
            </a:pPr>
            <a:endParaRPr lang="en-US" sz="4800" dirty="0" smtClean="0"/>
          </a:p>
          <a:p>
            <a:pPr>
              <a:buNone/>
            </a:pPr>
            <a:r>
              <a:rPr lang="en-US" sz="4800" dirty="0" smtClean="0"/>
              <a:t>A particularly nice argument for this result can alternatively be given using "Buffon's noodle</a:t>
            </a:r>
            <a:r>
              <a:rPr lang="en-US" dirty="0" smtClean="0"/>
              <a:t>".</a:t>
            </a:r>
          </a:p>
          <a:p>
            <a:endParaRPr lang="en-US" dirty="0"/>
          </a:p>
        </p:txBody>
      </p:sp>
      <p:pic>
        <p:nvPicPr>
          <p:cNvPr id="1026" name="Picture 2" descr="x \le \frac{l}{2}\sin\theta."/>
          <p:cNvPicPr>
            <a:picLocks noChangeAspect="1" noChangeArrowheads="1"/>
          </p:cNvPicPr>
          <p:nvPr/>
        </p:nvPicPr>
        <p:blipFill>
          <a:blip r:embed="rId3" cstate="print">
            <a:lum bright="70000" contrast="-70000"/>
          </a:blip>
          <a:srcRect/>
          <a:stretch>
            <a:fillRect/>
          </a:stretch>
        </p:blipFill>
        <p:spPr bwMode="auto">
          <a:xfrm>
            <a:off x="914400" y="4257674"/>
            <a:ext cx="914400" cy="390525"/>
          </a:xfrm>
          <a:prstGeom prst="rect">
            <a:avLst/>
          </a:prstGeom>
          <a:noFill/>
        </p:spPr>
      </p:pic>
      <p:pic>
        <p:nvPicPr>
          <p:cNvPr id="1028" name="Picture 4" descr="&#10;\begin{cases}&#10;\frac{2}{t} &amp;:\ 0 \le x \le \frac{t}{2}\\&#10;0 &amp;: \text{elsewhere.}&#10;\end{cases}&#10;"/>
          <p:cNvPicPr>
            <a:picLocks noChangeAspect="1" noChangeArrowheads="1"/>
          </p:cNvPicPr>
          <p:nvPr/>
        </p:nvPicPr>
        <p:blipFill>
          <a:blip r:embed="rId4" cstate="print">
            <a:lum bright="70000" contrast="-70000"/>
          </a:blip>
          <a:srcRect/>
          <a:stretch>
            <a:fillRect/>
          </a:stretch>
        </p:blipFill>
        <p:spPr bwMode="auto">
          <a:xfrm>
            <a:off x="990601" y="2276474"/>
            <a:ext cx="1219200" cy="501041"/>
          </a:xfrm>
          <a:prstGeom prst="rect">
            <a:avLst/>
          </a:prstGeom>
          <a:noFill/>
        </p:spPr>
      </p:pic>
      <p:pic>
        <p:nvPicPr>
          <p:cNvPr id="1029" name="Picture 5" descr="&#10;\begin{cases}&#10;\frac{2}{\pi} &amp;:\ 0 \le \theta \le \frac{\pi}{2}\\&#10;0 &amp;: \text{elsewhere.}&#10;\end{cases}&#10;"/>
          <p:cNvPicPr>
            <a:picLocks noChangeAspect="1" noChangeArrowheads="1"/>
          </p:cNvPicPr>
          <p:nvPr/>
        </p:nvPicPr>
        <p:blipFill>
          <a:blip r:embed="rId5" cstate="print">
            <a:lum bright="70000" contrast="-70000"/>
          </a:blip>
          <a:srcRect/>
          <a:stretch>
            <a:fillRect/>
          </a:stretch>
        </p:blipFill>
        <p:spPr bwMode="auto">
          <a:xfrm>
            <a:off x="990600" y="2886074"/>
            <a:ext cx="1400175" cy="571500"/>
          </a:xfrm>
          <a:prstGeom prst="rect">
            <a:avLst/>
          </a:prstGeom>
          <a:noFill/>
        </p:spPr>
      </p:pic>
      <p:pic>
        <p:nvPicPr>
          <p:cNvPr id="1030" name="Picture 6" descr="&#10;\begin{cases}&#10;\frac{4}{t\pi} &amp;:\ 0 \le x \le \frac{t}{2}, \ 0 \le \theta \le \frac{\pi}{2}\\&#10;0 &amp;: \text{elsewhere.}&#10;\end{cases}&#10;"/>
          <p:cNvPicPr>
            <a:picLocks noChangeAspect="1" noChangeArrowheads="1"/>
          </p:cNvPicPr>
          <p:nvPr/>
        </p:nvPicPr>
        <p:blipFill>
          <a:blip r:embed="rId6" cstate="print">
            <a:lum bright="70000" contrast="-70000"/>
          </a:blip>
          <a:srcRect/>
          <a:stretch>
            <a:fillRect/>
          </a:stretch>
        </p:blipFill>
        <p:spPr bwMode="auto">
          <a:xfrm>
            <a:off x="914401" y="3633560"/>
            <a:ext cx="1981199" cy="471714"/>
          </a:xfrm>
          <a:prstGeom prst="rect">
            <a:avLst/>
          </a:prstGeom>
          <a:noFill/>
        </p:spPr>
      </p:pic>
      <p:pic>
        <p:nvPicPr>
          <p:cNvPr id="1032" name="Picture 8" descr="l \le t"/>
          <p:cNvPicPr>
            <a:picLocks noChangeAspect="1" noChangeArrowheads="1"/>
          </p:cNvPicPr>
          <p:nvPr/>
        </p:nvPicPr>
        <p:blipFill>
          <a:blip r:embed="rId7" cstate="print">
            <a:lum bright="70000" contrast="-70000"/>
          </a:blip>
          <a:srcRect/>
          <a:stretch>
            <a:fillRect/>
          </a:stretch>
        </p:blipFill>
        <p:spPr bwMode="auto">
          <a:xfrm rot="10800000" flipV="1">
            <a:off x="1295401" y="4886325"/>
            <a:ext cx="371475" cy="142875"/>
          </a:xfrm>
          <a:prstGeom prst="rect">
            <a:avLst/>
          </a:prstGeom>
          <a:noFill/>
        </p:spPr>
      </p:pic>
      <p:pic>
        <p:nvPicPr>
          <p:cNvPr id="10" name="Picture 9" descr="Buffon_needle.gif"/>
          <p:cNvPicPr>
            <a:picLocks noChangeAspect="1"/>
          </p:cNvPicPr>
          <p:nvPr/>
        </p:nvPicPr>
        <p:blipFill>
          <a:blip r:embed="rId8" cstate="print"/>
          <a:stretch>
            <a:fillRect/>
          </a:stretch>
        </p:blipFill>
        <p:spPr>
          <a:xfrm>
            <a:off x="6248400" y="304800"/>
            <a:ext cx="1676400" cy="10058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Estimating </a:t>
            </a:r>
            <a:r>
              <a:rPr lang="el-GR" dirty="0" smtClean="0"/>
              <a:t>π</a:t>
            </a:r>
            <a:endParaRPr lang="en-US" dirty="0"/>
          </a:p>
        </p:txBody>
      </p:sp>
      <p:sp>
        <p:nvSpPr>
          <p:cNvPr id="3" name="Content Placeholder 2"/>
          <p:cNvSpPr>
            <a:spLocks noGrp="1"/>
          </p:cNvSpPr>
          <p:nvPr>
            <p:ph idx="1"/>
          </p:nvPr>
        </p:nvSpPr>
        <p:spPr/>
        <p:txBody>
          <a:bodyPr>
            <a:normAutofit/>
          </a:bodyPr>
          <a:lstStyle/>
          <a:p>
            <a:pPr>
              <a:buNone/>
            </a:pPr>
            <a:r>
              <a:rPr lang="en-US" sz="1500" dirty="0" smtClean="0"/>
              <a:t>In the first, simpler case above, the formula obtained for the probability  can be rearranged to:                                            </a:t>
            </a:r>
          </a:p>
          <a:p>
            <a:pPr>
              <a:buNone/>
            </a:pPr>
            <a:endParaRPr lang="en-US" sz="1500" dirty="0" smtClean="0"/>
          </a:p>
          <a:p>
            <a:pPr>
              <a:buNone/>
            </a:pPr>
            <a:endParaRPr lang="en-US" sz="1500" dirty="0" smtClean="0"/>
          </a:p>
          <a:p>
            <a:pPr>
              <a:buNone/>
            </a:pPr>
            <a:endParaRPr lang="en-US" sz="1500" dirty="0" smtClean="0"/>
          </a:p>
          <a:p>
            <a:pPr>
              <a:buNone/>
            </a:pPr>
            <a:r>
              <a:rPr lang="en-US" sz="1500" dirty="0" smtClean="0"/>
              <a:t> Thus, if we conduct an experiment to estimate P, we will also have an estimate for π.</a:t>
            </a:r>
          </a:p>
          <a:p>
            <a:pPr>
              <a:buNone/>
            </a:pPr>
            <a:r>
              <a:rPr lang="en-US" sz="1500" dirty="0" smtClean="0"/>
              <a:t>Suppose we drop </a:t>
            </a:r>
            <a:r>
              <a:rPr lang="en-US" sz="1500" i="1" dirty="0" smtClean="0"/>
              <a:t>n</a:t>
            </a:r>
            <a:r>
              <a:rPr lang="en-US" sz="1500" dirty="0" smtClean="0"/>
              <a:t> needles and find that </a:t>
            </a:r>
            <a:r>
              <a:rPr lang="en-US" sz="1500" i="1" dirty="0" smtClean="0"/>
              <a:t>h</a:t>
            </a:r>
            <a:r>
              <a:rPr lang="en-US" sz="1500" dirty="0" smtClean="0"/>
              <a:t> of those needles are crossing lines, so  is approximated by the fraction . This leads to the formula:</a:t>
            </a:r>
          </a:p>
          <a:p>
            <a:pPr>
              <a:buNone/>
            </a:pPr>
            <a:endParaRPr lang="en-US" sz="1500" dirty="0" smtClean="0"/>
          </a:p>
          <a:p>
            <a:pPr>
              <a:buNone/>
            </a:pPr>
            <a:endParaRPr lang="en-US" sz="1500" dirty="0" smtClean="0"/>
          </a:p>
          <a:p>
            <a:pPr>
              <a:buNone/>
            </a:pPr>
            <a:r>
              <a:rPr lang="en-US" sz="1500" dirty="0" smtClean="0"/>
              <a:t>In 1901, Italian mathematician Mario </a:t>
            </a:r>
            <a:r>
              <a:rPr lang="en-US" sz="1500" dirty="0" err="1" smtClean="0"/>
              <a:t>Lazzarini</a:t>
            </a:r>
            <a:r>
              <a:rPr lang="en-US" sz="1500" dirty="0" smtClean="0"/>
              <a:t> performed the Buffon's needle experiment. Tossing a needle 3408 times, he obtained the well-known estimate 355/113 for π, which is a very accurate value, differing from π by no more than 3×10</a:t>
            </a:r>
            <a:r>
              <a:rPr lang="en-US" sz="1500" baseline="30000" dirty="0" smtClean="0"/>
              <a:t>−7</a:t>
            </a:r>
            <a:endParaRPr lang="en-US" dirty="0" smtClean="0"/>
          </a:p>
          <a:p>
            <a:pPr algn="l">
              <a:buNone/>
            </a:pPr>
            <a:endParaRPr lang="en-US" dirty="0" smtClean="0"/>
          </a:p>
        </p:txBody>
      </p:sp>
      <p:pic>
        <p:nvPicPr>
          <p:cNvPr id="28676" name="Picture 4" descr="\pi = \frac{2 l}{t P}"/>
          <p:cNvPicPr>
            <a:picLocks noChangeAspect="1" noChangeArrowheads="1"/>
          </p:cNvPicPr>
          <p:nvPr/>
        </p:nvPicPr>
        <p:blipFill>
          <a:blip r:embed="rId2" cstate="print">
            <a:lum bright="70000" contrast="-70000"/>
          </a:blip>
          <a:srcRect/>
          <a:stretch>
            <a:fillRect/>
          </a:stretch>
        </p:blipFill>
        <p:spPr bwMode="auto">
          <a:xfrm>
            <a:off x="4276725" y="2124075"/>
            <a:ext cx="600075" cy="390526"/>
          </a:xfrm>
          <a:prstGeom prst="rect">
            <a:avLst/>
          </a:prstGeom>
          <a:noFill/>
        </p:spPr>
      </p:pic>
      <p:pic>
        <p:nvPicPr>
          <p:cNvPr id="28680" name="Picture 8" descr="\pi \approx \frac{2l\cdot n}{t h}."/>
          <p:cNvPicPr>
            <a:picLocks noChangeAspect="1" noChangeArrowheads="1"/>
          </p:cNvPicPr>
          <p:nvPr/>
        </p:nvPicPr>
        <p:blipFill>
          <a:blip r:embed="rId3" cstate="print">
            <a:lum bright="70000" contrast="-70000"/>
          </a:blip>
          <a:srcRect/>
          <a:stretch>
            <a:fillRect/>
          </a:stretch>
        </p:blipFill>
        <p:spPr bwMode="auto">
          <a:xfrm>
            <a:off x="4114800" y="3495676"/>
            <a:ext cx="838200" cy="390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t>
            </a:r>
            <a:r>
              <a:rPr lang="en-US" dirty="0" err="1" smtClean="0"/>
              <a:t>Bayes</a:t>
            </a:r>
            <a:r>
              <a:rPr lang="en-US" smtClean="0"/>
              <a:t>(1702-1761)</a:t>
            </a:r>
            <a:endParaRPr lang="en-US" dirty="0"/>
          </a:p>
        </p:txBody>
      </p:sp>
      <p:pic>
        <p:nvPicPr>
          <p:cNvPr id="4" name="Content Placeholder 3" descr="225px-Thomas_Bayes.gif"/>
          <p:cNvPicPr>
            <a:picLocks noGrp="1" noChangeAspect="1"/>
          </p:cNvPicPr>
          <p:nvPr>
            <p:ph idx="1"/>
          </p:nvPr>
        </p:nvPicPr>
        <p:blipFill>
          <a:blip r:embed="rId3" cstate="print"/>
          <a:stretch>
            <a:fillRect/>
          </a:stretch>
        </p:blipFill>
        <p:spPr>
          <a:xfrm>
            <a:off x="609600" y="1676401"/>
            <a:ext cx="3067051" cy="3285151"/>
          </a:xfrm>
        </p:spPr>
      </p:pic>
      <p:pic>
        <p:nvPicPr>
          <p:cNvPr id="8194" name="Picture 2" descr="P(A|B) = \frac{P(B | A)\, P(A)}{P(B)}\cdot"/>
          <p:cNvPicPr>
            <a:picLocks noChangeAspect="1" noChangeArrowheads="1"/>
          </p:cNvPicPr>
          <p:nvPr/>
        </p:nvPicPr>
        <p:blipFill>
          <a:blip r:embed="rId4" cstate="print">
            <a:lum bright="70000" contrast="-70000"/>
          </a:blip>
          <a:srcRect/>
          <a:stretch>
            <a:fillRect/>
          </a:stretch>
        </p:blipFill>
        <p:spPr bwMode="auto">
          <a:xfrm>
            <a:off x="4419601" y="3183466"/>
            <a:ext cx="3505201" cy="77893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51238"/>
            <a:ext cx="8229600" cy="1630362"/>
          </a:xfrm>
        </p:spPr>
        <p:txBody>
          <a:bodyPr>
            <a:normAutofit fontScale="90000"/>
          </a:bodyPr>
          <a:lstStyle/>
          <a:p>
            <a:pPr algn="l"/>
            <a:r>
              <a:rPr lang="en-US" dirty="0" smtClean="0"/>
              <a:t>-        Bertrand’s Box Paradox</a:t>
            </a:r>
            <a:br>
              <a:rPr lang="en-US" dirty="0" smtClean="0"/>
            </a:br>
            <a:r>
              <a:rPr lang="en-US" dirty="0" smtClean="0"/>
              <a:t>-Monty Hall Problem(Steve </a:t>
            </a:r>
            <a:r>
              <a:rPr lang="en-US" dirty="0" err="1" smtClean="0"/>
              <a:t>Selvin</a:t>
            </a:r>
            <a:r>
              <a:rPr lang="en-US" dirty="0" smtClean="0"/>
              <a:t>)</a:t>
            </a:r>
            <a:br>
              <a:rPr lang="en-US" dirty="0" smtClean="0"/>
            </a:br>
            <a:r>
              <a:rPr lang="en-US" dirty="0" smtClean="0"/>
              <a:t>-Three Prisoner Problem(Martin Gardner)</a:t>
            </a:r>
            <a:endParaRPr lang="en-US" dirty="0"/>
          </a:p>
        </p:txBody>
      </p:sp>
      <p:pic>
        <p:nvPicPr>
          <p:cNvPr id="4" name="Content Placeholder 3" descr="220px-Bertrand.jpg"/>
          <p:cNvPicPr>
            <a:picLocks noGrp="1" noChangeAspect="1"/>
          </p:cNvPicPr>
          <p:nvPr>
            <p:ph idx="1"/>
          </p:nvPr>
        </p:nvPicPr>
        <p:blipFill>
          <a:blip r:embed="rId2" cstate="print"/>
          <a:stretch>
            <a:fillRect/>
          </a:stretch>
        </p:blipFill>
        <p:spPr>
          <a:xfrm>
            <a:off x="1219200" y="1864822"/>
            <a:ext cx="609600" cy="725979"/>
          </a:xfrm>
        </p:spPr>
      </p:pic>
      <p:pic>
        <p:nvPicPr>
          <p:cNvPr id="5" name="Picture 4" descr="220px-Martin_Gardner.jpeg"/>
          <p:cNvPicPr>
            <a:picLocks noChangeAspect="1"/>
          </p:cNvPicPr>
          <p:nvPr/>
        </p:nvPicPr>
        <p:blipFill>
          <a:blip r:embed="rId3" cstate="print"/>
          <a:stretch>
            <a:fillRect/>
          </a:stretch>
        </p:blipFill>
        <p:spPr>
          <a:xfrm>
            <a:off x="3276601" y="4572000"/>
            <a:ext cx="986119" cy="685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1"/>
            <a:ext cx="7391400" cy="1470025"/>
          </a:xfrm>
        </p:spPr>
        <p:txBody>
          <a:bodyPr>
            <a:normAutofit fontScale="90000"/>
          </a:bodyPr>
          <a:lstStyle/>
          <a:p>
            <a:r>
              <a:rPr lang="en-US" dirty="0" err="1" smtClean="0"/>
              <a:t>Gerolamo</a:t>
            </a:r>
            <a:r>
              <a:rPr lang="en-US" dirty="0" smtClean="0"/>
              <a:t> </a:t>
            </a:r>
            <a:r>
              <a:rPr lang="en-US" dirty="0" err="1" smtClean="0"/>
              <a:t>Cardano</a:t>
            </a:r>
            <a:r>
              <a:rPr lang="en-US" dirty="0" smtClean="0"/>
              <a:t>(1501-1576)</a:t>
            </a:r>
            <a:endParaRPr lang="en-US" dirty="0"/>
          </a:p>
        </p:txBody>
      </p:sp>
      <p:pic>
        <p:nvPicPr>
          <p:cNvPr id="1026" name="Picture 2" descr="C:\Sahand\Science\Math\Project 5\250px-Jerôme_Cardan.jpg"/>
          <p:cNvPicPr>
            <a:picLocks noChangeAspect="1" noChangeArrowheads="1"/>
          </p:cNvPicPr>
          <p:nvPr/>
        </p:nvPicPr>
        <p:blipFill>
          <a:blip r:embed="rId3" cstate="print"/>
          <a:srcRect/>
          <a:stretch>
            <a:fillRect/>
          </a:stretch>
        </p:blipFill>
        <p:spPr bwMode="auto">
          <a:xfrm>
            <a:off x="457200" y="2042161"/>
            <a:ext cx="2686051" cy="3491865"/>
          </a:xfrm>
          <a:prstGeom prst="rect">
            <a:avLst/>
          </a:prstGeom>
          <a:noFill/>
        </p:spPr>
      </p:pic>
      <p:sp>
        <p:nvSpPr>
          <p:cNvPr id="7" name="Rectangle 6"/>
          <p:cNvSpPr/>
          <p:nvPr/>
        </p:nvSpPr>
        <p:spPr>
          <a:xfrm>
            <a:off x="1066800" y="5909847"/>
            <a:ext cx="1676400" cy="338554"/>
          </a:xfrm>
          <a:prstGeom prst="rect">
            <a:avLst/>
          </a:prstGeom>
          <a:noFill/>
        </p:spPr>
        <p:txBody>
          <a:bodyPr wrap="square" lIns="91440" tIns="45720" rIns="91440" bIns="45720">
            <a:spAutoFit/>
          </a:bodyPr>
          <a:lstStyle/>
          <a:p>
            <a:pPr algn="ct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ax^3</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bx+c</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4038600" y="3048000"/>
            <a:ext cx="914400" cy="369332"/>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Monty-CurlyPicksCar.svg">
            <a:hlinkClick r:id="rId2"/>
          </p:cNvPr>
          <p:cNvPicPr>
            <a:picLocks noChangeAspect="1" noChangeArrowheads="1"/>
          </p:cNvPicPr>
          <p:nvPr/>
        </p:nvPicPr>
        <p:blipFill>
          <a:blip r:embed="rId3" cstate="print"/>
          <a:srcRect/>
          <a:stretch>
            <a:fillRect/>
          </a:stretch>
        </p:blipFill>
        <p:spPr bwMode="auto">
          <a:xfrm>
            <a:off x="1524000" y="1389364"/>
            <a:ext cx="1367941" cy="1049036"/>
          </a:xfrm>
          <a:prstGeom prst="rect">
            <a:avLst/>
          </a:prstGeom>
          <a:noFill/>
        </p:spPr>
      </p:pic>
      <p:pic>
        <p:nvPicPr>
          <p:cNvPr id="1028" name="Picture 4" descr="Pfeil.png">
            <a:hlinkClick r:id="rId4"/>
          </p:cNvPr>
          <p:cNvPicPr>
            <a:picLocks noChangeAspect="1" noChangeArrowheads="1"/>
          </p:cNvPicPr>
          <p:nvPr/>
        </p:nvPicPr>
        <p:blipFill>
          <a:blip r:embed="rId5" cstate="print"/>
          <a:srcRect/>
          <a:stretch>
            <a:fillRect/>
          </a:stretch>
        </p:blipFill>
        <p:spPr bwMode="auto">
          <a:xfrm>
            <a:off x="4267200" y="1752601"/>
            <a:ext cx="762000" cy="409575"/>
          </a:xfrm>
          <a:prstGeom prst="rect">
            <a:avLst/>
          </a:prstGeom>
          <a:noFill/>
        </p:spPr>
      </p:pic>
      <p:pic>
        <p:nvPicPr>
          <p:cNvPr id="1029" name="Picture 5" descr="Pfeil.png">
            <a:hlinkClick r:id="rId4"/>
          </p:cNvPr>
          <p:cNvPicPr>
            <a:picLocks noChangeAspect="1" noChangeArrowheads="1"/>
          </p:cNvPicPr>
          <p:nvPr/>
        </p:nvPicPr>
        <p:blipFill>
          <a:blip r:embed="rId5" cstate="print"/>
          <a:srcRect/>
          <a:stretch>
            <a:fillRect/>
          </a:stretch>
        </p:blipFill>
        <p:spPr bwMode="auto">
          <a:xfrm>
            <a:off x="4267200" y="1371601"/>
            <a:ext cx="762000" cy="409575"/>
          </a:xfrm>
          <a:prstGeom prst="rect">
            <a:avLst/>
          </a:prstGeom>
          <a:noFill/>
        </p:spPr>
      </p:pic>
      <p:pic>
        <p:nvPicPr>
          <p:cNvPr id="1030" name="Picture 6" descr="Monty-DoubleSwitchfromCar.svg">
            <a:hlinkClick r:id="rId6"/>
          </p:cNvPr>
          <p:cNvPicPr>
            <a:picLocks noChangeAspect="1" noChangeArrowheads="1"/>
          </p:cNvPicPr>
          <p:nvPr/>
        </p:nvPicPr>
        <p:blipFill>
          <a:blip r:embed="rId7" cstate="print"/>
          <a:srcRect/>
          <a:stretch>
            <a:fillRect/>
          </a:stretch>
        </p:blipFill>
        <p:spPr bwMode="auto">
          <a:xfrm>
            <a:off x="6248400" y="1143000"/>
            <a:ext cx="838200" cy="1190626"/>
          </a:xfrm>
          <a:prstGeom prst="rect">
            <a:avLst/>
          </a:prstGeom>
          <a:noFill/>
        </p:spPr>
      </p:pic>
      <p:pic>
        <p:nvPicPr>
          <p:cNvPr id="1031" name="Picture 7" descr="Monty-CurlyPicksGoatA.svg">
            <a:hlinkClick r:id="rId8"/>
          </p:cNvPr>
          <p:cNvPicPr>
            <a:picLocks noChangeAspect="1" noChangeArrowheads="1"/>
          </p:cNvPicPr>
          <p:nvPr/>
        </p:nvPicPr>
        <p:blipFill>
          <a:blip r:embed="rId9" cstate="print"/>
          <a:srcRect/>
          <a:stretch>
            <a:fillRect/>
          </a:stretch>
        </p:blipFill>
        <p:spPr bwMode="auto">
          <a:xfrm>
            <a:off x="1524001" y="3124200"/>
            <a:ext cx="1391105" cy="1066800"/>
          </a:xfrm>
          <a:prstGeom prst="rect">
            <a:avLst/>
          </a:prstGeom>
          <a:noFill/>
        </p:spPr>
      </p:pic>
      <p:pic>
        <p:nvPicPr>
          <p:cNvPr id="1032" name="Picture 8" descr="Pfeil.png">
            <a:hlinkClick r:id="rId4"/>
          </p:cNvPr>
          <p:cNvPicPr>
            <a:picLocks noChangeAspect="1" noChangeArrowheads="1"/>
          </p:cNvPicPr>
          <p:nvPr/>
        </p:nvPicPr>
        <p:blipFill>
          <a:blip r:embed="rId5" cstate="print"/>
          <a:srcRect/>
          <a:stretch>
            <a:fillRect/>
          </a:stretch>
        </p:blipFill>
        <p:spPr bwMode="auto">
          <a:xfrm>
            <a:off x="4191000" y="4800601"/>
            <a:ext cx="762000" cy="409575"/>
          </a:xfrm>
          <a:prstGeom prst="rect">
            <a:avLst/>
          </a:prstGeom>
          <a:noFill/>
        </p:spPr>
      </p:pic>
      <p:pic>
        <p:nvPicPr>
          <p:cNvPr id="1033" name="Picture 9" descr="Monty-SwitchfromGoatA.svg">
            <a:hlinkClick r:id="rId10"/>
          </p:cNvPr>
          <p:cNvPicPr>
            <a:picLocks noChangeAspect="1" noChangeArrowheads="1"/>
          </p:cNvPicPr>
          <p:nvPr/>
        </p:nvPicPr>
        <p:blipFill>
          <a:blip r:embed="rId11" cstate="print"/>
          <a:srcRect/>
          <a:stretch>
            <a:fillRect/>
          </a:stretch>
        </p:blipFill>
        <p:spPr bwMode="auto">
          <a:xfrm>
            <a:off x="5848349" y="2971800"/>
            <a:ext cx="1847851" cy="1190626"/>
          </a:xfrm>
          <a:prstGeom prst="rect">
            <a:avLst/>
          </a:prstGeom>
          <a:noFill/>
        </p:spPr>
      </p:pic>
      <p:pic>
        <p:nvPicPr>
          <p:cNvPr id="1034" name="Picture 10" descr="Monty-CurlyPicksGoatB.svg">
            <a:hlinkClick r:id="rId12"/>
          </p:cNvPr>
          <p:cNvPicPr>
            <a:picLocks noChangeAspect="1" noChangeArrowheads="1"/>
          </p:cNvPicPr>
          <p:nvPr/>
        </p:nvPicPr>
        <p:blipFill>
          <a:blip r:embed="rId13" cstate="print"/>
          <a:srcRect/>
          <a:stretch>
            <a:fillRect/>
          </a:stretch>
        </p:blipFill>
        <p:spPr bwMode="auto">
          <a:xfrm>
            <a:off x="1524000" y="4648201"/>
            <a:ext cx="1295400" cy="993405"/>
          </a:xfrm>
          <a:prstGeom prst="rect">
            <a:avLst/>
          </a:prstGeom>
          <a:noFill/>
        </p:spPr>
      </p:pic>
      <p:pic>
        <p:nvPicPr>
          <p:cNvPr id="1035" name="Picture 11" descr="Pfeil.png">
            <a:hlinkClick r:id="rId4"/>
          </p:cNvPr>
          <p:cNvPicPr>
            <a:picLocks noChangeAspect="1" noChangeArrowheads="1"/>
          </p:cNvPicPr>
          <p:nvPr/>
        </p:nvPicPr>
        <p:blipFill>
          <a:blip r:embed="rId5" cstate="print"/>
          <a:srcRect/>
          <a:stretch>
            <a:fillRect/>
          </a:stretch>
        </p:blipFill>
        <p:spPr bwMode="auto">
          <a:xfrm>
            <a:off x="4191000" y="3276601"/>
            <a:ext cx="762000" cy="409575"/>
          </a:xfrm>
          <a:prstGeom prst="rect">
            <a:avLst/>
          </a:prstGeom>
          <a:noFill/>
        </p:spPr>
      </p:pic>
      <p:pic>
        <p:nvPicPr>
          <p:cNvPr id="1036" name="Picture 12" descr="Monty-SwitchfromGoatB.svg">
            <a:hlinkClick r:id="rId14"/>
          </p:cNvPr>
          <p:cNvPicPr>
            <a:picLocks noChangeAspect="1" noChangeArrowheads="1"/>
          </p:cNvPicPr>
          <p:nvPr/>
        </p:nvPicPr>
        <p:blipFill>
          <a:blip r:embed="rId15" cstate="print"/>
          <a:srcRect/>
          <a:stretch>
            <a:fillRect/>
          </a:stretch>
        </p:blipFill>
        <p:spPr bwMode="auto">
          <a:xfrm>
            <a:off x="5867400" y="4524375"/>
            <a:ext cx="1847851" cy="11906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(1749–1827)</a:t>
            </a:r>
            <a:endParaRPr lang="en-US" dirty="0"/>
          </a:p>
        </p:txBody>
      </p:sp>
      <p:pic>
        <p:nvPicPr>
          <p:cNvPr id="4" name="Content Placeholder 3" descr="220px-Pierre-Simon_Laplace.jpg"/>
          <p:cNvPicPr>
            <a:picLocks noGrp="1" noChangeAspect="1"/>
          </p:cNvPicPr>
          <p:nvPr>
            <p:ph idx="1"/>
          </p:nvPr>
        </p:nvPicPr>
        <p:blipFill>
          <a:blip r:embed="rId3" cstate="print"/>
          <a:stretch>
            <a:fillRect/>
          </a:stretch>
        </p:blipFill>
        <p:spPr>
          <a:xfrm>
            <a:off x="838201" y="1447801"/>
            <a:ext cx="3028951" cy="4034011"/>
          </a:xfrm>
        </p:spPr>
      </p:pic>
      <p:sp>
        <p:nvSpPr>
          <p:cNvPr id="5" name="TextBox 4"/>
          <p:cNvSpPr txBox="1"/>
          <p:nvPr/>
        </p:nvSpPr>
        <p:spPr>
          <a:xfrm>
            <a:off x="4648200" y="2602468"/>
            <a:ext cx="3276600" cy="646331"/>
          </a:xfrm>
          <a:prstGeom prst="rect">
            <a:avLst/>
          </a:prstGeom>
          <a:noFill/>
        </p:spPr>
        <p:txBody>
          <a:bodyPr wrap="square" rtlCol="0">
            <a:spAutoFit/>
          </a:bodyPr>
          <a:lstStyle/>
          <a:p>
            <a:r>
              <a:rPr lang="en-US" dirty="0" smtClean="0"/>
              <a:t>Classic definition of probability: </a:t>
            </a:r>
            <a:endParaRPr lang="en-US" dirty="0"/>
          </a:p>
        </p:txBody>
      </p:sp>
      <p:sp>
        <p:nvSpPr>
          <p:cNvPr id="9" name="TextBox 8"/>
          <p:cNvSpPr txBox="1"/>
          <p:nvPr/>
        </p:nvSpPr>
        <p:spPr>
          <a:xfrm>
            <a:off x="4038600" y="3143830"/>
            <a:ext cx="5105400" cy="2677656"/>
          </a:xfrm>
          <a:prstGeom prst="rect">
            <a:avLst/>
          </a:prstGeom>
          <a:noFill/>
        </p:spPr>
        <p:txBody>
          <a:bodyPr wrap="square" rtlCol="0">
            <a:spAutoFit/>
          </a:bodyPr>
          <a:lstStyle/>
          <a:p>
            <a:r>
              <a:rPr lang="en-US" sz="1050" b="1" dirty="0" smtClean="0"/>
              <a:t>1.</a:t>
            </a:r>
            <a:r>
              <a:rPr lang="fa-IR" sz="1050" b="1" dirty="0" smtClean="0"/>
              <a:t> </a:t>
            </a:r>
            <a:r>
              <a:rPr lang="en-US" sz="1050" dirty="0" smtClean="0"/>
              <a:t>Probability is the ratio of the "favored events" to the total possible events.</a:t>
            </a:r>
          </a:p>
          <a:p>
            <a:r>
              <a:rPr lang="en-US" sz="1050" b="1" dirty="0" smtClean="0"/>
              <a:t>2.</a:t>
            </a:r>
            <a:r>
              <a:rPr lang="fa-IR" sz="1050" b="1" dirty="0" smtClean="0"/>
              <a:t> </a:t>
            </a:r>
            <a:r>
              <a:rPr lang="en-US" sz="1050" dirty="0" smtClean="0"/>
              <a:t>The first principle assumes equal probabilities for all events. When this is not true, we must first determine the probabilities of each event. Then, the probability is the sum of the probabilities of all possible favored events.</a:t>
            </a:r>
          </a:p>
          <a:p>
            <a:r>
              <a:rPr lang="en-US" sz="1050" b="1" dirty="0" smtClean="0"/>
              <a:t>3.</a:t>
            </a:r>
            <a:r>
              <a:rPr lang="fa-IR" sz="1050" b="1" dirty="0" smtClean="0"/>
              <a:t> </a:t>
            </a:r>
            <a:r>
              <a:rPr lang="en-US" sz="1050" dirty="0" smtClean="0"/>
              <a:t>For independent events, the probability of the occurrence of all is the probability of each multiplied together.</a:t>
            </a:r>
          </a:p>
          <a:p>
            <a:r>
              <a:rPr lang="en-US" sz="1050" b="1" dirty="0" smtClean="0"/>
              <a:t>4.</a:t>
            </a:r>
            <a:r>
              <a:rPr lang="fa-IR" sz="1050" b="1" dirty="0" smtClean="0"/>
              <a:t> </a:t>
            </a:r>
            <a:r>
              <a:rPr lang="en-US" sz="1050" dirty="0" smtClean="0"/>
              <a:t>For events not independent, the probability of event B following event A (or event A causing B) is the probability of A multiplied by the probability that A and B both occur.</a:t>
            </a:r>
          </a:p>
          <a:p>
            <a:r>
              <a:rPr lang="en-US" sz="1050" b="1" dirty="0" smtClean="0"/>
              <a:t>5.</a:t>
            </a:r>
            <a:r>
              <a:rPr lang="fa-IR" sz="1050" b="1" dirty="0" smtClean="0"/>
              <a:t> </a:t>
            </a:r>
            <a:r>
              <a:rPr lang="en-US" sz="1050" dirty="0" smtClean="0"/>
              <a:t>The probability that </a:t>
            </a:r>
            <a:r>
              <a:rPr lang="en-US" sz="1050" i="1" dirty="0" smtClean="0"/>
              <a:t>A</a:t>
            </a:r>
            <a:r>
              <a:rPr lang="en-US" sz="1050" dirty="0" smtClean="0"/>
              <a:t> will occur, given that B has occurred, is the probability of </a:t>
            </a:r>
            <a:r>
              <a:rPr lang="en-US" sz="1050" i="1" dirty="0" smtClean="0"/>
              <a:t>A</a:t>
            </a:r>
            <a:r>
              <a:rPr lang="en-US" sz="1050" dirty="0" smtClean="0"/>
              <a:t> and </a:t>
            </a:r>
            <a:r>
              <a:rPr lang="en-US" sz="1050" i="1" dirty="0" smtClean="0"/>
              <a:t>B</a:t>
            </a:r>
            <a:r>
              <a:rPr lang="en-US" sz="1050" dirty="0" smtClean="0"/>
              <a:t> occurring divided by the probability of </a:t>
            </a:r>
            <a:r>
              <a:rPr lang="en-US" sz="1050" i="1" dirty="0" smtClean="0"/>
              <a:t>B</a:t>
            </a:r>
            <a:r>
              <a:rPr lang="en-US" sz="1050" dirty="0" smtClean="0"/>
              <a:t>.</a:t>
            </a:r>
          </a:p>
          <a:p>
            <a:r>
              <a:rPr lang="en-US" sz="1050" b="1" dirty="0" smtClean="0"/>
              <a:t>6.</a:t>
            </a:r>
            <a:r>
              <a:rPr lang="fa-IR" sz="1050" b="1" dirty="0" smtClean="0"/>
              <a:t> </a:t>
            </a:r>
            <a:r>
              <a:rPr lang="en-US" sz="1050" dirty="0" smtClean="0"/>
              <a:t>Three corollaries are given for the sixth principle, which amount to Bayesian probability. Where event </a:t>
            </a:r>
            <a:r>
              <a:rPr lang="en-US" sz="1050" i="1" dirty="0" smtClean="0"/>
              <a:t>A</a:t>
            </a:r>
            <a:r>
              <a:rPr lang="en-US" sz="1050" i="1" baseline="-25000" dirty="0" smtClean="0"/>
              <a:t>i</a:t>
            </a:r>
            <a:r>
              <a:rPr lang="en-US" sz="1050" dirty="0" smtClean="0"/>
              <a:t> ∈ {</a:t>
            </a:r>
            <a:r>
              <a:rPr lang="en-US" sz="1050" i="1" dirty="0" err="1" smtClean="0"/>
              <a:t>A</a:t>
            </a:r>
            <a:r>
              <a:rPr lang="en-US" sz="1050" baseline="-25000" dirty="0" err="1" smtClean="0"/>
              <a:t>1</a:t>
            </a:r>
            <a:r>
              <a:rPr lang="en-US" sz="1050" dirty="0" smtClean="0"/>
              <a:t>, </a:t>
            </a:r>
            <a:r>
              <a:rPr lang="en-US" sz="1050" i="1" dirty="0" err="1" smtClean="0"/>
              <a:t>A</a:t>
            </a:r>
            <a:r>
              <a:rPr lang="en-US" sz="1050" baseline="-25000" dirty="0" err="1" smtClean="0"/>
              <a:t>2</a:t>
            </a:r>
            <a:r>
              <a:rPr lang="en-US" sz="1050" dirty="0" smtClean="0"/>
              <a:t>, ...</a:t>
            </a:r>
            <a:r>
              <a:rPr lang="en-US" sz="1050" i="1" dirty="0" smtClean="0"/>
              <a:t>A</a:t>
            </a:r>
            <a:r>
              <a:rPr lang="en-US" sz="1050" i="1" baseline="-25000" dirty="0" smtClean="0"/>
              <a:t>n</a:t>
            </a:r>
            <a:r>
              <a:rPr lang="en-US" sz="1050" dirty="0" smtClean="0"/>
              <a:t>} exhausts the list of possible causes for event B, Pr(</a:t>
            </a:r>
            <a:r>
              <a:rPr lang="en-US" sz="1050" i="1" dirty="0" smtClean="0"/>
              <a:t>B</a:t>
            </a:r>
            <a:r>
              <a:rPr lang="en-US" sz="1050" dirty="0" smtClean="0"/>
              <a:t>) = Pr(</a:t>
            </a:r>
            <a:r>
              <a:rPr lang="en-US" sz="1050" i="1" dirty="0" err="1" smtClean="0"/>
              <a:t>A</a:t>
            </a:r>
            <a:r>
              <a:rPr lang="en-US" sz="1050" baseline="-25000" dirty="0" err="1" smtClean="0"/>
              <a:t>1</a:t>
            </a:r>
            <a:r>
              <a:rPr lang="en-US" sz="1050" dirty="0" smtClean="0"/>
              <a:t>, </a:t>
            </a:r>
            <a:r>
              <a:rPr lang="en-US" sz="1050" i="1" dirty="0" err="1" smtClean="0"/>
              <a:t>A</a:t>
            </a:r>
            <a:r>
              <a:rPr lang="en-US" sz="1050" baseline="-25000" dirty="0" err="1" smtClean="0"/>
              <a:t>2</a:t>
            </a:r>
            <a:r>
              <a:rPr lang="en-US" sz="1050" dirty="0" smtClean="0"/>
              <a:t>, ...</a:t>
            </a:r>
            <a:r>
              <a:rPr lang="en-US" sz="1050" i="1" dirty="0" smtClean="0"/>
              <a:t>A</a:t>
            </a:r>
            <a:r>
              <a:rPr lang="en-US" sz="1050" i="1" baseline="-25000" dirty="0" smtClean="0"/>
              <a:t>n</a:t>
            </a:r>
            <a:r>
              <a:rPr lang="en-US" sz="1050" dirty="0" smtClean="0"/>
              <a:t>). Then</a:t>
            </a:r>
          </a:p>
          <a:p>
            <a:endParaRPr lang="en-US" sz="1050" dirty="0" smtClean="0"/>
          </a:p>
          <a:p>
            <a:endParaRPr lang="en-US" sz="1050" dirty="0"/>
          </a:p>
        </p:txBody>
      </p:sp>
      <p:pic>
        <p:nvPicPr>
          <p:cNvPr id="1030" name="Picture 6" descr="\Pr(A_i |B) = \Pr(A_i)\frac{\Pr(B|A_i)}{\sum_{j}\Pr(A_j)\Pr(B|A_j)}."/>
          <p:cNvPicPr>
            <a:picLocks noChangeAspect="1" noChangeArrowheads="1"/>
          </p:cNvPicPr>
          <p:nvPr/>
        </p:nvPicPr>
        <p:blipFill>
          <a:blip r:embed="rId4" cstate="print">
            <a:lum bright="70000" contrast="-70000"/>
          </a:blip>
          <a:srcRect/>
          <a:stretch>
            <a:fillRect/>
          </a:stretch>
        </p:blipFill>
        <p:spPr bwMode="auto">
          <a:xfrm>
            <a:off x="5029200" y="5715000"/>
            <a:ext cx="2567941" cy="381000"/>
          </a:xfrm>
          <a:prstGeom prst="rect">
            <a:avLst/>
          </a:prstGeom>
          <a:noFill/>
        </p:spPr>
      </p:pic>
      <p:sp>
        <p:nvSpPr>
          <p:cNvPr id="8" name="TextBox 7"/>
          <p:cNvSpPr txBox="1"/>
          <p:nvPr/>
        </p:nvSpPr>
        <p:spPr>
          <a:xfrm>
            <a:off x="990600" y="5635824"/>
            <a:ext cx="3048000" cy="523220"/>
          </a:xfrm>
          <a:prstGeom prst="rect">
            <a:avLst/>
          </a:prstGeom>
          <a:noFill/>
        </p:spPr>
        <p:txBody>
          <a:bodyPr wrap="square" rtlCol="0">
            <a:spAutoFit/>
          </a:bodyPr>
          <a:lstStyle/>
          <a:p>
            <a:r>
              <a:rPr lang="en-US" sz="1400" dirty="0" smtClean="0"/>
              <a:t>“I had no need of such a hypothesis.”</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Gauss(1777 –1855)</a:t>
            </a:r>
            <a:endParaRPr lang="en-US" dirty="0"/>
          </a:p>
        </p:txBody>
      </p:sp>
      <p:pic>
        <p:nvPicPr>
          <p:cNvPr id="4" name="Content Placeholder 3" descr="Carl_Friedrich_Gauss.jpg"/>
          <p:cNvPicPr>
            <a:picLocks noGrp="1" noChangeAspect="1"/>
          </p:cNvPicPr>
          <p:nvPr>
            <p:ph idx="1"/>
          </p:nvPr>
        </p:nvPicPr>
        <p:blipFill>
          <a:blip r:embed="rId3" cstate="print"/>
          <a:stretch>
            <a:fillRect/>
          </a:stretch>
        </p:blipFill>
        <p:spPr>
          <a:xfrm>
            <a:off x="3886200" y="2286000"/>
            <a:ext cx="1371600" cy="1758142"/>
          </a:xfrm>
        </p:spPr>
      </p:pic>
      <p:pic>
        <p:nvPicPr>
          <p:cNvPr id="5" name="Picture 4" descr="Standard_deviation_diagram.svg.png"/>
          <p:cNvPicPr>
            <a:picLocks noChangeAspect="1"/>
          </p:cNvPicPr>
          <p:nvPr/>
        </p:nvPicPr>
        <p:blipFill>
          <a:blip r:embed="rId4" cstate="print"/>
          <a:stretch>
            <a:fillRect/>
          </a:stretch>
        </p:blipFill>
        <p:spPr>
          <a:xfrm>
            <a:off x="6172201" y="2644140"/>
            <a:ext cx="2476500" cy="1242060"/>
          </a:xfrm>
          <a:prstGeom prst="rect">
            <a:avLst/>
          </a:prstGeom>
        </p:spPr>
      </p:pic>
      <p:pic>
        <p:nvPicPr>
          <p:cNvPr id="6" name="Picture 5" descr="Linear_regression.svg.png"/>
          <p:cNvPicPr>
            <a:picLocks noChangeAspect="1"/>
          </p:cNvPicPr>
          <p:nvPr/>
        </p:nvPicPr>
        <p:blipFill>
          <a:blip r:embed="rId5" cstate="print"/>
          <a:stretch>
            <a:fillRect/>
          </a:stretch>
        </p:blipFill>
        <p:spPr>
          <a:xfrm>
            <a:off x="533400" y="2590800"/>
            <a:ext cx="1965435" cy="1295400"/>
          </a:xfrm>
          <a:prstGeom prst="rect">
            <a:avLst/>
          </a:prstGeom>
        </p:spPr>
      </p:pic>
      <p:pic>
        <p:nvPicPr>
          <p:cNvPr id="7" name="Picture 6" descr="220px-Pierre-Simon_Laplace.jpg"/>
          <p:cNvPicPr>
            <a:picLocks noChangeAspect="1"/>
          </p:cNvPicPr>
          <p:nvPr/>
        </p:nvPicPr>
        <p:blipFill>
          <a:blip r:embed="rId6" cstate="print"/>
          <a:stretch>
            <a:fillRect/>
          </a:stretch>
        </p:blipFill>
        <p:spPr>
          <a:xfrm>
            <a:off x="3886200" y="4622916"/>
            <a:ext cx="1371600" cy="182672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Peirce</a:t>
            </a:r>
            <a:endParaRPr lang="en-US" dirty="0"/>
          </a:p>
        </p:txBody>
      </p:sp>
      <p:pic>
        <p:nvPicPr>
          <p:cNvPr id="4" name="Content Placeholder 3" descr="220px-Charles_Sanders_Peirce.jpg"/>
          <p:cNvPicPr>
            <a:picLocks noGrp="1" noChangeAspect="1"/>
          </p:cNvPicPr>
          <p:nvPr>
            <p:ph idx="1"/>
          </p:nvPr>
        </p:nvPicPr>
        <p:blipFill>
          <a:blip r:embed="rId3" cstate="print"/>
          <a:stretch>
            <a:fillRect/>
          </a:stretch>
        </p:blipFill>
        <p:spPr>
          <a:xfrm>
            <a:off x="101600" y="1600200"/>
            <a:ext cx="2794000" cy="3390900"/>
          </a:xfrm>
        </p:spPr>
      </p:pic>
      <p:sp>
        <p:nvSpPr>
          <p:cNvPr id="5" name="TextBox 4"/>
          <p:cNvSpPr txBox="1"/>
          <p:nvPr/>
        </p:nvSpPr>
        <p:spPr>
          <a:xfrm>
            <a:off x="3048000" y="1828801"/>
            <a:ext cx="6096000" cy="4639732"/>
          </a:xfrm>
          <a:prstGeom prst="rect">
            <a:avLst/>
          </a:prstGeom>
          <a:noFill/>
        </p:spPr>
        <p:txBody>
          <a:bodyPr wrap="square" rtlCol="0">
            <a:spAutoFit/>
          </a:bodyPr>
          <a:lstStyle/>
          <a:p>
            <a:r>
              <a:rPr lang="en-US" dirty="0" smtClean="0"/>
              <a:t>In </a:t>
            </a:r>
            <a:r>
              <a:rPr lang="en-US" dirty="0" smtClean="0"/>
              <a:t>1860</a:t>
            </a:r>
            <a:r>
              <a:rPr lang="en-US" dirty="0" smtClean="0"/>
              <a:t> he suggested a cardinal arithmetic for infinite numbers, years before any work by Georg Cantor (who completed his dissertation in 1867) and without access to Bernard Bolzano's 1851 (posthumous) </a:t>
            </a:r>
            <a:r>
              <a:rPr lang="en-US" i="1" dirty="0" err="1" smtClean="0"/>
              <a:t>Paradoxien</a:t>
            </a:r>
            <a:r>
              <a:rPr lang="en-US" i="1" dirty="0" smtClean="0"/>
              <a:t> des </a:t>
            </a:r>
            <a:r>
              <a:rPr lang="en-US" i="1" dirty="0" err="1" smtClean="0"/>
              <a:t>Unendlichen</a:t>
            </a:r>
            <a:r>
              <a:rPr lang="en-US" dirty="0" smtClean="0"/>
              <a:t>.</a:t>
            </a:r>
          </a:p>
          <a:p>
            <a:r>
              <a:rPr lang="en-US" dirty="0" smtClean="0"/>
              <a:t>In </a:t>
            </a:r>
            <a:r>
              <a:rPr lang="en-US" dirty="0" smtClean="0"/>
              <a:t>1881</a:t>
            </a:r>
            <a:r>
              <a:rPr lang="en-US" dirty="0" smtClean="0"/>
              <a:t> he set out the </a:t>
            </a:r>
            <a:r>
              <a:rPr lang="en-US" dirty="0" err="1" smtClean="0"/>
              <a:t>axiomatization</a:t>
            </a:r>
            <a:r>
              <a:rPr lang="en-US" dirty="0" smtClean="0"/>
              <a:t> of natural number arithmetic, a few years before Richard Dedekind and Giuseppe </a:t>
            </a:r>
            <a:r>
              <a:rPr lang="en-US" dirty="0" err="1" smtClean="0"/>
              <a:t>Peano</a:t>
            </a:r>
            <a:r>
              <a:rPr lang="en-US" dirty="0" smtClean="0"/>
              <a:t>. </a:t>
            </a:r>
          </a:p>
          <a:p>
            <a:r>
              <a:rPr lang="en-US" dirty="0" smtClean="0"/>
              <a:t>In </a:t>
            </a:r>
            <a:r>
              <a:rPr lang="en-US" dirty="0" smtClean="0"/>
              <a:t>1885</a:t>
            </a:r>
            <a:r>
              <a:rPr lang="en-US" dirty="0" smtClean="0"/>
              <a:t> he distinguished between first-order and second-order quantification</a:t>
            </a:r>
            <a:r>
              <a:rPr lang="en-US" dirty="0" smtClean="0"/>
              <a:t>.</a:t>
            </a:r>
            <a:r>
              <a:rPr lang="en-US" dirty="0" smtClean="0"/>
              <a:t> In the same paper he set out what can be read as the first (primitive) axiomatic set theory, anticipating </a:t>
            </a:r>
            <a:r>
              <a:rPr lang="en-US" dirty="0" err="1" smtClean="0"/>
              <a:t>Zermelo</a:t>
            </a:r>
            <a:r>
              <a:rPr lang="en-US" dirty="0" smtClean="0"/>
              <a:t> by about two decades (Brady 2000</a:t>
            </a:r>
            <a:r>
              <a:rPr lang="en-US" dirty="0" smtClean="0"/>
              <a:t>,</a:t>
            </a:r>
            <a:r>
              <a:rPr lang="en-US" dirty="0" smtClean="0"/>
              <a:t> pp. 132–3).</a:t>
            </a:r>
          </a:p>
          <a:p>
            <a:r>
              <a:rPr lang="en-US" dirty="0" smtClean="0"/>
              <a:t>In 1886 he saw that Boolean calculations could be carried out via electrical switches, the same idea that was used decades later to produce digital computers.</a:t>
            </a:r>
            <a:endParaRPr lang="en-US" dirty="0"/>
          </a:p>
        </p:txBody>
      </p:sp>
      <p:sp>
        <p:nvSpPr>
          <p:cNvPr id="6" name="TextBox 5"/>
          <p:cNvSpPr txBox="1"/>
          <p:nvPr/>
        </p:nvSpPr>
        <p:spPr>
          <a:xfrm>
            <a:off x="457200" y="5410200"/>
            <a:ext cx="2286000" cy="369332"/>
          </a:xfrm>
          <a:prstGeom prst="rect">
            <a:avLst/>
          </a:prstGeom>
          <a:noFill/>
        </p:spPr>
        <p:txBody>
          <a:bodyPr wrap="square" rtlCol="0">
            <a:spAutoFit/>
          </a:bodyPr>
          <a:lstStyle/>
          <a:p>
            <a:r>
              <a:rPr lang="en-US" dirty="0" smtClean="0"/>
              <a:t>Pragmatism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uclid.bams.1183541145.png"/>
          <p:cNvPicPr>
            <a:picLocks noGrp="1" noChangeAspect="1"/>
          </p:cNvPicPr>
          <p:nvPr>
            <p:ph idx="1"/>
          </p:nvPr>
        </p:nvPicPr>
        <p:blipFill>
          <a:blip r:embed="rId3" cstate="print"/>
          <a:stretch>
            <a:fillRect/>
          </a:stretch>
        </p:blipFill>
        <p:spPr>
          <a:xfrm>
            <a:off x="0" y="-2895599"/>
            <a:ext cx="9144000" cy="10357821"/>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Keynes</a:t>
            </a:r>
            <a:r>
              <a:rPr lang="en-US" b="1" dirty="0" smtClean="0"/>
              <a:t> </a:t>
            </a:r>
            <a:r>
              <a:rPr lang="en-US" dirty="0" smtClean="0"/>
              <a:t>(1883–1946)</a:t>
            </a:r>
            <a:endParaRPr lang="en-US" dirty="0"/>
          </a:p>
        </p:txBody>
      </p:sp>
      <p:pic>
        <p:nvPicPr>
          <p:cNvPr id="4" name="Content Placeholder 3" descr="200px-John_Maynard_Keynes.jpg"/>
          <p:cNvPicPr>
            <a:picLocks noGrp="1" noChangeAspect="1"/>
          </p:cNvPicPr>
          <p:nvPr>
            <p:ph idx="1"/>
          </p:nvPr>
        </p:nvPicPr>
        <p:blipFill>
          <a:blip r:embed="rId3" cstate="print"/>
          <a:stretch>
            <a:fillRect/>
          </a:stretch>
        </p:blipFill>
        <p:spPr>
          <a:xfrm>
            <a:off x="457200" y="1524000"/>
            <a:ext cx="3479800" cy="417576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Richard von </a:t>
            </a:r>
            <a:r>
              <a:rPr lang="en-US" dirty="0" err="1" smtClean="0"/>
              <a:t>Mises</a:t>
            </a:r>
            <a:r>
              <a:rPr lang="en-US" dirty="0" smtClean="0"/>
              <a:t>(1883-1953)</a:t>
            </a:r>
            <a:endParaRPr lang="en-US" dirty="0"/>
          </a:p>
        </p:txBody>
      </p:sp>
      <p:pic>
        <p:nvPicPr>
          <p:cNvPr id="4" name="Content Placeholder 3" descr="220px-Richard_von_Mises.jpeg"/>
          <p:cNvPicPr>
            <a:picLocks noGrp="1" noChangeAspect="1"/>
          </p:cNvPicPr>
          <p:nvPr>
            <p:ph idx="1"/>
          </p:nvPr>
        </p:nvPicPr>
        <p:blipFill>
          <a:blip r:embed="rId3" cstate="print"/>
          <a:stretch>
            <a:fillRect/>
          </a:stretch>
        </p:blipFill>
        <p:spPr>
          <a:xfrm>
            <a:off x="685800" y="1752600"/>
            <a:ext cx="2794000" cy="3962400"/>
          </a:xfrm>
        </p:spPr>
      </p:pic>
      <p:sp>
        <p:nvSpPr>
          <p:cNvPr id="4098" name="Rectangle 2"/>
          <p:cNvSpPr>
            <a:spLocks noChangeArrowheads="1"/>
          </p:cNvSpPr>
          <p:nvPr/>
        </p:nvSpPr>
        <p:spPr bwMode="auto">
          <a:xfrm>
            <a:off x="0" y="-832937"/>
            <a:ext cx="1846142" cy="2123077"/>
          </a:xfrm>
          <a:prstGeom prst="rect">
            <a:avLst/>
          </a:prstGeom>
          <a:noFill/>
          <a:ln w="9525">
            <a:noFill/>
            <a:miter lim="800000"/>
            <a:headEnd/>
            <a:tailEnd/>
          </a:ln>
          <a:effectLst/>
        </p:spPr>
        <p:txBody>
          <a:bodyPr vert="horz" wrap="none" lIns="914112" tIns="914112" rIns="914112" bIns="914112"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4" cstate="print">
            <a:clrChange>
              <a:clrFrom>
                <a:srgbClr val="FFFFFF"/>
              </a:clrFrom>
              <a:clrTo>
                <a:srgbClr val="FFFFFF">
                  <a:alpha val="0"/>
                </a:srgbClr>
              </a:clrTo>
            </a:clrChange>
            <a:lum bright="70000" contrast="-70000"/>
          </a:blip>
          <a:srcRect/>
          <a:stretch>
            <a:fillRect/>
          </a:stretch>
        </p:blipFill>
        <p:spPr bwMode="auto">
          <a:xfrm>
            <a:off x="5334000" y="3117680"/>
            <a:ext cx="1066800" cy="616120"/>
          </a:xfrm>
          <a:prstGeom prst="rect">
            <a:avLst/>
          </a:prstGeom>
          <a:noFill/>
        </p:spPr>
      </p:pic>
      <p:sp>
        <p:nvSpPr>
          <p:cNvPr id="4099" name="Rectangle 3"/>
          <p:cNvSpPr>
            <a:spLocks noChangeArrowheads="1"/>
          </p:cNvSpPr>
          <p:nvPr/>
        </p:nvSpPr>
        <p:spPr bwMode="auto">
          <a:xfrm>
            <a:off x="1" y="8440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832937"/>
            <a:ext cx="1846142" cy="2123077"/>
          </a:xfrm>
          <a:prstGeom prst="rect">
            <a:avLst/>
          </a:prstGeom>
          <a:noFill/>
          <a:ln w="9525">
            <a:noFill/>
            <a:miter lim="800000"/>
            <a:headEnd/>
            <a:tailEnd/>
          </a:ln>
          <a:effectLst/>
        </p:spPr>
        <p:txBody>
          <a:bodyPr vert="horz" wrap="none" lIns="914112" tIns="914112" rIns="914112" bIns="914112" numCol="1" anchor="ctr" anchorCtr="0" compatLnSpc="1">
            <a:prstTxWarp prst="textNoShape">
              <a:avLst/>
            </a:prstTxWarp>
            <a:spAutoFit/>
          </a:bodyPr>
          <a:lstStyle/>
          <a:p>
            <a:endParaRPr lang="en-US"/>
          </a:p>
        </p:txBody>
      </p:sp>
      <p:pic>
        <p:nvPicPr>
          <p:cNvPr id="4100" name="Picture 4"/>
          <p:cNvPicPr>
            <a:picLocks noChangeAspect="1" noChangeArrowheads="1"/>
          </p:cNvPicPr>
          <p:nvPr/>
        </p:nvPicPr>
        <p:blipFill>
          <a:blip r:embed="rId5" cstate="print">
            <a:clrChange>
              <a:clrFrom>
                <a:srgbClr val="FFFFFF"/>
              </a:clrFrom>
              <a:clrTo>
                <a:srgbClr val="FFFFFF">
                  <a:alpha val="0"/>
                </a:srgbClr>
              </a:clrTo>
            </a:clrChange>
            <a:lum bright="70000" contrast="-70000"/>
          </a:blip>
          <a:srcRect/>
          <a:stretch>
            <a:fillRect/>
          </a:stretch>
        </p:blipFill>
        <p:spPr bwMode="auto">
          <a:xfrm>
            <a:off x="5486400" y="5105400"/>
            <a:ext cx="970171" cy="609600"/>
          </a:xfrm>
          <a:prstGeom prst="rect">
            <a:avLst/>
          </a:prstGeom>
          <a:noFill/>
        </p:spPr>
      </p:pic>
      <p:sp>
        <p:nvSpPr>
          <p:cNvPr id="4102" name="Rectangle 6"/>
          <p:cNvSpPr>
            <a:spLocks noChangeArrowheads="1"/>
          </p:cNvSpPr>
          <p:nvPr/>
        </p:nvSpPr>
        <p:spPr bwMode="auto">
          <a:xfrm>
            <a:off x="1" y="87419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4267200" y="4267201"/>
            <a:ext cx="3124200" cy="646331"/>
          </a:xfrm>
          <a:prstGeom prst="rect">
            <a:avLst/>
          </a:prstGeom>
          <a:noFill/>
        </p:spPr>
        <p:txBody>
          <a:bodyPr wrap="square" rtlCol="0">
            <a:spAutoFit/>
          </a:bodyPr>
          <a:lstStyle/>
          <a:p>
            <a:r>
              <a:rPr lang="en-US" dirty="0" smtClean="0"/>
              <a:t>The law of excluded gambling system:</a:t>
            </a:r>
            <a:endParaRPr lang="en-US" dirty="0"/>
          </a:p>
        </p:txBody>
      </p:sp>
      <p:sp>
        <p:nvSpPr>
          <p:cNvPr id="12" name="TextBox 11"/>
          <p:cNvSpPr txBox="1"/>
          <p:nvPr/>
        </p:nvSpPr>
        <p:spPr>
          <a:xfrm>
            <a:off x="4191000" y="2249269"/>
            <a:ext cx="3200400" cy="646331"/>
          </a:xfrm>
          <a:prstGeom prst="rect">
            <a:avLst/>
          </a:prstGeom>
          <a:noFill/>
        </p:spPr>
        <p:txBody>
          <a:bodyPr wrap="square" rtlCol="0">
            <a:spAutoFit/>
          </a:bodyPr>
          <a:lstStyle/>
          <a:p>
            <a:r>
              <a:rPr lang="en-US" dirty="0" smtClean="0"/>
              <a:t>The law of stability of statistical frequencies: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Andrey</a:t>
            </a:r>
            <a:r>
              <a:rPr lang="en-US" dirty="0" smtClean="0"/>
              <a:t> </a:t>
            </a:r>
            <a:r>
              <a:rPr lang="en-US" dirty="0" err="1" smtClean="0"/>
              <a:t>Kolmogorov</a:t>
            </a:r>
            <a:r>
              <a:rPr lang="en-US" dirty="0" smtClean="0"/>
              <a:t> (1903–1987)</a:t>
            </a:r>
            <a:endParaRPr lang="en-US" dirty="0"/>
          </a:p>
        </p:txBody>
      </p:sp>
      <p:pic>
        <p:nvPicPr>
          <p:cNvPr id="4" name="Content Placeholder 3" descr="Andrej_Nikolajewitsch_Kolmogorov.jpg"/>
          <p:cNvPicPr>
            <a:picLocks noGrp="1" noChangeAspect="1"/>
          </p:cNvPicPr>
          <p:nvPr>
            <p:ph idx="1"/>
          </p:nvPr>
        </p:nvPicPr>
        <p:blipFill>
          <a:blip r:embed="rId2" cstate="print"/>
          <a:stretch>
            <a:fillRect/>
          </a:stretch>
        </p:blipFill>
        <p:spPr>
          <a:xfrm>
            <a:off x="685800" y="1676400"/>
            <a:ext cx="2794000" cy="4051300"/>
          </a:xfrm>
        </p:spPr>
      </p:pic>
      <p:pic>
        <p:nvPicPr>
          <p:cNvPr id="1027" name="Picture 3" descr="P(E)\in\mathbb{R}, P(E)\geq 0 \qquad \forall E\in F"/>
          <p:cNvPicPr>
            <a:picLocks noChangeAspect="1" noChangeArrowheads="1"/>
          </p:cNvPicPr>
          <p:nvPr/>
        </p:nvPicPr>
        <p:blipFill>
          <a:blip r:embed="rId3" cstate="print"/>
          <a:srcRect/>
          <a:stretch>
            <a:fillRect/>
          </a:stretch>
        </p:blipFill>
        <p:spPr bwMode="auto">
          <a:xfrm>
            <a:off x="4191000" y="2057401"/>
            <a:ext cx="2676525" cy="200025"/>
          </a:xfrm>
          <a:prstGeom prst="rect">
            <a:avLst/>
          </a:prstGeom>
          <a:noFill/>
        </p:spPr>
      </p:pic>
      <p:pic>
        <p:nvPicPr>
          <p:cNvPr id="1028" name="Picture 4" descr="F"/>
          <p:cNvPicPr>
            <a:picLocks noChangeAspect="1" noChangeArrowheads="1"/>
          </p:cNvPicPr>
          <p:nvPr/>
        </p:nvPicPr>
        <p:blipFill>
          <a:blip r:embed="rId4" cstate="print"/>
          <a:srcRect/>
          <a:stretch>
            <a:fillRect/>
          </a:stretch>
        </p:blipFill>
        <p:spPr bwMode="auto">
          <a:xfrm>
            <a:off x="4495801" y="2362200"/>
            <a:ext cx="142875" cy="133350"/>
          </a:xfrm>
          <a:prstGeom prst="rect">
            <a:avLst/>
          </a:prstGeom>
          <a:noFill/>
        </p:spPr>
      </p:pic>
      <p:pic>
        <p:nvPicPr>
          <p:cNvPr id="1029" name="Picture 5" descr="E"/>
          <p:cNvPicPr>
            <a:picLocks noChangeAspect="1" noChangeArrowheads="1"/>
          </p:cNvPicPr>
          <p:nvPr/>
        </p:nvPicPr>
        <p:blipFill>
          <a:blip r:embed="rId5" cstate="print"/>
          <a:srcRect/>
          <a:stretch>
            <a:fillRect/>
          </a:stretch>
        </p:blipFill>
        <p:spPr bwMode="auto">
          <a:xfrm>
            <a:off x="6019801" y="2362200"/>
            <a:ext cx="142875" cy="133350"/>
          </a:xfrm>
          <a:prstGeom prst="rect">
            <a:avLst/>
          </a:prstGeom>
          <a:noFill/>
        </p:spPr>
      </p:pic>
      <p:pic>
        <p:nvPicPr>
          <p:cNvPr id="1030" name="Picture 6" descr="F"/>
          <p:cNvPicPr>
            <a:picLocks noChangeAspect="1" noChangeArrowheads="1"/>
          </p:cNvPicPr>
          <p:nvPr/>
        </p:nvPicPr>
        <p:blipFill>
          <a:blip r:embed="rId4" cstate="print"/>
          <a:srcRect/>
          <a:stretch>
            <a:fillRect/>
          </a:stretch>
        </p:blipFill>
        <p:spPr bwMode="auto">
          <a:xfrm>
            <a:off x="7010401" y="2362200"/>
            <a:ext cx="142875" cy="133350"/>
          </a:xfrm>
          <a:prstGeom prst="rect">
            <a:avLst/>
          </a:prstGeom>
          <a:noFill/>
        </p:spPr>
      </p:pic>
      <p:pic>
        <p:nvPicPr>
          <p:cNvPr id="1031" name="Picture 7" descr="P(E)"/>
          <p:cNvPicPr>
            <a:picLocks noChangeAspect="1" noChangeArrowheads="1"/>
          </p:cNvPicPr>
          <p:nvPr/>
        </p:nvPicPr>
        <p:blipFill>
          <a:blip r:embed="rId6" cstate="print"/>
          <a:srcRect/>
          <a:stretch>
            <a:fillRect/>
          </a:stretch>
        </p:blipFill>
        <p:spPr bwMode="auto">
          <a:xfrm>
            <a:off x="7924801" y="2286001"/>
            <a:ext cx="419100" cy="200025"/>
          </a:xfrm>
          <a:prstGeom prst="rect">
            <a:avLst/>
          </a:prstGeom>
          <a:noFill/>
        </p:spPr>
      </p:pic>
      <p:pic>
        <p:nvPicPr>
          <p:cNvPr id="1032" name="Picture 8" descr="P(\Omega) = 1."/>
          <p:cNvPicPr>
            <a:picLocks noChangeAspect="1" noChangeArrowheads="1"/>
          </p:cNvPicPr>
          <p:nvPr/>
        </p:nvPicPr>
        <p:blipFill>
          <a:blip r:embed="rId7" cstate="print"/>
          <a:srcRect/>
          <a:stretch>
            <a:fillRect/>
          </a:stretch>
        </p:blipFill>
        <p:spPr bwMode="auto">
          <a:xfrm>
            <a:off x="4305301" y="3581401"/>
            <a:ext cx="800100" cy="200025"/>
          </a:xfrm>
          <a:prstGeom prst="rect">
            <a:avLst/>
          </a:prstGeom>
          <a:noFill/>
        </p:spPr>
      </p:pic>
      <p:pic>
        <p:nvPicPr>
          <p:cNvPr id="1033" name="Picture 9" descr="E_1, E_2, ..."/>
          <p:cNvPicPr>
            <a:picLocks noChangeAspect="1" noChangeArrowheads="1"/>
          </p:cNvPicPr>
          <p:nvPr/>
        </p:nvPicPr>
        <p:blipFill>
          <a:blip r:embed="rId8" cstate="print"/>
          <a:srcRect/>
          <a:stretch>
            <a:fillRect/>
          </a:stretch>
        </p:blipFill>
        <p:spPr bwMode="auto">
          <a:xfrm>
            <a:off x="4152901" y="4857750"/>
            <a:ext cx="723900" cy="171450"/>
          </a:xfrm>
          <a:prstGeom prst="rect">
            <a:avLst/>
          </a:prstGeom>
          <a:noFill/>
        </p:spPr>
      </p:pic>
      <p:pic>
        <p:nvPicPr>
          <p:cNvPr id="1034" name="Picture 10" descr="P(E_1 \cup E_2 \cup \cdots) = \sum_{i=1}^\infty P(E_i)."/>
          <p:cNvPicPr>
            <a:picLocks noChangeAspect="1" noChangeArrowheads="1"/>
          </p:cNvPicPr>
          <p:nvPr/>
        </p:nvPicPr>
        <p:blipFill>
          <a:blip r:embed="rId9" cstate="print"/>
          <a:srcRect/>
          <a:stretch>
            <a:fillRect/>
          </a:stretch>
        </p:blipFill>
        <p:spPr bwMode="auto">
          <a:xfrm>
            <a:off x="5067301" y="4876800"/>
            <a:ext cx="2400300" cy="457200"/>
          </a:xfrm>
          <a:prstGeom prst="rect">
            <a:avLst/>
          </a:prstGeom>
          <a:noFill/>
        </p:spPr>
      </p:pic>
      <p:sp>
        <p:nvSpPr>
          <p:cNvPr id="13" name="TextBox 12"/>
          <p:cNvSpPr txBox="1"/>
          <p:nvPr/>
        </p:nvSpPr>
        <p:spPr>
          <a:xfrm>
            <a:off x="4114800" y="1600201"/>
            <a:ext cx="4572000" cy="4270400"/>
          </a:xfrm>
          <a:prstGeom prst="rect">
            <a:avLst/>
          </a:prstGeom>
          <a:noFill/>
        </p:spPr>
        <p:txBody>
          <a:bodyPr wrap="square" rtlCol="0">
            <a:spAutoFit/>
          </a:bodyPr>
          <a:lstStyle/>
          <a:p>
            <a:pPr lvl="0" fontAlgn="base">
              <a:spcBef>
                <a:spcPct val="0"/>
              </a:spcBef>
              <a:spcAft>
                <a:spcPct val="0"/>
              </a:spcAft>
            </a:pPr>
            <a:r>
              <a:rPr lang="en-US" sz="1400" dirty="0" smtClean="0">
                <a:solidFill>
                  <a:srgbClr val="000000"/>
                </a:solidFill>
                <a:latin typeface="Arial" charset="0"/>
                <a:cs typeface="Arial" charset="0"/>
              </a:rPr>
              <a:t>First axiom </a:t>
            </a:r>
          </a:p>
          <a:p>
            <a:pPr lvl="0" eaLnBrk="0" fontAlgn="base" hangingPunct="0">
              <a:spcBef>
                <a:spcPct val="0"/>
              </a:spcBef>
              <a:spcAft>
                <a:spcPct val="0"/>
              </a:spcAft>
            </a:pPr>
            <a:r>
              <a:rPr lang="en-US" sz="1050" dirty="0" smtClean="0">
                <a:solidFill>
                  <a:schemeClr val="bg1"/>
                </a:solidFill>
                <a:latin typeface="Arial" charset="0"/>
                <a:cs typeface="Arial" charset="0"/>
              </a:rPr>
              <a:t>The probability of an event is a non-negative real number:</a:t>
            </a:r>
          </a:p>
          <a:p>
            <a:pPr lvl="1" indent="-457200" eaLnBrk="0" fontAlgn="base" hangingPunct="0">
              <a:spcBef>
                <a:spcPct val="0"/>
              </a:spcBef>
              <a:spcAft>
                <a:spcPct val="0"/>
              </a:spcAft>
            </a:pPr>
            <a:r>
              <a:rPr lang="en-US" sz="1050" dirty="0" smtClean="0">
                <a:solidFill>
                  <a:schemeClr val="bg1"/>
                </a:solidFill>
                <a:latin typeface="Arial" charset="0"/>
                <a:cs typeface="Arial" charset="0"/>
              </a:rPr>
              <a:t>  </a:t>
            </a:r>
          </a:p>
          <a:p>
            <a:pPr lvl="0" eaLnBrk="0" fontAlgn="base" hangingPunct="0">
              <a:spcBef>
                <a:spcPct val="0"/>
              </a:spcBef>
              <a:spcAft>
                <a:spcPct val="0"/>
              </a:spcAft>
            </a:pPr>
            <a:endParaRPr lang="en-US" sz="1050" dirty="0" smtClean="0">
              <a:solidFill>
                <a:schemeClr val="bg1"/>
              </a:solidFill>
              <a:latin typeface="Arial" charset="0"/>
              <a:cs typeface="Arial" charset="0"/>
            </a:endParaRPr>
          </a:p>
          <a:p>
            <a:pPr lvl="0" eaLnBrk="0" fontAlgn="base" hangingPunct="0">
              <a:spcBef>
                <a:spcPct val="0"/>
              </a:spcBef>
              <a:spcAft>
                <a:spcPct val="0"/>
              </a:spcAft>
            </a:pPr>
            <a:r>
              <a:rPr lang="en-US" sz="1050" dirty="0" smtClean="0">
                <a:solidFill>
                  <a:schemeClr val="bg1"/>
                </a:solidFill>
                <a:latin typeface="Arial" charset="0"/>
                <a:cs typeface="Arial" charset="0"/>
              </a:rPr>
              <a:t>where    is the event space and    is any event in   . In particular,           is always finite, in contrast with more general measure theory. Theories which assign negative probability relax the first axiom.</a:t>
            </a:r>
          </a:p>
          <a:p>
            <a:pPr lvl="0" eaLnBrk="0" fontAlgn="base" hangingPunct="0">
              <a:spcBef>
                <a:spcPct val="0"/>
              </a:spcBef>
              <a:spcAft>
                <a:spcPct val="0"/>
              </a:spcAft>
            </a:pPr>
            <a:r>
              <a:rPr lang="en-US" sz="1400" dirty="0" smtClean="0">
                <a:solidFill>
                  <a:schemeClr val="bg1"/>
                </a:solidFill>
                <a:latin typeface="Arial" charset="0"/>
                <a:cs typeface="Arial" charset="0"/>
              </a:rPr>
              <a:t>Second axiom </a:t>
            </a:r>
            <a:endParaRPr lang="en-US" sz="800" dirty="0" smtClean="0">
              <a:solidFill>
                <a:schemeClr val="bg1"/>
              </a:solidFill>
              <a:latin typeface="Arial" charset="0"/>
              <a:cs typeface="Arial" charset="0"/>
            </a:endParaRPr>
          </a:p>
          <a:p>
            <a:pPr lvl="0" eaLnBrk="0" fontAlgn="base" hangingPunct="0">
              <a:spcBef>
                <a:spcPct val="0"/>
              </a:spcBef>
              <a:spcAft>
                <a:spcPct val="0"/>
              </a:spcAft>
            </a:pPr>
            <a:r>
              <a:rPr lang="en-US" sz="1050" dirty="0" smtClean="0">
                <a:solidFill>
                  <a:schemeClr val="bg1"/>
                </a:solidFill>
                <a:latin typeface="Arial" charset="0"/>
                <a:cs typeface="Arial" charset="0"/>
              </a:rPr>
              <a:t>This is the assumption of </a:t>
            </a:r>
            <a:r>
              <a:rPr lang="en-US" sz="1050" b="1" dirty="0" smtClean="0">
                <a:solidFill>
                  <a:schemeClr val="bg1"/>
                </a:solidFill>
                <a:latin typeface="Arial" charset="0"/>
                <a:cs typeface="Arial" charset="0"/>
              </a:rPr>
              <a:t>unit measure</a:t>
            </a:r>
            <a:r>
              <a:rPr lang="en-US" sz="1050" dirty="0" smtClean="0">
                <a:solidFill>
                  <a:schemeClr val="bg1"/>
                </a:solidFill>
                <a:latin typeface="Arial" charset="0"/>
                <a:cs typeface="Arial" charset="0"/>
              </a:rPr>
              <a:t>: that the probability that some elementary event in the entire sample space will occur is 1. More specifically, </a:t>
            </a:r>
            <a:r>
              <a:rPr lang="en-US" sz="1050" dirty="0" smtClean="0">
                <a:solidFill>
                  <a:schemeClr val="bg1"/>
                </a:solidFill>
                <a:latin typeface="Arial" charset="0"/>
                <a:cs typeface="Arial" charset="0"/>
              </a:rPr>
              <a:t>there </a:t>
            </a:r>
            <a:r>
              <a:rPr lang="en-US" sz="1050" dirty="0" smtClean="0">
                <a:solidFill>
                  <a:schemeClr val="bg1"/>
                </a:solidFill>
                <a:latin typeface="Arial" charset="0"/>
                <a:cs typeface="Arial" charset="0"/>
              </a:rPr>
              <a:t>are no elementary events outside the sample space.</a:t>
            </a:r>
          </a:p>
          <a:p>
            <a:pPr lvl="1" indent="-457200" eaLnBrk="0" fontAlgn="base" hangingPunct="0">
              <a:spcBef>
                <a:spcPct val="0"/>
              </a:spcBef>
              <a:spcAft>
                <a:spcPct val="0"/>
              </a:spcAft>
            </a:pPr>
            <a:r>
              <a:rPr lang="en-US" sz="900" dirty="0" smtClean="0">
                <a:solidFill>
                  <a:schemeClr val="bg1"/>
                </a:solidFill>
                <a:latin typeface="Arial" charset="0"/>
                <a:cs typeface="Arial" charset="0"/>
              </a:rPr>
              <a:t>  </a:t>
            </a:r>
            <a:endParaRPr lang="en-US" sz="1200" dirty="0" smtClean="0">
              <a:solidFill>
                <a:schemeClr val="bg1"/>
              </a:solidFill>
              <a:latin typeface="Arial" charset="0"/>
              <a:cs typeface="Arial" charset="0"/>
            </a:endParaRPr>
          </a:p>
          <a:p>
            <a:pPr lvl="0" eaLnBrk="0" fontAlgn="base" hangingPunct="0">
              <a:spcBef>
                <a:spcPct val="0"/>
              </a:spcBef>
              <a:spcAft>
                <a:spcPct val="0"/>
              </a:spcAft>
            </a:pPr>
            <a:endParaRPr lang="en-US" sz="1050" dirty="0" smtClean="0">
              <a:solidFill>
                <a:schemeClr val="bg1"/>
              </a:solidFill>
              <a:latin typeface="Arial" charset="0"/>
              <a:cs typeface="Arial" charset="0"/>
            </a:endParaRPr>
          </a:p>
          <a:p>
            <a:pPr lvl="0" eaLnBrk="0" fontAlgn="base" hangingPunct="0">
              <a:spcBef>
                <a:spcPct val="0"/>
              </a:spcBef>
              <a:spcAft>
                <a:spcPct val="0"/>
              </a:spcAft>
            </a:pPr>
            <a:r>
              <a:rPr lang="en-US" sz="1050" dirty="0" smtClean="0">
                <a:solidFill>
                  <a:schemeClr val="bg1"/>
                </a:solidFill>
                <a:latin typeface="Arial" charset="0"/>
                <a:cs typeface="Arial" charset="0"/>
              </a:rPr>
              <a:t>This is often overlooked in some mistaken probability calculations; if you cannot precisely define the whole sample space, then the probability of any subset cannot be defined either.</a:t>
            </a:r>
          </a:p>
          <a:p>
            <a:pPr lvl="0" eaLnBrk="0" fontAlgn="base" hangingPunct="0">
              <a:spcBef>
                <a:spcPct val="0"/>
              </a:spcBef>
              <a:spcAft>
                <a:spcPct val="0"/>
              </a:spcAft>
            </a:pPr>
            <a:r>
              <a:rPr lang="en-US" sz="1400" dirty="0" smtClean="0">
                <a:solidFill>
                  <a:schemeClr val="bg1"/>
                </a:solidFill>
                <a:latin typeface="Arial" charset="0"/>
                <a:cs typeface="Arial" charset="0"/>
              </a:rPr>
              <a:t>Third axiom</a:t>
            </a:r>
            <a:br>
              <a:rPr lang="en-US" sz="1400" dirty="0" smtClean="0">
                <a:solidFill>
                  <a:schemeClr val="bg1"/>
                </a:solidFill>
                <a:latin typeface="Arial" charset="0"/>
                <a:cs typeface="Arial" charset="0"/>
              </a:rPr>
            </a:br>
            <a:r>
              <a:rPr lang="en-US" sz="1050" dirty="0" smtClean="0">
                <a:solidFill>
                  <a:schemeClr val="bg1"/>
                </a:solidFill>
                <a:latin typeface="Arial" charset="0"/>
                <a:cs typeface="Arial" charset="0"/>
              </a:rPr>
              <a:t>This is the assumption of σ-</a:t>
            </a:r>
            <a:r>
              <a:rPr lang="en-US" sz="1050" dirty="0" err="1" smtClean="0">
                <a:solidFill>
                  <a:schemeClr val="bg1"/>
                </a:solidFill>
                <a:latin typeface="Arial" charset="0"/>
                <a:cs typeface="Arial" charset="0"/>
              </a:rPr>
              <a:t>additivity</a:t>
            </a:r>
            <a:r>
              <a:rPr lang="en-US" sz="1050" dirty="0" smtClean="0">
                <a:solidFill>
                  <a:schemeClr val="bg1"/>
                </a:solidFill>
                <a:latin typeface="Arial" charset="0"/>
                <a:cs typeface="Arial" charset="0"/>
              </a:rPr>
              <a:t>:</a:t>
            </a:r>
          </a:p>
          <a:p>
            <a:pPr lvl="1" indent="-457200" eaLnBrk="0" fontAlgn="base" hangingPunct="0">
              <a:spcBef>
                <a:spcPct val="0"/>
              </a:spcBef>
              <a:spcAft>
                <a:spcPct val="0"/>
              </a:spcAft>
            </a:pPr>
            <a:r>
              <a:rPr lang="en-US" sz="1050" dirty="0" smtClean="0">
                <a:solidFill>
                  <a:schemeClr val="bg1"/>
                </a:solidFill>
                <a:latin typeface="Arial" charset="0"/>
                <a:cs typeface="Arial" charset="0"/>
              </a:rPr>
              <a:t>Any countable sequence of disjoint (synonymous with </a:t>
            </a:r>
            <a:r>
              <a:rPr lang="en-US" sz="1050" i="1" dirty="0" smtClean="0">
                <a:solidFill>
                  <a:schemeClr val="bg1"/>
                </a:solidFill>
                <a:latin typeface="Arial" charset="0"/>
                <a:cs typeface="Arial" charset="0"/>
              </a:rPr>
              <a:t>mutually exclusive</a:t>
            </a:r>
            <a:r>
              <a:rPr lang="en-US" sz="1050" dirty="0" smtClean="0">
                <a:solidFill>
                  <a:schemeClr val="bg1"/>
                </a:solidFill>
                <a:latin typeface="Arial" charset="0"/>
                <a:cs typeface="Arial" charset="0"/>
              </a:rPr>
              <a:t>)            l           events    satisfies</a:t>
            </a:r>
          </a:p>
          <a:p>
            <a:pPr lvl="2" indent="-914400" eaLnBrk="0" fontAlgn="base" hangingPunct="0">
              <a:spcBef>
                <a:spcPct val="0"/>
              </a:spcBef>
              <a:spcAft>
                <a:spcPct val="0"/>
              </a:spcAft>
            </a:pPr>
            <a:r>
              <a:rPr lang="en-US" sz="1050" dirty="0" smtClean="0">
                <a:solidFill>
                  <a:schemeClr val="bg1"/>
                </a:solidFill>
                <a:latin typeface="Arial" charset="0"/>
                <a:cs typeface="Arial" charset="0"/>
              </a:rPr>
              <a:t>  </a:t>
            </a:r>
          </a:p>
          <a:p>
            <a:pPr lvl="0" eaLnBrk="0" fontAlgn="base" hangingPunct="0">
              <a:spcBef>
                <a:spcPct val="0"/>
              </a:spcBef>
              <a:spcAft>
                <a:spcPct val="0"/>
              </a:spcAft>
            </a:pPr>
            <a:endParaRPr lang="en-US" sz="1050" dirty="0" smtClean="0">
              <a:solidFill>
                <a:schemeClr val="bg1"/>
              </a:solidFill>
              <a:latin typeface="Arial" charset="0"/>
              <a:cs typeface="Arial" charset="0"/>
            </a:endParaRPr>
          </a:p>
          <a:p>
            <a:pPr lvl="0" eaLnBrk="0" fontAlgn="base" hangingPunct="0">
              <a:spcBef>
                <a:spcPct val="0"/>
              </a:spcBef>
              <a:spcAft>
                <a:spcPct val="0"/>
              </a:spcAft>
            </a:pPr>
            <a:r>
              <a:rPr lang="en-US" sz="1050" dirty="0" smtClean="0">
                <a:solidFill>
                  <a:schemeClr val="bg1"/>
                </a:solidFill>
                <a:latin typeface="Arial" charset="0"/>
                <a:cs typeface="Arial" charset="0"/>
              </a:rPr>
              <a:t>Some authors consider merely finitely additive probability spaces, in which case one just needs an algebra of sets, rather than a σ-</a:t>
            </a:r>
            <a:r>
              <a:rPr lang="en-US" sz="1050" dirty="0" err="1" smtClean="0">
                <a:solidFill>
                  <a:schemeClr val="bg1"/>
                </a:solidFill>
                <a:latin typeface="Arial" charset="0"/>
                <a:cs typeface="Arial" charset="0"/>
              </a:rPr>
              <a:t>algebra.Quasiprobability</a:t>
            </a:r>
            <a:r>
              <a:rPr lang="en-US" sz="1050" dirty="0" smtClean="0">
                <a:solidFill>
                  <a:schemeClr val="bg1"/>
                </a:solidFill>
                <a:latin typeface="Arial" charset="0"/>
                <a:cs typeface="Arial" charset="0"/>
              </a:rPr>
              <a:t> distributions</a:t>
            </a:r>
            <a:r>
              <a:rPr lang="en-US" sz="1050" dirty="0" smtClean="0">
                <a:solidFill>
                  <a:srgbClr val="000000"/>
                </a:solidFill>
                <a:latin typeface="Arial" charset="0"/>
                <a:cs typeface="Arial" charset="0"/>
              </a:rPr>
              <a:t> in general relax the third axiom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Birthday Problem</a:t>
            </a:r>
            <a:endParaRPr lang="en-US" dirty="0"/>
          </a:p>
        </p:txBody>
      </p:sp>
      <p:sp>
        <p:nvSpPr>
          <p:cNvPr id="3" name="Content Placeholder 2"/>
          <p:cNvSpPr>
            <a:spLocks noGrp="1"/>
          </p:cNvSpPr>
          <p:nvPr>
            <p:ph idx="1"/>
          </p:nvPr>
        </p:nvSpPr>
        <p:spPr/>
        <p:txBody>
          <a:bodyPr>
            <a:normAutofit/>
          </a:bodyPr>
          <a:lstStyle/>
          <a:p>
            <a:r>
              <a:rPr lang="en-US" sz="3000" dirty="0" smtClean="0"/>
              <a:t>Pigeonhole theorem vs. Probability Theory</a:t>
            </a:r>
            <a:endParaRPr lang="en-US" sz="3000" dirty="0"/>
          </a:p>
        </p:txBody>
      </p:sp>
      <p:pic>
        <p:nvPicPr>
          <p:cNvPr id="6" name="Picture 5" descr="kasra alishahi.jpg"/>
          <p:cNvPicPr>
            <a:picLocks noChangeAspect="1"/>
          </p:cNvPicPr>
          <p:nvPr/>
        </p:nvPicPr>
        <p:blipFill>
          <a:blip r:embed="rId3" cstate="print"/>
          <a:stretch>
            <a:fillRect/>
          </a:stretch>
        </p:blipFill>
        <p:spPr>
          <a:xfrm>
            <a:off x="3152237" y="2209800"/>
            <a:ext cx="2943764" cy="44217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nvGraphicFramePr>
        <p:xfrm>
          <a:off x="2971800" y="1595121"/>
          <a:ext cx="5715000" cy="3784600"/>
        </p:xfrm>
        <a:graphic>
          <a:graphicData uri="http://schemas.openxmlformats.org/drawingml/2006/table">
            <a:tbl>
              <a:tblPr firstRow="1" bandRow="1">
                <a:tableStyleId>{5C22544A-7EE6-4342-B048-85BDC9FD1C3A}</a:tableStyleId>
              </a:tblPr>
              <a:tblGrid>
                <a:gridCol w="2857500"/>
                <a:gridCol w="2857500"/>
              </a:tblGrid>
              <a:tr h="370840">
                <a:tc>
                  <a:txBody>
                    <a:bodyPr/>
                    <a:lstStyle/>
                    <a:p>
                      <a:r>
                        <a:rPr lang="en-US" sz="1800" dirty="0" smtClean="0"/>
                        <a:t>n</a:t>
                      </a:r>
                      <a:endParaRPr lang="en-US" sz="1800" dirty="0"/>
                    </a:p>
                  </a:txBody>
                  <a:tcPr/>
                </a:tc>
                <a:tc>
                  <a:txBody>
                    <a:bodyPr/>
                    <a:lstStyle/>
                    <a:p>
                      <a:r>
                        <a:rPr lang="en-US" sz="1800" dirty="0" smtClean="0"/>
                        <a:t>P(n)</a:t>
                      </a:r>
                      <a:endParaRPr lang="en-US" sz="1800" dirty="0"/>
                    </a:p>
                  </a:txBody>
                  <a:tcPr/>
                </a:tc>
              </a:tr>
              <a:tr h="370840">
                <a:tc>
                  <a:txBody>
                    <a:bodyPr/>
                    <a:lstStyle/>
                    <a:p>
                      <a:r>
                        <a:rPr lang="en-US" sz="1800" dirty="0" smtClean="0"/>
                        <a:t>20</a:t>
                      </a:r>
                      <a:endParaRPr lang="en-US" sz="1800" dirty="0"/>
                    </a:p>
                  </a:txBody>
                  <a:tcPr/>
                </a:tc>
                <a:tc>
                  <a:txBody>
                    <a:bodyPr/>
                    <a:lstStyle/>
                    <a:p>
                      <a:r>
                        <a:rPr lang="en-US" sz="1800" dirty="0" smtClean="0"/>
                        <a:t>41.1%</a:t>
                      </a:r>
                      <a:endParaRPr lang="en-US" sz="1800" dirty="0"/>
                    </a:p>
                  </a:txBody>
                  <a:tcPr/>
                </a:tc>
              </a:tr>
              <a:tr h="370840">
                <a:tc>
                  <a:txBody>
                    <a:bodyPr/>
                    <a:lstStyle/>
                    <a:p>
                      <a:r>
                        <a:rPr lang="en-US" sz="1800" dirty="0" smtClean="0"/>
                        <a:t>23</a:t>
                      </a:r>
                      <a:endParaRPr lang="en-US" sz="1800" dirty="0"/>
                    </a:p>
                  </a:txBody>
                  <a:tcPr/>
                </a:tc>
                <a:tc>
                  <a:txBody>
                    <a:bodyPr/>
                    <a:lstStyle/>
                    <a:p>
                      <a:r>
                        <a:rPr lang="en-US" sz="1800" dirty="0" smtClean="0"/>
                        <a:t>50.7%</a:t>
                      </a:r>
                      <a:endParaRPr lang="en-US" sz="1800" dirty="0"/>
                    </a:p>
                  </a:txBody>
                  <a:tcPr/>
                </a:tc>
              </a:tr>
              <a:tr h="370840">
                <a:tc>
                  <a:txBody>
                    <a:bodyPr/>
                    <a:lstStyle/>
                    <a:p>
                      <a:r>
                        <a:rPr lang="en-US" sz="1800" dirty="0" smtClean="0"/>
                        <a:t>30</a:t>
                      </a:r>
                      <a:endParaRPr lang="en-US" sz="1800" dirty="0"/>
                    </a:p>
                  </a:txBody>
                  <a:tcPr/>
                </a:tc>
                <a:tc>
                  <a:txBody>
                    <a:bodyPr/>
                    <a:lstStyle/>
                    <a:p>
                      <a:r>
                        <a:rPr lang="en-US" sz="1800" dirty="0" smtClean="0"/>
                        <a:t>70.6%</a:t>
                      </a:r>
                      <a:endParaRPr lang="en-US" sz="1800" dirty="0"/>
                    </a:p>
                  </a:txBody>
                  <a:tcPr/>
                </a:tc>
              </a:tr>
              <a:tr h="370840">
                <a:tc>
                  <a:txBody>
                    <a:bodyPr/>
                    <a:lstStyle/>
                    <a:p>
                      <a:r>
                        <a:rPr lang="en-US" sz="1800" dirty="0" smtClean="0"/>
                        <a:t>50</a:t>
                      </a:r>
                      <a:endParaRPr lang="en-US" sz="1800" dirty="0"/>
                    </a:p>
                  </a:txBody>
                  <a:tcPr/>
                </a:tc>
                <a:tc>
                  <a:txBody>
                    <a:bodyPr/>
                    <a:lstStyle/>
                    <a:p>
                      <a:r>
                        <a:rPr lang="en-US" sz="1800" dirty="0" smtClean="0"/>
                        <a:t>97%</a:t>
                      </a:r>
                      <a:endParaRPr lang="en-US" sz="1800" dirty="0"/>
                    </a:p>
                  </a:txBody>
                  <a:tcPr/>
                </a:tc>
              </a:tr>
              <a:tr h="370840">
                <a:tc>
                  <a:txBody>
                    <a:bodyPr/>
                    <a:lstStyle/>
                    <a:p>
                      <a:r>
                        <a:rPr lang="en-US" sz="1800" dirty="0" smtClean="0"/>
                        <a:t>57</a:t>
                      </a:r>
                      <a:endParaRPr lang="en-US" sz="1800" dirty="0"/>
                    </a:p>
                  </a:txBody>
                  <a:tcPr/>
                </a:tc>
                <a:tc>
                  <a:txBody>
                    <a:bodyPr/>
                    <a:lstStyle/>
                    <a:p>
                      <a:r>
                        <a:rPr lang="en-US" sz="1800" dirty="0" smtClean="0"/>
                        <a:t>99%</a:t>
                      </a:r>
                      <a:endParaRPr lang="en-US" sz="1800" dirty="0"/>
                    </a:p>
                  </a:txBody>
                  <a:tcPr/>
                </a:tc>
              </a:tr>
              <a:tr h="370840">
                <a:tc>
                  <a:txBody>
                    <a:bodyPr/>
                    <a:lstStyle/>
                    <a:p>
                      <a:r>
                        <a:rPr lang="en-US" sz="1800" dirty="0" smtClean="0"/>
                        <a:t>100</a:t>
                      </a:r>
                      <a:endParaRPr lang="en-US" sz="1800" dirty="0"/>
                    </a:p>
                  </a:txBody>
                  <a:tcPr/>
                </a:tc>
                <a:tc>
                  <a:txBody>
                    <a:bodyPr/>
                    <a:lstStyle/>
                    <a:p>
                      <a:r>
                        <a:rPr lang="en-US" sz="1800" dirty="0" smtClean="0"/>
                        <a:t>99.99997%</a:t>
                      </a:r>
                      <a:endParaRPr lang="en-US" sz="1800" dirty="0"/>
                    </a:p>
                  </a:txBody>
                  <a:tcPr/>
                </a:tc>
              </a:tr>
              <a:tr h="1188720">
                <a:tc>
                  <a:txBody>
                    <a:bodyPr/>
                    <a:lstStyle/>
                    <a:p>
                      <a:r>
                        <a:rPr lang="en-US" sz="1800" dirty="0" smtClean="0"/>
                        <a:t>200</a:t>
                      </a:r>
                      <a:endParaRPr lang="en-US" sz="1800" dirty="0"/>
                    </a:p>
                  </a:txBody>
                  <a:tcPr/>
                </a:tc>
                <a:tc>
                  <a:txBody>
                    <a:bodyPr/>
                    <a:lstStyle/>
                    <a:p>
                      <a:r>
                        <a:rPr lang="en-US" sz="1800" dirty="0" smtClean="0"/>
                        <a:t>99.</a:t>
                      </a:r>
                      <a:r>
                        <a:rPr lang="en-US" sz="1800" b="0" i="0" kern="1200" dirty="0" smtClean="0">
                          <a:solidFill>
                            <a:schemeClr val="dk1"/>
                          </a:solidFill>
                          <a:latin typeface="+mn-lt"/>
                          <a:ea typeface="+mn-ea"/>
                          <a:cs typeface="+mn-cs"/>
                        </a:rPr>
                        <a:t> 9999999999999999999999999998%</a:t>
                      </a:r>
                      <a:endParaRPr lang="en-US" sz="1800" dirty="0"/>
                    </a:p>
                  </a:txBody>
                  <a:tcPr/>
                </a:tc>
              </a:tr>
            </a:tbl>
          </a:graphicData>
        </a:graphic>
      </p:graphicFrame>
      <p:pic>
        <p:nvPicPr>
          <p:cNvPr id="5" name="Picture 4" descr="Amir Asghari.jpg"/>
          <p:cNvPicPr>
            <a:picLocks noChangeAspect="1"/>
          </p:cNvPicPr>
          <p:nvPr/>
        </p:nvPicPr>
        <p:blipFill>
          <a:blip r:embed="rId2" cstate="print"/>
          <a:stretch>
            <a:fillRect/>
          </a:stretch>
        </p:blipFill>
        <p:spPr>
          <a:xfrm>
            <a:off x="385418" y="1600200"/>
            <a:ext cx="2586382" cy="381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smtClean="0"/>
              <a:t>Galileo(1564-1642)</a:t>
            </a:r>
            <a:endParaRPr lang="en-US" dirty="0"/>
          </a:p>
        </p:txBody>
      </p:sp>
      <p:pic>
        <p:nvPicPr>
          <p:cNvPr id="4" name="Content Placeholder 3" descr="220px-Justus_Sustermans_-_Portrait_of_Galileo_Galilei,_1636.jpg"/>
          <p:cNvPicPr>
            <a:picLocks noGrp="1" noChangeAspect="1"/>
          </p:cNvPicPr>
          <p:nvPr>
            <p:ph idx="1"/>
          </p:nvPr>
        </p:nvPicPr>
        <p:blipFill>
          <a:blip r:embed="rId3" cstate="print"/>
          <a:stretch>
            <a:fillRect/>
          </a:stretch>
        </p:blipFill>
        <p:spPr>
          <a:xfrm>
            <a:off x="381000" y="1972196"/>
            <a:ext cx="2590800" cy="3285605"/>
          </a:xfrm>
        </p:spPr>
      </p:pic>
      <p:sp>
        <p:nvSpPr>
          <p:cNvPr id="5" name="TextBox 4"/>
          <p:cNvSpPr txBox="1"/>
          <p:nvPr/>
        </p:nvSpPr>
        <p:spPr>
          <a:xfrm>
            <a:off x="3733800" y="1524000"/>
            <a:ext cx="3657600" cy="1477328"/>
          </a:xfrm>
          <a:prstGeom prst="rect">
            <a:avLst/>
          </a:prstGeom>
          <a:noFill/>
        </p:spPr>
        <p:txBody>
          <a:bodyPr wrap="square" rtlCol="0">
            <a:spAutoFit/>
          </a:bodyPr>
          <a:lstStyle/>
          <a:p>
            <a:r>
              <a:rPr lang="en-US" dirty="0" smtClean="0"/>
              <a:t>Galileo(1564-1642)</a:t>
            </a:r>
          </a:p>
          <a:p>
            <a:r>
              <a:rPr lang="en-US" dirty="0" smtClean="0"/>
              <a:t>Galileo Paradox:</a:t>
            </a:r>
            <a:r>
              <a:rPr lang="en-US" dirty="0"/>
              <a:t> </a:t>
            </a:r>
            <a:r>
              <a:rPr lang="en-US" sz="1200" dirty="0"/>
              <a:t>which shows that there are as many perfect squares as there are whole numbers, even though most numbers are not perfect squares</a:t>
            </a:r>
            <a:r>
              <a:rPr lang="en-US" sz="1200" dirty="0" smtClean="0"/>
              <a:t>.</a:t>
            </a:r>
            <a:r>
              <a:rPr lang="en-US" sz="1200" b="1" dirty="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Refrences</a:t>
            </a:r>
            <a:endParaRPr lang="en-US" dirty="0"/>
          </a:p>
        </p:txBody>
      </p:sp>
      <p:sp>
        <p:nvSpPr>
          <p:cNvPr id="3" name="Content Placeholder 2"/>
          <p:cNvSpPr>
            <a:spLocks noGrp="1"/>
          </p:cNvSpPr>
          <p:nvPr>
            <p:ph idx="1"/>
          </p:nvPr>
        </p:nvSpPr>
        <p:spPr/>
        <p:txBody>
          <a:bodyPr/>
          <a:lstStyle/>
          <a:p>
            <a:r>
              <a:rPr lang="en-US" dirty="0" smtClean="0"/>
              <a:t>Pathways to </a:t>
            </a:r>
            <a:r>
              <a:rPr lang="en-US" dirty="0" smtClean="0"/>
              <a:t>Probability, Amy C. King/Cecil Read, 1963.</a:t>
            </a:r>
            <a:endParaRPr lang="en-US" dirty="0" smtClean="0"/>
          </a:p>
          <a:p>
            <a:r>
              <a:rPr lang="en-US" dirty="0" smtClean="0"/>
              <a:t>An Objective Theory of </a:t>
            </a:r>
            <a:r>
              <a:rPr lang="en-US" dirty="0" smtClean="0"/>
              <a:t>Probability, </a:t>
            </a:r>
            <a:r>
              <a:rPr lang="en-US" dirty="0" err="1" smtClean="0"/>
              <a:t>Gillies</a:t>
            </a:r>
            <a:r>
              <a:rPr lang="en-US" dirty="0" smtClean="0"/>
              <a:t>, 1973.</a:t>
            </a:r>
            <a:endParaRPr lang="en-US" dirty="0" smtClean="0"/>
          </a:p>
          <a:p>
            <a:r>
              <a:rPr lang="en-US" dirty="0" err="1" smtClean="0"/>
              <a:t>wikipedia.com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a:buNone/>
            </a:pPr>
            <a:r>
              <a:rPr lang="fa-IR" sz="4200" i="1" dirty="0" smtClean="0"/>
              <a:t>         </a:t>
            </a:r>
            <a:r>
              <a:rPr lang="en-US" sz="4200" i="1" dirty="0" err="1" smtClean="0"/>
              <a:t>Simplicio</a:t>
            </a:r>
            <a:r>
              <a:rPr lang="en-US" sz="3400" dirty="0" smtClean="0"/>
              <a:t>: </a:t>
            </a:r>
            <a:r>
              <a:rPr lang="en-US" dirty="0" smtClean="0"/>
              <a:t>Here a difficulty presents itself which appears to me insoluble. Since it is clear that we may have one line greater than another, each containing an infinite number of points, we are forced to admit that, within one and the same class, we may have something greater than infinity, because the infinity of points in the long line is greater than the infinity of points in the short line. This assigning to an infinite quantity a value greater than infinity is quite beyond my comprehension.</a:t>
            </a:r>
            <a:r>
              <a:rPr lang="en-US" sz="3400" dirty="0" smtClean="0"/>
              <a:t/>
            </a:r>
            <a:br>
              <a:rPr lang="en-US" sz="3400" dirty="0" smtClean="0"/>
            </a:br>
            <a:endParaRPr lang="fa-IR" sz="3400" dirty="0" smtClean="0"/>
          </a:p>
          <a:p>
            <a:pPr>
              <a:buNone/>
            </a:pPr>
            <a:r>
              <a:rPr lang="fa-IR" sz="3400" i="1" dirty="0" smtClean="0"/>
              <a:t>           </a:t>
            </a:r>
            <a:r>
              <a:rPr lang="en-US" sz="4200" i="1" dirty="0" err="1" smtClean="0"/>
              <a:t>Salviati</a:t>
            </a:r>
            <a:r>
              <a:rPr lang="en-US" sz="3400" dirty="0" smtClean="0"/>
              <a:t>: </a:t>
            </a:r>
            <a:r>
              <a:rPr lang="en-US" dirty="0" smtClean="0"/>
              <a:t>This is one of the difficulties which arise when we attempt, </a:t>
            </a:r>
            <a:r>
              <a:rPr lang="en-US" sz="4800" b="1" dirty="0" smtClean="0"/>
              <a:t>with our finite minds, to discuss the infinite</a:t>
            </a:r>
            <a:r>
              <a:rPr lang="en-US" sz="3400" dirty="0" smtClean="0"/>
              <a:t>, </a:t>
            </a:r>
            <a:r>
              <a:rPr lang="en-US" dirty="0" smtClean="0"/>
              <a:t>assigning to it those properties which we give to the finite and limited; but this I think is wrong, </a:t>
            </a:r>
            <a:r>
              <a:rPr lang="en-US" sz="4800" b="1" dirty="0" smtClean="0"/>
              <a:t>for we cannot speak of infinite quantities as being the one greater or less than or equal to another</a:t>
            </a:r>
            <a:r>
              <a:rPr lang="en-US" sz="3400" dirty="0" smtClean="0"/>
              <a:t>. </a:t>
            </a:r>
            <a:r>
              <a:rPr lang="en-US" dirty="0" smtClean="0"/>
              <a:t>To prove this I have in mind an argument which, for the sake of clearness, I shall put in the form of questions to </a:t>
            </a:r>
            <a:r>
              <a:rPr lang="en-US" dirty="0" err="1" smtClean="0"/>
              <a:t>Simplicio</a:t>
            </a:r>
            <a:r>
              <a:rPr lang="en-US" dirty="0" smtClean="0"/>
              <a:t> who raised this difficulty.</a:t>
            </a:r>
            <a:br>
              <a:rPr lang="en-US" dirty="0" smtClean="0"/>
            </a:br>
            <a:r>
              <a:rPr lang="en-US" dirty="0" smtClean="0"/>
              <a:t>I take it for granted that you know which of the numbers are squares and which are not.</a:t>
            </a:r>
            <a:br>
              <a:rPr lang="en-US" dirty="0" smtClean="0"/>
            </a:br>
            <a:endParaRPr lang="fa-IR" dirty="0" smtClean="0"/>
          </a:p>
          <a:p>
            <a:pPr>
              <a:buNone/>
            </a:pPr>
            <a:r>
              <a:rPr lang="fa-IR" i="1" dirty="0" smtClean="0"/>
              <a:t>            </a:t>
            </a:r>
            <a:r>
              <a:rPr lang="en-US" i="1" dirty="0" err="1" smtClean="0"/>
              <a:t>Simplicio</a:t>
            </a:r>
            <a:r>
              <a:rPr lang="en-US" dirty="0" smtClean="0"/>
              <a:t>: I am quite aware that a squared number is one which results from the multiplication of another number by itself; thus 4, 9, etc., are squared numbers which come from multiplying 2, 3, etc., by themselves.</a:t>
            </a:r>
            <a:br>
              <a:rPr lang="en-US" dirty="0" smtClean="0"/>
            </a:br>
            <a:endParaRPr lang="fa-IR" dirty="0" smtClean="0"/>
          </a:p>
          <a:p>
            <a:pPr>
              <a:buNone/>
            </a:pPr>
            <a:r>
              <a:rPr lang="fa-IR" i="1" dirty="0" smtClean="0"/>
              <a:t>            </a:t>
            </a:r>
            <a:r>
              <a:rPr lang="en-US" i="1" dirty="0" err="1" smtClean="0"/>
              <a:t>Salviati</a:t>
            </a:r>
            <a:r>
              <a:rPr lang="en-US" dirty="0" smtClean="0"/>
              <a:t>: Very well; and you also know that just as the products are called squares so the factors are called sides or roots; while on the other hand those numbers which do not consist of two equal factors are not squares. Therefore if I assert that all numbers, including both squares and non-squares, are more than the squares alone, I shall speak the truth, shall I not?</a:t>
            </a:r>
            <a:br>
              <a:rPr lang="en-US" dirty="0" smtClean="0"/>
            </a:br>
            <a:endParaRPr lang="fa-IR" dirty="0" smtClean="0"/>
          </a:p>
          <a:p>
            <a:pPr>
              <a:buNone/>
            </a:pPr>
            <a:r>
              <a:rPr lang="fa-IR" i="1" dirty="0" smtClean="0"/>
              <a:t>           </a:t>
            </a:r>
            <a:r>
              <a:rPr lang="en-US" i="1" dirty="0" err="1" smtClean="0"/>
              <a:t>Simplicio</a:t>
            </a:r>
            <a:r>
              <a:rPr lang="en-US" dirty="0" smtClean="0"/>
              <a:t>: Most certainly.</a:t>
            </a:r>
            <a:br>
              <a:rPr lang="en-US" dirty="0" smtClean="0"/>
            </a:br>
            <a:endParaRPr lang="fa-IR" dirty="0" smtClean="0"/>
          </a:p>
          <a:p>
            <a:pPr>
              <a:buNone/>
            </a:pPr>
            <a:r>
              <a:rPr lang="fa-IR" i="1" dirty="0" smtClean="0"/>
              <a:t>            </a:t>
            </a:r>
            <a:r>
              <a:rPr lang="en-US" i="1" dirty="0" err="1" smtClean="0"/>
              <a:t>Salviati</a:t>
            </a:r>
            <a:r>
              <a:rPr lang="en-US" dirty="0" smtClean="0"/>
              <a:t>: If I should ask further how many squares there are one might reply truly that there are as many as the corresponding number of roots, since every square has its own root and every root its own square, while no square has more than one root and no root more than one square.</a:t>
            </a:r>
            <a:br>
              <a:rPr lang="en-US" dirty="0" smtClean="0"/>
            </a:br>
            <a:endParaRPr lang="fa-IR" dirty="0" smtClean="0"/>
          </a:p>
          <a:p>
            <a:pPr>
              <a:buNone/>
            </a:pPr>
            <a:r>
              <a:rPr lang="fa-IR" i="1" dirty="0" smtClean="0"/>
              <a:t>            </a:t>
            </a:r>
            <a:r>
              <a:rPr lang="en-US" i="1" dirty="0" err="1" smtClean="0"/>
              <a:t>Simplicio</a:t>
            </a:r>
            <a:r>
              <a:rPr lang="en-US" dirty="0" smtClean="0"/>
              <a:t>: Precisely so.</a:t>
            </a:r>
            <a:br>
              <a:rPr lang="en-US" dirty="0" smtClean="0"/>
            </a:br>
            <a:endParaRPr lang="fa-IR" dirty="0" smtClean="0"/>
          </a:p>
          <a:p>
            <a:pPr>
              <a:buNone/>
            </a:pPr>
            <a:r>
              <a:rPr lang="fa-IR" i="1" dirty="0" smtClean="0"/>
              <a:t>            </a:t>
            </a:r>
            <a:r>
              <a:rPr lang="en-US" i="1" dirty="0" err="1" smtClean="0"/>
              <a:t>Salviati</a:t>
            </a:r>
            <a:r>
              <a:rPr lang="en-US" dirty="0" smtClean="0"/>
              <a:t>: But if I inquire how many roots there are, it cannot be denied that there are as many as the numbers because every number is the root of some square. This being granted, we must say that there are as many squares as there are numbers because they are just as numerous as their roots, and all the numbers are roots. Yet at the outset we said that there are many more numbers than squares, since the larger portion of them are not squares. Not only so, but the proportionate number of squares diminishes as we pass to larger numbers, Thus up to 100 we have 10 squares, that is, the squares constitute 1/10 part of all the numbers; up to 10000, we find only 1/100 part to be squares; and up to a million only 1/1000 part; on the other hand in an infinite number, if one could conceive of such a thing, he would be forced to admit that there are as many squares as there are numbers taken all together.</a:t>
            </a:r>
            <a:br>
              <a:rPr lang="en-US" dirty="0" smtClean="0"/>
            </a:br>
            <a:endParaRPr lang="fa-IR" dirty="0" smtClean="0"/>
          </a:p>
          <a:p>
            <a:pPr>
              <a:buNone/>
            </a:pPr>
            <a:endParaRPr lang="fa-IR" i="1" dirty="0" smtClean="0"/>
          </a:p>
          <a:p>
            <a:pPr>
              <a:buNone/>
            </a:pPr>
            <a:r>
              <a:rPr lang="fa-IR" i="1" dirty="0" smtClean="0"/>
              <a:t>            </a:t>
            </a:r>
            <a:r>
              <a:rPr lang="en-US" i="1" dirty="0" err="1" smtClean="0"/>
              <a:t>Sagredo</a:t>
            </a:r>
            <a:r>
              <a:rPr lang="en-US" dirty="0" smtClean="0"/>
              <a:t>: What then must one conclude under these circumstances?</a:t>
            </a:r>
            <a:br>
              <a:rPr lang="en-US" dirty="0" smtClean="0"/>
            </a:br>
            <a:endParaRPr lang="fa-IR" dirty="0" smtClean="0"/>
          </a:p>
          <a:p>
            <a:pPr>
              <a:buNone/>
            </a:pPr>
            <a:r>
              <a:rPr lang="fa-IR" i="1" dirty="0" smtClean="0"/>
              <a:t>            </a:t>
            </a:r>
            <a:r>
              <a:rPr lang="en-US" i="1" dirty="0" err="1" smtClean="0"/>
              <a:t>Salviati</a:t>
            </a:r>
            <a:r>
              <a:rPr lang="en-US" dirty="0" smtClean="0"/>
              <a:t>: So far as I see we can only infer that the totality of all numbers is infinite, that the number of squares is infinite, and that the number of their roots is infinite; neither is the number of squares less than the totality of all the numbers, nor the latter greater than the former; </a:t>
            </a:r>
            <a:r>
              <a:rPr lang="en-US" sz="6400" b="1" dirty="0" smtClean="0"/>
              <a:t>and finally the attributes "equal," "greater," and "less," are not applicable to infinite, but only to finite, quantities</a:t>
            </a:r>
            <a:r>
              <a:rPr lang="en-US" sz="3400" dirty="0" smtClean="0"/>
              <a:t>. When therefore </a:t>
            </a:r>
            <a:r>
              <a:rPr lang="en-US" sz="3400" dirty="0" err="1" smtClean="0"/>
              <a:t>Simplicio</a:t>
            </a:r>
            <a:r>
              <a:rPr lang="en-US" sz="3400" dirty="0" smtClean="0"/>
              <a:t> introduces several lines of different lengths and asks me how it is possible that the longer ones do not contain more points than the shorter, I answer him that one line does not contain more or less or just as many points as another, but that each line contains an infinite number.</a:t>
            </a:r>
            <a:r>
              <a:rPr lang="en-US" sz="3400" dirty="0"/>
              <a:t>— </a:t>
            </a:r>
            <a:r>
              <a:rPr lang="en-US" sz="3400" i="1" dirty="0"/>
              <a:t>Galileo, Two New Sciences</a:t>
            </a:r>
            <a:endParaRPr lang="en-US" sz="3400"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 (1623-1662)</a:t>
            </a:r>
            <a:endParaRPr lang="en-US" dirty="0"/>
          </a:p>
        </p:txBody>
      </p:sp>
      <p:pic>
        <p:nvPicPr>
          <p:cNvPr id="4" name="Content Placeholder 3" descr="220px-Blaise_pascal.jpg"/>
          <p:cNvPicPr>
            <a:picLocks noGrp="1" noChangeAspect="1"/>
          </p:cNvPicPr>
          <p:nvPr>
            <p:ph idx="1"/>
          </p:nvPr>
        </p:nvPicPr>
        <p:blipFill>
          <a:blip r:embed="rId3" cstate="print"/>
          <a:stretch>
            <a:fillRect/>
          </a:stretch>
        </p:blipFill>
        <p:spPr>
          <a:xfrm>
            <a:off x="609600" y="1719372"/>
            <a:ext cx="2990203" cy="3157429"/>
          </a:xfrm>
        </p:spPr>
      </p:pic>
      <p:pic>
        <p:nvPicPr>
          <p:cNvPr id="5" name="Picture 4" descr="Death Mask001Paskal.JPG"/>
          <p:cNvPicPr>
            <a:picLocks noChangeAspect="1"/>
          </p:cNvPicPr>
          <p:nvPr/>
        </p:nvPicPr>
        <p:blipFill>
          <a:blip r:embed="rId4" cstate="print"/>
          <a:stretch>
            <a:fillRect/>
          </a:stretch>
        </p:blipFill>
        <p:spPr>
          <a:xfrm>
            <a:off x="6148837" y="2051306"/>
            <a:ext cx="1852164" cy="19110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Fermat (1601 or 1607</a:t>
            </a:r>
            <a:r>
              <a:rPr lang="fa-IR" dirty="0" smtClean="0"/>
              <a:t>-</a:t>
            </a:r>
            <a:r>
              <a:rPr lang="en-US" dirty="0" smtClean="0"/>
              <a:t>1665)</a:t>
            </a:r>
            <a:endParaRPr lang="en-US" dirty="0"/>
          </a:p>
        </p:txBody>
      </p:sp>
      <p:pic>
        <p:nvPicPr>
          <p:cNvPr id="4" name="Content Placeholder 3" descr="220px-Pierre_de_Fermat.jpg"/>
          <p:cNvPicPr>
            <a:picLocks noGrp="1" noChangeAspect="1"/>
          </p:cNvPicPr>
          <p:nvPr>
            <p:ph idx="1"/>
          </p:nvPr>
        </p:nvPicPr>
        <p:blipFill>
          <a:blip r:embed="rId3" cstate="print"/>
          <a:stretch>
            <a:fillRect/>
          </a:stretch>
        </p:blipFill>
        <p:spPr>
          <a:xfrm>
            <a:off x="762000" y="1752600"/>
            <a:ext cx="2794000" cy="3733800"/>
          </a:xfrm>
        </p:spPr>
      </p:pic>
      <p:sp>
        <p:nvSpPr>
          <p:cNvPr id="5" name="Rectangle 4"/>
          <p:cNvSpPr/>
          <p:nvPr/>
        </p:nvSpPr>
        <p:spPr>
          <a:xfrm>
            <a:off x="1447800" y="5638800"/>
            <a:ext cx="1358064" cy="369332"/>
          </a:xfrm>
          <a:prstGeom prst="rect">
            <a:avLst/>
          </a:prstGeom>
        </p:spPr>
        <p:txBody>
          <a:bodyPr wrap="none">
            <a:spAutoFit/>
          </a:bodyPr>
          <a:lstStyle/>
          <a:p>
            <a:r>
              <a:rPr lang="en-US" i="1" dirty="0" smtClean="0"/>
              <a:t>a</a:t>
            </a:r>
            <a:r>
              <a:rPr lang="en-US" i="1" baseline="30000" dirty="0" smtClean="0"/>
              <a:t>n</a:t>
            </a:r>
            <a:r>
              <a:rPr lang="en-US" i="1" dirty="0" smtClean="0"/>
              <a:t> + </a:t>
            </a:r>
            <a:r>
              <a:rPr lang="en-US" i="1" dirty="0" err="1" smtClean="0"/>
              <a:t>b</a:t>
            </a:r>
            <a:r>
              <a:rPr lang="en-US" i="1" baseline="30000" dirty="0" err="1" smtClean="0"/>
              <a:t>n</a:t>
            </a:r>
            <a:r>
              <a:rPr lang="en-US" i="1" dirty="0" smtClean="0"/>
              <a:t> = </a:t>
            </a:r>
            <a:r>
              <a:rPr lang="en-US" i="1" dirty="0" err="1" smtClean="0"/>
              <a:t>c</a:t>
            </a:r>
            <a:r>
              <a:rPr lang="en-US" i="1" baseline="30000" dirty="0" err="1" smtClean="0"/>
              <a:t>n</a:t>
            </a:r>
            <a:endParaRPr lang="en-US" dirty="0"/>
          </a:p>
        </p:txBody>
      </p:sp>
      <p:pic>
        <p:nvPicPr>
          <p:cNvPr id="6" name="Picture 5" descr="220px-Andrew_wiles1-3.jpg"/>
          <p:cNvPicPr>
            <a:picLocks noChangeAspect="1"/>
          </p:cNvPicPr>
          <p:nvPr/>
        </p:nvPicPr>
        <p:blipFill>
          <a:blip r:embed="rId4" cstate="print"/>
          <a:stretch>
            <a:fillRect/>
          </a:stretch>
        </p:blipFill>
        <p:spPr>
          <a:xfrm>
            <a:off x="7467600" y="4876800"/>
            <a:ext cx="811576" cy="1080870"/>
          </a:xfrm>
          <a:prstGeom prst="rect">
            <a:avLst/>
          </a:prstGeom>
        </p:spPr>
      </p:pic>
      <p:sp>
        <p:nvSpPr>
          <p:cNvPr id="7" name="TextBox 6"/>
          <p:cNvSpPr txBox="1"/>
          <p:nvPr/>
        </p:nvSpPr>
        <p:spPr>
          <a:xfrm>
            <a:off x="6553200" y="3048001"/>
            <a:ext cx="2514600" cy="1200329"/>
          </a:xfrm>
          <a:prstGeom prst="rect">
            <a:avLst/>
          </a:prstGeom>
          <a:noFill/>
        </p:spPr>
        <p:txBody>
          <a:bodyPr wrap="square" rtlCol="0">
            <a:spAutoFit/>
          </a:bodyPr>
          <a:lstStyle/>
          <a:p>
            <a:r>
              <a:rPr lang="en-US" dirty="0" smtClean="0"/>
              <a:t>“I have found for this truly wonderful proof, but the margin is too small to hold it.”</a:t>
            </a:r>
            <a:endParaRPr lang="en-US" dirty="0"/>
          </a:p>
        </p:txBody>
      </p:sp>
      <p:pic>
        <p:nvPicPr>
          <p:cNvPr id="9" name="Picture 8" descr="Diophantus-II-8-Fermat.jpg"/>
          <p:cNvPicPr>
            <a:picLocks noChangeAspect="1"/>
          </p:cNvPicPr>
          <p:nvPr/>
        </p:nvPicPr>
        <p:blipFill>
          <a:blip r:embed="rId5" cstate="print"/>
          <a:stretch>
            <a:fillRect/>
          </a:stretch>
        </p:blipFill>
        <p:spPr>
          <a:xfrm>
            <a:off x="3873285" y="2241916"/>
            <a:ext cx="2527516" cy="3930285"/>
          </a:xfrm>
          <a:prstGeom prst="rect">
            <a:avLst/>
          </a:prstGeom>
        </p:spPr>
      </p:pic>
      <p:sp>
        <p:nvSpPr>
          <p:cNvPr id="10" name="Rectangle 9"/>
          <p:cNvSpPr/>
          <p:nvPr/>
        </p:nvSpPr>
        <p:spPr>
          <a:xfrm>
            <a:off x="3962400" y="4724400"/>
            <a:ext cx="1981200" cy="152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err="1" smtClean="0"/>
              <a:t>Probabality</a:t>
            </a:r>
            <a:r>
              <a:rPr lang="en-US" sz="2800" dirty="0" smtClean="0"/>
              <a:t> Becomes Science:</a:t>
            </a:r>
            <a:br>
              <a:rPr lang="en-US" sz="2800" dirty="0" smtClean="0"/>
            </a:br>
            <a:r>
              <a:rPr lang="en-US" sz="2800" dirty="0" smtClean="0"/>
              <a:t>Correspondence between Fermat and Pascal</a:t>
            </a:r>
            <a:endParaRPr lang="en-US" sz="2800" dirty="0"/>
          </a:p>
        </p:txBody>
      </p:sp>
      <p:sp>
        <p:nvSpPr>
          <p:cNvPr id="3" name="Content Placeholder 2"/>
          <p:cNvSpPr>
            <a:spLocks noGrp="1"/>
          </p:cNvSpPr>
          <p:nvPr>
            <p:ph idx="1"/>
          </p:nvPr>
        </p:nvSpPr>
        <p:spPr>
          <a:xfrm>
            <a:off x="457200" y="2103438"/>
            <a:ext cx="8229600" cy="4525963"/>
          </a:xfrm>
        </p:spPr>
        <p:txBody>
          <a:bodyPr/>
          <a:lstStyle/>
          <a:p>
            <a:r>
              <a:rPr lang="en-US" dirty="0" smtClean="0"/>
              <a:t>Problem of Points:</a:t>
            </a:r>
            <a:br>
              <a:rPr lang="en-US" dirty="0" smtClean="0"/>
            </a:br>
            <a:r>
              <a:rPr lang="en-US" sz="1600" dirty="0" smtClean="0"/>
              <a:t>Two equally skilled players are interrupted while playing a game of chance for a certain amount of money. Given the score of the game at that point, how should the stakes be divided?</a:t>
            </a:r>
            <a:endParaRPr lang="en-US" sz="1600" dirty="0"/>
          </a:p>
        </p:txBody>
      </p:sp>
      <p:pic>
        <p:nvPicPr>
          <p:cNvPr id="4" name="Picture 3" descr="DSC_1003.jpg"/>
          <p:cNvPicPr>
            <a:picLocks noChangeAspect="1"/>
          </p:cNvPicPr>
          <p:nvPr/>
        </p:nvPicPr>
        <p:blipFill>
          <a:blip r:embed="rId3" cstate="print"/>
          <a:stretch>
            <a:fillRect/>
          </a:stretch>
        </p:blipFill>
        <p:spPr>
          <a:xfrm>
            <a:off x="2819400" y="3174865"/>
            <a:ext cx="3657600" cy="35307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Huygens(</a:t>
            </a:r>
            <a:r>
              <a:rPr lang="en-US" dirty="0"/>
              <a:t>1629 – </a:t>
            </a:r>
            <a:r>
              <a:rPr lang="en-US" dirty="0" smtClean="0"/>
              <a:t>1695)</a:t>
            </a:r>
            <a:endParaRPr lang="en-US" dirty="0"/>
          </a:p>
        </p:txBody>
      </p:sp>
      <p:pic>
        <p:nvPicPr>
          <p:cNvPr id="4" name="Content Placeholder 3" descr="170px-Christiaan_Huygens.gif"/>
          <p:cNvPicPr>
            <a:picLocks noGrp="1" noChangeAspect="1"/>
          </p:cNvPicPr>
          <p:nvPr>
            <p:ph idx="1"/>
          </p:nvPr>
        </p:nvPicPr>
        <p:blipFill>
          <a:blip r:embed="rId3" cstate="print"/>
          <a:stretch>
            <a:fillRect/>
          </a:stretch>
        </p:blipFill>
        <p:spPr>
          <a:xfrm>
            <a:off x="990601" y="1676400"/>
            <a:ext cx="2171700" cy="3794088"/>
          </a:xfrm>
        </p:spPr>
      </p:pic>
      <p:sp>
        <p:nvSpPr>
          <p:cNvPr id="5" name="TextBox 4"/>
          <p:cNvSpPr txBox="1"/>
          <p:nvPr/>
        </p:nvSpPr>
        <p:spPr>
          <a:xfrm>
            <a:off x="4800600" y="2286001"/>
            <a:ext cx="2362200" cy="369332"/>
          </a:xfrm>
          <a:prstGeom prst="rect">
            <a:avLst/>
          </a:prstGeom>
          <a:noFill/>
        </p:spPr>
        <p:txBody>
          <a:bodyPr wrap="square" rtlCol="0">
            <a:spAutoFit/>
          </a:bodyPr>
          <a:lstStyle/>
          <a:p>
            <a:r>
              <a:rPr lang="en-US" dirty="0" smtClean="0"/>
              <a:t>Probability in Print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3886200" cy="1143000"/>
          </a:xfrm>
        </p:spPr>
        <p:txBody>
          <a:bodyPr>
            <a:normAutofit/>
          </a:bodyPr>
          <a:lstStyle/>
          <a:p>
            <a:r>
              <a:rPr lang="en-US" sz="2000" dirty="0" smtClean="0"/>
              <a:t>Leibniz(1646–</a:t>
            </a:r>
            <a:r>
              <a:rPr lang="en-US" sz="2000" dirty="0" err="1" smtClean="0"/>
              <a:t>1716German</a:t>
            </a:r>
            <a:r>
              <a:rPr lang="en-US" sz="2000" dirty="0" smtClean="0"/>
              <a:t>)</a:t>
            </a:r>
            <a:endParaRPr lang="en-US" sz="2000" dirty="0"/>
          </a:p>
        </p:txBody>
      </p:sp>
      <p:pic>
        <p:nvPicPr>
          <p:cNvPr id="4" name="Content Placeholder 3" descr="Leibnz.jpg"/>
          <p:cNvPicPr>
            <a:picLocks noGrp="1" noChangeAspect="1"/>
          </p:cNvPicPr>
          <p:nvPr>
            <p:ph idx="1"/>
          </p:nvPr>
        </p:nvPicPr>
        <p:blipFill>
          <a:blip r:embed="rId2" cstate="print"/>
          <a:stretch>
            <a:fillRect/>
          </a:stretch>
        </p:blipFill>
        <p:spPr>
          <a:xfrm>
            <a:off x="1143000" y="2438400"/>
            <a:ext cx="1371600" cy="1581606"/>
          </a:xfrm>
        </p:spPr>
      </p:pic>
      <p:sp>
        <p:nvSpPr>
          <p:cNvPr id="5" name="TextBox 4"/>
          <p:cNvSpPr txBox="1"/>
          <p:nvPr/>
        </p:nvSpPr>
        <p:spPr>
          <a:xfrm>
            <a:off x="228600" y="4953001"/>
            <a:ext cx="2971800" cy="646331"/>
          </a:xfrm>
          <a:prstGeom prst="rect">
            <a:avLst/>
          </a:prstGeom>
          <a:noFill/>
        </p:spPr>
        <p:txBody>
          <a:bodyPr wrap="square" rtlCol="0">
            <a:spAutoFit/>
          </a:bodyPr>
          <a:lstStyle/>
          <a:p>
            <a:r>
              <a:rPr lang="en-US" dirty="0" smtClean="0"/>
              <a:t>Leibniz was the first to use the term </a:t>
            </a:r>
            <a:r>
              <a:rPr lang="en-US" i="1" dirty="0" smtClean="0"/>
              <a:t>analysis </a:t>
            </a:r>
            <a:r>
              <a:rPr lang="en-US" i="1" dirty="0" err="1" smtClean="0"/>
              <a:t>situs</a:t>
            </a:r>
            <a:r>
              <a:rPr lang="fa-IR" i="1" dirty="0" smtClean="0"/>
              <a:t>(ناحیه)</a:t>
            </a:r>
            <a:endParaRPr lang="en-US" dirty="0"/>
          </a:p>
        </p:txBody>
      </p:sp>
      <p:sp>
        <p:nvSpPr>
          <p:cNvPr id="1843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3" name="Picture 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209800" y="4557852"/>
            <a:ext cx="1295400" cy="395149"/>
          </a:xfrm>
          <a:prstGeom prst="rect">
            <a:avLst/>
          </a:prstGeom>
          <a:noFill/>
        </p:spPr>
      </p:pic>
      <p:sp>
        <p:nvSpPr>
          <p:cNvPr id="9" name="TextBox 8"/>
          <p:cNvSpPr txBox="1"/>
          <p:nvPr/>
        </p:nvSpPr>
        <p:spPr>
          <a:xfrm>
            <a:off x="259420" y="4267201"/>
            <a:ext cx="2559981" cy="646331"/>
          </a:xfrm>
          <a:prstGeom prst="rect">
            <a:avLst/>
          </a:prstGeom>
          <a:noFill/>
        </p:spPr>
        <p:txBody>
          <a:bodyPr wrap="square" rtlCol="0">
            <a:spAutoFit/>
          </a:bodyPr>
          <a:lstStyle/>
          <a:p>
            <a:r>
              <a:rPr lang="en-US" i="1" dirty="0" err="1" smtClean="0"/>
              <a:t>Dissertatio</a:t>
            </a:r>
            <a:r>
              <a:rPr lang="en-US" i="1" dirty="0" smtClean="0"/>
              <a:t> de Arte </a:t>
            </a:r>
            <a:r>
              <a:rPr lang="en-US" i="1" dirty="0" err="1" smtClean="0"/>
              <a:t>Combinatoria</a:t>
            </a:r>
            <a:r>
              <a:rPr lang="en-US" i="1" dirty="0" smtClean="0"/>
              <a:t>:</a:t>
            </a:r>
            <a:endParaRPr lang="en-US" i="1" dirty="0"/>
          </a:p>
        </p:txBody>
      </p:sp>
      <p:sp>
        <p:nvSpPr>
          <p:cNvPr id="10" name="Title 1"/>
          <p:cNvSpPr txBox="1">
            <a:spLocks/>
          </p:cNvSpPr>
          <p:nvPr/>
        </p:nvSpPr>
        <p:spPr>
          <a:xfrm>
            <a:off x="5867400" y="1447800"/>
            <a:ext cx="29718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John Wallis(1616–1703)</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Content Placeholder 3" descr="200px-John_Wallis_by_Sir_Godfrey_Kneller,_Bt.jpg"/>
          <p:cNvPicPr>
            <a:picLocks noChangeAspect="1"/>
          </p:cNvPicPr>
          <p:nvPr/>
        </p:nvPicPr>
        <p:blipFill>
          <a:blip r:embed="rId4" cstate="print"/>
          <a:stretch>
            <a:fillRect/>
          </a:stretch>
        </p:blipFill>
        <p:spPr>
          <a:xfrm>
            <a:off x="6934200" y="2394966"/>
            <a:ext cx="1295400" cy="1567434"/>
          </a:xfrm>
          <a:prstGeom prst="rect">
            <a:avLst/>
          </a:prstGeom>
        </p:spPr>
      </p:pic>
      <p:sp>
        <p:nvSpPr>
          <p:cNvPr id="12" name="Rectangle 4"/>
          <p:cNvSpPr>
            <a:spLocks noChangeArrowheads="1"/>
          </p:cNvSpPr>
          <p:nvPr/>
        </p:nvSpPr>
        <p:spPr bwMode="auto">
          <a:xfrm>
            <a:off x="5334001" y="4341168"/>
            <a:ext cx="3430977"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cs typeface="Arial" charset="0"/>
              </a:rPr>
              <a:t>He is credited with </a:t>
            </a:r>
            <a:r>
              <a:rPr kumimoji="0" lang="en-US" sz="900" b="0" i="0" u="none" strike="noStrike" cap="none" normalizeH="0" baseline="0" dirty="0" err="1" smtClean="0">
                <a:ln>
                  <a:noFill/>
                </a:ln>
                <a:solidFill>
                  <a:srgbClr val="000000"/>
                </a:solidFill>
                <a:effectLst/>
                <a:latin typeface="Arial" charset="0"/>
                <a:cs typeface="Arial" charset="0"/>
              </a:rPr>
              <a:t>introducin</a:t>
            </a:r>
            <a:r>
              <a:rPr kumimoji="0" lang="en-US" sz="900" b="0" i="0" u="none" strike="noStrike" cap="none" normalizeH="0" baseline="0" dirty="0" smtClean="0">
                <a:ln>
                  <a:noFill/>
                </a:ln>
                <a:solidFill>
                  <a:srgbClr val="000000"/>
                </a:solidFill>
                <a:effectLst/>
                <a:latin typeface="Arial" charset="0"/>
                <a:cs typeface="Arial" charset="0"/>
              </a:rPr>
              <a:t> the </a:t>
            </a:r>
            <a:r>
              <a:rPr kumimoji="0" lang="en-US" sz="900" b="0" i="0" u="none" strike="noStrike" cap="none" normalizeH="0" baseline="0" dirty="0" smtClean="0">
                <a:ln>
                  <a:noFill/>
                </a:ln>
                <a:solidFill>
                  <a:srgbClr val="0B0080"/>
                </a:solidFill>
                <a:effectLst/>
                <a:latin typeface="Arial" charset="0"/>
                <a:cs typeface="Arial" charset="0"/>
                <a:hlinkClick r:id="rId5" tooltip="Symbol"/>
              </a:rPr>
              <a:t>symbol</a:t>
            </a:r>
            <a:r>
              <a:rPr kumimoji="0" lang="en-US" sz="900" b="0" i="0" u="none" strike="noStrike" cap="none" normalizeH="0" baseline="0" dirty="0" smtClean="0">
                <a:ln>
                  <a:noFill/>
                </a:ln>
                <a:solidFill>
                  <a:srgbClr val="000000"/>
                </a:solidFill>
                <a:effectLst/>
                <a:latin typeface="Arial" charset="0"/>
                <a:cs typeface="Arial" charset="0"/>
              </a:rPr>
              <a:t> </a:t>
            </a:r>
            <a:r>
              <a:rPr kumimoji="0" lang="en-US" sz="800" b="0" i="0" u="none" strike="noStrike" cap="none" normalizeH="0" baseline="0" dirty="0" smtClean="0">
                <a:ln>
                  <a:noFill/>
                </a:ln>
                <a:solidFill>
                  <a:schemeClr val="tx1"/>
                </a:solidFill>
                <a:effectLst/>
                <a:latin typeface="Arial" charset="0"/>
                <a:cs typeface="Arial" charset="0"/>
              </a:rPr>
              <a:t>         f</a:t>
            </a:r>
            <a:r>
              <a:rPr kumimoji="0" lang="en-US" sz="900" b="0" i="0" u="none" strike="noStrike" cap="none" normalizeH="0" baseline="0" dirty="0" smtClean="0">
                <a:ln>
                  <a:noFill/>
                </a:ln>
                <a:solidFill>
                  <a:srgbClr val="000000"/>
                </a:solidFill>
                <a:effectLst/>
                <a:latin typeface="Arial" charset="0"/>
                <a:cs typeface="Arial" charset="0"/>
              </a:rPr>
              <a:t>or </a:t>
            </a:r>
            <a:r>
              <a:rPr kumimoji="0" lang="en-US" sz="900" b="0" i="0" u="none" strike="noStrike" cap="none" normalizeH="0" baseline="0" dirty="0" smtClean="0">
                <a:ln>
                  <a:noFill/>
                </a:ln>
                <a:solidFill>
                  <a:srgbClr val="0B0080"/>
                </a:solidFill>
                <a:effectLst/>
                <a:latin typeface="Arial" charset="0"/>
                <a:cs typeface="Arial" charset="0"/>
                <a:hlinkClick r:id="rId6" tooltip="Infinity"/>
              </a:rPr>
              <a:t>infinity</a:t>
            </a:r>
            <a:r>
              <a:rPr kumimoji="0" lang="en-US" sz="900" b="0" i="0" u="none" strike="noStrike" cap="none" normalizeH="0" baseline="0" dirty="0" smtClean="0">
                <a:ln>
                  <a:noFill/>
                </a:ln>
                <a:solidFill>
                  <a:srgbClr val="000000"/>
                </a:solidFill>
                <a:effectLst/>
                <a:latin typeface="Arial" charset="0"/>
                <a:cs typeface="Arial" charset="0"/>
              </a:rPr>
              <a:t>.</a:t>
            </a:r>
            <a:r>
              <a:rPr kumimoji="0" lang="en-US" sz="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843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5" name="Picture 3"/>
          <p:cNvPicPr>
            <a:picLocks noChangeAspect="1" noChangeArrowheads="1"/>
          </p:cNvPicPr>
          <p:nvPr/>
        </p:nvPicPr>
        <p:blipFill>
          <a:blip r:embed="rId7" cstate="print">
            <a:clrChange>
              <a:clrFrom>
                <a:srgbClr val="FFFFFF"/>
              </a:clrFrom>
              <a:clrTo>
                <a:srgbClr val="FFFFFF">
                  <a:alpha val="0"/>
                </a:srgbClr>
              </a:clrTo>
            </a:clrChange>
            <a:lum bright="70000" contrast="-70000"/>
          </a:blip>
          <a:srcRect/>
          <a:stretch>
            <a:fillRect/>
          </a:stretch>
        </p:blipFill>
        <p:spPr bwMode="auto">
          <a:xfrm>
            <a:off x="7010400" y="4876801"/>
            <a:ext cx="1066800" cy="3651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1504</TotalTime>
  <Words>1721</Words>
  <Application>Microsoft Office PowerPoint</Application>
  <PresentationFormat>On-screen Show (4:3)</PresentationFormat>
  <Paragraphs>188</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Foundry</vt:lpstr>
      <vt:lpstr>تاریخچه‌‌ای از نظریه احتمال</vt:lpstr>
      <vt:lpstr>Gerolamo Cardano(1501-1576)</vt:lpstr>
      <vt:lpstr>Galileo(1564-1642)</vt:lpstr>
      <vt:lpstr>Slide 4</vt:lpstr>
      <vt:lpstr>Pascal (1623-1662)</vt:lpstr>
      <vt:lpstr>Fermat (1601 or 1607-1665)</vt:lpstr>
      <vt:lpstr>Probabality Becomes Science: Correspondence between Fermat and Pascal</vt:lpstr>
      <vt:lpstr>Huygens(1629 – 1695)</vt:lpstr>
      <vt:lpstr>Leibniz(1646–1716German)</vt:lpstr>
      <vt:lpstr>Jacob Benoulli (1655 -1705, Switzerland)</vt:lpstr>
      <vt:lpstr>Daniel Bernoulli(1700–1782) </vt:lpstr>
      <vt:lpstr>De Moivre(1667-1754)</vt:lpstr>
      <vt:lpstr>Slide 13</vt:lpstr>
      <vt:lpstr>Leonhard Euler(1707–1783, German)</vt:lpstr>
      <vt:lpstr>Buffon (1707–1788)</vt:lpstr>
      <vt:lpstr>Buffon’s Needle</vt:lpstr>
      <vt:lpstr>Estimating π</vt:lpstr>
      <vt:lpstr>Thomas Bayes(1702-1761)</vt:lpstr>
      <vt:lpstr>-        Bertrand’s Box Paradox -Monty Hall Problem(Steve Selvin) -Three Prisoner Problem(Martin Gardner)</vt:lpstr>
      <vt:lpstr>Slide 20</vt:lpstr>
      <vt:lpstr>Laplace (1749–1827)</vt:lpstr>
      <vt:lpstr>Gauss(1777 –1855)</vt:lpstr>
      <vt:lpstr>Charles Peirce</vt:lpstr>
      <vt:lpstr>Slide 24</vt:lpstr>
      <vt:lpstr>Keynes (1883–1946)</vt:lpstr>
      <vt:lpstr>Richard von Mises(1883-1953)</vt:lpstr>
      <vt:lpstr>Andrey Kolmogorov (1903–1987)</vt:lpstr>
      <vt:lpstr>Birthday Problem</vt:lpstr>
      <vt:lpstr>Slide 29</vt:lpstr>
      <vt:lpstr>Refrences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Gerolamo Cardano(1501-1576)</dc:title>
  <dc:creator>Sahand</dc:creator>
  <cp:lastModifiedBy>Sahand</cp:lastModifiedBy>
  <cp:revision>151</cp:revision>
  <dcterms:created xsi:type="dcterms:W3CDTF">2013-05-07T14:44:01Z</dcterms:created>
  <dcterms:modified xsi:type="dcterms:W3CDTF">2013-05-17T20:51:09Z</dcterms:modified>
</cp:coreProperties>
</file>