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15"/>
  </p:notesMasterIdLst>
  <p:sldIdLst>
    <p:sldId id="267" r:id="rId2"/>
    <p:sldId id="268" r:id="rId3"/>
    <p:sldId id="270" r:id="rId4"/>
    <p:sldId id="271" r:id="rId5"/>
    <p:sldId id="273" r:id="rId6"/>
    <p:sldId id="274" r:id="rId7"/>
    <p:sldId id="297" r:id="rId8"/>
    <p:sldId id="275" r:id="rId9"/>
    <p:sldId id="301" r:id="rId10"/>
    <p:sldId id="276" r:id="rId11"/>
    <p:sldId id="278" r:id="rId12"/>
    <p:sldId id="296" r:id="rId13"/>
    <p:sldId id="302"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E4C"/>
    <a:srgbClr val="31615B"/>
    <a:srgbClr val="509E95"/>
    <a:srgbClr val="9ECEC8"/>
    <a:srgbClr val="4282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varScale="1">
        <p:scale>
          <a:sx n="74" d="100"/>
          <a:sy n="74" d="100"/>
        </p:scale>
        <p:origin x="540" y="3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CEEA5D7-0CDD-43A7-8003-D7DE6FC2C183}" type="datetimeFigureOut">
              <a:rPr lang="fa-IR" smtClean="0"/>
              <a:pPr/>
              <a:t>07/03/1439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7568905-AFFB-4C07-919F-AC4DCFB2FEA5}" type="slidenum">
              <a:rPr lang="fa-IR" smtClean="0"/>
              <a:pPr/>
              <a:t>‹#›</a:t>
            </a:fld>
            <a:endParaRPr lang="fa-IR"/>
          </a:p>
        </p:txBody>
      </p:sp>
    </p:spTree>
    <p:extLst>
      <p:ext uri="{BB962C8B-B14F-4D97-AF65-F5344CB8AC3E}">
        <p14:creationId xmlns:p14="http://schemas.microsoft.com/office/powerpoint/2010/main" val="292990033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F509D2B-3AAA-496B-BDC2-F0F77648AA6E}" type="datetimeFigureOut">
              <a:rPr lang="fa-IR" smtClean="0"/>
              <a:pPr/>
              <a:t>07/03/1439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6D1D120-2430-4316-A236-963468CEBEDA}" type="slidenum">
              <a:rPr lang="fa-IR" smtClean="0"/>
              <a:pPr/>
              <a:t>‹#›</a:t>
            </a:fld>
            <a:endParaRPr lang="fa-I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81423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6D1D120-2430-4316-A236-963468CEBEDA}" type="slidenum">
              <a:rPr lang="fa-IR" smtClean="0"/>
              <a:pPr/>
              <a:t>‹#›</a:t>
            </a:fld>
            <a:endParaRPr lang="fa-IR"/>
          </a:p>
        </p:txBody>
      </p:sp>
    </p:spTree>
    <p:extLst>
      <p:ext uri="{BB962C8B-B14F-4D97-AF65-F5344CB8AC3E}">
        <p14:creationId xmlns:p14="http://schemas.microsoft.com/office/powerpoint/2010/main" val="15520833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6D1D120-2430-4316-A236-963468CEBEDA}" type="slidenum">
              <a:rPr lang="fa-IR" smtClean="0"/>
              <a:pPr/>
              <a:t>‹#›</a:t>
            </a:fld>
            <a:endParaRPr lang="fa-I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03623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6D1D120-2430-4316-A236-963468CEBEDA}" type="slidenum">
              <a:rPr lang="fa-IR" smtClean="0"/>
              <a:pPr/>
              <a:t>‹#›</a:t>
            </a:fld>
            <a:endParaRPr lang="fa-IR"/>
          </a:p>
        </p:txBody>
      </p:sp>
    </p:spTree>
    <p:extLst>
      <p:ext uri="{BB962C8B-B14F-4D97-AF65-F5344CB8AC3E}">
        <p14:creationId xmlns:p14="http://schemas.microsoft.com/office/powerpoint/2010/main" val="5240601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6D1D120-2430-4316-A236-963468CEBEDA}" type="slidenum">
              <a:rPr lang="fa-IR" smtClean="0"/>
              <a:pPr/>
              <a:t>‹#›</a:t>
            </a:fld>
            <a:endParaRPr lang="fa-IR"/>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4852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6D1D120-2430-4316-A236-963468CEBEDA}" type="slidenum">
              <a:rPr lang="fa-IR" smtClean="0"/>
              <a:pPr/>
              <a:t>‹#›</a:t>
            </a:fld>
            <a:endParaRPr lang="fa-IR"/>
          </a:p>
        </p:txBody>
      </p:sp>
    </p:spTree>
    <p:extLst>
      <p:ext uri="{BB962C8B-B14F-4D97-AF65-F5344CB8AC3E}">
        <p14:creationId xmlns:p14="http://schemas.microsoft.com/office/powerpoint/2010/main" val="21641602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6D1D120-2430-4316-A236-963468CEBEDA}" type="slidenum">
              <a:rPr lang="fa-IR" smtClean="0"/>
              <a:pPr/>
              <a:t>‹#›</a:t>
            </a:fld>
            <a:endParaRPr lang="fa-IR"/>
          </a:p>
        </p:txBody>
      </p:sp>
    </p:spTree>
    <p:extLst>
      <p:ext uri="{BB962C8B-B14F-4D97-AF65-F5344CB8AC3E}">
        <p14:creationId xmlns:p14="http://schemas.microsoft.com/office/powerpoint/2010/main" val="39486074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6D1D120-2430-4316-A236-963468CEBEDA}" type="slidenum">
              <a:rPr lang="fa-IR" smtClean="0"/>
              <a:pPr/>
              <a:t>‹#›</a:t>
            </a:fld>
            <a:endParaRPr lang="fa-IR"/>
          </a:p>
        </p:txBody>
      </p:sp>
    </p:spTree>
    <p:extLst>
      <p:ext uri="{BB962C8B-B14F-4D97-AF65-F5344CB8AC3E}">
        <p14:creationId xmlns:p14="http://schemas.microsoft.com/office/powerpoint/2010/main" val="27627505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6D1D120-2430-4316-A236-963468CEBEDA}" type="slidenum">
              <a:rPr lang="fa-IR" smtClean="0"/>
              <a:pPr/>
              <a:t>‹#›</a:t>
            </a:fld>
            <a:endParaRPr lang="fa-IR"/>
          </a:p>
        </p:txBody>
      </p:sp>
    </p:spTree>
    <p:extLst>
      <p:ext uri="{BB962C8B-B14F-4D97-AF65-F5344CB8AC3E}">
        <p14:creationId xmlns:p14="http://schemas.microsoft.com/office/powerpoint/2010/main" val="705711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6D1D120-2430-4316-A236-963468CEBEDA}" type="slidenum">
              <a:rPr lang="fa-IR" smtClean="0"/>
              <a:pPr/>
              <a:t>‹#›</a:t>
            </a:fld>
            <a:endParaRPr lang="fa-IR"/>
          </a:p>
        </p:txBody>
      </p:sp>
    </p:spTree>
    <p:extLst>
      <p:ext uri="{BB962C8B-B14F-4D97-AF65-F5344CB8AC3E}">
        <p14:creationId xmlns:p14="http://schemas.microsoft.com/office/powerpoint/2010/main" val="26655685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509D2B-3AAA-496B-BDC2-F0F77648AA6E}" type="datetimeFigureOut">
              <a:rPr lang="fa-IR" smtClean="0"/>
              <a:pPr/>
              <a:t>07/03/1439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6D1D120-2430-4316-A236-963468CEBEDA}" type="slidenum">
              <a:rPr lang="fa-IR" smtClean="0"/>
              <a:pPr/>
              <a:t>‹#›</a:t>
            </a:fld>
            <a:endParaRPr lang="fa-I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7378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3000" r="-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F509D2B-3AAA-496B-BDC2-F0F77648AA6E}" type="datetimeFigureOut">
              <a:rPr lang="fa-IR" smtClean="0"/>
              <a:pPr/>
              <a:t>07/03/1439</a:t>
            </a:fld>
            <a:endParaRPr lang="fa-I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a-I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6D1D120-2430-4316-A236-963468CEBEDA}" type="slidenum">
              <a:rPr lang="fa-IR" smtClean="0"/>
              <a:pPr/>
              <a:t>‹#›</a:t>
            </a:fld>
            <a:endParaRPr lang="fa-I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4963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xStyles>
    <p:titleStyle>
      <a:lvl1pPr algn="l" defTabSz="914400" rtl="1"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r" defTabSz="914400" rtl="1"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r" defTabSz="914400" rtl="1"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pic>
        <p:nvPicPr>
          <p:cNvPr id="3" name="Content Placeholder 3" descr="9.gif"/>
          <p:cNvPicPr>
            <a:picLocks noGrp="1" noChangeAspect="1"/>
          </p:cNvPicPr>
          <p:nvPr>
            <p:ph idx="1"/>
          </p:nvPr>
        </p:nvPicPr>
        <p:blipFill>
          <a:blip r:embed="rId2"/>
          <a:stretch>
            <a:fillRect/>
          </a:stretch>
        </p:blipFill>
        <p:spPr>
          <a:xfrm rot="20598645">
            <a:off x="697671" y="-288278"/>
            <a:ext cx="3252804" cy="5335880"/>
          </a:xfr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p:cNvSpPr>
            <a:spLocks noChangeArrowheads="1"/>
          </p:cNvSpPr>
          <p:nvPr/>
        </p:nvSpPr>
        <p:spPr bwMode="auto">
          <a:xfrm>
            <a:off x="179512" y="516803"/>
            <a:ext cx="8856983" cy="6494085"/>
          </a:xfrm>
          <a:prstGeom prst="rect">
            <a:avLst/>
          </a:prstGeom>
          <a:gradFill flip="none" rotWithShape="1">
            <a:gsLst>
              <a:gs pos="0">
                <a:srgbClr val="42827A">
                  <a:tint val="66000"/>
                  <a:satMod val="160000"/>
                </a:srgbClr>
              </a:gs>
              <a:gs pos="50000">
                <a:srgbClr val="42827A">
                  <a:tint val="44500"/>
                  <a:satMod val="160000"/>
                </a:srgbClr>
              </a:gs>
              <a:gs pos="100000">
                <a:srgbClr val="42827A">
                  <a:tint val="23500"/>
                  <a:satMod val="160000"/>
                </a:srgbClr>
              </a:gs>
            </a:gsLst>
            <a:lin ang="2700000" scaled="1"/>
            <a:tileRect/>
          </a:gradFill>
          <a:ln>
            <a:solidFill>
              <a:srgbClr val="9ECEC8"/>
            </a:solidFill>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a:lnSpc>
                <a:spcPct val="200000"/>
              </a:lnSpc>
            </a:pPr>
            <a:r>
              <a:rPr lang="fa-IR" sz="1600" b="1" dirty="0">
                <a:solidFill>
                  <a:schemeClr val="tx1"/>
                </a:solidFill>
                <a:latin typeface="Arial" pitchFamily="34" charset="0"/>
                <a:ea typeface="Times New Roman" pitchFamily="18" charset="0"/>
                <a:cs typeface="B Nazanin" pitchFamily="2" charset="-78"/>
              </a:rPr>
              <a:t>الف) مدرسه </a:t>
            </a:r>
            <a:r>
              <a:rPr lang="fa-IR" sz="1600" b="1" dirty="0">
                <a:solidFill>
                  <a:schemeClr val="tx1"/>
                </a:solidFill>
                <a:latin typeface="Arial" pitchFamily="34" charset="0"/>
                <a:ea typeface="Times New Roman" pitchFamily="18" charset="0"/>
                <a:cs typeface="B Nazanin" pitchFamily="2" charset="-78"/>
              </a:rPr>
              <a:t>را در قالب یک تیم در نظر بگیرید. آرمان مشترک این تیم چیست؟ </a:t>
            </a:r>
            <a:r>
              <a:rPr lang="fa-IR" sz="1600" b="1" dirty="0">
                <a:solidFill>
                  <a:schemeClr val="tx1"/>
                </a:solidFill>
                <a:latin typeface="Arial" pitchFamily="34" charset="0"/>
                <a:ea typeface="Times New Roman" pitchFamily="18" charset="0"/>
                <a:cs typeface="B Nazanin" pitchFamily="2" charset="-78"/>
              </a:rPr>
              <a:t>آموزش بهتر  </a:t>
            </a:r>
          </a:p>
          <a:p>
            <a:pPr algn="just">
              <a:lnSpc>
                <a:spcPct val="200000"/>
              </a:lnSpc>
            </a:pPr>
            <a:r>
              <a:rPr lang="fa-IR" sz="1600" b="1" dirty="0">
                <a:solidFill>
                  <a:schemeClr val="tx1"/>
                </a:solidFill>
                <a:latin typeface="Arial" pitchFamily="34" charset="0"/>
                <a:ea typeface="Times New Roman" pitchFamily="18" charset="0"/>
                <a:cs typeface="B Nazanin" pitchFamily="2" charset="-78"/>
              </a:rPr>
              <a:t>نقشهای </a:t>
            </a:r>
            <a:r>
              <a:rPr lang="fa-IR" sz="1600" b="1" dirty="0">
                <a:solidFill>
                  <a:schemeClr val="tx1"/>
                </a:solidFill>
                <a:latin typeface="Arial" pitchFamily="34" charset="0"/>
                <a:ea typeface="Times New Roman" pitchFamily="18" charset="0"/>
                <a:cs typeface="B Nazanin" pitchFamily="2" charset="-78"/>
              </a:rPr>
              <a:t>اعضای این تیم را بنویسید. </a:t>
            </a:r>
            <a:r>
              <a:rPr lang="fa-IR" sz="1600" b="1" dirty="0" smtClean="0">
                <a:solidFill>
                  <a:schemeClr val="tx1"/>
                </a:solidFill>
                <a:latin typeface="Arial" pitchFamily="34" charset="0"/>
                <a:ea typeface="Times New Roman" pitchFamily="18" charset="0"/>
                <a:cs typeface="B Nazanin" pitchFamily="2" charset="-78"/>
              </a:rPr>
              <a:t>حال </a:t>
            </a:r>
            <a:r>
              <a:rPr lang="fa-IR" sz="1600" b="1" dirty="0">
                <a:solidFill>
                  <a:schemeClr val="tx1"/>
                </a:solidFill>
                <a:latin typeface="Arial" pitchFamily="34" charset="0"/>
                <a:ea typeface="Times New Roman" pitchFamily="18" charset="0"/>
                <a:cs typeface="B Nazanin" pitchFamily="2" charset="-78"/>
              </a:rPr>
              <a:t>به نوبت هر کس نقشی را انتخاب کند و بگوید در این نقش چه وظایف و مسئولیتهایی دارد. برای انجام بهتر نقش خود چه کار میکردید. </a:t>
            </a:r>
            <a:endParaRPr lang="fa-IR" sz="1600" b="1" dirty="0" smtClean="0">
              <a:solidFill>
                <a:schemeClr val="tx1"/>
              </a:solidFill>
              <a:latin typeface="Arial" pitchFamily="34" charset="0"/>
              <a:ea typeface="Times New Roman" pitchFamily="18" charset="0"/>
              <a:cs typeface="B Nazanin" pitchFamily="2" charset="-78"/>
            </a:endParaRPr>
          </a:p>
          <a:p>
            <a:pPr algn="just">
              <a:lnSpc>
                <a:spcPct val="200000"/>
              </a:lnSpc>
            </a:pPr>
            <a:r>
              <a:rPr lang="fa-IR" sz="1600" b="1" dirty="0">
                <a:solidFill>
                  <a:schemeClr val="tx1"/>
                </a:solidFill>
                <a:latin typeface="Arial" pitchFamily="34" charset="0"/>
                <a:ea typeface="Times New Roman" pitchFamily="18" charset="0"/>
                <a:cs typeface="B Nazanin" pitchFamily="2" charset="-78"/>
              </a:rPr>
              <a:t>ب)در </a:t>
            </a:r>
            <a:r>
              <a:rPr lang="fa-IR" sz="1600" b="1" dirty="0">
                <a:solidFill>
                  <a:schemeClr val="tx1"/>
                </a:solidFill>
                <a:latin typeface="Arial" pitchFamily="34" charset="0"/>
                <a:ea typeface="Times New Roman" pitchFamily="18" charset="0"/>
                <a:cs typeface="B Nazanin" pitchFamily="2" charset="-78"/>
              </a:rPr>
              <a:t>قسمت «</a:t>
            </a:r>
            <a:r>
              <a:rPr lang="fa-IR" sz="1600" b="1" dirty="0">
                <a:solidFill>
                  <a:schemeClr val="tx1"/>
                </a:solidFill>
                <a:latin typeface="Arial" pitchFamily="34" charset="0"/>
                <a:ea typeface="Times New Roman" pitchFamily="18" charset="0"/>
                <a:cs typeface="B Nazanin" pitchFamily="2" charset="-78"/>
              </a:rPr>
              <a:t>الف» </a:t>
            </a:r>
            <a:r>
              <a:rPr lang="fa-IR" sz="1600" b="1" dirty="0">
                <a:solidFill>
                  <a:schemeClr val="tx1"/>
                </a:solidFill>
                <a:latin typeface="Arial" pitchFamily="34" charset="0"/>
                <a:ea typeface="Times New Roman" pitchFamily="18" charset="0"/>
                <a:cs typeface="B Nazanin" pitchFamily="2" charset="-78"/>
              </a:rPr>
              <a:t>نقشهای تیم مدرسه را یادداشت کنید</a:t>
            </a:r>
            <a:r>
              <a:rPr lang="fa-IR" sz="1600" dirty="0"/>
              <a:t>. </a:t>
            </a:r>
            <a:endParaRPr lang="fa-IR" sz="1600" b="1" dirty="0">
              <a:solidFill>
                <a:schemeClr val="tx1"/>
              </a:solidFill>
              <a:latin typeface="Arial" pitchFamily="34" charset="0"/>
              <a:ea typeface="Times New Roman" pitchFamily="18" charset="0"/>
              <a:cs typeface="B Nazanin" pitchFamily="2" charset="-78"/>
            </a:endParaRPr>
          </a:p>
          <a:p>
            <a:pPr algn="just">
              <a:lnSpc>
                <a:spcPct val="200000"/>
              </a:lnSpc>
            </a:pPr>
            <a:r>
              <a:rPr lang="fa-IR" sz="1600" b="1" dirty="0">
                <a:solidFill>
                  <a:srgbClr val="FF0000"/>
                </a:solidFill>
                <a:latin typeface="Arial" pitchFamily="34" charset="0"/>
                <a:ea typeface="Times New Roman" pitchFamily="18" charset="0"/>
                <a:cs typeface="B Nazanin" pitchFamily="2" charset="-78"/>
              </a:rPr>
              <a:t>رئیس مدرسه بعنوان رهبر: تدوین برنامه سالانه ورسیدگی و برطرف کردن مشکلات دانش آموزان و معلمان – مدیریت مالی و زمان – سازماندهی کلیه امور</a:t>
            </a:r>
          </a:p>
          <a:p>
            <a:pPr algn="just">
              <a:lnSpc>
                <a:spcPct val="200000"/>
              </a:lnSpc>
            </a:pPr>
            <a:r>
              <a:rPr lang="fa-IR" sz="1600" b="1" dirty="0">
                <a:solidFill>
                  <a:srgbClr val="FF0000"/>
                </a:solidFill>
                <a:latin typeface="Arial" pitchFamily="34" charset="0"/>
                <a:ea typeface="Times New Roman" pitchFamily="18" charset="0"/>
                <a:cs typeface="B Nazanin" pitchFamily="2" charset="-78"/>
              </a:rPr>
              <a:t>معاونین: همکاری با مدیر و معلمین و انجام وظایف</a:t>
            </a:r>
          </a:p>
          <a:p>
            <a:pPr algn="just">
              <a:lnSpc>
                <a:spcPct val="200000"/>
              </a:lnSpc>
            </a:pPr>
            <a:r>
              <a:rPr lang="fa-IR" sz="1600" b="1" dirty="0">
                <a:solidFill>
                  <a:srgbClr val="FF0000"/>
                </a:solidFill>
                <a:latin typeface="Arial" pitchFamily="34" charset="0"/>
                <a:ea typeface="Times New Roman" pitchFamily="18" charset="0"/>
                <a:cs typeface="B Nazanin" pitchFamily="2" charset="-78"/>
              </a:rPr>
              <a:t>معلم: هر معلم دانش آموزان خود را به چند تیم کوچک تقسیم می کند طوری که درس هر جلسه را از قبل، هر دانش آموز یک قسمت متفاوت از درس را به اعضای تیم خود یاد می دهد سپس نهایتا سر جلسه تدریس همگی آمادگی قبلی لازم را بدست می آورند.</a:t>
            </a:r>
          </a:p>
          <a:p>
            <a:pPr algn="just">
              <a:lnSpc>
                <a:spcPct val="200000"/>
              </a:lnSpc>
            </a:pPr>
            <a:r>
              <a:rPr lang="fa-IR" sz="1600" b="1" dirty="0">
                <a:solidFill>
                  <a:srgbClr val="FF0000"/>
                </a:solidFill>
                <a:latin typeface="Arial" pitchFamily="34" charset="0"/>
                <a:ea typeface="Times New Roman" pitchFamily="18" charset="0"/>
                <a:cs typeface="B Nazanin" pitchFamily="2" charset="-78"/>
              </a:rPr>
              <a:t>معلم افراد قوی و ضعیف را با هم در گروه قرار می دهد و بر پیشرفت کار نظارت می کند و در نهایت به میزان یادگیری مطالب و عملکرد اعضای تیم ها طبق ارزشیابی خود نمره می دهد و در مورد ضعف های آنها به بحث  گفتگو می پردازد.</a:t>
            </a:r>
          </a:p>
          <a:p>
            <a:pPr algn="just">
              <a:lnSpc>
                <a:spcPct val="200000"/>
              </a:lnSpc>
            </a:pPr>
            <a:r>
              <a:rPr lang="fa-IR" sz="1600" b="1" dirty="0">
                <a:solidFill>
                  <a:srgbClr val="FF0000"/>
                </a:solidFill>
                <a:latin typeface="Arial" pitchFamily="34" charset="0"/>
                <a:ea typeface="Times New Roman" pitchFamily="18" charset="0"/>
                <a:cs typeface="B Nazanin" pitchFamily="2" charset="-78"/>
              </a:rPr>
              <a:t>دانش آموزان: تلاش و یادگیری دروس و تبعیت از رئیس و معلم</a:t>
            </a:r>
            <a:endParaRPr lang="fa-IR" sz="2000" b="1" dirty="0">
              <a:solidFill>
                <a:srgbClr val="FF0000"/>
              </a:solidFill>
              <a:latin typeface="Arial" pitchFamily="34" charset="0"/>
              <a:ea typeface="Times New Roman" pitchFamily="18" charset="0"/>
              <a:cs typeface="B Nazanin" pitchFamily="2" charset="-78"/>
            </a:endParaRPr>
          </a:p>
        </p:txBody>
      </p:sp>
      <p:sp>
        <p:nvSpPr>
          <p:cNvPr id="4" name="TextBox 3"/>
          <p:cNvSpPr txBox="1"/>
          <p:nvPr/>
        </p:nvSpPr>
        <p:spPr>
          <a:xfrm>
            <a:off x="6950619" y="209025"/>
            <a:ext cx="1800200" cy="369332"/>
          </a:xfrm>
          <a:prstGeom prst="rect">
            <a:avLst/>
          </a:prstGeom>
          <a:noFill/>
        </p:spPr>
        <p:txBody>
          <a:bodyPr wrap="square" rtlCol="1">
            <a:spAutoFit/>
          </a:bodyPr>
          <a:lstStyle/>
          <a:p>
            <a:r>
              <a:rPr lang="fa-IR" dirty="0" smtClean="0"/>
              <a:t>فعالیت عملی 2</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47664" y="701988"/>
            <a:ext cx="7005544" cy="6986528"/>
          </a:xfrm>
          <a:prstGeom prst="rect">
            <a:avLst/>
          </a:prstGeom>
          <a:noFill/>
        </p:spPr>
        <p:txBody>
          <a:bodyPr wrap="square" rtlCol="1">
            <a:spAutoFit/>
          </a:bodyPr>
          <a:lstStyle/>
          <a:p>
            <a:pPr algn="just"/>
            <a:r>
              <a:rPr lang="fa-IR" b="1" dirty="0">
                <a:latin typeface="Arial" pitchFamily="34" charset="0"/>
                <a:ea typeface="Times New Roman" pitchFamily="18" charset="0"/>
                <a:cs typeface="B Nazanin" pitchFamily="2" charset="-78"/>
              </a:rPr>
              <a:t>سه همشهری کارآفرین که متولد دیار خود شما هستند را شناسایی کنید. </a:t>
            </a:r>
            <a:r>
              <a:rPr lang="fa-IR" b="1" dirty="0" smtClean="0">
                <a:latin typeface="Arial" pitchFamily="34" charset="0"/>
                <a:ea typeface="Times New Roman" pitchFamily="18" charset="0"/>
                <a:cs typeface="B Nazanin" pitchFamily="2" charset="-78"/>
              </a:rPr>
              <a:t>مصاحبه ها </a:t>
            </a:r>
            <a:r>
              <a:rPr lang="fa-IR" b="1" dirty="0">
                <a:latin typeface="Arial" pitchFamily="34" charset="0"/>
                <a:ea typeface="Times New Roman" pitchFamily="18" charset="0"/>
                <a:cs typeface="B Nazanin" pitchFamily="2" charset="-78"/>
              </a:rPr>
              <a:t>و </a:t>
            </a:r>
            <a:r>
              <a:rPr lang="fa-IR" b="1" dirty="0" smtClean="0">
                <a:latin typeface="Arial" pitchFamily="34" charset="0"/>
                <a:ea typeface="Times New Roman" pitchFamily="18" charset="0"/>
                <a:cs typeface="B Nazanin" pitchFamily="2" charset="-78"/>
              </a:rPr>
              <a:t>مطالبی از </a:t>
            </a:r>
            <a:r>
              <a:rPr lang="fa-IR" b="1" dirty="0">
                <a:latin typeface="Arial" pitchFamily="34" charset="0"/>
                <a:ea typeface="Times New Roman" pitchFamily="18" charset="0"/>
                <a:cs typeface="B Nazanin" pitchFamily="2" charset="-78"/>
              </a:rPr>
              <a:t>ایشان را جستجو کنید.</a:t>
            </a:r>
          </a:p>
          <a:p>
            <a:pPr algn="just"/>
            <a:r>
              <a:rPr lang="fa-IR" b="1" dirty="0">
                <a:latin typeface="Arial" pitchFamily="34" charset="0"/>
                <a:ea typeface="Times New Roman" pitchFamily="18" charset="0"/>
                <a:cs typeface="B Nazanin" pitchFamily="2" charset="-78"/>
              </a:rPr>
              <a:t>بررسی کنید که اولین بار در زندگی کاری خود، کی و چطور شکست خوردند؟</a:t>
            </a:r>
          </a:p>
          <a:p>
            <a:pPr algn="just"/>
            <a:r>
              <a:rPr lang="fa-IR" b="1" dirty="0">
                <a:latin typeface="Arial" pitchFamily="34" charset="0"/>
                <a:ea typeface="Times New Roman" pitchFamily="18" charset="0"/>
                <a:cs typeface="B Nazanin" pitchFamily="2" charset="-78"/>
              </a:rPr>
              <a:t>چند بار دیگر شکست را تجربه </a:t>
            </a:r>
            <a:r>
              <a:rPr lang="fa-IR" b="1" dirty="0" smtClean="0">
                <a:latin typeface="Arial" pitchFamily="34" charset="0"/>
                <a:ea typeface="Times New Roman" pitchFamily="18" charset="0"/>
                <a:cs typeface="B Nazanin" pitchFamily="2" charset="-78"/>
              </a:rPr>
              <a:t>کرده اند</a:t>
            </a:r>
            <a:r>
              <a:rPr lang="fa-IR" b="1" dirty="0">
                <a:latin typeface="Arial" pitchFamily="34" charset="0"/>
                <a:ea typeface="Times New Roman" pitchFamily="18" charset="0"/>
                <a:cs typeface="B Nazanin" pitchFamily="2" charset="-78"/>
              </a:rPr>
              <a:t>؟</a:t>
            </a:r>
          </a:p>
          <a:p>
            <a:pPr algn="just"/>
            <a:r>
              <a:rPr lang="fa-IR" b="1" dirty="0">
                <a:latin typeface="Arial" pitchFamily="34" charset="0"/>
                <a:ea typeface="Times New Roman" pitchFamily="18" charset="0"/>
                <a:cs typeface="B Nazanin" pitchFamily="2" charset="-78"/>
              </a:rPr>
              <a:t>چطور دوباره توانستند از نو شروع کنند یا ادامه دهند؟</a:t>
            </a:r>
          </a:p>
          <a:p>
            <a:pPr algn="just"/>
            <a:r>
              <a:rPr lang="fa-IR" b="1" dirty="0">
                <a:latin typeface="Arial" pitchFamily="34" charset="0"/>
                <a:ea typeface="Times New Roman" pitchFamily="18" charset="0"/>
                <a:cs typeface="B Nazanin" pitchFamily="2" charset="-78"/>
              </a:rPr>
              <a:t>بفهمید که چطور با شرایط ابهام و شناختههای کارشان </a:t>
            </a:r>
            <a:r>
              <a:rPr lang="fa-IR" b="1" dirty="0" smtClean="0">
                <a:latin typeface="Arial" pitchFamily="34" charset="0"/>
                <a:ea typeface="Times New Roman" pitchFamily="18" charset="0"/>
                <a:cs typeface="B Nazanin" pitchFamily="2" charset="-78"/>
              </a:rPr>
              <a:t>روبه رو </a:t>
            </a:r>
            <a:r>
              <a:rPr lang="fa-IR" b="1" dirty="0">
                <a:latin typeface="Arial" pitchFamily="34" charset="0"/>
                <a:ea typeface="Times New Roman" pitchFamily="18" charset="0"/>
                <a:cs typeface="B Nazanin" pitchFamily="2" charset="-78"/>
              </a:rPr>
              <a:t>شده و میشوند؟</a:t>
            </a:r>
          </a:p>
          <a:p>
            <a:pPr algn="just"/>
            <a:r>
              <a:rPr lang="fa-IR" b="1" dirty="0">
                <a:latin typeface="Arial" pitchFamily="34" charset="0"/>
                <a:ea typeface="Times New Roman" pitchFamily="18" charset="0"/>
                <a:cs typeface="B Nazanin" pitchFamily="2" charset="-78"/>
              </a:rPr>
              <a:t>بهترین حالت این است که با خود کارآفرین صحبت کنید. </a:t>
            </a:r>
            <a:r>
              <a:rPr lang="fa-IR" b="1" dirty="0">
                <a:latin typeface="Arial" pitchFamily="34" charset="0"/>
                <a:ea typeface="Times New Roman" pitchFamily="18" charset="0"/>
                <a:cs typeface="B Nazanin" pitchFamily="2" charset="-78"/>
              </a:rPr>
              <a:t>اگر به او دسترسی نداشتید، </a:t>
            </a:r>
            <a:r>
              <a:rPr lang="fa-IR" b="1" dirty="0" smtClean="0">
                <a:latin typeface="Arial" pitchFamily="34" charset="0"/>
                <a:ea typeface="Times New Roman" pitchFamily="18" charset="0"/>
                <a:cs typeface="B Nazanin" pitchFamily="2" charset="-78"/>
              </a:rPr>
              <a:t>میتوانید از مصاحبه های </a:t>
            </a:r>
            <a:r>
              <a:rPr lang="fa-IR" b="1" dirty="0">
                <a:latin typeface="Arial" pitchFamily="34" charset="0"/>
                <a:ea typeface="Times New Roman" pitchFamily="18" charset="0"/>
                <a:cs typeface="B Nazanin" pitchFamily="2" charset="-78"/>
              </a:rPr>
              <a:t>چاپی، یا روی </a:t>
            </a:r>
            <a:r>
              <a:rPr lang="fa-IR" b="1" dirty="0" smtClean="0">
                <a:latin typeface="Arial" pitchFamily="34" charset="0"/>
                <a:ea typeface="Times New Roman" pitchFamily="18" charset="0"/>
                <a:cs typeface="B Nazanin" pitchFamily="2" charset="-78"/>
              </a:rPr>
              <a:t>وب سایتها </a:t>
            </a:r>
            <a:r>
              <a:rPr lang="fa-IR" b="1" dirty="0">
                <a:latin typeface="Arial" pitchFamily="34" charset="0"/>
                <a:ea typeface="Times New Roman" pitchFamily="18" charset="0"/>
                <a:cs typeface="B Nazanin" pitchFamily="2" charset="-78"/>
              </a:rPr>
              <a:t>یا ویدئو یا </a:t>
            </a:r>
            <a:r>
              <a:rPr lang="fa-IR" b="1" dirty="0" smtClean="0">
                <a:latin typeface="Arial" pitchFamily="34" charset="0"/>
                <a:ea typeface="Times New Roman" pitchFamily="18" charset="0"/>
                <a:cs typeface="B Nazanin" pitchFamily="2" charset="-78"/>
              </a:rPr>
              <a:t>برنامه های </a:t>
            </a:r>
            <a:r>
              <a:rPr lang="fa-IR" b="1" dirty="0">
                <a:latin typeface="Arial" pitchFamily="34" charset="0"/>
                <a:ea typeface="Times New Roman" pitchFamily="18" charset="0"/>
                <a:cs typeface="B Nazanin" pitchFamily="2" charset="-78"/>
              </a:rPr>
              <a:t>تلویزیونی استفاده کنید</a:t>
            </a:r>
            <a:r>
              <a:rPr lang="fa-IR" b="1" dirty="0" smtClean="0">
                <a:latin typeface="Arial" pitchFamily="34" charset="0"/>
                <a:ea typeface="Times New Roman" pitchFamily="18" charset="0"/>
                <a:cs typeface="B Nazanin" pitchFamily="2" charset="-78"/>
              </a:rPr>
              <a:t>.</a:t>
            </a:r>
          </a:p>
          <a:p>
            <a:pPr algn="just"/>
            <a:r>
              <a:rPr lang="fa-IR" sz="1600" b="1" dirty="0">
                <a:solidFill>
                  <a:srgbClr val="FF0000"/>
                </a:solidFill>
                <a:latin typeface="Arial" pitchFamily="34" charset="0"/>
                <a:ea typeface="Times New Roman" pitchFamily="18" charset="0"/>
                <a:cs typeface="B Nazanin" pitchFamily="2" charset="-78"/>
              </a:rPr>
              <a:t>نام</a:t>
            </a:r>
            <a:r>
              <a:rPr lang="fa-IR" b="1" dirty="0">
                <a:latin typeface="Arial" pitchFamily="34" charset="0"/>
                <a:ea typeface="Times New Roman" pitchFamily="18" charset="0"/>
                <a:cs typeface="B Nazanin" pitchFamily="2" charset="-78"/>
              </a:rPr>
              <a:t> </a:t>
            </a:r>
            <a:r>
              <a:rPr lang="fa-IR" sz="1600" b="1" dirty="0">
                <a:solidFill>
                  <a:srgbClr val="FF0000"/>
                </a:solidFill>
                <a:latin typeface="Arial" pitchFamily="34" charset="0"/>
                <a:ea typeface="Times New Roman" pitchFamily="18" charset="0"/>
                <a:cs typeface="B Nazanin" pitchFamily="2" charset="-78"/>
              </a:rPr>
              <a:t>و نام خانوادگی: اکرم  رستم پور                      </a:t>
            </a:r>
          </a:p>
          <a:p>
            <a:pPr algn="just"/>
            <a:endParaRPr lang="fa-IR" b="1" dirty="0">
              <a:latin typeface="Arial" pitchFamily="34" charset="0"/>
              <a:ea typeface="Times New Roman" pitchFamily="18" charset="0"/>
              <a:cs typeface="B Nazanin" pitchFamily="2" charset="-78"/>
            </a:endParaRPr>
          </a:p>
          <a:p>
            <a:pPr algn="just"/>
            <a:r>
              <a:rPr lang="fa-IR" b="1" dirty="0">
                <a:latin typeface="Arial" pitchFamily="34" charset="0"/>
                <a:ea typeface="Times New Roman" pitchFamily="18" charset="0"/>
                <a:cs typeface="B Nazanin" pitchFamily="2" charset="-78"/>
              </a:rPr>
              <a:t> </a:t>
            </a:r>
            <a:r>
              <a:rPr lang="fa-IR" sz="1600" b="1" dirty="0">
                <a:solidFill>
                  <a:srgbClr val="FF0000"/>
                </a:solidFill>
                <a:latin typeface="Arial" pitchFamily="34" charset="0"/>
                <a:ea typeface="Times New Roman" pitchFamily="18" charset="0"/>
                <a:cs typeface="B Nazanin" pitchFamily="2" charset="-78"/>
              </a:rPr>
              <a:t>تاریخ تولد :     27/1/1363     </a:t>
            </a:r>
          </a:p>
          <a:p>
            <a:pPr algn="just"/>
            <a:endParaRPr lang="fa-IR" sz="1600" b="1" dirty="0">
              <a:solidFill>
                <a:srgbClr val="FF0000"/>
              </a:solidFill>
              <a:latin typeface="Arial" pitchFamily="34" charset="0"/>
              <a:ea typeface="Times New Roman" pitchFamily="18" charset="0"/>
              <a:cs typeface="B Nazanin" pitchFamily="2" charset="-78"/>
            </a:endParaRPr>
          </a:p>
          <a:p>
            <a:pPr algn="just"/>
            <a:r>
              <a:rPr lang="fa-IR" sz="1600" b="1" dirty="0">
                <a:solidFill>
                  <a:srgbClr val="FF0000"/>
                </a:solidFill>
                <a:latin typeface="Arial" pitchFamily="34" charset="0"/>
                <a:ea typeface="Times New Roman" pitchFamily="18" charset="0"/>
                <a:cs typeface="B Nazanin" pitchFamily="2" charset="-78"/>
              </a:rPr>
              <a:t>   استان : اصفهان                                                                                         </a:t>
            </a:r>
          </a:p>
          <a:p>
            <a:pPr algn="just"/>
            <a:endParaRPr lang="fa-IR" sz="1600" b="1" dirty="0">
              <a:solidFill>
                <a:srgbClr val="FF0000"/>
              </a:solidFill>
              <a:latin typeface="Arial" pitchFamily="34" charset="0"/>
              <a:ea typeface="Times New Roman" pitchFamily="18" charset="0"/>
              <a:cs typeface="B Nazanin" pitchFamily="2" charset="-78"/>
            </a:endParaRPr>
          </a:p>
          <a:p>
            <a:pPr algn="just"/>
            <a:r>
              <a:rPr lang="fa-IR" sz="1600" b="1" dirty="0">
                <a:solidFill>
                  <a:srgbClr val="FF0000"/>
                </a:solidFill>
                <a:latin typeface="Arial" pitchFamily="34" charset="0"/>
                <a:ea typeface="Times New Roman" pitchFamily="18" charset="0"/>
                <a:cs typeface="B Nazanin" pitchFamily="2" charset="-78"/>
              </a:rPr>
              <a:t>   میزان تحصیلات :   کارشناسی    </a:t>
            </a:r>
          </a:p>
          <a:p>
            <a:pPr algn="just"/>
            <a:endParaRPr lang="fa-IR" sz="1600" b="1" dirty="0">
              <a:solidFill>
                <a:srgbClr val="FF0000"/>
              </a:solidFill>
              <a:latin typeface="Arial" pitchFamily="34" charset="0"/>
              <a:ea typeface="Times New Roman" pitchFamily="18" charset="0"/>
              <a:cs typeface="B Nazanin" pitchFamily="2" charset="-78"/>
            </a:endParaRPr>
          </a:p>
          <a:p>
            <a:pPr algn="just"/>
            <a:r>
              <a:rPr lang="fa-IR" sz="1600" b="1" dirty="0">
                <a:solidFill>
                  <a:srgbClr val="FF0000"/>
                </a:solidFill>
                <a:latin typeface="Arial" pitchFamily="34" charset="0"/>
                <a:ea typeface="Times New Roman" pitchFamily="18" charset="0"/>
                <a:cs typeface="B Nazanin" pitchFamily="2" charset="-78"/>
              </a:rPr>
              <a:t>   رشته تحصیلی: روانشناسی                            </a:t>
            </a:r>
          </a:p>
          <a:p>
            <a:pPr algn="just"/>
            <a:endParaRPr lang="fa-IR" sz="1600" b="1" dirty="0">
              <a:solidFill>
                <a:srgbClr val="FF0000"/>
              </a:solidFill>
              <a:latin typeface="Arial" pitchFamily="34" charset="0"/>
              <a:ea typeface="Times New Roman" pitchFamily="18" charset="0"/>
              <a:cs typeface="B Nazanin" pitchFamily="2" charset="-78"/>
            </a:endParaRPr>
          </a:p>
          <a:p>
            <a:pPr algn="just"/>
            <a:r>
              <a:rPr lang="fa-IR" sz="1600" b="1" dirty="0">
                <a:solidFill>
                  <a:srgbClr val="FF0000"/>
                </a:solidFill>
                <a:latin typeface="Arial" pitchFamily="34" charset="0"/>
                <a:ea typeface="Times New Roman" pitchFamily="18" charset="0"/>
                <a:cs typeface="B Nazanin" pitchFamily="2" charset="-78"/>
              </a:rPr>
              <a:t>  محل اخذ مدرک:  دانشگاه پیام نور   </a:t>
            </a:r>
          </a:p>
          <a:p>
            <a:pPr algn="just"/>
            <a:endParaRPr lang="fa-IR" sz="1600" b="1" dirty="0">
              <a:solidFill>
                <a:srgbClr val="FF0000"/>
              </a:solidFill>
              <a:latin typeface="Arial" pitchFamily="34" charset="0"/>
              <a:ea typeface="Times New Roman" pitchFamily="18" charset="0"/>
              <a:cs typeface="B Nazanin" pitchFamily="2" charset="-78"/>
            </a:endParaRPr>
          </a:p>
          <a:p>
            <a:pPr algn="just"/>
            <a:r>
              <a:rPr lang="fa-IR" sz="1600" b="1" dirty="0">
                <a:solidFill>
                  <a:srgbClr val="FF0000"/>
                </a:solidFill>
                <a:latin typeface="Arial" pitchFamily="34" charset="0"/>
                <a:ea typeface="Times New Roman" pitchFamily="18" charset="0"/>
                <a:cs typeface="B Nazanin" pitchFamily="2" charset="-78"/>
              </a:rPr>
              <a:t>زمینه کارآفرینی:  خدمات</a:t>
            </a:r>
          </a:p>
          <a:p>
            <a:pPr algn="just"/>
            <a:endParaRPr lang="fa-IR" b="1" dirty="0" smtClean="0">
              <a:latin typeface="Arial" pitchFamily="34" charset="0"/>
              <a:ea typeface="Times New Roman" pitchFamily="18" charset="0"/>
              <a:cs typeface="B Nazanin" pitchFamily="2" charset="-78"/>
            </a:endParaRPr>
          </a:p>
          <a:p>
            <a:pPr algn="just"/>
            <a:endParaRPr lang="fa-IR" b="1" dirty="0">
              <a:latin typeface="Arial" pitchFamily="34" charset="0"/>
              <a:ea typeface="Times New Roman" pitchFamily="18" charset="0"/>
              <a:cs typeface="B Nazanin" pitchFamily="2" charset="-78"/>
            </a:endParaRPr>
          </a:p>
          <a:p>
            <a:pPr algn="just"/>
            <a:endParaRPr lang="fa-IR" b="1" dirty="0" smtClean="0">
              <a:latin typeface="Arial" pitchFamily="34" charset="0"/>
              <a:ea typeface="Times New Roman" pitchFamily="18" charset="0"/>
              <a:cs typeface="B Nazanin" pitchFamily="2" charset="-78"/>
            </a:endParaRPr>
          </a:p>
          <a:p>
            <a:pPr algn="just"/>
            <a:r>
              <a:rPr lang="fa-IR" b="1" dirty="0" smtClean="0">
                <a:solidFill>
                  <a:srgbClr val="C00000"/>
                </a:solidFill>
                <a:latin typeface="Arial" pitchFamily="34" charset="0"/>
                <a:ea typeface="Times New Roman" pitchFamily="18" charset="0"/>
                <a:cs typeface="B Nazanin" pitchFamily="2" charset="-78"/>
              </a:rPr>
              <a:t>بهتر است به عهده دانش آموز محول شود</a:t>
            </a:r>
            <a:endParaRPr lang="fa-IR" b="1" dirty="0">
              <a:solidFill>
                <a:srgbClr val="C00000"/>
              </a:solidFill>
              <a:latin typeface="Arial" pitchFamily="34" charset="0"/>
              <a:ea typeface="Times New Roman" pitchFamily="18" charset="0"/>
              <a:cs typeface="B Nazanin" pitchFamily="2" charset="-78"/>
            </a:endParaRPr>
          </a:p>
        </p:txBody>
      </p:sp>
      <p:sp>
        <p:nvSpPr>
          <p:cNvPr id="2" name="TextBox 1"/>
          <p:cNvSpPr txBox="1"/>
          <p:nvPr/>
        </p:nvSpPr>
        <p:spPr>
          <a:xfrm>
            <a:off x="6825016" y="332656"/>
            <a:ext cx="1728192" cy="369332"/>
          </a:xfrm>
          <a:prstGeom prst="rect">
            <a:avLst/>
          </a:prstGeom>
          <a:noFill/>
        </p:spPr>
        <p:txBody>
          <a:bodyPr wrap="square" rtlCol="1">
            <a:spAutoFit/>
          </a:bodyPr>
          <a:lstStyle/>
          <a:p>
            <a:r>
              <a:rPr lang="fa-IR" b="1" dirty="0" smtClean="0">
                <a:latin typeface="Arial" pitchFamily="34" charset="0"/>
                <a:ea typeface="Times New Roman" pitchFamily="18" charset="0"/>
                <a:cs typeface="B Nazanin" pitchFamily="2" charset="-78"/>
              </a:rPr>
              <a:t>فعالیت </a:t>
            </a:r>
            <a:r>
              <a:rPr lang="fa-IR" b="1" dirty="0">
                <a:latin typeface="Arial" pitchFamily="34" charset="0"/>
                <a:ea typeface="Times New Roman" pitchFamily="18" charset="0"/>
                <a:cs typeface="B Nazanin" pitchFamily="2" charset="-78"/>
              </a:rPr>
              <a:t>عملی </a:t>
            </a:r>
            <a:r>
              <a:rPr lang="fa-IR" dirty="0" smtClean="0"/>
              <a:t>3</a:t>
            </a:r>
            <a:endParaRPr lang="fa-IR" b="1" dirty="0">
              <a:latin typeface="Arial" pitchFamily="34" charset="0"/>
              <a:ea typeface="Times New Roman" pitchFamily="18" charset="0"/>
              <a:cs typeface="B Nazanin" pitchFamily="2" charset="-78"/>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094242"/>
            <a:ext cx="7413040" cy="615553"/>
          </a:xfrm>
          <a:prstGeom prst="rect">
            <a:avLst/>
          </a:prstGeom>
        </p:spPr>
        <p:txBody>
          <a:bodyPr wrap="square">
            <a:spAutoFit/>
          </a:bodyPr>
          <a:lstStyle/>
          <a:p>
            <a:r>
              <a:rPr lang="fa-IR" sz="1600" b="1" dirty="0">
                <a:solidFill>
                  <a:srgbClr val="FF0000"/>
                </a:solidFill>
                <a:latin typeface="Arial" pitchFamily="34" charset="0"/>
                <a:ea typeface="Times New Roman" pitchFamily="18" charset="0"/>
                <a:cs typeface="B Nazanin" pitchFamily="2" charset="-78"/>
              </a:rPr>
              <a:t>علت</a:t>
            </a:r>
            <a:r>
              <a:rPr lang="fa-IR" dirty="0" smtClean="0"/>
              <a:t> </a:t>
            </a:r>
            <a:r>
              <a:rPr lang="fa-IR" sz="1600" b="1" dirty="0">
                <a:solidFill>
                  <a:srgbClr val="FF0000"/>
                </a:solidFill>
                <a:latin typeface="Arial" pitchFamily="34" charset="0"/>
                <a:ea typeface="Times New Roman" pitchFamily="18" charset="0"/>
                <a:cs typeface="B Nazanin" pitchFamily="2" charset="-78"/>
              </a:rPr>
              <a:t>شکست: عدم </a:t>
            </a:r>
            <a:r>
              <a:rPr lang="fa-IR" sz="1600" b="1" dirty="0">
                <a:solidFill>
                  <a:srgbClr val="FF0000"/>
                </a:solidFill>
                <a:latin typeface="Arial" pitchFamily="34" charset="0"/>
                <a:ea typeface="Times New Roman" pitchFamily="18" charset="0"/>
                <a:cs typeface="B Nazanin" pitchFamily="2" charset="-78"/>
              </a:rPr>
              <a:t>یکپارچه بودن سیستم های ، کمبود فن آوری ونرم افزارهای مورد نیاز ، هزینه های سرمایه </a:t>
            </a:r>
            <a:r>
              <a:rPr lang="fa-IR" sz="1600" b="1" dirty="0">
                <a:solidFill>
                  <a:srgbClr val="FF0000"/>
                </a:solidFill>
                <a:latin typeface="Arial" pitchFamily="34" charset="0"/>
                <a:ea typeface="Times New Roman" pitchFamily="18" charset="0"/>
                <a:cs typeface="B Nazanin" pitchFamily="2" charset="-78"/>
              </a:rPr>
              <a:t>گذاری </a:t>
            </a:r>
            <a:endParaRPr lang="fa-IR" sz="1600" b="1" dirty="0">
              <a:solidFill>
                <a:srgbClr val="FF0000"/>
              </a:solidFill>
              <a:latin typeface="Arial" pitchFamily="34" charset="0"/>
              <a:ea typeface="Times New Roman" pitchFamily="18" charset="0"/>
              <a:cs typeface="B Nazanin" pitchFamily="2" charset="-78"/>
            </a:endParaRPr>
          </a:p>
        </p:txBody>
      </p:sp>
      <p:sp>
        <p:nvSpPr>
          <p:cNvPr id="3" name="Rectangle 2"/>
          <p:cNvSpPr/>
          <p:nvPr/>
        </p:nvSpPr>
        <p:spPr>
          <a:xfrm>
            <a:off x="611560" y="188640"/>
            <a:ext cx="7845088" cy="584775"/>
          </a:xfrm>
          <a:prstGeom prst="rect">
            <a:avLst/>
          </a:prstGeom>
        </p:spPr>
        <p:txBody>
          <a:bodyPr wrap="square">
            <a:spAutoFit/>
          </a:bodyPr>
          <a:lstStyle/>
          <a:p>
            <a:r>
              <a:rPr lang="fa-IR" sz="1600" b="1" dirty="0">
                <a:solidFill>
                  <a:srgbClr val="FF0000"/>
                </a:solidFill>
                <a:latin typeface="Arial" pitchFamily="34" charset="0"/>
                <a:ea typeface="Times New Roman" pitchFamily="18" charset="0"/>
                <a:cs typeface="B Nazanin" pitchFamily="2" charset="-78"/>
              </a:rPr>
              <a:t>زمینه موفقیت: ارائه </a:t>
            </a:r>
            <a:r>
              <a:rPr lang="fa-IR" sz="1600" b="1" dirty="0">
                <a:solidFill>
                  <a:srgbClr val="FF0000"/>
                </a:solidFill>
                <a:latin typeface="Arial" pitchFamily="34" charset="0"/>
                <a:ea typeface="Times New Roman" pitchFamily="18" charset="0"/>
                <a:cs typeface="B Nazanin" pitchFamily="2" charset="-78"/>
              </a:rPr>
              <a:t>طرح های بهبود کیفیت خدمات شرکت </a:t>
            </a:r>
            <a:r>
              <a:rPr lang="fa-IR" sz="1600" b="1" dirty="0">
                <a:solidFill>
                  <a:srgbClr val="FF0000"/>
                </a:solidFill>
                <a:latin typeface="Arial" pitchFamily="34" charset="0"/>
                <a:ea typeface="Times New Roman" pitchFamily="18" charset="0"/>
                <a:cs typeface="B Nazanin" pitchFamily="2" charset="-78"/>
              </a:rPr>
              <a:t>-مدیریت </a:t>
            </a:r>
            <a:r>
              <a:rPr lang="fa-IR" sz="1600" b="1" dirty="0">
                <a:solidFill>
                  <a:srgbClr val="FF0000"/>
                </a:solidFill>
                <a:latin typeface="Arial" pitchFamily="34" charset="0"/>
                <a:ea typeface="Times New Roman" pitchFamily="18" charset="0"/>
                <a:cs typeface="B Nazanin" pitchFamily="2" charset="-78"/>
              </a:rPr>
              <a:t>نوین نیروهای </a:t>
            </a:r>
            <a:r>
              <a:rPr lang="fa-IR" sz="1600" b="1" dirty="0">
                <a:solidFill>
                  <a:srgbClr val="FF0000"/>
                </a:solidFill>
                <a:latin typeface="Arial" pitchFamily="34" charset="0"/>
                <a:ea typeface="Times New Roman" pitchFamily="18" charset="0"/>
                <a:cs typeface="B Nazanin" pitchFamily="2" charset="-78"/>
              </a:rPr>
              <a:t>انسانی- </a:t>
            </a:r>
            <a:r>
              <a:rPr lang="fa-IR" sz="1600" b="1" dirty="0">
                <a:solidFill>
                  <a:srgbClr val="FF0000"/>
                </a:solidFill>
                <a:latin typeface="Arial" pitchFamily="34" charset="0"/>
                <a:ea typeface="Times New Roman" pitchFamily="18" charset="0"/>
                <a:cs typeface="B Nazanin" pitchFamily="2" charset="-78"/>
              </a:rPr>
              <a:t>مدیریت بحران درراه اندازی سرویس های پشتیبانی وخدماتی ، تیم سازی ورهبری</a:t>
            </a:r>
          </a:p>
        </p:txBody>
      </p:sp>
      <p:sp>
        <p:nvSpPr>
          <p:cNvPr id="4" name="Rectangle 3"/>
          <p:cNvSpPr/>
          <p:nvPr/>
        </p:nvSpPr>
        <p:spPr>
          <a:xfrm>
            <a:off x="1043608" y="2061400"/>
            <a:ext cx="7524328" cy="923330"/>
          </a:xfrm>
          <a:prstGeom prst="rect">
            <a:avLst/>
          </a:prstGeom>
        </p:spPr>
        <p:txBody>
          <a:bodyPr wrap="square">
            <a:spAutoFit/>
          </a:bodyPr>
          <a:lstStyle/>
          <a:p>
            <a:r>
              <a:rPr lang="fa-IR" sz="1600" b="1" dirty="0">
                <a:solidFill>
                  <a:srgbClr val="FF0000"/>
                </a:solidFill>
                <a:latin typeface="Arial" pitchFamily="34" charset="0"/>
                <a:ea typeface="Times New Roman" pitchFamily="18" charset="0"/>
                <a:cs typeface="B Nazanin" pitchFamily="2" charset="-78"/>
              </a:rPr>
              <a:t>شیوه</a:t>
            </a:r>
            <a:r>
              <a:rPr lang="fa-IR" dirty="0" smtClean="0"/>
              <a:t> </a:t>
            </a:r>
            <a:r>
              <a:rPr lang="fa-IR" b="1" dirty="0">
                <a:solidFill>
                  <a:srgbClr val="FF0000"/>
                </a:solidFill>
                <a:latin typeface="Arial" pitchFamily="34" charset="0"/>
                <a:ea typeface="Times New Roman" pitchFamily="18" charset="0"/>
                <a:cs typeface="B Nazanin" pitchFamily="2" charset="-78"/>
              </a:rPr>
              <a:t>غلبه بر مشکلات: ایجاد </a:t>
            </a:r>
            <a:r>
              <a:rPr lang="fa-IR" b="1" dirty="0">
                <a:solidFill>
                  <a:srgbClr val="FF0000"/>
                </a:solidFill>
                <a:latin typeface="Arial" pitchFamily="34" charset="0"/>
                <a:ea typeface="Times New Roman" pitchFamily="18" charset="0"/>
                <a:cs typeface="B Nazanin" pitchFamily="2" charset="-78"/>
              </a:rPr>
              <a:t>گروه های همفکر وهمسو ، اشاعه فرهنگ تیم سازی ، آموزش</a:t>
            </a:r>
          </a:p>
          <a:p>
            <a:endParaRPr lang="fa-IR" dirty="0"/>
          </a:p>
          <a:p>
            <a:r>
              <a:rPr lang="fa-IR" dirty="0"/>
              <a:t>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620688"/>
            <a:ext cx="6815964" cy="5111973"/>
          </a:xfrm>
        </p:spPr>
      </p:pic>
      <p:sp>
        <p:nvSpPr>
          <p:cNvPr id="5" name="TextBox 4"/>
          <p:cNvSpPr txBox="1"/>
          <p:nvPr/>
        </p:nvSpPr>
        <p:spPr>
          <a:xfrm>
            <a:off x="1619672" y="5229200"/>
            <a:ext cx="1872208" cy="369332"/>
          </a:xfrm>
          <a:prstGeom prst="rect">
            <a:avLst/>
          </a:prstGeom>
          <a:noFill/>
        </p:spPr>
        <p:txBody>
          <a:bodyPr wrap="square" rtlCol="1">
            <a:spAutoFit/>
          </a:bodyPr>
          <a:lstStyle/>
          <a:p>
            <a:pPr algn="ctr"/>
            <a:r>
              <a:rPr lang="fa-IR" dirty="0" smtClean="0"/>
              <a:t>ولی نژاد</a:t>
            </a:r>
            <a:endParaRPr lang="fa-IR" dirty="0"/>
          </a:p>
        </p:txBody>
      </p:sp>
    </p:spTree>
    <p:extLst>
      <p:ext uri="{BB962C8B-B14F-4D97-AF65-F5344CB8AC3E}">
        <p14:creationId xmlns:p14="http://schemas.microsoft.com/office/powerpoint/2010/main" val="26040720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mtClean="0"/>
              <a:t> </a:t>
            </a:r>
            <a:endParaRPr lang="fa-IR" dirty="0"/>
          </a:p>
        </p:txBody>
      </p:sp>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5" name="Picture 4"/>
          <p:cNvPicPr>
            <a:picLocks noChangeAspect="1"/>
          </p:cNvPicPr>
          <p:nvPr/>
        </p:nvPicPr>
        <p:blipFill>
          <a:blip r:embed="rId2"/>
          <a:stretch>
            <a:fillRect/>
          </a:stretch>
        </p:blipFill>
        <p:spPr>
          <a:xfrm>
            <a:off x="16215" y="1"/>
            <a:ext cx="1747473" cy="980727"/>
          </a:xfrm>
          <a:prstGeom prst="rect">
            <a:avLst/>
          </a:prstGeom>
        </p:spPr>
      </p:pic>
      <p:sp>
        <p:nvSpPr>
          <p:cNvPr id="6" name="TextBox 5"/>
          <p:cNvSpPr txBox="1"/>
          <p:nvPr/>
        </p:nvSpPr>
        <p:spPr>
          <a:xfrm>
            <a:off x="241879" y="85506"/>
            <a:ext cx="1296144" cy="646331"/>
          </a:xfrm>
          <a:prstGeom prst="rect">
            <a:avLst/>
          </a:prstGeom>
          <a:noFill/>
        </p:spPr>
        <p:txBody>
          <a:bodyPr wrap="square" rtlCol="1">
            <a:spAutoFit/>
          </a:bodyPr>
          <a:lstStyle/>
          <a:p>
            <a:pPr algn="ctr"/>
            <a:r>
              <a:rPr lang="fa-IR" b="1" dirty="0" smtClean="0">
                <a:effectLst>
                  <a:outerShdw blurRad="38100" dist="38100" dir="2700000" algn="tl">
                    <a:srgbClr val="000000">
                      <a:alpha val="43137"/>
                    </a:srgbClr>
                  </a:outerShdw>
                </a:effectLst>
                <a:cs typeface="2  Kamran" panose="00000400000000000000" pitchFamily="2" charset="-78"/>
              </a:rPr>
              <a:t>پودمان 3</a:t>
            </a:r>
          </a:p>
          <a:p>
            <a:pPr algn="ctr"/>
            <a:r>
              <a:rPr lang="fa-IR" b="1" dirty="0" smtClean="0">
                <a:effectLst>
                  <a:outerShdw blurRad="38100" dist="38100" dir="2700000" algn="tl">
                    <a:srgbClr val="000000">
                      <a:alpha val="43137"/>
                    </a:srgbClr>
                  </a:outerShdw>
                </a:effectLst>
                <a:cs typeface="2  Kamran" panose="00000400000000000000" pitchFamily="2" charset="-78"/>
              </a:rPr>
              <a:t>طراحی کسب و کار</a:t>
            </a:r>
            <a:endParaRPr lang="fa-IR" b="1" dirty="0">
              <a:effectLst>
                <a:outerShdw blurRad="38100" dist="38100" dir="2700000" algn="tl">
                  <a:srgbClr val="000000">
                    <a:alpha val="43137"/>
                  </a:srgbClr>
                </a:outerShdw>
              </a:effectLst>
              <a:cs typeface="2  Kamran" panose="00000400000000000000" pitchFamily="2" charset="-78"/>
            </a:endParaRPr>
          </a:p>
        </p:txBody>
      </p:sp>
      <p:pic>
        <p:nvPicPr>
          <p:cNvPr id="9" name="Picture 8"/>
          <p:cNvPicPr>
            <a:picLocks noChangeAspect="1"/>
          </p:cNvPicPr>
          <p:nvPr/>
        </p:nvPicPr>
        <p:blipFill>
          <a:blip r:embed="rId3"/>
          <a:stretch>
            <a:fillRect/>
          </a:stretch>
        </p:blipFill>
        <p:spPr>
          <a:xfrm>
            <a:off x="1404853" y="2636912"/>
            <a:ext cx="6334293" cy="3920068"/>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539552" y="1398260"/>
            <a:ext cx="8064896" cy="4752528"/>
          </a:xfrm>
          <a:prstGeom prst="roundRect">
            <a:avLst/>
          </a:prstGeom>
          <a:gradFill>
            <a:gsLst>
              <a:gs pos="0">
                <a:schemeClr val="accent4">
                  <a:tint val="83000"/>
                  <a:satMod val="100000"/>
                  <a:lumMod val="100000"/>
                </a:schemeClr>
              </a:gs>
              <a:gs pos="0">
                <a:schemeClr val="accent4">
                  <a:tint val="61000"/>
                  <a:satMod val="150000"/>
                  <a:lumMod val="100000"/>
                  <a:alpha val="64000"/>
                </a:schemeClr>
              </a:gs>
            </a:gsLst>
          </a:gradFill>
        </p:spPr>
        <p:style>
          <a:lnRef idx="1">
            <a:schemeClr val="accent4"/>
          </a:lnRef>
          <a:fillRef idx="2">
            <a:schemeClr val="accent4"/>
          </a:fillRef>
          <a:effectRef idx="1">
            <a:schemeClr val="accent4"/>
          </a:effectRef>
          <a:fontRef idx="minor">
            <a:schemeClr val="dk1"/>
          </a:fontRef>
        </p:style>
        <p:txBody>
          <a:bodyPr rtlCol="1" anchor="ctr"/>
          <a:lstStyle/>
          <a:p>
            <a:pPr algn="ctr"/>
            <a:endParaRPr lang="fa-IR"/>
          </a:p>
        </p:txBody>
      </p:sp>
      <p:sp>
        <p:nvSpPr>
          <p:cNvPr id="12" name="TextBox 11"/>
          <p:cNvSpPr txBox="1"/>
          <p:nvPr/>
        </p:nvSpPr>
        <p:spPr>
          <a:xfrm>
            <a:off x="683568" y="2204864"/>
            <a:ext cx="7488832" cy="3139321"/>
          </a:xfrm>
          <a:prstGeom prst="rect">
            <a:avLst/>
          </a:prstGeom>
          <a:noFill/>
        </p:spPr>
        <p:txBody>
          <a:bodyPr wrap="square" rtlCol="1">
            <a:spAutoFit/>
          </a:bodyPr>
          <a:lstStyle/>
          <a:p>
            <a:endParaRPr lang="fa-IR" dirty="0">
              <a:cs typeface="2  Koodak" panose="00000700000000000000" pitchFamily="2" charset="-78"/>
            </a:endParaRPr>
          </a:p>
          <a:p>
            <a:pPr marL="285750" indent="-285750">
              <a:buFont typeface="Wingdings" panose="05000000000000000000" pitchFamily="2" charset="2"/>
              <a:buChar char="q"/>
            </a:pPr>
            <a:r>
              <a:rPr lang="fa-IR" sz="2000" dirty="0">
                <a:solidFill>
                  <a:srgbClr val="C00000"/>
                </a:solidFill>
                <a:cs typeface="2  Koodak" panose="00000700000000000000" pitchFamily="2" charset="-78"/>
              </a:rPr>
              <a:t>چطور با وجود همه تفاوت هایمان تیم موفقی باشیم</a:t>
            </a:r>
            <a:r>
              <a:rPr lang="fa-IR" sz="2000" dirty="0">
                <a:solidFill>
                  <a:srgbClr val="C00000"/>
                </a:solidFill>
                <a:cs typeface="2  Koodak" panose="00000700000000000000" pitchFamily="2" charset="-78"/>
              </a:rPr>
              <a:t>؟</a:t>
            </a:r>
          </a:p>
          <a:p>
            <a:endParaRPr lang="fa-IR" sz="2000" dirty="0">
              <a:solidFill>
                <a:srgbClr val="C00000"/>
              </a:solidFill>
              <a:cs typeface="2  Koodak" panose="00000700000000000000" pitchFamily="2" charset="-78"/>
            </a:endParaRPr>
          </a:p>
          <a:p>
            <a:pPr marL="285750" indent="-285750">
              <a:buFont typeface="Wingdings" panose="05000000000000000000" pitchFamily="2" charset="2"/>
              <a:buChar char="q"/>
            </a:pPr>
            <a:r>
              <a:rPr lang="fa-IR" sz="2000" dirty="0">
                <a:solidFill>
                  <a:srgbClr val="C00000"/>
                </a:solidFill>
                <a:cs typeface="2  Koodak" panose="00000700000000000000" pitchFamily="2" charset="-78"/>
              </a:rPr>
              <a:t>عدد و رقم ها و نکته های مهم کسب و کارمان را چطور بشناسیم</a:t>
            </a:r>
            <a:r>
              <a:rPr lang="fa-IR" sz="2000" dirty="0">
                <a:solidFill>
                  <a:srgbClr val="C00000"/>
                </a:solidFill>
                <a:cs typeface="2  Koodak" panose="00000700000000000000" pitchFamily="2" charset="-78"/>
              </a:rPr>
              <a:t>؟</a:t>
            </a:r>
          </a:p>
          <a:p>
            <a:endParaRPr lang="fa-IR" sz="2000" dirty="0">
              <a:solidFill>
                <a:srgbClr val="C00000"/>
              </a:solidFill>
              <a:cs typeface="2  Koodak" panose="00000700000000000000" pitchFamily="2" charset="-78"/>
            </a:endParaRPr>
          </a:p>
          <a:p>
            <a:pPr marL="285750" indent="-285750">
              <a:buFont typeface="Wingdings" panose="05000000000000000000" pitchFamily="2" charset="2"/>
              <a:buChar char="q"/>
            </a:pPr>
            <a:r>
              <a:rPr lang="fa-IR" sz="2000" dirty="0">
                <a:solidFill>
                  <a:srgbClr val="C00000"/>
                </a:solidFill>
                <a:cs typeface="2  Koodak" panose="00000700000000000000" pitchFamily="2" charset="-78"/>
              </a:rPr>
              <a:t>چه </a:t>
            </a:r>
            <a:r>
              <a:rPr lang="fa-IR" sz="2000" dirty="0">
                <a:solidFill>
                  <a:srgbClr val="C00000"/>
                </a:solidFill>
                <a:cs typeface="2  Koodak" panose="00000700000000000000" pitchFamily="2" charset="-78"/>
              </a:rPr>
              <a:t>کسانی باید </a:t>
            </a:r>
            <a:r>
              <a:rPr lang="fa-IR" sz="2000" dirty="0">
                <a:solidFill>
                  <a:srgbClr val="C00000"/>
                </a:solidFill>
                <a:cs typeface="2  Koodak" panose="00000700000000000000" pitchFamily="2" charset="-78"/>
              </a:rPr>
              <a:t>کنار هم باشند تا دررقابت نوآوری پیروز شوند؟برای این پیروزی، </a:t>
            </a:r>
            <a:r>
              <a:rPr lang="fa-IR" sz="2000" dirty="0">
                <a:solidFill>
                  <a:srgbClr val="C00000"/>
                </a:solidFill>
                <a:cs typeface="2  Koodak" panose="00000700000000000000" pitchFamily="2" charset="-78"/>
              </a:rPr>
              <a:t>باید چه </a:t>
            </a:r>
            <a:r>
              <a:rPr lang="fa-IR" sz="2000" dirty="0">
                <a:solidFill>
                  <a:srgbClr val="C00000"/>
                </a:solidFill>
                <a:cs typeface="2  Koodak" panose="00000700000000000000" pitchFamily="2" charset="-78"/>
              </a:rPr>
              <a:t>چیزهایی را بررسی کنند</a:t>
            </a:r>
            <a:r>
              <a:rPr lang="fa-IR" sz="2000" dirty="0">
                <a:solidFill>
                  <a:srgbClr val="C00000"/>
                </a:solidFill>
                <a:cs typeface="2  Koodak" panose="00000700000000000000" pitchFamily="2" charset="-78"/>
              </a:rPr>
              <a:t>؟</a:t>
            </a:r>
          </a:p>
          <a:p>
            <a:endParaRPr lang="fa-IR" sz="2000" dirty="0">
              <a:solidFill>
                <a:srgbClr val="C00000"/>
              </a:solidFill>
              <a:cs typeface="2  Koodak" panose="00000700000000000000" pitchFamily="2" charset="-78"/>
            </a:endParaRPr>
          </a:p>
          <a:p>
            <a:pPr marL="285750" indent="-285750">
              <a:buFont typeface="Wingdings" panose="05000000000000000000" pitchFamily="2" charset="2"/>
              <a:buChar char="q"/>
            </a:pPr>
            <a:r>
              <a:rPr lang="fa-IR" sz="2000" dirty="0">
                <a:solidFill>
                  <a:srgbClr val="C00000"/>
                </a:solidFill>
                <a:cs typeface="2  Koodak" panose="00000700000000000000" pitchFamily="2" charset="-78"/>
              </a:rPr>
              <a:t>پیش از ورود به میدان رقابت نوآوری و کارآفرینی، چه افرادی با چه ویژگی ها </a:t>
            </a:r>
            <a:r>
              <a:rPr lang="fa-IR" sz="2000" dirty="0">
                <a:solidFill>
                  <a:srgbClr val="C00000"/>
                </a:solidFill>
                <a:cs typeface="2  Koodak" panose="00000700000000000000" pitchFamily="2" charset="-78"/>
              </a:rPr>
              <a:t>و قابلیت </a:t>
            </a:r>
            <a:r>
              <a:rPr lang="fa-IR" sz="2000" dirty="0">
                <a:solidFill>
                  <a:srgbClr val="C00000"/>
                </a:solidFill>
                <a:cs typeface="2  Koodak" panose="00000700000000000000" pitchFamily="2" charset="-78"/>
              </a:rPr>
              <a:t>هایی باید چه کارهایی انجام دهند تا در عمل موفق شوند؟</a:t>
            </a:r>
          </a:p>
        </p:txBody>
      </p:sp>
      <p:sp>
        <p:nvSpPr>
          <p:cNvPr id="15" name="TextBox 14"/>
          <p:cNvSpPr txBox="1"/>
          <p:nvPr/>
        </p:nvSpPr>
        <p:spPr>
          <a:xfrm>
            <a:off x="539552" y="404664"/>
            <a:ext cx="8352928" cy="369332"/>
          </a:xfrm>
          <a:prstGeom prst="rect">
            <a:avLst/>
          </a:prstGeom>
          <a:noFill/>
        </p:spPr>
        <p:txBody>
          <a:bodyPr wrap="square" rtlCol="1">
            <a:spAutoFit/>
          </a:bodyPr>
          <a:lstStyle/>
          <a:p>
            <a:r>
              <a:rPr lang="fa-IR"/>
              <a:t>این پودمان به شایستگی های تیم سازی کاری، تأمین منابع و تحلیل و تهیه مدل کسب و کاراختصاص دارد.</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1000"/>
                                  </p:stCondLst>
                                  <p:childTnLst>
                                    <p:set>
                                      <p:cBhvr>
                                        <p:cTn id="6" dur="1" fill="hold">
                                          <p:stCondLst>
                                            <p:cond delay="0"/>
                                          </p:stCondLst>
                                        </p:cTn>
                                        <p:tgtEl>
                                          <p:spTgt spid="12">
                                            <p:txEl>
                                              <p:pRg st="1" end="1"/>
                                            </p:txEl>
                                          </p:spTgt>
                                        </p:tgtEl>
                                        <p:attrNameLst>
                                          <p:attrName>style.visibility</p:attrName>
                                        </p:attrNameLst>
                                      </p:cBhvr>
                                      <p:to>
                                        <p:strVal val="visible"/>
                                      </p:to>
                                    </p:set>
                                    <p:anim calcmode="lin" valueType="num">
                                      <p:cBhvr>
                                        <p:cTn id="7" dur="10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12">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12">
                                            <p:txEl>
                                              <p:pRg st="1" end="1"/>
                                            </p:txEl>
                                          </p:spTgt>
                                        </p:tgtEl>
                                      </p:cBhvr>
                                    </p:animEffect>
                                  </p:childTnLst>
                                </p:cTn>
                              </p:par>
                            </p:childTnLst>
                          </p:cTn>
                        </p:par>
                        <p:par>
                          <p:cTn id="11" fill="hold">
                            <p:stCondLst>
                              <p:cond delay="2000"/>
                            </p:stCondLst>
                            <p:childTnLst>
                              <p:par>
                                <p:cTn id="12" presetID="31" presetClass="entr" presetSubtype="0" fill="hold" nodeType="afterEffect">
                                  <p:stCondLst>
                                    <p:cond delay="2000"/>
                                  </p:stCondLst>
                                  <p:childTnLst>
                                    <p:set>
                                      <p:cBhvr>
                                        <p:cTn id="13" dur="1" fill="hold">
                                          <p:stCondLst>
                                            <p:cond delay="0"/>
                                          </p:stCondLst>
                                        </p:cTn>
                                        <p:tgtEl>
                                          <p:spTgt spid="12">
                                            <p:txEl>
                                              <p:pRg st="3" end="3"/>
                                            </p:txEl>
                                          </p:spTgt>
                                        </p:tgtEl>
                                        <p:attrNameLst>
                                          <p:attrName>style.visibility</p:attrName>
                                        </p:attrNameLst>
                                      </p:cBhvr>
                                      <p:to>
                                        <p:strVal val="visible"/>
                                      </p:to>
                                    </p:set>
                                    <p:anim calcmode="lin" valueType="num">
                                      <p:cBhvr>
                                        <p:cTn id="14" dur="1000" fill="hold"/>
                                        <p:tgtEl>
                                          <p:spTgt spid="12">
                                            <p:txEl>
                                              <p:pRg st="3" end="3"/>
                                            </p:txEl>
                                          </p:spTgt>
                                        </p:tgtEl>
                                        <p:attrNameLst>
                                          <p:attrName>ppt_w</p:attrName>
                                        </p:attrNameLst>
                                      </p:cBhvr>
                                      <p:tavLst>
                                        <p:tav tm="0">
                                          <p:val>
                                            <p:fltVal val="0"/>
                                          </p:val>
                                        </p:tav>
                                        <p:tav tm="100000">
                                          <p:val>
                                            <p:strVal val="#ppt_w"/>
                                          </p:val>
                                        </p:tav>
                                      </p:tavLst>
                                    </p:anim>
                                    <p:anim calcmode="lin" valueType="num">
                                      <p:cBhvr>
                                        <p:cTn id="15" dur="1000" fill="hold"/>
                                        <p:tgtEl>
                                          <p:spTgt spid="12">
                                            <p:txEl>
                                              <p:pRg st="3" end="3"/>
                                            </p:txEl>
                                          </p:spTgt>
                                        </p:tgtEl>
                                        <p:attrNameLst>
                                          <p:attrName>ppt_h</p:attrName>
                                        </p:attrNameLst>
                                      </p:cBhvr>
                                      <p:tavLst>
                                        <p:tav tm="0">
                                          <p:val>
                                            <p:fltVal val="0"/>
                                          </p:val>
                                        </p:tav>
                                        <p:tav tm="100000">
                                          <p:val>
                                            <p:strVal val="#ppt_h"/>
                                          </p:val>
                                        </p:tav>
                                      </p:tavLst>
                                    </p:anim>
                                    <p:anim calcmode="lin" valueType="num">
                                      <p:cBhvr>
                                        <p:cTn id="16" dur="1000" fill="hold"/>
                                        <p:tgtEl>
                                          <p:spTgt spid="12">
                                            <p:txEl>
                                              <p:pRg st="3" end="3"/>
                                            </p:txEl>
                                          </p:spTgt>
                                        </p:tgtEl>
                                        <p:attrNameLst>
                                          <p:attrName>style.rotation</p:attrName>
                                        </p:attrNameLst>
                                      </p:cBhvr>
                                      <p:tavLst>
                                        <p:tav tm="0">
                                          <p:val>
                                            <p:fltVal val="90"/>
                                          </p:val>
                                        </p:tav>
                                        <p:tav tm="100000">
                                          <p:val>
                                            <p:fltVal val="0"/>
                                          </p:val>
                                        </p:tav>
                                      </p:tavLst>
                                    </p:anim>
                                    <p:animEffect transition="in" filter="fade">
                                      <p:cBhvr>
                                        <p:cTn id="17" dur="1000"/>
                                        <p:tgtEl>
                                          <p:spTgt spid="12">
                                            <p:txEl>
                                              <p:pRg st="3" end="3"/>
                                            </p:txEl>
                                          </p:spTgt>
                                        </p:tgtEl>
                                      </p:cBhvr>
                                    </p:animEffect>
                                  </p:childTnLst>
                                </p:cTn>
                              </p:par>
                            </p:childTnLst>
                          </p:cTn>
                        </p:par>
                        <p:par>
                          <p:cTn id="18" fill="hold">
                            <p:stCondLst>
                              <p:cond delay="5000"/>
                            </p:stCondLst>
                            <p:childTnLst>
                              <p:par>
                                <p:cTn id="19" presetID="31" presetClass="entr" presetSubtype="0" fill="hold" nodeType="afterEffect">
                                  <p:stCondLst>
                                    <p:cond delay="3000"/>
                                  </p:stCondLst>
                                  <p:childTnLst>
                                    <p:set>
                                      <p:cBhvr>
                                        <p:cTn id="20" dur="1" fill="hold">
                                          <p:stCondLst>
                                            <p:cond delay="0"/>
                                          </p:stCondLst>
                                        </p:cTn>
                                        <p:tgtEl>
                                          <p:spTgt spid="12">
                                            <p:txEl>
                                              <p:pRg st="5" end="5"/>
                                            </p:txEl>
                                          </p:spTgt>
                                        </p:tgtEl>
                                        <p:attrNameLst>
                                          <p:attrName>style.visibility</p:attrName>
                                        </p:attrNameLst>
                                      </p:cBhvr>
                                      <p:to>
                                        <p:strVal val="visible"/>
                                      </p:to>
                                    </p:set>
                                    <p:anim calcmode="lin" valueType="num">
                                      <p:cBhvr>
                                        <p:cTn id="21" dur="1000" fill="hold"/>
                                        <p:tgtEl>
                                          <p:spTgt spid="12">
                                            <p:txEl>
                                              <p:pRg st="5" end="5"/>
                                            </p:txEl>
                                          </p:spTgt>
                                        </p:tgtEl>
                                        <p:attrNameLst>
                                          <p:attrName>ppt_w</p:attrName>
                                        </p:attrNameLst>
                                      </p:cBhvr>
                                      <p:tavLst>
                                        <p:tav tm="0">
                                          <p:val>
                                            <p:fltVal val="0"/>
                                          </p:val>
                                        </p:tav>
                                        <p:tav tm="100000">
                                          <p:val>
                                            <p:strVal val="#ppt_w"/>
                                          </p:val>
                                        </p:tav>
                                      </p:tavLst>
                                    </p:anim>
                                    <p:anim calcmode="lin" valueType="num">
                                      <p:cBhvr>
                                        <p:cTn id="22" dur="1000" fill="hold"/>
                                        <p:tgtEl>
                                          <p:spTgt spid="12">
                                            <p:txEl>
                                              <p:pRg st="5" end="5"/>
                                            </p:txEl>
                                          </p:spTgt>
                                        </p:tgtEl>
                                        <p:attrNameLst>
                                          <p:attrName>ppt_h</p:attrName>
                                        </p:attrNameLst>
                                      </p:cBhvr>
                                      <p:tavLst>
                                        <p:tav tm="0">
                                          <p:val>
                                            <p:fltVal val="0"/>
                                          </p:val>
                                        </p:tav>
                                        <p:tav tm="100000">
                                          <p:val>
                                            <p:strVal val="#ppt_h"/>
                                          </p:val>
                                        </p:tav>
                                      </p:tavLst>
                                    </p:anim>
                                    <p:anim calcmode="lin" valueType="num">
                                      <p:cBhvr>
                                        <p:cTn id="23" dur="1000" fill="hold"/>
                                        <p:tgtEl>
                                          <p:spTgt spid="12">
                                            <p:txEl>
                                              <p:pRg st="5" end="5"/>
                                            </p:txEl>
                                          </p:spTgt>
                                        </p:tgtEl>
                                        <p:attrNameLst>
                                          <p:attrName>style.rotation</p:attrName>
                                        </p:attrNameLst>
                                      </p:cBhvr>
                                      <p:tavLst>
                                        <p:tav tm="0">
                                          <p:val>
                                            <p:fltVal val="90"/>
                                          </p:val>
                                        </p:tav>
                                        <p:tav tm="100000">
                                          <p:val>
                                            <p:fltVal val="0"/>
                                          </p:val>
                                        </p:tav>
                                      </p:tavLst>
                                    </p:anim>
                                    <p:animEffect transition="in" filter="fade">
                                      <p:cBhvr>
                                        <p:cTn id="24" dur="1000"/>
                                        <p:tgtEl>
                                          <p:spTgt spid="12">
                                            <p:txEl>
                                              <p:pRg st="5" end="5"/>
                                            </p:txEl>
                                          </p:spTgt>
                                        </p:tgtEl>
                                      </p:cBhvr>
                                    </p:animEffect>
                                  </p:childTnLst>
                                </p:cTn>
                              </p:par>
                            </p:childTnLst>
                          </p:cTn>
                        </p:par>
                        <p:par>
                          <p:cTn id="25" fill="hold">
                            <p:stCondLst>
                              <p:cond delay="9000"/>
                            </p:stCondLst>
                            <p:childTnLst>
                              <p:par>
                                <p:cTn id="26" presetID="31" presetClass="entr" presetSubtype="0" fill="hold" nodeType="afterEffect">
                                  <p:stCondLst>
                                    <p:cond delay="2000"/>
                                  </p:stCondLst>
                                  <p:childTnLst>
                                    <p:set>
                                      <p:cBhvr>
                                        <p:cTn id="27" dur="1" fill="hold">
                                          <p:stCondLst>
                                            <p:cond delay="0"/>
                                          </p:stCondLst>
                                        </p:cTn>
                                        <p:tgtEl>
                                          <p:spTgt spid="12">
                                            <p:txEl>
                                              <p:pRg st="7" end="7"/>
                                            </p:txEl>
                                          </p:spTgt>
                                        </p:tgtEl>
                                        <p:attrNameLst>
                                          <p:attrName>style.visibility</p:attrName>
                                        </p:attrNameLst>
                                      </p:cBhvr>
                                      <p:to>
                                        <p:strVal val="visible"/>
                                      </p:to>
                                    </p:set>
                                    <p:anim calcmode="lin" valueType="num">
                                      <p:cBhvr>
                                        <p:cTn id="28" dur="1000" fill="hold"/>
                                        <p:tgtEl>
                                          <p:spTgt spid="12">
                                            <p:txEl>
                                              <p:pRg st="7" end="7"/>
                                            </p:txEl>
                                          </p:spTgt>
                                        </p:tgtEl>
                                        <p:attrNameLst>
                                          <p:attrName>ppt_w</p:attrName>
                                        </p:attrNameLst>
                                      </p:cBhvr>
                                      <p:tavLst>
                                        <p:tav tm="0">
                                          <p:val>
                                            <p:fltVal val="0"/>
                                          </p:val>
                                        </p:tav>
                                        <p:tav tm="100000">
                                          <p:val>
                                            <p:strVal val="#ppt_w"/>
                                          </p:val>
                                        </p:tav>
                                      </p:tavLst>
                                    </p:anim>
                                    <p:anim calcmode="lin" valueType="num">
                                      <p:cBhvr>
                                        <p:cTn id="29" dur="1000" fill="hold"/>
                                        <p:tgtEl>
                                          <p:spTgt spid="12">
                                            <p:txEl>
                                              <p:pRg st="7" end="7"/>
                                            </p:txEl>
                                          </p:spTgt>
                                        </p:tgtEl>
                                        <p:attrNameLst>
                                          <p:attrName>ppt_h</p:attrName>
                                        </p:attrNameLst>
                                      </p:cBhvr>
                                      <p:tavLst>
                                        <p:tav tm="0">
                                          <p:val>
                                            <p:fltVal val="0"/>
                                          </p:val>
                                        </p:tav>
                                        <p:tav tm="100000">
                                          <p:val>
                                            <p:strVal val="#ppt_h"/>
                                          </p:val>
                                        </p:tav>
                                      </p:tavLst>
                                    </p:anim>
                                    <p:anim calcmode="lin" valueType="num">
                                      <p:cBhvr>
                                        <p:cTn id="30" dur="1000" fill="hold"/>
                                        <p:tgtEl>
                                          <p:spTgt spid="12">
                                            <p:txEl>
                                              <p:pRg st="7" end="7"/>
                                            </p:txEl>
                                          </p:spTgt>
                                        </p:tgtEl>
                                        <p:attrNameLst>
                                          <p:attrName>style.rotation</p:attrName>
                                        </p:attrNameLst>
                                      </p:cBhvr>
                                      <p:tavLst>
                                        <p:tav tm="0">
                                          <p:val>
                                            <p:fltVal val="90"/>
                                          </p:val>
                                        </p:tav>
                                        <p:tav tm="100000">
                                          <p:val>
                                            <p:fltVal val="0"/>
                                          </p:val>
                                        </p:tav>
                                      </p:tavLst>
                                    </p:anim>
                                    <p:animEffect transition="in" filter="fade">
                                      <p:cBhvr>
                                        <p:cTn id="31" dur="1000"/>
                                        <p:tgtEl>
                                          <p:spTgt spid="1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95936" y="357166"/>
            <a:ext cx="1579001" cy="524301"/>
          </a:xfrm>
          <a:prstGeom prst="rect">
            <a:avLst/>
          </a:prstGeom>
        </p:spPr>
      </p:pic>
      <p:pic>
        <p:nvPicPr>
          <p:cNvPr id="3" name="Picture 2"/>
          <p:cNvPicPr>
            <a:picLocks noChangeAspect="1"/>
          </p:cNvPicPr>
          <p:nvPr/>
        </p:nvPicPr>
        <p:blipFill>
          <a:blip r:embed="rId3"/>
          <a:stretch>
            <a:fillRect/>
          </a:stretch>
        </p:blipFill>
        <p:spPr>
          <a:xfrm>
            <a:off x="4427984" y="956265"/>
            <a:ext cx="4862271" cy="642272"/>
          </a:xfrm>
          <a:prstGeom prst="rect">
            <a:avLst/>
          </a:prstGeom>
        </p:spPr>
      </p:pic>
      <p:pic>
        <p:nvPicPr>
          <p:cNvPr id="4" name="Picture 3"/>
          <p:cNvPicPr>
            <a:picLocks noChangeAspect="1"/>
          </p:cNvPicPr>
          <p:nvPr/>
        </p:nvPicPr>
        <p:blipFill>
          <a:blip r:embed="rId4"/>
          <a:stretch>
            <a:fillRect/>
          </a:stretch>
        </p:blipFill>
        <p:spPr>
          <a:xfrm rot="5400000">
            <a:off x="1317186" y="2209244"/>
            <a:ext cx="4842605" cy="4381650"/>
          </a:xfrm>
          <a:prstGeom prst="rect">
            <a:avLst/>
          </a:prstGeom>
          <a:ln>
            <a:noFill/>
          </a:ln>
          <a:effectLst>
            <a:softEdge rad="112500"/>
          </a:effectLst>
        </p:spPr>
      </p:pic>
      <p:cxnSp>
        <p:nvCxnSpPr>
          <p:cNvPr id="6" name="Elbow Connector 5"/>
          <p:cNvCxnSpPr/>
          <p:nvPr/>
        </p:nvCxnSpPr>
        <p:spPr>
          <a:xfrm rot="5400000">
            <a:off x="5495752" y="1789605"/>
            <a:ext cx="2726733" cy="2387102"/>
          </a:xfrm>
          <a:prstGeom prst="bentConnector2">
            <a:avLst/>
          </a:prstGeom>
          <a:ln w="28575">
            <a:solidFill>
              <a:schemeClr val="bg1">
                <a:lumMod val="65000"/>
              </a:schemeClr>
            </a:solidFill>
            <a:tailEnd type="triangle"/>
          </a:ln>
        </p:spPr>
        <p:style>
          <a:lnRef idx="1">
            <a:schemeClr val="dk1"/>
          </a:lnRef>
          <a:fillRef idx="0">
            <a:schemeClr val="dk1"/>
          </a:fillRef>
          <a:effectRef idx="0">
            <a:schemeClr val="dk1"/>
          </a:effectRef>
          <a:fontRef idx="minor">
            <a:schemeClr val="tx1"/>
          </a:fontRef>
        </p:style>
      </p:cxn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27584" y="1044340"/>
            <a:ext cx="7643866" cy="4580741"/>
          </a:xfrm>
          <a:prstGeom prst="rect">
            <a:avLst/>
          </a:prstGeom>
          <a:gradFill flip="none" rotWithShape="1">
            <a:gsLst>
              <a:gs pos="0">
                <a:srgbClr val="42827A">
                  <a:tint val="66000"/>
                  <a:satMod val="160000"/>
                </a:srgbClr>
              </a:gs>
              <a:gs pos="50000">
                <a:srgbClr val="42827A">
                  <a:tint val="44500"/>
                  <a:satMod val="160000"/>
                </a:srgbClr>
              </a:gs>
              <a:gs pos="100000">
                <a:srgbClr val="42827A">
                  <a:tint val="23500"/>
                  <a:satMod val="160000"/>
                </a:srgbClr>
              </a:gs>
            </a:gsLst>
            <a:lin ang="2700000" scaled="1"/>
            <a:tileRect/>
          </a:gradFill>
          <a:ln>
            <a:solidFill>
              <a:srgbClr val="9ECEC8"/>
            </a:solidFill>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lvl="0" algn="justLow" fontAlgn="base">
              <a:lnSpc>
                <a:spcPts val="3500"/>
              </a:lnSpc>
              <a:spcBef>
                <a:spcPct val="0"/>
              </a:spcBef>
              <a:spcAft>
                <a:spcPct val="0"/>
              </a:spcAft>
            </a:pPr>
            <a:r>
              <a:rPr lang="fa-IR" sz="2400" b="1" dirty="0">
                <a:solidFill>
                  <a:srgbClr val="004E4C"/>
                </a:solidFill>
                <a:latin typeface="Arial" pitchFamily="34" charset="0"/>
                <a:ea typeface="Times New Roman" pitchFamily="18" charset="0"/>
                <a:cs typeface="B Nazanin" pitchFamily="2" charset="-78"/>
              </a:rPr>
              <a:t>تيم، متشكل از افرادي با مهارتها، دانش و تجربيات گوناگون است که متكي </a:t>
            </a:r>
            <a:r>
              <a:rPr lang="fa-IR" sz="2400" b="1" dirty="0" smtClean="0">
                <a:solidFill>
                  <a:srgbClr val="004E4C"/>
                </a:solidFill>
                <a:latin typeface="Arial" pitchFamily="34" charset="0"/>
                <a:ea typeface="Times New Roman" pitchFamily="18" charset="0"/>
                <a:cs typeface="B Nazanin" pitchFamily="2" charset="-78"/>
              </a:rPr>
              <a:t>به يكديگرند </a:t>
            </a:r>
            <a:r>
              <a:rPr lang="fa-IR" sz="2400" b="1" dirty="0">
                <a:solidFill>
                  <a:srgbClr val="004E4C"/>
                </a:solidFill>
                <a:latin typeface="Arial" pitchFamily="34" charset="0"/>
                <a:ea typeface="Times New Roman" pitchFamily="18" charset="0"/>
                <a:cs typeface="B Nazanin" pitchFamily="2" charset="-78"/>
              </a:rPr>
              <a:t>و داراي تعهدي </a:t>
            </a:r>
            <a:r>
              <a:rPr lang="fa-IR" sz="2400" b="1" dirty="0" smtClean="0">
                <a:solidFill>
                  <a:srgbClr val="004E4C"/>
                </a:solidFill>
                <a:latin typeface="Arial" pitchFamily="34" charset="0"/>
                <a:ea typeface="Times New Roman" pitchFamily="18" charset="0"/>
                <a:cs typeface="B Nazanin" pitchFamily="2" charset="-78"/>
              </a:rPr>
              <a:t>دسته جمعي </a:t>
            </a:r>
            <a:r>
              <a:rPr lang="fa-IR" sz="2400" b="1" dirty="0">
                <a:solidFill>
                  <a:srgbClr val="004E4C"/>
                </a:solidFill>
                <a:latin typeface="Arial" pitchFamily="34" charset="0"/>
                <a:ea typeface="Times New Roman" pitchFamily="18" charset="0"/>
                <a:cs typeface="B Nazanin" pitchFamily="2" charset="-78"/>
              </a:rPr>
              <a:t>در رسيدن به اهداف تيم هستند. </a:t>
            </a:r>
            <a:endParaRPr lang="fa-IR" sz="2400" b="1" dirty="0" smtClean="0">
              <a:solidFill>
                <a:srgbClr val="004E4C"/>
              </a:solidFill>
              <a:latin typeface="Arial" pitchFamily="34" charset="0"/>
              <a:ea typeface="Times New Roman" pitchFamily="18" charset="0"/>
              <a:cs typeface="B Nazanin" pitchFamily="2" charset="-78"/>
            </a:endParaRPr>
          </a:p>
          <a:p>
            <a:pPr lvl="0" algn="justLow" fontAlgn="base">
              <a:lnSpc>
                <a:spcPts val="3500"/>
              </a:lnSpc>
              <a:spcBef>
                <a:spcPct val="0"/>
              </a:spcBef>
              <a:spcAft>
                <a:spcPct val="0"/>
              </a:spcAft>
            </a:pPr>
            <a:r>
              <a:rPr lang="fa-IR" sz="2400" b="1" dirty="0" smtClean="0">
                <a:solidFill>
                  <a:srgbClr val="004E4C"/>
                </a:solidFill>
                <a:latin typeface="Arial" pitchFamily="34" charset="0"/>
                <a:ea typeface="Times New Roman" pitchFamily="18" charset="0"/>
                <a:cs typeface="B Nazanin" pitchFamily="2" charset="-78"/>
              </a:rPr>
              <a:t>درجه اعتماد</a:t>
            </a:r>
            <a:r>
              <a:rPr lang="fa-IR" sz="2400" b="1" dirty="0">
                <a:solidFill>
                  <a:srgbClr val="004E4C"/>
                </a:solidFill>
                <a:latin typeface="Arial" pitchFamily="34" charset="0"/>
                <a:ea typeface="Times New Roman" pitchFamily="18" charset="0"/>
                <a:cs typeface="B Nazanin" pitchFamily="2" charset="-78"/>
              </a:rPr>
              <a:t>، اطمينان، تعهد، انسجام و هماهنگي يك تيم بيشتر از يك گروه است.</a:t>
            </a:r>
          </a:p>
          <a:p>
            <a:pPr lvl="0" algn="justLow" fontAlgn="base">
              <a:lnSpc>
                <a:spcPts val="3500"/>
              </a:lnSpc>
              <a:spcBef>
                <a:spcPct val="0"/>
              </a:spcBef>
              <a:spcAft>
                <a:spcPct val="0"/>
              </a:spcAft>
            </a:pPr>
            <a:r>
              <a:rPr lang="fa-IR" sz="2400" b="1" dirty="0" smtClean="0">
                <a:solidFill>
                  <a:srgbClr val="004E4C"/>
                </a:solidFill>
                <a:latin typeface="Arial" pitchFamily="34" charset="0"/>
                <a:ea typeface="Times New Roman" pitchFamily="18" charset="0"/>
                <a:cs typeface="B Nazanin" pitchFamily="2" charset="-78"/>
              </a:rPr>
              <a:t>رشته ای </a:t>
            </a:r>
            <a:r>
              <a:rPr lang="fa-IR" sz="2400" b="1" dirty="0">
                <a:solidFill>
                  <a:srgbClr val="004E4C"/>
                </a:solidFill>
                <a:latin typeface="Arial" pitchFamily="34" charset="0"/>
                <a:ea typeface="Times New Roman" pitchFamily="18" charset="0"/>
                <a:cs typeface="B Nazanin" pitchFamily="2" charset="-78"/>
              </a:rPr>
              <a:t>که تمام اعضای یک تیم را به هم متصل میکند، آرمان مشترکی است که </a:t>
            </a:r>
            <a:r>
              <a:rPr lang="fa-IR" sz="2400" b="1" dirty="0" smtClean="0">
                <a:solidFill>
                  <a:srgbClr val="004E4C"/>
                </a:solidFill>
                <a:latin typeface="Arial" pitchFamily="34" charset="0"/>
                <a:ea typeface="Times New Roman" pitchFamily="18" charset="0"/>
                <a:cs typeface="B Nazanin" pitchFamily="2" charset="-78"/>
              </a:rPr>
              <a:t>همه اعضای تیم </a:t>
            </a:r>
            <a:r>
              <a:rPr lang="fa-IR" sz="2400" b="1" dirty="0">
                <a:solidFill>
                  <a:srgbClr val="004E4C"/>
                </a:solidFill>
                <a:latin typeface="Arial" pitchFamily="34" charset="0"/>
                <a:ea typeface="Times New Roman" pitchFamily="18" charset="0"/>
                <a:cs typeface="B Nazanin" pitchFamily="2" charset="-78"/>
              </a:rPr>
              <a:t>به آن اعتقاد و ایمان قلبی دارند.</a:t>
            </a:r>
          </a:p>
          <a:p>
            <a:pPr lvl="0" algn="justLow" fontAlgn="base">
              <a:lnSpc>
                <a:spcPts val="3500"/>
              </a:lnSpc>
              <a:spcBef>
                <a:spcPct val="0"/>
              </a:spcBef>
              <a:spcAft>
                <a:spcPct val="0"/>
              </a:spcAft>
            </a:pPr>
            <a:r>
              <a:rPr lang="fa-IR" sz="2400" b="1" dirty="0">
                <a:solidFill>
                  <a:srgbClr val="004E4C"/>
                </a:solidFill>
                <a:latin typeface="Arial" pitchFamily="34" charset="0"/>
                <a:ea typeface="Times New Roman" pitchFamily="18" charset="0"/>
                <a:cs typeface="B Nazanin" pitchFamily="2" charset="-78"/>
              </a:rPr>
              <a:t>در یک تیم به دلیل اینکه هدف نهایی شفاف است و افراد مصمم به دستیابی به آن هستند، </a:t>
            </a:r>
            <a:r>
              <a:rPr lang="fa-IR" sz="2400" b="1" dirty="0" smtClean="0">
                <a:solidFill>
                  <a:srgbClr val="004E4C"/>
                </a:solidFill>
                <a:latin typeface="Arial" pitchFamily="34" charset="0"/>
                <a:ea typeface="Times New Roman" pitchFamily="18" charset="0"/>
                <a:cs typeface="B Nazanin" pitchFamily="2" charset="-78"/>
              </a:rPr>
              <a:t>اعضا با </a:t>
            </a:r>
            <a:r>
              <a:rPr lang="fa-IR" sz="2400" b="1" dirty="0">
                <a:solidFill>
                  <a:srgbClr val="004E4C"/>
                </a:solidFill>
                <a:latin typeface="Arial" pitchFamily="34" charset="0"/>
                <a:ea typeface="Times New Roman" pitchFamily="18" charset="0"/>
                <a:cs typeface="B Nazanin" pitchFamily="2" charset="-78"/>
              </a:rPr>
              <a:t>خودانگیختی کارها را به پیش میبرند</a:t>
            </a:r>
            <a:r>
              <a:rPr lang="fa-IR" sz="2400" b="1" dirty="0" smtClean="0">
                <a:solidFill>
                  <a:srgbClr val="004E4C"/>
                </a:solidFill>
                <a:latin typeface="Arial" pitchFamily="34" charset="0"/>
                <a:ea typeface="Times New Roman" pitchFamily="18" charset="0"/>
                <a:cs typeface="B Nazanin" pitchFamily="2" charset="-78"/>
              </a:rPr>
              <a:t>.</a:t>
            </a:r>
          </a:p>
          <a:p>
            <a:pPr lvl="0" algn="justLow" fontAlgn="base">
              <a:lnSpc>
                <a:spcPts val="3500"/>
              </a:lnSpc>
              <a:spcBef>
                <a:spcPct val="0"/>
              </a:spcBef>
              <a:spcAft>
                <a:spcPct val="0"/>
              </a:spcAft>
            </a:pPr>
            <a:endParaRPr lang="fa-IR" sz="2400" b="1" dirty="0" smtClean="0">
              <a:solidFill>
                <a:srgbClr val="004E4C"/>
              </a:solidFill>
              <a:latin typeface="Arial" pitchFamily="34" charset="0"/>
              <a:ea typeface="Times New Roman" pitchFamily="18" charset="0"/>
              <a:cs typeface="B Nazanin" pitchFamily="2" charset="-78"/>
            </a:endParaRPr>
          </a:p>
        </p:txBody>
      </p:sp>
      <p:sp>
        <p:nvSpPr>
          <p:cNvPr id="6" name="TextBox 5"/>
          <p:cNvSpPr txBox="1"/>
          <p:nvPr/>
        </p:nvSpPr>
        <p:spPr>
          <a:xfrm>
            <a:off x="7286644" y="428604"/>
            <a:ext cx="1613494" cy="584775"/>
          </a:xfrm>
          <a:prstGeom prst="rect">
            <a:avLst/>
          </a:prstGeom>
          <a:noFill/>
        </p:spPr>
        <p:txBody>
          <a:bodyPr wrap="square" rtlCol="1">
            <a:spAutoFit/>
          </a:bodyPr>
          <a:lstStyle/>
          <a:p>
            <a:r>
              <a:rPr lang="fa-IR" sz="3200" b="1" dirty="0" smtClean="0">
                <a:solidFill>
                  <a:schemeClr val="accent6">
                    <a:lumMod val="75000"/>
                  </a:schemeClr>
                </a:solidFill>
                <a:latin typeface="Arial" pitchFamily="34" charset="0"/>
                <a:ea typeface="Times New Roman" pitchFamily="18" charset="0"/>
                <a:cs typeface="B Nazanin" pitchFamily="2" charset="-78"/>
              </a:rPr>
              <a:t>تیم</a:t>
            </a:r>
            <a:endParaRPr lang="fa-IR" sz="3200" b="1" dirty="0" smtClean="0">
              <a:solidFill>
                <a:schemeClr val="accent6">
                  <a:lumMod val="75000"/>
                </a:schemeClr>
              </a:solidFill>
              <a:latin typeface="Arial" pitchFamily="34" charset="0"/>
              <a:ea typeface="Times New Roman" pitchFamily="18" charset="0"/>
              <a:cs typeface="B Nazanin" pitchFamily="2" charset="-78"/>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31640" y="260648"/>
            <a:ext cx="6696744" cy="6391226"/>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43608" y="1124744"/>
            <a:ext cx="6768752" cy="4680520"/>
          </a:xfrm>
          <a:prstGeom prst="rect">
            <a:avLst/>
          </a:prstGeom>
        </p:spPr>
        <p:txBody>
          <a:bodyPr wrap="square">
            <a:spAutoFit/>
          </a:bodyPr>
          <a:lstStyle/>
          <a:p>
            <a:pPr algn="just"/>
            <a:r>
              <a:rPr lang="fa-IR" sz="2400" b="1" dirty="0">
                <a:solidFill>
                  <a:srgbClr val="004E4C"/>
                </a:solidFill>
                <a:latin typeface="Arial" pitchFamily="34" charset="0"/>
                <a:ea typeface="Times New Roman" pitchFamily="18" charset="0"/>
                <a:cs typeface="B Nazanin" pitchFamily="2" charset="-78"/>
              </a:rPr>
              <a:t>برای اینکه بتوانید برای بازاریابی و فروش محصول، استراتژی درستی تعیین کنید، باید شناخت درستی از مشتریهای احتمالی به دست بیاورید. </a:t>
            </a:r>
            <a:r>
              <a:rPr lang="fa-IR" sz="2400" b="1" dirty="0">
                <a:solidFill>
                  <a:srgbClr val="004E4C"/>
                </a:solidFill>
                <a:latin typeface="Arial" pitchFamily="34" charset="0"/>
                <a:ea typeface="Times New Roman" pitchFamily="18" charset="0"/>
                <a:cs typeface="B Nazanin" pitchFamily="2" charset="-78"/>
              </a:rPr>
              <a:t>این کار به دو روش اتفاق </a:t>
            </a:r>
            <a:r>
              <a:rPr lang="fa-IR" sz="2400" b="1" dirty="0" smtClean="0">
                <a:solidFill>
                  <a:srgbClr val="004E4C"/>
                </a:solidFill>
                <a:latin typeface="Arial" pitchFamily="34" charset="0"/>
                <a:ea typeface="Times New Roman" pitchFamily="18" charset="0"/>
                <a:cs typeface="B Nazanin" pitchFamily="2" charset="-78"/>
              </a:rPr>
              <a:t>می افتد:</a:t>
            </a:r>
          </a:p>
          <a:p>
            <a:pPr algn="just"/>
            <a:endParaRPr lang="fa-IR" sz="2400" b="1" dirty="0" smtClean="0">
              <a:solidFill>
                <a:srgbClr val="004E4C"/>
              </a:solidFill>
              <a:latin typeface="Arial" pitchFamily="34" charset="0"/>
              <a:ea typeface="Times New Roman" pitchFamily="18" charset="0"/>
              <a:cs typeface="B Nazanin" pitchFamily="2" charset="-78"/>
            </a:endParaRPr>
          </a:p>
          <a:p>
            <a:pPr algn="just"/>
            <a:r>
              <a:rPr lang="fa-IR" sz="2400" b="1" dirty="0" smtClean="0">
                <a:solidFill>
                  <a:srgbClr val="004E4C"/>
                </a:solidFill>
                <a:latin typeface="Arial" pitchFamily="34" charset="0"/>
                <a:ea typeface="Times New Roman" pitchFamily="18" charset="0"/>
                <a:cs typeface="B Nazanin" pitchFamily="2" charset="-78"/>
              </a:rPr>
              <a:t> </a:t>
            </a:r>
            <a:r>
              <a:rPr lang="fa-IR" sz="2400" b="1" dirty="0">
                <a:solidFill>
                  <a:srgbClr val="004E4C"/>
                </a:solidFill>
                <a:latin typeface="Arial" pitchFamily="34" charset="0"/>
                <a:ea typeface="Times New Roman" pitchFamily="18" charset="0"/>
                <a:cs typeface="B Nazanin" pitchFamily="2" charset="-78"/>
              </a:rPr>
              <a:t>1 </a:t>
            </a:r>
            <a:r>
              <a:rPr lang="fa-IR" sz="2400" b="1" dirty="0" smtClean="0">
                <a:solidFill>
                  <a:srgbClr val="004E4C"/>
                </a:solidFill>
                <a:latin typeface="Arial" pitchFamily="34" charset="0"/>
                <a:ea typeface="Times New Roman" pitchFamily="18" charset="0"/>
                <a:cs typeface="B Nazanin" pitchFamily="2" charset="-78"/>
              </a:rPr>
              <a:t>- تحقیقات بازار</a:t>
            </a:r>
          </a:p>
          <a:p>
            <a:pPr marL="342900" indent="-342900" algn="just">
              <a:buFont typeface="Wingdings" panose="05000000000000000000" pitchFamily="2" charset="2"/>
              <a:buChar char="v"/>
            </a:pPr>
            <a:r>
              <a:rPr lang="fa-IR" sz="2400" b="1" dirty="0" smtClean="0">
                <a:solidFill>
                  <a:srgbClr val="004E4C"/>
                </a:solidFill>
                <a:latin typeface="Arial" pitchFamily="34" charset="0"/>
                <a:ea typeface="Times New Roman" pitchFamily="18" charset="0"/>
                <a:cs typeface="B Nazanin" pitchFamily="2" charset="-78"/>
              </a:rPr>
              <a:t> </a:t>
            </a:r>
            <a:r>
              <a:rPr lang="fa-IR" sz="2400" b="1" dirty="0">
                <a:solidFill>
                  <a:srgbClr val="004E4C"/>
                </a:solidFill>
                <a:latin typeface="Arial" pitchFamily="34" charset="0"/>
                <a:ea typeface="Times New Roman" pitchFamily="18" charset="0"/>
                <a:cs typeface="B Nazanin" pitchFamily="2" charset="-78"/>
              </a:rPr>
              <a:t>پیدا کردن </a:t>
            </a:r>
            <a:r>
              <a:rPr lang="fa-IR" sz="2400" b="1" dirty="0" smtClean="0">
                <a:solidFill>
                  <a:srgbClr val="004E4C"/>
                </a:solidFill>
                <a:latin typeface="Arial" pitchFamily="34" charset="0"/>
                <a:ea typeface="Times New Roman" pitchFamily="18" charset="0"/>
                <a:cs typeface="B Nazanin" pitchFamily="2" charset="-78"/>
              </a:rPr>
              <a:t>حفره های </a:t>
            </a:r>
            <a:r>
              <a:rPr lang="fa-IR" sz="2400" b="1" dirty="0">
                <a:solidFill>
                  <a:srgbClr val="004E4C"/>
                </a:solidFill>
                <a:latin typeface="Arial" pitchFamily="34" charset="0"/>
                <a:ea typeface="Times New Roman" pitchFamily="18" charset="0"/>
                <a:cs typeface="B Nazanin" pitchFamily="2" charset="-78"/>
              </a:rPr>
              <a:t>خالی در بازار برای ساخت یک محصول یا </a:t>
            </a:r>
            <a:r>
              <a:rPr lang="fa-IR" sz="2400" b="1" dirty="0" smtClean="0">
                <a:solidFill>
                  <a:srgbClr val="004E4C"/>
                </a:solidFill>
                <a:latin typeface="Arial" pitchFamily="34" charset="0"/>
                <a:ea typeface="Times New Roman" pitchFamily="18" charset="0"/>
                <a:cs typeface="B Nazanin" pitchFamily="2" charset="-78"/>
              </a:rPr>
              <a:t>ارائه </a:t>
            </a:r>
            <a:r>
              <a:rPr lang="fa-IR" sz="2400" b="1" dirty="0">
                <a:solidFill>
                  <a:srgbClr val="004E4C"/>
                </a:solidFill>
                <a:latin typeface="Arial" pitchFamily="34" charset="0"/>
                <a:ea typeface="Times New Roman" pitchFamily="18" charset="0"/>
                <a:cs typeface="B Nazanin" pitchFamily="2" charset="-78"/>
              </a:rPr>
              <a:t>یک سرویس </a:t>
            </a:r>
            <a:endParaRPr lang="fa-IR" sz="2400" b="1" dirty="0" smtClean="0">
              <a:solidFill>
                <a:srgbClr val="004E4C"/>
              </a:solidFill>
              <a:latin typeface="Arial" pitchFamily="34" charset="0"/>
              <a:ea typeface="Times New Roman" pitchFamily="18" charset="0"/>
              <a:cs typeface="B Nazanin" pitchFamily="2" charset="-78"/>
            </a:endParaRPr>
          </a:p>
          <a:p>
            <a:pPr marL="342900" indent="-342900" algn="just">
              <a:buFont typeface="Wingdings" panose="05000000000000000000" pitchFamily="2" charset="2"/>
              <a:buChar char="v"/>
            </a:pPr>
            <a:r>
              <a:rPr lang="fa-IR" sz="2400" b="1" dirty="0" smtClean="0">
                <a:solidFill>
                  <a:srgbClr val="004E4C"/>
                </a:solidFill>
                <a:latin typeface="Arial" pitchFamily="34" charset="0"/>
                <a:ea typeface="Times New Roman" pitchFamily="18" charset="0"/>
                <a:cs typeface="B Nazanin" pitchFamily="2" charset="-78"/>
              </a:rPr>
              <a:t>محاسبه عکس العمل </a:t>
            </a:r>
            <a:r>
              <a:rPr lang="fa-IR" sz="2400" b="1" dirty="0">
                <a:solidFill>
                  <a:srgbClr val="004E4C"/>
                </a:solidFill>
                <a:latin typeface="Arial" pitchFamily="34" charset="0"/>
                <a:ea typeface="Times New Roman" pitchFamily="18" charset="0"/>
                <a:cs typeface="B Nazanin" pitchFamily="2" charset="-78"/>
              </a:rPr>
              <a:t>مشتریها در برابر محصول </a:t>
            </a:r>
            <a:r>
              <a:rPr lang="fa-IR" sz="2400" b="1" dirty="0" smtClean="0">
                <a:solidFill>
                  <a:srgbClr val="004E4C"/>
                </a:solidFill>
                <a:latin typeface="Arial" pitchFamily="34" charset="0"/>
                <a:ea typeface="Times New Roman" pitchFamily="18" charset="0"/>
                <a:cs typeface="B Nazanin" pitchFamily="2" charset="-78"/>
              </a:rPr>
              <a:t>جدید</a:t>
            </a:r>
          </a:p>
          <a:p>
            <a:pPr algn="just"/>
            <a:endParaRPr lang="fa-IR" sz="2400" b="1" dirty="0" smtClean="0">
              <a:solidFill>
                <a:srgbClr val="004E4C"/>
              </a:solidFill>
              <a:latin typeface="Arial" pitchFamily="34" charset="0"/>
              <a:ea typeface="Times New Roman" pitchFamily="18" charset="0"/>
              <a:cs typeface="B Nazanin" pitchFamily="2" charset="-78"/>
            </a:endParaRPr>
          </a:p>
          <a:p>
            <a:pPr algn="just"/>
            <a:r>
              <a:rPr lang="fa-IR" sz="2400" b="1" dirty="0" smtClean="0">
                <a:solidFill>
                  <a:srgbClr val="004E4C"/>
                </a:solidFill>
                <a:latin typeface="Arial" pitchFamily="34" charset="0"/>
                <a:ea typeface="Times New Roman" pitchFamily="18" charset="0"/>
                <a:cs typeface="B Nazanin" pitchFamily="2" charset="-78"/>
              </a:rPr>
              <a:t> </a:t>
            </a:r>
            <a:r>
              <a:rPr lang="fa-IR" sz="2400" b="1" dirty="0">
                <a:solidFill>
                  <a:srgbClr val="004E4C"/>
                </a:solidFill>
                <a:latin typeface="Arial" pitchFamily="34" charset="0"/>
                <a:ea typeface="Times New Roman" pitchFamily="18" charset="0"/>
                <a:cs typeface="B Nazanin" pitchFamily="2" charset="-78"/>
              </a:rPr>
              <a:t>2 </a:t>
            </a:r>
            <a:r>
              <a:rPr lang="fa-IR" sz="2400" b="1" dirty="0" smtClean="0">
                <a:solidFill>
                  <a:srgbClr val="004E4C"/>
                </a:solidFill>
                <a:latin typeface="Arial" pitchFamily="34" charset="0"/>
                <a:ea typeface="Times New Roman" pitchFamily="18" charset="0"/>
                <a:cs typeface="B Nazanin" pitchFamily="2" charset="-78"/>
              </a:rPr>
              <a:t>– بخش بندی </a:t>
            </a:r>
            <a:r>
              <a:rPr lang="fa-IR" sz="2400" b="1" dirty="0">
                <a:solidFill>
                  <a:srgbClr val="004E4C"/>
                </a:solidFill>
                <a:latin typeface="Arial" pitchFamily="34" charset="0"/>
                <a:ea typeface="Times New Roman" pitchFamily="18" charset="0"/>
                <a:cs typeface="B Nazanin" pitchFamily="2" charset="-78"/>
              </a:rPr>
              <a:t>بازار </a:t>
            </a:r>
            <a:endParaRPr lang="fa-IR" sz="2400" b="1" dirty="0" smtClean="0">
              <a:solidFill>
                <a:srgbClr val="004E4C"/>
              </a:solidFill>
              <a:latin typeface="Arial" pitchFamily="34" charset="0"/>
              <a:ea typeface="Times New Roman" pitchFamily="18" charset="0"/>
              <a:cs typeface="B Nazanin" pitchFamily="2" charset="-78"/>
            </a:endParaRPr>
          </a:p>
          <a:p>
            <a:pPr marL="342900" indent="-342900" algn="just">
              <a:buFont typeface="Wingdings" panose="05000000000000000000" pitchFamily="2" charset="2"/>
              <a:buChar char="v"/>
            </a:pPr>
            <a:r>
              <a:rPr lang="fa-IR" sz="2400" b="1" dirty="0" smtClean="0">
                <a:solidFill>
                  <a:srgbClr val="004E4C"/>
                </a:solidFill>
                <a:latin typeface="Arial" pitchFamily="34" charset="0"/>
                <a:ea typeface="Times New Roman" pitchFamily="18" charset="0"/>
                <a:cs typeface="B Nazanin" pitchFamily="2" charset="-78"/>
              </a:rPr>
              <a:t>خرد </a:t>
            </a:r>
            <a:r>
              <a:rPr lang="fa-IR" sz="2400" b="1" dirty="0">
                <a:solidFill>
                  <a:srgbClr val="004E4C"/>
                </a:solidFill>
                <a:latin typeface="Arial" pitchFamily="34" charset="0"/>
                <a:ea typeface="Times New Roman" pitchFamily="18" charset="0"/>
                <a:cs typeface="B Nazanin" pitchFamily="2" charset="-78"/>
              </a:rPr>
              <a:t>کردن بازار به گروههای کوچک تر مشتری با نیازهای مشابه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5"/>
                                        </p:tgtEl>
                                      </p:cBhvr>
                                    </p:animEffect>
                                    <p:anim calcmode="lin" valueType="num">
                                      <p:cBhvr>
                                        <p:cTn id="7" dur="1000"/>
                                        <p:tgtEl>
                                          <p:spTgt spid="5"/>
                                        </p:tgtEl>
                                        <p:attrNameLst>
                                          <p:attrName>ppt_x</p:attrName>
                                        </p:attrNameLst>
                                      </p:cBhvr>
                                      <p:tavLst>
                                        <p:tav tm="0">
                                          <p:val>
                                            <p:strVal val="ppt_x"/>
                                          </p:val>
                                        </p:tav>
                                        <p:tav tm="100000">
                                          <p:val>
                                            <p:strVal val="ppt_x"/>
                                          </p:val>
                                        </p:tav>
                                      </p:tavLst>
                                    </p:anim>
                                    <p:anim calcmode="lin" valueType="num">
                                      <p:cBhvr>
                                        <p:cTn id="8" dur="1000"/>
                                        <p:tgtEl>
                                          <p:spTgt spid="5"/>
                                        </p:tgtEl>
                                        <p:attrNameLst>
                                          <p:attrName>ppt_y</p:attrName>
                                        </p:attrNameLst>
                                      </p:cBhvr>
                                      <p:tavLst>
                                        <p:tav tm="0">
                                          <p:val>
                                            <p:strVal val="ppt_y"/>
                                          </p:val>
                                        </p:tav>
                                        <p:tav tm="100000">
                                          <p:val>
                                            <p:strVal val="ppt_y+.1"/>
                                          </p:val>
                                        </p:tav>
                                      </p:tavLst>
                                    </p:anim>
                                    <p:set>
                                      <p:cBhvr>
                                        <p:cTn id="9"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90727"/>
            <a:ext cx="1512168" cy="369332"/>
          </a:xfrm>
          <a:prstGeom prst="rect">
            <a:avLst/>
          </a:prstGeom>
          <a:noFill/>
        </p:spPr>
        <p:txBody>
          <a:bodyPr wrap="square" rtlCol="1">
            <a:spAutoFit/>
          </a:bodyPr>
          <a:lstStyle/>
          <a:p>
            <a:r>
              <a:rPr lang="fa-IR" dirty="0" smtClean="0"/>
              <a:t>پاسخ فعالیت ها:</a:t>
            </a:r>
            <a:endParaRPr lang="fa-IR" dirty="0"/>
          </a:p>
        </p:txBody>
      </p:sp>
      <p:sp>
        <p:nvSpPr>
          <p:cNvPr id="3" name="TextBox 2"/>
          <p:cNvSpPr txBox="1"/>
          <p:nvPr/>
        </p:nvSpPr>
        <p:spPr>
          <a:xfrm>
            <a:off x="1835696" y="564602"/>
            <a:ext cx="6269407" cy="1569660"/>
          </a:xfrm>
          <a:prstGeom prst="rect">
            <a:avLst/>
          </a:prstGeom>
          <a:noFill/>
        </p:spPr>
        <p:txBody>
          <a:bodyPr wrap="square" rtlCol="1">
            <a:spAutoFit/>
          </a:bodyPr>
          <a:lstStyle/>
          <a:p>
            <a:r>
              <a:rPr lang="fa-IR" sz="2400" b="1" dirty="0" smtClean="0">
                <a:solidFill>
                  <a:srgbClr val="004E4C"/>
                </a:solidFill>
                <a:latin typeface="Arial" pitchFamily="34" charset="0"/>
                <a:ea typeface="Times New Roman" pitchFamily="18" charset="0"/>
                <a:cs typeface="B Nazanin" pitchFamily="2" charset="-78"/>
              </a:rPr>
              <a:t>الف) </a:t>
            </a:r>
            <a:r>
              <a:rPr lang="fa-IR" sz="2400" b="1" dirty="0">
                <a:solidFill>
                  <a:srgbClr val="004E4C"/>
                </a:solidFill>
                <a:latin typeface="Arial" pitchFamily="34" charset="0"/>
                <a:ea typeface="Times New Roman" pitchFamily="18" charset="0"/>
                <a:cs typeface="B Nazanin" pitchFamily="2" charset="-78"/>
              </a:rPr>
              <a:t>یک تیم ورزشی موفق جهان را نام ببرید. </a:t>
            </a:r>
            <a:r>
              <a:rPr lang="fa-IR" sz="2400" b="1" dirty="0">
                <a:solidFill>
                  <a:srgbClr val="004E4C"/>
                </a:solidFill>
                <a:latin typeface="Arial" pitchFamily="34" charset="0"/>
                <a:ea typeface="Times New Roman" pitchFamily="18" charset="0"/>
                <a:cs typeface="B Nazanin" pitchFamily="2" charset="-78"/>
              </a:rPr>
              <a:t>دلیل موفقیت و شهرت آنها را بگویید</a:t>
            </a:r>
            <a:r>
              <a:rPr lang="fa-IR" sz="2400" b="1" dirty="0">
                <a:solidFill>
                  <a:srgbClr val="004E4C"/>
                </a:solidFill>
                <a:latin typeface="Arial" pitchFamily="34" charset="0"/>
                <a:ea typeface="Times New Roman" pitchFamily="18" charset="0"/>
                <a:cs typeface="B Nazanin" pitchFamily="2" charset="-78"/>
              </a:rPr>
              <a:t>.</a:t>
            </a:r>
          </a:p>
          <a:p>
            <a:endParaRPr lang="fa-IR" sz="2400" b="1" dirty="0">
              <a:solidFill>
                <a:srgbClr val="004E4C"/>
              </a:solidFill>
              <a:latin typeface="Arial" pitchFamily="34" charset="0"/>
              <a:ea typeface="Times New Roman" pitchFamily="18" charset="0"/>
              <a:cs typeface="B Nazanin" pitchFamily="2" charset="-78"/>
            </a:endParaRPr>
          </a:p>
          <a:p>
            <a:pPr algn="ctr"/>
            <a:r>
              <a:rPr lang="fa-IR" sz="2400" b="1" dirty="0">
                <a:solidFill>
                  <a:srgbClr val="004E4C"/>
                </a:solidFill>
                <a:latin typeface="Arial" pitchFamily="34" charset="0"/>
                <a:ea typeface="Times New Roman" pitchFamily="18" charset="0"/>
                <a:cs typeface="B Nazanin" pitchFamily="2" charset="-78"/>
              </a:rPr>
              <a:t>تیم ملی والیبال </a:t>
            </a:r>
            <a:r>
              <a:rPr lang="fa-IR" sz="2400" b="1" dirty="0" smtClean="0">
                <a:solidFill>
                  <a:srgbClr val="004E4C"/>
                </a:solidFill>
                <a:latin typeface="Arial" pitchFamily="34" charset="0"/>
                <a:ea typeface="Times New Roman" pitchFamily="18" charset="0"/>
                <a:cs typeface="B Nazanin" pitchFamily="2" charset="-78"/>
              </a:rPr>
              <a:t>ایران</a:t>
            </a:r>
            <a:endParaRPr lang="fa-IR" sz="2400" b="1" dirty="0">
              <a:solidFill>
                <a:srgbClr val="004E4C"/>
              </a:solidFill>
              <a:latin typeface="Arial" pitchFamily="34" charset="0"/>
              <a:ea typeface="Times New Roman" pitchFamily="18" charset="0"/>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869969816"/>
              </p:ext>
            </p:extLst>
          </p:nvPr>
        </p:nvGraphicFramePr>
        <p:xfrm>
          <a:off x="1841679" y="2134262"/>
          <a:ext cx="6053580" cy="2016760"/>
        </p:xfrm>
        <a:graphic>
          <a:graphicData uri="http://schemas.openxmlformats.org/drawingml/2006/table">
            <a:tbl>
              <a:tblPr rtl="1" firstRow="1" bandRow="1">
                <a:tableStyleId>{5C22544A-7EE6-4342-B048-85BDC9FD1C3A}</a:tableStyleId>
              </a:tblPr>
              <a:tblGrid>
                <a:gridCol w="2032000"/>
                <a:gridCol w="2032000"/>
                <a:gridCol w="1989580"/>
              </a:tblGrid>
              <a:tr h="370840">
                <a:tc>
                  <a:txBody>
                    <a:bodyPr/>
                    <a:lstStyle/>
                    <a:p>
                      <a:pPr algn="ctr" rtl="1"/>
                      <a:r>
                        <a:rPr lang="fa-IR" sz="1600" b="1" kern="1200" dirty="0" smtClean="0">
                          <a:solidFill>
                            <a:srgbClr val="004E4C"/>
                          </a:solidFill>
                          <a:latin typeface="Arial" pitchFamily="34" charset="0"/>
                          <a:ea typeface="Times New Roman" pitchFamily="18" charset="0"/>
                          <a:cs typeface="B Nazanin" pitchFamily="2" charset="-78"/>
                        </a:rPr>
                        <a:t>نقش اعضای تیم</a:t>
                      </a:r>
                      <a:endParaRPr lang="fa-IR" sz="1600" b="1" kern="1200" dirty="0">
                        <a:solidFill>
                          <a:srgbClr val="004E4C"/>
                        </a:solidFill>
                        <a:latin typeface="Arial" pitchFamily="34" charset="0"/>
                        <a:ea typeface="Times New Roman" pitchFamily="18" charset="0"/>
                        <a:cs typeface="B Nazanin" pitchFamily="2" charset="-78"/>
                      </a:endParaRPr>
                    </a:p>
                  </a:txBody>
                  <a:tcPr/>
                </a:tc>
                <a:tc>
                  <a:txBody>
                    <a:bodyPr/>
                    <a:lstStyle/>
                    <a:p>
                      <a:pPr algn="ctr" rtl="1"/>
                      <a:r>
                        <a:rPr lang="fa-IR" sz="1600" b="1" kern="1200" dirty="0" smtClean="0">
                          <a:solidFill>
                            <a:srgbClr val="004E4C"/>
                          </a:solidFill>
                          <a:latin typeface="Arial" pitchFamily="34" charset="0"/>
                          <a:ea typeface="Times New Roman" pitchFamily="18" charset="0"/>
                          <a:cs typeface="B Nazanin" pitchFamily="2" charset="-78"/>
                        </a:rPr>
                        <a:t>دلیل موفقیت</a:t>
                      </a:r>
                      <a:endParaRPr lang="fa-IR" sz="1600" b="1" kern="1200" dirty="0">
                        <a:solidFill>
                          <a:srgbClr val="004E4C"/>
                        </a:solidFill>
                        <a:latin typeface="Arial" pitchFamily="34" charset="0"/>
                        <a:ea typeface="Times New Roman" pitchFamily="18" charset="0"/>
                        <a:cs typeface="B Nazanin" pitchFamily="2" charset="-78"/>
                      </a:endParaRPr>
                    </a:p>
                  </a:txBody>
                  <a:tcPr/>
                </a:tc>
                <a:tc>
                  <a:txBody>
                    <a:bodyPr/>
                    <a:lstStyle/>
                    <a:p>
                      <a:pPr algn="ctr" rtl="1"/>
                      <a:r>
                        <a:rPr lang="fa-IR" sz="1600" b="1" kern="1200" dirty="0" smtClean="0">
                          <a:solidFill>
                            <a:srgbClr val="004E4C"/>
                          </a:solidFill>
                          <a:latin typeface="Arial" pitchFamily="34" charset="0"/>
                          <a:ea typeface="Times New Roman" pitchFamily="18" charset="0"/>
                          <a:cs typeface="B Nazanin" pitchFamily="2" charset="-78"/>
                        </a:rPr>
                        <a:t>شهرت</a:t>
                      </a:r>
                      <a:endParaRPr lang="fa-IR" sz="1600" b="1" kern="1200" dirty="0">
                        <a:solidFill>
                          <a:srgbClr val="004E4C"/>
                        </a:solidFill>
                        <a:latin typeface="Arial" pitchFamily="34" charset="0"/>
                        <a:ea typeface="Times New Roman" pitchFamily="18" charset="0"/>
                        <a:cs typeface="B Nazanin" pitchFamily="2" charset="-78"/>
                      </a:endParaRPr>
                    </a:p>
                  </a:txBody>
                  <a:tcPr/>
                </a:tc>
              </a:tr>
              <a:tr h="370840">
                <a:tc>
                  <a:txBody>
                    <a:bodyPr/>
                    <a:lstStyle/>
                    <a:p>
                      <a:pPr algn="ctr" rtl="1"/>
                      <a:r>
                        <a:rPr lang="fa-IR" sz="1600" b="1" kern="1200" dirty="0" smtClean="0">
                          <a:solidFill>
                            <a:srgbClr val="004E4C"/>
                          </a:solidFill>
                          <a:latin typeface="Arial" pitchFamily="34" charset="0"/>
                          <a:ea typeface="Times New Roman" pitchFamily="18" charset="0"/>
                          <a:cs typeface="B Nazanin" pitchFamily="2" charset="-78"/>
                        </a:rPr>
                        <a:t>مربی - کولاکوویچ</a:t>
                      </a:r>
                      <a:endParaRPr lang="fa-IR" sz="1600" b="1" kern="1200" dirty="0">
                        <a:solidFill>
                          <a:srgbClr val="004E4C"/>
                        </a:solidFill>
                        <a:latin typeface="Arial" pitchFamily="34" charset="0"/>
                        <a:ea typeface="Times New Roman" pitchFamily="18" charset="0"/>
                        <a:cs typeface="B Nazanin" pitchFamily="2" charset="-78"/>
                      </a:endParaRPr>
                    </a:p>
                  </a:txBody>
                  <a:tcPr/>
                </a:tc>
                <a:tc>
                  <a:txBody>
                    <a:bodyPr/>
                    <a:lstStyle/>
                    <a:p>
                      <a:pPr algn="ctr" rtl="1"/>
                      <a:r>
                        <a:rPr lang="fa-IR" sz="1600" b="1" kern="1200" dirty="0" smtClean="0">
                          <a:solidFill>
                            <a:srgbClr val="004E4C"/>
                          </a:solidFill>
                          <a:latin typeface="Arial" pitchFamily="34" charset="0"/>
                          <a:ea typeface="Times New Roman" pitchFamily="18" charset="0"/>
                          <a:cs typeface="B Nazanin" pitchFamily="2" charset="-78"/>
                        </a:rPr>
                        <a:t>اتحاد-مثبت اندیشی-تعهد-اعتماد به نفس-تمرکز روی اهداف-نظم-کار</a:t>
                      </a:r>
                      <a:endParaRPr lang="fa-IR" sz="1600" b="1" kern="1200" dirty="0">
                        <a:solidFill>
                          <a:srgbClr val="004E4C"/>
                        </a:solidFill>
                        <a:latin typeface="Arial" pitchFamily="34" charset="0"/>
                        <a:ea typeface="Times New Roman" pitchFamily="18" charset="0"/>
                        <a:cs typeface="B Nazanin" pitchFamily="2" charset="-78"/>
                      </a:endParaRPr>
                    </a:p>
                  </a:txBody>
                  <a:tcPr/>
                </a:tc>
                <a:tc>
                  <a:txBody>
                    <a:bodyPr/>
                    <a:lstStyle/>
                    <a:p>
                      <a:pPr algn="ctr" rtl="1"/>
                      <a:r>
                        <a:rPr lang="fa-IR" sz="1600" b="1" kern="1200" dirty="0" smtClean="0">
                          <a:solidFill>
                            <a:srgbClr val="004E4C"/>
                          </a:solidFill>
                          <a:latin typeface="Arial" pitchFamily="34" charset="0"/>
                          <a:ea typeface="Times New Roman" pitchFamily="18" charset="0"/>
                          <a:cs typeface="B Nazanin" pitchFamily="2" charset="-78"/>
                        </a:rPr>
                        <a:t>ارتباط بهتر با بازیکنان-ایجاد انگیزه</a:t>
                      </a:r>
                      <a:endParaRPr lang="fa-IR" sz="1600" b="1" kern="1200" dirty="0">
                        <a:solidFill>
                          <a:srgbClr val="004E4C"/>
                        </a:solidFill>
                        <a:latin typeface="Arial" pitchFamily="34" charset="0"/>
                        <a:ea typeface="Times New Roman" pitchFamily="18" charset="0"/>
                        <a:cs typeface="B Nazanin" pitchFamily="2" charset="-78"/>
                      </a:endParaRPr>
                    </a:p>
                  </a:txBody>
                  <a:tcPr/>
                </a:tc>
              </a:tr>
              <a:tr h="370840">
                <a:tc>
                  <a:txBody>
                    <a:bodyPr/>
                    <a:lstStyle/>
                    <a:p>
                      <a:pPr algn="ctr" rtl="1"/>
                      <a:r>
                        <a:rPr lang="fa-IR" sz="1600" b="1" kern="1200" dirty="0" smtClean="0">
                          <a:solidFill>
                            <a:srgbClr val="004E4C"/>
                          </a:solidFill>
                          <a:latin typeface="Arial" pitchFamily="34" charset="0"/>
                          <a:ea typeface="Times New Roman" pitchFamily="18" charset="0"/>
                          <a:cs typeface="B Nazanin" pitchFamily="2" charset="-78"/>
                        </a:rPr>
                        <a:t>کاپیتان – سعید معروف</a:t>
                      </a:r>
                      <a:endParaRPr lang="fa-IR" sz="1600" b="1" kern="1200" dirty="0">
                        <a:solidFill>
                          <a:srgbClr val="004E4C"/>
                        </a:solidFill>
                        <a:latin typeface="Arial" pitchFamily="34" charset="0"/>
                        <a:ea typeface="Times New Roman" pitchFamily="18" charset="0"/>
                        <a:cs typeface="B Nazanin" pitchFamily="2" charset="-78"/>
                      </a:endParaRPr>
                    </a:p>
                  </a:txBody>
                  <a:tcPr/>
                </a:tc>
                <a:tc>
                  <a:txBody>
                    <a:bodyPr/>
                    <a:lstStyle/>
                    <a:p>
                      <a:pPr algn="ctr" rtl="1"/>
                      <a:r>
                        <a:rPr lang="fa-IR" sz="1600" b="1" kern="1200" dirty="0" smtClean="0">
                          <a:solidFill>
                            <a:srgbClr val="004E4C"/>
                          </a:solidFill>
                          <a:latin typeface="Arial" pitchFamily="34" charset="0"/>
                          <a:ea typeface="Times New Roman" pitchFamily="18" charset="0"/>
                          <a:cs typeface="B Nazanin" pitchFamily="2" charset="-78"/>
                        </a:rPr>
                        <a:t>تلاش و پشتکار</a:t>
                      </a:r>
                      <a:endParaRPr lang="fa-IR" sz="1600" b="1" kern="1200" dirty="0">
                        <a:solidFill>
                          <a:srgbClr val="004E4C"/>
                        </a:solidFill>
                        <a:latin typeface="Arial" pitchFamily="34" charset="0"/>
                        <a:ea typeface="Times New Roman" pitchFamily="18" charset="0"/>
                        <a:cs typeface="B Nazanin" pitchFamily="2" charset="-78"/>
                      </a:endParaRPr>
                    </a:p>
                  </a:txBody>
                  <a:tcPr/>
                </a:tc>
                <a:tc>
                  <a:txBody>
                    <a:bodyPr/>
                    <a:lstStyle/>
                    <a:p>
                      <a:pPr algn="ctr" rtl="1"/>
                      <a:r>
                        <a:rPr lang="fa-IR" sz="1600" b="1" kern="1200" dirty="0" smtClean="0">
                          <a:solidFill>
                            <a:srgbClr val="004E4C"/>
                          </a:solidFill>
                          <a:latin typeface="Arial" pitchFamily="34" charset="0"/>
                          <a:ea typeface="Times New Roman" pitchFamily="18" charset="0"/>
                          <a:cs typeface="B Nazanin" pitchFamily="2" charset="-78"/>
                        </a:rPr>
                        <a:t>افتخارات فردی و باشگاهی و ملی</a:t>
                      </a:r>
                      <a:endParaRPr lang="fa-IR" sz="1600" b="1" kern="1200" dirty="0">
                        <a:solidFill>
                          <a:srgbClr val="004E4C"/>
                        </a:solidFill>
                        <a:latin typeface="Arial" pitchFamily="34" charset="0"/>
                        <a:ea typeface="Times New Roman" pitchFamily="18" charset="0"/>
                        <a:cs typeface="B Nazanin" pitchFamily="2" charset="-78"/>
                      </a:endParaRPr>
                    </a:p>
                  </a:txBody>
                  <a:tcPr/>
                </a:tc>
              </a:tr>
            </a:tbl>
          </a:graphicData>
        </a:graphic>
      </p:graphicFrame>
      <p:sp>
        <p:nvSpPr>
          <p:cNvPr id="27" name="TextBox 26"/>
          <p:cNvSpPr txBox="1"/>
          <p:nvPr/>
        </p:nvSpPr>
        <p:spPr>
          <a:xfrm>
            <a:off x="1189979" y="4509120"/>
            <a:ext cx="7560840" cy="1938992"/>
          </a:xfrm>
          <a:prstGeom prst="rect">
            <a:avLst/>
          </a:prstGeom>
          <a:noFill/>
        </p:spPr>
        <p:txBody>
          <a:bodyPr wrap="square" rtlCol="1">
            <a:spAutoFit/>
          </a:bodyPr>
          <a:lstStyle/>
          <a:p>
            <a:r>
              <a:rPr lang="fa-IR" sz="2000" b="1" dirty="0">
                <a:latin typeface="Arial" pitchFamily="34" charset="0"/>
                <a:ea typeface="Times New Roman" pitchFamily="18" charset="0"/>
                <a:cs typeface="B Nazanin" pitchFamily="2" charset="-78"/>
              </a:rPr>
              <a:t>ب) یک تیم ورزشی را در نظر بگیرید. </a:t>
            </a:r>
            <a:r>
              <a:rPr lang="fa-IR" sz="2000" b="1" dirty="0">
                <a:latin typeface="Arial" pitchFamily="34" charset="0"/>
                <a:ea typeface="Times New Roman" pitchFamily="18" charset="0"/>
                <a:cs typeface="B Nazanin" pitchFamily="2" charset="-78"/>
              </a:rPr>
              <a:t>این تیم را با یک گروه از دانش آموزان که در زمین بازی مشغول تمرین هستند، مقایسه کنید و به </a:t>
            </a:r>
            <a:r>
              <a:rPr lang="fa-IR" sz="2000" b="1" dirty="0" smtClean="0">
                <a:latin typeface="Arial" pitchFamily="34" charset="0"/>
                <a:ea typeface="Times New Roman" pitchFamily="18" charset="0"/>
                <a:cs typeface="B Nazanin" pitchFamily="2" charset="-78"/>
              </a:rPr>
              <a:t>سؤالات </a:t>
            </a:r>
            <a:r>
              <a:rPr lang="fa-IR" sz="2000" b="1" dirty="0">
                <a:latin typeface="Arial" pitchFamily="34" charset="0"/>
                <a:ea typeface="Times New Roman" pitchFamily="18" charset="0"/>
                <a:cs typeface="B Nazanin" pitchFamily="2" charset="-78"/>
              </a:rPr>
              <a:t>زیر پاسخ دهید.</a:t>
            </a:r>
          </a:p>
          <a:p>
            <a:pPr marL="285750" indent="-285750" algn="just">
              <a:buFont typeface="Wingdings" panose="05000000000000000000" pitchFamily="2" charset="2"/>
              <a:buChar char="Ø"/>
            </a:pPr>
            <a:r>
              <a:rPr lang="fa-IR" sz="2000" b="1" dirty="0">
                <a:latin typeface="Arial" pitchFamily="34" charset="0"/>
                <a:ea typeface="Times New Roman" pitchFamily="18" charset="0"/>
                <a:cs typeface="B Nazanin" pitchFamily="2" charset="-78"/>
              </a:rPr>
              <a:t>چرا اگر بهترین بازیکنهای تیمها جمع شوند، نمیتوان بهترین تیم ورزشی را تشکیل داد؟ </a:t>
            </a:r>
            <a:r>
              <a:rPr lang="fa-IR" sz="2000" b="1" dirty="0">
                <a:solidFill>
                  <a:srgbClr val="FF0000"/>
                </a:solidFill>
                <a:latin typeface="Arial" pitchFamily="34" charset="0"/>
                <a:ea typeface="Times New Roman" pitchFamily="18" charset="0"/>
                <a:cs typeface="B Nazanin" pitchFamily="2" charset="-78"/>
              </a:rPr>
              <a:t>اعضای تیم مشارکت فعالانه ای با یکدیگر دارند و ممکن است در بخش های متفاوت نتوانند به طور موثر با هم کار کنند چون هر کدام در زمینه های متفاوت در تیم خود موفق بوده اند.</a:t>
            </a:r>
          </a:p>
        </p:txBody>
      </p:sp>
      <p:sp>
        <p:nvSpPr>
          <p:cNvPr id="8" name="TextBox 7"/>
          <p:cNvSpPr txBox="1"/>
          <p:nvPr/>
        </p:nvSpPr>
        <p:spPr>
          <a:xfrm>
            <a:off x="6950619" y="209025"/>
            <a:ext cx="1800200" cy="369332"/>
          </a:xfrm>
          <a:prstGeom prst="rect">
            <a:avLst/>
          </a:prstGeom>
          <a:noFill/>
        </p:spPr>
        <p:txBody>
          <a:bodyPr wrap="square" rtlCol="1">
            <a:spAutoFit/>
          </a:bodyPr>
          <a:lstStyle/>
          <a:p>
            <a:r>
              <a:rPr lang="fa-IR" dirty="0" smtClean="0"/>
              <a:t>فعالیت عملی 1</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8097270" cy="4585871"/>
          </a:xfrm>
          <a:prstGeom prst="rect">
            <a:avLst/>
          </a:prstGeom>
        </p:spPr>
        <p:txBody>
          <a:bodyPr wrap="square">
            <a:spAutoFit/>
          </a:bodyPr>
          <a:lstStyle/>
          <a:p>
            <a:pPr marL="342900" indent="-342900">
              <a:buFont typeface="Wingdings" panose="05000000000000000000" pitchFamily="2" charset="2"/>
              <a:buChar char="Ø"/>
            </a:pPr>
            <a:r>
              <a:rPr lang="fa-IR" sz="2000" b="1" dirty="0">
                <a:latin typeface="Arial" pitchFamily="34" charset="0"/>
                <a:ea typeface="Times New Roman" pitchFamily="18" charset="0"/>
                <a:cs typeface="B Nazanin" pitchFamily="2" charset="-78"/>
              </a:rPr>
              <a:t>آیا بازیکنهای یک تیم میتوانند مستقل از هم کار کنند؟ چرا؟   </a:t>
            </a:r>
            <a:r>
              <a:rPr lang="fa-IR" sz="2000" b="1" dirty="0">
                <a:solidFill>
                  <a:srgbClr val="FF0000"/>
                </a:solidFill>
                <a:latin typeface="Arial" pitchFamily="34" charset="0"/>
                <a:ea typeface="Times New Roman" pitchFamily="18" charset="0"/>
                <a:cs typeface="B Nazanin" pitchFamily="2" charset="-78"/>
              </a:rPr>
              <a:t>خیر – چون اعضای تیم در قبال نتایج وابسته به پیامدها و نتایج تیمی و متقابل مسئولیت پذیرند.</a:t>
            </a:r>
          </a:p>
          <a:p>
            <a:endParaRPr lang="fa-IR" sz="1600" b="1" dirty="0">
              <a:latin typeface="Arial" pitchFamily="34" charset="0"/>
              <a:ea typeface="Times New Roman" pitchFamily="18" charset="0"/>
              <a:cs typeface="B Nazanin" pitchFamily="2" charset="-78"/>
            </a:endParaRPr>
          </a:p>
          <a:p>
            <a:endParaRPr lang="fa-IR" sz="1600" b="1" dirty="0">
              <a:latin typeface="Arial" pitchFamily="34" charset="0"/>
              <a:ea typeface="Times New Roman" pitchFamily="18" charset="0"/>
              <a:cs typeface="B Nazanin" pitchFamily="2" charset="-78"/>
            </a:endParaRPr>
          </a:p>
          <a:p>
            <a:endParaRPr lang="fa-IR" sz="1600" b="1" dirty="0">
              <a:latin typeface="Arial" pitchFamily="34" charset="0"/>
              <a:ea typeface="Times New Roman" pitchFamily="18" charset="0"/>
              <a:cs typeface="B Nazanin" pitchFamily="2" charset="-78"/>
            </a:endParaRPr>
          </a:p>
          <a:p>
            <a:endParaRPr lang="fa-IR" sz="1600" b="1" dirty="0">
              <a:latin typeface="Arial" pitchFamily="34" charset="0"/>
              <a:ea typeface="Times New Roman" pitchFamily="18" charset="0"/>
              <a:cs typeface="B Nazanin" pitchFamily="2" charset="-78"/>
            </a:endParaRPr>
          </a:p>
          <a:p>
            <a:endParaRPr lang="fa-IR" sz="1600" b="1" dirty="0">
              <a:latin typeface="Arial" pitchFamily="34" charset="0"/>
              <a:ea typeface="Times New Roman" pitchFamily="18" charset="0"/>
              <a:cs typeface="B Nazanin" pitchFamily="2" charset="-78"/>
            </a:endParaRPr>
          </a:p>
          <a:p>
            <a:endParaRPr lang="fa-IR" sz="1600" b="1" dirty="0">
              <a:latin typeface="Arial" pitchFamily="34" charset="0"/>
              <a:ea typeface="Times New Roman" pitchFamily="18" charset="0"/>
              <a:cs typeface="B Nazanin" pitchFamily="2" charset="-78"/>
            </a:endParaRPr>
          </a:p>
          <a:p>
            <a:pPr marL="342900" indent="-342900" algn="just">
              <a:buFont typeface="Wingdings" panose="05000000000000000000" pitchFamily="2" charset="2"/>
              <a:buChar char="Ø"/>
            </a:pPr>
            <a:r>
              <a:rPr lang="fa-IR" sz="2000" b="1" dirty="0">
                <a:latin typeface="Arial" pitchFamily="34" charset="0"/>
                <a:ea typeface="Times New Roman" pitchFamily="18" charset="0"/>
                <a:cs typeface="B Nazanin" pitchFamily="2" charset="-78"/>
              </a:rPr>
              <a:t>آیا اگر یکی از اعضای تيم وظیفۀ خود را به خوبی انجام ندهد، تیم به هدف خود میرسد؟ </a:t>
            </a:r>
            <a:r>
              <a:rPr lang="fa-IR" sz="2000" b="1" dirty="0">
                <a:solidFill>
                  <a:srgbClr val="FF0000"/>
                </a:solidFill>
                <a:latin typeface="Arial" pitchFamily="34" charset="0"/>
                <a:ea typeface="Times New Roman" pitchFamily="18" charset="0"/>
                <a:cs typeface="B Nazanin" pitchFamily="2" charset="-78"/>
              </a:rPr>
              <a:t>چرا؟خیر چون مسئولیت ها ونقش ها به اعضای گروه تخصیص یافته و اگر یکی کاهلی کند دستیابی به هدف ممکن نخواهد بود.</a:t>
            </a:r>
          </a:p>
          <a:p>
            <a:pPr algn="just"/>
            <a:endParaRPr lang="fa-IR" sz="2000" b="1" dirty="0">
              <a:latin typeface="Arial" pitchFamily="34" charset="0"/>
              <a:ea typeface="Times New Roman" pitchFamily="18" charset="0"/>
              <a:cs typeface="B Nazanin" pitchFamily="2" charset="-78"/>
            </a:endParaRPr>
          </a:p>
          <a:p>
            <a:pPr algn="just"/>
            <a:endParaRPr lang="fa-IR" sz="1600" b="1" dirty="0">
              <a:latin typeface="Arial" pitchFamily="34" charset="0"/>
              <a:ea typeface="Times New Roman" pitchFamily="18" charset="0"/>
              <a:cs typeface="B Nazanin" pitchFamily="2" charset="-78"/>
            </a:endParaRPr>
          </a:p>
          <a:p>
            <a:pPr marL="342900" indent="-342900" algn="just">
              <a:buFont typeface="Wingdings" panose="05000000000000000000" pitchFamily="2" charset="2"/>
              <a:buChar char="Ø"/>
            </a:pPr>
            <a:r>
              <a:rPr lang="fa-IR" sz="2000" b="1" dirty="0">
                <a:latin typeface="Arial" pitchFamily="34" charset="0"/>
                <a:ea typeface="Times New Roman" pitchFamily="18" charset="0"/>
                <a:cs typeface="B Nazanin" pitchFamily="2" charset="-78"/>
              </a:rPr>
              <a:t>در یک تیم ورزشی، آیا همۀ اعضا سالیق و مهارتهای یکسان دارند؟ اگر بین اعضای یک تیم مشکلی پیش بیاید، چه کسی آن را حل میکند؟ این مشکل چطور حل میشود؟ </a:t>
            </a:r>
            <a:r>
              <a:rPr lang="fa-IR" sz="2000" b="1" dirty="0">
                <a:solidFill>
                  <a:srgbClr val="FF0000"/>
                </a:solidFill>
                <a:latin typeface="Arial" pitchFamily="34" charset="0"/>
                <a:ea typeface="Times New Roman" pitchFamily="18" charset="0"/>
                <a:cs typeface="B Nazanin" pitchFamily="2" charset="-78"/>
              </a:rPr>
              <a:t>خیر – رهبر تیم – با راهنمایی ها و تصمیم گیری های رهبر تیم</a:t>
            </a:r>
          </a:p>
        </p:txBody>
      </p:sp>
      <p:sp>
        <p:nvSpPr>
          <p:cNvPr id="3" name="Rectangle 2"/>
          <p:cNvSpPr/>
          <p:nvPr/>
        </p:nvSpPr>
        <p:spPr>
          <a:xfrm>
            <a:off x="683568" y="1484784"/>
            <a:ext cx="7953254" cy="707886"/>
          </a:xfrm>
          <a:prstGeom prst="rect">
            <a:avLst/>
          </a:prstGeom>
        </p:spPr>
        <p:txBody>
          <a:bodyPr wrap="square">
            <a:spAutoFit/>
          </a:bodyPr>
          <a:lstStyle/>
          <a:p>
            <a:pPr marL="342900" indent="-342900">
              <a:buFont typeface="Wingdings" panose="05000000000000000000" pitchFamily="2" charset="2"/>
              <a:buChar char="Ø"/>
            </a:pPr>
            <a:r>
              <a:rPr lang="fa-IR" sz="2000" b="1" dirty="0">
                <a:latin typeface="Arial" pitchFamily="34" charset="0"/>
                <a:ea typeface="Times New Roman" pitchFamily="18" charset="0"/>
                <a:cs typeface="B Nazanin" pitchFamily="2" charset="-78"/>
              </a:rPr>
              <a:t>آیا تیم، یک هدف مشخص دارد و همۀ اجزا باید برای رسیدن به آن هدف کمک کنند؟چرا</a:t>
            </a:r>
            <a:r>
              <a:rPr lang="fa-IR" sz="2000" b="1" dirty="0">
                <a:latin typeface="Arial" pitchFamily="34" charset="0"/>
                <a:ea typeface="Times New Roman" pitchFamily="18" charset="0"/>
                <a:cs typeface="B Nazanin" pitchFamily="2" charset="-78"/>
              </a:rPr>
              <a:t>؟ </a:t>
            </a:r>
            <a:r>
              <a:rPr lang="fa-IR" sz="2000" b="1" dirty="0">
                <a:solidFill>
                  <a:srgbClr val="FF0000"/>
                </a:solidFill>
                <a:latin typeface="Arial" pitchFamily="34" charset="0"/>
                <a:ea typeface="Times New Roman" pitchFamily="18" charset="0"/>
                <a:cs typeface="B Nazanin" pitchFamily="2" charset="-78"/>
              </a:rPr>
              <a:t>بله – چون هدف مشخص و تعیین یافته است.  </a:t>
            </a:r>
            <a:endParaRPr lang="fa-IR" sz="2000" b="1" dirty="0">
              <a:solidFill>
                <a:srgbClr val="FF0000"/>
              </a:solidFill>
              <a:latin typeface="Arial" pitchFamily="34" charset="0"/>
              <a:ea typeface="Times New Roman" pitchFamily="18" charset="0"/>
              <a:cs typeface="B Nazanin" pitchFamily="2" charset="-78"/>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1521</TotalTime>
  <Words>1046</Words>
  <Application>Microsoft Office PowerPoint</Application>
  <PresentationFormat>On-screen Show (4:3)</PresentationFormat>
  <Paragraphs>93</Paragraphs>
  <Slides>13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2  Kamran</vt:lpstr>
      <vt:lpstr>2  Koodak</vt:lpstr>
      <vt:lpstr>Arial</vt:lpstr>
      <vt:lpstr>B Nazanin</vt:lpstr>
      <vt:lpstr>Calibri</vt:lpstr>
      <vt:lpstr>Times New Roman</vt:lpstr>
      <vt:lpstr>Tw Cen MT</vt:lpstr>
      <vt:lpstr>Tw Cen MT Condensed</vt:lpstr>
      <vt:lpstr>Wingdings</vt:lpstr>
      <vt:lpstr>Wingdings 3</vt:lpstr>
      <vt:lpstr>Integral</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 www.Win2Farsi.com</dc:creator>
  <cp:lastModifiedBy>MRT www.Win2Farsi.com</cp:lastModifiedBy>
  <cp:revision>172</cp:revision>
  <dcterms:created xsi:type="dcterms:W3CDTF">2015-02-28T05:34:45Z</dcterms:created>
  <dcterms:modified xsi:type="dcterms:W3CDTF">2017-11-25T11:55:49Z</dcterms:modified>
</cp:coreProperties>
</file>