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8" r:id="rId2"/>
    <p:sldId id="267"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autoAdjust="0"/>
    <p:restoredTop sz="94667" autoAdjust="0"/>
  </p:normalViewPr>
  <p:slideViewPr>
    <p:cSldViewPr>
      <p:cViewPr varScale="1">
        <p:scale>
          <a:sx n="75" d="100"/>
          <a:sy n="75" d="100"/>
        </p:scale>
        <p:origin x="-4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5630376-4E3A-48A9-92F0-1315E79C7F93}" type="datetimeFigureOut">
              <a:rPr lang="fa-IR" smtClean="0"/>
              <a:t>06/28/1431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80B90D2-A678-4263-9A67-BDD2B2564717}"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5630376-4E3A-48A9-92F0-1315E79C7F93}" type="datetimeFigureOut">
              <a:rPr lang="fa-IR" smtClean="0"/>
              <a:t>06/28/1431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80B90D2-A678-4263-9A67-BDD2B2564717}"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5630376-4E3A-48A9-92F0-1315E79C7F93}" type="datetimeFigureOut">
              <a:rPr lang="fa-IR" smtClean="0"/>
              <a:t>06/28/1431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80B90D2-A678-4263-9A67-BDD2B2564717}"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5630376-4E3A-48A9-92F0-1315E79C7F93}" type="datetimeFigureOut">
              <a:rPr lang="fa-IR" smtClean="0"/>
              <a:t>06/28/1431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80B90D2-A678-4263-9A67-BDD2B2564717}"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630376-4E3A-48A9-92F0-1315E79C7F93}" type="datetimeFigureOut">
              <a:rPr lang="fa-IR" smtClean="0"/>
              <a:t>06/28/1431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80B90D2-A678-4263-9A67-BDD2B2564717}"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5630376-4E3A-48A9-92F0-1315E79C7F93}" type="datetimeFigureOut">
              <a:rPr lang="fa-IR" smtClean="0"/>
              <a:t>06/28/1431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80B90D2-A678-4263-9A67-BDD2B2564717}"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5630376-4E3A-48A9-92F0-1315E79C7F93}" type="datetimeFigureOut">
              <a:rPr lang="fa-IR" smtClean="0"/>
              <a:t>06/28/1431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80B90D2-A678-4263-9A67-BDD2B2564717}"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5630376-4E3A-48A9-92F0-1315E79C7F93}" type="datetimeFigureOut">
              <a:rPr lang="fa-IR" smtClean="0"/>
              <a:t>06/28/1431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80B90D2-A678-4263-9A67-BDD2B2564717}"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30376-4E3A-48A9-92F0-1315E79C7F93}" type="datetimeFigureOut">
              <a:rPr lang="fa-IR" smtClean="0"/>
              <a:t>06/28/1431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80B90D2-A678-4263-9A67-BDD2B2564717}"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30376-4E3A-48A9-92F0-1315E79C7F93}" type="datetimeFigureOut">
              <a:rPr lang="fa-IR" smtClean="0"/>
              <a:t>06/28/1431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80B90D2-A678-4263-9A67-BDD2B2564717}"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30376-4E3A-48A9-92F0-1315E79C7F93}" type="datetimeFigureOut">
              <a:rPr lang="fa-IR" smtClean="0"/>
              <a:t>06/28/1431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80B90D2-A678-4263-9A67-BDD2B2564717}" type="slidenum">
              <a:rPr lang="fa-IR" smtClean="0"/>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5630376-4E3A-48A9-92F0-1315E79C7F93}" type="datetimeFigureOut">
              <a:rPr lang="fa-IR" smtClean="0"/>
              <a:t>06/28/1431</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80B90D2-A678-4263-9A67-BDD2B2564717}"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audio" Target="file:///C:\Users\Madani-far\Desktop\5.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 name="Picture 2" descr="C:\Users\Madani-far\Desktop\تبلیغ\کار خانوم فرتاش\untitled.bmp"/>
          <p:cNvPicPr/>
          <p:nvPr/>
        </p:nvPicPr>
        <p:blipFill>
          <a:blip r:embed="rId3"/>
          <a:srcRect/>
          <a:stretch>
            <a:fillRect/>
          </a:stretch>
        </p:blipFill>
        <p:spPr bwMode="auto">
          <a:xfrm>
            <a:off x="0" y="0"/>
            <a:ext cx="9144000" cy="7563679"/>
          </a:xfrm>
          <a:prstGeom prst="rect">
            <a:avLst/>
          </a:prstGeom>
          <a:noFill/>
          <a:ln w="9525">
            <a:noFill/>
            <a:miter lim="800000"/>
            <a:headEnd/>
            <a:tailEnd/>
          </a:ln>
        </p:spPr>
      </p:pic>
      <p:sp>
        <p:nvSpPr>
          <p:cNvPr id="5" name="TextBox 4"/>
          <p:cNvSpPr txBox="1"/>
          <p:nvPr/>
        </p:nvSpPr>
        <p:spPr>
          <a:xfrm>
            <a:off x="1000100" y="1785926"/>
            <a:ext cx="7358114" cy="3046988"/>
          </a:xfrm>
          <a:prstGeom prst="rect">
            <a:avLst/>
          </a:prstGeom>
          <a:noFill/>
        </p:spPr>
        <p:txBody>
          <a:bodyPr wrap="square" rtlCol="1">
            <a:spAutoFit/>
          </a:bodyPr>
          <a:lstStyle/>
          <a:p>
            <a:pPr algn="ctr"/>
            <a:r>
              <a:rPr lang="fa-IR" sz="9600" dirty="0" smtClean="0">
                <a:solidFill>
                  <a:schemeClr val="accent2">
                    <a:lumMod val="60000"/>
                    <a:lumOff val="40000"/>
                  </a:schemeClr>
                </a:solidFill>
                <a:cs typeface="B Nazanin" pitchFamily="2" charset="-78"/>
              </a:rPr>
              <a:t>به نام تصویرگر وجودمان</a:t>
            </a:r>
            <a:endParaRPr lang="fa-IR" sz="9600" dirty="0">
              <a:solidFill>
                <a:schemeClr val="accent2">
                  <a:lumMod val="60000"/>
                  <a:lumOff val="40000"/>
                </a:schemeClr>
              </a:solidFill>
              <a:cs typeface="B Nazanin" pitchFamily="2" charset="-78"/>
            </a:endParaRPr>
          </a:p>
        </p:txBody>
      </p:sp>
      <p:pic>
        <p:nvPicPr>
          <p:cNvPr id="6" name="5.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plus(in)">
                                      <p:cBhvr>
                                        <p:cTn id="7" dur="2000"/>
                                        <p:tgtEl>
                                          <p:spTgt spid="5">
                                            <p:txEl>
                                              <p:pRg st="0" end="0"/>
                                            </p:txEl>
                                          </p:spTgt>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1"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narjes313.persiangig.com/image/Jpg/87-10-5%20jahannam.jpg"/>
          <p:cNvPicPr/>
          <p:nvPr/>
        </p:nvPicPr>
        <p:blipFill>
          <a:blip r:embed="rId2"/>
          <a:srcRect/>
          <a:stretch>
            <a:fillRect/>
          </a:stretch>
        </p:blipFill>
        <p:spPr bwMode="auto">
          <a:xfrm>
            <a:off x="0" y="-17188"/>
            <a:ext cx="9144000" cy="6875188"/>
          </a:xfrm>
          <a:prstGeom prst="rect">
            <a:avLst/>
          </a:prstGeom>
          <a:noFill/>
          <a:ln w="9525">
            <a:noFill/>
            <a:miter lim="800000"/>
            <a:headEnd/>
            <a:tailEnd/>
          </a:ln>
        </p:spPr>
      </p:pic>
      <p:sp>
        <p:nvSpPr>
          <p:cNvPr id="3" name="TextBox 2"/>
          <p:cNvSpPr txBox="1"/>
          <p:nvPr/>
        </p:nvSpPr>
        <p:spPr>
          <a:xfrm>
            <a:off x="1214414" y="428604"/>
            <a:ext cx="6858048" cy="2246769"/>
          </a:xfrm>
          <a:prstGeom prst="rect">
            <a:avLst/>
          </a:prstGeom>
          <a:noFill/>
        </p:spPr>
        <p:txBody>
          <a:bodyPr wrap="square" rtlCol="1">
            <a:spAutoFit/>
          </a:bodyPr>
          <a:lstStyle/>
          <a:p>
            <a:pPr algn="ctr"/>
            <a:r>
              <a:rPr lang="fa-IR" sz="2800" dirty="0">
                <a:solidFill>
                  <a:schemeClr val="bg1"/>
                </a:solidFill>
                <a:cs typeface="B Nazanin" pitchFamily="2" charset="-78"/>
              </a:rPr>
              <a:t>« می دانم که خداوند دارد مرا در آتش رنج حرارت می دهد. ضربات پتکی را که بر زندگیم وارد کرده، پذیرفته ام و گاهی بشدت احساس سرما می کنم. انگار فولادی باشم که از آبدیده شدن عذاب می کشد.</a:t>
            </a:r>
            <a:endParaRPr lang="en-US" sz="2800" dirty="0">
              <a:solidFill>
                <a:schemeClr val="bg1"/>
              </a:solidFill>
              <a:cs typeface="B Nazanin" pitchFamily="2" charset="-78"/>
            </a:endParaRPr>
          </a:p>
          <a:p>
            <a:endParaRPr lang="fa-IR" sz="2800" dirty="0">
              <a:solidFill>
                <a:schemeClr val="bg1"/>
              </a:soli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360"/>
                                          </p:val>
                                        </p:tav>
                                        <p:tav tm="100000">
                                          <p:val>
                                            <p:fltVal val="0"/>
                                          </p:val>
                                        </p:tav>
                                      </p:tavLst>
                                    </p:anim>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aminhashemi.files.wordpress.com/2009/07/god.jpg"/>
          <p:cNvPicPr/>
          <p:nvPr/>
        </p:nvPicPr>
        <p:blipFill>
          <a:blip r:embed="rId2"/>
          <a:srcRect/>
          <a:stretch>
            <a:fillRect/>
          </a:stretch>
        </p:blipFill>
        <p:spPr bwMode="auto">
          <a:xfrm>
            <a:off x="0" y="-1"/>
            <a:ext cx="9144000" cy="6858001"/>
          </a:xfrm>
          <a:prstGeom prst="rect">
            <a:avLst/>
          </a:prstGeom>
          <a:noFill/>
          <a:ln w="9525">
            <a:noFill/>
            <a:miter lim="800000"/>
            <a:headEnd/>
            <a:tailEnd/>
          </a:ln>
        </p:spPr>
      </p:pic>
      <p:sp>
        <p:nvSpPr>
          <p:cNvPr id="4" name="TextBox 3"/>
          <p:cNvSpPr txBox="1"/>
          <p:nvPr/>
        </p:nvSpPr>
        <p:spPr>
          <a:xfrm>
            <a:off x="571472" y="4429132"/>
            <a:ext cx="8215370" cy="2246769"/>
          </a:xfrm>
          <a:prstGeom prst="rect">
            <a:avLst/>
          </a:prstGeom>
          <a:noFill/>
        </p:spPr>
        <p:txBody>
          <a:bodyPr wrap="square" rtlCol="1">
            <a:spAutoFit/>
          </a:bodyPr>
          <a:lstStyle/>
          <a:p>
            <a:r>
              <a:rPr lang="fa-IR" sz="2800" dirty="0">
                <a:solidFill>
                  <a:schemeClr val="bg1"/>
                </a:solidFill>
                <a:cs typeface="B Nazanin" pitchFamily="2" charset="-78"/>
              </a:rPr>
              <a:t>با این حال تنها دعایم این است: خدایا، از کارت دست نکش، تا شکلی را که تو می خواهی به خود بگیرم. با هر روشی که می پسندی ادامه بده. هر مدت که لازم است ادامه بده. اما هرگز مرا به توده فولادهای بی فایده پرتاب نکن».</a:t>
            </a:r>
            <a:endParaRPr lang="en-US" sz="2800" dirty="0">
              <a:solidFill>
                <a:schemeClr val="bg1"/>
              </a:solidFill>
              <a:cs typeface="B Nazanin" pitchFamily="2" charset="-78"/>
            </a:endParaRPr>
          </a:p>
          <a:p>
            <a:endParaRPr lang="fa-IR" sz="2800" dirty="0">
              <a:solidFill>
                <a:schemeClr val="bg1"/>
              </a:soli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0"/>
                                        <p:tgtEl>
                                          <p:spTgt spid="4">
                                            <p:txEl>
                                              <p:pRg st="0" end="0"/>
                                            </p:txEl>
                                          </p:spTgt>
                                        </p:tgtEl>
                                      </p:cBhvr>
                                    </p:animEffect>
                                    <p:anim calcmode="lin" valueType="num">
                                      <p:cBhvr>
                                        <p:cTn id="8" dur="5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9" dur="5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0" dur="5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shiaupload.ir/images/58819186937253295017.jpg"/>
          <p:cNvPicPr/>
          <p:nvPr/>
        </p:nvPicPr>
        <p:blipFill>
          <a:blip r:embed="rId2"/>
          <a:srcRect/>
          <a:stretch>
            <a:fillRect/>
          </a:stretch>
        </p:blipFill>
        <p:spPr bwMode="auto">
          <a:xfrm>
            <a:off x="0" y="-36643"/>
            <a:ext cx="9144000" cy="69312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managersclub.ir/ax/91.jpg"/>
          <p:cNvPicPr/>
          <p:nvPr/>
        </p:nvPicPr>
        <p:blipFill>
          <a:blip r:embed="rId2"/>
          <a:srcRect/>
          <a:stretch>
            <a:fillRect/>
          </a:stretch>
        </p:blipFill>
        <p:spPr bwMode="auto">
          <a:xfrm>
            <a:off x="0" y="1"/>
            <a:ext cx="9144000" cy="6857999"/>
          </a:xfrm>
          <a:prstGeom prst="rect">
            <a:avLst/>
          </a:prstGeom>
          <a:noFill/>
          <a:ln w="9525">
            <a:noFill/>
            <a:miter lim="800000"/>
            <a:headEnd/>
            <a:tailEnd/>
          </a:ln>
        </p:spPr>
      </p:pic>
      <p:sp>
        <p:nvSpPr>
          <p:cNvPr id="7" name="TextBox 6"/>
          <p:cNvSpPr txBox="1"/>
          <p:nvPr/>
        </p:nvSpPr>
        <p:spPr>
          <a:xfrm>
            <a:off x="1071538" y="5011341"/>
            <a:ext cx="6429420" cy="1846659"/>
          </a:xfrm>
          <a:prstGeom prst="rect">
            <a:avLst/>
          </a:prstGeom>
          <a:noFill/>
        </p:spPr>
        <p:txBody>
          <a:bodyPr wrap="square" rtlCol="1">
            <a:spAutoFit/>
          </a:bodyPr>
          <a:lstStyle/>
          <a:p>
            <a:r>
              <a:rPr lang="fa-IR" sz="9600" dirty="0">
                <a:solidFill>
                  <a:schemeClr val="bg1"/>
                </a:solidFill>
                <a:cs typeface="B Nazanin" pitchFamily="2" charset="-78"/>
              </a:rPr>
              <a:t>رنج آبدیده شدن</a:t>
            </a:r>
            <a:endParaRPr lang="en-US" sz="9600" dirty="0">
              <a:solidFill>
                <a:schemeClr val="bg1"/>
              </a:solidFill>
              <a:cs typeface="B Nazanin" pitchFamily="2" charset="-78"/>
            </a:endParaRPr>
          </a:p>
          <a:p>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uccess.bloghaa.com/files/2009/10/2nuludt.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5786446" y="1071546"/>
            <a:ext cx="1785950" cy="2831544"/>
          </a:xfrm>
          <a:prstGeom prst="rect">
            <a:avLst/>
          </a:prstGeom>
          <a:noFill/>
        </p:spPr>
        <p:txBody>
          <a:bodyPr wrap="square" rtlCol="1">
            <a:spAutoFit/>
          </a:bodyPr>
          <a:lstStyle/>
          <a:p>
            <a:r>
              <a:rPr lang="fa-IR" sz="2000" dirty="0">
                <a:cs typeface="B Nazanin" pitchFamily="2" charset="-78"/>
              </a:rPr>
              <a:t>این داستان آهنگری است که پس از گذراندن جوانی پرشورتصمیم گرفت زندگیش را وقف خدا کند. سالها با علاقه کار کرد و به دیگران نیکی کرد.</a:t>
            </a:r>
            <a:endParaRPr lang="en-US" sz="2000" dirty="0">
              <a:cs typeface="B Nazanin" pitchFamily="2" charset="-78"/>
            </a:endParaRPr>
          </a:p>
          <a:p>
            <a:endParaRPr lang="fa-I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ppt_x</p:attrName>
                                        </p:attrNameLst>
                                      </p:cBhvr>
                                      <p:tavLst>
                                        <p:tav tm="0">
                                          <p:val>
                                            <p:strVal val="#ppt_x-.2"/>
                                          </p:val>
                                        </p:tav>
                                        <p:tav tm="100000">
                                          <p:val>
                                            <p:strVal val="#ppt_x"/>
                                          </p:val>
                                        </p:tav>
                                      </p:tavLst>
                                    </p:anim>
                                    <p:anim calcmode="lin" valueType="num">
                                      <p:cBhvr>
                                        <p:cTn id="8" dur="3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gallery.photo.net/photo/3653715-lg.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285852" y="4500570"/>
            <a:ext cx="6858048" cy="1231106"/>
          </a:xfrm>
          <a:prstGeom prst="rect">
            <a:avLst/>
          </a:prstGeom>
          <a:noFill/>
        </p:spPr>
        <p:txBody>
          <a:bodyPr wrap="square" rtlCol="1">
            <a:spAutoFit/>
          </a:bodyPr>
          <a:lstStyle/>
          <a:p>
            <a:pPr algn="ctr"/>
            <a:r>
              <a:rPr lang="fa-IR" sz="2800" dirty="0">
                <a:solidFill>
                  <a:schemeClr val="bg1"/>
                </a:solidFill>
                <a:cs typeface="B Nazanin" pitchFamily="2" charset="-78"/>
              </a:rPr>
              <a:t>اما با تمام پرهیزگاری، در زندگیش انگار اشکالی وجود داشت، حتی مشکلاتش مدام بیشتر می شد.</a:t>
            </a:r>
            <a:endParaRPr lang="en-US" sz="2800" dirty="0">
              <a:solidFill>
                <a:schemeClr val="bg1"/>
              </a:solidFill>
              <a:cs typeface="B Nazanin" pitchFamily="2" charset="-78"/>
            </a:endParaRPr>
          </a:p>
          <a:p>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ftab.ir/lifestyle/images/a0f29e6666f0f88e8e52ae8b960813f6.jpg"/>
          <p:cNvPicPr/>
          <p:nvPr/>
        </p:nvPicPr>
        <p:blipFill>
          <a:blip r:embed="rId2"/>
          <a:srcRect/>
          <a:stretch>
            <a:fillRect/>
          </a:stretch>
        </p:blipFill>
        <p:spPr bwMode="auto">
          <a:xfrm>
            <a:off x="0" y="0"/>
            <a:ext cx="9144000" cy="6858024"/>
          </a:xfrm>
          <a:prstGeom prst="rect">
            <a:avLst/>
          </a:prstGeom>
          <a:noFill/>
          <a:ln w="9525">
            <a:noFill/>
            <a:miter lim="800000"/>
            <a:headEnd/>
            <a:tailEnd/>
          </a:ln>
        </p:spPr>
      </p:pic>
      <p:sp>
        <p:nvSpPr>
          <p:cNvPr id="3" name="TextBox 2"/>
          <p:cNvSpPr txBox="1"/>
          <p:nvPr/>
        </p:nvSpPr>
        <p:spPr>
          <a:xfrm>
            <a:off x="642910" y="500042"/>
            <a:ext cx="7643866" cy="2215991"/>
          </a:xfrm>
          <a:prstGeom prst="rect">
            <a:avLst/>
          </a:prstGeom>
          <a:noFill/>
        </p:spPr>
        <p:txBody>
          <a:bodyPr wrap="square" rtlCol="1">
            <a:spAutoFit/>
          </a:bodyPr>
          <a:lstStyle/>
          <a:p>
            <a:r>
              <a:rPr lang="fa-IR" sz="2400" dirty="0">
                <a:solidFill>
                  <a:schemeClr val="bg1"/>
                </a:solidFill>
              </a:rPr>
              <a:t>روزی دوستی به دیدنش آمدو پس از اطلاع از وضعیت دشوار او گفت: «واقعا عجیب است. درست بعد از اینکه تصمیم گرفتی مرد خدا ترسی بشوی، زندگیت بدتر شده است. نمی خواهم ایمانت را ضعیف کنم، اما با وجود تمام تلاشهایت در مسیر معنویت هیچ چیز عوض نشده است و حال و روزت بدتر از قبل می شود».</a:t>
            </a:r>
            <a:endParaRPr lang="en-US" sz="2400" dirty="0">
              <a:solidFill>
                <a:schemeClr val="bg1"/>
              </a:solidFill>
            </a:endParaRPr>
          </a:p>
          <a:p>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tearsinabottlecollection.com/awesomewondertop.jpg"/>
          <p:cNvPicPr/>
          <p:nvPr/>
        </p:nvPicPr>
        <p:blipFill>
          <a:blip r:embed="rId2"/>
          <a:srcRect/>
          <a:stretch>
            <a:fillRect/>
          </a:stretch>
        </p:blipFill>
        <p:spPr bwMode="auto">
          <a:xfrm>
            <a:off x="1" y="0"/>
            <a:ext cx="9143999" cy="6858000"/>
          </a:xfrm>
          <a:prstGeom prst="rect">
            <a:avLst/>
          </a:prstGeom>
          <a:noFill/>
          <a:ln w="9525">
            <a:noFill/>
            <a:miter lim="800000"/>
            <a:headEnd/>
            <a:tailEnd/>
          </a:ln>
        </p:spPr>
      </p:pic>
      <p:sp>
        <p:nvSpPr>
          <p:cNvPr id="4" name="TextBox 3"/>
          <p:cNvSpPr txBox="1"/>
          <p:nvPr/>
        </p:nvSpPr>
        <p:spPr>
          <a:xfrm>
            <a:off x="3643306" y="500042"/>
            <a:ext cx="5072098" cy="1200329"/>
          </a:xfrm>
          <a:prstGeom prst="rect">
            <a:avLst/>
          </a:prstGeom>
          <a:noFill/>
        </p:spPr>
        <p:txBody>
          <a:bodyPr wrap="square" rtlCol="1">
            <a:spAutoFit/>
          </a:bodyPr>
          <a:lstStyle/>
          <a:p>
            <a:r>
              <a:rPr lang="fa-IR" sz="2400" dirty="0">
                <a:cs typeface="B Nazanin" pitchFamily="2" charset="-78"/>
              </a:rPr>
              <a:t>آهنگر بلافاصله پاسخ نداد.او هم بارها همین فکر را کرده بود چون نمی فهمید چه بر سر زندگی اش آمده است. اما سرانجام پاسخ درست را یافته بود: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ppt_x</p:attrName>
                                        </p:attrNameLst>
                                      </p:cBhvr>
                                      <p:tavLst>
                                        <p:tav tm="0">
                                          <p:val>
                                            <p:strVal val="#ppt_x-.2"/>
                                          </p:val>
                                        </p:tav>
                                        <p:tav tm="100000">
                                          <p:val>
                                            <p:strVal val="#ppt_x"/>
                                          </p:val>
                                        </p:tav>
                                      </p:tavLst>
                                    </p:anim>
                                    <p:anim calcmode="lin" valueType="num">
                                      <p:cBhvr>
                                        <p:cTn id="8" dur="3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wim.ir/news/dey%2085/steel-industry2.jpg"/>
          <p:cNvPicPr/>
          <p:nvPr/>
        </p:nvPicPr>
        <p:blipFill>
          <a:blip r:embed="rId2"/>
          <a:srcRect/>
          <a:stretch>
            <a:fillRect/>
          </a:stretch>
        </p:blipFill>
        <p:spPr bwMode="auto">
          <a:xfrm>
            <a:off x="0" y="0"/>
            <a:ext cx="9144000" cy="6872926"/>
          </a:xfrm>
          <a:prstGeom prst="rect">
            <a:avLst/>
          </a:prstGeom>
          <a:noFill/>
          <a:ln w="9525">
            <a:noFill/>
            <a:miter lim="800000"/>
            <a:headEnd/>
            <a:tailEnd/>
          </a:ln>
        </p:spPr>
      </p:pic>
      <p:sp>
        <p:nvSpPr>
          <p:cNvPr id="3" name="TextBox 2"/>
          <p:cNvSpPr txBox="1"/>
          <p:nvPr/>
        </p:nvSpPr>
        <p:spPr>
          <a:xfrm>
            <a:off x="0" y="3214687"/>
            <a:ext cx="5929322" cy="3323987"/>
          </a:xfrm>
          <a:prstGeom prst="rect">
            <a:avLst/>
          </a:prstGeom>
          <a:noFill/>
        </p:spPr>
        <p:txBody>
          <a:bodyPr wrap="square" rtlCol="1">
            <a:spAutoFit/>
          </a:bodyPr>
          <a:lstStyle/>
          <a:p>
            <a:r>
              <a:rPr lang="fa-IR" sz="2400" dirty="0">
                <a:solidFill>
                  <a:srgbClr val="002060"/>
                </a:solidFill>
                <a:cs typeface="B Nazanin" pitchFamily="2" charset="-78"/>
              </a:rPr>
              <a:t>« در این کارگاه فولاد خام برایم می آورند تا از آن شمشیر بسازم. می دانی چطور این کار را می کنم؟ اول تکه فولاد را به اندازه جهنم حرارت می </a:t>
            </a:r>
            <a:r>
              <a:rPr lang="fa-IR" sz="2400" dirty="0" smtClean="0">
                <a:solidFill>
                  <a:srgbClr val="002060"/>
                </a:solidFill>
                <a:cs typeface="B Nazanin" pitchFamily="2" charset="-78"/>
              </a:rPr>
              <a:t>دهم تا </a:t>
            </a:r>
            <a:r>
              <a:rPr lang="fa-IR" sz="2400" dirty="0">
                <a:solidFill>
                  <a:srgbClr val="002060"/>
                </a:solidFill>
                <a:cs typeface="B Nazanin" pitchFamily="2" charset="-78"/>
              </a:rPr>
              <a:t>گداخته شود. بعد سنگین ترین پتک را بر میدارم و بیرحمانه پشت سر هم به آن ضربه می زنم، تا فولاد آن شکلی را که من می خواهم بگیرد. بعد آن را در ظرف آب سرد فرو می کنم. فولاد به خاطر این تغییر ناگهانی دما، ناله می کند و رنج می برد. یک بار کافی نیست، باید این کار را آنقدر تکرار کنم تا شمشیر مورد نظرم ساخته شود».</a:t>
            </a:r>
            <a:endParaRPr lang="en-US" sz="2400" dirty="0">
              <a:solidFill>
                <a:srgbClr val="002060"/>
              </a:solidFill>
              <a:cs typeface="B Nazanin" pitchFamily="2" charset="-78"/>
            </a:endParaRPr>
          </a:p>
          <a:p>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lh4.ggpht.com/_s2PcNhjyzVA/SMMKCAUobkI/AAAAAAAACxE/durunpicz7g/101.JPG"/>
          <p:cNvPicPr/>
          <p:nvPr/>
        </p:nvPicPr>
        <p:blipFill>
          <a:blip r:embed="rId2"/>
          <a:srcRect/>
          <a:stretch>
            <a:fillRect/>
          </a:stretch>
        </p:blipFill>
        <p:spPr bwMode="auto">
          <a:xfrm>
            <a:off x="-1" y="0"/>
            <a:ext cx="9144001" cy="6858000"/>
          </a:xfrm>
          <a:prstGeom prst="rect">
            <a:avLst/>
          </a:prstGeom>
          <a:noFill/>
          <a:ln w="9525">
            <a:noFill/>
            <a:miter lim="800000"/>
            <a:headEnd/>
            <a:tailEnd/>
          </a:ln>
        </p:spPr>
      </p:pic>
      <p:sp>
        <p:nvSpPr>
          <p:cNvPr id="3" name="TextBox 2"/>
          <p:cNvSpPr txBox="1"/>
          <p:nvPr/>
        </p:nvSpPr>
        <p:spPr>
          <a:xfrm>
            <a:off x="1071538" y="1142984"/>
            <a:ext cx="6500858" cy="800219"/>
          </a:xfrm>
          <a:prstGeom prst="rect">
            <a:avLst/>
          </a:prstGeom>
          <a:noFill/>
        </p:spPr>
        <p:txBody>
          <a:bodyPr wrap="square" rtlCol="1">
            <a:spAutoFit/>
          </a:bodyPr>
          <a:lstStyle/>
          <a:p>
            <a:r>
              <a:rPr lang="fa-IR" sz="2800" dirty="0">
                <a:solidFill>
                  <a:schemeClr val="bg1"/>
                </a:solidFill>
                <a:cs typeface="B Nazanin" pitchFamily="2" charset="-78"/>
              </a:rPr>
              <a:t>آهنگر مدتی سکوت کرد، نفس عمیقی کشید و ادامه داد</a:t>
            </a:r>
            <a:r>
              <a:rPr lang="fa-IR" dirty="0"/>
              <a:t>:</a:t>
            </a:r>
            <a:endParaRPr lang="en-US" dirty="0"/>
          </a:p>
          <a:p>
            <a:endParaRPr lang="fa-I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2700" decel="100000" fill="hold"/>
                                        <p:tgtEl>
                                          <p:spTgt spid="3"/>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cdc.com/~marc1/myths-hephaestus.jpg"/>
          <p:cNvPicPr/>
          <p:nvPr/>
        </p:nvPicPr>
        <p:blipFill>
          <a:blip r:embed="rId2"/>
          <a:srcRect/>
          <a:stretch>
            <a:fillRect/>
          </a:stretch>
        </p:blipFill>
        <p:spPr bwMode="auto">
          <a:xfrm>
            <a:off x="0" y="-25402"/>
            <a:ext cx="9144000" cy="6883402"/>
          </a:xfrm>
          <a:prstGeom prst="rect">
            <a:avLst/>
          </a:prstGeom>
          <a:noFill/>
          <a:ln w="9525">
            <a:noFill/>
            <a:miter lim="800000"/>
            <a:headEnd/>
            <a:tailEnd/>
          </a:ln>
        </p:spPr>
      </p:pic>
      <p:sp>
        <p:nvSpPr>
          <p:cNvPr id="3" name="TextBox 2"/>
          <p:cNvSpPr txBox="1"/>
          <p:nvPr/>
        </p:nvSpPr>
        <p:spPr>
          <a:xfrm>
            <a:off x="6572264" y="642918"/>
            <a:ext cx="2214578" cy="6401753"/>
          </a:xfrm>
          <a:prstGeom prst="rect">
            <a:avLst/>
          </a:prstGeom>
          <a:noFill/>
        </p:spPr>
        <p:txBody>
          <a:bodyPr wrap="square" rtlCol="1">
            <a:spAutoFit/>
          </a:bodyPr>
          <a:lstStyle/>
          <a:p>
            <a:r>
              <a:rPr lang="fa-IR" sz="2800" dirty="0">
                <a:solidFill>
                  <a:schemeClr val="bg1"/>
                </a:solidFill>
                <a:cs typeface="B Nazanin" pitchFamily="2" charset="-78"/>
              </a:rPr>
              <a:t>« گاهی فولادی که به دستم می رسدنمی تواند تاب این عملیات را بیاورد. حرارت، ضربات پتک و آب سرد تمامش را ترک می اندازد</a:t>
            </a:r>
            <a:r>
              <a:rPr lang="fa-IR" sz="2800" dirty="0" smtClean="0">
                <a:solidFill>
                  <a:schemeClr val="bg1"/>
                </a:solidFill>
                <a:cs typeface="B Nazanin" pitchFamily="2" charset="-78"/>
              </a:rPr>
              <a:t>.</a:t>
            </a:r>
            <a:r>
              <a:rPr lang="fa-IR" sz="2800" dirty="0">
                <a:solidFill>
                  <a:schemeClr val="bg1"/>
                </a:solidFill>
              </a:rPr>
              <a:t> آن وقت می دانم که از آن فولاد هرگز تیغه شمشیر مناسبی در نخواهد آمد».</a:t>
            </a:r>
            <a:endParaRPr lang="en-US" sz="2800" dirty="0">
              <a:solidFill>
                <a:schemeClr val="bg1"/>
              </a:solidFill>
            </a:endParaRPr>
          </a:p>
          <a:p>
            <a:endParaRPr lang="en-US" sz="2800" dirty="0">
              <a:solidFill>
                <a:schemeClr val="bg1"/>
              </a:solidFill>
              <a:cs typeface="B Nazanin" pitchFamily="2" charset="-78"/>
            </a:endParaRPr>
          </a:p>
          <a:p>
            <a:endParaRPr lang="fa-I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strVal val="#ppt_w*0.70"/>
                                          </p:val>
                                        </p:tav>
                                        <p:tav tm="100000">
                                          <p:val>
                                            <p:strVal val="#ppt_w"/>
                                          </p:val>
                                        </p:tav>
                                      </p:tavLst>
                                    </p:anim>
                                    <p:anim calcmode="lin" valueType="num">
                                      <p:cBhvr>
                                        <p:cTn id="8" dur="3000" fill="hold"/>
                                        <p:tgtEl>
                                          <p:spTgt spid="3"/>
                                        </p:tgtEl>
                                        <p:attrNameLst>
                                          <p:attrName>ppt_h</p:attrName>
                                        </p:attrNameLst>
                                      </p:cBhvr>
                                      <p:tavLst>
                                        <p:tav tm="0">
                                          <p:val>
                                            <p:strVal val="#ppt_h"/>
                                          </p:val>
                                        </p:tav>
                                        <p:tav tm="100000">
                                          <p:val>
                                            <p:strVal val="#ppt_h"/>
                                          </p:val>
                                        </p:tav>
                                      </p:tavLst>
                                    </p:anim>
                                    <p:animEffect transition="in" filter="fade">
                                      <p:cBhvr>
                                        <p:cTn id="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416</Words>
  <Application>Microsoft Office PowerPoint</Application>
  <PresentationFormat>On-screen Show (4:3)</PresentationFormat>
  <Paragraphs>11</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Madani-far</dc:creator>
  <cp:lastModifiedBy>Madani-far</cp:lastModifiedBy>
  <cp:revision>10</cp:revision>
  <dcterms:created xsi:type="dcterms:W3CDTF">2010-06-10T05:52:06Z</dcterms:created>
  <dcterms:modified xsi:type="dcterms:W3CDTF">2010-06-10T07:32:15Z</dcterms:modified>
</cp:coreProperties>
</file>