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6"/>
  </p:notesMasterIdLst>
  <p:sldIdLst>
    <p:sldId id="256" r:id="rId2"/>
    <p:sldId id="257" r:id="rId3"/>
    <p:sldId id="267" r:id="rId4"/>
    <p:sldId id="259" r:id="rId5"/>
    <p:sldId id="258" r:id="rId6"/>
    <p:sldId id="260" r:id="rId7"/>
    <p:sldId id="269" r:id="rId8"/>
    <p:sldId id="261" r:id="rId9"/>
    <p:sldId id="262" r:id="rId10"/>
    <p:sldId id="263" r:id="rId11"/>
    <p:sldId id="264" r:id="rId12"/>
    <p:sldId id="265" r:id="rId13"/>
    <p:sldId id="266" r:id="rId14"/>
    <p:sldId id="270"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89" d="100"/>
          <a:sy n="89" d="100"/>
        </p:scale>
        <p:origin x="-120"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8214AE9-E5BA-440F-B3DA-0C26D2394568}" type="datetimeFigureOut">
              <a:rPr lang="fa-IR" smtClean="0"/>
              <a:t>1434/12/22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8A0DFDC-8452-44F7-89FD-B063A6ED2539}"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08A0DFDC-8452-44F7-89FD-B063A6ED2539}" type="slidenum">
              <a:rPr lang="fa-IR" smtClean="0"/>
              <a:t>7</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3C5A813-C68F-414A-AF12-1924248010F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432B54-6DCC-4B48-B430-22B5324301B1}" type="datetimeFigureOut">
              <a:rPr lang="fa-IR" smtClean="0"/>
              <a:pPr/>
              <a:t>1434/12/22</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3C5A813-C68F-414A-AF12-1924248010F0}" type="slidenum">
              <a:rPr lang="fa-IR" smtClean="0"/>
              <a:pPr/>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8432B54-6DCC-4B48-B430-22B5324301B1}" type="datetimeFigureOut">
              <a:rPr lang="fa-IR" smtClean="0"/>
              <a:pPr/>
              <a:t>1434/12/22</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3C5A813-C68F-414A-AF12-1924248010F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wikipg.com/show_context.aspx?id=11450&amp;lang=f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4"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سایر عوامل موثر بر ذخیره اکسیژن محلول در آب عبارتند از</a:t>
            </a:r>
            <a:r>
              <a:rPr lang="en-US" dirty="0" smtClean="0"/>
              <a:t>:</a:t>
            </a:r>
          </a:p>
          <a:p>
            <a:r>
              <a:rPr lang="en-US" dirty="0" smtClean="0"/>
              <a:t>1- </a:t>
            </a:r>
            <a:r>
              <a:rPr lang="fa-IR" dirty="0" smtClean="0"/>
              <a:t>حرارت: که با اکسیژن محلول در آب نسبت معکوس دارد</a:t>
            </a:r>
            <a:endParaRPr lang="en-US" dirty="0" smtClean="0"/>
          </a:p>
          <a:p>
            <a:r>
              <a:rPr lang="en-US" dirty="0" smtClean="0"/>
              <a:t>2- </a:t>
            </a:r>
            <a:r>
              <a:rPr lang="fa-IR" dirty="0" smtClean="0"/>
              <a:t>شوری آب: که با اکسیژن محلول در آب نسبت معکوس دارد</a:t>
            </a:r>
            <a:endParaRPr lang="en-US" dirty="0" smtClean="0"/>
          </a:p>
          <a:p>
            <a:r>
              <a:rPr lang="en-US" dirty="0" smtClean="0"/>
              <a:t>3- </a:t>
            </a:r>
            <a:r>
              <a:rPr lang="fa-IR" dirty="0" smtClean="0"/>
              <a:t>فشار هوا: که با اکسیژن محلول در آب نسبت مستقیم دارد</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t>یک </a:t>
            </a:r>
            <a:r>
              <a:rPr lang="fa-IR" u="sng" dirty="0" smtClean="0">
                <a:hlinkClick r:id="rId2"/>
              </a:rPr>
              <a:t>مدیریت</a:t>
            </a:r>
            <a:r>
              <a:rPr lang="fa-IR" dirty="0" smtClean="0"/>
              <a:t> موفق درمزارع پرورش بستگی جدی به آماده سازی استخر دارد . زیرا نه تنها آب مزارع پرورش میگو تحت تاثیر خاک کف استخر است و محیط زندگی موجود زنده را تشکیل می دهد بلکه میگو روی کف بستر زیست کرده و غذا را از کف استخر بر می دارد و در صورت خراب بودن کف استخر باعث کم اشتهایی – کم غذا خوری میگو و نهایتا" ضعف و در اثر کوچکترین استرس ممکن است بیماری بروز نماید .</a:t>
            </a:r>
            <a:br>
              <a:rPr lang="fa-IR" dirty="0" smtClean="0"/>
            </a:b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fa-IR" dirty="0" smtClean="0"/>
              <a:t>لذا مراحل ذیل برای آماده سازی استخرها قبل از ذخیره سازی باید مد نظر قرار گیرد .</a:t>
            </a:r>
            <a:br>
              <a:rPr lang="fa-IR" dirty="0" smtClean="0"/>
            </a:br>
            <a:r>
              <a:rPr lang="fa-IR" dirty="0" smtClean="0"/>
              <a:t>1- خشک کردن کف استخر به طوری که ترک هایی به عمق 5-2 سانتیمتر ایجاد شود .</a:t>
            </a:r>
            <a:br>
              <a:rPr lang="fa-IR" dirty="0" smtClean="0"/>
            </a:br>
            <a:r>
              <a:rPr lang="fa-IR" dirty="0" smtClean="0"/>
              <a:t>2-نصب توری نایلونی ( 60-40 مش/اینچ ) در خروجی و ورودی استخرها</a:t>
            </a:r>
            <a:br>
              <a:rPr lang="fa-IR" dirty="0" smtClean="0"/>
            </a:br>
            <a:r>
              <a:rPr lang="fa-IR" dirty="0" smtClean="0"/>
              <a:t>3- از بین بردن تخم و لارو شکارچیان و رقبای غذایی در داخل استخر که حالت کمون و زمستان خوابی دارند .</a:t>
            </a:r>
            <a:br>
              <a:rPr lang="fa-IR" dirty="0" smtClean="0"/>
            </a:br>
            <a:r>
              <a:rPr lang="fa-IR" dirty="0" smtClean="0"/>
              <a:t>4- استفاده از </a:t>
            </a:r>
            <a:r>
              <a:rPr lang="fa-IR" b="1" dirty="0" smtClean="0"/>
              <a:t>آهک</a:t>
            </a:r>
            <a:r>
              <a:rPr lang="fa-IR" dirty="0" smtClean="0"/>
              <a:t> به منظور تنظیم </a:t>
            </a:r>
            <a:r>
              <a:rPr lang="en-US" dirty="0" smtClean="0"/>
              <a:t>PH</a:t>
            </a:r>
            <a:r>
              <a:rPr lang="fa-IR" dirty="0" smtClean="0"/>
              <a:t> .</a:t>
            </a:r>
            <a:br>
              <a:rPr lang="fa-IR" dirty="0" smtClean="0"/>
            </a:br>
            <a:r>
              <a:rPr lang="fa-IR" dirty="0" smtClean="0"/>
              <a:t>5- استفاده از مواد شیمیایی به منظور ضد عفونی کردن و از بین بردن تخم و لارو شکارچیان و رقبای غذایی میگو</a:t>
            </a:r>
            <a:br>
              <a:rPr lang="fa-IR" dirty="0" smtClean="0"/>
            </a:br>
            <a:r>
              <a:rPr lang="fa-IR" dirty="0" smtClean="0"/>
              <a:t>6- استفاده از کودهای آلی برای توسعه و رشد جلبک های کف زی مفید و فیتوپلانکتون ها</a:t>
            </a:r>
            <a:br>
              <a:rPr lang="fa-IR" dirty="0" smtClean="0"/>
            </a:br>
            <a:r>
              <a:rPr lang="fa-IR" dirty="0" smtClean="0"/>
              <a:t> </a:t>
            </a:r>
            <a:endParaRPr lang="en-US" dirty="0" smtClean="0"/>
          </a:p>
          <a:p>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183880" cy="1051560"/>
          </a:xfrm>
        </p:spPr>
        <p:txBody>
          <a:bodyPr/>
          <a:lstStyle/>
          <a:p>
            <a:pPr algn="r"/>
            <a:r>
              <a:rPr lang="fa-IR" dirty="0" smtClean="0"/>
              <a:t>قلیاییت:</a:t>
            </a:r>
            <a:endParaRPr lang="fa-IR" dirty="0"/>
          </a:p>
        </p:txBody>
      </p:sp>
      <p:sp>
        <p:nvSpPr>
          <p:cNvPr id="3" name="Content Placeholder 2"/>
          <p:cNvSpPr>
            <a:spLocks noGrp="1"/>
          </p:cNvSpPr>
          <p:nvPr>
            <p:ph idx="1"/>
          </p:nvPr>
        </p:nvSpPr>
        <p:spPr>
          <a:xfrm>
            <a:off x="500034" y="1500174"/>
            <a:ext cx="8183880" cy="4187952"/>
          </a:xfrm>
        </p:spPr>
        <p:txBody>
          <a:bodyPr>
            <a:normAutofit fontScale="85000" lnSpcReduction="10000"/>
          </a:bodyPr>
          <a:lstStyle/>
          <a:p>
            <a:r>
              <a:rPr lang="fa-IR" dirty="0" smtClean="0"/>
              <a:t>مقدار باز موجود در آب تحت عنوان قلیائیت کل شناخته می شود. بازهایی که اغلب در استخرهای پرورش ماهی یافت می گردند شامل کربناتها، بی کربناتها، هیدرواکسیدها، فسفات، و بوراتها می باشند. قلیائیت کل بر حسب میلی گرم در لیتر یا قیمت در میلیون کربنات کلسیم بیان می گردد. در استخرهای حاصلخیز پرورش ماهی، قلیائیت کل معادل لیتر/میلی گرم 20 یا بیشتر مورد نیاز است. دامنه مطلوب قلیائیت کل برای پرورش ماهی بین 75 تا 200 میلیگرم / لیتر کربنات کلسیم می باشد. آبهای طبیعی که محتوی لیتر / میلی گرم 40 یا مقادیر بالاتری از قلیائیت باشند بیشتر برای آبزی پروری و تولید مورد نیاز هستند، نسبت به آبهایی که قلیائیت کمتری دارند</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8183880" cy="1051560"/>
          </a:xfrm>
        </p:spPr>
        <p:txBody>
          <a:bodyPr/>
          <a:lstStyle/>
          <a:p>
            <a:pPr algn="r"/>
            <a:r>
              <a:rPr lang="fa-IR" dirty="0" smtClean="0"/>
              <a:t>سختی:</a:t>
            </a:r>
            <a:endParaRPr lang="fa-IR" dirty="0"/>
          </a:p>
        </p:txBody>
      </p:sp>
      <p:sp>
        <p:nvSpPr>
          <p:cNvPr id="3" name="Content Placeholder 2"/>
          <p:cNvSpPr>
            <a:spLocks noGrp="1"/>
          </p:cNvSpPr>
          <p:nvPr>
            <p:ph idx="1"/>
          </p:nvPr>
        </p:nvSpPr>
        <p:spPr>
          <a:xfrm>
            <a:off x="357158" y="1428736"/>
            <a:ext cx="8183880" cy="4187952"/>
          </a:xfrm>
        </p:spPr>
        <p:txBody>
          <a:bodyPr>
            <a:normAutofit lnSpcReduction="10000"/>
          </a:bodyPr>
          <a:lstStyle/>
          <a:p>
            <a:r>
              <a:rPr lang="fa-IR" dirty="0" smtClean="0"/>
              <a:t>میزان سختی آب برای پرورش ماهی مهم بوده و یکی از ویژگیهای کیفی آب است که معمولاً گزارش می گردد. سختی عبارت است از مقدار کمی یونهای دو ظرفیتی مانند کلسیم، منیزیم و یا آهن موجود در آب می باشد. سختی ممکن است در نتیجه مخلوطی از یونهای دو ظرفیتی ایجاد گردد اما معمولی ترین منابع ایجاد سختی آب کلسیم و منیزیم می باشند.در بیشتر موارد سختی یک نمونه آب بر حسب میلی گرم در لیتر کربنات کلسیم گزارش می شود.</a:t>
            </a:r>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5720" y="428604"/>
            <a:ext cx="8183880" cy="1051560"/>
          </a:xfrm>
        </p:spPr>
        <p:txBody>
          <a:bodyPr>
            <a:normAutofit fontScale="90000"/>
          </a:bodyPr>
          <a:lstStyle/>
          <a:p>
            <a:pPr algn="r"/>
            <a:r>
              <a:rPr lang="en-US" dirty="0" smtClean="0">
                <a:solidFill>
                  <a:schemeClr val="tx1"/>
                </a:solidFill>
              </a:rPr>
              <a:t>NH3 </a:t>
            </a:r>
            <a:r>
              <a:rPr lang="fa-IR" dirty="0" smtClean="0">
                <a:solidFill>
                  <a:schemeClr val="tx1"/>
                </a:solidFill>
              </a:rPr>
              <a:t>: آمونیاک</a:t>
            </a:r>
            <a:br>
              <a:rPr lang="fa-IR" dirty="0" smtClean="0">
                <a:solidFill>
                  <a:schemeClr val="tx1"/>
                </a:solidFill>
              </a:rPr>
            </a:br>
            <a:r>
              <a:rPr lang="fa-IR" dirty="0" smtClean="0">
                <a:solidFill>
                  <a:schemeClr val="tx1"/>
                </a:solidFill>
              </a:rPr>
              <a:t> </a:t>
            </a:r>
            <a:endParaRPr lang="fa-IR" dirty="0">
              <a:solidFill>
                <a:schemeClr val="tx1"/>
              </a:solidFill>
            </a:endParaRPr>
          </a:p>
        </p:txBody>
      </p:sp>
      <p:sp>
        <p:nvSpPr>
          <p:cNvPr id="11" name="Content Placeholder 10"/>
          <p:cNvSpPr>
            <a:spLocks noGrp="1"/>
          </p:cNvSpPr>
          <p:nvPr>
            <p:ph sz="quarter" idx="4"/>
          </p:nvPr>
        </p:nvSpPr>
        <p:spPr>
          <a:xfrm>
            <a:off x="785786" y="1571612"/>
            <a:ext cx="7726865" cy="4143404"/>
          </a:xfrm>
        </p:spPr>
        <p:txBody>
          <a:bodyPr>
            <a:normAutofit/>
          </a:bodyPr>
          <a:lstStyle/>
          <a:p>
            <a:pPr algn="r"/>
            <a:r>
              <a:rPr lang="fa-IR" dirty="0" smtClean="0"/>
              <a:t>آمونیاک تولید شده در سیستم در اثر متابولیسم ماهی و تجزیه مواد دفعی وپسماندهای غذا می باشد به همین دلیل لازم است به سرعت ذرات جامد مدفوع وغذای خورده نشده از سیستم خارج شود</a:t>
            </a:r>
            <a:r>
              <a:rPr lang="en-US" dirty="0" smtClean="0"/>
              <a:t>.</a:t>
            </a:r>
          </a:p>
          <a:p>
            <a:pPr algn="r"/>
            <a:r>
              <a:rPr lang="fa-IR" dirty="0" smtClean="0"/>
              <a:t>آمونیاک کل به دو فرم آمونیاک غیر یونیزه سمی و آمونیاک یونیزه غیرسمی باشد. </a:t>
            </a:r>
            <a:r>
              <a:rPr lang="en-US" dirty="0" smtClean="0"/>
              <a:t>pH</a:t>
            </a:r>
            <a:r>
              <a:rPr lang="fa-IR" dirty="0" smtClean="0"/>
              <a:t> در محدوده 7 سبب کمتر شدن سمی بودن آمونیاک می شود. مقدار تولید آمونیاک از طرفی به میزان پروتئین واسید آمینه غذا واز طرف دیگر به مقدار غذادهی بستگی دارد</a:t>
            </a:r>
            <a:r>
              <a:rPr lang="en-US" dirty="0" smtClean="0"/>
              <a:t>.</a:t>
            </a:r>
          </a:p>
          <a:p>
            <a:pPr algn="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3"/>
          </p:nvPr>
        </p:nvSpPr>
        <p:spPr/>
        <p:txBody>
          <a:bodyPr/>
          <a:lstStyle/>
          <a:p>
            <a:r>
              <a:rPr lang="fa-IR" dirty="0" smtClean="0"/>
              <a:t>عوامل سمیت آمونیاک:</a:t>
            </a:r>
            <a:endParaRPr lang="fa-IR" dirty="0"/>
          </a:p>
        </p:txBody>
      </p:sp>
      <p:sp>
        <p:nvSpPr>
          <p:cNvPr id="6" name="Content Placeholder 5"/>
          <p:cNvSpPr>
            <a:spLocks noGrp="1"/>
          </p:cNvSpPr>
          <p:nvPr>
            <p:ph sz="quarter" idx="4"/>
          </p:nvPr>
        </p:nvSpPr>
        <p:spPr>
          <a:xfrm>
            <a:off x="785786" y="1447800"/>
            <a:ext cx="7798303" cy="4195778"/>
          </a:xfrm>
        </p:spPr>
        <p:txBody>
          <a:bodyPr>
            <a:normAutofit/>
          </a:bodyPr>
          <a:lstStyle/>
          <a:p>
            <a:pPr algn="r"/>
            <a:r>
              <a:rPr lang="en-US" dirty="0" smtClean="0"/>
              <a:t>pH</a:t>
            </a:r>
          </a:p>
          <a:p>
            <a:pPr algn="r"/>
            <a:r>
              <a:rPr lang="fa-IR" dirty="0" smtClean="0"/>
              <a:t>دمای آب</a:t>
            </a:r>
          </a:p>
          <a:p>
            <a:pPr algn="r"/>
            <a:r>
              <a:rPr lang="fa-IR" dirty="0" smtClean="0"/>
              <a:t>در استخر های ماهی با مدیرت نامناسب آمونیاک به ندرت به میزان کشنده خود می رسد . اگرچه آمونیاک می تواند دارای اثرات </a:t>
            </a:r>
            <a:r>
              <a:rPr lang="en-US" dirty="0" smtClean="0"/>
              <a:t> Sub-lethal</a:t>
            </a:r>
            <a:r>
              <a:rPr lang="fa-IR" dirty="0" smtClean="0"/>
              <a:t>از جمله کاهش رشد ، تبدیل غذایی کم و کاهش مقاومت در برابر بیماری باشد این اثرات در غلظت های کم کم تر از حد کشنده ظاهر می شوند</a:t>
            </a: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tx1"/>
            </a:solidFill>
          </a:ln>
        </p:spPr>
        <p:txBody>
          <a:bodyPr>
            <a:normAutofit fontScale="92500" lnSpcReduction="10000"/>
          </a:bodyPr>
          <a:lstStyle/>
          <a:p>
            <a:r>
              <a:rPr lang="fa-IR" dirty="0" smtClean="0"/>
              <a:t>هرگاه مقدار آمونیاک یا نتیریت افزایش یابد ابتدا باید غذادهی قطع شود وبه دنبال آن تعویض آب هم افزایش یابد وسریعا رفع علت کرد</a:t>
            </a:r>
            <a:r>
              <a:rPr lang="en-US" dirty="0" smtClean="0"/>
              <a:t>.</a:t>
            </a:r>
          </a:p>
          <a:p>
            <a:r>
              <a:rPr lang="fa-IR" dirty="0" smtClean="0"/>
              <a:t>ـ در صورت پایین بودن درجه حرارت آب آنرا به آرامی باید تا 18 درجه سانتیگراد افزایش داد</a:t>
            </a:r>
            <a:r>
              <a:rPr lang="en-US" dirty="0" smtClean="0"/>
              <a:t>.</a:t>
            </a:r>
          </a:p>
          <a:p>
            <a:r>
              <a:rPr lang="fa-IR" dirty="0" smtClean="0"/>
              <a:t>ـ هردوماه یکبار باید بیوفیلترها شستشو شوند یعنی هر بیست روز یک سلول بیوفیلتر کاملاً شسته شود تا از کاهش جمعیت باکتریها جلوگیری شود. این امر بستگی به میزان غذادهی ونیز کیفیت غذای مورد استفاده نیز داشته ودر صورت استفاده از غذا با غبار زیاد شستشوی هر یک از بیوفیلترها باید 4 تا 6 هفته کاهش یابد</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ارگانیسمهای حذف نیتروژن باکتریهای اتوتروف هستند که از گونه های نیتروزموناس و نیتروباکتر می باشند. از آنجائیکه همزمان بارشد ماهی غذادهی هم افزایش میابد باید توجه داشت این افزایش بصورتی باشد که فرصت لازم جهت افزایش جمعیت باکتریهای مسئول نیتریفیکاسیون برای تبدیل آمونیاک اضافه شده به نیتریت ونیترات وجود داشته باشد</a:t>
            </a:r>
            <a:r>
              <a:rPr lang="en-US" dirty="0" smtClean="0"/>
              <a:t>. </a:t>
            </a:r>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183880" cy="1051560"/>
          </a:xfrm>
        </p:spPr>
        <p:txBody>
          <a:bodyPr>
            <a:normAutofit/>
          </a:bodyPr>
          <a:lstStyle/>
          <a:p>
            <a:pPr algn="r"/>
            <a:r>
              <a:rPr lang="fa-IR" sz="3200" dirty="0" smtClean="0">
                <a:solidFill>
                  <a:schemeClr val="tx1"/>
                </a:solidFill>
                <a:cs typeface="B Badr" pitchFamily="2" charset="-78"/>
              </a:rPr>
              <a:t>هدایت الکتریکی  </a:t>
            </a:r>
            <a:r>
              <a:rPr lang="en-US" sz="3200" dirty="0" smtClean="0">
                <a:solidFill>
                  <a:schemeClr val="tx1"/>
                </a:solidFill>
                <a:cs typeface="B Badr" pitchFamily="2" charset="-78"/>
              </a:rPr>
              <a:t>EC</a:t>
            </a:r>
            <a:endParaRPr lang="fa-IR" sz="3200" dirty="0">
              <a:solidFill>
                <a:schemeClr val="tx1"/>
              </a:solidFill>
              <a:cs typeface="B Badr" pitchFamily="2" charset="-78"/>
            </a:endParaRPr>
          </a:p>
        </p:txBody>
      </p:sp>
      <p:sp>
        <p:nvSpPr>
          <p:cNvPr id="3" name="Content Placeholder 2"/>
          <p:cNvSpPr>
            <a:spLocks noGrp="1"/>
          </p:cNvSpPr>
          <p:nvPr>
            <p:ph idx="1"/>
          </p:nvPr>
        </p:nvSpPr>
        <p:spPr>
          <a:xfrm>
            <a:off x="500034" y="1714488"/>
            <a:ext cx="8183880" cy="4187952"/>
          </a:xfrm>
        </p:spPr>
        <p:txBody>
          <a:bodyPr/>
          <a:lstStyle/>
          <a:p>
            <a:r>
              <a:rPr lang="fa-IR" dirty="0" smtClean="0"/>
              <a:t>با توجه به اين موضوع كه نمکهای محلول خاصیت الکترولیتی و هدایت الکتریکی آب را افزایش می دهند، لذا اندازه گیری هدایت اکتریکی</a:t>
            </a:r>
            <a:r>
              <a:rPr lang="en-US" dirty="0" smtClean="0"/>
              <a:t> ( EC ) </a:t>
            </a:r>
            <a:r>
              <a:rPr lang="fa-IR" dirty="0" smtClean="0"/>
              <a:t>آب و تفسیر آن، شاخص خوبی برای تعیین و تخمین میزان نمکهای موجود در آب است</a:t>
            </a:r>
            <a:r>
              <a:rPr lang="en-US" dirty="0" smtClean="0"/>
              <a:t>.</a:t>
            </a:r>
            <a:endParaRPr lang="fa-IR" dirty="0" smtClean="0"/>
          </a:p>
          <a:p>
            <a:r>
              <a:rPr lang="fa-IR" dirty="0" smtClean="0"/>
              <a:t>واحد هدایت الکتریکی میکرو موس/سانتی مترمربع</a:t>
            </a:r>
            <a:endParaRPr lang="en-US" dirty="0" smtClean="0"/>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fa-IR" dirty="0" smtClean="0"/>
          </a:p>
          <a:p>
            <a:endParaRPr lang="fa-IR" dirty="0" smtClean="0"/>
          </a:p>
          <a:p>
            <a:endParaRPr lang="fa-IR" dirty="0" smtClean="0"/>
          </a:p>
          <a:p>
            <a:endParaRPr lang="fa-IR" dirty="0" smtClean="0"/>
          </a:p>
          <a:p>
            <a:r>
              <a:rPr lang="fa-IR" dirty="0" smtClean="0"/>
              <a:t>در آبهای </a:t>
            </a:r>
            <a:r>
              <a:rPr lang="fa-IR" dirty="0" smtClean="0"/>
              <a:t>با شوری کم از عدد 0/55</a:t>
            </a:r>
          </a:p>
          <a:p>
            <a:r>
              <a:rPr lang="fa-IR" dirty="0" smtClean="0"/>
              <a:t>در آبهایی که میزان شوری بالا باشد از عدد 0/725</a:t>
            </a:r>
          </a:p>
          <a:p>
            <a:endParaRPr lang="en-US" dirty="0" smtClean="0"/>
          </a:p>
          <a:p>
            <a:endParaRPr lang="fa-IR" dirty="0"/>
          </a:p>
        </p:txBody>
      </p:sp>
      <p:sp>
        <p:nvSpPr>
          <p:cNvPr id="10254"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255" name="Rectangle 15"/>
          <p:cNvSpPr>
            <a:spLocks noChangeArrowheads="1"/>
          </p:cNvSpPr>
          <p:nvPr/>
        </p:nvSpPr>
        <p:spPr bwMode="auto">
          <a:xfrm>
            <a:off x="0" y="2705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57"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258" name="Rectangle 18"/>
          <p:cNvSpPr>
            <a:spLocks noChangeArrowheads="1"/>
          </p:cNvSpPr>
          <p:nvPr/>
        </p:nvSpPr>
        <p:spPr bwMode="auto">
          <a:xfrm>
            <a:off x="0" y="1952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60"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59" name="Picture 1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286116" y="1000108"/>
            <a:ext cx="4752975" cy="1123950"/>
          </a:xfrm>
          <a:prstGeom prst="rect">
            <a:avLst/>
          </a:prstGeom>
          <a:noFill/>
        </p:spPr>
      </p:pic>
      <p:sp>
        <p:nvSpPr>
          <p:cNvPr id="10261" name="Rectangle 21"/>
          <p:cNvSpPr>
            <a:spLocks noChangeArrowheads="1"/>
          </p:cNvSpPr>
          <p:nvPr/>
        </p:nvSpPr>
        <p:spPr bwMode="auto">
          <a:xfrm>
            <a:off x="0" y="1581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183880" cy="1051560"/>
          </a:xfrm>
        </p:spPr>
        <p:txBody>
          <a:bodyPr/>
          <a:lstStyle/>
          <a:p>
            <a:pPr algn="r"/>
            <a:r>
              <a:rPr lang="fa-IR" dirty="0" smtClean="0"/>
              <a:t>اکسیژن:</a:t>
            </a:r>
            <a:endParaRPr lang="fa-IR" dirty="0"/>
          </a:p>
        </p:txBody>
      </p:sp>
      <p:sp>
        <p:nvSpPr>
          <p:cNvPr id="3" name="Content Placeholder 2"/>
          <p:cNvSpPr>
            <a:spLocks noGrp="1"/>
          </p:cNvSpPr>
          <p:nvPr>
            <p:ph idx="1"/>
          </p:nvPr>
        </p:nvSpPr>
        <p:spPr>
          <a:xfrm>
            <a:off x="642910" y="1428736"/>
            <a:ext cx="8183880" cy="4187952"/>
          </a:xfrm>
        </p:spPr>
        <p:txBody>
          <a:bodyPr>
            <a:normAutofit fontScale="70000" lnSpcReduction="20000"/>
          </a:bodyPr>
          <a:lstStyle/>
          <a:p>
            <a:r>
              <a:rPr lang="fa-IR" dirty="0" smtClean="0"/>
              <a:t>یکی از مهمترین گازهایی که اهمیت حیاتی و تأثیر مثبت آن بر کلیه فعالیتها و تولیدات موجودات زنده اعم از آبزی و خشکی زی برکسی پوشیده نیست</a:t>
            </a:r>
            <a:r>
              <a:rPr lang="en-US" dirty="0" smtClean="0"/>
              <a:t>.</a:t>
            </a:r>
          </a:p>
          <a:p>
            <a:r>
              <a:rPr lang="fa-IR" dirty="0" smtClean="0"/>
              <a:t>اکسیژن علاوه بر ایجاد شرایط مناسب جهت رشد و افزایش وزن ماهیها اثر خود را بر مواردی چون تولید غذاهای طبیعی و کاهش سمیت مواد سمی و مضر موجود در استخر نمودار می سازد. پایین ترین حد مطلوب </a:t>
            </a:r>
            <a:r>
              <a:rPr lang="fa-IR" dirty="0" smtClean="0"/>
              <a:t>آن(</a:t>
            </a:r>
            <a:r>
              <a:rPr lang="en-US" dirty="0" smtClean="0"/>
              <a:t>mg/Lit </a:t>
            </a:r>
            <a:r>
              <a:rPr lang="en-US" dirty="0" smtClean="0"/>
              <a:t> </a:t>
            </a:r>
            <a:r>
              <a:rPr lang="fa-IR" dirty="0" smtClean="0"/>
              <a:t> 5 ميلي </a:t>
            </a:r>
            <a:r>
              <a:rPr lang="fa-IR" dirty="0" smtClean="0"/>
              <a:t>گرم در </a:t>
            </a:r>
            <a:r>
              <a:rPr lang="fa-IR" dirty="0" smtClean="0"/>
              <a:t>ليتر) </a:t>
            </a:r>
            <a:r>
              <a:rPr lang="fa-IR" dirty="0" smtClean="0"/>
              <a:t>بوده و هر چه میزان اکسیژن محلول از این حد کمتر باشد، نخست موجب کاهش اشتها و امتناع ماهیها از خوردن غذا و ضعف بدنی آنها شده که همین امر باعث می شود تا مقاومت آنان در مقابل برخي از بیماریها و مواد سمی کاهش یابد همچنین در صورت ادامه روند کاهش اکسیژن تا حد پایین تر از</a:t>
            </a:r>
            <a:r>
              <a:rPr lang="en-US" dirty="0" smtClean="0"/>
              <a:t> </a:t>
            </a:r>
            <a:r>
              <a:rPr lang="en-US" dirty="0" smtClean="0"/>
              <a:t>mg/Lit </a:t>
            </a:r>
            <a:r>
              <a:rPr lang="fa-IR" dirty="0" smtClean="0"/>
              <a:t>0/2</a:t>
            </a:r>
            <a:r>
              <a:rPr lang="en-US" dirty="0" smtClean="0"/>
              <a:t> </a:t>
            </a:r>
            <a:r>
              <a:rPr lang="en-US" dirty="0" smtClean="0"/>
              <a:t>(</a:t>
            </a:r>
            <a:r>
              <a:rPr lang="fa-IR" dirty="0" smtClean="0"/>
              <a:t>ميلي گرم در ليتر) موجب بروز تلفات ناشی از کمبود اکسیژن (خفگی) می گردد</a:t>
            </a:r>
            <a:r>
              <a:rPr lang="en-US" dirty="0" smtClean="0"/>
              <a:t>.</a:t>
            </a:r>
          </a:p>
          <a:p>
            <a:r>
              <a:rPr lang="fa-IR" dirty="0" smtClean="0"/>
              <a:t>میزان اکسیژن محلول با روش سنجش شیمیایی وینکلر</a:t>
            </a:r>
            <a:r>
              <a:rPr lang="en-US" dirty="0" smtClean="0"/>
              <a:t>(</a:t>
            </a:r>
            <a:r>
              <a:rPr lang="en-US" dirty="0" err="1" smtClean="0"/>
              <a:t>Vincler</a:t>
            </a:r>
            <a:r>
              <a:rPr lang="en-US" dirty="0" smtClean="0"/>
              <a:t>) </a:t>
            </a:r>
            <a:r>
              <a:rPr lang="fa-IR" dirty="0" smtClean="0"/>
              <a:t>يا روش سنجش الكتريكي با دستگاههای دیجیتالی</a:t>
            </a:r>
            <a:r>
              <a:rPr lang="en-US" dirty="0" smtClean="0"/>
              <a:t>(</a:t>
            </a:r>
            <a:r>
              <a:rPr lang="en-US" dirty="0" err="1" smtClean="0"/>
              <a:t>Oxi</a:t>
            </a:r>
            <a:r>
              <a:rPr lang="en-US" dirty="0" smtClean="0"/>
              <a:t> meter) </a:t>
            </a:r>
            <a:r>
              <a:rPr lang="fa-IR" dirty="0" smtClean="0"/>
              <a:t>قابل تشخيص است</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منابع تولید اکسیژن به ترتیب اهمیت عبارتند از</a:t>
            </a:r>
            <a:r>
              <a:rPr lang="en-US" dirty="0" smtClean="0"/>
              <a:t>:</a:t>
            </a:r>
          </a:p>
          <a:p>
            <a:endParaRPr lang="en-US" dirty="0" smtClean="0"/>
          </a:p>
          <a:p>
            <a:r>
              <a:rPr lang="fa-IR" dirty="0" smtClean="0"/>
              <a:t>1-فتوسنتز فیتوپلانکتونها و سایر گیاهان موجود در آب( در روز ) </a:t>
            </a:r>
          </a:p>
          <a:p>
            <a:r>
              <a:rPr lang="fa-IR" dirty="0" smtClean="0"/>
              <a:t>2- تبادلات گازی بین آب و هوای اطراف </a:t>
            </a:r>
            <a:r>
              <a:rPr lang="fa-IR" dirty="0" smtClean="0"/>
              <a:t>( </a:t>
            </a:r>
            <a:r>
              <a:rPr lang="fa-IR" dirty="0" smtClean="0"/>
              <a:t>که به کمک هواده ها تسریع می </a:t>
            </a:r>
            <a:r>
              <a:rPr lang="fa-IR" dirty="0" smtClean="0"/>
              <a:t>شود</a:t>
            </a:r>
            <a:r>
              <a:rPr lang="fa-IR" dirty="0" smtClean="0"/>
              <a:t>)</a:t>
            </a:r>
            <a:endParaRPr lang="en-US" dirty="0" smtClean="0"/>
          </a:p>
          <a:p>
            <a:r>
              <a:rPr lang="fa-IR" dirty="0" smtClean="0"/>
              <a:t>کوددهی در روزهای آفتابی در افزایش جمعیت فیتوپلانکتونها و روند تولید اکسیژن بسیار موثر است</a:t>
            </a:r>
            <a:r>
              <a:rPr lang="en-US" dirty="0" smtClean="0"/>
              <a:t>.</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158</TotalTime>
  <Words>726</Words>
  <Application>Microsoft Office PowerPoint</Application>
  <PresentationFormat>On-screen Show (4:3)</PresentationFormat>
  <Paragraphs>41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Slide 1</vt:lpstr>
      <vt:lpstr>NH3 : آمونیاک  </vt:lpstr>
      <vt:lpstr>Slide 3</vt:lpstr>
      <vt:lpstr>Slide 4</vt:lpstr>
      <vt:lpstr>Slide 5</vt:lpstr>
      <vt:lpstr>هدایت الکتریکی  EC</vt:lpstr>
      <vt:lpstr>Slide 7</vt:lpstr>
      <vt:lpstr>اکسیژن:</vt:lpstr>
      <vt:lpstr>Slide 9</vt:lpstr>
      <vt:lpstr>Slide 10</vt:lpstr>
      <vt:lpstr>Slide 11</vt:lpstr>
      <vt:lpstr>Slide 12</vt:lpstr>
      <vt:lpstr>قلیاییت:</vt:lpstr>
      <vt:lpstr>سختی: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mina</dc:creator>
  <cp:lastModifiedBy>2130</cp:lastModifiedBy>
  <cp:revision>20</cp:revision>
  <dcterms:created xsi:type="dcterms:W3CDTF">2013-10-24T19:24:54Z</dcterms:created>
  <dcterms:modified xsi:type="dcterms:W3CDTF">2013-10-26T20:07:36Z</dcterms:modified>
</cp:coreProperties>
</file>