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3"/>
  </p:notesMasterIdLst>
  <p:sldIdLst>
    <p:sldId id="300" r:id="rId2"/>
    <p:sldId id="256" r:id="rId3"/>
    <p:sldId id="301" r:id="rId4"/>
    <p:sldId id="257" r:id="rId5"/>
    <p:sldId id="302" r:id="rId6"/>
    <p:sldId id="259" r:id="rId7"/>
    <p:sldId id="258" r:id="rId8"/>
    <p:sldId id="303" r:id="rId9"/>
    <p:sldId id="260" r:id="rId10"/>
    <p:sldId id="261" r:id="rId11"/>
    <p:sldId id="262" r:id="rId12"/>
    <p:sldId id="263" r:id="rId13"/>
    <p:sldId id="264" r:id="rId14"/>
    <p:sldId id="265" r:id="rId15"/>
    <p:sldId id="266" r:id="rId16"/>
    <p:sldId id="304" r:id="rId17"/>
    <p:sldId id="267" r:id="rId18"/>
    <p:sldId id="268" r:id="rId19"/>
    <p:sldId id="305" r:id="rId20"/>
    <p:sldId id="269" r:id="rId21"/>
    <p:sldId id="270" r:id="rId22"/>
    <p:sldId id="272" r:id="rId23"/>
    <p:sldId id="273" r:id="rId24"/>
    <p:sldId id="274" r:id="rId25"/>
    <p:sldId id="275" r:id="rId26"/>
    <p:sldId id="276" r:id="rId27"/>
    <p:sldId id="277" r:id="rId28"/>
    <p:sldId id="278" r:id="rId29"/>
    <p:sldId id="284" r:id="rId30"/>
    <p:sldId id="282" r:id="rId31"/>
    <p:sldId id="283" r:id="rId32"/>
    <p:sldId id="280" r:id="rId33"/>
    <p:sldId id="285" r:id="rId34"/>
    <p:sldId id="286" r:id="rId35"/>
    <p:sldId id="287" r:id="rId36"/>
    <p:sldId id="288" r:id="rId37"/>
    <p:sldId id="289" r:id="rId38"/>
    <p:sldId id="290" r:id="rId39"/>
    <p:sldId id="293" r:id="rId40"/>
    <p:sldId id="296"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1" autoAdjust="0"/>
  </p:normalViewPr>
  <p:slideViewPr>
    <p:cSldViewPr>
      <p:cViewPr varScale="1">
        <p:scale>
          <a:sx n="56" d="100"/>
          <a:sy n="56" d="100"/>
        </p:scale>
        <p:origin x="-1099"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5" d="100"/>
          <a:sy n="45" d="100"/>
        </p:scale>
        <p:origin x="-2261"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E3F88-82A5-4E26-981C-804B3C2B0931}" type="datetimeFigureOut">
              <a:rPr lang="en-US" smtClean="0"/>
              <a:t>12/16/2014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C7F36-21BF-4509-8F73-015085B1EBA5}" type="slidenum">
              <a:rPr lang="en-US" smtClean="0"/>
              <a:t>‹#›</a:t>
            </a:fld>
            <a:endParaRPr lang="en-US"/>
          </a:p>
        </p:txBody>
      </p:sp>
    </p:spTree>
    <p:extLst>
      <p:ext uri="{BB962C8B-B14F-4D97-AF65-F5344CB8AC3E}">
        <p14:creationId xmlns:p14="http://schemas.microsoft.com/office/powerpoint/2010/main" val="34545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C7F36-21BF-4509-8F73-015085B1EBA5}" type="slidenum">
              <a:rPr lang="en-US" smtClean="0"/>
              <a:t>12</a:t>
            </a:fld>
            <a:endParaRPr lang="en-US"/>
          </a:p>
        </p:txBody>
      </p:sp>
    </p:spTree>
    <p:extLst>
      <p:ext uri="{BB962C8B-B14F-4D97-AF65-F5344CB8AC3E}">
        <p14:creationId xmlns:p14="http://schemas.microsoft.com/office/powerpoint/2010/main" val="212288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12/16/2014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D:\Photos\Voyage\Abr Jungle\_MG_72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57" r="4566"/>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3" y="914400"/>
            <a:ext cx="9143999"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499903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65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dirty="0"/>
              <a:t>The worldwide prevalence of DM has risen dramatically over the past </a:t>
            </a:r>
            <a:r>
              <a:rPr lang="en-US" dirty="0" smtClean="0"/>
              <a:t>two decades. </a:t>
            </a:r>
            <a:r>
              <a:rPr lang="en-US" dirty="0"/>
              <a:t>Although the prevalence of both type 1 and type 2 DM is increasing worldwide, the prevalence of type 2 DM is rising much more rapidly, presumably because of increasing obesity, reduced activity levels as countries become more industrialized, and the aging of the population</a:t>
            </a:r>
            <a:r>
              <a:rPr lang="en-US" dirty="0" smtClean="0"/>
              <a:t>. </a:t>
            </a:r>
          </a:p>
          <a:p>
            <a:r>
              <a:rPr lang="en-US" dirty="0" smtClean="0"/>
              <a:t>DM </a:t>
            </a:r>
            <a:r>
              <a:rPr lang="en-US" dirty="0"/>
              <a:t>increases with </a:t>
            </a:r>
            <a:r>
              <a:rPr lang="en-US" dirty="0" smtClean="0"/>
              <a:t>aging.</a:t>
            </a:r>
          </a:p>
          <a:p>
            <a:r>
              <a:rPr lang="en-US" dirty="0" smtClean="0"/>
              <a:t>The </a:t>
            </a:r>
            <a:r>
              <a:rPr lang="en-US" dirty="0"/>
              <a:t>prevalence is similar in men and women throughout most </a:t>
            </a:r>
            <a:r>
              <a:rPr lang="en-US" dirty="0" smtClean="0"/>
              <a:t>age ranges.</a:t>
            </a:r>
          </a:p>
          <a:p>
            <a:r>
              <a:rPr lang="en-US" dirty="0" smtClean="0"/>
              <a:t>Worldwide </a:t>
            </a:r>
            <a:r>
              <a:rPr lang="en-US" dirty="0"/>
              <a:t>estimates project that in 2030 the greatest number of individuals with diabetes will be aged 45–64 years.</a:t>
            </a:r>
          </a:p>
        </p:txBody>
      </p:sp>
    </p:spTree>
    <p:extLst>
      <p:ext uri="{BB962C8B-B14F-4D97-AF65-F5344CB8AC3E}">
        <p14:creationId xmlns:p14="http://schemas.microsoft.com/office/powerpoint/2010/main" val="1137003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98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Photos\DSC_00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635000"/>
            <a:ext cx="130048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46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Criteria </a:t>
            </a:r>
            <a:r>
              <a:rPr lang="en-US" dirty="0"/>
              <a:t>for the Diagnosis of Diabetes Mellitus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Symptoms of diabetes plus random blood glucose concentration 11.1 </a:t>
            </a:r>
            <a:r>
              <a:rPr lang="en-US" dirty="0" err="1"/>
              <a:t>mmol</a:t>
            </a:r>
            <a:r>
              <a:rPr lang="en-US" dirty="0"/>
              <a:t>/L (200 </a:t>
            </a:r>
            <a:r>
              <a:rPr lang="en-US" dirty="0" smtClean="0"/>
              <a:t>mg/</a:t>
            </a:r>
            <a:r>
              <a:rPr lang="en-US" dirty="0" err="1" smtClean="0"/>
              <a:t>dL</a:t>
            </a:r>
            <a:r>
              <a:rPr lang="en-US" dirty="0" smtClean="0"/>
              <a:t>)</a:t>
            </a:r>
            <a:r>
              <a:rPr lang="en-US" dirty="0"/>
              <a:t> </a:t>
            </a:r>
            <a:r>
              <a:rPr lang="en-US" dirty="0" smtClean="0"/>
              <a:t>or </a:t>
            </a:r>
            <a:endParaRPr lang="en-US" dirty="0"/>
          </a:p>
          <a:p>
            <a:pPr marL="137160" indent="0">
              <a:buNone/>
            </a:pPr>
            <a:r>
              <a:rPr lang="en-US" dirty="0"/>
              <a:t> </a:t>
            </a:r>
          </a:p>
          <a:p>
            <a:r>
              <a:rPr lang="en-US" dirty="0"/>
              <a:t>Fasting plasma glucose 7.0 </a:t>
            </a:r>
            <a:r>
              <a:rPr lang="en-US" dirty="0" err="1"/>
              <a:t>mmol</a:t>
            </a:r>
            <a:r>
              <a:rPr lang="en-US" dirty="0"/>
              <a:t>/L (126 </a:t>
            </a:r>
            <a:r>
              <a:rPr lang="en-US" dirty="0" smtClean="0"/>
              <a:t>mg/</a:t>
            </a:r>
            <a:r>
              <a:rPr lang="en-US" dirty="0" err="1" smtClean="0"/>
              <a:t>dL</a:t>
            </a:r>
            <a:r>
              <a:rPr lang="en-US" dirty="0" smtClean="0"/>
              <a:t>)</a:t>
            </a:r>
            <a:r>
              <a:rPr lang="en-US" dirty="0"/>
              <a:t> </a:t>
            </a:r>
            <a:r>
              <a:rPr lang="en-US" dirty="0" smtClean="0"/>
              <a:t>or </a:t>
            </a:r>
            <a:endParaRPr lang="en-US" dirty="0"/>
          </a:p>
          <a:p>
            <a:pPr marL="137160" indent="0">
              <a:buNone/>
            </a:pPr>
            <a:r>
              <a:rPr lang="en-US" dirty="0"/>
              <a:t> </a:t>
            </a:r>
          </a:p>
          <a:p>
            <a:r>
              <a:rPr lang="en-US" dirty="0"/>
              <a:t>A1C &gt; </a:t>
            </a:r>
            <a:r>
              <a:rPr lang="en-US" dirty="0" smtClean="0"/>
              <a:t>6.5%</a:t>
            </a:r>
            <a:endParaRPr lang="en-US" dirty="0"/>
          </a:p>
          <a:p>
            <a:pPr marL="137160" indent="0">
              <a:buNone/>
            </a:pPr>
            <a:r>
              <a:rPr lang="en-US" dirty="0"/>
              <a:t> </a:t>
            </a:r>
          </a:p>
          <a:p>
            <a:r>
              <a:rPr lang="en-US" dirty="0"/>
              <a:t>Two-hour plasma glucose 11.1 </a:t>
            </a:r>
            <a:r>
              <a:rPr lang="en-US" dirty="0" err="1"/>
              <a:t>mmol</a:t>
            </a:r>
            <a:r>
              <a:rPr lang="en-US" dirty="0"/>
              <a:t>/L (200 mg/</a:t>
            </a:r>
            <a:r>
              <a:rPr lang="en-US" dirty="0" err="1"/>
              <a:t>dL</a:t>
            </a:r>
            <a:r>
              <a:rPr lang="en-US" dirty="0"/>
              <a:t>) during an oral glucose tolerance </a:t>
            </a:r>
            <a:r>
              <a:rPr lang="en-US" dirty="0" smtClean="0"/>
              <a:t>test</a:t>
            </a:r>
            <a:endParaRPr lang="en-US" dirty="0"/>
          </a:p>
        </p:txBody>
      </p:sp>
    </p:spTree>
    <p:extLst>
      <p:ext uri="{BB962C8B-B14F-4D97-AF65-F5344CB8AC3E}">
        <p14:creationId xmlns:p14="http://schemas.microsoft.com/office/powerpoint/2010/main" val="396895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Risk </a:t>
            </a:r>
            <a:r>
              <a:rPr lang="en-US" sz="3200" dirty="0" smtClean="0"/>
              <a:t>Factors </a:t>
            </a:r>
            <a:r>
              <a:rPr lang="en-US" sz="3200" dirty="0"/>
              <a:t>for Type 2 Diabetes Mellitus</a:t>
            </a:r>
            <a:br>
              <a:rPr lang="en-US" sz="3200" dirty="0"/>
            </a:br>
            <a:endParaRPr lang="en-US" sz="3200" dirty="0"/>
          </a:p>
        </p:txBody>
      </p:sp>
      <p:sp>
        <p:nvSpPr>
          <p:cNvPr id="3" name="Content Placeholder 2"/>
          <p:cNvSpPr>
            <a:spLocks noGrp="1"/>
          </p:cNvSpPr>
          <p:nvPr>
            <p:ph idx="1"/>
          </p:nvPr>
        </p:nvSpPr>
        <p:spPr>
          <a:xfrm>
            <a:off x="457200" y="838200"/>
            <a:ext cx="8229600" cy="6019800"/>
          </a:xfrm>
        </p:spPr>
        <p:txBody>
          <a:bodyPr>
            <a:normAutofit fontScale="85000" lnSpcReduction="20000"/>
          </a:bodyPr>
          <a:lstStyle/>
          <a:p>
            <a:pPr marL="137160" indent="0">
              <a:buNone/>
            </a:pPr>
            <a:endParaRPr lang="en-US" dirty="0"/>
          </a:p>
          <a:p>
            <a:endParaRPr lang="en-US" dirty="0" smtClean="0"/>
          </a:p>
          <a:p>
            <a:r>
              <a:rPr lang="en-US" dirty="0" smtClean="0"/>
              <a:t>Family </a:t>
            </a:r>
            <a:r>
              <a:rPr lang="en-US" dirty="0"/>
              <a:t>history of diabetes (i.e., parent or sibling with type 2 diabetes)</a:t>
            </a:r>
          </a:p>
          <a:p>
            <a:r>
              <a:rPr lang="en-US" dirty="0"/>
              <a:t>Obesity (BMI </a:t>
            </a:r>
            <a:r>
              <a:rPr lang="en-US" dirty="0" smtClean="0"/>
              <a:t>&gt;25 </a:t>
            </a:r>
            <a:r>
              <a:rPr lang="en-US" dirty="0"/>
              <a:t>kg/m2</a:t>
            </a:r>
            <a:r>
              <a:rPr lang="en-US" dirty="0" smtClean="0"/>
              <a:t>) </a:t>
            </a:r>
            <a:endParaRPr lang="en-US" dirty="0"/>
          </a:p>
          <a:p>
            <a:r>
              <a:rPr lang="en-US" dirty="0"/>
              <a:t>Physical inactivity</a:t>
            </a:r>
          </a:p>
          <a:p>
            <a:r>
              <a:rPr lang="en-US" dirty="0"/>
              <a:t>Race/ethnicity (e.g., African American, Latino, Native American, Asian American, Pacific Islander)</a:t>
            </a:r>
          </a:p>
          <a:p>
            <a:r>
              <a:rPr lang="en-US" dirty="0"/>
              <a:t>Previously identified with IFG, IGT, or an A1C of 5.7–6.4%</a:t>
            </a:r>
          </a:p>
          <a:p>
            <a:r>
              <a:rPr lang="en-US" dirty="0"/>
              <a:t>History of GDM or delivery of baby &gt;4 kg (9 </a:t>
            </a:r>
            <a:r>
              <a:rPr lang="en-US" dirty="0" err="1"/>
              <a:t>lb</a:t>
            </a:r>
            <a:r>
              <a:rPr lang="en-US" dirty="0"/>
              <a:t>)</a:t>
            </a:r>
          </a:p>
          <a:p>
            <a:r>
              <a:rPr lang="en-US" dirty="0"/>
              <a:t>Hypertension (blood pressure 140/90 mmHg)</a:t>
            </a:r>
          </a:p>
          <a:p>
            <a:r>
              <a:rPr lang="en-US" dirty="0"/>
              <a:t>HDL cholesterol level &lt;35 mg/</a:t>
            </a:r>
            <a:r>
              <a:rPr lang="en-US" dirty="0" err="1"/>
              <a:t>dL</a:t>
            </a:r>
            <a:r>
              <a:rPr lang="en-US" dirty="0"/>
              <a:t> (0.90 </a:t>
            </a:r>
            <a:r>
              <a:rPr lang="en-US" dirty="0" err="1"/>
              <a:t>mmol</a:t>
            </a:r>
            <a:r>
              <a:rPr lang="en-US" dirty="0"/>
              <a:t>/L) and/or a triglyceride level &gt;250 mg/</a:t>
            </a:r>
            <a:r>
              <a:rPr lang="en-US" dirty="0" err="1"/>
              <a:t>dL</a:t>
            </a:r>
            <a:r>
              <a:rPr lang="en-US" dirty="0"/>
              <a:t> (2.82 </a:t>
            </a:r>
            <a:r>
              <a:rPr lang="en-US" dirty="0" err="1"/>
              <a:t>mmol</a:t>
            </a:r>
            <a:r>
              <a:rPr lang="en-US" dirty="0"/>
              <a:t>/L)</a:t>
            </a:r>
          </a:p>
          <a:p>
            <a:r>
              <a:rPr lang="en-US" dirty="0"/>
              <a:t>Polycystic ovary syndrome or </a:t>
            </a:r>
            <a:r>
              <a:rPr lang="en-US" dirty="0" err="1"/>
              <a:t>acanthosis</a:t>
            </a:r>
            <a:r>
              <a:rPr lang="en-US" dirty="0"/>
              <a:t> </a:t>
            </a:r>
            <a:r>
              <a:rPr lang="en-US" dirty="0" err="1"/>
              <a:t>nigricans</a:t>
            </a:r>
            <a:endParaRPr lang="en-US" dirty="0"/>
          </a:p>
          <a:p>
            <a:r>
              <a:rPr lang="en-US" dirty="0"/>
              <a:t>History of cardiovascular </a:t>
            </a:r>
            <a:r>
              <a:rPr lang="en-US" dirty="0" smtClean="0"/>
              <a:t>diseases</a:t>
            </a:r>
            <a:endParaRPr lang="en-US" dirty="0"/>
          </a:p>
        </p:txBody>
      </p:sp>
    </p:spTree>
    <p:extLst>
      <p:ext uri="{BB962C8B-B14F-4D97-AF65-F5344CB8AC3E}">
        <p14:creationId xmlns:p14="http://schemas.microsoft.com/office/powerpoint/2010/main" val="35566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229600" cy="1676400"/>
          </a:xfrm>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3200" dirty="0" smtClean="0"/>
              <a:t>Biosynthesis</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3" name="Subtitle 2"/>
          <p:cNvSpPr>
            <a:spLocks noGrp="1"/>
          </p:cNvSpPr>
          <p:nvPr>
            <p:ph type="subTitle" idx="1"/>
          </p:nvPr>
        </p:nvSpPr>
        <p:spPr>
          <a:xfrm>
            <a:off x="838200" y="1981200"/>
            <a:ext cx="7391400" cy="3886200"/>
          </a:xfrm>
        </p:spPr>
        <p:txBody>
          <a:bodyPr>
            <a:normAutofit/>
          </a:bodyPr>
          <a:lstStyle/>
          <a:p>
            <a:pPr algn="l"/>
            <a:r>
              <a:rPr lang="en-US" dirty="0"/>
              <a:t/>
            </a:r>
            <a:br>
              <a:rPr lang="en-US" dirty="0"/>
            </a:br>
            <a:r>
              <a:rPr lang="en-US" dirty="0"/>
              <a:t>. It is initially synthesized as a single-chain 86-amino-acid precursor polypeptide, </a:t>
            </a:r>
            <a:r>
              <a:rPr lang="en-US" dirty="0" err="1"/>
              <a:t>preproinsulin</a:t>
            </a:r>
            <a:r>
              <a:rPr lang="en-US" dirty="0"/>
              <a:t>. Subsequent </a:t>
            </a:r>
            <a:r>
              <a:rPr lang="en-US" dirty="0" err="1"/>
              <a:t>proteolytic</a:t>
            </a:r>
            <a:r>
              <a:rPr lang="en-US" dirty="0"/>
              <a:t> processing removes the amino-terminal signal peptide, giving rise to </a:t>
            </a:r>
            <a:r>
              <a:rPr lang="en-US" dirty="0" err="1"/>
              <a:t>proinsulin</a:t>
            </a:r>
            <a:r>
              <a:rPr lang="en-US" dirty="0"/>
              <a:t>. WHICH is structurally related to insulin-like growth factors I &amp; II</a:t>
            </a:r>
            <a:endParaRPr lang="en-US" dirty="0"/>
          </a:p>
        </p:txBody>
      </p:sp>
    </p:spTree>
    <p:extLst>
      <p:ext uri="{BB962C8B-B14F-4D97-AF65-F5344CB8AC3E}">
        <p14:creationId xmlns:p14="http://schemas.microsoft.com/office/powerpoint/2010/main" val="310130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Secretion</a:t>
            </a:r>
            <a:endParaRPr lang="en-US" dirty="0"/>
          </a:p>
        </p:txBody>
      </p:sp>
      <p:sp>
        <p:nvSpPr>
          <p:cNvPr id="3" name="Content Placeholder 2"/>
          <p:cNvSpPr>
            <a:spLocks noGrp="1"/>
          </p:cNvSpPr>
          <p:nvPr>
            <p:ph idx="1"/>
          </p:nvPr>
        </p:nvSpPr>
        <p:spPr>
          <a:xfrm>
            <a:off x="457200" y="1371600"/>
            <a:ext cx="8229600" cy="4648200"/>
          </a:xfrm>
        </p:spPr>
        <p:txBody>
          <a:bodyPr/>
          <a:lstStyle/>
          <a:p>
            <a:pPr marL="0" lvl="0" indent="0">
              <a:buClr>
                <a:prstClr val="white">
                  <a:shade val="95000"/>
                </a:prstClr>
              </a:buClr>
              <a:buNone/>
            </a:pPr>
            <a:r>
              <a:rPr lang="en-US" dirty="0">
                <a:solidFill>
                  <a:prstClr val="white"/>
                </a:solidFill>
              </a:rPr>
              <a:t>Glucose is the key regulator of insulin secretion by the pancreatic beta cell, although amino acids, ketones, various nutrients, gastrointestinal peptides, and neurotransmitters also influence insulin secretion. Glucose levels &gt;3.9 </a:t>
            </a:r>
            <a:r>
              <a:rPr lang="en-US" dirty="0" err="1">
                <a:solidFill>
                  <a:prstClr val="white"/>
                </a:solidFill>
              </a:rPr>
              <a:t>mmol</a:t>
            </a:r>
            <a:r>
              <a:rPr lang="en-US" dirty="0">
                <a:solidFill>
                  <a:prstClr val="white"/>
                </a:solidFill>
              </a:rPr>
              <a:t>/L (70 mg/</a:t>
            </a:r>
            <a:r>
              <a:rPr lang="en-US" dirty="0" err="1">
                <a:solidFill>
                  <a:prstClr val="white"/>
                </a:solidFill>
              </a:rPr>
              <a:t>dL</a:t>
            </a:r>
            <a:r>
              <a:rPr lang="en-US" dirty="0">
                <a:solidFill>
                  <a:prstClr val="white"/>
                </a:solidFill>
              </a:rPr>
              <a:t>) stimulate insulin synthesis, primarily by enhancing protein translation and processing. Glucose stimulation of insulin secretion begins with its transport into the beta cell by a facilitative glucose transporter</a:t>
            </a:r>
          </a:p>
          <a:p>
            <a:endParaRPr lang="en-US" dirty="0"/>
          </a:p>
        </p:txBody>
      </p:sp>
    </p:spTree>
    <p:extLst>
      <p:ext uri="{BB962C8B-B14F-4D97-AF65-F5344CB8AC3E}">
        <p14:creationId xmlns:p14="http://schemas.microsoft.com/office/powerpoint/2010/main" val="71831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r>
              <a:rPr lang="en-US" dirty="0"/>
              <a:t>Action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54" y="1295400"/>
            <a:ext cx="911604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049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a:t>
            </a:r>
            <a:br>
              <a:rPr lang="en-US" dirty="0" smtClean="0"/>
            </a:br>
            <a:r>
              <a:rPr lang="en-US" dirty="0" smtClean="0"/>
              <a:t>Type 1 DM</a:t>
            </a:r>
            <a:br>
              <a:rPr lang="en-US" dirty="0" smtClean="0"/>
            </a:br>
            <a:endParaRPr lang="en-US" dirty="0"/>
          </a:p>
        </p:txBody>
      </p:sp>
      <p:sp>
        <p:nvSpPr>
          <p:cNvPr id="3" name="Content Placeholder 2"/>
          <p:cNvSpPr>
            <a:spLocks noGrp="1"/>
          </p:cNvSpPr>
          <p:nvPr>
            <p:ph idx="1"/>
          </p:nvPr>
        </p:nvSpPr>
        <p:spPr>
          <a:xfrm>
            <a:off x="457200" y="914400"/>
            <a:ext cx="8229600" cy="5943600"/>
          </a:xfrm>
        </p:spPr>
        <p:txBody>
          <a:bodyPr>
            <a:normAutofit/>
          </a:bodyPr>
          <a:lstStyle/>
          <a:p>
            <a:pPr marL="137160" indent="0">
              <a:buNone/>
            </a:pPr>
            <a:endParaRPr lang="en-US" sz="2400" dirty="0" smtClean="0"/>
          </a:p>
          <a:p>
            <a:r>
              <a:rPr lang="en-US" sz="2400" dirty="0" smtClean="0"/>
              <a:t> </a:t>
            </a:r>
            <a:r>
              <a:rPr lang="en-US" sz="2400" dirty="0"/>
              <a:t>N</a:t>
            </a:r>
            <a:r>
              <a:rPr lang="en-US" sz="2400" dirty="0" smtClean="0"/>
              <a:t>ormal beta cell mass at birth but begin to lose cells secondary to autoimmune destruction that occurs over months to years. </a:t>
            </a:r>
          </a:p>
          <a:p>
            <a:pPr marL="137160" indent="0">
              <a:buNone/>
            </a:pPr>
            <a:endParaRPr lang="en-US" sz="2400" dirty="0"/>
          </a:p>
          <a:p>
            <a:r>
              <a:rPr lang="en-US" sz="2400" dirty="0" smtClean="0"/>
              <a:t>Triggered by an infectious or environmental stimulus. In the majority, immunologic markers appear after the triggering event but before diabetes becomes clinically overt. </a:t>
            </a:r>
          </a:p>
          <a:p>
            <a:endParaRPr lang="en-US" sz="2400" dirty="0" smtClean="0"/>
          </a:p>
          <a:p>
            <a:r>
              <a:rPr lang="en-US" sz="2400" dirty="0" smtClean="0"/>
              <a:t>Beta cell mass decrease, although normal glucose tolerance. The rate of decline varies widely. Not evident until a majority of beta cells are destroyed (70–80%) </a:t>
            </a:r>
          </a:p>
          <a:p>
            <a:endParaRPr lang="en-US" sz="2400" dirty="0" smtClean="0"/>
          </a:p>
        </p:txBody>
      </p:sp>
    </p:spTree>
    <p:extLst>
      <p:ext uri="{BB962C8B-B14F-4D97-AF65-F5344CB8AC3E}">
        <p14:creationId xmlns:p14="http://schemas.microsoft.com/office/powerpoint/2010/main" val="3502196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04800"/>
            <a:ext cx="8229600" cy="1219200"/>
          </a:xfrm>
        </p:spPr>
        <p:txBody>
          <a:bodyPr/>
          <a:lstStyle/>
          <a:p>
            <a:r>
              <a:rPr lang="en-US" sz="3700" cap="none"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rPr>
              <a:t>Pathogenesis</a:t>
            </a:r>
            <a:br>
              <a:rPr lang="en-US" sz="3700" cap="none"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rPr>
            </a:br>
            <a:r>
              <a:rPr lang="en-US" sz="3700" cap="none"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rPr>
              <a:t>Type 1 DM</a:t>
            </a:r>
            <a:endParaRPr lang="en-US" dirty="0"/>
          </a:p>
        </p:txBody>
      </p:sp>
      <p:sp>
        <p:nvSpPr>
          <p:cNvPr id="3" name="Subtitle 2"/>
          <p:cNvSpPr>
            <a:spLocks noGrp="1"/>
          </p:cNvSpPr>
          <p:nvPr>
            <p:ph type="subTitle" idx="1"/>
          </p:nvPr>
        </p:nvSpPr>
        <p:spPr>
          <a:xfrm>
            <a:off x="838200" y="1676400"/>
            <a:ext cx="7391400" cy="4648200"/>
          </a:xfrm>
        </p:spPr>
        <p:txBody>
          <a:bodyPr>
            <a:normAutofit fontScale="92500" lnSpcReduction="10000"/>
          </a:bodyPr>
          <a:lstStyle/>
          <a:p>
            <a:pPr marL="548640" lvl="0" indent="-411480" algn="l">
              <a:buClr>
                <a:prstClr val="white">
                  <a:shade val="95000"/>
                </a:prstClr>
              </a:buClr>
              <a:buFont typeface="Wingdings 2"/>
              <a:buChar char=""/>
            </a:pPr>
            <a:r>
              <a:rPr lang="en-US" sz="2400" dirty="0">
                <a:solidFill>
                  <a:prstClr val="white"/>
                </a:solidFill>
              </a:rPr>
              <a:t> Trigger event: transition from glucose intolerance to frank diabetes are often increased insulin requirements, </a:t>
            </a:r>
            <a:r>
              <a:rPr lang="en-US" sz="2400" dirty="0" err="1">
                <a:solidFill>
                  <a:prstClr val="white"/>
                </a:solidFill>
              </a:rPr>
              <a:t>i.e</a:t>
            </a:r>
            <a:r>
              <a:rPr lang="en-US" sz="2400" dirty="0">
                <a:solidFill>
                  <a:prstClr val="white"/>
                </a:solidFill>
              </a:rPr>
              <a:t> infections or puberty.</a:t>
            </a:r>
          </a:p>
          <a:p>
            <a:pPr marL="548640" lvl="0" indent="-411480" algn="l">
              <a:buClr>
                <a:prstClr val="white">
                  <a:shade val="95000"/>
                </a:prstClr>
              </a:buClr>
              <a:buFont typeface="Wingdings 2"/>
              <a:buChar char=""/>
            </a:pPr>
            <a:endParaRPr lang="en-US" sz="2400" dirty="0">
              <a:solidFill>
                <a:prstClr val="white"/>
              </a:solidFill>
            </a:endParaRPr>
          </a:p>
          <a:p>
            <a:pPr marL="548640" lvl="0" indent="-411480" algn="l">
              <a:buClr>
                <a:prstClr val="white">
                  <a:shade val="95000"/>
                </a:prstClr>
              </a:buClr>
              <a:buFont typeface="Wingdings 2"/>
              <a:buChar char=""/>
            </a:pPr>
            <a:r>
              <a:rPr lang="en-US" sz="2400" dirty="0">
                <a:solidFill>
                  <a:prstClr val="white"/>
                </a:solidFill>
              </a:rPr>
              <a:t>A “Honeymoon" phase : glycemic control by modest doses of insulin or, rarely, insulin is not needed. However, residual beta cells disappear as the autoimmune process destroys remaining beta cells, and the individual becomes insulin deficient. </a:t>
            </a:r>
          </a:p>
          <a:p>
            <a:pPr marL="137160" lvl="0" algn="l">
              <a:buClr>
                <a:prstClr val="white">
                  <a:shade val="95000"/>
                </a:prstClr>
              </a:buClr>
            </a:pPr>
            <a:endParaRPr lang="en-US" sz="2400" dirty="0">
              <a:solidFill>
                <a:prstClr val="white"/>
              </a:solidFill>
            </a:endParaRPr>
          </a:p>
          <a:p>
            <a:pPr marL="548640" lvl="0" indent="-411480" algn="l">
              <a:buClr>
                <a:prstClr val="white">
                  <a:shade val="95000"/>
                </a:prstClr>
              </a:buClr>
              <a:buFont typeface="Wingdings 2"/>
              <a:buChar char=""/>
            </a:pPr>
            <a:r>
              <a:rPr lang="en-US" sz="2400" dirty="0">
                <a:solidFill>
                  <a:prstClr val="white"/>
                </a:solidFill>
              </a:rPr>
              <a:t>Some produce a small amount of insulin (as reflected by C-peptide production) and some individuals have insulin-positive cells in the pancreas at autopsy.</a:t>
            </a:r>
          </a:p>
          <a:p>
            <a:endParaRPr lang="en-US" dirty="0"/>
          </a:p>
        </p:txBody>
      </p:sp>
    </p:spTree>
    <p:extLst>
      <p:ext uri="{BB962C8B-B14F-4D97-AF65-F5344CB8AC3E}">
        <p14:creationId xmlns:p14="http://schemas.microsoft.com/office/powerpoint/2010/main" val="198159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Diabetes Mellitus: Introduction</a:t>
            </a:r>
            <a:br>
              <a:rPr lang="en-US" dirty="0"/>
            </a:br>
            <a:endParaRPr lang="en-US" dirty="0"/>
          </a:p>
        </p:txBody>
      </p:sp>
      <p:sp>
        <p:nvSpPr>
          <p:cNvPr id="3" name="Subtitle 2"/>
          <p:cNvSpPr>
            <a:spLocks noGrp="1"/>
          </p:cNvSpPr>
          <p:nvPr>
            <p:ph idx="1"/>
          </p:nvPr>
        </p:nvSpPr>
        <p:spPr>
          <a:xfrm>
            <a:off x="457200" y="762000"/>
            <a:ext cx="8229600" cy="5867400"/>
          </a:xfrm>
        </p:spPr>
        <p:txBody>
          <a:bodyPr>
            <a:normAutofit/>
          </a:bodyPr>
          <a:lstStyle/>
          <a:p>
            <a:endParaRPr lang="en-US" dirty="0">
              <a:solidFill>
                <a:schemeClr val="tx1"/>
              </a:solidFill>
            </a:endParaRPr>
          </a:p>
          <a:p>
            <a:pPr marL="137160" indent="0">
              <a:buNone/>
            </a:pPr>
            <a:r>
              <a:rPr lang="en-US" dirty="0">
                <a:solidFill>
                  <a:schemeClr val="tx1"/>
                </a:solidFill>
              </a:rPr>
              <a:t>Diabetes mellitus (</a:t>
            </a:r>
            <a:r>
              <a:rPr lang="en-US" dirty="0" smtClean="0">
                <a:solidFill>
                  <a:schemeClr val="tx1"/>
                </a:solidFill>
              </a:rPr>
              <a:t>DM) a </a:t>
            </a:r>
            <a:r>
              <a:rPr lang="en-US" dirty="0">
                <a:solidFill>
                  <a:schemeClr val="tx1"/>
                </a:solidFill>
              </a:rPr>
              <a:t>group of common metabolic disorders that share the phenotype of </a:t>
            </a:r>
            <a:r>
              <a:rPr lang="en-US" dirty="0" smtClean="0">
                <a:solidFill>
                  <a:schemeClr val="tx1"/>
                </a:solidFill>
              </a:rPr>
              <a:t>hyperglycemia.</a:t>
            </a:r>
          </a:p>
          <a:p>
            <a:pPr marL="137160" indent="0">
              <a:buNone/>
            </a:pPr>
            <a:r>
              <a:rPr lang="en-US" dirty="0" smtClean="0"/>
              <a:t>All </a:t>
            </a:r>
            <a:r>
              <a:rPr lang="en-US" dirty="0" smtClean="0">
                <a:solidFill>
                  <a:schemeClr val="tx1"/>
                </a:solidFill>
              </a:rPr>
              <a:t>types caused by interaction </a:t>
            </a:r>
            <a:r>
              <a:rPr lang="en-US" dirty="0">
                <a:solidFill>
                  <a:schemeClr val="tx1"/>
                </a:solidFill>
              </a:rPr>
              <a:t>of </a:t>
            </a:r>
            <a:r>
              <a:rPr lang="en-US" i="1" u="sng" dirty="0">
                <a:solidFill>
                  <a:schemeClr val="tx1"/>
                </a:solidFill>
              </a:rPr>
              <a:t>genetics </a:t>
            </a:r>
            <a:r>
              <a:rPr lang="en-US" i="1" u="sng" dirty="0" smtClean="0"/>
              <a:t>&amp; </a:t>
            </a:r>
            <a:r>
              <a:rPr lang="en-US" i="1" u="sng" dirty="0" smtClean="0">
                <a:solidFill>
                  <a:schemeClr val="tx1"/>
                </a:solidFill>
              </a:rPr>
              <a:t>environment </a:t>
            </a:r>
          </a:p>
          <a:p>
            <a:pPr marL="137160" indent="0">
              <a:buNone/>
            </a:pPr>
            <a:endParaRPr lang="en-US" i="1" u="sng" dirty="0" smtClean="0">
              <a:solidFill>
                <a:schemeClr val="tx1"/>
              </a:solidFill>
            </a:endParaRPr>
          </a:p>
          <a:p>
            <a:pPr marL="137160" indent="0">
              <a:buNone/>
            </a:pPr>
            <a:r>
              <a:rPr lang="en-US" dirty="0" smtClean="0">
                <a:solidFill>
                  <a:schemeClr val="tx1"/>
                </a:solidFill>
              </a:rPr>
              <a:t>Depending </a:t>
            </a:r>
            <a:r>
              <a:rPr lang="en-US" dirty="0">
                <a:solidFill>
                  <a:schemeClr val="tx1"/>
                </a:solidFill>
              </a:rPr>
              <a:t>on the etiology of the </a:t>
            </a:r>
            <a:r>
              <a:rPr lang="en-US" dirty="0" smtClean="0">
                <a:solidFill>
                  <a:schemeClr val="tx1"/>
                </a:solidFill>
              </a:rPr>
              <a:t>DM:</a:t>
            </a:r>
          </a:p>
          <a:p>
            <a:r>
              <a:rPr lang="en-US" dirty="0" smtClean="0">
                <a:solidFill>
                  <a:schemeClr val="tx1"/>
                </a:solidFill>
              </a:rPr>
              <a:t>reduced </a:t>
            </a:r>
            <a:r>
              <a:rPr lang="en-US" dirty="0">
                <a:solidFill>
                  <a:schemeClr val="tx1"/>
                </a:solidFill>
              </a:rPr>
              <a:t>insulin </a:t>
            </a:r>
            <a:r>
              <a:rPr lang="en-US" dirty="0" smtClean="0">
                <a:solidFill>
                  <a:schemeClr val="tx1"/>
                </a:solidFill>
              </a:rPr>
              <a:t>secretion</a:t>
            </a:r>
          </a:p>
          <a:p>
            <a:r>
              <a:rPr lang="en-US" dirty="0" smtClean="0">
                <a:solidFill>
                  <a:schemeClr val="tx1"/>
                </a:solidFill>
              </a:rPr>
              <a:t>decreased </a:t>
            </a:r>
            <a:r>
              <a:rPr lang="en-US" dirty="0">
                <a:solidFill>
                  <a:schemeClr val="tx1"/>
                </a:solidFill>
              </a:rPr>
              <a:t>glucose utilization, and </a:t>
            </a:r>
            <a:endParaRPr lang="en-US" dirty="0" smtClean="0">
              <a:solidFill>
                <a:schemeClr val="tx1"/>
              </a:solidFill>
            </a:endParaRPr>
          </a:p>
          <a:p>
            <a:r>
              <a:rPr lang="en-US" dirty="0" smtClean="0">
                <a:solidFill>
                  <a:schemeClr val="tx1"/>
                </a:solidFill>
              </a:rPr>
              <a:t>increased </a:t>
            </a:r>
            <a:r>
              <a:rPr lang="en-US" dirty="0">
                <a:solidFill>
                  <a:schemeClr val="tx1"/>
                </a:solidFill>
              </a:rPr>
              <a:t>glucose </a:t>
            </a:r>
            <a:r>
              <a:rPr lang="en-US" dirty="0" smtClean="0">
                <a:solidFill>
                  <a:schemeClr val="tx1"/>
                </a:solidFill>
              </a:rPr>
              <a:t>production.</a:t>
            </a:r>
          </a:p>
          <a:p>
            <a:pPr marL="137160" indent="0">
              <a:buNone/>
            </a:pPr>
            <a:endParaRPr lang="en-US" dirty="0" smtClean="0">
              <a:solidFill>
                <a:schemeClr val="tx1"/>
              </a:solidFill>
            </a:endParaRPr>
          </a:p>
          <a:p>
            <a:pPr marL="137160" indent="0">
              <a:buNone/>
            </a:pPr>
            <a:endParaRPr lang="en-US" dirty="0">
              <a:solidFill>
                <a:schemeClr val="tx1"/>
              </a:solidFill>
            </a:endParaRPr>
          </a:p>
        </p:txBody>
      </p:sp>
    </p:spTree>
    <p:extLst>
      <p:ext uri="{BB962C8B-B14F-4D97-AF65-F5344CB8AC3E}">
        <p14:creationId xmlns:p14="http://schemas.microsoft.com/office/powerpoint/2010/main" val="1975963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Genetic Considerations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Susceptibility to type 1 DM involves multiple genes. The concordance of type 1 DM </a:t>
            </a:r>
            <a:r>
              <a:rPr lang="en-US" dirty="0" smtClean="0"/>
              <a:t>in identical twins 50%, </a:t>
            </a:r>
            <a:r>
              <a:rPr lang="en-US" dirty="0"/>
              <a:t>indicating </a:t>
            </a:r>
            <a:r>
              <a:rPr lang="en-US" dirty="0" smtClean="0"/>
              <a:t>additional </a:t>
            </a:r>
            <a:r>
              <a:rPr lang="en-US" dirty="0"/>
              <a:t>modifying factors </a:t>
            </a:r>
            <a:r>
              <a:rPr lang="en-US" dirty="0" smtClean="0"/>
              <a:t>.</a:t>
            </a:r>
          </a:p>
          <a:p>
            <a:endParaRPr lang="en-US" dirty="0" smtClean="0"/>
          </a:p>
          <a:p>
            <a:r>
              <a:rPr lang="en-US" dirty="0" smtClean="0"/>
              <a:t> </a:t>
            </a:r>
            <a:r>
              <a:rPr lang="en-US" dirty="0"/>
              <a:t>The major susceptibility gene for type 1 DM is located in the HLA region on chromosome 6</a:t>
            </a:r>
          </a:p>
        </p:txBody>
      </p:sp>
    </p:spTree>
    <p:extLst>
      <p:ext uri="{BB962C8B-B14F-4D97-AF65-F5344CB8AC3E}">
        <p14:creationId xmlns:p14="http://schemas.microsoft.com/office/powerpoint/2010/main" val="310814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53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dirty="0"/>
              <a:t>Pathophysiology</a:t>
            </a:r>
          </a:p>
        </p:txBody>
      </p:sp>
      <p:sp>
        <p:nvSpPr>
          <p:cNvPr id="3" name="Content Placeholder 2"/>
          <p:cNvSpPr>
            <a:spLocks noGrp="1"/>
          </p:cNvSpPr>
          <p:nvPr>
            <p:ph idx="1"/>
          </p:nvPr>
        </p:nvSpPr>
        <p:spPr>
          <a:xfrm>
            <a:off x="457200" y="1219200"/>
            <a:ext cx="8229600" cy="5562600"/>
          </a:xfrm>
        </p:spPr>
        <p:txBody>
          <a:bodyPr>
            <a:normAutofit/>
          </a:bodyPr>
          <a:lstStyle/>
          <a:p>
            <a:r>
              <a:rPr lang="en-US" sz="2400" dirty="0"/>
              <a:t>Although other islet cell types [alpha cells (glucagon-producing), delta cells (</a:t>
            </a:r>
            <a:r>
              <a:rPr lang="en-US" sz="2400" dirty="0" err="1"/>
              <a:t>somatostatin</a:t>
            </a:r>
            <a:r>
              <a:rPr lang="en-US" sz="2400" dirty="0"/>
              <a:t>-producing), or PP cells (pancreatic polypeptide-producing)] are functionally and </a:t>
            </a:r>
            <a:r>
              <a:rPr lang="en-US" sz="2400" dirty="0" err="1"/>
              <a:t>embryologically</a:t>
            </a:r>
            <a:r>
              <a:rPr lang="en-US" sz="2400" dirty="0"/>
              <a:t> similar to beta cells and express most of the same proteins as beta cells, they are spared from the autoimmune destruction. Pathologically, the pancreatic islets are infiltrated with lymphocytes </a:t>
            </a:r>
            <a:r>
              <a:rPr lang="en-US" sz="2400" dirty="0" smtClean="0"/>
              <a:t>(</a:t>
            </a:r>
            <a:r>
              <a:rPr lang="en-US" sz="2400" i="1" dirty="0" err="1" smtClean="0"/>
              <a:t>insulitis</a:t>
            </a:r>
            <a:r>
              <a:rPr lang="en-US" sz="2400" dirty="0"/>
              <a:t>). </a:t>
            </a:r>
            <a:endParaRPr lang="en-US" sz="2400" dirty="0" smtClean="0"/>
          </a:p>
          <a:p>
            <a:r>
              <a:rPr lang="en-US" sz="2400" dirty="0" smtClean="0"/>
              <a:t>After </a:t>
            </a:r>
            <a:r>
              <a:rPr lang="en-US" sz="2400" dirty="0"/>
              <a:t>all beta </a:t>
            </a:r>
            <a:r>
              <a:rPr lang="en-US" sz="2400" dirty="0" smtClean="0"/>
              <a:t>cells destruction, </a:t>
            </a:r>
            <a:r>
              <a:rPr lang="en-US" sz="2400" dirty="0"/>
              <a:t>the inflammatory process abates, the islets become atrophic, and most immunologic markers disappear</a:t>
            </a:r>
            <a:r>
              <a:rPr lang="en-US" sz="2400" dirty="0" smtClean="0"/>
              <a:t>.</a:t>
            </a:r>
          </a:p>
          <a:p>
            <a:r>
              <a:rPr lang="en-US" sz="2400" dirty="0"/>
              <a:t>environmental triggers include viruses (</a:t>
            </a:r>
            <a:r>
              <a:rPr lang="en-US" sz="2400" dirty="0" err="1"/>
              <a:t>coxsackie</a:t>
            </a:r>
            <a:r>
              <a:rPr lang="en-US" sz="2400" dirty="0"/>
              <a:t>, rubella, </a:t>
            </a:r>
            <a:r>
              <a:rPr lang="en-US" sz="2400" dirty="0" err="1"/>
              <a:t>enteroviruses</a:t>
            </a:r>
            <a:r>
              <a:rPr lang="en-US" sz="2400" dirty="0"/>
              <a:t> most prominently), bovine milk proteins, and </a:t>
            </a:r>
            <a:r>
              <a:rPr lang="en-US" sz="2400" dirty="0" err="1"/>
              <a:t>nitrosourea</a:t>
            </a:r>
            <a:r>
              <a:rPr lang="en-US" sz="2400" dirty="0"/>
              <a:t> compounds.</a:t>
            </a:r>
          </a:p>
        </p:txBody>
      </p:sp>
    </p:spTree>
    <p:extLst>
      <p:ext uri="{BB962C8B-B14F-4D97-AF65-F5344CB8AC3E}">
        <p14:creationId xmlns:p14="http://schemas.microsoft.com/office/powerpoint/2010/main" val="117795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828800"/>
          </a:xfrm>
        </p:spPr>
        <p:txBody>
          <a:bodyPr>
            <a:normAutofit fontScale="90000"/>
          </a:bodyPr>
          <a:lstStyle/>
          <a:p>
            <a:r>
              <a:rPr lang="en-US" dirty="0"/>
              <a:t>Type 2 DM</a:t>
            </a:r>
            <a:br>
              <a:rPr lang="en-US" dirty="0"/>
            </a:br>
            <a:r>
              <a:rPr lang="en-US" dirty="0"/>
              <a:t/>
            </a:r>
            <a:br>
              <a:rPr lang="en-US" dirty="0"/>
            </a:br>
            <a:endParaRPr lang="en-US" dirty="0"/>
          </a:p>
        </p:txBody>
      </p:sp>
      <p:sp>
        <p:nvSpPr>
          <p:cNvPr id="3" name="Subtitle 2"/>
          <p:cNvSpPr>
            <a:spLocks noGrp="1"/>
          </p:cNvSpPr>
          <p:nvPr>
            <p:ph type="subTitle" idx="1"/>
          </p:nvPr>
        </p:nvSpPr>
        <p:spPr>
          <a:xfrm>
            <a:off x="1371600" y="2514600"/>
            <a:ext cx="6400800" cy="3657600"/>
          </a:xfrm>
        </p:spPr>
        <p:txBody>
          <a:bodyPr/>
          <a:lstStyle/>
          <a:p>
            <a:r>
              <a:rPr lang="en-US" dirty="0"/>
              <a:t>Insulin resistance and abnormal insulin secretion are central to the development of type 2 DM</a:t>
            </a:r>
          </a:p>
        </p:txBody>
      </p:sp>
    </p:spTree>
    <p:extLst>
      <p:ext uri="{BB962C8B-B14F-4D97-AF65-F5344CB8AC3E}">
        <p14:creationId xmlns:p14="http://schemas.microsoft.com/office/powerpoint/2010/main" val="354602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Genetic Component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Type 2 DM has a </a:t>
            </a:r>
            <a:r>
              <a:rPr lang="en-US" dirty="0" smtClean="0"/>
              <a:t>The </a:t>
            </a:r>
            <a:r>
              <a:rPr lang="en-US" dirty="0"/>
              <a:t>concordance of type 2 DM in identical twins is between 70 and 90%</a:t>
            </a:r>
            <a:endParaRPr lang="en-US" dirty="0" smtClean="0"/>
          </a:p>
          <a:p>
            <a:r>
              <a:rPr lang="en-US" dirty="0"/>
              <a:t>I</a:t>
            </a:r>
            <a:r>
              <a:rPr lang="en-US" dirty="0" smtClean="0"/>
              <a:t>f </a:t>
            </a:r>
            <a:r>
              <a:rPr lang="en-US" dirty="0"/>
              <a:t>both parents have type 2 DM, the risk approaches 40</a:t>
            </a:r>
            <a:r>
              <a:rPr lang="en-US" dirty="0" smtClean="0"/>
              <a:t>%</a:t>
            </a:r>
          </a:p>
          <a:p>
            <a:r>
              <a:rPr lang="en-US" dirty="0"/>
              <a:t>The disease is polygenic and multifactorial, since in addition to genetic susceptibility, environmental factors (such as obesity, nutrition, and physical activity) modulate the phenotype</a:t>
            </a:r>
          </a:p>
        </p:txBody>
      </p:sp>
    </p:spTree>
    <p:extLst>
      <p:ext uri="{BB962C8B-B14F-4D97-AF65-F5344CB8AC3E}">
        <p14:creationId xmlns:p14="http://schemas.microsoft.com/office/powerpoint/2010/main" val="223688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lstStyle/>
          <a:p>
            <a:r>
              <a:rPr lang="en-US" dirty="0"/>
              <a:t>C</a:t>
            </a:r>
            <a:r>
              <a:rPr lang="en-US" dirty="0" smtClean="0"/>
              <a:t>haracterized </a:t>
            </a:r>
            <a:r>
              <a:rPr lang="en-US" dirty="0"/>
              <a:t>by impaired insulin secretion, insulin resistance, excessive hepatic glucose production, and abnormal fat metabolism. Obesity, particularly visceral or central (as evidenced by the hip-waist ratio), is very common in type 2 DM (80% or more are obese). In the early stages of the disorder, glucose tolerance remains near-normal, despite insulin resistance, because of </a:t>
            </a:r>
            <a:r>
              <a:rPr lang="en-US" dirty="0" smtClean="0"/>
              <a:t>compensatory </a:t>
            </a:r>
            <a:r>
              <a:rPr lang="en-US" dirty="0" err="1" smtClean="0"/>
              <a:t>hyperinsulinemia</a:t>
            </a:r>
            <a:r>
              <a:rPr lang="en-US" dirty="0"/>
              <a:t>.</a:t>
            </a:r>
          </a:p>
        </p:txBody>
      </p:sp>
    </p:spTree>
    <p:extLst>
      <p:ext uri="{BB962C8B-B14F-4D97-AF65-F5344CB8AC3E}">
        <p14:creationId xmlns:p14="http://schemas.microsoft.com/office/powerpoint/2010/main" val="324927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Metabolic </a:t>
            </a:r>
            <a:r>
              <a:rPr lang="en-US" dirty="0"/>
              <a:t>Abnormalities</a:t>
            </a:r>
          </a:p>
        </p:txBody>
      </p:sp>
      <p:sp>
        <p:nvSpPr>
          <p:cNvPr id="3" name="Content Placeholder 2"/>
          <p:cNvSpPr>
            <a:spLocks noGrp="1"/>
          </p:cNvSpPr>
          <p:nvPr>
            <p:ph idx="1"/>
          </p:nvPr>
        </p:nvSpPr>
        <p:spPr/>
        <p:txBody>
          <a:bodyPr/>
          <a:lstStyle/>
          <a:p>
            <a:r>
              <a:rPr lang="en-US" dirty="0"/>
              <a:t>Abnormal Muscle and Fat </a:t>
            </a:r>
            <a:r>
              <a:rPr lang="en-US" dirty="0" smtClean="0"/>
              <a:t>Metabolism</a:t>
            </a:r>
          </a:p>
          <a:p>
            <a:r>
              <a:rPr lang="en-US" dirty="0"/>
              <a:t>Impaired Insulin </a:t>
            </a:r>
            <a:r>
              <a:rPr lang="en-US" dirty="0" smtClean="0"/>
              <a:t>Secretion</a:t>
            </a:r>
          </a:p>
          <a:p>
            <a:r>
              <a:rPr lang="en-US" dirty="0"/>
              <a:t>Increased Hepatic Glucose and Lipid </a:t>
            </a:r>
            <a:r>
              <a:rPr lang="en-US" dirty="0" smtClean="0"/>
              <a:t>Production</a:t>
            </a:r>
          </a:p>
        </p:txBody>
      </p:sp>
    </p:spTree>
    <p:extLst>
      <p:ext uri="{BB962C8B-B14F-4D97-AF65-F5344CB8AC3E}">
        <p14:creationId xmlns:p14="http://schemas.microsoft.com/office/powerpoint/2010/main" val="209551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a:t>Prevention</a:t>
            </a:r>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a:t>Type 2 DM is preceded by a period of IGT or IFG, and a number of lifestyle modifications and pharmacologic agents prevent or delay the onset of DM. The Diabetes Prevention Program (DPP) demonstrated that intensive changes in lifestyle (diet and exercise for 30 min/d five times/week) in individuals with IGT prevented or </a:t>
            </a:r>
            <a:r>
              <a:rPr lang="en-US" dirty="0" smtClean="0"/>
              <a:t>delayed</a:t>
            </a:r>
          </a:p>
          <a:p>
            <a:r>
              <a:rPr lang="en-US" dirty="0"/>
              <a:t>Individuals with a strong family history of type 2 DM and individuals with IFG or IGT should be strongly encouraged to maintain a normal BMI and engage in regular physical activity.</a:t>
            </a:r>
            <a:endParaRPr lang="en-US" dirty="0" smtClean="0"/>
          </a:p>
        </p:txBody>
      </p:sp>
    </p:spTree>
    <p:extLst>
      <p:ext uri="{BB962C8B-B14F-4D97-AF65-F5344CB8AC3E}">
        <p14:creationId xmlns:p14="http://schemas.microsoft.com/office/powerpoint/2010/main" val="145744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Complications of DM</a:t>
            </a:r>
          </a:p>
        </p:txBody>
      </p:sp>
      <p:sp>
        <p:nvSpPr>
          <p:cNvPr id="3" name="Content Placeholder 2"/>
          <p:cNvSpPr>
            <a:spLocks noGrp="1"/>
          </p:cNvSpPr>
          <p:nvPr>
            <p:ph idx="1"/>
          </p:nvPr>
        </p:nvSpPr>
        <p:spPr/>
        <p:txBody>
          <a:bodyPr/>
          <a:lstStyle/>
          <a:p>
            <a:pPr marL="137160" indent="0">
              <a:buNone/>
            </a:pPr>
            <a:r>
              <a:rPr lang="en-US" dirty="0"/>
              <a:t>Diabetic </a:t>
            </a:r>
            <a:r>
              <a:rPr lang="en-US" dirty="0" smtClean="0"/>
              <a:t>Ketoacidosis</a:t>
            </a:r>
          </a:p>
          <a:p>
            <a:pPr marL="137160" indent="0">
              <a:buNone/>
            </a:pPr>
            <a:endParaRPr lang="en-US" dirty="0"/>
          </a:p>
          <a:p>
            <a:pPr marL="137160" indent="0">
              <a:buNone/>
            </a:pPr>
            <a:r>
              <a:rPr lang="en-US" dirty="0"/>
              <a:t>Hyperglycemic Hyperosmolar State</a:t>
            </a:r>
          </a:p>
        </p:txBody>
      </p:sp>
    </p:spTree>
    <p:extLst>
      <p:ext uri="{BB962C8B-B14F-4D97-AF65-F5344CB8AC3E}">
        <p14:creationId xmlns:p14="http://schemas.microsoft.com/office/powerpoint/2010/main" val="228717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Diabetic Ketoacidosis</a:t>
            </a:r>
            <a:br>
              <a:rPr lang="en-US" dirty="0"/>
            </a:br>
            <a:endParaRPr lang="en-US" dirty="0"/>
          </a:p>
        </p:txBody>
      </p:sp>
      <p:sp>
        <p:nvSpPr>
          <p:cNvPr id="3" name="Content Placeholder 2"/>
          <p:cNvSpPr>
            <a:spLocks noGrp="1"/>
          </p:cNvSpPr>
          <p:nvPr>
            <p:ph idx="1"/>
          </p:nvPr>
        </p:nvSpPr>
        <p:spPr/>
        <p:txBody>
          <a:bodyPr/>
          <a:lstStyle/>
          <a:p>
            <a:r>
              <a:rPr lang="en-US" dirty="0"/>
              <a:t>DKA results from relative or absolute insulin deficiency combined with </a:t>
            </a:r>
            <a:r>
              <a:rPr lang="en-US" dirty="0" err="1"/>
              <a:t>counterregulatory</a:t>
            </a:r>
            <a:r>
              <a:rPr lang="en-US" dirty="0"/>
              <a:t> hormone excess (glucagon, </a:t>
            </a:r>
            <a:r>
              <a:rPr lang="en-US" dirty="0" err="1"/>
              <a:t>catecholamines</a:t>
            </a:r>
            <a:r>
              <a:rPr lang="en-US" dirty="0"/>
              <a:t>, cortisol, and growth hormone</a:t>
            </a:r>
            <a:r>
              <a:rPr lang="en-US" dirty="0" smtClean="0"/>
              <a:t>) in 24 hrs.</a:t>
            </a:r>
          </a:p>
          <a:p>
            <a:endParaRPr lang="en-US" dirty="0" smtClean="0"/>
          </a:p>
          <a:p>
            <a:r>
              <a:rPr lang="en-US" dirty="0"/>
              <a:t>After initiating IV fluid replacement and insulin therapy, the agent or event that precipitated the episode of DKA should be sought and aggressively </a:t>
            </a:r>
            <a:r>
              <a:rPr lang="en-US" dirty="0" smtClean="0"/>
              <a:t>treated</a:t>
            </a:r>
          </a:p>
          <a:p>
            <a:endParaRPr lang="en-US" dirty="0"/>
          </a:p>
        </p:txBody>
      </p:sp>
    </p:spTree>
    <p:extLst>
      <p:ext uri="{BB962C8B-B14F-4D97-AF65-F5344CB8AC3E}">
        <p14:creationId xmlns:p14="http://schemas.microsoft.com/office/powerpoint/2010/main" val="28611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sz="3100" dirty="0">
                <a:solidFill>
                  <a:schemeClr val="tx1"/>
                </a:solidFill>
              </a:rPr>
              <a:t>The metabolic </a:t>
            </a:r>
            <a:r>
              <a:rPr lang="en-US" sz="3100" dirty="0" err="1">
                <a:solidFill>
                  <a:schemeClr val="tx1"/>
                </a:solidFill>
              </a:rPr>
              <a:t>dysregulation</a:t>
            </a:r>
            <a:r>
              <a:rPr lang="en-US" sz="3100" dirty="0">
                <a:solidFill>
                  <a:schemeClr val="tx1"/>
                </a:solidFill>
              </a:rPr>
              <a:t> associated with DM causes secondary pathophysiologic changes in multiple organ systems</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idx="1"/>
          </p:nvPr>
        </p:nvSpPr>
        <p:spPr>
          <a:xfrm>
            <a:off x="457200" y="2758440"/>
            <a:ext cx="8229600" cy="4709160"/>
          </a:xfrm>
        </p:spPr>
        <p:txBody>
          <a:bodyPr/>
          <a:lstStyle/>
          <a:p>
            <a:r>
              <a:rPr lang="en-US" dirty="0"/>
              <a:t> In the United States, DM is the leading cause of end-stage renal disease (ESRD), </a:t>
            </a:r>
            <a:r>
              <a:rPr lang="en-US" dirty="0" err="1"/>
              <a:t>nontraumatic</a:t>
            </a:r>
            <a:r>
              <a:rPr lang="en-US" dirty="0"/>
              <a:t> lower extremity amputations, and adult blindness. It also predisposes to cardiovascular diseases. With an increasing incidence worldwide, DM will be a leading cause of morbidity and mortality for the foreseeable </a:t>
            </a:r>
            <a:r>
              <a:rPr lang="en-US" dirty="0" smtClean="0"/>
              <a:t>future</a:t>
            </a:r>
            <a:endParaRPr lang="en-US" dirty="0"/>
          </a:p>
        </p:txBody>
      </p:sp>
    </p:spTree>
    <p:extLst>
      <p:ext uri="{BB962C8B-B14F-4D97-AF65-F5344CB8AC3E}">
        <p14:creationId xmlns:p14="http://schemas.microsoft.com/office/powerpoint/2010/main" val="256216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Manifestations of Diabetic Ketoacidosis</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Precipitating events</a:t>
            </a:r>
          </a:p>
          <a:p>
            <a:endParaRPr lang="en-US" dirty="0"/>
          </a:p>
          <a:p>
            <a:r>
              <a:rPr lang="en-US" dirty="0"/>
              <a:t>    Inadequate insulin administration</a:t>
            </a:r>
          </a:p>
          <a:p>
            <a:endParaRPr lang="en-US" dirty="0"/>
          </a:p>
          <a:p>
            <a:r>
              <a:rPr lang="en-US" dirty="0"/>
              <a:t>    Infection (pneumonia/UTI/gastroenteritis/sepsis)</a:t>
            </a:r>
          </a:p>
          <a:p>
            <a:endParaRPr lang="en-US" dirty="0"/>
          </a:p>
          <a:p>
            <a:r>
              <a:rPr lang="en-US" dirty="0"/>
              <a:t>    Infarction (cerebral, coronary, mesenteric, peripheral)</a:t>
            </a:r>
          </a:p>
          <a:p>
            <a:endParaRPr lang="en-US" dirty="0"/>
          </a:p>
          <a:p>
            <a:r>
              <a:rPr lang="en-US" dirty="0"/>
              <a:t>    Drugs (cocaine)</a:t>
            </a:r>
          </a:p>
          <a:p>
            <a:endParaRPr lang="en-US" dirty="0"/>
          </a:p>
          <a:p>
            <a:r>
              <a:rPr lang="en-US" dirty="0"/>
              <a:t>    Pregnancy</a:t>
            </a:r>
          </a:p>
          <a:p>
            <a:endParaRPr lang="en-US" dirty="0"/>
          </a:p>
        </p:txBody>
      </p:sp>
    </p:spTree>
    <p:extLst>
      <p:ext uri="{BB962C8B-B14F-4D97-AF65-F5344CB8AC3E}">
        <p14:creationId xmlns:p14="http://schemas.microsoft.com/office/powerpoint/2010/main" val="1713161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457200" y="76200"/>
            <a:ext cx="8229600" cy="6553200"/>
          </a:xfrm>
        </p:spPr>
        <p:txBody>
          <a:bodyPr>
            <a:normAutofit fontScale="70000" lnSpcReduction="20000"/>
          </a:bodyPr>
          <a:lstStyle/>
          <a:p>
            <a:pPr marL="137160" indent="0">
              <a:buNone/>
            </a:pPr>
            <a:r>
              <a:rPr lang="en-US" dirty="0" smtClean="0"/>
              <a:t>Symptoms                                          </a:t>
            </a:r>
            <a:endParaRPr lang="en-US" dirty="0"/>
          </a:p>
          <a:p>
            <a:endParaRPr lang="en-US" dirty="0"/>
          </a:p>
          <a:p>
            <a:r>
              <a:rPr lang="en-US" dirty="0"/>
              <a:t>    Nausea/vomiting</a:t>
            </a:r>
          </a:p>
          <a:p>
            <a:endParaRPr lang="en-US" dirty="0"/>
          </a:p>
          <a:p>
            <a:r>
              <a:rPr lang="en-US" dirty="0"/>
              <a:t>    Thirst/polyuria</a:t>
            </a:r>
          </a:p>
          <a:p>
            <a:endParaRPr lang="en-US" dirty="0"/>
          </a:p>
          <a:p>
            <a:r>
              <a:rPr lang="en-US" dirty="0"/>
              <a:t>    Abdominal pain</a:t>
            </a:r>
          </a:p>
          <a:p>
            <a:endParaRPr lang="en-US" dirty="0"/>
          </a:p>
          <a:p>
            <a:r>
              <a:rPr lang="en-US" dirty="0"/>
              <a:t>    Shortness of breath</a:t>
            </a:r>
          </a:p>
          <a:p>
            <a:pPr marL="137160" indent="0">
              <a:buNone/>
            </a:pPr>
            <a:endParaRPr lang="en-US" dirty="0" smtClean="0"/>
          </a:p>
          <a:p>
            <a:pPr marL="137160" indent="0">
              <a:buNone/>
            </a:pPr>
            <a:r>
              <a:rPr lang="en-US" dirty="0" smtClean="0"/>
              <a:t>Physical </a:t>
            </a:r>
            <a:r>
              <a:rPr lang="en-US" dirty="0"/>
              <a:t>Findings</a:t>
            </a:r>
          </a:p>
          <a:p>
            <a:endParaRPr lang="en-US" dirty="0"/>
          </a:p>
          <a:p>
            <a:r>
              <a:rPr lang="en-US" dirty="0"/>
              <a:t>    Tachycardia</a:t>
            </a:r>
          </a:p>
          <a:p>
            <a:endParaRPr lang="en-US" dirty="0"/>
          </a:p>
          <a:p>
            <a:r>
              <a:rPr lang="en-US" dirty="0"/>
              <a:t>    Dehydration/hypotension</a:t>
            </a:r>
          </a:p>
          <a:p>
            <a:endParaRPr lang="en-US" dirty="0"/>
          </a:p>
          <a:p>
            <a:r>
              <a:rPr lang="en-US" dirty="0"/>
              <a:t>    Tachypnea/</a:t>
            </a:r>
            <a:r>
              <a:rPr lang="en-US" dirty="0" err="1"/>
              <a:t>Kussmaul</a:t>
            </a:r>
            <a:r>
              <a:rPr lang="en-US" dirty="0"/>
              <a:t> respirations/respiratory distress</a:t>
            </a:r>
          </a:p>
          <a:p>
            <a:endParaRPr lang="en-US" dirty="0"/>
          </a:p>
          <a:p>
            <a:r>
              <a:rPr lang="en-US" dirty="0"/>
              <a:t>    Abdominal tenderness </a:t>
            </a:r>
            <a:r>
              <a:rPr lang="en-US" dirty="0" smtClean="0"/>
              <a:t>(acute </a:t>
            </a:r>
            <a:r>
              <a:rPr lang="en-US" dirty="0"/>
              <a:t>pancreatitis or </a:t>
            </a:r>
            <a:r>
              <a:rPr lang="en-US" dirty="0" smtClean="0"/>
              <a:t>surgical abdomen</a:t>
            </a:r>
            <a:r>
              <a:rPr lang="en-US" dirty="0"/>
              <a:t>)</a:t>
            </a:r>
          </a:p>
          <a:p>
            <a:endParaRPr lang="en-US" dirty="0"/>
          </a:p>
          <a:p>
            <a:r>
              <a:rPr lang="en-US" dirty="0"/>
              <a:t>    </a:t>
            </a:r>
            <a:r>
              <a:rPr lang="en-US" dirty="0" smtClean="0"/>
              <a:t>Lethargy/possibly </a:t>
            </a:r>
            <a:r>
              <a:rPr lang="en-US" dirty="0"/>
              <a:t>coma</a:t>
            </a:r>
          </a:p>
        </p:txBody>
      </p:sp>
    </p:spTree>
    <p:extLst>
      <p:ext uri="{BB962C8B-B14F-4D97-AF65-F5344CB8AC3E}">
        <p14:creationId xmlns:p14="http://schemas.microsoft.com/office/powerpoint/2010/main" val="2487142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t>Hyperglycemic Hyperosmolar </a:t>
            </a:r>
            <a:r>
              <a:rPr lang="en-US" dirty="0" smtClean="0"/>
              <a:t>State</a:t>
            </a:r>
            <a:br>
              <a:rPr lang="en-US" dirty="0" smtClean="0"/>
            </a:br>
            <a:r>
              <a:rPr lang="en-US" sz="4400" dirty="0" smtClean="0"/>
              <a:t>Pathophysiology</a:t>
            </a:r>
            <a:r>
              <a:rPr lang="en-US" sz="4400" dirty="0"/>
              <a:t/>
            </a:r>
            <a:br>
              <a:rPr lang="en-US" sz="4400" dirty="0"/>
            </a:br>
            <a:endParaRPr lang="en-US" dirty="0"/>
          </a:p>
        </p:txBody>
      </p:sp>
      <p:sp>
        <p:nvSpPr>
          <p:cNvPr id="3" name="Content Placeholder 2"/>
          <p:cNvSpPr>
            <a:spLocks noGrp="1"/>
          </p:cNvSpPr>
          <p:nvPr>
            <p:ph idx="1"/>
          </p:nvPr>
        </p:nvSpPr>
        <p:spPr>
          <a:xfrm>
            <a:off x="457200" y="2286000"/>
            <a:ext cx="8229600" cy="4404360"/>
          </a:xfrm>
        </p:spPr>
        <p:txBody>
          <a:bodyPr/>
          <a:lstStyle/>
          <a:p>
            <a:r>
              <a:rPr lang="en-US" dirty="0"/>
              <a:t>The prototypical patient with HHS is an elderly individual with type 2 DM, with a several-week history of polyuria, weight loss, and diminished oral intake that culminates in mental confusion, lethargy, or </a:t>
            </a:r>
            <a:r>
              <a:rPr lang="en-US" dirty="0" smtClean="0"/>
              <a:t>coma</a:t>
            </a:r>
          </a:p>
          <a:p>
            <a:endParaRPr lang="en-US" dirty="0"/>
          </a:p>
          <a:p>
            <a:r>
              <a:rPr lang="en-US" dirty="0" smtClean="0"/>
              <a:t>Relative </a:t>
            </a:r>
            <a:r>
              <a:rPr lang="en-US" dirty="0"/>
              <a:t>insulin deficiency and inadequate fluid intake</a:t>
            </a:r>
          </a:p>
        </p:txBody>
      </p:sp>
    </p:spTree>
    <p:extLst>
      <p:ext uri="{BB962C8B-B14F-4D97-AF65-F5344CB8AC3E}">
        <p14:creationId xmlns:p14="http://schemas.microsoft.com/office/powerpoint/2010/main" val="2544148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a:t>
            </a:r>
            <a:r>
              <a:rPr lang="en-US" dirty="0" smtClean="0"/>
              <a:t>Complications</a:t>
            </a:r>
            <a:br>
              <a:rPr lang="en-US" dirty="0" smtClean="0"/>
            </a:br>
            <a:r>
              <a:rPr lang="en-US" dirty="0" err="1" smtClean="0"/>
              <a:t>Microvascular</a:t>
            </a:r>
            <a:endParaRPr lang="en-US" dirty="0"/>
          </a:p>
        </p:txBody>
      </p:sp>
      <p:sp>
        <p:nvSpPr>
          <p:cNvPr id="3" name="Content Placeholder 2"/>
          <p:cNvSpPr>
            <a:spLocks noGrp="1"/>
          </p:cNvSpPr>
          <p:nvPr>
            <p:ph idx="1"/>
          </p:nvPr>
        </p:nvSpPr>
        <p:spPr/>
        <p:txBody>
          <a:bodyPr>
            <a:normAutofit/>
          </a:bodyPr>
          <a:lstStyle/>
          <a:p>
            <a:pPr marL="137160" indent="0">
              <a:buNone/>
            </a:pPr>
            <a:r>
              <a:rPr lang="en-US" dirty="0" smtClean="0"/>
              <a:t>Eye </a:t>
            </a:r>
            <a:r>
              <a:rPr lang="en-US" dirty="0"/>
              <a:t>disease</a:t>
            </a:r>
          </a:p>
          <a:p>
            <a:r>
              <a:rPr lang="en-US" dirty="0"/>
              <a:t>    Retinopathy (</a:t>
            </a:r>
            <a:r>
              <a:rPr lang="en-US" dirty="0" err="1"/>
              <a:t>nonproliferative</a:t>
            </a:r>
            <a:r>
              <a:rPr lang="en-US" dirty="0"/>
              <a:t>/proliferative)</a:t>
            </a:r>
          </a:p>
          <a:p>
            <a:r>
              <a:rPr lang="en-US" dirty="0"/>
              <a:t>    Macular edema</a:t>
            </a:r>
          </a:p>
          <a:p>
            <a:pPr marL="137160" indent="0">
              <a:buNone/>
            </a:pPr>
            <a:endParaRPr lang="en-US" dirty="0"/>
          </a:p>
          <a:p>
            <a:pPr marL="137160" indent="0">
              <a:buNone/>
            </a:pPr>
            <a:r>
              <a:rPr lang="en-US" dirty="0" smtClean="0"/>
              <a:t>Neuropathy</a:t>
            </a:r>
            <a:endParaRPr lang="en-US" dirty="0"/>
          </a:p>
          <a:p>
            <a:r>
              <a:rPr lang="en-US" dirty="0"/>
              <a:t>    </a:t>
            </a:r>
            <a:r>
              <a:rPr lang="en-US" dirty="0" smtClean="0"/>
              <a:t>Sensory &amp; </a:t>
            </a:r>
            <a:r>
              <a:rPr lang="en-US" dirty="0"/>
              <a:t>motor (</a:t>
            </a:r>
            <a:r>
              <a:rPr lang="en-US" dirty="0" smtClean="0"/>
              <a:t>mono &amp; polyneuropathy)</a:t>
            </a:r>
            <a:endParaRPr lang="en-US" dirty="0"/>
          </a:p>
          <a:p>
            <a:r>
              <a:rPr lang="en-US" dirty="0"/>
              <a:t>    </a:t>
            </a:r>
            <a:r>
              <a:rPr lang="en-US" dirty="0" smtClean="0"/>
              <a:t>Autonomic</a:t>
            </a:r>
          </a:p>
          <a:p>
            <a:pPr marL="137160" indent="0">
              <a:buNone/>
            </a:pPr>
            <a:endParaRPr lang="en-US" dirty="0" smtClean="0"/>
          </a:p>
          <a:p>
            <a:pPr marL="137160" indent="0">
              <a:buNone/>
            </a:pPr>
            <a:r>
              <a:rPr lang="en-US" dirty="0" smtClean="0"/>
              <a:t>Nephropathy</a:t>
            </a:r>
            <a:endParaRPr lang="en-US" dirty="0"/>
          </a:p>
        </p:txBody>
      </p:sp>
    </p:spTree>
    <p:extLst>
      <p:ext uri="{BB962C8B-B14F-4D97-AF65-F5344CB8AC3E}">
        <p14:creationId xmlns:p14="http://schemas.microsoft.com/office/powerpoint/2010/main" val="1756047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Chronic </a:t>
            </a:r>
            <a:r>
              <a:rPr lang="en-US" dirty="0" smtClean="0"/>
              <a:t>Complications</a:t>
            </a:r>
            <a:br>
              <a:rPr lang="en-US" dirty="0" smtClean="0"/>
            </a:br>
            <a:r>
              <a:rPr lang="en-US" dirty="0" err="1" smtClean="0"/>
              <a:t>Macrovascular</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 Coronary heart disease</a:t>
            </a:r>
          </a:p>
          <a:p>
            <a:r>
              <a:rPr lang="en-US" dirty="0"/>
              <a:t>  Peripheral arterial disease</a:t>
            </a:r>
          </a:p>
          <a:p>
            <a:r>
              <a:rPr lang="en-US" dirty="0"/>
              <a:t>  Cerebrovascular </a:t>
            </a:r>
            <a:r>
              <a:rPr lang="en-US" dirty="0" smtClean="0"/>
              <a:t>disease</a:t>
            </a:r>
          </a:p>
          <a:p>
            <a:pPr marL="137160" indent="0">
              <a:buNone/>
            </a:pPr>
            <a:r>
              <a:rPr lang="en-US" sz="3300" b="1" i="1" dirty="0" smtClean="0"/>
              <a:t>Other</a:t>
            </a:r>
            <a:endParaRPr lang="en-US" sz="3300" b="1" i="1" dirty="0"/>
          </a:p>
          <a:p>
            <a:r>
              <a:rPr lang="en-US" dirty="0"/>
              <a:t>  Gastrointestinal (</a:t>
            </a:r>
            <a:r>
              <a:rPr lang="en-US" dirty="0" err="1"/>
              <a:t>gastroparesis</a:t>
            </a:r>
            <a:r>
              <a:rPr lang="en-US" dirty="0"/>
              <a:t>, diarrhea)</a:t>
            </a:r>
          </a:p>
          <a:p>
            <a:r>
              <a:rPr lang="en-US" dirty="0"/>
              <a:t>  Genitourinary (</a:t>
            </a:r>
            <a:r>
              <a:rPr lang="en-US" dirty="0" err="1"/>
              <a:t>uropathy</a:t>
            </a:r>
            <a:r>
              <a:rPr lang="en-US" dirty="0"/>
              <a:t>/sexual dysfunction)</a:t>
            </a:r>
          </a:p>
          <a:p>
            <a:r>
              <a:rPr lang="en-US" dirty="0"/>
              <a:t>  Dermatologic</a:t>
            </a:r>
          </a:p>
          <a:p>
            <a:r>
              <a:rPr lang="en-US" dirty="0"/>
              <a:t>  Infectious</a:t>
            </a:r>
          </a:p>
          <a:p>
            <a:r>
              <a:rPr lang="en-US" dirty="0"/>
              <a:t>  Cataracts</a:t>
            </a:r>
          </a:p>
          <a:p>
            <a:r>
              <a:rPr lang="en-US" dirty="0"/>
              <a:t>  Glaucoma</a:t>
            </a:r>
          </a:p>
          <a:p>
            <a:r>
              <a:rPr lang="en-US" dirty="0"/>
              <a:t>  Periodontal disease</a:t>
            </a:r>
          </a:p>
          <a:p>
            <a:r>
              <a:rPr lang="en-US" dirty="0"/>
              <a:t>  Hearing loss</a:t>
            </a:r>
          </a:p>
        </p:txBody>
      </p:sp>
    </p:spTree>
    <p:extLst>
      <p:ext uri="{BB962C8B-B14F-4D97-AF65-F5344CB8AC3E}">
        <p14:creationId xmlns:p14="http://schemas.microsoft.com/office/powerpoint/2010/main" val="3719504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a:t>
            </a:r>
          </a:p>
        </p:txBody>
      </p:sp>
      <p:sp>
        <p:nvSpPr>
          <p:cNvPr id="3" name="Content Placeholder 2"/>
          <p:cNvSpPr>
            <a:spLocks noGrp="1"/>
          </p:cNvSpPr>
          <p:nvPr>
            <p:ph idx="1"/>
          </p:nvPr>
        </p:nvSpPr>
        <p:spPr/>
        <p:txBody>
          <a:bodyPr>
            <a:normAutofit lnSpcReduction="10000"/>
          </a:bodyPr>
          <a:lstStyle/>
          <a:p>
            <a:r>
              <a:rPr lang="en-US" dirty="0"/>
              <a:t>The patient with type 1 or type 2 DM should receive education about nutrition, exercise, care of diabetes during illness, and medications to lower the plasma glucose. Along with improved compliance, patient education allows individuals with DM to assume greater responsibility for their care</a:t>
            </a:r>
            <a:r>
              <a:rPr lang="en-US" dirty="0" smtClean="0"/>
              <a:t>.</a:t>
            </a:r>
          </a:p>
          <a:p>
            <a:r>
              <a:rPr lang="en-US" dirty="0"/>
              <a:t>D</a:t>
            </a:r>
            <a:r>
              <a:rPr lang="en-US" dirty="0" smtClean="0"/>
              <a:t>iabetes </a:t>
            </a:r>
            <a:r>
              <a:rPr lang="en-US" dirty="0"/>
              <a:t>self-management education (DSME). More frequent contact between the patient and the diabetes management team (electronic, telephone, etc.) improves glycemic control</a:t>
            </a:r>
          </a:p>
        </p:txBody>
      </p:sp>
    </p:spTree>
    <p:extLst>
      <p:ext uri="{BB962C8B-B14F-4D97-AF65-F5344CB8AC3E}">
        <p14:creationId xmlns:p14="http://schemas.microsoft.com/office/powerpoint/2010/main" val="287900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t>Diabetes Education</a:t>
            </a: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a:t>The diabetes educator is a health care professional (nurse, dietician, or pharmacist) with specialized patient education skills who is certified in diabetes education (e.g., </a:t>
            </a:r>
            <a:r>
              <a:rPr lang="en-US" dirty="0" smtClean="0"/>
              <a:t>ADA Educators).</a:t>
            </a:r>
          </a:p>
          <a:p>
            <a:r>
              <a:rPr lang="en-US" dirty="0" smtClean="0"/>
              <a:t>Education </a:t>
            </a:r>
            <a:r>
              <a:rPr lang="en-US" dirty="0"/>
              <a:t>topics important for optimal diabetes care include self-monitoring of blood glucose; urine ketone monitoring (type 1 DM); insulin administration; guidelines for diabetes management during illnesses; prevention and management of </a:t>
            </a:r>
            <a:r>
              <a:rPr lang="en-US" dirty="0" smtClean="0"/>
              <a:t>hypoglycemia; </a:t>
            </a:r>
            <a:r>
              <a:rPr lang="en-US" dirty="0"/>
              <a:t>foot and skin care; diabetes management before, during, and after exercise; and risk factor–modifying activities</a:t>
            </a:r>
          </a:p>
        </p:txBody>
      </p:sp>
    </p:spTree>
    <p:extLst>
      <p:ext uri="{BB962C8B-B14F-4D97-AF65-F5344CB8AC3E}">
        <p14:creationId xmlns:p14="http://schemas.microsoft.com/office/powerpoint/2010/main" val="15352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Nutritional Recommendations </a:t>
            </a:r>
          </a:p>
        </p:txBody>
      </p:sp>
      <p:pic>
        <p:nvPicPr>
          <p:cNvPr id="4117" name="Picture 21"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63675"/>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39"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63675"/>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7" descr="E:\ebook\Part 16. Endocrinology and Metabolism\Chapter 344. Diabetes Mellitus_files\bul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497263"/>
            <a:ext cx="47625" cy="476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idx="1"/>
          </p:nvPr>
        </p:nvSpPr>
        <p:spPr>
          <a:xfrm>
            <a:off x="457200" y="1143000"/>
            <a:ext cx="8229600" cy="5486400"/>
          </a:xfrm>
        </p:spPr>
        <p:txBody>
          <a:bodyPr>
            <a:normAutofit fontScale="77500" lnSpcReduction="20000"/>
          </a:bodyPr>
          <a:lstStyle/>
          <a:p>
            <a:pPr marL="137160" indent="0">
              <a:buNone/>
            </a:pPr>
            <a:r>
              <a:rPr lang="en-US" dirty="0"/>
              <a:t>Weight loss diet (in </a:t>
            </a:r>
            <a:r>
              <a:rPr lang="en-US" dirty="0" err="1"/>
              <a:t>prediabetes</a:t>
            </a:r>
            <a:r>
              <a:rPr lang="en-US" dirty="0"/>
              <a:t> and type 2 DM) </a:t>
            </a:r>
          </a:p>
          <a:p>
            <a:pPr marL="137160" indent="0">
              <a:buNone/>
            </a:pPr>
            <a:r>
              <a:rPr lang="en-US" dirty="0" err="1"/>
              <a:t>Hypocaloric</a:t>
            </a:r>
            <a:r>
              <a:rPr lang="en-US" dirty="0"/>
              <a:t> diet that is low-fat or low-carbohydrate</a:t>
            </a:r>
          </a:p>
          <a:p>
            <a:pPr marL="137160" indent="0">
              <a:buNone/>
            </a:pPr>
            <a:r>
              <a:rPr lang="en-US" dirty="0"/>
              <a:t>Fat in diet </a:t>
            </a:r>
          </a:p>
          <a:p>
            <a:pPr marL="137160" indent="0">
              <a:buNone/>
            </a:pPr>
            <a:r>
              <a:rPr lang="en-US" dirty="0"/>
              <a:t>Minimal trans fat consumption </a:t>
            </a:r>
          </a:p>
          <a:p>
            <a:pPr marL="137160" indent="0">
              <a:buNone/>
            </a:pPr>
            <a:r>
              <a:rPr lang="en-US" dirty="0"/>
              <a:t>Carbohydrate in diet </a:t>
            </a:r>
          </a:p>
          <a:p>
            <a:pPr marL="137160" indent="0">
              <a:buNone/>
            </a:pPr>
            <a:r>
              <a:rPr lang="en-US" dirty="0"/>
              <a:t>Monitor carbohydrate intake in regards to calories</a:t>
            </a:r>
          </a:p>
          <a:p>
            <a:pPr marL="137160" indent="0">
              <a:buNone/>
            </a:pPr>
            <a:r>
              <a:rPr lang="en-US" dirty="0"/>
              <a:t>Sucrose-containing foods may be consumed with adjustments in insulin dose</a:t>
            </a:r>
          </a:p>
          <a:p>
            <a:pPr marL="137160" indent="0">
              <a:buNone/>
            </a:pPr>
            <a:r>
              <a:rPr lang="en-US" dirty="0"/>
              <a:t>Amount of carbohydrate determined by estimating grams of carbohydrate in diet for (type 1 DM)</a:t>
            </a:r>
          </a:p>
          <a:p>
            <a:pPr marL="137160" indent="0">
              <a:buNone/>
            </a:pPr>
            <a:r>
              <a:rPr lang="en-US" dirty="0"/>
              <a:t>Glycemic index reflects how consumption of a particular food affects the blood glucose</a:t>
            </a:r>
          </a:p>
          <a:p>
            <a:pPr marL="137160" indent="0">
              <a:buNone/>
            </a:pPr>
            <a:r>
              <a:rPr lang="en-US" dirty="0"/>
              <a:t>Protein in diet: as part of an optimal diet </a:t>
            </a:r>
          </a:p>
          <a:p>
            <a:pPr marL="137160" indent="0">
              <a:buNone/>
            </a:pPr>
            <a:r>
              <a:rPr lang="en-US" dirty="0"/>
              <a:t>Other components </a:t>
            </a:r>
          </a:p>
          <a:p>
            <a:pPr marL="137160" indent="0">
              <a:buNone/>
            </a:pPr>
            <a:r>
              <a:rPr lang="en-US" dirty="0" err="1"/>
              <a:t>Nonnutrient</a:t>
            </a:r>
            <a:r>
              <a:rPr lang="en-US" dirty="0"/>
              <a:t> sweeteners</a:t>
            </a:r>
          </a:p>
          <a:p>
            <a:pPr marL="137160" indent="0">
              <a:buNone/>
            </a:pPr>
            <a:r>
              <a:rPr lang="en-US" dirty="0"/>
              <a:t>Routine supplements of vitamins, antioxidants, or trace elements not advised</a:t>
            </a:r>
          </a:p>
        </p:txBody>
      </p:sp>
    </p:spTree>
    <p:extLst>
      <p:ext uri="{BB962C8B-B14F-4D97-AF65-F5344CB8AC3E}">
        <p14:creationId xmlns:p14="http://schemas.microsoft.com/office/powerpoint/2010/main" val="3989861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Exercise has multiple positive </a:t>
            </a:r>
            <a:r>
              <a:rPr lang="en-US" dirty="0" smtClean="0"/>
              <a:t>benefits : cardiovascular </a:t>
            </a:r>
            <a:r>
              <a:rPr lang="en-US" dirty="0"/>
              <a:t>risk reduction, reduced </a:t>
            </a:r>
            <a:r>
              <a:rPr lang="en-US" dirty="0" smtClean="0"/>
              <a:t>BP, </a:t>
            </a:r>
            <a:r>
              <a:rPr lang="en-US" dirty="0"/>
              <a:t>maintenance of muscle mass, reduction in body fat, and weight </a:t>
            </a:r>
            <a:r>
              <a:rPr lang="en-US" dirty="0" smtClean="0"/>
              <a:t>loss.</a:t>
            </a:r>
          </a:p>
          <a:p>
            <a:r>
              <a:rPr lang="en-US" dirty="0" smtClean="0"/>
              <a:t>For DM</a:t>
            </a:r>
            <a:r>
              <a:rPr lang="en-US" dirty="0"/>
              <a:t>, exercise is also useful for lowering plasma glucose (during and following exercise) and increasing insulin </a:t>
            </a:r>
            <a:r>
              <a:rPr lang="en-US" dirty="0" smtClean="0"/>
              <a:t>sensitivity.</a:t>
            </a:r>
          </a:p>
          <a:p>
            <a:r>
              <a:rPr lang="en-US" dirty="0" smtClean="0"/>
              <a:t>ADA </a:t>
            </a:r>
            <a:r>
              <a:rPr lang="en-US" dirty="0"/>
              <a:t>recommends 150 min/week (distributed over at least 3 days) of moderate aerobic physical activity</a:t>
            </a:r>
          </a:p>
        </p:txBody>
      </p:sp>
    </p:spTree>
    <p:extLst>
      <p:ext uri="{BB962C8B-B14F-4D97-AF65-F5344CB8AC3E}">
        <p14:creationId xmlns:p14="http://schemas.microsoft.com/office/powerpoint/2010/main" val="174601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0"/>
          </a:xfrm>
        </p:spPr>
        <p:txBody>
          <a:bodyPr>
            <a:normAutofit fontScale="90000"/>
          </a:bodyPr>
          <a:lstStyle/>
          <a:p>
            <a:r>
              <a:rPr lang="en-US" dirty="0" smtClean="0"/>
              <a:t>Treatment</a:t>
            </a:r>
            <a:br>
              <a:rPr lang="en-US" dirty="0" smtClean="0"/>
            </a:br>
            <a:r>
              <a:rPr lang="en-US" sz="3600" dirty="0"/>
              <a:t>Establishment of Target Level of Glycemic Control</a:t>
            </a:r>
            <a:r>
              <a:rPr lang="en-US" dirty="0"/>
              <a:t/>
            </a:r>
            <a:br>
              <a:rPr lang="en-US" dirty="0"/>
            </a:br>
            <a:endParaRPr lang="en-US" dirty="0"/>
          </a:p>
        </p:txBody>
      </p:sp>
      <p:sp>
        <p:nvSpPr>
          <p:cNvPr id="3" name="Text Placeholder 2"/>
          <p:cNvSpPr>
            <a:spLocks noGrp="1"/>
          </p:cNvSpPr>
          <p:nvPr>
            <p:ph type="body" idx="1"/>
          </p:nvPr>
        </p:nvSpPr>
        <p:spPr>
          <a:xfrm>
            <a:off x="457200" y="1981200"/>
            <a:ext cx="4040188" cy="750887"/>
          </a:xfrm>
        </p:spPr>
        <p:txBody>
          <a:bodyPr/>
          <a:lstStyle/>
          <a:p>
            <a:r>
              <a:rPr lang="en-US" b="1" i="1" dirty="0">
                <a:solidFill>
                  <a:srgbClr val="FF0000"/>
                </a:solidFill>
              </a:rPr>
              <a:t>Type </a:t>
            </a:r>
            <a:r>
              <a:rPr lang="en-US" b="1" i="1" dirty="0" smtClean="0">
                <a:solidFill>
                  <a:srgbClr val="FF0000"/>
                </a:solidFill>
              </a:rPr>
              <a:t>1 DM</a:t>
            </a:r>
            <a:endParaRPr lang="en-US" b="1" i="1" dirty="0">
              <a:solidFill>
                <a:srgbClr val="FF0000"/>
              </a:solidFill>
            </a:endParaRPr>
          </a:p>
        </p:txBody>
      </p:sp>
      <p:sp>
        <p:nvSpPr>
          <p:cNvPr id="4" name="Text Placeholder 3"/>
          <p:cNvSpPr>
            <a:spLocks noGrp="1"/>
          </p:cNvSpPr>
          <p:nvPr>
            <p:ph type="body" sz="half" idx="3"/>
          </p:nvPr>
        </p:nvSpPr>
        <p:spPr>
          <a:xfrm>
            <a:off x="4800600" y="1981200"/>
            <a:ext cx="4041775" cy="750887"/>
          </a:xfrm>
        </p:spPr>
        <p:txBody>
          <a:bodyPr>
            <a:normAutofit fontScale="92500" lnSpcReduction="20000"/>
          </a:bodyPr>
          <a:lstStyle/>
          <a:p>
            <a:endParaRPr lang="en-US" dirty="0" smtClean="0"/>
          </a:p>
          <a:p>
            <a:r>
              <a:rPr lang="en-US" sz="2600" b="1" i="1" dirty="0" smtClean="0">
                <a:solidFill>
                  <a:srgbClr val="FF0000"/>
                </a:solidFill>
              </a:rPr>
              <a:t>Type 2 DM</a:t>
            </a:r>
            <a:endParaRPr lang="en-US" sz="2600" b="1" i="1" dirty="0">
              <a:solidFill>
                <a:srgbClr val="FF0000"/>
              </a:solidFill>
            </a:endParaRPr>
          </a:p>
          <a:p>
            <a:endParaRPr lang="en-US" dirty="0"/>
          </a:p>
        </p:txBody>
      </p:sp>
      <p:sp>
        <p:nvSpPr>
          <p:cNvPr id="5" name="Content Placeholder 4"/>
          <p:cNvSpPr>
            <a:spLocks noGrp="1"/>
          </p:cNvSpPr>
          <p:nvPr>
            <p:ph sz="quarter" idx="2"/>
          </p:nvPr>
        </p:nvSpPr>
        <p:spPr>
          <a:xfrm>
            <a:off x="381000" y="2971800"/>
            <a:ext cx="4040188" cy="3763963"/>
          </a:xfrm>
        </p:spPr>
        <p:txBody>
          <a:bodyPr/>
          <a:lstStyle/>
          <a:p>
            <a:r>
              <a:rPr lang="en-US" dirty="0"/>
              <a:t>Intensive </a:t>
            </a:r>
            <a:r>
              <a:rPr lang="en-US" dirty="0" smtClean="0"/>
              <a:t>Management</a:t>
            </a:r>
          </a:p>
          <a:p>
            <a:endParaRPr lang="en-US" dirty="0" smtClean="0"/>
          </a:p>
          <a:p>
            <a:r>
              <a:rPr lang="en-US" dirty="0"/>
              <a:t>Insulin </a:t>
            </a:r>
            <a:r>
              <a:rPr lang="en-US" dirty="0" smtClean="0"/>
              <a:t>Regimens</a:t>
            </a:r>
          </a:p>
          <a:p>
            <a:pPr marL="137160" indent="0">
              <a:buNone/>
            </a:pPr>
            <a:r>
              <a:rPr lang="en-US" dirty="0" smtClean="0"/>
              <a:t>     (Short &amp; Long acting)</a:t>
            </a:r>
          </a:p>
          <a:p>
            <a:pPr marL="137160" indent="0">
              <a:buNone/>
            </a:pPr>
            <a:endParaRPr lang="en-US" dirty="0" smtClean="0"/>
          </a:p>
          <a:p>
            <a:r>
              <a:rPr lang="en-US" dirty="0"/>
              <a:t>Other Agents that Improve Glucose </a:t>
            </a:r>
            <a:r>
              <a:rPr lang="en-US" dirty="0" smtClean="0"/>
              <a:t>Control ( Amylin ! )</a:t>
            </a:r>
            <a:endParaRPr lang="en-US" dirty="0"/>
          </a:p>
        </p:txBody>
      </p:sp>
      <p:sp>
        <p:nvSpPr>
          <p:cNvPr id="6" name="Content Placeholder 5"/>
          <p:cNvSpPr>
            <a:spLocks noGrp="1"/>
          </p:cNvSpPr>
          <p:nvPr>
            <p:ph sz="quarter" idx="4"/>
          </p:nvPr>
        </p:nvSpPr>
        <p:spPr>
          <a:xfrm>
            <a:off x="4724400" y="2895600"/>
            <a:ext cx="4041775" cy="3763963"/>
          </a:xfrm>
        </p:spPr>
        <p:txBody>
          <a:bodyPr/>
          <a:lstStyle/>
          <a:p>
            <a:r>
              <a:rPr lang="en-US" dirty="0"/>
              <a:t>Glucose-Lowering </a:t>
            </a:r>
            <a:r>
              <a:rPr lang="en-US" dirty="0" smtClean="0"/>
              <a:t>Agents</a:t>
            </a:r>
          </a:p>
          <a:p>
            <a:r>
              <a:rPr lang="en-US" dirty="0" smtClean="0"/>
              <a:t> </a:t>
            </a:r>
            <a:r>
              <a:rPr lang="en-US" b="1" i="1" dirty="0"/>
              <a:t>Bile acid–binding </a:t>
            </a:r>
            <a:r>
              <a:rPr lang="en-US" b="1" i="1" dirty="0" smtClean="0"/>
              <a:t>resins</a:t>
            </a:r>
          </a:p>
          <a:p>
            <a:r>
              <a:rPr lang="en-US" b="1" i="1" dirty="0"/>
              <a:t> </a:t>
            </a:r>
            <a:r>
              <a:rPr lang="en-US" dirty="0"/>
              <a:t>Insulin Therapy</a:t>
            </a:r>
          </a:p>
        </p:txBody>
      </p:sp>
    </p:spTree>
    <p:extLst>
      <p:ext uri="{BB962C8B-B14F-4D97-AF65-F5344CB8AC3E}">
        <p14:creationId xmlns:p14="http://schemas.microsoft.com/office/powerpoint/2010/main" val="237604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a:t>
            </a:r>
            <a:br>
              <a:rPr lang="en-US" dirty="0"/>
            </a:b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t>DM </a:t>
            </a:r>
            <a:r>
              <a:rPr lang="en-US" dirty="0"/>
              <a:t>is classified on the basis of the pathogenic process that leads to hyperglycemia, as opposed to earlier criteria such as age of onset or type of therapy </a:t>
            </a:r>
            <a:r>
              <a:rPr lang="en-US" dirty="0" smtClean="0"/>
              <a:t>. </a:t>
            </a:r>
            <a:r>
              <a:rPr lang="en-US" dirty="0"/>
              <a:t>The two broad categories of DM are designated type 1 and type </a:t>
            </a:r>
            <a:r>
              <a:rPr lang="en-US" dirty="0" smtClean="0"/>
              <a:t>2</a:t>
            </a:r>
          </a:p>
          <a:p>
            <a:endParaRPr lang="en-US" dirty="0" smtClean="0"/>
          </a:p>
          <a:p>
            <a:endParaRPr lang="en-US" dirty="0"/>
          </a:p>
        </p:txBody>
      </p:sp>
    </p:spTree>
    <p:extLst>
      <p:ext uri="{BB962C8B-B14F-4D97-AF65-F5344CB8AC3E}">
        <p14:creationId xmlns:p14="http://schemas.microsoft.com/office/powerpoint/2010/main" val="1104016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a:t>Special Considerations</a:t>
            </a:r>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r>
              <a:rPr lang="en-US" dirty="0" smtClean="0"/>
              <a:t>Total </a:t>
            </a:r>
            <a:r>
              <a:rPr lang="en-US" dirty="0"/>
              <a:t>parenteral nutrition (TPN) greatly increases insulin requirements. In addition, individuals not previously known to have DM may become hyperglycemic during TPN and require insulin treatment</a:t>
            </a:r>
          </a:p>
          <a:p>
            <a:pPr marL="137160" indent="0">
              <a:buNone/>
            </a:pPr>
            <a:r>
              <a:rPr lang="en-US" dirty="0"/>
              <a:t> </a:t>
            </a:r>
            <a:r>
              <a:rPr lang="en-US" dirty="0" smtClean="0"/>
              <a:t>  </a:t>
            </a:r>
            <a:endParaRPr lang="en-US" dirty="0"/>
          </a:p>
          <a:p>
            <a:r>
              <a:rPr lang="en-US" dirty="0"/>
              <a:t>Glucocorticoids increase insulin resistance, decrease glucose utilization, increase hepatic glucose production, and impair insulin secretion</a:t>
            </a:r>
          </a:p>
          <a:p>
            <a:endParaRPr lang="en-US" dirty="0"/>
          </a:p>
          <a:p>
            <a:r>
              <a:rPr lang="en-US" dirty="0"/>
              <a:t>Reproductive capacity in either men or women with DM appears to be normal. Menstrual cycles may be associated with alterations in glycemic control in women with DM. Pregnancy is associated with marked insulin resistance; the increased insulin requirements often precipitate DM and lead to the diagnosis of </a:t>
            </a:r>
            <a:r>
              <a:rPr lang="en-US" dirty="0" smtClean="0"/>
              <a:t>GDM</a:t>
            </a:r>
          </a:p>
          <a:p>
            <a:endParaRPr lang="en-US" dirty="0"/>
          </a:p>
          <a:p>
            <a:r>
              <a:rPr lang="en-US" dirty="0"/>
              <a:t> Emotional stress may provoke a change in behavior so that individuals no longer adhere to a dietary, exercise, or therapeutic regimen</a:t>
            </a:r>
          </a:p>
        </p:txBody>
      </p:sp>
    </p:spTree>
    <p:extLst>
      <p:ext uri="{BB962C8B-B14F-4D97-AF65-F5344CB8AC3E}">
        <p14:creationId xmlns:p14="http://schemas.microsoft.com/office/powerpoint/2010/main" val="590948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s\Voyage\Iran Gardi\Shiraz Ordi 89\Fars Ordi 89 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765792" cy="732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9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5262979"/>
          </a:xfrm>
          <a:prstGeom prst="rect">
            <a:avLst/>
          </a:prstGeom>
        </p:spPr>
        <p:txBody>
          <a:bodyPr wrap="square">
            <a:spAutoFit/>
          </a:bodyPr>
          <a:lstStyle/>
          <a:p>
            <a:r>
              <a:rPr lang="en-US" sz="2800" dirty="0"/>
              <a:t>Type 1 DM is the result of complete or near-total insulin deficiency. </a:t>
            </a:r>
          </a:p>
          <a:p>
            <a:endParaRPr lang="en-US" sz="2800" dirty="0" smtClean="0"/>
          </a:p>
          <a:p>
            <a:endParaRPr lang="en-US" sz="2800" dirty="0"/>
          </a:p>
          <a:p>
            <a:endParaRPr lang="en-US" sz="2800" dirty="0"/>
          </a:p>
          <a:p>
            <a:r>
              <a:rPr lang="en-US" sz="2800" dirty="0"/>
              <a:t>Type 2 DM is a heterogeneous group of disorders characterized by variable degrees of insulin resistance, impaired insulin secretion, and increased glucose production. Type 2 DM is preceded by a period of abnormal glucose homeostasis classified as impaired fasting glucose (IFG) or impaired glucose tolerance (IGT).</a:t>
            </a:r>
          </a:p>
        </p:txBody>
      </p:sp>
    </p:spTree>
    <p:extLst>
      <p:ext uri="{BB962C8B-B14F-4D97-AF65-F5344CB8AC3E}">
        <p14:creationId xmlns:p14="http://schemas.microsoft.com/office/powerpoint/2010/main" val="18188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04"/>
            <a:ext cx="9144000" cy="768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69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a:t>Etiologic Classification of Diabetes Mellitus</a:t>
            </a:r>
          </a:p>
        </p:txBody>
      </p:sp>
      <p:sp>
        <p:nvSpPr>
          <p:cNvPr id="3" name="Content Placeholder 2"/>
          <p:cNvSpPr>
            <a:spLocks noGrp="1"/>
          </p:cNvSpPr>
          <p:nvPr>
            <p:ph idx="1"/>
          </p:nvPr>
        </p:nvSpPr>
        <p:spPr>
          <a:xfrm>
            <a:off x="457200" y="1600200"/>
            <a:ext cx="8229600" cy="5181600"/>
          </a:xfrm>
        </p:spPr>
        <p:txBody>
          <a:bodyPr>
            <a:noAutofit/>
          </a:bodyPr>
          <a:lstStyle/>
          <a:p>
            <a:pPr marL="137160" indent="0">
              <a:buNone/>
            </a:pPr>
            <a:r>
              <a:rPr lang="en-US" dirty="0" smtClean="0"/>
              <a:t>I. Type </a:t>
            </a:r>
            <a:r>
              <a:rPr lang="en-US" dirty="0"/>
              <a:t>1 diabetes (beta cell destruction, usually leading to absolute insulin </a:t>
            </a:r>
            <a:r>
              <a:rPr lang="en-US" dirty="0" smtClean="0"/>
              <a:t>deficiency)</a:t>
            </a:r>
          </a:p>
          <a:p>
            <a:pPr marL="137160" indent="0">
              <a:buNone/>
            </a:pPr>
            <a:endParaRPr lang="en-US" dirty="0" smtClean="0"/>
          </a:p>
          <a:p>
            <a:pPr marL="137160" indent="0">
              <a:buNone/>
            </a:pPr>
            <a:r>
              <a:rPr lang="en-US" dirty="0" smtClean="0"/>
              <a:t>   A. Immune-mediated</a:t>
            </a:r>
          </a:p>
          <a:p>
            <a:pPr marL="137160" indent="0">
              <a:buNone/>
            </a:pPr>
            <a:r>
              <a:rPr lang="en-US" dirty="0" smtClean="0"/>
              <a:t>    B</a:t>
            </a:r>
            <a:r>
              <a:rPr lang="en-US" dirty="0"/>
              <a:t>. Idiopathic</a:t>
            </a:r>
          </a:p>
          <a:p>
            <a:endParaRPr lang="en-US" dirty="0"/>
          </a:p>
          <a:p>
            <a:pPr marL="137160" indent="0">
              <a:buNone/>
            </a:pPr>
            <a:r>
              <a:rPr lang="en-US" dirty="0"/>
              <a:t>II. Type 2 diabetes (may range from predominantly insulin resistance with relative insulin deficiency to a predominantly insulin secretory defect with insulin resistance)</a:t>
            </a:r>
          </a:p>
          <a:p>
            <a:endParaRPr lang="en-US" dirty="0"/>
          </a:p>
        </p:txBody>
      </p:sp>
    </p:spTree>
    <p:extLst>
      <p:ext uri="{BB962C8B-B14F-4D97-AF65-F5344CB8AC3E}">
        <p14:creationId xmlns:p14="http://schemas.microsoft.com/office/powerpoint/2010/main" val="225468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229600" cy="1219200"/>
          </a:xfrm>
        </p:spPr>
        <p:txBody>
          <a:bodyPr/>
          <a:lstStyle/>
          <a:p>
            <a:r>
              <a:rPr lang="en-US" sz="3700" cap="none"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rPr>
              <a:t>Etiologic Classification of Diabetes Mellitus</a:t>
            </a:r>
            <a:endParaRPr lang="en-US" dirty="0"/>
          </a:p>
        </p:txBody>
      </p:sp>
      <p:sp>
        <p:nvSpPr>
          <p:cNvPr id="3" name="Subtitle 2"/>
          <p:cNvSpPr>
            <a:spLocks noGrp="1"/>
          </p:cNvSpPr>
          <p:nvPr>
            <p:ph type="subTitle" idx="1"/>
          </p:nvPr>
        </p:nvSpPr>
        <p:spPr>
          <a:xfrm>
            <a:off x="533400" y="1295400"/>
            <a:ext cx="8610600" cy="6019800"/>
          </a:xfrm>
        </p:spPr>
        <p:txBody>
          <a:bodyPr>
            <a:noAutofit/>
          </a:bodyPr>
          <a:lstStyle/>
          <a:p>
            <a:pPr marL="137160" lvl="0" algn="l">
              <a:buClr>
                <a:prstClr val="white">
                  <a:shade val="95000"/>
                </a:prstClr>
              </a:buClr>
            </a:pPr>
            <a:r>
              <a:rPr lang="en-US" sz="1800" dirty="0">
                <a:solidFill>
                  <a:prstClr val="white"/>
                </a:solidFill>
              </a:rPr>
              <a:t>III. Other specific types of diabetes</a:t>
            </a:r>
          </a:p>
          <a:p>
            <a:pPr marL="548640" lvl="0" indent="-411480" algn="l">
              <a:buClr>
                <a:prstClr val="white">
                  <a:shade val="95000"/>
                </a:prstClr>
              </a:buClr>
              <a:buFont typeface="Wingdings 2"/>
              <a:buChar char=""/>
            </a:pPr>
            <a:endParaRPr lang="en-US" sz="1600" dirty="0">
              <a:solidFill>
                <a:prstClr val="white"/>
              </a:solidFill>
            </a:endParaRPr>
          </a:p>
          <a:p>
            <a:pPr marL="137160" lvl="0" algn="l">
              <a:buClr>
                <a:prstClr val="white">
                  <a:shade val="95000"/>
                </a:prstClr>
              </a:buClr>
            </a:pPr>
            <a:r>
              <a:rPr lang="en-US" sz="1600" dirty="0">
                <a:solidFill>
                  <a:prstClr val="white"/>
                </a:solidFill>
              </a:rPr>
              <a:t>    </a:t>
            </a:r>
            <a:r>
              <a:rPr lang="en-US" sz="1600" dirty="0" smtClean="0">
                <a:solidFill>
                  <a:prstClr val="white"/>
                </a:solidFill>
              </a:rPr>
              <a:t>A</a:t>
            </a:r>
            <a:r>
              <a:rPr lang="en-US" sz="1600" dirty="0">
                <a:solidFill>
                  <a:prstClr val="white"/>
                </a:solidFill>
              </a:rPr>
              <a:t>. Genetic defects of βcell function by mutation: </a:t>
            </a:r>
            <a:r>
              <a:rPr lang="en-US" sz="1600" dirty="0" err="1">
                <a:solidFill>
                  <a:prstClr val="white"/>
                </a:solidFill>
              </a:rPr>
              <a:t>Proinsulin</a:t>
            </a:r>
            <a:r>
              <a:rPr lang="en-US" sz="1600" dirty="0">
                <a:solidFill>
                  <a:prstClr val="white"/>
                </a:solidFill>
              </a:rPr>
              <a:t> or insulin</a:t>
            </a:r>
          </a:p>
          <a:p>
            <a:pPr marL="137160" lvl="0" algn="l">
              <a:buClr>
                <a:prstClr val="white">
                  <a:shade val="95000"/>
                </a:prstClr>
              </a:buClr>
            </a:pPr>
            <a:r>
              <a:rPr lang="en-US" sz="1600" dirty="0">
                <a:solidFill>
                  <a:prstClr val="white"/>
                </a:solidFill>
              </a:rPr>
              <a:t>    </a:t>
            </a:r>
            <a:r>
              <a:rPr lang="en-US" sz="1600" dirty="0" smtClean="0">
                <a:solidFill>
                  <a:prstClr val="white"/>
                </a:solidFill>
              </a:rPr>
              <a:t>B</a:t>
            </a:r>
            <a:r>
              <a:rPr lang="en-US" sz="1600" dirty="0">
                <a:solidFill>
                  <a:prstClr val="white"/>
                </a:solidFill>
              </a:rPr>
              <a:t>. Genetic defects in insulin action : </a:t>
            </a:r>
            <a:r>
              <a:rPr lang="en-US" sz="1600" dirty="0" err="1">
                <a:solidFill>
                  <a:prstClr val="white"/>
                </a:solidFill>
              </a:rPr>
              <a:t>Lipodystrophy</a:t>
            </a:r>
            <a:r>
              <a:rPr lang="en-US" sz="1600" dirty="0">
                <a:solidFill>
                  <a:prstClr val="white"/>
                </a:solidFill>
              </a:rPr>
              <a:t> syndromes</a:t>
            </a:r>
          </a:p>
          <a:p>
            <a:pPr marL="137160" lvl="0" algn="l">
              <a:buClr>
                <a:prstClr val="white">
                  <a:shade val="95000"/>
                </a:prstClr>
              </a:buClr>
            </a:pPr>
            <a:r>
              <a:rPr lang="en-US" sz="1600" dirty="0">
                <a:solidFill>
                  <a:prstClr val="white"/>
                </a:solidFill>
              </a:rPr>
              <a:t>    </a:t>
            </a:r>
            <a:r>
              <a:rPr lang="en-US" sz="1600" dirty="0" smtClean="0">
                <a:solidFill>
                  <a:prstClr val="white"/>
                </a:solidFill>
              </a:rPr>
              <a:t>C</a:t>
            </a:r>
            <a:r>
              <a:rPr lang="en-US" sz="1600" dirty="0">
                <a:solidFill>
                  <a:prstClr val="white"/>
                </a:solidFill>
              </a:rPr>
              <a:t>. Diseases of the exocrine pancreas : pancreatitis, </a:t>
            </a:r>
            <a:r>
              <a:rPr lang="en-US" sz="1600" dirty="0" err="1">
                <a:solidFill>
                  <a:prstClr val="white"/>
                </a:solidFill>
              </a:rPr>
              <a:t>neoplasia</a:t>
            </a:r>
            <a:r>
              <a:rPr lang="en-US" sz="1600" dirty="0">
                <a:solidFill>
                  <a:prstClr val="white"/>
                </a:solidFill>
              </a:rPr>
              <a:t>, cystic fibrosis, hemochromatosis </a:t>
            </a:r>
          </a:p>
          <a:p>
            <a:pPr marL="137160" lvl="0" algn="l">
              <a:buClr>
                <a:prstClr val="white">
                  <a:shade val="95000"/>
                </a:prstClr>
              </a:buClr>
            </a:pPr>
            <a:r>
              <a:rPr lang="en-US" sz="1600" dirty="0">
                <a:solidFill>
                  <a:prstClr val="white"/>
                </a:solidFill>
              </a:rPr>
              <a:t>     </a:t>
            </a:r>
            <a:r>
              <a:rPr lang="en-US" sz="1600" dirty="0" smtClean="0">
                <a:solidFill>
                  <a:prstClr val="white"/>
                </a:solidFill>
              </a:rPr>
              <a:t>D</a:t>
            </a:r>
            <a:r>
              <a:rPr lang="en-US" sz="1600" dirty="0">
                <a:solidFill>
                  <a:prstClr val="white"/>
                </a:solidFill>
              </a:rPr>
              <a:t>. </a:t>
            </a:r>
            <a:r>
              <a:rPr lang="en-US" sz="1600" dirty="0" err="1">
                <a:solidFill>
                  <a:prstClr val="white"/>
                </a:solidFill>
              </a:rPr>
              <a:t>Endocrinopathies</a:t>
            </a:r>
            <a:r>
              <a:rPr lang="en-US" sz="1600" dirty="0">
                <a:solidFill>
                  <a:prstClr val="white"/>
                </a:solidFill>
              </a:rPr>
              <a:t> : acromegaly, </a:t>
            </a:r>
            <a:r>
              <a:rPr lang="en-US" sz="1600" dirty="0" err="1">
                <a:solidFill>
                  <a:prstClr val="white"/>
                </a:solidFill>
              </a:rPr>
              <a:t>glucagonoma</a:t>
            </a:r>
            <a:r>
              <a:rPr lang="en-US" sz="1600" dirty="0">
                <a:solidFill>
                  <a:prstClr val="white"/>
                </a:solidFill>
              </a:rPr>
              <a:t>, </a:t>
            </a:r>
            <a:r>
              <a:rPr lang="en-US" sz="1600" dirty="0" err="1">
                <a:solidFill>
                  <a:prstClr val="white"/>
                </a:solidFill>
              </a:rPr>
              <a:t>pheochromocytoma</a:t>
            </a:r>
            <a:r>
              <a:rPr lang="en-US" sz="1600" dirty="0">
                <a:solidFill>
                  <a:prstClr val="white"/>
                </a:solidFill>
              </a:rPr>
              <a:t>, </a:t>
            </a:r>
            <a:r>
              <a:rPr lang="en-US" sz="1600" dirty="0" smtClean="0">
                <a:solidFill>
                  <a:prstClr val="white"/>
                </a:solidFill>
              </a:rPr>
              <a:t>    hyperthyroidism</a:t>
            </a:r>
            <a:r>
              <a:rPr lang="en-US" sz="1600" dirty="0">
                <a:solidFill>
                  <a:prstClr val="white"/>
                </a:solidFill>
              </a:rPr>
              <a:t>, </a:t>
            </a:r>
            <a:r>
              <a:rPr lang="en-US" sz="1600" dirty="0" err="1">
                <a:solidFill>
                  <a:prstClr val="white"/>
                </a:solidFill>
              </a:rPr>
              <a:t>aldosteronoma</a:t>
            </a:r>
            <a:endParaRPr lang="en-US" sz="1600" dirty="0">
              <a:solidFill>
                <a:prstClr val="white"/>
              </a:solidFill>
            </a:endParaRPr>
          </a:p>
          <a:p>
            <a:pPr marL="137160" lvl="0" algn="l">
              <a:buClr>
                <a:prstClr val="white">
                  <a:shade val="95000"/>
                </a:prstClr>
              </a:buClr>
            </a:pPr>
            <a:r>
              <a:rPr lang="en-US" sz="1600" dirty="0">
                <a:solidFill>
                  <a:prstClr val="white"/>
                </a:solidFill>
              </a:rPr>
              <a:t>      </a:t>
            </a:r>
            <a:r>
              <a:rPr lang="en-US" sz="1600" dirty="0" smtClean="0">
                <a:solidFill>
                  <a:prstClr val="white"/>
                </a:solidFill>
              </a:rPr>
              <a:t>E</a:t>
            </a:r>
            <a:r>
              <a:rPr lang="en-US" sz="1600" dirty="0">
                <a:solidFill>
                  <a:prstClr val="white"/>
                </a:solidFill>
              </a:rPr>
              <a:t>. Drug- or chemical-induced : glucocorticoids, </a:t>
            </a:r>
            <a:r>
              <a:rPr lang="en-US" sz="1600" dirty="0" err="1">
                <a:solidFill>
                  <a:prstClr val="white"/>
                </a:solidFill>
              </a:rPr>
              <a:t>vacor</a:t>
            </a:r>
            <a:r>
              <a:rPr lang="en-US" sz="1600" dirty="0">
                <a:solidFill>
                  <a:prstClr val="white"/>
                </a:solidFill>
              </a:rPr>
              <a:t> , </a:t>
            </a:r>
            <a:r>
              <a:rPr lang="en-US" sz="1600" dirty="0" err="1">
                <a:solidFill>
                  <a:prstClr val="white"/>
                </a:solidFill>
              </a:rPr>
              <a:t>pentamidine</a:t>
            </a:r>
            <a:r>
              <a:rPr lang="en-US" sz="1600" dirty="0">
                <a:solidFill>
                  <a:prstClr val="white"/>
                </a:solidFill>
              </a:rPr>
              <a:t>, nicotinic acid, </a:t>
            </a:r>
            <a:r>
              <a:rPr lang="en-US" sz="1600" dirty="0" err="1">
                <a:solidFill>
                  <a:prstClr val="white"/>
                </a:solidFill>
              </a:rPr>
              <a:t>diazoxide</a:t>
            </a:r>
            <a:r>
              <a:rPr lang="en-US" sz="1600" dirty="0">
                <a:solidFill>
                  <a:prstClr val="white"/>
                </a:solidFill>
              </a:rPr>
              <a:t>, thiazides</a:t>
            </a:r>
            <a:r>
              <a:rPr lang="en-US" sz="1600" dirty="0" smtClean="0">
                <a:solidFill>
                  <a:prstClr val="white"/>
                </a:solidFill>
              </a:rPr>
              <a:t>, </a:t>
            </a:r>
            <a:r>
              <a:rPr lang="en-US" sz="1600" dirty="0" err="1">
                <a:solidFill>
                  <a:prstClr val="white"/>
                </a:solidFill>
              </a:rPr>
              <a:t>hydantoins</a:t>
            </a:r>
            <a:r>
              <a:rPr lang="en-US" sz="1600" dirty="0">
                <a:solidFill>
                  <a:prstClr val="white"/>
                </a:solidFill>
              </a:rPr>
              <a:t>, </a:t>
            </a:r>
            <a:r>
              <a:rPr lang="en-US" sz="1600" dirty="0" err="1">
                <a:solidFill>
                  <a:prstClr val="white"/>
                </a:solidFill>
              </a:rPr>
              <a:t>asparaginase</a:t>
            </a:r>
            <a:r>
              <a:rPr lang="en-US" sz="1600" dirty="0">
                <a:solidFill>
                  <a:prstClr val="white"/>
                </a:solidFill>
              </a:rPr>
              <a:t>, interferon, antipsychotics, </a:t>
            </a:r>
            <a:r>
              <a:rPr lang="en-US" sz="1600" dirty="0" err="1">
                <a:solidFill>
                  <a:prstClr val="white"/>
                </a:solidFill>
              </a:rPr>
              <a:t>epinephrin</a:t>
            </a:r>
            <a:endParaRPr lang="en-US" sz="1600" dirty="0">
              <a:solidFill>
                <a:prstClr val="white"/>
              </a:solidFill>
            </a:endParaRPr>
          </a:p>
          <a:p>
            <a:pPr marL="137160" lvl="0" algn="l">
              <a:buClr>
                <a:prstClr val="white">
                  <a:shade val="95000"/>
                </a:prstClr>
              </a:buClr>
            </a:pPr>
            <a:r>
              <a:rPr lang="en-US" sz="1600" dirty="0">
                <a:solidFill>
                  <a:prstClr val="white"/>
                </a:solidFill>
              </a:rPr>
              <a:t>      </a:t>
            </a:r>
            <a:r>
              <a:rPr lang="en-US" sz="1600" dirty="0" smtClean="0">
                <a:solidFill>
                  <a:prstClr val="white"/>
                </a:solidFill>
              </a:rPr>
              <a:t>F</a:t>
            </a:r>
            <a:r>
              <a:rPr lang="en-US" sz="1600" dirty="0">
                <a:solidFill>
                  <a:prstClr val="white"/>
                </a:solidFill>
              </a:rPr>
              <a:t>. Infections—congenital rubella, cytomegalovirus, </a:t>
            </a:r>
            <a:r>
              <a:rPr lang="en-US" sz="1600" dirty="0" err="1">
                <a:solidFill>
                  <a:prstClr val="white"/>
                </a:solidFill>
              </a:rPr>
              <a:t>coxsackievirus</a:t>
            </a:r>
            <a:endParaRPr lang="en-US" sz="1600" dirty="0">
              <a:solidFill>
                <a:prstClr val="white"/>
              </a:solidFill>
            </a:endParaRPr>
          </a:p>
          <a:p>
            <a:pPr marL="137160" lvl="0" algn="l">
              <a:buClr>
                <a:prstClr val="white">
                  <a:shade val="95000"/>
                </a:prstClr>
              </a:buClr>
            </a:pPr>
            <a:r>
              <a:rPr lang="en-US" sz="1600" dirty="0">
                <a:solidFill>
                  <a:prstClr val="white"/>
                </a:solidFill>
              </a:rPr>
              <a:t>      G. Uncommon forms of immune-mediated diabetes : anti-insulin receptor antibodies</a:t>
            </a:r>
          </a:p>
          <a:p>
            <a:pPr marL="137160" lvl="0" algn="l">
              <a:buClr>
                <a:prstClr val="white">
                  <a:shade val="95000"/>
                </a:prstClr>
              </a:buClr>
            </a:pPr>
            <a:r>
              <a:rPr lang="en-US" sz="1600" dirty="0">
                <a:solidFill>
                  <a:prstClr val="white"/>
                </a:solidFill>
              </a:rPr>
              <a:t>      H. Other genetic syndromes : Down's syndrome, </a:t>
            </a:r>
            <a:r>
              <a:rPr lang="en-US" sz="1600" dirty="0" err="1">
                <a:solidFill>
                  <a:prstClr val="white"/>
                </a:solidFill>
              </a:rPr>
              <a:t>Klinefelter's</a:t>
            </a:r>
            <a:r>
              <a:rPr lang="en-US" sz="1600" dirty="0">
                <a:solidFill>
                  <a:prstClr val="white"/>
                </a:solidFill>
              </a:rPr>
              <a:t> syndrome, Turner's syndrome</a:t>
            </a:r>
            <a:r>
              <a:rPr lang="en-US" sz="1600" dirty="0" smtClean="0">
                <a:solidFill>
                  <a:prstClr val="white"/>
                </a:solidFill>
              </a:rPr>
              <a:t>, </a:t>
            </a:r>
            <a:r>
              <a:rPr lang="en-US" sz="1600" dirty="0">
                <a:solidFill>
                  <a:prstClr val="white"/>
                </a:solidFill>
              </a:rPr>
              <a:t>Huntington's chorea, </a:t>
            </a:r>
            <a:r>
              <a:rPr lang="en-US" sz="1600" dirty="0" err="1">
                <a:solidFill>
                  <a:prstClr val="white"/>
                </a:solidFill>
              </a:rPr>
              <a:t>myotonic</a:t>
            </a:r>
            <a:r>
              <a:rPr lang="en-US" sz="1600" dirty="0">
                <a:solidFill>
                  <a:prstClr val="white"/>
                </a:solidFill>
              </a:rPr>
              <a:t> dystrophy, porphyria, </a:t>
            </a:r>
            <a:r>
              <a:rPr lang="en-US" sz="1600" dirty="0" err="1">
                <a:solidFill>
                  <a:prstClr val="white"/>
                </a:solidFill>
              </a:rPr>
              <a:t>Prader-Willi</a:t>
            </a:r>
            <a:r>
              <a:rPr lang="en-US" sz="1600" dirty="0">
                <a:solidFill>
                  <a:prstClr val="white"/>
                </a:solidFill>
              </a:rPr>
              <a:t> syndrome</a:t>
            </a:r>
          </a:p>
          <a:p>
            <a:pPr marL="137160" lvl="0" algn="l">
              <a:buClr>
                <a:prstClr val="white">
                  <a:shade val="95000"/>
                </a:prstClr>
              </a:buClr>
            </a:pPr>
            <a:endParaRPr lang="en-US" sz="1800" dirty="0">
              <a:solidFill>
                <a:prstClr val="white"/>
              </a:solidFill>
            </a:endParaRPr>
          </a:p>
          <a:p>
            <a:pPr marL="137160" lvl="0" algn="l">
              <a:buClr>
                <a:prstClr val="white">
                  <a:shade val="95000"/>
                </a:prstClr>
              </a:buClr>
            </a:pPr>
            <a:r>
              <a:rPr lang="en-US" sz="1800" dirty="0">
                <a:solidFill>
                  <a:prstClr val="white"/>
                </a:solidFill>
              </a:rPr>
              <a:t>IV. Gestational diabetes mellitus (GDM)</a:t>
            </a:r>
          </a:p>
          <a:p>
            <a:endParaRPr lang="en-US" sz="1600" dirty="0"/>
          </a:p>
        </p:txBody>
      </p:sp>
    </p:spTree>
    <p:extLst>
      <p:ext uri="{BB962C8B-B14F-4D97-AF65-F5344CB8AC3E}">
        <p14:creationId xmlns:p14="http://schemas.microsoft.com/office/powerpoint/2010/main" val="6598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fontScale="90000"/>
          </a:bodyPr>
          <a:lstStyle/>
          <a:p>
            <a:r>
              <a:rPr lang="en-US" dirty="0"/>
              <a:t>Gestational Diabetes Mellitus (GDM)</a:t>
            </a:r>
            <a:br>
              <a:rPr lang="en-US" dirty="0"/>
            </a:br>
            <a:endParaRPr lang="en-US" dirty="0"/>
          </a:p>
        </p:txBody>
      </p:sp>
      <p:sp>
        <p:nvSpPr>
          <p:cNvPr id="3" name="Content Placeholder 2"/>
          <p:cNvSpPr>
            <a:spLocks noGrp="1"/>
          </p:cNvSpPr>
          <p:nvPr>
            <p:ph idx="1"/>
          </p:nvPr>
        </p:nvSpPr>
        <p:spPr>
          <a:xfrm>
            <a:off x="457200" y="1371600"/>
            <a:ext cx="8229600" cy="5486400"/>
          </a:xfrm>
        </p:spPr>
        <p:txBody>
          <a:bodyPr>
            <a:normAutofit/>
          </a:bodyPr>
          <a:lstStyle/>
          <a:p>
            <a:pPr marL="137160" indent="0">
              <a:buNone/>
            </a:pPr>
            <a:r>
              <a:rPr lang="en-US" dirty="0" smtClean="0"/>
              <a:t>Glucose </a:t>
            </a:r>
            <a:r>
              <a:rPr lang="en-US" dirty="0"/>
              <a:t>intolerance developing during pregnancy is classified as gestational diabetes. Insulin resistance is related to the metabolic changes of late pregnancy, and the increased insulin requirements may lead to IGT or diabetes. GDM occurs in 7</a:t>
            </a:r>
            <a:r>
              <a:rPr lang="en-US" dirty="0" smtClean="0"/>
              <a:t>% </a:t>
            </a:r>
            <a:r>
              <a:rPr lang="en-US" dirty="0"/>
              <a:t>of pregnancies </a:t>
            </a:r>
            <a:r>
              <a:rPr lang="en-US" dirty="0" smtClean="0"/>
              <a:t>; </a:t>
            </a:r>
            <a:r>
              <a:rPr lang="en-US" dirty="0"/>
              <a:t>most women revert to normal </a:t>
            </a:r>
            <a:r>
              <a:rPr lang="en-US" dirty="0" smtClean="0"/>
              <a:t>but have </a:t>
            </a:r>
            <a:r>
              <a:rPr lang="en-US" dirty="0"/>
              <a:t>risk </a:t>
            </a:r>
            <a:r>
              <a:rPr lang="en-US" dirty="0" smtClean="0"/>
              <a:t> </a:t>
            </a:r>
            <a:r>
              <a:rPr lang="en-US" dirty="0"/>
              <a:t>of developing DM in the next 10–20 years. The International Diabetes and Pregnancy Study Groups now recommends that diabetes diagnosed at the initial prenatal visit should be classified as "overt" diabetes rather than gestational diabetes.</a:t>
            </a:r>
          </a:p>
        </p:txBody>
      </p:sp>
    </p:spTree>
    <p:extLst>
      <p:ext uri="{BB962C8B-B14F-4D97-AF65-F5344CB8AC3E}">
        <p14:creationId xmlns:p14="http://schemas.microsoft.com/office/powerpoint/2010/main" val="3696565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1931</TotalTime>
  <Words>2200</Words>
  <Application>Microsoft Office PowerPoint</Application>
  <PresentationFormat>On-screen Show (4:3)</PresentationFormat>
  <Paragraphs>225</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PowerPoint Presentation</vt:lpstr>
      <vt:lpstr>Diabetes Mellitus: Introduction </vt:lpstr>
      <vt:lpstr>The metabolic dysregulation associated with DM causes secondary pathophysiologic changes in multiple organ systems </vt:lpstr>
      <vt:lpstr>Classification </vt:lpstr>
      <vt:lpstr>PowerPoint Presentation</vt:lpstr>
      <vt:lpstr>PowerPoint Presentation</vt:lpstr>
      <vt:lpstr>Etiologic Classification of Diabetes Mellitus</vt:lpstr>
      <vt:lpstr>Etiologic Classification of Diabetes Mellitus</vt:lpstr>
      <vt:lpstr>Gestational Diabetes Mellitus (GDM) </vt:lpstr>
      <vt:lpstr>Epidemiology</vt:lpstr>
      <vt:lpstr>PowerPoint Presentation</vt:lpstr>
      <vt:lpstr>PowerPoint Presentation</vt:lpstr>
      <vt:lpstr> Criteria for the Diagnosis of Diabetes Mellitus </vt:lpstr>
      <vt:lpstr> Risk Factors for Type 2 Diabetes Mellitus </vt:lpstr>
      <vt:lpstr>   Biosynthesis   </vt:lpstr>
      <vt:lpstr>Secretion</vt:lpstr>
      <vt:lpstr>Action</vt:lpstr>
      <vt:lpstr>Pathogenesis Type 1 DM </vt:lpstr>
      <vt:lpstr>Pathogenesis Type 1 DM</vt:lpstr>
      <vt:lpstr>Genetic Considerations </vt:lpstr>
      <vt:lpstr>PowerPoint Presentation</vt:lpstr>
      <vt:lpstr>Pathophysiology</vt:lpstr>
      <vt:lpstr>Type 2 DM  </vt:lpstr>
      <vt:lpstr>Strong Genetic Component </vt:lpstr>
      <vt:lpstr>Pathophysiology</vt:lpstr>
      <vt:lpstr>Metabolic Abnormalities</vt:lpstr>
      <vt:lpstr>Prevention</vt:lpstr>
      <vt:lpstr>Acute Complications of DM</vt:lpstr>
      <vt:lpstr>Diabetic Ketoacidosis </vt:lpstr>
      <vt:lpstr>Manifestations of Diabetic Ketoacidosis</vt:lpstr>
      <vt:lpstr> </vt:lpstr>
      <vt:lpstr>Hyperglycemic Hyperosmolar State Pathophysiology </vt:lpstr>
      <vt:lpstr>Chronic Complications Microvascular</vt:lpstr>
      <vt:lpstr>Chronic Complications Macrovascular </vt:lpstr>
      <vt:lpstr>Patient Education</vt:lpstr>
      <vt:lpstr>Diabetes Education</vt:lpstr>
      <vt:lpstr>Nutritional Recommendations </vt:lpstr>
      <vt:lpstr>Exercise</vt:lpstr>
      <vt:lpstr>Treatment Establishment of Target Level of Glycemic Control </vt:lpstr>
      <vt:lpstr>Special Considerations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Introduction</dc:title>
  <dc:creator>FROG</dc:creator>
  <cp:lastModifiedBy>A</cp:lastModifiedBy>
  <cp:revision>50</cp:revision>
  <dcterms:created xsi:type="dcterms:W3CDTF">2006-08-16T00:00:00Z</dcterms:created>
  <dcterms:modified xsi:type="dcterms:W3CDTF">2014-12-15T21:52:43Z</dcterms:modified>
</cp:coreProperties>
</file>