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142.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147.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Layouts/slideLayout7.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137.xml" ContentType="application/vnd.openxmlformats-officedocument.presentationml.slide+xml"/>
  <Override PartName="/ppt/slides/slide146.xml" ContentType="application/vnd.openxmlformats-officedocument.presentationml.slide+xml"/>
  <Override PartName="/ppt/slides/slide155.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44.xml" ContentType="application/vnd.openxmlformats-officedocument.presentationml.slide+xml"/>
  <Override PartName="/ppt/slides/slide153.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3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457" r:id="rId41"/>
    <p:sldId id="295" r:id="rId42"/>
    <p:sldId id="458"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30" r:id="rId78"/>
    <p:sldId id="331" r:id="rId79"/>
    <p:sldId id="332" r:id="rId80"/>
    <p:sldId id="333" r:id="rId81"/>
    <p:sldId id="334" r:id="rId82"/>
    <p:sldId id="335" r:id="rId83"/>
    <p:sldId id="336" r:id="rId84"/>
    <p:sldId id="337" r:id="rId85"/>
    <p:sldId id="338" r:id="rId86"/>
    <p:sldId id="339" r:id="rId87"/>
    <p:sldId id="340" r:id="rId88"/>
    <p:sldId id="341" r:id="rId89"/>
    <p:sldId id="342" r:id="rId90"/>
    <p:sldId id="343" r:id="rId91"/>
    <p:sldId id="344" r:id="rId92"/>
    <p:sldId id="345" r:id="rId93"/>
    <p:sldId id="346" r:id="rId94"/>
    <p:sldId id="347" r:id="rId95"/>
    <p:sldId id="348" r:id="rId96"/>
    <p:sldId id="349" r:id="rId97"/>
    <p:sldId id="350" r:id="rId98"/>
    <p:sldId id="351" r:id="rId99"/>
    <p:sldId id="352" r:id="rId100"/>
    <p:sldId id="353" r:id="rId101"/>
    <p:sldId id="354" r:id="rId102"/>
    <p:sldId id="355" r:id="rId103"/>
    <p:sldId id="356" r:id="rId104"/>
    <p:sldId id="357" r:id="rId105"/>
    <p:sldId id="358" r:id="rId106"/>
    <p:sldId id="359" r:id="rId107"/>
    <p:sldId id="360" r:id="rId108"/>
    <p:sldId id="361" r:id="rId109"/>
    <p:sldId id="362" r:id="rId110"/>
    <p:sldId id="363" r:id="rId111"/>
    <p:sldId id="364" r:id="rId112"/>
    <p:sldId id="365" r:id="rId113"/>
    <p:sldId id="366" r:id="rId114"/>
    <p:sldId id="367" r:id="rId115"/>
    <p:sldId id="368" r:id="rId116"/>
    <p:sldId id="369" r:id="rId117"/>
    <p:sldId id="370" r:id="rId118"/>
    <p:sldId id="371" r:id="rId119"/>
    <p:sldId id="372" r:id="rId120"/>
    <p:sldId id="373" r:id="rId121"/>
    <p:sldId id="374" r:id="rId122"/>
    <p:sldId id="375" r:id="rId123"/>
    <p:sldId id="376" r:id="rId124"/>
    <p:sldId id="377" r:id="rId125"/>
    <p:sldId id="378" r:id="rId126"/>
    <p:sldId id="379" r:id="rId127"/>
    <p:sldId id="380" r:id="rId128"/>
    <p:sldId id="381" r:id="rId129"/>
    <p:sldId id="382" r:id="rId130"/>
    <p:sldId id="383" r:id="rId131"/>
    <p:sldId id="384" r:id="rId132"/>
    <p:sldId id="385" r:id="rId133"/>
    <p:sldId id="386" r:id="rId134"/>
    <p:sldId id="387" r:id="rId135"/>
    <p:sldId id="388" r:id="rId136"/>
    <p:sldId id="389" r:id="rId137"/>
    <p:sldId id="390" r:id="rId138"/>
    <p:sldId id="391" r:id="rId139"/>
    <p:sldId id="392" r:id="rId140"/>
    <p:sldId id="393" r:id="rId141"/>
    <p:sldId id="394" r:id="rId142"/>
    <p:sldId id="395" r:id="rId143"/>
    <p:sldId id="396" r:id="rId144"/>
    <p:sldId id="397" r:id="rId145"/>
    <p:sldId id="398" r:id="rId146"/>
    <p:sldId id="399" r:id="rId147"/>
    <p:sldId id="400" r:id="rId148"/>
    <p:sldId id="401" r:id="rId149"/>
    <p:sldId id="402" r:id="rId150"/>
    <p:sldId id="403" r:id="rId151"/>
    <p:sldId id="404" r:id="rId152"/>
    <p:sldId id="405" r:id="rId153"/>
    <p:sldId id="406" r:id="rId154"/>
    <p:sldId id="407" r:id="rId155"/>
    <p:sldId id="408" r:id="rId156"/>
    <p:sldId id="409" r:id="rId1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2" autoAdjust="0"/>
    <p:restoredTop sz="94660"/>
  </p:normalViewPr>
  <p:slideViewPr>
    <p:cSldViewPr>
      <p:cViewPr varScale="1">
        <p:scale>
          <a:sx n="68" d="100"/>
          <a:sy n="68" d="100"/>
        </p:scale>
        <p:origin x="-14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slide" Target="slides/slide152.xml"/><Relationship Id="rId16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2/15/2016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cs typeface="B Titr" pitchFamily="2" charset="-78"/>
              </a:defRPr>
            </a:lvl1pPr>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2/15/2016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2/15/2016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2/15/2016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2/15/2016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r" rtl="1" eaLnBrk="1" latinLnBrk="0" hangingPunct="1">
        <a:spcBef>
          <a:spcPct val="0"/>
        </a:spcBef>
        <a:buNone/>
        <a:defRPr kumimoji="0" sz="3600" b="0" kern="1200">
          <a:ln>
            <a:noFill/>
          </a:ln>
          <a:solidFill>
            <a:schemeClr val="tx2"/>
          </a:solidFill>
          <a:effectLst/>
          <a:latin typeface="+mj-lt"/>
          <a:ea typeface="+mj-ea"/>
          <a:cs typeface="B Titr" pitchFamily="2" charset="-78"/>
        </a:defRPr>
      </a:lvl1pPr>
    </p:titleStyle>
    <p:bodyStyle>
      <a:lvl1pPr marL="274320" indent="-274320" algn="just" rtl="1" eaLnBrk="1" latinLnBrk="0" hangingPunct="1">
        <a:spcBef>
          <a:spcPct val="20000"/>
        </a:spcBef>
        <a:buClr>
          <a:schemeClr val="accent3"/>
        </a:buClr>
        <a:buSzPct val="95000"/>
        <a:buFont typeface="Wingdings 2"/>
        <a:buChar char=""/>
        <a:defRPr kumimoji="0" sz="3600" kern="1200">
          <a:solidFill>
            <a:schemeClr val="tx1"/>
          </a:solidFill>
          <a:latin typeface="+mn-lt"/>
          <a:ea typeface="+mn-ea"/>
          <a:cs typeface="+mn-cs"/>
        </a:defRPr>
      </a:lvl1pPr>
      <a:lvl2pPr marL="640080" indent="-246888" algn="just" rtl="1" eaLnBrk="1" latinLnBrk="0" hangingPunct="1">
        <a:spcBef>
          <a:spcPct val="20000"/>
        </a:spcBef>
        <a:buClr>
          <a:schemeClr val="accent1"/>
        </a:buClr>
        <a:buSzPct val="85000"/>
        <a:buFont typeface="Wingdings 2"/>
        <a:buChar char=""/>
        <a:defRPr kumimoji="0" sz="3600" kern="1200">
          <a:solidFill>
            <a:schemeClr val="tx1"/>
          </a:solidFill>
          <a:latin typeface="+mn-lt"/>
          <a:ea typeface="+mn-ea"/>
          <a:cs typeface="+mn-cs"/>
        </a:defRPr>
      </a:lvl2pPr>
      <a:lvl3pPr marL="914400" indent="-246888" algn="just" rtl="1" eaLnBrk="1" latinLnBrk="0" hangingPunct="1">
        <a:spcBef>
          <a:spcPct val="20000"/>
        </a:spcBef>
        <a:buClr>
          <a:schemeClr val="accent2"/>
        </a:buClr>
        <a:buSzPct val="70000"/>
        <a:buFont typeface="Wingdings 2"/>
        <a:buChar char=""/>
        <a:defRPr kumimoji="0" sz="3600" kern="1200">
          <a:solidFill>
            <a:schemeClr val="tx1"/>
          </a:solidFill>
          <a:latin typeface="+mn-lt"/>
          <a:ea typeface="+mn-ea"/>
          <a:cs typeface="+mn-cs"/>
        </a:defRPr>
      </a:lvl3pPr>
      <a:lvl4pPr marL="1188720" indent="-210312" algn="just" rtl="1" eaLnBrk="1" latinLnBrk="0" hangingPunct="1">
        <a:spcBef>
          <a:spcPct val="20000"/>
        </a:spcBef>
        <a:buClr>
          <a:schemeClr val="accent3"/>
        </a:buClr>
        <a:buSzPct val="65000"/>
        <a:buFont typeface="Wingdings 2"/>
        <a:buChar char=""/>
        <a:defRPr kumimoji="0" sz="3600" kern="1200">
          <a:solidFill>
            <a:schemeClr val="tx1"/>
          </a:solidFill>
          <a:latin typeface="+mn-lt"/>
          <a:ea typeface="+mn-ea"/>
          <a:cs typeface="+mn-cs"/>
        </a:defRPr>
      </a:lvl4pPr>
      <a:lvl5pPr marL="1463040" indent="-210312" algn="just" rtl="1" eaLnBrk="1" latinLnBrk="0" hangingPunct="1">
        <a:spcBef>
          <a:spcPct val="20000"/>
        </a:spcBef>
        <a:buClr>
          <a:schemeClr val="accent4"/>
        </a:buClr>
        <a:buSzPct val="65000"/>
        <a:buFont typeface="Wingdings 2"/>
        <a:buChar char=""/>
        <a:defRPr kumimoji="0" sz="36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828800"/>
            <a:ext cx="7851648" cy="990600"/>
          </a:xfrm>
        </p:spPr>
        <p:txBody>
          <a:bodyPr>
            <a:normAutofit/>
          </a:bodyPr>
          <a:lstStyle/>
          <a:p>
            <a:pPr algn="ctr" rtl="1">
              <a:lnSpc>
                <a:spcPct val="115000"/>
              </a:lnSpc>
              <a:spcAft>
                <a:spcPts val="0"/>
              </a:spcAft>
              <a:tabLst>
                <a:tab pos="524510" algn="l"/>
              </a:tabLst>
            </a:pPr>
            <a:r>
              <a:rPr lang="fa-IR" sz="4000" b="0" dirty="0" smtClean="0">
                <a:effectLst>
                  <a:outerShdw blurRad="38100" dist="38100" dir="2700000" algn="tl">
                    <a:srgbClr val="000000">
                      <a:alpha val="43137"/>
                    </a:srgbClr>
                  </a:outerShdw>
                </a:effectLst>
                <a:latin typeface="Times New Roman"/>
                <a:ea typeface="Times New Roman"/>
                <a:cs typeface="B Titr"/>
              </a:rPr>
              <a:t>مديريت ارتباط با </a:t>
            </a:r>
            <a:r>
              <a:rPr lang="fa-IR" sz="4000" b="0" dirty="0" smtClean="0">
                <a:effectLst>
                  <a:outerShdw blurRad="38100" dist="38100" dir="2700000" algn="tl">
                    <a:srgbClr val="000000">
                      <a:alpha val="43137"/>
                    </a:srgbClr>
                  </a:outerShdw>
                </a:effectLst>
                <a:latin typeface="Times New Roman"/>
                <a:ea typeface="Times New Roman"/>
                <a:cs typeface="B Titr"/>
              </a:rPr>
              <a:t>مشتري </a:t>
            </a:r>
            <a:r>
              <a:rPr lang="fa-IR" sz="4000" b="0" dirty="0" smtClean="0">
                <a:effectLst>
                  <a:outerShdw blurRad="38100" dist="38100" dir="2700000" algn="tl">
                    <a:srgbClr val="000000">
                      <a:alpha val="43137"/>
                    </a:srgbClr>
                  </a:outerShdw>
                </a:effectLst>
                <a:latin typeface="Times New Roman"/>
                <a:ea typeface="Times New Roman"/>
                <a:cs typeface="B Titr"/>
              </a:rPr>
              <a:t>(</a:t>
            </a:r>
            <a:r>
              <a:rPr lang="en-US" sz="4000" b="0" dirty="0" smtClean="0">
                <a:effectLst>
                  <a:outerShdw blurRad="38100" dist="38100" dir="2700000" algn="tl">
                    <a:srgbClr val="000000">
                      <a:alpha val="43137"/>
                    </a:srgbClr>
                  </a:outerShdw>
                </a:effectLst>
                <a:latin typeface="Times New Roman"/>
                <a:ea typeface="Times New Roman"/>
                <a:cs typeface="B Titr"/>
              </a:rPr>
              <a:t>CRM</a:t>
            </a:r>
            <a:r>
              <a:rPr lang="fa-IR" sz="4000" b="0" dirty="0" smtClean="0">
                <a:effectLst>
                  <a:outerShdw blurRad="38100" dist="38100" dir="2700000" algn="tl">
                    <a:srgbClr val="000000">
                      <a:alpha val="43137"/>
                    </a:srgbClr>
                  </a:outerShdw>
                </a:effectLst>
                <a:latin typeface="Times New Roman"/>
                <a:ea typeface="Times New Roman"/>
                <a:cs typeface="B Titr"/>
              </a:rPr>
              <a:t>) </a:t>
            </a:r>
            <a:endParaRPr lang="fa-IR" sz="4000" b="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Arial"/>
                <a:ea typeface="Times New Roman"/>
              </a:rPr>
              <a:t>تعریف </a:t>
            </a:r>
            <a:r>
              <a:rPr lang="en-US" dirty="0" smtClean="0">
                <a:latin typeface="Arial"/>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بخش خدمات رساني و پاسخگوئي به مشتري نيز با استفاده از همين اطلاعات نيازمنديهاي كاري كاربران و مشتريان را برطرف مي سازد. بخشهاي پشتيباني و طراحي توليد نيز از همين اطلاعات در راستاي دستيابي به نيازمنديها و تقاضاهاي مشتريان استفاده نموده و فعاليتهاي خود را بر مبناي اين اطلاعات تنظيم مي كنند </a:t>
            </a:r>
            <a:endParaRPr lang="fa-IR"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الف) آموزش کارکنان سازمان</a:t>
            </a:r>
          </a:p>
        </p:txBody>
      </p:sp>
      <p:sp>
        <p:nvSpPr>
          <p:cNvPr id="3" name="Content Placeholder 2"/>
          <p:cNvSpPr>
            <a:spLocks noGrp="1"/>
          </p:cNvSpPr>
          <p:nvPr>
            <p:ph idx="1"/>
          </p:nvPr>
        </p:nvSpPr>
        <p:spPr/>
        <p:txBody>
          <a:bodyPr/>
          <a:lstStyle/>
          <a:p>
            <a:r>
              <a:rPr lang="fa-IR" dirty="0" smtClean="0">
                <a:latin typeface="Arial"/>
                <a:ea typeface="Times New Roman"/>
                <a:cs typeface="B Zar"/>
              </a:rPr>
              <a:t>کارکنان سازمان بايد در زمينه تعامل و تماس با مشتريان، دوره‏هاي تخصصي و کاربردي را آموزش ببينند تا بتوانند به طور مؤثر با مشتريان ارتباط برقرار کرده و ضمناً توانايي استفاده از فناوري‌هاي جديد را دارا باشند.</a:t>
            </a:r>
            <a:endParaRPr lang="en-US" dirty="0" smtClean="0">
              <a:latin typeface="Times New Roman"/>
              <a:ea typeface="Times New Roman"/>
            </a:endParaRPr>
          </a:p>
          <a:p>
            <a:endParaRPr lang="fa-IR"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ب) بازنگري فرايندها و طراحي فرايندهاي جديد</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سازمان‏ها بدون طراحي خوب و منطقي فرايندها نمي‏توانند به اهدافشان دست يابند. سازمان بايد نياز و اهداف تجاري خود را تعريف نمايد و فرايندهاي مرتبط با </a:t>
            </a:r>
            <a:r>
              <a:rPr lang="en-US" dirty="0" smtClean="0">
                <a:latin typeface="Arial"/>
                <a:ea typeface="Times New Roman"/>
                <a:cs typeface="B Zar"/>
              </a:rPr>
              <a:t>CRM</a:t>
            </a:r>
            <a:r>
              <a:rPr lang="fa-IR" dirty="0" smtClean="0">
                <a:latin typeface="Arial"/>
                <a:ea typeface="Times New Roman"/>
                <a:cs typeface="B Zar"/>
              </a:rPr>
              <a:t> را براي دستيابي به اين نيازها بهبود و توسعه بخشد. مهندسي مجدد فرايندهاي کسب و کار (</a:t>
            </a:r>
            <a:r>
              <a:rPr lang="en-US" dirty="0" smtClean="0">
                <a:latin typeface="Arial"/>
                <a:ea typeface="Times New Roman"/>
                <a:cs typeface="B Zar"/>
              </a:rPr>
              <a:t>BPR</a:t>
            </a:r>
            <a:r>
              <a:rPr lang="fa-IR" dirty="0" smtClean="0">
                <a:latin typeface="Arial"/>
                <a:ea typeface="Times New Roman"/>
                <a:cs typeface="B Zar"/>
              </a:rPr>
              <a:t>= </a:t>
            </a:r>
            <a:r>
              <a:rPr lang="en-US" dirty="0" smtClean="0">
                <a:latin typeface="Arial"/>
                <a:ea typeface="Times New Roman"/>
                <a:cs typeface="B Zar"/>
              </a:rPr>
              <a:t>Business Process Reengineering</a:t>
            </a:r>
            <a:r>
              <a:rPr lang="fa-IR" dirty="0" smtClean="0">
                <a:latin typeface="Arial"/>
                <a:ea typeface="Times New Roman"/>
                <a:cs typeface="B Zar"/>
              </a:rPr>
              <a:t>) ، يکي از ابزارهاي کارآمد در اين بخش مي‏باشد. </a:t>
            </a:r>
            <a:endParaRPr lang="en-US" dirty="0" smtClean="0">
              <a:latin typeface="Times New Roman"/>
              <a:ea typeface="Times New Roman"/>
            </a:endParaRPr>
          </a:p>
          <a:p>
            <a:endParaRPr lang="fa-IR"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ج) به کارگيري فناوری‏هاي نوين</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به کارگيري </a:t>
            </a:r>
            <a:r>
              <a:rPr lang="en-US" dirty="0" smtClean="0">
                <a:latin typeface="Arial"/>
                <a:ea typeface="Times New Roman"/>
                <a:cs typeface="B Zar"/>
              </a:rPr>
              <a:t>CRM</a:t>
            </a:r>
            <a:r>
              <a:rPr lang="fa-IR" dirty="0" smtClean="0">
                <a:latin typeface="Arial"/>
                <a:ea typeface="Times New Roman"/>
                <a:cs typeface="B Zar"/>
              </a:rPr>
              <a:t> محتاج تغييراتي در زيرساخت‏هاي سازمان و به کارگيري فناوري‏هاي جديد است، مانند مقررات کاري جديد، بانک‏هاي اطلاعاتي، فناوري اطلاعات و غيره؛ اين تغييرات به تحولاتي مفيد و مؤثر در سازمان منجر مي‏شود. شکل شماره 4 نمونه‏اي از جريان اطلاعات را در يک سيستم </a:t>
            </a:r>
            <a:r>
              <a:rPr lang="en-US" dirty="0" smtClean="0">
                <a:latin typeface="Arial"/>
                <a:ea typeface="Times New Roman"/>
                <a:cs typeface="B Zar"/>
              </a:rPr>
              <a:t>CRM</a:t>
            </a:r>
            <a:r>
              <a:rPr lang="fa-IR" dirty="0" smtClean="0">
                <a:latin typeface="Arial"/>
                <a:ea typeface="Times New Roman"/>
                <a:cs typeface="B Zar"/>
              </a:rPr>
              <a:t> نشان مي‏دهد:</a:t>
            </a:r>
            <a:endParaRPr lang="en-US" dirty="0" smtClean="0">
              <a:latin typeface="Times New Roman"/>
              <a:ea typeface="Times New Roman"/>
            </a:endParaRPr>
          </a:p>
          <a:p>
            <a:endParaRPr lang="fa-IR"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ج) به کارگيري فناوری‏هاي نوين</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endParaRPr lang="fa-IR" dirty="0"/>
          </a:p>
        </p:txBody>
      </p:sp>
      <p:grpSp>
        <p:nvGrpSpPr>
          <p:cNvPr id="4098" name="Group 2"/>
          <p:cNvGrpSpPr>
            <a:grpSpLocks/>
          </p:cNvGrpSpPr>
          <p:nvPr/>
        </p:nvGrpSpPr>
        <p:grpSpPr bwMode="auto">
          <a:xfrm>
            <a:off x="2133600" y="1943100"/>
            <a:ext cx="4686300" cy="4914900"/>
            <a:chOff x="2700" y="4701"/>
            <a:chExt cx="5940" cy="5379"/>
          </a:xfrm>
        </p:grpSpPr>
        <p:grpSp>
          <p:nvGrpSpPr>
            <p:cNvPr id="4099" name="Group 3"/>
            <p:cNvGrpSpPr>
              <a:grpSpLocks/>
            </p:cNvGrpSpPr>
            <p:nvPr/>
          </p:nvGrpSpPr>
          <p:grpSpPr bwMode="auto">
            <a:xfrm>
              <a:off x="3600" y="4701"/>
              <a:ext cx="4860" cy="4500"/>
              <a:chOff x="3600" y="1800"/>
              <a:chExt cx="4860" cy="4500"/>
            </a:xfrm>
          </p:grpSpPr>
          <p:sp>
            <p:nvSpPr>
              <p:cNvPr id="4100" name="Rectangle 4"/>
              <p:cNvSpPr>
                <a:spLocks noChangeArrowheads="1"/>
              </p:cNvSpPr>
              <p:nvPr/>
            </p:nvSpPr>
            <p:spPr bwMode="auto">
              <a:xfrm>
                <a:off x="3600" y="1800"/>
                <a:ext cx="4860" cy="450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4101" name="Rectangle 5"/>
              <p:cNvSpPr>
                <a:spLocks noChangeArrowheads="1"/>
              </p:cNvSpPr>
              <p:nvPr/>
            </p:nvSpPr>
            <p:spPr bwMode="auto">
              <a:xfrm>
                <a:off x="4320" y="3282"/>
                <a:ext cx="342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a-IR" sz="800" b="1" i="0" u="none" strike="noStrike" cap="none" normalizeH="0" baseline="0" dirty="0" smtClean="0">
                    <a:ln>
                      <a:noFill/>
                    </a:ln>
                    <a:solidFill>
                      <a:schemeClr val="tx1"/>
                    </a:solidFill>
                    <a:effectLst/>
                    <a:latin typeface="Arial" pitchFamily="34" charset="0"/>
                    <a:ea typeface="Arial" pitchFamily="34" charset="0"/>
                    <a:cs typeface="Arial" pitchFamily="34" charset="0"/>
                  </a:rPr>
                  <a:t>ترکيب و قرار دادن داده‏ها در بانک اطلاعاتی سازمان</a:t>
                </a:r>
                <a:r>
                  <a:rPr kumimoji="0" lang="en-US" sz="800" b="1" i="0" u="none" strike="noStrike" cap="none" normalizeH="0" baseline="0" dirty="0" smtClean="0">
                    <a:ln>
                      <a:noFill/>
                    </a:ln>
                    <a:solidFill>
                      <a:schemeClr val="tx1"/>
                    </a:solidFill>
                    <a:effectLst/>
                    <a:latin typeface="Nazanin" charset="0"/>
                    <a:ea typeface="Arial" pitchFamily="34" charset="0"/>
                    <a:cs typeface="Nazanin" charset="0"/>
                  </a:rPr>
                  <a:t>	</a:t>
                </a:r>
                <a:endPar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102" name="Rectangle 6"/>
              <p:cNvSpPr>
                <a:spLocks noChangeArrowheads="1"/>
              </p:cNvSpPr>
              <p:nvPr/>
            </p:nvSpPr>
            <p:spPr bwMode="auto">
              <a:xfrm>
                <a:off x="4320" y="4182"/>
                <a:ext cx="342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000" b="1" i="0" u="none" strike="noStrike" cap="none" normalizeH="0" baseline="0" smtClean="0">
                    <a:ln>
                      <a:noFill/>
                    </a:ln>
                    <a:solidFill>
                      <a:schemeClr val="tx1"/>
                    </a:solidFill>
                    <a:effectLst/>
                    <a:latin typeface="Arial" pitchFamily="34" charset="0"/>
                    <a:ea typeface="Arial" pitchFamily="34" charset="0"/>
                    <a:cs typeface="Arial" pitchFamily="34" charset="0"/>
                  </a:rPr>
                  <a:t> </a:t>
                </a:r>
                <a:r>
                  <a:rPr kumimoji="0" lang="fa-IR" sz="1000" b="1" i="0" u="none" strike="noStrike" cap="none" normalizeH="0" baseline="0" smtClean="0">
                    <a:ln>
                      <a:noFill/>
                    </a:ln>
                    <a:solidFill>
                      <a:schemeClr val="tx1"/>
                    </a:solidFill>
                    <a:effectLst/>
                    <a:latin typeface="Arial" pitchFamily="34" charset="0"/>
                    <a:ea typeface="Arial" pitchFamily="34" charset="0"/>
                    <a:cs typeface="Arial" pitchFamily="34" charset="0"/>
                  </a:rPr>
                  <a:t>تحليل اطلاعات جمع‌آوری شده</a:t>
                </a:r>
                <a:r>
                  <a:rPr kumimoji="0" lang="en-US" sz="1100" b="1"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4103" name="Oval 7"/>
              <p:cNvSpPr>
                <a:spLocks noChangeArrowheads="1"/>
              </p:cNvSpPr>
              <p:nvPr/>
            </p:nvSpPr>
            <p:spPr bwMode="auto">
              <a:xfrm>
                <a:off x="4320" y="2520"/>
                <a:ext cx="3600" cy="540"/>
              </a:xfrm>
              <a:prstGeom prst="ellipse">
                <a:avLst/>
              </a:prstGeom>
              <a:solidFill>
                <a:srgbClr val="FFFFFF"/>
              </a:solidFill>
              <a:ln w="9525">
                <a:solidFill>
                  <a:srgbClr val="000000"/>
                </a:solidFill>
                <a:round/>
                <a:headEnd/>
                <a:tailEnd/>
              </a:ln>
            </p:spPr>
            <p:txBody>
              <a:bodyPr vert="horz" wrap="square" lIns="91440" tIns="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ts val="500"/>
                  </a:spcBef>
                  <a:spcAft>
                    <a:spcPts val="500"/>
                  </a:spcAft>
                  <a:buClrTx/>
                  <a:buSzTx/>
                  <a:buFontTx/>
                  <a:buNone/>
                  <a:tabLst/>
                </a:pPr>
                <a:r>
                  <a:rPr kumimoji="0" lang="fa-IR" sz="800" b="1" i="0" u="none" strike="noStrike" cap="none" normalizeH="0" baseline="0" smtClean="0">
                    <a:ln>
                      <a:noFill/>
                    </a:ln>
                    <a:solidFill>
                      <a:schemeClr val="tx1"/>
                    </a:solidFill>
                    <a:effectLst/>
                    <a:latin typeface="Arial" pitchFamily="34" charset="0"/>
                    <a:ea typeface="Arial" pitchFamily="34" charset="0"/>
                    <a:cs typeface="Arial" pitchFamily="34" charset="0"/>
                  </a:rPr>
                  <a:t>دسته‌بندی داده‏های مناسب</a:t>
                </a:r>
                <a:endParaRPr kumimoji="0" lang="en-US" sz="800" b="1" i="0" u="none" strike="noStrike" cap="none" normalizeH="0" baseline="0" smtClean="0">
                  <a:ln>
                    <a:noFill/>
                  </a:ln>
                  <a:solidFill>
                    <a:schemeClr val="tx1"/>
                  </a:solidFill>
                  <a:effectLst/>
                  <a:latin typeface="Nazanin"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b="1"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4104" name="Oval 8"/>
              <p:cNvSpPr>
                <a:spLocks noChangeArrowheads="1"/>
              </p:cNvSpPr>
              <p:nvPr/>
            </p:nvSpPr>
            <p:spPr bwMode="auto">
              <a:xfrm>
                <a:off x="4320" y="4972"/>
                <a:ext cx="3600" cy="540"/>
              </a:xfrm>
              <a:prstGeom prst="ellipse">
                <a:avLst/>
              </a:prstGeom>
              <a:solidFill>
                <a:srgbClr val="FFFFFF"/>
              </a:solidFill>
              <a:ln w="9525">
                <a:solidFill>
                  <a:srgbClr val="000000"/>
                </a:solidFill>
                <a:round/>
                <a:headEnd/>
                <a:tailEnd/>
              </a:ln>
            </p:spPr>
            <p:txBody>
              <a:bodyPr vert="horz" wrap="square" lIns="91440" tIns="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a-IR" sz="800" b="1" i="0" u="none" strike="noStrike" cap="none" normalizeH="0" baseline="0" smtClean="0">
                    <a:ln>
                      <a:noFill/>
                    </a:ln>
                    <a:solidFill>
                      <a:schemeClr val="tx1"/>
                    </a:solidFill>
                    <a:effectLst/>
                    <a:latin typeface="Arial" pitchFamily="34" charset="0"/>
                    <a:ea typeface="Arial" pitchFamily="34" charset="0"/>
                    <a:cs typeface="Arial" pitchFamily="34" charset="0"/>
                  </a:rPr>
                  <a:t>انتشار اطلاعات به اجزای مختلف سازمان</a:t>
                </a:r>
                <a:r>
                  <a:rPr kumimoji="0" lang="en-US" sz="800" b="1" i="0" u="none" strike="noStrike" cap="none" normalizeH="0" baseline="0" smtClean="0">
                    <a:ln>
                      <a:noFill/>
                    </a:ln>
                    <a:solidFill>
                      <a:schemeClr val="tx1"/>
                    </a:solidFill>
                    <a:effectLst/>
                    <a:latin typeface="Arial" pitchFamily="34" charset="0"/>
                    <a:ea typeface="Arial" pitchFamily="34" charset="0"/>
                    <a:cs typeface="Arial" pitchFamily="34" charset="0"/>
                  </a:rPr>
                  <a:t> </a:t>
                </a:r>
                <a:r>
                  <a:rPr kumimoji="0" lang="en-US" sz="800" b="1"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4105" name="Rectangle 9"/>
              <p:cNvSpPr>
                <a:spLocks noChangeArrowheads="1"/>
              </p:cNvSpPr>
              <p:nvPr/>
            </p:nvSpPr>
            <p:spPr bwMode="auto">
              <a:xfrm>
                <a:off x="3600" y="1800"/>
                <a:ext cx="108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a-IR" sz="800" b="0" i="0" u="none" strike="noStrike" cap="none" normalizeH="0" baseline="0" smtClean="0">
                    <a:ln>
                      <a:noFill/>
                    </a:ln>
                    <a:solidFill>
                      <a:schemeClr val="tx1"/>
                    </a:solidFill>
                    <a:effectLst/>
                    <a:latin typeface="Arial" pitchFamily="34" charset="0"/>
                    <a:ea typeface="Arial" pitchFamily="34" charset="0"/>
                    <a:cs typeface="Arial" pitchFamily="34" charset="0"/>
                  </a:rPr>
                  <a:t>ارتباط کلامي</a:t>
                </a:r>
                <a:r>
                  <a:rPr kumimoji="0" lang="en-US" sz="800" b="0"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4106" name="Rectangle 10"/>
              <p:cNvSpPr>
                <a:spLocks noChangeArrowheads="1"/>
              </p:cNvSpPr>
              <p:nvPr/>
            </p:nvSpPr>
            <p:spPr bwMode="auto">
              <a:xfrm>
                <a:off x="4860" y="1800"/>
                <a:ext cx="108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a-IR" sz="800" b="0" i="0" u="none" strike="noStrike" cap="none" normalizeH="0" baseline="0" smtClean="0">
                    <a:ln>
                      <a:noFill/>
                    </a:ln>
                    <a:solidFill>
                      <a:schemeClr val="tx1"/>
                    </a:solidFill>
                    <a:effectLst/>
                    <a:latin typeface="Arial" pitchFamily="34" charset="0"/>
                    <a:ea typeface="Arial" pitchFamily="34" charset="0"/>
                    <a:cs typeface="Arial" pitchFamily="34" charset="0"/>
                  </a:rPr>
                  <a:t>اينترنت</a:t>
                </a:r>
                <a:r>
                  <a:rPr kumimoji="0" lang="en-US" sz="800" b="0"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4107" name="Rectangle 11"/>
              <p:cNvSpPr>
                <a:spLocks noChangeArrowheads="1"/>
              </p:cNvSpPr>
              <p:nvPr/>
            </p:nvSpPr>
            <p:spPr bwMode="auto">
              <a:xfrm>
                <a:off x="6120" y="1800"/>
                <a:ext cx="108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a-IR" sz="800" b="0" i="0" u="none" strike="noStrike" cap="none" normalizeH="0" baseline="0" smtClean="0">
                    <a:ln>
                      <a:noFill/>
                    </a:ln>
                    <a:solidFill>
                      <a:schemeClr val="tx1"/>
                    </a:solidFill>
                    <a:effectLst/>
                    <a:latin typeface="Arial" pitchFamily="34" charset="0"/>
                    <a:ea typeface="Arial" pitchFamily="34" charset="0"/>
                    <a:cs typeface="Arial" pitchFamily="34" charset="0"/>
                  </a:rPr>
                  <a:t>ايميل تبليغاتي</a:t>
                </a:r>
                <a:r>
                  <a:rPr kumimoji="0" lang="en-US" sz="800" b="0"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4108" name="Rectangle 12"/>
              <p:cNvSpPr>
                <a:spLocks noChangeArrowheads="1"/>
              </p:cNvSpPr>
              <p:nvPr/>
            </p:nvSpPr>
            <p:spPr bwMode="auto">
              <a:xfrm>
                <a:off x="7380" y="1800"/>
                <a:ext cx="108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a-IR" sz="800" b="0" i="0" u="none" strike="noStrike" cap="none" normalizeH="0" baseline="0" smtClean="0">
                    <a:ln>
                      <a:noFill/>
                    </a:ln>
                    <a:solidFill>
                      <a:schemeClr val="tx1"/>
                    </a:solidFill>
                    <a:effectLst/>
                    <a:latin typeface="Arial" pitchFamily="34" charset="0"/>
                    <a:ea typeface="Arial" pitchFamily="34" charset="0"/>
                    <a:cs typeface="Arial" pitchFamily="34" charset="0"/>
                  </a:rPr>
                  <a:t>بازاريابي تلفني</a:t>
                </a:r>
                <a:r>
                  <a:rPr kumimoji="0" lang="en-US" sz="800" b="0"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4109" name="Rectangle 13"/>
              <p:cNvSpPr>
                <a:spLocks noChangeArrowheads="1"/>
              </p:cNvSpPr>
              <p:nvPr/>
            </p:nvSpPr>
            <p:spPr bwMode="auto">
              <a:xfrm>
                <a:off x="4860" y="5760"/>
                <a:ext cx="108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a-IR" sz="800" b="1" i="0" u="none" strike="noStrike" cap="none" normalizeH="0" baseline="0" smtClean="0">
                    <a:ln>
                      <a:noFill/>
                    </a:ln>
                    <a:solidFill>
                      <a:schemeClr val="tx1"/>
                    </a:solidFill>
                    <a:effectLst/>
                    <a:latin typeface="Arial" pitchFamily="34" charset="0"/>
                    <a:ea typeface="Arial" pitchFamily="34" charset="0"/>
                    <a:cs typeface="Arial" pitchFamily="34" charset="0"/>
                  </a:rPr>
                  <a:t>فروش</a:t>
                </a:r>
                <a:r>
                  <a:rPr kumimoji="0" lang="en-US" sz="800" b="1"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4110" name="Rectangle 14"/>
              <p:cNvSpPr>
                <a:spLocks noChangeArrowheads="1"/>
              </p:cNvSpPr>
              <p:nvPr/>
            </p:nvSpPr>
            <p:spPr bwMode="auto">
              <a:xfrm>
                <a:off x="3600" y="5760"/>
                <a:ext cx="108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a-IR" sz="800" b="1" i="0" u="none" strike="noStrike" cap="none" normalizeH="0" baseline="0" smtClean="0">
                    <a:ln>
                      <a:noFill/>
                    </a:ln>
                    <a:solidFill>
                      <a:schemeClr val="tx1"/>
                    </a:solidFill>
                    <a:effectLst/>
                    <a:latin typeface="Arial" pitchFamily="34" charset="0"/>
                    <a:ea typeface="Arial" pitchFamily="34" charset="0"/>
                    <a:cs typeface="Arial" pitchFamily="34" charset="0"/>
                  </a:rPr>
                  <a:t>پشتيباني</a:t>
                </a:r>
                <a:r>
                  <a:rPr kumimoji="0" lang="en-US" sz="800" b="1"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4111" name="Rectangle 15"/>
              <p:cNvSpPr>
                <a:spLocks noChangeArrowheads="1"/>
              </p:cNvSpPr>
              <p:nvPr/>
            </p:nvSpPr>
            <p:spPr bwMode="auto">
              <a:xfrm>
                <a:off x="6120" y="5760"/>
                <a:ext cx="108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a-IR" sz="800" b="1" i="0" u="none" strike="noStrike" cap="none" normalizeH="0" baseline="0" smtClean="0">
                    <a:ln>
                      <a:noFill/>
                    </a:ln>
                    <a:solidFill>
                      <a:schemeClr val="tx1"/>
                    </a:solidFill>
                    <a:effectLst/>
                    <a:latin typeface="Arial" pitchFamily="34" charset="0"/>
                    <a:ea typeface="Arial" pitchFamily="34" charset="0"/>
                    <a:cs typeface="Arial" pitchFamily="34" charset="0"/>
                  </a:rPr>
                  <a:t>بازاريابي</a:t>
                </a:r>
                <a:r>
                  <a:rPr kumimoji="0" lang="en-US" sz="800" b="1"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4112" name="Rectangle 16"/>
              <p:cNvSpPr>
                <a:spLocks noChangeArrowheads="1"/>
              </p:cNvSpPr>
              <p:nvPr/>
            </p:nvSpPr>
            <p:spPr bwMode="auto">
              <a:xfrm>
                <a:off x="7380" y="5760"/>
                <a:ext cx="108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a-IR" sz="800" b="1" i="0" u="none" strike="noStrike" cap="none" normalizeH="0" baseline="0" smtClean="0">
                    <a:ln>
                      <a:noFill/>
                    </a:ln>
                    <a:solidFill>
                      <a:schemeClr val="tx1"/>
                    </a:solidFill>
                    <a:effectLst/>
                    <a:latin typeface="Arial" pitchFamily="34" charset="0"/>
                    <a:ea typeface="Arial" pitchFamily="34" charset="0"/>
                    <a:cs typeface="Arial" pitchFamily="34" charset="0"/>
                  </a:rPr>
                  <a:t>مديريت</a:t>
                </a:r>
                <a:r>
                  <a:rPr kumimoji="0" lang="en-US" sz="800" b="1"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4113" name="AutoShape 17"/>
              <p:cNvSpPr>
                <a:spLocks noChangeArrowheads="1"/>
              </p:cNvSpPr>
              <p:nvPr/>
            </p:nvSpPr>
            <p:spPr bwMode="auto">
              <a:xfrm>
                <a:off x="5940" y="3088"/>
                <a:ext cx="180" cy="180"/>
              </a:xfrm>
              <a:prstGeom prst="flowChartMerge">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4114" name="AutoShape 18"/>
              <p:cNvSpPr>
                <a:spLocks noChangeArrowheads="1"/>
              </p:cNvSpPr>
              <p:nvPr/>
            </p:nvSpPr>
            <p:spPr bwMode="auto">
              <a:xfrm>
                <a:off x="5912" y="4764"/>
                <a:ext cx="180" cy="180"/>
              </a:xfrm>
              <a:prstGeom prst="flowChartMerge">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4115" name="AutoShape 19"/>
              <p:cNvSpPr>
                <a:spLocks noChangeArrowheads="1"/>
              </p:cNvSpPr>
              <p:nvPr/>
            </p:nvSpPr>
            <p:spPr bwMode="auto">
              <a:xfrm>
                <a:off x="5912" y="3932"/>
                <a:ext cx="180" cy="180"/>
              </a:xfrm>
              <a:prstGeom prst="flowChartMerge">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4116" name="Line 20"/>
              <p:cNvSpPr>
                <a:spLocks noChangeShapeType="1"/>
              </p:cNvSpPr>
              <p:nvPr/>
            </p:nvSpPr>
            <p:spPr bwMode="auto">
              <a:xfrm>
                <a:off x="4140" y="2340"/>
                <a:ext cx="360" cy="36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a-IR"/>
              </a:p>
            </p:txBody>
          </p:sp>
          <p:sp>
            <p:nvSpPr>
              <p:cNvPr id="4117" name="Line 21"/>
              <p:cNvSpPr>
                <a:spLocks noChangeShapeType="1"/>
              </p:cNvSpPr>
              <p:nvPr/>
            </p:nvSpPr>
            <p:spPr bwMode="auto">
              <a:xfrm>
                <a:off x="5400" y="2340"/>
                <a:ext cx="180" cy="18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a-IR"/>
              </a:p>
            </p:txBody>
          </p:sp>
          <p:sp>
            <p:nvSpPr>
              <p:cNvPr id="4118" name="Line 22"/>
              <p:cNvSpPr>
                <a:spLocks noChangeShapeType="1"/>
              </p:cNvSpPr>
              <p:nvPr/>
            </p:nvSpPr>
            <p:spPr bwMode="auto">
              <a:xfrm flipH="1">
                <a:off x="6480" y="2340"/>
                <a:ext cx="180" cy="18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a-IR"/>
              </a:p>
            </p:txBody>
          </p:sp>
          <p:sp>
            <p:nvSpPr>
              <p:cNvPr id="4119" name="Line 23"/>
              <p:cNvSpPr>
                <a:spLocks noChangeShapeType="1"/>
              </p:cNvSpPr>
              <p:nvPr/>
            </p:nvSpPr>
            <p:spPr bwMode="auto">
              <a:xfrm flipH="1">
                <a:off x="7560" y="2340"/>
                <a:ext cx="360" cy="36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a-IR"/>
              </a:p>
            </p:txBody>
          </p:sp>
          <p:sp>
            <p:nvSpPr>
              <p:cNvPr id="4120" name="Line 24"/>
              <p:cNvSpPr>
                <a:spLocks noChangeShapeType="1"/>
              </p:cNvSpPr>
              <p:nvPr/>
            </p:nvSpPr>
            <p:spPr bwMode="auto">
              <a:xfrm flipH="1">
                <a:off x="4320" y="5400"/>
                <a:ext cx="360" cy="36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a-IR"/>
              </a:p>
            </p:txBody>
          </p:sp>
          <p:sp>
            <p:nvSpPr>
              <p:cNvPr id="4121" name="Line 25"/>
              <p:cNvSpPr>
                <a:spLocks noChangeShapeType="1"/>
              </p:cNvSpPr>
              <p:nvPr/>
            </p:nvSpPr>
            <p:spPr bwMode="auto">
              <a:xfrm>
                <a:off x="7560" y="5400"/>
                <a:ext cx="360" cy="36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a-IR"/>
              </a:p>
            </p:txBody>
          </p:sp>
          <p:sp>
            <p:nvSpPr>
              <p:cNvPr id="4122" name="Line 26"/>
              <p:cNvSpPr>
                <a:spLocks noChangeShapeType="1"/>
              </p:cNvSpPr>
              <p:nvPr/>
            </p:nvSpPr>
            <p:spPr bwMode="auto">
              <a:xfrm>
                <a:off x="6480" y="5552"/>
                <a:ext cx="180" cy="18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a-IR"/>
              </a:p>
            </p:txBody>
          </p:sp>
          <p:sp>
            <p:nvSpPr>
              <p:cNvPr id="4123" name="Line 27"/>
              <p:cNvSpPr>
                <a:spLocks noChangeShapeType="1"/>
              </p:cNvSpPr>
              <p:nvPr/>
            </p:nvSpPr>
            <p:spPr bwMode="auto">
              <a:xfrm flipH="1">
                <a:off x="5400" y="5552"/>
                <a:ext cx="180" cy="18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a-IR"/>
              </a:p>
            </p:txBody>
          </p:sp>
        </p:grpSp>
        <p:sp>
          <p:nvSpPr>
            <p:cNvPr id="4124" name="Rectangle 28"/>
            <p:cNvSpPr>
              <a:spLocks noChangeArrowheads="1"/>
            </p:cNvSpPr>
            <p:nvPr/>
          </p:nvSpPr>
          <p:spPr bwMode="auto">
            <a:xfrm>
              <a:off x="2700" y="9360"/>
              <a:ext cx="5940" cy="72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a-IR" sz="1400" b="0" i="0" u="none" strike="noStrike" cap="none" normalizeH="0" baseline="0" dirty="0" smtClean="0">
                  <a:ln>
                    <a:noFill/>
                  </a:ln>
                  <a:solidFill>
                    <a:schemeClr val="tx1"/>
                  </a:solidFill>
                  <a:effectLst/>
                  <a:latin typeface="Nazanin" charset="0"/>
                  <a:ea typeface="Arial" pitchFamily="34" charset="0"/>
                  <a:cs typeface="B Zar" pitchFamily="2" charset="-78"/>
                </a:rPr>
                <a:t>شکل شماره4. ساختار اطلاعاتی در يک سيستم</a:t>
              </a:r>
              <a:r>
                <a:rPr kumimoji="0" lang="en-US" sz="1400" b="0" i="0" u="none" strike="noStrike" cap="none" normalizeH="0" baseline="0" dirty="0" smtClean="0">
                  <a:ln>
                    <a:noFill/>
                  </a:ln>
                  <a:solidFill>
                    <a:schemeClr val="tx1"/>
                  </a:solidFill>
                  <a:effectLst/>
                  <a:latin typeface="Nazanin" charset="0"/>
                  <a:ea typeface="Arial" pitchFamily="34" charset="0"/>
                  <a:cs typeface="B Zar" pitchFamily="2" charset="-78"/>
                </a:rPr>
                <a:t> </a:t>
              </a:r>
              <a:r>
                <a:rPr kumimoji="0" lang="en-US" sz="1400" b="0" i="0" u="none" strike="noStrike" cap="none" normalizeH="0" baseline="0" dirty="0" smtClean="0">
                  <a:ln>
                    <a:noFill/>
                  </a:ln>
                  <a:solidFill>
                    <a:schemeClr val="tx1"/>
                  </a:solidFill>
                  <a:effectLst/>
                  <a:latin typeface="Calibri" pitchFamily="34" charset="0"/>
                  <a:ea typeface="Arial" pitchFamily="34" charset="0"/>
                  <a:cs typeface="B Zar" pitchFamily="2" charset="-78"/>
                </a:rPr>
                <a:t>CRM	</a:t>
              </a:r>
              <a:endParaRPr kumimoji="0" lang="en-US" sz="1400" b="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چالش‏هاي اجرايي </a:t>
            </a:r>
            <a:r>
              <a:rPr lang="en-US" dirty="0" smtClean="0">
                <a:latin typeface="B Zar"/>
                <a:ea typeface="Times New Roman"/>
              </a:rPr>
              <a:t>CRM</a:t>
            </a:r>
            <a:endParaRPr lang="fa-IR" dirty="0" smtClean="0">
              <a:latin typeface="B Zar"/>
              <a:ea typeface="Times New Roman"/>
            </a:endParaRPr>
          </a:p>
        </p:txBody>
      </p:sp>
      <p:sp>
        <p:nvSpPr>
          <p:cNvPr id="3" name="Content Placeholder 2"/>
          <p:cNvSpPr>
            <a:spLocks noGrp="1"/>
          </p:cNvSpPr>
          <p:nvPr>
            <p:ph idx="1"/>
          </p:nvPr>
        </p:nvSpPr>
        <p:spPr/>
        <p:txBody>
          <a:bodyPr/>
          <a:lstStyle/>
          <a:p>
            <a:r>
              <a:rPr lang="ar-SA" dirty="0" smtClean="0">
                <a:latin typeface="Arial"/>
                <a:ea typeface="Times New Roman"/>
                <a:cs typeface="B Zar"/>
              </a:rPr>
              <a:t>پيش از آنكه يك </a:t>
            </a:r>
            <a:r>
              <a:rPr lang="fa-IR" dirty="0" smtClean="0">
                <a:latin typeface="Arial"/>
                <a:ea typeface="Times New Roman"/>
                <a:cs typeface="B Zar"/>
              </a:rPr>
              <a:t>سازمان </a:t>
            </a:r>
            <a:r>
              <a:rPr lang="ar-SA" dirty="0" smtClean="0">
                <a:latin typeface="Arial"/>
                <a:ea typeface="Times New Roman"/>
                <a:cs typeface="B Zar"/>
              </a:rPr>
              <a:t>به اجراي </a:t>
            </a:r>
            <a:r>
              <a:rPr lang="en-US" dirty="0" smtClean="0">
                <a:latin typeface="Arial"/>
                <a:ea typeface="Times New Roman"/>
                <a:cs typeface="B Zar"/>
              </a:rPr>
              <a:t>CRM</a:t>
            </a:r>
            <a:r>
              <a:rPr lang="ar-SA" dirty="0" smtClean="0">
                <a:latin typeface="Arial"/>
                <a:ea typeface="Times New Roman"/>
                <a:cs typeface="B Zar"/>
              </a:rPr>
              <a:t> بپردازد، بايد نسبت به مشكلات بالقوه و احتمالي</a:t>
            </a:r>
            <a:r>
              <a:rPr lang="fa-IR" dirty="0" smtClean="0">
                <a:latin typeface="Arial"/>
                <a:ea typeface="Times New Roman"/>
                <a:cs typeface="B Zar"/>
              </a:rPr>
              <a:t>، </a:t>
            </a:r>
            <a:r>
              <a:rPr lang="ar-SA" dirty="0" smtClean="0">
                <a:latin typeface="Arial"/>
                <a:ea typeface="Times New Roman"/>
                <a:cs typeface="B Zar"/>
              </a:rPr>
              <a:t>آگاهي داشته باشد تا بتواند در موقع لزوم با آنها مقابله نمايد. در سطح سازماني، كسب و كار بايد بين بخش‌هاي مختلفي كه با مشتري در ارتباط هستند و تمام بخش‌هاي مربوط به </a:t>
            </a:r>
            <a:r>
              <a:rPr lang="en-US" dirty="0" smtClean="0">
                <a:latin typeface="Arial"/>
                <a:ea typeface="Times New Roman"/>
                <a:cs typeface="B Zar"/>
              </a:rPr>
              <a:t>CRM</a:t>
            </a:r>
            <a:r>
              <a:rPr lang="fa-IR" dirty="0" smtClean="0">
                <a:latin typeface="Arial"/>
                <a:ea typeface="Times New Roman"/>
                <a:cs typeface="B Zar"/>
              </a:rPr>
              <a:t>، </a:t>
            </a:r>
            <a:r>
              <a:rPr lang="ar-SA" dirty="0" smtClean="0">
                <a:latin typeface="Arial"/>
                <a:ea typeface="Times New Roman"/>
                <a:cs typeface="B Zar"/>
              </a:rPr>
              <a:t>فعاليت مشتركي را ايجاد نمايد تا بتواند </a:t>
            </a:r>
            <a:r>
              <a:rPr lang="fa-IR" dirty="0" smtClean="0">
                <a:latin typeface="Arial"/>
                <a:ea typeface="Times New Roman"/>
                <a:cs typeface="B Zar"/>
              </a:rPr>
              <a:t>تأثيرگذارتر باشد</a:t>
            </a:r>
            <a:r>
              <a:rPr lang="ar-SA" dirty="0" smtClean="0">
                <a:latin typeface="Arial"/>
                <a:ea typeface="Times New Roman"/>
                <a:cs typeface="B Zar"/>
              </a:rPr>
              <a:t>.</a:t>
            </a:r>
            <a:endParaRPr lang="fa-IR" dirty="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چالش‏هاي اجرايي </a:t>
            </a:r>
            <a:r>
              <a:rPr lang="en-US"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اين </a:t>
            </a:r>
            <a:r>
              <a:rPr lang="fa-IR" dirty="0" smtClean="0">
                <a:latin typeface="Arial"/>
                <a:ea typeface="Times New Roman"/>
                <a:cs typeface="B Zar"/>
              </a:rPr>
              <a:t>رابطه ميان‌گروهی</a:t>
            </a:r>
            <a:r>
              <a:rPr lang="ar-SA" dirty="0" smtClean="0">
                <a:latin typeface="Arial"/>
                <a:ea typeface="Times New Roman"/>
                <a:cs typeface="B Zar"/>
              </a:rPr>
              <a:t> برقرار شده با مشتري</a:t>
            </a:r>
            <a:r>
              <a:rPr lang="fa-IR" dirty="0" smtClean="0">
                <a:latin typeface="Arial"/>
                <a:ea typeface="Times New Roman"/>
                <a:cs typeface="B Zar"/>
              </a:rPr>
              <a:t>، </a:t>
            </a:r>
            <a:r>
              <a:rPr lang="ar-SA" dirty="0" smtClean="0">
                <a:latin typeface="Arial"/>
                <a:ea typeface="Times New Roman"/>
                <a:cs typeface="B Zar"/>
              </a:rPr>
              <a:t>بر نقش كارمند در داخل سازمان نيز تأثير مي‌گذارد</a:t>
            </a:r>
            <a:r>
              <a:rPr lang="fa-IR" dirty="0" smtClean="0">
                <a:latin typeface="Arial"/>
                <a:ea typeface="Times New Roman"/>
                <a:cs typeface="B Zar"/>
              </a:rPr>
              <a:t>؛</a:t>
            </a:r>
            <a:r>
              <a:rPr lang="ar-SA" dirty="0" smtClean="0">
                <a:latin typeface="Arial"/>
                <a:ea typeface="Times New Roman"/>
                <a:cs typeface="B Zar"/>
              </a:rPr>
              <a:t> همچنين اين مسأله مي‌تواند تأكيد بر همكاري و مشاركت يك بخش خاص از </a:t>
            </a:r>
            <a:r>
              <a:rPr lang="fa-IR" dirty="0" smtClean="0">
                <a:latin typeface="Arial"/>
                <a:ea typeface="Times New Roman"/>
                <a:cs typeface="B Zar"/>
              </a:rPr>
              <a:t>شرکت را کاهش دهد</a:t>
            </a:r>
            <a:r>
              <a:rPr lang="ar-SA" dirty="0" smtClean="0">
                <a:latin typeface="Arial"/>
                <a:ea typeface="Times New Roman"/>
                <a:cs typeface="B Zar"/>
              </a:rPr>
              <a:t>. اين نوع تغييرات </a:t>
            </a:r>
            <a:r>
              <a:rPr lang="fa-IR" dirty="0" smtClean="0">
                <a:latin typeface="Arial"/>
                <a:ea typeface="Times New Roman"/>
                <a:cs typeface="B Zar"/>
              </a:rPr>
              <a:t>خط‌مشی</a:t>
            </a:r>
            <a:r>
              <a:rPr lang="ar-SA" dirty="0" smtClean="0">
                <a:latin typeface="Arial"/>
                <a:ea typeface="Times New Roman"/>
                <a:cs typeface="B Zar"/>
              </a:rPr>
              <a:t> معمولاً در مراحل اولية اجرا با مخالفت‌هايي روبه‌رو مي‌شوند. </a:t>
            </a:r>
            <a:endParaRPr lang="fa-IR"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چالش‏هاي اجرايي </a:t>
            </a:r>
            <a:r>
              <a:rPr lang="en-US"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pPr algn="just">
              <a:lnSpc>
                <a:spcPct val="115000"/>
              </a:lnSpc>
            </a:pPr>
            <a:r>
              <a:rPr lang="ar-SA" dirty="0" smtClean="0">
                <a:latin typeface="Arial"/>
                <a:ea typeface="Times New Roman"/>
                <a:cs typeface="B Zar"/>
              </a:rPr>
              <a:t>اگر بخواهيم انتقال به </a:t>
            </a:r>
            <a:r>
              <a:rPr lang="en-US" dirty="0" smtClean="0">
                <a:latin typeface="Arial"/>
                <a:ea typeface="Times New Roman"/>
                <a:cs typeface="B Zar"/>
              </a:rPr>
              <a:t>CRM</a:t>
            </a:r>
            <a:r>
              <a:rPr lang="ar-SA" dirty="0" smtClean="0">
                <a:latin typeface="Arial"/>
                <a:ea typeface="Times New Roman"/>
                <a:cs typeface="B Zar"/>
              </a:rPr>
              <a:t> به نحو مؤثري شكل بگيرد، داشتن نيروي كار ماهر و متخصص ضروري است</a:t>
            </a:r>
            <a:r>
              <a:rPr lang="fa-IR" dirty="0" smtClean="0">
                <a:latin typeface="Arial"/>
                <a:ea typeface="Times New Roman"/>
                <a:cs typeface="B Zar"/>
              </a:rPr>
              <a:t>؛</a:t>
            </a:r>
            <a:r>
              <a:rPr lang="ar-SA" dirty="0" smtClean="0">
                <a:latin typeface="Arial"/>
                <a:ea typeface="Times New Roman"/>
                <a:cs typeface="B Zar"/>
              </a:rPr>
              <a:t> همچنين </a:t>
            </a:r>
            <a:r>
              <a:rPr lang="fa-IR" dirty="0" smtClean="0">
                <a:latin typeface="Arial"/>
                <a:ea typeface="Times New Roman"/>
                <a:cs typeface="B Zar"/>
              </a:rPr>
              <a:t>شرکت‌ها</a:t>
            </a:r>
            <a:r>
              <a:rPr lang="ar-SA" dirty="0" smtClean="0">
                <a:latin typeface="Arial"/>
                <a:ea typeface="Times New Roman"/>
                <a:cs typeface="B Zar"/>
              </a:rPr>
              <a:t> بايد تعهدات مديران اجرايي را نيز جلب كرده و مقاومت‌هاي حاصل در قبال تغييرات را نيز مديريت و كنترل</a:t>
            </a:r>
            <a:endParaRPr lang="en-US" dirty="0" smtClean="0">
              <a:latin typeface="Times New Roman"/>
              <a:ea typeface="Times New Roman"/>
            </a:endParaRPr>
          </a:p>
          <a:p>
            <a:pPr algn="just">
              <a:lnSpc>
                <a:spcPct val="115000"/>
              </a:lnSpc>
            </a:pPr>
            <a:r>
              <a:rPr lang="ar-SA" dirty="0" smtClean="0">
                <a:latin typeface="Arial"/>
                <a:ea typeface="Times New Roman"/>
                <a:cs typeface="B Zar"/>
              </a:rPr>
              <a:t>نمايند. </a:t>
            </a:r>
            <a:endParaRPr lang="en-US" dirty="0" smtClean="0">
              <a:latin typeface="Times New Roman"/>
              <a:ea typeface="Times New Roman"/>
            </a:endParaRPr>
          </a:p>
          <a:p>
            <a:endParaRPr lang="fa-IR"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چالش‏هاي اجرايي </a:t>
            </a:r>
            <a:r>
              <a:rPr lang="en-US"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lnSpcReduction="10000"/>
          </a:bodyPr>
          <a:lstStyle/>
          <a:p>
            <a:r>
              <a:rPr lang="ar-SA" dirty="0" smtClean="0">
                <a:latin typeface="Arial"/>
                <a:ea typeface="Times New Roman"/>
                <a:cs typeface="B Zar"/>
              </a:rPr>
              <a:t>يكي از نكات </a:t>
            </a:r>
            <a:r>
              <a:rPr lang="fa-IR" dirty="0" smtClean="0">
                <a:latin typeface="Arial"/>
                <a:ea typeface="Times New Roman"/>
                <a:cs typeface="B Zar"/>
              </a:rPr>
              <a:t>مهم</a:t>
            </a:r>
            <a:r>
              <a:rPr lang="ar-SA" dirty="0" smtClean="0">
                <a:latin typeface="Arial"/>
                <a:ea typeface="Times New Roman"/>
                <a:cs typeface="B Zar"/>
              </a:rPr>
              <a:t> اين است كه </a:t>
            </a:r>
            <a:r>
              <a:rPr lang="fa-IR" dirty="0" smtClean="0">
                <a:latin typeface="Arial"/>
                <a:ea typeface="Times New Roman"/>
                <a:cs typeface="B Zar"/>
              </a:rPr>
              <a:t>سازمان</a:t>
            </a:r>
            <a:r>
              <a:rPr lang="ar-SA" dirty="0" smtClean="0">
                <a:latin typeface="Arial"/>
                <a:ea typeface="Times New Roman"/>
                <a:cs typeface="B Zar"/>
              </a:rPr>
              <a:t>‌ها بايد بهترين استعدادهاي مربوط به بخش‌هاي فروش و خدمات خود را حفظ نمايند</a:t>
            </a:r>
            <a:r>
              <a:rPr lang="fa-IR" dirty="0" smtClean="0">
                <a:latin typeface="Arial"/>
                <a:ea typeface="Times New Roman"/>
                <a:cs typeface="B Zar"/>
              </a:rPr>
              <a:t>؛</a:t>
            </a:r>
            <a:r>
              <a:rPr lang="ar-SA" dirty="0" smtClean="0">
                <a:latin typeface="Arial"/>
                <a:ea typeface="Times New Roman"/>
                <a:cs typeface="B Zar"/>
              </a:rPr>
              <a:t> آنها بايد مهارت‌هاي فردي اين </a:t>
            </a:r>
            <a:r>
              <a:rPr lang="fa-IR" dirty="0" smtClean="0">
                <a:latin typeface="Arial"/>
                <a:ea typeface="Times New Roman"/>
                <a:cs typeface="B Zar"/>
              </a:rPr>
              <a:t>کارکنان</a:t>
            </a:r>
            <a:r>
              <a:rPr lang="ar-SA" dirty="0" smtClean="0">
                <a:latin typeface="Arial"/>
                <a:ea typeface="Times New Roman"/>
                <a:cs typeface="B Zar"/>
              </a:rPr>
              <a:t> با استعداد را پرورش داده و به آنها پاداش دهند. به عنوان مثال در مراكز تلفن</a:t>
            </a:r>
            <a:r>
              <a:rPr lang="fa-IR" dirty="0" smtClean="0">
                <a:latin typeface="Arial"/>
                <a:ea typeface="Times New Roman"/>
                <a:cs typeface="B Zar"/>
              </a:rPr>
              <a:t>، </a:t>
            </a:r>
            <a:r>
              <a:rPr lang="ar-SA" dirty="0" smtClean="0">
                <a:latin typeface="Arial"/>
                <a:ea typeface="Times New Roman"/>
                <a:cs typeface="B Zar"/>
              </a:rPr>
              <a:t>شش ماه زمان لازم است تا يك فرد مبتدي به يك فرد ورزيده تبديل شود و شش ماه ديگر نيز طول مي‌كشد تا فرد ورزيده</a:t>
            </a:r>
            <a:r>
              <a:rPr lang="fa-IR" dirty="0" smtClean="0">
                <a:latin typeface="Arial"/>
                <a:ea typeface="Times New Roman"/>
                <a:cs typeface="B Zar"/>
              </a:rPr>
              <a:t>، </a:t>
            </a:r>
            <a:r>
              <a:rPr lang="ar-SA" dirty="0" smtClean="0">
                <a:latin typeface="Arial"/>
                <a:ea typeface="Times New Roman"/>
                <a:cs typeface="B Zar"/>
              </a:rPr>
              <a:t>به يك متخصص و حرفه‌اي تبديل شود</a:t>
            </a:r>
            <a:r>
              <a:rPr lang="fa-IR" dirty="0" smtClean="0">
                <a:latin typeface="Arial"/>
                <a:ea typeface="Times New Roman"/>
                <a:cs typeface="B Zar"/>
              </a:rPr>
              <a:t>. </a:t>
            </a:r>
            <a:endParaRPr lang="fa-IR"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چالش‏هاي اجرايي </a:t>
            </a:r>
            <a:r>
              <a:rPr lang="en-US"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كارمنداني كه در بخش‌هاي داخلي كار مي‌كنند</a:t>
            </a:r>
            <a:r>
              <a:rPr lang="fa-IR" dirty="0" smtClean="0">
                <a:latin typeface="Arial"/>
                <a:ea typeface="Times New Roman"/>
                <a:cs typeface="B Zar"/>
              </a:rPr>
              <a:t>، </a:t>
            </a:r>
            <a:r>
              <a:rPr lang="ar-SA" dirty="0" smtClean="0">
                <a:latin typeface="Arial"/>
                <a:ea typeface="Times New Roman"/>
                <a:cs typeface="B Zar"/>
              </a:rPr>
              <a:t>بايد در بحث‌هاي مربوط به نيازهاي مشتري‌ها شركت داده شوند. بازخورد مشتري‌ها بايد در فر</a:t>
            </a:r>
            <a:r>
              <a:rPr lang="fa-IR" dirty="0" smtClean="0">
                <a:latin typeface="Arial"/>
                <a:ea typeface="Times New Roman"/>
                <a:cs typeface="B Zar"/>
              </a:rPr>
              <a:t>ا</a:t>
            </a:r>
            <a:r>
              <a:rPr lang="ar-SA" dirty="0" smtClean="0">
                <a:latin typeface="Arial"/>
                <a:ea typeface="Times New Roman"/>
                <a:cs typeface="B Zar"/>
              </a:rPr>
              <a:t>يند توسعة محصولات و خدمات در نظر گرفته شود. از آنجا كه تمام بخش‌هاي سازمان در جهت كسب رضايت مشتري با هم همكاري و مشاركت مي‌كنند،</a:t>
            </a:r>
            <a:endParaRPr lang="fa-IR"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چالش‏هاي اجرايي </a:t>
            </a:r>
            <a:r>
              <a:rPr lang="en-US"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lnSpcReduction="10000"/>
          </a:bodyPr>
          <a:lstStyle/>
          <a:p>
            <a:pPr algn="just">
              <a:lnSpc>
                <a:spcPct val="115000"/>
              </a:lnSpc>
            </a:pPr>
            <a:r>
              <a:rPr lang="ar-SA" dirty="0" smtClean="0">
                <a:latin typeface="Arial"/>
                <a:ea typeface="Times New Roman"/>
                <a:cs typeface="B Zar"/>
              </a:rPr>
              <a:t>بايد يك سيستم پاداش‌دهي براي تزريق انگيزة لازم به اين حوزه‌ها در نظر گرفته شده و ايجاد شود. </a:t>
            </a:r>
            <a:r>
              <a:rPr lang="en-US" dirty="0" smtClean="0">
                <a:latin typeface="Arial"/>
                <a:ea typeface="Times New Roman"/>
                <a:cs typeface="B Zar"/>
              </a:rPr>
              <a:t>CRM</a:t>
            </a:r>
            <a:r>
              <a:rPr lang="ar-SA" dirty="0" smtClean="0">
                <a:latin typeface="Arial"/>
                <a:ea typeface="Times New Roman"/>
                <a:cs typeface="B Zar"/>
              </a:rPr>
              <a:t> نبايد از طريق پاداش‌هاي فردي پشتيباني شود</a:t>
            </a:r>
            <a:r>
              <a:rPr lang="fa-IR" dirty="0" smtClean="0">
                <a:latin typeface="Arial"/>
                <a:ea typeface="Times New Roman"/>
                <a:cs typeface="B Zar"/>
              </a:rPr>
              <a:t>؛ </a:t>
            </a:r>
            <a:endParaRPr lang="en-US" dirty="0" smtClean="0">
              <a:latin typeface="Times New Roman"/>
              <a:ea typeface="Times New Roman"/>
            </a:endParaRPr>
          </a:p>
          <a:p>
            <a:pPr algn="just">
              <a:lnSpc>
                <a:spcPct val="115000"/>
              </a:lnSpc>
            </a:pPr>
            <a:r>
              <a:rPr lang="ar-SA" dirty="0" smtClean="0">
                <a:latin typeface="Arial"/>
                <a:ea typeface="Times New Roman"/>
                <a:cs typeface="B Zar"/>
              </a:rPr>
              <a:t>به عنوان مثال، اگر يك مسؤول فروش فقط بر اساس اعداد و ارقام مربوط به فروش پاداش دريافت كند، برايش هيچ اهميتي نخواهد داش</a:t>
            </a:r>
            <a:r>
              <a:rPr lang="fa-IR" dirty="0" smtClean="0">
                <a:latin typeface="Arial"/>
                <a:ea typeface="Times New Roman"/>
                <a:cs typeface="B Zar"/>
              </a:rPr>
              <a:t>ت</a:t>
            </a:r>
            <a:r>
              <a:rPr lang="ar-SA" dirty="0" smtClean="0">
                <a:latin typeface="Arial"/>
                <a:ea typeface="Times New Roman"/>
                <a:cs typeface="B Zar"/>
              </a:rPr>
              <a:t> كه آيا بخش‌هاي ديگر به خوبي در جهت رفع نيازهاي مشتري‌ها گام بر مي‌دارند يا خير. </a:t>
            </a:r>
            <a:endParaRPr lang="en-US" dirty="0" smtClean="0">
              <a:latin typeface="Times New Roman"/>
              <a:ea typeface="Times New Roman"/>
            </a:endParaRPr>
          </a:p>
          <a:p>
            <a:endParaRPr lang="fa-I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Arial"/>
                <a:ea typeface="Times New Roman"/>
              </a:rPr>
              <a:t>تعریف </a:t>
            </a:r>
            <a:r>
              <a:rPr lang="en-US" dirty="0" smtClean="0">
                <a:latin typeface="Arial"/>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و در نهايت مديريت ارشد سازمان با استفاده از تكنيكهاي آناليز اطلاعات نظير </a:t>
            </a:r>
            <a:r>
              <a:rPr lang="en-US" dirty="0" smtClean="0">
                <a:latin typeface="Arial"/>
                <a:ea typeface="Times New Roman"/>
                <a:cs typeface="B Zar"/>
              </a:rPr>
              <a:t>Business Intelligence</a:t>
            </a:r>
            <a:r>
              <a:rPr lang="ar-SA" dirty="0" smtClean="0">
                <a:latin typeface="Arial"/>
                <a:ea typeface="Times New Roman"/>
                <a:cs typeface="B Zar"/>
              </a:rPr>
              <a:t> و تكنيكهاي مختلف آناليز بازار و فروش نسبت به تعيين استراتژي دقيق سازمان خود اقدام نمايند. تهيه يك سيستم تماس با مشتري بگونه اي كه نيازمنديهاي افراد و موسسات تجاري را پوشش بدهد و به آنها كمك كند تا ارتباط موثرتري با مشتريانشان برقرار نمايند. </a:t>
            </a:r>
            <a:endParaRPr lang="fa-IR"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b="1" dirty="0" smtClean="0">
                <a:latin typeface="B Zar"/>
                <a:ea typeface="Times New Roman"/>
              </a:rPr>
              <a:t>چالش های پیاده سازی </a:t>
            </a:r>
            <a:r>
              <a:rPr lang="en-US" b="1" dirty="0" smtClean="0">
                <a:latin typeface="B Zar"/>
                <a:ea typeface="Times New Roman"/>
              </a:rPr>
              <a:t>CRM </a:t>
            </a:r>
            <a:r>
              <a:rPr lang="fa-IR" b="1" dirty="0" smtClean="0">
                <a:latin typeface="B Zar"/>
                <a:ea typeface="Times New Roman"/>
              </a:rPr>
              <a:t>در سازمان</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می‌توان چالش‏هاي اصلي را که ممکن است يک سازمان در پياده‌سازي </a:t>
            </a:r>
            <a:r>
              <a:rPr lang="en-US" dirty="0" smtClean="0">
                <a:latin typeface="Arial"/>
                <a:ea typeface="Times New Roman"/>
                <a:cs typeface="B Zar"/>
              </a:rPr>
              <a:t>CRM</a:t>
            </a:r>
            <a:r>
              <a:rPr lang="fa-IR" dirty="0" smtClean="0">
                <a:latin typeface="Arial"/>
                <a:ea typeface="Times New Roman"/>
                <a:cs typeface="B Zar"/>
              </a:rPr>
              <a:t> با آنها مواجه شود، به سه مورد اصلي زير تقسيم کرد: </a:t>
            </a:r>
            <a:endParaRPr lang="en-US" dirty="0" smtClean="0">
              <a:latin typeface="Times New Roman"/>
              <a:ea typeface="Times New Roman"/>
            </a:endParaRPr>
          </a:p>
          <a:p>
            <a:endParaRPr lang="fa-IR"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b="1" dirty="0" smtClean="0">
                <a:latin typeface="B Zar"/>
                <a:ea typeface="Times New Roman"/>
              </a:rPr>
              <a:t>الف) هزينه راه‌اندازي اوليه</a:t>
            </a:r>
          </a:p>
        </p:txBody>
      </p:sp>
      <p:sp>
        <p:nvSpPr>
          <p:cNvPr id="3" name="Content Placeholder 2"/>
          <p:cNvSpPr>
            <a:spLocks noGrp="1"/>
          </p:cNvSpPr>
          <p:nvPr>
            <p:ph idx="1"/>
          </p:nvPr>
        </p:nvSpPr>
        <p:spPr/>
        <p:txBody>
          <a:bodyPr/>
          <a:lstStyle/>
          <a:p>
            <a:r>
              <a:rPr lang="ar-SA" dirty="0" smtClean="0">
                <a:solidFill>
                  <a:srgbClr val="000000"/>
                </a:solidFill>
                <a:latin typeface="Arial"/>
                <a:ea typeface="Times New Roman"/>
                <a:cs typeface="B Zar"/>
              </a:rPr>
              <a:t>هزينة راه</a:t>
            </a:r>
            <a:r>
              <a:rPr lang="fa-IR" dirty="0" smtClean="0">
                <a:solidFill>
                  <a:srgbClr val="000000"/>
                </a:solidFill>
                <a:latin typeface="Arial"/>
                <a:ea typeface="Times New Roman"/>
                <a:cs typeface="B Zar"/>
              </a:rPr>
              <a:t>‌</a:t>
            </a:r>
            <a:r>
              <a:rPr lang="ar-SA" dirty="0" smtClean="0">
                <a:solidFill>
                  <a:srgbClr val="000000"/>
                </a:solidFill>
                <a:latin typeface="Arial"/>
                <a:ea typeface="Times New Roman"/>
                <a:cs typeface="B Zar"/>
              </a:rPr>
              <a:t>اندازي اوليه</a:t>
            </a:r>
            <a:r>
              <a:rPr lang="fa-IR" dirty="0" smtClean="0">
                <a:solidFill>
                  <a:srgbClr val="000000"/>
                </a:solidFill>
                <a:latin typeface="Arial"/>
                <a:ea typeface="Times New Roman"/>
                <a:cs typeface="B Zar"/>
              </a:rPr>
              <a:t>، </a:t>
            </a:r>
            <a:r>
              <a:rPr lang="ar-SA" dirty="0" smtClean="0">
                <a:solidFill>
                  <a:srgbClr val="000000"/>
                </a:solidFill>
                <a:latin typeface="Arial"/>
                <a:ea typeface="Times New Roman"/>
                <a:cs typeface="B Zar"/>
              </a:rPr>
              <a:t>يكي از چالش‌هاي </a:t>
            </a:r>
            <a:r>
              <a:rPr lang="en-US" dirty="0" smtClean="0">
                <a:solidFill>
                  <a:srgbClr val="000000"/>
                </a:solidFill>
                <a:latin typeface="Arial"/>
                <a:ea typeface="Times New Roman"/>
                <a:cs typeface="B Zar"/>
              </a:rPr>
              <a:t>CRM</a:t>
            </a:r>
            <a:r>
              <a:rPr lang="ar-SA" dirty="0" smtClean="0">
                <a:solidFill>
                  <a:srgbClr val="000000"/>
                </a:solidFill>
                <a:latin typeface="Arial"/>
                <a:ea typeface="Times New Roman"/>
                <a:cs typeface="B Zar"/>
              </a:rPr>
              <a:t> محسوب مي‌شود. ممكن است سازمان‌ها </a:t>
            </a:r>
            <a:r>
              <a:rPr lang="fa-IR" dirty="0" smtClean="0">
                <a:solidFill>
                  <a:srgbClr val="000000"/>
                </a:solidFill>
                <a:latin typeface="Arial"/>
                <a:ea typeface="Times New Roman"/>
                <a:cs typeface="B Zar"/>
              </a:rPr>
              <a:t>بر روی </a:t>
            </a:r>
            <a:r>
              <a:rPr lang="ar-SA" dirty="0" smtClean="0">
                <a:solidFill>
                  <a:srgbClr val="000000"/>
                </a:solidFill>
                <a:latin typeface="Arial"/>
                <a:ea typeface="Times New Roman"/>
                <a:cs typeface="B Zar"/>
              </a:rPr>
              <a:t>ابزارهاي كاربردي مديريت مشتري</a:t>
            </a:r>
            <a:r>
              <a:rPr lang="fa-IR" dirty="0" smtClean="0">
                <a:solidFill>
                  <a:srgbClr val="000000"/>
                </a:solidFill>
                <a:latin typeface="Arial"/>
                <a:ea typeface="Times New Roman"/>
                <a:cs typeface="B Zar"/>
              </a:rPr>
              <a:t>، </a:t>
            </a:r>
            <a:r>
              <a:rPr lang="ar-SA" dirty="0" smtClean="0">
                <a:solidFill>
                  <a:srgbClr val="000000"/>
                </a:solidFill>
                <a:latin typeface="Arial"/>
                <a:ea typeface="Times New Roman"/>
                <a:cs typeface="B Zar"/>
              </a:rPr>
              <a:t>مقادير </a:t>
            </a:r>
            <a:r>
              <a:rPr lang="fa-IR" dirty="0" smtClean="0">
                <a:solidFill>
                  <a:srgbClr val="000000"/>
                </a:solidFill>
                <a:latin typeface="Arial"/>
                <a:ea typeface="Times New Roman"/>
                <a:cs typeface="B Zar"/>
              </a:rPr>
              <a:t>زيادی</a:t>
            </a:r>
            <a:r>
              <a:rPr lang="ar-SA" dirty="0" smtClean="0">
                <a:solidFill>
                  <a:srgbClr val="000000"/>
                </a:solidFill>
                <a:latin typeface="Arial"/>
                <a:ea typeface="Times New Roman"/>
                <a:cs typeface="B Zar"/>
              </a:rPr>
              <a:t> سرمايه‌گذاري كرده باشند. از آنجا كه ممكن است بعضي از اين ابزارها كاربردي اختصاصي </a:t>
            </a:r>
            <a:r>
              <a:rPr lang="fa-IR" dirty="0" smtClean="0">
                <a:solidFill>
                  <a:srgbClr val="000000"/>
                </a:solidFill>
                <a:latin typeface="Arial"/>
                <a:ea typeface="Times New Roman"/>
                <a:cs typeface="B Zar"/>
              </a:rPr>
              <a:t>داشته </a:t>
            </a:r>
            <a:r>
              <a:rPr lang="ar-SA" dirty="0" smtClean="0">
                <a:solidFill>
                  <a:srgbClr val="000000"/>
                </a:solidFill>
                <a:latin typeface="Arial"/>
                <a:ea typeface="Times New Roman"/>
                <a:cs typeface="B Zar"/>
              </a:rPr>
              <a:t>باشند، به سختي مي‌توان آنها را در بخش‌هاي مختلف به اشتراك گذارد. </a:t>
            </a:r>
            <a:endParaRPr lang="en-US" dirty="0" smtClean="0">
              <a:latin typeface="Times New Roman"/>
              <a:ea typeface="Times New Roman"/>
            </a:endParaRPr>
          </a:p>
          <a:p>
            <a:endParaRPr lang="fa-IR"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b="1" dirty="0" smtClean="0">
                <a:latin typeface="B Zar"/>
                <a:ea typeface="Times New Roman"/>
              </a:rPr>
              <a:t>ب) ابزارهاي كاربردي يكپارچه</a:t>
            </a:r>
          </a:p>
        </p:txBody>
      </p:sp>
      <p:sp>
        <p:nvSpPr>
          <p:cNvPr id="3" name="Content Placeholder 2"/>
          <p:cNvSpPr>
            <a:spLocks noGrp="1"/>
          </p:cNvSpPr>
          <p:nvPr>
            <p:ph idx="1"/>
          </p:nvPr>
        </p:nvSpPr>
        <p:spPr/>
        <p:txBody>
          <a:bodyPr/>
          <a:lstStyle/>
          <a:p>
            <a:r>
              <a:rPr lang="fa-IR" dirty="0" smtClean="0">
                <a:solidFill>
                  <a:srgbClr val="000000"/>
                </a:solidFill>
                <a:latin typeface="Arial"/>
                <a:ea typeface="Times New Roman"/>
                <a:cs typeface="B Zar"/>
              </a:rPr>
              <a:t>سازمان</a:t>
            </a:r>
            <a:r>
              <a:rPr lang="ar-SA" dirty="0" smtClean="0">
                <a:solidFill>
                  <a:srgbClr val="000000"/>
                </a:solidFill>
                <a:latin typeface="Arial"/>
                <a:ea typeface="Times New Roman"/>
                <a:cs typeface="B Zar"/>
              </a:rPr>
              <a:t>‌ها به ابزارهاي كاربردي يكپارچه‌اي نياز دارند كه بر اساس چرخه‌هاي حيات مشتري و تعاملات صورت گرفته با مشتري ايجاد شده باشد. سازمان‌هايي كه به مديريت تعاملات صورت گرفته با مشتري به زبان‌ها و واحدهاي پول</a:t>
            </a:r>
            <a:r>
              <a:rPr lang="fa-IR" dirty="0" smtClean="0">
                <a:solidFill>
                  <a:srgbClr val="000000"/>
                </a:solidFill>
                <a:latin typeface="Arial"/>
                <a:ea typeface="Times New Roman"/>
                <a:cs typeface="B Zar"/>
              </a:rPr>
              <a:t>ی</a:t>
            </a:r>
            <a:r>
              <a:rPr lang="ar-SA" dirty="0" smtClean="0">
                <a:solidFill>
                  <a:srgbClr val="000000"/>
                </a:solidFill>
                <a:latin typeface="Arial"/>
                <a:ea typeface="Times New Roman"/>
                <a:cs typeface="B Zar"/>
              </a:rPr>
              <a:t> مختلف </a:t>
            </a:r>
            <a:r>
              <a:rPr lang="fa-IR" dirty="0" smtClean="0">
                <a:solidFill>
                  <a:srgbClr val="000000"/>
                </a:solidFill>
                <a:latin typeface="Arial"/>
                <a:ea typeface="Times New Roman"/>
                <a:cs typeface="B Zar"/>
              </a:rPr>
              <a:t>نياز </a:t>
            </a:r>
            <a:r>
              <a:rPr lang="ar-SA" dirty="0" smtClean="0">
                <a:solidFill>
                  <a:srgbClr val="000000"/>
                </a:solidFill>
                <a:latin typeface="Arial"/>
                <a:ea typeface="Times New Roman"/>
                <a:cs typeface="B Zar"/>
              </a:rPr>
              <a:t>دارند، نمي‌توانند </a:t>
            </a:r>
            <a:r>
              <a:rPr lang="en-US" dirty="0" smtClean="0">
                <a:solidFill>
                  <a:srgbClr val="000000"/>
                </a:solidFill>
                <a:latin typeface="Arial"/>
                <a:ea typeface="Times New Roman"/>
                <a:cs typeface="B Zar"/>
              </a:rPr>
              <a:t>CRM</a:t>
            </a:r>
            <a:r>
              <a:rPr lang="ar-SA" dirty="0" smtClean="0">
                <a:solidFill>
                  <a:srgbClr val="000000"/>
                </a:solidFill>
                <a:latin typeface="Arial"/>
                <a:ea typeface="Times New Roman"/>
                <a:cs typeface="B Zar"/>
              </a:rPr>
              <a:t> را از طريق فناوري‌هاي سنتي به اجرا در آورند و اين كار برايش</a:t>
            </a:r>
            <a:r>
              <a:rPr lang="fa-IR" dirty="0" smtClean="0">
                <a:solidFill>
                  <a:srgbClr val="000000"/>
                </a:solidFill>
                <a:latin typeface="Arial"/>
                <a:ea typeface="Times New Roman"/>
                <a:cs typeface="B Zar"/>
              </a:rPr>
              <a:t>ان</a:t>
            </a:r>
            <a:r>
              <a:rPr lang="ar-SA" dirty="0" smtClean="0">
                <a:solidFill>
                  <a:srgbClr val="000000"/>
                </a:solidFill>
                <a:latin typeface="Arial"/>
                <a:ea typeface="Times New Roman"/>
                <a:cs typeface="B Zar"/>
              </a:rPr>
              <a:t> بسيار مشكل خواهد بود. </a:t>
            </a:r>
            <a:endParaRPr lang="en-US" dirty="0" smtClean="0">
              <a:latin typeface="Times New Roman"/>
              <a:ea typeface="Times New Roman"/>
            </a:endParaRPr>
          </a:p>
          <a:p>
            <a:endParaRPr lang="fa-IR"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b="1" dirty="0" smtClean="0">
                <a:latin typeface="B Zar"/>
                <a:ea typeface="Times New Roman"/>
              </a:rPr>
              <a:t>ج) همكاري بخش‏هاي مختلف</a:t>
            </a:r>
          </a:p>
        </p:txBody>
      </p:sp>
      <p:sp>
        <p:nvSpPr>
          <p:cNvPr id="3" name="Content Placeholder 2"/>
          <p:cNvSpPr>
            <a:spLocks noGrp="1"/>
          </p:cNvSpPr>
          <p:nvPr>
            <p:ph idx="1"/>
          </p:nvPr>
        </p:nvSpPr>
        <p:spPr/>
        <p:txBody>
          <a:bodyPr/>
          <a:lstStyle/>
          <a:p>
            <a:r>
              <a:rPr lang="en-US" dirty="0" smtClean="0">
                <a:solidFill>
                  <a:srgbClr val="000000"/>
                </a:solidFill>
                <a:latin typeface="Arial"/>
                <a:ea typeface="Times New Roman"/>
                <a:cs typeface="B Zar"/>
              </a:rPr>
              <a:t>CRM</a:t>
            </a:r>
            <a:r>
              <a:rPr lang="ar-SA" dirty="0" smtClean="0">
                <a:solidFill>
                  <a:srgbClr val="000000"/>
                </a:solidFill>
                <a:latin typeface="Arial"/>
                <a:ea typeface="Times New Roman"/>
                <a:cs typeface="B Zar"/>
              </a:rPr>
              <a:t> يك رويكرد يكپارچه است و نيازمند همكاري بخش‌هايي از كسب و كار مي‌باشد كه قبلاً به صورت خودمختار عمل مي‌كردند. داده‌هايي كه در يك بخش جمع‌آوري شده‌اند</a:t>
            </a:r>
            <a:r>
              <a:rPr lang="fa-IR" dirty="0" smtClean="0">
                <a:solidFill>
                  <a:srgbClr val="000000"/>
                </a:solidFill>
                <a:latin typeface="Arial"/>
                <a:ea typeface="Times New Roman"/>
                <a:cs typeface="B Zar"/>
              </a:rPr>
              <a:t>، </a:t>
            </a:r>
            <a:r>
              <a:rPr lang="ar-SA" dirty="0" smtClean="0">
                <a:solidFill>
                  <a:srgbClr val="000000"/>
                </a:solidFill>
                <a:latin typeface="Arial"/>
                <a:ea typeface="Times New Roman"/>
                <a:cs typeface="B Zar"/>
              </a:rPr>
              <a:t>بايد در تمام بخش‌هاي ديگر به اشتراك گذارده شوند. ممكن است بعضي از بخش‌ها نسبت به اشتراك داده‌هاي خود با ديگران</a:t>
            </a:r>
            <a:r>
              <a:rPr lang="fa-IR" dirty="0" smtClean="0">
                <a:solidFill>
                  <a:srgbClr val="000000"/>
                </a:solidFill>
                <a:latin typeface="Arial"/>
                <a:ea typeface="Times New Roman"/>
                <a:cs typeface="B Zar"/>
              </a:rPr>
              <a:t>، </a:t>
            </a:r>
            <a:r>
              <a:rPr lang="ar-SA" dirty="0" smtClean="0">
                <a:solidFill>
                  <a:srgbClr val="000000"/>
                </a:solidFill>
                <a:latin typeface="Arial"/>
                <a:ea typeface="Times New Roman"/>
                <a:cs typeface="B Zar"/>
              </a:rPr>
              <a:t>اظهار بي‌ميلي و نارضايتي نمايند. </a:t>
            </a:r>
            <a:endParaRPr lang="en-US" dirty="0" smtClean="0">
              <a:latin typeface="Times New Roman"/>
              <a:ea typeface="Times New Roman"/>
            </a:endParaRPr>
          </a:p>
          <a:p>
            <a:endParaRPr lang="fa-IR"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b="1" dirty="0" smtClean="0">
                <a:latin typeface="B Zar"/>
                <a:ea typeface="Times New Roman"/>
              </a:rPr>
              <a:t>تهیه كنندگان </a:t>
            </a:r>
            <a:r>
              <a:rPr lang="en-US" b="1" dirty="0" smtClean="0">
                <a:latin typeface="B Zar"/>
                <a:ea typeface="Times New Roman"/>
              </a:rPr>
              <a:t>CRM</a:t>
            </a:r>
            <a:endParaRPr lang="fa-IR" b="1" dirty="0" smtClean="0">
              <a:latin typeface="B Zar"/>
              <a:ea typeface="Times New Roman"/>
            </a:endParaRPr>
          </a:p>
        </p:txBody>
      </p:sp>
      <p:sp>
        <p:nvSpPr>
          <p:cNvPr id="3" name="Content Placeholder 2"/>
          <p:cNvSpPr>
            <a:spLocks noGrp="1"/>
          </p:cNvSpPr>
          <p:nvPr>
            <p:ph idx="1"/>
          </p:nvPr>
        </p:nvSpPr>
        <p:spPr/>
        <p:txBody>
          <a:bodyPr/>
          <a:lstStyle/>
          <a:p>
            <a:r>
              <a:rPr lang="en-US" dirty="0" smtClean="0">
                <a:solidFill>
                  <a:srgbClr val="000000"/>
                </a:solidFill>
                <a:latin typeface="Arial"/>
                <a:ea typeface="Times New Roman"/>
                <a:cs typeface="B Zar"/>
              </a:rPr>
              <a:t>Siebel</a:t>
            </a:r>
            <a:r>
              <a:rPr lang="en-US" dirty="0" smtClean="0">
                <a:solidFill>
                  <a:srgbClr val="000000"/>
                </a:solidFill>
                <a:latin typeface="B Zar"/>
                <a:ea typeface="Times New Roman"/>
              </a:rPr>
              <a:t> </a:t>
            </a:r>
            <a:r>
              <a:rPr lang="en-US" dirty="0" smtClean="0">
                <a:solidFill>
                  <a:srgbClr val="000000"/>
                </a:solidFill>
                <a:latin typeface="Arial"/>
                <a:ea typeface="Times New Roman"/>
                <a:cs typeface="B Zar"/>
              </a:rPr>
              <a:t>Systems</a:t>
            </a:r>
            <a:r>
              <a:rPr lang="ar-SA" dirty="0" smtClean="0">
                <a:solidFill>
                  <a:srgbClr val="000000"/>
                </a:solidFill>
                <a:latin typeface="Arial"/>
                <a:ea typeface="Times New Roman"/>
                <a:cs typeface="B Zar"/>
              </a:rPr>
              <a:t> از جمله پیشگامان در این زمینه بوده است. سایر شركت‌هایی كه در این عرصه فعالیت دارند، عبارتند از: اوراكل، آی‌بی‌ام، </a:t>
            </a:r>
            <a:r>
              <a:rPr lang="en-US" dirty="0" smtClean="0">
                <a:solidFill>
                  <a:srgbClr val="000000"/>
                </a:solidFill>
                <a:latin typeface="Arial"/>
                <a:ea typeface="Times New Roman"/>
                <a:cs typeface="B Zar"/>
              </a:rPr>
              <a:t>SAP</a:t>
            </a:r>
            <a:r>
              <a:rPr lang="ar-SA" dirty="0" smtClean="0">
                <a:solidFill>
                  <a:srgbClr val="000000"/>
                </a:solidFill>
                <a:latin typeface="Arial"/>
                <a:ea typeface="Times New Roman"/>
                <a:cs typeface="B Zar"/>
              </a:rPr>
              <a:t>، </a:t>
            </a:r>
            <a:r>
              <a:rPr lang="en-US" dirty="0" err="1" smtClean="0">
                <a:solidFill>
                  <a:srgbClr val="000000"/>
                </a:solidFill>
                <a:latin typeface="Arial"/>
                <a:ea typeface="Times New Roman"/>
                <a:cs typeface="B Zar"/>
              </a:rPr>
              <a:t>BroadVision</a:t>
            </a:r>
            <a:r>
              <a:rPr lang="ar-SA" dirty="0" smtClean="0">
                <a:solidFill>
                  <a:srgbClr val="000000"/>
                </a:solidFill>
                <a:latin typeface="Arial"/>
                <a:ea typeface="Times New Roman"/>
                <a:cs typeface="B Zar"/>
              </a:rPr>
              <a:t> و </a:t>
            </a:r>
            <a:r>
              <a:rPr lang="en-US" dirty="0" err="1" smtClean="0">
                <a:solidFill>
                  <a:srgbClr val="000000"/>
                </a:solidFill>
                <a:latin typeface="Arial"/>
                <a:ea typeface="Times New Roman"/>
                <a:cs typeface="B Zar"/>
              </a:rPr>
              <a:t>Epicor</a:t>
            </a:r>
            <a:r>
              <a:rPr lang="ar-SA" dirty="0" smtClean="0">
                <a:solidFill>
                  <a:srgbClr val="000000"/>
                </a:solidFill>
                <a:latin typeface="Arial"/>
                <a:ea typeface="Times New Roman"/>
                <a:cs typeface="B Zar"/>
              </a:rPr>
              <a:t>. این شركت‌ها توجه ویژه‌ای به قابلیت مصرف، یكپارچگی و حفظ اطلاعات دارند.  </a:t>
            </a:r>
            <a:endParaRPr lang="en-US" dirty="0" smtClean="0">
              <a:latin typeface="Times New Roman"/>
              <a:ea typeface="Times New Roman"/>
            </a:endParaRPr>
          </a:p>
          <a:p>
            <a:endParaRPr lang="fa-IR"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b="1" dirty="0" smtClean="0">
                <a:latin typeface="B Zar"/>
                <a:ea typeface="Times New Roman"/>
              </a:rPr>
              <a:t>اندازه‌گيري رضايت مشتري</a:t>
            </a:r>
          </a:p>
        </p:txBody>
      </p:sp>
      <p:sp>
        <p:nvSpPr>
          <p:cNvPr id="3" name="Content Placeholder 2"/>
          <p:cNvSpPr>
            <a:spLocks noGrp="1"/>
          </p:cNvSpPr>
          <p:nvPr>
            <p:ph idx="1"/>
          </p:nvPr>
        </p:nvSpPr>
        <p:spPr/>
        <p:txBody>
          <a:bodyPr/>
          <a:lstStyle/>
          <a:p>
            <a:r>
              <a:rPr lang="fa-IR" dirty="0" smtClean="0">
                <a:solidFill>
                  <a:srgbClr val="000000"/>
                </a:solidFill>
                <a:latin typeface="Arial"/>
                <a:ea typeface="Times New Roman"/>
                <a:cs typeface="B Zar"/>
              </a:rPr>
              <a:t>پس از پياده‏سازي سيستم‏هاي </a:t>
            </a:r>
            <a:r>
              <a:rPr lang="en-US" dirty="0" smtClean="0">
                <a:solidFill>
                  <a:srgbClr val="000000"/>
                </a:solidFill>
                <a:latin typeface="Arial"/>
                <a:ea typeface="Times New Roman"/>
                <a:cs typeface="B Zar"/>
              </a:rPr>
              <a:t>CRM</a:t>
            </a:r>
            <a:r>
              <a:rPr lang="fa-IR" dirty="0" smtClean="0">
                <a:solidFill>
                  <a:srgbClr val="000000"/>
                </a:solidFill>
                <a:latin typeface="Arial"/>
                <a:ea typeface="Times New Roman"/>
                <a:cs typeface="B Zar"/>
              </a:rPr>
              <a:t> در سازمان و تغيير رويه‏هاي جاري، سازمان بايد به طور مستمر رضايت مشتريان را اندازه‏گيري نمايد تا مشخص شود که عملکرد سازمان تا چه اندازه در ايجاد رضايت مشتريان مؤثر بوده است و همکاري بين منابع و بخش‏هاي مختلف کاري تا چه اندازه فعال می‌باشد. </a:t>
            </a:r>
            <a:endParaRPr lang="fa-IR"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اندازه‌گيري رضايت مشتري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fa-IR" dirty="0" smtClean="0">
                <a:solidFill>
                  <a:srgbClr val="000000"/>
                </a:solidFill>
                <a:latin typeface="Arial"/>
                <a:ea typeface="Times New Roman"/>
                <a:cs typeface="B Zar"/>
              </a:rPr>
              <a:t>اندازه‌گيري رضايت مشتريان، ابزار مؤثري براي کنترل عملکرد کلي سازمان ارائه کرده و سازمان را در تشخيص ضعف‏هايش و تلاش براي برطرف کردن آنها ياري مي‏دهد و امکان شناسايي برتري‏هاي اقتصادي به مقتضاي شرايط خاص زماني را فراهم می‌سازد. </a:t>
            </a:r>
            <a:endParaRPr lang="en-US" dirty="0" smtClean="0">
              <a:latin typeface="Times New Roman"/>
              <a:ea typeface="Times New Roman"/>
            </a:endParaRPr>
          </a:p>
          <a:p>
            <a:endParaRPr lang="fa-IR"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b="1" dirty="0" smtClean="0">
                <a:latin typeface="B Zar"/>
                <a:ea typeface="Times New Roman"/>
              </a:rPr>
              <a:t>رضايت مشتري</a:t>
            </a:r>
          </a:p>
        </p:txBody>
      </p:sp>
      <p:sp>
        <p:nvSpPr>
          <p:cNvPr id="3" name="Content Placeholder 2"/>
          <p:cNvSpPr>
            <a:spLocks noGrp="1"/>
          </p:cNvSpPr>
          <p:nvPr>
            <p:ph idx="1"/>
          </p:nvPr>
        </p:nvSpPr>
        <p:spPr/>
        <p:txBody>
          <a:bodyPr/>
          <a:lstStyle/>
          <a:p>
            <a:r>
              <a:rPr lang="ar-SA" dirty="0" smtClean="0">
                <a:latin typeface="Arial"/>
                <a:ea typeface="Times New Roman"/>
                <a:cs typeface="B Zar"/>
              </a:rPr>
              <a:t>ادواردز دمينگ در اين رابطه مي</a:t>
            </a:r>
            <a:r>
              <a:rPr lang="fa-IR" dirty="0" smtClean="0">
                <a:latin typeface="Arial"/>
                <a:ea typeface="Times New Roman"/>
                <a:cs typeface="B Zar"/>
              </a:rPr>
              <a:t>‌</a:t>
            </a:r>
            <a:r>
              <a:rPr lang="ar-SA" dirty="0" smtClean="0">
                <a:latin typeface="Arial"/>
                <a:ea typeface="Times New Roman"/>
                <a:cs typeface="B Zar"/>
              </a:rPr>
              <a:t>گويد: </a:t>
            </a:r>
            <a:r>
              <a:rPr lang="fa-IR" dirty="0" smtClean="0">
                <a:latin typeface="Arial"/>
                <a:ea typeface="Times New Roman"/>
                <a:cs typeface="B Zar"/>
              </a:rPr>
              <a:t>«</a:t>
            </a:r>
            <a:r>
              <a:rPr lang="ar-SA" dirty="0" smtClean="0">
                <a:latin typeface="Arial"/>
                <a:ea typeface="Times New Roman"/>
                <a:cs typeface="B Zar"/>
              </a:rPr>
              <a:t>سود در تجارت، مستلزم مراجعه دوباره مشتري است، مشترياني كه به داشتن كالا يا خدمات شما مباهات كرده و دوستانشان را هم به مصرف كالا يا خدمات شما تشويق مي</a:t>
            </a:r>
            <a:r>
              <a:rPr lang="fa-IR" dirty="0" smtClean="0">
                <a:latin typeface="Arial"/>
                <a:ea typeface="Times New Roman"/>
                <a:cs typeface="B Zar"/>
              </a:rPr>
              <a:t>‏</a:t>
            </a:r>
            <a:r>
              <a:rPr lang="ar-SA" dirty="0" smtClean="0">
                <a:latin typeface="Arial"/>
                <a:ea typeface="Times New Roman"/>
                <a:cs typeface="B Zar"/>
              </a:rPr>
              <a:t>ك</a:t>
            </a:r>
            <a:r>
              <a:rPr lang="fa-IR" dirty="0" smtClean="0">
                <a:latin typeface="Arial"/>
                <a:ea typeface="Times New Roman"/>
                <a:cs typeface="B Zar"/>
              </a:rPr>
              <a:t>ن</a:t>
            </a:r>
            <a:r>
              <a:rPr lang="ar-SA" dirty="0" smtClean="0">
                <a:latin typeface="Arial"/>
                <a:ea typeface="Times New Roman"/>
                <a:cs typeface="B Zar"/>
              </a:rPr>
              <a:t>ند. </a:t>
            </a:r>
            <a:r>
              <a:rPr lang="fa-IR" dirty="0" smtClean="0">
                <a:latin typeface="Arial"/>
                <a:ea typeface="Times New Roman"/>
                <a:cs typeface="B Zar"/>
              </a:rPr>
              <a:t>بنابراين بايد سنجش رضايت مشتريان را در فرايندهاي کاري منظور کرد». </a:t>
            </a:r>
            <a:endParaRPr lang="en-US" dirty="0" smtClean="0">
              <a:latin typeface="Times New Roman"/>
              <a:ea typeface="Times New Roman"/>
            </a:endParaRPr>
          </a:p>
          <a:p>
            <a:endParaRPr lang="fa-IR"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رضايت مشتري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fontScale="92500"/>
          </a:bodyPr>
          <a:lstStyle/>
          <a:p>
            <a:pPr algn="just">
              <a:lnSpc>
                <a:spcPct val="115000"/>
              </a:lnSpc>
            </a:pPr>
            <a:r>
              <a:rPr lang="ar-SA" dirty="0" smtClean="0">
                <a:latin typeface="Arial"/>
                <a:ea typeface="Times New Roman"/>
                <a:cs typeface="B Zar"/>
              </a:rPr>
              <a:t>الف</a:t>
            </a:r>
            <a:r>
              <a:rPr lang="fa-IR" dirty="0" smtClean="0">
                <a:latin typeface="Arial"/>
                <a:ea typeface="Times New Roman"/>
                <a:cs typeface="B Zar"/>
              </a:rPr>
              <a:t>) </a:t>
            </a:r>
            <a:r>
              <a:rPr lang="ar-SA" dirty="0" smtClean="0">
                <a:latin typeface="Arial"/>
                <a:ea typeface="Times New Roman"/>
                <a:cs typeface="B Zar"/>
              </a:rPr>
              <a:t>شناسايي انتظارات مشتري</a:t>
            </a:r>
            <a:endParaRPr lang="en-US" dirty="0" smtClean="0">
              <a:latin typeface="Times New Roman"/>
              <a:ea typeface="Times New Roman"/>
            </a:endParaRPr>
          </a:p>
          <a:p>
            <a:pPr algn="just">
              <a:lnSpc>
                <a:spcPct val="115000"/>
              </a:lnSpc>
            </a:pPr>
            <a:r>
              <a:rPr lang="ar-SA" dirty="0" smtClean="0">
                <a:latin typeface="Arial"/>
                <a:ea typeface="Times New Roman"/>
                <a:cs typeface="B Zar"/>
              </a:rPr>
              <a:t>ب</a:t>
            </a:r>
            <a:r>
              <a:rPr lang="fa-IR" dirty="0" smtClean="0">
                <a:latin typeface="Arial"/>
                <a:ea typeface="Times New Roman"/>
                <a:cs typeface="B Zar"/>
              </a:rPr>
              <a:t>) </a:t>
            </a:r>
            <a:r>
              <a:rPr lang="ar-SA" dirty="0" smtClean="0">
                <a:latin typeface="Arial"/>
                <a:ea typeface="Times New Roman"/>
                <a:cs typeface="B Zar"/>
              </a:rPr>
              <a:t>طراحي كالا و خدمات بر اساس نيازها و انتظارات مشتري</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ج) توليد و تحويل</a:t>
            </a:r>
            <a:endParaRPr lang="en-US" dirty="0" smtClean="0">
              <a:latin typeface="Times New Roman"/>
              <a:ea typeface="Times New Roman"/>
            </a:endParaRPr>
          </a:p>
          <a:p>
            <a:pPr algn="just">
              <a:lnSpc>
                <a:spcPct val="115000"/>
              </a:lnSpc>
            </a:pPr>
            <a:r>
              <a:rPr lang="ar-SA" dirty="0" smtClean="0">
                <a:latin typeface="Arial"/>
                <a:ea typeface="Times New Roman"/>
                <a:cs typeface="B Zar"/>
              </a:rPr>
              <a:t>د</a:t>
            </a:r>
            <a:r>
              <a:rPr lang="fa-IR" dirty="0" smtClean="0">
                <a:latin typeface="Arial"/>
                <a:ea typeface="Times New Roman"/>
                <a:cs typeface="B Zar"/>
              </a:rPr>
              <a:t>) </a:t>
            </a:r>
            <a:r>
              <a:rPr lang="ar-SA" dirty="0" smtClean="0">
                <a:latin typeface="Arial"/>
                <a:ea typeface="Times New Roman"/>
                <a:cs typeface="B Zar"/>
              </a:rPr>
              <a:t>مديريت </a:t>
            </a:r>
            <a:r>
              <a:rPr lang="fa-IR" dirty="0" smtClean="0">
                <a:latin typeface="Arial"/>
                <a:ea typeface="Times New Roman"/>
                <a:cs typeface="B Zar"/>
              </a:rPr>
              <a:t>انتظارات</a:t>
            </a:r>
            <a:r>
              <a:rPr lang="ar-SA" dirty="0" smtClean="0">
                <a:latin typeface="Arial"/>
                <a:ea typeface="Times New Roman"/>
                <a:cs typeface="B Zar"/>
              </a:rPr>
              <a:t> مشتري</a:t>
            </a:r>
            <a:endParaRPr lang="en-US" dirty="0" smtClean="0">
              <a:latin typeface="Times New Roman"/>
              <a:ea typeface="Times New Roman"/>
            </a:endParaRPr>
          </a:p>
          <a:p>
            <a:pPr algn="just">
              <a:lnSpc>
                <a:spcPct val="115000"/>
              </a:lnSpc>
            </a:pPr>
            <a:r>
              <a:rPr lang="ar-SA" dirty="0" smtClean="0">
                <a:latin typeface="Arial"/>
                <a:ea typeface="Times New Roman"/>
                <a:cs typeface="B Zar"/>
              </a:rPr>
              <a:t>هـ) سنجش رضايت مشتري</a:t>
            </a:r>
            <a:endParaRPr lang="en-US" dirty="0" smtClean="0">
              <a:latin typeface="Times New Roman"/>
              <a:ea typeface="Times New Roman"/>
            </a:endParaRPr>
          </a:p>
          <a:p>
            <a:pPr algn="just">
              <a:lnSpc>
                <a:spcPct val="115000"/>
              </a:lnSpc>
            </a:pPr>
            <a:r>
              <a:rPr lang="ar-SA" dirty="0" smtClean="0">
                <a:latin typeface="Arial"/>
                <a:ea typeface="Times New Roman"/>
                <a:cs typeface="B Zar"/>
              </a:rPr>
              <a:t>و</a:t>
            </a:r>
            <a:r>
              <a:rPr lang="fa-IR" dirty="0" smtClean="0">
                <a:latin typeface="Arial"/>
                <a:ea typeface="Times New Roman"/>
                <a:cs typeface="B Zar"/>
              </a:rPr>
              <a:t>) </a:t>
            </a:r>
            <a:r>
              <a:rPr lang="ar-SA" dirty="0" smtClean="0">
                <a:latin typeface="Arial"/>
                <a:ea typeface="Times New Roman"/>
                <a:cs typeface="B Zar"/>
              </a:rPr>
              <a:t>مديريت شكايت مشتريان</a:t>
            </a:r>
            <a:endParaRPr lang="en-US" dirty="0" smtClean="0">
              <a:latin typeface="Times New Roman"/>
              <a:ea typeface="Times New Roman"/>
            </a:endParaRPr>
          </a:p>
          <a:p>
            <a:endParaRPr lang="fa-IR"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رضايت مشتري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pPr algn="just">
              <a:lnSpc>
                <a:spcPct val="115000"/>
              </a:lnSpc>
            </a:pPr>
            <a:r>
              <a:rPr lang="fa-IR" dirty="0" smtClean="0">
                <a:solidFill>
                  <a:srgbClr val="000000"/>
                </a:solidFill>
                <a:latin typeface="Arial"/>
                <a:ea typeface="Times New Roman"/>
                <a:cs typeface="B Zar"/>
              </a:rPr>
              <a:t>در اندازه‌گيري ميزان رضايت مشتريان، روش‏هاي مختلفي وجود دارد که در زير به دو مورد آن اشاره مي‏شود. </a:t>
            </a:r>
            <a:endParaRPr lang="en-US" dirty="0" smtClean="0">
              <a:latin typeface="Times New Roman"/>
              <a:ea typeface="Times New Roman"/>
            </a:endParaRPr>
          </a:p>
          <a:p>
            <a:pPr algn="just">
              <a:lnSpc>
                <a:spcPct val="115000"/>
              </a:lnSpc>
            </a:pPr>
            <a:r>
              <a:rPr lang="fa-IR" dirty="0" smtClean="0">
                <a:solidFill>
                  <a:srgbClr val="000000"/>
                </a:solidFill>
                <a:latin typeface="Arial"/>
                <a:ea typeface="Times New Roman"/>
                <a:cs typeface="B Zar"/>
              </a:rPr>
              <a:t>بين رضايت مشتريان و سطح عملکرد سازمان، فاصله و شکافي وجود دارد که اين فاصله را بيانگر کيفيت محصولات ارائه شده مي‏دانند. </a:t>
            </a:r>
            <a:endParaRPr lang="en-US" dirty="0" smtClean="0">
              <a:latin typeface="Times New Roman"/>
              <a:ea typeface="Times New Roman"/>
            </a:endParaRPr>
          </a:p>
          <a:p>
            <a:endParaRPr lang="fa-I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Arial"/>
                <a:ea typeface="Times New Roman"/>
              </a:rPr>
              <a:t>تعریف </a:t>
            </a:r>
            <a:r>
              <a:rPr lang="en-US" dirty="0" smtClean="0">
                <a:latin typeface="Arial"/>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اين سيستم بايستي بتواند با ارائه يك راه حل ساده و موثر قابليت تصميم گيري هاي مناسب تجاري، بالابردن سهم فروش بيشتر بازار و در نهايت رضايت بالاي مشتري را مهيا نمايد</a:t>
            </a:r>
            <a:r>
              <a:rPr lang="fa-IR" dirty="0" smtClean="0">
                <a:latin typeface="Arial"/>
                <a:ea typeface="Times New Roman"/>
                <a:cs typeface="B Zar"/>
              </a:rPr>
              <a:t>.</a:t>
            </a:r>
            <a:endParaRPr lang="en-US" dirty="0" smtClean="0">
              <a:latin typeface="Times New Roman"/>
              <a:ea typeface="Times New Roman"/>
            </a:endParaRPr>
          </a:p>
          <a:p>
            <a:endParaRPr lang="fa-IR" dirty="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b="1" dirty="0" smtClean="0">
                <a:latin typeface="B Zar"/>
                <a:ea typeface="Times New Roman"/>
              </a:rPr>
              <a:t>عملکرد سازمان – انتظارات= کیفیت</a:t>
            </a:r>
          </a:p>
        </p:txBody>
      </p:sp>
      <p:sp>
        <p:nvSpPr>
          <p:cNvPr id="3" name="Content Placeholder 2"/>
          <p:cNvSpPr>
            <a:spLocks noGrp="1"/>
          </p:cNvSpPr>
          <p:nvPr>
            <p:ph idx="1"/>
          </p:nvPr>
        </p:nvSpPr>
        <p:spPr/>
        <p:txBody>
          <a:bodyPr/>
          <a:lstStyle/>
          <a:p>
            <a:r>
              <a:rPr lang="fa-IR" dirty="0" smtClean="0">
                <a:latin typeface="Arial"/>
                <a:ea typeface="Times New Roman"/>
                <a:cs typeface="B Zar"/>
              </a:rPr>
              <a:t>اين فاصله‏ ميان خدمات مورد نظر مشتري و خدمات دريافت شده توسط مشتري، اولاً بيانگر اندازه و مقدار کيفيت خدمات ارائه شده است و ثانياً مبين رضايت و عدم‌رضايت مشتري مي‏باشد. فاصله مذکور متناسب با مأموريت و کارکردهاي هر سازمان متفاوت خواهد بود. </a:t>
            </a:r>
            <a:endParaRPr lang="en-US" dirty="0" smtClean="0">
              <a:latin typeface="Times New Roman"/>
              <a:ea typeface="Times New Roman"/>
            </a:endParaRPr>
          </a:p>
          <a:p>
            <a:endParaRPr lang="fa-IR"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عملکرد سازمان – انتظارات= کیفیت</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يکي ديگر از روش‌هايي که می‌توان براي اندازه‏گيري رضايت مشتريان به کار برد، استفاده از پرسشنامه است. تنظيم يک پرسشنامه دقيق و تجزيه و تحليل اطلاعات حاصل از آن مي‏تواند در بهبود رضايت مشتريان (بخصوص در صنايع) بسيار مفيد باشد. البته الگوي مشترکي در مورد تهيه پرسشنامه وجود ندارد و هر سازمان بايد متناسب با فعاليت‏هاي خود به طراحي آن اقدام نمايد. </a:t>
            </a:r>
            <a:endParaRPr lang="en-US" dirty="0" smtClean="0">
              <a:latin typeface="Times New Roman"/>
              <a:ea typeface="Times New Roman"/>
            </a:endParaRPr>
          </a:p>
          <a:p>
            <a:endParaRPr lang="fa-IR"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b="1" dirty="0" smtClean="0">
                <a:latin typeface="B Zar"/>
                <a:ea typeface="Times New Roman"/>
              </a:rPr>
              <a:t>نتایج استفاده از </a:t>
            </a:r>
            <a:r>
              <a:rPr lang="en-US" b="1" dirty="0" smtClean="0">
                <a:latin typeface="B Zar"/>
                <a:ea typeface="Times New Roman"/>
              </a:rPr>
              <a:t>CRM</a:t>
            </a:r>
            <a:endParaRPr lang="fa-IR" b="1" dirty="0" smtClean="0">
              <a:latin typeface="B Zar"/>
              <a:ea typeface="Times New Roman"/>
            </a:endParaRPr>
          </a:p>
        </p:txBody>
      </p:sp>
      <p:sp>
        <p:nvSpPr>
          <p:cNvPr id="3" name="Content Placeholder 2"/>
          <p:cNvSpPr>
            <a:spLocks noGrp="1"/>
          </p:cNvSpPr>
          <p:nvPr>
            <p:ph idx="1"/>
          </p:nvPr>
        </p:nvSpPr>
        <p:spPr/>
        <p:txBody>
          <a:bodyPr/>
          <a:lstStyle/>
          <a:p>
            <a:pPr algn="just">
              <a:lnSpc>
                <a:spcPct val="115000"/>
              </a:lnSpc>
            </a:pPr>
            <a:r>
              <a:rPr lang="ar-SA" dirty="0" smtClean="0">
                <a:latin typeface="Arial"/>
                <a:ea typeface="Times New Roman"/>
                <a:cs typeface="B Zar"/>
              </a:rPr>
              <a:t>*بكارگيري داده ها و اطلاعات مشترك به برتري در مديريت دانش منجر مي شود؛</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 </a:t>
            </a:r>
            <a:r>
              <a:rPr lang="ar-SA" dirty="0" smtClean="0">
                <a:latin typeface="Arial"/>
                <a:ea typeface="Times New Roman"/>
                <a:cs typeface="B Zar"/>
              </a:rPr>
              <a:t>منتفع شدن سازمانها ازطريق بهبود نگهداري اطلاعات، تقويت آنها در جهت تخصيص آسان منابع و يافتن بهترين راه حلها و متناسب سازي سريع آنها با نيازهاي مشتريان؛</a:t>
            </a:r>
            <a:endParaRPr lang="en-US" dirty="0" smtClean="0">
              <a:latin typeface="Times New Roman"/>
              <a:ea typeface="Times New Roman"/>
            </a:endParaRPr>
          </a:p>
          <a:p>
            <a:endParaRPr lang="fa-IR"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نتایج استفاده از </a:t>
            </a:r>
            <a:r>
              <a:rPr lang="en-US" b="1"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pPr algn="just">
              <a:lnSpc>
                <a:spcPct val="115000"/>
              </a:lnSpc>
            </a:pPr>
            <a:r>
              <a:rPr lang="fa-IR" dirty="0" smtClean="0">
                <a:latin typeface="Arial"/>
                <a:ea typeface="Times New Roman"/>
                <a:cs typeface="B Zar"/>
              </a:rPr>
              <a:t>*</a:t>
            </a:r>
            <a:r>
              <a:rPr lang="ar-SA" dirty="0" smtClean="0">
                <a:latin typeface="Arial"/>
                <a:ea typeface="Times New Roman"/>
                <a:cs typeface="B Zar"/>
              </a:rPr>
              <a:t>توسعه و بكارگيري يك چارچوب »مديريت دانش« مناسب و يك سيستم مديريت موثر </a:t>
            </a:r>
            <a:r>
              <a:rPr lang="fa-IR" dirty="0" smtClean="0">
                <a:latin typeface="Arial"/>
                <a:ea typeface="Times New Roman"/>
                <a:cs typeface="B Zar"/>
              </a:rPr>
              <a:t>براي بدست </a:t>
            </a:r>
            <a:r>
              <a:rPr lang="ar-SA" dirty="0" smtClean="0">
                <a:latin typeface="Arial"/>
                <a:ea typeface="Times New Roman"/>
                <a:cs typeface="B Zar"/>
              </a:rPr>
              <a:t>آوردن سرمايه فكري براي سازمان و اعمال نفوذ بر آن</a:t>
            </a:r>
            <a:endParaRPr lang="en-US" dirty="0" smtClean="0">
              <a:latin typeface="Times New Roman"/>
              <a:ea typeface="Times New Roman"/>
            </a:endParaRPr>
          </a:p>
          <a:p>
            <a:pPr algn="just">
              <a:lnSpc>
                <a:spcPct val="115000"/>
              </a:lnSpc>
            </a:pPr>
            <a:r>
              <a:rPr lang="ar-SA" dirty="0" smtClean="0">
                <a:latin typeface="Arial"/>
                <a:ea typeface="Times New Roman"/>
                <a:cs typeface="B Zar"/>
              </a:rPr>
              <a:t> * افزايش كار تيمي، كاهش بار كاري و بهبود اثربخشي به طرز چشمگير. </a:t>
            </a:r>
            <a:endParaRPr lang="en-US" dirty="0" smtClean="0">
              <a:latin typeface="Times New Roman"/>
              <a:ea typeface="Times New Roman"/>
            </a:endParaRPr>
          </a:p>
          <a:p>
            <a:endParaRPr lang="fa-IR" dirty="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b="1" dirty="0" smtClean="0">
                <a:latin typeface="B Zar"/>
                <a:ea typeface="Times New Roman"/>
              </a:rPr>
              <a:t>نتيجه‏گيري</a:t>
            </a:r>
          </a:p>
        </p:txBody>
      </p:sp>
      <p:sp>
        <p:nvSpPr>
          <p:cNvPr id="3" name="Content Placeholder 2"/>
          <p:cNvSpPr>
            <a:spLocks noGrp="1"/>
          </p:cNvSpPr>
          <p:nvPr>
            <p:ph idx="1"/>
          </p:nvPr>
        </p:nvSpPr>
        <p:spPr/>
        <p:txBody>
          <a:bodyPr>
            <a:normAutofit lnSpcReduction="10000"/>
          </a:bodyPr>
          <a:lstStyle/>
          <a:p>
            <a:r>
              <a:rPr lang="ar-SA" dirty="0" smtClean="0">
                <a:latin typeface="Arial"/>
                <a:ea typeface="Times New Roman"/>
                <a:cs typeface="B Zar"/>
              </a:rPr>
              <a:t>يكي از مهمترين دلايلي كه سازمان</a:t>
            </a:r>
            <a:r>
              <a:rPr lang="fa-IR" dirty="0" smtClean="0">
                <a:latin typeface="Arial"/>
                <a:ea typeface="Times New Roman"/>
                <a:cs typeface="B Zar"/>
              </a:rPr>
              <a:t>‏</a:t>
            </a:r>
            <a:r>
              <a:rPr lang="ar-SA" dirty="0" smtClean="0">
                <a:latin typeface="Arial"/>
                <a:ea typeface="Times New Roman"/>
                <a:cs typeface="B Zar"/>
              </a:rPr>
              <a:t>ها از برنامه‌هاي كاربردي</a:t>
            </a:r>
            <a:r>
              <a:rPr lang="fa-IR" dirty="0" smtClean="0">
                <a:latin typeface="Arial"/>
                <a:ea typeface="Times New Roman"/>
                <a:cs typeface="B Zar"/>
              </a:rPr>
              <a:t> در سازمان </a:t>
            </a:r>
            <a:r>
              <a:rPr lang="ar-SA" dirty="0" smtClean="0">
                <a:latin typeface="Arial"/>
                <a:ea typeface="Times New Roman"/>
                <a:cs typeface="B Zar"/>
              </a:rPr>
              <a:t>استفاده مي‌كنند</a:t>
            </a:r>
            <a:r>
              <a:rPr lang="fa-IR" dirty="0" smtClean="0">
                <a:latin typeface="Arial"/>
                <a:ea typeface="Times New Roman"/>
                <a:cs typeface="B Zar"/>
              </a:rPr>
              <a:t>، </a:t>
            </a:r>
            <a:r>
              <a:rPr lang="ar-SA" dirty="0" smtClean="0">
                <a:latin typeface="Arial"/>
                <a:ea typeface="Times New Roman"/>
                <a:cs typeface="B Zar"/>
              </a:rPr>
              <a:t>ب</a:t>
            </a:r>
            <a:r>
              <a:rPr lang="fa-IR" dirty="0" smtClean="0">
                <a:latin typeface="Arial"/>
                <a:ea typeface="Times New Roman"/>
                <a:cs typeface="B Zar"/>
              </a:rPr>
              <a:t>ه </a:t>
            </a:r>
            <a:r>
              <a:rPr lang="ar-SA" dirty="0" smtClean="0">
                <a:latin typeface="Arial"/>
                <a:ea typeface="Times New Roman"/>
                <a:cs typeface="B Zar"/>
              </a:rPr>
              <a:t>دست آوردن و حفظ بلندمدت </a:t>
            </a:r>
            <a:r>
              <a:rPr lang="fa-IR" dirty="0" smtClean="0">
                <a:latin typeface="Arial"/>
                <a:ea typeface="Times New Roman"/>
                <a:cs typeface="B Zar"/>
              </a:rPr>
              <a:t>مشتری </a:t>
            </a:r>
            <a:r>
              <a:rPr lang="ar-SA" dirty="0" smtClean="0">
                <a:latin typeface="Arial"/>
                <a:ea typeface="Times New Roman"/>
                <a:cs typeface="B Zar"/>
              </a:rPr>
              <a:t>و ارزش‌گذاري براي </a:t>
            </a:r>
            <a:r>
              <a:rPr lang="fa-IR" dirty="0" smtClean="0">
                <a:latin typeface="Arial"/>
                <a:ea typeface="Times New Roman"/>
                <a:cs typeface="B Zar"/>
              </a:rPr>
              <a:t>وی می‌باشد </a:t>
            </a:r>
            <a:r>
              <a:rPr lang="ar-SA" dirty="0" smtClean="0">
                <a:latin typeface="Arial"/>
                <a:ea typeface="Times New Roman"/>
                <a:cs typeface="B Zar"/>
              </a:rPr>
              <a:t>كه </a:t>
            </a:r>
            <a:r>
              <a:rPr lang="fa-IR" dirty="0" smtClean="0">
                <a:latin typeface="Arial"/>
                <a:ea typeface="Times New Roman"/>
                <a:cs typeface="B Zar"/>
              </a:rPr>
              <a:t>«</a:t>
            </a:r>
            <a:r>
              <a:rPr lang="ar-SA" dirty="0" smtClean="0">
                <a:latin typeface="Arial"/>
                <a:ea typeface="Times New Roman"/>
                <a:cs typeface="B Zar"/>
              </a:rPr>
              <a:t>مديريت ارتباط با مشتري</a:t>
            </a:r>
            <a:r>
              <a:rPr lang="fa-IR" dirty="0" smtClean="0">
                <a:latin typeface="Arial"/>
                <a:ea typeface="Times New Roman"/>
                <a:cs typeface="B Zar"/>
              </a:rPr>
              <a:t>» </a:t>
            </a:r>
            <a:r>
              <a:rPr lang="ar-SA" dirty="0" smtClean="0">
                <a:latin typeface="Arial"/>
                <a:ea typeface="Times New Roman"/>
                <a:cs typeface="B Zar"/>
              </a:rPr>
              <a:t>ناميده مي‌شود. برنامه‌هاي كاربردي </a:t>
            </a:r>
            <a:r>
              <a:rPr lang="en-US" dirty="0" smtClean="0">
                <a:latin typeface="Arial"/>
                <a:ea typeface="Times New Roman"/>
                <a:cs typeface="B Zar"/>
              </a:rPr>
              <a:t>CRM</a:t>
            </a:r>
            <a:r>
              <a:rPr lang="en-US" dirty="0" smtClean="0">
                <a:latin typeface="B Zar"/>
                <a:ea typeface="Times New Roman"/>
              </a:rPr>
              <a:t> </a:t>
            </a:r>
            <a:r>
              <a:rPr lang="ar-SA" dirty="0" smtClean="0">
                <a:latin typeface="Arial"/>
                <a:ea typeface="Times New Roman"/>
                <a:cs typeface="B Zar"/>
              </a:rPr>
              <a:t>مي‌تواند براي پشتيباني از كل فر</a:t>
            </a:r>
            <a:r>
              <a:rPr lang="fa-IR" dirty="0" smtClean="0">
                <a:latin typeface="Arial"/>
                <a:ea typeface="Times New Roman"/>
                <a:cs typeface="B Zar"/>
              </a:rPr>
              <a:t>ا</a:t>
            </a:r>
            <a:r>
              <a:rPr lang="ar-SA" dirty="0" smtClean="0">
                <a:latin typeface="Arial"/>
                <a:ea typeface="Times New Roman"/>
                <a:cs typeface="B Zar"/>
              </a:rPr>
              <a:t>يندهاي مشتري</a:t>
            </a:r>
            <a:r>
              <a:rPr lang="fa-IR" dirty="0" smtClean="0">
                <a:latin typeface="Arial"/>
                <a:ea typeface="Times New Roman"/>
                <a:cs typeface="B Zar"/>
              </a:rPr>
              <a:t>‌</a:t>
            </a:r>
            <a:r>
              <a:rPr lang="ar-SA" dirty="0" smtClean="0">
                <a:latin typeface="Arial"/>
                <a:ea typeface="Times New Roman"/>
                <a:cs typeface="B Zar"/>
              </a:rPr>
              <a:t>مدار </a:t>
            </a:r>
            <a:r>
              <a:rPr lang="fa-IR" dirty="0" smtClean="0">
                <a:latin typeface="Arial"/>
                <a:ea typeface="Times New Roman"/>
                <a:cs typeface="B Zar"/>
              </a:rPr>
              <a:t> (</a:t>
            </a:r>
            <a:r>
              <a:rPr lang="en-US" dirty="0" smtClean="0">
                <a:latin typeface="Arial"/>
                <a:ea typeface="Times New Roman"/>
                <a:cs typeface="B Zar"/>
              </a:rPr>
              <a:t>Customer-Centric</a:t>
            </a:r>
            <a:r>
              <a:rPr lang="fa-IR" dirty="0" smtClean="0">
                <a:latin typeface="Arial"/>
                <a:ea typeface="Times New Roman"/>
                <a:cs typeface="B Zar"/>
              </a:rPr>
              <a:t>) </a:t>
            </a:r>
            <a:r>
              <a:rPr lang="ar-SA" dirty="0" smtClean="0">
                <a:latin typeface="Arial"/>
                <a:ea typeface="Times New Roman"/>
                <a:cs typeface="B Zar"/>
              </a:rPr>
              <a:t>در سازمان</a:t>
            </a:r>
            <a:r>
              <a:rPr lang="fa-IR" dirty="0" smtClean="0">
                <a:latin typeface="Arial"/>
                <a:ea typeface="Times New Roman"/>
                <a:cs typeface="B Zar"/>
              </a:rPr>
              <a:t>‌</a:t>
            </a:r>
            <a:r>
              <a:rPr lang="ar-SA" dirty="0" smtClean="0">
                <a:latin typeface="Arial"/>
                <a:ea typeface="Times New Roman"/>
                <a:cs typeface="B Zar"/>
              </a:rPr>
              <a:t>ها</a:t>
            </a:r>
            <a:r>
              <a:rPr lang="fa-IR" dirty="0" smtClean="0">
                <a:latin typeface="Arial"/>
                <a:ea typeface="Times New Roman"/>
                <a:cs typeface="B Zar"/>
              </a:rPr>
              <a:t>، </a:t>
            </a:r>
            <a:r>
              <a:rPr lang="ar-SA" dirty="0" smtClean="0">
                <a:latin typeface="Arial"/>
                <a:ea typeface="Times New Roman"/>
                <a:cs typeface="B Zar"/>
              </a:rPr>
              <a:t>در هر اندازه و سطحي شامل بازاريابي، فروش و خدمات مشتري استفاده شود. </a:t>
            </a:r>
            <a:endParaRPr lang="fa-IR" dirty="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نتيجه‏گيري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امروزه </a:t>
            </a:r>
            <a:r>
              <a:rPr lang="fa-IR" dirty="0" smtClean="0">
                <a:latin typeface="Arial"/>
                <a:ea typeface="Times New Roman"/>
                <a:cs typeface="B Zar"/>
              </a:rPr>
              <a:t>به منظور حفظ </a:t>
            </a:r>
            <a:r>
              <a:rPr lang="ar-SA" dirty="0" smtClean="0">
                <a:latin typeface="Arial"/>
                <a:ea typeface="Times New Roman"/>
                <a:cs typeface="B Zar"/>
              </a:rPr>
              <a:t>قدرت رقابتي</a:t>
            </a:r>
            <a:r>
              <a:rPr lang="fa-IR" dirty="0" smtClean="0">
                <a:latin typeface="Arial"/>
                <a:ea typeface="Times New Roman"/>
                <a:cs typeface="B Zar"/>
              </a:rPr>
              <a:t>، </a:t>
            </a:r>
            <a:r>
              <a:rPr lang="ar-SA" dirty="0" smtClean="0">
                <a:latin typeface="Arial"/>
                <a:ea typeface="Times New Roman"/>
                <a:cs typeface="B Zar"/>
              </a:rPr>
              <a:t>همه</a:t>
            </a:r>
            <a:r>
              <a:rPr lang="fa-IR" dirty="0" smtClean="0">
                <a:latin typeface="Arial"/>
                <a:ea typeface="Times New Roman"/>
                <a:cs typeface="B Zar"/>
              </a:rPr>
              <a:t> سازمان‏ها </a:t>
            </a:r>
            <a:r>
              <a:rPr lang="ar-SA" dirty="0" smtClean="0">
                <a:latin typeface="Arial"/>
                <a:ea typeface="Times New Roman"/>
                <a:cs typeface="B Zar"/>
              </a:rPr>
              <a:t>به دنبال راهي براي توسعه، حفظ و نگهداري، پايداري</a:t>
            </a:r>
            <a:r>
              <a:rPr lang="fa-IR" dirty="0" smtClean="0">
                <a:latin typeface="Arial"/>
                <a:ea typeface="Times New Roman"/>
                <a:cs typeface="B Zar"/>
              </a:rPr>
              <a:t>، </a:t>
            </a:r>
            <a:r>
              <a:rPr lang="ar-SA" dirty="0" smtClean="0">
                <a:latin typeface="Arial"/>
                <a:ea typeface="Times New Roman"/>
                <a:cs typeface="B Zar"/>
              </a:rPr>
              <a:t>دقت و مجموعه بهنگامي از مشتري، محصول، اطلاعات </a:t>
            </a:r>
            <a:r>
              <a:rPr lang="fa-IR" dirty="0" smtClean="0">
                <a:latin typeface="Arial"/>
                <a:ea typeface="Times New Roman"/>
                <a:cs typeface="B Zar"/>
              </a:rPr>
              <a:t>و </a:t>
            </a:r>
            <a:r>
              <a:rPr lang="ar-SA" dirty="0" smtClean="0">
                <a:latin typeface="Arial"/>
                <a:ea typeface="Times New Roman"/>
                <a:cs typeface="B Zar"/>
              </a:rPr>
              <a:t>خدمات در طول مدت بازاريابي </a:t>
            </a:r>
            <a:r>
              <a:rPr lang="fa-IR" dirty="0" smtClean="0">
                <a:latin typeface="Arial"/>
                <a:ea typeface="Times New Roman"/>
                <a:cs typeface="B Zar"/>
              </a:rPr>
              <a:t>و </a:t>
            </a:r>
            <a:r>
              <a:rPr lang="ar-SA" dirty="0" smtClean="0">
                <a:latin typeface="Arial"/>
                <a:ea typeface="Times New Roman"/>
                <a:cs typeface="B Zar"/>
              </a:rPr>
              <a:t>فروش، خدمات، پشتيباني</a:t>
            </a:r>
            <a:r>
              <a:rPr lang="fa-IR" dirty="0" smtClean="0">
                <a:latin typeface="Arial"/>
                <a:ea typeface="Times New Roman"/>
                <a:cs typeface="B Zar"/>
              </a:rPr>
              <a:t> و</a:t>
            </a:r>
            <a:r>
              <a:rPr lang="ar-SA" dirty="0" smtClean="0">
                <a:latin typeface="Arial"/>
                <a:ea typeface="Times New Roman"/>
                <a:cs typeface="B Zar"/>
              </a:rPr>
              <a:t> واحدهاي توسعه محصول مي</a:t>
            </a:r>
            <a:r>
              <a:rPr lang="fa-IR" dirty="0" smtClean="0">
                <a:latin typeface="Arial"/>
                <a:ea typeface="Times New Roman"/>
                <a:cs typeface="B Zar"/>
              </a:rPr>
              <a:t>‌</a:t>
            </a:r>
            <a:r>
              <a:rPr lang="ar-SA" dirty="0" smtClean="0">
                <a:latin typeface="Arial"/>
                <a:ea typeface="Times New Roman"/>
                <a:cs typeface="B Zar"/>
              </a:rPr>
              <a:t>باش</a:t>
            </a:r>
            <a:r>
              <a:rPr lang="fa-IR" dirty="0" smtClean="0">
                <a:latin typeface="Arial"/>
                <a:ea typeface="Times New Roman"/>
                <a:cs typeface="B Zar"/>
              </a:rPr>
              <a:t>ن</a:t>
            </a:r>
            <a:r>
              <a:rPr lang="ar-SA" dirty="0" smtClean="0">
                <a:latin typeface="Arial"/>
                <a:ea typeface="Times New Roman"/>
                <a:cs typeface="B Zar"/>
              </a:rPr>
              <a:t>د</a:t>
            </a:r>
            <a:r>
              <a:rPr lang="fa-IR" dirty="0" smtClean="0">
                <a:latin typeface="Arial"/>
                <a:ea typeface="Times New Roman"/>
                <a:cs typeface="B Zar"/>
              </a:rPr>
              <a:t> که بر </a:t>
            </a:r>
            <a:r>
              <a:rPr lang="en-US" dirty="0" smtClean="0">
                <a:latin typeface="Arial"/>
                <a:ea typeface="Times New Roman"/>
                <a:cs typeface="B Zar"/>
              </a:rPr>
              <a:t>CRM</a:t>
            </a:r>
            <a:r>
              <a:rPr lang="fa-IR" dirty="0" smtClean="0">
                <a:latin typeface="Arial"/>
                <a:ea typeface="Times New Roman"/>
                <a:cs typeface="B Zar"/>
              </a:rPr>
              <a:t> استوار هستند. </a:t>
            </a:r>
            <a:endParaRPr lang="en-US" dirty="0" smtClean="0">
              <a:latin typeface="Times New Roman"/>
              <a:ea typeface="Times New Roman"/>
            </a:endParaRPr>
          </a:p>
          <a:p>
            <a:endParaRPr lang="fa-IR" dirty="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b="1" dirty="0" smtClean="0">
                <a:latin typeface="B Zar"/>
                <a:ea typeface="Times New Roman"/>
              </a:rPr>
              <a:t>نمونه های موفق به کارگیری </a:t>
            </a:r>
            <a:r>
              <a:rPr lang="en-US" b="1" dirty="0" smtClean="0">
                <a:latin typeface="B Zar"/>
                <a:ea typeface="Times New Roman"/>
              </a:rPr>
              <a:t>CRM</a:t>
            </a:r>
            <a:endParaRPr lang="fa-IR" b="1" dirty="0" smtClean="0">
              <a:latin typeface="B Zar"/>
              <a:ea typeface="Times New Roman"/>
            </a:endParaRPr>
          </a:p>
        </p:txBody>
      </p:sp>
      <p:sp>
        <p:nvSpPr>
          <p:cNvPr id="3" name="Content Placeholder 2"/>
          <p:cNvSpPr>
            <a:spLocks noGrp="1"/>
          </p:cNvSpPr>
          <p:nvPr>
            <p:ph idx="1"/>
          </p:nvPr>
        </p:nvSpPr>
        <p:spPr/>
        <p:txBody>
          <a:bodyPr>
            <a:normAutofit fontScale="92500" lnSpcReduction="20000"/>
          </a:bodyPr>
          <a:lstStyle/>
          <a:p>
            <a:pPr algn="just">
              <a:lnSpc>
                <a:spcPct val="115000"/>
              </a:lnSpc>
            </a:pPr>
            <a:r>
              <a:rPr lang="ar-SA" b="1" dirty="0" smtClean="0">
                <a:latin typeface="Arial"/>
                <a:ea typeface="Times New Roman"/>
                <a:cs typeface="B Zar"/>
              </a:rPr>
              <a:t>* شرکت سیسکو</a:t>
            </a:r>
            <a:r>
              <a:rPr lang="fa-IR" b="1" dirty="0" smtClean="0">
                <a:latin typeface="Arial"/>
                <a:ea typeface="Times New Roman"/>
                <a:cs typeface="B Zar"/>
              </a:rPr>
              <a:t>:</a:t>
            </a:r>
            <a:endParaRPr lang="en-US" dirty="0" smtClean="0">
              <a:latin typeface="Times New Roman"/>
              <a:ea typeface="Times New Roman"/>
            </a:endParaRPr>
          </a:p>
          <a:p>
            <a:pPr algn="just">
              <a:lnSpc>
                <a:spcPct val="115000"/>
              </a:lnSpc>
            </a:pPr>
            <a:r>
              <a:rPr lang="ar-SA" dirty="0" smtClean="0">
                <a:latin typeface="Arial"/>
                <a:ea typeface="Times New Roman"/>
                <a:cs typeface="B Zar"/>
              </a:rPr>
              <a:t>شرکت سیسکو (</a:t>
            </a:r>
            <a:r>
              <a:rPr lang="en-US" dirty="0" smtClean="0">
                <a:latin typeface="Arial"/>
                <a:ea typeface="Times New Roman"/>
                <a:cs typeface="B Zar"/>
              </a:rPr>
              <a:t>Cisco Company</a:t>
            </a:r>
            <a:r>
              <a:rPr lang="ar-SA" dirty="0" smtClean="0">
                <a:latin typeface="Arial"/>
                <a:ea typeface="Times New Roman"/>
                <a:cs typeface="B Zar"/>
              </a:rPr>
              <a:t>) یکی از ارایه دهندگان سیستم‌های شبکه‌های اینترنتی است که بسیاری از دولت‌ها، شرکت‌ها و دانشجویان و دانشگاهیان در سراسر جهان از آن استفاده می‌کنند؛ درآمد سالانه این کمپانی در سال ۲۰۰۴ میلادی بیش از ۲۲ میلیارد دلار بوده و تنها از خدمات پس از فروش خود، مبلغ ۴/۴ میلیارد دلار در سال ۲۰۰۴ سود کسب کرده است. </a:t>
            </a:r>
            <a:endParaRPr lang="en-US" dirty="0" smtClean="0">
              <a:latin typeface="Times New Roman"/>
              <a:ea typeface="Times New Roman"/>
            </a:endParaRPr>
          </a:p>
          <a:p>
            <a:endParaRPr lang="fa-IR" dirty="0"/>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نمونه های موفق به کارگیری </a:t>
            </a:r>
            <a:r>
              <a:rPr lang="en-US" b="1"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سیسکو مدعی است که راهکارهای این شرکت باعث افزایش درآمد خدمت گیرندگان، کاهش هزینه‌ها، افزایش بهره‌وری، توانمندسازی کارکنان، تغییر فرهنگ کاری شرکت‌ها و یکپارچه سازی فرآیندهای مربوطه به هسته‌‌ی اصلی کسب و کارها می‌شود.</a:t>
            </a:r>
            <a:endParaRPr lang="en-US" dirty="0" smtClean="0">
              <a:latin typeface="Times New Roman"/>
              <a:ea typeface="Times New Roman"/>
            </a:endParaRPr>
          </a:p>
          <a:p>
            <a:endParaRPr lang="fa-IR" dirty="0"/>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نمونه های موفق به کارگیری </a:t>
            </a:r>
            <a:r>
              <a:rPr lang="en-US" b="1"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اینترنت مهمترین نقش را در جذب و نگهداری و افزایش تعداد مشتریان برای شرکت سیسکو ایفا می‌کند. با مراجعه ماهانه بیش از ۵/۲ میلیون کاربر به پایگاه اینترنتی سیسکو، این شرکت در مدیریت آنلاین ارتباط با مشتری کاملاً خبره و با تجربه شده است.  </a:t>
            </a:r>
            <a:endParaRPr lang="en-US" dirty="0" smtClean="0">
              <a:latin typeface="Times New Roman"/>
              <a:ea typeface="Times New Roman"/>
            </a:endParaRPr>
          </a:p>
          <a:p>
            <a:endParaRPr lang="fa-IR"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نمونه های موفق به کارگیری </a:t>
            </a:r>
            <a:r>
              <a:rPr lang="en-US" b="1"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آنچه مشخص است سیسکو هدایت و انتقال مشتریان به کانال ارتباطی آنلاین را به عنوان یکی از اهداف خود قرار داده و بر استمرار این هدف تاکید دارد.</a:t>
            </a:r>
            <a:endParaRPr lang="en-US" dirty="0" smtClean="0">
              <a:latin typeface="Times New Roman"/>
              <a:ea typeface="Times New Roman"/>
            </a:endParaRPr>
          </a:p>
          <a:p>
            <a:endParaRPr lang="fa-I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Arial"/>
                <a:ea typeface="Times New Roman"/>
              </a:rPr>
              <a:t>تاریخچه</a:t>
            </a:r>
            <a:r>
              <a:rPr lang="fa-IR" dirty="0" smtClean="0">
                <a:cs typeface="B Zar" pitchFamily="2" charset="-78"/>
              </a:rPr>
              <a:t> </a:t>
            </a:r>
            <a:endParaRPr lang="fa-IR" dirty="0"/>
          </a:p>
        </p:txBody>
      </p:sp>
      <p:sp>
        <p:nvSpPr>
          <p:cNvPr id="3" name="Content Placeholder 2"/>
          <p:cNvSpPr>
            <a:spLocks noGrp="1"/>
          </p:cNvSpPr>
          <p:nvPr>
            <p:ph idx="1"/>
          </p:nvPr>
        </p:nvSpPr>
        <p:spPr/>
        <p:txBody>
          <a:bodyPr>
            <a:normAutofit lnSpcReduction="10000"/>
          </a:bodyPr>
          <a:lstStyle/>
          <a:p>
            <a:pPr algn="just">
              <a:lnSpc>
                <a:spcPct val="115000"/>
              </a:lnSpc>
              <a:tabLst>
                <a:tab pos="524510" algn="l"/>
              </a:tabLst>
            </a:pPr>
            <a:r>
              <a:rPr lang="fa-IR" b="1" dirty="0" smtClean="0">
                <a:latin typeface="Arial"/>
                <a:ea typeface="Times New Roman"/>
                <a:cs typeface="B Zar"/>
              </a:rPr>
              <a:t>الف) دوره انقلاب صنعتی:</a:t>
            </a:r>
            <a:endParaRPr lang="en-US" dirty="0" smtClean="0">
              <a:latin typeface="Times New Roman"/>
              <a:ea typeface="Times New Roman"/>
            </a:endParaRPr>
          </a:p>
          <a:p>
            <a:pPr algn="just">
              <a:lnSpc>
                <a:spcPct val="115000"/>
              </a:lnSpc>
              <a:tabLst>
                <a:tab pos="524510" algn="l"/>
              </a:tabLst>
            </a:pPr>
            <a:r>
              <a:rPr lang="ar-SA" dirty="0" smtClean="0">
                <a:latin typeface="Arial"/>
                <a:ea typeface="Times New Roman"/>
                <a:cs typeface="B Zar"/>
              </a:rPr>
              <a:t>به کارگیری روش تولید انبوه به جای روش تولید دستی، یکی ازمهمترین شاخص های این دورره می باشد. محصولات تولید شده به روش جدید از قیمت تمام شده پایین تری برخوردار شدند، به عبارتی دیگر افزایش کارایی و صرفه اقتصادی مهمترین اهداف پیش بینی شده بودند</a:t>
            </a:r>
            <a:endParaRPr lang="en-US" dirty="0" smtClean="0">
              <a:latin typeface="Times New Roman"/>
              <a:ea typeface="Times New Roman"/>
            </a:endParaRPr>
          </a:p>
          <a:p>
            <a:endParaRPr lang="fa-IR"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نمونه های موفق به کارگیری </a:t>
            </a:r>
            <a:r>
              <a:rPr lang="en-US" b="1"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در سال ۱۹۹۶، تنها ۵ درصد از سفارشات مشتریان شرکت از طریق پایگاه اینترنتی آن دریافت می‌شد اما سیسکو توانست میزان رضایت مشتریان خود را در نوع سفارشات اینترنتی از ۴/۳ در سال ۱۹۹۶ به ۶/۴ در سال ۲۰۰۳ افزایش دهد و همین رضایتمندی باعث افزایش سفارشات مشتریان به صورت آنلاین شده است. </a:t>
            </a:r>
            <a:endParaRPr lang="en-US" dirty="0" smtClean="0">
              <a:latin typeface="Times New Roman"/>
              <a:ea typeface="Times New Roman"/>
            </a:endParaRPr>
          </a:p>
          <a:p>
            <a:endParaRPr lang="fa-IR" dirty="0"/>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نمونه های موفق به کارگیری </a:t>
            </a:r>
            <a:r>
              <a:rPr lang="en-US" b="1"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lnSpcReduction="10000"/>
          </a:bodyPr>
          <a:lstStyle/>
          <a:p>
            <a:r>
              <a:rPr lang="ar-SA" dirty="0" smtClean="0">
                <a:latin typeface="Arial"/>
                <a:ea typeface="Times New Roman"/>
                <a:cs typeface="B Zar"/>
              </a:rPr>
              <a:t>بدون تردید چنین موفقیتی بدون چشم‌انداز وسیع و برنامه‌ریزی دقیق و اجرای موثر آن برنامه‌ها قابل حصول نبوده است. سیسکو توجه خود را به مراقبت از مشتری معطوف کرد و در این میان از فناوری اطلاعات و ابزارهای آن به بهترین نحوه بهره‌برداری کرد به طوری که مشتریان این شرکت می‌توانند از طریق کامپیوتر و به صورت بصری با کارکنان سیسکو مشکلات خود را مطرح و برطرف نمایند. </a:t>
            </a:r>
            <a:endParaRPr lang="en-US" dirty="0" smtClean="0">
              <a:latin typeface="Times New Roman"/>
              <a:ea typeface="Times New Roman"/>
            </a:endParaRPr>
          </a:p>
          <a:p>
            <a:endParaRPr lang="fa-IR" dirty="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نمونه های موفق به کارگیری </a:t>
            </a:r>
            <a:r>
              <a:rPr lang="en-US" b="1"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به طور نمونه، عوامل مشخصی به دفعات و به طور همزمان با مشتریان از طریق پیام‌های فوری و زنده ارتباط برقرار می‌کنند تا به نیاز آنان در فضای وب پاسخ دهند. به علاوه، مشتریان می‌توانند با سیسکو از طریق ایمیل یا حتی تلفن با شرکت تماس داشته باشند. </a:t>
            </a:r>
            <a:endParaRPr lang="en-US" dirty="0" smtClean="0">
              <a:latin typeface="Times New Roman"/>
              <a:ea typeface="Times New Roman"/>
            </a:endParaRPr>
          </a:p>
          <a:p>
            <a:endParaRPr lang="fa-IR" dirty="0"/>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نمونه های موفق به کارگیری </a:t>
            </a:r>
            <a:r>
              <a:rPr lang="en-US" b="1"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مشخصاً توجه سیسکو به مدیریت ارتباط با مشتری و بررسی و نظارت بر شاخص‌های عملکرد، برای این شرکت منافع بسیاری داشته است. این شرکت با اجرای اتوماسیون و در نتیجه کاهش هزینه خدمات به مشتری توانسته معادل ۳۴۰ میلیون دلار در یک سال صرفه‌جویی داشته باشد. </a:t>
            </a:r>
            <a:endParaRPr lang="en-US" dirty="0" smtClean="0">
              <a:latin typeface="Times New Roman"/>
              <a:ea typeface="Times New Roman"/>
            </a:endParaRPr>
          </a:p>
          <a:p>
            <a:endParaRPr lang="fa-IR" dirty="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smtClean="0">
                <a:latin typeface="Arial"/>
                <a:ea typeface="Times New Roman"/>
                <a:cs typeface="B Zar"/>
              </a:rPr>
              <a:t> </a:t>
            </a:r>
            <a:r>
              <a:rPr lang="ar-SA" b="1" dirty="0" smtClean="0">
                <a:latin typeface="B Zar"/>
                <a:ea typeface="Times New Roman"/>
              </a:rPr>
              <a:t>برقراری ارتباط رو در رو با مشتری</a:t>
            </a:r>
            <a:endParaRPr lang="fa-IR" b="1" dirty="0" smtClean="0">
              <a:latin typeface="B Zar"/>
              <a:ea typeface="Times New Roman"/>
            </a:endParaRPr>
          </a:p>
        </p:txBody>
      </p:sp>
      <p:sp>
        <p:nvSpPr>
          <p:cNvPr id="3" name="Content Placeholder 2"/>
          <p:cNvSpPr>
            <a:spLocks noGrp="1"/>
          </p:cNvSpPr>
          <p:nvPr>
            <p:ph idx="1"/>
          </p:nvPr>
        </p:nvSpPr>
        <p:spPr/>
        <p:txBody>
          <a:bodyPr/>
          <a:lstStyle/>
          <a:p>
            <a:pPr algn="just">
              <a:lnSpc>
                <a:spcPct val="115000"/>
              </a:lnSpc>
            </a:pPr>
            <a:r>
              <a:rPr lang="ar-SA" dirty="0" smtClean="0">
                <a:latin typeface="Arial"/>
                <a:ea typeface="Times New Roman"/>
                <a:cs typeface="B Zar"/>
              </a:rPr>
              <a:t>ارتباط بلند مدت، همزمان و نزدیک سیسکو با میلیون‌ها مشتری بدون توسعه فناوری اطلاعات ممکن نیست. </a:t>
            </a:r>
            <a:endParaRPr lang="en-US" dirty="0" smtClean="0">
              <a:latin typeface="Times New Roman"/>
              <a:ea typeface="Times New Roman"/>
            </a:endParaRPr>
          </a:p>
          <a:p>
            <a:r>
              <a:rPr lang="fa-IR" dirty="0" smtClean="0">
                <a:latin typeface="Arial"/>
                <a:ea typeface="Times New Roman"/>
                <a:cs typeface="B Zar"/>
              </a:rPr>
              <a:t>بدون شک وفاداری مشتری به محصولات سیسکو به سادگی حاصل نشده است و اساساً وفاداری به محصولات یک شرکت چیزی نیست که به سادگی در فضای رقابتی حاصل ‌شود. </a:t>
            </a:r>
            <a:endParaRPr lang="fa-IR" dirty="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Arial"/>
                <a:ea typeface="Times New Roman"/>
                <a:cs typeface="B Zar"/>
              </a:rPr>
              <a:t> </a:t>
            </a:r>
            <a:r>
              <a:rPr lang="ar-SA" b="1" dirty="0" smtClean="0">
                <a:latin typeface="B Zar"/>
                <a:ea typeface="Times New Roman"/>
              </a:rPr>
              <a:t>برقراری ارتباط رو در رو با مشتری</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در چنین فضایی مشتری در خصوص سایر محصولات و سرویس‌ها با تأمل خاصی میزان خرید خود را افزایش می‌دهد. به گفته‌ی نویسندگان مجله معتبر “هاروارد بیزنس رویو”، “ساسر” و “توماس جونز”، “افزایش وفاداری مشتری، تنهاترین محرک کارایی در بلند مدت است.</a:t>
            </a:r>
            <a:endParaRPr lang="fa-IR" dirty="0"/>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Arial"/>
                <a:ea typeface="Times New Roman"/>
                <a:cs typeface="B Zar"/>
              </a:rPr>
              <a:t> </a:t>
            </a:r>
            <a:r>
              <a:rPr lang="ar-SA" b="1" dirty="0" smtClean="0">
                <a:latin typeface="B Zar"/>
                <a:ea typeface="Times New Roman"/>
              </a:rPr>
              <a:t>برقراری ارتباط رو در رو با مشتری</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lnSpcReduction="10000"/>
          </a:bodyPr>
          <a:lstStyle/>
          <a:p>
            <a:r>
              <a:rPr lang="ar-SA" dirty="0" smtClean="0">
                <a:latin typeface="Arial"/>
                <a:ea typeface="Times New Roman"/>
                <a:cs typeface="B Zar"/>
              </a:rPr>
              <a:t>” “بیزینس تو” (</a:t>
            </a:r>
            <a:r>
              <a:rPr lang="en-US" dirty="0" smtClean="0">
                <a:latin typeface="Arial"/>
                <a:ea typeface="Times New Roman"/>
                <a:cs typeface="B Zar"/>
              </a:rPr>
              <a:t>Business2</a:t>
            </a:r>
            <a:r>
              <a:rPr lang="ar-SA" dirty="0" smtClean="0">
                <a:latin typeface="Arial"/>
                <a:ea typeface="Times New Roman"/>
                <a:cs typeface="B Zar"/>
              </a:rPr>
              <a:t>) نیز سرمایه ارتباط را مهمترین دارایی یک شرکت می‌داند که می‌تواند داشته باشد. در فضای رقابتی و با توجه به کمیاب بودن مواد اولیه، توانایی یک شرکت در برقراری و پشتیبانی ارتباط با مشتریان، تأمین کنندگان و شرکا ممکن است بسیار مهمتر از دارایی‌های مالی، زمین و </a:t>
            </a:r>
            <a:r>
              <a:rPr lang="ar-SA" dirty="0" smtClean="0">
                <a:latin typeface="Times New Roman"/>
                <a:ea typeface="Times New Roman"/>
                <a:cs typeface="Arial"/>
              </a:rPr>
              <a:t>…</a:t>
            </a:r>
            <a:r>
              <a:rPr lang="ar-SA" dirty="0" smtClean="0">
                <a:latin typeface="Arial"/>
                <a:ea typeface="Times New Roman"/>
                <a:cs typeface="B Zar"/>
              </a:rPr>
              <a:t> باشد. این همان “سرمایه ارتباط” است که بنای یک کسب و کار را در آینده فرآهم می‌کند. </a:t>
            </a:r>
            <a:endParaRPr lang="en-US" dirty="0" smtClean="0">
              <a:latin typeface="Times New Roman"/>
              <a:ea typeface="Times New Roman"/>
            </a:endParaRPr>
          </a:p>
          <a:p>
            <a:endParaRPr lang="fa-IR" dirty="0"/>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Arial"/>
                <a:ea typeface="Times New Roman"/>
                <a:cs typeface="B Zar"/>
              </a:rPr>
              <a:t> </a:t>
            </a:r>
            <a:r>
              <a:rPr lang="ar-SA" b="1" dirty="0" smtClean="0">
                <a:latin typeface="B Zar"/>
                <a:ea typeface="Times New Roman"/>
              </a:rPr>
              <a:t>برقراری ارتباط رو در رو با مشتری</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به هر حال، این نگرش بیانگر یک تغییر جهت اساسی از بازاریابی انبوه به بازاریابی انفرادی و تغییر نگرش از جذب وسیع مشتریان جدید به نگهداری مشتریان فعلی است. </a:t>
            </a:r>
            <a:endParaRPr lang="en-US" dirty="0" smtClean="0">
              <a:latin typeface="Times New Roman"/>
              <a:ea typeface="Times New Roman"/>
            </a:endParaRPr>
          </a:p>
          <a:p>
            <a:endParaRPr lang="fa-IR"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smtClean="0">
                <a:latin typeface="B Zar"/>
                <a:ea typeface="Times New Roman"/>
              </a:rPr>
              <a:t> امداد خوررو سایپا</a:t>
            </a:r>
            <a:endParaRPr lang="fa-IR" b="1" dirty="0" smtClean="0">
              <a:latin typeface="B Zar"/>
              <a:ea typeface="Times New Roman"/>
            </a:endParaRPr>
          </a:p>
        </p:txBody>
      </p:sp>
      <p:sp>
        <p:nvSpPr>
          <p:cNvPr id="3" name="Content Placeholder 2"/>
          <p:cNvSpPr>
            <a:spLocks noGrp="1"/>
          </p:cNvSpPr>
          <p:nvPr>
            <p:ph idx="1"/>
          </p:nvPr>
        </p:nvSpPr>
        <p:spPr/>
        <p:txBody>
          <a:bodyPr/>
          <a:lstStyle/>
          <a:p>
            <a:r>
              <a:rPr lang="fa-IR" dirty="0" smtClean="0">
                <a:latin typeface="Arial"/>
                <a:ea typeface="Times New Roman"/>
                <a:cs typeface="B Zar"/>
              </a:rPr>
              <a:t>به عنوان اولین شرکت درصنعت خودرو</a:t>
            </a:r>
            <a:r>
              <a:rPr lang="fa-IR" dirty="0" smtClean="0">
                <a:ea typeface="Times New Roman"/>
                <a:cs typeface="Arial"/>
              </a:rPr>
              <a:t> </a:t>
            </a:r>
            <a:r>
              <a:rPr lang="fa-IR" dirty="0" smtClean="0">
                <a:latin typeface="Arial"/>
                <a:ea typeface="Times New Roman"/>
                <a:cs typeface="B Zar"/>
              </a:rPr>
              <a:t>سازی کشور و پنجمین شرکت ایرانی موفق به دریافت استاندارد مدیریت رسیدگی به شکایات</a:t>
            </a:r>
            <a:r>
              <a:rPr lang="fa-IR" dirty="0" smtClean="0">
                <a:ea typeface="Times New Roman"/>
                <a:cs typeface="Arial"/>
              </a:rPr>
              <a:t> </a:t>
            </a:r>
            <a:r>
              <a:rPr lang="fa-IR" dirty="0" smtClean="0">
                <a:latin typeface="Arial"/>
                <a:ea typeface="Times New Roman"/>
                <a:cs typeface="B Zar"/>
              </a:rPr>
              <a:t>مبتنی بر</a:t>
            </a:r>
            <a:r>
              <a:rPr lang="en-US" dirty="0" smtClean="0">
                <a:latin typeface="Arial"/>
                <a:ea typeface="Times New Roman"/>
                <a:cs typeface="B Zar"/>
              </a:rPr>
              <a:t> ISO10002</a:t>
            </a:r>
            <a:r>
              <a:rPr lang="fa-IR" dirty="0" smtClean="0">
                <a:latin typeface="Arial"/>
                <a:ea typeface="Times New Roman"/>
                <a:cs typeface="B Zar"/>
              </a:rPr>
              <a:t>از شرکت</a:t>
            </a:r>
            <a:r>
              <a:rPr lang="en-US" dirty="0" smtClean="0">
                <a:latin typeface="Arial"/>
                <a:ea typeface="Times New Roman"/>
                <a:cs typeface="B Zar"/>
              </a:rPr>
              <a:t> TUVNORD </a:t>
            </a:r>
            <a:r>
              <a:rPr lang="fa-IR" dirty="0" smtClean="0">
                <a:latin typeface="Arial"/>
                <a:ea typeface="Times New Roman"/>
                <a:cs typeface="B Zar"/>
              </a:rPr>
              <a:t>آلمان شد. </a:t>
            </a:r>
            <a:endParaRPr lang="fa-IR" dirty="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B Zar"/>
                <a:ea typeface="Times New Roman"/>
              </a:rPr>
              <a:t> امداد خوررو سایپا</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به گزارش روابط عمومی شرکت امداد</a:t>
            </a:r>
            <a:r>
              <a:rPr lang="ar-SA" dirty="0" smtClean="0">
                <a:latin typeface="Times New Roman"/>
                <a:ea typeface="Times New Roman"/>
                <a:cs typeface="Arial"/>
              </a:rPr>
              <a:t> </a:t>
            </a:r>
            <a:r>
              <a:rPr lang="ar-SA" dirty="0" smtClean="0">
                <a:latin typeface="Arial"/>
                <a:ea typeface="Times New Roman"/>
                <a:cs typeface="B Zar"/>
              </a:rPr>
              <a:t>خودرو سایپا این استاندارد مدیریتی با تکیه بر درک اهمیت شکایات مشتریان، ارائه و</a:t>
            </a:r>
            <a:r>
              <a:rPr lang="ar-SA" dirty="0" smtClean="0">
                <a:latin typeface="Times New Roman"/>
                <a:ea typeface="Times New Roman"/>
                <a:cs typeface="Arial"/>
              </a:rPr>
              <a:t> </a:t>
            </a:r>
            <a:r>
              <a:rPr lang="ar-SA" dirty="0" smtClean="0">
                <a:latin typeface="Arial"/>
                <a:ea typeface="Times New Roman"/>
                <a:cs typeface="B Zar"/>
              </a:rPr>
              <a:t>استقرار یک نظام مناسب به منظور شناسایی توقعات و انتظارات مشتریان، تجزیه و تحلیل</a:t>
            </a:r>
            <a:r>
              <a:rPr lang="ar-SA" dirty="0" smtClean="0">
                <a:latin typeface="Times New Roman"/>
                <a:ea typeface="Times New Roman"/>
                <a:cs typeface="Arial"/>
              </a:rPr>
              <a:t> </a:t>
            </a:r>
            <a:r>
              <a:rPr lang="ar-SA" dirty="0" smtClean="0">
                <a:latin typeface="Arial"/>
                <a:ea typeface="Times New Roman"/>
                <a:cs typeface="B Zar"/>
              </a:rPr>
              <a:t>نظرات آنها و در نهایت ارائه بازخورد به منظور بهبود خدمات را فراهم می</a:t>
            </a:r>
            <a:r>
              <a:rPr lang="ar-SA" dirty="0" smtClean="0">
                <a:latin typeface="Times New Roman"/>
                <a:ea typeface="Times New Roman"/>
                <a:cs typeface="Arial"/>
              </a:rPr>
              <a:t> </a:t>
            </a:r>
            <a:r>
              <a:rPr lang="ar-SA" dirty="0" smtClean="0">
                <a:latin typeface="Arial"/>
                <a:ea typeface="Times New Roman"/>
                <a:cs typeface="B Zar"/>
              </a:rPr>
              <a:t>نماید. </a:t>
            </a:r>
            <a:endParaRPr lang="en-US" dirty="0" smtClean="0">
              <a:latin typeface="Times New Roman"/>
              <a:ea typeface="Times New Roman"/>
            </a:endParaRPr>
          </a:p>
          <a:p>
            <a:endParaRPr lang="fa-I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latin typeface="Arial"/>
                <a:ea typeface="Times New Roman"/>
              </a:rPr>
              <a:t>ب) دوره انقلاب کیفیت </a:t>
            </a:r>
            <a:endParaRPr lang="fa-IR" dirty="0" smtClean="0">
              <a:latin typeface="Arial"/>
              <a:ea typeface="Times New Roman"/>
            </a:endParaRPr>
          </a:p>
        </p:txBody>
      </p:sp>
      <p:sp>
        <p:nvSpPr>
          <p:cNvPr id="3" name="Content Placeholder 2"/>
          <p:cNvSpPr>
            <a:spLocks noGrp="1"/>
          </p:cNvSpPr>
          <p:nvPr>
            <p:ph idx="1"/>
          </p:nvPr>
        </p:nvSpPr>
        <p:spPr/>
        <p:txBody>
          <a:bodyPr/>
          <a:lstStyle/>
          <a:p>
            <a:r>
              <a:rPr lang="ar-SA" dirty="0" smtClean="0">
                <a:latin typeface="Arial"/>
                <a:ea typeface="Times New Roman"/>
                <a:cs typeface="B Zar"/>
              </a:rPr>
              <a:t>این دوره همزمان باابتکار شرکت های ژاپنی مبنی بر بهبود مستمر فرایندها آ غاز شد ؛ این امر به نوبه خود به تولید کم هزینتر و با کیفیت تر محصولات منجر شد. با مطرح شدن روش هایی نوین مدیریت کیفیت مانند</a:t>
            </a:r>
            <a:r>
              <a:rPr lang="en-US" dirty="0" smtClean="0">
                <a:latin typeface="Arial"/>
                <a:ea typeface="Times New Roman"/>
                <a:cs typeface="B Zar"/>
              </a:rPr>
              <a:t>TQM</a:t>
            </a:r>
            <a:r>
              <a:rPr lang="ar-SA" dirty="0" smtClean="0">
                <a:latin typeface="Arial"/>
                <a:ea typeface="Times New Roman"/>
                <a:cs typeface="B Zar"/>
              </a:rPr>
              <a:t> این دوره به اوج خود رسید، </a:t>
            </a:r>
            <a:endParaRPr lang="fa-IR" dirty="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B Zar"/>
                <a:ea typeface="Times New Roman"/>
              </a:rPr>
              <a:t> امداد خوررو سایپا</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بر پایه این گزارش آقای مهندس مارکلائی مدیر عامل امداد خودرو سایپا در</a:t>
            </a:r>
            <a:r>
              <a:rPr lang="fa-IR" dirty="0" smtClean="0">
                <a:ea typeface="Times New Roman"/>
                <a:cs typeface="Arial"/>
              </a:rPr>
              <a:t> </a:t>
            </a:r>
            <a:r>
              <a:rPr lang="fa-IR" dirty="0" smtClean="0">
                <a:latin typeface="Arial"/>
                <a:ea typeface="Times New Roman"/>
                <a:cs typeface="B Zar"/>
              </a:rPr>
              <a:t>مراسم دریافت این استاندارد گفت:سیستم ها و استانداردها ابزاری هستند که می توان با</a:t>
            </a:r>
            <a:r>
              <a:rPr lang="fa-IR" dirty="0" smtClean="0">
                <a:ea typeface="Times New Roman"/>
                <a:cs typeface="Arial"/>
              </a:rPr>
              <a:t> </a:t>
            </a:r>
            <a:r>
              <a:rPr lang="fa-IR" dirty="0" smtClean="0">
                <a:latin typeface="Arial"/>
                <a:ea typeface="Times New Roman"/>
                <a:cs typeface="B Zar"/>
              </a:rPr>
              <a:t>کمک آنها در جهت تحقق سریعتر اهداف و آرمانها و رسیدن به نقطه مطلوب گام برداشت.</a:t>
            </a:r>
            <a:endParaRPr lang="fa-IR" dirty="0"/>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B Zar"/>
                <a:ea typeface="Times New Roman"/>
              </a:rPr>
              <a:t> امداد خوررو سایپا</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وی</a:t>
            </a:r>
            <a:r>
              <a:rPr lang="ar-SA" dirty="0" smtClean="0">
                <a:latin typeface="Times New Roman"/>
                <a:ea typeface="Times New Roman"/>
                <a:cs typeface="Arial"/>
              </a:rPr>
              <a:t> </a:t>
            </a:r>
            <a:r>
              <a:rPr lang="ar-SA" dirty="0" smtClean="0">
                <a:latin typeface="Arial"/>
                <a:ea typeface="Times New Roman"/>
                <a:cs typeface="B Zar"/>
              </a:rPr>
              <a:t>گفت:شرکت امدادخودرو سایپا بعنوان یک واحد خدماتی با بیش ار ۳ میلیون مشتری در</a:t>
            </a:r>
            <a:r>
              <a:rPr lang="ar-SA" dirty="0" smtClean="0">
                <a:latin typeface="Times New Roman"/>
                <a:ea typeface="Times New Roman"/>
                <a:cs typeface="Arial"/>
              </a:rPr>
              <a:t> </a:t>
            </a:r>
            <a:r>
              <a:rPr lang="ar-SA" dirty="0" smtClean="0">
                <a:latin typeface="Arial"/>
                <a:ea typeface="Times New Roman"/>
                <a:cs typeface="B Zar"/>
              </a:rPr>
              <a:t>سراسر کشور مسئولیت سنگینی بر عهده دارد که با جاری سازی استاندارد ایزو ۱۰۰۰۲ در</a:t>
            </a:r>
            <a:r>
              <a:rPr lang="ar-SA" dirty="0" smtClean="0">
                <a:latin typeface="Times New Roman"/>
                <a:ea typeface="Times New Roman"/>
                <a:cs typeface="Arial"/>
              </a:rPr>
              <a:t> </a:t>
            </a:r>
            <a:r>
              <a:rPr lang="ar-SA" dirty="0" smtClean="0">
                <a:latin typeface="Arial"/>
                <a:ea typeface="Times New Roman"/>
                <a:cs typeface="B Zar"/>
              </a:rPr>
              <a:t>شرکت امداد خودرو سایپا مشتریان در کوتاهترین پروسه زمانی می توانند حقوق قانونی</a:t>
            </a:r>
            <a:r>
              <a:rPr lang="ar-SA" dirty="0" smtClean="0">
                <a:latin typeface="Times New Roman"/>
                <a:ea typeface="Times New Roman"/>
                <a:cs typeface="Arial"/>
              </a:rPr>
              <a:t> </a:t>
            </a:r>
            <a:r>
              <a:rPr lang="ar-SA" dirty="0" smtClean="0">
                <a:latin typeface="Arial"/>
                <a:ea typeface="Times New Roman"/>
                <a:cs typeface="B Zar"/>
              </a:rPr>
              <a:t>خود را مطالبه نمایند. </a:t>
            </a:r>
            <a:endParaRPr lang="en-US" dirty="0" smtClean="0">
              <a:latin typeface="Times New Roman"/>
              <a:ea typeface="Times New Roman"/>
            </a:endParaRPr>
          </a:p>
          <a:p>
            <a:endParaRPr lang="fa-IR" dirty="0"/>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B Zar"/>
                <a:ea typeface="Times New Roman"/>
              </a:rPr>
              <a:t> امداد خوررو سایپا</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مهندس مارکلائی خاطر نشان کرد:این شرکت هدف اصلی و آرمان</a:t>
            </a:r>
            <a:r>
              <a:rPr lang="ar-SA" dirty="0" smtClean="0">
                <a:latin typeface="Times New Roman"/>
                <a:ea typeface="Times New Roman"/>
                <a:cs typeface="Arial"/>
              </a:rPr>
              <a:t> </a:t>
            </a:r>
            <a:r>
              <a:rPr lang="ar-SA" dirty="0" smtClean="0">
                <a:latin typeface="Arial"/>
                <a:ea typeface="Times New Roman"/>
                <a:cs typeface="B Zar"/>
              </a:rPr>
              <a:t>واقعی خود را، کسب رضایت و وفاداری مشتری تعریف کرده و ارائه خدمات مطلوب، مطابق</a:t>
            </a:r>
            <a:r>
              <a:rPr lang="ar-SA" dirty="0" smtClean="0">
                <a:latin typeface="Times New Roman"/>
                <a:ea typeface="Times New Roman"/>
                <a:cs typeface="Arial"/>
              </a:rPr>
              <a:t> </a:t>
            </a:r>
            <a:r>
              <a:rPr lang="ar-SA" dirty="0" smtClean="0">
                <a:latin typeface="Arial"/>
                <a:ea typeface="Times New Roman"/>
                <a:cs typeface="B Zar"/>
              </a:rPr>
              <a:t>نظر مشتری را در تمامی سطوح سازمانی جاری سازی کرده است.  </a:t>
            </a:r>
            <a:endParaRPr lang="en-US" dirty="0" smtClean="0">
              <a:latin typeface="Times New Roman"/>
              <a:ea typeface="Times New Roman"/>
            </a:endParaRPr>
          </a:p>
          <a:p>
            <a:endParaRPr lang="fa-IR" dirty="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B Zar"/>
                <a:ea typeface="Times New Roman"/>
              </a:rPr>
              <a:t> امداد خوررو سایپا</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وی با بیان اینکه</a:t>
            </a:r>
            <a:r>
              <a:rPr lang="ar-SA" dirty="0" smtClean="0">
                <a:latin typeface="Times New Roman"/>
                <a:ea typeface="Times New Roman"/>
                <a:cs typeface="Arial"/>
              </a:rPr>
              <a:t> </a:t>
            </a:r>
            <a:r>
              <a:rPr lang="ar-SA" dirty="0" smtClean="0">
                <a:latin typeface="Arial"/>
                <a:ea typeface="Times New Roman"/>
                <a:cs typeface="B Zar"/>
              </a:rPr>
              <a:t>مشتریان بهترین مشاوران این شرکت هستند تاکید کرد:شرکت امداد خودرو سایپا با دریافت</a:t>
            </a:r>
            <a:r>
              <a:rPr lang="ar-SA" dirty="0" smtClean="0">
                <a:latin typeface="Times New Roman"/>
                <a:ea typeface="Times New Roman"/>
                <a:cs typeface="Arial"/>
              </a:rPr>
              <a:t> </a:t>
            </a:r>
            <a:r>
              <a:rPr lang="ar-SA" dirty="0" smtClean="0">
                <a:latin typeface="Arial"/>
                <a:ea typeface="Times New Roman"/>
                <a:cs typeface="B Zar"/>
              </a:rPr>
              <a:t>و جاری سازی سیستم ایزو ۱۰۰۰۲ (رسیدگی به شکایات) از نظرات مشتریان به عنوان</a:t>
            </a:r>
            <a:r>
              <a:rPr lang="ar-SA" dirty="0" smtClean="0">
                <a:latin typeface="Times New Roman"/>
                <a:ea typeface="Times New Roman"/>
                <a:cs typeface="Arial"/>
              </a:rPr>
              <a:t> </a:t>
            </a:r>
            <a:r>
              <a:rPr lang="ar-SA" dirty="0" smtClean="0">
                <a:latin typeface="Arial"/>
                <a:ea typeface="Times New Roman"/>
                <a:cs typeface="B Zar"/>
              </a:rPr>
              <a:t>مشاوران امین و کم هزینه بهره مند خواهند شد. </a:t>
            </a:r>
            <a:endParaRPr lang="en-US" dirty="0" smtClean="0">
              <a:latin typeface="Times New Roman"/>
              <a:ea typeface="Times New Roman"/>
            </a:endParaRPr>
          </a:p>
          <a:p>
            <a:endParaRPr lang="fa-IR" dirty="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B Zar"/>
                <a:ea typeface="Times New Roman"/>
              </a:rPr>
              <a:t> امداد خوررو سایپا</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lnSpcReduction="10000"/>
          </a:bodyPr>
          <a:lstStyle/>
          <a:p>
            <a:r>
              <a:rPr lang="ar-SA" dirty="0" smtClean="0">
                <a:latin typeface="Arial"/>
                <a:ea typeface="Times New Roman"/>
                <a:cs typeface="B Zar"/>
              </a:rPr>
              <a:t>وی تاکید کرد تجربه نشان داده است</a:t>
            </a:r>
            <a:r>
              <a:rPr lang="ar-SA" dirty="0" smtClean="0">
                <a:latin typeface="Times New Roman"/>
                <a:ea typeface="Times New Roman"/>
                <a:cs typeface="Arial"/>
              </a:rPr>
              <a:t> </a:t>
            </a:r>
            <a:r>
              <a:rPr lang="ar-SA" dirty="0" smtClean="0">
                <a:latin typeface="Arial"/>
                <a:ea typeface="Times New Roman"/>
                <a:cs typeface="B Zar"/>
              </a:rPr>
              <a:t>شرکت هایی که شکایت، نقد و انتقاد مشتریان را نه تنها بعنوان تهدید تلقی نمی کنند</a:t>
            </a:r>
            <a:r>
              <a:rPr lang="ar-SA" dirty="0" smtClean="0">
                <a:latin typeface="Times New Roman"/>
                <a:ea typeface="Times New Roman"/>
                <a:cs typeface="Arial"/>
              </a:rPr>
              <a:t> </a:t>
            </a:r>
            <a:r>
              <a:rPr lang="ar-SA" dirty="0" smtClean="0">
                <a:latin typeface="Arial"/>
                <a:ea typeface="Times New Roman"/>
                <a:cs typeface="B Zar"/>
              </a:rPr>
              <a:t>بلکه از آن به عنوان یک فر صت استفاده می نمایند همواره توانسته است به سطوح بالای</a:t>
            </a:r>
            <a:r>
              <a:rPr lang="ar-SA" dirty="0" smtClean="0">
                <a:latin typeface="Times New Roman"/>
                <a:ea typeface="Times New Roman"/>
                <a:cs typeface="Arial"/>
              </a:rPr>
              <a:t> </a:t>
            </a:r>
            <a:r>
              <a:rPr lang="ar-SA" dirty="0" smtClean="0">
                <a:latin typeface="Arial"/>
                <a:ea typeface="Times New Roman"/>
                <a:cs typeface="B Zar"/>
              </a:rPr>
              <a:t>تعالی سازمانی دست یابد. وی رویکرد شرکت امداد خودرو سایپا در دریافت استاندارد ایزو</a:t>
            </a:r>
            <a:r>
              <a:rPr lang="ar-SA" dirty="0" smtClean="0">
                <a:latin typeface="Times New Roman"/>
                <a:ea typeface="Times New Roman"/>
                <a:cs typeface="Arial"/>
              </a:rPr>
              <a:t> </a:t>
            </a:r>
            <a:r>
              <a:rPr lang="ar-SA" dirty="0" smtClean="0">
                <a:latin typeface="Arial"/>
                <a:ea typeface="Times New Roman"/>
                <a:cs typeface="B Zar"/>
              </a:rPr>
              <a:t>۱۰۰۰۲</a:t>
            </a:r>
            <a:r>
              <a:rPr lang="ar-SA" dirty="0" smtClean="0">
                <a:latin typeface="Times New Roman"/>
                <a:ea typeface="Times New Roman"/>
                <a:cs typeface="Arial"/>
              </a:rPr>
              <a:t> </a:t>
            </a:r>
            <a:r>
              <a:rPr lang="ar-SA" dirty="0" smtClean="0">
                <a:latin typeface="Arial"/>
                <a:ea typeface="Times New Roman"/>
                <a:cs typeface="B Zar"/>
              </a:rPr>
              <a:t>را، بهره گیری از نظرات مشتریان به عنوان مشاوران امین و پاسخگو یی به</a:t>
            </a:r>
            <a:r>
              <a:rPr lang="ar-SA" dirty="0" smtClean="0">
                <a:latin typeface="Times New Roman"/>
                <a:ea typeface="Times New Roman"/>
                <a:cs typeface="Arial"/>
              </a:rPr>
              <a:t> </a:t>
            </a:r>
            <a:r>
              <a:rPr lang="ar-SA" dirty="0" smtClean="0">
                <a:latin typeface="Arial"/>
                <a:ea typeface="Times New Roman"/>
                <a:cs typeface="B Zar"/>
              </a:rPr>
              <a:t>انتظارات و نیاز های مشتریان توصیف کرد. </a:t>
            </a:r>
            <a:endParaRPr lang="en-US" dirty="0" smtClean="0">
              <a:latin typeface="Times New Roman"/>
              <a:ea typeface="Times New Roman"/>
            </a:endParaRPr>
          </a:p>
          <a:p>
            <a:endParaRPr lang="fa-IR" dirty="0"/>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B Zar"/>
                <a:ea typeface="Times New Roman"/>
              </a:rPr>
              <a:t> امداد خوررو سایپا</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مهندس مارکلائی گفت:بر اساس فرآیند های</a:t>
            </a:r>
            <a:r>
              <a:rPr lang="fa-IR" dirty="0" smtClean="0">
                <a:ea typeface="Times New Roman"/>
                <a:cs typeface="Arial"/>
              </a:rPr>
              <a:t> </a:t>
            </a:r>
            <a:r>
              <a:rPr lang="fa-IR" dirty="0" smtClean="0">
                <a:latin typeface="Arial"/>
                <a:ea typeface="Times New Roman"/>
                <a:cs typeface="B Zar"/>
              </a:rPr>
              <a:t>این استاندارد مشتری سریعتر می تواند شکایات و نارضایتی خود را از بابت خدمات اعلام</a:t>
            </a:r>
            <a:r>
              <a:rPr lang="fa-IR" dirty="0" smtClean="0">
                <a:ea typeface="Times New Roman"/>
                <a:cs typeface="Arial"/>
              </a:rPr>
              <a:t> </a:t>
            </a:r>
            <a:r>
              <a:rPr lang="fa-IR" dirty="0" smtClean="0">
                <a:latin typeface="Arial"/>
                <a:ea typeface="Times New Roman"/>
                <a:cs typeface="B Zar"/>
              </a:rPr>
              <a:t>کرده و مراحل کاری خود را در کوتاه ترین زمان ممکن پیگیری نماید</a:t>
            </a:r>
            <a:endParaRPr lang="fa-IR" dirty="0"/>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B Zar"/>
                <a:ea typeface="Times New Roman"/>
              </a:rPr>
              <a:t> امداد خوررو سایپا</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وی در پایان</a:t>
            </a:r>
            <a:r>
              <a:rPr lang="ar-SA" dirty="0" smtClean="0">
                <a:latin typeface="Times New Roman"/>
                <a:ea typeface="Times New Roman"/>
                <a:cs typeface="Arial"/>
              </a:rPr>
              <a:t> </a:t>
            </a:r>
            <a:r>
              <a:rPr lang="ar-SA" dirty="0" smtClean="0">
                <a:latin typeface="Arial"/>
                <a:ea typeface="Times New Roman"/>
                <a:cs typeface="B Zar"/>
              </a:rPr>
              <a:t>گفت:پروژه های زیادی در راستای تعالی سازمانی و سرآمدی در شرکت امداد خودروسایپا</a:t>
            </a:r>
            <a:r>
              <a:rPr lang="ar-SA" dirty="0" smtClean="0">
                <a:latin typeface="Times New Roman"/>
                <a:ea typeface="Times New Roman"/>
                <a:cs typeface="Arial"/>
              </a:rPr>
              <a:t> </a:t>
            </a:r>
            <a:r>
              <a:rPr lang="ar-SA" dirty="0" smtClean="0">
                <a:latin typeface="Arial"/>
                <a:ea typeface="Times New Roman"/>
                <a:cs typeface="B Zar"/>
              </a:rPr>
              <a:t>تعریف شده و همچنین در آینده نزدیک با راه اندازی چندین طرح مهم مکانیسم های</a:t>
            </a:r>
            <a:r>
              <a:rPr lang="ar-SA" dirty="0" smtClean="0">
                <a:latin typeface="Times New Roman"/>
                <a:ea typeface="Times New Roman"/>
                <a:cs typeface="Arial"/>
              </a:rPr>
              <a:t> </a:t>
            </a:r>
            <a:r>
              <a:rPr lang="ar-SA" dirty="0" smtClean="0">
                <a:latin typeface="Arial"/>
                <a:ea typeface="Times New Roman"/>
                <a:cs typeface="B Zar"/>
              </a:rPr>
              <a:t>ارتباطی این شرکت با مشتریان تسهیل خواهد شد.  </a:t>
            </a:r>
            <a:endParaRPr lang="en-US" dirty="0" smtClean="0">
              <a:latin typeface="Times New Roman"/>
              <a:ea typeface="Times New Roman"/>
            </a:endParaRPr>
          </a:p>
          <a:p>
            <a:endParaRPr lang="fa-IR" dirty="0"/>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atin typeface="B Zar"/>
                <a:ea typeface="Times New Roman"/>
              </a:rPr>
              <a:t> امداد خوررو سایپا</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شایان ذکر است پیش از شرکت</a:t>
            </a:r>
            <a:r>
              <a:rPr lang="ar-SA" dirty="0" smtClean="0">
                <a:latin typeface="Times New Roman"/>
                <a:ea typeface="Times New Roman"/>
                <a:cs typeface="Arial"/>
              </a:rPr>
              <a:t> </a:t>
            </a:r>
            <a:r>
              <a:rPr lang="ar-SA" dirty="0" smtClean="0">
                <a:latin typeface="Arial"/>
                <a:ea typeface="Times New Roman"/>
                <a:cs typeface="B Zar"/>
              </a:rPr>
              <a:t>امدادخودرو سایپا چهار شرکت ایرانی که در زمینه های پتروشیمی، لوازم خانگی، مشاوره</a:t>
            </a:r>
            <a:r>
              <a:rPr lang="ar-SA" dirty="0" smtClean="0">
                <a:latin typeface="Times New Roman"/>
                <a:ea typeface="Times New Roman"/>
                <a:cs typeface="Arial"/>
              </a:rPr>
              <a:t> </a:t>
            </a:r>
            <a:r>
              <a:rPr lang="ar-SA" dirty="0" smtClean="0">
                <a:latin typeface="Arial"/>
                <a:ea typeface="Times New Roman"/>
                <a:cs typeface="B Zar"/>
              </a:rPr>
              <a:t>فنی و خدمات مسافرتی فعالیت دارند این استاندارد را دریافت کرده اند</a:t>
            </a:r>
            <a:endParaRPr lang="en-US" dirty="0" smtClean="0">
              <a:latin typeface="Times New Roman"/>
              <a:ea typeface="Times New Roman"/>
            </a:endParaRPr>
          </a:p>
          <a:p>
            <a:endParaRPr lang="fa-IR" dirty="0"/>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b="1" dirty="0" smtClean="0">
                <a:latin typeface="B Zar"/>
                <a:ea typeface="Times New Roman"/>
              </a:rPr>
              <a:t>مدیریت ارتباط با مشتری در ایران</a:t>
            </a:r>
          </a:p>
        </p:txBody>
      </p:sp>
      <p:sp>
        <p:nvSpPr>
          <p:cNvPr id="3" name="Content Placeholder 2"/>
          <p:cNvSpPr>
            <a:spLocks noGrp="1"/>
          </p:cNvSpPr>
          <p:nvPr>
            <p:ph idx="1"/>
          </p:nvPr>
        </p:nvSpPr>
        <p:spPr/>
        <p:txBody>
          <a:bodyPr/>
          <a:lstStyle/>
          <a:p>
            <a:r>
              <a:rPr lang="ar-SA" dirty="0" smtClean="0">
                <a:latin typeface="Arial"/>
                <a:ea typeface="Times New Roman"/>
                <a:cs typeface="B Zar"/>
              </a:rPr>
              <a:t>به تعبیر پرفسور کاتلرمشتری بخشی از دارایی</a:t>
            </a:r>
            <a:r>
              <a:rPr lang="ar-SA" dirty="0" smtClean="0">
                <a:latin typeface="Times New Roman"/>
                <a:ea typeface="Times New Roman"/>
                <a:cs typeface="Arial"/>
              </a:rPr>
              <a:t> </a:t>
            </a:r>
            <a:r>
              <a:rPr lang="ar-SA" dirty="0" smtClean="0">
                <a:latin typeface="Arial"/>
                <a:ea typeface="Times New Roman"/>
                <a:cs typeface="B Zar"/>
              </a:rPr>
              <a:t>ناملموس سازمان است که درترازنامه های مالی سازمان قرار ندارد و همین امر منجر به بی توجهی مدیران و مجریان سازمان به آنان شده است. </a:t>
            </a:r>
            <a:endParaRPr lang="en-US" dirty="0" smtClean="0">
              <a:latin typeface="Times New Roman"/>
              <a:ea typeface="Times New Roman"/>
            </a:endParaRPr>
          </a:p>
          <a:p>
            <a:endParaRPr lang="fa-IR" dirty="0"/>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مدیریت ارتباط با مشتری در ایران</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در ایران از آنجا که همیشه عرضه کمتر از تقاضا و نیازبازار بوده آنچه در</a:t>
            </a:r>
            <a:r>
              <a:rPr lang="ar-SA" dirty="0" smtClean="0">
                <a:ea typeface="Times New Roman"/>
                <a:cs typeface="Arial"/>
              </a:rPr>
              <a:t> </a:t>
            </a:r>
            <a:r>
              <a:rPr lang="ar-SA" dirty="0" smtClean="0">
                <a:latin typeface="Arial"/>
                <a:ea typeface="Times New Roman"/>
                <a:cs typeface="B Zar"/>
              </a:rPr>
              <a:t>فراگرد بازار نقش اصلی را بازی می کرد، تولید کننده و فروشنده بوده اند و تولید</a:t>
            </a:r>
            <a:r>
              <a:rPr lang="ar-SA" dirty="0" smtClean="0">
                <a:ea typeface="Times New Roman"/>
                <a:cs typeface="Arial"/>
              </a:rPr>
              <a:t> </a:t>
            </a:r>
            <a:r>
              <a:rPr lang="ar-SA" dirty="0" smtClean="0">
                <a:latin typeface="Arial"/>
                <a:ea typeface="Times New Roman"/>
                <a:cs typeface="B Zar"/>
              </a:rPr>
              <a:t>کننده درجهت سود آوری، کالایی را با کیفیتی نامرغوب و نامناسب تولید میکرد و</a:t>
            </a:r>
            <a:r>
              <a:rPr lang="ar-SA" dirty="0" smtClean="0">
                <a:ea typeface="Times New Roman"/>
                <a:cs typeface="Arial"/>
              </a:rPr>
              <a:t> </a:t>
            </a:r>
            <a:r>
              <a:rPr lang="ar-SA" dirty="0" smtClean="0">
                <a:latin typeface="Arial"/>
                <a:ea typeface="Times New Roman"/>
                <a:cs typeface="B Zar"/>
              </a:rPr>
              <a:t>فروشنده آن را برای عرضه در ویترین ها قرار می داد و آن چه مورد توجه نبود خریدار، انتظارات و سلایق وی بود.</a:t>
            </a:r>
            <a:endParaRPr lang="fa-I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Arial"/>
                <a:ea typeface="Times New Roman"/>
              </a:rPr>
              <a:t>ب) دوره انقلاب کیفیت</a:t>
            </a:r>
            <a:r>
              <a:rPr lang="fa-IR" dirty="0" smtClean="0">
                <a:cs typeface="B Zar" pitchFamily="2" charset="-78"/>
              </a:rPr>
              <a:t> (ادامه)</a:t>
            </a:r>
            <a:r>
              <a:rPr lang="ar-SA" dirty="0" smtClean="0">
                <a:latin typeface="Arial"/>
                <a:ea typeface="Times New Roman"/>
              </a:rPr>
              <a:t> </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اما با افزایش تعداد شرکت های حاضر در عرضه رقابتی و گسترش فرهنگ حفظ و بهبود کیفیت محصول، دیگر این مزیت رقابتی برای شرکت های پیشرو کارساز نبود ولزوم یافتن راه های جدیدی برای حفظ مزیت رقابتی احساس می شد. </a:t>
            </a:r>
            <a:endParaRPr lang="en-US" dirty="0" smtClean="0">
              <a:latin typeface="Times New Roman"/>
              <a:ea typeface="Times New Roman"/>
            </a:endParaRPr>
          </a:p>
          <a:p>
            <a:endParaRPr lang="fa-IR" dirty="0"/>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مدیریت ارتباط با مشتری در ایران</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خریدار نیز برای رفع نیاز و انتظارات ناچار تن به تهیه</a:t>
            </a:r>
            <a:r>
              <a:rPr lang="ar-SA" dirty="0" smtClean="0">
                <a:latin typeface="Times New Roman"/>
                <a:ea typeface="Times New Roman"/>
                <a:cs typeface="Arial"/>
              </a:rPr>
              <a:t> </a:t>
            </a:r>
            <a:r>
              <a:rPr lang="ar-SA" dirty="0" smtClean="0">
                <a:latin typeface="Arial"/>
                <a:ea typeface="Times New Roman"/>
                <a:cs typeface="B Zar"/>
              </a:rPr>
              <a:t>کالای و خدمات مناسب میداد. اما امروزه با پیشرفت های صنعتی در رقابتی شدن صنایع هرچند محدوده رابطه تولید کننده خریدار و مشتری خریدار در حال تغییر به سوی مشتری</a:t>
            </a:r>
            <a:r>
              <a:rPr lang="ar-SA" dirty="0" smtClean="0">
                <a:latin typeface="Times New Roman"/>
                <a:ea typeface="Times New Roman"/>
                <a:cs typeface="Arial"/>
              </a:rPr>
              <a:t> </a:t>
            </a:r>
            <a:r>
              <a:rPr lang="ar-SA" dirty="0" smtClean="0">
                <a:latin typeface="Arial"/>
                <a:ea typeface="Times New Roman"/>
                <a:cs typeface="B Zar"/>
              </a:rPr>
              <a:t>مداری ورابطه مشتری تولید است. </a:t>
            </a:r>
            <a:endParaRPr lang="en-US" dirty="0" smtClean="0">
              <a:latin typeface="Times New Roman"/>
              <a:ea typeface="Times New Roman"/>
            </a:endParaRPr>
          </a:p>
          <a:p>
            <a:endParaRPr lang="fa-IR" dirty="0"/>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مدیریت ارتباط با مشتری در ایران</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در راهبرد مشتری مداری، بازاریابی به عنوان</a:t>
            </a:r>
            <a:r>
              <a:rPr lang="ar-SA" dirty="0" smtClean="0">
                <a:ea typeface="Times New Roman"/>
                <a:cs typeface="Arial"/>
              </a:rPr>
              <a:t> </a:t>
            </a:r>
            <a:r>
              <a:rPr lang="ar-SA" dirty="0" smtClean="0">
                <a:latin typeface="Arial"/>
                <a:ea typeface="Times New Roman"/>
                <a:cs typeface="B Zar"/>
              </a:rPr>
              <a:t>راهبر بازار مورد توجه قرار میگیرد. بازاریابی در فضای مشتری مداری در جهت نیاز</a:t>
            </a:r>
            <a:r>
              <a:rPr lang="ar-SA" dirty="0" smtClean="0">
                <a:ea typeface="Times New Roman"/>
                <a:cs typeface="Arial"/>
              </a:rPr>
              <a:t> </a:t>
            </a:r>
            <a:r>
              <a:rPr lang="ar-SA" dirty="0" smtClean="0">
                <a:latin typeface="Arial"/>
                <a:ea typeface="Times New Roman"/>
                <a:cs typeface="B Zar"/>
              </a:rPr>
              <a:t>وسلیقه مشتری درصدد برنامه ریزی و خلق بازار جدید، بازار سنجی و بازارداری میکند. </a:t>
            </a:r>
            <a:endParaRPr lang="fa-IR" dirty="0"/>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مدیریت ارتباط با مشتری در ایران</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بازاریابی به عنوان پل واسطه بین سازمان و مشتریان نیازهای مشتریان را به سازمان و</a:t>
            </a:r>
            <a:r>
              <a:rPr lang="ar-SA" dirty="0" smtClean="0">
                <a:latin typeface="Times New Roman"/>
                <a:ea typeface="Times New Roman"/>
                <a:cs typeface="Arial"/>
              </a:rPr>
              <a:t> </a:t>
            </a:r>
            <a:r>
              <a:rPr lang="ar-SA" dirty="0" smtClean="0">
                <a:latin typeface="Arial"/>
                <a:ea typeface="Times New Roman"/>
                <a:cs typeface="B Zar"/>
              </a:rPr>
              <a:t>دیدگاه سازمان و تولیدات کالا و خدمات آن را به مشتریان ارائه میدهد در این فرآیند، تعاملی درجهت افزایش بهره وری و کارایی از نوآوری ها و ابداعات خودی در جهت بهبود وضعیت کالاو خدمات تولید شده ایجاد کالا و خدمات جدید منطبق بر انتظارات مخاطب و</a:t>
            </a:r>
            <a:r>
              <a:rPr lang="ar-SA" dirty="0" smtClean="0">
                <a:latin typeface="Times New Roman"/>
                <a:ea typeface="Times New Roman"/>
                <a:cs typeface="Arial"/>
              </a:rPr>
              <a:t> </a:t>
            </a:r>
            <a:r>
              <a:rPr lang="ar-SA" dirty="0" smtClean="0">
                <a:latin typeface="Arial"/>
                <a:ea typeface="Times New Roman"/>
                <a:cs typeface="B Zar"/>
              </a:rPr>
              <a:t>مشتری ایجاد میشود. </a:t>
            </a:r>
            <a:endParaRPr lang="en-US" dirty="0" smtClean="0">
              <a:latin typeface="Times New Roman"/>
              <a:ea typeface="Times New Roman"/>
            </a:endParaRPr>
          </a:p>
          <a:p>
            <a:endParaRPr lang="fa-IR"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مدیریت ارتباط با مشتری در ایران</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از این رو است که بازاریابی به عنوان ستون فقرات صنعت و</a:t>
            </a:r>
            <a:r>
              <a:rPr lang="ar-SA" dirty="0" smtClean="0">
                <a:ea typeface="Times New Roman"/>
                <a:cs typeface="Arial"/>
              </a:rPr>
              <a:t> </a:t>
            </a:r>
            <a:r>
              <a:rPr lang="ar-SA" dirty="0" smtClean="0">
                <a:latin typeface="Arial"/>
                <a:ea typeface="Times New Roman"/>
                <a:cs typeface="B Zar"/>
              </a:rPr>
              <a:t>خدمات در فرآیند بازار واقتصاد مورد توجه اقتصاددانان، بازاریابان، سرمایه گذاران</a:t>
            </a:r>
            <a:r>
              <a:rPr lang="ar-SA" dirty="0" smtClean="0">
                <a:ea typeface="Times New Roman"/>
                <a:cs typeface="Arial"/>
              </a:rPr>
              <a:t> </a:t>
            </a:r>
            <a:r>
              <a:rPr lang="ar-SA" dirty="0" smtClean="0">
                <a:latin typeface="Arial"/>
                <a:ea typeface="Times New Roman"/>
                <a:cs typeface="B Zar"/>
              </a:rPr>
              <a:t>و صاحبان صنایع قرار می گیرد و آنان خود را محتاج به این علم و فن می دانند. </a:t>
            </a:r>
            <a:endParaRPr lang="fa-IR" dirty="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مدیریت ارتباط با مشتری در ایران</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اما</a:t>
            </a:r>
            <a:r>
              <a:rPr lang="ar-SA" dirty="0" smtClean="0">
                <a:latin typeface="Times New Roman"/>
                <a:ea typeface="Times New Roman"/>
                <a:cs typeface="Arial"/>
              </a:rPr>
              <a:t> </a:t>
            </a:r>
            <a:r>
              <a:rPr lang="ar-SA" dirty="0" smtClean="0">
                <a:latin typeface="Arial"/>
                <a:ea typeface="Times New Roman"/>
                <a:cs typeface="B Zar"/>
              </a:rPr>
              <a:t>از آنجا که پدیده بازاریابی در ایران دارای قدمتی نه چندان طولانی و ریشه دار است</a:t>
            </a:r>
            <a:r>
              <a:rPr lang="ar-SA" dirty="0" smtClean="0">
                <a:latin typeface="Times New Roman"/>
                <a:ea typeface="Times New Roman"/>
                <a:cs typeface="Arial"/>
              </a:rPr>
              <a:t> </a:t>
            </a:r>
            <a:r>
              <a:rPr lang="ar-SA" dirty="0" smtClean="0">
                <a:latin typeface="Arial"/>
                <a:ea typeface="Times New Roman"/>
                <a:cs typeface="B Zar"/>
              </a:rPr>
              <a:t>برای جلوگیری از خطاها و آنتروپی نیاز به استفاده از تجربه کشورهایی داریم که در</a:t>
            </a:r>
            <a:r>
              <a:rPr lang="ar-SA" dirty="0" smtClean="0">
                <a:latin typeface="Times New Roman"/>
                <a:ea typeface="Times New Roman"/>
                <a:cs typeface="Arial"/>
              </a:rPr>
              <a:t> </a:t>
            </a:r>
            <a:r>
              <a:rPr lang="ar-SA" dirty="0" smtClean="0">
                <a:latin typeface="Arial"/>
                <a:ea typeface="Times New Roman"/>
                <a:cs typeface="B Zar"/>
              </a:rPr>
              <a:t>این زمینه قدمتی طولانی تر دارند.</a:t>
            </a:r>
            <a:endParaRPr lang="en-US" dirty="0" smtClean="0">
              <a:latin typeface="Times New Roman"/>
              <a:ea typeface="Times New Roman"/>
            </a:endParaRPr>
          </a:p>
          <a:p>
            <a:endParaRPr lang="fa-IR" dirty="0"/>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b="1" dirty="0" smtClean="0">
                <a:latin typeface="B Zar"/>
                <a:ea typeface="Times New Roman"/>
              </a:rPr>
              <a:t>منابع و مآخذ</a:t>
            </a:r>
          </a:p>
        </p:txBody>
      </p:sp>
      <p:sp>
        <p:nvSpPr>
          <p:cNvPr id="3" name="Content Placeholder 2"/>
          <p:cNvSpPr>
            <a:spLocks noGrp="1"/>
          </p:cNvSpPr>
          <p:nvPr>
            <p:ph idx="1"/>
          </p:nvPr>
        </p:nvSpPr>
        <p:spPr/>
        <p:txBody>
          <a:bodyPr/>
          <a:lstStyle/>
          <a:p>
            <a:pPr>
              <a:lnSpc>
                <a:spcPct val="115000"/>
              </a:lnSpc>
            </a:pPr>
            <a:r>
              <a:rPr lang="fa-IR" dirty="0" smtClean="0">
                <a:solidFill>
                  <a:srgbClr val="000000"/>
                </a:solidFill>
                <a:latin typeface="ArialMT"/>
                <a:ea typeface="Times New Roman"/>
                <a:cs typeface="B Zar"/>
              </a:rPr>
              <a:t>- محمدي، اسماعيل؛ «مشتري‌مداري»؛ مؤسسه خدمات فرهنگي رسا، چاپ دوم، </a:t>
            </a:r>
            <a:endParaRPr lang="en-US" dirty="0" smtClean="0">
              <a:latin typeface="Times New Roman"/>
              <a:ea typeface="Times New Roman"/>
            </a:endParaRPr>
          </a:p>
          <a:p>
            <a:pPr>
              <a:lnSpc>
                <a:spcPct val="115000"/>
              </a:lnSpc>
            </a:pPr>
            <a:r>
              <a:rPr lang="fa-IR" dirty="0" smtClean="0">
                <a:solidFill>
                  <a:srgbClr val="000000"/>
                </a:solidFill>
                <a:latin typeface="ArialMT"/>
                <a:ea typeface="Times New Roman"/>
                <a:cs typeface="B Zar"/>
              </a:rPr>
              <a:t>- سليم پور، يعقوب؛“</a:t>
            </a:r>
            <a:r>
              <a:rPr lang="en-US" dirty="0" smtClean="0">
                <a:solidFill>
                  <a:srgbClr val="000000"/>
                </a:solidFill>
                <a:latin typeface="ArialMT"/>
                <a:ea typeface="Times New Roman"/>
                <a:cs typeface="B Zar"/>
              </a:rPr>
              <a:t>CRM</a:t>
            </a:r>
            <a:r>
              <a:rPr lang="fa-IR" dirty="0" smtClean="0">
                <a:solidFill>
                  <a:srgbClr val="000000"/>
                </a:solidFill>
                <a:latin typeface="ArialMT"/>
                <a:ea typeface="Times New Roman"/>
                <a:cs typeface="B Zar"/>
              </a:rPr>
              <a:t>” ؛ فصلنامه سامانه، ويژه‏نامه بازاريابي</a:t>
            </a:r>
            <a:endParaRPr lang="en-US" dirty="0" smtClean="0">
              <a:latin typeface="Times New Roman"/>
              <a:ea typeface="Times New Roman"/>
            </a:endParaRPr>
          </a:p>
          <a:p>
            <a:pPr>
              <a:lnSpc>
                <a:spcPct val="115000"/>
              </a:lnSpc>
            </a:pPr>
            <a:r>
              <a:rPr lang="fa-IR" dirty="0" smtClean="0">
                <a:solidFill>
                  <a:srgbClr val="000000"/>
                </a:solidFill>
                <a:latin typeface="ArialMT"/>
                <a:ea typeface="Times New Roman"/>
                <a:cs typeface="B Zar"/>
              </a:rPr>
              <a:t>- سامانه مديريت ارتباْْط با مشتري أراد</a:t>
            </a:r>
            <a:endParaRPr lang="en-US" dirty="0" smtClean="0">
              <a:latin typeface="Times New Roman"/>
              <a:ea typeface="Times New Roman"/>
            </a:endParaRPr>
          </a:p>
          <a:p>
            <a:endParaRPr lang="fa-IR"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smtClean="0">
                <a:latin typeface="B Zar"/>
                <a:ea typeface="Times New Roman"/>
              </a:rPr>
              <a:t>منابع و مآخذ</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fontScale="85000" lnSpcReduction="20000"/>
          </a:bodyPr>
          <a:lstStyle/>
          <a:p>
            <a:pPr algn="l" rtl="0">
              <a:lnSpc>
                <a:spcPct val="115000"/>
              </a:lnSpc>
              <a:spcAft>
                <a:spcPts val="0"/>
              </a:spcAft>
            </a:pPr>
            <a:r>
              <a:rPr lang="en-US" dirty="0" smtClean="0">
                <a:solidFill>
                  <a:srgbClr val="000000"/>
                </a:solidFill>
                <a:latin typeface="ArialMT"/>
                <a:ea typeface="Times New Roman"/>
                <a:cs typeface="B Zar"/>
              </a:rPr>
              <a:t>- </a:t>
            </a:r>
            <a:r>
              <a:rPr lang="en-US" dirty="0" err="1" smtClean="0">
                <a:solidFill>
                  <a:srgbClr val="000000"/>
                </a:solidFill>
                <a:latin typeface="ArialMT"/>
                <a:ea typeface="Times New Roman"/>
                <a:cs typeface="B Zar"/>
              </a:rPr>
              <a:t>Brunett</a:t>
            </a:r>
            <a:r>
              <a:rPr lang="en-US" dirty="0" smtClean="0">
                <a:solidFill>
                  <a:srgbClr val="000000"/>
                </a:solidFill>
                <a:latin typeface="ArialMT"/>
                <a:ea typeface="Times New Roman"/>
                <a:cs typeface="B Zar"/>
              </a:rPr>
              <a:t> , Ken , The Handbook of Key Customer Relationship </a:t>
            </a:r>
            <a:r>
              <a:rPr lang="en-US" dirty="0" err="1" smtClean="0">
                <a:solidFill>
                  <a:srgbClr val="000000"/>
                </a:solidFill>
                <a:latin typeface="ArialMT"/>
                <a:ea typeface="Times New Roman"/>
                <a:cs typeface="B Zar"/>
              </a:rPr>
              <a:t>Management,prentice</a:t>
            </a:r>
            <a:r>
              <a:rPr lang="en-US" dirty="0" smtClean="0">
                <a:solidFill>
                  <a:srgbClr val="000000"/>
                </a:solidFill>
                <a:latin typeface="ArialMT"/>
                <a:ea typeface="Times New Roman"/>
                <a:cs typeface="B Zar"/>
              </a:rPr>
              <a:t> Hall</a:t>
            </a:r>
            <a:endParaRPr lang="en-US" dirty="0" smtClean="0">
              <a:latin typeface="Times New Roman"/>
              <a:ea typeface="Times New Roman"/>
            </a:endParaRPr>
          </a:p>
          <a:p>
            <a:pPr algn="l" rtl="0">
              <a:lnSpc>
                <a:spcPct val="115000"/>
              </a:lnSpc>
              <a:spcAft>
                <a:spcPts val="0"/>
              </a:spcAft>
            </a:pPr>
            <a:r>
              <a:rPr lang="en-US" dirty="0" smtClean="0">
                <a:solidFill>
                  <a:srgbClr val="000000"/>
                </a:solidFill>
                <a:latin typeface="ArialMT"/>
                <a:ea typeface="Times New Roman"/>
                <a:cs typeface="B Zar"/>
              </a:rPr>
              <a:t>- www. crm2day. com/library/</a:t>
            </a:r>
            <a:r>
              <a:rPr lang="en-US" dirty="0" err="1" smtClean="0">
                <a:solidFill>
                  <a:srgbClr val="000000"/>
                </a:solidFill>
                <a:latin typeface="ArialMT"/>
                <a:ea typeface="Times New Roman"/>
                <a:cs typeface="B Zar"/>
              </a:rPr>
              <a:t>EpFlApZElZaCross</a:t>
            </a:r>
            <a:r>
              <a:rPr lang="en-US" dirty="0" smtClean="0">
                <a:solidFill>
                  <a:srgbClr val="000000"/>
                </a:solidFill>
                <a:latin typeface="ArialMT"/>
                <a:ea typeface="Times New Roman"/>
                <a:cs typeface="B Zar"/>
              </a:rPr>
              <a:t>-sell Advocacy</a:t>
            </a:r>
            <a:endParaRPr lang="en-US" dirty="0" smtClean="0">
              <a:latin typeface="Times New Roman"/>
              <a:ea typeface="Times New Roman"/>
            </a:endParaRPr>
          </a:p>
          <a:p>
            <a:pPr algn="l" rtl="0">
              <a:lnSpc>
                <a:spcPct val="115000"/>
              </a:lnSpc>
              <a:spcAft>
                <a:spcPts val="0"/>
              </a:spcAft>
            </a:pPr>
            <a:r>
              <a:rPr lang="en-US" dirty="0" smtClean="0">
                <a:solidFill>
                  <a:srgbClr val="000000"/>
                </a:solidFill>
                <a:latin typeface="ArialMT"/>
                <a:ea typeface="Times New Roman"/>
                <a:cs typeface="B Zar"/>
              </a:rPr>
              <a:t>- www. crm2day. com/library/</a:t>
            </a:r>
            <a:r>
              <a:rPr lang="en-US" dirty="0" err="1" smtClean="0">
                <a:solidFill>
                  <a:srgbClr val="000000"/>
                </a:solidFill>
                <a:latin typeface="ArialMT"/>
                <a:ea typeface="Times New Roman"/>
                <a:cs typeface="B Zar"/>
              </a:rPr>
              <a:t>EpFlApZElZatOGjYKd</a:t>
            </a:r>
            <a:r>
              <a:rPr lang="en-US" dirty="0" smtClean="0">
                <a:solidFill>
                  <a:srgbClr val="000000"/>
                </a:solidFill>
                <a:latin typeface="ArialMT"/>
                <a:ea typeface="Times New Roman"/>
                <a:cs typeface="B Zar"/>
              </a:rPr>
              <a:t>. </a:t>
            </a:r>
            <a:r>
              <a:rPr lang="en-US" dirty="0" err="1" smtClean="0">
                <a:solidFill>
                  <a:srgbClr val="000000"/>
                </a:solidFill>
                <a:latin typeface="ArialMT"/>
                <a:ea typeface="Times New Roman"/>
                <a:cs typeface="B Zar"/>
              </a:rPr>
              <a:t>php</a:t>
            </a:r>
            <a:endParaRPr lang="en-US" dirty="0" smtClean="0">
              <a:latin typeface="Times New Roman"/>
              <a:ea typeface="Times New Roman"/>
            </a:endParaRPr>
          </a:p>
          <a:p>
            <a:pPr algn="l" rtl="0">
              <a:lnSpc>
                <a:spcPct val="115000"/>
              </a:lnSpc>
              <a:spcAft>
                <a:spcPts val="0"/>
              </a:spcAft>
            </a:pPr>
            <a:r>
              <a:rPr lang="en-US" dirty="0" smtClean="0">
                <a:solidFill>
                  <a:srgbClr val="000000"/>
                </a:solidFill>
                <a:latin typeface="ArialMT"/>
                <a:ea typeface="Times New Roman"/>
                <a:cs typeface="B Zar"/>
              </a:rPr>
              <a:t>- www. </a:t>
            </a:r>
            <a:r>
              <a:rPr lang="en-US" dirty="0" err="1" smtClean="0">
                <a:solidFill>
                  <a:srgbClr val="000000"/>
                </a:solidFill>
                <a:latin typeface="ArialMT"/>
                <a:ea typeface="Times New Roman"/>
                <a:cs typeface="B Zar"/>
              </a:rPr>
              <a:t>crmtoolkit</a:t>
            </a:r>
            <a:r>
              <a:rPr lang="en-US" dirty="0" smtClean="0">
                <a:solidFill>
                  <a:srgbClr val="000000"/>
                </a:solidFill>
                <a:latin typeface="ArialMT"/>
                <a:ea typeface="Times New Roman"/>
                <a:cs typeface="B Zar"/>
              </a:rPr>
              <a:t>. com</a:t>
            </a:r>
            <a:endParaRPr lang="en-US" dirty="0" smtClean="0">
              <a:latin typeface="Times New Roman"/>
              <a:ea typeface="Times New Roman"/>
            </a:endParaRPr>
          </a:p>
          <a:p>
            <a:pPr algn="l" rtl="0">
              <a:lnSpc>
                <a:spcPct val="115000"/>
              </a:lnSpc>
              <a:spcAft>
                <a:spcPts val="0"/>
              </a:spcAft>
            </a:pPr>
            <a:r>
              <a:rPr lang="en-US" dirty="0" smtClean="0">
                <a:solidFill>
                  <a:srgbClr val="000000"/>
                </a:solidFill>
                <a:latin typeface="ArialMT"/>
                <a:ea typeface="Times New Roman"/>
                <a:cs typeface="B Zar"/>
              </a:rPr>
              <a:t>- Customer Relationship Management, USA, </a:t>
            </a:r>
            <a:r>
              <a:rPr lang="en-US" dirty="0" err="1" smtClean="0">
                <a:solidFill>
                  <a:srgbClr val="000000"/>
                </a:solidFill>
                <a:latin typeface="ArialMT"/>
                <a:ea typeface="Times New Roman"/>
                <a:cs typeface="B Zar"/>
              </a:rPr>
              <a:t>Ashridge</a:t>
            </a:r>
            <a:r>
              <a:rPr lang="en-US" dirty="0" smtClean="0">
                <a:solidFill>
                  <a:srgbClr val="000000"/>
                </a:solidFill>
                <a:latin typeface="ArialMT"/>
                <a:ea typeface="Times New Roman"/>
                <a:cs typeface="B Zar"/>
              </a:rPr>
              <a:t> Group</a:t>
            </a:r>
            <a:endParaRPr lang="en-US" dirty="0" smtClean="0">
              <a:latin typeface="Times New Roman"/>
              <a:ea typeface="Times New Roman"/>
            </a:endParaRPr>
          </a:p>
          <a:p>
            <a:pPr algn="l" rtl="0">
              <a:lnSpc>
                <a:spcPct val="115000"/>
              </a:lnSpc>
              <a:spcAft>
                <a:spcPts val="0"/>
              </a:spcAft>
            </a:pPr>
            <a:r>
              <a:rPr lang="en-US" dirty="0" smtClean="0">
                <a:solidFill>
                  <a:srgbClr val="000000"/>
                </a:solidFill>
                <a:latin typeface="ArialMT"/>
                <a:ea typeface="Times New Roman"/>
                <a:cs typeface="B Zar"/>
              </a:rPr>
              <a:t>- www. </a:t>
            </a:r>
            <a:r>
              <a:rPr lang="en-US" dirty="0" err="1" smtClean="0">
                <a:solidFill>
                  <a:srgbClr val="000000"/>
                </a:solidFill>
                <a:latin typeface="ArialMT"/>
                <a:ea typeface="Times New Roman"/>
                <a:cs typeface="B Zar"/>
              </a:rPr>
              <a:t>gn</a:t>
            </a:r>
            <a:r>
              <a:rPr lang="en-US" dirty="0" smtClean="0">
                <a:solidFill>
                  <a:srgbClr val="000000"/>
                </a:solidFill>
                <a:latin typeface="ArialMT"/>
                <a:ea typeface="Times New Roman"/>
                <a:cs typeface="B Zar"/>
              </a:rPr>
              <a:t>. co. </a:t>
            </a:r>
            <a:r>
              <a:rPr lang="en-US" dirty="0" err="1" smtClean="0">
                <a:solidFill>
                  <a:srgbClr val="000000"/>
                </a:solidFill>
                <a:latin typeface="ArialMT"/>
                <a:ea typeface="Times New Roman"/>
                <a:cs typeface="B Zar"/>
              </a:rPr>
              <a:t>ir</a:t>
            </a:r>
            <a:endParaRPr lang="fa-IR" dirty="0" smtClean="0">
              <a:solidFill>
                <a:srgbClr val="000000"/>
              </a:solidFill>
              <a:latin typeface="ArialMT"/>
              <a:ea typeface="Times New Roman"/>
              <a:cs typeface="B Zar"/>
            </a:endParaRPr>
          </a:p>
          <a:p>
            <a:pPr algn="l" rtl="0">
              <a:lnSpc>
                <a:spcPct val="115000"/>
              </a:lnSpc>
              <a:spcAft>
                <a:spcPts val="0"/>
              </a:spcAft>
            </a:pPr>
            <a:r>
              <a:rPr lang="en-US" smtClean="0">
                <a:solidFill>
                  <a:srgbClr val="000000"/>
                </a:solidFill>
                <a:latin typeface="ArialMT"/>
                <a:ea typeface="Times New Roman"/>
                <a:cs typeface="B Zar"/>
              </a:rPr>
              <a:t>e-modir.ir</a:t>
            </a:r>
            <a:endParaRPr lang="en-US" dirty="0" smtClean="0">
              <a:latin typeface="Times New Roman"/>
              <a:ea typeface="Times New Roman"/>
            </a:endParaRPr>
          </a:p>
          <a:p>
            <a:pPr algn="l"/>
            <a:endParaRPr lang="fa-I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latin typeface="Arial"/>
                <a:ea typeface="Times New Roman"/>
              </a:rPr>
              <a:t>ج) دوره انقلاب مشتری </a:t>
            </a:r>
            <a:endParaRPr lang="fa-IR" dirty="0" smtClean="0">
              <a:latin typeface="Arial"/>
              <a:ea typeface="Times New Roman"/>
            </a:endParaRPr>
          </a:p>
        </p:txBody>
      </p:sp>
      <p:sp>
        <p:nvSpPr>
          <p:cNvPr id="3" name="Content Placeholder 2"/>
          <p:cNvSpPr>
            <a:spLocks noGrp="1"/>
          </p:cNvSpPr>
          <p:nvPr>
            <p:ph idx="1"/>
          </p:nvPr>
        </p:nvSpPr>
        <p:spPr/>
        <p:txBody>
          <a:bodyPr/>
          <a:lstStyle/>
          <a:p>
            <a:r>
              <a:rPr lang="ar-SA" dirty="0" smtClean="0">
                <a:latin typeface="Arial"/>
                <a:ea typeface="Times New Roman"/>
                <a:cs typeface="B Zar"/>
              </a:rPr>
              <a:t>در این دوره با توجه به افزایش توقع مشتریان، تولید کنندگان ملزم شدند محصولات خود را با هزینه کم، کیفیت بالا و تنوع زیاد تولید کنند ؛ به معنا ی دیگر، تولید کنندگان مجبور بودند توجه خود را از تولید صرف به یافتن راه هایی برای جلب رضایت و حفظ مشتریان سابق خود معطوف نمایند. </a:t>
            </a:r>
            <a:endParaRPr lang="en-US" dirty="0" smtClean="0">
              <a:latin typeface="Times New Roman"/>
              <a:ea typeface="Times New Roman"/>
            </a:endParaRPr>
          </a:p>
          <a:p>
            <a:endParaRPr lang="fa-I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ar-SA" dirty="0" smtClean="0">
                <a:latin typeface="Arial"/>
                <a:ea typeface="Times New Roman"/>
              </a:rPr>
              <a:t>ج) دوره انقلاب مشتری</a:t>
            </a:r>
            <a:r>
              <a:rPr lang="fa-IR" dirty="0" smtClean="0">
                <a:cs typeface="B Zar" pitchFamily="2" charset="-78"/>
              </a:rPr>
              <a:t> (ادامه)</a:t>
            </a:r>
            <a:r>
              <a:rPr lang="ar-SA" dirty="0" smtClean="0">
                <a:latin typeface="Arial"/>
                <a:ea typeface="Times New Roman"/>
              </a:rPr>
              <a:t> </a:t>
            </a:r>
            <a:endParaRPr lang="fa-IR" dirty="0"/>
          </a:p>
        </p:txBody>
      </p:sp>
      <p:sp>
        <p:nvSpPr>
          <p:cNvPr id="3" name="Content Placeholder 2"/>
          <p:cNvSpPr>
            <a:spLocks noGrp="1"/>
          </p:cNvSpPr>
          <p:nvPr>
            <p:ph idx="1"/>
          </p:nvPr>
        </p:nvSpPr>
        <p:spPr/>
        <p:txBody>
          <a:bodyPr>
            <a:normAutofit fontScale="92500"/>
          </a:bodyPr>
          <a:lstStyle/>
          <a:p>
            <a:r>
              <a:rPr lang="fa-IR" b="1" dirty="0" smtClean="0">
                <a:latin typeface="Arial"/>
                <a:ea typeface="Times New Roman"/>
                <a:cs typeface="B Zar"/>
              </a:rPr>
              <a:t>فلسفه ارتباط با مشتری از چند بعد قابل بررسي است:</a:t>
            </a:r>
            <a:endParaRPr lang="en-US" dirty="0" smtClean="0">
              <a:latin typeface="Times New Roman"/>
              <a:ea typeface="Times New Roman"/>
            </a:endParaRPr>
          </a:p>
          <a:p>
            <a:r>
              <a:rPr lang="ar-SA" b="1" dirty="0" smtClean="0">
                <a:latin typeface="Arial"/>
                <a:ea typeface="Times New Roman"/>
                <a:cs typeface="B Zar"/>
              </a:rPr>
              <a:t>بُعد تاکتيکي: </a:t>
            </a:r>
            <a:r>
              <a:rPr lang="ar-SA" dirty="0" smtClean="0">
                <a:latin typeface="Arial"/>
                <a:ea typeface="Times New Roman"/>
                <a:cs typeface="B Zar"/>
              </a:rPr>
              <a:t>روابط به عنوان ابزاري براي ترفيع در فروش به کار گرفته مي شوند. در اين خصوص مي توان به توسعه فناوري اطلاعات درجهت ايجاد جنبه هاي مختلف وفاداري اشاره کرد. هرچند اجرا چنين پروژه هايي پرهزينه بوده ولي درعوض فرصت بسيار مناسبي را درجهت ايجاد وفاداري و سودآوري براي شرکت ايجاد مي کند. </a:t>
            </a:r>
            <a:endParaRPr lang="en-US" dirty="0" smtClean="0">
              <a:latin typeface="Times New Roman"/>
              <a:ea typeface="Times New Roman"/>
            </a:endParaRPr>
          </a:p>
          <a:p>
            <a:endParaRPr lang="fa-I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Arial"/>
                <a:ea typeface="Times New Roman"/>
              </a:rPr>
              <a:t>ج) دوره انقلاب مشتری</a:t>
            </a:r>
            <a:r>
              <a:rPr lang="fa-IR" dirty="0" smtClean="0">
                <a:cs typeface="B Zar" pitchFamily="2" charset="-78"/>
              </a:rPr>
              <a:t> (ادامه)</a:t>
            </a:r>
            <a:r>
              <a:rPr lang="ar-SA" dirty="0" smtClean="0">
                <a:latin typeface="Arial"/>
                <a:ea typeface="Times New Roman"/>
              </a:rPr>
              <a:t> </a:t>
            </a:r>
            <a:endParaRPr lang="fa-IR" dirty="0"/>
          </a:p>
        </p:txBody>
      </p:sp>
      <p:sp>
        <p:nvSpPr>
          <p:cNvPr id="3" name="Content Placeholder 2"/>
          <p:cNvSpPr>
            <a:spLocks noGrp="1"/>
          </p:cNvSpPr>
          <p:nvPr>
            <p:ph idx="1"/>
          </p:nvPr>
        </p:nvSpPr>
        <p:spPr/>
        <p:txBody>
          <a:bodyPr>
            <a:normAutofit lnSpcReduction="10000"/>
          </a:bodyPr>
          <a:lstStyle/>
          <a:p>
            <a:pPr algn="just">
              <a:lnSpc>
                <a:spcPct val="115000"/>
              </a:lnSpc>
            </a:pPr>
            <a:r>
              <a:rPr lang="ar-SA" b="1" dirty="0" smtClean="0">
                <a:latin typeface="Arial"/>
                <a:ea typeface="Times New Roman"/>
                <a:cs typeface="B Zar"/>
              </a:rPr>
              <a:t>بُعد استراتژيک:</a:t>
            </a:r>
            <a:r>
              <a:rPr lang="ar-SA" dirty="0" smtClean="0">
                <a:latin typeface="Arial"/>
                <a:ea typeface="Times New Roman"/>
                <a:cs typeface="B Zar"/>
              </a:rPr>
              <a:t> هدف از روابط پيوندخوردن با مشتريان و ايجاد وفاداري در نزد مشتريان است. </a:t>
            </a:r>
            <a:endParaRPr lang="en-US" dirty="0" smtClean="0">
              <a:latin typeface="Times New Roman"/>
              <a:ea typeface="Times New Roman"/>
            </a:endParaRPr>
          </a:p>
          <a:p>
            <a:pPr algn="just">
              <a:lnSpc>
                <a:spcPct val="115000"/>
              </a:lnSpc>
            </a:pPr>
            <a:r>
              <a:rPr lang="ar-SA" dirty="0" smtClean="0">
                <a:latin typeface="Arial"/>
                <a:ea typeface="Times New Roman"/>
                <a:cs typeface="B Zar"/>
              </a:rPr>
              <a:t>امروزه اغلب مديران ارشد سازمانها از مشتريان خود درخواست مي کنند تا با آنها تماس بگيرند و نيازهاي خود را درميان بگذارند. براي مثال، رئيس بخش آمريکاي شمالي شرکت پپسي کولا روزانه دست کم با چهار مشتري تماس مي گيرد و با آنها به گفتگو مي پردازد. </a:t>
            </a:r>
            <a:endParaRPr lang="en-US" dirty="0" smtClean="0">
              <a:latin typeface="Times New Roman"/>
              <a:ea typeface="Times New Roman"/>
            </a:endParaRPr>
          </a:p>
          <a:p>
            <a:endParaRPr lang="fa-I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Arial"/>
                <a:ea typeface="Times New Roman"/>
              </a:rPr>
              <a:t>ج) دوره انقلاب مشتری</a:t>
            </a:r>
            <a:r>
              <a:rPr lang="fa-IR" dirty="0" smtClean="0">
                <a:cs typeface="B Zar" pitchFamily="2" charset="-78"/>
              </a:rPr>
              <a:t> (ادامه)</a:t>
            </a:r>
            <a:r>
              <a:rPr lang="ar-SA" dirty="0" smtClean="0">
                <a:latin typeface="Arial"/>
                <a:ea typeface="Times New Roman"/>
              </a:rPr>
              <a:t> </a:t>
            </a:r>
            <a:endParaRPr lang="fa-IR" dirty="0"/>
          </a:p>
        </p:txBody>
      </p:sp>
      <p:sp>
        <p:nvSpPr>
          <p:cNvPr id="3" name="Content Placeholder 2"/>
          <p:cNvSpPr>
            <a:spLocks noGrp="1"/>
          </p:cNvSpPr>
          <p:nvPr>
            <p:ph idx="1"/>
          </p:nvPr>
        </p:nvSpPr>
        <p:spPr/>
        <p:txBody>
          <a:bodyPr/>
          <a:lstStyle/>
          <a:p>
            <a:r>
              <a:rPr lang="fa-IR" b="1" dirty="0" smtClean="0">
                <a:latin typeface="Arial"/>
                <a:ea typeface="Times New Roman"/>
                <a:cs typeface="B Zar"/>
              </a:rPr>
              <a:t>بُعد فلسفي:</a:t>
            </a:r>
            <a:r>
              <a:rPr lang="fa-IR" dirty="0" smtClean="0">
                <a:latin typeface="Arial"/>
                <a:ea typeface="Times New Roman"/>
                <a:cs typeface="B Zar"/>
              </a:rPr>
              <a:t> از بعد فلسفي، برقراري اين روابط به سمت قلب مفهوم بازاريابي که همان مشتري محوري است و درک نيازها و انتظارات اوست، پيش مي رود. براي درک بهتر مفهوم بازاريابي رابطه مند با آنچه بيشتر در بازاريابي سنتي مطرح مي شد، به مثال زير توجه کنيد: </a:t>
            </a:r>
            <a:endParaRPr lang="fa-I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Arial"/>
                <a:ea typeface="Times New Roman"/>
              </a:rPr>
              <a:t>مقدمه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در روندهاي کسب و کاري جديد، به دست آوردن رضايت مشتريان جايگاهي مهم و حياتي در اهداف سازمان‌ها به خود اختصاص داده است و مديران ارشد به خوبي مي‌دانند موفقيت آنها در راه رسيدن به اهداف کلان سازمان‌، در گرو جلب رضايت مشتريان است. </a:t>
            </a:r>
            <a:endParaRPr lang="fa-I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Arial"/>
                <a:ea typeface="Times New Roman"/>
              </a:rPr>
              <a:t>ج) دوره انقلاب مشتری </a:t>
            </a:r>
            <a:r>
              <a:rPr lang="fa-IR" dirty="0" smtClean="0">
                <a:cs typeface="B Zar" pitchFamily="2" charset="-78"/>
              </a:rPr>
              <a:t>(ادامه)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يک بازار رقابتي مثل صنعت خودرو را درنظر بگيريد که در آن توليدکنندگان درنظر دارند اتومبيل هاي خود را ازنظر اصول طراحي، راحتي، ايمني، سرعت و قدرت به صورت سنتي توليد کرده و آن را درنظر مشتريان متفاوت جلوه دهند. عده اي ديگر از توليدکنندگان نيز قصد دارند با ارائه خدمات پس از فروش و ارائه ضمانتنامه، محصول خود را متفاوت جلوه دهند. </a:t>
            </a:r>
            <a:endParaRPr lang="fa-I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Arial"/>
                <a:ea typeface="Times New Roman"/>
              </a:rPr>
              <a:t>ج) دوره انقلاب مشتری</a:t>
            </a:r>
            <a:r>
              <a:rPr lang="fa-IR" dirty="0" smtClean="0">
                <a:cs typeface="B Zar" pitchFamily="2" charset="-78"/>
              </a:rPr>
              <a:t> (ادامه)</a:t>
            </a:r>
            <a:r>
              <a:rPr lang="ar-SA" dirty="0" smtClean="0">
                <a:latin typeface="Arial"/>
                <a:ea typeface="Times New Roman"/>
              </a:rPr>
              <a:t> </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اما در اين بين توليدکنندگاني هم هستند که قصد دارند با شناختي که از مشتري، سوابق و علايق وي دارند به او مشاوره هايي در زمينه هاي مختلف مثل چگونگي تامين مالي براي خريد خودرو، نگهداري، بيمه، تعويض و يا حتي فروش داده و بدين وسيله اعتماد وي را جلب و روابط مستحکم تري با مشتري برقرار کنند. </a:t>
            </a:r>
            <a:endParaRPr lang="en-US" dirty="0" smtClean="0">
              <a:latin typeface="Times New Roman"/>
              <a:ea typeface="Times New Roman"/>
            </a:endParaRPr>
          </a:p>
          <a:p>
            <a:endParaRPr lang="fa-I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Arial"/>
                <a:ea typeface="Times New Roman"/>
              </a:rPr>
              <a:t>بخش های اصلی </a:t>
            </a:r>
            <a:r>
              <a:rPr lang="en-US" dirty="0" smtClean="0">
                <a:latin typeface="Arial"/>
                <a:ea typeface="Times New Roman"/>
              </a:rPr>
              <a:t>CRM</a:t>
            </a:r>
            <a:r>
              <a:rPr lang="fa-IR" dirty="0" smtClean="0">
                <a:cs typeface="B Zar" pitchFamily="2" charset="-78"/>
              </a:rPr>
              <a:t> </a:t>
            </a:r>
            <a:endParaRPr lang="fa-IR" dirty="0" smtClean="0">
              <a:latin typeface="Arial"/>
              <a:ea typeface="Times New Roman"/>
            </a:endParaRPr>
          </a:p>
        </p:txBody>
      </p:sp>
      <p:sp>
        <p:nvSpPr>
          <p:cNvPr id="3" name="Content Placeholder 2"/>
          <p:cNvSpPr>
            <a:spLocks noGrp="1"/>
          </p:cNvSpPr>
          <p:nvPr>
            <p:ph idx="1"/>
          </p:nvPr>
        </p:nvSpPr>
        <p:spPr/>
        <p:txBody>
          <a:bodyPr>
            <a:normAutofit lnSpcReduction="10000"/>
          </a:bodyPr>
          <a:lstStyle/>
          <a:p>
            <a:pPr algn="just">
              <a:lnSpc>
                <a:spcPct val="115000"/>
              </a:lnSpc>
              <a:tabLst>
                <a:tab pos="524510" algn="l"/>
              </a:tabLst>
            </a:pPr>
            <a:r>
              <a:rPr lang="en-US" dirty="0" smtClean="0">
                <a:latin typeface="Arial"/>
                <a:ea typeface="Times New Roman"/>
                <a:cs typeface="B Zar"/>
              </a:rPr>
              <a:t>CRM</a:t>
            </a:r>
            <a:r>
              <a:rPr lang="fa-IR" dirty="0" smtClean="0">
                <a:latin typeface="Arial"/>
                <a:ea typeface="Times New Roman"/>
                <a:cs typeface="B Zar"/>
              </a:rPr>
              <a:t> از سه بخش اصلي تشکيل شده است:</a:t>
            </a:r>
            <a:endParaRPr lang="en-US" dirty="0" smtClean="0">
              <a:latin typeface="Times New Roman"/>
              <a:ea typeface="Times New Roman"/>
            </a:endParaRPr>
          </a:p>
          <a:p>
            <a:pPr algn="just">
              <a:lnSpc>
                <a:spcPct val="115000"/>
              </a:lnSpc>
              <a:tabLst>
                <a:tab pos="524510" algn="l"/>
              </a:tabLst>
            </a:pPr>
            <a:r>
              <a:rPr lang="fa-IR" dirty="0" smtClean="0">
                <a:latin typeface="Arial"/>
                <a:ea typeface="Times New Roman"/>
                <a:cs typeface="B Zar"/>
              </a:rPr>
              <a:t>مشتري (</a:t>
            </a:r>
            <a:r>
              <a:rPr lang="en-US" dirty="0" smtClean="0">
                <a:latin typeface="Arial"/>
                <a:ea typeface="Times New Roman"/>
                <a:cs typeface="B Zar"/>
              </a:rPr>
              <a:t>Customer</a:t>
            </a:r>
            <a:r>
              <a:rPr lang="fa-IR" dirty="0" smtClean="0">
                <a:latin typeface="Arial"/>
                <a:ea typeface="Times New Roman"/>
                <a:cs typeface="B Zar"/>
              </a:rPr>
              <a:t>) : منظور از مشتري، مصرف‌کننده نهايي است که در روابط ارزش‌آفرين، نقش حمايت‌کننده را دارا مي</a:t>
            </a:r>
            <a:r>
              <a:rPr lang="he-IL" dirty="0" smtClean="0">
                <a:latin typeface="Arial"/>
                <a:ea typeface="Times New Roman"/>
                <a:cs typeface="B Zar"/>
              </a:rPr>
              <a:t>‏</a:t>
            </a:r>
            <a:r>
              <a:rPr lang="fa-IR" dirty="0" smtClean="0">
                <a:latin typeface="Arial"/>
                <a:ea typeface="Times New Roman"/>
                <a:cs typeface="B Zar"/>
              </a:rPr>
              <a:t>باشد. </a:t>
            </a:r>
            <a:endParaRPr lang="en-US" dirty="0" smtClean="0">
              <a:latin typeface="Times New Roman"/>
              <a:ea typeface="Times New Roman"/>
            </a:endParaRPr>
          </a:p>
          <a:p>
            <a:pPr algn="just">
              <a:lnSpc>
                <a:spcPct val="115000"/>
              </a:lnSpc>
              <a:tabLst>
                <a:tab pos="524510" algn="l"/>
              </a:tabLst>
            </a:pPr>
            <a:r>
              <a:rPr lang="fa-IR" dirty="0" smtClean="0">
                <a:latin typeface="Arial"/>
                <a:ea typeface="Times New Roman"/>
                <a:cs typeface="B Zar"/>
              </a:rPr>
              <a:t>روابط (</a:t>
            </a:r>
            <a:r>
              <a:rPr lang="en-US" dirty="0" smtClean="0">
                <a:latin typeface="Arial"/>
                <a:ea typeface="Times New Roman"/>
                <a:cs typeface="B Zar"/>
              </a:rPr>
              <a:t>Relationship</a:t>
            </a:r>
            <a:r>
              <a:rPr lang="fa-IR" dirty="0" smtClean="0">
                <a:latin typeface="Arial"/>
                <a:ea typeface="Times New Roman"/>
                <a:cs typeface="B Zar"/>
              </a:rPr>
              <a:t>) : منظور از روابط، ايجاد مشتريان وفادارتر و سودمندتر از طريق ارتباطي ياد گيرنده مي‏باشد. </a:t>
            </a:r>
            <a:endParaRPr lang="en-US" dirty="0" smtClean="0">
              <a:latin typeface="Times New Roman"/>
              <a:ea typeface="Times New Roman"/>
            </a:endParaRPr>
          </a:p>
          <a:p>
            <a:endParaRPr lang="fa-I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Arial"/>
                <a:ea typeface="Times New Roman"/>
              </a:rPr>
              <a:t>بخش های اصلی </a:t>
            </a:r>
            <a:r>
              <a:rPr lang="en-US" dirty="0" smtClean="0">
                <a:latin typeface="Arial"/>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مديريت (</a:t>
            </a:r>
            <a:r>
              <a:rPr lang="en-US" dirty="0" smtClean="0">
                <a:latin typeface="Arial"/>
                <a:ea typeface="Times New Roman"/>
                <a:cs typeface="B Zar"/>
              </a:rPr>
              <a:t>Management</a:t>
            </a:r>
            <a:r>
              <a:rPr lang="fa-IR" dirty="0" smtClean="0">
                <a:latin typeface="Arial"/>
                <a:ea typeface="Times New Roman"/>
                <a:cs typeface="B Zar"/>
              </a:rPr>
              <a:t>) : مديريت عبارت است از خلاقيت و هدايت يک فرايند کسب و کار مشتري‌مدار و قرار دادن مشتري در مرکز فرايندها و تجارب سازمان. </a:t>
            </a:r>
            <a:endParaRPr lang="en-US" dirty="0" smtClean="0">
              <a:latin typeface="Times New Roman"/>
              <a:ea typeface="Times New Roman"/>
            </a:endParaRPr>
          </a:p>
          <a:p>
            <a:endParaRPr lang="fa-IR" dirty="0"/>
          </a:p>
        </p:txBody>
      </p:sp>
      <p:grpSp>
        <p:nvGrpSpPr>
          <p:cNvPr id="1026" name="Group 2"/>
          <p:cNvGrpSpPr>
            <a:grpSpLocks/>
          </p:cNvGrpSpPr>
          <p:nvPr/>
        </p:nvGrpSpPr>
        <p:grpSpPr bwMode="auto">
          <a:xfrm>
            <a:off x="2362200" y="3505200"/>
            <a:ext cx="3962400" cy="2667000"/>
            <a:chOff x="3586" y="9374"/>
            <a:chExt cx="4874" cy="2700"/>
          </a:xfrm>
        </p:grpSpPr>
        <p:grpSp>
          <p:nvGrpSpPr>
            <p:cNvPr id="1027" name="Group 3"/>
            <p:cNvGrpSpPr>
              <a:grpSpLocks/>
            </p:cNvGrpSpPr>
            <p:nvPr/>
          </p:nvGrpSpPr>
          <p:grpSpPr bwMode="auto">
            <a:xfrm>
              <a:off x="3586" y="9374"/>
              <a:ext cx="4874" cy="2160"/>
              <a:chOff x="3046" y="9724"/>
              <a:chExt cx="4874" cy="2160"/>
            </a:xfrm>
          </p:grpSpPr>
          <p:sp>
            <p:nvSpPr>
              <p:cNvPr id="1028" name="AutoShape 4"/>
              <p:cNvSpPr>
                <a:spLocks noChangeArrowheads="1"/>
              </p:cNvSpPr>
              <p:nvPr/>
            </p:nvSpPr>
            <p:spPr bwMode="auto">
              <a:xfrm>
                <a:off x="4320" y="10264"/>
                <a:ext cx="2340" cy="1440"/>
              </a:xfrm>
              <a:prstGeom prst="flowChartExtra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smtClean="0">
                    <a:ln>
                      <a:noFill/>
                    </a:ln>
                    <a:solidFill>
                      <a:schemeClr val="tx1"/>
                    </a:solidFill>
                    <a:effectLst/>
                    <a:latin typeface="Calibri" pitchFamily="34" charset="0"/>
                    <a:ea typeface="Arial" pitchFamily="34" charset="0"/>
                    <a:cs typeface="Arial" pitchFamily="34" charset="0"/>
                  </a:rPr>
                  <a:t>CRM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4860" y="9724"/>
                <a:ext cx="1260" cy="54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a-IR" sz="1000" b="1" i="0" u="none" strike="noStrike" cap="none" normalizeH="0" baseline="0" dirty="0" smtClean="0">
                    <a:ln>
                      <a:noFill/>
                    </a:ln>
                    <a:solidFill>
                      <a:schemeClr val="tx1"/>
                    </a:solidFill>
                    <a:effectLst/>
                    <a:latin typeface="Arial" pitchFamily="34" charset="0"/>
                    <a:ea typeface="Arial" pitchFamily="34" charset="0"/>
                    <a:cs typeface="Arial" pitchFamily="34" charset="0"/>
                  </a:rPr>
                  <a:t>مشتری</a:t>
                </a:r>
                <a:r>
                  <a:rPr kumimoji="0" lang="en-US" sz="1100" b="1" i="0" u="none" strike="noStrike" cap="none" normalizeH="0" baseline="0" dirty="0" smtClean="0">
                    <a:ln>
                      <a:noFill/>
                    </a:ln>
                    <a:solidFill>
                      <a:schemeClr val="tx1"/>
                    </a:solidFill>
                    <a:effectLst/>
                    <a:latin typeface="Nazanin" charset="0"/>
                    <a:ea typeface="Arial" pitchFamily="34" charset="0"/>
                    <a:cs typeface="Nazanin" charset="0"/>
                  </a:rPr>
                  <a:t>	</a:t>
                </a:r>
                <a:endPar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0" name="Rectangle 6"/>
              <p:cNvSpPr>
                <a:spLocks noChangeArrowheads="1"/>
              </p:cNvSpPr>
              <p:nvPr/>
            </p:nvSpPr>
            <p:spPr bwMode="auto">
              <a:xfrm>
                <a:off x="3046" y="11344"/>
                <a:ext cx="1260" cy="54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a-IR" sz="1000" b="1" i="0" u="none" strike="noStrike" cap="none" normalizeH="0" baseline="0" dirty="0" smtClean="0">
                    <a:ln>
                      <a:noFill/>
                    </a:ln>
                    <a:solidFill>
                      <a:schemeClr val="tx1"/>
                    </a:solidFill>
                    <a:effectLst/>
                    <a:latin typeface="Arial" pitchFamily="34" charset="0"/>
                    <a:ea typeface="Arial" pitchFamily="34" charset="0"/>
                    <a:cs typeface="Arial" pitchFamily="34" charset="0"/>
                  </a:rPr>
                  <a:t>روابط</a:t>
                </a:r>
                <a:r>
                  <a:rPr kumimoji="0" lang="en-US" sz="1100" b="1" i="0" u="none" strike="noStrike" cap="none" normalizeH="0" baseline="0" dirty="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1" name="Rectangle 7"/>
              <p:cNvSpPr>
                <a:spLocks noChangeArrowheads="1"/>
              </p:cNvSpPr>
              <p:nvPr/>
            </p:nvSpPr>
            <p:spPr bwMode="auto">
              <a:xfrm>
                <a:off x="6660" y="11344"/>
                <a:ext cx="1260" cy="54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a-IR" sz="1000" b="1" i="0" u="none" strike="noStrike" cap="none" normalizeH="0" baseline="0" dirty="0" smtClean="0">
                    <a:ln>
                      <a:noFill/>
                    </a:ln>
                    <a:solidFill>
                      <a:schemeClr val="tx1"/>
                    </a:solidFill>
                    <a:effectLst/>
                    <a:latin typeface="Arial" pitchFamily="34" charset="0"/>
                    <a:ea typeface="Arial" pitchFamily="34" charset="0"/>
                    <a:cs typeface="Arial" pitchFamily="34" charset="0"/>
                  </a:rPr>
                  <a:t>مديريت</a:t>
                </a:r>
                <a:r>
                  <a:rPr kumimoji="0" lang="en-US" sz="1100" b="1" i="0" u="none" strike="noStrike" cap="none" normalizeH="0" baseline="0" dirty="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1032" name="Rectangle 8"/>
            <p:cNvSpPr>
              <a:spLocks noChangeArrowheads="1"/>
            </p:cNvSpPr>
            <p:nvPr/>
          </p:nvSpPr>
          <p:spPr bwMode="auto">
            <a:xfrm>
              <a:off x="3960" y="11534"/>
              <a:ext cx="4320" cy="54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a-IR" sz="1000" b="0" i="0" u="none" strike="noStrike" cap="none" normalizeH="0" baseline="0" dirty="0" smtClean="0">
                  <a:ln>
                    <a:noFill/>
                  </a:ln>
                  <a:solidFill>
                    <a:schemeClr val="tx1"/>
                  </a:solidFill>
                  <a:effectLst/>
                  <a:latin typeface="Arial" pitchFamily="34" charset="0"/>
                  <a:ea typeface="Arial" pitchFamily="34" charset="0"/>
                  <a:cs typeface="Arial" pitchFamily="34" charset="0"/>
                </a:rPr>
                <a:t>شکل1. اجزای تشکيل دهنده</a:t>
              </a:r>
              <a:r>
                <a:rPr kumimoji="0" lang="en-US" sz="1000" b="0"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r>
                <a:rPr kumimoji="0" lang="en-US" sz="1100" b="0" i="0" u="none" strike="noStrike" cap="none" normalizeH="0" baseline="0" dirty="0" smtClean="0">
                  <a:ln>
                    <a:noFill/>
                  </a:ln>
                  <a:solidFill>
                    <a:schemeClr val="tx1"/>
                  </a:solidFill>
                  <a:effectLst/>
                  <a:latin typeface="Calibri" pitchFamily="34" charset="0"/>
                  <a:ea typeface="Arial" pitchFamily="34" charset="0"/>
                  <a:cs typeface="Arial" pitchFamily="34" charset="0"/>
                </a:rPr>
                <a:t>CRM	</a:t>
              </a:r>
              <a:endPar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Arial"/>
                <a:ea typeface="Times New Roman"/>
              </a:rPr>
              <a:t>هدف </a:t>
            </a:r>
            <a:r>
              <a:rPr lang="en-US" dirty="0" smtClean="0">
                <a:latin typeface="Arial"/>
                <a:ea typeface="Times New Roman"/>
              </a:rPr>
              <a:t>CRM</a:t>
            </a:r>
            <a:r>
              <a:rPr lang="fa-IR" dirty="0" smtClean="0">
                <a:cs typeface="B Zar" pitchFamily="2" charset="-78"/>
              </a:rPr>
              <a:t> </a:t>
            </a:r>
            <a:endParaRPr lang="fa-IR" dirty="0" smtClean="0">
              <a:latin typeface="Arial"/>
              <a:ea typeface="Times New Roman"/>
            </a:endParaRPr>
          </a:p>
        </p:txBody>
      </p:sp>
      <p:sp>
        <p:nvSpPr>
          <p:cNvPr id="3" name="Content Placeholder 2"/>
          <p:cNvSpPr>
            <a:spLocks noGrp="1"/>
          </p:cNvSpPr>
          <p:nvPr>
            <p:ph idx="1"/>
          </p:nvPr>
        </p:nvSpPr>
        <p:spPr/>
        <p:txBody>
          <a:bodyPr>
            <a:normAutofit lnSpcReduction="10000"/>
          </a:bodyPr>
          <a:lstStyle/>
          <a:p>
            <a:r>
              <a:rPr lang="fa-IR" dirty="0" smtClean="0">
                <a:latin typeface="Arial"/>
                <a:ea typeface="Times New Roman"/>
                <a:cs typeface="B Zar"/>
              </a:rPr>
              <a:t>هدف مدیریت ارتباط با مشتری، توانمند سازی شركت به منظورارائه خدمات بهتر به مشتریان از طریق معرفی فرایندهای اتومات قابل اطمینان خدمات، جمع آوری و پردازش اطلاعات شخصی و سلف سرویس است. و سعی دارد تا فرایندهای متعدد خدمات به</a:t>
            </a:r>
            <a:r>
              <a:rPr lang="fa-IR" dirty="0" smtClean="0">
                <a:latin typeface="Times New Roman"/>
                <a:ea typeface="Times New Roman"/>
                <a:cs typeface="Arial"/>
              </a:rPr>
              <a:t> </a:t>
            </a:r>
            <a:r>
              <a:rPr lang="fa-IR" dirty="0" smtClean="0">
                <a:latin typeface="Arial"/>
                <a:ea typeface="Times New Roman"/>
                <a:cs typeface="B Zar"/>
              </a:rPr>
              <a:t>مشتری را دردرون شركت یكپارچه و اتومات سازد. (ایجاد و حفظ ارتباطی بلندمدت با مشتریان به طوری که هر دو طرف از آن سود ببرند) </a:t>
            </a:r>
            <a:endParaRPr lang="en-US" dirty="0" smtClean="0">
              <a:latin typeface="Times New Roman"/>
              <a:ea typeface="Times New Roman"/>
            </a:endParaRPr>
          </a:p>
          <a:p>
            <a:endParaRPr lang="fa-I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Arial"/>
                <a:ea typeface="Times New Roman"/>
              </a:rPr>
              <a:t>هدف </a:t>
            </a:r>
            <a:r>
              <a:rPr lang="en-US" dirty="0" smtClean="0">
                <a:latin typeface="Arial"/>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در واقع اینگونه مدیریت، سه بخش از كسب و كار را درگیر می‌سازد. این بخشها عبارتند از:سیستم خدمات به مشتری، سیستم اطلاعات بازاریابی و سیستم مدیریت فروش. بخش اطلاعات بازاریابی، اطلاعات درباره محیط كسب و كار نظیر رقبا و متغیرهای فرا محیطی را فراهم می‌آورد. </a:t>
            </a:r>
            <a:endParaRPr lang="en-US" dirty="0" smtClean="0">
              <a:latin typeface="Times New Roman"/>
              <a:ea typeface="Times New Roman"/>
            </a:endParaRPr>
          </a:p>
          <a:p>
            <a:endParaRPr lang="fa-I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Arial"/>
                <a:ea typeface="Times New Roman"/>
              </a:rPr>
              <a:t>هدف </a:t>
            </a:r>
            <a:r>
              <a:rPr lang="en-US" dirty="0" smtClean="0">
                <a:latin typeface="Arial"/>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بخش مدیریت فروش، برخی از فروش‌ها و عملكردهای مدیریت فروش را اتومات می‌سازد. این بخش اولویت‌های مشتری، عادات خرید، پراكندگی جمعیت و همچنین كارایی كارشناسان فروش را ردیابی می‌كند. بخش خدمات به مشتری برخی از درخواست‌های خدمت، شكایات، بازگشت محصول و درخواست اطلاعات را اتومات می‌سازد. </a:t>
            </a:r>
            <a:endParaRPr lang="en-US" dirty="0" smtClean="0">
              <a:latin typeface="Times New Roman"/>
              <a:ea typeface="Times New Roman"/>
            </a:endParaRPr>
          </a:p>
          <a:p>
            <a:endParaRPr lang="fa-I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Arial"/>
                <a:ea typeface="Times New Roman"/>
              </a:rPr>
              <a:t>هدف </a:t>
            </a:r>
            <a:r>
              <a:rPr lang="en-US" dirty="0" smtClean="0">
                <a:latin typeface="Arial"/>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بسیاری از مراكز تماس از نرم افزار </a:t>
            </a:r>
            <a:r>
              <a:rPr lang="en-US" dirty="0" smtClean="0">
                <a:latin typeface="Arial"/>
                <a:ea typeface="Times New Roman"/>
                <a:cs typeface="B Zar"/>
              </a:rPr>
              <a:t>CRM</a:t>
            </a:r>
            <a:r>
              <a:rPr lang="fa-IR" dirty="0" smtClean="0">
                <a:latin typeface="Arial"/>
                <a:ea typeface="Times New Roman"/>
                <a:cs typeface="B Zar"/>
              </a:rPr>
              <a:t> برای ذخیره سازی اطلاعات مشتری استفاده می‌كنند. هنگامی كه مشتری تماس می‌گیرد، سیستم برای بازیابی و ذخیره اطلاعات مربوط به مشتری، به كارگرفته می‌شود. شركت با خدمت رسانی سریعتر و كارآمدتر به مشتری و همچنین نگهداری اطلاعات وی در یك مكان، سعی می‌كند تا در هزینه‌ها صرفه جویی و مشتریان جدیدی را جذب كند. </a:t>
            </a:r>
            <a:endParaRPr lang="en-US" dirty="0" smtClean="0">
              <a:latin typeface="Times New Roman"/>
              <a:ea typeface="Times New Roman"/>
            </a:endParaRPr>
          </a:p>
          <a:p>
            <a:endParaRPr lang="fa-I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Arial"/>
                <a:ea typeface="Times New Roman"/>
              </a:rPr>
              <a:t>هدف </a:t>
            </a:r>
            <a:r>
              <a:rPr lang="en-US" dirty="0" smtClean="0">
                <a:latin typeface="Arial"/>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راه كارهای </a:t>
            </a:r>
            <a:r>
              <a:rPr lang="en-US" dirty="0" smtClean="0">
                <a:latin typeface="Arial"/>
                <a:ea typeface="Times New Roman"/>
                <a:cs typeface="B Zar"/>
              </a:rPr>
              <a:t>CRM</a:t>
            </a:r>
            <a:r>
              <a:rPr lang="fa-IR" dirty="0" smtClean="0">
                <a:latin typeface="Arial"/>
                <a:ea typeface="Times New Roman"/>
                <a:cs typeface="B Zar"/>
              </a:rPr>
              <a:t> به مشتریان امكان می‌دهند تا خدمت موردنظرشان را از طریق كانال‌های متعدد ارتباطی دریافت نمایند. برای مثال، شاید شما بتوانید موجودی بانكی‌تان را ازطریق تلفن </a:t>
            </a:r>
            <a:r>
              <a:rPr lang="en-US" dirty="0" smtClean="0">
                <a:latin typeface="Arial"/>
                <a:ea typeface="Times New Roman"/>
                <a:cs typeface="B Zar"/>
              </a:rPr>
              <a:t>WAP</a:t>
            </a:r>
            <a:r>
              <a:rPr lang="en-US" dirty="0" smtClean="0">
                <a:latin typeface="B Zar"/>
                <a:ea typeface="Times New Roman"/>
              </a:rPr>
              <a:t> </a:t>
            </a:r>
            <a:r>
              <a:rPr lang="fa-IR" dirty="0" smtClean="0">
                <a:latin typeface="B Zar"/>
                <a:ea typeface="Times New Roman"/>
              </a:rPr>
              <a:t>بدون گفتگو با مسوول مربوطه بررسی نمایید، بدین ترتیب هم در پول</a:t>
            </a:r>
            <a:r>
              <a:rPr lang="fa-IR" dirty="0" smtClean="0">
                <a:latin typeface="Times New Roman"/>
                <a:ea typeface="Times New Roman"/>
                <a:cs typeface="Arial"/>
              </a:rPr>
              <a:t> </a:t>
            </a:r>
            <a:r>
              <a:rPr lang="fa-IR" dirty="0" smtClean="0">
                <a:latin typeface="Arial"/>
                <a:ea typeface="Times New Roman"/>
                <a:cs typeface="B Zar"/>
              </a:rPr>
              <a:t>و هم در زمان صرفه جویی نمودید. </a:t>
            </a:r>
            <a:endParaRPr lang="en-US" dirty="0" smtClean="0">
              <a:latin typeface="Times New Roman"/>
              <a:ea typeface="Times New Roman"/>
            </a:endParaRPr>
          </a:p>
          <a:p>
            <a:endParaRPr lang="fa-I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Arial"/>
                <a:ea typeface="Times New Roman"/>
              </a:rPr>
              <a:t>نرم افزارهای </a:t>
            </a:r>
            <a:r>
              <a:rPr lang="en-US" dirty="0" smtClean="0">
                <a:latin typeface="Arial"/>
                <a:ea typeface="Times New Roman"/>
              </a:rPr>
              <a:t>CRM</a:t>
            </a:r>
            <a:r>
              <a:rPr lang="fa-IR" dirty="0" smtClean="0">
                <a:cs typeface="B Zar" pitchFamily="2" charset="-78"/>
              </a:rPr>
              <a:t> </a:t>
            </a:r>
            <a:endParaRPr lang="fa-IR" dirty="0" smtClean="0">
              <a:latin typeface="Arial"/>
              <a:ea typeface="Times New Roman"/>
            </a:endParaRPr>
          </a:p>
        </p:txBody>
      </p:sp>
      <p:sp>
        <p:nvSpPr>
          <p:cNvPr id="3" name="Content Placeholder 2"/>
          <p:cNvSpPr>
            <a:spLocks noGrp="1"/>
          </p:cNvSpPr>
          <p:nvPr>
            <p:ph idx="1"/>
          </p:nvPr>
        </p:nvSpPr>
        <p:spPr/>
        <p:txBody>
          <a:bodyPr/>
          <a:lstStyle/>
          <a:p>
            <a:pPr algn="just">
              <a:lnSpc>
                <a:spcPct val="115000"/>
              </a:lnSpc>
            </a:pPr>
            <a:r>
              <a:rPr lang="fa-IR" dirty="0" smtClean="0">
                <a:latin typeface="Arial"/>
                <a:ea typeface="Times New Roman"/>
                <a:cs typeface="B Zar"/>
              </a:rPr>
              <a:t>مهمترین نرم افزارهای </a:t>
            </a:r>
            <a:r>
              <a:rPr lang="en-US" dirty="0" smtClean="0">
                <a:latin typeface="Arial"/>
                <a:ea typeface="Times New Roman"/>
                <a:cs typeface="B Zar"/>
              </a:rPr>
              <a:t>CRM</a:t>
            </a:r>
            <a:r>
              <a:rPr lang="fa-IR" dirty="0" smtClean="0">
                <a:latin typeface="Arial"/>
                <a:ea typeface="Times New Roman"/>
                <a:cs typeface="B Zar"/>
              </a:rPr>
              <a:t> به شرح ذیل می باشند:</a:t>
            </a:r>
            <a:endParaRPr lang="en-US" dirty="0" smtClean="0">
              <a:latin typeface="Times New Roman"/>
              <a:ea typeface="Times New Roman"/>
            </a:endParaRPr>
          </a:p>
          <a:p>
            <a:pPr marL="342900" lvl="0" indent="-342900" algn="just">
              <a:lnSpc>
                <a:spcPct val="115000"/>
              </a:lnSpc>
              <a:buFont typeface="Symbol"/>
              <a:buChar char=""/>
              <a:tabLst>
                <a:tab pos="685800" algn="l"/>
              </a:tabLst>
            </a:pPr>
            <a:r>
              <a:rPr lang="en-US" dirty="0" smtClean="0">
                <a:latin typeface="Arial"/>
                <a:ea typeface="Times New Roman"/>
                <a:cs typeface="B Zar"/>
              </a:rPr>
              <a:t>Microsoft Dynamic CRM</a:t>
            </a:r>
            <a:endParaRPr lang="en-US" dirty="0" smtClean="0">
              <a:latin typeface="Times New Roman"/>
              <a:ea typeface="Times New Roman"/>
            </a:endParaRPr>
          </a:p>
          <a:p>
            <a:pPr marL="342900" lvl="0" indent="-342900" algn="just">
              <a:lnSpc>
                <a:spcPct val="115000"/>
              </a:lnSpc>
              <a:buFont typeface="Symbol"/>
              <a:buChar char=""/>
              <a:tabLst>
                <a:tab pos="685800" algn="l"/>
              </a:tabLst>
            </a:pPr>
            <a:r>
              <a:rPr lang="en-US" dirty="0" smtClean="0">
                <a:latin typeface="Arial"/>
                <a:ea typeface="Times New Roman"/>
                <a:cs typeface="B Zar"/>
              </a:rPr>
              <a:t>SAP</a:t>
            </a:r>
            <a:endParaRPr lang="en-US" dirty="0" smtClean="0">
              <a:latin typeface="Times New Roman"/>
              <a:ea typeface="Times New Roman"/>
            </a:endParaRPr>
          </a:p>
          <a:p>
            <a:pPr marL="342900" lvl="0" indent="-342900" algn="just">
              <a:lnSpc>
                <a:spcPct val="115000"/>
              </a:lnSpc>
              <a:buFont typeface="Symbol"/>
              <a:buChar char=""/>
              <a:tabLst>
                <a:tab pos="685800" algn="l"/>
              </a:tabLst>
            </a:pPr>
            <a:r>
              <a:rPr lang="en-US" dirty="0" smtClean="0">
                <a:latin typeface="Arial"/>
                <a:ea typeface="Times New Roman"/>
                <a:cs typeface="B Zar"/>
              </a:rPr>
              <a:t>Oracle</a:t>
            </a:r>
            <a:endParaRPr lang="en-US" dirty="0" smtClean="0">
              <a:latin typeface="Times New Roman"/>
              <a:ea typeface="Times New Roman"/>
            </a:endParaRPr>
          </a:p>
          <a:p>
            <a:pPr marL="342900" lvl="0" indent="-342900" algn="just">
              <a:lnSpc>
                <a:spcPct val="115000"/>
              </a:lnSpc>
              <a:buFont typeface="Symbol"/>
              <a:buChar char=""/>
              <a:tabLst>
                <a:tab pos="685800" algn="l"/>
              </a:tabLst>
            </a:pPr>
            <a:r>
              <a:rPr lang="en-US" dirty="0" smtClean="0">
                <a:latin typeface="Arial"/>
                <a:ea typeface="Times New Roman"/>
                <a:cs typeface="B Zar"/>
              </a:rPr>
              <a:t>PeopleSoft</a:t>
            </a:r>
            <a:endParaRPr lang="en-US" dirty="0" smtClean="0">
              <a:latin typeface="Times New Roman"/>
              <a:ea typeface="Times New Roman"/>
            </a:endParaRPr>
          </a:p>
          <a:p>
            <a:endParaRPr lang="fa-I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Arial"/>
                <a:ea typeface="Times New Roman"/>
              </a:rPr>
              <a:t>مقدمه</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از سوي ديگر نمي‏توان گفت همه مشتريان به يک اندازه در موفقيت سازمان نقش دارند. بنابراين جلب رضايت مشتريان كليدي، حساسيت بيشتري خواهد داشت. بدين ترتيب لازم است در سازمان، سيستمي براي جذب و حفظ مشتريان طراحي و پياده‌سازي شود، سيستمي كه بتواند روابط سازمان و مشتريان را به خوبي مديريت كند. </a:t>
            </a:r>
            <a:endParaRPr lang="fa-IR"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Arial"/>
                <a:ea typeface="Times New Roman"/>
              </a:rPr>
              <a:t>نرم افزارهای </a:t>
            </a:r>
            <a:r>
              <a:rPr lang="en-US" dirty="0" smtClean="0">
                <a:latin typeface="Arial"/>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fontScale="85000" lnSpcReduction="20000"/>
          </a:bodyPr>
          <a:lstStyle/>
          <a:p>
            <a:pPr algn="just">
              <a:lnSpc>
                <a:spcPct val="115000"/>
              </a:lnSpc>
            </a:pPr>
            <a:r>
              <a:rPr lang="fa-IR" dirty="0" smtClean="0">
                <a:latin typeface="Arial"/>
                <a:ea typeface="Times New Roman"/>
                <a:cs typeface="B Zar"/>
              </a:rPr>
              <a:t>همچنین میتوان از نرم افزار های </a:t>
            </a:r>
            <a:r>
              <a:rPr lang="en-US" dirty="0" smtClean="0">
                <a:latin typeface="Arial"/>
                <a:ea typeface="Times New Roman"/>
                <a:cs typeface="B Zar"/>
              </a:rPr>
              <a:t>CRM</a:t>
            </a:r>
            <a:r>
              <a:rPr lang="fa-IR" dirty="0" smtClean="0">
                <a:latin typeface="Arial"/>
                <a:ea typeface="Times New Roman"/>
                <a:cs typeface="B Zar"/>
              </a:rPr>
              <a:t> ایرانی نیز به به موارد زیر اشاره کرد:</a:t>
            </a:r>
            <a:endParaRPr lang="en-US" dirty="0" smtClean="0">
              <a:latin typeface="Times New Roman"/>
              <a:ea typeface="Times New Roman"/>
            </a:endParaRPr>
          </a:p>
          <a:p>
            <a:pPr marL="342900" lvl="0" indent="-342900" algn="just">
              <a:lnSpc>
                <a:spcPct val="115000"/>
              </a:lnSpc>
              <a:buFont typeface="Symbol"/>
              <a:buChar char=""/>
              <a:tabLst>
                <a:tab pos="685800" algn="l"/>
              </a:tabLst>
            </a:pPr>
            <a:r>
              <a:rPr lang="fa-IR" dirty="0" smtClean="0">
                <a:latin typeface="Arial"/>
                <a:ea typeface="Times New Roman"/>
                <a:cs typeface="B Zar"/>
              </a:rPr>
              <a:t>نرم افزار - سامانه مدیریت ارتباط با مشتریان آراد</a:t>
            </a:r>
            <a:endParaRPr lang="en-US" dirty="0" smtClean="0">
              <a:latin typeface="Times New Roman"/>
              <a:ea typeface="Times New Roman"/>
            </a:endParaRPr>
          </a:p>
          <a:p>
            <a:pPr marL="342900" lvl="0" indent="-342900" algn="just">
              <a:lnSpc>
                <a:spcPct val="115000"/>
              </a:lnSpc>
              <a:buFont typeface="Symbol"/>
              <a:buChar char=""/>
              <a:tabLst>
                <a:tab pos="685800" algn="l"/>
              </a:tabLst>
            </a:pPr>
            <a:r>
              <a:rPr lang="en-US" dirty="0" err="1" smtClean="0">
                <a:latin typeface="Arial"/>
                <a:ea typeface="Times New Roman"/>
                <a:cs typeface="B Zar"/>
              </a:rPr>
              <a:t>Damsun</a:t>
            </a:r>
            <a:r>
              <a:rPr lang="en-US" dirty="0" smtClean="0">
                <a:latin typeface="Arial"/>
                <a:ea typeface="Times New Roman"/>
                <a:cs typeface="B Zar"/>
              </a:rPr>
              <a:t> Harmony CRM</a:t>
            </a:r>
            <a:endParaRPr lang="en-US" dirty="0" smtClean="0">
              <a:latin typeface="Times New Roman"/>
              <a:ea typeface="Times New Roman"/>
            </a:endParaRPr>
          </a:p>
          <a:p>
            <a:pPr marL="342900" lvl="0" indent="-342900" algn="just">
              <a:lnSpc>
                <a:spcPct val="115000"/>
              </a:lnSpc>
              <a:buFont typeface="Symbol"/>
              <a:buChar char=""/>
              <a:tabLst>
                <a:tab pos="685800" algn="l"/>
              </a:tabLst>
            </a:pPr>
            <a:r>
              <a:rPr lang="en-US" dirty="0" err="1" smtClean="0">
                <a:latin typeface="Arial"/>
                <a:ea typeface="Times New Roman"/>
                <a:cs typeface="B Zar"/>
              </a:rPr>
              <a:t>Shetab</a:t>
            </a:r>
            <a:r>
              <a:rPr lang="en-US" dirty="0" smtClean="0">
                <a:latin typeface="Arial"/>
                <a:ea typeface="Times New Roman"/>
                <a:cs typeface="B Zar"/>
              </a:rPr>
              <a:t> CRM</a:t>
            </a:r>
            <a:endParaRPr lang="en-US" dirty="0" smtClean="0">
              <a:latin typeface="Times New Roman"/>
              <a:ea typeface="Times New Roman"/>
            </a:endParaRPr>
          </a:p>
          <a:p>
            <a:pPr marL="342900" lvl="0" indent="-342900" algn="just">
              <a:lnSpc>
                <a:spcPct val="115000"/>
              </a:lnSpc>
              <a:buFont typeface="Symbol"/>
              <a:buChar char=""/>
              <a:tabLst>
                <a:tab pos="685800" algn="l"/>
              </a:tabLst>
            </a:pPr>
            <a:r>
              <a:rPr lang="en-US" dirty="0" err="1" smtClean="0">
                <a:latin typeface="Arial"/>
                <a:ea typeface="Times New Roman"/>
                <a:cs typeface="B Zar"/>
              </a:rPr>
              <a:t>Paya</a:t>
            </a:r>
            <a:r>
              <a:rPr lang="en-US" dirty="0" smtClean="0">
                <a:latin typeface="Arial"/>
                <a:ea typeface="Times New Roman"/>
                <a:cs typeface="B Zar"/>
              </a:rPr>
              <a:t> CRM</a:t>
            </a:r>
            <a:endParaRPr lang="en-US" dirty="0" smtClean="0">
              <a:latin typeface="Times New Roman"/>
              <a:ea typeface="Times New Roman"/>
            </a:endParaRPr>
          </a:p>
          <a:p>
            <a:pPr marL="342900" lvl="0" indent="-342900" algn="just">
              <a:lnSpc>
                <a:spcPct val="115000"/>
              </a:lnSpc>
              <a:buFont typeface="Symbol"/>
              <a:buChar char=""/>
              <a:tabLst>
                <a:tab pos="685800" algn="l"/>
              </a:tabLst>
            </a:pPr>
            <a:r>
              <a:rPr lang="fa-IR" dirty="0" smtClean="0">
                <a:latin typeface="Arial"/>
                <a:ea typeface="Times New Roman"/>
                <a:cs typeface="B Zar"/>
              </a:rPr>
              <a:t>نرم افزار ارتباط با مشتری </a:t>
            </a:r>
            <a:r>
              <a:rPr lang="en-US" dirty="0" smtClean="0">
                <a:latin typeface="Arial"/>
                <a:ea typeface="Times New Roman"/>
                <a:cs typeface="B Zar"/>
              </a:rPr>
              <a:t>HIBERD</a:t>
            </a:r>
            <a:r>
              <a:rPr lang="en-US" dirty="0" smtClean="0">
                <a:latin typeface="B Zar"/>
                <a:ea typeface="Times New Roman"/>
              </a:rPr>
              <a:t> </a:t>
            </a:r>
            <a:r>
              <a:rPr lang="en-US" dirty="0" smtClean="0">
                <a:latin typeface="Arial"/>
                <a:ea typeface="Times New Roman"/>
                <a:cs typeface="B Zar"/>
              </a:rPr>
              <a:t>CRM</a:t>
            </a:r>
            <a:endParaRPr lang="en-US" dirty="0" smtClean="0">
              <a:latin typeface="Times New Roman"/>
              <a:ea typeface="Times New Roman"/>
            </a:endParaRPr>
          </a:p>
          <a:p>
            <a:pPr marL="342900" lvl="0" indent="-342900" algn="just">
              <a:lnSpc>
                <a:spcPct val="115000"/>
              </a:lnSpc>
              <a:buFont typeface="Symbol"/>
              <a:buChar char=""/>
              <a:tabLst>
                <a:tab pos="685800" algn="l"/>
              </a:tabLst>
            </a:pPr>
            <a:r>
              <a:rPr lang="fa-IR" dirty="0" smtClean="0">
                <a:latin typeface="Arial"/>
                <a:ea typeface="Times New Roman"/>
                <a:cs typeface="B Zar"/>
              </a:rPr>
              <a:t>اتوماسیون اداری و ارتباط با مشتری</a:t>
            </a:r>
            <a:endParaRPr lang="en-US" dirty="0" smtClean="0">
              <a:latin typeface="Times New Roman"/>
              <a:ea typeface="Times New Roman"/>
            </a:endParaRPr>
          </a:p>
          <a:p>
            <a:endParaRPr lang="fa-I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پیاده سازی سیستم </a:t>
            </a:r>
            <a:r>
              <a:rPr lang="en-US" dirty="0" smtClean="0">
                <a:latin typeface="B Zar"/>
                <a:ea typeface="Times New Roman"/>
              </a:rPr>
              <a:t>CRM </a:t>
            </a:r>
            <a:r>
              <a:rPr lang="fa-IR" dirty="0" smtClean="0">
                <a:latin typeface="B Zar"/>
                <a:ea typeface="Times New Roman"/>
              </a:rPr>
              <a:t>در سازمان</a:t>
            </a:r>
          </a:p>
        </p:txBody>
      </p:sp>
      <p:sp>
        <p:nvSpPr>
          <p:cNvPr id="3" name="Content Placeholder 2"/>
          <p:cNvSpPr>
            <a:spLocks noGrp="1"/>
          </p:cNvSpPr>
          <p:nvPr>
            <p:ph idx="1"/>
          </p:nvPr>
        </p:nvSpPr>
        <p:spPr/>
        <p:txBody>
          <a:bodyPr/>
          <a:lstStyle/>
          <a:p>
            <a:r>
              <a:rPr lang="ar-SA" dirty="0" smtClean="0">
                <a:latin typeface="Arial"/>
                <a:ea typeface="Times New Roman"/>
                <a:cs typeface="B Zar"/>
              </a:rPr>
              <a:t>براي پياده سازي اين سيستم بايستي از سيستم هاي نرم افزار ويژه استفاده نمود. اين سيستم ها </a:t>
            </a:r>
            <a:r>
              <a:rPr lang="fa-IR" dirty="0" smtClean="0">
                <a:latin typeface="Arial"/>
                <a:ea typeface="Times New Roman"/>
                <a:cs typeface="B Zar"/>
              </a:rPr>
              <a:t>د</a:t>
            </a:r>
            <a:r>
              <a:rPr lang="ar-SA" dirty="0" smtClean="0">
                <a:latin typeface="Arial"/>
                <a:ea typeface="Times New Roman"/>
                <a:cs typeface="B Zar"/>
              </a:rPr>
              <a:t>اراي هسته هاي اصلي و استاندارد بوده كه ممكن است بنا به شرايط هر سازمان نياز به تكميل و توسعه سفارشي اين سيستم ها باشد. سيستم هاي </a:t>
            </a:r>
            <a:r>
              <a:rPr lang="en-US" dirty="0" smtClean="0">
                <a:latin typeface="Arial"/>
                <a:ea typeface="Times New Roman"/>
                <a:cs typeface="B Zar"/>
              </a:rPr>
              <a:t>CRM</a:t>
            </a:r>
            <a:r>
              <a:rPr lang="ar-SA" dirty="0" smtClean="0">
                <a:latin typeface="Arial"/>
                <a:ea typeface="Times New Roman"/>
                <a:cs typeface="B Zar"/>
              </a:rPr>
              <a:t> فعلاً داراي 5 موتور اصلي و استاندارد به شرح زير است كه به احتمال زياد در آينده تغيير كرده و موتورهاي ديگري به آنها اضافه خواهد شد:</a:t>
            </a:r>
            <a:endParaRPr lang="en-US" dirty="0" smtClean="0">
              <a:latin typeface="Times New Roman"/>
              <a:ea typeface="Times New Roman"/>
            </a:endParaRPr>
          </a:p>
          <a:p>
            <a:endParaRPr lang="fa-I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پیاده سازی سیستم </a:t>
            </a:r>
            <a:r>
              <a:rPr lang="en-US" dirty="0" smtClean="0">
                <a:latin typeface="B Zar"/>
                <a:ea typeface="Times New Roman"/>
              </a:rPr>
              <a:t>CRM </a:t>
            </a:r>
            <a:r>
              <a:rPr lang="fa-IR" dirty="0" smtClean="0">
                <a:latin typeface="B Zar"/>
                <a:ea typeface="Times New Roman"/>
              </a:rPr>
              <a:t>در سازمان</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pPr algn="just">
              <a:lnSpc>
                <a:spcPct val="115000"/>
              </a:lnSpc>
              <a:tabLst>
                <a:tab pos="114300" algn="r"/>
                <a:tab pos="228600" algn="r"/>
              </a:tabLst>
            </a:pPr>
            <a:r>
              <a:rPr lang="fa-IR" dirty="0" smtClean="0">
                <a:latin typeface="Arial"/>
                <a:ea typeface="Times New Roman"/>
                <a:cs typeface="B Zar"/>
              </a:rPr>
              <a:t>1. </a:t>
            </a:r>
            <a:r>
              <a:rPr lang="ar-SA" dirty="0" smtClean="0">
                <a:latin typeface="Arial"/>
                <a:ea typeface="Times New Roman"/>
                <a:cs typeface="B Zar"/>
              </a:rPr>
              <a:t>تمركز اطلاعات مشتري در يك نقطه:</a:t>
            </a:r>
            <a:endParaRPr lang="en-US" dirty="0" smtClean="0">
              <a:latin typeface="Times New Roman"/>
              <a:ea typeface="Times New Roman"/>
            </a:endParaRPr>
          </a:p>
          <a:p>
            <a:pPr algn="just">
              <a:lnSpc>
                <a:spcPct val="115000"/>
              </a:lnSpc>
              <a:tabLst>
                <a:tab pos="114300" algn="r"/>
                <a:tab pos="228600" algn="r"/>
              </a:tabLst>
            </a:pPr>
            <a:r>
              <a:rPr lang="ar-SA" dirty="0" smtClean="0">
                <a:latin typeface="Arial"/>
                <a:ea typeface="Times New Roman"/>
                <a:cs typeface="B Zar"/>
              </a:rPr>
              <a:t>چرا كه در شرايط حاضر در اكثر سازمانها كه اطلاعات مشتريها را دقيقاً نگهداري مي كنند. اين اطلاعات تقريباً در 20 نقطه جمع آوري مي شوند كه براي استفاده از آنها و توسعه بازار داراي مشكلات زياد و بعضي مواقع غير ممكن است. </a:t>
            </a:r>
            <a:endParaRPr lang="en-US" dirty="0" smtClean="0">
              <a:latin typeface="Times New Roman"/>
              <a:ea typeface="Times New Roman"/>
            </a:endParaRPr>
          </a:p>
          <a:p>
            <a:endParaRPr lang="fa-I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پیاده سازی سیستم </a:t>
            </a:r>
            <a:r>
              <a:rPr lang="en-US" dirty="0" smtClean="0">
                <a:latin typeface="B Zar"/>
                <a:ea typeface="Times New Roman"/>
              </a:rPr>
              <a:t>CRM </a:t>
            </a:r>
            <a:r>
              <a:rPr lang="fa-IR" dirty="0" smtClean="0">
                <a:latin typeface="B Zar"/>
                <a:ea typeface="Times New Roman"/>
              </a:rPr>
              <a:t>در سازمان</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pPr algn="just">
              <a:lnSpc>
                <a:spcPct val="115000"/>
              </a:lnSpc>
              <a:tabLst>
                <a:tab pos="114300" algn="r"/>
                <a:tab pos="228600" algn="r"/>
              </a:tabLst>
            </a:pPr>
            <a:r>
              <a:rPr lang="fa-IR" dirty="0" smtClean="0">
                <a:latin typeface="Arial"/>
                <a:ea typeface="Times New Roman"/>
                <a:cs typeface="B Zar"/>
              </a:rPr>
              <a:t>2. </a:t>
            </a:r>
            <a:r>
              <a:rPr lang="ar-SA" dirty="0" smtClean="0">
                <a:latin typeface="Arial"/>
                <a:ea typeface="Times New Roman"/>
                <a:cs typeface="B Zar"/>
              </a:rPr>
              <a:t>تجزيه تحليل و بخشي كردن اطلاعات مشتري:</a:t>
            </a:r>
            <a:endParaRPr lang="en-US" dirty="0" smtClean="0">
              <a:latin typeface="Times New Roman"/>
              <a:ea typeface="Times New Roman"/>
            </a:endParaRPr>
          </a:p>
          <a:p>
            <a:pPr algn="just">
              <a:lnSpc>
                <a:spcPct val="115000"/>
              </a:lnSpc>
              <a:tabLst>
                <a:tab pos="114300" algn="r"/>
                <a:tab pos="228600" algn="r"/>
              </a:tabLst>
            </a:pPr>
            <a:r>
              <a:rPr lang="ar-SA" dirty="0" smtClean="0">
                <a:latin typeface="Arial"/>
                <a:ea typeface="Times New Roman"/>
                <a:cs typeface="B Zar"/>
              </a:rPr>
              <a:t>درصورت تنوع كالا و خدمات يك سازمان، اين موتور اقدام به بخشي كردن</a:t>
            </a:r>
            <a:r>
              <a:rPr lang="ar-SA" dirty="0" smtClean="0">
                <a:latin typeface="Times New Roman"/>
                <a:ea typeface="Times New Roman"/>
                <a:cs typeface="Arial"/>
              </a:rPr>
              <a:t> </a:t>
            </a:r>
            <a:r>
              <a:rPr lang="fa-IR" dirty="0" smtClean="0">
                <a:latin typeface="Arial"/>
                <a:ea typeface="Times New Roman"/>
                <a:cs typeface="B Zar"/>
              </a:rPr>
              <a:t>اطلاعات</a:t>
            </a:r>
            <a:r>
              <a:rPr lang="ar-SA" dirty="0" smtClean="0">
                <a:latin typeface="Arial"/>
                <a:ea typeface="Times New Roman"/>
                <a:cs typeface="B Zar"/>
              </a:rPr>
              <a:t> مشتريها و تجزيه تحليل ويژه براي وضعيت جاري و توسعه بازارهاي هدف براساس اطلاعات هر بخش مي كند. </a:t>
            </a:r>
            <a:endParaRPr lang="en-US" dirty="0" smtClean="0">
              <a:latin typeface="Times New Roman"/>
              <a:ea typeface="Times New Roman"/>
            </a:endParaRPr>
          </a:p>
          <a:p>
            <a:endParaRPr lang="fa-I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پیاده سازی سیستم </a:t>
            </a:r>
            <a:r>
              <a:rPr lang="en-US" dirty="0" smtClean="0">
                <a:latin typeface="B Zar"/>
                <a:ea typeface="Times New Roman"/>
              </a:rPr>
              <a:t>CRM </a:t>
            </a:r>
            <a:r>
              <a:rPr lang="fa-IR" dirty="0" smtClean="0">
                <a:latin typeface="B Zar"/>
                <a:ea typeface="Times New Roman"/>
              </a:rPr>
              <a:t>در سازمان</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pPr algn="just">
              <a:lnSpc>
                <a:spcPct val="115000"/>
              </a:lnSpc>
              <a:tabLst>
                <a:tab pos="114300" algn="r"/>
                <a:tab pos="228600" algn="r"/>
              </a:tabLst>
            </a:pPr>
            <a:r>
              <a:rPr lang="ar-SA" dirty="0" smtClean="0">
                <a:latin typeface="Arial"/>
                <a:ea typeface="Times New Roman"/>
                <a:cs typeface="B Zar"/>
              </a:rPr>
              <a:t>3. اختصاصي كردن نياز مشتري:</a:t>
            </a:r>
            <a:endParaRPr lang="en-US" dirty="0" smtClean="0">
              <a:latin typeface="Times New Roman"/>
              <a:ea typeface="Times New Roman"/>
            </a:endParaRPr>
          </a:p>
          <a:p>
            <a:pPr algn="just">
              <a:lnSpc>
                <a:spcPct val="115000"/>
              </a:lnSpc>
              <a:tabLst>
                <a:tab pos="114300" algn="r"/>
                <a:tab pos="228600" algn="r"/>
              </a:tabLst>
            </a:pPr>
            <a:r>
              <a:rPr lang="ar-SA" dirty="0" smtClean="0">
                <a:latin typeface="Arial"/>
                <a:ea typeface="Times New Roman"/>
                <a:cs typeface="B Zar"/>
              </a:rPr>
              <a:t>با توجه به امكان ارتباط خاص با مشتريها، اين موتور خواهد توانست نياز مشتريها را به صورت خاص جمع آوري و در اختيار سازمان قرار دهد تا سازمان بتواند نياز خاص آنها را طراحي و تأمين كند</a:t>
            </a:r>
            <a:r>
              <a:rPr lang="fa-IR" dirty="0" smtClean="0">
                <a:latin typeface="Arial"/>
                <a:ea typeface="Times New Roman"/>
                <a:cs typeface="B Zar"/>
              </a:rPr>
              <a:t>. </a:t>
            </a:r>
            <a:endParaRPr lang="en-US" dirty="0" smtClean="0">
              <a:latin typeface="Times New Roman"/>
              <a:ea typeface="Times New Roman"/>
            </a:endParaRPr>
          </a:p>
          <a:p>
            <a:endParaRPr lang="fa-I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پیاده سازی سیستم </a:t>
            </a:r>
            <a:r>
              <a:rPr lang="en-US" dirty="0" smtClean="0">
                <a:latin typeface="B Zar"/>
                <a:ea typeface="Times New Roman"/>
              </a:rPr>
              <a:t>CRM </a:t>
            </a:r>
            <a:r>
              <a:rPr lang="fa-IR" dirty="0" smtClean="0">
                <a:latin typeface="B Zar"/>
                <a:ea typeface="Times New Roman"/>
              </a:rPr>
              <a:t>در سازمان</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pPr algn="just">
              <a:lnSpc>
                <a:spcPct val="115000"/>
              </a:lnSpc>
              <a:tabLst>
                <a:tab pos="114300" algn="r"/>
                <a:tab pos="228600" algn="r"/>
              </a:tabLst>
            </a:pPr>
            <a:r>
              <a:rPr lang="fa-IR" dirty="0" smtClean="0">
                <a:latin typeface="Arial"/>
                <a:ea typeface="Times New Roman"/>
                <a:cs typeface="B Zar"/>
              </a:rPr>
              <a:t>4. امكان تماس با مشتري از طريق وسيله مورد علاقه هر كدام:</a:t>
            </a:r>
            <a:endParaRPr lang="en-US" dirty="0" smtClean="0">
              <a:latin typeface="Times New Roman"/>
              <a:ea typeface="Times New Roman"/>
            </a:endParaRPr>
          </a:p>
          <a:p>
            <a:pPr algn="just">
              <a:lnSpc>
                <a:spcPct val="115000"/>
              </a:lnSpc>
              <a:tabLst>
                <a:tab pos="114300" algn="r"/>
                <a:tab pos="228600" algn="r"/>
              </a:tabLst>
            </a:pPr>
            <a:r>
              <a:rPr lang="ar-SA" dirty="0" smtClean="0">
                <a:latin typeface="Arial"/>
                <a:ea typeface="Times New Roman"/>
                <a:cs typeface="B Zar"/>
              </a:rPr>
              <a:t>بعضي مشتريها از سيستم فاكس، و بعضي پست الكترونيكي، و بعضي نامه و امثال آن استفاده مي كنند. اين موتور ضمن برقراري ارتباط فعال و سريع با تمام مشتريها، با هر كدام از طريق وسيله انتخابي وي تماس مي گيرد. </a:t>
            </a:r>
            <a:endParaRPr lang="en-US" dirty="0" smtClean="0">
              <a:latin typeface="Times New Roman"/>
              <a:ea typeface="Times New Roman"/>
            </a:endParaRPr>
          </a:p>
          <a:p>
            <a:endParaRPr lang="fa-I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پیاده سازی سیستم </a:t>
            </a:r>
            <a:r>
              <a:rPr lang="en-US" dirty="0" smtClean="0">
                <a:latin typeface="B Zar"/>
                <a:ea typeface="Times New Roman"/>
              </a:rPr>
              <a:t>CRM </a:t>
            </a:r>
            <a:r>
              <a:rPr lang="fa-IR" dirty="0" smtClean="0">
                <a:latin typeface="B Zar"/>
                <a:ea typeface="Times New Roman"/>
              </a:rPr>
              <a:t>در سازمان</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fontScale="92500" lnSpcReduction="20000"/>
          </a:bodyPr>
          <a:lstStyle/>
          <a:p>
            <a:pPr algn="just">
              <a:lnSpc>
                <a:spcPct val="115000"/>
              </a:lnSpc>
              <a:tabLst>
                <a:tab pos="114300" algn="r"/>
                <a:tab pos="228600" algn="r"/>
              </a:tabLst>
            </a:pPr>
            <a:r>
              <a:rPr lang="ar-SA" dirty="0" smtClean="0">
                <a:latin typeface="Arial"/>
                <a:ea typeface="Times New Roman"/>
                <a:cs typeface="B Zar"/>
              </a:rPr>
              <a:t>5. انتقال اطلاعات و مبادلات بين مشتري و سازمان:</a:t>
            </a:r>
            <a:endParaRPr lang="en-US" dirty="0" smtClean="0">
              <a:latin typeface="Times New Roman"/>
              <a:ea typeface="Times New Roman"/>
            </a:endParaRPr>
          </a:p>
          <a:p>
            <a:pPr algn="just">
              <a:lnSpc>
                <a:spcPct val="115000"/>
              </a:lnSpc>
              <a:tabLst>
                <a:tab pos="114300" algn="r"/>
                <a:tab pos="228600" algn="r"/>
              </a:tabLst>
            </a:pPr>
            <a:r>
              <a:rPr lang="ar-SA" dirty="0" smtClean="0">
                <a:latin typeface="Arial"/>
                <a:ea typeface="Times New Roman"/>
                <a:cs typeface="B Zar"/>
              </a:rPr>
              <a:t>تمامي ارتباطات و مبادلات بين مشتريها و سازمان از طريق اين موتور مديريت مي شود. اين اطلاعات شامل سفارش كالا و خدمات، اطلاعات مالي و پرداختها، اطلاعات ساخت و تكميل سفارش مشتري، ارسال كالا يا خدمات براي مشتري، ارسال صورتحساب، اطلاعات ارسال كالا و خدمات پس از فروش، آموزش و پشتيباني هاي مشتري، اطلاع رساني به مشتريها براساس علاقه و نياز هر كدام، و بقيه موارد است</a:t>
            </a:r>
            <a:r>
              <a:rPr lang="fa-IR" dirty="0" smtClean="0">
                <a:latin typeface="Arial"/>
                <a:ea typeface="Times New Roman"/>
                <a:cs typeface="B Zar"/>
              </a:rPr>
              <a:t>. </a:t>
            </a:r>
            <a:endParaRPr lang="en-US" dirty="0" smtClean="0">
              <a:latin typeface="Times New Roman"/>
              <a:ea typeface="Times New Roman"/>
            </a:endParaRPr>
          </a:p>
          <a:p>
            <a:endParaRPr lang="fa-I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sz="4000" dirty="0" smtClean="0">
                <a:latin typeface="B Zar"/>
                <a:ea typeface="Times New Roman"/>
              </a:rPr>
              <a:t>دلايل حرکت سازمان‏ها به سوي سرمايه‌گذاري بر مديريت ارتباط با مشتری </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تحقيقات و مطالعات نشان مي‏دهد که </a:t>
            </a:r>
            <a:r>
              <a:rPr lang="ar-SA" dirty="0" smtClean="0">
                <a:latin typeface="Arial"/>
                <a:ea typeface="Times New Roman"/>
                <a:cs typeface="B Zar"/>
              </a:rPr>
              <a:t>موج بعدي سرمايه‌گذاري در فناوري اطلاعات به </a:t>
            </a:r>
            <a:r>
              <a:rPr lang="en-US" dirty="0" smtClean="0">
                <a:latin typeface="Arial"/>
                <a:ea typeface="Times New Roman"/>
                <a:cs typeface="B Zar"/>
              </a:rPr>
              <a:t>CRM</a:t>
            </a:r>
            <a:r>
              <a:rPr lang="en-US" dirty="0" smtClean="0">
                <a:latin typeface="B Zar"/>
                <a:ea typeface="Times New Roman"/>
              </a:rPr>
              <a:t> </a:t>
            </a:r>
            <a:r>
              <a:rPr lang="ar-SA" dirty="0" smtClean="0">
                <a:latin typeface="Arial"/>
                <a:ea typeface="Times New Roman"/>
                <a:cs typeface="B Zar"/>
              </a:rPr>
              <a:t>تعلق خواهد داشت و پيش‌بيني مي‌شود</a:t>
            </a:r>
            <a:r>
              <a:rPr lang="fa-IR" dirty="0" smtClean="0">
                <a:latin typeface="Arial"/>
                <a:ea typeface="Times New Roman"/>
                <a:cs typeface="B Zar"/>
              </a:rPr>
              <a:t> روند به کارگيري </a:t>
            </a:r>
            <a:r>
              <a:rPr lang="en-US" dirty="0" smtClean="0">
                <a:latin typeface="Arial"/>
                <a:ea typeface="Times New Roman"/>
                <a:cs typeface="B Zar"/>
              </a:rPr>
              <a:t>CRM</a:t>
            </a:r>
            <a:r>
              <a:rPr lang="ar-SA" dirty="0" smtClean="0">
                <a:latin typeface="Arial"/>
                <a:ea typeface="Times New Roman"/>
                <a:cs typeface="B Zar"/>
              </a:rPr>
              <a:t> در طي پنج سال آينده به 25 الي 30 درصد رشد دست </a:t>
            </a:r>
            <a:r>
              <a:rPr lang="fa-IR" dirty="0" smtClean="0">
                <a:latin typeface="Arial"/>
                <a:ea typeface="Times New Roman"/>
                <a:cs typeface="B Zar"/>
              </a:rPr>
              <a:t>يابد. </a:t>
            </a:r>
            <a:endParaRPr lang="fa-I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دلايل حرکت سازمان‏ها به سوي سرمايه‌گذاري بر مديريت ارتباط با مشتری</a:t>
            </a:r>
            <a:r>
              <a:rPr lang="fa-IR" dirty="0" smtClean="0">
                <a:cs typeface="B Zar" pitchFamily="2" charset="-78"/>
              </a:rPr>
              <a:t> (ادامه)</a:t>
            </a:r>
            <a:r>
              <a:rPr lang="fa-IR" dirty="0" smtClean="0">
                <a:latin typeface="B Zar"/>
                <a:ea typeface="Times New Roman"/>
              </a:rPr>
              <a:t> </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سازمان</a:t>
            </a:r>
            <a:r>
              <a:rPr lang="ar-SA" dirty="0" smtClean="0">
                <a:latin typeface="Arial"/>
                <a:ea typeface="Times New Roman"/>
                <a:cs typeface="B Zar"/>
              </a:rPr>
              <a:t>‌ها معمولاً براي پشت</a:t>
            </a:r>
            <a:r>
              <a:rPr lang="fa-IR" dirty="0" smtClean="0">
                <a:latin typeface="Arial"/>
                <a:ea typeface="Times New Roman"/>
                <a:cs typeface="B Zar"/>
              </a:rPr>
              <a:t>ي</a:t>
            </a:r>
            <a:r>
              <a:rPr lang="ar-SA" dirty="0" smtClean="0">
                <a:latin typeface="Arial"/>
                <a:ea typeface="Times New Roman"/>
                <a:cs typeface="B Zar"/>
              </a:rPr>
              <a:t>باني از يكپارچه‌سازي عملكردهاي مختلف كسب و كار خود از ارائه</a:t>
            </a:r>
            <a:r>
              <a:rPr lang="fa-IR" dirty="0" smtClean="0">
                <a:latin typeface="Arial"/>
                <a:ea typeface="Times New Roman"/>
                <a:cs typeface="B Zar"/>
              </a:rPr>
              <a:t>‌</a:t>
            </a:r>
            <a:r>
              <a:rPr lang="ar-SA" dirty="0" smtClean="0">
                <a:latin typeface="Arial"/>
                <a:ea typeface="Times New Roman"/>
                <a:cs typeface="B Zar"/>
              </a:rPr>
              <a:t>دهندگان نرم‌افزارهاي كاربردي استفاده مي‌كنند</a:t>
            </a:r>
            <a:r>
              <a:rPr lang="fa-IR" dirty="0" smtClean="0">
                <a:latin typeface="Arial"/>
                <a:ea typeface="Times New Roman"/>
                <a:cs typeface="B Zar"/>
              </a:rPr>
              <a:t> و</a:t>
            </a:r>
            <a:r>
              <a:rPr lang="ar-SA" dirty="0" smtClean="0">
                <a:latin typeface="Arial"/>
                <a:ea typeface="Times New Roman"/>
                <a:cs typeface="B Zar"/>
              </a:rPr>
              <a:t> اميدوارند كه از طريق سرمايه‌گذاري بر روي </a:t>
            </a:r>
            <a:r>
              <a:rPr lang="en-US" dirty="0" smtClean="0">
                <a:latin typeface="Arial"/>
                <a:ea typeface="Times New Roman"/>
                <a:cs typeface="B Zar"/>
              </a:rPr>
              <a:t>CRM</a:t>
            </a:r>
            <a:r>
              <a:rPr lang="fa-IR" dirty="0" smtClean="0">
                <a:latin typeface="Arial"/>
                <a:ea typeface="Times New Roman"/>
                <a:cs typeface="B Zar"/>
              </a:rPr>
              <a:t>بتوانند ب</a:t>
            </a:r>
            <a:r>
              <a:rPr lang="ar-SA" dirty="0" smtClean="0">
                <a:latin typeface="Arial"/>
                <a:ea typeface="Times New Roman"/>
                <a:cs typeface="B Zar"/>
              </a:rPr>
              <a:t>رنامه‌هاي بهتري براي حفظ مشتري‌هاي خود به وجود آورده و درآمدهاي دائم خود را افزايش دهند. </a:t>
            </a:r>
            <a:endParaRPr lang="en-US" dirty="0" smtClean="0">
              <a:latin typeface="Times New Roman"/>
              <a:ea typeface="Times New Roman"/>
            </a:endParaRPr>
          </a:p>
          <a:p>
            <a:endParaRPr lang="fa-I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دلايل حرکت سازمان‏ها به سوي سرمايه‌گذاري بر مديريت ارتباط با مشتری</a:t>
            </a:r>
            <a:r>
              <a:rPr lang="fa-IR" dirty="0" smtClean="0">
                <a:cs typeface="B Zar" pitchFamily="2" charset="-78"/>
              </a:rPr>
              <a:t> (ادامه)</a:t>
            </a:r>
            <a:r>
              <a:rPr lang="fa-IR" dirty="0" smtClean="0">
                <a:latin typeface="B Zar"/>
                <a:ea typeface="Times New Roman"/>
              </a:rPr>
              <a:t> </a:t>
            </a:r>
            <a:endParaRPr lang="fa-IR" dirty="0"/>
          </a:p>
        </p:txBody>
      </p:sp>
      <p:sp>
        <p:nvSpPr>
          <p:cNvPr id="3" name="Content Placeholder 2"/>
          <p:cNvSpPr>
            <a:spLocks noGrp="1"/>
          </p:cNvSpPr>
          <p:nvPr>
            <p:ph idx="1"/>
          </p:nvPr>
        </p:nvSpPr>
        <p:spPr/>
        <p:txBody>
          <a:bodyPr>
            <a:normAutofit/>
          </a:bodyPr>
          <a:lstStyle/>
          <a:p>
            <a:pPr algn="just">
              <a:lnSpc>
                <a:spcPct val="115000"/>
              </a:lnSpc>
              <a:tabLst>
                <a:tab pos="114300" algn="r"/>
                <a:tab pos="228600" algn="r"/>
              </a:tabLst>
            </a:pPr>
            <a:r>
              <a:rPr lang="ar-SA" dirty="0" smtClean="0">
                <a:latin typeface="Arial"/>
                <a:ea typeface="Times New Roman"/>
                <a:cs typeface="B Zar"/>
              </a:rPr>
              <a:t>الف) به طور کلي می‌توان دلايل زير را براي حرکت سازمان‏ها به سوي استفاده از</a:t>
            </a:r>
            <a:r>
              <a:rPr lang="ar-SA" b="1" dirty="0" smtClean="0">
                <a:latin typeface="Arial"/>
                <a:ea typeface="Times New Roman"/>
                <a:cs typeface="B Zar"/>
              </a:rPr>
              <a:t> </a:t>
            </a:r>
            <a:r>
              <a:rPr lang="en-US" dirty="0" smtClean="0">
                <a:latin typeface="Arial"/>
                <a:ea typeface="Times New Roman"/>
                <a:cs typeface="B Zar"/>
              </a:rPr>
              <a:t>CRM</a:t>
            </a:r>
            <a:r>
              <a:rPr lang="en-US" b="1" dirty="0" smtClean="0">
                <a:latin typeface="B Zar"/>
                <a:ea typeface="Times New Roman"/>
              </a:rPr>
              <a:t> </a:t>
            </a:r>
            <a:r>
              <a:rPr lang="ar-SA" dirty="0" smtClean="0">
                <a:latin typeface="Arial"/>
                <a:ea typeface="Times New Roman"/>
                <a:cs typeface="B Zar"/>
              </a:rPr>
              <a:t>برشمرد:</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1) </a:t>
            </a:r>
            <a:r>
              <a:rPr lang="ar-SA" dirty="0" smtClean="0">
                <a:latin typeface="Arial"/>
                <a:ea typeface="Times New Roman"/>
                <a:cs typeface="B Zar"/>
              </a:rPr>
              <a:t>استفاده از روابط جاري با مشتري‌هاي فعلي براي </a:t>
            </a:r>
            <a:r>
              <a:rPr lang="fa-IR" dirty="0" smtClean="0">
                <a:latin typeface="Arial"/>
                <a:ea typeface="Times New Roman"/>
                <a:cs typeface="B Zar"/>
              </a:rPr>
              <a:t>به </a:t>
            </a:r>
            <a:r>
              <a:rPr lang="ar-SA" dirty="0" smtClean="0">
                <a:latin typeface="Arial"/>
                <a:ea typeface="Times New Roman"/>
                <a:cs typeface="B Zar"/>
              </a:rPr>
              <a:t>حداكثر </a:t>
            </a:r>
            <a:r>
              <a:rPr lang="fa-IR" dirty="0" smtClean="0">
                <a:latin typeface="Arial"/>
                <a:ea typeface="Times New Roman"/>
                <a:cs typeface="B Zar"/>
              </a:rPr>
              <a:t>رساندن</a:t>
            </a:r>
            <a:r>
              <a:rPr lang="ar-SA" dirty="0" smtClean="0">
                <a:latin typeface="Arial"/>
                <a:ea typeface="Times New Roman"/>
                <a:cs typeface="B Zar"/>
              </a:rPr>
              <a:t> ميزان رشد درآمدها</a:t>
            </a:r>
            <a:r>
              <a:rPr lang="fa-IR" dirty="0" smtClean="0">
                <a:latin typeface="Arial"/>
                <a:ea typeface="Times New Roman"/>
                <a:cs typeface="B Zar"/>
              </a:rPr>
              <a:t>؛</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2) </a:t>
            </a:r>
            <a:r>
              <a:rPr lang="ar-SA" dirty="0" smtClean="0">
                <a:latin typeface="Arial"/>
                <a:ea typeface="Times New Roman"/>
                <a:cs typeface="B Zar"/>
              </a:rPr>
              <a:t>مشخص كردن، جذب </a:t>
            </a:r>
            <a:r>
              <a:rPr lang="fa-IR" dirty="0" smtClean="0">
                <a:latin typeface="Arial"/>
                <a:ea typeface="Times New Roman"/>
                <a:cs typeface="B Zar"/>
              </a:rPr>
              <a:t>نمودن</a:t>
            </a:r>
            <a:r>
              <a:rPr lang="ar-SA" dirty="0" smtClean="0">
                <a:latin typeface="Arial"/>
                <a:ea typeface="Times New Roman"/>
                <a:cs typeface="B Zar"/>
              </a:rPr>
              <a:t> و حفظ به</a:t>
            </a:r>
            <a:r>
              <a:rPr lang="fa-IR" dirty="0" smtClean="0">
                <a:latin typeface="Arial"/>
                <a:ea typeface="Times New Roman"/>
                <a:cs typeface="B Zar"/>
              </a:rPr>
              <a:t>ت</a:t>
            </a:r>
            <a:r>
              <a:rPr lang="ar-SA" dirty="0" smtClean="0">
                <a:latin typeface="Arial"/>
                <a:ea typeface="Times New Roman"/>
                <a:cs typeface="B Zar"/>
              </a:rPr>
              <a:t>رين مشتري‌ها</a:t>
            </a:r>
            <a:r>
              <a:rPr lang="fa-IR" dirty="0" smtClean="0">
                <a:latin typeface="Arial"/>
                <a:ea typeface="Times New Roman"/>
                <a:cs typeface="B Zar"/>
              </a:rPr>
              <a:t>؛</a:t>
            </a:r>
            <a:endParaRPr lang="en-US" dirty="0" smtClean="0">
              <a:latin typeface="Times New Roman"/>
              <a:ea typeface="Times New Roman"/>
            </a:endParaRPr>
          </a:p>
          <a:p>
            <a:endParaRPr lang="fa-I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Arial"/>
                <a:ea typeface="Times New Roman"/>
              </a:rPr>
              <a:t>مقدمه</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fontScale="92500" lnSpcReduction="20000"/>
          </a:bodyPr>
          <a:lstStyle/>
          <a:p>
            <a:pPr algn="just">
              <a:lnSpc>
                <a:spcPct val="115000"/>
              </a:lnSpc>
              <a:tabLst>
                <a:tab pos="524510" algn="l"/>
              </a:tabLst>
            </a:pPr>
            <a:r>
              <a:rPr lang="fa-IR" dirty="0" smtClean="0">
                <a:latin typeface="Arial"/>
                <a:ea typeface="Times New Roman"/>
                <a:cs typeface="B Zar"/>
              </a:rPr>
              <a:t>امروزه اين سيستم‌ها به سيستم‏هاي مديريت ارتباط با مشتريان مشهور شده‏اند و نرم‌افزارهايي نيز با نام </a:t>
            </a:r>
            <a:r>
              <a:rPr lang="en-US" dirty="0" smtClean="0">
                <a:latin typeface="Arial"/>
                <a:ea typeface="Times New Roman"/>
                <a:cs typeface="B Zar"/>
              </a:rPr>
              <a:t>CRM</a:t>
            </a:r>
            <a:r>
              <a:rPr lang="fa-IR" dirty="0" smtClean="0">
                <a:latin typeface="Arial"/>
                <a:ea typeface="Times New Roman"/>
                <a:cs typeface="B Zar"/>
              </a:rPr>
              <a:t> به بازار آمده است كه مي‌توانند سازمان را در راه جلب رضايت مشتريان تواناتر سازند. </a:t>
            </a:r>
            <a:endParaRPr lang="en-US" dirty="0" smtClean="0">
              <a:latin typeface="Times New Roman"/>
              <a:ea typeface="Times New Roman"/>
            </a:endParaRPr>
          </a:p>
          <a:p>
            <a:pPr algn="just">
              <a:lnSpc>
                <a:spcPct val="115000"/>
              </a:lnSpc>
              <a:tabLst>
                <a:tab pos="524510" algn="l"/>
              </a:tabLst>
            </a:pPr>
            <a:r>
              <a:rPr lang="fa-IR" dirty="0" smtClean="0">
                <a:latin typeface="Arial"/>
                <a:ea typeface="Times New Roman"/>
                <a:cs typeface="B Zar"/>
              </a:rPr>
              <a:t>در اينجا ضمن معرفي مديريت روابط با مشتريان و مزاياي به کارگيري آن در سازمان، روندهاي ارتباط با مشتري و چالش‌هاي پيش روي سيستم‏هاي </a:t>
            </a:r>
            <a:r>
              <a:rPr lang="en-US" dirty="0" smtClean="0">
                <a:latin typeface="Arial"/>
                <a:ea typeface="Times New Roman"/>
                <a:cs typeface="B Zar"/>
              </a:rPr>
              <a:t>CRM</a:t>
            </a:r>
            <a:r>
              <a:rPr lang="fa-IR" dirty="0" smtClean="0">
                <a:latin typeface="Arial"/>
                <a:ea typeface="Times New Roman"/>
                <a:cs typeface="B Zar"/>
              </a:rPr>
              <a:t> مورد بررسی قرار می‌گيرد. </a:t>
            </a:r>
            <a:endParaRPr lang="en-US" dirty="0" smtClean="0">
              <a:latin typeface="Times New Roman"/>
              <a:ea typeface="Times New Roman"/>
            </a:endParaRPr>
          </a:p>
          <a:p>
            <a:endParaRPr lang="fa-IR"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دلايل حرکت سازمان‏ها به سوي سرمايه‌گذاري بر مديريت ارتباط با مشتری</a:t>
            </a:r>
            <a:r>
              <a:rPr lang="fa-IR" dirty="0" smtClean="0">
                <a:cs typeface="B Zar" pitchFamily="2" charset="-78"/>
              </a:rPr>
              <a:t> (ادامه)</a:t>
            </a:r>
            <a:r>
              <a:rPr lang="fa-IR" dirty="0" smtClean="0">
                <a:latin typeface="B Zar"/>
                <a:ea typeface="Times New Roman"/>
              </a:rPr>
              <a:t> </a:t>
            </a:r>
            <a:endParaRPr lang="fa-IR" dirty="0"/>
          </a:p>
        </p:txBody>
      </p:sp>
      <p:sp>
        <p:nvSpPr>
          <p:cNvPr id="3" name="Content Placeholder 2"/>
          <p:cNvSpPr>
            <a:spLocks noGrp="1"/>
          </p:cNvSpPr>
          <p:nvPr>
            <p:ph idx="1"/>
          </p:nvPr>
        </p:nvSpPr>
        <p:spPr/>
        <p:txBody>
          <a:bodyPr/>
          <a:lstStyle/>
          <a:p>
            <a:pPr algn="just">
              <a:lnSpc>
                <a:spcPct val="115000"/>
              </a:lnSpc>
            </a:pPr>
            <a:r>
              <a:rPr lang="fa-IR" dirty="0" smtClean="0">
                <a:latin typeface="Arial"/>
                <a:ea typeface="Times New Roman"/>
                <a:cs typeface="B Zar"/>
              </a:rPr>
              <a:t>3) </a:t>
            </a:r>
            <a:r>
              <a:rPr lang="ar-SA" dirty="0" smtClean="0">
                <a:latin typeface="Arial"/>
                <a:ea typeface="Times New Roman"/>
                <a:cs typeface="B Zar"/>
              </a:rPr>
              <a:t>معرفي و مشخص كردن روال‌ها و فر</a:t>
            </a:r>
            <a:r>
              <a:rPr lang="fa-IR" dirty="0" smtClean="0">
                <a:latin typeface="Arial"/>
                <a:ea typeface="Times New Roman"/>
                <a:cs typeface="B Zar"/>
              </a:rPr>
              <a:t>ا</a:t>
            </a:r>
            <a:r>
              <a:rPr lang="ar-SA" dirty="0" smtClean="0">
                <a:latin typeface="Arial"/>
                <a:ea typeface="Times New Roman"/>
                <a:cs typeface="B Zar"/>
              </a:rPr>
              <a:t>يندهاي فروشي كه بيشتر تكرار مي‌شوند. </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4) </a:t>
            </a:r>
            <a:r>
              <a:rPr lang="ar-SA" dirty="0" smtClean="0">
                <a:latin typeface="Arial"/>
                <a:ea typeface="Times New Roman"/>
                <a:cs typeface="B Zar"/>
              </a:rPr>
              <a:t>پاسخ</a:t>
            </a:r>
            <a:r>
              <a:rPr lang="fa-IR" dirty="0" smtClean="0">
                <a:latin typeface="Arial"/>
                <a:ea typeface="Times New Roman"/>
                <a:cs typeface="B Zar"/>
              </a:rPr>
              <a:t>گويي</a:t>
            </a:r>
            <a:r>
              <a:rPr lang="ar-SA" dirty="0" smtClean="0">
                <a:latin typeface="Arial"/>
                <a:ea typeface="Times New Roman"/>
                <a:cs typeface="B Zar"/>
              </a:rPr>
              <a:t> به نيازها و رفع تقاضا</a:t>
            </a:r>
            <a:r>
              <a:rPr lang="fa-IR" dirty="0" smtClean="0">
                <a:latin typeface="Arial"/>
                <a:ea typeface="Times New Roman"/>
                <a:cs typeface="B Zar"/>
              </a:rPr>
              <a:t>ي مشتريان؛</a:t>
            </a:r>
            <a:endParaRPr lang="en-US" dirty="0" smtClean="0">
              <a:latin typeface="Times New Roman"/>
              <a:ea typeface="Times New Roman"/>
            </a:endParaRPr>
          </a:p>
          <a:p>
            <a:r>
              <a:rPr lang="fa-IR" dirty="0" smtClean="0">
                <a:latin typeface="Arial"/>
                <a:ea typeface="Times New Roman"/>
                <a:cs typeface="B Zar"/>
              </a:rPr>
              <a:t>5) </a:t>
            </a:r>
            <a:r>
              <a:rPr lang="ar-SA" dirty="0" smtClean="0">
                <a:latin typeface="Arial"/>
                <a:ea typeface="Times New Roman"/>
                <a:cs typeface="B Zar"/>
              </a:rPr>
              <a:t>ايجاد و اجراي يك </a:t>
            </a:r>
            <a:r>
              <a:rPr lang="fa-IR" dirty="0" smtClean="0">
                <a:latin typeface="Arial"/>
                <a:ea typeface="Times New Roman"/>
                <a:cs typeface="B Zar"/>
              </a:rPr>
              <a:t>راهبرد</a:t>
            </a:r>
            <a:r>
              <a:rPr lang="ar-SA" dirty="0" smtClean="0">
                <a:latin typeface="Arial"/>
                <a:ea typeface="Times New Roman"/>
                <a:cs typeface="B Zar"/>
              </a:rPr>
              <a:t> فعال</a:t>
            </a:r>
            <a:r>
              <a:rPr lang="fa-IR" dirty="0" smtClean="0">
                <a:latin typeface="Arial"/>
                <a:ea typeface="Times New Roman"/>
                <a:cs typeface="B Zar"/>
              </a:rPr>
              <a:t> بازاريابي که به کاهش هزينه‌ها و شناخت عميق‌تر مشتري منجر مي‏شود. </a:t>
            </a:r>
            <a:endParaRPr lang="fa-I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دلايل حرکت سازمان‏ها به سوي سرمايه‌گذاري بر مديريت ارتباط با مشتری</a:t>
            </a:r>
            <a:r>
              <a:rPr lang="fa-IR" dirty="0" smtClean="0">
                <a:cs typeface="B Zar" pitchFamily="2" charset="-78"/>
              </a:rPr>
              <a:t> (ادامه)</a:t>
            </a:r>
            <a:r>
              <a:rPr lang="fa-IR" dirty="0" smtClean="0">
                <a:latin typeface="B Zar"/>
                <a:ea typeface="Times New Roman"/>
              </a:rPr>
              <a:t> </a:t>
            </a:r>
            <a:endParaRPr lang="fa-IR" dirty="0"/>
          </a:p>
        </p:txBody>
      </p:sp>
      <p:sp>
        <p:nvSpPr>
          <p:cNvPr id="3" name="Content Placeholder 2"/>
          <p:cNvSpPr>
            <a:spLocks noGrp="1"/>
          </p:cNvSpPr>
          <p:nvPr>
            <p:ph idx="1"/>
          </p:nvPr>
        </p:nvSpPr>
        <p:spPr/>
        <p:txBody>
          <a:bodyPr>
            <a:normAutofit/>
          </a:bodyPr>
          <a:lstStyle/>
          <a:p>
            <a:pPr algn="just">
              <a:lnSpc>
                <a:spcPct val="115000"/>
              </a:lnSpc>
            </a:pPr>
            <a:r>
              <a:rPr lang="fa-IR" dirty="0" smtClean="0">
                <a:latin typeface="Arial"/>
                <a:ea typeface="Times New Roman"/>
                <a:cs typeface="B Zar"/>
              </a:rPr>
              <a:t>ب) تجارب سنتي بازاريابي در سازمان‏ها نيز به گونه‏اي ديگر اين مطلب را بيان مي‏دارد:</a:t>
            </a:r>
            <a:endParaRPr lang="en-US" dirty="0" smtClean="0">
              <a:latin typeface="Times New Roman"/>
              <a:ea typeface="Times New Roman"/>
            </a:endParaRPr>
          </a:p>
          <a:p>
            <a:pPr algn="just">
              <a:lnSpc>
                <a:spcPct val="115000"/>
              </a:lnSpc>
              <a:tabLst>
                <a:tab pos="114300" algn="r"/>
              </a:tabLst>
            </a:pPr>
            <a:r>
              <a:rPr lang="fa-IR" dirty="0" smtClean="0">
                <a:latin typeface="Arial"/>
                <a:ea typeface="Times New Roman"/>
                <a:cs typeface="B Zar"/>
              </a:rPr>
              <a:t>1) </a:t>
            </a:r>
            <a:r>
              <a:rPr lang="ar-SA" dirty="0" smtClean="0">
                <a:latin typeface="Arial"/>
                <a:ea typeface="Times New Roman"/>
                <a:cs typeface="B Zar"/>
              </a:rPr>
              <a:t>هزينة فروش كالا به يك مشتري جديد</a:t>
            </a:r>
            <a:r>
              <a:rPr lang="fa-IR" dirty="0" smtClean="0">
                <a:latin typeface="Arial"/>
                <a:ea typeface="Times New Roman"/>
                <a:cs typeface="B Zar"/>
              </a:rPr>
              <a:t>، </a:t>
            </a:r>
            <a:r>
              <a:rPr lang="ar-SA" dirty="0" smtClean="0">
                <a:latin typeface="Arial"/>
                <a:ea typeface="Times New Roman"/>
                <a:cs typeface="B Zar"/>
              </a:rPr>
              <a:t>شش برابر فروش به مشتري قديمي است. </a:t>
            </a:r>
            <a:endParaRPr lang="en-US" dirty="0" smtClean="0">
              <a:latin typeface="Times New Roman"/>
              <a:ea typeface="Times New Roman"/>
            </a:endParaRPr>
          </a:p>
          <a:p>
            <a:pPr algn="just">
              <a:lnSpc>
                <a:spcPct val="115000"/>
              </a:lnSpc>
              <a:tabLst>
                <a:tab pos="114300" algn="r"/>
              </a:tabLst>
            </a:pPr>
            <a:r>
              <a:rPr lang="fa-IR" dirty="0" smtClean="0">
                <a:latin typeface="Arial"/>
                <a:ea typeface="Times New Roman"/>
                <a:cs typeface="B Zar"/>
              </a:rPr>
              <a:t>2) </a:t>
            </a:r>
            <a:r>
              <a:rPr lang="ar-SA" dirty="0" smtClean="0">
                <a:latin typeface="Arial"/>
                <a:ea typeface="Times New Roman"/>
                <a:cs typeface="B Zar"/>
              </a:rPr>
              <a:t>معمولاً هر مشتري ناراضي، </a:t>
            </a:r>
            <a:r>
              <a:rPr lang="fa-IR" dirty="0" smtClean="0">
                <a:latin typeface="Arial"/>
                <a:ea typeface="Times New Roman"/>
                <a:cs typeface="B Zar"/>
              </a:rPr>
              <a:t>عدم رضايت خود</a:t>
            </a:r>
            <a:r>
              <a:rPr lang="ar-SA" dirty="0" smtClean="0">
                <a:latin typeface="Arial"/>
                <a:ea typeface="Times New Roman"/>
                <a:cs typeface="B Zar"/>
              </a:rPr>
              <a:t> را با 8 الي 10 نفر در ميان مي‌گذارد. </a:t>
            </a:r>
            <a:endParaRPr lang="en-US" dirty="0" smtClean="0">
              <a:latin typeface="Times New Roman"/>
              <a:ea typeface="Times New Roman"/>
            </a:endParaRPr>
          </a:p>
          <a:p>
            <a:endParaRPr lang="fa-I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دلايل حرکت سازمان‏ها به سوي سرمايه‌گذاري بر مديريت ارتباط با مشتری</a:t>
            </a:r>
            <a:r>
              <a:rPr lang="fa-IR" dirty="0" smtClean="0">
                <a:cs typeface="B Zar" pitchFamily="2" charset="-78"/>
              </a:rPr>
              <a:t> (ادامه)</a:t>
            </a:r>
            <a:r>
              <a:rPr lang="fa-IR" dirty="0" smtClean="0">
                <a:latin typeface="B Zar"/>
                <a:ea typeface="Times New Roman"/>
              </a:rPr>
              <a:t> </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3) </a:t>
            </a:r>
            <a:r>
              <a:rPr lang="ar-SA" dirty="0" smtClean="0">
                <a:latin typeface="Arial"/>
                <a:ea typeface="Times New Roman"/>
                <a:cs typeface="B Zar"/>
              </a:rPr>
              <a:t>احتمال فروش يك محصول به يك مشتري قديمي در حدود 50 درصد است</a:t>
            </a:r>
            <a:r>
              <a:rPr lang="fa-IR" dirty="0" smtClean="0">
                <a:latin typeface="Arial"/>
                <a:ea typeface="Times New Roman"/>
                <a:cs typeface="B Zar"/>
              </a:rPr>
              <a:t>؛</a:t>
            </a:r>
            <a:r>
              <a:rPr lang="ar-SA" dirty="0" smtClean="0">
                <a:latin typeface="Arial"/>
                <a:ea typeface="Times New Roman"/>
                <a:cs typeface="B Zar"/>
              </a:rPr>
              <a:t> در حالي كه احتمال فروش همان محصول به يك مشتري جديد تنها 15 درصد است</a:t>
            </a:r>
            <a:r>
              <a:rPr lang="fa-IR" dirty="0" smtClean="0">
                <a:latin typeface="Arial"/>
                <a:ea typeface="Times New Roman"/>
                <a:cs typeface="B Zar"/>
              </a:rPr>
              <a:t>. </a:t>
            </a:r>
            <a:endParaRPr lang="en-US" dirty="0" smtClean="0">
              <a:latin typeface="Times New Roman"/>
              <a:ea typeface="Times New Roman"/>
            </a:endParaRPr>
          </a:p>
          <a:p>
            <a:endParaRPr lang="fa-I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دلايل حرکت سازمان‏ها به سوي سرمايه‌گذاري بر مديريت ارتباط با مشتری</a:t>
            </a:r>
            <a:r>
              <a:rPr lang="fa-IR" dirty="0" smtClean="0">
                <a:cs typeface="B Zar" pitchFamily="2" charset="-78"/>
              </a:rPr>
              <a:t> (ادامه)</a:t>
            </a:r>
            <a:r>
              <a:rPr lang="fa-IR" dirty="0" smtClean="0">
                <a:latin typeface="B Zar"/>
                <a:ea typeface="Times New Roman"/>
              </a:rPr>
              <a:t> </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4) </a:t>
            </a:r>
            <a:r>
              <a:rPr lang="ar-SA" dirty="0" smtClean="0">
                <a:latin typeface="Arial"/>
                <a:ea typeface="Times New Roman"/>
                <a:cs typeface="B Zar"/>
              </a:rPr>
              <a:t>اگر </a:t>
            </a:r>
            <a:r>
              <a:rPr lang="fa-IR" dirty="0" smtClean="0">
                <a:latin typeface="Arial"/>
                <a:ea typeface="Times New Roman"/>
                <a:cs typeface="B Zar"/>
              </a:rPr>
              <a:t>شرکتی</a:t>
            </a:r>
            <a:r>
              <a:rPr lang="ar-SA" dirty="0" smtClean="0">
                <a:latin typeface="Arial"/>
                <a:ea typeface="Times New Roman"/>
                <a:cs typeface="B Zar"/>
              </a:rPr>
              <a:t> بتواند ميزان نگهداري و حفظ مشتري ساليانة خود را 5 درصد افزايش دهد، مي‌تواند منافع و سودهاي خود را </a:t>
            </a:r>
            <a:r>
              <a:rPr lang="fa-IR" dirty="0" smtClean="0">
                <a:latin typeface="Arial"/>
                <a:ea typeface="Times New Roman"/>
                <a:cs typeface="B Zar"/>
              </a:rPr>
              <a:t>بين 30 تا 125</a:t>
            </a:r>
            <a:r>
              <a:rPr lang="ar-SA" dirty="0" smtClean="0">
                <a:latin typeface="Arial"/>
                <a:ea typeface="Times New Roman"/>
                <a:cs typeface="B Zar"/>
              </a:rPr>
              <a:t> درصد افزايش دهد. </a:t>
            </a:r>
            <a:r>
              <a:rPr lang="fa-IR" dirty="0" smtClean="0">
                <a:latin typeface="Arial"/>
                <a:ea typeface="Times New Roman"/>
                <a:cs typeface="B Zar"/>
              </a:rPr>
              <a:t>جدول زیر، درصد افزايش سودآوري بر اثر افزايش نرخ 5 درصدي حفظ مشتريان در صنايع مختلف را نشان مي‏دهد. </a:t>
            </a:r>
            <a:endParaRPr lang="en-US" dirty="0" smtClean="0">
              <a:latin typeface="Times New Roman"/>
              <a:ea typeface="Times New Roman"/>
            </a:endParaRPr>
          </a:p>
          <a:p>
            <a:endParaRPr lang="fa-I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2000" dirty="0" smtClean="0">
                <a:latin typeface="Arial"/>
                <a:ea typeface="Times New Roman"/>
              </a:rPr>
              <a:t>افزايش سودآوری سازمان در اثر افزايش 5 درصدی حفظ مشتريان</a:t>
            </a:r>
            <a:endParaRPr lang="fa-IR" sz="2000" dirty="0"/>
          </a:p>
        </p:txBody>
      </p:sp>
      <p:graphicFrame>
        <p:nvGraphicFramePr>
          <p:cNvPr id="5" name="Content Placeholder 4"/>
          <p:cNvGraphicFramePr>
            <a:graphicFrameLocks noGrp="1"/>
          </p:cNvGraphicFramePr>
          <p:nvPr>
            <p:ph idx="1"/>
          </p:nvPr>
        </p:nvGraphicFramePr>
        <p:xfrm>
          <a:off x="2133600" y="2133600"/>
          <a:ext cx="4800600" cy="3932235"/>
        </p:xfrm>
        <a:graphic>
          <a:graphicData uri="http://schemas.openxmlformats.org/drawingml/2006/table">
            <a:tbl>
              <a:tblPr rtl="1" firstRow="1" bandRow="1">
                <a:tableStyleId>{5C22544A-7EE6-4342-B048-85BDC9FD1C3A}</a:tableStyleId>
              </a:tblPr>
              <a:tblGrid>
                <a:gridCol w="2400300"/>
                <a:gridCol w="2400300"/>
              </a:tblGrid>
              <a:tr h="436915">
                <a:tc>
                  <a:txBody>
                    <a:bodyPr/>
                    <a:lstStyle/>
                    <a:p>
                      <a:pPr marL="0" algn="ctr" rtl="1" eaLnBrk="1" latinLnBrk="0" hangingPunct="1">
                        <a:spcBef>
                          <a:spcPts val="600"/>
                        </a:spcBef>
                        <a:spcAft>
                          <a:spcPts val="0"/>
                        </a:spcAft>
                      </a:pPr>
                      <a:r>
                        <a:rPr kumimoji="0" lang="fa-IR" sz="1600" b="1" i="0" kern="1200" dirty="0">
                          <a:solidFill>
                            <a:schemeClr val="lt1"/>
                          </a:solidFill>
                          <a:latin typeface="Nazanin"/>
                          <a:ea typeface="Times New Roman"/>
                          <a:cs typeface="B Titr" pitchFamily="2" charset="-78"/>
                        </a:rPr>
                        <a:t>سازمان</a:t>
                      </a:r>
                      <a:endParaRPr kumimoji="0" lang="en-US" sz="1600" b="1" i="0" kern="1200" dirty="0">
                        <a:solidFill>
                          <a:schemeClr val="lt1"/>
                        </a:solidFill>
                        <a:latin typeface="Nazanin"/>
                        <a:ea typeface="Times New Roman"/>
                        <a:cs typeface="B Titr" pitchFamily="2" charset="-78"/>
                      </a:endParaRPr>
                    </a:p>
                  </a:txBody>
                  <a:tcPr marL="68580" marR="68580" marT="0" marB="0"/>
                </a:tc>
                <a:tc>
                  <a:txBody>
                    <a:bodyPr/>
                    <a:lstStyle/>
                    <a:p>
                      <a:pPr algn="ctr" rtl="1">
                        <a:spcBef>
                          <a:spcPts val="600"/>
                        </a:spcBef>
                        <a:spcAft>
                          <a:spcPts val="0"/>
                        </a:spcAft>
                      </a:pPr>
                      <a:r>
                        <a:rPr lang="fa-IR" sz="1600" b="1" i="0" dirty="0">
                          <a:latin typeface="Nazanin"/>
                          <a:ea typeface="Times New Roman"/>
                          <a:cs typeface="B Titr" pitchFamily="2" charset="-78"/>
                        </a:rPr>
                        <a:t>درصد افزايش سود</a:t>
                      </a:r>
                      <a:endParaRPr lang="en-US" sz="1600" b="1" i="0" dirty="0">
                        <a:latin typeface="Times New Roman"/>
                        <a:ea typeface="Times New Roman"/>
                        <a:cs typeface="B Titr" pitchFamily="2" charset="-78"/>
                      </a:endParaRPr>
                    </a:p>
                  </a:txBody>
                  <a:tcPr marL="68580" marR="68580" marT="0" marB="0"/>
                </a:tc>
              </a:tr>
              <a:tr h="436915">
                <a:tc>
                  <a:txBody>
                    <a:bodyPr/>
                    <a:lstStyle/>
                    <a:p>
                      <a:pPr algn="ctr" rtl="1">
                        <a:spcBef>
                          <a:spcPts val="600"/>
                        </a:spcBef>
                        <a:spcAft>
                          <a:spcPts val="0"/>
                        </a:spcAft>
                      </a:pPr>
                      <a:r>
                        <a:rPr lang="fa-IR" sz="2400" b="0" dirty="0">
                          <a:latin typeface="Nazanin"/>
                          <a:ea typeface="Times New Roman"/>
                          <a:cs typeface="B Zar"/>
                        </a:rPr>
                        <a:t>شرکت‏هاي تبليغاتي</a:t>
                      </a:r>
                      <a:endParaRPr lang="en-US" sz="2400" b="0" dirty="0">
                        <a:latin typeface="Times New Roman"/>
                        <a:ea typeface="Times New Roman"/>
                        <a:cs typeface="Arial"/>
                      </a:endParaRPr>
                    </a:p>
                  </a:txBody>
                  <a:tcPr marL="68580" marR="68580" marT="0" marB="0"/>
                </a:tc>
                <a:tc>
                  <a:txBody>
                    <a:bodyPr/>
                    <a:lstStyle/>
                    <a:p>
                      <a:pPr algn="ctr" rtl="1">
                        <a:spcBef>
                          <a:spcPts val="600"/>
                        </a:spcBef>
                        <a:spcAft>
                          <a:spcPts val="0"/>
                        </a:spcAft>
                      </a:pPr>
                      <a:r>
                        <a:rPr lang="fa-IR" sz="2400" b="0">
                          <a:latin typeface="Nazanin"/>
                          <a:ea typeface="Times New Roman"/>
                          <a:cs typeface="B Zar"/>
                        </a:rPr>
                        <a:t>95</a:t>
                      </a:r>
                      <a:endParaRPr lang="en-US" sz="2400" b="0">
                        <a:latin typeface="Times New Roman"/>
                        <a:ea typeface="Times New Roman"/>
                        <a:cs typeface="Arial"/>
                      </a:endParaRPr>
                    </a:p>
                  </a:txBody>
                  <a:tcPr marL="68580" marR="68580" marT="0" marB="0"/>
                </a:tc>
              </a:tr>
              <a:tr h="436915">
                <a:tc>
                  <a:txBody>
                    <a:bodyPr/>
                    <a:lstStyle/>
                    <a:p>
                      <a:pPr algn="ctr" rtl="1">
                        <a:spcBef>
                          <a:spcPts val="600"/>
                        </a:spcBef>
                        <a:spcAft>
                          <a:spcPts val="0"/>
                        </a:spcAft>
                      </a:pPr>
                      <a:r>
                        <a:rPr lang="fa-IR" sz="2400" b="0" dirty="0">
                          <a:latin typeface="Nazanin"/>
                          <a:ea typeface="Times New Roman"/>
                          <a:cs typeface="B Zar"/>
                        </a:rPr>
                        <a:t>بيمه عمر</a:t>
                      </a:r>
                      <a:endParaRPr lang="en-US" sz="2400" b="0" dirty="0">
                        <a:latin typeface="Times New Roman"/>
                        <a:ea typeface="Times New Roman"/>
                        <a:cs typeface="Arial"/>
                      </a:endParaRPr>
                    </a:p>
                  </a:txBody>
                  <a:tcPr marL="68580" marR="68580" marT="0" marB="0"/>
                </a:tc>
                <a:tc>
                  <a:txBody>
                    <a:bodyPr/>
                    <a:lstStyle/>
                    <a:p>
                      <a:pPr algn="ctr" rtl="1">
                        <a:spcBef>
                          <a:spcPts val="600"/>
                        </a:spcBef>
                        <a:spcAft>
                          <a:spcPts val="0"/>
                        </a:spcAft>
                      </a:pPr>
                      <a:r>
                        <a:rPr lang="fa-IR" sz="2400" b="0" dirty="0">
                          <a:latin typeface="Nazanin"/>
                          <a:ea typeface="Times New Roman"/>
                          <a:cs typeface="B Zar"/>
                        </a:rPr>
                        <a:t>90</a:t>
                      </a:r>
                      <a:endParaRPr lang="en-US" sz="2400" b="0" dirty="0">
                        <a:latin typeface="Times New Roman"/>
                        <a:ea typeface="Times New Roman"/>
                        <a:cs typeface="Arial"/>
                      </a:endParaRPr>
                    </a:p>
                  </a:txBody>
                  <a:tcPr marL="68580" marR="68580" marT="0" marB="0"/>
                </a:tc>
              </a:tr>
              <a:tr h="436915">
                <a:tc>
                  <a:txBody>
                    <a:bodyPr/>
                    <a:lstStyle/>
                    <a:p>
                      <a:pPr algn="ctr" rtl="1">
                        <a:spcBef>
                          <a:spcPts val="600"/>
                        </a:spcBef>
                        <a:spcAft>
                          <a:spcPts val="0"/>
                        </a:spcAft>
                      </a:pPr>
                      <a:r>
                        <a:rPr lang="fa-IR" sz="2400" b="0" dirty="0">
                          <a:latin typeface="Nazanin"/>
                          <a:ea typeface="Times New Roman"/>
                          <a:cs typeface="B Zar"/>
                        </a:rPr>
                        <a:t>بانک‏ها</a:t>
                      </a:r>
                      <a:endParaRPr lang="en-US" sz="2400" b="0" dirty="0">
                        <a:latin typeface="Times New Roman"/>
                        <a:ea typeface="Times New Roman"/>
                        <a:cs typeface="Arial"/>
                      </a:endParaRPr>
                    </a:p>
                  </a:txBody>
                  <a:tcPr marL="68580" marR="68580" marT="0" marB="0"/>
                </a:tc>
                <a:tc>
                  <a:txBody>
                    <a:bodyPr/>
                    <a:lstStyle/>
                    <a:p>
                      <a:pPr algn="ctr" rtl="1">
                        <a:spcBef>
                          <a:spcPts val="600"/>
                        </a:spcBef>
                        <a:spcAft>
                          <a:spcPts val="0"/>
                        </a:spcAft>
                      </a:pPr>
                      <a:r>
                        <a:rPr lang="fa-IR" sz="2400" b="0" dirty="0">
                          <a:latin typeface="Nazanin"/>
                          <a:ea typeface="Times New Roman"/>
                          <a:cs typeface="B Zar"/>
                        </a:rPr>
                        <a:t>85</a:t>
                      </a:r>
                      <a:endParaRPr lang="en-US" sz="2400" b="0" dirty="0">
                        <a:latin typeface="Times New Roman"/>
                        <a:ea typeface="Times New Roman"/>
                        <a:cs typeface="Arial"/>
                      </a:endParaRPr>
                    </a:p>
                  </a:txBody>
                  <a:tcPr marL="68580" marR="68580" marT="0" marB="0"/>
                </a:tc>
              </a:tr>
              <a:tr h="436915">
                <a:tc>
                  <a:txBody>
                    <a:bodyPr/>
                    <a:lstStyle/>
                    <a:p>
                      <a:pPr algn="ctr" rtl="1">
                        <a:spcBef>
                          <a:spcPts val="600"/>
                        </a:spcBef>
                        <a:spcAft>
                          <a:spcPts val="0"/>
                        </a:spcAft>
                      </a:pPr>
                      <a:r>
                        <a:rPr lang="fa-IR" sz="2400" b="0">
                          <a:latin typeface="Nazanin"/>
                          <a:ea typeface="Times New Roman"/>
                          <a:cs typeface="B Zar"/>
                        </a:rPr>
                        <a:t>چاپو نشر</a:t>
                      </a:r>
                      <a:endParaRPr lang="en-US" sz="2400" b="0">
                        <a:latin typeface="Times New Roman"/>
                        <a:ea typeface="Times New Roman"/>
                        <a:cs typeface="Arial"/>
                      </a:endParaRPr>
                    </a:p>
                  </a:txBody>
                  <a:tcPr marL="68580" marR="68580" marT="0" marB="0"/>
                </a:tc>
                <a:tc>
                  <a:txBody>
                    <a:bodyPr/>
                    <a:lstStyle/>
                    <a:p>
                      <a:pPr algn="ctr" rtl="1">
                        <a:spcBef>
                          <a:spcPts val="600"/>
                        </a:spcBef>
                        <a:spcAft>
                          <a:spcPts val="0"/>
                        </a:spcAft>
                      </a:pPr>
                      <a:r>
                        <a:rPr lang="fa-IR" sz="2400" b="0" dirty="0">
                          <a:latin typeface="Nazanin"/>
                          <a:ea typeface="Times New Roman"/>
                          <a:cs typeface="B Zar"/>
                        </a:rPr>
                        <a:t>85</a:t>
                      </a:r>
                      <a:endParaRPr lang="en-US" sz="2400" b="0" dirty="0">
                        <a:latin typeface="Times New Roman"/>
                        <a:ea typeface="Times New Roman"/>
                        <a:cs typeface="Arial"/>
                      </a:endParaRPr>
                    </a:p>
                  </a:txBody>
                  <a:tcPr marL="68580" marR="68580" marT="0" marB="0"/>
                </a:tc>
              </a:tr>
              <a:tr h="436915">
                <a:tc>
                  <a:txBody>
                    <a:bodyPr/>
                    <a:lstStyle/>
                    <a:p>
                      <a:pPr algn="ctr" rtl="1">
                        <a:spcBef>
                          <a:spcPts val="600"/>
                        </a:spcBef>
                        <a:spcAft>
                          <a:spcPts val="0"/>
                        </a:spcAft>
                      </a:pPr>
                      <a:r>
                        <a:rPr lang="fa-IR" sz="2400" b="0">
                          <a:latin typeface="Nazanin"/>
                          <a:ea typeface="Times New Roman"/>
                          <a:cs typeface="B Zar"/>
                        </a:rPr>
                        <a:t>خدمات اتوماسيون اداري</a:t>
                      </a:r>
                      <a:endParaRPr lang="en-US" sz="2400" b="0">
                        <a:latin typeface="Times New Roman"/>
                        <a:ea typeface="Times New Roman"/>
                        <a:cs typeface="Arial"/>
                      </a:endParaRPr>
                    </a:p>
                  </a:txBody>
                  <a:tcPr marL="68580" marR="68580" marT="0" marB="0"/>
                </a:tc>
                <a:tc>
                  <a:txBody>
                    <a:bodyPr/>
                    <a:lstStyle/>
                    <a:p>
                      <a:pPr algn="ctr" rtl="1">
                        <a:spcBef>
                          <a:spcPts val="600"/>
                        </a:spcBef>
                        <a:spcAft>
                          <a:spcPts val="0"/>
                        </a:spcAft>
                      </a:pPr>
                      <a:r>
                        <a:rPr lang="fa-IR" sz="2400" b="0" dirty="0">
                          <a:latin typeface="Nazanin"/>
                          <a:ea typeface="Times New Roman"/>
                          <a:cs typeface="B Zar"/>
                        </a:rPr>
                        <a:t>81</a:t>
                      </a:r>
                      <a:endParaRPr lang="en-US" sz="2400" b="0" dirty="0">
                        <a:latin typeface="Times New Roman"/>
                        <a:ea typeface="Times New Roman"/>
                        <a:cs typeface="Arial"/>
                      </a:endParaRPr>
                    </a:p>
                  </a:txBody>
                  <a:tcPr marL="68580" marR="68580" marT="0" marB="0"/>
                </a:tc>
              </a:tr>
              <a:tr h="436915">
                <a:tc>
                  <a:txBody>
                    <a:bodyPr/>
                    <a:lstStyle/>
                    <a:p>
                      <a:pPr algn="ctr" rtl="1">
                        <a:spcBef>
                          <a:spcPts val="600"/>
                        </a:spcBef>
                        <a:spcAft>
                          <a:spcPts val="0"/>
                        </a:spcAft>
                      </a:pPr>
                      <a:r>
                        <a:rPr lang="fa-IR" sz="2400" b="0">
                          <a:latin typeface="Nazanin"/>
                          <a:ea typeface="Times New Roman"/>
                          <a:cs typeface="B Zar"/>
                        </a:rPr>
                        <a:t>کارت اعتباري</a:t>
                      </a:r>
                      <a:endParaRPr lang="en-US" sz="2400" b="0">
                        <a:latin typeface="Times New Roman"/>
                        <a:ea typeface="Times New Roman"/>
                        <a:cs typeface="Arial"/>
                      </a:endParaRPr>
                    </a:p>
                  </a:txBody>
                  <a:tcPr marL="68580" marR="68580" marT="0" marB="0"/>
                </a:tc>
                <a:tc>
                  <a:txBody>
                    <a:bodyPr/>
                    <a:lstStyle/>
                    <a:p>
                      <a:pPr algn="ctr" rtl="1">
                        <a:spcBef>
                          <a:spcPts val="600"/>
                        </a:spcBef>
                        <a:spcAft>
                          <a:spcPts val="0"/>
                        </a:spcAft>
                      </a:pPr>
                      <a:r>
                        <a:rPr lang="fa-IR" sz="2400" b="0" dirty="0">
                          <a:latin typeface="Nazanin"/>
                          <a:ea typeface="Times New Roman"/>
                          <a:cs typeface="B Zar"/>
                        </a:rPr>
                        <a:t>75</a:t>
                      </a:r>
                      <a:endParaRPr lang="en-US" sz="2400" b="0" dirty="0">
                        <a:latin typeface="Times New Roman"/>
                        <a:ea typeface="Times New Roman"/>
                        <a:cs typeface="Arial"/>
                      </a:endParaRPr>
                    </a:p>
                  </a:txBody>
                  <a:tcPr marL="68580" marR="68580" marT="0" marB="0"/>
                </a:tc>
              </a:tr>
              <a:tr h="436915">
                <a:tc>
                  <a:txBody>
                    <a:bodyPr/>
                    <a:lstStyle/>
                    <a:p>
                      <a:pPr algn="ctr" rtl="0">
                        <a:spcBef>
                          <a:spcPts val="600"/>
                        </a:spcBef>
                        <a:spcAft>
                          <a:spcPts val="0"/>
                        </a:spcAft>
                      </a:pPr>
                      <a:r>
                        <a:rPr lang="fa-IR" sz="2400" b="0">
                          <a:latin typeface="Nazanin"/>
                          <a:ea typeface="Times New Roman"/>
                          <a:cs typeface="B Zar"/>
                        </a:rPr>
                        <a:t>شرکت‏هاي صنعتي</a:t>
                      </a:r>
                      <a:endParaRPr lang="en-US" sz="2400" b="0">
                        <a:latin typeface="Times New Roman"/>
                        <a:ea typeface="Times New Roman"/>
                        <a:cs typeface="Arial"/>
                      </a:endParaRPr>
                    </a:p>
                  </a:txBody>
                  <a:tcPr marL="68580" marR="68580" marT="0" marB="0"/>
                </a:tc>
                <a:tc>
                  <a:txBody>
                    <a:bodyPr/>
                    <a:lstStyle/>
                    <a:p>
                      <a:pPr algn="ctr" rtl="1">
                        <a:spcBef>
                          <a:spcPts val="600"/>
                        </a:spcBef>
                        <a:spcAft>
                          <a:spcPts val="0"/>
                        </a:spcAft>
                      </a:pPr>
                      <a:r>
                        <a:rPr lang="fa-IR" sz="2400" b="0" dirty="0">
                          <a:latin typeface="Nazanin"/>
                          <a:ea typeface="Times New Roman"/>
                          <a:cs typeface="B Zar"/>
                        </a:rPr>
                        <a:t>45</a:t>
                      </a:r>
                      <a:endParaRPr lang="en-US" sz="2400" b="0" dirty="0">
                        <a:latin typeface="Times New Roman"/>
                        <a:ea typeface="Times New Roman"/>
                        <a:cs typeface="Arial"/>
                      </a:endParaRPr>
                    </a:p>
                  </a:txBody>
                  <a:tcPr marL="68580" marR="68580" marT="0" marB="0"/>
                </a:tc>
              </a:tr>
              <a:tr h="436915">
                <a:tc>
                  <a:txBody>
                    <a:bodyPr/>
                    <a:lstStyle/>
                    <a:p>
                      <a:pPr algn="ctr" rtl="1">
                        <a:spcBef>
                          <a:spcPts val="600"/>
                        </a:spcBef>
                        <a:spcAft>
                          <a:spcPts val="0"/>
                        </a:spcAft>
                      </a:pPr>
                      <a:r>
                        <a:rPr lang="fa-IR" sz="2400" b="0">
                          <a:latin typeface="Nazanin"/>
                          <a:ea typeface="Times New Roman"/>
                          <a:cs typeface="B Zar"/>
                        </a:rPr>
                        <a:t>صنايع ساختماني</a:t>
                      </a:r>
                      <a:endParaRPr lang="en-US" sz="2400" b="0">
                        <a:latin typeface="Times New Roman"/>
                        <a:ea typeface="Times New Roman"/>
                        <a:cs typeface="Arial"/>
                      </a:endParaRPr>
                    </a:p>
                  </a:txBody>
                  <a:tcPr marL="68580" marR="68580" marT="0" marB="0"/>
                </a:tc>
                <a:tc>
                  <a:txBody>
                    <a:bodyPr/>
                    <a:lstStyle/>
                    <a:p>
                      <a:pPr algn="ctr" rtl="1">
                        <a:spcBef>
                          <a:spcPts val="600"/>
                        </a:spcBef>
                        <a:spcAft>
                          <a:spcPts val="0"/>
                        </a:spcAft>
                      </a:pPr>
                      <a:r>
                        <a:rPr lang="fa-IR" sz="2400" b="0" dirty="0">
                          <a:latin typeface="Nazanin"/>
                          <a:ea typeface="Times New Roman"/>
                          <a:cs typeface="B Zar"/>
                        </a:rPr>
                        <a:t>25</a:t>
                      </a:r>
                      <a:endParaRPr lang="en-US" sz="2400" b="0" dirty="0">
                        <a:latin typeface="Times New Roman"/>
                        <a:ea typeface="Times New Roman"/>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عملکرد فنی </a:t>
            </a:r>
            <a:r>
              <a:rPr lang="en-US" dirty="0" smtClean="0">
                <a:latin typeface="B Zar"/>
                <a:ea typeface="Times New Roman"/>
              </a:rPr>
              <a:t>CRM</a:t>
            </a:r>
            <a:endParaRPr lang="fa-IR" dirty="0" smtClean="0">
              <a:latin typeface="B Zar"/>
              <a:ea typeface="Times New Roman"/>
            </a:endParaRPr>
          </a:p>
        </p:txBody>
      </p:sp>
      <p:sp>
        <p:nvSpPr>
          <p:cNvPr id="3" name="Content Placeholder 2"/>
          <p:cNvSpPr>
            <a:spLocks noGrp="1"/>
          </p:cNvSpPr>
          <p:nvPr>
            <p:ph idx="1"/>
          </p:nvPr>
        </p:nvSpPr>
        <p:spPr/>
        <p:txBody>
          <a:bodyPr/>
          <a:lstStyle/>
          <a:p>
            <a:pPr algn="just">
              <a:lnSpc>
                <a:spcPct val="115000"/>
              </a:lnSpc>
            </a:pPr>
            <a:r>
              <a:rPr lang="fa-IR" dirty="0" smtClean="0">
                <a:latin typeface="Arial"/>
                <a:ea typeface="Times New Roman"/>
                <a:cs typeface="B Zar"/>
              </a:rPr>
              <a:t>ویژگی‌های عملكردی راه كار</a:t>
            </a:r>
            <a:r>
              <a:rPr lang="en-US" dirty="0" smtClean="0">
                <a:latin typeface="Arial"/>
                <a:ea typeface="Times New Roman"/>
                <a:cs typeface="B Zar"/>
              </a:rPr>
              <a:t>CRM</a:t>
            </a:r>
            <a:r>
              <a:rPr lang="fa-IR" dirty="0" smtClean="0">
                <a:latin typeface="Arial"/>
                <a:ea typeface="Times New Roman"/>
                <a:cs typeface="B Zar"/>
              </a:rPr>
              <a:t> به شرح زیر می‌باشد:</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 اندازه پذیری، توانایی استفاده در اندازه‌های بزرگ و بسط آن به اندازه های مورد نیاز</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 كانال‌های ارتباطی چندگانه، توانایی ارتباط با كاربران ازطریق دیوایس مختلف (تلفن، </a:t>
            </a:r>
            <a:r>
              <a:rPr lang="en-US" dirty="0" smtClean="0">
                <a:latin typeface="Arial"/>
                <a:ea typeface="Times New Roman"/>
                <a:cs typeface="B Zar"/>
              </a:rPr>
              <a:t>WAP</a:t>
            </a:r>
            <a:r>
              <a:rPr lang="fa-IR" dirty="0" smtClean="0">
                <a:latin typeface="Arial"/>
                <a:ea typeface="Times New Roman"/>
                <a:cs typeface="B Zar"/>
              </a:rPr>
              <a:t>، اینترنت و غیره) </a:t>
            </a:r>
            <a:endParaRPr lang="en-US" dirty="0" smtClean="0">
              <a:latin typeface="Times New Roman"/>
              <a:ea typeface="Times New Roman"/>
            </a:endParaRPr>
          </a:p>
          <a:p>
            <a:endParaRPr lang="fa-IR"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عملکرد فنی </a:t>
            </a:r>
            <a:r>
              <a:rPr lang="fa-IR" dirty="0" smtClean="0">
                <a:cs typeface="B Zar" pitchFamily="2" charset="-78"/>
              </a:rPr>
              <a:t>(ادامه) </a:t>
            </a:r>
            <a:r>
              <a:rPr lang="en-US" dirty="0" smtClean="0">
                <a:latin typeface="B Zar"/>
                <a:ea typeface="Times New Roman"/>
              </a:rPr>
              <a:t>CRM</a:t>
            </a:r>
            <a:endParaRPr lang="fa-IR" dirty="0"/>
          </a:p>
        </p:txBody>
      </p:sp>
      <p:sp>
        <p:nvSpPr>
          <p:cNvPr id="3" name="Content Placeholder 2"/>
          <p:cNvSpPr>
            <a:spLocks noGrp="1"/>
          </p:cNvSpPr>
          <p:nvPr>
            <p:ph idx="1"/>
          </p:nvPr>
        </p:nvSpPr>
        <p:spPr/>
        <p:txBody>
          <a:bodyPr>
            <a:normAutofit lnSpcReduction="10000"/>
          </a:bodyPr>
          <a:lstStyle/>
          <a:p>
            <a:pPr algn="just">
              <a:lnSpc>
                <a:spcPct val="115000"/>
              </a:lnSpc>
            </a:pPr>
            <a:r>
              <a:rPr lang="fa-IR" dirty="0" smtClean="0">
                <a:latin typeface="Arial"/>
                <a:ea typeface="Times New Roman"/>
                <a:cs typeface="B Zar"/>
              </a:rPr>
              <a:t>- جریان كاری، توانایی مسیریابی خودكار كار از طريق سیستم، برای افراد مختلف براساس نقشی كه ایفا می‌كنند. </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 پایگاه داده ها، فضای ذخیره سازی متمركز (در انبارداده‌ها) اطلاعات مربوط به تعاملات مشتری</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 موارد مربوط به حفظ اطلاعات مشتری، برای مثال رمزگذاری داده‌ها و معدوم ساختن ركوردها برای حصول اطمینان از عدم سرقت</a:t>
            </a:r>
            <a:endParaRPr lang="en-US" dirty="0" smtClean="0">
              <a:latin typeface="Times New Roman"/>
              <a:ea typeface="Times New Roman"/>
            </a:endParaRPr>
          </a:p>
          <a:p>
            <a:endParaRPr lang="fa-I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انواع سیستم های </a:t>
            </a:r>
            <a:r>
              <a:rPr lang="en-US" dirty="0" smtClean="0">
                <a:latin typeface="B Zar"/>
                <a:ea typeface="Times New Roman"/>
              </a:rPr>
              <a:t>CRM</a:t>
            </a:r>
            <a:endParaRPr lang="fa-IR" dirty="0" smtClean="0">
              <a:latin typeface="B Zar"/>
              <a:ea typeface="Times New Roman"/>
            </a:endParaRPr>
          </a:p>
        </p:txBody>
      </p:sp>
      <p:sp>
        <p:nvSpPr>
          <p:cNvPr id="3" name="Content Placeholder 2"/>
          <p:cNvSpPr>
            <a:spLocks noGrp="1"/>
          </p:cNvSpPr>
          <p:nvPr>
            <p:ph idx="1"/>
          </p:nvPr>
        </p:nvSpPr>
        <p:spPr/>
        <p:txBody>
          <a:bodyPr/>
          <a:lstStyle/>
          <a:p>
            <a:r>
              <a:rPr lang="en-US" b="1" dirty="0" smtClean="0">
                <a:latin typeface="Arial"/>
                <a:ea typeface="Times New Roman"/>
                <a:cs typeface="B Zar"/>
              </a:rPr>
              <a:t>operational</a:t>
            </a:r>
            <a:r>
              <a:rPr lang="ar-SA" dirty="0" smtClean="0">
                <a:latin typeface="Arial"/>
                <a:ea typeface="Times New Roman"/>
                <a:cs typeface="B Zar"/>
              </a:rPr>
              <a:t> : شامل بخشی از </a:t>
            </a:r>
            <a:r>
              <a:rPr lang="en-US" dirty="0" smtClean="0">
                <a:latin typeface="Arial"/>
                <a:ea typeface="Times New Roman"/>
                <a:cs typeface="B Zar"/>
              </a:rPr>
              <a:t>application</a:t>
            </a:r>
            <a:r>
              <a:rPr lang="ar-SA" dirty="0" smtClean="0">
                <a:latin typeface="Arial"/>
                <a:ea typeface="Times New Roman"/>
                <a:cs typeface="B Zar"/>
              </a:rPr>
              <a:t> هایی می شود که برای </a:t>
            </a:r>
            <a:r>
              <a:rPr lang="en-US" dirty="0" err="1" smtClean="0">
                <a:latin typeface="Arial"/>
                <a:ea typeface="Times New Roman"/>
                <a:cs typeface="B Zar"/>
              </a:rPr>
              <a:t>crm</a:t>
            </a:r>
            <a:r>
              <a:rPr lang="ar-SA" dirty="0" smtClean="0">
                <a:latin typeface="Arial"/>
                <a:ea typeface="Times New Roman"/>
                <a:cs typeface="B Zar"/>
              </a:rPr>
              <a:t> لازم و ضروری است. به عبارتی شرکت را برای مسوولیتهایش در قبال مشتری</a:t>
            </a:r>
            <a:r>
              <a:rPr lang="ar-SA" dirty="0" smtClean="0">
                <a:latin typeface="Times New Roman"/>
                <a:ea typeface="Times New Roman"/>
                <a:cs typeface="Arial"/>
              </a:rPr>
              <a:t> </a:t>
            </a:r>
            <a:r>
              <a:rPr lang="ar-SA" dirty="0" smtClean="0">
                <a:latin typeface="Arial"/>
                <a:ea typeface="Times New Roman"/>
                <a:cs typeface="B Zar"/>
              </a:rPr>
              <a:t>آماده می نماید. </a:t>
            </a:r>
            <a:endParaRPr lang="en-US" dirty="0" smtClean="0">
              <a:latin typeface="Times New Roman"/>
              <a:ea typeface="Times New Roman"/>
            </a:endParaRPr>
          </a:p>
          <a:p>
            <a:endParaRPr lang="fa-I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انواع سیستم های </a:t>
            </a:r>
            <a:r>
              <a:rPr lang="en-US"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اینطور به نظر می رسد</a:t>
            </a:r>
            <a:r>
              <a:rPr lang="ar-SA" dirty="0" smtClean="0">
                <a:latin typeface="Times New Roman"/>
                <a:ea typeface="Times New Roman"/>
                <a:cs typeface="Arial"/>
              </a:rPr>
              <a:t> </a:t>
            </a:r>
            <a:r>
              <a:rPr lang="ar-SA" dirty="0" smtClean="0">
                <a:latin typeface="Arial"/>
                <a:ea typeface="Times New Roman"/>
                <a:cs typeface="B Zar"/>
              </a:rPr>
              <a:t>که سیستم های داخلی یک شرکت در این بخش قرار می گیرند. مثلا فرض کنید تمام بخشهای یک شرکت مانند خدمات، سفارش، صورت حساب و. . . در این بخش قرار می گیرند. اما مساله ای که در این بخش باید مد نظر گرفته شود، همخوانی سیستم های این بخش با سیتمها ی فعلی شرکت می باشد. </a:t>
            </a:r>
            <a:endParaRPr lang="en-US" dirty="0" smtClean="0">
              <a:latin typeface="Times New Roman"/>
              <a:ea typeface="Times New Roman"/>
            </a:endParaRPr>
          </a:p>
          <a:p>
            <a:endParaRPr lang="fa-I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انواع سیستم های </a:t>
            </a:r>
            <a:r>
              <a:rPr lang="en-US"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en-US" b="1" dirty="0" smtClean="0">
                <a:latin typeface="Arial"/>
                <a:ea typeface="Times New Roman"/>
                <a:cs typeface="B Zar"/>
              </a:rPr>
              <a:t>analytical</a:t>
            </a:r>
            <a:r>
              <a:rPr lang="ar-SA" dirty="0" smtClean="0">
                <a:latin typeface="Arial"/>
                <a:ea typeface="Times New Roman"/>
                <a:cs typeface="B Zar"/>
              </a:rPr>
              <a:t> : این سیستم مهمترین نوع از</a:t>
            </a:r>
            <a:r>
              <a:rPr lang="ar-SA" dirty="0" smtClean="0">
                <a:ea typeface="Times New Roman"/>
                <a:cs typeface="Arial"/>
              </a:rPr>
              <a:t> </a:t>
            </a:r>
            <a:r>
              <a:rPr lang="en-US" dirty="0" err="1" smtClean="0">
                <a:latin typeface="Arial"/>
                <a:ea typeface="Times New Roman"/>
                <a:cs typeface="B Zar"/>
              </a:rPr>
              <a:t>crm</a:t>
            </a:r>
            <a:r>
              <a:rPr lang="ar-SA" dirty="0" smtClean="0">
                <a:latin typeface="Arial"/>
                <a:ea typeface="Times New Roman"/>
                <a:cs typeface="B Zar"/>
              </a:rPr>
              <a:t> می باشد. به این صورت که شامل داده هایی است که برنامه ها جهت برقراری ارتباط با مشتری به آن نیاز دارند. به عبارت دیگر این داده های خام در اختیار</a:t>
            </a:r>
            <a:r>
              <a:rPr lang="ar-SA" dirty="0" smtClean="0">
                <a:ea typeface="Times New Roman"/>
                <a:cs typeface="Arial"/>
              </a:rPr>
              <a:t> </a:t>
            </a:r>
            <a:r>
              <a:rPr lang="ar-SA" dirty="0" smtClean="0">
                <a:latin typeface="Arial"/>
                <a:ea typeface="Times New Roman"/>
                <a:cs typeface="B Zar"/>
              </a:rPr>
              <a:t>برنامه های </a:t>
            </a:r>
            <a:r>
              <a:rPr lang="en-US" dirty="0" err="1" smtClean="0">
                <a:latin typeface="Arial"/>
                <a:ea typeface="Times New Roman"/>
                <a:cs typeface="B Zar"/>
              </a:rPr>
              <a:t>crm</a:t>
            </a:r>
            <a:r>
              <a:rPr lang="ar-SA" dirty="0" smtClean="0">
                <a:latin typeface="Arial"/>
                <a:ea typeface="Times New Roman"/>
                <a:cs typeface="B Zar"/>
              </a:rPr>
              <a:t> قرار می گیرند و پس از کار بر روی این داده ها، نتیجه مناسب در اختیار شرکت و مشتری قرار داده می شود. </a:t>
            </a:r>
            <a:endParaRPr lang="fa-I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Arial"/>
                <a:ea typeface="Times New Roman"/>
              </a:rPr>
              <a:t>تعریف </a:t>
            </a:r>
            <a:r>
              <a:rPr lang="en-US" dirty="0" smtClean="0">
                <a:latin typeface="Arial"/>
                <a:ea typeface="Times New Roman"/>
              </a:rPr>
              <a:t>CRM</a:t>
            </a:r>
            <a:endParaRPr lang="fa-IR" dirty="0" smtClean="0">
              <a:latin typeface="Arial"/>
              <a:ea typeface="Times New Roman"/>
            </a:endParaRPr>
          </a:p>
        </p:txBody>
      </p:sp>
      <p:sp>
        <p:nvSpPr>
          <p:cNvPr id="3" name="Content Placeholder 2"/>
          <p:cNvSpPr>
            <a:spLocks noGrp="1"/>
          </p:cNvSpPr>
          <p:nvPr>
            <p:ph idx="1"/>
          </p:nvPr>
        </p:nvSpPr>
        <p:spPr/>
        <p:txBody>
          <a:bodyPr/>
          <a:lstStyle/>
          <a:p>
            <a:r>
              <a:rPr lang="fa-IR" dirty="0" smtClean="0">
                <a:latin typeface="Arial"/>
                <a:ea typeface="Times New Roman"/>
                <a:cs typeface="B Zar"/>
              </a:rPr>
              <a:t>مديريت روابط با مشتريان عبارت است از مجموعه گام‏هايي که به منظور ايجاد، توسعه، نگهداري و بهينه‌سازي روابط طولاني‌مدت و ارزشمند بين مشتريان و سازمان برداشته مي‏شود. اصطلاح </a:t>
            </a:r>
            <a:r>
              <a:rPr lang="en-US" dirty="0" smtClean="0">
                <a:latin typeface="Arial"/>
                <a:ea typeface="Times New Roman"/>
                <a:cs typeface="B Zar"/>
              </a:rPr>
              <a:t>CRM</a:t>
            </a:r>
            <a:r>
              <a:rPr lang="fa-IR" dirty="0" smtClean="0">
                <a:latin typeface="Arial"/>
                <a:ea typeface="Times New Roman"/>
                <a:cs typeface="B Zar"/>
              </a:rPr>
              <a:t> با مفهوم امروزي آن از دهه 1990 پديد آمد و در قالب يک راهبرد کسب و کار به منظور انتخاب و مديريت ارزشمندترين ارتباطات با مشتريان تدوين شد.</a:t>
            </a:r>
            <a:endParaRPr lang="fa-IR"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انواع سیستم های </a:t>
            </a:r>
            <a:r>
              <a:rPr lang="en-US"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اما اگر بخواهیم یک تعریف کامل ارائه نماییم : بدست آوردن، ذخیره، پردازش، تفسیر و ارائه گزارش به استفاده کنندگان داده های مشتری می باشد. شرکتهای زیادی هستند که این داده ها را جمع آوری کرده و پس از استفاده از الگوریتمهایی مختلف سعی در تحلیل و تفسیر این داده ها می نمایند. </a:t>
            </a:r>
            <a:endParaRPr lang="en-US" dirty="0" smtClean="0">
              <a:latin typeface="Times New Roman"/>
              <a:ea typeface="Times New Roman"/>
            </a:endParaRPr>
          </a:p>
          <a:p>
            <a:endParaRPr lang="fa-IR"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انواع سیستم های </a:t>
            </a:r>
            <a:r>
              <a:rPr lang="en-US" dirty="0" smtClean="0">
                <a:latin typeface="B Zar"/>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en-US" b="1" dirty="0" smtClean="0">
                <a:latin typeface="Arial"/>
                <a:ea typeface="Times New Roman"/>
                <a:cs typeface="B Zar"/>
              </a:rPr>
              <a:t>collaborative</a:t>
            </a:r>
            <a:r>
              <a:rPr lang="ar-SA" dirty="0" smtClean="0">
                <a:latin typeface="Arial"/>
                <a:ea typeface="Times New Roman"/>
                <a:cs typeface="B Zar"/>
              </a:rPr>
              <a:t> : این قسمت، نقطه ارتباط با مشتری می باشد. این مهم نیست که نحوه ارتباط با متری از کدام یک از کانالهای روبرو باشد : پست الکترونیک، فکس، تلفن، وب سایت و. . . این نرم افزارها را </a:t>
            </a:r>
            <a:r>
              <a:rPr lang="en-US" dirty="0" err="1" smtClean="0">
                <a:latin typeface="Arial"/>
                <a:ea typeface="Times New Roman"/>
                <a:cs typeface="B Zar"/>
              </a:rPr>
              <a:t>prm</a:t>
            </a:r>
            <a:r>
              <a:rPr lang="en-US" dirty="0" smtClean="0">
                <a:latin typeface="Arial"/>
                <a:ea typeface="Times New Roman"/>
              </a:rPr>
              <a:t> </a:t>
            </a:r>
            <a:r>
              <a:rPr lang="ar-SA" dirty="0" smtClean="0">
                <a:latin typeface="Arial"/>
                <a:ea typeface="Times New Roman"/>
                <a:cs typeface="B Zar"/>
              </a:rPr>
              <a:t>یا </a:t>
            </a:r>
            <a:r>
              <a:rPr lang="en-US" dirty="0" smtClean="0">
                <a:latin typeface="Arial"/>
                <a:ea typeface="Times New Roman"/>
                <a:cs typeface="B Zar"/>
              </a:rPr>
              <a:t>partner relationship management</a:t>
            </a:r>
            <a:r>
              <a:rPr lang="ar-SA" dirty="0" smtClean="0">
                <a:latin typeface="Arial"/>
                <a:ea typeface="Times New Roman"/>
                <a:cs typeface="B Zar"/>
              </a:rPr>
              <a:t> می نامند</a:t>
            </a:r>
            <a:r>
              <a:rPr lang="fa-IR" dirty="0" smtClean="0">
                <a:latin typeface="Arial"/>
                <a:ea typeface="Times New Roman"/>
                <a:cs typeface="B Zar"/>
              </a:rPr>
              <a:t>. </a:t>
            </a:r>
            <a:endParaRPr lang="en-US" dirty="0" smtClean="0">
              <a:latin typeface="Times New Roman"/>
              <a:ea typeface="Times New Roman"/>
            </a:endParaRPr>
          </a:p>
          <a:p>
            <a:endParaRPr lang="fa-I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مديريت چرخه حيات مشتري</a:t>
            </a:r>
          </a:p>
        </p:txBody>
      </p:sp>
      <p:sp>
        <p:nvSpPr>
          <p:cNvPr id="3" name="Content Placeholder 2"/>
          <p:cNvSpPr>
            <a:spLocks noGrp="1"/>
          </p:cNvSpPr>
          <p:nvPr>
            <p:ph idx="1"/>
          </p:nvPr>
        </p:nvSpPr>
        <p:spPr/>
        <p:txBody>
          <a:bodyPr/>
          <a:lstStyle/>
          <a:p>
            <a:r>
              <a:rPr lang="ar-SA" dirty="0" smtClean="0">
                <a:latin typeface="Arial"/>
                <a:ea typeface="Times New Roman"/>
                <a:cs typeface="B Zar"/>
              </a:rPr>
              <a:t>اگر</a:t>
            </a:r>
            <a:r>
              <a:rPr lang="fa-IR" dirty="0" smtClean="0">
                <a:latin typeface="Arial"/>
                <a:ea typeface="Times New Roman"/>
                <a:cs typeface="B Zar"/>
              </a:rPr>
              <a:t> سازمان</a:t>
            </a:r>
            <a:r>
              <a:rPr lang="ar-SA" dirty="0" smtClean="0">
                <a:latin typeface="Arial"/>
                <a:ea typeface="Times New Roman"/>
                <a:cs typeface="B Zar"/>
              </a:rPr>
              <a:t> رهبري محصولات و خدماتي را كه ارائه مي‌دهد در دست داشته باشد</a:t>
            </a:r>
            <a:r>
              <a:rPr lang="fa-IR" dirty="0" smtClean="0">
                <a:latin typeface="Arial"/>
                <a:ea typeface="Times New Roman"/>
                <a:cs typeface="B Zar"/>
              </a:rPr>
              <a:t>، </a:t>
            </a:r>
            <a:r>
              <a:rPr lang="ar-SA" dirty="0" smtClean="0">
                <a:latin typeface="Arial"/>
                <a:ea typeface="Times New Roman"/>
                <a:cs typeface="B Zar"/>
              </a:rPr>
              <a:t>مي‌تواند مشتري‌هاي جديدي كسب نمايد. كسب مشتري‌هاي جديد نيازمند برنامه‌ريزي‌هاي بسيار جامع و مفصلي است. در فضاي كسب و كار الكترونيك</a:t>
            </a:r>
            <a:r>
              <a:rPr lang="fa-IR" dirty="0" smtClean="0">
                <a:latin typeface="Arial"/>
                <a:ea typeface="Times New Roman"/>
                <a:cs typeface="B Zar"/>
              </a:rPr>
              <a:t>، </a:t>
            </a:r>
            <a:r>
              <a:rPr lang="ar-SA" dirty="0" smtClean="0">
                <a:latin typeface="Arial"/>
                <a:ea typeface="Times New Roman"/>
                <a:cs typeface="B Zar"/>
              </a:rPr>
              <a:t>اين مطلب به معناي ايجاد </a:t>
            </a:r>
            <a:r>
              <a:rPr lang="fa-IR" dirty="0" smtClean="0">
                <a:latin typeface="Arial"/>
                <a:ea typeface="Times New Roman"/>
                <a:cs typeface="B Zar"/>
              </a:rPr>
              <a:t>مجموعه‌ای از </a:t>
            </a:r>
            <a:r>
              <a:rPr lang="ar-SA" dirty="0" smtClean="0">
                <a:latin typeface="Arial"/>
                <a:ea typeface="Times New Roman"/>
                <a:cs typeface="B Zar"/>
              </a:rPr>
              <a:t>فعاليت‌هاي يكپارچه است. </a:t>
            </a:r>
            <a:endParaRPr lang="fa-IR"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مديريت چرخه حيات مشتري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به عنوان مثال</a:t>
            </a:r>
            <a:r>
              <a:rPr lang="fa-IR" dirty="0" smtClean="0">
                <a:latin typeface="Arial"/>
                <a:ea typeface="Times New Roman"/>
                <a:cs typeface="B Zar"/>
              </a:rPr>
              <a:t>، </a:t>
            </a:r>
            <a:r>
              <a:rPr lang="ar-SA" dirty="0" smtClean="0">
                <a:latin typeface="Arial"/>
                <a:ea typeface="Times New Roman"/>
                <a:cs typeface="B Zar"/>
              </a:rPr>
              <a:t>فرض كنيد در</a:t>
            </a:r>
            <a:r>
              <a:rPr lang="fa-IR" dirty="0" smtClean="0">
                <a:latin typeface="Arial"/>
                <a:ea typeface="Times New Roman"/>
                <a:cs typeface="B Zar"/>
              </a:rPr>
              <a:t> اينترنت در حال</a:t>
            </a:r>
            <a:r>
              <a:rPr lang="ar-SA" dirty="0" smtClean="0">
                <a:latin typeface="Arial"/>
                <a:ea typeface="Times New Roman"/>
                <a:cs typeface="B Zar"/>
              </a:rPr>
              <a:t> جستجو براي </a:t>
            </a:r>
            <a:r>
              <a:rPr lang="fa-IR" dirty="0" smtClean="0">
                <a:latin typeface="Arial"/>
                <a:ea typeface="Times New Roman"/>
                <a:cs typeface="B Zar"/>
              </a:rPr>
              <a:t>خريد </a:t>
            </a:r>
            <a:r>
              <a:rPr lang="ar-SA" dirty="0" smtClean="0">
                <a:latin typeface="Arial"/>
                <a:ea typeface="Times New Roman"/>
                <a:cs typeface="B Zar"/>
              </a:rPr>
              <a:t>يك كامپيوتر قابل حمل مي‌باشيد و به سايت</a:t>
            </a:r>
            <a:r>
              <a:rPr lang="fa-IR" dirty="0" smtClean="0">
                <a:latin typeface="Arial"/>
                <a:ea typeface="Times New Roman"/>
                <a:cs typeface="B Zar"/>
              </a:rPr>
              <a:t> شرکت </a:t>
            </a:r>
            <a:r>
              <a:rPr lang="en-US" dirty="0" smtClean="0">
                <a:latin typeface="Arial"/>
                <a:ea typeface="Times New Roman"/>
                <a:cs typeface="B Zar"/>
              </a:rPr>
              <a:t>IBM</a:t>
            </a:r>
            <a:r>
              <a:rPr lang="fa-IR" dirty="0" smtClean="0">
                <a:latin typeface="Arial"/>
                <a:ea typeface="Times New Roman"/>
                <a:cs typeface="B Zar"/>
              </a:rPr>
              <a:t> مراجعه می‌کنيد</a:t>
            </a:r>
            <a:r>
              <a:rPr lang="ar-SA" dirty="0" smtClean="0">
                <a:latin typeface="Arial"/>
                <a:ea typeface="Times New Roman"/>
                <a:cs typeface="B Zar"/>
              </a:rPr>
              <a:t>. يكي از كامپيوترهاي موجود دقيقاً همان محصولي است كه نياز داريد</a:t>
            </a:r>
            <a:r>
              <a:rPr lang="fa-IR" dirty="0" smtClean="0">
                <a:latin typeface="Arial"/>
                <a:ea typeface="Times New Roman"/>
                <a:cs typeface="B Zar"/>
              </a:rPr>
              <a:t>؛</a:t>
            </a:r>
            <a:r>
              <a:rPr lang="ar-SA" dirty="0" smtClean="0">
                <a:latin typeface="Arial"/>
                <a:ea typeface="Times New Roman"/>
                <a:cs typeface="B Zar"/>
              </a:rPr>
              <a:t> شما صفحة اطلاعات محصول و فرم درخواست را پر كرده و آن را ارسال مي‌كنيد. </a:t>
            </a:r>
            <a:endParaRPr lang="fa-IR"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مديريت چرخه حيات مشتري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ظرف مدت چند دقيقه</a:t>
            </a:r>
            <a:r>
              <a:rPr lang="fa-IR" dirty="0" smtClean="0">
                <a:latin typeface="Arial"/>
                <a:ea typeface="Times New Roman"/>
                <a:cs typeface="B Zar"/>
              </a:rPr>
              <a:t>، </a:t>
            </a:r>
            <a:r>
              <a:rPr lang="ar-SA" dirty="0" smtClean="0">
                <a:latin typeface="Arial"/>
                <a:ea typeface="Times New Roman"/>
                <a:cs typeface="B Zar"/>
              </a:rPr>
              <a:t>يكي از نمايندگان شركت </a:t>
            </a:r>
            <a:r>
              <a:rPr lang="en-US" dirty="0" smtClean="0">
                <a:latin typeface="Arial"/>
                <a:ea typeface="Times New Roman"/>
                <a:cs typeface="B Zar"/>
              </a:rPr>
              <a:t>IBM</a:t>
            </a:r>
            <a:r>
              <a:rPr lang="ar-SA" dirty="0" smtClean="0">
                <a:latin typeface="Arial"/>
                <a:ea typeface="Times New Roman"/>
                <a:cs typeface="B Zar"/>
              </a:rPr>
              <a:t> با شما تماس مي‌گيرد. اين پاسخ سريع در اثر يك </a:t>
            </a:r>
            <a:r>
              <a:rPr lang="fa-IR" dirty="0" smtClean="0">
                <a:latin typeface="Arial"/>
                <a:ea typeface="Times New Roman"/>
                <a:cs typeface="B Zar"/>
              </a:rPr>
              <a:t>راهبرد</a:t>
            </a:r>
            <a:r>
              <a:rPr lang="ar-SA" dirty="0" smtClean="0">
                <a:latin typeface="Arial"/>
                <a:ea typeface="Times New Roman"/>
                <a:cs typeface="B Zar"/>
              </a:rPr>
              <a:t> فروش و خدمات بسيار منظم و دقيق شكل گرفته است. مشتري‌ها از اينكه نمايندة </a:t>
            </a:r>
            <a:r>
              <a:rPr lang="fa-IR" dirty="0" smtClean="0">
                <a:latin typeface="Arial"/>
                <a:ea typeface="Times New Roman"/>
                <a:cs typeface="B Zar"/>
              </a:rPr>
              <a:t>شرکت</a:t>
            </a:r>
            <a:r>
              <a:rPr lang="ar-SA" dirty="0" smtClean="0">
                <a:latin typeface="Arial"/>
                <a:ea typeface="Times New Roman"/>
                <a:cs typeface="B Zar"/>
              </a:rPr>
              <a:t> در حالي كه هنوز مشغول گردش در سايت </a:t>
            </a:r>
            <a:r>
              <a:rPr lang="fa-IR" dirty="0" smtClean="0">
                <a:latin typeface="Arial"/>
                <a:ea typeface="Times New Roman"/>
                <a:cs typeface="B Zar"/>
              </a:rPr>
              <a:t>شرکت </a:t>
            </a:r>
            <a:r>
              <a:rPr lang="ar-SA" dirty="0" smtClean="0">
                <a:latin typeface="Arial"/>
                <a:ea typeface="Times New Roman"/>
                <a:cs typeface="B Zar"/>
              </a:rPr>
              <a:t>هستند با آنها تماس مي‌گيرد</a:t>
            </a:r>
            <a:r>
              <a:rPr lang="fa-IR" dirty="0" smtClean="0">
                <a:latin typeface="Arial"/>
                <a:ea typeface="Times New Roman"/>
                <a:cs typeface="B Zar"/>
              </a:rPr>
              <a:t>، </a:t>
            </a:r>
            <a:r>
              <a:rPr lang="ar-SA" dirty="0" smtClean="0">
                <a:latin typeface="Arial"/>
                <a:ea typeface="Times New Roman"/>
                <a:cs typeface="B Zar"/>
              </a:rPr>
              <a:t>بسيار تحت تأثير قرار مي‌گيرند.</a:t>
            </a:r>
            <a:endParaRPr lang="fa-IR"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مديريت چرخه حيات مشتري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fontScale="92500"/>
          </a:bodyPr>
          <a:lstStyle/>
          <a:p>
            <a:pPr algn="just">
              <a:lnSpc>
                <a:spcPct val="115000"/>
              </a:lnSpc>
            </a:pPr>
            <a:r>
              <a:rPr lang="ar-SA" dirty="0" smtClean="0">
                <a:latin typeface="Arial"/>
                <a:ea typeface="Times New Roman"/>
                <a:cs typeface="B Zar"/>
              </a:rPr>
              <a:t>ارزش</a:t>
            </a:r>
            <a:r>
              <a:rPr lang="fa-IR" dirty="0" smtClean="0">
                <a:latin typeface="Arial"/>
                <a:ea typeface="Times New Roman"/>
                <a:cs typeface="B Zar"/>
              </a:rPr>
              <a:t>ي</a:t>
            </a:r>
            <a:r>
              <a:rPr lang="ar-SA" dirty="0" smtClean="0">
                <a:latin typeface="Arial"/>
                <a:ea typeface="Times New Roman"/>
                <a:cs typeface="B Zar"/>
              </a:rPr>
              <a:t> كه به مشتري</a:t>
            </a:r>
            <a:r>
              <a:rPr lang="fa-IR" dirty="0" smtClean="0">
                <a:latin typeface="Arial"/>
                <a:ea typeface="Times New Roman"/>
                <a:cs typeface="B Zar"/>
              </a:rPr>
              <a:t> در اين فرايند </a:t>
            </a:r>
            <a:r>
              <a:rPr lang="ar-SA" dirty="0" smtClean="0">
                <a:latin typeface="Arial"/>
                <a:ea typeface="Times New Roman"/>
                <a:cs typeface="B Zar"/>
              </a:rPr>
              <a:t>ارائه مي‌شود</a:t>
            </a:r>
            <a:r>
              <a:rPr lang="fa-IR" dirty="0" smtClean="0">
                <a:latin typeface="Arial"/>
                <a:ea typeface="Times New Roman"/>
                <a:cs typeface="B Zar"/>
              </a:rPr>
              <a:t>، </a:t>
            </a:r>
            <a:r>
              <a:rPr lang="ar-SA" dirty="0" smtClean="0">
                <a:latin typeface="Arial"/>
                <a:ea typeface="Times New Roman"/>
                <a:cs typeface="B Zar"/>
              </a:rPr>
              <a:t>عبارت است از يك محصول پيشرو و بسيار خوب به همراه خدماتي عالي و استثنايي.  </a:t>
            </a:r>
            <a:endParaRPr lang="en-US" dirty="0" smtClean="0">
              <a:latin typeface="Times New Roman"/>
              <a:ea typeface="Times New Roman"/>
            </a:endParaRPr>
          </a:p>
          <a:p>
            <a:pPr algn="just">
              <a:lnSpc>
                <a:spcPct val="115000"/>
              </a:lnSpc>
            </a:pPr>
            <a:r>
              <a:rPr lang="ar-SA" dirty="0" smtClean="0">
                <a:latin typeface="Arial"/>
                <a:ea typeface="Times New Roman"/>
                <a:cs typeface="B Zar"/>
              </a:rPr>
              <a:t>علاوه بر اين تحقيقات نشان داده است كه اگر زمان پاسخگويي به يك درخواست بين 1 تا 3 دقيقه باشد، احتمال فروش آن كالا </a:t>
            </a:r>
            <a:r>
              <a:rPr lang="fa-IR" dirty="0" smtClean="0">
                <a:latin typeface="Arial"/>
                <a:ea typeface="Times New Roman"/>
                <a:cs typeface="B Zar"/>
              </a:rPr>
              <a:t>افزايش می‌يابد</a:t>
            </a:r>
            <a:r>
              <a:rPr lang="ar-SA" dirty="0" smtClean="0">
                <a:latin typeface="Arial"/>
                <a:ea typeface="Times New Roman"/>
                <a:cs typeface="B Zar"/>
              </a:rPr>
              <a:t>. هدف از ارائ</a:t>
            </a:r>
            <a:r>
              <a:rPr lang="fa-IR" dirty="0" smtClean="0">
                <a:latin typeface="Arial"/>
                <a:ea typeface="Times New Roman"/>
                <a:cs typeface="B Zar"/>
              </a:rPr>
              <a:t>ه</a:t>
            </a:r>
            <a:r>
              <a:rPr lang="ar-SA" dirty="0" smtClean="0">
                <a:latin typeface="Arial"/>
                <a:ea typeface="Times New Roman"/>
                <a:cs typeface="B Zar"/>
              </a:rPr>
              <a:t> چنين خدماتي اين است كه مشتري‌هاي بالقوه به مشتري‌هاي بالفعل تبديل شوند.  </a:t>
            </a:r>
            <a:endParaRPr lang="en-US" dirty="0" smtClean="0">
              <a:latin typeface="Times New Roman"/>
              <a:ea typeface="Times New Roman"/>
            </a:endParaRPr>
          </a:p>
          <a:p>
            <a:endParaRPr lang="fa-IR"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مديريت چرخه حيات مشتري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lnSpcReduction="10000"/>
          </a:bodyPr>
          <a:lstStyle/>
          <a:p>
            <a:r>
              <a:rPr lang="ar-SA" dirty="0" smtClean="0">
                <a:latin typeface="Arial"/>
                <a:ea typeface="Times New Roman"/>
                <a:cs typeface="B Zar"/>
              </a:rPr>
              <a:t>در يك مركز تلفن، كارگزار يا مسؤول مربوطه مي‌تواند به صورت خودكار </a:t>
            </a:r>
            <a:r>
              <a:rPr lang="fa-IR" dirty="0" smtClean="0">
                <a:latin typeface="Arial"/>
                <a:ea typeface="Times New Roman"/>
                <a:cs typeface="B Zar"/>
              </a:rPr>
              <a:t>محصولات </a:t>
            </a:r>
            <a:r>
              <a:rPr lang="ar-SA" dirty="0" smtClean="0">
                <a:latin typeface="Arial"/>
                <a:ea typeface="Times New Roman"/>
                <a:cs typeface="B Zar"/>
              </a:rPr>
              <a:t>ديگري را نيز پيشنهاد كند كه محصول مورد نظر مشتري را تكميل مي‌نمايند</a:t>
            </a:r>
            <a:r>
              <a:rPr lang="fa-IR" dirty="0" smtClean="0">
                <a:latin typeface="Arial"/>
                <a:ea typeface="Times New Roman"/>
                <a:cs typeface="B Zar"/>
              </a:rPr>
              <a:t>؛</a:t>
            </a:r>
            <a:r>
              <a:rPr lang="ar-SA" dirty="0" smtClean="0">
                <a:latin typeface="Arial"/>
                <a:ea typeface="Times New Roman"/>
                <a:cs typeface="B Zar"/>
              </a:rPr>
              <a:t> نام اين فر</a:t>
            </a:r>
            <a:r>
              <a:rPr lang="fa-IR" dirty="0" smtClean="0">
                <a:latin typeface="Arial"/>
                <a:ea typeface="Times New Roman"/>
                <a:cs typeface="B Zar"/>
              </a:rPr>
              <a:t>ا</a:t>
            </a:r>
            <a:r>
              <a:rPr lang="ar-SA" dirty="0" smtClean="0">
                <a:latin typeface="Arial"/>
                <a:ea typeface="Times New Roman"/>
                <a:cs typeface="B Zar"/>
              </a:rPr>
              <a:t>يند </a:t>
            </a:r>
            <a:r>
              <a:rPr lang="fa-IR" dirty="0" smtClean="0">
                <a:latin typeface="Arial"/>
                <a:ea typeface="Times New Roman"/>
                <a:cs typeface="B Zar"/>
              </a:rPr>
              <a:t>«</a:t>
            </a:r>
            <a:r>
              <a:rPr lang="ar-SA" dirty="0" smtClean="0">
                <a:latin typeface="Arial"/>
                <a:ea typeface="Times New Roman"/>
                <a:cs typeface="B Zar"/>
              </a:rPr>
              <a:t>فروش جانبي</a:t>
            </a:r>
            <a:r>
              <a:rPr lang="fa-IR" dirty="0" smtClean="0">
                <a:latin typeface="Arial"/>
                <a:ea typeface="Times New Roman"/>
                <a:cs typeface="B Zar"/>
              </a:rPr>
              <a:t>»</a:t>
            </a:r>
            <a:r>
              <a:rPr lang="ar-SA" dirty="0" smtClean="0">
                <a:latin typeface="Arial"/>
                <a:ea typeface="Times New Roman"/>
                <a:cs typeface="B Zar"/>
              </a:rPr>
              <a:t> است. به همين ترتيب مي‌تواند محصول ديگري را پيشنهاد دهد كه كيفيت بهتري دارد</a:t>
            </a:r>
            <a:r>
              <a:rPr lang="fa-IR" dirty="0" smtClean="0">
                <a:latin typeface="Arial"/>
                <a:ea typeface="Times New Roman"/>
                <a:cs typeface="B Zar"/>
              </a:rPr>
              <a:t>؛</a:t>
            </a:r>
            <a:r>
              <a:rPr lang="ar-SA" dirty="0" smtClean="0">
                <a:latin typeface="Arial"/>
                <a:ea typeface="Times New Roman"/>
                <a:cs typeface="B Zar"/>
              </a:rPr>
              <a:t> نام اين حركت </a:t>
            </a:r>
            <a:r>
              <a:rPr lang="fa-IR" dirty="0" smtClean="0">
                <a:latin typeface="Arial"/>
                <a:ea typeface="Times New Roman"/>
                <a:cs typeface="B Zar"/>
              </a:rPr>
              <a:t>«</a:t>
            </a:r>
            <a:r>
              <a:rPr lang="ar-SA" dirty="0" smtClean="0">
                <a:latin typeface="Arial"/>
                <a:ea typeface="Times New Roman"/>
                <a:cs typeface="B Zar"/>
              </a:rPr>
              <a:t>فروش رو به بالا</a:t>
            </a:r>
            <a:r>
              <a:rPr lang="fa-IR" dirty="0" smtClean="0">
                <a:latin typeface="Arial"/>
                <a:ea typeface="Times New Roman"/>
                <a:cs typeface="B Zar"/>
              </a:rPr>
              <a:t>»</a:t>
            </a:r>
            <a:r>
              <a:rPr lang="ar-SA" dirty="0" smtClean="0">
                <a:latin typeface="Arial"/>
                <a:ea typeface="Times New Roman"/>
                <a:cs typeface="B Zar"/>
              </a:rPr>
              <a:t> مي‌باشد و مي‌تواند براي مشت</a:t>
            </a:r>
            <a:r>
              <a:rPr lang="fa-IR" dirty="0" smtClean="0">
                <a:latin typeface="Arial"/>
                <a:ea typeface="Times New Roman"/>
                <a:cs typeface="B Zar"/>
              </a:rPr>
              <a:t>ر</a:t>
            </a:r>
            <a:r>
              <a:rPr lang="ar-SA" dirty="0" smtClean="0">
                <a:latin typeface="Arial"/>
                <a:ea typeface="Times New Roman"/>
                <a:cs typeface="B Zar"/>
              </a:rPr>
              <a:t>ي‌ها ارزش‌هاي خوبي را با هزينة اندك به همراه داشته باشد.</a:t>
            </a:r>
            <a:endParaRPr lang="fa-IR"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مديريت چرخه حيات مشتري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حفظ و نگهداري مشتري‌ها مستلزم تطبيق خدمات و كالاها با نيازهاي مشتري‌ها مي‌باشد. همچنين اين كار </a:t>
            </a:r>
            <a:r>
              <a:rPr lang="fa-IR" dirty="0" smtClean="0">
                <a:latin typeface="Arial"/>
                <a:ea typeface="Times New Roman"/>
                <a:cs typeface="B Zar"/>
              </a:rPr>
              <a:t>مستلزم</a:t>
            </a:r>
            <a:r>
              <a:rPr lang="ar-SA" dirty="0" smtClean="0">
                <a:latin typeface="Arial"/>
                <a:ea typeface="Times New Roman"/>
                <a:cs typeface="B Zar"/>
              </a:rPr>
              <a:t> درك كامل نيازهاي مشتر</a:t>
            </a:r>
            <a:r>
              <a:rPr lang="fa-IR" dirty="0" smtClean="0">
                <a:latin typeface="Arial"/>
                <a:ea typeface="Times New Roman"/>
                <a:cs typeface="B Zar"/>
              </a:rPr>
              <a:t>يان</a:t>
            </a:r>
            <a:r>
              <a:rPr lang="ar-SA" dirty="0" smtClean="0">
                <a:latin typeface="Arial"/>
                <a:ea typeface="Times New Roman"/>
                <a:cs typeface="B Zar"/>
              </a:rPr>
              <a:t> و تصميم بر ادامه ارتباط فيمابين مي‌باشد. بعضي از </a:t>
            </a:r>
            <a:r>
              <a:rPr lang="fa-IR" dirty="0" smtClean="0">
                <a:latin typeface="Arial"/>
                <a:ea typeface="Times New Roman"/>
                <a:cs typeface="B Zar"/>
              </a:rPr>
              <a:t>شرکت</a:t>
            </a:r>
            <a:r>
              <a:rPr lang="ar-SA" dirty="0" smtClean="0">
                <a:latin typeface="Arial"/>
                <a:ea typeface="Times New Roman"/>
                <a:cs typeface="B Zar"/>
              </a:rPr>
              <a:t>‌ها سعي مي‌كنند بهترين مشتري‌هاي خود </a:t>
            </a:r>
            <a:r>
              <a:rPr lang="fa-IR" dirty="0" smtClean="0">
                <a:latin typeface="Arial"/>
                <a:ea typeface="Times New Roman"/>
                <a:cs typeface="B Zar"/>
              </a:rPr>
              <a:t>را (</a:t>
            </a:r>
            <a:r>
              <a:rPr lang="ar-SA" dirty="0" smtClean="0">
                <a:latin typeface="Arial"/>
                <a:ea typeface="Times New Roman"/>
                <a:cs typeface="B Zar"/>
              </a:rPr>
              <a:t>يعني كساني </a:t>
            </a:r>
            <a:r>
              <a:rPr lang="fa-IR" dirty="0" smtClean="0">
                <a:latin typeface="Arial"/>
                <a:ea typeface="Times New Roman"/>
                <a:cs typeface="B Zar"/>
              </a:rPr>
              <a:t>را </a:t>
            </a:r>
            <a:r>
              <a:rPr lang="ar-SA" dirty="0" smtClean="0">
                <a:latin typeface="Arial"/>
                <a:ea typeface="Times New Roman"/>
                <a:cs typeface="B Zar"/>
              </a:rPr>
              <a:t>كه ب</a:t>
            </a:r>
            <a:r>
              <a:rPr lang="fa-IR" dirty="0" smtClean="0">
                <a:latin typeface="Arial"/>
                <a:ea typeface="Times New Roman"/>
                <a:cs typeface="B Zar"/>
              </a:rPr>
              <a:t>ا</a:t>
            </a:r>
            <a:r>
              <a:rPr lang="ar-SA" dirty="0" smtClean="0">
                <a:latin typeface="Arial"/>
                <a:ea typeface="Times New Roman"/>
                <a:cs typeface="B Zar"/>
              </a:rPr>
              <a:t> آنها از طريق چرخة حيات يك خط توليد</a:t>
            </a:r>
            <a:r>
              <a:rPr lang="fa-IR" dirty="0" smtClean="0">
                <a:latin typeface="Arial"/>
                <a:ea typeface="Times New Roman"/>
                <a:cs typeface="B Zar"/>
              </a:rPr>
              <a:t>، </a:t>
            </a:r>
            <a:r>
              <a:rPr lang="ar-SA" dirty="0" smtClean="0">
                <a:latin typeface="Arial"/>
                <a:ea typeface="Times New Roman"/>
                <a:cs typeface="B Zar"/>
              </a:rPr>
              <a:t>ارتباط درازمدت و دائمي داشته‌اند</a:t>
            </a:r>
            <a:r>
              <a:rPr lang="fa-IR" dirty="0" smtClean="0">
                <a:latin typeface="Arial"/>
                <a:ea typeface="Times New Roman"/>
                <a:cs typeface="B Zar"/>
              </a:rPr>
              <a:t>) </a:t>
            </a:r>
            <a:r>
              <a:rPr lang="ar-SA" dirty="0" smtClean="0">
                <a:latin typeface="Arial"/>
                <a:ea typeface="Times New Roman"/>
                <a:cs typeface="B Zar"/>
              </a:rPr>
              <a:t>شناسايي كرده و استخدام نمايند.</a:t>
            </a:r>
            <a:endParaRPr lang="fa-IR"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مديريت چرخه حيات مشتري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همچنين ممكن است </a:t>
            </a:r>
            <a:r>
              <a:rPr lang="fa-IR" dirty="0" smtClean="0">
                <a:latin typeface="Arial"/>
                <a:ea typeface="Times New Roman"/>
                <a:cs typeface="B Zar"/>
              </a:rPr>
              <a:t>شرکت</a:t>
            </a:r>
            <a:r>
              <a:rPr lang="ar-SA" dirty="0" smtClean="0">
                <a:latin typeface="Arial"/>
                <a:ea typeface="Times New Roman"/>
                <a:cs typeface="B Zar"/>
              </a:rPr>
              <a:t>‌ها سعي كنند به مشتري‌هاي دائم خود پاداش و تخفيف دهند و به كارگزار</a:t>
            </a:r>
            <a:r>
              <a:rPr lang="fa-IR" dirty="0" smtClean="0">
                <a:latin typeface="Arial"/>
                <a:ea typeface="Times New Roman"/>
                <a:cs typeface="B Zar"/>
              </a:rPr>
              <a:t>ا</a:t>
            </a:r>
            <a:r>
              <a:rPr lang="ar-SA" dirty="0" smtClean="0">
                <a:latin typeface="Arial"/>
                <a:ea typeface="Times New Roman"/>
                <a:cs typeface="B Zar"/>
              </a:rPr>
              <a:t>ن يا</a:t>
            </a:r>
            <a:r>
              <a:rPr lang="fa-IR" dirty="0" smtClean="0">
                <a:latin typeface="Arial"/>
                <a:ea typeface="Times New Roman"/>
                <a:cs typeface="B Zar"/>
              </a:rPr>
              <a:t> نمايندگی‌هايی</a:t>
            </a:r>
            <a:r>
              <a:rPr lang="ar-SA" dirty="0" smtClean="0">
                <a:latin typeface="Arial"/>
                <a:ea typeface="Times New Roman"/>
                <a:cs typeface="B Zar"/>
              </a:rPr>
              <a:t> كه توانسته‌اند مشتري‌هاي موجود را حفظ نمايند</a:t>
            </a:r>
            <a:r>
              <a:rPr lang="fa-IR" dirty="0" smtClean="0">
                <a:latin typeface="Arial"/>
                <a:ea typeface="Times New Roman"/>
                <a:cs typeface="B Zar"/>
              </a:rPr>
              <a:t>، </a:t>
            </a:r>
            <a:r>
              <a:rPr lang="ar-SA" dirty="0" smtClean="0">
                <a:latin typeface="Arial"/>
                <a:ea typeface="Times New Roman"/>
                <a:cs typeface="B Zar"/>
              </a:rPr>
              <a:t>كميسيون و درصد بيشتري پرداخت كنند. ايجاد يك سيستم تشويقي مالي باعث مي‌شود عوامل و كارگزاران </a:t>
            </a:r>
            <a:r>
              <a:rPr lang="fa-IR" dirty="0" smtClean="0">
                <a:latin typeface="Arial"/>
                <a:ea typeface="Times New Roman"/>
                <a:cs typeface="B Zar"/>
              </a:rPr>
              <a:t>سازمان</a:t>
            </a:r>
            <a:r>
              <a:rPr lang="ar-SA" dirty="0" smtClean="0">
                <a:latin typeface="Arial"/>
                <a:ea typeface="Times New Roman"/>
                <a:cs typeface="B Zar"/>
              </a:rPr>
              <a:t> با انگيزة بهتر به كار و تلاش بپردازند تا مشتري‌ها را راضي و  خشنود نگه ‌دارند. </a:t>
            </a:r>
            <a:endParaRPr lang="fa-IR"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مديريت چرخه حيات مشتري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 ارائ</a:t>
            </a:r>
            <a:r>
              <a:rPr lang="fa-IR" dirty="0" smtClean="0">
                <a:latin typeface="Arial"/>
                <a:ea typeface="Times New Roman"/>
                <a:cs typeface="B Zar"/>
              </a:rPr>
              <a:t>ه</a:t>
            </a:r>
            <a:r>
              <a:rPr lang="ar-SA" dirty="0" smtClean="0">
                <a:latin typeface="Arial"/>
                <a:ea typeface="Times New Roman"/>
                <a:cs typeface="B Zar"/>
              </a:rPr>
              <a:t> ارزش به مشتري‌ها</a:t>
            </a:r>
            <a:r>
              <a:rPr lang="fa-IR" dirty="0" smtClean="0">
                <a:latin typeface="Arial"/>
                <a:ea typeface="Times New Roman"/>
                <a:cs typeface="B Zar"/>
              </a:rPr>
              <a:t>، </a:t>
            </a:r>
            <a:r>
              <a:rPr lang="ar-SA" dirty="0" smtClean="0">
                <a:latin typeface="Arial"/>
                <a:ea typeface="Times New Roman"/>
                <a:cs typeface="B Zar"/>
              </a:rPr>
              <a:t>بخشي از يك ارتباط فعال است كه به نفع هر دو طرف مي‌باشد. امروزه اكثر </a:t>
            </a:r>
            <a:r>
              <a:rPr lang="fa-IR" dirty="0" smtClean="0">
                <a:latin typeface="Arial"/>
                <a:ea typeface="Times New Roman"/>
                <a:cs typeface="B Zar"/>
              </a:rPr>
              <a:t>سازمان‏ها</a:t>
            </a:r>
            <a:r>
              <a:rPr lang="ar-SA" dirty="0" smtClean="0">
                <a:latin typeface="Arial"/>
                <a:ea typeface="Times New Roman"/>
                <a:cs typeface="B Zar"/>
              </a:rPr>
              <a:t> بر حفظ و نگهداري مشتري‌هاي قديمي بيش از جذب مشتري‌هاي جديد</a:t>
            </a:r>
            <a:r>
              <a:rPr lang="fa-IR" dirty="0" smtClean="0">
                <a:latin typeface="Arial"/>
                <a:ea typeface="Times New Roman"/>
                <a:cs typeface="B Zar"/>
              </a:rPr>
              <a:t>، </a:t>
            </a:r>
            <a:r>
              <a:rPr lang="ar-SA" dirty="0" smtClean="0">
                <a:latin typeface="Arial"/>
                <a:ea typeface="Times New Roman"/>
                <a:cs typeface="B Zar"/>
              </a:rPr>
              <a:t>تكيه و تمركز مي‌كنند</a:t>
            </a:r>
            <a:r>
              <a:rPr lang="fa-IR" dirty="0" smtClean="0">
                <a:latin typeface="Arial"/>
                <a:ea typeface="Times New Roman"/>
                <a:cs typeface="B Zar"/>
              </a:rPr>
              <a:t>. </a:t>
            </a:r>
            <a:endParaRPr lang="en-US" dirty="0" smtClean="0">
              <a:latin typeface="Times New Roman"/>
              <a:ea typeface="Times New Roman"/>
            </a:endParaRPr>
          </a:p>
          <a:p>
            <a:endParaRPr lang="fa-IR" dirty="0"/>
          </a:p>
        </p:txBody>
      </p:sp>
      <p:grpSp>
        <p:nvGrpSpPr>
          <p:cNvPr id="2050" name="Group 2"/>
          <p:cNvGrpSpPr>
            <a:grpSpLocks/>
          </p:cNvGrpSpPr>
          <p:nvPr/>
        </p:nvGrpSpPr>
        <p:grpSpPr bwMode="auto">
          <a:xfrm>
            <a:off x="1600200" y="4267200"/>
            <a:ext cx="6057900" cy="1143000"/>
            <a:chOff x="900" y="3600"/>
            <a:chExt cx="10260" cy="1800"/>
          </a:xfrm>
        </p:grpSpPr>
        <p:grpSp>
          <p:nvGrpSpPr>
            <p:cNvPr id="2051" name="Group 3"/>
            <p:cNvGrpSpPr>
              <a:grpSpLocks/>
            </p:cNvGrpSpPr>
            <p:nvPr/>
          </p:nvGrpSpPr>
          <p:grpSpPr bwMode="auto">
            <a:xfrm>
              <a:off x="900" y="3600"/>
              <a:ext cx="10260" cy="1080"/>
              <a:chOff x="540" y="3060"/>
              <a:chExt cx="10260" cy="1080"/>
            </a:xfrm>
          </p:grpSpPr>
          <p:sp>
            <p:nvSpPr>
              <p:cNvPr id="2052" name="AutoShape 4"/>
              <p:cNvSpPr>
                <a:spLocks noChangeArrowheads="1"/>
              </p:cNvSpPr>
              <p:nvPr/>
            </p:nvSpPr>
            <p:spPr bwMode="auto">
              <a:xfrm>
                <a:off x="540" y="3060"/>
                <a:ext cx="2160" cy="1080"/>
              </a:xfrm>
              <a:prstGeom prst="chevron">
                <a:avLst>
                  <a:gd name="adj" fmla="val 5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ts val="500"/>
                  </a:spcBef>
                  <a:spcAft>
                    <a:spcPts val="500"/>
                  </a:spcAft>
                  <a:buClrTx/>
                  <a:buSzTx/>
                  <a:buFontTx/>
                  <a:buNone/>
                  <a:tabLst/>
                </a:pPr>
                <a:endParaRPr kumimoji="0" lang="en-US" sz="1100" b="1" i="0" u="none" strike="noStrike" cap="none" normalizeH="0" baseline="0" smtClean="0">
                  <a:ln>
                    <a:noFill/>
                  </a:ln>
                  <a:solidFill>
                    <a:schemeClr val="tx1"/>
                  </a:solidFill>
                  <a:effectLst/>
                  <a:latin typeface="Nazanin" charset="0"/>
                  <a:ea typeface="Arial" pitchFamily="34" charset="0"/>
                  <a:cs typeface="Nazanin"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fa-IR" sz="1100" b="1" i="0" u="none" strike="noStrike" cap="none" normalizeH="0" baseline="0" smtClean="0">
                    <a:ln>
                      <a:noFill/>
                    </a:ln>
                    <a:solidFill>
                      <a:schemeClr val="tx1"/>
                    </a:solidFill>
                    <a:effectLst/>
                    <a:latin typeface="Arial" pitchFamily="34" charset="0"/>
                    <a:ea typeface="Arial" pitchFamily="34" charset="0"/>
                    <a:cs typeface="Arial" pitchFamily="34" charset="0"/>
                  </a:rPr>
                  <a:t>برنامه ريزی</a:t>
                </a:r>
                <a:r>
                  <a:rPr kumimoji="0" lang="en-US" sz="1100" b="1"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2053" name="AutoShape 5"/>
              <p:cNvSpPr>
                <a:spLocks noChangeArrowheads="1"/>
              </p:cNvSpPr>
              <p:nvPr/>
            </p:nvSpPr>
            <p:spPr bwMode="auto">
              <a:xfrm>
                <a:off x="2160" y="3060"/>
                <a:ext cx="2160" cy="1080"/>
              </a:xfrm>
              <a:prstGeom prst="chevron">
                <a:avLst>
                  <a:gd name="adj" fmla="val 5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ts val="500"/>
                  </a:spcBef>
                  <a:spcAft>
                    <a:spcPts val="500"/>
                  </a:spcAft>
                  <a:buClrTx/>
                  <a:buSzTx/>
                  <a:buFontTx/>
                  <a:buNone/>
                  <a:tabLst/>
                </a:pPr>
                <a:r>
                  <a:rPr kumimoji="0" lang="fa-IR" sz="1100" b="1" i="0" u="none" strike="noStrike" cap="none" normalizeH="0" baseline="0" dirty="0" smtClean="0">
                    <a:ln>
                      <a:noFill/>
                    </a:ln>
                    <a:solidFill>
                      <a:schemeClr val="tx1"/>
                    </a:solidFill>
                    <a:effectLst/>
                    <a:latin typeface="Arial" pitchFamily="34" charset="0"/>
                    <a:ea typeface="Arial" pitchFamily="34" charset="0"/>
                    <a:cs typeface="Arial" pitchFamily="34" charset="0"/>
                  </a:rPr>
                  <a:t>اطلاعات محصول</a:t>
                </a:r>
                <a:r>
                  <a:rPr kumimoji="0" lang="fa-IR" sz="1100" b="1" i="0" u="none" strike="noStrike" cap="none" normalizeH="0" baseline="0" dirty="0" smtClean="0">
                    <a:ln>
                      <a:noFill/>
                    </a:ln>
                    <a:solidFill>
                      <a:schemeClr val="tx1"/>
                    </a:solidFill>
                    <a:effectLst/>
                    <a:latin typeface="Nazanin" charset="0"/>
                    <a:ea typeface="Arial" pitchFamily="34" charset="0"/>
                    <a:cs typeface="Arial" pitchFamily="34" charset="0"/>
                  </a:rPr>
                  <a:t> </a:t>
                </a:r>
                <a:endParaRPr kumimoji="0" lang="en-US" sz="1100" b="1" i="0" u="none" strike="noStrike" cap="none" normalizeH="0" baseline="0" dirty="0" smtClean="0">
                  <a:ln>
                    <a:noFill/>
                  </a:ln>
                  <a:solidFill>
                    <a:schemeClr val="tx1"/>
                  </a:solidFill>
                  <a:effectLst/>
                  <a:latin typeface="Nazanin"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fa-IR" sz="1100" b="1" i="0" u="none" strike="noStrike" cap="none" normalizeH="0" baseline="0" dirty="0" smtClean="0">
                    <a:ln>
                      <a:noFill/>
                    </a:ln>
                    <a:solidFill>
                      <a:schemeClr val="tx1"/>
                    </a:solidFill>
                    <a:effectLst/>
                    <a:latin typeface="Arial" pitchFamily="34" charset="0"/>
                    <a:ea typeface="Arial" pitchFamily="34" charset="0"/>
                    <a:cs typeface="Arial" pitchFamily="34" charset="0"/>
                  </a:rPr>
                  <a:t>فرم درخواست</a:t>
                </a:r>
                <a:r>
                  <a:rPr kumimoji="0" lang="en-US" sz="1100" b="1" i="0" u="none" strike="noStrike" cap="none" normalizeH="0" baseline="0" dirty="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AutoShape 6"/>
              <p:cNvSpPr>
                <a:spLocks noChangeArrowheads="1"/>
              </p:cNvSpPr>
              <p:nvPr/>
            </p:nvSpPr>
            <p:spPr bwMode="auto">
              <a:xfrm>
                <a:off x="3780" y="3060"/>
                <a:ext cx="2160" cy="1080"/>
              </a:xfrm>
              <a:prstGeom prst="chevron">
                <a:avLst>
                  <a:gd name="adj" fmla="val 5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a-IR" sz="1100" b="1" i="0" u="none" strike="noStrike" cap="none" normalizeH="0" baseline="0" smtClean="0">
                    <a:ln>
                      <a:noFill/>
                    </a:ln>
                    <a:solidFill>
                      <a:schemeClr val="tx1"/>
                    </a:solidFill>
                    <a:effectLst/>
                    <a:latin typeface="Arial" pitchFamily="34" charset="0"/>
                    <a:ea typeface="Arial" pitchFamily="34" charset="0"/>
                    <a:cs typeface="Arial" pitchFamily="34" charset="0"/>
                  </a:rPr>
                  <a:t>يکپارچه‌سازی</a:t>
                </a:r>
                <a:r>
                  <a:rPr kumimoji="0" lang="fa-IR" sz="1100" b="1" i="0" u="none" strike="noStrike" cap="none" normalizeH="0" baseline="0" smtClean="0">
                    <a:ln>
                      <a:noFill/>
                    </a:ln>
                    <a:solidFill>
                      <a:schemeClr val="tx1"/>
                    </a:solidFill>
                    <a:effectLst/>
                    <a:latin typeface="Nazanin" charset="0"/>
                    <a:ea typeface="Arial" pitchFamily="34" charset="0"/>
                    <a:cs typeface="Arial" pitchFamily="34" charset="0"/>
                  </a:rPr>
                  <a:t> </a:t>
                </a:r>
                <a:r>
                  <a:rPr kumimoji="0" lang="fa-IR" sz="1100" b="1" i="0" u="none" strike="noStrike" cap="none" normalizeH="0" baseline="0" smtClean="0">
                    <a:ln>
                      <a:noFill/>
                    </a:ln>
                    <a:solidFill>
                      <a:schemeClr val="tx1"/>
                    </a:solidFill>
                    <a:effectLst/>
                    <a:latin typeface="Arial" pitchFamily="34" charset="0"/>
                    <a:ea typeface="Arial" pitchFamily="34" charset="0"/>
                    <a:cs typeface="Arial" pitchFamily="34" charset="0"/>
                  </a:rPr>
                  <a:t>فروش و خدمات</a:t>
                </a:r>
                <a:r>
                  <a:rPr kumimoji="0" lang="en-US" sz="1100" b="1"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2055" name="AutoShape 7"/>
              <p:cNvSpPr>
                <a:spLocks noChangeArrowheads="1"/>
              </p:cNvSpPr>
              <p:nvPr/>
            </p:nvSpPr>
            <p:spPr bwMode="auto">
              <a:xfrm>
                <a:off x="5400" y="3060"/>
                <a:ext cx="2160" cy="1080"/>
              </a:xfrm>
              <a:prstGeom prst="chevron">
                <a:avLst>
                  <a:gd name="adj" fmla="val 5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ts val="500"/>
                  </a:spcBef>
                  <a:spcAft>
                    <a:spcPts val="500"/>
                  </a:spcAft>
                  <a:buClrTx/>
                  <a:buSzTx/>
                  <a:buFontTx/>
                  <a:buNone/>
                  <a:tabLst/>
                </a:pPr>
                <a:r>
                  <a:rPr kumimoji="0" lang="fa-IR" sz="1100" b="1" i="0" u="none" strike="noStrike" cap="none" normalizeH="0" baseline="0" smtClean="0">
                    <a:ln>
                      <a:noFill/>
                    </a:ln>
                    <a:solidFill>
                      <a:schemeClr val="tx1"/>
                    </a:solidFill>
                    <a:effectLst/>
                    <a:latin typeface="Arial" pitchFamily="34" charset="0"/>
                    <a:ea typeface="Arial" pitchFamily="34" charset="0"/>
                    <a:cs typeface="Arial" pitchFamily="34" charset="0"/>
                  </a:rPr>
                  <a:t>فروش جانبي</a:t>
                </a:r>
                <a:r>
                  <a:rPr kumimoji="0" lang="fa-IR" sz="1100" b="1"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1" i="0" u="none" strike="noStrike" cap="none" normalizeH="0" baseline="0" smtClean="0">
                  <a:ln>
                    <a:noFill/>
                  </a:ln>
                  <a:solidFill>
                    <a:schemeClr val="tx1"/>
                  </a:solidFill>
                  <a:effectLst/>
                  <a:latin typeface="Nazanin"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fa-IR" sz="1100" b="1" i="0" u="none" strike="noStrike" cap="none" normalizeH="0" baseline="0" smtClean="0">
                    <a:ln>
                      <a:noFill/>
                    </a:ln>
                    <a:solidFill>
                      <a:schemeClr val="tx1"/>
                    </a:solidFill>
                    <a:effectLst/>
                    <a:latin typeface="Arial" pitchFamily="34" charset="0"/>
                    <a:ea typeface="Arial" pitchFamily="34" charset="0"/>
                    <a:cs typeface="Arial" pitchFamily="34" charset="0"/>
                  </a:rPr>
                  <a:t>فروش رو به بالا</a:t>
                </a:r>
                <a:r>
                  <a:rPr kumimoji="0" lang="en-US" sz="1100" b="1"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AutoShape 8"/>
              <p:cNvSpPr>
                <a:spLocks noChangeArrowheads="1"/>
              </p:cNvSpPr>
              <p:nvPr/>
            </p:nvSpPr>
            <p:spPr bwMode="auto">
              <a:xfrm>
                <a:off x="7020" y="3060"/>
                <a:ext cx="2160" cy="1080"/>
              </a:xfrm>
              <a:prstGeom prst="chevron">
                <a:avLst>
                  <a:gd name="adj" fmla="val 5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a-IR" sz="1100" b="1" i="0" u="none" strike="noStrike" cap="none" normalizeH="0" baseline="0" smtClean="0">
                    <a:ln>
                      <a:noFill/>
                    </a:ln>
                    <a:solidFill>
                      <a:schemeClr val="tx1"/>
                    </a:solidFill>
                    <a:effectLst/>
                    <a:latin typeface="Arial" pitchFamily="34" charset="0"/>
                    <a:ea typeface="Arial" pitchFamily="34" charset="0"/>
                    <a:cs typeface="Arial" pitchFamily="34" charset="0"/>
                  </a:rPr>
                  <a:t>حفظ و نگهداری مشتری</a:t>
                </a:r>
                <a:r>
                  <a:rPr kumimoji="0" lang="en-US" sz="1100" b="1"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2057" name="AutoShape 9"/>
              <p:cNvSpPr>
                <a:spLocks noChangeArrowheads="1"/>
              </p:cNvSpPr>
              <p:nvPr/>
            </p:nvSpPr>
            <p:spPr bwMode="auto">
              <a:xfrm>
                <a:off x="8640" y="3060"/>
                <a:ext cx="2160" cy="1080"/>
              </a:xfrm>
              <a:prstGeom prst="chevron">
                <a:avLst>
                  <a:gd name="adj" fmla="val 50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ts val="500"/>
                  </a:spcBef>
                  <a:spcAft>
                    <a:spcPts val="500"/>
                  </a:spcAft>
                  <a:buClrTx/>
                  <a:buSzTx/>
                  <a:buFontTx/>
                  <a:buNone/>
                  <a:tabLst/>
                </a:pPr>
                <a:r>
                  <a:rPr kumimoji="0" lang="fa-IR" sz="1100" b="1" i="0" u="none" strike="noStrike" cap="none" normalizeH="0" baseline="0" smtClean="0">
                    <a:ln>
                      <a:noFill/>
                    </a:ln>
                    <a:solidFill>
                      <a:schemeClr val="tx1"/>
                    </a:solidFill>
                    <a:effectLst/>
                    <a:latin typeface="Arial" pitchFamily="34" charset="0"/>
                    <a:ea typeface="Arial" pitchFamily="34" charset="0"/>
                    <a:cs typeface="Arial" pitchFamily="34" charset="0"/>
                  </a:rPr>
                  <a:t>سيستم تشويق</a:t>
                </a:r>
                <a:r>
                  <a:rPr kumimoji="0" lang="en-US" sz="1100" b="1" i="0" u="none" strike="noStrike" cap="none" normalizeH="0" baseline="0" smtClean="0">
                    <a:ln>
                      <a:noFill/>
                    </a:ln>
                    <a:solidFill>
                      <a:schemeClr val="tx1"/>
                    </a:solidFill>
                    <a:effectLst/>
                    <a:latin typeface="Calibri" pitchFamily="34" charset="0"/>
                    <a:ea typeface="Arial"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chemeClr val="tx1"/>
                    </a:solidFill>
                    <a:effectLst/>
                    <a:latin typeface="Arial" pitchFamily="34" charset="0"/>
                    <a:ea typeface="Arial" pitchFamily="34" charset="0"/>
                    <a:cs typeface="Arial" pitchFamily="34" charset="0"/>
                  </a:rPr>
                  <a:t> </a:t>
                </a:r>
                <a:r>
                  <a:rPr kumimoji="0" lang="fa-IR" sz="1100" b="1" i="0" u="none" strike="noStrike" cap="none" normalizeH="0" baseline="0" smtClean="0">
                    <a:ln>
                      <a:noFill/>
                    </a:ln>
                    <a:solidFill>
                      <a:schemeClr val="tx1"/>
                    </a:solidFill>
                    <a:effectLst/>
                    <a:latin typeface="Arial" pitchFamily="34" charset="0"/>
                    <a:ea typeface="Arial" pitchFamily="34" charset="0"/>
                    <a:cs typeface="Arial" pitchFamily="34" charset="0"/>
                  </a:rPr>
                  <a:t>مالی</a:t>
                </a:r>
                <a:r>
                  <a:rPr kumimoji="0" lang="en-US" sz="1100" b="1" i="0" u="none" strike="noStrike" cap="none" normalizeH="0" baseline="0" smtClean="0">
                    <a:ln>
                      <a:noFill/>
                    </a:ln>
                    <a:solidFill>
                      <a:schemeClr val="tx1"/>
                    </a:solidFill>
                    <a:effectLst/>
                    <a:latin typeface="Arial" pitchFamily="34" charset="0"/>
                    <a:ea typeface="Arial" pitchFamily="34" charset="0"/>
                    <a:cs typeface="Arial" pitchFamily="34" charset="0"/>
                  </a:rPr>
                  <a:t> </a:t>
                </a:r>
                <a:r>
                  <a:rPr kumimoji="0" lang="en-US" sz="1100" b="1" i="0" u="none" strike="noStrike" cap="none" normalizeH="0" baseline="0" smtClean="0">
                    <a:ln>
                      <a:noFill/>
                    </a:ln>
                    <a:solidFill>
                      <a:schemeClr val="tx1"/>
                    </a:solidFill>
                    <a:effectLst/>
                    <a:latin typeface="Nazanin" charset="0"/>
                    <a:ea typeface="Arial" pitchFamily="34" charset="0"/>
                    <a:cs typeface="Arial" pitchFamily="34"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058" name="Rectangle 10"/>
            <p:cNvSpPr>
              <a:spLocks noChangeArrowheads="1"/>
            </p:cNvSpPr>
            <p:nvPr/>
          </p:nvSpPr>
          <p:spPr bwMode="auto">
            <a:xfrm>
              <a:off x="3240" y="4860"/>
              <a:ext cx="5920" cy="54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a-IR" sz="1600" b="0" i="0" u="none" strike="noStrike" cap="none" normalizeH="0" baseline="0" dirty="0" smtClean="0">
                  <a:ln>
                    <a:noFill/>
                  </a:ln>
                  <a:solidFill>
                    <a:schemeClr val="tx1"/>
                  </a:solidFill>
                  <a:effectLst/>
                  <a:latin typeface="Nazanin" charset="0"/>
                  <a:ea typeface="Arial" pitchFamily="34" charset="0"/>
                  <a:cs typeface="B Zar" pitchFamily="2" charset="-78"/>
                </a:rPr>
                <a:t>شکل شماره2. مراحل مديريت چرخه حيات مشتری</a:t>
              </a:r>
              <a:r>
                <a:rPr kumimoji="0" lang="en-US" sz="1600" b="0" i="0" u="none" strike="noStrike" cap="none" normalizeH="0" baseline="0" dirty="0" smtClean="0">
                  <a:ln>
                    <a:noFill/>
                  </a:ln>
                  <a:solidFill>
                    <a:schemeClr val="tx1"/>
                  </a:solidFill>
                  <a:effectLst/>
                  <a:latin typeface="Calibri" pitchFamily="34" charset="0"/>
                  <a:ea typeface="Arial" pitchFamily="34" charset="0"/>
                  <a:cs typeface="B Zar" pitchFamily="2" charset="-78"/>
                </a:rPr>
                <a:t>	</a:t>
              </a:r>
              <a:endParaRPr kumimoji="0" lang="en-US" sz="1600" b="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Arial"/>
                <a:ea typeface="Times New Roman"/>
              </a:rPr>
              <a:t>تعریف</a:t>
            </a:r>
            <a:r>
              <a:rPr lang="en-US" dirty="0" smtClean="0">
                <a:latin typeface="Arial"/>
                <a:ea typeface="Times New Roman"/>
              </a:rPr>
              <a:t> CRM</a:t>
            </a:r>
            <a:r>
              <a:rPr lang="fa-IR" dirty="0" smtClean="0">
                <a:latin typeface="Arial"/>
                <a:ea typeface="Times New Roman"/>
              </a:rPr>
              <a:t> </a:t>
            </a:r>
            <a:r>
              <a:rPr lang="fa-IR" dirty="0" smtClean="0">
                <a:cs typeface="B Zar" pitchFamily="2" charset="-78"/>
              </a:rPr>
              <a:t>(ادامه)</a:t>
            </a:r>
            <a:endParaRPr lang="fa-IR" dirty="0"/>
          </a:p>
        </p:txBody>
      </p:sp>
      <p:sp>
        <p:nvSpPr>
          <p:cNvPr id="3" name="Content Placeholder 2"/>
          <p:cNvSpPr>
            <a:spLocks noGrp="1"/>
          </p:cNvSpPr>
          <p:nvPr>
            <p:ph idx="1"/>
          </p:nvPr>
        </p:nvSpPr>
        <p:spPr/>
        <p:txBody>
          <a:bodyPr/>
          <a:lstStyle/>
          <a:p>
            <a:r>
              <a:rPr lang="en-US" dirty="0" smtClean="0">
                <a:latin typeface="Arial"/>
                <a:ea typeface="Times New Roman"/>
                <a:cs typeface="B Zar"/>
              </a:rPr>
              <a:t>CRM</a:t>
            </a:r>
            <a:r>
              <a:rPr lang="fa-IR" dirty="0" smtClean="0">
                <a:latin typeface="Arial"/>
                <a:ea typeface="Times New Roman"/>
                <a:cs typeface="B Zar"/>
              </a:rPr>
              <a:t> نيازمند يک فلسفه مشتري‌محور و فرهنگ پشتيباني از فرايندهاي مؤثر بازاريابي، فروش و خدمات پس از فروش در سازمان مي‏باشد. فرهنگ مشتري‌محور بر مفهومي ساده از ارتباط يک به يک بين مشتريان و فروشندگان استوار است. اين نگرش، به هر مشتري به چشم يک فرد با خواسته‏ها، خريدها و نيازهاي مربوط به خود نگاه مي‏کند.</a:t>
            </a:r>
            <a:endParaRPr lang="fa-IR"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بهبود بخشیدن خدمت رسانی به مشتری</a:t>
            </a:r>
            <a:r>
              <a:rPr lang="fa-IR" dirty="0" smtClean="0">
                <a:cs typeface="B Zar" pitchFamily="2" charset="-78"/>
              </a:rPr>
              <a:t> </a:t>
            </a:r>
            <a:endParaRPr lang="fa-IR" dirty="0" smtClean="0">
              <a:latin typeface="B Zar"/>
              <a:ea typeface="Times New Roman"/>
            </a:endParaRPr>
          </a:p>
        </p:txBody>
      </p:sp>
      <p:sp>
        <p:nvSpPr>
          <p:cNvPr id="3" name="Content Placeholder 2"/>
          <p:cNvSpPr>
            <a:spLocks noGrp="1"/>
          </p:cNvSpPr>
          <p:nvPr>
            <p:ph idx="1"/>
          </p:nvPr>
        </p:nvSpPr>
        <p:spPr/>
        <p:txBody>
          <a:bodyPr>
            <a:normAutofit lnSpcReduction="10000"/>
          </a:bodyPr>
          <a:lstStyle/>
          <a:p>
            <a:pPr algn="just">
              <a:lnSpc>
                <a:spcPct val="115000"/>
              </a:lnSpc>
              <a:tabLst>
                <a:tab pos="457200" algn="l"/>
              </a:tabLst>
            </a:pPr>
            <a:r>
              <a:rPr lang="en-US" dirty="0" smtClean="0">
                <a:latin typeface="Arial"/>
                <a:ea typeface="Times New Roman"/>
                <a:cs typeface="B Zar"/>
              </a:rPr>
              <a:t>CRM</a:t>
            </a:r>
            <a:r>
              <a:rPr lang="en-US" dirty="0" smtClean="0">
                <a:latin typeface="B Zar"/>
                <a:ea typeface="Times New Roman"/>
              </a:rPr>
              <a:t> </a:t>
            </a:r>
            <a:r>
              <a:rPr lang="fa-IR" dirty="0" smtClean="0">
                <a:latin typeface="B Zar"/>
                <a:ea typeface="Times New Roman"/>
              </a:rPr>
              <a:t>ها مدعی هستند كه خدمت رسانی به مشتری را بهبود می‌بخشند. این راه كار ارتباطات را به طرق ذیل تسهیل می‌سازد:</a:t>
            </a:r>
            <a:endParaRPr lang="en-US" dirty="0" smtClean="0">
              <a:latin typeface="Times New Roman"/>
              <a:ea typeface="Times New Roman"/>
            </a:endParaRPr>
          </a:p>
          <a:p>
            <a:pPr algn="just">
              <a:lnSpc>
                <a:spcPct val="115000"/>
              </a:lnSpc>
              <a:tabLst>
                <a:tab pos="457200" algn="l"/>
              </a:tabLst>
            </a:pPr>
            <a:r>
              <a:rPr lang="fa-IR" dirty="0" smtClean="0">
                <a:latin typeface="Arial"/>
                <a:ea typeface="Times New Roman"/>
                <a:cs typeface="B Zar"/>
              </a:rPr>
              <a:t>- فراهم آوردن اطلاعات محصول، اطلاعات مصرف محصول و پشتیبانی فنی از طریق وب سایت‌هایی كه معرفی می‌شوند. </a:t>
            </a:r>
            <a:endParaRPr lang="en-US" dirty="0" smtClean="0">
              <a:latin typeface="Times New Roman"/>
              <a:ea typeface="Times New Roman"/>
            </a:endParaRPr>
          </a:p>
          <a:p>
            <a:pPr algn="just">
              <a:lnSpc>
                <a:spcPct val="115000"/>
              </a:lnSpc>
              <a:tabLst>
                <a:tab pos="457200" algn="l"/>
              </a:tabLst>
            </a:pPr>
            <a:r>
              <a:rPr lang="fa-IR" dirty="0" smtClean="0">
                <a:latin typeface="Arial"/>
                <a:ea typeface="Times New Roman"/>
                <a:cs typeface="B Zar"/>
              </a:rPr>
              <a:t>- كمك در شناسایی مشكلات بالقوه پیش از بروزمشكل. </a:t>
            </a:r>
            <a:endParaRPr lang="en-US" dirty="0" smtClean="0">
              <a:latin typeface="Times New Roman"/>
              <a:ea typeface="Times New Roman"/>
            </a:endParaRPr>
          </a:p>
          <a:p>
            <a:endParaRPr lang="fa-IR"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بهبود بخشیدن خدمت رسانی به مشتری</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lnSpcReduction="10000"/>
          </a:bodyPr>
          <a:lstStyle/>
          <a:p>
            <a:pPr algn="just">
              <a:lnSpc>
                <a:spcPct val="115000"/>
              </a:lnSpc>
              <a:tabLst>
                <a:tab pos="457200" algn="l"/>
              </a:tabLst>
            </a:pPr>
            <a:r>
              <a:rPr lang="fa-IR" dirty="0" smtClean="0">
                <a:latin typeface="Arial"/>
                <a:ea typeface="Times New Roman"/>
                <a:cs typeface="B Zar"/>
              </a:rPr>
              <a:t>- فراهم آوردن مكانیسمي كاربرپسند برای ثبت شكایات مشتری (شكایاتی كه ثبت نشوند؛ بالطبع رسیدگی نخواهندشد و این امر یكی از دلایل نارضایتی مشتری خواهد بود) . </a:t>
            </a:r>
            <a:endParaRPr lang="en-US" dirty="0" smtClean="0">
              <a:latin typeface="Times New Roman"/>
              <a:ea typeface="Times New Roman"/>
            </a:endParaRPr>
          </a:p>
          <a:p>
            <a:pPr algn="just">
              <a:lnSpc>
                <a:spcPct val="115000"/>
              </a:lnSpc>
              <a:tabLst>
                <a:tab pos="457200" algn="l"/>
              </a:tabLst>
            </a:pPr>
            <a:r>
              <a:rPr lang="fa-IR" dirty="0" smtClean="0">
                <a:latin typeface="Arial"/>
                <a:ea typeface="Times New Roman"/>
                <a:cs typeface="B Zar"/>
              </a:rPr>
              <a:t>- فراهم آوردن مكانیسم سریعی برای رسیدگی به مشكلات و شكایات (رسیدگی سریع به شكایات، رضایت مشتری را افزایش می‌دهد) . </a:t>
            </a:r>
            <a:endParaRPr lang="en-US" dirty="0" smtClean="0">
              <a:latin typeface="Times New Roman"/>
              <a:ea typeface="Times New Roman"/>
            </a:endParaRPr>
          </a:p>
          <a:p>
            <a:endParaRPr lang="fa-IR"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بهبود بخشیدن خدمت رسانی به مشتری</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fontScale="85000" lnSpcReduction="10000"/>
          </a:bodyPr>
          <a:lstStyle/>
          <a:p>
            <a:pPr algn="just">
              <a:lnSpc>
                <a:spcPct val="115000"/>
              </a:lnSpc>
              <a:tabLst>
                <a:tab pos="457200" algn="l"/>
              </a:tabLst>
            </a:pPr>
            <a:r>
              <a:rPr lang="fa-IR" dirty="0" smtClean="0">
                <a:latin typeface="Arial"/>
                <a:ea typeface="Times New Roman"/>
                <a:cs typeface="B Zar"/>
              </a:rPr>
              <a:t>- فراهم آوردن مكانیسم سریعی برای رفع مشكلات خدمت رسانی (رفع مشكل پیش از اینكه سایر مشتریان نیز نارضایتی خود را ابراز نمایند) . </a:t>
            </a:r>
            <a:endParaRPr lang="en-US" dirty="0" smtClean="0">
              <a:latin typeface="Times New Roman"/>
              <a:ea typeface="Times New Roman"/>
            </a:endParaRPr>
          </a:p>
          <a:p>
            <a:pPr algn="just">
              <a:lnSpc>
                <a:spcPct val="115000"/>
              </a:lnSpc>
              <a:tabLst>
                <a:tab pos="457200" algn="l"/>
              </a:tabLst>
            </a:pPr>
            <a:r>
              <a:rPr lang="fa-IR" dirty="0" smtClean="0">
                <a:latin typeface="Arial"/>
                <a:ea typeface="Times New Roman"/>
                <a:cs typeface="B Zar"/>
              </a:rPr>
              <a:t>- شناسایی نحوه تعریف كیفیت از دیدگاه مشتری و طراحی استراتژی خدمت رسانی برای هر مشتری بر اساس نیازمندی‌ها و انتظارات وي. </a:t>
            </a:r>
            <a:endParaRPr lang="en-US" dirty="0" smtClean="0">
              <a:latin typeface="Times New Roman"/>
              <a:ea typeface="Times New Roman"/>
            </a:endParaRPr>
          </a:p>
          <a:p>
            <a:pPr algn="just">
              <a:lnSpc>
                <a:spcPct val="115000"/>
              </a:lnSpc>
              <a:tabLst>
                <a:tab pos="457200" algn="l"/>
              </a:tabLst>
            </a:pPr>
            <a:r>
              <a:rPr lang="fa-IR" dirty="0" smtClean="0">
                <a:latin typeface="Arial"/>
                <a:ea typeface="Times New Roman"/>
                <a:cs typeface="B Zar"/>
              </a:rPr>
              <a:t>- بهره گیری از </a:t>
            </a:r>
            <a:r>
              <a:rPr lang="en-US" dirty="0" smtClean="0">
                <a:latin typeface="Arial"/>
                <a:ea typeface="Times New Roman"/>
                <a:cs typeface="B Zar"/>
              </a:rPr>
              <a:t>cookie </a:t>
            </a:r>
            <a:r>
              <a:rPr lang="fa-IR" dirty="0" smtClean="0">
                <a:latin typeface="Arial"/>
                <a:ea typeface="Times New Roman"/>
                <a:cs typeface="B Zar"/>
              </a:rPr>
              <a:t>های اینترنتی برای ردیابی علائق و سلائق مشتری - بهره گیری از اینترنت برای سفارشی سازی بیدرنگ. </a:t>
            </a:r>
            <a:endParaRPr lang="en-US" dirty="0" smtClean="0">
              <a:latin typeface="Arial"/>
              <a:ea typeface="Times New Roman"/>
              <a:cs typeface="B Zar"/>
            </a:endParaRPr>
          </a:p>
          <a:p>
            <a:endParaRPr lang="fa-IR"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بهبود بخشیدن خدمت رسانی به مشتری</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fontScale="92500"/>
          </a:bodyPr>
          <a:lstStyle/>
          <a:p>
            <a:pPr algn="just">
              <a:lnSpc>
                <a:spcPct val="115000"/>
              </a:lnSpc>
              <a:tabLst>
                <a:tab pos="457200" algn="l"/>
              </a:tabLst>
            </a:pPr>
            <a:r>
              <a:rPr lang="fa-IR" dirty="0" smtClean="0">
                <a:latin typeface="Arial"/>
                <a:ea typeface="Times New Roman"/>
                <a:cs typeface="B Zar"/>
              </a:rPr>
              <a:t>-فراهم آوردن مكانیسم سریعی برای مدیریت و برنامه ریزی زمانی نگهداری، تعمیر و پشتیبانی (بهبود كارآیی و اثر بخشی)  </a:t>
            </a:r>
            <a:endParaRPr lang="en-US" dirty="0" smtClean="0">
              <a:latin typeface="Times New Roman"/>
              <a:ea typeface="Times New Roman"/>
            </a:endParaRPr>
          </a:p>
          <a:p>
            <a:pPr algn="just">
              <a:lnSpc>
                <a:spcPct val="115000"/>
              </a:lnSpc>
              <a:tabLst>
                <a:tab pos="457200" algn="l"/>
              </a:tabLst>
            </a:pPr>
            <a:r>
              <a:rPr lang="fa-IR" dirty="0" smtClean="0">
                <a:latin typeface="Arial"/>
                <a:ea typeface="Times New Roman"/>
                <a:cs typeface="B Zar"/>
              </a:rPr>
              <a:t>-فراهم‌ آوردن مكانیسمی برای ردیابی قراردادهای مشتری با شركت و انجام آن به شیوه‌ای یكپارچه به گونه‌ای كه تمام بخش‌های قراردادها ازدیدگاه مشتری شفاف باشد. </a:t>
            </a:r>
            <a:endParaRPr lang="en-US" dirty="0" smtClean="0">
              <a:latin typeface="Times New Roman"/>
              <a:ea typeface="Times New Roman"/>
            </a:endParaRPr>
          </a:p>
          <a:p>
            <a:pPr algn="just">
              <a:lnSpc>
                <a:spcPct val="115000"/>
              </a:lnSpc>
              <a:tabLst>
                <a:tab pos="457200" algn="l"/>
              </a:tabLst>
            </a:pPr>
            <a:r>
              <a:rPr lang="fa-IR" dirty="0" smtClean="0">
                <a:latin typeface="Arial"/>
                <a:ea typeface="Times New Roman"/>
                <a:cs typeface="B Zar"/>
              </a:rPr>
              <a:t>- </a:t>
            </a:r>
            <a:r>
              <a:rPr lang="en-US" dirty="0" smtClean="0">
                <a:latin typeface="Arial"/>
                <a:ea typeface="Times New Roman"/>
                <a:cs typeface="B Zar"/>
              </a:rPr>
              <a:t>CRM</a:t>
            </a:r>
            <a:r>
              <a:rPr lang="fa-IR" dirty="0" smtClean="0">
                <a:latin typeface="Arial"/>
                <a:ea typeface="Times New Roman"/>
                <a:cs typeface="B Zar"/>
              </a:rPr>
              <a:t> می‌تواند با سایر سیستم ها مجتمع شود و اطلاعات مربوط به حسابداری و تولید رانیز برای مشتریان فراهم آورد</a:t>
            </a:r>
            <a:r>
              <a:rPr lang="fa-IR" dirty="0" smtClean="0">
                <a:latin typeface="Times New Roman"/>
                <a:ea typeface="Times New Roman"/>
                <a:cs typeface="B Zar"/>
              </a:rPr>
              <a:t>. </a:t>
            </a:r>
            <a:endParaRPr lang="en-US" dirty="0" smtClean="0">
              <a:latin typeface="Times New Roman"/>
              <a:ea typeface="Times New Roman"/>
            </a:endParaRPr>
          </a:p>
          <a:p>
            <a:endParaRPr lang="fa-IR"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انواع مشتری</a:t>
            </a:r>
          </a:p>
        </p:txBody>
      </p:sp>
      <p:sp>
        <p:nvSpPr>
          <p:cNvPr id="3" name="Content Placeholder 2"/>
          <p:cNvSpPr>
            <a:spLocks noGrp="1"/>
          </p:cNvSpPr>
          <p:nvPr>
            <p:ph idx="1"/>
          </p:nvPr>
        </p:nvSpPr>
        <p:spPr/>
        <p:txBody>
          <a:bodyPr/>
          <a:lstStyle/>
          <a:p>
            <a:pPr algn="just">
              <a:lnSpc>
                <a:spcPct val="115000"/>
              </a:lnSpc>
            </a:pPr>
            <a:r>
              <a:rPr lang="ar-SA" dirty="0" smtClean="0">
                <a:latin typeface="Arial"/>
                <a:ea typeface="Times New Roman"/>
                <a:cs typeface="B Zar"/>
              </a:rPr>
              <a:t>1- مشتريهاي بالقوه : افرادي كه هنوز مشتري نيستند ولي در هدف بازار قرار دارند؛</a:t>
            </a:r>
            <a:endParaRPr lang="en-US" dirty="0" smtClean="0">
              <a:latin typeface="Times New Roman"/>
              <a:ea typeface="Times New Roman"/>
            </a:endParaRPr>
          </a:p>
          <a:p>
            <a:pPr algn="just">
              <a:lnSpc>
                <a:spcPct val="115000"/>
              </a:lnSpc>
            </a:pPr>
            <a:r>
              <a:rPr lang="ar-SA" dirty="0" smtClean="0">
                <a:latin typeface="Arial"/>
                <a:ea typeface="Times New Roman"/>
                <a:cs typeface="B Zar"/>
              </a:rPr>
              <a:t>2 - مشتريهايي كه عكس العمل نشان مي دهند: مشتريان بالقوه يا احتمالي كه به يك محصول يا خدمت علاقه و واكنش نشان مي دهند. </a:t>
            </a:r>
            <a:endParaRPr lang="en-US" dirty="0" smtClean="0">
              <a:latin typeface="Times New Roman"/>
              <a:ea typeface="Times New Roman"/>
            </a:endParaRPr>
          </a:p>
          <a:p>
            <a:endParaRPr lang="fa-IR"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انواع مشتری</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pPr algn="just">
              <a:lnSpc>
                <a:spcPct val="115000"/>
              </a:lnSpc>
            </a:pPr>
            <a:r>
              <a:rPr lang="fa-IR" dirty="0" smtClean="0">
                <a:latin typeface="Arial"/>
                <a:ea typeface="Times New Roman"/>
                <a:cs typeface="B Zar"/>
              </a:rPr>
              <a:t>3</a:t>
            </a:r>
            <a:r>
              <a:rPr lang="ar-SA" dirty="0" smtClean="0">
                <a:latin typeface="Arial"/>
                <a:ea typeface="Times New Roman"/>
                <a:cs typeface="B Zar"/>
              </a:rPr>
              <a:t>- مشتريهاي بالفعل: افرادي كه در حال حاضر محصول يا خدمتي را به كار مي برند</a:t>
            </a:r>
            <a:r>
              <a:rPr lang="ar-SA" b="1" dirty="0" smtClean="0">
                <a:latin typeface="Arial"/>
                <a:ea typeface="Times New Roman"/>
                <a:cs typeface="B Zar"/>
              </a:rPr>
              <a:t>. </a:t>
            </a:r>
            <a:endParaRPr lang="en-US" dirty="0" smtClean="0">
              <a:latin typeface="Times New Roman"/>
              <a:ea typeface="Times New Roman"/>
            </a:endParaRPr>
          </a:p>
          <a:p>
            <a:pPr algn="just">
              <a:lnSpc>
                <a:spcPct val="115000"/>
              </a:lnSpc>
            </a:pPr>
            <a:r>
              <a:rPr lang="ar-SA" dirty="0" smtClean="0">
                <a:latin typeface="Arial"/>
                <a:ea typeface="Times New Roman"/>
                <a:cs typeface="B Zar"/>
              </a:rPr>
              <a:t>4 - مشتريهاي سابق: اينگونه افراد مشتريان مناسبي نيستند چرا كه مدت زيادي درهدف فروش</a:t>
            </a:r>
            <a:r>
              <a:rPr lang="ar-SA" b="1" dirty="0" smtClean="0">
                <a:latin typeface="Arial"/>
                <a:ea typeface="Times New Roman"/>
                <a:cs typeface="B Zar"/>
              </a:rPr>
              <a:t> </a:t>
            </a:r>
            <a:r>
              <a:rPr lang="ar-SA" dirty="0" smtClean="0">
                <a:latin typeface="Arial"/>
                <a:ea typeface="Times New Roman"/>
                <a:cs typeface="B Zar"/>
              </a:rPr>
              <a:t>قرار ندارند و يا خريدشان را به سمت محصولات رقيب برده اند. </a:t>
            </a:r>
            <a:endParaRPr lang="en-US" dirty="0" smtClean="0">
              <a:latin typeface="Times New Roman"/>
              <a:ea typeface="Times New Roman"/>
            </a:endParaRPr>
          </a:p>
          <a:p>
            <a:endParaRPr lang="fa-IR"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latin typeface="B Zar"/>
                <a:ea typeface="Times New Roman"/>
              </a:rPr>
              <a:t>منحني طول عمر رابطه خريدار و فروشنده</a:t>
            </a:r>
            <a:endParaRPr lang="fa-IR" dirty="0" smtClean="0">
              <a:latin typeface="B Zar"/>
              <a:ea typeface="Times New Roman"/>
            </a:endParaRPr>
          </a:p>
        </p:txBody>
      </p:sp>
      <p:sp>
        <p:nvSpPr>
          <p:cNvPr id="3" name="Content Placeholder 2"/>
          <p:cNvSpPr>
            <a:spLocks noGrp="1"/>
          </p:cNvSpPr>
          <p:nvPr>
            <p:ph idx="1"/>
          </p:nvPr>
        </p:nvSpPr>
        <p:spPr/>
        <p:txBody>
          <a:bodyPr/>
          <a:lstStyle/>
          <a:p>
            <a:r>
              <a:rPr lang="ar-SA" dirty="0" smtClean="0">
                <a:latin typeface="Arial"/>
                <a:ea typeface="Times New Roman"/>
                <a:cs typeface="B Zar"/>
              </a:rPr>
              <a:t>تئوري منحني طول عمر رابطه توسط </a:t>
            </a:r>
            <a:r>
              <a:rPr lang="en-US" dirty="0" smtClean="0">
                <a:latin typeface="Arial"/>
                <a:ea typeface="Times New Roman"/>
                <a:cs typeface="B Zar"/>
              </a:rPr>
              <a:t>DAWYER SCHURR</a:t>
            </a:r>
            <a:r>
              <a:rPr lang="ar-SA" dirty="0" smtClean="0">
                <a:latin typeface="Arial"/>
                <a:ea typeface="Times New Roman"/>
                <a:cs typeface="B Zar"/>
              </a:rPr>
              <a:t> در سال 1987 مطرح شد. اين مدل چگونگي ايجاد و توسعه يک رابطه را از مرحله آگاهي تا زوال را نشان مي دهد.</a:t>
            </a:r>
            <a:endParaRPr lang="en-US" dirty="0" smtClean="0">
              <a:latin typeface="Times New Roman"/>
              <a:ea typeface="Times New Roman"/>
            </a:endParaRPr>
          </a:p>
          <a:p>
            <a:endParaRPr lang="fa-IR"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B Zar"/>
                <a:ea typeface="Times New Roman"/>
              </a:rPr>
              <a:t>منحني طول عمر رابطه خريدار و فروشنده</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1 - مرحله آگاهي (</a:t>
            </a:r>
            <a:r>
              <a:rPr lang="en-US" dirty="0" smtClean="0">
                <a:latin typeface="Arial"/>
                <a:ea typeface="Times New Roman"/>
                <a:cs typeface="B Zar"/>
              </a:rPr>
              <a:t>AWARENESS</a:t>
            </a:r>
            <a:r>
              <a:rPr lang="ar-SA" dirty="0" smtClean="0">
                <a:latin typeface="Arial"/>
                <a:ea typeface="Times New Roman"/>
                <a:cs typeface="B Zar"/>
              </a:rPr>
              <a:t>) : اين مرحله در هر زمان و مکاني ممکن است براي يکي از طرفين اتفاق بيفتد. در اين مرحله يکي از طرفين با جلب توجه طرف ديگر به خود و طرف مقابل با داشتن انگيزه هاي مناسب وارد مرحله بعد مي شوند. </a:t>
            </a:r>
            <a:endParaRPr lang="en-US" dirty="0" smtClean="0">
              <a:latin typeface="Times New Roman"/>
              <a:ea typeface="Times New Roman"/>
            </a:endParaRPr>
          </a:p>
          <a:p>
            <a:endParaRPr lang="fa-IR"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B Zar"/>
                <a:ea typeface="Times New Roman"/>
              </a:rPr>
              <a:t>منحني طول عمر رابطه خريدار و فروشنده</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2 - مرحله اکتشاف (</a:t>
            </a:r>
            <a:r>
              <a:rPr lang="en-US" dirty="0" smtClean="0">
                <a:latin typeface="Arial"/>
                <a:ea typeface="Times New Roman"/>
                <a:cs typeface="B Zar"/>
              </a:rPr>
              <a:t>EXPLORATION</a:t>
            </a:r>
            <a:r>
              <a:rPr lang="ar-SA" dirty="0" smtClean="0">
                <a:latin typeface="Arial"/>
                <a:ea typeface="Times New Roman"/>
                <a:cs typeface="B Zar"/>
              </a:rPr>
              <a:t>) : در اين مرحله هـــــريک از طرفين مي کوشد تا با چانه زني با طرف مقابل از خصوصيات شخصيتي، قدرت، هنجارها و انتظارات وي آگاه شود. چنانچه نتايج حاصله رضايت بخش باشد، رابطه وارد مرحله بعد مي شود. </a:t>
            </a:r>
            <a:endParaRPr lang="en-US" dirty="0" smtClean="0">
              <a:latin typeface="Times New Roman"/>
              <a:ea typeface="Times New Roman"/>
            </a:endParaRPr>
          </a:p>
          <a:p>
            <a:endParaRPr lang="fa-IR"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B Zar"/>
                <a:ea typeface="Times New Roman"/>
              </a:rPr>
              <a:t>منحني طول عمر رابطه خريدار و فروشنده</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3 - مرحله گسترش (</a:t>
            </a:r>
            <a:r>
              <a:rPr lang="en-US" dirty="0" smtClean="0">
                <a:latin typeface="Arial"/>
                <a:ea typeface="Times New Roman"/>
                <a:cs typeface="B Zar"/>
              </a:rPr>
              <a:t>EXPANSION</a:t>
            </a:r>
            <a:r>
              <a:rPr lang="ar-SA" dirty="0" smtClean="0">
                <a:latin typeface="Arial"/>
                <a:ea typeface="Times New Roman"/>
                <a:cs typeface="B Zar"/>
              </a:rPr>
              <a:t>) : در اين مرحله نتايج رضايت بخش از رابطه باعث گسترش رابطه و طولاني تر شدن آن مي شود. در غيـــر اين صورت رابطه وارد مرحله زوال مي شود. </a:t>
            </a:r>
            <a:endParaRPr lang="en-US" dirty="0" smtClean="0">
              <a:latin typeface="Times New Roman"/>
              <a:ea typeface="Times New Roman"/>
            </a:endParaRPr>
          </a:p>
          <a:p>
            <a:endParaRPr lang="fa-I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Arial"/>
                <a:ea typeface="Times New Roman"/>
              </a:rPr>
              <a:t>تعریف </a:t>
            </a:r>
            <a:r>
              <a:rPr lang="en-US" dirty="0" smtClean="0">
                <a:latin typeface="Arial"/>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مديريت ارتباط با مشتري در واقع يك استراتژي كلي تجاري است كه شركتها را قادر به مديريت موثر ارتباط با مشتريانشان مي سازد. مديريت ارتباط با مشتري يك ديد و شماي كلي از مشتريان هر سازمان را براي اعضاي آن سازمان به تصوير مي كشد. </a:t>
            </a:r>
            <a:endParaRPr lang="fa-IR"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B Zar"/>
                <a:ea typeface="Times New Roman"/>
              </a:rPr>
              <a:t>منحني طول عمر رابطه خريدار و فروشنده</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4 - مرحله تعهد (</a:t>
            </a:r>
            <a:r>
              <a:rPr lang="en-US" dirty="0" smtClean="0">
                <a:latin typeface="Arial"/>
                <a:ea typeface="Times New Roman"/>
                <a:cs typeface="B Zar"/>
              </a:rPr>
              <a:t>COMMITMENT</a:t>
            </a:r>
            <a:r>
              <a:rPr lang="fa-IR" dirty="0" smtClean="0">
                <a:latin typeface="Arial"/>
                <a:ea typeface="Times New Roman"/>
                <a:cs typeface="B Zar"/>
              </a:rPr>
              <a:t>) : اين مرحله مادامي که طرفين به گزينه هاي مناسب تر نرسيده اند و يا اينکه طرفين به دستيابي به اهداف خود اميدوارند ادامه مي يابد. درغير اين صورت رابطه وارد مرحله زوال مي شود</a:t>
            </a:r>
            <a:endParaRPr lang="en-US" dirty="0" smtClean="0">
              <a:latin typeface="Times New Roman"/>
              <a:ea typeface="Times New Roman"/>
            </a:endParaRPr>
          </a:p>
          <a:p>
            <a:endParaRPr lang="fa-IR"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B Zar"/>
                <a:ea typeface="Times New Roman"/>
              </a:rPr>
              <a:t>منحني طول عمر رابطه خريدار و فروشنده</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5 - مرحله زوال (</a:t>
            </a:r>
            <a:r>
              <a:rPr lang="en-US" dirty="0" smtClean="0">
                <a:latin typeface="Arial"/>
                <a:ea typeface="Times New Roman"/>
                <a:cs typeface="B Zar"/>
              </a:rPr>
              <a:t>DISSOLUTION</a:t>
            </a:r>
            <a:r>
              <a:rPr lang="fa-IR" dirty="0" smtClean="0">
                <a:latin typeface="Arial"/>
                <a:ea typeface="Times New Roman"/>
                <a:cs typeface="B Zar"/>
              </a:rPr>
              <a:t>) : در اين مرحله يکي از طرفين يا هر دو طرف با فرض اينکه ادامه رابطه بين آنها ارزشي ايجاد نخواهدکرد، رابطه را ضعيف و يا بلافاصله قطع مي کند که البته روند زوال بسته به ميزان تعهد يک طرف به طرف مقابل دارد.</a:t>
            </a:r>
            <a:endParaRPr lang="en-US" dirty="0" smtClean="0">
              <a:latin typeface="Times New Roman"/>
              <a:ea typeface="Times New Roman"/>
            </a:endParaRPr>
          </a:p>
          <a:p>
            <a:endParaRPr lang="fa-IR"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ارزش طول زندگي مشتری</a:t>
            </a:r>
          </a:p>
        </p:txBody>
      </p:sp>
      <p:sp>
        <p:nvSpPr>
          <p:cNvPr id="3" name="Content Placeholder 2"/>
          <p:cNvSpPr>
            <a:spLocks noGrp="1"/>
          </p:cNvSpPr>
          <p:nvPr>
            <p:ph idx="1"/>
          </p:nvPr>
        </p:nvSpPr>
        <p:spPr/>
        <p:txBody>
          <a:bodyPr/>
          <a:lstStyle/>
          <a:p>
            <a:pPr algn="just">
              <a:lnSpc>
                <a:spcPct val="115000"/>
              </a:lnSpc>
            </a:pPr>
            <a:r>
              <a:rPr lang="ar-SA" dirty="0" smtClean="0">
                <a:latin typeface="Arial"/>
                <a:ea typeface="Times New Roman"/>
                <a:cs typeface="B Zar"/>
              </a:rPr>
              <a:t>مقدار سودي است که يک مشتري مي تواند در طول عمر مشتري بودن خود براي يک شرکت به ارمغان بياورد.</a:t>
            </a:r>
            <a:endParaRPr lang="en-US" dirty="0" smtClean="0">
              <a:latin typeface="Times New Roman"/>
              <a:ea typeface="Times New Roman"/>
            </a:endParaRPr>
          </a:p>
          <a:p>
            <a:r>
              <a:rPr lang="fa-IR" dirty="0" smtClean="0">
                <a:latin typeface="Arial"/>
                <a:ea typeface="Times New Roman"/>
                <a:cs typeface="B Zar"/>
              </a:rPr>
              <a:t>اين مقدار درحقيقت همان ارزش خالص فعلي مشتري است که برابر با ارزش فعلي حاصل تفاضل جريانهاي خروجي از شرکت براي جذب و نگهداري مشتري و جريانهاي ورودي ناشي ازکل خريدهايي است که مشتري در طول عمر خود انجام مي دهد. </a:t>
            </a:r>
            <a:endParaRPr lang="fa-IR"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ارزش طول زندگي مشتری</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تحقيقاتي که در اين زمينه در دانشگاه هاروارد انجام شده نشان مي دهد که اين مقدار براي يک پيتزافروشي 8000 دلار و براي يک توليدکننده خودرو 332 هزار دلار و براي يک شرکت هواپيمايي چيزي بالغ بر يک ميليارد دلار است.</a:t>
            </a:r>
            <a:endParaRPr lang="en-US" dirty="0" smtClean="0">
              <a:latin typeface="Times New Roman"/>
              <a:ea typeface="Times New Roman"/>
            </a:endParaRPr>
          </a:p>
          <a:p>
            <a:endParaRPr lang="fa-IR"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مدل سطل سوراخ دار</a:t>
            </a:r>
            <a:r>
              <a:rPr lang="fa-IR" dirty="0" smtClean="0">
                <a:cs typeface="B Zar" pitchFamily="2" charset="-78"/>
              </a:rPr>
              <a:t> </a:t>
            </a:r>
            <a:endParaRPr lang="fa-IR" dirty="0" smtClean="0">
              <a:latin typeface="B Zar"/>
              <a:ea typeface="Times New Roman"/>
            </a:endParaRPr>
          </a:p>
        </p:txBody>
      </p:sp>
      <p:sp>
        <p:nvSpPr>
          <p:cNvPr id="3" name="Content Placeholder 2"/>
          <p:cNvSpPr>
            <a:spLocks noGrp="1"/>
          </p:cNvSpPr>
          <p:nvPr>
            <p:ph idx="1"/>
          </p:nvPr>
        </p:nvSpPr>
        <p:spPr/>
        <p:txBody>
          <a:bodyPr/>
          <a:lstStyle/>
          <a:p>
            <a:r>
              <a:rPr lang="fa-IR" dirty="0" smtClean="0">
                <a:latin typeface="Arial"/>
                <a:ea typeface="Times New Roman"/>
                <a:cs typeface="B Zar"/>
              </a:rPr>
              <a:t>اگر ما انباره مشتريان يک شرکت را به يک سطل تشبيه کنيم که چند سوراخ در انتهاي آن دارد. در گذشته شرکتها مي توانستند اين سطل را از مشتريان جديد و فراوان پر کنند و بابت از دست دادن مشتريان قديمي به علت وجود سوراخ درانتهاي سطل نگراني نداشته باشند.</a:t>
            </a:r>
            <a:endParaRPr lang="fa-IR"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مدل سطل سوراخ دار</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ولي امروزه شرکتها نگران سطح و ميزان نگهداري مشتريان خود هستند و مي دانند که همواره بايد اين ميزان درحد مطلوبي باشد، آنها مي دانند اگر نگران ميزان ريزش مشتريانشان نباشند طولي نخواهد کشيد که انباره آنان را تنها مشتريان حبس شده تشکيل خواهند داد و بزودي نابود خواهند شد. </a:t>
            </a:r>
            <a:endParaRPr lang="en-US" dirty="0" smtClean="0">
              <a:latin typeface="Times New Roman"/>
              <a:ea typeface="Times New Roman"/>
            </a:endParaRPr>
          </a:p>
          <a:p>
            <a:endParaRPr lang="fa-IR"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مدل سطل سوراخ دار</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pPr algn="just">
              <a:lnSpc>
                <a:spcPct val="115000"/>
              </a:lnSpc>
            </a:pPr>
            <a:r>
              <a:rPr lang="ar-SA" dirty="0" smtClean="0">
                <a:latin typeface="Arial"/>
                <a:ea typeface="Times New Roman"/>
                <a:cs typeface="B Zar"/>
              </a:rPr>
              <a:t>اما سوالي که ممکن است مطرح شود آن است که: مشتريان چه احتياجي به روابط دارند؟</a:t>
            </a:r>
            <a:endParaRPr lang="en-US" dirty="0" smtClean="0">
              <a:latin typeface="Times New Roman"/>
              <a:ea typeface="Times New Roman"/>
            </a:endParaRPr>
          </a:p>
          <a:p>
            <a:pPr algn="just">
              <a:lnSpc>
                <a:spcPct val="115000"/>
              </a:lnSpc>
            </a:pPr>
            <a:r>
              <a:rPr lang="ar-SA" dirty="0" smtClean="0">
                <a:latin typeface="Arial"/>
                <a:ea typeface="Times New Roman"/>
                <a:cs typeface="B Zar"/>
              </a:rPr>
              <a:t>اصولاً روابط در هر جايي که جرياني از منــــافع برقرار باشد به وجود مي آيد. در دنياي امروز خريداران براي تصميم گيري در فرايند خريد، با سوالات و اما و اگرهاي بسياري روبرو هستند. </a:t>
            </a:r>
            <a:endParaRPr lang="en-US" dirty="0" smtClean="0">
              <a:latin typeface="Times New Roman"/>
              <a:ea typeface="Times New Roman"/>
            </a:endParaRPr>
          </a:p>
          <a:p>
            <a:endParaRPr lang="fa-IR"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مدل سطل سوراخ دار</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کالاها و محصولات مشابه باعث شده مشتريان با حق انتخابهاي فراوان روبرو شوند، پيچيدگيها، تغييرات مداوم کالاها و خدمات، عدم قطعيتها همه و همه بر دشواريهــــــاي فرايند خريد مي افزايند. لذا مشاهده مي شود که مشتريان هم از ايجاد روابط، منافع و اهداف خاص خود را دنبــال مي کنند.</a:t>
            </a:r>
            <a:endParaRPr lang="en-US" dirty="0" smtClean="0">
              <a:latin typeface="Times New Roman"/>
              <a:ea typeface="Times New Roman"/>
            </a:endParaRPr>
          </a:p>
          <a:p>
            <a:endParaRPr lang="fa-IR"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روندهاي ارتباط با مشتريان</a:t>
            </a:r>
          </a:p>
        </p:txBody>
      </p:sp>
      <p:sp>
        <p:nvSpPr>
          <p:cNvPr id="3" name="Content Placeholder 2"/>
          <p:cNvSpPr>
            <a:spLocks noGrp="1"/>
          </p:cNvSpPr>
          <p:nvPr>
            <p:ph idx="1"/>
          </p:nvPr>
        </p:nvSpPr>
        <p:spPr/>
        <p:txBody>
          <a:bodyPr>
            <a:normAutofit lnSpcReduction="10000"/>
          </a:bodyPr>
          <a:lstStyle/>
          <a:p>
            <a:r>
              <a:rPr lang="ar-SA" dirty="0" smtClean="0">
                <a:latin typeface="Arial"/>
                <a:ea typeface="Times New Roman"/>
                <a:cs typeface="B Zar"/>
              </a:rPr>
              <a:t>كليد رشد كسب و كار</a:t>
            </a:r>
            <a:r>
              <a:rPr lang="fa-IR" dirty="0" smtClean="0">
                <a:latin typeface="Arial"/>
                <a:ea typeface="Times New Roman"/>
                <a:cs typeface="B Zar"/>
              </a:rPr>
              <a:t>، </a:t>
            </a:r>
            <a:r>
              <a:rPr lang="ar-SA" dirty="0" smtClean="0">
                <a:latin typeface="Arial"/>
                <a:ea typeface="Times New Roman"/>
                <a:cs typeface="B Zar"/>
              </a:rPr>
              <a:t>در ارتباط</a:t>
            </a:r>
            <a:r>
              <a:rPr lang="fa-IR" dirty="0" smtClean="0">
                <a:latin typeface="Arial"/>
                <a:ea typeface="Times New Roman"/>
                <a:cs typeface="B Zar"/>
              </a:rPr>
              <a:t> موفق آن</a:t>
            </a:r>
            <a:r>
              <a:rPr lang="ar-SA" dirty="0" smtClean="0">
                <a:latin typeface="Arial"/>
                <a:ea typeface="Times New Roman"/>
                <a:cs typeface="B Zar"/>
              </a:rPr>
              <a:t> با مشتري نهفته است</a:t>
            </a:r>
            <a:r>
              <a:rPr lang="fa-IR" dirty="0" smtClean="0">
                <a:latin typeface="Arial"/>
                <a:ea typeface="Times New Roman"/>
                <a:cs typeface="B Zar"/>
              </a:rPr>
              <a:t>؛</a:t>
            </a:r>
            <a:r>
              <a:rPr lang="ar-SA" dirty="0" smtClean="0">
                <a:latin typeface="Arial"/>
                <a:ea typeface="Times New Roman"/>
                <a:cs typeface="B Zar"/>
              </a:rPr>
              <a:t> اين كار شامل شناخت و رديابي نيازها، رفتارها و </a:t>
            </a:r>
            <a:r>
              <a:rPr lang="fa-IR" dirty="0" smtClean="0">
                <a:latin typeface="Arial"/>
                <a:ea typeface="Times New Roman"/>
                <a:cs typeface="B Zar"/>
              </a:rPr>
              <a:t>چرخه</a:t>
            </a:r>
            <a:r>
              <a:rPr lang="ar-SA" dirty="0" smtClean="0">
                <a:latin typeface="Arial"/>
                <a:ea typeface="Times New Roman"/>
                <a:cs typeface="B Zar"/>
              </a:rPr>
              <a:t> زندگي مشتري بوده و همچنين مستلزم استفاده از اين اطلاعات در جهت ايجاد ارزش براي مشتري مي‌باش</a:t>
            </a:r>
            <a:r>
              <a:rPr lang="fa-IR" dirty="0" smtClean="0">
                <a:latin typeface="Arial"/>
                <a:ea typeface="Times New Roman"/>
                <a:cs typeface="B Zar"/>
              </a:rPr>
              <a:t>د. </a:t>
            </a:r>
            <a:r>
              <a:rPr lang="ar-SA" dirty="0" smtClean="0">
                <a:latin typeface="Arial"/>
                <a:ea typeface="Times New Roman"/>
                <a:cs typeface="B Zar"/>
              </a:rPr>
              <a:t>از مهم‌ترين روندهاي</a:t>
            </a:r>
            <a:r>
              <a:rPr lang="fa-IR" dirty="0" smtClean="0">
                <a:latin typeface="Arial"/>
                <a:ea typeface="Times New Roman"/>
                <a:cs typeface="B Zar"/>
              </a:rPr>
              <a:t>ی که موجب</a:t>
            </a:r>
            <a:r>
              <a:rPr lang="ar-SA" dirty="0" smtClean="0">
                <a:latin typeface="Arial"/>
                <a:ea typeface="Times New Roman"/>
                <a:cs typeface="B Zar"/>
              </a:rPr>
              <a:t> ارتباط</a:t>
            </a:r>
            <a:r>
              <a:rPr lang="fa-IR" dirty="0" smtClean="0">
                <a:latin typeface="Arial"/>
                <a:ea typeface="Times New Roman"/>
                <a:cs typeface="B Zar"/>
              </a:rPr>
              <a:t> ارزش‌آفرين</a:t>
            </a:r>
            <a:r>
              <a:rPr lang="ar-SA" dirty="0" smtClean="0">
                <a:latin typeface="Arial"/>
                <a:ea typeface="Times New Roman"/>
                <a:cs typeface="B Zar"/>
              </a:rPr>
              <a:t> با مشتري </a:t>
            </a:r>
            <a:r>
              <a:rPr lang="fa-IR" dirty="0" smtClean="0">
                <a:latin typeface="Arial"/>
                <a:ea typeface="Times New Roman"/>
                <a:cs typeface="B Zar"/>
              </a:rPr>
              <a:t>مي‏شود، </a:t>
            </a:r>
            <a:r>
              <a:rPr lang="ar-SA" dirty="0" smtClean="0">
                <a:latin typeface="Arial"/>
                <a:ea typeface="Times New Roman"/>
                <a:cs typeface="B Zar"/>
              </a:rPr>
              <a:t>عبارتند از سرعت ارائ</a:t>
            </a:r>
            <a:r>
              <a:rPr lang="fa-IR" dirty="0" smtClean="0">
                <a:latin typeface="Arial"/>
                <a:ea typeface="Times New Roman"/>
                <a:cs typeface="B Zar"/>
              </a:rPr>
              <a:t>ه</a:t>
            </a:r>
            <a:r>
              <a:rPr lang="ar-SA" dirty="0" smtClean="0">
                <a:latin typeface="Arial"/>
                <a:ea typeface="Times New Roman"/>
                <a:cs typeface="B Zar"/>
              </a:rPr>
              <a:t> خدمات، خويش</a:t>
            </a:r>
            <a:r>
              <a:rPr lang="fa-IR" dirty="0" smtClean="0">
                <a:latin typeface="Arial"/>
                <a:ea typeface="Times New Roman"/>
                <a:cs typeface="B Zar"/>
              </a:rPr>
              <a:t>‌</a:t>
            </a:r>
            <a:r>
              <a:rPr lang="ar-SA" dirty="0" smtClean="0">
                <a:latin typeface="Arial"/>
                <a:ea typeface="Times New Roman"/>
                <a:cs typeface="B Zar"/>
              </a:rPr>
              <a:t>خدمتي، يكپارچه</a:t>
            </a:r>
            <a:r>
              <a:rPr lang="fa-IR" dirty="0" smtClean="0">
                <a:latin typeface="Arial"/>
                <a:ea typeface="Times New Roman"/>
                <a:cs typeface="B Zar"/>
              </a:rPr>
              <a:t>‌</a:t>
            </a:r>
            <a:r>
              <a:rPr lang="ar-SA" dirty="0" smtClean="0">
                <a:latin typeface="Arial"/>
                <a:ea typeface="Times New Roman"/>
                <a:cs typeface="B Zar"/>
              </a:rPr>
              <a:t>سازي، سهولت استفاده</a:t>
            </a:r>
            <a:r>
              <a:rPr lang="fa-IR" dirty="0" smtClean="0">
                <a:latin typeface="Arial"/>
                <a:ea typeface="Times New Roman"/>
                <a:cs typeface="B Zar"/>
              </a:rPr>
              <a:t> و رضايت مشتري</a:t>
            </a:r>
            <a:r>
              <a:rPr lang="ar-SA" dirty="0" smtClean="0">
                <a:latin typeface="Arial"/>
                <a:ea typeface="Times New Roman"/>
                <a:cs typeface="B Zar"/>
              </a:rPr>
              <a:t>. </a:t>
            </a:r>
            <a:endParaRPr lang="en-US" dirty="0" smtClean="0">
              <a:latin typeface="Times New Roman"/>
              <a:ea typeface="Times New Roman"/>
            </a:endParaRPr>
          </a:p>
          <a:p>
            <a:endParaRPr lang="fa-IR"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روندهاي ارتباط با مشتريان</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روندها مسائلي جهاني هستند</a:t>
            </a:r>
            <a:r>
              <a:rPr lang="fa-IR" dirty="0" smtClean="0">
                <a:latin typeface="Arial"/>
                <a:ea typeface="Times New Roman"/>
                <a:cs typeface="B Zar"/>
              </a:rPr>
              <a:t> که</a:t>
            </a:r>
            <a:r>
              <a:rPr lang="ar-SA" dirty="0" smtClean="0">
                <a:latin typeface="Arial"/>
                <a:ea typeface="Times New Roman"/>
                <a:cs typeface="B Zar"/>
              </a:rPr>
              <a:t> معمولاً به آرامي آغاز مي‌شوند و تقريباً پنج الي ده سال به طول مي‌انجامند</a:t>
            </a:r>
            <a:r>
              <a:rPr lang="fa-IR" dirty="0" smtClean="0">
                <a:latin typeface="Arial"/>
                <a:ea typeface="Times New Roman"/>
                <a:cs typeface="B Zar"/>
              </a:rPr>
              <a:t>؛ </a:t>
            </a:r>
            <a:r>
              <a:rPr lang="ar-SA" dirty="0" smtClean="0">
                <a:latin typeface="Arial"/>
                <a:ea typeface="Times New Roman"/>
                <a:cs typeface="B Zar"/>
              </a:rPr>
              <a:t>اما با افزايش نيازهاي </a:t>
            </a:r>
            <a:r>
              <a:rPr lang="fa-IR" dirty="0" smtClean="0">
                <a:latin typeface="Arial"/>
                <a:ea typeface="Times New Roman"/>
                <a:cs typeface="B Zar"/>
              </a:rPr>
              <a:t>سازمان</a:t>
            </a:r>
            <a:r>
              <a:rPr lang="ar-SA" dirty="0" smtClean="0">
                <a:latin typeface="Arial"/>
                <a:ea typeface="Times New Roman"/>
                <a:cs typeface="B Zar"/>
              </a:rPr>
              <a:t> و مصرف‌كنندگان</a:t>
            </a:r>
            <a:r>
              <a:rPr lang="fa-IR" dirty="0" smtClean="0">
                <a:latin typeface="Arial"/>
                <a:ea typeface="Times New Roman"/>
                <a:cs typeface="B Zar"/>
              </a:rPr>
              <a:t>، </a:t>
            </a:r>
            <a:r>
              <a:rPr lang="ar-SA" dirty="0" smtClean="0">
                <a:latin typeface="Arial"/>
                <a:ea typeface="Times New Roman"/>
                <a:cs typeface="B Zar"/>
              </a:rPr>
              <a:t>به سرعت پراكنده و منتشر مي‌شوند. شبكه </a:t>
            </a:r>
            <a:r>
              <a:rPr lang="fa-IR" dirty="0" smtClean="0">
                <a:latin typeface="Arial"/>
                <a:ea typeface="Times New Roman"/>
                <a:cs typeface="B Zar"/>
              </a:rPr>
              <a:t>نمونه‏اي از</a:t>
            </a:r>
            <a:r>
              <a:rPr lang="ar-SA" dirty="0" smtClean="0">
                <a:latin typeface="Arial"/>
                <a:ea typeface="Times New Roman"/>
                <a:cs typeface="B Zar"/>
              </a:rPr>
              <a:t> يك روند است</a:t>
            </a:r>
            <a:r>
              <a:rPr lang="fa-IR" dirty="0" smtClean="0">
                <a:latin typeface="Arial"/>
                <a:ea typeface="Times New Roman"/>
                <a:cs typeface="B Zar"/>
              </a:rPr>
              <a:t>؛</a:t>
            </a:r>
            <a:r>
              <a:rPr lang="ar-SA" dirty="0" smtClean="0">
                <a:latin typeface="Arial"/>
                <a:ea typeface="Times New Roman"/>
                <a:cs typeface="B Zar"/>
              </a:rPr>
              <a:t> اين مفهوم در سال 1989 به آرامي در سوئيس به كار گرفته شد و با روي كار آمدن گردشگر </a:t>
            </a:r>
            <a:r>
              <a:rPr lang="en-US" dirty="0" smtClean="0">
                <a:latin typeface="Arial"/>
                <a:ea typeface="Times New Roman"/>
                <a:cs typeface="B Zar"/>
              </a:rPr>
              <a:t>Mosaic</a:t>
            </a:r>
            <a:r>
              <a:rPr lang="ar-SA" dirty="0" smtClean="0">
                <a:latin typeface="Arial"/>
                <a:ea typeface="Times New Roman"/>
                <a:cs typeface="B Zar"/>
              </a:rPr>
              <a:t> به بازارهاي جهاني راه پيدا نمود. </a:t>
            </a:r>
            <a:endParaRPr lang="en-US" dirty="0" smtClean="0">
              <a:latin typeface="Times New Roman"/>
              <a:ea typeface="Times New Roman"/>
            </a:endParaRPr>
          </a:p>
          <a:p>
            <a:endParaRPr lang="fa-I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Arial"/>
                <a:ea typeface="Times New Roman"/>
              </a:rPr>
              <a:t>تعریف </a:t>
            </a:r>
            <a:r>
              <a:rPr lang="en-US" dirty="0" smtClean="0">
                <a:latin typeface="Arial"/>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بر اساس مفاهيم مديريت ارتباط با مشتري، هر شخصي در سازمان مي بايستي روي مشتري و اطلاعات مربوط به او متمركز بوده و از اين رو اطلاعات مشتريان يك سازمان يا يك بنگاه اقتصادي بايستي به طور كامل و يكسان در اختيار تمامي بخشهاي مرتبط با مشتري قرار داده شود. </a:t>
            </a:r>
            <a:endParaRPr lang="fa-IR"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الف) سرعت ارائه خدمات</a:t>
            </a:r>
          </a:p>
        </p:txBody>
      </p:sp>
      <p:sp>
        <p:nvSpPr>
          <p:cNvPr id="3" name="Content Placeholder 2"/>
          <p:cNvSpPr>
            <a:spLocks noGrp="1"/>
          </p:cNvSpPr>
          <p:nvPr>
            <p:ph idx="1"/>
          </p:nvPr>
        </p:nvSpPr>
        <p:spPr/>
        <p:txBody>
          <a:bodyPr/>
          <a:lstStyle/>
          <a:p>
            <a:r>
              <a:rPr lang="ar-SA" dirty="0" smtClean="0">
                <a:latin typeface="Arial"/>
                <a:ea typeface="Times New Roman"/>
                <a:cs typeface="B Zar"/>
              </a:rPr>
              <a:t>سرعت ارائ</a:t>
            </a:r>
            <a:r>
              <a:rPr lang="fa-IR" dirty="0" smtClean="0">
                <a:latin typeface="Arial"/>
                <a:ea typeface="Times New Roman"/>
                <a:cs typeface="B Zar"/>
              </a:rPr>
              <a:t>ه</a:t>
            </a:r>
            <a:r>
              <a:rPr lang="ar-SA" dirty="0" smtClean="0">
                <a:latin typeface="Arial"/>
                <a:ea typeface="Times New Roman"/>
                <a:cs typeface="B Zar"/>
              </a:rPr>
              <a:t> خدمات براي مشتري‌ها بسيار اهميت دارد. مشتري‌ها به تأخير علاقه‌اي ندارند و از منتظر ماندن بيزارند و هر چقدر زمان برايشان اهميت بيشتري پيدا كند</a:t>
            </a:r>
            <a:r>
              <a:rPr lang="fa-IR" dirty="0" smtClean="0">
                <a:latin typeface="Arial"/>
                <a:ea typeface="Times New Roman"/>
                <a:cs typeface="B Zar"/>
              </a:rPr>
              <a:t>، </a:t>
            </a:r>
            <a:r>
              <a:rPr lang="ar-SA" dirty="0" smtClean="0">
                <a:latin typeface="Arial"/>
                <a:ea typeface="Times New Roman"/>
                <a:cs typeface="B Zar"/>
              </a:rPr>
              <a:t>به دنبال </a:t>
            </a:r>
            <a:r>
              <a:rPr lang="fa-IR" dirty="0" smtClean="0">
                <a:latin typeface="Arial"/>
                <a:ea typeface="Times New Roman"/>
                <a:cs typeface="B Zar"/>
              </a:rPr>
              <a:t>سازمان‏هايي</a:t>
            </a:r>
            <a:r>
              <a:rPr lang="ar-SA" dirty="0" smtClean="0">
                <a:latin typeface="Arial"/>
                <a:ea typeface="Times New Roman"/>
                <a:cs typeface="B Zar"/>
              </a:rPr>
              <a:t>‌ خواهند بود كه خدمات خود را با سرعت بيشتري ارائه مي‌نمايند</a:t>
            </a:r>
            <a:r>
              <a:rPr lang="fa-IR" dirty="0" smtClean="0">
                <a:latin typeface="Arial"/>
                <a:ea typeface="Times New Roman"/>
                <a:cs typeface="B Zar"/>
              </a:rPr>
              <a:t>. </a:t>
            </a:r>
            <a:endParaRPr lang="fa-IR"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الف) سرعت ارائه خدمات</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با </a:t>
            </a:r>
            <a:r>
              <a:rPr lang="ar-SA" dirty="0" smtClean="0">
                <a:latin typeface="Arial"/>
                <a:ea typeface="Times New Roman"/>
                <a:cs typeface="B Zar"/>
              </a:rPr>
              <a:t>افزايش سرعت ارائ</a:t>
            </a:r>
            <a:r>
              <a:rPr lang="fa-IR" dirty="0" smtClean="0">
                <a:latin typeface="Arial"/>
                <a:ea typeface="Times New Roman"/>
                <a:cs typeface="B Zar"/>
              </a:rPr>
              <a:t>ه</a:t>
            </a:r>
            <a:r>
              <a:rPr lang="ar-SA" dirty="0" smtClean="0">
                <a:latin typeface="Arial"/>
                <a:ea typeface="Times New Roman"/>
                <a:cs typeface="B Zar"/>
              </a:rPr>
              <a:t> خدمات، انتظارات مشتري‌ها در جهت دريافت خدمات بيشتر، افزايش پيدا مي‌كند. بنابراين، ابزارهاي كاربردي خدماتي بايد به سهولت قابل استفاده بوده و فضايي راحت و دوستانه داشته باشند. </a:t>
            </a:r>
            <a:endParaRPr lang="en-US" dirty="0" smtClean="0">
              <a:latin typeface="Times New Roman"/>
              <a:ea typeface="Times New Roman"/>
            </a:endParaRPr>
          </a:p>
          <a:p>
            <a:endParaRPr lang="fa-IR"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الف) سرعت ارائه خدمات</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مشتري‌ها از معاملات كسب و كاري آهسته و مشكل اجتناب مي‌كنند. آنها معمولاً سيستم‌هاي خويش</a:t>
            </a:r>
            <a:r>
              <a:rPr lang="fa-IR" dirty="0" smtClean="0">
                <a:latin typeface="Arial"/>
                <a:ea typeface="Times New Roman"/>
                <a:cs typeface="B Zar"/>
              </a:rPr>
              <a:t>‌</a:t>
            </a:r>
            <a:r>
              <a:rPr lang="ar-SA" dirty="0" smtClean="0">
                <a:latin typeface="Arial"/>
                <a:ea typeface="Times New Roman"/>
                <a:cs typeface="B Zar"/>
              </a:rPr>
              <a:t>خدمتي</a:t>
            </a:r>
            <a:r>
              <a:rPr lang="fa-IR" dirty="0" smtClean="0">
                <a:latin typeface="Arial"/>
                <a:ea typeface="Times New Roman"/>
                <a:cs typeface="B Zar"/>
              </a:rPr>
              <a:t> (</a:t>
            </a:r>
            <a:r>
              <a:rPr lang="en-US" dirty="0" smtClean="0">
                <a:latin typeface="Arial"/>
                <a:ea typeface="Times New Roman"/>
                <a:cs typeface="B Zar"/>
              </a:rPr>
              <a:t>Self - Service</a:t>
            </a:r>
            <a:r>
              <a:rPr lang="fa-IR" dirty="0" smtClean="0">
                <a:latin typeface="Arial"/>
                <a:ea typeface="Times New Roman"/>
                <a:cs typeface="B Zar"/>
              </a:rPr>
              <a:t>) </a:t>
            </a:r>
            <a:r>
              <a:rPr lang="ar-SA" dirty="0" smtClean="0">
                <a:latin typeface="Arial"/>
                <a:ea typeface="Times New Roman"/>
                <a:cs typeface="B Zar"/>
              </a:rPr>
              <a:t>را بهتر مي‌پسندند</a:t>
            </a:r>
            <a:r>
              <a:rPr lang="fa-IR" dirty="0" smtClean="0">
                <a:latin typeface="Arial"/>
                <a:ea typeface="Times New Roman"/>
                <a:cs typeface="B Zar"/>
              </a:rPr>
              <a:t>، </a:t>
            </a:r>
            <a:r>
              <a:rPr lang="ar-SA" dirty="0" smtClean="0">
                <a:latin typeface="Arial"/>
                <a:ea typeface="Times New Roman"/>
                <a:cs typeface="B Zar"/>
              </a:rPr>
              <a:t>چون اين سيستم‌ها 24 ساعت روز و 7 روز هفته فعال هستند</a:t>
            </a:r>
            <a:r>
              <a:rPr lang="fa-IR" dirty="0" smtClean="0">
                <a:latin typeface="Arial"/>
                <a:ea typeface="Times New Roman"/>
                <a:cs typeface="B Zar"/>
              </a:rPr>
              <a:t> و</a:t>
            </a:r>
            <a:r>
              <a:rPr lang="ar-SA" dirty="0" smtClean="0">
                <a:latin typeface="Arial"/>
                <a:ea typeface="Times New Roman"/>
                <a:cs typeface="B Zar"/>
              </a:rPr>
              <a:t> مي‌توان بدون استفاده از </a:t>
            </a:r>
            <a:r>
              <a:rPr lang="fa-IR" dirty="0" smtClean="0">
                <a:latin typeface="Arial"/>
                <a:ea typeface="Times New Roman"/>
                <a:cs typeface="B Zar"/>
              </a:rPr>
              <a:t>کارکنان </a:t>
            </a:r>
            <a:r>
              <a:rPr lang="ar-SA" dirty="0" smtClean="0">
                <a:latin typeface="Arial"/>
                <a:ea typeface="Times New Roman"/>
                <a:cs typeface="B Zar"/>
              </a:rPr>
              <a:t>بخش فروش، از طريق اين خدمات به جستجوي اطلاعات و محصولات مورد نظر پرداخت. </a:t>
            </a:r>
            <a:endParaRPr lang="en-US" dirty="0" smtClean="0">
              <a:latin typeface="Times New Roman"/>
              <a:ea typeface="Times New Roman"/>
            </a:endParaRPr>
          </a:p>
          <a:p>
            <a:endParaRPr lang="fa-IR"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ب) خويش‌خدمتي</a:t>
            </a:r>
          </a:p>
        </p:txBody>
      </p:sp>
      <p:sp>
        <p:nvSpPr>
          <p:cNvPr id="3" name="Content Placeholder 2"/>
          <p:cNvSpPr>
            <a:spLocks noGrp="1"/>
          </p:cNvSpPr>
          <p:nvPr>
            <p:ph idx="1"/>
          </p:nvPr>
        </p:nvSpPr>
        <p:spPr/>
        <p:txBody>
          <a:bodyPr/>
          <a:lstStyle/>
          <a:p>
            <a:r>
              <a:rPr lang="ar-SA" dirty="0" smtClean="0">
                <a:latin typeface="Arial"/>
                <a:ea typeface="Times New Roman"/>
                <a:cs typeface="B Zar"/>
              </a:rPr>
              <a:t>علاقه و تمايل مشتري‌ها به خويش</a:t>
            </a:r>
            <a:r>
              <a:rPr lang="fa-IR" dirty="0" smtClean="0">
                <a:latin typeface="Arial"/>
                <a:ea typeface="Times New Roman"/>
                <a:cs typeface="B Zar"/>
              </a:rPr>
              <a:t>‌</a:t>
            </a:r>
            <a:r>
              <a:rPr lang="ar-SA" dirty="0" smtClean="0">
                <a:latin typeface="Arial"/>
                <a:ea typeface="Times New Roman"/>
                <a:cs typeface="B Zar"/>
              </a:rPr>
              <a:t>خدمتي</a:t>
            </a:r>
            <a:r>
              <a:rPr lang="fa-IR" dirty="0" smtClean="0">
                <a:latin typeface="Arial"/>
                <a:ea typeface="Times New Roman"/>
                <a:cs typeface="B Zar"/>
              </a:rPr>
              <a:t>، در سازمان‏هاي</a:t>
            </a:r>
            <a:r>
              <a:rPr lang="ar-SA" dirty="0" smtClean="0">
                <a:latin typeface="Arial"/>
                <a:ea typeface="Times New Roman"/>
                <a:cs typeface="B Zar"/>
              </a:rPr>
              <a:t> خدماتي فوق</a:t>
            </a:r>
            <a:r>
              <a:rPr lang="fa-IR" dirty="0" smtClean="0">
                <a:latin typeface="Arial"/>
                <a:ea typeface="Times New Roman"/>
                <a:cs typeface="B Zar"/>
              </a:rPr>
              <a:t>‌</a:t>
            </a:r>
            <a:r>
              <a:rPr lang="ar-SA" dirty="0" smtClean="0">
                <a:latin typeface="Arial"/>
                <a:ea typeface="Times New Roman"/>
                <a:cs typeface="B Zar"/>
              </a:rPr>
              <a:t>العاده است</a:t>
            </a:r>
            <a:r>
              <a:rPr lang="fa-IR" dirty="0" smtClean="0">
                <a:latin typeface="Arial"/>
                <a:ea typeface="Times New Roman"/>
                <a:cs typeface="B Zar"/>
              </a:rPr>
              <a:t>؛ </a:t>
            </a:r>
            <a:r>
              <a:rPr lang="ar-SA" dirty="0" smtClean="0">
                <a:latin typeface="Arial"/>
                <a:ea typeface="Times New Roman"/>
                <a:cs typeface="B Zar"/>
              </a:rPr>
              <a:t>اما پيش از آنكه خويش</a:t>
            </a:r>
            <a:r>
              <a:rPr lang="fa-IR" dirty="0" smtClean="0">
                <a:latin typeface="Arial"/>
                <a:ea typeface="Times New Roman"/>
                <a:cs typeface="B Zar"/>
              </a:rPr>
              <a:t>‌</a:t>
            </a:r>
            <a:r>
              <a:rPr lang="ar-SA" dirty="0" smtClean="0">
                <a:latin typeface="Arial"/>
                <a:ea typeface="Times New Roman"/>
                <a:cs typeface="B Zar"/>
              </a:rPr>
              <a:t>خدمتي بتواند به واقعيت تبديل شود، بايد زيرساخت‌هاي جديدي ايجاد شده و پروتكل‌هاي جديدي طراحي شوند. در اين صورت</a:t>
            </a:r>
            <a:r>
              <a:rPr lang="fa-IR" dirty="0" smtClean="0">
                <a:latin typeface="Arial"/>
                <a:ea typeface="Times New Roman"/>
                <a:cs typeface="B Zar"/>
              </a:rPr>
              <a:t>، </a:t>
            </a:r>
            <a:r>
              <a:rPr lang="ar-SA" dirty="0" smtClean="0">
                <a:latin typeface="Arial"/>
                <a:ea typeface="Times New Roman"/>
                <a:cs typeface="B Zar"/>
              </a:rPr>
              <a:t>يكپارچه</a:t>
            </a:r>
            <a:r>
              <a:rPr lang="fa-IR" dirty="0" smtClean="0">
                <a:latin typeface="Arial"/>
                <a:ea typeface="Times New Roman"/>
                <a:cs typeface="B Zar"/>
              </a:rPr>
              <a:t>‌</a:t>
            </a:r>
            <a:r>
              <a:rPr lang="ar-SA" dirty="0" smtClean="0">
                <a:latin typeface="Arial"/>
                <a:ea typeface="Times New Roman"/>
                <a:cs typeface="B Zar"/>
              </a:rPr>
              <a:t>سازي فر</a:t>
            </a:r>
            <a:r>
              <a:rPr lang="fa-IR" dirty="0" smtClean="0">
                <a:latin typeface="Arial"/>
                <a:ea typeface="Times New Roman"/>
                <a:cs typeface="B Zar"/>
              </a:rPr>
              <a:t>ا</a:t>
            </a:r>
            <a:r>
              <a:rPr lang="ar-SA" dirty="0" smtClean="0">
                <a:latin typeface="Arial"/>
                <a:ea typeface="Times New Roman"/>
                <a:cs typeface="B Zar"/>
              </a:rPr>
              <a:t>يندها امري ضروري خواهد بود.</a:t>
            </a:r>
            <a:endParaRPr lang="en-US" dirty="0" smtClean="0">
              <a:latin typeface="Times New Roman"/>
              <a:ea typeface="Times New Roman"/>
            </a:endParaRPr>
          </a:p>
          <a:p>
            <a:endParaRPr lang="fa-IR"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ب) خويش‌خدمتي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خويش</a:t>
            </a:r>
            <a:r>
              <a:rPr lang="fa-IR" dirty="0" smtClean="0">
                <a:latin typeface="Arial"/>
                <a:ea typeface="Times New Roman"/>
                <a:cs typeface="B Zar"/>
              </a:rPr>
              <a:t>‌</a:t>
            </a:r>
            <a:r>
              <a:rPr lang="ar-SA" dirty="0" smtClean="0">
                <a:latin typeface="Arial"/>
                <a:ea typeface="Times New Roman"/>
                <a:cs typeface="B Zar"/>
              </a:rPr>
              <a:t>خدمتي باعث ايجاد تغيير</a:t>
            </a:r>
            <a:r>
              <a:rPr lang="fa-IR" dirty="0" smtClean="0">
                <a:latin typeface="Arial"/>
                <a:ea typeface="Times New Roman"/>
                <a:cs typeface="B Zar"/>
              </a:rPr>
              <a:t>ات</a:t>
            </a:r>
            <a:r>
              <a:rPr lang="ar-SA" dirty="0" smtClean="0">
                <a:latin typeface="Arial"/>
                <a:ea typeface="Times New Roman"/>
                <a:cs typeface="B Zar"/>
              </a:rPr>
              <a:t>ي در روندهاي كسب و كاري شده است. هنگامي كه خريداران و فروشندگان به طور آنلاين </a:t>
            </a:r>
            <a:r>
              <a:rPr lang="fa-IR" dirty="0" smtClean="0">
                <a:latin typeface="Arial"/>
                <a:ea typeface="Times New Roman"/>
                <a:cs typeface="B Zar"/>
              </a:rPr>
              <a:t>(</a:t>
            </a:r>
            <a:r>
              <a:rPr lang="en-US" dirty="0" smtClean="0">
                <a:latin typeface="Arial"/>
                <a:ea typeface="Times New Roman"/>
                <a:cs typeface="B Zar"/>
              </a:rPr>
              <a:t>Online</a:t>
            </a:r>
            <a:r>
              <a:rPr lang="fa-IR" dirty="0" smtClean="0">
                <a:latin typeface="Arial"/>
                <a:ea typeface="Times New Roman"/>
                <a:cs typeface="B Zar"/>
              </a:rPr>
              <a:t>) </a:t>
            </a:r>
            <a:r>
              <a:rPr lang="ar-SA" dirty="0" smtClean="0">
                <a:latin typeface="Arial"/>
                <a:ea typeface="Times New Roman"/>
                <a:cs typeface="B Zar"/>
              </a:rPr>
              <a:t>و مستقيم با هم در ارتباط هستند</a:t>
            </a:r>
            <a:r>
              <a:rPr lang="fa-IR" dirty="0" smtClean="0">
                <a:latin typeface="Arial"/>
                <a:ea typeface="Times New Roman"/>
                <a:cs typeface="B Zar"/>
              </a:rPr>
              <a:t>، </a:t>
            </a:r>
            <a:r>
              <a:rPr lang="ar-SA" dirty="0" smtClean="0">
                <a:latin typeface="Arial"/>
                <a:ea typeface="Times New Roman"/>
                <a:cs typeface="B Zar"/>
              </a:rPr>
              <a:t>نقش واسطه‌ها بسيار كمرنگ مي‌شود</a:t>
            </a:r>
            <a:r>
              <a:rPr lang="fa-IR" dirty="0" smtClean="0">
                <a:latin typeface="Arial"/>
                <a:ea typeface="Times New Roman"/>
                <a:cs typeface="B Zar"/>
              </a:rPr>
              <a:t>. </a:t>
            </a:r>
            <a:r>
              <a:rPr lang="ar-SA" dirty="0" smtClean="0">
                <a:latin typeface="Arial"/>
                <a:ea typeface="Times New Roman"/>
                <a:cs typeface="B Zar"/>
              </a:rPr>
              <a:t>حذف واسطه‌ها يكي از ويژگي‌هاي كسب و كار الكترونيك</a:t>
            </a:r>
            <a:r>
              <a:rPr lang="fa-IR" dirty="0" smtClean="0">
                <a:latin typeface="Arial"/>
                <a:ea typeface="Times New Roman"/>
                <a:cs typeface="B Zar"/>
              </a:rPr>
              <a:t> به</a:t>
            </a:r>
            <a:r>
              <a:rPr lang="ar-SA" dirty="0" smtClean="0">
                <a:latin typeface="Arial"/>
                <a:ea typeface="Times New Roman"/>
                <a:cs typeface="B Zar"/>
              </a:rPr>
              <a:t> حساب مي‌آيد.  </a:t>
            </a:r>
            <a:endParaRPr lang="en-US" dirty="0" smtClean="0">
              <a:latin typeface="Times New Roman"/>
              <a:ea typeface="Times New Roman"/>
            </a:endParaRPr>
          </a:p>
          <a:p>
            <a:endParaRPr lang="fa-IR"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ب) خويش‌خدمتي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lnSpcReduction="10000"/>
          </a:bodyPr>
          <a:lstStyle/>
          <a:p>
            <a:r>
              <a:rPr lang="ar-SA" dirty="0" smtClean="0">
                <a:latin typeface="Arial"/>
                <a:ea typeface="Times New Roman"/>
                <a:cs typeface="B Zar"/>
              </a:rPr>
              <a:t>خويش</a:t>
            </a:r>
            <a:r>
              <a:rPr lang="fa-IR" dirty="0" smtClean="0">
                <a:latin typeface="Arial"/>
                <a:ea typeface="Times New Roman"/>
                <a:cs typeface="B Zar"/>
              </a:rPr>
              <a:t>‌</a:t>
            </a:r>
            <a:r>
              <a:rPr lang="ar-SA" dirty="0" smtClean="0">
                <a:latin typeface="Arial"/>
                <a:ea typeface="Times New Roman"/>
                <a:cs typeface="B Zar"/>
              </a:rPr>
              <a:t>خدمتي در صنايع هواپيمايي و مسافرتي آنلاين كاملاً به چشم مي‌خورد. در اين سيستم‌ها مشتري قادر است از طريق شبكه به يك سيستم رزرو مركزي</a:t>
            </a:r>
            <a:r>
              <a:rPr lang="fa-IR" dirty="0" smtClean="0">
                <a:latin typeface="Arial"/>
                <a:ea typeface="Times New Roman"/>
                <a:cs typeface="B Zar"/>
              </a:rPr>
              <a:t> متصل شود و</a:t>
            </a:r>
            <a:r>
              <a:rPr lang="ar-SA" dirty="0" smtClean="0">
                <a:latin typeface="Arial"/>
                <a:ea typeface="Times New Roman"/>
                <a:cs typeface="B Zar"/>
              </a:rPr>
              <a:t> براي رزرو پرواز مورد نظر</a:t>
            </a:r>
            <a:r>
              <a:rPr lang="fa-IR" dirty="0" smtClean="0">
                <a:latin typeface="Arial"/>
                <a:ea typeface="Times New Roman"/>
                <a:cs typeface="B Zar"/>
              </a:rPr>
              <a:t> خود، به نحوی </a:t>
            </a:r>
            <a:r>
              <a:rPr lang="ar-SA" dirty="0" smtClean="0">
                <a:latin typeface="Arial"/>
                <a:ea typeface="Times New Roman"/>
                <a:cs typeface="B Zar"/>
              </a:rPr>
              <a:t>سريع‌تر و مناسب‌تر</a:t>
            </a:r>
            <a:r>
              <a:rPr lang="fa-IR" dirty="0" smtClean="0">
                <a:latin typeface="Arial"/>
                <a:ea typeface="Times New Roman"/>
                <a:cs typeface="B Zar"/>
              </a:rPr>
              <a:t> اقدام کند</a:t>
            </a:r>
            <a:r>
              <a:rPr lang="ar-SA" dirty="0" smtClean="0">
                <a:latin typeface="Arial"/>
                <a:ea typeface="Times New Roman"/>
                <a:cs typeface="B Zar"/>
              </a:rPr>
              <a:t>. اين كار </a:t>
            </a:r>
            <a:r>
              <a:rPr lang="fa-IR" dirty="0" smtClean="0">
                <a:latin typeface="Arial"/>
                <a:ea typeface="Times New Roman"/>
                <a:cs typeface="B Zar"/>
              </a:rPr>
              <a:t>سازمان</a:t>
            </a:r>
            <a:r>
              <a:rPr lang="ar-SA" dirty="0" smtClean="0">
                <a:latin typeface="Arial"/>
                <a:ea typeface="Times New Roman"/>
                <a:cs typeface="B Zar"/>
              </a:rPr>
              <a:t>‌ها را قادر مي‌سازد تا فر</a:t>
            </a:r>
            <a:r>
              <a:rPr lang="fa-IR" dirty="0" smtClean="0">
                <a:latin typeface="Arial"/>
                <a:ea typeface="Times New Roman"/>
                <a:cs typeface="B Zar"/>
              </a:rPr>
              <a:t>ا</a:t>
            </a:r>
            <a:r>
              <a:rPr lang="ar-SA" dirty="0" smtClean="0">
                <a:latin typeface="Arial"/>
                <a:ea typeface="Times New Roman"/>
                <a:cs typeface="B Zar"/>
              </a:rPr>
              <a:t>يند رزرو كردن را خودكار نمايند. </a:t>
            </a:r>
            <a:r>
              <a:rPr lang="fa-IR" dirty="0" smtClean="0">
                <a:latin typeface="Arial"/>
                <a:ea typeface="Times New Roman"/>
                <a:cs typeface="B Zar"/>
              </a:rPr>
              <a:t>خويش‌خدمتي</a:t>
            </a:r>
            <a:r>
              <a:rPr lang="ar-SA" dirty="0" smtClean="0">
                <a:latin typeface="Arial"/>
                <a:ea typeface="Times New Roman"/>
                <a:cs typeface="B Zar"/>
              </a:rPr>
              <a:t> باعث كاهش هزينه‌ها و عدم نياز به تجهيزات فيزيكي گران</a:t>
            </a:r>
            <a:r>
              <a:rPr lang="fa-IR" dirty="0" smtClean="0">
                <a:latin typeface="Arial"/>
                <a:ea typeface="Times New Roman"/>
                <a:cs typeface="B Zar"/>
              </a:rPr>
              <a:t>‌</a:t>
            </a:r>
            <a:r>
              <a:rPr lang="ar-SA" dirty="0" smtClean="0">
                <a:latin typeface="Arial"/>
                <a:ea typeface="Times New Roman"/>
                <a:cs typeface="B Zar"/>
              </a:rPr>
              <a:t>قيمت مي‌شود. </a:t>
            </a:r>
            <a:endParaRPr lang="en-US" dirty="0" smtClean="0">
              <a:latin typeface="Times New Roman"/>
              <a:ea typeface="Times New Roman"/>
            </a:endParaRPr>
          </a:p>
          <a:p>
            <a:endParaRPr lang="fa-IR"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ج) ارائه خدمات يكپارچه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سازمان</a:t>
            </a:r>
            <a:r>
              <a:rPr lang="ar-SA" dirty="0" smtClean="0">
                <a:latin typeface="Arial"/>
                <a:ea typeface="Times New Roman"/>
                <a:cs typeface="B Zar"/>
              </a:rPr>
              <a:t>‌ها نيازمند آن هستند كه به جاي تمركز بر راهكارهاي موضعي و </a:t>
            </a:r>
            <a:r>
              <a:rPr lang="fa-IR" dirty="0" smtClean="0">
                <a:latin typeface="Arial"/>
                <a:ea typeface="Times New Roman"/>
                <a:cs typeface="B Zar"/>
              </a:rPr>
              <a:t>سطحي</a:t>
            </a:r>
            <a:r>
              <a:rPr lang="ar-SA" dirty="0" smtClean="0">
                <a:latin typeface="Arial"/>
                <a:ea typeface="Times New Roman"/>
                <a:cs typeface="B Zar"/>
              </a:rPr>
              <a:t> كه فقط به بخشي از ارتباطات با مشتري مي‌پردازند، از ابزارهاي كاربردي يكپارچه و جامعي استفاده كنند كه كل ارتباطي را كه با مشتري برقرار مي‌شود تحت پوشش داشته باشند</a:t>
            </a:r>
            <a:r>
              <a:rPr lang="fa-IR" dirty="0" smtClean="0">
                <a:latin typeface="Arial"/>
                <a:ea typeface="Times New Roman"/>
                <a:cs typeface="B Zar"/>
              </a:rPr>
              <a:t>. </a:t>
            </a:r>
            <a:endParaRPr lang="fa-IR"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ج) ارائه خدمات يكپارچه</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راهكارها و خدمات يكپارچه يكي از بخش‌هاي ضروري و حياتي هر </a:t>
            </a:r>
            <a:r>
              <a:rPr lang="fa-IR" dirty="0" smtClean="0">
                <a:latin typeface="Arial"/>
                <a:ea typeface="Times New Roman"/>
                <a:cs typeface="B Zar"/>
              </a:rPr>
              <a:t>راهبرد</a:t>
            </a:r>
            <a:r>
              <a:rPr lang="ar-SA" dirty="0" smtClean="0">
                <a:latin typeface="Arial"/>
                <a:ea typeface="Times New Roman"/>
                <a:cs typeface="B Zar"/>
              </a:rPr>
              <a:t> كسب و كار به حساب مي‌آيد. مصرف</a:t>
            </a:r>
            <a:r>
              <a:rPr lang="fa-IR" dirty="0" smtClean="0">
                <a:latin typeface="Arial"/>
                <a:ea typeface="Times New Roman"/>
                <a:cs typeface="B Zar"/>
              </a:rPr>
              <a:t>‌</a:t>
            </a:r>
            <a:r>
              <a:rPr lang="ar-SA" dirty="0" smtClean="0">
                <a:latin typeface="Arial"/>
                <a:ea typeface="Times New Roman"/>
                <a:cs typeface="B Zar"/>
              </a:rPr>
              <a:t>كننده‌ها نيز از سمت راهكارهاي نقطه‌اي به سمت راهكارهاي يكپارچه حركت كرده‌اند. اين روند در خرده</a:t>
            </a:r>
            <a:r>
              <a:rPr lang="fa-IR" dirty="0" smtClean="0">
                <a:latin typeface="Arial"/>
                <a:ea typeface="Times New Roman"/>
                <a:cs typeface="B Zar"/>
              </a:rPr>
              <a:t>‌</a:t>
            </a:r>
            <a:r>
              <a:rPr lang="ar-SA" dirty="0" smtClean="0">
                <a:latin typeface="Arial"/>
                <a:ea typeface="Times New Roman"/>
                <a:cs typeface="B Zar"/>
              </a:rPr>
              <a:t>فروشي‌ها بسيار به چشم مي‌خورد. </a:t>
            </a:r>
            <a:endParaRPr lang="fa-IR"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ج) ارائه خدمات يكپارچه</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در اين فروشگاه‌ها مشتري‌ها طالب اين هستند كه تمام نيازهاي خود را در يك محل و زير يك سقف تهيه نمايند. آنها به كسب و كارهايي نياز دارند كه خدمات يكپارچه‌اي ارائه </a:t>
            </a:r>
            <a:r>
              <a:rPr lang="fa-IR" dirty="0" smtClean="0">
                <a:latin typeface="Arial"/>
                <a:ea typeface="Times New Roman"/>
                <a:cs typeface="B Zar"/>
              </a:rPr>
              <a:t>دهد</a:t>
            </a:r>
            <a:r>
              <a:rPr lang="ar-SA" dirty="0" smtClean="0">
                <a:latin typeface="Arial"/>
                <a:ea typeface="Times New Roman"/>
                <a:cs typeface="B Zar"/>
              </a:rPr>
              <a:t> تا نيازهاي خريد يك مرحله‌اي آنها را پوشش داده و فر</a:t>
            </a:r>
            <a:r>
              <a:rPr lang="fa-IR" dirty="0" smtClean="0">
                <a:latin typeface="Arial"/>
                <a:ea typeface="Times New Roman"/>
                <a:cs typeface="B Zar"/>
              </a:rPr>
              <a:t>ا</a:t>
            </a:r>
            <a:r>
              <a:rPr lang="ar-SA" dirty="0" smtClean="0">
                <a:latin typeface="Arial"/>
                <a:ea typeface="Times New Roman"/>
                <a:cs typeface="B Zar"/>
              </a:rPr>
              <a:t>يند تصميم‌گيري را برايشان ساده‌تر نمايد</a:t>
            </a:r>
            <a:r>
              <a:rPr lang="fa-IR" dirty="0" smtClean="0">
                <a:latin typeface="Arial"/>
                <a:ea typeface="Times New Roman"/>
                <a:cs typeface="B Zar"/>
              </a:rPr>
              <a:t>. </a:t>
            </a:r>
            <a:endParaRPr lang="en-US" dirty="0" smtClean="0">
              <a:latin typeface="Times New Roman"/>
              <a:ea typeface="Times New Roman"/>
            </a:endParaRPr>
          </a:p>
          <a:p>
            <a:endParaRPr lang="fa-IR"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ج) ارائه خدمات يكپارچه</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endParaRPr lang="fa-IR"/>
          </a:p>
        </p:txBody>
      </p:sp>
      <p:grpSp>
        <p:nvGrpSpPr>
          <p:cNvPr id="3074" name="Group 2"/>
          <p:cNvGrpSpPr>
            <a:grpSpLocks/>
          </p:cNvGrpSpPr>
          <p:nvPr/>
        </p:nvGrpSpPr>
        <p:grpSpPr bwMode="auto">
          <a:xfrm>
            <a:off x="3352800" y="2514600"/>
            <a:ext cx="2400300" cy="3084513"/>
            <a:chOff x="3960" y="8824"/>
            <a:chExt cx="3780" cy="4856"/>
          </a:xfrm>
        </p:grpSpPr>
        <p:grpSp>
          <p:nvGrpSpPr>
            <p:cNvPr id="3075" name="Group 3"/>
            <p:cNvGrpSpPr>
              <a:grpSpLocks/>
            </p:cNvGrpSpPr>
            <p:nvPr/>
          </p:nvGrpSpPr>
          <p:grpSpPr bwMode="auto">
            <a:xfrm>
              <a:off x="4140" y="8824"/>
              <a:ext cx="3600" cy="4036"/>
              <a:chOff x="5580" y="9180"/>
              <a:chExt cx="3600" cy="3960"/>
            </a:xfrm>
          </p:grpSpPr>
          <p:sp>
            <p:nvSpPr>
              <p:cNvPr id="3076" name="Rectangle 4"/>
              <p:cNvSpPr>
                <a:spLocks noChangeArrowheads="1"/>
              </p:cNvSpPr>
              <p:nvPr/>
            </p:nvSpPr>
            <p:spPr bwMode="auto">
              <a:xfrm>
                <a:off x="5580" y="9180"/>
                <a:ext cx="3600" cy="540"/>
              </a:xfrm>
              <a:prstGeom prst="rect">
                <a:avLst/>
              </a:prstGeom>
              <a:solidFill>
                <a:srgbClr val="FFFFFF"/>
              </a:solidFill>
              <a:ln w="28575">
                <a:solidFill>
                  <a:srgbClr val="000000"/>
                </a:solidFill>
                <a:miter lim="800000"/>
                <a:headEnd/>
                <a:tailEnd/>
              </a:ln>
            </p:spPr>
            <p:txBody>
              <a:bodyPr vert="horz" wrap="square" lIns="91440" tIns="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a-IR" sz="1000" b="1" i="0" u="none" strike="noStrike" cap="none" normalizeH="0" baseline="0" smtClean="0">
                    <a:ln>
                      <a:noFill/>
                    </a:ln>
                    <a:solidFill>
                      <a:schemeClr val="tx1"/>
                    </a:solidFill>
                    <a:effectLst/>
                    <a:latin typeface="Arial" pitchFamily="34" charset="0"/>
                    <a:ea typeface="Arial" pitchFamily="34" charset="0"/>
                    <a:cs typeface="Arial" pitchFamily="34" charset="0"/>
                  </a:rPr>
                  <a:t>مديريت تعاملي</a:t>
                </a:r>
                <a:r>
                  <a:rPr kumimoji="0" lang="en-US" sz="1100" b="1" i="0" u="none" strike="noStrike" cap="none" normalizeH="0" baseline="0" smtClean="0">
                    <a:ln>
                      <a:noFill/>
                    </a:ln>
                    <a:solidFill>
                      <a:schemeClr val="tx1"/>
                    </a:solidFill>
                    <a:effectLst/>
                    <a:latin typeface="Nazanin" charset="0"/>
                    <a:ea typeface="Arial" pitchFamily="34" charset="0"/>
                    <a:cs typeface="Nazanin" charset="0"/>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3077" name="Rectangle 5"/>
              <p:cNvSpPr>
                <a:spLocks noChangeArrowheads="1"/>
              </p:cNvSpPr>
              <p:nvPr/>
            </p:nvSpPr>
            <p:spPr bwMode="auto">
              <a:xfrm>
                <a:off x="5580" y="9720"/>
                <a:ext cx="900" cy="2520"/>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3078" name="Rectangle 6"/>
              <p:cNvSpPr>
                <a:spLocks noChangeArrowheads="1"/>
              </p:cNvSpPr>
              <p:nvPr/>
            </p:nvSpPr>
            <p:spPr bwMode="auto">
              <a:xfrm>
                <a:off x="6480" y="9720"/>
                <a:ext cx="900" cy="2520"/>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3079" name="Rectangle 7"/>
              <p:cNvSpPr>
                <a:spLocks noChangeArrowheads="1"/>
              </p:cNvSpPr>
              <p:nvPr/>
            </p:nvSpPr>
            <p:spPr bwMode="auto">
              <a:xfrm>
                <a:off x="7380" y="9720"/>
                <a:ext cx="900" cy="2520"/>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3080" name="Rectangle 8"/>
              <p:cNvSpPr>
                <a:spLocks noChangeArrowheads="1"/>
              </p:cNvSpPr>
              <p:nvPr/>
            </p:nvSpPr>
            <p:spPr bwMode="auto">
              <a:xfrm>
                <a:off x="8280" y="9720"/>
                <a:ext cx="900" cy="3420"/>
              </a:xfrm>
              <a:prstGeom prst="rect">
                <a:avLst/>
              </a:prstGeom>
              <a:solidFill>
                <a:srgbClr val="FFFFFF"/>
              </a:solidFill>
              <a:ln w="28575">
                <a:solidFill>
                  <a:srgbClr val="000000"/>
                </a:solidFill>
                <a:miter lim="800000"/>
                <a:headEnd/>
                <a:tailEnd/>
              </a:ln>
            </p:spPr>
            <p:txBody>
              <a:bodyPr vert="horz" wrap="square" lIns="91440" tIns="45720" rIns="91440" bIns="0" numCol="1" anchor="t" anchorCtr="0" compatLnSpc="1">
                <a:prstTxWarp prst="textNoShape">
                  <a:avLst/>
                </a:prstTxWarp>
              </a:bodyPr>
              <a:lstStyle/>
              <a:p>
                <a:endParaRPr lang="fa-IR"/>
              </a:p>
            </p:txBody>
          </p:sp>
          <p:sp>
            <p:nvSpPr>
              <p:cNvPr id="3081" name="Rectangle 9"/>
              <p:cNvSpPr>
                <a:spLocks noChangeArrowheads="1"/>
              </p:cNvSpPr>
              <p:nvPr/>
            </p:nvSpPr>
            <p:spPr bwMode="auto">
              <a:xfrm>
                <a:off x="5580" y="12240"/>
                <a:ext cx="2700" cy="900"/>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a-IR" sz="1000" b="0" i="0" u="none" strike="noStrike" cap="none" normalizeH="0" baseline="0" smtClean="0">
                    <a:ln>
                      <a:noFill/>
                    </a:ln>
                    <a:solidFill>
                      <a:schemeClr val="tx1"/>
                    </a:solidFill>
                    <a:effectLst/>
                    <a:latin typeface="Calibri" pitchFamily="34" charset="0"/>
                    <a:ea typeface="Arial" pitchFamily="34" charset="0"/>
                    <a:cs typeface="B Elham" pitchFamily="2" charset="-78"/>
                  </a:rPr>
                  <a:t>تحليل اطلاعات مشتريان</a:t>
                </a:r>
                <a:r>
                  <a:rPr kumimoji="0" lang="en-US" sz="1100" b="0" i="0" u="none" strike="noStrike" cap="none" normalizeH="0" baseline="0" smtClean="0">
                    <a:ln>
                      <a:noFill/>
                    </a:ln>
                    <a:solidFill>
                      <a:schemeClr val="tx1"/>
                    </a:solidFill>
                    <a:effectLst/>
                    <a:latin typeface="Calibri" pitchFamily="34" charset="0"/>
                    <a:ea typeface="Arial" pitchFamily="34" charset="0"/>
                    <a:cs typeface="B Elham" pitchFamily="2" charset="-78"/>
                  </a:rPr>
                  <a:t>	</a:t>
                </a:r>
                <a:endParaRPr kumimoji="0" lang="en-US" sz="1100" b="0" i="0" u="none" strike="noStrike" cap="none" normalizeH="0" baseline="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smtClean="0">
                  <a:ln>
                    <a:noFill/>
                  </a:ln>
                  <a:solidFill>
                    <a:schemeClr val="tx1"/>
                  </a:solidFill>
                  <a:effectLst/>
                  <a:latin typeface="Arial" pitchFamily="34" charset="0"/>
                  <a:cs typeface="Arial" pitchFamily="34" charset="0"/>
                </a:endParaRPr>
              </a:p>
            </p:txBody>
          </p:sp>
          <p:sp>
            <p:nvSpPr>
              <p:cNvPr id="3082" name="Line 10"/>
              <p:cNvSpPr>
                <a:spLocks noChangeShapeType="1"/>
              </p:cNvSpPr>
              <p:nvPr/>
            </p:nvSpPr>
            <p:spPr bwMode="auto">
              <a:xfrm>
                <a:off x="6319" y="10020"/>
                <a:ext cx="126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a-IR"/>
              </a:p>
            </p:txBody>
          </p:sp>
          <p:sp>
            <p:nvSpPr>
              <p:cNvPr id="3083" name="Line 11"/>
              <p:cNvSpPr>
                <a:spLocks noChangeShapeType="1"/>
              </p:cNvSpPr>
              <p:nvPr/>
            </p:nvSpPr>
            <p:spPr bwMode="auto">
              <a:xfrm>
                <a:off x="7560" y="10052"/>
                <a:ext cx="0" cy="54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a-IR"/>
              </a:p>
            </p:txBody>
          </p:sp>
          <p:sp>
            <p:nvSpPr>
              <p:cNvPr id="3084" name="Line 12"/>
              <p:cNvSpPr>
                <a:spLocks noChangeShapeType="1"/>
              </p:cNvSpPr>
              <p:nvPr/>
            </p:nvSpPr>
            <p:spPr bwMode="auto">
              <a:xfrm flipH="1">
                <a:off x="6300" y="10620"/>
                <a:ext cx="126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a-IR"/>
              </a:p>
            </p:txBody>
          </p:sp>
          <p:sp>
            <p:nvSpPr>
              <p:cNvPr id="3085" name="Line 13"/>
              <p:cNvSpPr>
                <a:spLocks noChangeShapeType="1"/>
              </p:cNvSpPr>
              <p:nvPr/>
            </p:nvSpPr>
            <p:spPr bwMode="auto">
              <a:xfrm flipV="1">
                <a:off x="6300" y="10038"/>
                <a:ext cx="0" cy="54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fa-IR"/>
              </a:p>
            </p:txBody>
          </p:sp>
        </p:grpSp>
        <p:sp>
          <p:nvSpPr>
            <p:cNvPr id="3086" name="Rectangle 14"/>
            <p:cNvSpPr>
              <a:spLocks noChangeArrowheads="1"/>
            </p:cNvSpPr>
            <p:nvPr/>
          </p:nvSpPr>
          <p:spPr bwMode="auto">
            <a:xfrm>
              <a:off x="3960" y="13140"/>
              <a:ext cx="3780" cy="540"/>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a-IR" sz="1600" b="0" i="0" u="none" strike="noStrike" cap="none" normalizeH="0" baseline="0" dirty="0" smtClean="0">
                  <a:ln>
                    <a:noFill/>
                  </a:ln>
                  <a:solidFill>
                    <a:schemeClr val="tx1"/>
                  </a:solidFill>
                  <a:effectLst/>
                  <a:latin typeface="Nazanin" charset="0"/>
                  <a:ea typeface="Arial" pitchFamily="34" charset="0"/>
                  <a:cs typeface="B Zar" pitchFamily="2" charset="-78"/>
                </a:rPr>
                <a:t>شکل شماره3. ساختار يکپارچه</a:t>
              </a:r>
              <a:r>
                <a:rPr kumimoji="0" lang="en-US" sz="1600" b="0" i="0" u="none" strike="noStrike" cap="none" normalizeH="0" baseline="0" dirty="0" smtClean="0">
                  <a:ln>
                    <a:noFill/>
                  </a:ln>
                  <a:solidFill>
                    <a:schemeClr val="tx1"/>
                  </a:solidFill>
                  <a:effectLst/>
                  <a:latin typeface="Nazanin" charset="0"/>
                  <a:ea typeface="Arial" pitchFamily="34" charset="0"/>
                  <a:cs typeface="B Zar" pitchFamily="2" charset="-78"/>
                </a:rPr>
                <a:t> </a:t>
              </a:r>
              <a:r>
                <a:rPr kumimoji="0" lang="en-US" sz="1600" b="0" i="0" u="none" strike="noStrike" cap="none" normalizeH="0" baseline="0" dirty="0" smtClean="0">
                  <a:ln>
                    <a:noFill/>
                  </a:ln>
                  <a:solidFill>
                    <a:schemeClr val="tx1"/>
                  </a:solidFill>
                  <a:effectLst/>
                  <a:latin typeface="Calibri" pitchFamily="34" charset="0"/>
                  <a:ea typeface="Arial" pitchFamily="34" charset="0"/>
                  <a:cs typeface="B Zar" pitchFamily="2" charset="-78"/>
                </a:rPr>
                <a:t>CRM	</a:t>
              </a:r>
              <a:endParaRPr kumimoji="0" lang="en-US" sz="1600" b="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fa-IR" sz="1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Arial"/>
                <a:ea typeface="Times New Roman"/>
              </a:rPr>
              <a:t>تعریف </a:t>
            </a:r>
            <a:r>
              <a:rPr lang="en-US" dirty="0" smtClean="0">
                <a:latin typeface="Arial"/>
                <a:ea typeface="Times New Roman"/>
              </a:rPr>
              <a:t>CRM</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ar-SA" dirty="0" smtClean="0">
                <a:latin typeface="Arial"/>
                <a:ea typeface="Times New Roman"/>
                <a:cs typeface="B Zar"/>
              </a:rPr>
              <a:t>در اين راستا، بخش بازاريابي در هر شركت با تلاشي سازمان يافته مي بايست در جهت جمع آوري و سازماندهي كردن اطلاعات مشتريان در درون مجموعه فعاليت كند. واحد فروش از اين اطلاعات براي تماس با مشتري و ارائه خدمات و كالا به او استفاده مي كند. </a:t>
            </a:r>
            <a:endParaRPr lang="en-US" dirty="0" smtClean="0">
              <a:latin typeface="Times New Roman"/>
              <a:ea typeface="Times New Roman"/>
            </a:endParaRPr>
          </a:p>
          <a:p>
            <a:endParaRPr lang="fa-IR"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د) سهولت استفاده از خدمات ارائه شده</a:t>
            </a:r>
          </a:p>
        </p:txBody>
      </p:sp>
      <p:sp>
        <p:nvSpPr>
          <p:cNvPr id="3" name="Content Placeholder 2"/>
          <p:cNvSpPr>
            <a:spLocks noGrp="1"/>
          </p:cNvSpPr>
          <p:nvPr>
            <p:ph idx="1"/>
          </p:nvPr>
        </p:nvSpPr>
        <p:spPr/>
        <p:txBody>
          <a:bodyPr/>
          <a:lstStyle/>
          <a:p>
            <a:r>
              <a:rPr lang="ar-SA" dirty="0" smtClean="0">
                <a:latin typeface="Arial"/>
                <a:ea typeface="Times New Roman"/>
                <a:cs typeface="B Zar"/>
              </a:rPr>
              <a:t>با بروز روندهاي جديد در رفتارهاي خريد آنلاين، </a:t>
            </a:r>
            <a:r>
              <a:rPr lang="fa-IR" dirty="0" smtClean="0">
                <a:latin typeface="Arial"/>
                <a:ea typeface="Times New Roman"/>
                <a:cs typeface="B Zar"/>
              </a:rPr>
              <a:t>شرکت‌ها</a:t>
            </a:r>
            <a:r>
              <a:rPr lang="ar-SA" dirty="0" smtClean="0">
                <a:latin typeface="Arial"/>
                <a:ea typeface="Times New Roman"/>
                <a:cs typeface="B Zar"/>
              </a:rPr>
              <a:t> بايد زمان پردازش بين جستجو،  انتخاب، دريافت سفارش و اجراي آن را كاهش دهند تا بتوانند به موفقيت دست پيدا كنند. تأخير در هيچ كدام از مراحل فر</a:t>
            </a:r>
            <a:r>
              <a:rPr lang="fa-IR" dirty="0" smtClean="0">
                <a:latin typeface="Arial"/>
                <a:ea typeface="Times New Roman"/>
                <a:cs typeface="B Zar"/>
              </a:rPr>
              <a:t>ا</a:t>
            </a:r>
            <a:r>
              <a:rPr lang="ar-SA" dirty="0" smtClean="0">
                <a:latin typeface="Arial"/>
                <a:ea typeface="Times New Roman"/>
                <a:cs typeface="B Zar"/>
              </a:rPr>
              <a:t>يند قابل قبول نيست</a:t>
            </a:r>
            <a:r>
              <a:rPr lang="fa-IR" dirty="0" smtClean="0">
                <a:latin typeface="Arial"/>
                <a:ea typeface="Times New Roman"/>
                <a:cs typeface="B Zar"/>
              </a:rPr>
              <a:t> و در عين حال سهولت استفاده مشتري نيز بايدکاملاً مد نظر قرار گيرد؛ چرا که سازمان با مشترياني در سطوح مختلف ارتباط دارد.</a:t>
            </a:r>
            <a:endParaRPr lang="fa-IR"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د) سهولت استفاده از خدمات ارائه شده</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سازمان‌ها</a:t>
            </a:r>
            <a:r>
              <a:rPr lang="ar-SA" dirty="0" smtClean="0">
                <a:latin typeface="Arial"/>
                <a:ea typeface="Times New Roman"/>
                <a:cs typeface="B Zar"/>
              </a:rPr>
              <a:t> بايد مسائل مربوط به خدمات</a:t>
            </a:r>
            <a:r>
              <a:rPr lang="fa-IR" dirty="0" smtClean="0">
                <a:latin typeface="Arial"/>
                <a:ea typeface="Times New Roman"/>
                <a:cs typeface="B Zar"/>
              </a:rPr>
              <a:t>‌</a:t>
            </a:r>
            <a:r>
              <a:rPr lang="ar-SA" dirty="0" smtClean="0">
                <a:latin typeface="Arial"/>
                <a:ea typeface="Times New Roman"/>
                <a:cs typeface="B Zar"/>
              </a:rPr>
              <a:t>رساني به مشتري را با تمام كساني كه به نوعي با مشتري در تماس هستند به اشتراك بگذارند</a:t>
            </a:r>
            <a:r>
              <a:rPr lang="fa-IR" dirty="0" smtClean="0">
                <a:latin typeface="Arial"/>
                <a:ea typeface="Times New Roman"/>
                <a:cs typeface="B Zar"/>
              </a:rPr>
              <a:t>؛</a:t>
            </a:r>
            <a:r>
              <a:rPr lang="ar-SA" dirty="0" smtClean="0">
                <a:latin typeface="Arial"/>
                <a:ea typeface="Times New Roman"/>
                <a:cs typeface="B Zar"/>
              </a:rPr>
              <a:t> آنها بايد به جاي آنكه مشتري را از يك بخش به بخش ديگري بفرستند، يك نقطة واحد براي ارتباط با مشتري‌ها به وجود آورند. </a:t>
            </a:r>
            <a:endParaRPr lang="en-US" dirty="0" smtClean="0">
              <a:latin typeface="Times New Roman"/>
              <a:ea typeface="Times New Roman"/>
            </a:endParaRPr>
          </a:p>
          <a:p>
            <a:endParaRPr lang="fa-IR"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latin typeface="B Zar"/>
                <a:ea typeface="Times New Roman"/>
              </a:rPr>
              <a:t>هـ) رضايت مشتري</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مشتري کسي است که انجام معامله يا داد و ستدي را در يک محيط رقابتي به عهده دارد و در حالت تعاملي چيزي را مي‏دهد و چيزي را مي‏گيرد و رضايت مشتري مقدار احساسي است که در اثر رفع انتظاراتش يا افزودن به انتظارات به او دست مي‏دهد. بنابراين مشتري‌ محور تشکيلات و مصرف‌کننده، فلسفه وجودي سازمان‏هاست. </a:t>
            </a:r>
            <a:endParaRPr lang="fa-IR"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هـ) رضايت مشتري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r>
              <a:rPr lang="fa-IR" dirty="0" smtClean="0">
                <a:latin typeface="Arial"/>
                <a:ea typeface="Times New Roman"/>
                <a:cs typeface="B Zar"/>
              </a:rPr>
              <a:t>لذا شناسايي، تفکيک، اولويت‏بندي، کشف انتظارات اصلي و نهايتاً حصول رضايت مشتري از اهم فعاليت‏هاي سازمان به شمار مي‏رود. سازمان بايد مخاطب‌شناسي را که از مباحث اساسي در فرهنگ مشتري‌مداري است، بدرستي درک و مد نظر قرار دهد و هر ساله کيفيت محصولات و کميت آنها را متناسب با افزايش توقع مشتريان، روزآمد کرده و افزايش دهد. </a:t>
            </a:r>
            <a:endParaRPr lang="en-US" dirty="0" smtClean="0">
              <a:latin typeface="Times New Roman"/>
              <a:ea typeface="Times New Roman"/>
            </a:endParaRPr>
          </a:p>
          <a:p>
            <a:endParaRPr lang="fa-IR"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Autofit/>
          </a:bodyPr>
          <a:lstStyle/>
          <a:p>
            <a:r>
              <a:rPr lang="fa-IR" dirty="0" smtClean="0">
                <a:latin typeface="B Zar"/>
                <a:ea typeface="Times New Roman"/>
              </a:rPr>
              <a:t>مزاياي به کارگيري سيستم‏هاي مديريت ارتباط با مشتري</a:t>
            </a:r>
          </a:p>
        </p:txBody>
      </p:sp>
      <p:sp>
        <p:nvSpPr>
          <p:cNvPr id="3" name="Content Placeholder 2"/>
          <p:cNvSpPr>
            <a:spLocks noGrp="1"/>
          </p:cNvSpPr>
          <p:nvPr>
            <p:ph idx="1"/>
          </p:nvPr>
        </p:nvSpPr>
        <p:spPr/>
        <p:txBody>
          <a:bodyPr/>
          <a:lstStyle/>
          <a:p>
            <a:pPr algn="just">
              <a:lnSpc>
                <a:spcPct val="115000"/>
              </a:lnSpc>
            </a:pPr>
            <a:r>
              <a:rPr lang="en-US" dirty="0" smtClean="0">
                <a:latin typeface="Arial"/>
                <a:ea typeface="Times New Roman"/>
                <a:cs typeface="B Zar"/>
              </a:rPr>
              <a:t>CRM</a:t>
            </a:r>
            <a:r>
              <a:rPr lang="fa-IR" dirty="0" smtClean="0">
                <a:latin typeface="Arial"/>
                <a:ea typeface="Times New Roman"/>
                <a:cs typeface="B Zar"/>
              </a:rPr>
              <a:t> يک واقعيت ملموس براي سازمان‏هاي تجاري است و به طور خلاصه، مزاياي زير را براي سازمان‏ به دنبال دارد:</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1) پاسخگويي سريع به درخواست‏هاي مشتريان</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2) افزايش کارايي سازمان از طريق اتوماسيون فرايندهاي جاري</a:t>
            </a:r>
            <a:endParaRPr lang="en-US" dirty="0" smtClean="0">
              <a:latin typeface="Times New Roman"/>
              <a:ea typeface="Times New Roman"/>
            </a:endParaRPr>
          </a:p>
          <a:p>
            <a:endParaRPr lang="fa-IR"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مزاياي به کارگيري سيستم‏هاي مديريت ارتباط با مشتري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pPr algn="just">
              <a:lnSpc>
                <a:spcPct val="115000"/>
              </a:lnSpc>
            </a:pPr>
            <a:r>
              <a:rPr lang="fa-IR" dirty="0" smtClean="0">
                <a:latin typeface="Arial"/>
                <a:ea typeface="Times New Roman"/>
                <a:cs typeface="B Zar"/>
              </a:rPr>
              <a:t>3) کاهش هزينه‏هاي تبليغاتي</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4) افزايش فرصت‏هاي بازاريابي و فروش</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5) شناخت عميق‌تر مشتري</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6) دريافت بازخورد از مشتري و توسعه خدمات و محصولات جاري</a:t>
            </a:r>
            <a:endParaRPr lang="en-US" dirty="0" smtClean="0">
              <a:latin typeface="Times New Roman"/>
              <a:ea typeface="Times New Roman"/>
            </a:endParaRPr>
          </a:p>
          <a:p>
            <a:endParaRPr lang="fa-IR"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مزاياي به کارگيري سيستم‏هاي مديريت ارتباط با مشتري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pPr algn="just">
              <a:lnSpc>
                <a:spcPct val="115000"/>
              </a:lnSpc>
            </a:pPr>
            <a:r>
              <a:rPr lang="fa-IR" dirty="0" smtClean="0">
                <a:latin typeface="Arial"/>
                <a:ea typeface="Times New Roman"/>
                <a:cs typeface="B Zar"/>
              </a:rPr>
              <a:t>در طبقه بندی دیگر مزایای استفده از </a:t>
            </a:r>
            <a:r>
              <a:rPr lang="en-US" dirty="0" smtClean="0">
                <a:latin typeface="Arial"/>
                <a:ea typeface="Times New Roman"/>
                <a:cs typeface="B Zar"/>
              </a:rPr>
              <a:t>CRM</a:t>
            </a:r>
            <a:r>
              <a:rPr lang="en-US" dirty="0" smtClean="0">
                <a:latin typeface="B Zar"/>
                <a:ea typeface="Times New Roman"/>
              </a:rPr>
              <a:t> </a:t>
            </a:r>
            <a:r>
              <a:rPr lang="fa-IR" dirty="0" smtClean="0">
                <a:latin typeface="B Zar"/>
                <a:ea typeface="Times New Roman"/>
              </a:rPr>
              <a:t>را به 2بخش تقسیم کرده اند:</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1. </a:t>
            </a:r>
            <a:r>
              <a:rPr lang="ar-SA" dirty="0" smtClean="0">
                <a:latin typeface="Arial"/>
                <a:ea typeface="Times New Roman"/>
                <a:cs typeface="B Zar"/>
              </a:rPr>
              <a:t>خدمات مشتري:</a:t>
            </a:r>
            <a:endParaRPr lang="en-US" dirty="0" smtClean="0">
              <a:latin typeface="Times New Roman"/>
              <a:ea typeface="Times New Roman"/>
            </a:endParaRPr>
          </a:p>
          <a:p>
            <a:pPr algn="just">
              <a:lnSpc>
                <a:spcPct val="115000"/>
              </a:lnSpc>
            </a:pPr>
            <a:r>
              <a:rPr lang="ar-SA" dirty="0" smtClean="0">
                <a:latin typeface="Arial"/>
                <a:ea typeface="Times New Roman"/>
                <a:cs typeface="B Zar"/>
              </a:rPr>
              <a:t>*فراهم آوردن اطلاعات محصول، راهنماي کار با محصول و کمک هاي فني بطور ٢٤ساعته و در ٧</a:t>
            </a:r>
            <a:endParaRPr lang="en-US" dirty="0" smtClean="0">
              <a:latin typeface="Times New Roman"/>
              <a:ea typeface="Times New Roman"/>
            </a:endParaRPr>
          </a:p>
          <a:p>
            <a:pPr algn="just">
              <a:lnSpc>
                <a:spcPct val="115000"/>
              </a:lnSpc>
            </a:pPr>
            <a:r>
              <a:rPr lang="ar-SA" dirty="0" smtClean="0">
                <a:latin typeface="Arial"/>
                <a:ea typeface="Times New Roman"/>
                <a:cs typeface="B Zar"/>
              </a:rPr>
              <a:t>روز هفته بروي وب سايت شرکت</a:t>
            </a:r>
            <a:endParaRPr lang="en-US" dirty="0" smtClean="0">
              <a:latin typeface="Times New Roman"/>
              <a:ea typeface="Times New Roman"/>
            </a:endParaRPr>
          </a:p>
          <a:p>
            <a:endParaRPr lang="fa-IR"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مزاياي به کارگيري سيستم‏هاي مديريت ارتباط با مشتري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lstStyle/>
          <a:p>
            <a:pPr algn="just">
              <a:lnSpc>
                <a:spcPct val="115000"/>
              </a:lnSpc>
            </a:pPr>
            <a:r>
              <a:rPr lang="fa-IR" dirty="0" smtClean="0">
                <a:latin typeface="Arial"/>
                <a:ea typeface="Times New Roman"/>
                <a:cs typeface="B Zar"/>
              </a:rPr>
              <a:t>* </a:t>
            </a:r>
            <a:r>
              <a:rPr lang="ar-SA" dirty="0" smtClean="0">
                <a:latin typeface="Arial"/>
                <a:ea typeface="Times New Roman"/>
                <a:cs typeface="B Zar"/>
              </a:rPr>
              <a:t>کمک به شناخت سريع مشکلات بالقوه پيش از اتفاق افتادن</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 * </a:t>
            </a:r>
            <a:r>
              <a:rPr lang="ar-SA" dirty="0" smtClean="0">
                <a:latin typeface="Arial"/>
                <a:ea typeface="Times New Roman"/>
                <a:cs typeface="B Zar"/>
              </a:rPr>
              <a:t>فراهم آوردن مکانيسمي کاربرپسند براي ثبت شکايات (شکايات ثبت نشده قابل ح</a:t>
            </a:r>
            <a:r>
              <a:rPr lang="fa-IR" dirty="0" smtClean="0">
                <a:latin typeface="Arial"/>
                <a:ea typeface="Times New Roman"/>
                <a:cs typeface="B Zar"/>
              </a:rPr>
              <a:t>ل </a:t>
            </a:r>
            <a:r>
              <a:rPr lang="ar-SA" dirty="0" smtClean="0">
                <a:latin typeface="Arial"/>
                <a:ea typeface="Times New Roman"/>
                <a:cs typeface="B Zar"/>
              </a:rPr>
              <a:t>نيستند و از</a:t>
            </a:r>
            <a:endParaRPr lang="en-US" dirty="0" smtClean="0">
              <a:latin typeface="Times New Roman"/>
              <a:ea typeface="Times New Roman"/>
            </a:endParaRPr>
          </a:p>
          <a:p>
            <a:pPr algn="just">
              <a:lnSpc>
                <a:spcPct val="115000"/>
              </a:lnSpc>
            </a:pPr>
            <a:r>
              <a:rPr lang="ar-SA" dirty="0" smtClean="0">
                <a:latin typeface="Arial"/>
                <a:ea typeface="Times New Roman"/>
                <a:cs typeface="B Zar"/>
              </a:rPr>
              <a:t>مهمترين عوامل نارضايتي کاربران بشمار مي روند</a:t>
            </a:r>
            <a:r>
              <a:rPr lang="fa-IR" dirty="0" smtClean="0">
                <a:latin typeface="Arial"/>
                <a:ea typeface="Times New Roman"/>
                <a:cs typeface="B Zar"/>
              </a:rPr>
              <a:t>) </a:t>
            </a:r>
            <a:endParaRPr lang="en-US" dirty="0" smtClean="0">
              <a:latin typeface="Times New Roman"/>
              <a:ea typeface="Times New Roman"/>
            </a:endParaRPr>
          </a:p>
          <a:p>
            <a:endParaRPr lang="fa-IR"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latin typeface="B Zar"/>
                <a:ea typeface="Times New Roman"/>
              </a:rPr>
              <a:t>روابط مشتري</a:t>
            </a:r>
            <a:endParaRPr lang="fa-IR" dirty="0"/>
          </a:p>
        </p:txBody>
      </p:sp>
      <p:sp>
        <p:nvSpPr>
          <p:cNvPr id="3" name="Content Placeholder 2"/>
          <p:cNvSpPr>
            <a:spLocks noGrp="1"/>
          </p:cNvSpPr>
          <p:nvPr>
            <p:ph idx="1"/>
          </p:nvPr>
        </p:nvSpPr>
        <p:spPr/>
        <p:txBody>
          <a:bodyPr/>
          <a:lstStyle/>
          <a:p>
            <a:pPr algn="just">
              <a:lnSpc>
                <a:spcPct val="115000"/>
              </a:lnSpc>
            </a:pPr>
            <a:r>
              <a:rPr lang="fa-IR" dirty="0" smtClean="0">
                <a:latin typeface="Arial"/>
                <a:ea typeface="Times New Roman"/>
                <a:cs typeface="B Zar"/>
              </a:rPr>
              <a:t>* </a:t>
            </a:r>
            <a:r>
              <a:rPr lang="ar-SA" dirty="0" smtClean="0">
                <a:latin typeface="Arial"/>
                <a:ea typeface="Times New Roman"/>
                <a:cs typeface="B Zar"/>
              </a:rPr>
              <a:t>امکان پي گيري و دنبال کردن علايق، نياز ها وعادات خريد کاربران و تنظيم استراتژي بازاريابيبر اين اساس</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 </a:t>
            </a:r>
            <a:r>
              <a:rPr lang="ar-SA" dirty="0" smtClean="0">
                <a:latin typeface="Arial"/>
                <a:ea typeface="Times New Roman"/>
                <a:cs typeface="B Zar"/>
              </a:rPr>
              <a:t>پي گيري و دنبال کردن کالاي مشتري در طول چرخه حيات آن</a:t>
            </a:r>
            <a:endParaRPr lang="en-US" dirty="0" smtClean="0">
              <a:latin typeface="Times New Roman"/>
              <a:ea typeface="Times New Roman"/>
            </a:endParaRPr>
          </a:p>
          <a:p>
            <a:endParaRPr lang="fa-IR"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latin typeface="B Zar"/>
                <a:ea typeface="Times New Roman"/>
              </a:rPr>
              <a:t>2. </a:t>
            </a:r>
            <a:r>
              <a:rPr lang="ar-SA" dirty="0" smtClean="0">
                <a:latin typeface="B Zar"/>
                <a:ea typeface="Times New Roman"/>
              </a:rPr>
              <a:t>روابط مشتري</a:t>
            </a:r>
            <a:r>
              <a:rPr lang="fa-IR" dirty="0" smtClean="0">
                <a:cs typeface="B Zar" pitchFamily="2" charset="-78"/>
              </a:rPr>
              <a:t> (ادامه)</a:t>
            </a:r>
            <a:endParaRPr lang="fa-IR" dirty="0"/>
          </a:p>
        </p:txBody>
      </p:sp>
      <p:sp>
        <p:nvSpPr>
          <p:cNvPr id="3" name="Content Placeholder 2"/>
          <p:cNvSpPr>
            <a:spLocks noGrp="1"/>
          </p:cNvSpPr>
          <p:nvPr>
            <p:ph idx="1"/>
          </p:nvPr>
        </p:nvSpPr>
        <p:spPr/>
        <p:txBody>
          <a:bodyPr>
            <a:normAutofit fontScale="85000" lnSpcReduction="10000"/>
          </a:bodyPr>
          <a:lstStyle/>
          <a:p>
            <a:pPr algn="just">
              <a:lnSpc>
                <a:spcPct val="115000"/>
              </a:lnSpc>
            </a:pPr>
            <a:r>
              <a:rPr lang="ar-SA" dirty="0" smtClean="0">
                <a:latin typeface="Arial"/>
                <a:ea typeface="Times New Roman"/>
                <a:cs typeface="B Zar"/>
              </a:rPr>
              <a:t>مزاياي فوق در دراز مدت منجر به رضايت مشتري، تضمين خريد دوباره، بهبود رابطه با مشتري و ايجاد حس وفاداري در مشتري، افزايش دفعات بازگشت مشتري و کاهش هزينه هاي بازاريابي ، افزايش درآمد فروش و در نتيجه افزايش سود شرکت مي گردند</a:t>
            </a:r>
            <a:r>
              <a:rPr lang="fa-IR" dirty="0" smtClean="0">
                <a:latin typeface="Arial"/>
                <a:ea typeface="Times New Roman"/>
                <a:cs typeface="B Zar"/>
              </a:rPr>
              <a:t>. </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 </a:t>
            </a:r>
            <a:endParaRPr lang="en-US" dirty="0" smtClean="0">
              <a:latin typeface="Times New Roman"/>
              <a:ea typeface="Times New Roman"/>
            </a:endParaRPr>
          </a:p>
          <a:p>
            <a:pPr algn="just">
              <a:lnSpc>
                <a:spcPct val="115000"/>
              </a:lnSpc>
            </a:pPr>
            <a:r>
              <a:rPr lang="fa-IR" dirty="0" smtClean="0">
                <a:latin typeface="Arial"/>
                <a:ea typeface="Times New Roman"/>
                <a:cs typeface="B Zar"/>
              </a:rPr>
              <a:t>اجراي يک راهبرد موفق </a:t>
            </a:r>
            <a:r>
              <a:rPr lang="en-US" dirty="0" smtClean="0">
                <a:latin typeface="Arial"/>
                <a:ea typeface="Times New Roman"/>
                <a:cs typeface="B Zar"/>
              </a:rPr>
              <a:t>CRM</a:t>
            </a:r>
            <a:r>
              <a:rPr lang="fa-IR" dirty="0" smtClean="0">
                <a:latin typeface="Arial"/>
                <a:ea typeface="Times New Roman"/>
                <a:cs typeface="B Zar"/>
              </a:rPr>
              <a:t> در يک سازمان که مزاياي فوق را به همراه داشته باشد، به سه عامل کليدي زير بستگي دارد:</a:t>
            </a:r>
            <a:endParaRPr lang="en-US" dirty="0" smtClean="0">
              <a:latin typeface="Times New Roman"/>
              <a:ea typeface="Times New Roman"/>
            </a:endParaRPr>
          </a:p>
          <a:p>
            <a:endParaRPr lang="fa-I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91</TotalTime>
  <Words>9286</Words>
  <Application>Microsoft Office PowerPoint</Application>
  <PresentationFormat>On-screen Show (4:3)</PresentationFormat>
  <Paragraphs>435</Paragraphs>
  <Slides>156</Slides>
  <Notes>0</Notes>
  <HiddenSlides>0</HiddenSlides>
  <MMClips>0</MMClips>
  <ScaleCrop>false</ScaleCrop>
  <HeadingPairs>
    <vt:vector size="4" baseType="variant">
      <vt:variant>
        <vt:lpstr>Theme</vt:lpstr>
      </vt:variant>
      <vt:variant>
        <vt:i4>1</vt:i4>
      </vt:variant>
      <vt:variant>
        <vt:lpstr>Slide Titles</vt:lpstr>
      </vt:variant>
      <vt:variant>
        <vt:i4>156</vt:i4>
      </vt:variant>
    </vt:vector>
  </HeadingPairs>
  <TitlesOfParts>
    <vt:vector size="157" baseType="lpstr">
      <vt:lpstr>Flow</vt:lpstr>
      <vt:lpstr>مديريت ارتباط با مشتري (CRM) </vt:lpstr>
      <vt:lpstr>مقدمه</vt:lpstr>
      <vt:lpstr>مقدمه (ادامه)</vt:lpstr>
      <vt:lpstr>مقدمه (ادامه)</vt:lpstr>
      <vt:lpstr>تعریف CRM</vt:lpstr>
      <vt:lpstr>تعریف CRM (ادامه)</vt:lpstr>
      <vt:lpstr>تعریف CRM (ادامه)</vt:lpstr>
      <vt:lpstr>تعریف CRM (ادامه)</vt:lpstr>
      <vt:lpstr>تعریف CRM (ادامه)</vt:lpstr>
      <vt:lpstr>تعریف CRM (ادامه)</vt:lpstr>
      <vt:lpstr>تعریف CRM (ادامه)</vt:lpstr>
      <vt:lpstr>تعریف CRM (ادامه)</vt:lpstr>
      <vt:lpstr>تاریخچه </vt:lpstr>
      <vt:lpstr>ب) دوره انقلاب کیفیت </vt:lpstr>
      <vt:lpstr>ب) دوره انقلاب کیفیت (ادامه) </vt:lpstr>
      <vt:lpstr>ج) دوره انقلاب مشتری </vt:lpstr>
      <vt:lpstr>ج) دوره انقلاب مشتری (ادامه) </vt:lpstr>
      <vt:lpstr>ج) دوره انقلاب مشتری (ادامه) </vt:lpstr>
      <vt:lpstr>ج) دوره انقلاب مشتری (ادامه) </vt:lpstr>
      <vt:lpstr>ج) دوره انقلاب مشتری (ادامه)</vt:lpstr>
      <vt:lpstr>ج) دوره انقلاب مشتری (ادامه) </vt:lpstr>
      <vt:lpstr>بخش های اصلی CRM </vt:lpstr>
      <vt:lpstr>بخش های اصلی CRM (ادامه)</vt:lpstr>
      <vt:lpstr>هدف CRM </vt:lpstr>
      <vt:lpstr>هدف CRM (ادامه)</vt:lpstr>
      <vt:lpstr>هدف CRM (ادامه)</vt:lpstr>
      <vt:lpstr>هدف CRM (ادامه)</vt:lpstr>
      <vt:lpstr>هدف CRM (ادامه)</vt:lpstr>
      <vt:lpstr>نرم افزارهای CRM </vt:lpstr>
      <vt:lpstr>نرم افزارهای CRM  (ادامه)</vt:lpstr>
      <vt:lpstr>پیاده سازی سیستم CRM در سازمان</vt:lpstr>
      <vt:lpstr>پیاده سازی سیستم CRM در سازمان (ادامه)</vt:lpstr>
      <vt:lpstr>پیاده سازی سیستم CRM در سازمان (ادامه)</vt:lpstr>
      <vt:lpstr>پیاده سازی سیستم CRM در سازمان (ادامه)</vt:lpstr>
      <vt:lpstr>پیاده سازی سیستم CRM در سازمان (ادامه)</vt:lpstr>
      <vt:lpstr>پیاده سازی سیستم CRM در سازمان (ادامه)</vt:lpstr>
      <vt:lpstr>دلايل حرکت سازمان‏ها به سوي سرمايه‌گذاري بر مديريت ارتباط با مشتری </vt:lpstr>
      <vt:lpstr>دلايل حرکت سازمان‏ها به سوي سرمايه‌گذاري بر مديريت ارتباط با مشتری (ادامه) </vt:lpstr>
      <vt:lpstr>دلايل حرکت سازمان‏ها به سوي سرمايه‌گذاري بر مديريت ارتباط با مشتری (ادامه) </vt:lpstr>
      <vt:lpstr>دلايل حرکت سازمان‏ها به سوي سرمايه‌گذاري بر مديريت ارتباط با مشتری (ادامه) </vt:lpstr>
      <vt:lpstr>دلايل حرکت سازمان‏ها به سوي سرمايه‌گذاري بر مديريت ارتباط با مشتری (ادامه) </vt:lpstr>
      <vt:lpstr>دلايل حرکت سازمان‏ها به سوي سرمايه‌گذاري بر مديريت ارتباط با مشتری (ادامه) </vt:lpstr>
      <vt:lpstr>دلايل حرکت سازمان‏ها به سوي سرمايه‌گذاري بر مديريت ارتباط با مشتری (ادامه) </vt:lpstr>
      <vt:lpstr>افزايش سودآوری سازمان در اثر افزايش 5 درصدی حفظ مشتريان</vt:lpstr>
      <vt:lpstr>عملکرد فنی CRM</vt:lpstr>
      <vt:lpstr>عملکرد فنی (ادامه) CRM</vt:lpstr>
      <vt:lpstr>انواع سیستم های CRM</vt:lpstr>
      <vt:lpstr>انواع سیستم های CRM (ادامه)</vt:lpstr>
      <vt:lpstr>انواع سیستم های CRM (ادامه)</vt:lpstr>
      <vt:lpstr>انواع سیستم های CRM (ادامه)</vt:lpstr>
      <vt:lpstr>انواع سیستم های CRM (ادامه)</vt:lpstr>
      <vt:lpstr>مديريت چرخه حيات مشتري</vt:lpstr>
      <vt:lpstr>مديريت چرخه حيات مشتري (ادامه)</vt:lpstr>
      <vt:lpstr>مديريت چرخه حيات مشتري (ادامه)</vt:lpstr>
      <vt:lpstr>مديريت چرخه حيات مشتري (ادامه)</vt:lpstr>
      <vt:lpstr>مديريت چرخه حيات مشتري (ادامه)</vt:lpstr>
      <vt:lpstr>مديريت چرخه حيات مشتري (ادامه)</vt:lpstr>
      <vt:lpstr>مديريت چرخه حيات مشتري (ادامه)</vt:lpstr>
      <vt:lpstr>مديريت چرخه حيات مشتري (ادامه)</vt:lpstr>
      <vt:lpstr>بهبود بخشیدن خدمت رسانی به مشتری </vt:lpstr>
      <vt:lpstr>بهبود بخشیدن خدمت رسانی به مشتری (ادامه)</vt:lpstr>
      <vt:lpstr>بهبود بخشیدن خدمت رسانی به مشتری (ادامه)</vt:lpstr>
      <vt:lpstr>بهبود بخشیدن خدمت رسانی به مشتری (ادامه)</vt:lpstr>
      <vt:lpstr>انواع مشتری</vt:lpstr>
      <vt:lpstr>انواع مشتری (ادامه)</vt:lpstr>
      <vt:lpstr>منحني طول عمر رابطه خريدار و فروشنده</vt:lpstr>
      <vt:lpstr>منحني طول عمر رابطه خريدار و فروشنده (ادامه)</vt:lpstr>
      <vt:lpstr>منحني طول عمر رابطه خريدار و فروشنده (ادامه)</vt:lpstr>
      <vt:lpstr>منحني طول عمر رابطه خريدار و فروشنده (ادامه)</vt:lpstr>
      <vt:lpstr>منحني طول عمر رابطه خريدار و فروشنده (ادامه)</vt:lpstr>
      <vt:lpstr>منحني طول عمر رابطه خريدار و فروشنده (ادامه)</vt:lpstr>
      <vt:lpstr>ارزش طول زندگي مشتری</vt:lpstr>
      <vt:lpstr>ارزش طول زندگي مشتری (ادامه)</vt:lpstr>
      <vt:lpstr>مدل سطل سوراخ دار </vt:lpstr>
      <vt:lpstr>مدل سطل سوراخ دار (ادامه)</vt:lpstr>
      <vt:lpstr>مدل سطل سوراخ دار (ادامه)</vt:lpstr>
      <vt:lpstr>مدل سطل سوراخ دار (ادامه)</vt:lpstr>
      <vt:lpstr>روندهاي ارتباط با مشتريان</vt:lpstr>
      <vt:lpstr>روندهاي ارتباط با مشتريان (ادامه)</vt:lpstr>
      <vt:lpstr>الف) سرعت ارائه خدمات</vt:lpstr>
      <vt:lpstr>الف) سرعت ارائه خدمات (ادامه)</vt:lpstr>
      <vt:lpstr>الف) سرعت ارائه خدمات (ادامه)</vt:lpstr>
      <vt:lpstr>ب) خويش‌خدمتي</vt:lpstr>
      <vt:lpstr>ب) خويش‌خدمتي (ادامه)</vt:lpstr>
      <vt:lpstr>ب) خويش‌خدمتي (ادامه)</vt:lpstr>
      <vt:lpstr>ج) ارائه خدمات يكپارچه</vt:lpstr>
      <vt:lpstr>ج) ارائه خدمات يكپارچه (ادامه)</vt:lpstr>
      <vt:lpstr>ج) ارائه خدمات يكپارچه (ادامه)</vt:lpstr>
      <vt:lpstr>ج) ارائه خدمات يكپارچه (ادامه)</vt:lpstr>
      <vt:lpstr>د) سهولت استفاده از خدمات ارائه شده</vt:lpstr>
      <vt:lpstr>د) سهولت استفاده از خدمات ارائه شده (ادامه)</vt:lpstr>
      <vt:lpstr>هـ) رضايت مشتري</vt:lpstr>
      <vt:lpstr>هـ) رضايت مشتري (ادامه)</vt:lpstr>
      <vt:lpstr>مزاياي به کارگيري سيستم‏هاي مديريت ارتباط با مشتري</vt:lpstr>
      <vt:lpstr>مزاياي به کارگيري سيستم‏هاي مديريت ارتباط با مشتري (ادامه)</vt:lpstr>
      <vt:lpstr>مزاياي به کارگيري سيستم‏هاي مديريت ارتباط با مشتري (ادامه)</vt:lpstr>
      <vt:lpstr>مزاياي به کارگيري سيستم‏هاي مديريت ارتباط با مشتري (ادامه)</vt:lpstr>
      <vt:lpstr>روابط مشتري</vt:lpstr>
      <vt:lpstr>2. روابط مشتري (ادامه)</vt:lpstr>
      <vt:lpstr>الف) آموزش کارکنان سازمان</vt:lpstr>
      <vt:lpstr>ب) بازنگري فرايندها و طراحي فرايندهاي جديد</vt:lpstr>
      <vt:lpstr>ج) به کارگيري فناوری‏هاي نوين</vt:lpstr>
      <vt:lpstr>ج) به کارگيري فناوری‏هاي نوين (ادامه)</vt:lpstr>
      <vt:lpstr>چالش‏هاي اجرايي CRM</vt:lpstr>
      <vt:lpstr>چالش‏هاي اجرايي CRM (ادامه)</vt:lpstr>
      <vt:lpstr>چالش‏هاي اجرايي CRM (ادامه)</vt:lpstr>
      <vt:lpstr>چالش‏هاي اجرايي CRM (ادامه)</vt:lpstr>
      <vt:lpstr>چالش‏هاي اجرايي CRM (ادامه)</vt:lpstr>
      <vt:lpstr>چالش‏هاي اجرايي CRM (ادامه)</vt:lpstr>
      <vt:lpstr>چالش های پیاده سازی CRM در سازمان</vt:lpstr>
      <vt:lpstr>الف) هزينه راه‌اندازي اوليه</vt:lpstr>
      <vt:lpstr>ب) ابزارهاي كاربردي يكپارچه</vt:lpstr>
      <vt:lpstr>ج) همكاري بخش‏هاي مختلف</vt:lpstr>
      <vt:lpstr>تهیه كنندگان CRM</vt:lpstr>
      <vt:lpstr>اندازه‌گيري رضايت مشتري</vt:lpstr>
      <vt:lpstr>اندازه‌گيري رضايت مشتري (ادامه)</vt:lpstr>
      <vt:lpstr>رضايت مشتري</vt:lpstr>
      <vt:lpstr>رضايت مشتري (ادامه)</vt:lpstr>
      <vt:lpstr>رضايت مشتري (ادامه)</vt:lpstr>
      <vt:lpstr>عملکرد سازمان – انتظارات= کیفیت</vt:lpstr>
      <vt:lpstr>عملکرد سازمان – انتظارات= کیفیت (ادامه)</vt:lpstr>
      <vt:lpstr>نتایج استفاده از CRM</vt:lpstr>
      <vt:lpstr>نتایج استفاده از CRM (ادامه)</vt:lpstr>
      <vt:lpstr>نتيجه‏گيري</vt:lpstr>
      <vt:lpstr>نتيجه‏گيري (ادامه)</vt:lpstr>
      <vt:lpstr>نمونه های موفق به کارگیری CRM</vt:lpstr>
      <vt:lpstr>نمونه های موفق به کارگیری CRM (ادامه)</vt:lpstr>
      <vt:lpstr>نمونه های موفق به کارگیری CRM (ادامه)</vt:lpstr>
      <vt:lpstr>نمونه های موفق به کارگیری CRM (ادامه)</vt:lpstr>
      <vt:lpstr>نمونه های موفق به کارگیری CRM (ادامه)</vt:lpstr>
      <vt:lpstr>نمونه های موفق به کارگیری CRM (ادامه)</vt:lpstr>
      <vt:lpstr>نمونه های موفق به کارگیری CRM (ادامه)</vt:lpstr>
      <vt:lpstr>نمونه های موفق به کارگیری CRM (ادامه)</vt:lpstr>
      <vt:lpstr> برقراری ارتباط رو در رو با مشتری</vt:lpstr>
      <vt:lpstr> برقراری ارتباط رو در رو با مشتری (ادامه)</vt:lpstr>
      <vt:lpstr> برقراری ارتباط رو در رو با مشتری (ادامه)</vt:lpstr>
      <vt:lpstr> برقراری ارتباط رو در رو با مشتری (ادامه)</vt:lpstr>
      <vt:lpstr> امداد خوررو سایپا</vt:lpstr>
      <vt:lpstr> امداد خوررو سایپا (ادامه)</vt:lpstr>
      <vt:lpstr> امداد خوررو سایپا (ادامه)</vt:lpstr>
      <vt:lpstr> امداد خوررو سایپا (ادامه)</vt:lpstr>
      <vt:lpstr> امداد خوررو سایپا (ادامه)</vt:lpstr>
      <vt:lpstr> امداد خوررو سایپا (ادامه)</vt:lpstr>
      <vt:lpstr> امداد خوررو سایپا (ادامه)</vt:lpstr>
      <vt:lpstr> امداد خوررو سایپا (ادامه)</vt:lpstr>
      <vt:lpstr> امداد خوررو سایپا (ادامه)</vt:lpstr>
      <vt:lpstr> امداد خوررو سایپا (ادامه)</vt:lpstr>
      <vt:lpstr>مدیریت ارتباط با مشتری در ایران</vt:lpstr>
      <vt:lpstr>مدیریت ارتباط با مشتری در ایران (ادامه)</vt:lpstr>
      <vt:lpstr>مدیریت ارتباط با مشتری در ایران (ادامه)</vt:lpstr>
      <vt:lpstr>مدیریت ارتباط با مشتری در ایران (ادامه)</vt:lpstr>
      <vt:lpstr>مدیریت ارتباط با مشتری در ایران (ادامه)</vt:lpstr>
      <vt:lpstr>مدیریت ارتباط با مشتری در ایران (ادامه)</vt:lpstr>
      <vt:lpstr>مدیریت ارتباط با مشتری در ایران (ادامه)</vt:lpstr>
      <vt:lpstr>منابع و مآخذ</vt:lpstr>
      <vt:lpstr>منابع و مآخذ (ادامه)</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مديريت ارتباط با مشتري  (CRM)</dc:title>
  <dc:creator>Mehdi</dc:creator>
  <cp:lastModifiedBy>xman</cp:lastModifiedBy>
  <cp:revision>17</cp:revision>
  <dcterms:created xsi:type="dcterms:W3CDTF">2006-08-16T00:00:00Z</dcterms:created>
  <dcterms:modified xsi:type="dcterms:W3CDTF">2016-02-15T06:59:50Z</dcterms:modified>
</cp:coreProperties>
</file>