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57" r:id="rId3"/>
    <p:sldId id="258" r:id="rId4"/>
    <p:sldId id="259" r:id="rId5"/>
    <p:sldId id="274" r:id="rId6"/>
    <p:sldId id="260" r:id="rId7"/>
    <p:sldId id="261" r:id="rId8"/>
    <p:sldId id="275" r:id="rId9"/>
    <p:sldId id="262" r:id="rId10"/>
    <p:sldId id="263" r:id="rId11"/>
    <p:sldId id="276" r:id="rId12"/>
    <p:sldId id="277" r:id="rId13"/>
    <p:sldId id="265" r:id="rId14"/>
    <p:sldId id="278" r:id="rId15"/>
    <p:sldId id="266" r:id="rId16"/>
    <p:sldId id="267" r:id="rId17"/>
    <p:sldId id="268"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B5DEB-3348-48A0-A48F-B81BA86E48DD}" type="datetimeFigureOut">
              <a:rPr lang="en-US" smtClean="0"/>
              <a:t>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028B7F-3108-4734-84A0-8579218D3CA2}" type="slidenum">
              <a:rPr lang="en-US" smtClean="0"/>
              <a:t>‹#›</a:t>
            </a:fld>
            <a:endParaRPr lang="en-US"/>
          </a:p>
        </p:txBody>
      </p:sp>
    </p:spTree>
    <p:extLst>
      <p:ext uri="{BB962C8B-B14F-4D97-AF65-F5344CB8AC3E}">
        <p14:creationId xmlns:p14="http://schemas.microsoft.com/office/powerpoint/2010/main" val="350101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0875A6-92D2-4B63-9067-AEE49D8D1C88}" type="datetimeFigureOut">
              <a:rPr lang="en-US" smtClean="0">
                <a:solidFill>
                  <a:prstClr val="black">
                    <a:tint val="75000"/>
                  </a:prstClr>
                </a:solidFill>
              </a:rPr>
              <a:pPr/>
              <a:t>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FE3F0-2288-4274-BF69-1A2E3EA832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5617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0875A6-92D2-4B63-9067-AEE49D8D1C88}" type="datetimeFigureOut">
              <a:rPr lang="en-US" smtClean="0">
                <a:solidFill>
                  <a:prstClr val="black">
                    <a:tint val="75000"/>
                  </a:prstClr>
                </a:solidFill>
              </a:rPr>
              <a:pPr/>
              <a:t>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FE3F0-2288-4274-BF69-1A2E3EA832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41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0875A6-92D2-4B63-9067-AEE49D8D1C88}" type="datetimeFigureOut">
              <a:rPr lang="en-US" smtClean="0">
                <a:solidFill>
                  <a:prstClr val="black">
                    <a:tint val="75000"/>
                  </a:prstClr>
                </a:solidFill>
              </a:rPr>
              <a:pPr/>
              <a:t>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FE3F0-2288-4274-BF69-1A2E3EA832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0307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gradFill rotWithShape="1">
            <a:gsLst>
              <a:gs pos="0">
                <a:schemeClr val="hlink"/>
              </a:gs>
              <a:gs pos="50000">
                <a:srgbClr val="FFFFFF"/>
              </a:gs>
              <a:gs pos="100000">
                <a:schemeClr val="hlink"/>
              </a:gs>
            </a:gsLst>
            <a:lin ang="2700000" scaled="1"/>
          </a:gra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grpSp>
      </p:grpSp>
      <p:sp>
        <p:nvSpPr>
          <p:cNvPr id="15" name="Freeform 19"/>
          <p:cNvSpPr>
            <a:spLocks/>
          </p:cNvSpPr>
          <p:nvPr/>
        </p:nvSpPr>
        <p:spPr bwMode="auto">
          <a:xfrm rot="7320404">
            <a:off x="7793038" y="4660900"/>
            <a:ext cx="998538" cy="46513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sp>
        <p:nvSpPr>
          <p:cNvPr id="16" name="Freeform 20"/>
          <p:cNvSpPr>
            <a:spLocks/>
          </p:cNvSpPr>
          <p:nvPr/>
        </p:nvSpPr>
        <p:spPr bwMode="auto">
          <a:xfrm rot="7320404">
            <a:off x="7768431" y="4639469"/>
            <a:ext cx="995363" cy="460375"/>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rgbClr val="008000"/>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sp>
        <p:nvSpPr>
          <p:cNvPr id="17" name="Freeform 21"/>
          <p:cNvSpPr>
            <a:spLocks/>
          </p:cNvSpPr>
          <p:nvPr/>
        </p:nvSpPr>
        <p:spPr bwMode="auto">
          <a:xfrm rot="7320404">
            <a:off x="7936707" y="4623594"/>
            <a:ext cx="660400" cy="420687"/>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grpSp>
        <p:nvGrpSpPr>
          <p:cNvPr id="18" name="Group 22"/>
          <p:cNvGrpSpPr>
            <a:grpSpLocks/>
          </p:cNvGrpSpPr>
          <p:nvPr/>
        </p:nvGrpSpPr>
        <p:grpSpPr bwMode="auto">
          <a:xfrm>
            <a:off x="7915275" y="4368800"/>
            <a:ext cx="742950" cy="1058863"/>
            <a:chOff x="4986" y="2752"/>
            <a:chExt cx="468" cy="667"/>
          </a:xfrm>
        </p:grpSpPr>
        <p:sp>
          <p:nvSpPr>
            <p:cNvPr id="19"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sp>
          <p:nvSpPr>
            <p:cNvPr id="20"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sp>
          <p:nvSpPr>
            <p:cNvPr id="21"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sp>
          <p:nvSpPr>
            <p:cNvPr id="22" name="Freeform 26"/>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sp>
          <p:nvSpPr>
            <p:cNvPr id="23"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grpSp>
      <p:sp>
        <p:nvSpPr>
          <p:cNvPr id="24"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rgbClr val="008000"/>
            </a:solidFill>
            <a:prstDash val="solid"/>
            <a:round/>
            <a:headEnd/>
            <a:tailEnd/>
          </a:ln>
          <a:effectLst/>
        </p:spPr>
        <p:txBody>
          <a:bodyPr/>
          <a:lstStyle/>
          <a:p>
            <a:pPr algn="r" rtl="1" fontAlgn="base">
              <a:spcBef>
                <a:spcPct val="0"/>
              </a:spcBef>
              <a:spcAft>
                <a:spcPct val="0"/>
              </a:spcAft>
              <a:defRPr/>
            </a:pPr>
            <a:endParaRPr lang="en-US">
              <a:solidFill>
                <a:srgbClr val="000000"/>
              </a:solidFill>
              <a:latin typeface="Arial" charset="0"/>
            </a:endParaRPr>
          </a:p>
        </p:txBody>
      </p:sp>
      <p:sp>
        <p:nvSpPr>
          <p:cNvPr id="25"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lgn="r" rtl="1" fontAlgn="base">
              <a:spcBef>
                <a:spcPct val="0"/>
              </a:spcBef>
              <a:spcAft>
                <a:spcPct val="0"/>
              </a:spcAft>
              <a:defRPr/>
            </a:pPr>
            <a:endParaRPr lang="en-US">
              <a:solidFill>
                <a:srgbClr val="000000"/>
              </a:solidFill>
              <a:latin typeface="Arial" charset="0"/>
            </a:endParaRPr>
          </a:p>
        </p:txBody>
      </p:sp>
      <p:sp>
        <p:nvSpPr>
          <p:cNvPr id="21507" name="Rectangle 3"/>
          <p:cNvSpPr>
            <a:spLocks noGrp="1" noChangeArrowheads="1"/>
          </p:cNvSpPr>
          <p:nvPr>
            <p:ph type="ctrTitle"/>
          </p:nvPr>
        </p:nvSpPr>
        <p:spPr bwMode="auto">
          <a:xfrm>
            <a:off x="1371600" y="1511300"/>
            <a:ext cx="6400800" cy="2273300"/>
          </a:xfrm>
          <a:prstGeom prst="rect">
            <a:avLst/>
          </a:prstGeom>
          <a:noFill/>
          <a:ln>
            <a:miter lim="800000"/>
            <a:headEnd/>
            <a:tailEnd/>
          </a:ln>
          <a:effectLst>
            <a:outerShdw dist="45791" dir="2021404" algn="ctr" rotWithShape="0">
              <a:schemeClr val="bg2"/>
            </a:outerShdw>
          </a:effectLst>
        </p:spPr>
        <p:txBody>
          <a:bodyPr vert="horz" wrap="square" lIns="91440" tIns="45720" rIns="91440" bIns="45720" numCol="1" anchor="b" anchorCtr="0" compatLnSpc="1">
            <a:prstTxWarp prst="textNoShape">
              <a:avLst/>
            </a:prstTxWarp>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2150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6" name="Rectangle 5"/>
          <p:cNvSpPr>
            <a:spLocks noGrp="1" noChangeArrowheads="1"/>
          </p:cNvSpPr>
          <p:nvPr>
            <p:ph type="dt" sz="half" idx="10"/>
          </p:nvPr>
        </p:nvSpPr>
        <p:spPr>
          <a:xfrm>
            <a:off x="685800" y="6248400"/>
            <a:ext cx="1905000" cy="457200"/>
          </a:xfrm>
        </p:spPr>
        <p:txBody>
          <a:bodyPr/>
          <a:lstStyle>
            <a:lvl1pPr algn="l">
              <a:defRPr sz="1400" smtClean="0"/>
            </a:lvl1pPr>
          </a:lstStyle>
          <a:p>
            <a:pPr>
              <a:defRPr/>
            </a:pPr>
            <a:endParaRPr lang="en-US">
              <a:solidFill>
                <a:srgbClr val="000000"/>
              </a:solidFill>
            </a:endParaRPr>
          </a:p>
        </p:txBody>
      </p:sp>
      <p:sp>
        <p:nvSpPr>
          <p:cNvPr id="27"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rtl="0">
              <a:defRPr sz="1400" smtClean="0">
                <a:latin typeface="Comic Sans MS" pitchFamily="66" charset="0"/>
              </a:defRPr>
            </a:lvl1pPr>
          </a:lstStyle>
          <a:p>
            <a:pPr fontAlgn="base">
              <a:spcBef>
                <a:spcPct val="0"/>
              </a:spcBef>
              <a:spcAft>
                <a:spcPct val="0"/>
              </a:spcAft>
              <a:defRPr/>
            </a:pPr>
            <a:endParaRPr lang="en-US">
              <a:solidFill>
                <a:srgbClr val="000000"/>
              </a:solidFill>
            </a:endParaRPr>
          </a:p>
        </p:txBody>
      </p:sp>
      <p:sp>
        <p:nvSpPr>
          <p:cNvPr id="28" name="Rectangle 7"/>
          <p:cNvSpPr>
            <a:spLocks noGrp="1" noChangeArrowheads="1"/>
          </p:cNvSpPr>
          <p:nvPr>
            <p:ph type="sldNum" sz="quarter" idx="12"/>
          </p:nvPr>
        </p:nvSpPr>
        <p:spPr>
          <a:xfrm>
            <a:off x="6553200" y="6248400"/>
            <a:ext cx="1905000" cy="457200"/>
          </a:xfrm>
        </p:spPr>
        <p:txBody>
          <a:bodyPr/>
          <a:lstStyle>
            <a:lvl1pPr>
              <a:defRPr smtClean="0"/>
            </a:lvl1pPr>
          </a:lstStyle>
          <a:p>
            <a:pPr>
              <a:defRPr/>
            </a:pPr>
            <a:fld id="{AE1703C6-532A-49D4-A7E5-7F0C9E7C38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1033032"/>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9688E79-3D7E-41A9-A19E-1E23FDEEF312}" type="slidenum">
              <a:rPr lang="ar-SA">
                <a:solidFill>
                  <a:srgbClr val="000000"/>
                </a:solidFill>
              </a:rPr>
              <a:pPr>
                <a:defRPr/>
              </a:pPr>
              <a:t>‹#›</a:t>
            </a:fld>
            <a:endParaRPr lang="en-US">
              <a:solidFill>
                <a:srgbClr val="000000"/>
              </a:solidFill>
            </a:endParaRPr>
          </a:p>
        </p:txBody>
      </p:sp>
      <p:sp>
        <p:nvSpPr>
          <p:cNvPr id="5" name="Rectangle 25"/>
          <p:cNvSpPr>
            <a:spLocks noGrp="1" noChangeArrowheads="1"/>
          </p:cNvSpPr>
          <p:nvPr>
            <p:ph type="dt" sz="half" idx="11"/>
          </p:nvPr>
        </p:nvSpPr>
        <p:spPr>
          <a:ln/>
        </p:spPr>
        <p:txBody>
          <a:bodyPr/>
          <a:lstStyle>
            <a:lvl1pPr>
              <a:defRPr/>
            </a:lvl1pPr>
          </a:lstStyle>
          <a:p>
            <a:pPr>
              <a:defRPr/>
            </a:pPr>
            <a:r>
              <a:rPr lang="en-US">
                <a:solidFill>
                  <a:srgbClr val="000000"/>
                </a:solidFill>
              </a:rPr>
              <a:t>2009</a:t>
            </a:r>
          </a:p>
        </p:txBody>
      </p:sp>
    </p:spTree>
    <p:extLst>
      <p:ext uri="{BB962C8B-B14F-4D97-AF65-F5344CB8AC3E}">
        <p14:creationId xmlns:p14="http://schemas.microsoft.com/office/powerpoint/2010/main" val="339835476"/>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6B2F6310-D78E-4878-97F2-B873AECB50BE}" type="slidenum">
              <a:rPr lang="ar-SA">
                <a:solidFill>
                  <a:srgbClr val="000000"/>
                </a:solidFill>
              </a:rPr>
              <a:pPr>
                <a:defRPr/>
              </a:pPr>
              <a:t>‹#›</a:t>
            </a:fld>
            <a:endParaRPr lang="en-US">
              <a:solidFill>
                <a:srgbClr val="000000"/>
              </a:solidFill>
            </a:endParaRPr>
          </a:p>
        </p:txBody>
      </p:sp>
      <p:sp>
        <p:nvSpPr>
          <p:cNvPr id="5" name="Rectangle 25"/>
          <p:cNvSpPr>
            <a:spLocks noGrp="1" noChangeArrowheads="1"/>
          </p:cNvSpPr>
          <p:nvPr>
            <p:ph type="dt" sz="half" idx="11"/>
          </p:nvPr>
        </p:nvSpPr>
        <p:spPr>
          <a:ln/>
        </p:spPr>
        <p:txBody>
          <a:bodyPr/>
          <a:lstStyle>
            <a:lvl1pPr>
              <a:defRPr/>
            </a:lvl1pPr>
          </a:lstStyle>
          <a:p>
            <a:pPr>
              <a:defRPr/>
            </a:pPr>
            <a:r>
              <a:rPr lang="en-US">
                <a:solidFill>
                  <a:srgbClr val="000000"/>
                </a:solidFill>
              </a:rPr>
              <a:t>2009</a:t>
            </a:r>
          </a:p>
        </p:txBody>
      </p:sp>
    </p:spTree>
    <p:extLst>
      <p:ext uri="{BB962C8B-B14F-4D97-AF65-F5344CB8AC3E}">
        <p14:creationId xmlns:p14="http://schemas.microsoft.com/office/powerpoint/2010/main" val="3977316802"/>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68F4D436-E169-4952-8681-C4912AB2500B}" type="slidenum">
              <a:rPr lang="ar-SA">
                <a:solidFill>
                  <a:srgbClr val="000000"/>
                </a:solidFill>
              </a:rPr>
              <a:pPr>
                <a:defRPr/>
              </a:pPr>
              <a:t>‹#›</a:t>
            </a:fld>
            <a:endParaRPr lang="en-US">
              <a:solidFill>
                <a:srgbClr val="000000"/>
              </a:solidFill>
            </a:endParaRPr>
          </a:p>
        </p:txBody>
      </p:sp>
      <p:sp>
        <p:nvSpPr>
          <p:cNvPr id="6" name="Rectangle 25"/>
          <p:cNvSpPr>
            <a:spLocks noGrp="1" noChangeArrowheads="1"/>
          </p:cNvSpPr>
          <p:nvPr>
            <p:ph type="dt" sz="half" idx="11"/>
          </p:nvPr>
        </p:nvSpPr>
        <p:spPr>
          <a:ln/>
        </p:spPr>
        <p:txBody>
          <a:bodyPr/>
          <a:lstStyle>
            <a:lvl1pPr>
              <a:defRPr/>
            </a:lvl1pPr>
          </a:lstStyle>
          <a:p>
            <a:pPr>
              <a:defRPr/>
            </a:pPr>
            <a:r>
              <a:rPr lang="en-US">
                <a:solidFill>
                  <a:srgbClr val="000000"/>
                </a:solidFill>
              </a:rPr>
              <a:t>2009</a:t>
            </a:r>
          </a:p>
        </p:txBody>
      </p:sp>
    </p:spTree>
    <p:extLst>
      <p:ext uri="{BB962C8B-B14F-4D97-AF65-F5344CB8AC3E}">
        <p14:creationId xmlns:p14="http://schemas.microsoft.com/office/powerpoint/2010/main" val="3474638559"/>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D5EA1C88-8055-4C0A-A049-16B4A0A01E0E}" type="slidenum">
              <a:rPr lang="ar-SA">
                <a:solidFill>
                  <a:srgbClr val="000000"/>
                </a:solidFill>
              </a:rPr>
              <a:pPr>
                <a:defRPr/>
              </a:pPr>
              <a:t>‹#›</a:t>
            </a:fld>
            <a:endParaRPr lang="en-US">
              <a:solidFill>
                <a:srgbClr val="000000"/>
              </a:solidFill>
            </a:endParaRPr>
          </a:p>
        </p:txBody>
      </p:sp>
      <p:sp>
        <p:nvSpPr>
          <p:cNvPr id="8" name="Rectangle 25"/>
          <p:cNvSpPr>
            <a:spLocks noGrp="1" noChangeArrowheads="1"/>
          </p:cNvSpPr>
          <p:nvPr>
            <p:ph type="dt" sz="half" idx="11"/>
          </p:nvPr>
        </p:nvSpPr>
        <p:spPr>
          <a:ln/>
        </p:spPr>
        <p:txBody>
          <a:bodyPr/>
          <a:lstStyle>
            <a:lvl1pPr>
              <a:defRPr/>
            </a:lvl1pPr>
          </a:lstStyle>
          <a:p>
            <a:pPr>
              <a:defRPr/>
            </a:pPr>
            <a:r>
              <a:rPr lang="en-US">
                <a:solidFill>
                  <a:srgbClr val="000000"/>
                </a:solidFill>
              </a:rPr>
              <a:t>2009</a:t>
            </a:r>
          </a:p>
        </p:txBody>
      </p:sp>
    </p:spTree>
    <p:extLst>
      <p:ext uri="{BB962C8B-B14F-4D97-AF65-F5344CB8AC3E}">
        <p14:creationId xmlns:p14="http://schemas.microsoft.com/office/powerpoint/2010/main" val="1342781718"/>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76812ECF-DD5D-4A0E-AEE6-B16515D6820A}" type="slidenum">
              <a:rPr lang="ar-SA">
                <a:solidFill>
                  <a:srgbClr val="000000"/>
                </a:solidFill>
              </a:rPr>
              <a:pPr>
                <a:defRPr/>
              </a:pPr>
              <a:t>‹#›</a:t>
            </a:fld>
            <a:endParaRPr lang="en-US">
              <a:solidFill>
                <a:srgbClr val="000000"/>
              </a:solidFill>
            </a:endParaRPr>
          </a:p>
        </p:txBody>
      </p:sp>
      <p:sp>
        <p:nvSpPr>
          <p:cNvPr id="4" name="Rectangle 25"/>
          <p:cNvSpPr>
            <a:spLocks noGrp="1" noChangeArrowheads="1"/>
          </p:cNvSpPr>
          <p:nvPr>
            <p:ph type="dt" sz="half" idx="11"/>
          </p:nvPr>
        </p:nvSpPr>
        <p:spPr>
          <a:ln/>
        </p:spPr>
        <p:txBody>
          <a:bodyPr/>
          <a:lstStyle>
            <a:lvl1pPr>
              <a:defRPr/>
            </a:lvl1pPr>
          </a:lstStyle>
          <a:p>
            <a:pPr>
              <a:defRPr/>
            </a:pPr>
            <a:r>
              <a:rPr lang="en-US">
                <a:solidFill>
                  <a:srgbClr val="000000"/>
                </a:solidFill>
              </a:rPr>
              <a:t>2009</a:t>
            </a:r>
          </a:p>
        </p:txBody>
      </p:sp>
    </p:spTree>
    <p:extLst>
      <p:ext uri="{BB962C8B-B14F-4D97-AF65-F5344CB8AC3E}">
        <p14:creationId xmlns:p14="http://schemas.microsoft.com/office/powerpoint/2010/main" val="3706315387"/>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CAB0FAD9-1642-40EC-9180-47FCEEABD387}" type="slidenum">
              <a:rPr lang="ar-SA">
                <a:solidFill>
                  <a:srgbClr val="000000"/>
                </a:solidFill>
              </a:rPr>
              <a:pPr>
                <a:defRPr/>
              </a:pPr>
              <a:t>‹#›</a:t>
            </a:fld>
            <a:endParaRPr lang="en-US">
              <a:solidFill>
                <a:srgbClr val="000000"/>
              </a:solidFill>
            </a:endParaRPr>
          </a:p>
        </p:txBody>
      </p:sp>
      <p:sp>
        <p:nvSpPr>
          <p:cNvPr id="3" name="Rectangle 25"/>
          <p:cNvSpPr>
            <a:spLocks noGrp="1" noChangeArrowheads="1"/>
          </p:cNvSpPr>
          <p:nvPr>
            <p:ph type="dt" sz="half" idx="11"/>
          </p:nvPr>
        </p:nvSpPr>
        <p:spPr>
          <a:ln/>
        </p:spPr>
        <p:txBody>
          <a:bodyPr/>
          <a:lstStyle>
            <a:lvl1pPr>
              <a:defRPr/>
            </a:lvl1pPr>
          </a:lstStyle>
          <a:p>
            <a:pPr>
              <a:defRPr/>
            </a:pPr>
            <a:r>
              <a:rPr lang="en-US">
                <a:solidFill>
                  <a:srgbClr val="000000"/>
                </a:solidFill>
              </a:rPr>
              <a:t>2009</a:t>
            </a:r>
          </a:p>
        </p:txBody>
      </p:sp>
    </p:spTree>
    <p:extLst>
      <p:ext uri="{BB962C8B-B14F-4D97-AF65-F5344CB8AC3E}">
        <p14:creationId xmlns:p14="http://schemas.microsoft.com/office/powerpoint/2010/main" val="1403448781"/>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36227BC7-C100-458F-B928-C53238FE2749}" type="slidenum">
              <a:rPr lang="ar-SA">
                <a:solidFill>
                  <a:srgbClr val="000000"/>
                </a:solidFill>
              </a:rPr>
              <a:pPr>
                <a:defRPr/>
              </a:pPr>
              <a:t>‹#›</a:t>
            </a:fld>
            <a:endParaRPr lang="en-US">
              <a:solidFill>
                <a:srgbClr val="000000"/>
              </a:solidFill>
            </a:endParaRPr>
          </a:p>
        </p:txBody>
      </p:sp>
      <p:sp>
        <p:nvSpPr>
          <p:cNvPr id="6" name="Rectangle 25"/>
          <p:cNvSpPr>
            <a:spLocks noGrp="1" noChangeArrowheads="1"/>
          </p:cNvSpPr>
          <p:nvPr>
            <p:ph type="dt" sz="half" idx="11"/>
          </p:nvPr>
        </p:nvSpPr>
        <p:spPr>
          <a:ln/>
        </p:spPr>
        <p:txBody>
          <a:bodyPr/>
          <a:lstStyle>
            <a:lvl1pPr>
              <a:defRPr/>
            </a:lvl1pPr>
          </a:lstStyle>
          <a:p>
            <a:pPr>
              <a:defRPr/>
            </a:pPr>
            <a:r>
              <a:rPr lang="en-US">
                <a:solidFill>
                  <a:srgbClr val="000000"/>
                </a:solidFill>
              </a:rPr>
              <a:t>2009</a:t>
            </a:r>
          </a:p>
        </p:txBody>
      </p:sp>
    </p:spTree>
    <p:extLst>
      <p:ext uri="{BB962C8B-B14F-4D97-AF65-F5344CB8AC3E}">
        <p14:creationId xmlns:p14="http://schemas.microsoft.com/office/powerpoint/2010/main" val="4147340150"/>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0875A6-92D2-4B63-9067-AEE49D8D1C88}" type="datetimeFigureOut">
              <a:rPr lang="en-US" smtClean="0">
                <a:solidFill>
                  <a:prstClr val="black">
                    <a:tint val="75000"/>
                  </a:prstClr>
                </a:solidFill>
              </a:rPr>
              <a:pPr/>
              <a:t>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FE3F0-2288-4274-BF69-1A2E3EA832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389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F729B6A9-A758-4D44-AE9F-2DE471939573}" type="slidenum">
              <a:rPr lang="ar-SA">
                <a:solidFill>
                  <a:srgbClr val="000000"/>
                </a:solidFill>
              </a:rPr>
              <a:pPr>
                <a:defRPr/>
              </a:pPr>
              <a:t>‹#›</a:t>
            </a:fld>
            <a:endParaRPr lang="en-US">
              <a:solidFill>
                <a:srgbClr val="000000"/>
              </a:solidFill>
            </a:endParaRPr>
          </a:p>
        </p:txBody>
      </p:sp>
      <p:sp>
        <p:nvSpPr>
          <p:cNvPr id="6" name="Rectangle 25"/>
          <p:cNvSpPr>
            <a:spLocks noGrp="1" noChangeArrowheads="1"/>
          </p:cNvSpPr>
          <p:nvPr>
            <p:ph type="dt" sz="half" idx="11"/>
          </p:nvPr>
        </p:nvSpPr>
        <p:spPr>
          <a:ln/>
        </p:spPr>
        <p:txBody>
          <a:bodyPr/>
          <a:lstStyle>
            <a:lvl1pPr>
              <a:defRPr/>
            </a:lvl1pPr>
          </a:lstStyle>
          <a:p>
            <a:pPr>
              <a:defRPr/>
            </a:pPr>
            <a:r>
              <a:rPr lang="en-US">
                <a:solidFill>
                  <a:srgbClr val="000000"/>
                </a:solidFill>
              </a:rPr>
              <a:t>2009</a:t>
            </a:r>
          </a:p>
        </p:txBody>
      </p:sp>
    </p:spTree>
    <p:extLst>
      <p:ext uri="{BB962C8B-B14F-4D97-AF65-F5344CB8AC3E}">
        <p14:creationId xmlns:p14="http://schemas.microsoft.com/office/powerpoint/2010/main" val="766470855"/>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CE5A02F5-AC64-4795-83C4-136C4FA5A306}" type="slidenum">
              <a:rPr lang="ar-SA">
                <a:solidFill>
                  <a:srgbClr val="000000"/>
                </a:solidFill>
              </a:rPr>
              <a:pPr>
                <a:defRPr/>
              </a:pPr>
              <a:t>‹#›</a:t>
            </a:fld>
            <a:endParaRPr lang="en-US">
              <a:solidFill>
                <a:srgbClr val="000000"/>
              </a:solidFill>
            </a:endParaRPr>
          </a:p>
        </p:txBody>
      </p:sp>
      <p:sp>
        <p:nvSpPr>
          <p:cNvPr id="5" name="Rectangle 25"/>
          <p:cNvSpPr>
            <a:spLocks noGrp="1" noChangeArrowheads="1"/>
          </p:cNvSpPr>
          <p:nvPr>
            <p:ph type="dt" sz="half" idx="11"/>
          </p:nvPr>
        </p:nvSpPr>
        <p:spPr>
          <a:ln/>
        </p:spPr>
        <p:txBody>
          <a:bodyPr/>
          <a:lstStyle>
            <a:lvl1pPr>
              <a:defRPr/>
            </a:lvl1pPr>
          </a:lstStyle>
          <a:p>
            <a:pPr>
              <a:defRPr/>
            </a:pPr>
            <a:r>
              <a:rPr lang="en-US">
                <a:solidFill>
                  <a:srgbClr val="000000"/>
                </a:solidFill>
              </a:rPr>
              <a:t>2009</a:t>
            </a:r>
          </a:p>
        </p:txBody>
      </p:sp>
    </p:spTree>
    <p:extLst>
      <p:ext uri="{BB962C8B-B14F-4D97-AF65-F5344CB8AC3E}">
        <p14:creationId xmlns:p14="http://schemas.microsoft.com/office/powerpoint/2010/main" val="2041686299"/>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D9BBEFB5-89C1-450D-8989-3FCF33EE73FA}" type="slidenum">
              <a:rPr lang="ar-SA">
                <a:solidFill>
                  <a:srgbClr val="000000"/>
                </a:solidFill>
              </a:rPr>
              <a:pPr>
                <a:defRPr/>
              </a:pPr>
              <a:t>‹#›</a:t>
            </a:fld>
            <a:endParaRPr lang="en-US">
              <a:solidFill>
                <a:srgbClr val="000000"/>
              </a:solidFill>
            </a:endParaRPr>
          </a:p>
        </p:txBody>
      </p:sp>
      <p:sp>
        <p:nvSpPr>
          <p:cNvPr id="5" name="Rectangle 25"/>
          <p:cNvSpPr>
            <a:spLocks noGrp="1" noChangeArrowheads="1"/>
          </p:cNvSpPr>
          <p:nvPr>
            <p:ph type="dt" sz="half" idx="11"/>
          </p:nvPr>
        </p:nvSpPr>
        <p:spPr>
          <a:ln/>
        </p:spPr>
        <p:txBody>
          <a:bodyPr/>
          <a:lstStyle>
            <a:lvl1pPr>
              <a:defRPr/>
            </a:lvl1pPr>
          </a:lstStyle>
          <a:p>
            <a:pPr>
              <a:defRPr/>
            </a:pPr>
            <a:r>
              <a:rPr lang="en-US">
                <a:solidFill>
                  <a:srgbClr val="000000"/>
                </a:solidFill>
              </a:rPr>
              <a:t>2009</a:t>
            </a:r>
          </a:p>
        </p:txBody>
      </p:sp>
    </p:spTree>
    <p:extLst>
      <p:ext uri="{BB962C8B-B14F-4D97-AF65-F5344CB8AC3E}">
        <p14:creationId xmlns:p14="http://schemas.microsoft.com/office/powerpoint/2010/main" val="1065324156"/>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0875A6-92D2-4B63-9067-AEE49D8D1C88}" type="datetimeFigureOut">
              <a:rPr lang="en-US" smtClean="0">
                <a:solidFill>
                  <a:prstClr val="black">
                    <a:tint val="75000"/>
                  </a:prstClr>
                </a:solidFill>
              </a:rPr>
              <a:pPr/>
              <a:t>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FE3F0-2288-4274-BF69-1A2E3EA832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01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0875A6-92D2-4B63-9067-AEE49D8D1C88}" type="datetimeFigureOut">
              <a:rPr lang="en-US" smtClean="0">
                <a:solidFill>
                  <a:prstClr val="black">
                    <a:tint val="75000"/>
                  </a:prstClr>
                </a:solidFill>
              </a:rPr>
              <a:pPr/>
              <a:t>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FE3F0-2288-4274-BF69-1A2E3EA832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253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0875A6-92D2-4B63-9067-AEE49D8D1C88}" type="datetimeFigureOut">
              <a:rPr lang="en-US" smtClean="0">
                <a:solidFill>
                  <a:prstClr val="black">
                    <a:tint val="75000"/>
                  </a:prstClr>
                </a:solidFill>
              </a:rPr>
              <a:pPr/>
              <a:t>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FE3F0-2288-4274-BF69-1A2E3EA832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727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0875A6-92D2-4B63-9067-AEE49D8D1C88}" type="datetimeFigureOut">
              <a:rPr lang="en-US" smtClean="0">
                <a:solidFill>
                  <a:prstClr val="black">
                    <a:tint val="75000"/>
                  </a:prstClr>
                </a:solidFill>
              </a:rPr>
              <a:pPr/>
              <a:t>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FE3F0-2288-4274-BF69-1A2E3EA832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128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875A6-92D2-4B63-9067-AEE49D8D1C88}" type="datetimeFigureOut">
              <a:rPr lang="en-US" smtClean="0">
                <a:solidFill>
                  <a:prstClr val="black">
                    <a:tint val="75000"/>
                  </a:prstClr>
                </a:solidFill>
              </a:rPr>
              <a:pPr/>
              <a:t>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FE3F0-2288-4274-BF69-1A2E3EA832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4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0875A6-92D2-4B63-9067-AEE49D8D1C88}" type="datetimeFigureOut">
              <a:rPr lang="en-US" smtClean="0">
                <a:solidFill>
                  <a:prstClr val="black">
                    <a:tint val="75000"/>
                  </a:prstClr>
                </a:solidFill>
              </a:rPr>
              <a:pPr/>
              <a:t>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FE3F0-2288-4274-BF69-1A2E3EA832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355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0875A6-92D2-4B63-9067-AEE49D8D1C88}" type="datetimeFigureOut">
              <a:rPr lang="en-US" smtClean="0">
                <a:solidFill>
                  <a:prstClr val="black">
                    <a:tint val="75000"/>
                  </a:prstClr>
                </a:solidFill>
              </a:rPr>
              <a:pPr/>
              <a:t>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FE3F0-2288-4274-BF69-1A2E3EA832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64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875A6-92D2-4B63-9067-AEE49D8D1C88}" type="datetimeFigureOut">
              <a:rPr lang="en-US" smtClean="0">
                <a:solidFill>
                  <a:prstClr val="black">
                    <a:tint val="75000"/>
                  </a:prstClr>
                </a:solidFill>
              </a:rPr>
              <a:pPr/>
              <a:t>1/4/2013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FE3F0-2288-4274-BF69-1A2E3EA832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770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5" name="Rectangle 5"/>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rtl="0">
              <a:defRPr sz="1400" smtClean="0">
                <a:latin typeface="Comic Sans MS" pitchFamily="66" charset="0"/>
              </a:defRPr>
            </a:lvl1pPr>
          </a:lstStyle>
          <a:p>
            <a:pPr algn="r" fontAlgn="base">
              <a:spcBef>
                <a:spcPct val="0"/>
              </a:spcBef>
              <a:spcAft>
                <a:spcPct val="0"/>
              </a:spcAft>
              <a:defRPr/>
            </a:pPr>
            <a:fld id="{128A89EF-07FA-4472-A6EF-A0C326BA8F22}" type="slidenum">
              <a:rPr lang="ar-SA">
                <a:solidFill>
                  <a:srgbClr val="000000"/>
                </a:solidFill>
              </a:rPr>
              <a:pPr algn="r" fontAlgn="base">
                <a:spcBef>
                  <a:spcPct val="0"/>
                </a:spcBef>
                <a:spcAft>
                  <a:spcPct val="0"/>
                </a:spcAft>
                <a:defRPr/>
              </a:pPr>
              <a:t>‹#›</a:t>
            </a:fld>
            <a:endParaRPr lang="en-US">
              <a:solidFill>
                <a:srgbClr val="000000"/>
              </a:solidFill>
            </a:endParaRPr>
          </a:p>
        </p:txBody>
      </p:sp>
      <p:grpSp>
        <p:nvGrpSpPr>
          <p:cNvPr id="1027" name="Group 26"/>
          <p:cNvGrpSpPr>
            <a:grpSpLocks/>
          </p:cNvGrpSpPr>
          <p:nvPr userDrawn="1"/>
        </p:nvGrpSpPr>
        <p:grpSpPr bwMode="auto">
          <a:xfrm>
            <a:off x="7316788" y="90488"/>
            <a:ext cx="2179637" cy="6334125"/>
            <a:chOff x="4609" y="57"/>
            <a:chExt cx="1373" cy="3990"/>
          </a:xfrm>
        </p:grpSpPr>
        <p:sp>
          <p:nvSpPr>
            <p:cNvPr id="20482" name="Freeform 2"/>
            <p:cNvSpPr>
              <a:spLocks/>
            </p:cNvSpPr>
            <p:nvPr userDrawn="1"/>
          </p:nvSpPr>
          <p:spPr bwMode="auto">
            <a:xfrm rot="-3172564">
              <a:off x="4900" y="-10"/>
              <a:ext cx="732" cy="1313"/>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sp>
          <p:nvSpPr>
            <p:cNvPr id="20486" name="Freeform 6"/>
            <p:cNvSpPr>
              <a:spLocks/>
            </p:cNvSpPr>
            <p:nvPr userDrawn="1"/>
          </p:nvSpPr>
          <p:spPr bwMode="auto">
            <a:xfrm rot="-3172564">
              <a:off x="4955" y="16"/>
              <a:ext cx="734" cy="1321"/>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rgbClr val="33CCCC"/>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sp>
          <p:nvSpPr>
            <p:cNvPr id="20487" name="Freeform 7"/>
            <p:cNvSpPr>
              <a:spLocks/>
            </p:cNvSpPr>
            <p:nvPr userDrawn="1"/>
          </p:nvSpPr>
          <p:spPr bwMode="auto">
            <a:xfrm rot="-3172564">
              <a:off x="4933" y="121"/>
              <a:ext cx="646" cy="990"/>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grpSp>
          <p:nvGrpSpPr>
            <p:cNvPr id="1034" name="Group 8"/>
            <p:cNvGrpSpPr>
              <a:grpSpLocks/>
            </p:cNvGrpSpPr>
            <p:nvPr userDrawn="1"/>
          </p:nvGrpSpPr>
          <p:grpSpPr bwMode="auto">
            <a:xfrm>
              <a:off x="5468" y="1333"/>
              <a:ext cx="243" cy="2714"/>
              <a:chOff x="5468" y="1333"/>
              <a:chExt cx="243" cy="2714"/>
            </a:xfrm>
          </p:grpSpPr>
          <p:sp>
            <p:nvSpPr>
              <p:cNvPr id="20489" name="Freeform 9"/>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rgbClr val="33CCCC"/>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sp>
            <p:nvSpPr>
              <p:cNvPr id="20490" name="Freeform 10"/>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rgbClr val="33CCCC"/>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grpSp>
        <p:grpSp>
          <p:nvGrpSpPr>
            <p:cNvPr id="1035" name="Group 11"/>
            <p:cNvGrpSpPr>
              <a:grpSpLocks/>
            </p:cNvGrpSpPr>
            <p:nvPr userDrawn="1"/>
          </p:nvGrpSpPr>
          <p:grpSpPr bwMode="auto">
            <a:xfrm>
              <a:off x="4610" y="57"/>
              <a:ext cx="1344" cy="1204"/>
              <a:chOff x="4610" y="57"/>
              <a:chExt cx="1344" cy="1204"/>
            </a:xfrm>
          </p:grpSpPr>
          <p:grpSp>
            <p:nvGrpSpPr>
              <p:cNvPr id="1036" name="Group 12"/>
              <p:cNvGrpSpPr>
                <a:grpSpLocks/>
              </p:cNvGrpSpPr>
              <p:nvPr userDrawn="1"/>
            </p:nvGrpSpPr>
            <p:grpSpPr bwMode="auto">
              <a:xfrm>
                <a:off x="4610" y="57"/>
                <a:ext cx="1344" cy="1204"/>
                <a:chOff x="4610" y="57"/>
                <a:chExt cx="1344" cy="1204"/>
              </a:xfrm>
            </p:grpSpPr>
            <p:sp>
              <p:nvSpPr>
                <p:cNvPr id="20493" name="Freeform 13"/>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grpSp>
              <p:nvGrpSpPr>
                <p:cNvPr id="1039" name="Group 14"/>
                <p:cNvGrpSpPr>
                  <a:grpSpLocks/>
                </p:cNvGrpSpPr>
                <p:nvPr userDrawn="1"/>
              </p:nvGrpSpPr>
              <p:grpSpPr bwMode="auto">
                <a:xfrm>
                  <a:off x="4610" y="57"/>
                  <a:ext cx="1344" cy="985"/>
                  <a:chOff x="4610" y="57"/>
                  <a:chExt cx="1344" cy="985"/>
                </a:xfrm>
              </p:grpSpPr>
              <p:sp>
                <p:nvSpPr>
                  <p:cNvPr id="20495" name="Freeform 15"/>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sp>
                <p:nvSpPr>
                  <p:cNvPr id="20496" name="Freeform 16"/>
                  <p:cNvSpPr>
                    <a:spLocks/>
                  </p:cNvSpPr>
                  <p:nvPr userDrawn="1"/>
                </p:nvSpPr>
                <p:spPr bwMode="auto">
                  <a:xfrm rot="-3172564">
                    <a:off x="5049" y="331"/>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sp>
                <p:nvSpPr>
                  <p:cNvPr id="20497" name="Freeform 17"/>
                  <p:cNvSpPr>
                    <a:spLocks/>
                  </p:cNvSpPr>
                  <p:nvPr userDrawn="1"/>
                </p:nvSpPr>
                <p:spPr bwMode="auto">
                  <a:xfrm rot="-3172564">
                    <a:off x="4859" y="181"/>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sp>
                <p:nvSpPr>
                  <p:cNvPr id="20498" name="Freeform 18"/>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sp>
                <p:nvSpPr>
                  <p:cNvPr id="20499" name="Freeform 19"/>
                  <p:cNvSpPr>
                    <a:spLocks/>
                  </p:cNvSpPr>
                  <p:nvPr userDrawn="1"/>
                </p:nvSpPr>
                <p:spPr bwMode="auto">
                  <a:xfrm rot="-3172564">
                    <a:off x="5298" y="896"/>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sp>
                <p:nvSpPr>
                  <p:cNvPr id="20500" name="Freeform 20"/>
                  <p:cNvSpPr>
                    <a:spLocks/>
                  </p:cNvSpPr>
                  <p:nvPr userDrawn="1"/>
                </p:nvSpPr>
                <p:spPr bwMode="auto">
                  <a:xfrm rot="-3172564">
                    <a:off x="5253" y="805"/>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sp>
                <p:nvSpPr>
                  <p:cNvPr id="20501" name="Freeform 21"/>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sp>
                <p:nvSpPr>
                  <p:cNvPr id="20502" name="Freeform 22"/>
                  <p:cNvSpPr>
                    <a:spLocks/>
                  </p:cNvSpPr>
                  <p:nvPr userDrawn="1"/>
                </p:nvSpPr>
                <p:spPr bwMode="auto">
                  <a:xfrm rot="-3172564">
                    <a:off x="4949" y="141"/>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lgn="r" rtl="1" fontAlgn="base">
                      <a:spcBef>
                        <a:spcPct val="0"/>
                      </a:spcBef>
                      <a:spcAft>
                        <a:spcPct val="0"/>
                      </a:spcAft>
                      <a:defRPr/>
                    </a:pPr>
                    <a:endParaRPr lang="en-US">
                      <a:solidFill>
                        <a:srgbClr val="000000"/>
                      </a:solidFill>
                      <a:latin typeface="Arial" charset="0"/>
                    </a:endParaRPr>
                  </a:p>
                </p:txBody>
              </p:sp>
            </p:grpSp>
          </p:grpSp>
          <p:sp>
            <p:nvSpPr>
              <p:cNvPr id="20503" name="Line 23"/>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lgn="r" rtl="1" fontAlgn="base">
                  <a:spcBef>
                    <a:spcPct val="0"/>
                  </a:spcBef>
                  <a:spcAft>
                    <a:spcPct val="0"/>
                  </a:spcAft>
                  <a:defRPr/>
                </a:pPr>
                <a:endParaRPr lang="en-US">
                  <a:solidFill>
                    <a:srgbClr val="000000"/>
                  </a:solidFill>
                  <a:latin typeface="Arial" charset="0"/>
                </a:endParaRPr>
              </a:p>
            </p:txBody>
          </p:sp>
        </p:grpSp>
      </p:grpSp>
      <p:pic>
        <p:nvPicPr>
          <p:cNvPr id="1028" name="Picture 2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553075"/>
            <a:ext cx="183673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5" name="Rectangle 25"/>
          <p:cNvSpPr>
            <a:spLocks noGrp="1" noChangeArrowheads="1"/>
          </p:cNvSpPr>
          <p:nvPr>
            <p:ph type="dt" sz="half" idx="2"/>
          </p:nvPr>
        </p:nvSpPr>
        <p:spPr bwMode="auto">
          <a:xfrm>
            <a:off x="0" y="6597650"/>
            <a:ext cx="827088" cy="21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rtl="0">
              <a:defRPr sz="900" smtClean="0">
                <a:latin typeface="Comic Sans MS" pitchFamily="66" charset="0"/>
              </a:defRPr>
            </a:lvl1pPr>
          </a:lstStyle>
          <a:p>
            <a:pPr algn="r" fontAlgn="base">
              <a:spcBef>
                <a:spcPct val="0"/>
              </a:spcBef>
              <a:spcAft>
                <a:spcPct val="0"/>
              </a:spcAft>
              <a:defRPr/>
            </a:pPr>
            <a:r>
              <a:rPr lang="en-US">
                <a:solidFill>
                  <a:srgbClr val="000000"/>
                </a:solidFill>
              </a:rPr>
              <a:t>2009</a:t>
            </a:r>
          </a:p>
        </p:txBody>
      </p:sp>
      <p:sp>
        <p:nvSpPr>
          <p:cNvPr id="1030" name="Rectangle 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6941322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zoom/>
  </p:transition>
  <p:timing>
    <p:tnLst>
      <p:par>
        <p:cTn id="1" dur="indefinite" restart="never" nodeType="tmRoot"/>
      </p:par>
    </p:tnLst>
  </p:timing>
  <p:hf sldNum="0" hdr="0" ftr="0"/>
  <p:txStyles>
    <p:titleStyle>
      <a:lvl1pPr algn="ctr" rtl="1" eaLnBrk="0" fontAlgn="base" hangingPunct="0">
        <a:spcBef>
          <a:spcPct val="0"/>
        </a:spcBef>
        <a:spcAft>
          <a:spcPct val="0"/>
        </a:spcAft>
        <a:defRPr sz="44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Tahoma" pitchFamily="34" charset="0"/>
          <a:cs typeface="Arial" charset="0"/>
        </a:defRPr>
      </a:lvl2pPr>
      <a:lvl3pPr algn="ctr" rtl="1" eaLnBrk="0" fontAlgn="base" hangingPunct="0">
        <a:spcBef>
          <a:spcPct val="0"/>
        </a:spcBef>
        <a:spcAft>
          <a:spcPct val="0"/>
        </a:spcAft>
        <a:defRPr sz="4400">
          <a:solidFill>
            <a:schemeClr val="tx1"/>
          </a:solidFill>
          <a:latin typeface="Tahoma" pitchFamily="34" charset="0"/>
          <a:cs typeface="Arial" charset="0"/>
        </a:defRPr>
      </a:lvl3pPr>
      <a:lvl4pPr algn="ctr" rtl="1" eaLnBrk="0" fontAlgn="base" hangingPunct="0">
        <a:spcBef>
          <a:spcPct val="0"/>
        </a:spcBef>
        <a:spcAft>
          <a:spcPct val="0"/>
        </a:spcAft>
        <a:defRPr sz="4400">
          <a:solidFill>
            <a:schemeClr val="tx1"/>
          </a:solidFill>
          <a:latin typeface="Tahoma" pitchFamily="34" charset="0"/>
          <a:cs typeface="Arial" charset="0"/>
        </a:defRPr>
      </a:lvl4pPr>
      <a:lvl5pPr algn="ctr" rtl="1" eaLnBrk="0" fontAlgn="base" hangingPunct="0">
        <a:spcBef>
          <a:spcPct val="0"/>
        </a:spcBef>
        <a:spcAft>
          <a:spcPct val="0"/>
        </a:spcAft>
        <a:defRPr sz="4400">
          <a:solidFill>
            <a:schemeClr val="tx1"/>
          </a:solidFill>
          <a:latin typeface="Tahoma" pitchFamily="34" charset="0"/>
          <a:cs typeface="Arial" charset="0"/>
        </a:defRPr>
      </a:lvl5pPr>
      <a:lvl6pPr marL="457200" algn="ctr" rtl="1" fontAlgn="base">
        <a:spcBef>
          <a:spcPct val="0"/>
        </a:spcBef>
        <a:spcAft>
          <a:spcPct val="0"/>
        </a:spcAft>
        <a:defRPr sz="4400">
          <a:solidFill>
            <a:schemeClr val="tx1"/>
          </a:solidFill>
          <a:latin typeface="Tahoma" pitchFamily="34" charset="0"/>
          <a:cs typeface="Arial" charset="0"/>
        </a:defRPr>
      </a:lvl6pPr>
      <a:lvl7pPr marL="914400" algn="ctr" rtl="1" fontAlgn="base">
        <a:spcBef>
          <a:spcPct val="0"/>
        </a:spcBef>
        <a:spcAft>
          <a:spcPct val="0"/>
        </a:spcAft>
        <a:defRPr sz="4400">
          <a:solidFill>
            <a:schemeClr val="tx1"/>
          </a:solidFill>
          <a:latin typeface="Tahoma" pitchFamily="34" charset="0"/>
          <a:cs typeface="Arial" charset="0"/>
        </a:defRPr>
      </a:lvl7pPr>
      <a:lvl8pPr marL="1371600" algn="ctr" rtl="1" fontAlgn="base">
        <a:spcBef>
          <a:spcPct val="0"/>
        </a:spcBef>
        <a:spcAft>
          <a:spcPct val="0"/>
        </a:spcAft>
        <a:defRPr sz="4400">
          <a:solidFill>
            <a:schemeClr val="tx1"/>
          </a:solidFill>
          <a:latin typeface="Tahoma" pitchFamily="34" charset="0"/>
          <a:cs typeface="Arial" charset="0"/>
        </a:defRPr>
      </a:lvl8pPr>
      <a:lvl9pPr marL="1828800" algn="ctr" rtl="1" fontAlgn="base">
        <a:spcBef>
          <a:spcPct val="0"/>
        </a:spcBef>
        <a:spcAft>
          <a:spcPct val="0"/>
        </a:spcAft>
        <a:defRPr sz="4400">
          <a:solidFill>
            <a:schemeClr val="tx1"/>
          </a:solidFill>
          <a:latin typeface="Tahoma" pitchFamily="34"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3648" y="1724860"/>
            <a:ext cx="7427409" cy="1877437"/>
          </a:xfrm>
          <a:prstGeom prst="rect">
            <a:avLst/>
          </a:prstGeom>
          <a:noFill/>
        </p:spPr>
        <p:txBody>
          <a:bodyPr wrap="square" rtlCol="0">
            <a:spAutoFit/>
          </a:bodyPr>
          <a:lstStyle/>
          <a:p>
            <a:pPr algn="ctr" rtl="1"/>
            <a:r>
              <a:rPr lang="fa-IR" sz="4400" dirty="0">
                <a:solidFill>
                  <a:srgbClr val="C00000"/>
                </a:solidFill>
                <a:cs typeface="B Titr" pitchFamily="2" charset="-78"/>
              </a:rPr>
              <a:t>منطق فازی</a:t>
            </a:r>
          </a:p>
          <a:p>
            <a:pPr algn="ctr" rtl="1"/>
            <a:endParaRPr lang="fa-IR" sz="3600" dirty="0">
              <a:solidFill>
                <a:srgbClr val="C00000"/>
              </a:solidFill>
              <a:cs typeface="B Titr" pitchFamily="2" charset="-78"/>
            </a:endParaRPr>
          </a:p>
          <a:p>
            <a:pPr algn="r" rtl="1"/>
            <a:r>
              <a:rPr lang="fa-IR" sz="3600" dirty="0">
                <a:solidFill>
                  <a:srgbClr val="C00000"/>
                </a:solidFill>
                <a:cs typeface="B Titr" pitchFamily="2" charset="-78"/>
              </a:rPr>
              <a:t>از مفهوم شناسی  تا کاربردهای عملیاتی</a:t>
            </a:r>
            <a:endParaRPr lang="en-US" sz="3600" dirty="0">
              <a:solidFill>
                <a:srgbClr val="C00000"/>
              </a:solidFill>
              <a:cs typeface="B Titr" pitchFamily="2" charset="-78"/>
            </a:endParaRPr>
          </a:p>
        </p:txBody>
      </p:sp>
      <p:sp>
        <p:nvSpPr>
          <p:cNvPr id="6" name="TextBox 5"/>
          <p:cNvSpPr txBox="1"/>
          <p:nvPr/>
        </p:nvSpPr>
        <p:spPr>
          <a:xfrm>
            <a:off x="3203848" y="4509120"/>
            <a:ext cx="5328592" cy="830997"/>
          </a:xfrm>
          <a:prstGeom prst="rect">
            <a:avLst/>
          </a:prstGeom>
          <a:noFill/>
        </p:spPr>
        <p:txBody>
          <a:bodyPr wrap="square" rtlCol="0">
            <a:spAutoFit/>
          </a:bodyPr>
          <a:lstStyle/>
          <a:p>
            <a:pPr algn="ctr" rtl="1"/>
            <a:r>
              <a:rPr lang="fa-IR" sz="2400" b="1" dirty="0">
                <a:solidFill>
                  <a:srgbClr val="FF0000"/>
                </a:solidFill>
              </a:rPr>
              <a:t>حسین سرآبادانی تفرشی</a:t>
            </a:r>
          </a:p>
          <a:p>
            <a:pPr algn="ctr" rtl="1"/>
            <a:r>
              <a:rPr lang="fa-IR" sz="2400" b="1" dirty="0" smtClean="0">
                <a:solidFill>
                  <a:srgbClr val="FF0000"/>
                </a:solidFill>
              </a:rPr>
              <a:t>دی </a:t>
            </a:r>
            <a:r>
              <a:rPr lang="fa-IR" sz="2400" b="1" dirty="0">
                <a:solidFill>
                  <a:srgbClr val="FF0000"/>
                </a:solidFill>
              </a:rPr>
              <a:t>ماه1391</a:t>
            </a:r>
            <a:endParaRPr lang="en-US" sz="2400" b="1" dirty="0">
              <a:solidFill>
                <a:srgbClr val="FF0000"/>
              </a:solidFill>
            </a:endParaRPr>
          </a:p>
        </p:txBody>
      </p:sp>
      <p:sp>
        <p:nvSpPr>
          <p:cNvPr id="7" name="TextBox 6"/>
          <p:cNvSpPr txBox="1"/>
          <p:nvPr/>
        </p:nvSpPr>
        <p:spPr>
          <a:xfrm>
            <a:off x="5940152" y="548680"/>
            <a:ext cx="2592288" cy="369332"/>
          </a:xfrm>
          <a:prstGeom prst="rect">
            <a:avLst/>
          </a:prstGeom>
          <a:noFill/>
        </p:spPr>
        <p:txBody>
          <a:bodyPr wrap="square" rtlCol="0">
            <a:spAutoFit/>
          </a:bodyPr>
          <a:lstStyle/>
          <a:p>
            <a:pPr algn="r" rtl="1"/>
            <a:r>
              <a:rPr lang="fa-IR" b="1" dirty="0">
                <a:solidFill>
                  <a:srgbClr val="00B050"/>
                </a:solidFill>
              </a:rPr>
              <a:t>به نام خداوند هستی بخش</a:t>
            </a:r>
            <a:endParaRPr lang="en-US" b="1" dirty="0">
              <a:solidFill>
                <a:srgbClr val="00B050"/>
              </a:solidFill>
            </a:endParaRPr>
          </a:p>
        </p:txBody>
      </p:sp>
    </p:spTree>
    <p:extLst>
      <p:ext uri="{BB962C8B-B14F-4D97-AF65-F5344CB8AC3E}">
        <p14:creationId xmlns:p14="http://schemas.microsoft.com/office/powerpoint/2010/main" val="51374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0000"/>
                </a:solidFill>
                <a:latin typeface="Comic Sans MS" pitchFamily="66" charset="0"/>
              </a:rPr>
              <a:t>2009</a:t>
            </a:r>
          </a:p>
        </p:txBody>
      </p:sp>
      <p:sp>
        <p:nvSpPr>
          <p:cNvPr id="23555" name="Rectangle 2"/>
          <p:cNvSpPr>
            <a:spLocks noGrp="1" noChangeArrowheads="1"/>
          </p:cNvSpPr>
          <p:nvPr>
            <p:ph type="body" idx="1"/>
          </p:nvPr>
        </p:nvSpPr>
        <p:spPr>
          <a:xfrm>
            <a:off x="-396552" y="-26988"/>
            <a:ext cx="9937104" cy="6884988"/>
          </a:xfr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p:spPr>
        <p:txBody>
          <a:bodyPr/>
          <a:lstStyle/>
          <a:p>
            <a:pPr algn="ctr" eaLnBrk="1" hangingPunct="1">
              <a:lnSpc>
                <a:spcPct val="150000"/>
              </a:lnSpc>
              <a:buFontTx/>
              <a:buNone/>
            </a:pPr>
            <a:r>
              <a:rPr lang="ar-SA" sz="2800" b="1" dirty="0" smtClean="0">
                <a:solidFill>
                  <a:schemeClr val="tx2"/>
                </a:solidFill>
                <a:cs typeface="B Titr" pitchFamily="2" charset="-78"/>
              </a:rPr>
              <a:t>کاربردهای منطق فازی: </a:t>
            </a:r>
            <a:endParaRPr lang="fa-IR" sz="2800" b="1" dirty="0" smtClean="0">
              <a:solidFill>
                <a:schemeClr val="tx2"/>
              </a:solidFill>
              <a:cs typeface="B Titr" pitchFamily="2" charset="-78"/>
            </a:endParaRPr>
          </a:p>
          <a:p>
            <a:pPr algn="ctr" eaLnBrk="1" hangingPunct="1">
              <a:lnSpc>
                <a:spcPct val="150000"/>
              </a:lnSpc>
              <a:buFontTx/>
              <a:buNone/>
            </a:pPr>
            <a:endParaRPr lang="ar-SA" sz="2800" b="1" dirty="0" smtClean="0">
              <a:solidFill>
                <a:schemeClr val="tx2"/>
              </a:solidFill>
              <a:cs typeface="B Titr" pitchFamily="2" charset="-78"/>
            </a:endParaRPr>
          </a:p>
          <a:p>
            <a:pPr algn="justLow" eaLnBrk="1" hangingPunct="1">
              <a:lnSpc>
                <a:spcPct val="150000"/>
              </a:lnSpc>
            </a:pPr>
            <a:r>
              <a:rPr lang="ar-SA" sz="2000" dirty="0" smtClean="0">
                <a:cs typeface="B Titr" pitchFamily="2" charset="-78"/>
              </a:rPr>
              <a:t>منطق فازی کاربردهای متعددی دارد. ساده ترین نمونه یک سیستم کنترل دما یا ترموستات است که بر اساس قوانین فازی کار می کند. سال هاست که از منطق فازی برای کنترل دمای آب یا میزان کدرشدن آبی که لباس ها در آن شسته شده اند در ساختمان اغلب ماشین های لباسشویی استفاده می شود.</a:t>
            </a:r>
            <a:endParaRPr lang="en-US" sz="2000" dirty="0" smtClean="0">
              <a:cs typeface="B Titr" pitchFamily="2" charset="-78"/>
            </a:endParaRPr>
          </a:p>
          <a:p>
            <a:pPr algn="justLow" eaLnBrk="1" hangingPunct="1">
              <a:lnSpc>
                <a:spcPct val="150000"/>
              </a:lnSpc>
            </a:pPr>
            <a:r>
              <a:rPr lang="ar-SA" sz="2000" dirty="0" smtClean="0">
                <a:cs typeface="B Titr" pitchFamily="2" charset="-78"/>
              </a:rPr>
              <a:t>امروزه ماشین های ظرفشویی و بسیاری از دیگر لوازم خانگی نیز از این تکنیک استفاده می کنند. منطق فازی در صنعت خودروسازی نیز کاربردهای فروانی دارد. مثلاً سیستم ترمز و </a:t>
            </a:r>
            <a:r>
              <a:rPr lang="en-US" sz="2000" dirty="0" smtClean="0">
                <a:cs typeface="B Titr" pitchFamily="2" charset="-78"/>
              </a:rPr>
              <a:t>ABS</a:t>
            </a:r>
            <a:r>
              <a:rPr lang="ar-SA" sz="2000" dirty="0" smtClean="0">
                <a:cs typeface="B Titr" pitchFamily="2" charset="-78"/>
              </a:rPr>
              <a:t> در برخی از خودروها از منطق فازی استفاده می کند. یکی از معروف ترین نمونه های به کارگیری منطق فازی در سیستم های ترابری جهان، شبکه مونوریل (قطار تک ریل) توکیو در ژاپن است. سایر سیستم های حرکتی و جابه جایی بار، مثل آسانسورها نیز از منطق فازی استفاده می کنند.</a:t>
            </a:r>
            <a:r>
              <a:rPr lang="fa-IR" sz="2000" dirty="0" smtClean="0">
                <a:cs typeface="B Titr" pitchFamily="2" charset="-78"/>
              </a:rPr>
              <a:t>بالابرها، دوربین های فیلمبرداری، کنترل سامانه های حمل و نقل شهری،حفاری های زمینی و معدنی،دستگه تهویه هوا و تشخیص های طبی الگوی فازی قابل رویت است.</a:t>
            </a:r>
            <a:endParaRPr lang="en-US" sz="2000" dirty="0" smtClean="0">
              <a:cs typeface="B Titr" pitchFamily="2" charset="-78"/>
            </a:endParaRPr>
          </a:p>
        </p:txBody>
      </p:sp>
    </p:spTree>
    <p:extLst>
      <p:ext uri="{BB962C8B-B14F-4D97-AF65-F5344CB8AC3E}">
        <p14:creationId xmlns:p14="http://schemas.microsoft.com/office/powerpoint/2010/main" val="581339318"/>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omic Sans MS" pitchFamily="66" charset="0"/>
              </a:rPr>
              <a:t>2009</a:t>
            </a:r>
          </a:p>
        </p:txBody>
      </p:sp>
      <p:sp>
        <p:nvSpPr>
          <p:cNvPr id="25603" name="Rectangle 3"/>
          <p:cNvSpPr>
            <a:spLocks noGrp="1" noChangeArrowheads="1"/>
          </p:cNvSpPr>
          <p:nvPr>
            <p:ph type="body" idx="1"/>
          </p:nvPr>
        </p:nvSpPr>
        <p:spPr>
          <a:xfrm>
            <a:off x="-22239" y="0"/>
            <a:ext cx="9166239" cy="6858000"/>
          </a:xfr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p:spPr>
        <p:txBody>
          <a:bodyPr>
            <a:normAutofit/>
          </a:bodyPr>
          <a:lstStyle/>
          <a:p>
            <a:pPr algn="ctr" rtl="1" eaLnBrk="1" hangingPunct="1">
              <a:lnSpc>
                <a:spcPct val="150000"/>
              </a:lnSpc>
              <a:buFontTx/>
              <a:buNone/>
            </a:pPr>
            <a:r>
              <a:rPr lang="ar-SA" sz="2800" b="1" dirty="0" smtClean="0">
                <a:solidFill>
                  <a:srgbClr val="FF0000"/>
                </a:solidFill>
                <a:cs typeface="B Titr" pitchFamily="2" charset="-78"/>
              </a:rPr>
              <a:t>منطق فازی و هوش مصنوعی: </a:t>
            </a:r>
            <a:endParaRPr lang="fa-IR" sz="2800" b="1" dirty="0" smtClean="0">
              <a:solidFill>
                <a:srgbClr val="FF0000"/>
              </a:solidFill>
              <a:cs typeface="B Titr" pitchFamily="2" charset="-78"/>
            </a:endParaRPr>
          </a:p>
          <a:p>
            <a:pPr algn="ctr" rtl="1" eaLnBrk="1" hangingPunct="1">
              <a:lnSpc>
                <a:spcPct val="150000"/>
              </a:lnSpc>
              <a:buFontTx/>
              <a:buNone/>
            </a:pPr>
            <a:endParaRPr lang="ar-SA" sz="2800" b="1" dirty="0" smtClean="0">
              <a:solidFill>
                <a:srgbClr val="FF0000"/>
              </a:solidFill>
              <a:cs typeface="B Titr" pitchFamily="2" charset="-78"/>
            </a:endParaRPr>
          </a:p>
          <a:p>
            <a:pPr algn="justLow" rtl="1" eaLnBrk="1" hangingPunct="1">
              <a:lnSpc>
                <a:spcPct val="150000"/>
              </a:lnSpc>
            </a:pPr>
            <a:r>
              <a:rPr lang="ar-SA" sz="2000" dirty="0" smtClean="0">
                <a:cs typeface="B Titr" pitchFamily="2" charset="-78"/>
              </a:rPr>
              <a:t>جالب ترین کاربرد منطق فازی، تفسیری است که این علم از ساختار تصمیم گیری های موجودات هوشمند، و در راس آن ها، هوش انسانی، به دست می دهد.</a:t>
            </a:r>
            <a:endParaRPr lang="fa-IR" sz="2000" dirty="0" smtClean="0">
              <a:cs typeface="B Titr" pitchFamily="2" charset="-78"/>
            </a:endParaRPr>
          </a:p>
          <a:p>
            <a:pPr marL="0" indent="0" algn="justLow" rtl="1" eaLnBrk="1" hangingPunct="1">
              <a:lnSpc>
                <a:spcPct val="150000"/>
              </a:lnSpc>
              <a:buNone/>
            </a:pPr>
            <a:endParaRPr lang="en-US" sz="2000" dirty="0" smtClean="0">
              <a:cs typeface="B Titr" pitchFamily="2" charset="-78"/>
            </a:endParaRPr>
          </a:p>
          <a:p>
            <a:pPr algn="justLow" rtl="1" eaLnBrk="1" hangingPunct="1">
              <a:lnSpc>
                <a:spcPct val="150000"/>
              </a:lnSpc>
            </a:pPr>
            <a:r>
              <a:rPr lang="ar-SA" sz="2000" dirty="0" smtClean="0">
                <a:cs typeface="B Titr" pitchFamily="2" charset="-78"/>
              </a:rPr>
              <a:t>این منطق به خوبی نشان می دهد که چرا منطق دو ارزشی "صفر و یک" در ریاضیات کلاسیک قادر به تبیین و توصیف مفاهیم نادقیقی همچون " گرما و سرما" که مبنای بسیاری از تصمیم گیری های هوشمند را تشکیل می دهند، نیست.</a:t>
            </a:r>
            <a:endParaRPr lang="fa-IR" sz="2000" dirty="0" smtClean="0">
              <a:cs typeface="B Titr" pitchFamily="2" charset="-78"/>
            </a:endParaRPr>
          </a:p>
          <a:p>
            <a:pPr algn="justLow" rtl="1" eaLnBrk="1" hangingPunct="1">
              <a:lnSpc>
                <a:spcPct val="150000"/>
              </a:lnSpc>
            </a:pPr>
            <a:endParaRPr lang="en-US" sz="2000" dirty="0" smtClean="0">
              <a:cs typeface="B Titr" pitchFamily="2" charset="-78"/>
            </a:endParaRPr>
          </a:p>
          <a:p>
            <a:pPr algn="justLow" rtl="1" eaLnBrk="1" hangingPunct="1">
              <a:lnSpc>
                <a:spcPct val="150000"/>
              </a:lnSpc>
            </a:pPr>
            <a:r>
              <a:rPr lang="ar-SA" sz="2000" dirty="0" smtClean="0">
                <a:cs typeface="B Titr" pitchFamily="2" charset="-78"/>
              </a:rPr>
              <a:t>شاید یکی از جالب ترین کاربردهای منطق فازی هوش مصنوعی در بازی های رایانه ای و جلوه های ویژه سینمایی باشد. </a:t>
            </a:r>
            <a:endParaRPr lang="en-US" sz="2000" dirty="0" smtClean="0">
              <a:cs typeface="B Titr" pitchFamily="2" charset="-78"/>
            </a:endParaRPr>
          </a:p>
        </p:txBody>
      </p:sp>
    </p:spTree>
    <p:extLst>
      <p:ext uri="{BB962C8B-B14F-4D97-AF65-F5344CB8AC3E}">
        <p14:creationId xmlns:p14="http://schemas.microsoft.com/office/powerpoint/2010/main" val="297615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539552" y="267714"/>
            <a:ext cx="8136904" cy="523220"/>
          </a:xfrm>
          <a:prstGeom prst="rect">
            <a:avLst/>
          </a:prstGeom>
          <a:noFill/>
        </p:spPr>
        <p:txBody>
          <a:bodyPr wrap="square" rtlCol="0">
            <a:spAutoFit/>
          </a:bodyPr>
          <a:lstStyle/>
          <a:p>
            <a:pPr algn="r" rtl="1"/>
            <a:r>
              <a:rPr lang="fa-IR" sz="2800" dirty="0" smtClean="0">
                <a:solidFill>
                  <a:srgbClr val="FF0000"/>
                </a:solidFill>
                <a:cs typeface="B Titr" pitchFamily="2" charset="-78"/>
              </a:rPr>
              <a:t>سایر  حوزه های کاربردهای عملیاتی  منطق فازی در مدیریت</a:t>
            </a:r>
            <a:endParaRPr lang="en-US" sz="2800" dirty="0">
              <a:solidFill>
                <a:srgbClr val="FF0000"/>
              </a:solidFill>
              <a:cs typeface="B Titr" pitchFamily="2" charset="-78"/>
            </a:endParaRPr>
          </a:p>
        </p:txBody>
      </p:sp>
      <p:sp>
        <p:nvSpPr>
          <p:cNvPr id="5" name="TextBox 4"/>
          <p:cNvSpPr txBox="1"/>
          <p:nvPr/>
        </p:nvSpPr>
        <p:spPr>
          <a:xfrm>
            <a:off x="683568" y="983315"/>
            <a:ext cx="7992888" cy="5874685"/>
          </a:xfrm>
          <a:prstGeom prst="rect">
            <a:avLst/>
          </a:prstGeom>
          <a:noFill/>
        </p:spPr>
        <p:txBody>
          <a:bodyPr wrap="square" rtlCol="0">
            <a:spAutoFit/>
          </a:bodyPr>
          <a:lstStyle/>
          <a:p>
            <a:pPr marL="457200" indent="-457200" algn="r" rtl="1">
              <a:lnSpc>
                <a:spcPct val="150000"/>
              </a:lnSpc>
              <a:buFont typeface="Wingdings" pitchFamily="2" charset="2"/>
              <a:buChar char="v"/>
            </a:pPr>
            <a:r>
              <a:rPr lang="fa-IR" dirty="0" smtClean="0">
                <a:cs typeface="B Titr" pitchFamily="2" charset="-78"/>
              </a:rPr>
              <a:t>بازاریابی و مدیریت بازار</a:t>
            </a:r>
          </a:p>
          <a:p>
            <a:pPr marL="457200" indent="-457200" algn="r" rtl="1">
              <a:lnSpc>
                <a:spcPct val="150000"/>
              </a:lnSpc>
              <a:buFont typeface="Wingdings" pitchFamily="2" charset="2"/>
              <a:buChar char="v"/>
            </a:pPr>
            <a:r>
              <a:rPr lang="fa-IR" dirty="0" smtClean="0">
                <a:cs typeface="B Titr" pitchFamily="2" charset="-78"/>
              </a:rPr>
              <a:t>حسابداری و حسابرسی</a:t>
            </a:r>
          </a:p>
          <a:p>
            <a:pPr marL="457200" indent="-457200" algn="r" rtl="1">
              <a:lnSpc>
                <a:spcPct val="150000"/>
              </a:lnSpc>
              <a:buFont typeface="Wingdings" pitchFamily="2" charset="2"/>
              <a:buChar char="v"/>
            </a:pPr>
            <a:r>
              <a:rPr lang="fa-IR" dirty="0" smtClean="0">
                <a:cs typeface="B Titr" pitchFamily="2" charset="-78"/>
              </a:rPr>
              <a:t>سیستم های اطلاعاتی مدیریت</a:t>
            </a:r>
          </a:p>
          <a:p>
            <a:pPr marL="457200" indent="-457200" algn="r" rtl="1">
              <a:lnSpc>
                <a:spcPct val="150000"/>
              </a:lnSpc>
              <a:buFont typeface="Wingdings" pitchFamily="2" charset="2"/>
              <a:buChar char="v"/>
            </a:pPr>
            <a:r>
              <a:rPr lang="fa-IR" dirty="0" smtClean="0">
                <a:cs typeface="B Titr" pitchFamily="2" charset="-78"/>
              </a:rPr>
              <a:t>سازمان های چابک</a:t>
            </a:r>
          </a:p>
          <a:p>
            <a:pPr marL="457200" indent="-457200" algn="r" rtl="1">
              <a:lnSpc>
                <a:spcPct val="150000"/>
              </a:lnSpc>
              <a:buFont typeface="Wingdings" pitchFamily="2" charset="2"/>
              <a:buChar char="v"/>
            </a:pPr>
            <a:r>
              <a:rPr lang="fa-IR" dirty="0" smtClean="0">
                <a:cs typeface="B Titr" pitchFamily="2" charset="-78"/>
              </a:rPr>
              <a:t>مدیریت صنعتی و طراحی قطعات محصول</a:t>
            </a:r>
          </a:p>
          <a:p>
            <a:pPr marL="457200" indent="-457200" algn="r" rtl="1">
              <a:lnSpc>
                <a:spcPct val="150000"/>
              </a:lnSpc>
              <a:buFont typeface="Wingdings" pitchFamily="2" charset="2"/>
              <a:buChar char="v"/>
            </a:pPr>
            <a:r>
              <a:rPr lang="fa-IR" dirty="0">
                <a:cs typeface="B Titr" pitchFamily="2" charset="-78"/>
              </a:rPr>
              <a:t>صنعت</a:t>
            </a:r>
          </a:p>
          <a:p>
            <a:pPr marL="457200" indent="-457200" algn="r" rtl="1">
              <a:lnSpc>
                <a:spcPct val="150000"/>
              </a:lnSpc>
              <a:buFont typeface="Wingdings" pitchFamily="2" charset="2"/>
              <a:buChar char="v"/>
            </a:pPr>
            <a:r>
              <a:rPr lang="fa-IR" dirty="0">
                <a:cs typeface="B Titr" pitchFamily="2" charset="-78"/>
              </a:rPr>
              <a:t> شبکه های عصبی</a:t>
            </a:r>
          </a:p>
          <a:p>
            <a:pPr marL="457200" indent="-457200" algn="r" rtl="1">
              <a:lnSpc>
                <a:spcPct val="150000"/>
              </a:lnSpc>
              <a:buFont typeface="Wingdings" pitchFamily="2" charset="2"/>
              <a:buChar char="v"/>
            </a:pPr>
            <a:r>
              <a:rPr lang="fa-IR" dirty="0">
                <a:cs typeface="B Titr" pitchFamily="2" charset="-78"/>
              </a:rPr>
              <a:t>هوش مصنوعی</a:t>
            </a:r>
          </a:p>
          <a:p>
            <a:pPr marL="457200" indent="-457200" algn="r" rtl="1">
              <a:lnSpc>
                <a:spcPct val="150000"/>
              </a:lnSpc>
              <a:buFont typeface="Wingdings" pitchFamily="2" charset="2"/>
              <a:buChar char="v"/>
            </a:pPr>
            <a:r>
              <a:rPr lang="fa-IR" dirty="0">
                <a:cs typeface="B Titr" pitchFamily="2" charset="-78"/>
              </a:rPr>
              <a:t> شبیه سازی</a:t>
            </a:r>
          </a:p>
          <a:p>
            <a:pPr marL="457200" indent="-457200" algn="r" rtl="1">
              <a:lnSpc>
                <a:spcPct val="150000"/>
              </a:lnSpc>
              <a:buFont typeface="Wingdings" pitchFamily="2" charset="2"/>
              <a:buChar char="v"/>
            </a:pPr>
            <a:r>
              <a:rPr lang="fa-IR" dirty="0">
                <a:cs typeface="B Titr" pitchFamily="2" charset="-78"/>
              </a:rPr>
              <a:t> کشاورزی</a:t>
            </a:r>
          </a:p>
          <a:p>
            <a:pPr marL="457200" indent="-457200" algn="r" rtl="1">
              <a:lnSpc>
                <a:spcPct val="150000"/>
              </a:lnSpc>
              <a:buFont typeface="Wingdings" pitchFamily="2" charset="2"/>
              <a:buChar char="v"/>
            </a:pPr>
            <a:r>
              <a:rPr lang="fa-IR" dirty="0">
                <a:cs typeface="B Titr" pitchFamily="2" charset="-78"/>
              </a:rPr>
              <a:t> شهرسازی(تبدیل روستا به شهر)</a:t>
            </a:r>
          </a:p>
          <a:p>
            <a:pPr marL="457200" indent="-457200" algn="r" rtl="1">
              <a:lnSpc>
                <a:spcPct val="150000"/>
              </a:lnSpc>
              <a:buFont typeface="Wingdings" pitchFamily="2" charset="2"/>
              <a:buChar char="v"/>
            </a:pPr>
            <a:r>
              <a:rPr lang="fa-IR" dirty="0">
                <a:cs typeface="B Titr" pitchFamily="2" charset="-78"/>
              </a:rPr>
              <a:t> تشخیص زلزله</a:t>
            </a:r>
          </a:p>
          <a:p>
            <a:pPr marL="457200" indent="-457200" algn="r" rtl="1">
              <a:lnSpc>
                <a:spcPct val="150000"/>
              </a:lnSpc>
              <a:buFont typeface="Wingdings" pitchFamily="2" charset="2"/>
              <a:buChar char="v"/>
            </a:pPr>
            <a:r>
              <a:rPr lang="fa-IR" dirty="0">
                <a:cs typeface="B Titr" pitchFamily="2" charset="-78"/>
              </a:rPr>
              <a:t> </a:t>
            </a:r>
            <a:r>
              <a:rPr lang="fa-IR" dirty="0" smtClean="0">
                <a:cs typeface="B Titr" pitchFamily="2" charset="-78"/>
              </a:rPr>
              <a:t>تصمیم گیری در محیط فازی با داده های نامعین و مبهم</a:t>
            </a:r>
            <a:endParaRPr lang="fa-IR" dirty="0">
              <a:cs typeface="B Titr" pitchFamily="2" charset="-78"/>
            </a:endParaRPr>
          </a:p>
          <a:p>
            <a:pPr marL="457200" indent="-457200" algn="r" rtl="1">
              <a:lnSpc>
                <a:spcPct val="150000"/>
              </a:lnSpc>
              <a:buFont typeface="Wingdings" pitchFamily="2" charset="2"/>
              <a:buChar char="v"/>
            </a:pPr>
            <a:r>
              <a:rPr lang="fa-IR" dirty="0">
                <a:cs typeface="B Titr" pitchFamily="2" charset="-78"/>
              </a:rPr>
              <a:t> ... </a:t>
            </a:r>
            <a:endParaRPr lang="en-US" dirty="0">
              <a:cs typeface="B Titr" pitchFamily="2" charset="-78"/>
            </a:endParaRPr>
          </a:p>
        </p:txBody>
      </p:sp>
    </p:spTree>
    <p:extLst>
      <p:ext uri="{BB962C8B-B14F-4D97-AF65-F5344CB8AC3E}">
        <p14:creationId xmlns:p14="http://schemas.microsoft.com/office/powerpoint/2010/main" val="2601879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979712" y="404664"/>
            <a:ext cx="5256584" cy="461665"/>
          </a:xfrm>
          <a:prstGeom prst="rect">
            <a:avLst/>
          </a:prstGeom>
          <a:noFill/>
        </p:spPr>
        <p:txBody>
          <a:bodyPr wrap="square" rtlCol="0">
            <a:spAutoFit/>
          </a:bodyPr>
          <a:lstStyle/>
          <a:p>
            <a:pPr algn="ctr"/>
            <a:r>
              <a:rPr lang="fa-IR" sz="2400" b="1" dirty="0" smtClean="0">
                <a:solidFill>
                  <a:srgbClr val="FF0000"/>
                </a:solidFill>
                <a:cs typeface="B Titr" pitchFamily="2" charset="-78"/>
              </a:rPr>
              <a:t>روش های علم مدیریت فازی</a:t>
            </a:r>
            <a:endParaRPr lang="en-US" sz="2400" b="1" dirty="0">
              <a:solidFill>
                <a:srgbClr val="FF0000"/>
              </a:solidFill>
              <a:cs typeface="B Titr"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641194007"/>
              </p:ext>
            </p:extLst>
          </p:nvPr>
        </p:nvGraphicFramePr>
        <p:xfrm>
          <a:off x="1043608" y="1340767"/>
          <a:ext cx="6576392" cy="4824537"/>
        </p:xfrm>
        <a:graphic>
          <a:graphicData uri="http://schemas.openxmlformats.org/drawingml/2006/table">
            <a:tbl>
              <a:tblPr firstRow="1" bandRow="1">
                <a:tableStyleId>{5C22544A-7EE6-4342-B048-85BDC9FD1C3A}</a:tableStyleId>
              </a:tblPr>
              <a:tblGrid>
                <a:gridCol w="3312368"/>
                <a:gridCol w="3264024"/>
              </a:tblGrid>
              <a:tr h="890636">
                <a:tc>
                  <a:txBody>
                    <a:bodyPr/>
                    <a:lstStyle/>
                    <a:p>
                      <a:pPr algn="ctr"/>
                      <a:r>
                        <a:rPr lang="fa-IR" dirty="0" smtClean="0"/>
                        <a:t>روش</a:t>
                      </a:r>
                      <a:endParaRPr lang="en-US" dirty="0"/>
                    </a:p>
                  </a:txBody>
                  <a:tcPr/>
                </a:tc>
                <a:tc>
                  <a:txBody>
                    <a:bodyPr/>
                    <a:lstStyle/>
                    <a:p>
                      <a:pPr algn="ctr"/>
                      <a:r>
                        <a:rPr lang="fa-IR" dirty="0" smtClean="0"/>
                        <a:t>عملیات</a:t>
                      </a:r>
                      <a:endParaRPr lang="en-US" dirty="0"/>
                    </a:p>
                  </a:txBody>
                  <a:tcPr/>
                </a:tc>
              </a:tr>
              <a:tr h="442488">
                <a:tc>
                  <a:txBody>
                    <a:bodyPr/>
                    <a:lstStyle/>
                    <a:p>
                      <a:pPr algn="ctr"/>
                      <a:r>
                        <a:rPr lang="fa-IR" dirty="0" smtClean="0"/>
                        <a:t>پایگاه داده فازی،پایگاه دانش فازی</a:t>
                      </a:r>
                      <a:endParaRPr lang="en-US" dirty="0"/>
                    </a:p>
                  </a:txBody>
                  <a:tcPr/>
                </a:tc>
                <a:tc>
                  <a:txBody>
                    <a:bodyPr/>
                    <a:lstStyle/>
                    <a:p>
                      <a:pPr algn="ctr"/>
                      <a:r>
                        <a:rPr lang="fa-IR" dirty="0" smtClean="0"/>
                        <a:t>گردآوری داده و تجربه</a:t>
                      </a:r>
                      <a:endParaRPr lang="en-US" dirty="0"/>
                    </a:p>
                  </a:txBody>
                  <a:tcPr/>
                </a:tc>
              </a:tr>
              <a:tr h="1418387">
                <a:tc>
                  <a:txBody>
                    <a:bodyPr/>
                    <a:lstStyle/>
                    <a:p>
                      <a:pPr algn="r"/>
                      <a:r>
                        <a:rPr lang="fa-IR" dirty="0" smtClean="0"/>
                        <a:t>مدل های ساختاری فازی</a:t>
                      </a:r>
                    </a:p>
                    <a:p>
                      <a:pPr algn="r"/>
                      <a:r>
                        <a:rPr lang="fa-IR" dirty="0" smtClean="0"/>
                        <a:t> انتگرال  فازی        </a:t>
                      </a:r>
                    </a:p>
                    <a:p>
                      <a:pPr algn="r"/>
                      <a:r>
                        <a:rPr lang="fa-IR" dirty="0" smtClean="0"/>
                        <a:t>برنامه ریزی ریاضی فازی و </a:t>
                      </a:r>
                    </a:p>
                    <a:p>
                      <a:pPr algn="r"/>
                      <a:r>
                        <a:rPr lang="fa-IR" dirty="0" smtClean="0"/>
                        <a:t>تصمیم گیری فازی</a:t>
                      </a:r>
                      <a:endParaRPr lang="en-US" dirty="0"/>
                    </a:p>
                  </a:txBody>
                  <a:tcPr/>
                </a:tc>
                <a:tc>
                  <a:txBody>
                    <a:bodyPr/>
                    <a:lstStyle/>
                    <a:p>
                      <a:pPr algn="ctr"/>
                      <a:r>
                        <a:rPr lang="fa-IR" dirty="0" smtClean="0"/>
                        <a:t>  برنامه ریزی</a:t>
                      </a:r>
                    </a:p>
                    <a:p>
                      <a:pPr algn="ctr"/>
                      <a:endParaRPr lang="fa-IR" dirty="0" smtClean="0"/>
                    </a:p>
                    <a:p>
                      <a:pPr algn="ctr"/>
                      <a:r>
                        <a:rPr lang="fa-IR" dirty="0" smtClean="0"/>
                        <a:t>ایجاد مدل،</a:t>
                      </a:r>
                      <a:r>
                        <a:rPr lang="fa-IR" baseline="0" dirty="0" smtClean="0"/>
                        <a:t> تجزیه و تحلیل ارزیابی و تصمیم گیری</a:t>
                      </a:r>
                      <a:endParaRPr lang="en-US" dirty="0"/>
                    </a:p>
                  </a:txBody>
                  <a:tcPr/>
                </a:tc>
              </a:tr>
              <a:tr h="2073026">
                <a:tc>
                  <a:txBody>
                    <a:bodyPr/>
                    <a:lstStyle/>
                    <a:p>
                      <a:pPr algn="ctr"/>
                      <a:r>
                        <a:rPr lang="fa-IR" dirty="0" smtClean="0"/>
                        <a:t>کاربرد</a:t>
                      </a:r>
                      <a:r>
                        <a:rPr lang="fa-IR" baseline="0" dirty="0" smtClean="0"/>
                        <a:t> نظریه فازی در علوم رفتاری</a:t>
                      </a:r>
                    </a:p>
                    <a:p>
                      <a:pPr algn="ctr"/>
                      <a:r>
                        <a:rPr lang="fa-IR" baseline="0" dirty="0" smtClean="0"/>
                        <a:t>کاربرد نظریه فازی در سرمایه گذاری</a:t>
                      </a:r>
                    </a:p>
                    <a:p>
                      <a:pPr algn="ctr"/>
                      <a:r>
                        <a:rPr lang="fa-IR" baseline="0" dirty="0" smtClean="0"/>
                        <a:t>مدیریت تولید فازی</a:t>
                      </a:r>
                    </a:p>
                    <a:p>
                      <a:pPr algn="ctr"/>
                      <a:r>
                        <a:rPr lang="fa-IR" baseline="0" dirty="0" smtClean="0"/>
                        <a:t>سیستم پشتیبانی از تصمیم گیری فازی</a:t>
                      </a:r>
                    </a:p>
                    <a:p>
                      <a:pPr algn="ctr"/>
                      <a:r>
                        <a:rPr lang="fa-IR" baseline="0" dirty="0" smtClean="0"/>
                        <a:t>سیستم های خبره فازی</a:t>
                      </a:r>
                    </a:p>
                    <a:p>
                      <a:pPr algn="ctr"/>
                      <a:r>
                        <a:rPr lang="fa-IR" baseline="0" dirty="0" smtClean="0"/>
                        <a:t>کنترل کیفیت فازی</a:t>
                      </a:r>
                      <a:endParaRPr lang="en-US" dirty="0"/>
                    </a:p>
                  </a:txBody>
                  <a:tcPr/>
                </a:tc>
                <a:tc>
                  <a:txBody>
                    <a:bodyPr/>
                    <a:lstStyle/>
                    <a:p>
                      <a:pPr algn="ctr"/>
                      <a:endParaRPr lang="fa-IR" dirty="0" smtClean="0"/>
                    </a:p>
                    <a:p>
                      <a:pPr algn="ctr"/>
                      <a:endParaRPr lang="fa-IR" dirty="0" smtClean="0"/>
                    </a:p>
                    <a:p>
                      <a:pPr algn="ctr"/>
                      <a:endParaRPr lang="fa-IR" dirty="0" smtClean="0"/>
                    </a:p>
                    <a:p>
                      <a:pPr algn="ctr"/>
                      <a:r>
                        <a:rPr lang="fa-IR" dirty="0" smtClean="0"/>
                        <a:t>مدیریت اداری</a:t>
                      </a:r>
                      <a:endParaRPr lang="en-US" dirty="0"/>
                    </a:p>
                  </a:txBody>
                  <a:tcPr/>
                </a:tc>
              </a:tr>
            </a:tbl>
          </a:graphicData>
        </a:graphic>
      </p:graphicFrame>
    </p:spTree>
    <p:extLst>
      <p:ext uri="{BB962C8B-B14F-4D97-AF65-F5344CB8AC3E}">
        <p14:creationId xmlns:p14="http://schemas.microsoft.com/office/powerpoint/2010/main" val="3755713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043608" y="380307"/>
            <a:ext cx="6768752" cy="523220"/>
          </a:xfrm>
          <a:prstGeom prst="rect">
            <a:avLst/>
          </a:prstGeom>
          <a:noFill/>
        </p:spPr>
        <p:txBody>
          <a:bodyPr wrap="square" rtlCol="0">
            <a:spAutoFit/>
          </a:bodyPr>
          <a:lstStyle/>
          <a:p>
            <a:pPr algn="ctr" rtl="1"/>
            <a:r>
              <a:rPr lang="fa-IR" sz="2800" dirty="0" smtClean="0">
                <a:solidFill>
                  <a:srgbClr val="FF0000"/>
                </a:solidFill>
                <a:cs typeface="B Titr" pitchFamily="2" charset="-78"/>
              </a:rPr>
              <a:t>سیستم های اطلاعاتی و منطق فازی</a:t>
            </a:r>
            <a:endParaRPr lang="en-US" sz="2800" dirty="0">
              <a:solidFill>
                <a:srgbClr val="FF0000"/>
              </a:solidFill>
              <a:cs typeface="B Titr" pitchFamily="2" charset="-78"/>
            </a:endParaRPr>
          </a:p>
        </p:txBody>
      </p:sp>
      <p:sp>
        <p:nvSpPr>
          <p:cNvPr id="3" name="TextBox 2"/>
          <p:cNvSpPr txBox="1"/>
          <p:nvPr/>
        </p:nvSpPr>
        <p:spPr>
          <a:xfrm>
            <a:off x="332562" y="944604"/>
            <a:ext cx="8784976" cy="5539978"/>
          </a:xfrm>
          <a:prstGeom prst="rect">
            <a:avLst/>
          </a:prstGeom>
          <a:noFill/>
        </p:spPr>
        <p:txBody>
          <a:bodyPr wrap="square" rtlCol="0">
            <a:spAutoFit/>
          </a:bodyPr>
          <a:lstStyle/>
          <a:p>
            <a:pPr algn="justLow" rtl="1">
              <a:lnSpc>
                <a:spcPct val="150000"/>
              </a:lnSpc>
            </a:pPr>
            <a:r>
              <a:rPr lang="fa-IR" sz="2800" dirty="0" smtClean="0">
                <a:solidFill>
                  <a:srgbClr val="FF0000"/>
                </a:solidFill>
                <a:cs typeface="B Titr" pitchFamily="2" charset="-78"/>
              </a:rPr>
              <a:t>استفاده از مجموعه های فازی  در داده کاوی</a:t>
            </a:r>
          </a:p>
          <a:p>
            <a:pPr algn="justLow" rtl="1">
              <a:lnSpc>
                <a:spcPct val="150000"/>
              </a:lnSpc>
            </a:pPr>
            <a:r>
              <a:rPr lang="fa-IR" sz="2800" dirty="0" smtClean="0">
                <a:solidFill>
                  <a:srgbClr val="FF0000"/>
                </a:solidFill>
                <a:cs typeface="B Titr" pitchFamily="2" charset="-78"/>
              </a:rPr>
              <a:t>1.داده کاوی چیست؟</a:t>
            </a:r>
          </a:p>
          <a:p>
            <a:pPr algn="justLow" rtl="1">
              <a:lnSpc>
                <a:spcPct val="150000"/>
              </a:lnSpc>
            </a:pPr>
            <a:endParaRPr lang="fa-IR" sz="2000" dirty="0" smtClean="0">
              <a:solidFill>
                <a:srgbClr val="FF0000"/>
              </a:solidFill>
              <a:cs typeface="B Titr" pitchFamily="2" charset="-78"/>
            </a:endParaRPr>
          </a:p>
          <a:p>
            <a:pPr algn="justLow" rtl="1">
              <a:lnSpc>
                <a:spcPct val="150000"/>
              </a:lnSpc>
            </a:pPr>
            <a:r>
              <a:rPr lang="fa-IR" sz="2000" dirty="0">
                <a:cs typeface="B Titr" pitchFamily="2" charset="-78"/>
              </a:rPr>
              <a:t>اغلب از داده كاوي براي كشف و مدلسازي در فرايند كشف دانش استفاده مي شود. در داده كاوي چندين كار صورت مي پذيرد. اين فعاليت ها عبارتند از: </a:t>
            </a:r>
            <a:endParaRPr lang="fa-IR" sz="2000" dirty="0" smtClean="0">
              <a:cs typeface="B Titr" pitchFamily="2" charset="-78"/>
            </a:endParaRPr>
          </a:p>
          <a:p>
            <a:pPr marL="342900" indent="-342900" algn="justLow" rtl="1">
              <a:lnSpc>
                <a:spcPct val="150000"/>
              </a:lnSpc>
              <a:buFont typeface="Wingdings" pitchFamily="2" charset="2"/>
              <a:buChar char="v"/>
            </a:pPr>
            <a:r>
              <a:rPr lang="fa-IR" sz="2000" dirty="0" smtClean="0">
                <a:cs typeface="B Titr" pitchFamily="2" charset="-78"/>
              </a:rPr>
              <a:t>بخش </a:t>
            </a:r>
            <a:r>
              <a:rPr lang="fa-IR" sz="2000" dirty="0">
                <a:cs typeface="B Titr" pitchFamily="2" charset="-78"/>
              </a:rPr>
              <a:t>بندي مانند اين كه يك </a:t>
            </a:r>
            <a:r>
              <a:rPr lang="fa-IR" sz="2000" dirty="0" smtClean="0">
                <a:cs typeface="B Titr" pitchFamily="2" charset="-78"/>
              </a:rPr>
              <a:t>شرکت </a:t>
            </a:r>
            <a:r>
              <a:rPr lang="fa-IR" sz="2000" dirty="0">
                <a:cs typeface="B Titr" pitchFamily="2" charset="-78"/>
              </a:rPr>
              <a:t>چه مشترياني </a:t>
            </a:r>
            <a:r>
              <a:rPr lang="fa-IR" sz="2000" dirty="0" smtClean="0">
                <a:cs typeface="B Titr" pitchFamily="2" charset="-78"/>
              </a:rPr>
              <a:t>دارد.</a:t>
            </a:r>
          </a:p>
          <a:p>
            <a:pPr marL="342900" indent="-342900" algn="justLow" rtl="1">
              <a:lnSpc>
                <a:spcPct val="150000"/>
              </a:lnSpc>
              <a:buFont typeface="Wingdings" pitchFamily="2" charset="2"/>
              <a:buChar char="v"/>
            </a:pPr>
            <a:r>
              <a:rPr lang="fa-IR" sz="2000" dirty="0" smtClean="0">
                <a:cs typeface="B Titr" pitchFamily="2" charset="-78"/>
              </a:rPr>
              <a:t>طبقه </a:t>
            </a:r>
            <a:r>
              <a:rPr lang="fa-IR" sz="2000" dirty="0">
                <a:cs typeface="B Titr" pitchFamily="2" charset="-78"/>
              </a:rPr>
              <a:t>بندي مانند: آيا يك فرد مشتري </a:t>
            </a:r>
            <a:r>
              <a:rPr lang="fa-IR" sz="2000" dirty="0" smtClean="0">
                <a:cs typeface="B Titr" pitchFamily="2" charset="-78"/>
              </a:rPr>
              <a:t>آينده </a:t>
            </a:r>
            <a:r>
              <a:rPr lang="fa-IR" sz="2000" dirty="0">
                <a:cs typeface="B Titr" pitchFamily="2" charset="-78"/>
              </a:rPr>
              <a:t>خواهد </a:t>
            </a:r>
            <a:r>
              <a:rPr lang="fa-IR" sz="2000" dirty="0" smtClean="0">
                <a:cs typeface="B Titr" pitchFamily="2" charset="-78"/>
              </a:rPr>
              <a:t>بود.</a:t>
            </a:r>
          </a:p>
          <a:p>
            <a:pPr marL="342900" indent="-342900" algn="justLow" rtl="1">
              <a:lnSpc>
                <a:spcPct val="150000"/>
              </a:lnSpc>
              <a:buFont typeface="Wingdings" pitchFamily="2" charset="2"/>
              <a:buChar char="v"/>
            </a:pPr>
            <a:r>
              <a:rPr lang="fa-IR" sz="2000" dirty="0" smtClean="0">
                <a:cs typeface="B Titr" pitchFamily="2" charset="-78"/>
              </a:rPr>
              <a:t>توضيح </a:t>
            </a:r>
            <a:r>
              <a:rPr lang="fa-IR" sz="2000" dirty="0">
                <a:cs typeface="B Titr" pitchFamily="2" charset="-78"/>
              </a:rPr>
              <a:t>محتوي مانند: چه صفت هايي مشتري آينده را مشخص مي </a:t>
            </a:r>
            <a:r>
              <a:rPr lang="fa-IR" sz="2000" dirty="0" smtClean="0">
                <a:cs typeface="B Titr" pitchFamily="2" charset="-78"/>
              </a:rPr>
              <a:t>سازد.</a:t>
            </a:r>
          </a:p>
          <a:p>
            <a:pPr marL="342900" indent="-342900" algn="justLow" rtl="1">
              <a:lnSpc>
                <a:spcPct val="150000"/>
              </a:lnSpc>
              <a:buFont typeface="Wingdings" pitchFamily="2" charset="2"/>
              <a:buChar char="v"/>
            </a:pPr>
            <a:r>
              <a:rPr lang="fa-IR" sz="2000" dirty="0" smtClean="0">
                <a:cs typeface="B Titr" pitchFamily="2" charset="-78"/>
              </a:rPr>
              <a:t> </a:t>
            </a:r>
            <a:r>
              <a:rPr lang="fa-IR" sz="2000" dirty="0">
                <a:cs typeface="B Titr" pitchFamily="2" charset="-78"/>
              </a:rPr>
              <a:t>پيش بيني، تحليل تغييرات مانند: چرا رفتار مشتريان تغيير مي </a:t>
            </a:r>
            <a:r>
              <a:rPr lang="fa-IR" sz="2000" dirty="0" smtClean="0">
                <a:cs typeface="B Titr" pitchFamily="2" charset="-78"/>
              </a:rPr>
              <a:t>كند</a:t>
            </a:r>
          </a:p>
          <a:p>
            <a:pPr marL="342900" indent="-342900" algn="r" rtl="1">
              <a:lnSpc>
                <a:spcPct val="150000"/>
              </a:lnSpc>
              <a:buFont typeface="Wingdings" pitchFamily="2" charset="2"/>
              <a:buChar char="v"/>
            </a:pPr>
            <a:r>
              <a:rPr lang="fa-IR" sz="2000" dirty="0" smtClean="0">
                <a:cs typeface="B Titr" pitchFamily="2" charset="-78"/>
              </a:rPr>
              <a:t> </a:t>
            </a:r>
            <a:r>
              <a:rPr lang="fa-IR" sz="2000" dirty="0">
                <a:cs typeface="B Titr" pitchFamily="2" charset="-78"/>
              </a:rPr>
              <a:t>و تحليل وابستگي و استقلال مانند:اين كه چگونه بازاريابي بر رفتار مشتري اثر مي گذارد؟</a:t>
            </a:r>
            <a:br>
              <a:rPr lang="fa-IR" sz="2000" dirty="0">
                <a:cs typeface="B Titr" pitchFamily="2" charset="-78"/>
              </a:rPr>
            </a:br>
            <a:endParaRPr lang="en-US" sz="2000" dirty="0">
              <a:solidFill>
                <a:srgbClr val="FF0000"/>
              </a:solidFill>
              <a:cs typeface="B Titr" pitchFamily="2" charset="-78"/>
            </a:endParaRPr>
          </a:p>
        </p:txBody>
      </p:sp>
    </p:spTree>
    <p:extLst>
      <p:ext uri="{BB962C8B-B14F-4D97-AF65-F5344CB8AC3E}">
        <p14:creationId xmlns:p14="http://schemas.microsoft.com/office/powerpoint/2010/main" val="2601879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843996" y="476672"/>
            <a:ext cx="7632848" cy="6001643"/>
          </a:xfrm>
          <a:prstGeom prst="rect">
            <a:avLst/>
          </a:prstGeom>
        </p:spPr>
        <p:txBody>
          <a:bodyPr wrap="square">
            <a:spAutoFit/>
          </a:bodyPr>
          <a:lstStyle/>
          <a:p>
            <a:pPr marL="342900" indent="-342900" algn="justLow" rtl="1">
              <a:buFont typeface="Wingdings" pitchFamily="2" charset="2"/>
              <a:buChar char="v"/>
            </a:pPr>
            <a:r>
              <a:rPr lang="fa-IR" sz="2400" dirty="0">
                <a:cs typeface="B Titr" pitchFamily="2" charset="-78"/>
              </a:rPr>
              <a:t>در واقع داده كاوي ماهيت اكتشافي دارد و مناسب حجم وسيعي از داده ها است. روش هايي كه تا كنون در داده كاوي استفاده مي شده است در برگيرنده ي روش هاي آماري مانند تحليل رگرسيون، تحليل تشخيصي و .. تحليل سري هاي زماني، درخت تصميم، تحليل خوشه اي، شبكه هاي عصبي، برنامه ريزي بر اساس منطق استقرايي و قوانين ربط مي باشد</a:t>
            </a:r>
            <a:r>
              <a:rPr lang="fa-IR" sz="2400" dirty="0" smtClean="0">
                <a:cs typeface="B Titr" pitchFamily="2" charset="-78"/>
              </a:rPr>
              <a:t>.</a:t>
            </a:r>
          </a:p>
          <a:p>
            <a:pPr algn="justLow" rtl="1"/>
            <a:endParaRPr lang="fa-IR" sz="2400" dirty="0" smtClean="0">
              <a:cs typeface="B Titr" pitchFamily="2" charset="-78"/>
            </a:endParaRPr>
          </a:p>
          <a:p>
            <a:pPr algn="justLow" rtl="1"/>
            <a:r>
              <a:rPr lang="fa-IR" sz="2400" dirty="0">
                <a:cs typeface="B Titr" pitchFamily="2" charset="-78"/>
              </a:rPr>
              <a:t> </a:t>
            </a:r>
            <a:r>
              <a:rPr lang="fa-IR" sz="2400" dirty="0" smtClean="0">
                <a:cs typeface="B Titr" pitchFamily="2" charset="-78"/>
              </a:rPr>
              <a:t>  </a:t>
            </a:r>
            <a:r>
              <a:rPr lang="fa-IR" sz="2400" dirty="0" smtClean="0">
                <a:solidFill>
                  <a:srgbClr val="FF0000"/>
                </a:solidFill>
                <a:cs typeface="B Titr" pitchFamily="2" charset="-78"/>
              </a:rPr>
              <a:t>3.روش های فازی در داده کاوی</a:t>
            </a:r>
          </a:p>
          <a:p>
            <a:pPr marL="342900" indent="-342900" algn="justLow" rtl="1">
              <a:buFont typeface="Wingdings" pitchFamily="2" charset="2"/>
              <a:buChar char="v"/>
            </a:pPr>
            <a:r>
              <a:rPr lang="fa-IR" sz="2400" dirty="0" smtClean="0">
                <a:cs typeface="B Titr" pitchFamily="2" charset="-78"/>
              </a:rPr>
              <a:t>يك </a:t>
            </a:r>
            <a:r>
              <a:rPr lang="fa-IR" sz="2400" dirty="0">
                <a:cs typeface="B Titr" pitchFamily="2" charset="-78"/>
              </a:rPr>
              <a:t>راه ديگر در كشف دانش استفاده از روش هاي فازي است. نظريه ي مجموعه ي فازي اطلاعات ارزشمندي را در مدل سازي حدود واژگان زباني مهيا مي سازد و اين كار را از طريق معرفي عضويت گام به گام عملي مي سازد. </a:t>
            </a:r>
            <a:endParaRPr lang="fa-IR" sz="2400" dirty="0" smtClean="0">
              <a:cs typeface="B Titr" pitchFamily="2" charset="-78"/>
            </a:endParaRPr>
          </a:p>
          <a:p>
            <a:pPr marL="342900" indent="-342900" algn="justLow" rtl="1">
              <a:buFont typeface="Wingdings" pitchFamily="2" charset="2"/>
              <a:buChar char="v"/>
            </a:pPr>
            <a:r>
              <a:rPr lang="fa-IR" sz="2400" dirty="0" smtClean="0">
                <a:cs typeface="B Titr" pitchFamily="2" charset="-78"/>
              </a:rPr>
              <a:t> </a:t>
            </a:r>
            <a:r>
              <a:rPr lang="fa-IR" sz="2400" dirty="0">
                <a:cs typeface="B Titr" pitchFamily="2" charset="-78"/>
              </a:rPr>
              <a:t>با توجه به نزديك بودن اين منطق به استدلال انساني روش هاي استفاده شده فازي فهم ساده اي دارند. بنابراين در صورتي كه با اطلاعات نامشخص و مبهم و زباني روبرو هستيم استفاده از مجموعه هاي فازي اطلاعات دقيق تري از واقعيت ارائه مي دهند. </a:t>
            </a:r>
            <a:endParaRPr lang="en-US" sz="2400" dirty="0">
              <a:solidFill>
                <a:srgbClr val="FF0000"/>
              </a:solidFill>
              <a:cs typeface="B Titr" pitchFamily="2" charset="-78"/>
            </a:endParaRPr>
          </a:p>
        </p:txBody>
      </p:sp>
      <p:sp>
        <p:nvSpPr>
          <p:cNvPr id="3" name="TextBox 2"/>
          <p:cNvSpPr txBox="1"/>
          <p:nvPr/>
        </p:nvSpPr>
        <p:spPr>
          <a:xfrm>
            <a:off x="1619672" y="15007"/>
            <a:ext cx="6480720" cy="461665"/>
          </a:xfrm>
          <a:prstGeom prst="rect">
            <a:avLst/>
          </a:prstGeom>
          <a:noFill/>
        </p:spPr>
        <p:txBody>
          <a:bodyPr wrap="square" rtlCol="0">
            <a:spAutoFit/>
          </a:bodyPr>
          <a:lstStyle/>
          <a:p>
            <a:pPr algn="r" rtl="1"/>
            <a:r>
              <a:rPr lang="fa-IR" sz="2400" b="1" dirty="0" smtClean="0">
                <a:solidFill>
                  <a:srgbClr val="FF0000"/>
                </a:solidFill>
                <a:cs typeface="B Titr" pitchFamily="2" charset="-78"/>
              </a:rPr>
              <a:t>2.روش ها سنتی داده کاوی</a:t>
            </a:r>
            <a:endParaRPr lang="en-US" sz="2400" b="1" dirty="0">
              <a:solidFill>
                <a:srgbClr val="FF0000"/>
              </a:solidFill>
              <a:cs typeface="B Titr" pitchFamily="2" charset="-78"/>
            </a:endParaRPr>
          </a:p>
        </p:txBody>
      </p:sp>
    </p:spTree>
    <p:extLst>
      <p:ext uri="{BB962C8B-B14F-4D97-AF65-F5344CB8AC3E}">
        <p14:creationId xmlns:p14="http://schemas.microsoft.com/office/powerpoint/2010/main" val="260187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467544" y="1124744"/>
            <a:ext cx="8532440" cy="4832092"/>
          </a:xfrm>
          <a:prstGeom prst="rect">
            <a:avLst/>
          </a:prstGeom>
        </p:spPr>
        <p:txBody>
          <a:bodyPr wrap="square">
            <a:spAutoFit/>
          </a:bodyPr>
          <a:lstStyle/>
          <a:p>
            <a:pPr marL="342900" indent="-342900" algn="justLow" rtl="1">
              <a:buFont typeface="Wingdings" pitchFamily="2" charset="2"/>
              <a:buChar char="v"/>
            </a:pPr>
            <a:r>
              <a:rPr lang="fa-IR" sz="2200" dirty="0">
                <a:cs typeface="B Titr" pitchFamily="2" charset="-78"/>
              </a:rPr>
              <a:t>داده كاوي با مجموعه اي از داده هاي همگون روبرو است. از طرف ديگر دنياي اطلاعاتي كنوني نيازمند آن است كه بتوانيم حجم وسيعي از داده هاي پيچيده مانند متون مختلف، تصاوير، صداها و ويديوها را كه توسط قواعد متخصصان و نظر آنها بدست مي آيد را مدل بندي كرد. بنابراين زماني كه با داده هايي كه از منابع ناهمگون و پيچيده ي اطلاعاتي روبرو هستيم، مي توانيم از روش هاي فازي داده كاوي استفاده كنيم.</a:t>
            </a:r>
          </a:p>
          <a:p>
            <a:pPr marL="342900" indent="-342900" algn="justLow" rtl="1">
              <a:buFont typeface="Wingdings" pitchFamily="2" charset="2"/>
              <a:buChar char="v"/>
            </a:pPr>
            <a:r>
              <a:rPr lang="fa-IR" sz="2200" dirty="0">
                <a:cs typeface="B Titr" pitchFamily="2" charset="-78"/>
              </a:rPr>
              <a:t>در فرايند داده كاوي جايي كه نظر متخصصان و منابع انساني در ميان است مي توان از منطق فازي استفاده كرد. به اين دليل كه دانش زمينه در مورد مسايلي مثل ارزشيابي داده ها يا نتايج از طريق واژگان نادقيق و قازي بيان مي شود، مجموعه هاي فازي قابل استفاده اند. از طريق خوشه بندي هاي فازي مي توان در مرحله ي آماده سازي دادها براي كشف داده هاي پرت استفاده كرد. </a:t>
            </a:r>
            <a:endParaRPr lang="fa-IR" sz="2200" dirty="0" smtClean="0">
              <a:cs typeface="B Titr" pitchFamily="2" charset="-78"/>
            </a:endParaRPr>
          </a:p>
          <a:p>
            <a:pPr marL="342900" indent="-342900" algn="justLow" rtl="1">
              <a:buFont typeface="Wingdings" pitchFamily="2" charset="2"/>
              <a:buChar char="v"/>
            </a:pPr>
            <a:r>
              <a:rPr lang="fa-IR" sz="2200" dirty="0" smtClean="0">
                <a:cs typeface="B Titr" pitchFamily="2" charset="-78"/>
              </a:rPr>
              <a:t>در </a:t>
            </a:r>
            <a:r>
              <a:rPr lang="fa-IR" sz="2200" dirty="0">
                <a:cs typeface="B Titr" pitchFamily="2" charset="-78"/>
              </a:rPr>
              <a:t>مرحله ي ارزشيابي نيز نتايج ارزيابي مي شوند و كيفيت آنها مورد سنجش قرار مي گيرد. از آْنجا كه مجموعه هاي فازي سيستم هاي قابل تفسيري هستند مي توان باور پذيري انتظارات خبرگان انساني را بررسي كرد. </a:t>
            </a:r>
            <a:endParaRPr lang="en-US" sz="2200" dirty="0">
              <a:cs typeface="B Titr" pitchFamily="2" charset="-78"/>
            </a:endParaRPr>
          </a:p>
        </p:txBody>
      </p:sp>
    </p:spTree>
    <p:extLst>
      <p:ext uri="{BB962C8B-B14F-4D97-AF65-F5344CB8AC3E}">
        <p14:creationId xmlns:p14="http://schemas.microsoft.com/office/powerpoint/2010/main" val="260187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280920"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87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86258" y="764704"/>
            <a:ext cx="4320480" cy="492443"/>
          </a:xfrm>
          <a:prstGeom prst="rect">
            <a:avLst/>
          </a:prstGeom>
          <a:noFill/>
        </p:spPr>
        <p:txBody>
          <a:bodyPr wrap="square" rtlCol="0">
            <a:spAutoFit/>
          </a:bodyPr>
          <a:lstStyle/>
          <a:p>
            <a:pPr algn="r" rtl="1"/>
            <a:r>
              <a:rPr lang="fa-IR" sz="2600" b="1" dirty="0" smtClean="0">
                <a:solidFill>
                  <a:srgbClr val="00B050"/>
                </a:solidFill>
                <a:cs typeface="B Titr" pitchFamily="2" charset="-78"/>
              </a:rPr>
              <a:t>محور مطالب آماده شده</a:t>
            </a:r>
            <a:r>
              <a:rPr lang="fa-IR" sz="2600" b="1" dirty="0" smtClean="0">
                <a:solidFill>
                  <a:srgbClr val="00B050"/>
                </a:solidFill>
              </a:rPr>
              <a:t>:</a:t>
            </a:r>
            <a:endParaRPr lang="en-US" sz="2600" b="1" dirty="0">
              <a:solidFill>
                <a:srgbClr val="00B050"/>
              </a:solidFill>
            </a:endParaRPr>
          </a:p>
        </p:txBody>
      </p:sp>
      <p:sp>
        <p:nvSpPr>
          <p:cNvPr id="3" name="TextBox 2"/>
          <p:cNvSpPr txBox="1"/>
          <p:nvPr/>
        </p:nvSpPr>
        <p:spPr>
          <a:xfrm>
            <a:off x="2483768" y="1628800"/>
            <a:ext cx="6120680" cy="2354491"/>
          </a:xfrm>
          <a:prstGeom prst="rect">
            <a:avLst/>
          </a:prstGeom>
          <a:noFill/>
        </p:spPr>
        <p:txBody>
          <a:bodyPr wrap="square" rtlCol="0">
            <a:spAutoFit/>
          </a:bodyPr>
          <a:lstStyle/>
          <a:p>
            <a:pPr algn="r" rtl="1"/>
            <a:r>
              <a:rPr lang="fa-IR" sz="2500" b="1" dirty="0" smtClean="0">
                <a:solidFill>
                  <a:srgbClr val="FF0000"/>
                </a:solidFill>
                <a:cs typeface="B Titr" pitchFamily="2" charset="-78"/>
              </a:rPr>
              <a:t>بخش اول:مبانی نظری</a:t>
            </a:r>
          </a:p>
          <a:p>
            <a:pPr marL="800100" lvl="1" indent="-342900" algn="r" rtl="1">
              <a:buFont typeface="Wingdings" pitchFamily="2" charset="2"/>
              <a:buChar char="v"/>
            </a:pPr>
            <a:r>
              <a:rPr lang="fa-IR" sz="2500" dirty="0" smtClean="0">
                <a:cs typeface="B Titr" pitchFamily="2" charset="-78"/>
              </a:rPr>
              <a:t> پیشینه شکل گیری تفکر فازی</a:t>
            </a:r>
          </a:p>
          <a:p>
            <a:pPr marL="800100" lvl="1" indent="-342900" algn="r" rtl="1">
              <a:buFont typeface="Wingdings" pitchFamily="2" charset="2"/>
              <a:buChar char="v"/>
            </a:pPr>
            <a:r>
              <a:rPr lang="fa-IR" sz="2500" dirty="0" smtClean="0">
                <a:cs typeface="B Titr" pitchFamily="2" charset="-78"/>
              </a:rPr>
              <a:t>تفکر فازی در جستجوی نقد تفکر ارسطویی</a:t>
            </a:r>
          </a:p>
          <a:p>
            <a:pPr marL="800100" lvl="1" indent="-342900" algn="r" rtl="1">
              <a:buFont typeface="Wingdings" pitchFamily="2" charset="2"/>
              <a:buChar char="v"/>
            </a:pPr>
            <a:r>
              <a:rPr lang="fa-IR" sz="2500" dirty="0" smtClean="0">
                <a:cs typeface="B Titr" pitchFamily="2" charset="-78"/>
              </a:rPr>
              <a:t>اصول نظری و فلسفی تفکر فازی</a:t>
            </a:r>
          </a:p>
          <a:p>
            <a:pPr marL="800100" lvl="1" indent="-342900" algn="r" rtl="1">
              <a:buFont typeface="Wingdings" pitchFamily="2" charset="2"/>
              <a:buChar char="v"/>
            </a:pPr>
            <a:r>
              <a:rPr lang="fa-IR" sz="2500" dirty="0" smtClean="0">
                <a:cs typeface="B Titr" pitchFamily="2" charset="-78"/>
              </a:rPr>
              <a:t>آثار فیزیک کوانتوم و علم جدید بر منطق فازی</a:t>
            </a:r>
          </a:p>
          <a:p>
            <a:pPr lvl="1" algn="r" rtl="1"/>
            <a:endParaRPr lang="en-US" sz="2200" b="1" dirty="0">
              <a:cs typeface="B Titr" pitchFamily="2" charset="-78"/>
            </a:endParaRPr>
          </a:p>
        </p:txBody>
      </p:sp>
      <p:sp>
        <p:nvSpPr>
          <p:cNvPr id="6" name="TextBox 5"/>
          <p:cNvSpPr txBox="1"/>
          <p:nvPr/>
        </p:nvSpPr>
        <p:spPr>
          <a:xfrm>
            <a:off x="1547664" y="4005218"/>
            <a:ext cx="7056784" cy="1785104"/>
          </a:xfrm>
          <a:prstGeom prst="rect">
            <a:avLst/>
          </a:prstGeom>
          <a:noFill/>
        </p:spPr>
        <p:txBody>
          <a:bodyPr wrap="square" rtlCol="0">
            <a:spAutoFit/>
          </a:bodyPr>
          <a:lstStyle/>
          <a:p>
            <a:pPr algn="r" rtl="1"/>
            <a:r>
              <a:rPr lang="fa-IR" sz="2200" b="1" dirty="0" smtClean="0">
                <a:solidFill>
                  <a:srgbClr val="FF0000"/>
                </a:solidFill>
                <a:cs typeface="B Titr" pitchFamily="2" charset="-78"/>
              </a:rPr>
              <a:t>بخش دوم: کاربردهای منطق فازی در مدیریت و سیستم های اطلاعاتی</a:t>
            </a:r>
          </a:p>
          <a:p>
            <a:pPr marL="800100" lvl="1" indent="-342900" algn="r" rtl="1">
              <a:buFont typeface="Wingdings" pitchFamily="2" charset="2"/>
              <a:buChar char="v"/>
            </a:pPr>
            <a:r>
              <a:rPr lang="fa-IR" sz="2200" b="1" dirty="0">
                <a:solidFill>
                  <a:srgbClr val="FF0000"/>
                </a:solidFill>
                <a:cs typeface="B Titr" pitchFamily="2" charset="-78"/>
              </a:rPr>
              <a:t> </a:t>
            </a:r>
            <a:r>
              <a:rPr lang="fa-IR" sz="2200" b="1" dirty="0" smtClean="0">
                <a:solidFill>
                  <a:srgbClr val="FF0000"/>
                </a:solidFill>
                <a:cs typeface="B Titr" pitchFamily="2" charset="-78"/>
              </a:rPr>
              <a:t>  </a:t>
            </a:r>
            <a:r>
              <a:rPr lang="fa-IR" sz="2200" b="1" dirty="0" smtClean="0">
                <a:cs typeface="B Titr" pitchFamily="2" charset="-78"/>
              </a:rPr>
              <a:t>انواع کاربردهای منطق فازی در دنیای امروز</a:t>
            </a:r>
          </a:p>
          <a:p>
            <a:pPr marL="800100" lvl="1" indent="-342900" algn="r" rtl="1">
              <a:buFont typeface="Wingdings" pitchFamily="2" charset="2"/>
              <a:buChar char="v"/>
            </a:pPr>
            <a:r>
              <a:rPr lang="fa-IR" sz="2200" b="1" dirty="0">
                <a:solidFill>
                  <a:srgbClr val="FF0000"/>
                </a:solidFill>
                <a:cs typeface="B Titr" pitchFamily="2" charset="-78"/>
              </a:rPr>
              <a:t> </a:t>
            </a:r>
            <a:r>
              <a:rPr lang="fa-IR" sz="2200" b="1" dirty="0" smtClean="0">
                <a:solidFill>
                  <a:srgbClr val="FF0000"/>
                </a:solidFill>
                <a:cs typeface="B Titr" pitchFamily="2" charset="-78"/>
              </a:rPr>
              <a:t>  </a:t>
            </a:r>
            <a:r>
              <a:rPr lang="fa-IR" sz="2200" b="1" dirty="0" smtClean="0">
                <a:cs typeface="B Titr" pitchFamily="2" charset="-78"/>
              </a:rPr>
              <a:t>تأثیر کاربردهای تجاری منطق فازی</a:t>
            </a:r>
            <a:r>
              <a:rPr lang="fa-IR" sz="2200" b="1" dirty="0" smtClean="0">
                <a:solidFill>
                  <a:srgbClr val="FF0000"/>
                </a:solidFill>
                <a:cs typeface="B Titr" pitchFamily="2" charset="-78"/>
              </a:rPr>
              <a:t>  </a:t>
            </a:r>
            <a:r>
              <a:rPr lang="fa-IR" sz="2200" b="1" dirty="0" smtClean="0">
                <a:cs typeface="B Titr" pitchFamily="2" charset="-78"/>
              </a:rPr>
              <a:t>در ترویج آن</a:t>
            </a:r>
          </a:p>
          <a:p>
            <a:pPr marL="800100" lvl="1" indent="-342900" algn="r" rtl="1">
              <a:buFont typeface="Wingdings" pitchFamily="2" charset="2"/>
              <a:buChar char="v"/>
            </a:pPr>
            <a:r>
              <a:rPr lang="fa-IR" sz="2200" b="1" dirty="0">
                <a:solidFill>
                  <a:srgbClr val="FF0000"/>
                </a:solidFill>
                <a:cs typeface="B Titr" pitchFamily="2" charset="-78"/>
              </a:rPr>
              <a:t> </a:t>
            </a:r>
            <a:r>
              <a:rPr lang="fa-IR" sz="2200" b="1" dirty="0" smtClean="0">
                <a:solidFill>
                  <a:srgbClr val="FF0000"/>
                </a:solidFill>
                <a:cs typeface="B Titr" pitchFamily="2" charset="-78"/>
              </a:rPr>
              <a:t>   </a:t>
            </a:r>
            <a:r>
              <a:rPr lang="fa-IR" sz="2200" b="1" dirty="0" smtClean="0">
                <a:cs typeface="B Titr" pitchFamily="2" charset="-78"/>
              </a:rPr>
              <a:t>سیستم های اطلاعاتی، داده کاوی و هوش مصنوعی</a:t>
            </a:r>
          </a:p>
          <a:p>
            <a:pPr lvl="1" algn="r" rtl="1"/>
            <a:r>
              <a:rPr lang="fa-IR" sz="2200" b="1" dirty="0">
                <a:cs typeface="B Titr" pitchFamily="2" charset="-78"/>
              </a:rPr>
              <a:t> </a:t>
            </a:r>
            <a:r>
              <a:rPr lang="fa-IR" sz="2200" b="1" dirty="0" smtClean="0">
                <a:cs typeface="B Titr" pitchFamily="2" charset="-78"/>
              </a:rPr>
              <a:t>                                       در آینه منطق فازی</a:t>
            </a:r>
            <a:r>
              <a:rPr lang="fa-IR" sz="2200" b="1" dirty="0" smtClean="0">
                <a:solidFill>
                  <a:srgbClr val="FF0000"/>
                </a:solidFill>
                <a:cs typeface="B Titr" pitchFamily="2" charset="-78"/>
              </a:rPr>
              <a:t>   </a:t>
            </a:r>
            <a:endParaRPr lang="en-US" sz="2200" b="1" dirty="0">
              <a:solidFill>
                <a:srgbClr val="FF0000"/>
              </a:solidFill>
              <a:cs typeface="B Titr" pitchFamily="2" charset="-78"/>
            </a:endParaRPr>
          </a:p>
        </p:txBody>
      </p:sp>
    </p:spTree>
    <p:extLst>
      <p:ext uri="{BB962C8B-B14F-4D97-AF65-F5344CB8AC3E}">
        <p14:creationId xmlns:p14="http://schemas.microsoft.com/office/powerpoint/2010/main" val="184081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3589218" y="1188159"/>
            <a:ext cx="5544616" cy="4708981"/>
          </a:xfrm>
          <a:prstGeom prst="rect">
            <a:avLst/>
          </a:prstGeom>
          <a:noFill/>
        </p:spPr>
        <p:txBody>
          <a:bodyPr wrap="square" rtlCol="0">
            <a:spAutoFit/>
          </a:bodyPr>
          <a:lstStyle/>
          <a:p>
            <a:pPr algn="r" rtl="1"/>
            <a:r>
              <a:rPr lang="fa-IR" sz="3000" b="1" dirty="0" smtClean="0">
                <a:solidFill>
                  <a:srgbClr val="FF0000"/>
                </a:solidFill>
                <a:cs typeface="B Titr" pitchFamily="2" charset="-78"/>
              </a:rPr>
              <a:t>تاریخچه</a:t>
            </a:r>
          </a:p>
          <a:p>
            <a:pPr marL="457200" indent="-457200" algn="r" rtl="1">
              <a:buFont typeface="Wingdings" pitchFamily="2" charset="2"/>
              <a:buChar char="v"/>
            </a:pPr>
            <a:r>
              <a:rPr lang="fa-IR" sz="3000" b="1" dirty="0" smtClean="0">
                <a:cs typeface="B Titr" pitchFamily="2" charset="-78"/>
              </a:rPr>
              <a:t>نام نظریه منطق فازی</a:t>
            </a:r>
          </a:p>
          <a:p>
            <a:pPr algn="r" rtl="1"/>
            <a:r>
              <a:rPr lang="fa-IR" sz="3000" b="1" dirty="0" smtClean="0">
                <a:cs typeface="B Titr" pitchFamily="2" charset="-78"/>
              </a:rPr>
              <a:t>گره خورده با یک ایرانی به </a:t>
            </a:r>
          </a:p>
          <a:p>
            <a:pPr algn="r" rtl="1"/>
            <a:r>
              <a:rPr lang="fa-IR" sz="3000" b="1" dirty="0" smtClean="0">
                <a:cs typeface="B Titr" pitchFamily="2" charset="-78"/>
              </a:rPr>
              <a:t>نام </a:t>
            </a:r>
            <a:r>
              <a:rPr lang="fa-IR" sz="3000" b="1" dirty="0">
                <a:cs typeface="B Titr" pitchFamily="2" charset="-78"/>
              </a:rPr>
              <a:t>پروفسور </a:t>
            </a:r>
            <a:r>
              <a:rPr lang="fa-IR" sz="3000" b="1" dirty="0" smtClean="0">
                <a:cs typeface="B Titr" pitchFamily="2" charset="-78"/>
              </a:rPr>
              <a:t>لطفعلی </a:t>
            </a:r>
            <a:r>
              <a:rPr lang="fa-IR" sz="3000" b="1" dirty="0">
                <a:cs typeface="B Titr" pitchFamily="2" charset="-78"/>
              </a:rPr>
              <a:t>عسکرزاده </a:t>
            </a:r>
            <a:r>
              <a:rPr lang="fa-IR" sz="3000" b="1" dirty="0" smtClean="0">
                <a:cs typeface="B Titr" pitchFamily="2" charset="-78"/>
              </a:rPr>
              <a:t>مشهور </a:t>
            </a:r>
            <a:r>
              <a:rPr lang="fa-IR" sz="3000" b="1" dirty="0">
                <a:cs typeface="B Titr" pitchFamily="2" charset="-78"/>
              </a:rPr>
              <a:t>به لطفی زاده یا لطفی ع زاده </a:t>
            </a:r>
            <a:endParaRPr lang="fa-IR" sz="3000" b="1" dirty="0" smtClean="0">
              <a:cs typeface="B Titr" pitchFamily="2" charset="-78"/>
            </a:endParaRPr>
          </a:p>
          <a:p>
            <a:pPr algn="r" rtl="1"/>
            <a:r>
              <a:rPr lang="fa-IR" sz="3000" b="1" dirty="0" smtClean="0">
                <a:cs typeface="B Titr" pitchFamily="2" charset="-78"/>
              </a:rPr>
              <a:t>استاد </a:t>
            </a:r>
            <a:r>
              <a:rPr lang="fa-IR" sz="3000" b="1" dirty="0">
                <a:cs typeface="B Titr" pitchFamily="2" charset="-78"/>
              </a:rPr>
              <a:t>دانشگاه برکلی در کالیفرنیا است. </a:t>
            </a:r>
            <a:r>
              <a:rPr lang="fa-IR" sz="3000" b="1" dirty="0" smtClean="0">
                <a:cs typeface="B Titr" pitchFamily="2" charset="-78"/>
              </a:rPr>
              <a:t>  </a:t>
            </a:r>
          </a:p>
          <a:p>
            <a:pPr algn="r" rtl="1"/>
            <a:endParaRPr lang="fa-IR" sz="3000" b="1" dirty="0">
              <a:cs typeface="B Titr" pitchFamily="2" charset="-78"/>
            </a:endParaRPr>
          </a:p>
          <a:p>
            <a:pPr marL="457200" indent="-457200" algn="r" rtl="1">
              <a:buFont typeface="Wingdings" pitchFamily="2" charset="2"/>
              <a:buChar char="v"/>
            </a:pPr>
            <a:r>
              <a:rPr lang="fa-IR" sz="3000" b="1" dirty="0" smtClean="0">
                <a:cs typeface="B Titr" pitchFamily="2" charset="-78"/>
              </a:rPr>
              <a:t>در </a:t>
            </a:r>
            <a:r>
              <a:rPr lang="fa-IR" sz="3000" b="1" dirty="0">
                <a:cs typeface="B Titr" pitchFamily="2" charset="-78"/>
              </a:rPr>
              <a:t>بخش یادکرد منابع اکثر متون فنی مربوط به منطق فازی نام او به صورت زاده ذکر </a:t>
            </a:r>
            <a:r>
              <a:rPr lang="fa-IR" sz="3000" b="1" dirty="0" smtClean="0">
                <a:cs typeface="B Titr" pitchFamily="2" charset="-78"/>
              </a:rPr>
              <a:t>می‌شود.</a:t>
            </a:r>
            <a:endParaRPr lang="en-US" sz="3000" b="1" dirty="0">
              <a:cs typeface="B Titr" pitchFamily="2" charset="-78"/>
            </a:endParaRPr>
          </a:p>
        </p:txBody>
      </p:sp>
      <p:pic>
        <p:nvPicPr>
          <p:cNvPr id="3" name="Picture 2">
            <a:hlinkClick r:id="" action="ppaction://hlinkshowjump?jump=previous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38"/>
            <a:ext cx="4139952" cy="3960440"/>
          </a:xfrm>
          <a:prstGeom prst="rect">
            <a:avLst/>
          </a:prstGeom>
          <a:ln>
            <a:noFill/>
          </a:ln>
          <a:effectLst>
            <a:softEdge rad="112500"/>
          </a:effectLst>
        </p:spPr>
      </p:pic>
    </p:spTree>
    <p:extLst>
      <p:ext uri="{BB962C8B-B14F-4D97-AF65-F5344CB8AC3E}">
        <p14:creationId xmlns:p14="http://schemas.microsoft.com/office/powerpoint/2010/main" val="271123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9218" name="Date Placeholder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omic Sans MS" pitchFamily="66" charset="0"/>
              </a:rPr>
              <a:t>2009</a:t>
            </a:r>
          </a:p>
        </p:txBody>
      </p:sp>
      <p:sp>
        <p:nvSpPr>
          <p:cNvPr id="9219" name="Rectangle 2"/>
          <p:cNvSpPr>
            <a:spLocks noGrp="1" noChangeArrowheads="1"/>
          </p:cNvSpPr>
          <p:nvPr>
            <p:ph type="body" idx="1"/>
          </p:nvPr>
        </p:nvSpPr>
        <p:spPr>
          <a:xfrm>
            <a:off x="611560" y="908720"/>
            <a:ext cx="7715250" cy="5576888"/>
          </a:xfrm>
        </p:spPr>
        <p:txBody>
          <a:bodyPr>
            <a:normAutofit lnSpcReduction="10000"/>
          </a:bodyPr>
          <a:lstStyle/>
          <a:p>
            <a:pPr marL="0" indent="0" algn="just" rtl="1" eaLnBrk="1" hangingPunct="1">
              <a:lnSpc>
                <a:spcPct val="150000"/>
              </a:lnSpc>
              <a:buNone/>
            </a:pPr>
            <a:r>
              <a:rPr lang="fa-IR" sz="3000" b="1" dirty="0" smtClean="0">
                <a:solidFill>
                  <a:srgbClr val="FF0000"/>
                </a:solidFill>
                <a:cs typeface="B Titr" pitchFamily="2" charset="-78"/>
              </a:rPr>
              <a:t>مقاله کلیدی لطفی زاده</a:t>
            </a:r>
          </a:p>
          <a:p>
            <a:pPr algn="just" rtl="1" eaLnBrk="1" hangingPunct="1">
              <a:lnSpc>
                <a:spcPct val="150000"/>
              </a:lnSpc>
            </a:pPr>
            <a:r>
              <a:rPr lang="ar-SA" sz="2400" dirty="0" smtClean="0">
                <a:cs typeface="B Titr" pitchFamily="2" charset="-78"/>
              </a:rPr>
              <a:t>پر</a:t>
            </a:r>
            <a:r>
              <a:rPr lang="fa-IR" sz="2400" dirty="0" smtClean="0">
                <a:cs typeface="B Titr" pitchFamily="2" charset="-78"/>
              </a:rPr>
              <a:t>و</a:t>
            </a:r>
            <a:r>
              <a:rPr lang="ar-SA" sz="2400" dirty="0" smtClean="0">
                <a:cs typeface="B Titr" pitchFamily="2" charset="-78"/>
              </a:rPr>
              <a:t>فسور لطفی زاده به عنوان کاشف و مبتکر منطق فازی شهرت جهانی دارد. وی طی یک مقاله علمی کلاسیک که در سال 1965 به چاپ رسید مفهوم "مجموعه فازی" را که اساس نظریه تجزیه و تحلیل سیستمهای پیچیده است، معرفی نمود که در آن "زبان طبیعی" به جای متغیرهای عددی برای تشریح رفتار و عملکرد سیستمها به کار می</a:t>
            </a:r>
            <a:r>
              <a:rPr lang="fa-IR" sz="2400" dirty="0" smtClean="0">
                <a:cs typeface="B Titr" pitchFamily="2" charset="-78"/>
              </a:rPr>
              <a:t> </a:t>
            </a:r>
            <a:r>
              <a:rPr lang="ar-SA" sz="2400" dirty="0" smtClean="0">
                <a:cs typeface="B Titr" pitchFamily="2" charset="-78"/>
              </a:rPr>
              <a:t>رود. پس از معرفی مجموعه فازی، بیش از 15000 مقاله علمی توسط دانشمندان جهان درباره منطق فازی و کاربردهای گسترده آن در نشریات علمی منتشر گردیده و حدود 3000 درخواست ثبت اختراع در این زمینه در کشورهای مختلف جهان به عمل آمده است.</a:t>
            </a:r>
            <a:r>
              <a:rPr lang="en-US" sz="2400" dirty="0" smtClean="0">
                <a:cs typeface="B Titr" pitchFamily="2" charset="-78"/>
              </a:rPr>
              <a:t> </a:t>
            </a:r>
          </a:p>
        </p:txBody>
      </p:sp>
    </p:spTree>
    <p:extLst>
      <p:ext uri="{BB962C8B-B14F-4D97-AF65-F5344CB8AC3E}">
        <p14:creationId xmlns:p14="http://schemas.microsoft.com/office/powerpoint/2010/main" val="2213505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1000"/>
                                        <p:tgtEl>
                                          <p:spTgt spid="9219">
                                            <p:txEl>
                                              <p:pRg st="1" end="1"/>
                                            </p:txEl>
                                          </p:spTgt>
                                        </p:tgtEl>
                                      </p:cBhvr>
                                    </p:animEffect>
                                    <p:anim calcmode="lin" valueType="num">
                                      <p:cBhvr>
                                        <p:cTn id="15"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971600" y="764704"/>
            <a:ext cx="7416824" cy="523220"/>
          </a:xfrm>
          <a:prstGeom prst="rect">
            <a:avLst/>
          </a:prstGeom>
          <a:noFill/>
        </p:spPr>
        <p:txBody>
          <a:bodyPr wrap="square" rtlCol="0">
            <a:spAutoFit/>
          </a:bodyPr>
          <a:lstStyle/>
          <a:p>
            <a:pPr algn="r" rtl="1"/>
            <a:r>
              <a:rPr lang="fa-IR" sz="2800" b="1" dirty="0" smtClean="0">
                <a:solidFill>
                  <a:srgbClr val="FF0000"/>
                </a:solidFill>
                <a:cs typeface="B Titr" pitchFamily="2" charset="-78"/>
              </a:rPr>
              <a:t>تولد منطق فازی در بستر نقد منطق دوارزشی ارسطویی</a:t>
            </a:r>
            <a:endParaRPr lang="en-US" sz="2800" b="1" dirty="0">
              <a:solidFill>
                <a:srgbClr val="FF0000"/>
              </a:solidFill>
              <a:cs typeface="B Titr"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64385817"/>
              </p:ext>
            </p:extLst>
          </p:nvPr>
        </p:nvGraphicFramePr>
        <p:xfrm>
          <a:off x="1547664" y="1988840"/>
          <a:ext cx="6180348" cy="4611147"/>
        </p:xfrm>
        <a:graphic>
          <a:graphicData uri="http://schemas.openxmlformats.org/drawingml/2006/table">
            <a:tbl>
              <a:tblPr firstRow="1" bandRow="1">
                <a:tableStyleId>{5C22544A-7EE6-4342-B048-85BDC9FD1C3A}</a:tableStyleId>
              </a:tblPr>
              <a:tblGrid>
                <a:gridCol w="3096344"/>
                <a:gridCol w="3084004"/>
              </a:tblGrid>
              <a:tr h="577382">
                <a:tc>
                  <a:txBody>
                    <a:bodyPr/>
                    <a:lstStyle/>
                    <a:p>
                      <a:pPr algn="ctr"/>
                      <a:r>
                        <a:rPr lang="fa-IR" dirty="0" smtClean="0"/>
                        <a:t>منطق فازی</a:t>
                      </a:r>
                      <a:endParaRPr lang="en-US" dirty="0"/>
                    </a:p>
                  </a:txBody>
                  <a:tcPr/>
                </a:tc>
                <a:tc>
                  <a:txBody>
                    <a:bodyPr/>
                    <a:lstStyle/>
                    <a:p>
                      <a:pPr algn="ctr"/>
                      <a:r>
                        <a:rPr lang="fa-IR" dirty="0" smtClean="0"/>
                        <a:t>منطق ارسطویی</a:t>
                      </a:r>
                      <a:endParaRPr lang="en-US" dirty="0"/>
                    </a:p>
                  </a:txBody>
                  <a:tcPr/>
                </a:tc>
              </a:tr>
              <a:tr h="577382">
                <a:tc>
                  <a:txBody>
                    <a:bodyPr/>
                    <a:lstStyle/>
                    <a:p>
                      <a:pPr algn="ctr"/>
                      <a:r>
                        <a:rPr lang="fa-IR" dirty="0" smtClean="0"/>
                        <a:t>چندارزشی</a:t>
                      </a:r>
                      <a:endParaRPr lang="en-US" dirty="0"/>
                    </a:p>
                  </a:txBody>
                  <a:tcPr/>
                </a:tc>
                <a:tc>
                  <a:txBody>
                    <a:bodyPr/>
                    <a:lstStyle/>
                    <a:p>
                      <a:pPr algn="ctr"/>
                      <a:r>
                        <a:rPr lang="fa-IR" dirty="0" smtClean="0"/>
                        <a:t>دوارزشی</a:t>
                      </a:r>
                      <a:endParaRPr lang="en-US" dirty="0"/>
                    </a:p>
                  </a:txBody>
                  <a:tcPr/>
                </a:tc>
              </a:tr>
              <a:tr h="577382">
                <a:tc>
                  <a:txBody>
                    <a:bodyPr/>
                    <a:lstStyle/>
                    <a:p>
                      <a:pPr algn="ctr"/>
                      <a:r>
                        <a:rPr lang="fa-IR" dirty="0" smtClean="0"/>
                        <a:t>بودا</a:t>
                      </a:r>
                      <a:endParaRPr lang="en-US" dirty="0"/>
                    </a:p>
                  </a:txBody>
                  <a:tcPr/>
                </a:tc>
                <a:tc>
                  <a:txBody>
                    <a:bodyPr/>
                    <a:lstStyle/>
                    <a:p>
                      <a:pPr algn="ctr"/>
                      <a:r>
                        <a:rPr lang="fa-IR" dirty="0" smtClean="0"/>
                        <a:t>ارسطو</a:t>
                      </a:r>
                      <a:endParaRPr lang="en-US" dirty="0"/>
                    </a:p>
                  </a:txBody>
                  <a:tcPr/>
                </a:tc>
              </a:tr>
              <a:tr h="569473">
                <a:tc>
                  <a:txBody>
                    <a:bodyPr/>
                    <a:lstStyle/>
                    <a:p>
                      <a:pPr algn="ctr"/>
                      <a:r>
                        <a:rPr lang="en-US" dirty="0" smtClean="0"/>
                        <a:t>A</a:t>
                      </a:r>
                      <a:r>
                        <a:rPr lang="fa-IR" dirty="0" smtClean="0"/>
                        <a:t> و غیر </a:t>
                      </a:r>
                      <a:r>
                        <a:rPr lang="en-US" dirty="0" smtClean="0"/>
                        <a:t>A</a:t>
                      </a:r>
                      <a:r>
                        <a:rPr lang="fa-IR" dirty="0" smtClean="0"/>
                        <a:t>  </a:t>
                      </a:r>
                      <a:endParaRPr lang="en-US" dirty="0"/>
                    </a:p>
                  </a:txBody>
                  <a:tcPr/>
                </a:tc>
                <a:tc>
                  <a:txBody>
                    <a:bodyPr/>
                    <a:lstStyle/>
                    <a:p>
                      <a:pPr algn="ctr"/>
                      <a:r>
                        <a:rPr lang="en-US" dirty="0" smtClean="0"/>
                        <a:t>A</a:t>
                      </a:r>
                      <a:r>
                        <a:rPr lang="fa-IR" dirty="0" smtClean="0"/>
                        <a:t> یا غیر</a:t>
                      </a:r>
                      <a:r>
                        <a:rPr lang="fa-IR" baseline="0" dirty="0" smtClean="0"/>
                        <a:t> </a:t>
                      </a:r>
                      <a:r>
                        <a:rPr lang="en-US" dirty="0" smtClean="0"/>
                        <a:t>A</a:t>
                      </a:r>
                      <a:r>
                        <a:rPr lang="en-US" baseline="0" dirty="0" smtClean="0"/>
                        <a:t> </a:t>
                      </a:r>
                      <a:r>
                        <a:rPr lang="fa-IR" baseline="0" dirty="0" smtClean="0"/>
                        <a:t> </a:t>
                      </a:r>
                      <a:endParaRPr lang="en-US" dirty="0"/>
                    </a:p>
                  </a:txBody>
                  <a:tcPr/>
                </a:tc>
              </a:tr>
              <a:tr h="577382">
                <a:tc>
                  <a:txBody>
                    <a:bodyPr/>
                    <a:lstStyle/>
                    <a:p>
                      <a:pPr algn="ctr"/>
                      <a:r>
                        <a:rPr lang="fa-IR" dirty="0" smtClean="0"/>
                        <a:t>جزیی</a:t>
                      </a:r>
                      <a:endParaRPr lang="en-US" dirty="0"/>
                    </a:p>
                  </a:txBody>
                  <a:tcPr/>
                </a:tc>
                <a:tc>
                  <a:txBody>
                    <a:bodyPr/>
                    <a:lstStyle/>
                    <a:p>
                      <a:pPr algn="ctr"/>
                      <a:r>
                        <a:rPr lang="fa-IR" dirty="0" smtClean="0"/>
                        <a:t>کامل</a:t>
                      </a:r>
                      <a:endParaRPr lang="en-US" dirty="0"/>
                    </a:p>
                  </a:txBody>
                  <a:tcPr/>
                </a:tc>
              </a:tr>
              <a:tr h="577382">
                <a:tc>
                  <a:txBody>
                    <a:bodyPr/>
                    <a:lstStyle/>
                    <a:p>
                      <a:pPr algn="ctr"/>
                      <a:r>
                        <a:rPr lang="fa-IR" dirty="0" smtClean="0"/>
                        <a:t>تا مقداری</a:t>
                      </a:r>
                    </a:p>
                  </a:txBody>
                  <a:tcPr/>
                </a:tc>
                <a:tc>
                  <a:txBody>
                    <a:bodyPr/>
                    <a:lstStyle/>
                    <a:p>
                      <a:pPr algn="ctr"/>
                      <a:r>
                        <a:rPr lang="fa-IR" dirty="0" smtClean="0"/>
                        <a:t>همه یا هیچ</a:t>
                      </a:r>
                      <a:endParaRPr lang="en-US" dirty="0"/>
                    </a:p>
                  </a:txBody>
                  <a:tcPr/>
                </a:tc>
              </a:tr>
              <a:tr h="577382">
                <a:tc>
                  <a:txBody>
                    <a:bodyPr/>
                    <a:lstStyle/>
                    <a:p>
                      <a:pPr algn="ctr" rtl="1"/>
                      <a:r>
                        <a:rPr lang="fa-IR" dirty="0" smtClean="0"/>
                        <a:t>مقادیر</a:t>
                      </a:r>
                      <a:r>
                        <a:rPr lang="fa-IR" baseline="0" dirty="0" smtClean="0"/>
                        <a:t> پیوسته بین صفر و یک</a:t>
                      </a:r>
                      <a:endParaRPr lang="fa-IR" dirty="0" smtClean="0"/>
                    </a:p>
                  </a:txBody>
                  <a:tcPr/>
                </a:tc>
                <a:tc>
                  <a:txBody>
                    <a:bodyPr/>
                    <a:lstStyle/>
                    <a:p>
                      <a:pPr algn="ctr"/>
                      <a:r>
                        <a:rPr lang="fa-IR" dirty="0" smtClean="0"/>
                        <a:t>صفر یا یک</a:t>
                      </a:r>
                      <a:endParaRPr lang="en-US" dirty="0"/>
                    </a:p>
                  </a:txBody>
                  <a:tcPr/>
                </a:tc>
              </a:tr>
              <a:tr h="577382">
                <a:tc>
                  <a:txBody>
                    <a:bodyPr/>
                    <a:lstStyle/>
                    <a:p>
                      <a:pPr algn="ctr" rtl="1"/>
                      <a:r>
                        <a:rPr lang="fa-IR" dirty="0" smtClean="0"/>
                        <a:t>شبکه</a:t>
                      </a:r>
                      <a:r>
                        <a:rPr lang="fa-IR" baseline="0" dirty="0" smtClean="0"/>
                        <a:t> های عصبی مغز</a:t>
                      </a:r>
                      <a:endParaRPr lang="fa-IR" dirty="0" smtClean="0"/>
                    </a:p>
                  </a:txBody>
                  <a:tcPr/>
                </a:tc>
                <a:tc>
                  <a:txBody>
                    <a:bodyPr/>
                    <a:lstStyle/>
                    <a:p>
                      <a:pPr algn="ctr"/>
                      <a:r>
                        <a:rPr lang="fa-IR" dirty="0" smtClean="0"/>
                        <a:t>رایانه دیجیتال یا رایانه رقمی</a:t>
                      </a:r>
                      <a:endParaRPr lang="en-US" dirty="0"/>
                    </a:p>
                  </a:txBody>
                  <a:tcPr/>
                </a:tc>
              </a:tr>
            </a:tbl>
          </a:graphicData>
        </a:graphic>
      </p:graphicFrame>
    </p:spTree>
    <p:extLst>
      <p:ext uri="{BB962C8B-B14F-4D97-AF65-F5344CB8AC3E}">
        <p14:creationId xmlns:p14="http://schemas.microsoft.com/office/powerpoint/2010/main" val="260187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115616" y="908720"/>
            <a:ext cx="6768752" cy="523220"/>
          </a:xfrm>
          <a:prstGeom prst="rect">
            <a:avLst/>
          </a:prstGeom>
          <a:noFill/>
        </p:spPr>
        <p:txBody>
          <a:bodyPr wrap="square" rtlCol="0">
            <a:spAutoFit/>
          </a:bodyPr>
          <a:lstStyle/>
          <a:p>
            <a:pPr algn="r" rtl="1"/>
            <a:r>
              <a:rPr lang="fa-IR" sz="2800" b="1" dirty="0" smtClean="0">
                <a:solidFill>
                  <a:srgbClr val="FF0000"/>
                </a:solidFill>
                <a:cs typeface="B Titr" pitchFamily="2" charset="-78"/>
              </a:rPr>
              <a:t>مثال های فازی</a:t>
            </a:r>
            <a:endParaRPr lang="en-US" sz="2800" b="1" dirty="0">
              <a:solidFill>
                <a:srgbClr val="FF0000"/>
              </a:solidFill>
              <a:cs typeface="B Titr" pitchFamily="2" charset="-78"/>
            </a:endParaRPr>
          </a:p>
        </p:txBody>
      </p:sp>
      <p:sp>
        <p:nvSpPr>
          <p:cNvPr id="3" name="TextBox 2"/>
          <p:cNvSpPr txBox="1"/>
          <p:nvPr/>
        </p:nvSpPr>
        <p:spPr>
          <a:xfrm>
            <a:off x="503548" y="1837696"/>
            <a:ext cx="7992888" cy="3046988"/>
          </a:xfrm>
          <a:prstGeom prst="rect">
            <a:avLst/>
          </a:prstGeom>
          <a:noFill/>
        </p:spPr>
        <p:txBody>
          <a:bodyPr wrap="square" rtlCol="0">
            <a:spAutoFit/>
          </a:bodyPr>
          <a:lstStyle/>
          <a:p>
            <a:pPr marL="342900" indent="-342900" algn="justLow" rtl="1">
              <a:buFont typeface="Wingdings" pitchFamily="2" charset="2"/>
              <a:buChar char="v"/>
            </a:pPr>
            <a:r>
              <a:rPr lang="fa-IR" sz="2400" dirty="0" smtClean="0">
                <a:cs typeface="B Titr" pitchFamily="2" charset="-78"/>
              </a:rPr>
              <a:t>در نگاه صاحبان این تفکر، جهان مبهم، نامعین، در حال تغییر و بسیار پیچیده است. آنچه در زندگی انسانی و در جهان در حال رخ دادن است  در قطب های دوگانه جای نمی گیرد. تفکر فازی در چارچوب مفاهیمی کاملا بدیع اما بسیار سازگار با طبیعت انسان است.</a:t>
            </a:r>
          </a:p>
          <a:p>
            <a:pPr marL="342900" indent="-342900" algn="r" rtl="1">
              <a:buFont typeface="Wingdings" pitchFamily="2" charset="2"/>
              <a:buChar char="v"/>
            </a:pPr>
            <a:r>
              <a:rPr lang="fa-IR" sz="2400" dirty="0" smtClean="0">
                <a:cs typeface="B Titr" pitchFamily="2" charset="-78"/>
              </a:rPr>
              <a:t>در راستای استدلال بر این موضوع متمسک به مثال ها مختلفی شده اند که مهم ترین آن ها:</a:t>
            </a:r>
          </a:p>
          <a:p>
            <a:pPr marL="342900" indent="-342900" algn="r" rtl="1">
              <a:buFont typeface="Wingdings" pitchFamily="2" charset="2"/>
              <a:buChar char="ü"/>
            </a:pPr>
            <a:r>
              <a:rPr lang="fa-IR" sz="2400" dirty="0">
                <a:cs typeface="B Titr" pitchFamily="2" charset="-78"/>
              </a:rPr>
              <a:t> </a:t>
            </a:r>
            <a:r>
              <a:rPr lang="fa-IR" sz="2400" dirty="0" smtClean="0">
                <a:cs typeface="B Titr" pitchFamily="2" charset="-78"/>
              </a:rPr>
              <a:t>    داستان سیب</a:t>
            </a:r>
          </a:p>
          <a:p>
            <a:pPr marL="342900" indent="-342900" algn="r" rtl="1">
              <a:buFont typeface="Wingdings" pitchFamily="2" charset="2"/>
              <a:buChar char="ü"/>
            </a:pPr>
            <a:r>
              <a:rPr lang="fa-IR" sz="2400" dirty="0">
                <a:cs typeface="B Titr" pitchFamily="2" charset="-78"/>
              </a:rPr>
              <a:t> </a:t>
            </a:r>
            <a:r>
              <a:rPr lang="fa-IR" sz="2400" dirty="0" smtClean="0">
                <a:cs typeface="B Titr" pitchFamily="2" charset="-78"/>
              </a:rPr>
              <a:t>    داستان تپه شنی و....</a:t>
            </a:r>
            <a:endParaRPr lang="en-US" sz="2400" dirty="0">
              <a:cs typeface="B Titr" pitchFamily="2" charset="-78"/>
            </a:endParaRPr>
          </a:p>
        </p:txBody>
      </p:sp>
      <p:sp>
        <p:nvSpPr>
          <p:cNvPr id="4" name="TextBox 3"/>
          <p:cNvSpPr txBox="1"/>
          <p:nvPr/>
        </p:nvSpPr>
        <p:spPr>
          <a:xfrm>
            <a:off x="683568" y="4890720"/>
            <a:ext cx="7812868" cy="1569660"/>
          </a:xfrm>
          <a:prstGeom prst="rect">
            <a:avLst/>
          </a:prstGeom>
          <a:noFill/>
        </p:spPr>
        <p:txBody>
          <a:bodyPr wrap="square" rtlCol="0">
            <a:spAutoFit/>
          </a:bodyPr>
          <a:lstStyle/>
          <a:p>
            <a:pPr marL="342900" indent="-342900" algn="justLow" rtl="1">
              <a:buFont typeface="Wingdings" pitchFamily="2" charset="2"/>
              <a:buChar char="v"/>
            </a:pPr>
            <a:r>
              <a:rPr lang="fa-IR" sz="2400" dirty="0" smtClean="0">
                <a:cs typeface="B Titr" pitchFamily="2" charset="-78"/>
              </a:rPr>
              <a:t>استباه بزرگ علم مدرن، تعمیم مثال های ساده واقعیت به کل پدیده ها بود. بر اساس آن، همه چیز تنها مشمول یک قاعده ثابت می شود که به موجبش یا آن چیز درست است یا غلط.حال آنکه در تحلیل دنیای پیرامونی خود با سطوح بالاتری از پیچیدگی روبرو هستیم.</a:t>
            </a:r>
            <a:endParaRPr lang="en-US" sz="2400" dirty="0">
              <a:cs typeface="B Titr"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48" y="3745841"/>
            <a:ext cx="3672409"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87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13314" name="Date Placeholder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omic Sans MS" pitchFamily="66" charset="0"/>
              </a:rPr>
              <a:t>2009</a:t>
            </a:r>
          </a:p>
        </p:txBody>
      </p:sp>
      <p:sp>
        <p:nvSpPr>
          <p:cNvPr id="13315" name="Rectangle 6"/>
          <p:cNvSpPr>
            <a:spLocks noGrp="1" noChangeArrowheads="1"/>
          </p:cNvSpPr>
          <p:nvPr>
            <p:ph type="body" idx="1"/>
          </p:nvPr>
        </p:nvSpPr>
        <p:spPr>
          <a:xfrm>
            <a:off x="827584" y="836712"/>
            <a:ext cx="7696200" cy="4624388"/>
          </a:xfrm>
          <a:noFill/>
        </p:spPr>
        <p:txBody>
          <a:bodyPr>
            <a:normAutofit fontScale="85000" lnSpcReduction="10000"/>
          </a:bodyPr>
          <a:lstStyle/>
          <a:p>
            <a:pPr marL="0" indent="0" algn="justLow" rtl="1" eaLnBrk="1" hangingPunct="1">
              <a:lnSpc>
                <a:spcPct val="150000"/>
              </a:lnSpc>
              <a:buNone/>
            </a:pPr>
            <a:r>
              <a:rPr lang="fa-IR" sz="2600" dirty="0" smtClean="0">
                <a:solidFill>
                  <a:srgbClr val="FF0000"/>
                </a:solidFill>
                <a:cs typeface="B Titr" pitchFamily="2" charset="-78"/>
              </a:rPr>
              <a:t>از تفکر فازی تا جهان فازی</a:t>
            </a:r>
          </a:p>
          <a:p>
            <a:pPr algn="justLow" rtl="1" eaLnBrk="1" hangingPunct="1">
              <a:lnSpc>
                <a:spcPct val="150000"/>
              </a:lnSpc>
              <a:buFont typeface="Wingdings" pitchFamily="2" charset="2"/>
              <a:buChar char="v"/>
            </a:pPr>
            <a:r>
              <a:rPr lang="ar-SA" sz="2400" dirty="0" smtClean="0">
                <a:cs typeface="B Titr" pitchFamily="2" charset="-78"/>
              </a:rPr>
              <a:t>از آن زمان که انسان اندیشیدن را آغاز کرد، همواره کلمات و عباراتى را بر زبان جارى ساخته که مرزهاى روشنى نداشته اند. کلماتى نظیر «خوب»، «بد»، «جوان»، «پیر»، «بلند»، «کوتاه»، «قوى»، «ضعیف»، «گرم»، «سرد»، «خوشحال»، «باهوش»، «زیبا» و قیودى از قبیل «معمولاً»، «غالباً»، «تقریباً» و «به ندرت». روشن است که نمى توان براى این کلمات رمز مشخصى یافت</a:t>
            </a:r>
            <a:r>
              <a:rPr lang="fa-IR" sz="2400" dirty="0" smtClean="0">
                <a:cs typeface="B Titr" pitchFamily="2" charset="-78"/>
              </a:rPr>
              <a:t>.</a:t>
            </a:r>
          </a:p>
          <a:p>
            <a:pPr algn="justLow" rtl="1" eaLnBrk="1" hangingPunct="1">
              <a:lnSpc>
                <a:spcPct val="150000"/>
              </a:lnSpc>
              <a:buFont typeface="Wingdings" pitchFamily="2" charset="2"/>
              <a:buChar char="v"/>
            </a:pPr>
            <a:r>
              <a:rPr lang="ar-SA" sz="2400" dirty="0" smtClean="0">
                <a:cs typeface="B Titr" pitchFamily="2" charset="-78"/>
              </a:rPr>
              <a:t> براى مثال در گزاره «على باهوش است» یا «گل رز زیباست» نمى توان مرز مشخصى براى «باهوش بودن» و «زیبا بودن» در نظر گرفت. </a:t>
            </a:r>
            <a:endParaRPr lang="fa-IR" sz="2400" dirty="0" smtClean="0">
              <a:cs typeface="B Titr" pitchFamily="2" charset="-78"/>
            </a:endParaRPr>
          </a:p>
          <a:p>
            <a:pPr algn="justLow" rtl="1" eaLnBrk="1" hangingPunct="1">
              <a:lnSpc>
                <a:spcPct val="150000"/>
              </a:lnSpc>
              <a:buFont typeface="Wingdings" pitchFamily="2" charset="2"/>
              <a:buChar char="v"/>
            </a:pPr>
            <a:r>
              <a:rPr lang="fa-IR" sz="2400" dirty="0" smtClean="0">
                <a:cs typeface="B Titr" pitchFamily="2" charset="-78"/>
              </a:rPr>
              <a:t>منطق ارسطویی دقت را فدای سهولت کرده است.</a:t>
            </a:r>
            <a:endParaRPr lang="en-US" sz="2400" dirty="0" smtClean="0">
              <a:cs typeface="B Titr" pitchFamily="2" charset="-78"/>
            </a:endParaRPr>
          </a:p>
        </p:txBody>
      </p:sp>
    </p:spTree>
    <p:extLst>
      <p:ext uri="{BB962C8B-B14F-4D97-AF65-F5344CB8AC3E}">
        <p14:creationId xmlns:p14="http://schemas.microsoft.com/office/powerpoint/2010/main" val="1637060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Effect transition="in" filter="fade">
                                      <p:cBhvr>
                                        <p:cTn id="14" dur="1000"/>
                                        <p:tgtEl>
                                          <p:spTgt spid="13315">
                                            <p:txEl>
                                              <p:pRg st="1" end="1"/>
                                            </p:txEl>
                                          </p:spTgt>
                                        </p:tgtEl>
                                      </p:cBhvr>
                                    </p:animEffect>
                                    <p:anim calcmode="lin" valueType="num">
                                      <p:cBhvr>
                                        <p:cTn id="15"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Effect transition="in" filter="fade">
                                      <p:cBhvr>
                                        <p:cTn id="21" dur="1000"/>
                                        <p:tgtEl>
                                          <p:spTgt spid="13315">
                                            <p:txEl>
                                              <p:pRg st="2" end="2"/>
                                            </p:txEl>
                                          </p:spTgt>
                                        </p:tgtEl>
                                      </p:cBhvr>
                                    </p:animEffect>
                                    <p:anim calcmode="lin" valueType="num">
                                      <p:cBhvr>
                                        <p:cTn id="22"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315">
                                            <p:txEl>
                                              <p:pRg st="3" end="3"/>
                                            </p:txEl>
                                          </p:spTgt>
                                        </p:tgtEl>
                                        <p:attrNameLst>
                                          <p:attrName>style.visibility</p:attrName>
                                        </p:attrNameLst>
                                      </p:cBhvr>
                                      <p:to>
                                        <p:strVal val="visible"/>
                                      </p:to>
                                    </p:set>
                                    <p:animEffect transition="in" filter="fade">
                                      <p:cBhvr>
                                        <p:cTn id="28" dur="1000"/>
                                        <p:tgtEl>
                                          <p:spTgt spid="13315">
                                            <p:txEl>
                                              <p:pRg st="3" end="3"/>
                                            </p:txEl>
                                          </p:spTgt>
                                        </p:tgtEl>
                                      </p:cBhvr>
                                    </p:animEffect>
                                    <p:anim calcmode="lin" valueType="num">
                                      <p:cBhvr>
                                        <p:cTn id="29"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547664" y="908720"/>
            <a:ext cx="6624736" cy="523220"/>
          </a:xfrm>
          <a:prstGeom prst="rect">
            <a:avLst/>
          </a:prstGeom>
          <a:noFill/>
        </p:spPr>
        <p:txBody>
          <a:bodyPr wrap="square" rtlCol="0">
            <a:spAutoFit/>
          </a:bodyPr>
          <a:lstStyle/>
          <a:p>
            <a:pPr algn="r" rtl="1"/>
            <a:r>
              <a:rPr lang="fa-IR" sz="2800" b="1" dirty="0" smtClean="0">
                <a:solidFill>
                  <a:srgbClr val="FF0000"/>
                </a:solidFill>
                <a:cs typeface="B Titr" pitchFamily="2" charset="-78"/>
              </a:rPr>
              <a:t>اصل فازی و ریشه های آن در فیزیک کوانتوم</a:t>
            </a:r>
            <a:endParaRPr lang="en-US" sz="2800" b="1" dirty="0">
              <a:solidFill>
                <a:srgbClr val="FF0000"/>
              </a:solidFill>
              <a:cs typeface="B Titr" pitchFamily="2" charset="-78"/>
            </a:endParaRPr>
          </a:p>
        </p:txBody>
      </p:sp>
      <p:sp>
        <p:nvSpPr>
          <p:cNvPr id="3" name="TextBox 2"/>
          <p:cNvSpPr txBox="1"/>
          <p:nvPr/>
        </p:nvSpPr>
        <p:spPr>
          <a:xfrm>
            <a:off x="539552" y="1844824"/>
            <a:ext cx="7848872" cy="3046988"/>
          </a:xfrm>
          <a:prstGeom prst="rect">
            <a:avLst/>
          </a:prstGeom>
          <a:noFill/>
        </p:spPr>
        <p:txBody>
          <a:bodyPr wrap="square" rtlCol="0">
            <a:spAutoFit/>
          </a:bodyPr>
          <a:lstStyle/>
          <a:p>
            <a:pPr algn="r" rtl="1"/>
            <a:r>
              <a:rPr lang="fa-IR" sz="2400" dirty="0" smtClean="0">
                <a:solidFill>
                  <a:srgbClr val="FF0000"/>
                </a:solidFill>
                <a:cs typeface="B Titr" pitchFamily="2" charset="-78"/>
              </a:rPr>
              <a:t>اصل فازی: همه چیز نسبی است.</a:t>
            </a:r>
          </a:p>
          <a:p>
            <a:pPr marL="342900" indent="-342900" algn="r" rtl="1">
              <a:buFont typeface="Wingdings" pitchFamily="2" charset="2"/>
              <a:buChar char="v"/>
            </a:pPr>
            <a:r>
              <a:rPr lang="fa-IR" sz="2400" dirty="0" smtClean="0">
                <a:cs typeface="B Titr" pitchFamily="2" charset="-78"/>
              </a:rPr>
              <a:t>هر چیزی به طور نسبی درست یا غلط است.</a:t>
            </a:r>
          </a:p>
          <a:p>
            <a:pPr algn="r" rtl="1"/>
            <a:endParaRPr lang="fa-IR" sz="2400" dirty="0" smtClean="0">
              <a:cs typeface="B Titr" pitchFamily="2" charset="-78"/>
            </a:endParaRPr>
          </a:p>
          <a:p>
            <a:pPr marL="342900" indent="-342900" algn="r" rtl="1">
              <a:buFont typeface="Wingdings" pitchFamily="2" charset="2"/>
              <a:buChar char="v"/>
            </a:pPr>
            <a:r>
              <a:rPr lang="fa-IR" sz="2400" dirty="0" smtClean="0">
                <a:cs typeface="B Titr" pitchFamily="2" charset="-78"/>
              </a:rPr>
              <a:t>در پدیده های واقعی بر اساس نظریات هایزنبرگ در فیزیک جدید همواره درجاتی از عدم قطعیت صدق می کند.</a:t>
            </a:r>
          </a:p>
          <a:p>
            <a:pPr marL="342900" indent="-342900" algn="r" rtl="1">
              <a:buFont typeface="Wingdings" pitchFamily="2" charset="2"/>
              <a:buChar char="v"/>
            </a:pPr>
            <a:endParaRPr lang="fa-IR" sz="2400" dirty="0" smtClean="0">
              <a:cs typeface="B Titr" pitchFamily="2" charset="-78"/>
            </a:endParaRPr>
          </a:p>
          <a:p>
            <a:pPr marL="342900" indent="-342900" algn="r" rtl="1">
              <a:buFont typeface="Wingdings" pitchFamily="2" charset="2"/>
              <a:buChar char="v"/>
            </a:pPr>
            <a:r>
              <a:rPr lang="fa-IR" sz="2400" dirty="0" smtClean="0">
                <a:cs typeface="B Titr" pitchFamily="2" charset="-78"/>
              </a:rPr>
              <a:t>قانون نسبت عام انیشتین و قوانین مکانیک کوانتومی نیز در شکل گیری تفکر فازی گونه در مورد جهان موثر بودند.</a:t>
            </a:r>
            <a:endParaRPr lang="en-US" sz="2400" dirty="0">
              <a:cs typeface="B Titr" pitchFamily="2" charset="-78"/>
            </a:endParaRPr>
          </a:p>
        </p:txBody>
      </p:sp>
    </p:spTree>
    <p:extLst>
      <p:ext uri="{BB962C8B-B14F-4D97-AF65-F5344CB8AC3E}">
        <p14:creationId xmlns:p14="http://schemas.microsoft.com/office/powerpoint/2010/main" val="260187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331640" y="836712"/>
            <a:ext cx="6696744" cy="523220"/>
          </a:xfrm>
          <a:prstGeom prst="rect">
            <a:avLst/>
          </a:prstGeom>
          <a:noFill/>
        </p:spPr>
        <p:txBody>
          <a:bodyPr wrap="square" rtlCol="0">
            <a:spAutoFit/>
          </a:bodyPr>
          <a:lstStyle/>
          <a:p>
            <a:pPr algn="r" rtl="1"/>
            <a:r>
              <a:rPr lang="fa-IR" sz="2800" dirty="0" smtClean="0">
                <a:solidFill>
                  <a:srgbClr val="FF0000"/>
                </a:solidFill>
                <a:cs typeface="B Titr" pitchFamily="2" charset="-78"/>
              </a:rPr>
              <a:t>بخش دوم: کاربردهای عملیاتی</a:t>
            </a:r>
            <a:endParaRPr lang="en-US" sz="2800" dirty="0">
              <a:solidFill>
                <a:srgbClr val="FF0000"/>
              </a:solidFill>
              <a:cs typeface="B Titr" pitchFamily="2" charset="-78"/>
            </a:endParaRPr>
          </a:p>
        </p:txBody>
      </p:sp>
      <p:sp>
        <p:nvSpPr>
          <p:cNvPr id="3" name="TextBox 2"/>
          <p:cNvSpPr txBox="1"/>
          <p:nvPr/>
        </p:nvSpPr>
        <p:spPr>
          <a:xfrm>
            <a:off x="395536" y="1916832"/>
            <a:ext cx="8136904" cy="769441"/>
          </a:xfrm>
          <a:prstGeom prst="rect">
            <a:avLst/>
          </a:prstGeom>
          <a:noFill/>
        </p:spPr>
        <p:txBody>
          <a:bodyPr wrap="square" rtlCol="0">
            <a:spAutoFit/>
          </a:bodyPr>
          <a:lstStyle/>
          <a:p>
            <a:pPr marL="342900" indent="-342900" algn="r" rtl="1">
              <a:buFont typeface="Wingdings" pitchFamily="2" charset="2"/>
              <a:buChar char="v"/>
            </a:pPr>
            <a:r>
              <a:rPr lang="fa-IR" sz="2200" dirty="0" smtClean="0">
                <a:cs typeface="B Titr" pitchFamily="2" charset="-78"/>
              </a:rPr>
              <a:t>رواج و شهرت منطق فازی در دهه های ابتدایی به خصوص در غرب، مدیون کاربردهای عملیاتی و صنعتی  آن در شرق(به خصوص ژاپن) بود.</a:t>
            </a:r>
            <a:endParaRPr lang="en-US" sz="2200" dirty="0">
              <a:cs typeface="B Titr" pitchFamily="2" charset="-78"/>
            </a:endParaRPr>
          </a:p>
        </p:txBody>
      </p:sp>
      <p:sp>
        <p:nvSpPr>
          <p:cNvPr id="5" name="Rectangle 4"/>
          <p:cNvSpPr/>
          <p:nvPr/>
        </p:nvSpPr>
        <p:spPr>
          <a:xfrm>
            <a:off x="1115616" y="3428999"/>
            <a:ext cx="7416824" cy="1785104"/>
          </a:xfrm>
          <a:prstGeom prst="rect">
            <a:avLst/>
          </a:prstGeom>
        </p:spPr>
        <p:txBody>
          <a:bodyPr wrap="square">
            <a:spAutoFit/>
          </a:bodyPr>
          <a:lstStyle/>
          <a:p>
            <a:pPr marL="342900" indent="-342900" algn="justLow" rtl="1">
              <a:buFont typeface="Wingdings" pitchFamily="2" charset="2"/>
              <a:buChar char="v"/>
            </a:pPr>
            <a:r>
              <a:rPr lang="fa-IR" sz="2200" dirty="0">
                <a:cs typeface="B Titr" pitchFamily="2" charset="-78"/>
              </a:rPr>
              <a:t>در ژاپن استقبال از منطق فازی، عمدتاً به کاربرد آن در روباتیک و هوش مصنوعی مربوط می شود. موضوعی که یکی از نیروهای اصلی پیش برندهِ این علم طی چهل سال گذشته بوده است. در حقیقت می توان گفت بخش بزرگی از تاریخچه دانش هوش مصنوعی، با تاریخچه منطق فازی همراه و هم داستان است.</a:t>
            </a:r>
          </a:p>
        </p:txBody>
      </p:sp>
    </p:spTree>
    <p:extLst>
      <p:ext uri="{BB962C8B-B14F-4D97-AF65-F5344CB8AC3E}">
        <p14:creationId xmlns:p14="http://schemas.microsoft.com/office/powerpoint/2010/main" val="260187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1365</Words>
  <Application>Microsoft Office PowerPoint</Application>
  <PresentationFormat>On-screen Show (4:3)</PresentationFormat>
  <Paragraphs>134</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1_Office Theme</vt:lpstr>
      <vt:lpstr>Crayons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20</cp:revision>
  <dcterms:created xsi:type="dcterms:W3CDTF">2012-12-27T21:14:12Z</dcterms:created>
  <dcterms:modified xsi:type="dcterms:W3CDTF">2013-01-04T09:19:12Z</dcterms:modified>
</cp:coreProperties>
</file>