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Default Extension="JPG" ContentType="image/jpeg"/>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257" r:id="rId3"/>
    <p:sldId id="258" r:id="rId4"/>
    <p:sldId id="260" r:id="rId5"/>
    <p:sldId id="259" r:id="rId6"/>
    <p:sldId id="261" r:id="rId7"/>
    <p:sldId id="262" r:id="rId8"/>
    <p:sldId id="263" r:id="rId9"/>
    <p:sldId id="266" r:id="rId10"/>
    <p:sldId id="267" r:id="rId11"/>
    <p:sldId id="268" r:id="rId12"/>
    <p:sldId id="264" r:id="rId13"/>
    <p:sldId id="265"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7" r:id="rId34"/>
    <p:sldId id="289" r:id="rId35"/>
    <p:sldId id="290" r:id="rId36"/>
    <p:sldId id="291" r:id="rId37"/>
    <p:sldId id="292" r:id="rId38"/>
    <p:sldId id="293" r:id="rId39"/>
    <p:sldId id="296" r:id="rId40"/>
    <p:sldId id="294" r:id="rId41"/>
    <p:sldId id="295" r:id="rId42"/>
    <p:sldId id="297" r:id="rId43"/>
    <p:sldId id="298" r:id="rId44"/>
    <p:sldId id="299" r:id="rId45"/>
    <p:sldId id="300" r:id="rId46"/>
    <p:sldId id="301" r:id="rId47"/>
    <p:sldId id="302" r:id="rId48"/>
    <p:sldId id="303" r:id="rId49"/>
    <p:sldId id="304" r:id="rId50"/>
    <p:sldId id="305" r:id="rId5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E2FA"/>
    <a:srgbClr val="E89C28"/>
    <a:srgbClr val="E79B28"/>
    <a:srgbClr val="EAAB58"/>
    <a:srgbClr val="E38F1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643" autoAdjust="0"/>
    <p:restoredTop sz="94660"/>
  </p:normalViewPr>
  <p:slideViewPr>
    <p:cSldViewPr>
      <p:cViewPr varScale="1">
        <p:scale>
          <a:sx n="98" d="100"/>
          <a:sy n="98" d="100"/>
        </p:scale>
        <p:origin x="-492" y="-90"/>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614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50EB55-932D-4C80-B357-33A5A982CDD3}" type="doc">
      <dgm:prSet loTypeId="urn:microsoft.com/office/officeart/2005/8/layout/list1" loCatId="list" qsTypeId="urn:microsoft.com/office/officeart/2005/8/quickstyle/3d1" qsCatId="3D" csTypeId="urn:microsoft.com/office/officeart/2005/8/colors/colorful4" csCatId="colorful" phldr="1"/>
      <dgm:spPr/>
      <dgm:t>
        <a:bodyPr/>
        <a:lstStyle/>
        <a:p>
          <a:endParaRPr lang="en-US"/>
        </a:p>
      </dgm:t>
    </dgm:pt>
    <dgm:pt modelId="{6B19826D-77D3-4F90-87C1-6B34BEBF2CF9}">
      <dgm:prSet phldrT="[Text]" custT="1"/>
      <dgm:spPr/>
      <dgm:t>
        <a:bodyPr/>
        <a:lstStyle/>
        <a:p>
          <a:r>
            <a:rPr lang="en-US" sz="4000" kern="1200" dirty="0" smtClean="0">
              <a:blipFill dpi="0" rotWithShape="1">
                <a:blip xmlns:r="http://schemas.openxmlformats.org/officeDocument/2006/relationships" r:embed="rId1">
                  <a:extLst>
                    <a:ext uri="{28A0092B-C50C-407E-A947-70E740481C1C}">
                      <a14:useLocalDpi xmlns:a14="http://schemas.microsoft.com/office/drawing/2010/main" xmlns="" val="0"/>
                    </a:ext>
                  </a:extLst>
                </a:blip>
                <a:srcRect/>
                <a:stretch>
                  <a:fillRect/>
                </a:stretch>
              </a:blipFill>
              <a:effectLst>
                <a:outerShdw blurRad="50800" dist="38100" dir="2700000" algn="tl" rotWithShape="0">
                  <a:prstClr val="black">
                    <a:alpha val="40000"/>
                  </a:prstClr>
                </a:outerShdw>
              </a:effectLst>
              <a:latin typeface="Montreal-Light" pitchFamily="2" charset="0"/>
              <a:ea typeface="+mj-ea"/>
              <a:cs typeface="Trebuchet MS"/>
            </a:rPr>
            <a:t>color</a:t>
          </a:r>
          <a:endParaRPr lang="en-US" sz="4000" kern="1200" dirty="0">
            <a:blipFill dpi="0" rotWithShape="1">
              <a:blip xmlns:r="http://schemas.openxmlformats.org/officeDocument/2006/relationships" r:embed="rId1">
                <a:extLst>
                  <a:ext uri="{28A0092B-C50C-407E-A947-70E740481C1C}">
                    <a14:useLocalDpi xmlns:a14="http://schemas.microsoft.com/office/drawing/2010/main" xmlns="" val="0"/>
                  </a:ext>
                </a:extLst>
              </a:blip>
              <a:srcRect/>
              <a:stretch>
                <a:fillRect/>
              </a:stretch>
            </a:blipFill>
            <a:effectLst>
              <a:outerShdw blurRad="50800" dist="38100" dir="2700000" algn="tl" rotWithShape="0">
                <a:prstClr val="black">
                  <a:alpha val="40000"/>
                </a:prstClr>
              </a:outerShdw>
            </a:effectLst>
            <a:latin typeface="Montreal-Light" pitchFamily="2" charset="0"/>
            <a:ea typeface="+mj-ea"/>
            <a:cs typeface="Trebuchet MS"/>
          </a:endParaRPr>
        </a:p>
      </dgm:t>
    </dgm:pt>
    <dgm:pt modelId="{DB95AC3F-6906-4F15-825B-C9D1A619D9EC}" type="parTrans" cxnId="{B0517866-6F2E-4860-9238-3EDC79D7B60F}">
      <dgm:prSet/>
      <dgm:spPr/>
      <dgm:t>
        <a:bodyPr/>
        <a:lstStyle/>
        <a:p>
          <a:endParaRPr lang="en-US"/>
        </a:p>
      </dgm:t>
    </dgm:pt>
    <dgm:pt modelId="{C2656304-60B7-43EF-A6DA-E77D8AB04536}" type="sibTrans" cxnId="{B0517866-6F2E-4860-9238-3EDC79D7B60F}">
      <dgm:prSet/>
      <dgm:spPr/>
      <dgm:t>
        <a:bodyPr/>
        <a:lstStyle/>
        <a:p>
          <a:endParaRPr lang="en-US"/>
        </a:p>
      </dgm:t>
    </dgm:pt>
    <dgm:pt modelId="{464AB2E6-3C91-4FD3-8648-D6F702FBC68A}">
      <dgm:prSet phldrT="[Text]" custT="1"/>
      <dgm:spPr/>
      <dgm:t>
        <a:bodyPr/>
        <a:lstStyle/>
        <a:p>
          <a:r>
            <a:rPr lang="en-US" sz="4000" i="1"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F</a:t>
          </a:r>
          <a:r>
            <a:rPr lang="en-US" sz="4000" u="sng"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o</a:t>
          </a:r>
          <a:r>
            <a:rPr lang="en-US" sz="4000" b="1"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n</a:t>
          </a:r>
          <a:r>
            <a:rPr lang="en-US" sz="4000" strike="sngStrike"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t</a:t>
          </a:r>
          <a:r>
            <a:rPr lang="en-US" sz="2100" kern="1200" dirty="0" smtClean="0"/>
            <a:t> </a:t>
          </a:r>
          <a:r>
            <a:rPr lang="en-US" sz="40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family</a:t>
          </a:r>
          <a:endParaRPr lang="en-US" sz="4000" kern="1200" dirty="0">
            <a:solidFill>
              <a:schemeClr val="tx1"/>
            </a:solidFill>
            <a:effectLst>
              <a:outerShdw blurRad="50800" dist="38100" dir="2700000" algn="tl" rotWithShape="0">
                <a:prstClr val="black">
                  <a:alpha val="40000"/>
                </a:prstClr>
              </a:outerShdw>
            </a:effectLst>
            <a:latin typeface="Montreal-Light" pitchFamily="2" charset="0"/>
            <a:ea typeface="+mj-ea"/>
            <a:cs typeface="Trebuchet MS"/>
          </a:endParaRPr>
        </a:p>
      </dgm:t>
    </dgm:pt>
    <dgm:pt modelId="{4B984CD1-2609-475A-B9D0-1D68E6D4F587}" type="parTrans" cxnId="{F4834B62-9CCB-4B29-803D-0488362496D5}">
      <dgm:prSet/>
      <dgm:spPr/>
      <dgm:t>
        <a:bodyPr/>
        <a:lstStyle/>
        <a:p>
          <a:endParaRPr lang="en-US"/>
        </a:p>
      </dgm:t>
    </dgm:pt>
    <dgm:pt modelId="{BE367B2D-6EC4-4B79-9FBF-ADA6EB004E9E}" type="sibTrans" cxnId="{F4834B62-9CCB-4B29-803D-0488362496D5}">
      <dgm:prSet/>
      <dgm:spPr/>
      <dgm:t>
        <a:bodyPr/>
        <a:lstStyle/>
        <a:p>
          <a:endParaRPr lang="en-US"/>
        </a:p>
      </dgm:t>
    </dgm:pt>
    <dgm:pt modelId="{8F333981-F953-484C-A9E0-D276B016A04C}">
      <dgm:prSet phldrT="[Text]" custT="1"/>
      <dgm:spPr/>
      <dgm:t>
        <a:bodyPr/>
        <a:lstStyle/>
        <a:p>
          <a:r>
            <a:rPr lang="en-US" sz="40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F</a:t>
          </a:r>
          <a:r>
            <a:rPr lang="en-US" sz="32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o</a:t>
          </a:r>
          <a:r>
            <a:rPr lang="en-US" sz="48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n</a:t>
          </a:r>
          <a:r>
            <a:rPr lang="en-US" sz="32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t</a:t>
          </a:r>
          <a:r>
            <a:rPr lang="en-US" sz="2100" kern="1200" dirty="0" smtClean="0"/>
            <a:t> </a:t>
          </a:r>
          <a:r>
            <a:rPr lang="en-US" sz="28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s</a:t>
          </a:r>
          <a:r>
            <a:rPr lang="en-US" sz="40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iz</a:t>
          </a:r>
          <a:r>
            <a:rPr lang="en-US" sz="54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e</a:t>
          </a:r>
          <a:endParaRPr lang="en-US" sz="5400" kern="1200" dirty="0">
            <a:solidFill>
              <a:schemeClr val="tx1"/>
            </a:solidFill>
            <a:effectLst>
              <a:outerShdw blurRad="50800" dist="38100" dir="2700000" algn="tl" rotWithShape="0">
                <a:prstClr val="black">
                  <a:alpha val="40000"/>
                </a:prstClr>
              </a:outerShdw>
            </a:effectLst>
            <a:latin typeface="Montreal-Light" pitchFamily="2" charset="0"/>
            <a:ea typeface="+mj-ea"/>
            <a:cs typeface="Trebuchet MS"/>
          </a:endParaRPr>
        </a:p>
      </dgm:t>
    </dgm:pt>
    <dgm:pt modelId="{5C6BAC16-B07D-4B22-9E1B-D4798E5DF6FE}" type="parTrans" cxnId="{D0ECF5D0-B703-4207-BEBF-D3725C47C06B}">
      <dgm:prSet/>
      <dgm:spPr/>
      <dgm:t>
        <a:bodyPr/>
        <a:lstStyle/>
        <a:p>
          <a:endParaRPr lang="en-US"/>
        </a:p>
      </dgm:t>
    </dgm:pt>
    <dgm:pt modelId="{1BB4D7A9-176D-4822-BFF5-77D60C144D55}" type="sibTrans" cxnId="{D0ECF5D0-B703-4207-BEBF-D3725C47C06B}">
      <dgm:prSet/>
      <dgm:spPr/>
      <dgm:t>
        <a:bodyPr/>
        <a:lstStyle/>
        <a:p>
          <a:endParaRPr lang="en-US"/>
        </a:p>
      </dgm:t>
    </dgm:pt>
    <dgm:pt modelId="{3B9092E5-9387-412A-8786-27030EA7473E}" type="pres">
      <dgm:prSet presAssocID="{D750EB55-932D-4C80-B357-33A5A982CDD3}" presName="linear" presStyleCnt="0">
        <dgm:presLayoutVars>
          <dgm:dir/>
          <dgm:animLvl val="lvl"/>
          <dgm:resizeHandles val="exact"/>
        </dgm:presLayoutVars>
      </dgm:prSet>
      <dgm:spPr/>
      <dgm:t>
        <a:bodyPr/>
        <a:lstStyle/>
        <a:p>
          <a:endParaRPr lang="en-US"/>
        </a:p>
      </dgm:t>
    </dgm:pt>
    <dgm:pt modelId="{0069792C-0396-4FD4-8A7E-E273DD385FB1}" type="pres">
      <dgm:prSet presAssocID="{6B19826D-77D3-4F90-87C1-6B34BEBF2CF9}" presName="parentLin" presStyleCnt="0"/>
      <dgm:spPr/>
    </dgm:pt>
    <dgm:pt modelId="{2E77A2C8-37BB-4855-A534-C56417B298CE}" type="pres">
      <dgm:prSet presAssocID="{6B19826D-77D3-4F90-87C1-6B34BEBF2CF9}" presName="parentLeftMargin" presStyleLbl="node1" presStyleIdx="0" presStyleCnt="3"/>
      <dgm:spPr/>
      <dgm:t>
        <a:bodyPr/>
        <a:lstStyle/>
        <a:p>
          <a:endParaRPr lang="en-US"/>
        </a:p>
      </dgm:t>
    </dgm:pt>
    <dgm:pt modelId="{C3E5613D-9C64-45A3-9B2F-063FBEAC8B62}" type="pres">
      <dgm:prSet presAssocID="{6B19826D-77D3-4F90-87C1-6B34BEBF2CF9}" presName="parentText" presStyleLbl="node1" presStyleIdx="0" presStyleCnt="3">
        <dgm:presLayoutVars>
          <dgm:chMax val="0"/>
          <dgm:bulletEnabled val="1"/>
        </dgm:presLayoutVars>
      </dgm:prSet>
      <dgm:spPr/>
      <dgm:t>
        <a:bodyPr/>
        <a:lstStyle/>
        <a:p>
          <a:endParaRPr lang="en-US"/>
        </a:p>
      </dgm:t>
    </dgm:pt>
    <dgm:pt modelId="{6E0569D5-C5A1-4047-A6A6-A413E7408235}" type="pres">
      <dgm:prSet presAssocID="{6B19826D-77D3-4F90-87C1-6B34BEBF2CF9}" presName="negativeSpace" presStyleCnt="0"/>
      <dgm:spPr/>
    </dgm:pt>
    <dgm:pt modelId="{CD4EFF14-CDAA-4BEF-A75F-86218B2FD20D}" type="pres">
      <dgm:prSet presAssocID="{6B19826D-77D3-4F90-87C1-6B34BEBF2CF9}" presName="childText" presStyleLbl="conFgAcc1" presStyleIdx="0" presStyleCnt="3">
        <dgm:presLayoutVars>
          <dgm:bulletEnabled val="1"/>
        </dgm:presLayoutVars>
      </dgm:prSet>
      <dgm:spPr/>
    </dgm:pt>
    <dgm:pt modelId="{FA0836C2-D152-4776-8B9B-7398D4D960C2}" type="pres">
      <dgm:prSet presAssocID="{C2656304-60B7-43EF-A6DA-E77D8AB04536}" presName="spaceBetweenRectangles" presStyleCnt="0"/>
      <dgm:spPr/>
    </dgm:pt>
    <dgm:pt modelId="{87797C22-D2E0-4730-83C9-AFEE299C00C5}" type="pres">
      <dgm:prSet presAssocID="{464AB2E6-3C91-4FD3-8648-D6F702FBC68A}" presName="parentLin" presStyleCnt="0"/>
      <dgm:spPr/>
    </dgm:pt>
    <dgm:pt modelId="{53CCF295-32C0-41CD-BDEE-2A7A297AFF97}" type="pres">
      <dgm:prSet presAssocID="{464AB2E6-3C91-4FD3-8648-D6F702FBC68A}" presName="parentLeftMargin" presStyleLbl="node1" presStyleIdx="0" presStyleCnt="3"/>
      <dgm:spPr/>
      <dgm:t>
        <a:bodyPr/>
        <a:lstStyle/>
        <a:p>
          <a:endParaRPr lang="en-US"/>
        </a:p>
      </dgm:t>
    </dgm:pt>
    <dgm:pt modelId="{02084047-C264-403E-B5AD-30DFAD0A789C}" type="pres">
      <dgm:prSet presAssocID="{464AB2E6-3C91-4FD3-8648-D6F702FBC68A}" presName="parentText" presStyleLbl="node1" presStyleIdx="1" presStyleCnt="3">
        <dgm:presLayoutVars>
          <dgm:chMax val="0"/>
          <dgm:bulletEnabled val="1"/>
        </dgm:presLayoutVars>
      </dgm:prSet>
      <dgm:spPr/>
      <dgm:t>
        <a:bodyPr/>
        <a:lstStyle/>
        <a:p>
          <a:endParaRPr lang="en-US"/>
        </a:p>
      </dgm:t>
    </dgm:pt>
    <dgm:pt modelId="{B97B9608-3B09-4F66-993F-E0C07067B750}" type="pres">
      <dgm:prSet presAssocID="{464AB2E6-3C91-4FD3-8648-D6F702FBC68A}" presName="negativeSpace" presStyleCnt="0"/>
      <dgm:spPr/>
    </dgm:pt>
    <dgm:pt modelId="{4F011C03-CDC8-44C0-82D7-FE57A8FE5608}" type="pres">
      <dgm:prSet presAssocID="{464AB2E6-3C91-4FD3-8648-D6F702FBC68A}" presName="childText" presStyleLbl="conFgAcc1" presStyleIdx="1" presStyleCnt="3">
        <dgm:presLayoutVars>
          <dgm:bulletEnabled val="1"/>
        </dgm:presLayoutVars>
      </dgm:prSet>
      <dgm:spPr/>
      <dgm:t>
        <a:bodyPr/>
        <a:lstStyle/>
        <a:p>
          <a:endParaRPr lang="en-US"/>
        </a:p>
      </dgm:t>
    </dgm:pt>
    <dgm:pt modelId="{D1B8898A-5160-4AF5-BC99-169973E5B4CB}" type="pres">
      <dgm:prSet presAssocID="{BE367B2D-6EC4-4B79-9FBF-ADA6EB004E9E}" presName="spaceBetweenRectangles" presStyleCnt="0"/>
      <dgm:spPr/>
    </dgm:pt>
    <dgm:pt modelId="{8FE91E7D-D8DB-48C7-9EB6-A20F23B40EAD}" type="pres">
      <dgm:prSet presAssocID="{8F333981-F953-484C-A9E0-D276B016A04C}" presName="parentLin" presStyleCnt="0"/>
      <dgm:spPr/>
    </dgm:pt>
    <dgm:pt modelId="{7FB18C98-E15C-41AA-A346-1907496853CD}" type="pres">
      <dgm:prSet presAssocID="{8F333981-F953-484C-A9E0-D276B016A04C}" presName="parentLeftMargin" presStyleLbl="node1" presStyleIdx="1" presStyleCnt="3"/>
      <dgm:spPr/>
      <dgm:t>
        <a:bodyPr/>
        <a:lstStyle/>
        <a:p>
          <a:endParaRPr lang="en-US"/>
        </a:p>
      </dgm:t>
    </dgm:pt>
    <dgm:pt modelId="{0C241A18-523F-46A8-AD91-5BBA7006EC93}" type="pres">
      <dgm:prSet presAssocID="{8F333981-F953-484C-A9E0-D276B016A04C}" presName="parentText" presStyleLbl="node1" presStyleIdx="2" presStyleCnt="3">
        <dgm:presLayoutVars>
          <dgm:chMax val="0"/>
          <dgm:bulletEnabled val="1"/>
        </dgm:presLayoutVars>
      </dgm:prSet>
      <dgm:spPr/>
      <dgm:t>
        <a:bodyPr/>
        <a:lstStyle/>
        <a:p>
          <a:endParaRPr lang="en-US"/>
        </a:p>
      </dgm:t>
    </dgm:pt>
    <dgm:pt modelId="{EB8094E6-C5C4-4CC5-8956-1C8FBA469049}" type="pres">
      <dgm:prSet presAssocID="{8F333981-F953-484C-A9E0-D276B016A04C}" presName="negativeSpace" presStyleCnt="0"/>
      <dgm:spPr/>
    </dgm:pt>
    <dgm:pt modelId="{6C79757D-6383-47DD-A7D5-4D3EC33FC646}" type="pres">
      <dgm:prSet presAssocID="{8F333981-F953-484C-A9E0-D276B016A04C}" presName="childText" presStyleLbl="conFgAcc1" presStyleIdx="2" presStyleCnt="3">
        <dgm:presLayoutVars>
          <dgm:bulletEnabled val="1"/>
        </dgm:presLayoutVars>
      </dgm:prSet>
      <dgm:spPr/>
    </dgm:pt>
  </dgm:ptLst>
  <dgm:cxnLst>
    <dgm:cxn modelId="{4FA6AAA7-7DDC-4C2E-A7C5-109E73483ECA}" type="presOf" srcId="{D750EB55-932D-4C80-B357-33A5A982CDD3}" destId="{3B9092E5-9387-412A-8786-27030EA7473E}" srcOrd="0" destOrd="0" presId="urn:microsoft.com/office/officeart/2005/8/layout/list1"/>
    <dgm:cxn modelId="{B0517866-6F2E-4860-9238-3EDC79D7B60F}" srcId="{D750EB55-932D-4C80-B357-33A5A982CDD3}" destId="{6B19826D-77D3-4F90-87C1-6B34BEBF2CF9}" srcOrd="0" destOrd="0" parTransId="{DB95AC3F-6906-4F15-825B-C9D1A619D9EC}" sibTransId="{C2656304-60B7-43EF-A6DA-E77D8AB04536}"/>
    <dgm:cxn modelId="{B06EB617-21C4-4F26-89C9-21EDA24215B8}" type="presOf" srcId="{464AB2E6-3C91-4FD3-8648-D6F702FBC68A}" destId="{02084047-C264-403E-B5AD-30DFAD0A789C}" srcOrd="1" destOrd="0" presId="urn:microsoft.com/office/officeart/2005/8/layout/list1"/>
    <dgm:cxn modelId="{38CCF5B6-37CA-438E-AEBB-B605FDB85AD7}" type="presOf" srcId="{6B19826D-77D3-4F90-87C1-6B34BEBF2CF9}" destId="{2E77A2C8-37BB-4855-A534-C56417B298CE}" srcOrd="0" destOrd="0" presId="urn:microsoft.com/office/officeart/2005/8/layout/list1"/>
    <dgm:cxn modelId="{D819E157-9892-4115-BFF2-AA28EE56BCD1}" type="presOf" srcId="{6B19826D-77D3-4F90-87C1-6B34BEBF2CF9}" destId="{C3E5613D-9C64-45A3-9B2F-063FBEAC8B62}" srcOrd="1" destOrd="0" presId="urn:microsoft.com/office/officeart/2005/8/layout/list1"/>
    <dgm:cxn modelId="{D0ECF5D0-B703-4207-BEBF-D3725C47C06B}" srcId="{D750EB55-932D-4C80-B357-33A5A982CDD3}" destId="{8F333981-F953-484C-A9E0-D276B016A04C}" srcOrd="2" destOrd="0" parTransId="{5C6BAC16-B07D-4B22-9E1B-D4798E5DF6FE}" sibTransId="{1BB4D7A9-176D-4822-BFF5-77D60C144D55}"/>
    <dgm:cxn modelId="{CCC2FBDA-8944-48BD-B69C-52702892A374}" type="presOf" srcId="{8F333981-F953-484C-A9E0-D276B016A04C}" destId="{0C241A18-523F-46A8-AD91-5BBA7006EC93}" srcOrd="1" destOrd="0" presId="urn:microsoft.com/office/officeart/2005/8/layout/list1"/>
    <dgm:cxn modelId="{F4834B62-9CCB-4B29-803D-0488362496D5}" srcId="{D750EB55-932D-4C80-B357-33A5A982CDD3}" destId="{464AB2E6-3C91-4FD3-8648-D6F702FBC68A}" srcOrd="1" destOrd="0" parTransId="{4B984CD1-2609-475A-B9D0-1D68E6D4F587}" sibTransId="{BE367B2D-6EC4-4B79-9FBF-ADA6EB004E9E}"/>
    <dgm:cxn modelId="{AB1B7D31-2991-410C-A872-63D1EF546D64}" type="presOf" srcId="{8F333981-F953-484C-A9E0-D276B016A04C}" destId="{7FB18C98-E15C-41AA-A346-1907496853CD}" srcOrd="0" destOrd="0" presId="urn:microsoft.com/office/officeart/2005/8/layout/list1"/>
    <dgm:cxn modelId="{7E33A257-40BC-48BD-A77C-B8FA2CA7B8DB}" type="presOf" srcId="{464AB2E6-3C91-4FD3-8648-D6F702FBC68A}" destId="{53CCF295-32C0-41CD-BDEE-2A7A297AFF97}" srcOrd="0" destOrd="0" presId="urn:microsoft.com/office/officeart/2005/8/layout/list1"/>
    <dgm:cxn modelId="{113CC460-6204-4929-9104-5FECBB7DCF0D}" type="presParOf" srcId="{3B9092E5-9387-412A-8786-27030EA7473E}" destId="{0069792C-0396-4FD4-8A7E-E273DD385FB1}" srcOrd="0" destOrd="0" presId="urn:microsoft.com/office/officeart/2005/8/layout/list1"/>
    <dgm:cxn modelId="{B00363C4-E177-4416-B505-1A9CDD1E55F8}" type="presParOf" srcId="{0069792C-0396-4FD4-8A7E-E273DD385FB1}" destId="{2E77A2C8-37BB-4855-A534-C56417B298CE}" srcOrd="0" destOrd="0" presId="urn:microsoft.com/office/officeart/2005/8/layout/list1"/>
    <dgm:cxn modelId="{2C58B296-86A3-453E-AF1D-86BDF04AB802}" type="presParOf" srcId="{0069792C-0396-4FD4-8A7E-E273DD385FB1}" destId="{C3E5613D-9C64-45A3-9B2F-063FBEAC8B62}" srcOrd="1" destOrd="0" presId="urn:microsoft.com/office/officeart/2005/8/layout/list1"/>
    <dgm:cxn modelId="{D1F9320D-3B23-4CAA-A65D-E618C0A7515B}" type="presParOf" srcId="{3B9092E5-9387-412A-8786-27030EA7473E}" destId="{6E0569D5-C5A1-4047-A6A6-A413E7408235}" srcOrd="1" destOrd="0" presId="urn:microsoft.com/office/officeart/2005/8/layout/list1"/>
    <dgm:cxn modelId="{3901377D-74AC-4478-9D66-34EFA896E937}" type="presParOf" srcId="{3B9092E5-9387-412A-8786-27030EA7473E}" destId="{CD4EFF14-CDAA-4BEF-A75F-86218B2FD20D}" srcOrd="2" destOrd="0" presId="urn:microsoft.com/office/officeart/2005/8/layout/list1"/>
    <dgm:cxn modelId="{65EAF225-2ED8-4DBA-A6D8-8584C4A3F318}" type="presParOf" srcId="{3B9092E5-9387-412A-8786-27030EA7473E}" destId="{FA0836C2-D152-4776-8B9B-7398D4D960C2}" srcOrd="3" destOrd="0" presId="urn:microsoft.com/office/officeart/2005/8/layout/list1"/>
    <dgm:cxn modelId="{64D7CCCC-DB10-45B7-A34D-53B887ABDBF0}" type="presParOf" srcId="{3B9092E5-9387-412A-8786-27030EA7473E}" destId="{87797C22-D2E0-4730-83C9-AFEE299C00C5}" srcOrd="4" destOrd="0" presId="urn:microsoft.com/office/officeart/2005/8/layout/list1"/>
    <dgm:cxn modelId="{BA6AEA33-6083-474F-B2D5-66BAC3EF4CA2}" type="presParOf" srcId="{87797C22-D2E0-4730-83C9-AFEE299C00C5}" destId="{53CCF295-32C0-41CD-BDEE-2A7A297AFF97}" srcOrd="0" destOrd="0" presId="urn:microsoft.com/office/officeart/2005/8/layout/list1"/>
    <dgm:cxn modelId="{9F8A5455-8A62-4378-8CCF-2E2269E5373B}" type="presParOf" srcId="{87797C22-D2E0-4730-83C9-AFEE299C00C5}" destId="{02084047-C264-403E-B5AD-30DFAD0A789C}" srcOrd="1" destOrd="0" presId="urn:microsoft.com/office/officeart/2005/8/layout/list1"/>
    <dgm:cxn modelId="{E1A0FEDD-B78C-454F-9D6D-B7008F08AE0B}" type="presParOf" srcId="{3B9092E5-9387-412A-8786-27030EA7473E}" destId="{B97B9608-3B09-4F66-993F-E0C07067B750}" srcOrd="5" destOrd="0" presId="urn:microsoft.com/office/officeart/2005/8/layout/list1"/>
    <dgm:cxn modelId="{5414C5C8-B823-4A6F-9E6C-0C4DE19213AF}" type="presParOf" srcId="{3B9092E5-9387-412A-8786-27030EA7473E}" destId="{4F011C03-CDC8-44C0-82D7-FE57A8FE5608}" srcOrd="6" destOrd="0" presId="urn:microsoft.com/office/officeart/2005/8/layout/list1"/>
    <dgm:cxn modelId="{1F0460FF-5539-475D-AA7F-E25C9D51D8C8}" type="presParOf" srcId="{3B9092E5-9387-412A-8786-27030EA7473E}" destId="{D1B8898A-5160-4AF5-BC99-169973E5B4CB}" srcOrd="7" destOrd="0" presId="urn:microsoft.com/office/officeart/2005/8/layout/list1"/>
    <dgm:cxn modelId="{7B2E3C7A-DD4D-4C90-A079-D9C66D624139}" type="presParOf" srcId="{3B9092E5-9387-412A-8786-27030EA7473E}" destId="{8FE91E7D-D8DB-48C7-9EB6-A20F23B40EAD}" srcOrd="8" destOrd="0" presId="urn:microsoft.com/office/officeart/2005/8/layout/list1"/>
    <dgm:cxn modelId="{FEADDB14-9367-4311-83FA-0A4D5DAC39B7}" type="presParOf" srcId="{8FE91E7D-D8DB-48C7-9EB6-A20F23B40EAD}" destId="{7FB18C98-E15C-41AA-A346-1907496853CD}" srcOrd="0" destOrd="0" presId="urn:microsoft.com/office/officeart/2005/8/layout/list1"/>
    <dgm:cxn modelId="{FA13C081-8D5F-4608-BC3B-2D270AD9527F}" type="presParOf" srcId="{8FE91E7D-D8DB-48C7-9EB6-A20F23B40EAD}" destId="{0C241A18-523F-46A8-AD91-5BBA7006EC93}" srcOrd="1" destOrd="0" presId="urn:microsoft.com/office/officeart/2005/8/layout/list1"/>
    <dgm:cxn modelId="{BA7888FB-DDFD-4FD3-90E1-B576E094B8EC}" type="presParOf" srcId="{3B9092E5-9387-412A-8786-27030EA7473E}" destId="{EB8094E6-C5C4-4CC5-8956-1C8FBA469049}" srcOrd="9" destOrd="0" presId="urn:microsoft.com/office/officeart/2005/8/layout/list1"/>
    <dgm:cxn modelId="{C95ABC4D-1D9E-42C4-A3BD-29CC977D6E04}" type="presParOf" srcId="{3B9092E5-9387-412A-8786-27030EA7473E}" destId="{6C79757D-6383-47DD-A7D5-4D3EC33FC646}"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CCD841-758D-478E-A2BA-2528AB6D3051}" type="doc">
      <dgm:prSet loTypeId="urn:microsoft.com/office/officeart/2005/8/layout/radial6" loCatId="cycle" qsTypeId="urn:microsoft.com/office/officeart/2005/8/quickstyle/3d3" qsCatId="3D" csTypeId="urn:microsoft.com/office/officeart/2005/8/colors/colorful1#1" csCatId="colorful" phldr="1"/>
      <dgm:spPr/>
      <dgm:t>
        <a:bodyPr/>
        <a:lstStyle/>
        <a:p>
          <a:endParaRPr lang="en-US"/>
        </a:p>
      </dgm:t>
    </dgm:pt>
    <dgm:pt modelId="{914EF730-9F27-4515-B00C-9A0EEA7E7101}">
      <dgm:prSet phldrT="[Text]" custT="1"/>
      <dgm:spPr/>
      <dgm:t>
        <a:bodyPr/>
        <a:lstStyle/>
        <a:p>
          <a:r>
            <a:rPr lang="en-US" sz="1100" dirty="0" smtClean="0">
              <a:solidFill>
                <a:schemeClr val="bg1"/>
              </a:solidFill>
              <a:effectLst/>
            </a:rPr>
            <a:t>Description</a:t>
          </a:r>
          <a:endParaRPr lang="en-US" sz="1100" dirty="0">
            <a:solidFill>
              <a:schemeClr val="bg1"/>
            </a:solidFill>
            <a:effectLst/>
          </a:endParaRPr>
        </a:p>
      </dgm:t>
    </dgm:pt>
    <dgm:pt modelId="{26DEF9DF-93C3-48FC-9C2F-F0E7E01AAA44}" type="parTrans" cxnId="{C2A84CB2-23DC-4B52-A7D4-24DB7B966920}">
      <dgm:prSet/>
      <dgm:spPr/>
      <dgm:t>
        <a:bodyPr/>
        <a:lstStyle/>
        <a:p>
          <a:endParaRPr lang="en-US"/>
        </a:p>
      </dgm:t>
    </dgm:pt>
    <dgm:pt modelId="{2FC12BD3-02D0-4658-B7A1-B8E5E1F0A676}" type="sibTrans" cxnId="{C2A84CB2-23DC-4B52-A7D4-24DB7B966920}">
      <dgm:prSet/>
      <dgm:spPr/>
      <dgm:t>
        <a:bodyPr/>
        <a:lstStyle/>
        <a:p>
          <a:endParaRPr lang="en-US"/>
        </a:p>
      </dgm:t>
    </dgm:pt>
    <dgm:pt modelId="{47E19EF8-2C87-4A35-BFD0-ACAEB78C7DA9}">
      <dgm:prSet phldrT="[Text]" custT="1"/>
      <dgm:spPr/>
      <dgm:t>
        <a:bodyPr/>
        <a:lstStyle/>
        <a:p>
          <a:r>
            <a:rPr lang="en-US" sz="1000" dirty="0" smtClean="0">
              <a:solidFill>
                <a:schemeClr val="bg1"/>
              </a:solidFill>
              <a:effectLst/>
            </a:rPr>
            <a:t>repeat-X</a:t>
          </a:r>
          <a:endParaRPr lang="en-US" sz="1000" dirty="0">
            <a:solidFill>
              <a:schemeClr val="bg1"/>
            </a:solidFill>
            <a:effectLst/>
          </a:endParaRPr>
        </a:p>
      </dgm:t>
    </dgm:pt>
    <dgm:pt modelId="{5D23DA7E-E628-4D0F-8932-C0B3060C8891}" type="parTrans" cxnId="{2BF8F651-CBE8-4D6B-B84C-D0BE91390E0C}">
      <dgm:prSet/>
      <dgm:spPr/>
      <dgm:t>
        <a:bodyPr/>
        <a:lstStyle/>
        <a:p>
          <a:endParaRPr lang="en-US"/>
        </a:p>
      </dgm:t>
    </dgm:pt>
    <dgm:pt modelId="{FB21BC04-0073-4A09-B43E-22297BF8BD43}" type="sibTrans" cxnId="{2BF8F651-CBE8-4D6B-B84C-D0BE91390E0C}">
      <dgm:prSet/>
      <dgm:spPr/>
      <dgm:t>
        <a:bodyPr/>
        <a:lstStyle/>
        <a:p>
          <a:endParaRPr lang="en-US"/>
        </a:p>
      </dgm:t>
    </dgm:pt>
    <dgm:pt modelId="{7DB5436C-9494-401F-A4F6-92FEF5F79062}">
      <dgm:prSet phldrT="[Text]" custT="1"/>
      <dgm:spPr/>
      <dgm:t>
        <a:bodyPr/>
        <a:lstStyle/>
        <a:p>
          <a:r>
            <a:rPr lang="en-US" sz="900" dirty="0" smtClean="0">
              <a:solidFill>
                <a:schemeClr val="bg1"/>
              </a:solidFill>
              <a:effectLst/>
            </a:rPr>
            <a:t>no repeat</a:t>
          </a:r>
          <a:endParaRPr lang="en-US" sz="900" dirty="0">
            <a:solidFill>
              <a:schemeClr val="bg1"/>
            </a:solidFill>
            <a:effectLst/>
          </a:endParaRPr>
        </a:p>
      </dgm:t>
    </dgm:pt>
    <dgm:pt modelId="{ED7C4F49-5088-41B7-AB2A-3EDFCF9CD794}" type="parTrans" cxnId="{C5A0E577-3961-46A0-9953-60056B3356B4}">
      <dgm:prSet/>
      <dgm:spPr/>
      <dgm:t>
        <a:bodyPr/>
        <a:lstStyle/>
        <a:p>
          <a:endParaRPr lang="en-US"/>
        </a:p>
      </dgm:t>
    </dgm:pt>
    <dgm:pt modelId="{EF6E6F78-679D-4630-8BFC-499469B60D1B}" type="sibTrans" cxnId="{C5A0E577-3961-46A0-9953-60056B3356B4}">
      <dgm:prSet/>
      <dgm:spPr/>
      <dgm:t>
        <a:bodyPr/>
        <a:lstStyle/>
        <a:p>
          <a:endParaRPr lang="en-US"/>
        </a:p>
      </dgm:t>
    </dgm:pt>
    <dgm:pt modelId="{01C9F0BC-7876-40B8-B287-264CF54E9E19}">
      <dgm:prSet phldrT="[Text]" custT="1"/>
      <dgm:spPr/>
      <dgm:t>
        <a:bodyPr/>
        <a:lstStyle/>
        <a:p>
          <a:r>
            <a:rPr lang="en-US" sz="1200" dirty="0" smtClean="0">
              <a:solidFill>
                <a:schemeClr val="bg1"/>
              </a:solidFill>
              <a:effectLst/>
            </a:rPr>
            <a:t>repeat</a:t>
          </a:r>
          <a:endParaRPr lang="en-US" sz="1200" dirty="0">
            <a:solidFill>
              <a:schemeClr val="bg1"/>
            </a:solidFill>
            <a:effectLst/>
          </a:endParaRPr>
        </a:p>
      </dgm:t>
    </dgm:pt>
    <dgm:pt modelId="{8EF728B6-D0F4-4919-8798-4285EBAC1A32}" type="parTrans" cxnId="{541A984F-451D-48B3-87F2-39095A495394}">
      <dgm:prSet/>
      <dgm:spPr/>
      <dgm:t>
        <a:bodyPr/>
        <a:lstStyle/>
        <a:p>
          <a:endParaRPr lang="en-US"/>
        </a:p>
      </dgm:t>
    </dgm:pt>
    <dgm:pt modelId="{4B84FC6E-483B-4AA1-B27D-C3C089354727}" type="sibTrans" cxnId="{541A984F-451D-48B3-87F2-39095A495394}">
      <dgm:prSet/>
      <dgm:spPr/>
      <dgm:t>
        <a:bodyPr/>
        <a:lstStyle/>
        <a:p>
          <a:endParaRPr lang="en-US"/>
        </a:p>
      </dgm:t>
    </dgm:pt>
    <dgm:pt modelId="{8317FCCC-36E9-496F-9737-E74A8C1F110E}">
      <dgm:prSet phldrT="[Text]" custT="1"/>
      <dgm:spPr/>
      <dgm:t>
        <a:bodyPr/>
        <a:lstStyle/>
        <a:p>
          <a:r>
            <a:rPr lang="en-US" sz="1000" dirty="0" smtClean="0">
              <a:solidFill>
                <a:schemeClr val="bg1"/>
              </a:solidFill>
              <a:effectLst/>
            </a:rPr>
            <a:t>repeat-Y</a:t>
          </a:r>
          <a:endParaRPr lang="en-US" sz="1000" dirty="0">
            <a:solidFill>
              <a:schemeClr val="bg1"/>
            </a:solidFill>
            <a:effectLst/>
          </a:endParaRPr>
        </a:p>
      </dgm:t>
    </dgm:pt>
    <dgm:pt modelId="{0FD5BC43-EB2A-49C7-B61B-A11BB87CA48A}" type="parTrans" cxnId="{DB531EB6-7D3D-46CF-B218-D13E00C65DEA}">
      <dgm:prSet/>
      <dgm:spPr/>
      <dgm:t>
        <a:bodyPr/>
        <a:lstStyle/>
        <a:p>
          <a:endParaRPr lang="en-US"/>
        </a:p>
      </dgm:t>
    </dgm:pt>
    <dgm:pt modelId="{F5CAC241-46D3-4849-8FAD-72DFEAA0A8DF}" type="sibTrans" cxnId="{DB531EB6-7D3D-46CF-B218-D13E00C65DEA}">
      <dgm:prSet/>
      <dgm:spPr/>
      <dgm:t>
        <a:bodyPr/>
        <a:lstStyle/>
        <a:p>
          <a:endParaRPr lang="en-US"/>
        </a:p>
      </dgm:t>
    </dgm:pt>
    <dgm:pt modelId="{71BA48A3-6399-445A-9CE5-81F2A2DBC513}" type="pres">
      <dgm:prSet presAssocID="{A6CCD841-758D-478E-A2BA-2528AB6D3051}" presName="Name0" presStyleCnt="0">
        <dgm:presLayoutVars>
          <dgm:chMax val="1"/>
          <dgm:dir/>
          <dgm:animLvl val="ctr"/>
          <dgm:resizeHandles val="exact"/>
        </dgm:presLayoutVars>
      </dgm:prSet>
      <dgm:spPr/>
      <dgm:t>
        <a:bodyPr/>
        <a:lstStyle/>
        <a:p>
          <a:endParaRPr lang="en-US"/>
        </a:p>
      </dgm:t>
    </dgm:pt>
    <dgm:pt modelId="{C2111169-B902-4216-8183-9C41413BDF16}" type="pres">
      <dgm:prSet presAssocID="{914EF730-9F27-4515-B00C-9A0EEA7E7101}" presName="centerShape" presStyleLbl="node0" presStyleIdx="0" presStyleCnt="1"/>
      <dgm:spPr/>
      <dgm:t>
        <a:bodyPr/>
        <a:lstStyle/>
        <a:p>
          <a:endParaRPr lang="en-US"/>
        </a:p>
      </dgm:t>
    </dgm:pt>
    <dgm:pt modelId="{030133D9-241A-48DA-A49C-1CEA7AC14F93}" type="pres">
      <dgm:prSet presAssocID="{47E19EF8-2C87-4A35-BFD0-ACAEB78C7DA9}" presName="node" presStyleLbl="node1" presStyleIdx="0" presStyleCnt="4">
        <dgm:presLayoutVars>
          <dgm:bulletEnabled val="1"/>
        </dgm:presLayoutVars>
      </dgm:prSet>
      <dgm:spPr/>
      <dgm:t>
        <a:bodyPr/>
        <a:lstStyle/>
        <a:p>
          <a:endParaRPr lang="en-US"/>
        </a:p>
      </dgm:t>
    </dgm:pt>
    <dgm:pt modelId="{CBC5F2EB-9FE8-422E-8FA7-AC873BC12768}" type="pres">
      <dgm:prSet presAssocID="{47E19EF8-2C87-4A35-BFD0-ACAEB78C7DA9}" presName="dummy" presStyleCnt="0"/>
      <dgm:spPr/>
    </dgm:pt>
    <dgm:pt modelId="{10DFDCAB-A876-4694-9877-7779B5819B33}" type="pres">
      <dgm:prSet presAssocID="{FB21BC04-0073-4A09-B43E-22297BF8BD43}" presName="sibTrans" presStyleLbl="sibTrans2D1" presStyleIdx="0" presStyleCnt="4"/>
      <dgm:spPr/>
      <dgm:t>
        <a:bodyPr/>
        <a:lstStyle/>
        <a:p>
          <a:endParaRPr lang="en-US"/>
        </a:p>
      </dgm:t>
    </dgm:pt>
    <dgm:pt modelId="{BA01B252-1F08-401F-B38A-481CF90800BC}" type="pres">
      <dgm:prSet presAssocID="{7DB5436C-9494-401F-A4F6-92FEF5F79062}" presName="node" presStyleLbl="node1" presStyleIdx="1" presStyleCnt="4">
        <dgm:presLayoutVars>
          <dgm:bulletEnabled val="1"/>
        </dgm:presLayoutVars>
      </dgm:prSet>
      <dgm:spPr/>
      <dgm:t>
        <a:bodyPr/>
        <a:lstStyle/>
        <a:p>
          <a:endParaRPr lang="en-US"/>
        </a:p>
      </dgm:t>
    </dgm:pt>
    <dgm:pt modelId="{45F46477-196A-4C4F-AB35-6E0F2CA5B70D}" type="pres">
      <dgm:prSet presAssocID="{7DB5436C-9494-401F-A4F6-92FEF5F79062}" presName="dummy" presStyleCnt="0"/>
      <dgm:spPr/>
    </dgm:pt>
    <dgm:pt modelId="{23B3EA06-FC5F-48E6-87B5-993F68B6D79E}" type="pres">
      <dgm:prSet presAssocID="{EF6E6F78-679D-4630-8BFC-499469B60D1B}" presName="sibTrans" presStyleLbl="sibTrans2D1" presStyleIdx="1" presStyleCnt="4"/>
      <dgm:spPr/>
      <dgm:t>
        <a:bodyPr/>
        <a:lstStyle/>
        <a:p>
          <a:endParaRPr lang="en-US"/>
        </a:p>
      </dgm:t>
    </dgm:pt>
    <dgm:pt modelId="{BEC79C7A-C853-4869-B5A3-37612EC11809}" type="pres">
      <dgm:prSet presAssocID="{01C9F0BC-7876-40B8-B287-264CF54E9E19}" presName="node" presStyleLbl="node1" presStyleIdx="2" presStyleCnt="4">
        <dgm:presLayoutVars>
          <dgm:bulletEnabled val="1"/>
        </dgm:presLayoutVars>
      </dgm:prSet>
      <dgm:spPr/>
      <dgm:t>
        <a:bodyPr/>
        <a:lstStyle/>
        <a:p>
          <a:endParaRPr lang="en-US"/>
        </a:p>
      </dgm:t>
    </dgm:pt>
    <dgm:pt modelId="{8C72DE2B-7B4A-4969-BE58-2E6690D2A148}" type="pres">
      <dgm:prSet presAssocID="{01C9F0BC-7876-40B8-B287-264CF54E9E19}" presName="dummy" presStyleCnt="0"/>
      <dgm:spPr/>
    </dgm:pt>
    <dgm:pt modelId="{2E65B97F-1AF2-4B50-8001-A1D893EC58ED}" type="pres">
      <dgm:prSet presAssocID="{4B84FC6E-483B-4AA1-B27D-C3C089354727}" presName="sibTrans" presStyleLbl="sibTrans2D1" presStyleIdx="2" presStyleCnt="4"/>
      <dgm:spPr/>
      <dgm:t>
        <a:bodyPr/>
        <a:lstStyle/>
        <a:p>
          <a:endParaRPr lang="en-US"/>
        </a:p>
      </dgm:t>
    </dgm:pt>
    <dgm:pt modelId="{F603C3CE-90D0-40C3-87E5-D0D84D1ED87A}" type="pres">
      <dgm:prSet presAssocID="{8317FCCC-36E9-496F-9737-E74A8C1F110E}" presName="node" presStyleLbl="node1" presStyleIdx="3" presStyleCnt="4">
        <dgm:presLayoutVars>
          <dgm:bulletEnabled val="1"/>
        </dgm:presLayoutVars>
      </dgm:prSet>
      <dgm:spPr/>
      <dgm:t>
        <a:bodyPr/>
        <a:lstStyle/>
        <a:p>
          <a:endParaRPr lang="en-US"/>
        </a:p>
      </dgm:t>
    </dgm:pt>
    <dgm:pt modelId="{D48D4CDB-64C0-4D46-BCB2-961657AB7DA2}" type="pres">
      <dgm:prSet presAssocID="{8317FCCC-36E9-496F-9737-E74A8C1F110E}" presName="dummy" presStyleCnt="0"/>
      <dgm:spPr/>
    </dgm:pt>
    <dgm:pt modelId="{8794D3D5-CBAB-4AD3-A2E2-35F9DF86FB58}" type="pres">
      <dgm:prSet presAssocID="{F5CAC241-46D3-4849-8FAD-72DFEAA0A8DF}" presName="sibTrans" presStyleLbl="sibTrans2D1" presStyleIdx="3" presStyleCnt="4"/>
      <dgm:spPr/>
      <dgm:t>
        <a:bodyPr/>
        <a:lstStyle/>
        <a:p>
          <a:endParaRPr lang="en-US"/>
        </a:p>
      </dgm:t>
    </dgm:pt>
  </dgm:ptLst>
  <dgm:cxnLst>
    <dgm:cxn modelId="{2AFB0D85-E2A1-4268-B89D-C6C45A66CFF9}" type="presOf" srcId="{EF6E6F78-679D-4630-8BFC-499469B60D1B}" destId="{23B3EA06-FC5F-48E6-87B5-993F68B6D79E}" srcOrd="0" destOrd="0" presId="urn:microsoft.com/office/officeart/2005/8/layout/radial6"/>
    <dgm:cxn modelId="{09655D6A-43F2-499A-B8F7-B0BA4195C1F5}" type="presOf" srcId="{8317FCCC-36E9-496F-9737-E74A8C1F110E}" destId="{F603C3CE-90D0-40C3-87E5-D0D84D1ED87A}" srcOrd="0" destOrd="0" presId="urn:microsoft.com/office/officeart/2005/8/layout/radial6"/>
    <dgm:cxn modelId="{541A984F-451D-48B3-87F2-39095A495394}" srcId="{914EF730-9F27-4515-B00C-9A0EEA7E7101}" destId="{01C9F0BC-7876-40B8-B287-264CF54E9E19}" srcOrd="2" destOrd="0" parTransId="{8EF728B6-D0F4-4919-8798-4285EBAC1A32}" sibTransId="{4B84FC6E-483B-4AA1-B27D-C3C089354727}"/>
    <dgm:cxn modelId="{7E7CD4A1-E625-44B2-9194-423EC555C4AF}" type="presOf" srcId="{01C9F0BC-7876-40B8-B287-264CF54E9E19}" destId="{BEC79C7A-C853-4869-B5A3-37612EC11809}" srcOrd="0" destOrd="0" presId="urn:microsoft.com/office/officeart/2005/8/layout/radial6"/>
    <dgm:cxn modelId="{C2A84CB2-23DC-4B52-A7D4-24DB7B966920}" srcId="{A6CCD841-758D-478E-A2BA-2528AB6D3051}" destId="{914EF730-9F27-4515-B00C-9A0EEA7E7101}" srcOrd="0" destOrd="0" parTransId="{26DEF9DF-93C3-48FC-9C2F-F0E7E01AAA44}" sibTransId="{2FC12BD3-02D0-4658-B7A1-B8E5E1F0A676}"/>
    <dgm:cxn modelId="{52B71643-A561-457B-B968-6ADF91C6A42B}" type="presOf" srcId="{FB21BC04-0073-4A09-B43E-22297BF8BD43}" destId="{10DFDCAB-A876-4694-9877-7779B5819B33}" srcOrd="0" destOrd="0" presId="urn:microsoft.com/office/officeart/2005/8/layout/radial6"/>
    <dgm:cxn modelId="{D6FD5A23-64F5-4B9E-85EE-6C6032439AF8}" type="presOf" srcId="{7DB5436C-9494-401F-A4F6-92FEF5F79062}" destId="{BA01B252-1F08-401F-B38A-481CF90800BC}" srcOrd="0" destOrd="0" presId="urn:microsoft.com/office/officeart/2005/8/layout/radial6"/>
    <dgm:cxn modelId="{0A785985-456B-4CEA-B470-84351694B340}" type="presOf" srcId="{A6CCD841-758D-478E-A2BA-2528AB6D3051}" destId="{71BA48A3-6399-445A-9CE5-81F2A2DBC513}" srcOrd="0" destOrd="0" presId="urn:microsoft.com/office/officeart/2005/8/layout/radial6"/>
    <dgm:cxn modelId="{3D3A8F62-BA5D-4F94-B7E9-E89E9844F8E8}" type="presOf" srcId="{F5CAC241-46D3-4849-8FAD-72DFEAA0A8DF}" destId="{8794D3D5-CBAB-4AD3-A2E2-35F9DF86FB58}" srcOrd="0" destOrd="0" presId="urn:microsoft.com/office/officeart/2005/8/layout/radial6"/>
    <dgm:cxn modelId="{24017754-033B-44A3-BF4B-4C20F675F5F2}" type="presOf" srcId="{914EF730-9F27-4515-B00C-9A0EEA7E7101}" destId="{C2111169-B902-4216-8183-9C41413BDF16}" srcOrd="0" destOrd="0" presId="urn:microsoft.com/office/officeart/2005/8/layout/radial6"/>
    <dgm:cxn modelId="{2BF8F651-CBE8-4D6B-B84C-D0BE91390E0C}" srcId="{914EF730-9F27-4515-B00C-9A0EEA7E7101}" destId="{47E19EF8-2C87-4A35-BFD0-ACAEB78C7DA9}" srcOrd="0" destOrd="0" parTransId="{5D23DA7E-E628-4D0F-8932-C0B3060C8891}" sibTransId="{FB21BC04-0073-4A09-B43E-22297BF8BD43}"/>
    <dgm:cxn modelId="{DB531EB6-7D3D-46CF-B218-D13E00C65DEA}" srcId="{914EF730-9F27-4515-B00C-9A0EEA7E7101}" destId="{8317FCCC-36E9-496F-9737-E74A8C1F110E}" srcOrd="3" destOrd="0" parTransId="{0FD5BC43-EB2A-49C7-B61B-A11BB87CA48A}" sibTransId="{F5CAC241-46D3-4849-8FAD-72DFEAA0A8DF}"/>
    <dgm:cxn modelId="{AC2EEF7E-9A0F-4A4D-ACFA-CB54CCA11DDE}" type="presOf" srcId="{47E19EF8-2C87-4A35-BFD0-ACAEB78C7DA9}" destId="{030133D9-241A-48DA-A49C-1CEA7AC14F93}" srcOrd="0" destOrd="0" presId="urn:microsoft.com/office/officeart/2005/8/layout/radial6"/>
    <dgm:cxn modelId="{C5A0E577-3961-46A0-9953-60056B3356B4}" srcId="{914EF730-9F27-4515-B00C-9A0EEA7E7101}" destId="{7DB5436C-9494-401F-A4F6-92FEF5F79062}" srcOrd="1" destOrd="0" parTransId="{ED7C4F49-5088-41B7-AB2A-3EDFCF9CD794}" sibTransId="{EF6E6F78-679D-4630-8BFC-499469B60D1B}"/>
    <dgm:cxn modelId="{9190AD27-5186-468A-98BD-D611D88603C7}" type="presOf" srcId="{4B84FC6E-483B-4AA1-B27D-C3C089354727}" destId="{2E65B97F-1AF2-4B50-8001-A1D893EC58ED}" srcOrd="0" destOrd="0" presId="urn:microsoft.com/office/officeart/2005/8/layout/radial6"/>
    <dgm:cxn modelId="{4F8C5ED6-3975-4AAD-A71F-5912D691E57C}" type="presParOf" srcId="{71BA48A3-6399-445A-9CE5-81F2A2DBC513}" destId="{C2111169-B902-4216-8183-9C41413BDF16}" srcOrd="0" destOrd="0" presId="urn:microsoft.com/office/officeart/2005/8/layout/radial6"/>
    <dgm:cxn modelId="{0947C45F-09EE-4EF4-A7B7-D6E6D824E4CA}" type="presParOf" srcId="{71BA48A3-6399-445A-9CE5-81F2A2DBC513}" destId="{030133D9-241A-48DA-A49C-1CEA7AC14F93}" srcOrd="1" destOrd="0" presId="urn:microsoft.com/office/officeart/2005/8/layout/radial6"/>
    <dgm:cxn modelId="{81410744-0EB7-4EAD-9DFC-FA21ACC0FE52}" type="presParOf" srcId="{71BA48A3-6399-445A-9CE5-81F2A2DBC513}" destId="{CBC5F2EB-9FE8-422E-8FA7-AC873BC12768}" srcOrd="2" destOrd="0" presId="urn:microsoft.com/office/officeart/2005/8/layout/radial6"/>
    <dgm:cxn modelId="{FFD85B4F-52C2-4005-9506-864AA34862BF}" type="presParOf" srcId="{71BA48A3-6399-445A-9CE5-81F2A2DBC513}" destId="{10DFDCAB-A876-4694-9877-7779B5819B33}" srcOrd="3" destOrd="0" presId="urn:microsoft.com/office/officeart/2005/8/layout/radial6"/>
    <dgm:cxn modelId="{24FB48AA-3486-4195-AB9D-F7B3F4097A56}" type="presParOf" srcId="{71BA48A3-6399-445A-9CE5-81F2A2DBC513}" destId="{BA01B252-1F08-401F-B38A-481CF90800BC}" srcOrd="4" destOrd="0" presId="urn:microsoft.com/office/officeart/2005/8/layout/radial6"/>
    <dgm:cxn modelId="{90CFBE48-164B-419C-9BB2-1585FB3607CC}" type="presParOf" srcId="{71BA48A3-6399-445A-9CE5-81F2A2DBC513}" destId="{45F46477-196A-4C4F-AB35-6E0F2CA5B70D}" srcOrd="5" destOrd="0" presId="urn:microsoft.com/office/officeart/2005/8/layout/radial6"/>
    <dgm:cxn modelId="{2325FF14-B2CA-4281-9AB5-B55D0D44E117}" type="presParOf" srcId="{71BA48A3-6399-445A-9CE5-81F2A2DBC513}" destId="{23B3EA06-FC5F-48E6-87B5-993F68B6D79E}" srcOrd="6" destOrd="0" presId="urn:microsoft.com/office/officeart/2005/8/layout/radial6"/>
    <dgm:cxn modelId="{372A5D4E-82D3-4E73-A6CF-452F06F63DD8}" type="presParOf" srcId="{71BA48A3-6399-445A-9CE5-81F2A2DBC513}" destId="{BEC79C7A-C853-4869-B5A3-37612EC11809}" srcOrd="7" destOrd="0" presId="urn:microsoft.com/office/officeart/2005/8/layout/radial6"/>
    <dgm:cxn modelId="{BF105F93-BA0A-473F-B0B2-A5B8F002C411}" type="presParOf" srcId="{71BA48A3-6399-445A-9CE5-81F2A2DBC513}" destId="{8C72DE2B-7B4A-4969-BE58-2E6690D2A148}" srcOrd="8" destOrd="0" presId="urn:microsoft.com/office/officeart/2005/8/layout/radial6"/>
    <dgm:cxn modelId="{CEC1C07F-1B6F-43F3-954C-86F0238A20A5}" type="presParOf" srcId="{71BA48A3-6399-445A-9CE5-81F2A2DBC513}" destId="{2E65B97F-1AF2-4B50-8001-A1D893EC58ED}" srcOrd="9" destOrd="0" presId="urn:microsoft.com/office/officeart/2005/8/layout/radial6"/>
    <dgm:cxn modelId="{D72DF528-00E0-459D-B68B-BF0E8AECB450}" type="presParOf" srcId="{71BA48A3-6399-445A-9CE5-81F2A2DBC513}" destId="{F603C3CE-90D0-40C3-87E5-D0D84D1ED87A}" srcOrd="10" destOrd="0" presId="urn:microsoft.com/office/officeart/2005/8/layout/radial6"/>
    <dgm:cxn modelId="{C8DF7B45-75D7-4AD8-B17B-6B8D1ED0C2C1}" type="presParOf" srcId="{71BA48A3-6399-445A-9CE5-81F2A2DBC513}" destId="{D48D4CDB-64C0-4D46-BCB2-961657AB7DA2}" srcOrd="11" destOrd="0" presId="urn:microsoft.com/office/officeart/2005/8/layout/radial6"/>
    <dgm:cxn modelId="{F0099715-6305-4A3D-B915-F4630FDDFDA3}" type="presParOf" srcId="{71BA48A3-6399-445A-9CE5-81F2A2DBC513}" destId="{8794D3D5-CBAB-4AD3-A2E2-35F9DF86FB58}"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EFF14-CDAA-4BEF-A75F-86218B2FD20D}">
      <dsp:nvSpPr>
        <dsp:cNvPr id="0" name=""/>
        <dsp:cNvSpPr/>
      </dsp:nvSpPr>
      <dsp:spPr>
        <a:xfrm>
          <a:off x="0" y="334819"/>
          <a:ext cx="4191000" cy="529200"/>
        </a:xfrm>
        <a:prstGeom prst="rect">
          <a:avLst/>
        </a:prstGeom>
        <a:solidFill>
          <a:schemeClr val="lt1">
            <a:alpha val="90000"/>
            <a:hueOff val="0"/>
            <a:satOff val="0"/>
            <a:lumOff val="0"/>
            <a:alphaOff val="0"/>
          </a:schemeClr>
        </a:solidFill>
        <a:ln w="12700" cap="rnd" cmpd="sng" algn="ctr">
          <a:solidFill>
            <a:schemeClr val="accent4">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3E5613D-9C64-45A3-9B2F-063FBEAC8B62}">
      <dsp:nvSpPr>
        <dsp:cNvPr id="0" name=""/>
        <dsp:cNvSpPr/>
      </dsp:nvSpPr>
      <dsp:spPr>
        <a:xfrm>
          <a:off x="209550" y="24859"/>
          <a:ext cx="2933700" cy="619920"/>
        </a:xfrm>
        <a:prstGeom prst="roundRect">
          <a:avLst/>
        </a:prstGeom>
        <a:gradFill rotWithShape="0">
          <a:gsLst>
            <a:gs pos="0">
              <a:schemeClr val="accent4">
                <a:hueOff val="0"/>
                <a:satOff val="0"/>
                <a:lumOff val="0"/>
                <a:alphaOff val="0"/>
                <a:tint val="98000"/>
                <a:satMod val="120000"/>
                <a:lumMod val="110000"/>
              </a:schemeClr>
            </a:gs>
            <a:gs pos="100000">
              <a:schemeClr val="accent4">
                <a:hueOff val="0"/>
                <a:satOff val="0"/>
                <a:lumOff val="0"/>
                <a:alphaOff val="0"/>
                <a:shade val="90000"/>
                <a:lumMod val="90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887" tIns="0" rIns="110887" bIns="0" numCol="1" spcCol="1270" anchor="ctr" anchorCtr="0">
          <a:noAutofit/>
        </a:bodyPr>
        <a:lstStyle/>
        <a:p>
          <a:pPr lvl="0" algn="l" defTabSz="1778000">
            <a:lnSpc>
              <a:spcPct val="90000"/>
            </a:lnSpc>
            <a:spcBef>
              <a:spcPct val="0"/>
            </a:spcBef>
            <a:spcAft>
              <a:spcPct val="35000"/>
            </a:spcAft>
          </a:pPr>
          <a:r>
            <a:rPr lang="en-US" sz="4000" kern="1200" dirty="0" smtClean="0">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a:stretch>
              </a:blipFill>
              <a:effectLst>
                <a:outerShdw blurRad="50800" dist="38100" dir="2700000" algn="tl" rotWithShape="0">
                  <a:prstClr val="black">
                    <a:alpha val="40000"/>
                  </a:prstClr>
                </a:outerShdw>
              </a:effectLst>
              <a:latin typeface="Montreal-Light" pitchFamily="2" charset="0"/>
              <a:ea typeface="+mj-ea"/>
              <a:cs typeface="Trebuchet MS"/>
            </a:rPr>
            <a:t>color</a:t>
          </a:r>
          <a:endParaRPr lang="en-US" sz="4000" kern="1200" dirty="0">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a:stretch>
            </a:blipFill>
            <a:effectLst>
              <a:outerShdw blurRad="50800" dist="38100" dir="2700000" algn="tl" rotWithShape="0">
                <a:prstClr val="black">
                  <a:alpha val="40000"/>
                </a:prstClr>
              </a:outerShdw>
            </a:effectLst>
            <a:latin typeface="Montreal-Light" pitchFamily="2" charset="0"/>
            <a:ea typeface="+mj-ea"/>
            <a:cs typeface="Trebuchet MS"/>
          </a:endParaRPr>
        </a:p>
      </dsp:txBody>
      <dsp:txXfrm>
        <a:off x="239812" y="55121"/>
        <a:ext cx="2873176" cy="559396"/>
      </dsp:txXfrm>
    </dsp:sp>
    <dsp:sp modelId="{4F011C03-CDC8-44C0-82D7-FE57A8FE5608}">
      <dsp:nvSpPr>
        <dsp:cNvPr id="0" name=""/>
        <dsp:cNvSpPr/>
      </dsp:nvSpPr>
      <dsp:spPr>
        <a:xfrm>
          <a:off x="0" y="1287380"/>
          <a:ext cx="4191000" cy="529200"/>
        </a:xfrm>
        <a:prstGeom prst="rect">
          <a:avLst/>
        </a:prstGeom>
        <a:solidFill>
          <a:schemeClr val="lt1">
            <a:alpha val="90000"/>
            <a:hueOff val="0"/>
            <a:satOff val="0"/>
            <a:lumOff val="0"/>
            <a:alphaOff val="0"/>
          </a:schemeClr>
        </a:solidFill>
        <a:ln w="12700" cap="rnd" cmpd="sng" algn="ctr">
          <a:solidFill>
            <a:schemeClr val="accent4">
              <a:hueOff val="-457853"/>
              <a:satOff val="0"/>
              <a:lumOff val="-1765"/>
              <a:alphaOff val="0"/>
            </a:schemeClr>
          </a:solidFill>
          <a:prstDash val="solid"/>
        </a:ln>
        <a:effectLst>
          <a:outerShdw blurRad="381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02084047-C264-403E-B5AD-30DFAD0A789C}">
      <dsp:nvSpPr>
        <dsp:cNvPr id="0" name=""/>
        <dsp:cNvSpPr/>
      </dsp:nvSpPr>
      <dsp:spPr>
        <a:xfrm>
          <a:off x="209550" y="977419"/>
          <a:ext cx="2933700" cy="619920"/>
        </a:xfrm>
        <a:prstGeom prst="roundRect">
          <a:avLst/>
        </a:prstGeom>
        <a:gradFill rotWithShape="0">
          <a:gsLst>
            <a:gs pos="0">
              <a:schemeClr val="accent4">
                <a:hueOff val="-457853"/>
                <a:satOff val="0"/>
                <a:lumOff val="-1765"/>
                <a:alphaOff val="0"/>
                <a:tint val="98000"/>
                <a:satMod val="120000"/>
                <a:lumMod val="110000"/>
              </a:schemeClr>
            </a:gs>
            <a:gs pos="100000">
              <a:schemeClr val="accent4">
                <a:hueOff val="-457853"/>
                <a:satOff val="0"/>
                <a:lumOff val="-1765"/>
                <a:alphaOff val="0"/>
                <a:shade val="90000"/>
                <a:lumMod val="90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887" tIns="0" rIns="110887" bIns="0" numCol="1" spcCol="1270" anchor="ctr" anchorCtr="0">
          <a:noAutofit/>
        </a:bodyPr>
        <a:lstStyle/>
        <a:p>
          <a:pPr lvl="0" algn="l" defTabSz="1778000">
            <a:lnSpc>
              <a:spcPct val="90000"/>
            </a:lnSpc>
            <a:spcBef>
              <a:spcPct val="0"/>
            </a:spcBef>
            <a:spcAft>
              <a:spcPct val="35000"/>
            </a:spcAft>
          </a:pPr>
          <a:r>
            <a:rPr lang="en-US" sz="4000" i="1"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F</a:t>
          </a:r>
          <a:r>
            <a:rPr lang="en-US" sz="4000" u="sng"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o</a:t>
          </a:r>
          <a:r>
            <a:rPr lang="en-US" sz="4000" b="1"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n</a:t>
          </a:r>
          <a:r>
            <a:rPr lang="en-US" sz="4000" strike="sngStrike"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t</a:t>
          </a:r>
          <a:r>
            <a:rPr lang="en-US" sz="2100" kern="1200" dirty="0" smtClean="0"/>
            <a:t> </a:t>
          </a:r>
          <a:r>
            <a:rPr lang="en-US" sz="40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family</a:t>
          </a:r>
          <a:endParaRPr lang="en-US" sz="4000" kern="1200" dirty="0">
            <a:solidFill>
              <a:schemeClr val="tx1"/>
            </a:solidFill>
            <a:effectLst>
              <a:outerShdw blurRad="50800" dist="38100" dir="2700000" algn="tl" rotWithShape="0">
                <a:prstClr val="black">
                  <a:alpha val="40000"/>
                </a:prstClr>
              </a:outerShdw>
            </a:effectLst>
            <a:latin typeface="Montreal-Light" pitchFamily="2" charset="0"/>
            <a:ea typeface="+mj-ea"/>
            <a:cs typeface="Trebuchet MS"/>
          </a:endParaRPr>
        </a:p>
      </dsp:txBody>
      <dsp:txXfrm>
        <a:off x="239812" y="1007681"/>
        <a:ext cx="2873176" cy="559396"/>
      </dsp:txXfrm>
    </dsp:sp>
    <dsp:sp modelId="{6C79757D-6383-47DD-A7D5-4D3EC33FC646}">
      <dsp:nvSpPr>
        <dsp:cNvPr id="0" name=""/>
        <dsp:cNvSpPr/>
      </dsp:nvSpPr>
      <dsp:spPr>
        <a:xfrm>
          <a:off x="0" y="2239940"/>
          <a:ext cx="4191000" cy="529200"/>
        </a:xfrm>
        <a:prstGeom prst="rect">
          <a:avLst/>
        </a:prstGeom>
        <a:solidFill>
          <a:schemeClr val="lt1">
            <a:alpha val="90000"/>
            <a:hueOff val="0"/>
            <a:satOff val="0"/>
            <a:lumOff val="0"/>
            <a:alphaOff val="0"/>
          </a:schemeClr>
        </a:solidFill>
        <a:ln w="12700" cap="rnd" cmpd="sng" algn="ctr">
          <a:solidFill>
            <a:schemeClr val="accent4">
              <a:hueOff val="-915705"/>
              <a:satOff val="0"/>
              <a:lumOff val="-3529"/>
              <a:alphaOff val="0"/>
            </a:schemeClr>
          </a:solidFill>
          <a:prstDash val="solid"/>
        </a:ln>
        <a:effectLst>
          <a:outerShdw blurRad="381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0C241A18-523F-46A8-AD91-5BBA7006EC93}">
      <dsp:nvSpPr>
        <dsp:cNvPr id="0" name=""/>
        <dsp:cNvSpPr/>
      </dsp:nvSpPr>
      <dsp:spPr>
        <a:xfrm>
          <a:off x="209550" y="1929980"/>
          <a:ext cx="2933700" cy="619920"/>
        </a:xfrm>
        <a:prstGeom prst="roundRect">
          <a:avLst/>
        </a:prstGeom>
        <a:gradFill rotWithShape="0">
          <a:gsLst>
            <a:gs pos="0">
              <a:schemeClr val="accent4">
                <a:hueOff val="-915705"/>
                <a:satOff val="0"/>
                <a:lumOff val="-3529"/>
                <a:alphaOff val="0"/>
                <a:tint val="98000"/>
                <a:satMod val="120000"/>
                <a:lumMod val="110000"/>
              </a:schemeClr>
            </a:gs>
            <a:gs pos="100000">
              <a:schemeClr val="accent4">
                <a:hueOff val="-915705"/>
                <a:satOff val="0"/>
                <a:lumOff val="-3529"/>
                <a:alphaOff val="0"/>
                <a:shade val="90000"/>
                <a:lumMod val="90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887" tIns="0" rIns="110887" bIns="0" numCol="1" spcCol="1270" anchor="ctr" anchorCtr="0">
          <a:noAutofit/>
        </a:bodyPr>
        <a:lstStyle/>
        <a:p>
          <a:pPr lvl="0" algn="l" defTabSz="1778000">
            <a:lnSpc>
              <a:spcPct val="90000"/>
            </a:lnSpc>
            <a:spcBef>
              <a:spcPct val="0"/>
            </a:spcBef>
            <a:spcAft>
              <a:spcPct val="35000"/>
            </a:spcAft>
          </a:pPr>
          <a:r>
            <a:rPr lang="en-US" sz="40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F</a:t>
          </a:r>
          <a:r>
            <a:rPr lang="en-US" sz="32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o</a:t>
          </a:r>
          <a:r>
            <a:rPr lang="en-US" sz="48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n</a:t>
          </a:r>
          <a:r>
            <a:rPr lang="en-US" sz="32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t</a:t>
          </a:r>
          <a:r>
            <a:rPr lang="en-US" sz="2100" kern="1200" dirty="0" smtClean="0"/>
            <a:t> </a:t>
          </a:r>
          <a:r>
            <a:rPr lang="en-US" sz="28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s</a:t>
          </a:r>
          <a:r>
            <a:rPr lang="en-US" sz="40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iz</a:t>
          </a:r>
          <a:r>
            <a:rPr lang="en-US" sz="5400" kern="1200" dirty="0" smtClean="0">
              <a:solidFill>
                <a:schemeClr val="tx1"/>
              </a:solidFill>
              <a:effectLst>
                <a:outerShdw blurRad="50800" dist="38100" dir="2700000" algn="tl" rotWithShape="0">
                  <a:prstClr val="black">
                    <a:alpha val="40000"/>
                  </a:prstClr>
                </a:outerShdw>
              </a:effectLst>
              <a:latin typeface="Montreal-Light" pitchFamily="2" charset="0"/>
              <a:ea typeface="+mj-ea"/>
              <a:cs typeface="Trebuchet MS"/>
            </a:rPr>
            <a:t>e</a:t>
          </a:r>
          <a:endParaRPr lang="en-US" sz="5400" kern="1200" dirty="0">
            <a:solidFill>
              <a:schemeClr val="tx1"/>
            </a:solidFill>
            <a:effectLst>
              <a:outerShdw blurRad="50800" dist="38100" dir="2700000" algn="tl" rotWithShape="0">
                <a:prstClr val="black">
                  <a:alpha val="40000"/>
                </a:prstClr>
              </a:outerShdw>
            </a:effectLst>
            <a:latin typeface="Montreal-Light" pitchFamily="2" charset="0"/>
            <a:ea typeface="+mj-ea"/>
            <a:cs typeface="Trebuchet MS"/>
          </a:endParaRPr>
        </a:p>
      </dsp:txBody>
      <dsp:txXfrm>
        <a:off x="239812" y="1960242"/>
        <a:ext cx="2873176" cy="5593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94D3D5-CBAB-4AD3-A2E2-35F9DF86FB58}">
      <dsp:nvSpPr>
        <dsp:cNvPr id="0" name=""/>
        <dsp:cNvSpPr/>
      </dsp:nvSpPr>
      <dsp:spPr>
        <a:xfrm>
          <a:off x="1554359" y="336001"/>
          <a:ext cx="2237510" cy="2237510"/>
        </a:xfrm>
        <a:prstGeom prst="blockArc">
          <a:avLst>
            <a:gd name="adj1" fmla="val 10800000"/>
            <a:gd name="adj2" fmla="val 16200000"/>
            <a:gd name="adj3" fmla="val 4639"/>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E65B97F-1AF2-4B50-8001-A1D893EC58ED}">
      <dsp:nvSpPr>
        <dsp:cNvPr id="0" name=""/>
        <dsp:cNvSpPr/>
      </dsp:nvSpPr>
      <dsp:spPr>
        <a:xfrm>
          <a:off x="1554359" y="336001"/>
          <a:ext cx="2237510" cy="2237510"/>
        </a:xfrm>
        <a:prstGeom prst="blockArc">
          <a:avLst>
            <a:gd name="adj1" fmla="val 5400000"/>
            <a:gd name="adj2" fmla="val 10800000"/>
            <a:gd name="adj3" fmla="val 4639"/>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3B3EA06-FC5F-48E6-87B5-993F68B6D79E}">
      <dsp:nvSpPr>
        <dsp:cNvPr id="0" name=""/>
        <dsp:cNvSpPr/>
      </dsp:nvSpPr>
      <dsp:spPr>
        <a:xfrm>
          <a:off x="1554359" y="336001"/>
          <a:ext cx="2237510" cy="2237510"/>
        </a:xfrm>
        <a:prstGeom prst="blockArc">
          <a:avLst>
            <a:gd name="adj1" fmla="val 0"/>
            <a:gd name="adj2" fmla="val 5400000"/>
            <a:gd name="adj3" fmla="val 4639"/>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10DFDCAB-A876-4694-9877-7779B5819B33}">
      <dsp:nvSpPr>
        <dsp:cNvPr id="0" name=""/>
        <dsp:cNvSpPr/>
      </dsp:nvSpPr>
      <dsp:spPr>
        <a:xfrm>
          <a:off x="1554359" y="336001"/>
          <a:ext cx="2237510" cy="2237510"/>
        </a:xfrm>
        <a:prstGeom prst="blockArc">
          <a:avLst>
            <a:gd name="adj1" fmla="val 16200000"/>
            <a:gd name="adj2" fmla="val 0"/>
            <a:gd name="adj3" fmla="val 4639"/>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C2111169-B902-4216-8183-9C41413BDF16}">
      <dsp:nvSpPr>
        <dsp:cNvPr id="0" name=""/>
        <dsp:cNvSpPr/>
      </dsp:nvSpPr>
      <dsp:spPr>
        <a:xfrm>
          <a:off x="2158201" y="939842"/>
          <a:ext cx="1029827" cy="1029827"/>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chemeClr val="bg1"/>
              </a:solidFill>
              <a:effectLst/>
            </a:rPr>
            <a:t>Description</a:t>
          </a:r>
          <a:endParaRPr lang="en-US" sz="1100" kern="1200" dirty="0">
            <a:solidFill>
              <a:schemeClr val="bg1"/>
            </a:solidFill>
            <a:effectLst/>
          </a:endParaRPr>
        </a:p>
      </dsp:txBody>
      <dsp:txXfrm>
        <a:off x="2309016" y="1090657"/>
        <a:ext cx="728197" cy="728197"/>
      </dsp:txXfrm>
    </dsp:sp>
    <dsp:sp modelId="{030133D9-241A-48DA-A49C-1CEA7AC14F93}">
      <dsp:nvSpPr>
        <dsp:cNvPr id="0" name=""/>
        <dsp:cNvSpPr/>
      </dsp:nvSpPr>
      <dsp:spPr>
        <a:xfrm>
          <a:off x="2312675" y="1513"/>
          <a:ext cx="720879" cy="720879"/>
        </a:xfrm>
        <a:prstGeom prst="ellipse">
          <a:avLst/>
        </a:prstGeom>
        <a:solidFill>
          <a:schemeClr val="accent2">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bg1"/>
              </a:solidFill>
              <a:effectLst/>
            </a:rPr>
            <a:t>repeat-X</a:t>
          </a:r>
          <a:endParaRPr lang="en-US" sz="1000" kern="1200" dirty="0">
            <a:solidFill>
              <a:schemeClr val="bg1"/>
            </a:solidFill>
            <a:effectLst/>
          </a:endParaRPr>
        </a:p>
      </dsp:txBody>
      <dsp:txXfrm>
        <a:off x="2418245" y="107083"/>
        <a:ext cx="509739" cy="509739"/>
      </dsp:txXfrm>
    </dsp:sp>
    <dsp:sp modelId="{BA01B252-1F08-401F-B38A-481CF90800BC}">
      <dsp:nvSpPr>
        <dsp:cNvPr id="0" name=""/>
        <dsp:cNvSpPr/>
      </dsp:nvSpPr>
      <dsp:spPr>
        <a:xfrm>
          <a:off x="3405478" y="1094316"/>
          <a:ext cx="720879" cy="720879"/>
        </a:xfrm>
        <a:prstGeom prst="ellipse">
          <a:avLst/>
        </a:prstGeom>
        <a:solidFill>
          <a:schemeClr val="accent3">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effectLst/>
            </a:rPr>
            <a:t>no repeat</a:t>
          </a:r>
          <a:endParaRPr lang="en-US" sz="900" kern="1200" dirty="0">
            <a:solidFill>
              <a:schemeClr val="bg1"/>
            </a:solidFill>
            <a:effectLst/>
          </a:endParaRPr>
        </a:p>
      </dsp:txBody>
      <dsp:txXfrm>
        <a:off x="3511048" y="1199886"/>
        <a:ext cx="509739" cy="509739"/>
      </dsp:txXfrm>
    </dsp:sp>
    <dsp:sp modelId="{BEC79C7A-C853-4869-B5A3-37612EC11809}">
      <dsp:nvSpPr>
        <dsp:cNvPr id="0" name=""/>
        <dsp:cNvSpPr/>
      </dsp:nvSpPr>
      <dsp:spPr>
        <a:xfrm>
          <a:off x="2312675" y="2187120"/>
          <a:ext cx="720879" cy="720879"/>
        </a:xfrm>
        <a:prstGeom prst="ellipse">
          <a:avLst/>
        </a:prstGeom>
        <a:solidFill>
          <a:schemeClr val="accent4">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effectLst/>
            </a:rPr>
            <a:t>repeat</a:t>
          </a:r>
          <a:endParaRPr lang="en-US" sz="1200" kern="1200" dirty="0">
            <a:solidFill>
              <a:schemeClr val="bg1"/>
            </a:solidFill>
            <a:effectLst/>
          </a:endParaRPr>
        </a:p>
      </dsp:txBody>
      <dsp:txXfrm>
        <a:off x="2418245" y="2292690"/>
        <a:ext cx="509739" cy="509739"/>
      </dsp:txXfrm>
    </dsp:sp>
    <dsp:sp modelId="{F603C3CE-90D0-40C3-87E5-D0D84D1ED87A}">
      <dsp:nvSpPr>
        <dsp:cNvPr id="0" name=""/>
        <dsp:cNvSpPr/>
      </dsp:nvSpPr>
      <dsp:spPr>
        <a:xfrm>
          <a:off x="1219871" y="1094316"/>
          <a:ext cx="720879" cy="720879"/>
        </a:xfrm>
        <a:prstGeom prst="ellipse">
          <a:avLst/>
        </a:prstGeom>
        <a:solidFill>
          <a:schemeClr val="accent5">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solidFill>
                <a:schemeClr val="bg1"/>
              </a:solidFill>
              <a:effectLst/>
            </a:rPr>
            <a:t>repeat-Y</a:t>
          </a:r>
          <a:endParaRPr lang="en-US" sz="1000" kern="1200" dirty="0">
            <a:solidFill>
              <a:schemeClr val="bg1"/>
            </a:solidFill>
            <a:effectLst/>
          </a:endParaRPr>
        </a:p>
      </dsp:txBody>
      <dsp:txXfrm>
        <a:off x="1325441" y="1199886"/>
        <a:ext cx="509739" cy="50973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0C74D1-C8E7-4BED-A123-91385FEDC0E8}" type="datetimeFigureOut">
              <a:rPr lang="en-US" smtClean="0"/>
              <a:pPr/>
              <a:t>4/7/2014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57B8E-719B-4B15-A06C-30429DD4AAF0}" type="slidenum">
              <a:rPr lang="en-US" smtClean="0"/>
              <a:pPr/>
              <a:t>‹#›</a:t>
            </a:fld>
            <a:endParaRPr lang="en-US"/>
          </a:p>
        </p:txBody>
      </p:sp>
    </p:spTree>
    <p:extLst>
      <p:ext uri="{BB962C8B-B14F-4D97-AF65-F5344CB8AC3E}">
        <p14:creationId xmlns:p14="http://schemas.microsoft.com/office/powerpoint/2010/main" xmlns="" val="386070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957B8E-719B-4B15-A06C-30429DD4AAF0}" type="slidenum">
              <a:rPr lang="en-US" smtClean="0"/>
              <a:pPr/>
              <a:t>47</a:t>
            </a:fld>
            <a:endParaRPr lang="en-US"/>
          </a:p>
        </p:txBody>
      </p:sp>
    </p:spTree>
    <p:extLst>
      <p:ext uri="{BB962C8B-B14F-4D97-AF65-F5344CB8AC3E}">
        <p14:creationId xmlns:p14="http://schemas.microsoft.com/office/powerpoint/2010/main" xmlns="" val="3324794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957B8E-719B-4B15-A06C-30429DD4AAF0}" type="slidenum">
              <a:rPr lang="en-US" smtClean="0"/>
              <a:pPr/>
              <a:t>48</a:t>
            </a:fld>
            <a:endParaRPr lang="en-US"/>
          </a:p>
        </p:txBody>
      </p:sp>
    </p:spTree>
    <p:extLst>
      <p:ext uri="{BB962C8B-B14F-4D97-AF65-F5344CB8AC3E}">
        <p14:creationId xmlns:p14="http://schemas.microsoft.com/office/powerpoint/2010/main" xmlns="" val="2080920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2480517"/>
            <a:ext cx="7117180" cy="1102519"/>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3583035"/>
            <a:ext cx="7117180" cy="646065"/>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BFBA7C-5031-46F7-9C4E-4396D4C86700}" type="datetime3">
              <a:rPr lang="en-US" smtClean="0"/>
              <a:pPr/>
              <a:t>7 April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355521"/>
            <a:ext cx="7123080" cy="303857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8EED3D-AF9B-4BAA-A731-6F24ED738FA1}" type="datetime3">
              <a:rPr lang="en-US" smtClean="0"/>
              <a:pPr/>
              <a:t>7 April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506792"/>
            <a:ext cx="1472962" cy="388899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506793"/>
            <a:ext cx="5467557" cy="388899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33F57C-0A03-4480-AA3D-0F9AFF3C081D}" type="datetime3">
              <a:rPr lang="en-US" smtClean="0"/>
              <a:pPr/>
              <a:t>7 April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518A0D3-49C9-43C4-ADC8-6019A5F39CC3}" type="datetime3">
              <a:rPr lang="en-US" smtClean="0"/>
              <a:pPr/>
              <a:t>7 April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2481436"/>
            <a:ext cx="7117178" cy="11016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3583036"/>
            <a:ext cx="7117178" cy="6453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FAC74E-6C5E-4982-9B5D-80E5DACFB1B2}" type="datetime3">
              <a:rPr lang="en-US" smtClean="0"/>
              <a:pPr/>
              <a:t>7 April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506794"/>
            <a:ext cx="7123080" cy="693356"/>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3" y="1357312"/>
            <a:ext cx="3471277" cy="3038476"/>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357312"/>
            <a:ext cx="3469242" cy="3038477"/>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FA57CB-7B82-4C7B-B2A2-B59DE1D72CCA}" type="datetime3">
              <a:rPr lang="en-US" smtClean="0"/>
              <a:pPr/>
              <a:t>7 April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3" y="1359695"/>
            <a:ext cx="3471277" cy="43219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3" y="1791892"/>
            <a:ext cx="3471277" cy="2603896"/>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1" y="1359695"/>
            <a:ext cx="3471275" cy="43219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1" y="1791892"/>
            <a:ext cx="3471275" cy="2603896"/>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985088-0271-420D-861F-DD4EA1D08B29}" type="datetime3">
              <a:rPr lang="en-US" smtClean="0"/>
              <a:pPr/>
              <a:t>7 April 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636E27-3B9F-4355-A027-D814723A86FE}" type="datetime3">
              <a:rPr lang="en-US" smtClean="0"/>
              <a:pPr/>
              <a:t>7 April 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ED80F0-12D9-4255-A967-BBD690DFE9DB}" type="datetime3">
              <a:rPr lang="en-US" smtClean="0"/>
              <a:pPr/>
              <a:t>7 April 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334566"/>
            <a:ext cx="2660650" cy="889396"/>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5" y="334566"/>
            <a:ext cx="4279869" cy="406122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223962"/>
            <a:ext cx="2660650" cy="317182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EBBF81-0382-435A-BBFC-013DA270F305}" type="datetime3">
              <a:rPr lang="en-US" smtClean="0"/>
              <a:pPr/>
              <a:t>7 April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4" y="1040293"/>
            <a:ext cx="3297953" cy="834941"/>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1875234"/>
            <a:ext cx="3297954" cy="189765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759ED3-4A25-42BA-9092-87238DFBBD8F}" type="datetime3">
              <a:rPr lang="en-US" smtClean="0"/>
              <a:pPr/>
              <a:t>7 April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grpSp>
        <p:nvGrpSpPr>
          <p:cNvPr id="16" name="Group 15"/>
          <p:cNvGrpSpPr/>
          <p:nvPr/>
        </p:nvGrpSpPr>
        <p:grpSpPr>
          <a:xfrm>
            <a:off x="4516154" y="745791"/>
            <a:ext cx="1847138" cy="114782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201134"/>
            <a:ext cx="3429000" cy="257175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3031932"/>
            <a:ext cx="1743945" cy="1431926"/>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9" y="821483"/>
            <a:ext cx="1909233" cy="1431925"/>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30" y="212200"/>
            <a:ext cx="1909233" cy="1431925"/>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4296851"/>
            <a:ext cx="1909234" cy="895317"/>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46282"/>
            <a:ext cx="1449107" cy="1257798"/>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4" y="-121217"/>
            <a:ext cx="1909233" cy="1431925"/>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1" y="495554"/>
            <a:ext cx="1909233" cy="1431925"/>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2" y="-46282"/>
            <a:ext cx="1694467" cy="1257798"/>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46281"/>
            <a:ext cx="1909234" cy="1279086"/>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821482"/>
            <a:ext cx="1697544" cy="1431926"/>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3855260"/>
            <a:ext cx="1137194" cy="1319797"/>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2" y="3272184"/>
            <a:ext cx="1909233" cy="1431925"/>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3711574"/>
            <a:ext cx="1353860" cy="1431926"/>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2" y="3592752"/>
            <a:ext cx="1909233" cy="1431925"/>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4" y="587991"/>
            <a:ext cx="1909233" cy="1431925"/>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4" y="3855260"/>
            <a:ext cx="1909233" cy="1431925"/>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448396"/>
            <a:ext cx="793794" cy="939689"/>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154884"/>
            <a:ext cx="1041276" cy="780957"/>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8" y="1087984"/>
            <a:ext cx="1218253" cy="913690"/>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1537445"/>
            <a:ext cx="1041276" cy="780957"/>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1996226"/>
            <a:ext cx="721308" cy="540981"/>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75732"/>
            <a:ext cx="1193676" cy="523361"/>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75732"/>
            <a:ext cx="1029028" cy="344917"/>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75732"/>
            <a:ext cx="590263" cy="459217"/>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3" y="3241338"/>
            <a:ext cx="1396887" cy="1047665"/>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2" y="4867474"/>
            <a:ext cx="1115939" cy="332827"/>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8000" y="4806630"/>
            <a:ext cx="1237019" cy="393671"/>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4806631"/>
            <a:ext cx="1211408" cy="393670"/>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3706489"/>
            <a:ext cx="611230" cy="458423"/>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4629427"/>
            <a:ext cx="778097" cy="56274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3868931"/>
            <a:ext cx="563524" cy="67317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361790"/>
            <a:ext cx="598416" cy="679278"/>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9" y="627595"/>
            <a:ext cx="910817" cy="68311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4" y="1089195"/>
            <a:ext cx="772993" cy="579745"/>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415237"/>
            <a:ext cx="610366" cy="457775"/>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439762"/>
            <a:ext cx="521764" cy="39132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46282"/>
            <a:ext cx="910818" cy="563125"/>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46281"/>
            <a:ext cx="473874" cy="459758"/>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9" y="212200"/>
            <a:ext cx="1128521" cy="84639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562202"/>
            <a:ext cx="277280" cy="680994"/>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546373"/>
            <a:ext cx="969734" cy="727301"/>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994857"/>
            <a:ext cx="608190" cy="456143"/>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2" y="4208571"/>
            <a:ext cx="738345" cy="553759"/>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3" y="3931691"/>
            <a:ext cx="738345" cy="55375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5" y="3696125"/>
            <a:ext cx="738345" cy="553759"/>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4249883"/>
            <a:ext cx="605634" cy="454226"/>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2" y="3073382"/>
            <a:ext cx="553549" cy="415162"/>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7" y="3793409"/>
            <a:ext cx="553549" cy="415162"/>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3592751"/>
            <a:ext cx="503408" cy="415163"/>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3" y="506794"/>
            <a:ext cx="7125113" cy="693356"/>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355521"/>
            <a:ext cx="7125112" cy="3038578"/>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4463858"/>
            <a:ext cx="2133600" cy="273844"/>
          </a:xfrm>
          <a:prstGeom prst="rect">
            <a:avLst/>
          </a:prstGeom>
        </p:spPr>
        <p:txBody>
          <a:bodyPr vert="horz" lIns="91440" tIns="45720" rIns="91440" bIns="45720" rtlCol="0" anchor="b"/>
          <a:lstStyle>
            <a:lvl1pPr algn="r">
              <a:defRPr sz="900">
                <a:solidFill>
                  <a:schemeClr val="tx1">
                    <a:tint val="75000"/>
                  </a:schemeClr>
                </a:solidFill>
              </a:defRPr>
            </a:lvl1pPr>
          </a:lstStyle>
          <a:p>
            <a:fld id="{ABAE566A-41C7-4E77-A3C2-3923FC5E1E15}" type="datetime3">
              <a:rPr lang="en-US" smtClean="0"/>
              <a:pPr/>
              <a:t>7 April 2014</a:t>
            </a:fld>
            <a:endParaRPr lang="en-US"/>
          </a:p>
        </p:txBody>
      </p:sp>
      <p:sp>
        <p:nvSpPr>
          <p:cNvPr id="5" name="Footer Placeholder 4"/>
          <p:cNvSpPr>
            <a:spLocks noGrp="1"/>
          </p:cNvSpPr>
          <p:nvPr>
            <p:ph type="ftr" sz="quarter" idx="3"/>
          </p:nvPr>
        </p:nvSpPr>
        <p:spPr>
          <a:xfrm>
            <a:off x="1180946" y="4463858"/>
            <a:ext cx="5256399" cy="273844"/>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9" y="4463858"/>
            <a:ext cx="608287" cy="273844"/>
          </a:xfrm>
          <a:prstGeom prst="rect">
            <a:avLst/>
          </a:prstGeom>
        </p:spPr>
        <p:txBody>
          <a:bodyPr vert="horz" lIns="91440" tIns="45720" rIns="91440" bIns="45720" rtlCol="0" anchor="b"/>
          <a:lstStyle>
            <a:lvl1pPr algn="l">
              <a:defRPr sz="1800">
                <a:solidFill>
                  <a:schemeClr val="tx1">
                    <a:tint val="75000"/>
                  </a:schemeClr>
                </a:solidFill>
              </a:defRPr>
            </a:lvl1pPr>
          </a:lstStyle>
          <a:p>
            <a:fld id="{B6F15528-21DE-4FAA-801E-634DDDAF4B2B}" type="slidenum">
              <a:rPr lang="en-US" smtClean="0"/>
              <a:pPr/>
              <a:t>‹#›</a:t>
            </a:fld>
            <a:endParaRPr lang="en-US"/>
          </a:p>
        </p:txBody>
      </p:sp>
      <p:sp>
        <p:nvSpPr>
          <p:cNvPr id="55" name="Oval 54"/>
          <p:cNvSpPr>
            <a:spLocks noChangeAspect="1"/>
          </p:cNvSpPr>
          <p:nvPr/>
        </p:nvSpPr>
        <p:spPr>
          <a:xfrm>
            <a:off x="1583172" y="4090667"/>
            <a:ext cx="1909234" cy="1101501"/>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2537206"/>
            <a:ext cx="306310" cy="229733"/>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2652073"/>
            <a:ext cx="306310" cy="229733"/>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2766373"/>
            <a:ext cx="306310" cy="229733"/>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7" y="2024197"/>
            <a:ext cx="467627" cy="35072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2374916"/>
            <a:ext cx="458770" cy="344078"/>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9" y="2537207"/>
            <a:ext cx="352045" cy="2640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1936109"/>
            <a:ext cx="1360441" cy="1431926"/>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4" y="1796562"/>
            <a:ext cx="1218253" cy="913690"/>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iming>
    <p:tnLst>
      <p:par>
        <p:cTn id="1" dur="indefinite" restart="never" nodeType="tmRoot"/>
      </p:par>
    </p:tnLst>
  </p:timing>
  <p:hf sldNum="0" hdr="0" ftr="0"/>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Users\parham\Desktop\CSS\DWSlides\slide%2010\page_2.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Users\parham\Desktop\CSS\DWSlides\slide%2012\page.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Users\parham\Desktop\CSS\DWSlides\slide%2026\Main.html" TargetMode="Externa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Users\parham\Desktop\CSS\DWSlides\slide%2030\page.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Users\parham\Desktop\CSS\DWSlides\slide%2034\text.html" TargetMode="Externa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Users\parham\Desktop\CSS\DWSlides\slide%2042\div.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file:///C:\Users\parham\Desktop\CSS\DWSlides\slide%2048\translucent.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Users\parham\Desktop\CSS\DWSlides\slide%2010\page_1.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dirty="0" smtClean="0">
                <a:effectLst>
                  <a:outerShdw blurRad="50800" dist="38100" dir="2700000" algn="tl" rotWithShape="0">
                    <a:prstClr val="black">
                      <a:alpha val="40000"/>
                    </a:prstClr>
                  </a:outerShdw>
                </a:effectLst>
                <a:latin typeface="Montreal-Light" pitchFamily="2" charset="0"/>
              </a:rPr>
              <a:t>C</a:t>
            </a:r>
            <a:r>
              <a:rPr lang="en-US" dirty="0" smtClean="0">
                <a:effectLst>
                  <a:outerShdw blurRad="50800" dist="38100" dir="2700000" algn="tl" rotWithShape="0">
                    <a:prstClr val="black">
                      <a:alpha val="40000"/>
                    </a:prstClr>
                  </a:outerShdw>
                </a:effectLst>
                <a:latin typeface="Montreal-Light" pitchFamily="2" charset="0"/>
              </a:rPr>
              <a:t>SS </a:t>
            </a:r>
            <a:r>
              <a:rPr lang="en-US" sz="4800" dirty="0" smtClean="0">
                <a:effectLst>
                  <a:outerShdw blurRad="50800" dist="38100" dir="2700000" algn="tl" rotWithShape="0">
                    <a:prstClr val="black">
                      <a:alpha val="40000"/>
                    </a:prstClr>
                  </a:outerShdw>
                </a:effectLst>
                <a:latin typeface="Montreal-Light" pitchFamily="2" charset="0"/>
              </a:rPr>
              <a:t>D</a:t>
            </a:r>
            <a:r>
              <a:rPr lang="en-US" dirty="0" smtClean="0">
                <a:effectLst>
                  <a:outerShdw blurRad="50800" dist="38100" dir="2700000" algn="tl" rotWithShape="0">
                    <a:prstClr val="black">
                      <a:alpha val="40000"/>
                    </a:prstClr>
                  </a:outerShdw>
                </a:effectLst>
                <a:latin typeface="Montreal-Light" pitchFamily="2" charset="0"/>
              </a:rPr>
              <a:t>esigning </a:t>
            </a:r>
            <a:r>
              <a:rPr lang="en-US" sz="4800" dirty="0" smtClean="0">
                <a:effectLst>
                  <a:outerShdw blurRad="50800" dist="38100" dir="2700000" algn="tl" rotWithShape="0">
                    <a:prstClr val="black">
                      <a:alpha val="40000"/>
                    </a:prstClr>
                  </a:outerShdw>
                </a:effectLst>
                <a:latin typeface="Montreal-Light" pitchFamily="2" charset="0"/>
              </a:rPr>
              <a:t>L</a:t>
            </a:r>
            <a:r>
              <a:rPr lang="en-US" dirty="0" smtClean="0">
                <a:effectLst>
                  <a:outerShdw blurRad="50800" dist="38100" dir="2700000" algn="tl" rotWithShape="0">
                    <a:prstClr val="black">
                      <a:alpha val="40000"/>
                    </a:prstClr>
                  </a:outerShdw>
                </a:effectLst>
                <a:latin typeface="Montreal-Light" pitchFamily="2" charset="0"/>
              </a:rPr>
              <a:t>anguage </a:t>
            </a:r>
            <a:endParaRPr lang="en-US" dirty="0">
              <a:effectLst>
                <a:outerShdw blurRad="50800" dist="38100" dir="2700000" algn="tl" rotWithShape="0">
                  <a:prstClr val="black">
                    <a:alpha val="40000"/>
                  </a:prstClr>
                </a:outerShdw>
              </a:effectLst>
              <a:latin typeface="Montreal-Light" pitchFamily="2" charset="0"/>
            </a:endParaRPr>
          </a:p>
        </p:txBody>
      </p:sp>
      <p:sp>
        <p:nvSpPr>
          <p:cNvPr id="3" name="Subtitle 2"/>
          <p:cNvSpPr>
            <a:spLocks noGrp="1"/>
          </p:cNvSpPr>
          <p:nvPr>
            <p:ph type="subTitle" idx="1"/>
          </p:nvPr>
        </p:nvSpPr>
        <p:spPr>
          <a:xfrm>
            <a:off x="-1143000" y="5086350"/>
            <a:ext cx="7117180" cy="646065"/>
          </a:xfrm>
        </p:spPr>
        <p:txBody>
          <a:bodyPr/>
          <a:lstStyle/>
          <a:p>
            <a:r>
              <a:rPr lang="en-US" dirty="0" smtClean="0">
                <a:effectLst>
                  <a:outerShdw blurRad="38100" dist="38100" dir="2700000" algn="tl">
                    <a:srgbClr val="000000">
                      <a:alpha val="43137"/>
                    </a:srgbClr>
                  </a:outerShdw>
                </a:effectLst>
                <a:latin typeface="Montreal-Light" pitchFamily="2" charset="0"/>
              </a:rPr>
              <a:t>By Parham Azhang</a:t>
            </a:r>
            <a:endParaRPr lang="en-US" dirty="0">
              <a:effectLst>
                <a:outerShdw blurRad="38100" dist="38100" dir="2700000" algn="tl">
                  <a:srgbClr val="000000">
                    <a:alpha val="43137"/>
                  </a:srgbClr>
                </a:outerShdw>
              </a:effectLst>
              <a:latin typeface="Montreal-Light" pitchFamily="2" charset="0"/>
            </a:endParaRPr>
          </a:p>
        </p:txBody>
      </p:sp>
      <p:sp>
        <p:nvSpPr>
          <p:cNvPr id="5" name="Date Placeholder 4"/>
          <p:cNvSpPr>
            <a:spLocks noGrp="1"/>
          </p:cNvSpPr>
          <p:nvPr>
            <p:ph type="dt" sz="half" idx="10"/>
          </p:nvPr>
        </p:nvSpPr>
        <p:spPr/>
        <p:txBody>
          <a:bodyPr/>
          <a:lstStyle/>
          <a:p>
            <a:fld id="{971FDC28-6565-4AE8-AD4D-82C7E7E69B22}" type="datetime3">
              <a:rPr lang="en-US" sz="1100" spc="300" smtClean="0">
                <a:effectLst>
                  <a:outerShdw blurRad="38100" dist="38100" dir="2700000" algn="tl">
                    <a:srgbClr val="000000">
                      <a:alpha val="43137"/>
                    </a:srgbClr>
                  </a:outerShdw>
                </a:effectLst>
                <a:latin typeface="Montreal-Light" pitchFamily="2" charset="0"/>
              </a:rPr>
              <a:pPr/>
              <a:t>7 April 2014</a:t>
            </a:fld>
            <a:endParaRPr lang="en-US" spc="300" dirty="0">
              <a:effectLst>
                <a:outerShdw blurRad="38100" dist="38100" dir="2700000" algn="tl">
                  <a:srgbClr val="000000">
                    <a:alpha val="43137"/>
                  </a:srgbClr>
                </a:outerShdw>
              </a:effectLst>
              <a:latin typeface="Montreal-Light" pitchFamily="2" charset="0"/>
            </a:endParaRPr>
          </a:p>
        </p:txBody>
      </p:sp>
    </p:spTree>
    <p:extLst>
      <p:ext uri="{BB962C8B-B14F-4D97-AF65-F5344CB8AC3E}">
        <p14:creationId xmlns:p14="http://schemas.microsoft.com/office/powerpoint/2010/main" xmlns="" val="1958039191"/>
      </p:ext>
    </p:ext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7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750"/>
                            </p:stCondLst>
                            <p:childTnLst>
                              <p:par>
                                <p:cTn id="9" presetID="57" presetClass="path" presetSubtype="0" accel="50000" decel="50000" fill="hold" grpId="0" nodeType="afterEffect">
                                  <p:stCondLst>
                                    <p:cond delay="0"/>
                                  </p:stCondLst>
                                  <p:childTnLst>
                                    <p:animMotion origin="layout" path="M 0 0 L 0 -0.125 C 0 -0.181 0.069 -0.25 0.125 -0.25 L 0.25 -0.25 E" pathEditMode="relative" ptsTypes="">
                                      <p:cBhvr>
                                        <p:cTn id="10" dur="2500" fill="hold"/>
                                        <p:tgtEl>
                                          <p:spTgt spid="3">
                                            <p:txEl>
                                              <p:pRg st="0" end="0"/>
                                            </p:txEl>
                                          </p:spTgt>
                                        </p:tgtEl>
                                        <p:attrNameLst>
                                          <p:attrName>ppt_x</p:attrName>
                                          <p:attrName>ppt_y</p:attrName>
                                        </p:attrNameLst>
                                      </p:cBhvr>
                                    </p:animMotion>
                                  </p:childTnLst>
                                </p:cTn>
                              </p:par>
                            </p:childTnLst>
                          </p:cTn>
                        </p:par>
                        <p:par>
                          <p:cTn id="11" fill="hold">
                            <p:stCondLst>
                              <p:cond delay="5250"/>
                            </p:stCondLst>
                            <p:childTnLst>
                              <p:par>
                                <p:cTn id="12" presetID="10" presetClass="entr" presetSubtype="0" fill="hold" grpId="0" nodeType="afterEffect">
                                  <p:stCondLst>
                                    <p:cond delay="25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1" nodeType="clickEffect">
                                  <p:stCondLst>
                                    <p:cond delay="0"/>
                                  </p:stCondLst>
                                  <p:childTnLst>
                                    <p:animClr clrSpc="rgb" dir="cw">
                                      <p:cBhvr override="childStyle">
                                        <p:cTn id="18"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3" y="133350"/>
            <a:ext cx="7125113" cy="693356"/>
          </a:xfrm>
        </p:spPr>
        <p:txBody>
          <a:bodyPr/>
          <a:lstStyle/>
          <a:p>
            <a:r>
              <a:rPr lang="en-US" sz="4000" dirty="0" smtClean="0">
                <a:effectLst>
                  <a:outerShdw blurRad="50800" dist="38100" dir="2700000" algn="tl" rotWithShape="0">
                    <a:prstClr val="black">
                      <a:alpha val="40000"/>
                    </a:prstClr>
                  </a:outerShdw>
                </a:effectLst>
                <a:latin typeface="Montreal-Light" pitchFamily="2" charset="0"/>
              </a:rPr>
              <a:t>Benefits of CSS in an Example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104488" y="762000"/>
            <a:ext cx="7125112" cy="4381500"/>
          </a:xfrm>
        </p:spPr>
        <p:txBody>
          <a:bodyPr anchor="t">
            <a:normAutofit fontScale="92500" lnSpcReduction="10000"/>
          </a:bodyPr>
          <a:lstStyle/>
          <a:p>
            <a:pPr marL="0" indent="0" algn="r" rtl="1">
              <a:buNone/>
            </a:pPr>
            <a:r>
              <a:rPr lang="fa-IR" sz="1400" dirty="0" smtClean="0">
                <a:effectLst>
                  <a:outerShdw blurRad="38100" dist="38100" dir="2700000" algn="tl">
                    <a:srgbClr val="000000">
                      <a:alpha val="43137"/>
                    </a:srgbClr>
                  </a:outerShdw>
                </a:effectLst>
                <a:cs typeface="B Roya" pitchFamily="2" charset="-78"/>
              </a:rPr>
              <a:t> در حالت قبلی ما از چندین تگ </a:t>
            </a:r>
            <a:r>
              <a:rPr lang="en-US" sz="1400" dirty="0" smtClean="0">
                <a:effectLst>
                  <a:outerShdw blurRad="38100" dist="38100" dir="2700000" algn="tl">
                    <a:srgbClr val="000000">
                      <a:alpha val="43137"/>
                    </a:srgbClr>
                  </a:outerShdw>
                </a:effectLst>
                <a:cs typeface="B Roya" pitchFamily="2" charset="-78"/>
              </a:rPr>
              <a:t>HTML</a:t>
            </a:r>
            <a:r>
              <a:rPr lang="fa-IR" sz="1400" dirty="0" smtClean="0">
                <a:effectLst>
                  <a:outerShdw blurRad="38100" dist="38100" dir="2700000" algn="tl">
                    <a:srgbClr val="000000">
                      <a:alpha val="43137"/>
                    </a:srgbClr>
                  </a:outerShdw>
                </a:effectLst>
                <a:cs typeface="B Roya" pitchFamily="2" charset="-78"/>
              </a:rPr>
              <a:t> برای تعریف سبک یا استایل هر یک از سر تیتر ها به طور جداگانه استفاده کردیم ولی در کد </a:t>
            </a:r>
            <a:r>
              <a:rPr lang="en-US" sz="1400" dirty="0" smtClean="0">
                <a:effectLst>
                  <a:outerShdw blurRad="38100" dist="38100" dir="2700000" algn="tl">
                    <a:srgbClr val="000000">
                      <a:alpha val="43137"/>
                    </a:srgbClr>
                  </a:outerShdw>
                </a:effectLst>
                <a:cs typeface="B Roya" pitchFamily="2" charset="-78"/>
              </a:rPr>
              <a:t>HTML</a:t>
            </a:r>
            <a:r>
              <a:rPr lang="fa-IR" sz="1400" dirty="0" smtClean="0">
                <a:effectLst>
                  <a:outerShdw blurRad="38100" dist="38100" dir="2700000" algn="tl">
                    <a:srgbClr val="000000">
                      <a:alpha val="43137"/>
                    </a:srgbClr>
                  </a:outerShdw>
                </a:effectLst>
                <a:cs typeface="B Roya" pitchFamily="2" charset="-78"/>
              </a:rPr>
              <a:t> پایین با استفاده از یک کد </a:t>
            </a:r>
            <a:r>
              <a:rPr lang="en-US" sz="1400" dirty="0" smtClean="0">
                <a:effectLst>
                  <a:outerShdw blurRad="38100" dist="38100" dir="2700000" algn="tl">
                    <a:srgbClr val="000000">
                      <a:alpha val="43137"/>
                    </a:srgbClr>
                  </a:outerShdw>
                </a:effectLst>
                <a:cs typeface="B Roya" pitchFamily="2" charset="-78"/>
              </a:rPr>
              <a:t>CSS</a:t>
            </a:r>
            <a:r>
              <a:rPr lang="fa-IR" sz="1400" dirty="0" smtClean="0">
                <a:effectLst>
                  <a:outerShdw blurRad="38100" dist="38100" dir="2700000" algn="tl">
                    <a:srgbClr val="000000">
                      <a:alpha val="43137"/>
                    </a:srgbClr>
                  </a:outerShdw>
                </a:effectLst>
                <a:cs typeface="B Roya" pitchFamily="2" charset="-78"/>
              </a:rPr>
              <a:t> راه خود را خیلی کوتاه می کنیم :</a:t>
            </a:r>
            <a:endParaRPr lang="fa-IR" sz="1050" dirty="0" smtClean="0">
              <a:effectLst>
                <a:outerShdw blurRad="38100" dist="38100" dir="2700000" algn="tl">
                  <a:srgbClr val="000000">
                    <a:alpha val="43137"/>
                  </a:srgbClr>
                </a:outerShdw>
              </a:effectLst>
              <a:cs typeface="B Roya" pitchFamily="2" charset="-78"/>
            </a:endParaRPr>
          </a:p>
          <a:p>
            <a:pPr marL="0" indent="0">
              <a:buNone/>
            </a:pPr>
            <a:r>
              <a:rPr lang="en-US" sz="1050" dirty="0">
                <a:effectLst>
                  <a:outerShdw blurRad="38100" dist="38100" dir="2700000" algn="tl">
                    <a:srgbClr val="000000">
                      <a:alpha val="43137"/>
                    </a:srgbClr>
                  </a:outerShdw>
                </a:effectLst>
                <a:cs typeface="B Roya" pitchFamily="2" charset="-78"/>
              </a:rPr>
              <a:t>&lt;!DOCTYPE html PUBLIC "-//W3C//DTD XHTML 1.0 Transitional//EN" "http://www.w3.org/TR/xhtml1/DTD/xhtml1-transitional.dtd"&gt;</a:t>
            </a:r>
          </a:p>
          <a:p>
            <a:pPr marL="0" indent="0">
              <a:buNone/>
            </a:pPr>
            <a:r>
              <a:rPr lang="en-US" sz="1050" dirty="0">
                <a:effectLst>
                  <a:outerShdw blurRad="38100" dist="38100" dir="2700000" algn="tl">
                    <a:srgbClr val="000000">
                      <a:alpha val="43137"/>
                    </a:srgbClr>
                  </a:outerShdw>
                </a:effectLst>
                <a:cs typeface="B Roya" pitchFamily="2" charset="-78"/>
              </a:rPr>
              <a:t>&lt;html </a:t>
            </a:r>
            <a:r>
              <a:rPr lang="en-US" sz="1050" dirty="0" err="1">
                <a:effectLst>
                  <a:outerShdw blurRad="38100" dist="38100" dir="2700000" algn="tl">
                    <a:srgbClr val="000000">
                      <a:alpha val="43137"/>
                    </a:srgbClr>
                  </a:outerShdw>
                </a:effectLst>
                <a:cs typeface="B Roya" pitchFamily="2" charset="-78"/>
              </a:rPr>
              <a:t>xmlns</a:t>
            </a:r>
            <a:r>
              <a:rPr lang="en-US" sz="1050" dirty="0">
                <a:effectLst>
                  <a:outerShdw blurRad="38100" dist="38100" dir="2700000" algn="tl">
                    <a:srgbClr val="000000">
                      <a:alpha val="43137"/>
                    </a:srgbClr>
                  </a:outerShdw>
                </a:effectLst>
                <a:cs typeface="B Roya" pitchFamily="2" charset="-78"/>
              </a:rPr>
              <a:t>="http://www.w3.org/1999/xhtml"&gt;</a:t>
            </a:r>
          </a:p>
          <a:p>
            <a:pPr marL="0" indent="0">
              <a:buNone/>
            </a:pPr>
            <a:r>
              <a:rPr lang="en-US" sz="1050" dirty="0">
                <a:effectLst>
                  <a:outerShdw blurRad="38100" dist="38100" dir="2700000" algn="tl">
                    <a:srgbClr val="000000">
                      <a:alpha val="43137"/>
                    </a:srgbClr>
                  </a:outerShdw>
                </a:effectLst>
                <a:cs typeface="B Roya" pitchFamily="2" charset="-78"/>
              </a:rPr>
              <a:t>&lt;head</a:t>
            </a:r>
            <a:r>
              <a:rPr lang="en-US" sz="1050" dirty="0" smtClean="0">
                <a:effectLst>
                  <a:outerShdw blurRad="38100" dist="38100" dir="2700000" algn="tl">
                    <a:srgbClr val="000000">
                      <a:alpha val="43137"/>
                    </a:srgbClr>
                  </a:outerShdw>
                </a:effectLst>
                <a:cs typeface="B Roya" pitchFamily="2" charset="-78"/>
              </a:rPr>
              <a:t>&gt;</a:t>
            </a:r>
          </a:p>
          <a:p>
            <a:pPr marL="0" indent="0">
              <a:buNone/>
            </a:pPr>
            <a:r>
              <a:rPr lang="en-US" sz="1050" dirty="0" smtClean="0">
                <a:effectLst>
                  <a:outerShdw blurRad="38100" dist="38100" dir="2700000" algn="tl">
                    <a:srgbClr val="000000">
                      <a:alpha val="43137"/>
                    </a:srgbClr>
                  </a:outerShdw>
                </a:effectLst>
                <a:cs typeface="B Roya" pitchFamily="2" charset="-78"/>
              </a:rPr>
              <a:t>&lt;</a:t>
            </a:r>
            <a:r>
              <a:rPr lang="en-US" sz="1050" dirty="0">
                <a:effectLst>
                  <a:outerShdw blurRad="38100" dist="38100" dir="2700000" algn="tl">
                    <a:srgbClr val="000000">
                      <a:alpha val="43137"/>
                    </a:srgbClr>
                  </a:outerShdw>
                </a:effectLst>
                <a:cs typeface="B Roya" pitchFamily="2" charset="-78"/>
              </a:rPr>
              <a:t>title&gt;page_1&lt;/title</a:t>
            </a:r>
            <a:r>
              <a:rPr lang="en-US" sz="1050" dirty="0" smtClean="0">
                <a:effectLst>
                  <a:outerShdw blurRad="38100" dist="38100" dir="2700000" algn="tl">
                    <a:srgbClr val="000000">
                      <a:alpha val="43137"/>
                    </a:srgbClr>
                  </a:outerShdw>
                </a:effectLst>
                <a:cs typeface="B Roya" pitchFamily="2" charset="-78"/>
              </a:rPr>
              <a:t>&gt;</a:t>
            </a:r>
            <a:endParaRPr lang="en-US" sz="1050" dirty="0">
              <a:effectLst>
                <a:outerShdw blurRad="38100" dist="38100" dir="2700000" algn="tl">
                  <a:srgbClr val="000000">
                    <a:alpha val="43137"/>
                  </a:srgbClr>
                </a:outerShdw>
              </a:effectLst>
              <a:cs typeface="B Roya" pitchFamily="2" charset="-78"/>
            </a:endParaRPr>
          </a:p>
          <a:p>
            <a:pPr marL="0" indent="0">
              <a:buNone/>
            </a:pPr>
            <a:r>
              <a:rPr lang="en-US" sz="1050" dirty="0">
                <a:effectLst>
                  <a:outerShdw blurRad="38100" dist="38100" dir="2700000" algn="tl">
                    <a:srgbClr val="000000">
                      <a:alpha val="43137"/>
                    </a:srgbClr>
                  </a:outerShdw>
                </a:effectLst>
                <a:cs typeface="B Roya" pitchFamily="2" charset="-78"/>
              </a:rPr>
              <a:t>&lt;meta http-</a:t>
            </a:r>
            <a:r>
              <a:rPr lang="en-US" sz="1050" dirty="0" err="1">
                <a:effectLst>
                  <a:outerShdw blurRad="38100" dist="38100" dir="2700000" algn="tl">
                    <a:srgbClr val="000000">
                      <a:alpha val="43137"/>
                    </a:srgbClr>
                  </a:outerShdw>
                </a:effectLst>
                <a:cs typeface="B Roya" pitchFamily="2" charset="-78"/>
              </a:rPr>
              <a:t>equiv</a:t>
            </a:r>
            <a:r>
              <a:rPr lang="en-US" sz="1050" dirty="0">
                <a:effectLst>
                  <a:outerShdw blurRad="38100" dist="38100" dir="2700000" algn="tl">
                    <a:srgbClr val="000000">
                      <a:alpha val="43137"/>
                    </a:srgbClr>
                  </a:outerShdw>
                </a:effectLst>
                <a:cs typeface="B Roya" pitchFamily="2" charset="-78"/>
              </a:rPr>
              <a:t>="Content-Type" content="text/html; charset=utf-8" </a:t>
            </a:r>
            <a:r>
              <a:rPr lang="en-US" sz="1050" dirty="0" smtClean="0">
                <a:effectLst>
                  <a:outerShdw blurRad="38100" dist="38100" dir="2700000" algn="tl">
                    <a:srgbClr val="000000">
                      <a:alpha val="43137"/>
                    </a:srgbClr>
                  </a:outerShdw>
                </a:effectLst>
                <a:cs typeface="B Roya" pitchFamily="2" charset="-78"/>
              </a:rPr>
              <a:t>/&gt;</a:t>
            </a:r>
            <a:endParaRPr lang="fa-IR" sz="1050" dirty="0" smtClean="0">
              <a:effectLst>
                <a:outerShdw blurRad="38100" dist="38100" dir="2700000" algn="tl">
                  <a:srgbClr val="000000">
                    <a:alpha val="43137"/>
                  </a:srgbClr>
                </a:outerShdw>
              </a:effectLst>
              <a:cs typeface="B Roya" pitchFamily="2" charset="-78"/>
            </a:endParaRPr>
          </a:p>
          <a:p>
            <a:pPr marL="0" indent="0">
              <a:buNone/>
            </a:pPr>
            <a:r>
              <a:rPr lang="en-US" sz="1050" dirty="0" smtClean="0">
                <a:effectLst>
                  <a:outerShdw blurRad="38100" dist="38100" dir="2700000" algn="tl">
                    <a:srgbClr val="000000">
                      <a:alpha val="43137"/>
                    </a:srgbClr>
                  </a:outerShdw>
                </a:effectLst>
                <a:cs typeface="B Roya" pitchFamily="2" charset="-78"/>
              </a:rPr>
              <a:t>&lt;style type=“text/</a:t>
            </a:r>
            <a:r>
              <a:rPr lang="en-US" sz="1050" dirty="0" err="1" smtClean="0">
                <a:effectLst>
                  <a:outerShdw blurRad="38100" dist="38100" dir="2700000" algn="tl">
                    <a:srgbClr val="000000">
                      <a:alpha val="43137"/>
                    </a:srgbClr>
                  </a:outerShdw>
                </a:effectLst>
                <a:cs typeface="B Roya" pitchFamily="2" charset="-78"/>
              </a:rPr>
              <a:t>css</a:t>
            </a:r>
            <a:r>
              <a:rPr lang="en-US" sz="1050" dirty="0" smtClean="0">
                <a:effectLst>
                  <a:outerShdw blurRad="38100" dist="38100" dir="2700000" algn="tl">
                    <a:srgbClr val="000000">
                      <a:alpha val="43137"/>
                    </a:srgbClr>
                  </a:outerShdw>
                </a:effectLst>
                <a:cs typeface="B Roya" pitchFamily="2" charset="-78"/>
              </a:rPr>
              <a:t>”&gt;</a:t>
            </a:r>
            <a:endParaRPr lang="fa-IR" sz="1050" dirty="0" smtClean="0">
              <a:effectLst>
                <a:outerShdw blurRad="38100" dist="38100" dir="2700000" algn="tl">
                  <a:srgbClr val="000000">
                    <a:alpha val="43137"/>
                  </a:srgbClr>
                </a:outerShdw>
              </a:effectLst>
              <a:cs typeface="B Roya" pitchFamily="2" charset="-78"/>
            </a:endParaRPr>
          </a:p>
          <a:p>
            <a:pPr marL="0" indent="0">
              <a:buNone/>
            </a:pPr>
            <a:r>
              <a:rPr lang="en-US" sz="1050" dirty="0" smtClean="0">
                <a:effectLst>
                  <a:outerShdw blurRad="38100" dist="38100" dir="2700000" algn="tl">
                    <a:srgbClr val="000000">
                      <a:alpha val="43137"/>
                    </a:srgbClr>
                  </a:outerShdw>
                </a:effectLst>
                <a:cs typeface="B Roya" pitchFamily="2" charset="-78"/>
              </a:rPr>
              <a:t>h1,h2</a:t>
            </a:r>
            <a:r>
              <a:rPr lang="fa-IR" sz="1050" dirty="0" smtClean="0">
                <a:effectLst>
                  <a:outerShdw blurRad="38100" dist="38100" dir="2700000" algn="tl">
                    <a:srgbClr val="000000">
                      <a:alpha val="43137"/>
                    </a:srgbClr>
                  </a:outerShdw>
                </a:effectLst>
                <a:cs typeface="B Roya" pitchFamily="2" charset="-78"/>
              </a:rPr>
              <a:t>}</a:t>
            </a:r>
            <a:r>
              <a:rPr lang="en-US" sz="1050" dirty="0" smtClean="0">
                <a:effectLst>
                  <a:outerShdw blurRad="38100" dist="38100" dir="2700000" algn="tl">
                    <a:srgbClr val="000000">
                      <a:alpha val="43137"/>
                    </a:srgbClr>
                  </a:outerShdw>
                </a:effectLst>
                <a:cs typeface="B Roya" pitchFamily="2" charset="-78"/>
              </a:rPr>
              <a:t>font-family: sans-serif ;color:#3366CC; </a:t>
            </a:r>
            <a:r>
              <a:rPr lang="en-US" sz="1050" dirty="0">
                <a:effectLst>
                  <a:outerShdw blurRad="38100" dist="38100" dir="2700000" algn="tl">
                    <a:srgbClr val="000000">
                      <a:alpha val="43137"/>
                    </a:srgbClr>
                  </a:outerShdw>
                </a:effectLst>
                <a:cs typeface="B Roya" pitchFamily="2" charset="-78"/>
              </a:rPr>
              <a:t>font size:12px;</a:t>
            </a:r>
            <a:r>
              <a:rPr lang="fa-IR" sz="1050" dirty="0">
                <a:effectLst>
                  <a:outerShdw blurRad="38100" dist="38100" dir="2700000" algn="tl">
                    <a:srgbClr val="000000">
                      <a:alpha val="43137"/>
                    </a:srgbClr>
                  </a:outerShdw>
                </a:effectLst>
                <a:cs typeface="B Roya" pitchFamily="2" charset="-78"/>
              </a:rPr>
              <a:t> </a:t>
            </a:r>
            <a:r>
              <a:rPr lang="fa-IR" sz="1050" dirty="0" smtClean="0">
                <a:effectLst>
                  <a:outerShdw blurRad="38100" dist="38100" dir="2700000" algn="tl">
                    <a:srgbClr val="000000">
                      <a:alpha val="43137"/>
                    </a:srgbClr>
                  </a:outerShdw>
                </a:effectLst>
                <a:cs typeface="B Roya" pitchFamily="2" charset="-78"/>
              </a:rPr>
              <a:t>{</a:t>
            </a:r>
            <a:endParaRPr lang="en-US" sz="1050" dirty="0" smtClean="0">
              <a:effectLst>
                <a:outerShdw blurRad="38100" dist="38100" dir="2700000" algn="tl">
                  <a:srgbClr val="000000">
                    <a:alpha val="43137"/>
                  </a:srgbClr>
                </a:outerShdw>
              </a:effectLst>
              <a:cs typeface="B Roya" pitchFamily="2" charset="-78"/>
            </a:endParaRPr>
          </a:p>
          <a:p>
            <a:pPr marL="0" indent="0">
              <a:buNone/>
            </a:pPr>
            <a:r>
              <a:rPr lang="en-US" sz="1050" dirty="0" smtClean="0">
                <a:effectLst>
                  <a:outerShdw blurRad="38100" dist="38100" dir="2700000" algn="tl">
                    <a:srgbClr val="000000">
                      <a:alpha val="43137"/>
                    </a:srgbClr>
                  </a:outerShdw>
                </a:effectLst>
                <a:cs typeface="B Roya" pitchFamily="2" charset="-78"/>
              </a:rPr>
              <a:t>&lt;/style&gt;</a:t>
            </a:r>
          </a:p>
          <a:p>
            <a:pPr marL="0" indent="0">
              <a:buNone/>
            </a:pPr>
            <a:r>
              <a:rPr lang="en-US" sz="1050" dirty="0" smtClean="0">
                <a:effectLst>
                  <a:outerShdw blurRad="38100" dist="38100" dir="2700000" algn="tl">
                    <a:srgbClr val="000000">
                      <a:alpha val="43137"/>
                    </a:srgbClr>
                  </a:outerShdw>
                </a:effectLst>
                <a:cs typeface="B Roya" pitchFamily="2" charset="-78"/>
              </a:rPr>
              <a:t>&lt;/</a:t>
            </a:r>
            <a:r>
              <a:rPr lang="en-US" sz="1050" dirty="0">
                <a:effectLst>
                  <a:outerShdw blurRad="38100" dist="38100" dir="2700000" algn="tl">
                    <a:srgbClr val="000000">
                      <a:alpha val="43137"/>
                    </a:srgbClr>
                  </a:outerShdw>
                </a:effectLst>
                <a:cs typeface="B Roya" pitchFamily="2" charset="-78"/>
              </a:rPr>
              <a:t>head</a:t>
            </a:r>
            <a:r>
              <a:rPr lang="en-US" sz="1050" dirty="0" smtClean="0">
                <a:effectLst>
                  <a:outerShdw blurRad="38100" dist="38100" dir="2700000" algn="tl">
                    <a:srgbClr val="000000">
                      <a:alpha val="43137"/>
                    </a:srgbClr>
                  </a:outerShdw>
                </a:effectLst>
                <a:cs typeface="B Roya" pitchFamily="2" charset="-78"/>
              </a:rPr>
              <a:t>&gt;</a:t>
            </a:r>
            <a:endParaRPr lang="en-US" sz="1050" dirty="0">
              <a:effectLst>
                <a:outerShdw blurRad="38100" dist="38100" dir="2700000" algn="tl">
                  <a:srgbClr val="000000">
                    <a:alpha val="43137"/>
                  </a:srgbClr>
                </a:outerShdw>
              </a:effectLst>
              <a:cs typeface="B Roya" pitchFamily="2" charset="-78"/>
            </a:endParaRPr>
          </a:p>
          <a:p>
            <a:pPr marL="0" indent="0">
              <a:buNone/>
            </a:pPr>
            <a:r>
              <a:rPr lang="en-US" sz="1050" dirty="0">
                <a:effectLst>
                  <a:outerShdw blurRad="38100" dist="38100" dir="2700000" algn="tl">
                    <a:srgbClr val="000000">
                      <a:alpha val="43137"/>
                    </a:srgbClr>
                  </a:outerShdw>
                </a:effectLst>
                <a:cs typeface="B Roya" pitchFamily="2" charset="-78"/>
              </a:rPr>
              <a:t>&lt;body</a:t>
            </a:r>
            <a:r>
              <a:rPr lang="en-US" sz="1050" dirty="0" smtClean="0">
                <a:effectLst>
                  <a:outerShdw blurRad="38100" dist="38100" dir="2700000" algn="tl">
                    <a:srgbClr val="000000">
                      <a:alpha val="43137"/>
                    </a:srgbClr>
                  </a:outerShdw>
                </a:effectLst>
                <a:cs typeface="B Roya" pitchFamily="2" charset="-78"/>
              </a:rPr>
              <a:t>&gt;</a:t>
            </a:r>
          </a:p>
          <a:p>
            <a:pPr marL="0" indent="0">
              <a:buNone/>
            </a:pPr>
            <a:r>
              <a:rPr lang="en-US" sz="1050" dirty="0" smtClean="0">
                <a:effectLst>
                  <a:outerShdw blurRad="38100" dist="38100" dir="2700000" algn="tl">
                    <a:srgbClr val="000000">
                      <a:alpha val="43137"/>
                    </a:srgbClr>
                  </a:outerShdw>
                </a:effectLst>
                <a:cs typeface="B Roya" pitchFamily="2" charset="-78"/>
              </a:rPr>
              <a:t>&lt;h1&gt;First Title&lt;/h1&gt;</a:t>
            </a:r>
          </a:p>
          <a:p>
            <a:pPr marL="0" indent="0">
              <a:buNone/>
            </a:pPr>
            <a:r>
              <a:rPr lang="en-US" sz="1050" dirty="0" smtClean="0">
                <a:effectLst>
                  <a:outerShdw blurRad="38100" dist="38100" dir="2700000" algn="tl">
                    <a:srgbClr val="000000">
                      <a:alpha val="43137"/>
                    </a:srgbClr>
                  </a:outerShdw>
                </a:effectLst>
                <a:cs typeface="B Roya" pitchFamily="2" charset="-78"/>
              </a:rPr>
              <a:t>&lt;p&gt;…&lt;/p&gt;</a:t>
            </a:r>
            <a:endParaRPr lang="en-US" sz="1050" dirty="0">
              <a:effectLst>
                <a:outerShdw blurRad="38100" dist="38100" dir="2700000" algn="tl">
                  <a:srgbClr val="000000">
                    <a:alpha val="43137"/>
                  </a:srgbClr>
                </a:outerShdw>
              </a:effectLst>
              <a:cs typeface="B Roya" pitchFamily="2" charset="-78"/>
            </a:endParaRPr>
          </a:p>
          <a:p>
            <a:pPr marL="0" indent="0">
              <a:buNone/>
            </a:pPr>
            <a:endParaRPr lang="en-US" sz="1050" dirty="0" smtClean="0">
              <a:effectLst>
                <a:outerShdw blurRad="38100" dist="38100" dir="2700000" algn="tl">
                  <a:srgbClr val="000000">
                    <a:alpha val="43137"/>
                  </a:srgbClr>
                </a:outerShdw>
              </a:effectLst>
              <a:cs typeface="B Roya" pitchFamily="2" charset="-78"/>
            </a:endParaRPr>
          </a:p>
          <a:p>
            <a:pPr marL="0" indent="0">
              <a:buNone/>
            </a:pPr>
            <a:r>
              <a:rPr lang="en-US" sz="1050" dirty="0" smtClean="0">
                <a:effectLst>
                  <a:outerShdw blurRad="38100" dist="38100" dir="2700000" algn="tl">
                    <a:srgbClr val="000000">
                      <a:alpha val="43137"/>
                    </a:srgbClr>
                  </a:outerShdw>
                </a:effectLst>
                <a:cs typeface="B Roya" pitchFamily="2" charset="-78"/>
              </a:rPr>
              <a:t>&lt;/</a:t>
            </a:r>
            <a:r>
              <a:rPr lang="en-US" sz="1050" dirty="0">
                <a:effectLst>
                  <a:outerShdw blurRad="38100" dist="38100" dir="2700000" algn="tl">
                    <a:srgbClr val="000000">
                      <a:alpha val="43137"/>
                    </a:srgbClr>
                  </a:outerShdw>
                </a:effectLst>
                <a:cs typeface="B Roya" pitchFamily="2" charset="-78"/>
              </a:rPr>
              <a:t>body</a:t>
            </a:r>
            <a:r>
              <a:rPr lang="en-US" sz="1050" dirty="0" smtClean="0">
                <a:effectLst>
                  <a:outerShdw blurRad="38100" dist="38100" dir="2700000" algn="tl">
                    <a:srgbClr val="000000">
                      <a:alpha val="43137"/>
                    </a:srgbClr>
                  </a:outerShdw>
                </a:effectLst>
                <a:cs typeface="B Roya" pitchFamily="2" charset="-78"/>
              </a:rPr>
              <a:t>&gt;</a:t>
            </a:r>
            <a:endParaRPr lang="en-US" sz="1050" dirty="0">
              <a:effectLst>
                <a:outerShdw blurRad="38100" dist="38100" dir="2700000" algn="tl">
                  <a:srgbClr val="000000">
                    <a:alpha val="43137"/>
                  </a:srgbClr>
                </a:outerShdw>
              </a:effectLst>
              <a:cs typeface="B Roya" pitchFamily="2" charset="-78"/>
            </a:endParaRPr>
          </a:p>
          <a:p>
            <a:pPr marL="0" indent="0">
              <a:buNone/>
            </a:pPr>
            <a:r>
              <a:rPr lang="en-US" sz="1050" dirty="0">
                <a:effectLst>
                  <a:outerShdw blurRad="38100" dist="38100" dir="2700000" algn="tl">
                    <a:srgbClr val="000000">
                      <a:alpha val="43137"/>
                    </a:srgbClr>
                  </a:outerShdw>
                </a:effectLst>
                <a:cs typeface="B Roya" pitchFamily="2" charset="-78"/>
              </a:rPr>
              <a:t>&lt;/html&gt; </a:t>
            </a:r>
          </a:p>
        </p:txBody>
      </p:sp>
      <p:pic>
        <p:nvPicPr>
          <p:cNvPr id="5" name="Picture 4">
            <a:hlinkClick r:id="rId2" action="ppaction://hlinkfile"/>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1988" y="4181680"/>
            <a:ext cx="838200" cy="838200"/>
          </a:xfrm>
          <a:prstGeom prst="rect">
            <a:avLst/>
          </a:prstGeom>
        </p:spPr>
      </p:pic>
      <p:sp>
        <p:nvSpPr>
          <p:cNvPr id="7" name="TextBox 6"/>
          <p:cNvSpPr txBox="1"/>
          <p:nvPr/>
        </p:nvSpPr>
        <p:spPr>
          <a:xfrm rot="5400000">
            <a:off x="1224634" y="4189052"/>
            <a:ext cx="358464" cy="369332"/>
          </a:xfrm>
          <a:prstGeom prst="rect">
            <a:avLst/>
          </a:prstGeom>
          <a:noFill/>
        </p:spPr>
        <p:txBody>
          <a:bodyPr wrap="square" rtlCol="0">
            <a:spAutoFit/>
          </a:bodyPr>
          <a:lstStyle/>
          <a:p>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
        <p:nvSpPr>
          <p:cNvPr id="8" name="Content Placeholder 5"/>
          <p:cNvSpPr txBox="1">
            <a:spLocks/>
          </p:cNvSpPr>
          <p:nvPr/>
        </p:nvSpPr>
        <p:spPr>
          <a:xfrm>
            <a:off x="5105400" y="1733550"/>
            <a:ext cx="3124200" cy="2895600"/>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lgn="r" rtl="1">
              <a:buFont typeface="Wingdings 2" charset="2"/>
              <a:buNone/>
            </a:pPr>
            <a:r>
              <a:rPr lang="fa-IR" sz="1400" dirty="0" smtClean="0">
                <a:effectLst>
                  <a:outerShdw blurRad="38100" dist="38100" dir="2700000" algn="tl">
                    <a:srgbClr val="000000">
                      <a:alpha val="43137"/>
                    </a:srgbClr>
                  </a:outerShdw>
                </a:effectLst>
                <a:cs typeface="B Roya" pitchFamily="2" charset="-78"/>
              </a:rPr>
              <a:t>تمامی کد های مربوط به این شیوه در بین تگ </a:t>
            </a:r>
            <a:r>
              <a:rPr lang="en-US" sz="1400" dirty="0" smtClean="0">
                <a:effectLst>
                  <a:outerShdw blurRad="38100" dist="38100" dir="2700000" algn="tl">
                    <a:srgbClr val="000000">
                      <a:alpha val="43137"/>
                    </a:srgbClr>
                  </a:outerShdw>
                </a:effectLst>
                <a:cs typeface="B Roya" pitchFamily="2" charset="-78"/>
              </a:rPr>
              <a:t>&lt;style&gt;</a:t>
            </a:r>
            <a:r>
              <a:rPr lang="fa-IR" sz="1400" dirty="0" smtClean="0">
                <a:effectLst>
                  <a:outerShdw blurRad="38100" dist="38100" dir="2700000" algn="tl">
                    <a:srgbClr val="000000">
                      <a:alpha val="43137"/>
                    </a:srgbClr>
                  </a:outerShdw>
                </a:effectLst>
                <a:cs typeface="B Roya" pitchFamily="2" charset="-78"/>
              </a:rPr>
              <a:t> دربخش بالای کد ها و بالای تگ </a:t>
            </a:r>
            <a:r>
              <a:rPr lang="en-US" sz="1400" dirty="0" smtClean="0">
                <a:effectLst>
                  <a:outerShdw blurRad="38100" dist="38100" dir="2700000" algn="tl">
                    <a:srgbClr val="000000">
                      <a:alpha val="43137"/>
                    </a:srgbClr>
                  </a:outerShdw>
                </a:effectLst>
                <a:cs typeface="B Roya" pitchFamily="2" charset="-78"/>
              </a:rPr>
              <a:t>&lt;head&gt;</a:t>
            </a:r>
            <a:r>
              <a:rPr lang="fa-IR" sz="1400" dirty="0" smtClean="0">
                <a:effectLst>
                  <a:outerShdw blurRad="38100" dist="38100" dir="2700000" algn="tl">
                    <a:srgbClr val="000000">
                      <a:alpha val="43137"/>
                    </a:srgbClr>
                  </a:outerShdw>
                </a:effectLst>
                <a:cs typeface="B Roya" pitchFamily="2" charset="-78"/>
              </a:rPr>
              <a:t> قرار می گیرند .</a:t>
            </a:r>
          </a:p>
          <a:p>
            <a:pPr marL="0" indent="0" algn="r" rtl="1">
              <a:buNone/>
            </a:pPr>
            <a:r>
              <a:rPr lang="fa-IR" sz="1400" dirty="0" smtClean="0">
                <a:effectLst>
                  <a:outerShdw blurRad="38100" dist="38100" dir="2700000" algn="tl">
                    <a:srgbClr val="000000">
                      <a:alpha val="43137"/>
                    </a:srgbClr>
                  </a:outerShdw>
                </a:effectLst>
                <a:cs typeface="B Roya" pitchFamily="2" charset="-78"/>
              </a:rPr>
              <a:t>اگرچه این روش یعنی استفاده از تگ </a:t>
            </a:r>
            <a:r>
              <a:rPr lang="en-US" sz="1400" dirty="0" smtClean="0">
                <a:effectLst>
                  <a:outerShdw blurRad="38100" dist="38100" dir="2700000" algn="tl">
                    <a:srgbClr val="000000">
                      <a:alpha val="43137"/>
                    </a:srgbClr>
                  </a:outerShdw>
                </a:effectLst>
                <a:cs typeface="B Roya" pitchFamily="2" charset="-78"/>
              </a:rPr>
              <a:t>&lt;style&gt;</a:t>
            </a:r>
            <a:r>
              <a:rPr lang="fa-IR" sz="1400" dirty="0" smtClean="0">
                <a:effectLst>
                  <a:outerShdw blurRad="38100" dist="38100" dir="2700000" algn="tl">
                    <a:srgbClr val="000000">
                      <a:alpha val="43137"/>
                    </a:srgbClr>
                  </a:outerShdw>
                </a:effectLst>
                <a:cs typeface="B Roya" pitchFamily="2" charset="-78"/>
              </a:rPr>
              <a:t> مناسب برای این کار به نظر می</a:t>
            </a:r>
            <a:r>
              <a:rPr lang="en-US" sz="1400" dirty="0" smtClean="0">
                <a:effectLst>
                  <a:outerShdw blurRad="38100" dist="38100" dir="2700000" algn="tl">
                    <a:srgbClr val="000000">
                      <a:alpha val="43137"/>
                    </a:srgbClr>
                  </a:outerShdw>
                </a:effectLst>
                <a:cs typeface="B Roya" pitchFamily="2" charset="-78"/>
              </a:rPr>
              <a:t> </a:t>
            </a:r>
            <a:r>
              <a:rPr lang="fa-IR" sz="1400" dirty="0" smtClean="0">
                <a:effectLst>
                  <a:outerShdw blurRad="38100" dist="38100" dir="2700000" algn="tl">
                    <a:srgbClr val="000000">
                      <a:alpha val="43137"/>
                    </a:srgbClr>
                  </a:outerShdw>
                </a:effectLst>
                <a:cs typeface="B Roya" pitchFamily="2" charset="-78"/>
              </a:rPr>
              <a:t>رسد ؛</a:t>
            </a:r>
          </a:p>
          <a:p>
            <a:pPr marL="0" indent="0" algn="r" rtl="1">
              <a:buNone/>
            </a:pPr>
            <a:r>
              <a:rPr lang="fa-IR" sz="1400" dirty="0" smtClean="0">
                <a:effectLst>
                  <a:outerShdw blurRad="38100" dist="38100" dir="2700000" algn="tl">
                    <a:srgbClr val="000000">
                      <a:alpha val="43137"/>
                    </a:srgbClr>
                  </a:outerShdw>
                </a:effectLst>
                <a:cs typeface="B Roya" pitchFamily="2" charset="-78"/>
              </a:rPr>
              <a:t>امّا </a:t>
            </a:r>
          </a:p>
          <a:p>
            <a:pPr marL="0" indent="0" algn="r" rtl="1">
              <a:buNone/>
            </a:pPr>
            <a:r>
              <a:rPr lang="fa-IR" sz="1400" dirty="0">
                <a:effectLst>
                  <a:outerShdw blurRad="38100" dist="38100" dir="2700000" algn="tl">
                    <a:srgbClr val="000000">
                      <a:alpha val="43137"/>
                    </a:srgbClr>
                  </a:outerShdw>
                </a:effectLst>
                <a:cs typeface="B Roya" pitchFamily="2" charset="-78"/>
              </a:rPr>
              <a:t>تگ </a:t>
            </a:r>
            <a:r>
              <a:rPr lang="en-US" sz="1400" dirty="0">
                <a:effectLst>
                  <a:outerShdw blurRad="38100" dist="38100" dir="2700000" algn="tl">
                    <a:srgbClr val="000000">
                      <a:alpha val="43137"/>
                    </a:srgbClr>
                  </a:outerShdw>
                </a:effectLst>
                <a:cs typeface="B Roya" pitchFamily="2" charset="-78"/>
              </a:rPr>
              <a:t>&lt;style</a:t>
            </a:r>
            <a:r>
              <a:rPr lang="en-US" sz="1400" dirty="0" smtClean="0">
                <a:effectLst>
                  <a:outerShdw blurRad="38100" dist="38100" dir="2700000" algn="tl">
                    <a:srgbClr val="000000">
                      <a:alpha val="43137"/>
                    </a:srgbClr>
                  </a:outerShdw>
                </a:effectLst>
                <a:cs typeface="B Roya" pitchFamily="2" charset="-78"/>
              </a:rPr>
              <a:t>&gt;</a:t>
            </a:r>
            <a:r>
              <a:rPr lang="fa-IR" sz="1400" dirty="0" smtClean="0">
                <a:effectLst>
                  <a:outerShdw blurRad="38100" dist="38100" dir="2700000" algn="tl">
                    <a:srgbClr val="000000">
                      <a:alpha val="43137"/>
                    </a:srgbClr>
                  </a:outerShdw>
                </a:effectLst>
                <a:cs typeface="B Roya" pitchFamily="2" charset="-78"/>
              </a:rPr>
              <a:t> یک ضعف عمده دارد خصوصاً اگر شما بخواهید یک سبک خاص را در تمامی وب سایت خود استفاده کنید، مجبور خواهید بود که این سبک خاص را داخل </a:t>
            </a:r>
            <a:r>
              <a:rPr lang="fa-IR" sz="1400" dirty="0">
                <a:effectLst>
                  <a:outerShdw blurRad="38100" dist="38100" dir="2700000" algn="tl">
                    <a:srgbClr val="000000">
                      <a:alpha val="43137"/>
                    </a:srgbClr>
                  </a:outerShdw>
                </a:effectLst>
                <a:cs typeface="B Roya" pitchFamily="2" charset="-78"/>
              </a:rPr>
              <a:t>تگ </a:t>
            </a:r>
            <a:r>
              <a:rPr lang="en-US" sz="1400" dirty="0">
                <a:effectLst>
                  <a:outerShdw blurRad="38100" dist="38100" dir="2700000" algn="tl">
                    <a:srgbClr val="000000">
                      <a:alpha val="43137"/>
                    </a:srgbClr>
                  </a:outerShdw>
                </a:effectLst>
                <a:cs typeface="B Roya" pitchFamily="2" charset="-78"/>
              </a:rPr>
              <a:t>&lt;style&gt;</a:t>
            </a:r>
            <a:r>
              <a:rPr lang="fa-IR" sz="1400" dirty="0">
                <a:effectLst>
                  <a:outerShdw blurRad="38100" dist="38100" dir="2700000" algn="tl">
                    <a:srgbClr val="000000">
                      <a:alpha val="43137"/>
                    </a:srgbClr>
                  </a:outerShdw>
                </a:effectLst>
                <a:cs typeface="B Roya" pitchFamily="2" charset="-78"/>
              </a:rPr>
              <a:t> </a:t>
            </a:r>
            <a:r>
              <a:rPr lang="fa-IR" sz="1400" dirty="0" smtClean="0">
                <a:effectLst>
                  <a:outerShdw blurRad="38100" dist="38100" dir="2700000" algn="tl">
                    <a:srgbClr val="000000">
                      <a:alpha val="43137"/>
                    </a:srgbClr>
                  </a:outerShdw>
                </a:effectLst>
                <a:cs typeface="B Roya" pitchFamily="2" charset="-78"/>
              </a:rPr>
              <a:t>قرار دهید و در بالای تمامی صفحات سایتتان تکرار کنید .</a:t>
            </a:r>
            <a:endParaRPr lang="en-US" sz="1400" dirty="0">
              <a:effectLst>
                <a:outerShdw blurRad="38100" dist="38100" dir="2700000" algn="tl">
                  <a:srgbClr val="000000">
                    <a:alpha val="43137"/>
                  </a:srgbClr>
                </a:outerShdw>
              </a:effectLst>
              <a:cs typeface="B Roya" pitchFamily="2" charset="-78"/>
            </a:endParaRPr>
          </a:p>
        </p:txBody>
      </p:sp>
      <p:sp>
        <p:nvSpPr>
          <p:cNvPr id="9" name="TextBox 8"/>
          <p:cNvSpPr txBox="1"/>
          <p:nvPr/>
        </p:nvSpPr>
        <p:spPr>
          <a:xfrm>
            <a:off x="1103814" y="937315"/>
            <a:ext cx="2972212" cy="369332"/>
          </a:xfrm>
          <a:prstGeom prst="rect">
            <a:avLst/>
          </a:prstGeom>
          <a:noFill/>
        </p:spPr>
        <p:txBody>
          <a:bodyPr wrap="square" rtlCol="0">
            <a:spAutoFit/>
          </a:bodyPr>
          <a:lstStyle/>
          <a:p>
            <a:r>
              <a:rPr lang="en-US" dirty="0" smtClean="0">
                <a:solidFill>
                  <a:schemeClr val="bg1"/>
                </a:solidFill>
              </a:rPr>
              <a:t>File:Title.html</a:t>
            </a:r>
            <a:endParaRPr lang="en-US" dirty="0">
              <a:solidFill>
                <a:schemeClr val="bg1"/>
              </a:solidFill>
            </a:endParaRPr>
          </a:p>
        </p:txBody>
      </p:sp>
    </p:spTree>
    <p:extLst>
      <p:ext uri="{BB962C8B-B14F-4D97-AF65-F5344CB8AC3E}">
        <p14:creationId xmlns:p14="http://schemas.microsoft.com/office/powerpoint/2010/main" xmlns="" val="770815058"/>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3" y="133350"/>
            <a:ext cx="7125113" cy="693356"/>
          </a:xfrm>
        </p:spPr>
        <p:txBody>
          <a:bodyPr/>
          <a:lstStyle/>
          <a:p>
            <a:r>
              <a:rPr lang="en-US" sz="4000" dirty="0" smtClean="0">
                <a:effectLst>
                  <a:outerShdw blurRad="50800" dist="38100" dir="2700000" algn="tl" rotWithShape="0">
                    <a:prstClr val="black">
                      <a:alpha val="40000"/>
                    </a:prstClr>
                  </a:outerShdw>
                </a:effectLst>
                <a:latin typeface="Montreal-Light" pitchFamily="2" charset="0"/>
              </a:rPr>
              <a:t>Linking </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pic>
        <p:nvPicPr>
          <p:cNvPr id="5" name="Picture 4">
            <a:hlinkClick r:id="rId2" action="ppaction://hlinkfile"/>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1988" y="4181680"/>
            <a:ext cx="838200" cy="838200"/>
          </a:xfrm>
          <a:prstGeom prst="rect">
            <a:avLst/>
          </a:prstGeom>
        </p:spPr>
      </p:pic>
      <p:sp>
        <p:nvSpPr>
          <p:cNvPr id="8" name="Content Placeholder 5"/>
          <p:cNvSpPr txBox="1">
            <a:spLocks/>
          </p:cNvSpPr>
          <p:nvPr/>
        </p:nvSpPr>
        <p:spPr>
          <a:xfrm>
            <a:off x="1009443" y="819150"/>
            <a:ext cx="7220157" cy="4324350"/>
          </a:xfrm>
          <a:prstGeom prst="rect">
            <a:avLst/>
          </a:prstGeom>
        </p:spPr>
        <p:txBody>
          <a:bodyPr vert="horz" lIns="91440" tIns="45720" rIns="91440" bIns="45720" rtlCol="0" anchor="t">
            <a:normAutofit fontScale="92500" lnSpcReduction="10000"/>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lgn="r" rtl="1">
              <a:buNone/>
            </a:pPr>
            <a:r>
              <a:rPr lang="fa-IR" sz="1400" dirty="0" smtClean="0">
                <a:effectLst>
                  <a:outerShdw blurRad="38100" dist="38100" dir="2700000" algn="tl">
                    <a:srgbClr val="000000">
                      <a:alpha val="43137"/>
                    </a:srgbClr>
                  </a:outerShdw>
                </a:effectLst>
                <a:cs typeface="B Roya" pitchFamily="2" charset="-78"/>
              </a:rPr>
              <a:t>شیوه ی منطقی تری نیز وجود دارد و آن اینگونه است که تمامی این سبک ها را داخل یک فایل متنی ساده</a:t>
            </a:r>
            <a:r>
              <a:rPr lang="fa-IR" sz="1400" dirty="0">
                <a:effectLst>
                  <a:outerShdw blurRad="38100" dist="38100" dir="2700000" algn="tl">
                    <a:srgbClr val="000000">
                      <a:alpha val="43137"/>
                    </a:srgbClr>
                  </a:outerShdw>
                </a:effectLst>
                <a:cs typeface="B Roya" pitchFamily="2" charset="-78"/>
              </a:rPr>
              <a:t> (مثل </a:t>
            </a:r>
            <a:r>
              <a:rPr lang="en-US" sz="1400" dirty="0">
                <a:effectLst>
                  <a:outerShdw blurRad="38100" dist="38100" dir="2700000" algn="tl">
                    <a:srgbClr val="000000">
                      <a:alpha val="43137"/>
                    </a:srgbClr>
                  </a:outerShdw>
                </a:effectLst>
                <a:cs typeface="B Roya" pitchFamily="2" charset="-78"/>
              </a:rPr>
              <a:t>Note Pad</a:t>
            </a:r>
            <a:r>
              <a:rPr lang="fa-IR" sz="1400" dirty="0">
                <a:effectLst>
                  <a:outerShdw blurRad="38100" dist="38100" dir="2700000" algn="tl">
                    <a:srgbClr val="000000">
                      <a:alpha val="43137"/>
                    </a:srgbClr>
                  </a:outerShdw>
                </a:effectLst>
                <a:cs typeface="B Roya" pitchFamily="2" charset="-78"/>
              </a:rPr>
              <a:t> در </a:t>
            </a:r>
            <a:r>
              <a:rPr lang="en-US" sz="1400" dirty="0">
                <a:effectLst>
                  <a:outerShdw blurRad="38100" dist="38100" dir="2700000" algn="tl">
                    <a:srgbClr val="000000">
                      <a:alpha val="43137"/>
                    </a:srgbClr>
                  </a:outerShdw>
                </a:effectLst>
                <a:cs typeface="B Roya" pitchFamily="2" charset="-78"/>
              </a:rPr>
              <a:t>Windows</a:t>
            </a:r>
            <a:r>
              <a:rPr lang="fa-IR" sz="1400" dirty="0">
                <a:effectLst>
                  <a:outerShdw blurRad="38100" dist="38100" dir="2700000" algn="tl">
                    <a:srgbClr val="000000">
                      <a:alpha val="43137"/>
                    </a:srgbClr>
                  </a:outerShdw>
                </a:effectLst>
                <a:cs typeface="B Roya" pitchFamily="2" charset="-78"/>
              </a:rPr>
              <a:t>) </a:t>
            </a:r>
            <a:r>
              <a:rPr lang="fa-IR" sz="1400" dirty="0" smtClean="0">
                <a:effectLst>
                  <a:outerShdw blurRad="38100" dist="38100" dir="2700000" algn="tl">
                    <a:srgbClr val="000000">
                      <a:alpha val="43137"/>
                    </a:srgbClr>
                  </a:outerShdw>
                </a:effectLst>
                <a:cs typeface="B Roya" pitchFamily="2" charset="-78"/>
              </a:rPr>
              <a:t>قرار دهید و با پسوند </a:t>
            </a:r>
            <a:r>
              <a:rPr lang="en-US" sz="1400" dirty="0" smtClean="0">
                <a:effectLst>
                  <a:outerShdw blurRad="38100" dist="38100" dir="2700000" algn="tl">
                    <a:srgbClr val="000000">
                      <a:alpha val="43137"/>
                    </a:srgbClr>
                  </a:outerShdw>
                </a:effectLst>
                <a:cs typeface="B Roya" pitchFamily="2" charset="-78"/>
              </a:rPr>
              <a:t>CSS</a:t>
            </a:r>
            <a:r>
              <a:rPr lang="fa-IR" sz="1400" dirty="0" smtClean="0">
                <a:effectLst>
                  <a:outerShdw blurRad="38100" dist="38100" dir="2700000" algn="tl">
                    <a:srgbClr val="000000">
                      <a:alpha val="43137"/>
                    </a:srgbClr>
                  </a:outerShdw>
                </a:effectLst>
                <a:cs typeface="B Roya" pitchFamily="2" charset="-78"/>
              </a:rPr>
              <a:t> آن را ذخیره کنید و سپس فایل </a:t>
            </a:r>
            <a:r>
              <a:rPr lang="en-US" sz="1400" dirty="0" smtClean="0">
                <a:effectLst>
                  <a:outerShdw blurRad="38100" dist="38100" dir="2700000" algn="tl">
                    <a:srgbClr val="000000">
                      <a:alpha val="43137"/>
                    </a:srgbClr>
                  </a:outerShdw>
                </a:effectLst>
                <a:cs typeface="B Roya" pitchFamily="2" charset="-78"/>
              </a:rPr>
              <a:t>HTML </a:t>
            </a:r>
            <a:r>
              <a:rPr lang="fa-IR" sz="1400" dirty="0" smtClean="0">
                <a:effectLst>
                  <a:outerShdw blurRad="38100" dist="38100" dir="2700000" algn="tl">
                    <a:srgbClr val="000000">
                      <a:alpha val="43137"/>
                    </a:srgbClr>
                  </a:outerShdw>
                </a:effectLst>
                <a:cs typeface="B Roya" pitchFamily="2" charset="-78"/>
              </a:rPr>
              <a:t> خود را به این فایل متنی متصل کنید.</a:t>
            </a:r>
            <a:endParaRPr lang="en-US" sz="1400" dirty="0" smtClean="0">
              <a:effectLst>
                <a:outerShdw blurRad="38100" dist="38100" dir="2700000" algn="tl">
                  <a:srgbClr val="000000">
                    <a:alpha val="43137"/>
                  </a:srgbClr>
                </a:outerShdw>
              </a:effectLst>
              <a:cs typeface="B Roya" pitchFamily="2" charset="-78"/>
            </a:endParaRPr>
          </a:p>
          <a:p>
            <a:pPr marL="0" indent="0" algn="l">
              <a:buNone/>
            </a:pPr>
            <a:r>
              <a:rPr lang="en-US" sz="1100" dirty="0" smtClean="0">
                <a:effectLst>
                  <a:outerShdw blurRad="38100" dist="38100" dir="2700000" algn="tl">
                    <a:srgbClr val="000000">
                      <a:alpha val="43137"/>
                    </a:srgbClr>
                  </a:outerShdw>
                </a:effectLst>
                <a:cs typeface="B Roya" pitchFamily="2" charset="-78"/>
              </a:rPr>
              <a:t>&lt;link </a:t>
            </a:r>
            <a:r>
              <a:rPr lang="en-US" sz="1100" dirty="0" err="1" smtClean="0">
                <a:effectLst>
                  <a:outerShdw blurRad="38100" dist="38100" dir="2700000" algn="tl">
                    <a:srgbClr val="000000">
                      <a:alpha val="43137"/>
                    </a:srgbClr>
                  </a:outerShdw>
                </a:effectLst>
                <a:cs typeface="B Roya" pitchFamily="2" charset="-78"/>
              </a:rPr>
              <a:t>rel</a:t>
            </a:r>
            <a:r>
              <a:rPr lang="en-US" sz="1100" dirty="0" smtClean="0">
                <a:effectLst>
                  <a:outerShdw blurRad="38100" dist="38100" dir="2700000" algn="tl">
                    <a:srgbClr val="000000">
                      <a:alpha val="43137"/>
                    </a:srgbClr>
                  </a:outerShdw>
                </a:effectLst>
                <a:cs typeface="B Roya" pitchFamily="2" charset="-78"/>
              </a:rPr>
              <a:t>=“</a:t>
            </a:r>
            <a:r>
              <a:rPr lang="en-US" sz="1100" dirty="0" err="1" smtClean="0">
                <a:effectLst>
                  <a:outerShdw blurRad="38100" dist="38100" dir="2700000" algn="tl">
                    <a:srgbClr val="000000">
                      <a:alpha val="43137"/>
                    </a:srgbClr>
                  </a:outerShdw>
                </a:effectLst>
                <a:cs typeface="B Roya" pitchFamily="2" charset="-78"/>
              </a:rPr>
              <a:t>stylesheet</a:t>
            </a:r>
            <a:r>
              <a:rPr lang="en-US" sz="1100" dirty="0" smtClean="0">
                <a:effectLst>
                  <a:outerShdw blurRad="38100" dist="38100" dir="2700000" algn="tl">
                    <a:srgbClr val="000000">
                      <a:alpha val="43137"/>
                    </a:srgbClr>
                  </a:outerShdw>
                </a:effectLst>
                <a:cs typeface="B Roya" pitchFamily="2" charset="-78"/>
              </a:rPr>
              <a:t>” type=“text/</a:t>
            </a:r>
            <a:r>
              <a:rPr lang="en-US" sz="1100" dirty="0" err="1" smtClean="0">
                <a:effectLst>
                  <a:outerShdw blurRad="38100" dist="38100" dir="2700000" algn="tl">
                    <a:srgbClr val="000000">
                      <a:alpha val="43137"/>
                    </a:srgbClr>
                  </a:outerShdw>
                </a:effectLst>
                <a:cs typeface="B Roya" pitchFamily="2" charset="-78"/>
              </a:rPr>
              <a:t>css</a:t>
            </a:r>
            <a:r>
              <a:rPr lang="en-US" sz="1100" dirty="0" smtClean="0">
                <a:effectLst>
                  <a:outerShdw blurRad="38100" dist="38100" dir="2700000" algn="tl">
                    <a:srgbClr val="000000">
                      <a:alpha val="43137"/>
                    </a:srgbClr>
                  </a:outerShdw>
                </a:effectLst>
                <a:cs typeface="B Roya" pitchFamily="2" charset="-78"/>
              </a:rPr>
              <a:t>” </a:t>
            </a:r>
            <a:r>
              <a:rPr lang="en-US" sz="1100" dirty="0" err="1" smtClean="0">
                <a:effectLst>
                  <a:outerShdw blurRad="38100" dist="38100" dir="2700000" algn="tl">
                    <a:srgbClr val="000000">
                      <a:alpha val="43137"/>
                    </a:srgbClr>
                  </a:outerShdw>
                </a:effectLst>
                <a:cs typeface="B Roya" pitchFamily="2" charset="-78"/>
              </a:rPr>
              <a:t>href</a:t>
            </a:r>
            <a:r>
              <a:rPr lang="en-US" sz="1100" dirty="0" smtClean="0">
                <a:effectLst>
                  <a:outerShdw blurRad="38100" dist="38100" dir="2700000" algn="tl">
                    <a:srgbClr val="000000">
                      <a:alpha val="43137"/>
                    </a:srgbClr>
                  </a:outerShdw>
                </a:effectLst>
                <a:cs typeface="B Roya" pitchFamily="2" charset="-78"/>
              </a:rPr>
              <a:t>=“stylesheet.css” /&gt;</a:t>
            </a:r>
          </a:p>
          <a:p>
            <a:pPr marL="0" indent="0" algn="r" rtl="1">
              <a:buNone/>
            </a:pPr>
            <a:r>
              <a:rPr lang="fa-IR" sz="1400" dirty="0" smtClean="0">
                <a:effectLst>
                  <a:outerShdw blurRad="38100" dist="38100" dir="2700000" algn="tl">
                    <a:srgbClr val="000000">
                      <a:alpha val="43137"/>
                    </a:srgbClr>
                  </a:outerShdw>
                </a:effectLst>
                <a:cs typeface="B Roya" pitchFamily="2" charset="-78"/>
              </a:rPr>
              <a:t>حال به مثال اول باز می گردیم و  با استفاده از لینک کردن این کار را انجام می دهیم :</a:t>
            </a:r>
            <a:endParaRPr lang="fa-IR" sz="1200" dirty="0">
              <a:effectLst>
                <a:outerShdw blurRad="38100" dist="38100" dir="2700000" algn="tl">
                  <a:srgbClr val="000000">
                    <a:alpha val="43137"/>
                  </a:srgbClr>
                </a:outerShdw>
              </a:effectLst>
              <a:cs typeface="B Roya" pitchFamily="2" charset="-78"/>
            </a:endParaRPr>
          </a:p>
          <a:p>
            <a:pPr marL="0" indent="0">
              <a:buNone/>
            </a:pPr>
            <a:r>
              <a:rPr lang="en-US" sz="1100" dirty="0" smtClean="0">
                <a:effectLst>
                  <a:outerShdw blurRad="38100" dist="38100" dir="2700000" algn="tl">
                    <a:srgbClr val="000000">
                      <a:alpha val="43137"/>
                    </a:srgbClr>
                  </a:outerShdw>
                </a:effectLst>
                <a:cs typeface="B Roya" pitchFamily="2" charset="-78"/>
              </a:rPr>
              <a:t>&lt;!DOCTYPE html PUBLIC "-//W3C//DTD XHTML 1.0 Transitional//EN" "http://www.w3.org/TR/xhtml1/DTD/xhtml1-transitional.dtd"&gt;</a:t>
            </a:r>
          </a:p>
          <a:p>
            <a:pPr marL="0" indent="0">
              <a:buNone/>
            </a:pPr>
            <a:r>
              <a:rPr lang="en-US" sz="1100" dirty="0" smtClean="0">
                <a:effectLst>
                  <a:outerShdw blurRad="38100" dist="38100" dir="2700000" algn="tl">
                    <a:srgbClr val="000000">
                      <a:alpha val="43137"/>
                    </a:srgbClr>
                  </a:outerShdw>
                </a:effectLst>
                <a:cs typeface="B Roya" pitchFamily="2" charset="-78"/>
              </a:rPr>
              <a:t>&lt;html </a:t>
            </a:r>
            <a:r>
              <a:rPr lang="en-US" sz="1100" dirty="0" err="1" smtClean="0">
                <a:effectLst>
                  <a:outerShdw blurRad="38100" dist="38100" dir="2700000" algn="tl">
                    <a:srgbClr val="000000">
                      <a:alpha val="43137"/>
                    </a:srgbClr>
                  </a:outerShdw>
                </a:effectLst>
                <a:cs typeface="B Roya" pitchFamily="2" charset="-78"/>
              </a:rPr>
              <a:t>xmlns</a:t>
            </a:r>
            <a:r>
              <a:rPr lang="en-US" sz="1100" dirty="0" smtClean="0">
                <a:effectLst>
                  <a:outerShdw blurRad="38100" dist="38100" dir="2700000" algn="tl">
                    <a:srgbClr val="000000">
                      <a:alpha val="43137"/>
                    </a:srgbClr>
                  </a:outerShdw>
                </a:effectLst>
                <a:cs typeface="B Roya" pitchFamily="2" charset="-78"/>
              </a:rPr>
              <a:t>="http://www.w3.org/1999/xhtml"&gt;</a:t>
            </a:r>
          </a:p>
          <a:p>
            <a:pPr marL="0" indent="0">
              <a:buNone/>
            </a:pPr>
            <a:r>
              <a:rPr lang="en-US" sz="1100" dirty="0" smtClean="0">
                <a:effectLst>
                  <a:outerShdw blurRad="38100" dist="38100" dir="2700000" algn="tl">
                    <a:srgbClr val="000000">
                      <a:alpha val="43137"/>
                    </a:srgbClr>
                  </a:outerShdw>
                </a:effectLst>
                <a:cs typeface="B Roya" pitchFamily="2" charset="-78"/>
              </a:rPr>
              <a:t>&lt;head&gt;</a:t>
            </a:r>
          </a:p>
          <a:p>
            <a:pPr marL="0" indent="0">
              <a:buNone/>
            </a:pPr>
            <a:r>
              <a:rPr lang="en-US" sz="1100" dirty="0" smtClean="0">
                <a:effectLst>
                  <a:outerShdw blurRad="38100" dist="38100" dir="2700000" algn="tl">
                    <a:srgbClr val="000000">
                      <a:alpha val="43137"/>
                    </a:srgbClr>
                  </a:outerShdw>
                </a:effectLst>
                <a:cs typeface="B Roya" pitchFamily="2" charset="-78"/>
              </a:rPr>
              <a:t>&lt;title&gt;page_1&lt;/title&gt;</a:t>
            </a:r>
          </a:p>
          <a:p>
            <a:pPr marL="0" indent="0">
              <a:buNone/>
            </a:pPr>
            <a:r>
              <a:rPr lang="en-US" sz="1100" dirty="0" smtClean="0">
                <a:effectLst>
                  <a:outerShdw blurRad="38100" dist="38100" dir="2700000" algn="tl">
                    <a:srgbClr val="000000">
                      <a:alpha val="43137"/>
                    </a:srgbClr>
                  </a:outerShdw>
                </a:effectLst>
                <a:cs typeface="B Roya" pitchFamily="2" charset="-78"/>
              </a:rPr>
              <a:t>&lt;meta http-</a:t>
            </a:r>
            <a:r>
              <a:rPr lang="en-US" sz="1100" dirty="0" err="1" smtClean="0">
                <a:effectLst>
                  <a:outerShdw blurRad="38100" dist="38100" dir="2700000" algn="tl">
                    <a:srgbClr val="000000">
                      <a:alpha val="43137"/>
                    </a:srgbClr>
                  </a:outerShdw>
                </a:effectLst>
                <a:cs typeface="B Roya" pitchFamily="2" charset="-78"/>
              </a:rPr>
              <a:t>equiv</a:t>
            </a:r>
            <a:r>
              <a:rPr lang="en-US" sz="1100" dirty="0" smtClean="0">
                <a:effectLst>
                  <a:outerShdw blurRad="38100" dist="38100" dir="2700000" algn="tl">
                    <a:srgbClr val="000000">
                      <a:alpha val="43137"/>
                    </a:srgbClr>
                  </a:outerShdw>
                </a:effectLst>
                <a:cs typeface="B Roya" pitchFamily="2" charset="-78"/>
              </a:rPr>
              <a:t>="Content-Type" content="text/html; charset=utf-8" /&gt;</a:t>
            </a:r>
            <a:endParaRPr lang="fa-IR" sz="1100" dirty="0" smtClean="0">
              <a:effectLst>
                <a:outerShdw blurRad="38100" dist="38100" dir="2700000" algn="tl">
                  <a:srgbClr val="000000">
                    <a:alpha val="43137"/>
                  </a:srgbClr>
                </a:outerShdw>
              </a:effectLst>
              <a:cs typeface="B Roya" pitchFamily="2" charset="-78"/>
            </a:endParaRPr>
          </a:p>
          <a:p>
            <a:pPr marL="0" indent="0">
              <a:buNone/>
            </a:pPr>
            <a:r>
              <a:rPr lang="en-US" sz="1100" dirty="0" smtClean="0">
                <a:effectLst>
                  <a:outerShdw blurRad="38100" dist="38100" dir="2700000" algn="tl">
                    <a:srgbClr val="000000">
                      <a:alpha val="43137"/>
                    </a:srgbClr>
                  </a:outerShdw>
                </a:effectLst>
                <a:cs typeface="B Roya" pitchFamily="2" charset="-78"/>
              </a:rPr>
              <a:t>&lt;link </a:t>
            </a:r>
            <a:r>
              <a:rPr lang="en-US" sz="1100" dirty="0" err="1" smtClean="0">
                <a:effectLst>
                  <a:outerShdw blurRad="38100" dist="38100" dir="2700000" algn="tl">
                    <a:srgbClr val="000000">
                      <a:alpha val="43137"/>
                    </a:srgbClr>
                  </a:outerShdw>
                </a:effectLst>
                <a:cs typeface="B Roya" pitchFamily="2" charset="-78"/>
              </a:rPr>
              <a:t>rel</a:t>
            </a:r>
            <a:r>
              <a:rPr lang="en-US" sz="1100" dirty="0" smtClean="0">
                <a:effectLst>
                  <a:outerShdw blurRad="38100" dist="38100" dir="2700000" algn="tl">
                    <a:srgbClr val="000000">
                      <a:alpha val="43137"/>
                    </a:srgbClr>
                  </a:outerShdw>
                </a:effectLst>
                <a:cs typeface="B Roya" pitchFamily="2" charset="-78"/>
              </a:rPr>
              <a:t>=“</a:t>
            </a:r>
            <a:r>
              <a:rPr lang="en-US" sz="1100" dirty="0" err="1" smtClean="0">
                <a:effectLst>
                  <a:outerShdw blurRad="38100" dist="38100" dir="2700000" algn="tl">
                    <a:srgbClr val="000000">
                      <a:alpha val="43137"/>
                    </a:srgbClr>
                  </a:outerShdw>
                </a:effectLst>
                <a:cs typeface="B Roya" pitchFamily="2" charset="-78"/>
              </a:rPr>
              <a:t>stylesheet</a:t>
            </a:r>
            <a:r>
              <a:rPr lang="en-US" sz="1100" dirty="0" smtClean="0">
                <a:effectLst>
                  <a:outerShdw blurRad="38100" dist="38100" dir="2700000" algn="tl">
                    <a:srgbClr val="000000">
                      <a:alpha val="43137"/>
                    </a:srgbClr>
                  </a:outerShdw>
                </a:effectLst>
                <a:cs typeface="B Roya" pitchFamily="2" charset="-78"/>
              </a:rPr>
              <a:t>” type=“text/</a:t>
            </a:r>
            <a:r>
              <a:rPr lang="en-US" sz="1100" dirty="0" err="1" smtClean="0">
                <a:effectLst>
                  <a:outerShdw blurRad="38100" dist="38100" dir="2700000" algn="tl">
                    <a:srgbClr val="000000">
                      <a:alpha val="43137"/>
                    </a:srgbClr>
                  </a:outerShdw>
                </a:effectLst>
                <a:cs typeface="B Roya" pitchFamily="2" charset="-78"/>
              </a:rPr>
              <a:t>css</a:t>
            </a:r>
            <a:r>
              <a:rPr lang="en-US" sz="1100" dirty="0" smtClean="0">
                <a:effectLst>
                  <a:outerShdw blurRad="38100" dist="38100" dir="2700000" algn="tl">
                    <a:srgbClr val="000000">
                      <a:alpha val="43137"/>
                    </a:srgbClr>
                  </a:outerShdw>
                </a:effectLst>
                <a:cs typeface="B Roya" pitchFamily="2" charset="-78"/>
              </a:rPr>
              <a:t>” </a:t>
            </a:r>
            <a:r>
              <a:rPr lang="en-US" sz="1100" dirty="0" err="1" smtClean="0">
                <a:effectLst>
                  <a:outerShdw blurRad="38100" dist="38100" dir="2700000" algn="tl">
                    <a:srgbClr val="000000">
                      <a:alpha val="43137"/>
                    </a:srgbClr>
                  </a:outerShdw>
                </a:effectLst>
                <a:cs typeface="B Roya" pitchFamily="2" charset="-78"/>
              </a:rPr>
              <a:t>href</a:t>
            </a:r>
            <a:r>
              <a:rPr lang="en-US" sz="1100" dirty="0" smtClean="0">
                <a:effectLst>
                  <a:outerShdw blurRad="38100" dist="38100" dir="2700000" algn="tl">
                    <a:srgbClr val="000000">
                      <a:alpha val="43137"/>
                    </a:srgbClr>
                  </a:outerShdw>
                </a:effectLst>
                <a:cs typeface="B Roya" pitchFamily="2" charset="-78"/>
              </a:rPr>
              <a:t>=“stylesheet.css” /&gt;</a:t>
            </a:r>
          </a:p>
          <a:p>
            <a:pPr marL="0" indent="0">
              <a:buNone/>
            </a:pPr>
            <a:r>
              <a:rPr lang="en-US" sz="1100" dirty="0" smtClean="0">
                <a:effectLst>
                  <a:outerShdw blurRad="38100" dist="38100" dir="2700000" algn="tl">
                    <a:srgbClr val="000000">
                      <a:alpha val="43137"/>
                    </a:srgbClr>
                  </a:outerShdw>
                </a:effectLst>
                <a:cs typeface="B Roya" pitchFamily="2" charset="-78"/>
              </a:rPr>
              <a:t>&lt;/head&gt;</a:t>
            </a:r>
          </a:p>
          <a:p>
            <a:pPr marL="0" indent="0">
              <a:buNone/>
            </a:pPr>
            <a:r>
              <a:rPr lang="en-US" sz="1100" dirty="0" smtClean="0">
                <a:effectLst>
                  <a:outerShdw blurRad="38100" dist="38100" dir="2700000" algn="tl">
                    <a:srgbClr val="000000">
                      <a:alpha val="43137"/>
                    </a:srgbClr>
                  </a:outerShdw>
                </a:effectLst>
                <a:cs typeface="B Roya" pitchFamily="2" charset="-78"/>
              </a:rPr>
              <a:t>&lt;body&gt;</a:t>
            </a:r>
          </a:p>
          <a:p>
            <a:pPr marL="0" indent="0">
              <a:buNone/>
            </a:pPr>
            <a:r>
              <a:rPr lang="en-US" sz="1100" dirty="0" smtClean="0">
                <a:effectLst>
                  <a:outerShdw blurRad="38100" dist="38100" dir="2700000" algn="tl">
                    <a:srgbClr val="000000">
                      <a:alpha val="43137"/>
                    </a:srgbClr>
                  </a:outerShdw>
                </a:effectLst>
                <a:cs typeface="B Roya" pitchFamily="2" charset="-78"/>
              </a:rPr>
              <a:t>&lt;h1&gt;First Title&lt;/h1&gt;</a:t>
            </a:r>
          </a:p>
          <a:p>
            <a:pPr marL="0" indent="0">
              <a:buNone/>
            </a:pPr>
            <a:r>
              <a:rPr lang="en-US" sz="1100" dirty="0" smtClean="0">
                <a:effectLst>
                  <a:outerShdw blurRad="38100" dist="38100" dir="2700000" algn="tl">
                    <a:srgbClr val="000000">
                      <a:alpha val="43137"/>
                    </a:srgbClr>
                  </a:outerShdw>
                </a:effectLst>
                <a:cs typeface="B Roya" pitchFamily="2" charset="-78"/>
              </a:rPr>
              <a:t>&lt;p&gt;…&lt;/p&gt;</a:t>
            </a:r>
          </a:p>
          <a:p>
            <a:pPr marL="0" indent="0">
              <a:buNone/>
            </a:pPr>
            <a:endParaRPr lang="en-US" sz="1100" dirty="0" smtClean="0">
              <a:effectLst>
                <a:outerShdw blurRad="38100" dist="38100" dir="2700000" algn="tl">
                  <a:srgbClr val="000000">
                    <a:alpha val="43137"/>
                  </a:srgbClr>
                </a:outerShdw>
              </a:effectLst>
              <a:cs typeface="B Roya" pitchFamily="2" charset="-78"/>
            </a:endParaRPr>
          </a:p>
          <a:p>
            <a:pPr marL="0" indent="0">
              <a:buNone/>
            </a:pPr>
            <a:r>
              <a:rPr lang="en-US" sz="1100" dirty="0" smtClean="0">
                <a:effectLst>
                  <a:outerShdw blurRad="38100" dist="38100" dir="2700000" algn="tl">
                    <a:srgbClr val="000000">
                      <a:alpha val="43137"/>
                    </a:srgbClr>
                  </a:outerShdw>
                </a:effectLst>
                <a:cs typeface="B Roya" pitchFamily="2" charset="-78"/>
              </a:rPr>
              <a:t>&lt;/body&gt;</a:t>
            </a:r>
          </a:p>
          <a:p>
            <a:pPr marL="0" indent="0">
              <a:buNone/>
            </a:pPr>
            <a:r>
              <a:rPr lang="en-US" sz="1100" dirty="0" smtClean="0">
                <a:effectLst>
                  <a:outerShdw blurRad="38100" dist="38100" dir="2700000" algn="tl">
                    <a:srgbClr val="000000">
                      <a:alpha val="43137"/>
                    </a:srgbClr>
                  </a:outerShdw>
                </a:effectLst>
                <a:cs typeface="B Roya" pitchFamily="2" charset="-78"/>
              </a:rPr>
              <a:t>&lt;/html&gt; </a:t>
            </a:r>
            <a:endParaRPr lang="en-US" sz="1100" dirty="0">
              <a:effectLst>
                <a:outerShdw blurRad="38100" dist="38100" dir="2700000" algn="tl">
                  <a:srgbClr val="000000">
                    <a:alpha val="43137"/>
                  </a:srgbClr>
                </a:outerShdw>
              </a:effectLst>
              <a:cs typeface="B Roya" pitchFamily="2" charset="-78"/>
            </a:endParaRPr>
          </a:p>
        </p:txBody>
      </p:sp>
      <p:sp>
        <p:nvSpPr>
          <p:cNvPr id="6" name="TextBox 5"/>
          <p:cNvSpPr txBox="1"/>
          <p:nvPr/>
        </p:nvSpPr>
        <p:spPr>
          <a:xfrm rot="5400000">
            <a:off x="1160102" y="4318916"/>
            <a:ext cx="358464" cy="369332"/>
          </a:xfrm>
          <a:prstGeom prst="rect">
            <a:avLst/>
          </a:prstGeom>
          <a:noFill/>
        </p:spPr>
        <p:txBody>
          <a:bodyPr wrap="square" rtlCol="0">
            <a:spAutoFit/>
          </a:bodyPr>
          <a:lstStyle/>
          <a:p>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
        <p:nvSpPr>
          <p:cNvPr id="3" name="TextBox 2"/>
          <p:cNvSpPr txBox="1"/>
          <p:nvPr/>
        </p:nvSpPr>
        <p:spPr>
          <a:xfrm>
            <a:off x="5334000" y="3679507"/>
            <a:ext cx="2800556" cy="692497"/>
          </a:xfrm>
          <a:prstGeom prst="rect">
            <a:avLst/>
          </a:prstGeom>
          <a:noFill/>
        </p:spPr>
        <p:txBody>
          <a:bodyPr wrap="square" rtlCol="0">
            <a:spAutoFit/>
          </a:bodyPr>
          <a:lstStyle/>
          <a:p>
            <a:pPr algn="r" rtl="1"/>
            <a:r>
              <a:rPr lang="fa-IR" sz="1300" dirty="0">
                <a:effectLst>
                  <a:outerShdw blurRad="38100" dist="38100" dir="2700000" algn="tl">
                    <a:srgbClr val="000000">
                      <a:alpha val="43137"/>
                    </a:srgbClr>
                  </a:outerShdw>
                </a:effectLst>
                <a:cs typeface="B Roya" pitchFamily="2" charset="-78"/>
              </a:rPr>
              <a:t>نکته</a:t>
            </a:r>
            <a:r>
              <a:rPr lang="fa-IR" sz="1300" dirty="0" smtClean="0">
                <a:effectLst>
                  <a:outerShdw blurRad="38100" dist="38100" dir="2700000" algn="tl">
                    <a:srgbClr val="000000">
                      <a:alpha val="43137"/>
                    </a:srgbClr>
                  </a:outerShdw>
                </a:effectLst>
                <a:cs typeface="B Roya" pitchFamily="2" charset="-78"/>
              </a:rPr>
              <a:t>: معمولاً نام فایلی که استایل </a:t>
            </a:r>
            <a:r>
              <a:rPr lang="en-US" sz="1300" dirty="0" err="1" smtClean="0">
                <a:effectLst>
                  <a:outerShdw blurRad="38100" dist="38100" dir="2700000" algn="tl">
                    <a:srgbClr val="000000">
                      <a:alpha val="43137"/>
                    </a:srgbClr>
                  </a:outerShdw>
                </a:effectLst>
                <a:cs typeface="B Roya" pitchFamily="2" charset="-78"/>
              </a:rPr>
              <a:t>css</a:t>
            </a:r>
            <a:r>
              <a:rPr lang="en-US" sz="1300" dirty="0" smtClean="0">
                <a:effectLst>
                  <a:outerShdw blurRad="38100" dist="38100" dir="2700000" algn="tl">
                    <a:srgbClr val="000000">
                      <a:alpha val="43137"/>
                    </a:srgbClr>
                  </a:outerShdw>
                </a:effectLst>
                <a:cs typeface="B Roya" pitchFamily="2" charset="-78"/>
              </a:rPr>
              <a:t> </a:t>
            </a:r>
            <a:r>
              <a:rPr lang="fa-IR" sz="1300" dirty="0" smtClean="0">
                <a:effectLst>
                  <a:outerShdw blurRad="38100" dist="38100" dir="2700000" algn="tl">
                    <a:srgbClr val="000000">
                      <a:alpha val="43137"/>
                    </a:srgbClr>
                  </a:outerShdw>
                </a:effectLst>
                <a:cs typeface="B Roya" pitchFamily="2" charset="-78"/>
              </a:rPr>
              <a:t> در آن ذخیره می شود با نام </a:t>
            </a:r>
            <a:r>
              <a:rPr lang="en-US" sz="1300" dirty="0" smtClean="0">
                <a:effectLst>
                  <a:outerShdw blurRad="38100" dist="38100" dir="2700000" algn="tl">
                    <a:srgbClr val="000000">
                      <a:alpha val="43137"/>
                    </a:srgbClr>
                  </a:outerShdw>
                </a:effectLst>
                <a:cs typeface="B Roya" pitchFamily="2" charset="-78"/>
              </a:rPr>
              <a:t>stylesheet.css</a:t>
            </a:r>
            <a:r>
              <a:rPr lang="fa-IR" sz="1300" dirty="0" smtClean="0">
                <a:effectLst>
                  <a:outerShdw blurRad="38100" dist="38100" dir="2700000" algn="tl">
                    <a:srgbClr val="000000">
                      <a:alpha val="43137"/>
                    </a:srgbClr>
                  </a:outerShdw>
                </a:effectLst>
                <a:cs typeface="B Roya" pitchFamily="2" charset="-78"/>
              </a:rPr>
              <a:t> ذخیره می شود .</a:t>
            </a:r>
            <a:endParaRPr lang="en-US" sz="1300" dirty="0">
              <a:effectLst>
                <a:outerShdw blurRad="38100" dist="38100" dir="2700000" algn="tl">
                  <a:srgbClr val="000000">
                    <a:alpha val="43137"/>
                  </a:srgbClr>
                </a:outerShdw>
              </a:effectLst>
              <a:cs typeface="B Roya" pitchFamily="2" charset="-78"/>
            </a:endParaRPr>
          </a:p>
        </p:txBody>
      </p:sp>
      <p:sp>
        <p:nvSpPr>
          <p:cNvPr id="7" name="TextBox 6"/>
          <p:cNvSpPr txBox="1"/>
          <p:nvPr/>
        </p:nvSpPr>
        <p:spPr>
          <a:xfrm>
            <a:off x="5334000" y="2114550"/>
            <a:ext cx="2800556" cy="1431161"/>
          </a:xfrm>
          <a:prstGeom prst="rect">
            <a:avLst/>
          </a:prstGeom>
          <a:solidFill>
            <a:srgbClr val="E89C28"/>
          </a:solidFill>
          <a:ln>
            <a:solidFill>
              <a:srgbClr val="EAAB58"/>
            </a:solidFill>
          </a:ln>
        </p:spPr>
        <p:txBody>
          <a:bodyPr wrap="square" rtlCol="0">
            <a:spAutoFit/>
          </a:bodyPr>
          <a:lstStyle/>
          <a:p>
            <a:pPr algn="r" rtl="1"/>
            <a:r>
              <a:rPr lang="fa-IR" sz="1300" dirty="0">
                <a:effectLst>
                  <a:outerShdw blurRad="38100" dist="38100" dir="2700000" algn="tl">
                    <a:srgbClr val="000000">
                      <a:alpha val="43137"/>
                    </a:srgbClr>
                  </a:outerShdw>
                </a:effectLst>
                <a:cs typeface="B Roya" pitchFamily="2" charset="-78"/>
              </a:rPr>
              <a:t>فایل متنی </a:t>
            </a:r>
            <a:r>
              <a:rPr lang="en-US" sz="1300" dirty="0" smtClean="0">
                <a:effectLst>
                  <a:outerShdw blurRad="38100" dist="38100" dir="2700000" algn="tl">
                    <a:srgbClr val="000000">
                      <a:alpha val="43137"/>
                    </a:srgbClr>
                  </a:outerShdw>
                </a:effectLst>
                <a:cs typeface="B Roya" pitchFamily="2" charset="-78"/>
              </a:rPr>
              <a:t>stylesheet.css</a:t>
            </a:r>
            <a:r>
              <a:rPr lang="fa-IR" sz="1300" dirty="0" smtClean="0">
                <a:effectLst>
                  <a:outerShdw blurRad="38100" dist="38100" dir="2700000" algn="tl">
                    <a:srgbClr val="000000">
                      <a:alpha val="43137"/>
                    </a:srgbClr>
                  </a:outerShdw>
                </a:effectLst>
                <a:cs typeface="B Roya" pitchFamily="2" charset="-78"/>
              </a:rPr>
              <a:t> </a:t>
            </a:r>
            <a:r>
              <a:rPr lang="fa-IR" sz="1300" dirty="0">
                <a:effectLst>
                  <a:outerShdw blurRad="38100" dist="38100" dir="2700000" algn="tl">
                    <a:srgbClr val="000000">
                      <a:alpha val="43137"/>
                    </a:srgbClr>
                  </a:outerShdw>
                </a:effectLst>
                <a:cs typeface="B Roya" pitchFamily="2" charset="-78"/>
              </a:rPr>
              <a:t>که باید حاوی سبک ها باشد: </a:t>
            </a:r>
            <a:endParaRPr lang="fa-IR" sz="1300" dirty="0" smtClean="0">
              <a:effectLst>
                <a:outerShdw blurRad="38100" dist="38100" dir="2700000" algn="tl">
                  <a:srgbClr val="000000">
                    <a:alpha val="43137"/>
                  </a:srgbClr>
                </a:outerShdw>
              </a:effectLst>
              <a:cs typeface="B Roya" pitchFamily="2" charset="-78"/>
            </a:endParaRPr>
          </a:p>
          <a:p>
            <a:r>
              <a:rPr lang="en-US" sz="1000" dirty="0" smtClean="0">
                <a:effectLst>
                  <a:outerShdw blurRad="38100" dist="38100" dir="2700000" algn="tl">
                    <a:srgbClr val="000000">
                      <a:alpha val="43137"/>
                    </a:srgbClr>
                  </a:outerShdw>
                </a:effectLst>
                <a:cs typeface="B Roya" pitchFamily="2" charset="-78"/>
              </a:rPr>
              <a:t>h1,h2</a:t>
            </a:r>
            <a:r>
              <a:rPr lang="fa-IR" sz="1000" dirty="0" smtClean="0">
                <a:effectLst>
                  <a:outerShdw blurRad="38100" dist="38100" dir="2700000" algn="tl">
                    <a:srgbClr val="000000">
                      <a:alpha val="43137"/>
                    </a:srgbClr>
                  </a:outerShdw>
                </a:effectLst>
                <a:cs typeface="B Roya" pitchFamily="2" charset="-78"/>
              </a:rPr>
              <a:t> } </a:t>
            </a:r>
            <a:endParaRPr lang="en-US" sz="1000" dirty="0" smtClean="0">
              <a:effectLst>
                <a:outerShdw blurRad="38100" dist="38100" dir="2700000" algn="tl">
                  <a:srgbClr val="000000">
                    <a:alpha val="43137"/>
                  </a:srgbClr>
                </a:outerShdw>
              </a:effectLst>
              <a:cs typeface="B Roya" pitchFamily="2" charset="-78"/>
            </a:endParaRPr>
          </a:p>
          <a:p>
            <a:r>
              <a:rPr lang="en-US" sz="1000" dirty="0" smtClean="0">
                <a:effectLst>
                  <a:outerShdw blurRad="38100" dist="38100" dir="2700000" algn="tl">
                    <a:srgbClr val="000000">
                      <a:alpha val="43137"/>
                    </a:srgbClr>
                  </a:outerShdw>
                </a:effectLst>
                <a:cs typeface="B Roya" pitchFamily="2" charset="-78"/>
              </a:rPr>
              <a:t>font-family</a:t>
            </a:r>
            <a:r>
              <a:rPr lang="en-US" sz="1000" dirty="0">
                <a:effectLst>
                  <a:outerShdw blurRad="38100" dist="38100" dir="2700000" algn="tl">
                    <a:srgbClr val="000000">
                      <a:alpha val="43137"/>
                    </a:srgbClr>
                  </a:outerShdw>
                </a:effectLst>
                <a:cs typeface="B Roya" pitchFamily="2" charset="-78"/>
              </a:rPr>
              <a:t>: sans-serif ;color:#3366CC; font size:12px;</a:t>
            </a:r>
            <a:r>
              <a:rPr lang="fa-IR" sz="1000" dirty="0">
                <a:effectLst>
                  <a:outerShdw blurRad="38100" dist="38100" dir="2700000" algn="tl">
                    <a:srgbClr val="000000">
                      <a:alpha val="43137"/>
                    </a:srgbClr>
                  </a:outerShdw>
                </a:effectLst>
                <a:cs typeface="B Roya" pitchFamily="2" charset="-78"/>
              </a:rPr>
              <a:t> {</a:t>
            </a:r>
            <a:endParaRPr lang="en-US" sz="1000" dirty="0">
              <a:effectLst>
                <a:outerShdw blurRad="38100" dist="38100" dir="2700000" algn="tl">
                  <a:srgbClr val="000000">
                    <a:alpha val="43137"/>
                  </a:srgbClr>
                </a:outerShdw>
              </a:effectLst>
              <a:cs typeface="B Roya" pitchFamily="2" charset="-78"/>
            </a:endParaRPr>
          </a:p>
          <a:p>
            <a:pPr algn="l"/>
            <a:endParaRPr lang="fa-IR" sz="1300" dirty="0">
              <a:effectLst>
                <a:outerShdw blurRad="38100" dist="38100" dir="2700000" algn="tl">
                  <a:srgbClr val="000000">
                    <a:alpha val="43137"/>
                  </a:srgbClr>
                </a:outerShdw>
              </a:effectLst>
              <a:cs typeface="B Roya" pitchFamily="2" charset="-78"/>
            </a:endParaRPr>
          </a:p>
          <a:p>
            <a:pPr algn="r" rtl="1"/>
            <a:endParaRPr lang="en-US" dirty="0"/>
          </a:p>
        </p:txBody>
      </p:sp>
      <p:sp>
        <p:nvSpPr>
          <p:cNvPr id="9" name="TextBox 8"/>
          <p:cNvSpPr txBox="1"/>
          <p:nvPr/>
        </p:nvSpPr>
        <p:spPr>
          <a:xfrm>
            <a:off x="1009443" y="1510314"/>
            <a:ext cx="2972212" cy="369332"/>
          </a:xfrm>
          <a:prstGeom prst="rect">
            <a:avLst/>
          </a:prstGeom>
          <a:noFill/>
        </p:spPr>
        <p:txBody>
          <a:bodyPr wrap="square" rtlCol="0">
            <a:spAutoFit/>
          </a:bodyPr>
          <a:lstStyle/>
          <a:p>
            <a:r>
              <a:rPr lang="en-US" dirty="0" smtClean="0">
                <a:solidFill>
                  <a:schemeClr val="bg1"/>
                </a:solidFill>
              </a:rPr>
              <a:t>File:Title.html</a:t>
            </a:r>
            <a:endParaRPr lang="en-US" dirty="0">
              <a:solidFill>
                <a:schemeClr val="bg1"/>
              </a:solidFill>
            </a:endParaRPr>
          </a:p>
        </p:txBody>
      </p:sp>
    </p:spTree>
    <p:extLst>
      <p:ext uri="{BB962C8B-B14F-4D97-AF65-F5344CB8AC3E}">
        <p14:creationId xmlns:p14="http://schemas.microsoft.com/office/powerpoint/2010/main" xmlns="" val="88190102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CSS comment</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104488" y="1047750"/>
            <a:ext cx="7125112" cy="2362200"/>
          </a:xfrm>
        </p:spPr>
        <p:txBody>
          <a:bodyPr anchor="t">
            <a:normAutofit/>
          </a:bodyPr>
          <a:lstStyle/>
          <a:p>
            <a:pPr algn="r" rtl="1"/>
            <a:r>
              <a:rPr lang="fa-IR" sz="1900" dirty="0">
                <a:effectLst>
                  <a:outerShdw blurRad="38100" dist="38100" dir="2700000" algn="tl">
                    <a:srgbClr val="000000">
                      <a:alpha val="43137"/>
                    </a:srgbClr>
                  </a:outerShdw>
                </a:effectLst>
                <a:cs typeface="B Roya" pitchFamily="2" charset="-78"/>
              </a:rPr>
              <a:t>در تمامی زبان های برنامه نویسی امکانی وجود دارد که در کنار کدهای اصلی خود، توضیحاتی بنویسید که کدهای آن قسمت را شرح </a:t>
            </a:r>
            <a:r>
              <a:rPr lang="fa-IR" sz="1900" dirty="0" smtClean="0">
                <a:effectLst>
                  <a:outerShdw blurRad="38100" dist="38100" dir="2700000" algn="tl">
                    <a:srgbClr val="000000">
                      <a:alpha val="43137"/>
                    </a:srgbClr>
                  </a:outerShdw>
                </a:effectLst>
                <a:cs typeface="B Roya" pitchFamily="2" charset="-78"/>
              </a:rPr>
              <a:t>می</a:t>
            </a:r>
            <a:r>
              <a:rPr lang="en-US" sz="1900" dirty="0" smtClean="0">
                <a:effectLst>
                  <a:outerShdw blurRad="38100" dist="38100" dir="2700000" algn="tl">
                    <a:srgbClr val="000000">
                      <a:alpha val="43137"/>
                    </a:srgbClr>
                  </a:outerShdw>
                </a:effectLst>
                <a:cs typeface="B Roya" pitchFamily="2" charset="-78"/>
              </a:rPr>
              <a:t> </a:t>
            </a:r>
            <a:r>
              <a:rPr lang="fa-IR" sz="1900" dirty="0" smtClean="0">
                <a:effectLst>
                  <a:outerShdw blurRad="38100" dist="38100" dir="2700000" algn="tl">
                    <a:srgbClr val="000000">
                      <a:alpha val="43137"/>
                    </a:srgbClr>
                  </a:outerShdw>
                </a:effectLst>
                <a:cs typeface="B Roya" pitchFamily="2" charset="-78"/>
              </a:rPr>
              <a:t>دهند </a:t>
            </a:r>
            <a:r>
              <a:rPr lang="fa-IR" sz="1900" dirty="0">
                <a:effectLst>
                  <a:outerShdw blurRad="38100" dist="38100" dir="2700000" algn="tl">
                    <a:srgbClr val="000000">
                      <a:alpha val="43137"/>
                    </a:srgbClr>
                  </a:outerShdw>
                </a:effectLst>
                <a:cs typeface="B Roya" pitchFamily="2" charset="-78"/>
              </a:rPr>
              <a:t>و هنگامی که مدت ها بعد شما و یا شخص دیگری به آنها مراجعه </a:t>
            </a:r>
            <a:r>
              <a:rPr lang="fa-IR" sz="1900" dirty="0" smtClean="0">
                <a:effectLst>
                  <a:outerShdw blurRad="38100" dist="38100" dir="2700000" algn="tl">
                    <a:srgbClr val="000000">
                      <a:alpha val="43137"/>
                    </a:srgbClr>
                  </a:outerShdw>
                </a:effectLst>
                <a:cs typeface="B Roya" pitchFamily="2" charset="-78"/>
              </a:rPr>
              <a:t>می کنید</a:t>
            </a:r>
            <a:r>
              <a:rPr lang="fa-IR" sz="1900" dirty="0">
                <a:effectLst>
                  <a:outerShdw blurRad="38100" dist="38100" dir="2700000" algn="tl">
                    <a:srgbClr val="000000">
                      <a:alpha val="43137"/>
                    </a:srgbClr>
                  </a:outerShdw>
                </a:effectLst>
                <a:cs typeface="B Roya" pitchFamily="2" charset="-78"/>
              </a:rPr>
              <a:t>، این توضیحات اضافه کمک بسیاری برای تغییرخواهند کرد. این توضیحات هنگام اجرای سایت نادیده گرفته می شوند بنابراین هیچ خطایی بوجود نخواهد آمد و می توانید با خیال راحت هرچه را که می خواهید با هر زبانی درج کنید. شرط </a:t>
            </a:r>
            <a:r>
              <a:rPr lang="fa-IR" sz="1900" dirty="0" smtClean="0">
                <a:effectLst>
                  <a:outerShdw blurRad="38100" dist="38100" dir="2700000" algn="tl">
                    <a:srgbClr val="000000">
                      <a:alpha val="43137"/>
                    </a:srgbClr>
                  </a:outerShdw>
                </a:effectLst>
                <a:cs typeface="B Roya" pitchFamily="2" charset="-78"/>
              </a:rPr>
              <a:t>این کار این است </a:t>
            </a:r>
            <a:r>
              <a:rPr lang="fa-IR" sz="1900" dirty="0">
                <a:effectLst>
                  <a:outerShdw blurRad="38100" dist="38100" dir="2700000" algn="tl">
                    <a:srgbClr val="000000">
                      <a:alpha val="43137"/>
                    </a:srgbClr>
                  </a:outerShdw>
                </a:effectLst>
                <a:cs typeface="B Roya" pitchFamily="2" charset="-78"/>
              </a:rPr>
              <a:t>که توضیحات خود را با علامت "/*" شروع کنید و با علامت "*/" به </a:t>
            </a:r>
            <a:r>
              <a:rPr lang="fa-IR" sz="1900" dirty="0" smtClean="0">
                <a:effectLst>
                  <a:outerShdw blurRad="38100" dist="38100" dir="2700000" algn="tl">
                    <a:srgbClr val="000000">
                      <a:alpha val="43137"/>
                    </a:srgbClr>
                  </a:outerShdw>
                </a:effectLst>
                <a:cs typeface="B Roya" pitchFamily="2" charset="-78"/>
              </a:rPr>
              <a:t>پایان </a:t>
            </a:r>
            <a:r>
              <a:rPr lang="fa-IR" sz="1900" dirty="0">
                <a:effectLst>
                  <a:outerShdw blurRad="38100" dist="38100" dir="2700000" algn="tl">
                    <a:srgbClr val="000000">
                      <a:alpha val="43137"/>
                    </a:srgbClr>
                  </a:outerShdw>
                </a:effectLst>
                <a:cs typeface="B Roya" pitchFamily="2" charset="-78"/>
              </a:rPr>
              <a:t>برسانید</a:t>
            </a:r>
            <a:r>
              <a:rPr lang="fa-IR" sz="1900" dirty="0" smtClean="0">
                <a:effectLst>
                  <a:outerShdw blurRad="38100" dist="38100" dir="2700000" algn="tl">
                    <a:srgbClr val="000000">
                      <a:alpha val="43137"/>
                    </a:srgbClr>
                  </a:outerShdw>
                </a:effectLst>
                <a:cs typeface="B Roya" pitchFamily="2" charset="-78"/>
              </a:rPr>
              <a:t>. مثل:</a:t>
            </a:r>
            <a:endParaRPr lang="en-US" sz="1400" dirty="0">
              <a:effectLst>
                <a:outerShdw blurRad="38100" dist="38100" dir="2700000" algn="tl">
                  <a:srgbClr val="000000">
                    <a:alpha val="43137"/>
                  </a:srgbClr>
                </a:outerShdw>
              </a:effectLst>
              <a:cs typeface="B Roya" pitchFamily="2" charset="-78"/>
            </a:endParaRPr>
          </a:p>
        </p:txBody>
      </p:sp>
      <p:sp>
        <p:nvSpPr>
          <p:cNvPr id="5" name="Content Placeholder 5"/>
          <p:cNvSpPr txBox="1">
            <a:spLocks/>
          </p:cNvSpPr>
          <p:nvPr/>
        </p:nvSpPr>
        <p:spPr>
          <a:xfrm>
            <a:off x="1180688" y="2952750"/>
            <a:ext cx="7125112" cy="2133600"/>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lnSpc>
                <a:spcPct val="75000"/>
              </a:lnSpc>
              <a:buFont typeface="Wingdings 2" charset="2"/>
              <a:buNone/>
            </a:pPr>
            <a:r>
              <a:rPr lang="fa-IR" sz="1900" dirty="0" smtClean="0">
                <a:effectLst>
                  <a:outerShdw blurRad="38100" dist="38100" dir="2700000" algn="tl">
                    <a:srgbClr val="000000">
                      <a:alpha val="43137"/>
                    </a:srgbClr>
                  </a:outerShdw>
                </a:effectLst>
                <a:cs typeface="B Roya" pitchFamily="2" charset="-78"/>
              </a:rPr>
              <a:t>/*</a:t>
            </a:r>
            <a:r>
              <a:rPr lang="en-US" sz="1400" dirty="0" smtClean="0">
                <a:effectLst>
                  <a:outerShdw blurRad="38100" dist="38100" dir="2700000" algn="tl">
                    <a:srgbClr val="000000">
                      <a:alpha val="43137"/>
                    </a:srgbClr>
                  </a:outerShdw>
                </a:effectLst>
                <a:cs typeface="B Roya" pitchFamily="2" charset="-78"/>
              </a:rPr>
              <a:t>This is a comment*/ </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P</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 </a:t>
            </a:r>
            <a:r>
              <a:rPr lang="fa-IR" sz="1400" dirty="0" smtClean="0">
                <a:effectLst>
                  <a:outerShdw blurRad="38100" dist="38100" dir="2700000" algn="tl">
                    <a:srgbClr val="000000">
                      <a:alpha val="43137"/>
                    </a:srgbClr>
                  </a:outerShdw>
                </a:effectLst>
                <a:cs typeface="B Roya" pitchFamily="2" charset="-78"/>
              </a:rPr>
              <a:t>}</a:t>
            </a:r>
            <a:r>
              <a:rPr lang="en-US" sz="1400" dirty="0" smtClean="0">
                <a:effectLst>
                  <a:outerShdw blurRad="38100" dist="38100" dir="2700000" algn="tl">
                    <a:srgbClr val="000000">
                      <a:alpha val="43137"/>
                    </a:srgbClr>
                  </a:outerShdw>
                </a:effectLst>
                <a:cs typeface="B Roya" pitchFamily="2" charset="-78"/>
              </a:rPr>
              <a:t> </a:t>
            </a:r>
            <a:r>
              <a:rPr lang="en-US" sz="1400" dirty="0" err="1" smtClean="0">
                <a:effectLst>
                  <a:outerShdw blurRad="38100" dist="38100" dir="2700000" algn="tl">
                    <a:srgbClr val="000000">
                      <a:alpha val="43137"/>
                    </a:srgbClr>
                  </a:outerShdw>
                </a:effectLst>
                <a:cs typeface="B Roya" pitchFamily="2" charset="-78"/>
              </a:rPr>
              <a:t>text-align:center</a:t>
            </a:r>
            <a:r>
              <a:rPr lang="en-US" sz="1400" dirty="0" smtClean="0">
                <a:effectLst>
                  <a:outerShdw blurRad="38100" dist="38100" dir="2700000" algn="tl">
                    <a:srgbClr val="000000">
                      <a:alpha val="43137"/>
                    </a:srgbClr>
                  </a:outerShdw>
                </a:effectLst>
                <a:cs typeface="B Roya" pitchFamily="2" charset="-78"/>
              </a:rPr>
              <a:t>;</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 /*This is another comment*/</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 </a:t>
            </a:r>
            <a:r>
              <a:rPr lang="en-US" sz="1400" dirty="0" err="1" smtClean="0">
                <a:effectLst>
                  <a:outerShdw blurRad="38100" dist="38100" dir="2700000" algn="tl">
                    <a:srgbClr val="000000">
                      <a:alpha val="43137"/>
                    </a:srgbClr>
                  </a:outerShdw>
                </a:effectLst>
                <a:cs typeface="B Roya" pitchFamily="2" charset="-78"/>
              </a:rPr>
              <a:t>color:black</a:t>
            </a:r>
            <a:r>
              <a:rPr lang="en-US" sz="1400" dirty="0" smtClean="0">
                <a:effectLst>
                  <a:outerShdw blurRad="38100" dist="38100" dir="2700000" algn="tl">
                    <a:srgbClr val="000000">
                      <a:alpha val="43137"/>
                    </a:srgbClr>
                  </a:outerShdw>
                </a:effectLst>
                <a:cs typeface="B Roya" pitchFamily="2" charset="-78"/>
              </a:rPr>
              <a:t>; </a:t>
            </a:r>
          </a:p>
          <a:p>
            <a:pPr marL="0" indent="0">
              <a:lnSpc>
                <a:spcPct val="75000"/>
              </a:lnSpc>
              <a:buFont typeface="Wingdings 2" charset="2"/>
              <a:buNone/>
            </a:pPr>
            <a:r>
              <a:rPr lang="en-US" sz="1400" dirty="0" err="1" smtClean="0">
                <a:effectLst>
                  <a:outerShdw blurRad="38100" dist="38100" dir="2700000" algn="tl">
                    <a:srgbClr val="000000">
                      <a:alpha val="43137"/>
                    </a:srgbClr>
                  </a:outerShdw>
                </a:effectLst>
                <a:cs typeface="B Roya" pitchFamily="2" charset="-78"/>
              </a:rPr>
              <a:t>font-family:arial</a:t>
            </a:r>
            <a:r>
              <a:rPr lang="en-US" sz="1400" dirty="0" smtClean="0">
                <a:effectLst>
                  <a:outerShdw blurRad="38100" dist="38100" dir="2700000" algn="tl">
                    <a:srgbClr val="000000">
                      <a:alpha val="43137"/>
                    </a:srgbClr>
                  </a:outerShdw>
                </a:effectLst>
                <a:cs typeface="B Roya" pitchFamily="2" charset="-78"/>
              </a:rPr>
              <a:t>;</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 </a:t>
            </a:r>
            <a:r>
              <a:rPr lang="fa-IR" sz="1400" dirty="0" smtClean="0">
                <a:effectLst>
                  <a:outerShdw blurRad="38100" dist="38100" dir="2700000" algn="tl">
                    <a:srgbClr val="000000">
                      <a:alpha val="43137"/>
                    </a:srgbClr>
                  </a:outerShdw>
                </a:effectLst>
                <a:cs typeface="B Roya" pitchFamily="2" charset="-78"/>
              </a:rPr>
              <a:t>{</a:t>
            </a:r>
            <a:r>
              <a:rPr lang="en-US" sz="1400" dirty="0" smtClean="0">
                <a:effectLst>
                  <a:outerShdw blurRad="38100" dist="38100" dir="2700000" algn="tl">
                    <a:srgbClr val="000000">
                      <a:alpha val="43137"/>
                    </a:srgbClr>
                  </a:outerShdw>
                </a:effectLst>
                <a:cs typeface="B Roya" pitchFamily="2" charset="-78"/>
              </a:rPr>
              <a:t> </a:t>
            </a:r>
            <a:endParaRPr lang="en-US" sz="1400" dirty="0">
              <a:effectLst>
                <a:outerShdw blurRad="38100" dist="38100" dir="2700000" algn="tl">
                  <a:srgbClr val="000000">
                    <a:alpha val="43137"/>
                  </a:srgbClr>
                </a:outerShdw>
              </a:effectLst>
              <a:cs typeface="B Roya" pitchFamily="2" charset="-78"/>
            </a:endParaRPr>
          </a:p>
        </p:txBody>
      </p:sp>
    </p:spTree>
    <p:extLst>
      <p:ext uri="{BB962C8B-B14F-4D97-AF65-F5344CB8AC3E}">
        <p14:creationId xmlns:p14="http://schemas.microsoft.com/office/powerpoint/2010/main" xmlns="" val="3422222611"/>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ID &amp; Classes in CSS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104488" y="1047750"/>
            <a:ext cx="7125112" cy="3810000"/>
          </a:xfrm>
        </p:spPr>
        <p:txBody>
          <a:bodyPr anchor="t">
            <a:normAutofit/>
          </a:bodyPr>
          <a:lstStyle/>
          <a:p>
            <a:pPr algn="r" rtl="1"/>
            <a:r>
              <a:rPr lang="fa-IR" sz="1900" dirty="0">
                <a:effectLst>
                  <a:outerShdw blurRad="38100" dist="38100" dir="2700000" algn="tl">
                    <a:srgbClr val="000000">
                      <a:alpha val="43137"/>
                    </a:srgbClr>
                  </a:outerShdw>
                </a:effectLst>
                <a:cs typeface="B Roya" pitchFamily="2" charset="-78"/>
              </a:rPr>
              <a:t>همانطور که در بخش ساختار نحوی دستورات مشاهده </a:t>
            </a:r>
            <a:r>
              <a:rPr lang="fa-IR" sz="1900" dirty="0" smtClean="0">
                <a:effectLst>
                  <a:outerShdw blurRad="38100" dist="38100" dir="2700000" algn="tl">
                    <a:srgbClr val="000000">
                      <a:alpha val="43137"/>
                    </a:srgbClr>
                  </a:outerShdw>
                </a:effectLst>
                <a:cs typeface="B Roya" pitchFamily="2" charset="-78"/>
              </a:rPr>
              <a:t>کردی</a:t>
            </a:r>
            <a:r>
              <a:rPr lang="fa-IR" sz="1900" dirty="0">
                <a:effectLst>
                  <a:outerShdw blurRad="38100" dist="38100" dir="2700000" algn="tl">
                    <a:srgbClr val="000000">
                      <a:alpha val="43137"/>
                    </a:srgbClr>
                  </a:outerShdw>
                </a:effectLst>
                <a:cs typeface="B Roya" pitchFamily="2" charset="-78"/>
              </a:rPr>
              <a:t>م</a:t>
            </a:r>
            <a:r>
              <a:rPr lang="fa-IR" sz="1900" dirty="0" smtClean="0">
                <a:effectLst>
                  <a:outerShdw blurRad="38100" dist="38100" dir="2700000" algn="tl">
                    <a:srgbClr val="000000">
                      <a:alpha val="43137"/>
                    </a:srgbClr>
                  </a:outerShdw>
                </a:effectLst>
                <a:cs typeface="B Roya" pitchFamily="2" charset="-78"/>
              </a:rPr>
              <a:t>، </a:t>
            </a:r>
            <a:r>
              <a:rPr lang="fa-IR" sz="1900" dirty="0">
                <a:effectLst>
                  <a:outerShdw blurRad="38100" dist="38100" dir="2700000" algn="tl">
                    <a:srgbClr val="000000">
                      <a:alpha val="43137"/>
                    </a:srgbClr>
                  </a:outerShdw>
                </a:effectLst>
                <a:cs typeface="B Roya" pitchFamily="2" charset="-78"/>
              </a:rPr>
              <a:t>در بخش </a:t>
            </a:r>
            <a:r>
              <a:rPr lang="en-US" sz="1900" dirty="0">
                <a:effectLst>
                  <a:outerShdw blurRad="38100" dist="38100" dir="2700000" algn="tl">
                    <a:srgbClr val="000000">
                      <a:alpha val="43137"/>
                    </a:srgbClr>
                  </a:outerShdw>
                </a:effectLst>
                <a:cs typeface="B Roya" pitchFamily="2" charset="-78"/>
              </a:rPr>
              <a:t>Selector </a:t>
            </a:r>
            <a:r>
              <a:rPr lang="fa-IR" sz="1900" dirty="0">
                <a:effectLst>
                  <a:outerShdw blurRad="38100" dist="38100" dir="2700000" algn="tl">
                    <a:srgbClr val="000000">
                      <a:alpha val="43137"/>
                    </a:srgbClr>
                  </a:outerShdw>
                </a:effectLst>
                <a:cs typeface="B Roya" pitchFamily="2" charset="-78"/>
              </a:rPr>
              <a:t>عنصری که می خواهیم استایل روی آن اعمال شود را ذکر </a:t>
            </a:r>
            <a:r>
              <a:rPr lang="fa-IR" sz="1900" dirty="0" smtClean="0">
                <a:effectLst>
                  <a:outerShdw blurRad="38100" dist="38100" dir="2700000" algn="tl">
                    <a:srgbClr val="000000">
                      <a:alpha val="43137"/>
                    </a:srgbClr>
                  </a:outerShdw>
                </a:effectLst>
                <a:cs typeface="B Roya" pitchFamily="2" charset="-78"/>
              </a:rPr>
              <a:t>می</a:t>
            </a:r>
            <a:r>
              <a:rPr lang="en-US" sz="1900" dirty="0" smtClean="0">
                <a:effectLst>
                  <a:outerShdw blurRad="38100" dist="38100" dir="2700000" algn="tl">
                    <a:srgbClr val="000000">
                      <a:alpha val="43137"/>
                    </a:srgbClr>
                  </a:outerShdw>
                </a:effectLst>
                <a:cs typeface="B Roya" pitchFamily="2" charset="-78"/>
              </a:rPr>
              <a:t> </a:t>
            </a:r>
            <a:r>
              <a:rPr lang="fa-IR" sz="1900" dirty="0" smtClean="0">
                <a:effectLst>
                  <a:outerShdw blurRad="38100" dist="38100" dir="2700000" algn="tl">
                    <a:srgbClr val="000000">
                      <a:alpha val="43137"/>
                    </a:srgbClr>
                  </a:outerShdw>
                </a:effectLst>
                <a:cs typeface="B Roya" pitchFamily="2" charset="-78"/>
              </a:rPr>
              <a:t>کنیم</a:t>
            </a:r>
            <a:r>
              <a:rPr lang="fa-IR" sz="1900" dirty="0">
                <a:effectLst>
                  <a:outerShdw blurRad="38100" dist="38100" dir="2700000" algn="tl">
                    <a:srgbClr val="000000">
                      <a:alpha val="43137"/>
                    </a:srgbClr>
                  </a:outerShdw>
                </a:effectLst>
                <a:cs typeface="B Roya" pitchFamily="2" charset="-78"/>
              </a:rPr>
              <a:t>. به عنوان نمونه در تمامی دستورات </a:t>
            </a:r>
            <a:r>
              <a:rPr lang="fa-IR" sz="1900" dirty="0" smtClean="0">
                <a:effectLst>
                  <a:outerShdw blurRad="38100" dist="38100" dir="2700000" algn="tl">
                    <a:srgbClr val="000000">
                      <a:alpha val="43137"/>
                    </a:srgbClr>
                  </a:outerShdw>
                </a:effectLst>
                <a:cs typeface="B Roya" pitchFamily="2" charset="-78"/>
              </a:rPr>
              <a:t>زیر:</a:t>
            </a:r>
          </a:p>
          <a:p>
            <a:pPr marL="0" indent="0" algn="r" rtl="1">
              <a:buNone/>
            </a:pPr>
            <a:endParaRPr lang="fa-IR" sz="1900" dirty="0">
              <a:effectLst>
                <a:outerShdw blurRad="38100" dist="38100" dir="2700000" algn="tl">
                  <a:srgbClr val="000000">
                    <a:alpha val="43137"/>
                  </a:srgbClr>
                </a:outerShdw>
              </a:effectLst>
              <a:cs typeface="B Roya" pitchFamily="2" charset="-78"/>
            </a:endParaRPr>
          </a:p>
          <a:p>
            <a:pPr algn="r" rtl="1"/>
            <a:r>
              <a:rPr lang="fa-IR" sz="1900" dirty="0" smtClean="0">
                <a:effectLst>
                  <a:outerShdw blurRad="38100" dist="38100" dir="2700000" algn="tl">
                    <a:srgbClr val="000000">
                      <a:alpha val="43137"/>
                    </a:srgbClr>
                  </a:outerShdw>
                </a:effectLst>
                <a:cs typeface="B Roya" pitchFamily="2" charset="-78"/>
              </a:rPr>
              <a:t>استایل </a:t>
            </a:r>
            <a:r>
              <a:rPr lang="fa-IR" sz="1900" dirty="0">
                <a:effectLst>
                  <a:outerShdw blurRad="38100" dist="38100" dir="2700000" algn="tl">
                    <a:srgbClr val="000000">
                      <a:alpha val="43137"/>
                    </a:srgbClr>
                  </a:outerShdw>
                </a:effectLst>
                <a:cs typeface="B Roya" pitchFamily="2" charset="-78"/>
              </a:rPr>
              <a:t>های نوشته شده در </a:t>
            </a:r>
            <a:r>
              <a:rPr lang="fa-IR" sz="1900" dirty="0" smtClean="0">
                <a:effectLst>
                  <a:outerShdw blurRad="38100" dist="38100" dir="2700000" algn="tl">
                    <a:srgbClr val="000000">
                      <a:alpha val="43137"/>
                    </a:srgbClr>
                  </a:outerShdw>
                </a:effectLst>
                <a:cs typeface="B Roya" pitchFamily="2" charset="-78"/>
              </a:rPr>
              <a:t>آکلاد </a:t>
            </a:r>
            <a:r>
              <a:rPr lang="fa-IR" sz="1900" dirty="0">
                <a:effectLst>
                  <a:outerShdw blurRad="38100" dist="38100" dir="2700000" algn="tl">
                    <a:srgbClr val="000000">
                      <a:alpha val="43137"/>
                    </a:srgbClr>
                  </a:outerShdw>
                </a:effectLst>
                <a:cs typeface="B Roya" pitchFamily="2" charset="-78"/>
              </a:rPr>
              <a:t>ها</a:t>
            </a:r>
            <a:r>
              <a:rPr lang="fa-IR" sz="1900" dirty="0" smtClean="0">
                <a:effectLst>
                  <a:outerShdw blurRad="38100" dist="38100" dir="2700000" algn="tl">
                    <a:srgbClr val="000000">
                      <a:alpha val="43137"/>
                    </a:srgbClr>
                  </a:outerShdw>
                </a:effectLst>
                <a:cs typeface="B Roya" pitchFamily="2" charset="-78"/>
              </a:rPr>
              <a:t>،</a:t>
            </a:r>
          </a:p>
          <a:p>
            <a:pPr marL="0" indent="0" algn="r" rtl="1">
              <a:buNone/>
            </a:pPr>
            <a:r>
              <a:rPr lang="fa-IR" sz="1900" dirty="0" smtClean="0">
                <a:effectLst>
                  <a:outerShdw blurRad="38100" dist="38100" dir="2700000" algn="tl">
                    <a:srgbClr val="000000">
                      <a:alpha val="43137"/>
                    </a:srgbClr>
                  </a:outerShdw>
                </a:effectLst>
                <a:cs typeface="B Roya" pitchFamily="2" charset="-78"/>
              </a:rPr>
              <a:t> </a:t>
            </a:r>
            <a:r>
              <a:rPr lang="fa-IR" sz="1900" dirty="0">
                <a:effectLst>
                  <a:outerShdw blurRad="38100" dist="38100" dir="2700000" algn="tl">
                    <a:srgbClr val="000000">
                      <a:alpha val="43137"/>
                    </a:srgbClr>
                  </a:outerShdw>
                </a:effectLst>
                <a:cs typeface="B Roya" pitchFamily="2" charset="-78"/>
              </a:rPr>
              <a:t>بر روی همه پاراگراف های موجود در </a:t>
            </a:r>
            <a:r>
              <a:rPr lang="fa-IR" sz="1900" dirty="0" smtClean="0">
                <a:effectLst>
                  <a:outerShdw blurRad="38100" dist="38100" dir="2700000" algn="tl">
                    <a:srgbClr val="000000">
                      <a:alpha val="43137"/>
                    </a:srgbClr>
                  </a:outerShdw>
                </a:effectLst>
                <a:cs typeface="B Roya" pitchFamily="2" charset="-78"/>
              </a:rPr>
              <a:t>صفحه</a:t>
            </a:r>
          </a:p>
          <a:p>
            <a:pPr marL="0" indent="0" algn="r" rtl="1">
              <a:buNone/>
            </a:pPr>
            <a:r>
              <a:rPr lang="fa-IR" sz="1900" dirty="0" smtClean="0">
                <a:effectLst>
                  <a:outerShdw blurRad="38100" dist="38100" dir="2700000" algn="tl">
                    <a:srgbClr val="000000">
                      <a:alpha val="43137"/>
                    </a:srgbClr>
                  </a:outerShdw>
                </a:effectLst>
                <a:cs typeface="B Roya" pitchFamily="2" charset="-78"/>
              </a:rPr>
              <a:t> </a:t>
            </a:r>
            <a:r>
              <a:rPr lang="fa-IR" sz="1900" dirty="0">
                <a:effectLst>
                  <a:outerShdw blurRad="38100" dist="38100" dir="2700000" algn="tl">
                    <a:srgbClr val="000000">
                      <a:alpha val="43137"/>
                    </a:srgbClr>
                  </a:outerShdw>
                </a:effectLst>
                <a:cs typeface="B Roya" pitchFamily="2" charset="-78"/>
              </a:rPr>
              <a:t>وب اعمال </a:t>
            </a:r>
            <a:r>
              <a:rPr lang="fa-IR" sz="1900" dirty="0" smtClean="0">
                <a:effectLst>
                  <a:outerShdw blurRad="38100" dist="38100" dir="2700000" algn="tl">
                    <a:srgbClr val="000000">
                      <a:alpha val="43137"/>
                    </a:srgbClr>
                  </a:outerShdw>
                </a:effectLst>
                <a:cs typeface="B Roya" pitchFamily="2" charset="-78"/>
              </a:rPr>
              <a:t>می شد</a:t>
            </a:r>
            <a:r>
              <a:rPr lang="fa-IR" sz="1900" dirty="0">
                <a:effectLst>
                  <a:outerShdw blurRad="38100" dist="38100" dir="2700000" algn="tl">
                    <a:srgbClr val="000000">
                      <a:alpha val="43137"/>
                    </a:srgbClr>
                  </a:outerShdw>
                </a:effectLst>
                <a:cs typeface="B Roya" pitchFamily="2" charset="-78"/>
              </a:rPr>
              <a:t>. حالا اگر بخواهیم </a:t>
            </a:r>
            <a:r>
              <a:rPr lang="fa-IR" sz="1900" dirty="0" smtClean="0">
                <a:effectLst>
                  <a:outerShdw blurRad="38100" dist="38100" dir="2700000" algn="tl">
                    <a:srgbClr val="000000">
                      <a:alpha val="43137"/>
                    </a:srgbClr>
                  </a:outerShdw>
                </a:effectLst>
                <a:cs typeface="B Roya" pitchFamily="2" charset="-78"/>
              </a:rPr>
              <a:t>دستورات</a:t>
            </a:r>
          </a:p>
          <a:p>
            <a:pPr marL="0" indent="0" algn="r" rtl="1">
              <a:buNone/>
            </a:pPr>
            <a:r>
              <a:rPr lang="fa-IR" sz="1900" dirty="0" smtClean="0">
                <a:effectLst>
                  <a:outerShdw blurRad="38100" dist="38100" dir="2700000" algn="tl">
                    <a:srgbClr val="000000">
                      <a:alpha val="43137"/>
                    </a:srgbClr>
                  </a:outerShdw>
                </a:effectLst>
                <a:cs typeface="B Roya" pitchFamily="2" charset="-78"/>
              </a:rPr>
              <a:t> </a:t>
            </a:r>
            <a:r>
              <a:rPr lang="fa-IR" sz="1900" dirty="0">
                <a:effectLst>
                  <a:outerShdw blurRad="38100" dist="38100" dir="2700000" algn="tl">
                    <a:srgbClr val="000000">
                      <a:alpha val="43137"/>
                    </a:srgbClr>
                  </a:outerShdw>
                </a:effectLst>
                <a:cs typeface="B Roya" pitchFamily="2" charset="-78"/>
              </a:rPr>
              <a:t>استایل مورد نظر فقط روی یک عنصر در صفحه وب و یا فقط گروهی از عناصر مورد نظر ما اعمال شود باید از </a:t>
            </a:r>
            <a:r>
              <a:rPr lang="en-US" sz="1900" dirty="0" smtClean="0">
                <a:effectLst>
                  <a:outerShdw blurRad="38100" dist="38100" dir="2700000" algn="tl">
                    <a:srgbClr val="000000">
                      <a:alpha val="43137"/>
                    </a:srgbClr>
                  </a:outerShdw>
                </a:effectLst>
                <a:cs typeface="B Roya" pitchFamily="2" charset="-78"/>
              </a:rPr>
              <a:t> </a:t>
            </a:r>
            <a:r>
              <a:rPr lang="en-US" sz="1900" u="sng" dirty="0" smtClean="0">
                <a:effectLst>
                  <a:outerShdw blurRad="38100" dist="38100" dir="2700000" algn="tl">
                    <a:srgbClr val="000000">
                      <a:alpha val="43137"/>
                    </a:srgbClr>
                  </a:outerShdw>
                </a:effectLst>
                <a:cs typeface="B Roya" pitchFamily="2" charset="-78"/>
              </a:rPr>
              <a:t>ID</a:t>
            </a:r>
            <a:r>
              <a:rPr lang="fa-IR" sz="1900" dirty="0" smtClean="0">
                <a:effectLst>
                  <a:outerShdw blurRad="38100" dist="38100" dir="2700000" algn="tl">
                    <a:srgbClr val="000000">
                      <a:alpha val="43137"/>
                    </a:srgbClr>
                  </a:outerShdw>
                </a:effectLst>
                <a:cs typeface="B Roya" pitchFamily="2" charset="-78"/>
              </a:rPr>
              <a:t>و </a:t>
            </a:r>
            <a:r>
              <a:rPr lang="en-US" sz="1900" dirty="0" smtClean="0">
                <a:effectLst>
                  <a:outerShdw blurRad="38100" dist="38100" dir="2700000" algn="tl">
                    <a:srgbClr val="000000">
                      <a:alpha val="43137"/>
                    </a:srgbClr>
                  </a:outerShdw>
                </a:effectLst>
                <a:cs typeface="B Roya" pitchFamily="2" charset="-78"/>
              </a:rPr>
              <a:t> </a:t>
            </a:r>
            <a:r>
              <a:rPr lang="en-US" sz="1900" u="sng" dirty="0" smtClean="0">
                <a:effectLst>
                  <a:outerShdw blurRad="38100" dist="38100" dir="2700000" algn="tl">
                    <a:srgbClr val="000000">
                      <a:alpha val="43137"/>
                    </a:srgbClr>
                  </a:outerShdw>
                </a:effectLst>
                <a:cs typeface="B Roya" pitchFamily="2" charset="-78"/>
              </a:rPr>
              <a:t>Class</a:t>
            </a:r>
            <a:r>
              <a:rPr lang="en-US" sz="1900" dirty="0" smtClean="0">
                <a:effectLst>
                  <a:outerShdw blurRad="38100" dist="38100" dir="2700000" algn="tl">
                    <a:srgbClr val="000000">
                      <a:alpha val="43137"/>
                    </a:srgbClr>
                  </a:outerShdw>
                </a:effectLst>
                <a:cs typeface="B Roya" pitchFamily="2" charset="-78"/>
              </a:rPr>
              <a:t> </a:t>
            </a:r>
            <a:r>
              <a:rPr lang="fa-IR" sz="1900" dirty="0">
                <a:effectLst>
                  <a:outerShdw blurRad="38100" dist="38100" dir="2700000" algn="tl">
                    <a:srgbClr val="000000">
                      <a:alpha val="43137"/>
                    </a:srgbClr>
                  </a:outerShdw>
                </a:effectLst>
                <a:cs typeface="B Roya" pitchFamily="2" charset="-78"/>
              </a:rPr>
              <a:t>استفاده کنیم.</a:t>
            </a:r>
          </a:p>
        </p:txBody>
      </p:sp>
      <p:sp>
        <p:nvSpPr>
          <p:cNvPr id="5" name="Content Placeholder 5"/>
          <p:cNvSpPr txBox="1">
            <a:spLocks/>
          </p:cNvSpPr>
          <p:nvPr/>
        </p:nvSpPr>
        <p:spPr>
          <a:xfrm>
            <a:off x="1637888" y="1885950"/>
            <a:ext cx="7125112" cy="2133600"/>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lnSpc>
                <a:spcPct val="75000"/>
              </a:lnSpc>
              <a:buFont typeface="Wingdings 2" charset="2"/>
              <a:buNone/>
            </a:pPr>
            <a:r>
              <a:rPr lang="fa-IR" sz="1900" dirty="0" smtClean="0">
                <a:effectLst>
                  <a:outerShdw blurRad="38100" dist="38100" dir="2700000" algn="tl">
                    <a:srgbClr val="000000">
                      <a:alpha val="43137"/>
                    </a:srgbClr>
                  </a:outerShdw>
                </a:effectLst>
                <a:cs typeface="B Roya" pitchFamily="2" charset="-78"/>
              </a:rPr>
              <a:t>/*</a:t>
            </a:r>
            <a:r>
              <a:rPr lang="en-US" sz="1400" dirty="0" smtClean="0">
                <a:effectLst>
                  <a:outerShdw blurRad="38100" dist="38100" dir="2700000" algn="tl">
                    <a:srgbClr val="000000">
                      <a:alpha val="43137"/>
                    </a:srgbClr>
                  </a:outerShdw>
                </a:effectLst>
                <a:cs typeface="B Roya" pitchFamily="2" charset="-78"/>
              </a:rPr>
              <a:t>This is a comment*/ </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P</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 </a:t>
            </a:r>
            <a:r>
              <a:rPr lang="fa-IR" sz="1400" dirty="0" smtClean="0">
                <a:effectLst>
                  <a:outerShdw blurRad="38100" dist="38100" dir="2700000" algn="tl">
                    <a:srgbClr val="000000">
                      <a:alpha val="43137"/>
                    </a:srgbClr>
                  </a:outerShdw>
                </a:effectLst>
                <a:cs typeface="B Roya" pitchFamily="2" charset="-78"/>
              </a:rPr>
              <a:t>}</a:t>
            </a:r>
            <a:r>
              <a:rPr lang="en-US" sz="1400" dirty="0" smtClean="0">
                <a:effectLst>
                  <a:outerShdw blurRad="38100" dist="38100" dir="2700000" algn="tl">
                    <a:srgbClr val="000000">
                      <a:alpha val="43137"/>
                    </a:srgbClr>
                  </a:outerShdw>
                </a:effectLst>
                <a:cs typeface="B Roya" pitchFamily="2" charset="-78"/>
              </a:rPr>
              <a:t> </a:t>
            </a:r>
            <a:r>
              <a:rPr lang="en-US" sz="1400" dirty="0" err="1" smtClean="0">
                <a:effectLst>
                  <a:outerShdw blurRad="38100" dist="38100" dir="2700000" algn="tl">
                    <a:srgbClr val="000000">
                      <a:alpha val="43137"/>
                    </a:srgbClr>
                  </a:outerShdw>
                </a:effectLst>
                <a:cs typeface="B Roya" pitchFamily="2" charset="-78"/>
              </a:rPr>
              <a:t>text-align:center</a:t>
            </a:r>
            <a:r>
              <a:rPr lang="en-US" sz="1400" dirty="0" smtClean="0">
                <a:effectLst>
                  <a:outerShdw blurRad="38100" dist="38100" dir="2700000" algn="tl">
                    <a:srgbClr val="000000">
                      <a:alpha val="43137"/>
                    </a:srgbClr>
                  </a:outerShdw>
                </a:effectLst>
                <a:cs typeface="B Roya" pitchFamily="2" charset="-78"/>
              </a:rPr>
              <a:t>;</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 /*This is another comment*/</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 </a:t>
            </a:r>
            <a:r>
              <a:rPr lang="en-US" sz="1400" dirty="0" err="1" smtClean="0">
                <a:effectLst>
                  <a:outerShdw blurRad="38100" dist="38100" dir="2700000" algn="tl">
                    <a:srgbClr val="000000">
                      <a:alpha val="43137"/>
                    </a:srgbClr>
                  </a:outerShdw>
                </a:effectLst>
                <a:cs typeface="B Roya" pitchFamily="2" charset="-78"/>
              </a:rPr>
              <a:t>color:black</a:t>
            </a:r>
            <a:r>
              <a:rPr lang="en-US" sz="1400" dirty="0" smtClean="0">
                <a:effectLst>
                  <a:outerShdw blurRad="38100" dist="38100" dir="2700000" algn="tl">
                    <a:srgbClr val="000000">
                      <a:alpha val="43137"/>
                    </a:srgbClr>
                  </a:outerShdw>
                </a:effectLst>
                <a:cs typeface="B Roya" pitchFamily="2" charset="-78"/>
              </a:rPr>
              <a:t>; </a:t>
            </a:r>
          </a:p>
          <a:p>
            <a:pPr marL="0" indent="0">
              <a:lnSpc>
                <a:spcPct val="75000"/>
              </a:lnSpc>
              <a:buFont typeface="Wingdings 2" charset="2"/>
              <a:buNone/>
            </a:pPr>
            <a:r>
              <a:rPr lang="en-US" sz="1400" dirty="0" err="1" smtClean="0">
                <a:effectLst>
                  <a:outerShdw blurRad="38100" dist="38100" dir="2700000" algn="tl">
                    <a:srgbClr val="000000">
                      <a:alpha val="43137"/>
                    </a:srgbClr>
                  </a:outerShdw>
                </a:effectLst>
                <a:cs typeface="B Roya" pitchFamily="2" charset="-78"/>
              </a:rPr>
              <a:t>font-family:arial</a:t>
            </a:r>
            <a:r>
              <a:rPr lang="en-US" sz="1400" dirty="0" smtClean="0">
                <a:effectLst>
                  <a:outerShdw blurRad="38100" dist="38100" dir="2700000" algn="tl">
                    <a:srgbClr val="000000">
                      <a:alpha val="43137"/>
                    </a:srgbClr>
                  </a:outerShdw>
                </a:effectLst>
                <a:cs typeface="B Roya" pitchFamily="2" charset="-78"/>
              </a:rPr>
              <a:t>;</a:t>
            </a:r>
          </a:p>
          <a:p>
            <a:pPr marL="0" indent="0">
              <a:lnSpc>
                <a:spcPct val="75000"/>
              </a:lnSpc>
              <a:buFont typeface="Wingdings 2" charset="2"/>
              <a:buNone/>
            </a:pPr>
            <a:r>
              <a:rPr lang="en-US" sz="1400" dirty="0" smtClean="0">
                <a:effectLst>
                  <a:outerShdw blurRad="38100" dist="38100" dir="2700000" algn="tl">
                    <a:srgbClr val="000000">
                      <a:alpha val="43137"/>
                    </a:srgbClr>
                  </a:outerShdw>
                </a:effectLst>
                <a:cs typeface="B Roya" pitchFamily="2" charset="-78"/>
              </a:rPr>
              <a:t> </a:t>
            </a:r>
            <a:r>
              <a:rPr lang="fa-IR" sz="1400" dirty="0" smtClean="0">
                <a:effectLst>
                  <a:outerShdw blurRad="38100" dist="38100" dir="2700000" algn="tl">
                    <a:srgbClr val="000000">
                      <a:alpha val="43137"/>
                    </a:srgbClr>
                  </a:outerShdw>
                </a:effectLst>
                <a:cs typeface="B Roya" pitchFamily="2" charset="-78"/>
              </a:rPr>
              <a:t>{</a:t>
            </a:r>
            <a:r>
              <a:rPr lang="en-US" sz="1400" dirty="0" smtClean="0">
                <a:effectLst>
                  <a:outerShdw blurRad="38100" dist="38100" dir="2700000" algn="tl">
                    <a:srgbClr val="000000">
                      <a:alpha val="43137"/>
                    </a:srgbClr>
                  </a:outerShdw>
                </a:effectLst>
                <a:cs typeface="B Roya" pitchFamily="2" charset="-78"/>
              </a:rPr>
              <a:t> </a:t>
            </a:r>
            <a:endParaRPr lang="en-US" sz="1400" dirty="0">
              <a:effectLst>
                <a:outerShdw blurRad="38100" dist="38100" dir="2700000" algn="tl">
                  <a:srgbClr val="000000">
                    <a:alpha val="43137"/>
                  </a:srgbClr>
                </a:outerShdw>
              </a:effectLst>
              <a:cs typeface="B Roya" pitchFamily="2" charset="-78"/>
            </a:endParaRPr>
          </a:p>
        </p:txBody>
      </p:sp>
    </p:spTree>
    <p:extLst>
      <p:ext uri="{BB962C8B-B14F-4D97-AF65-F5344CB8AC3E}">
        <p14:creationId xmlns:p14="http://schemas.microsoft.com/office/powerpoint/2010/main" xmlns="" val="1230745813"/>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CSS Properties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104488" y="1243998"/>
            <a:ext cx="7125112"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در اسلاید های قبل ما از تعداد زیادی از خصوصیات عمومی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از قبیل خصوصیات زیر استفاده کردیم.</a:t>
            </a:r>
          </a:p>
        </p:txBody>
      </p:sp>
      <p:graphicFrame>
        <p:nvGraphicFramePr>
          <p:cNvPr id="3" name="Diagram 2"/>
          <p:cNvGraphicFramePr/>
          <p:nvPr>
            <p:extLst>
              <p:ext uri="{D42A27DB-BD31-4B8C-83A1-F6EECF244321}">
                <p14:modId xmlns:p14="http://schemas.microsoft.com/office/powerpoint/2010/main" xmlns="" val="2411949894"/>
              </p:ext>
            </p:extLst>
          </p:nvPr>
        </p:nvGraphicFramePr>
        <p:xfrm>
          <a:off x="1752600" y="1885950"/>
          <a:ext cx="4191000" cy="279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4953000" y="2419350"/>
            <a:ext cx="990600" cy="369332"/>
          </a:xfrm>
          <a:prstGeom prst="rect">
            <a:avLst/>
          </a:prstGeom>
          <a:noFill/>
        </p:spPr>
        <p:txBody>
          <a:bodyPr wrap="square" rtlCol="0">
            <a:spAutoFit/>
          </a:bodyPr>
          <a:lstStyle/>
          <a:p>
            <a:pPr algn="r" rtl="1"/>
            <a:r>
              <a:rPr lang="fa-IR" dirty="0">
                <a:solidFill>
                  <a:schemeClr val="bg1"/>
                </a:solidFill>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رنگ</a:t>
            </a:r>
            <a:endParaRPr lang="en-US" dirty="0">
              <a:solidFill>
                <a:schemeClr val="bg1"/>
              </a:solidFill>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endParaRPr>
          </a:p>
        </p:txBody>
      </p:sp>
      <p:sp>
        <p:nvSpPr>
          <p:cNvPr id="8" name="TextBox 7"/>
          <p:cNvSpPr txBox="1"/>
          <p:nvPr/>
        </p:nvSpPr>
        <p:spPr>
          <a:xfrm>
            <a:off x="4953000" y="3345418"/>
            <a:ext cx="990600" cy="369332"/>
          </a:xfrm>
          <a:prstGeom prst="rect">
            <a:avLst/>
          </a:prstGeom>
          <a:noFill/>
        </p:spPr>
        <p:txBody>
          <a:bodyPr wrap="square" rtlCol="0">
            <a:spAutoFit/>
          </a:bodyPr>
          <a:lstStyle/>
          <a:p>
            <a:pPr algn="r" rtl="1"/>
            <a:r>
              <a:rPr lang="fa-IR" dirty="0">
                <a:solidFill>
                  <a:schemeClr val="bg1"/>
                </a:solidFill>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فونت</a:t>
            </a:r>
            <a:endParaRPr lang="en-US" dirty="0">
              <a:solidFill>
                <a:schemeClr val="bg1"/>
              </a:solidFill>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endParaRPr>
          </a:p>
        </p:txBody>
      </p:sp>
      <p:sp>
        <p:nvSpPr>
          <p:cNvPr id="9" name="TextBox 8"/>
          <p:cNvSpPr txBox="1"/>
          <p:nvPr/>
        </p:nvSpPr>
        <p:spPr>
          <a:xfrm>
            <a:off x="4953000" y="4248150"/>
            <a:ext cx="990600" cy="369332"/>
          </a:xfrm>
          <a:prstGeom prst="rect">
            <a:avLst/>
          </a:prstGeom>
          <a:noFill/>
        </p:spPr>
        <p:txBody>
          <a:bodyPr wrap="square" rtlCol="0">
            <a:spAutoFit/>
          </a:bodyPr>
          <a:lstStyle/>
          <a:p>
            <a:pPr algn="r" rtl="1"/>
            <a:r>
              <a:rPr lang="fa-IR" dirty="0">
                <a:solidFill>
                  <a:schemeClr val="bg1"/>
                </a:solidFill>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اندازه</a:t>
            </a:r>
            <a:endParaRPr lang="en-US" dirty="0">
              <a:solidFill>
                <a:schemeClr val="bg1"/>
              </a:solidFill>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endParaRPr>
          </a:p>
        </p:txBody>
      </p:sp>
      <p:sp>
        <p:nvSpPr>
          <p:cNvPr id="10" name="TextBox 9"/>
          <p:cNvSpPr txBox="1"/>
          <p:nvPr/>
        </p:nvSpPr>
        <p:spPr>
          <a:xfrm>
            <a:off x="5943600" y="2419350"/>
            <a:ext cx="1219200" cy="1862048"/>
          </a:xfrm>
          <a:prstGeom prst="rect">
            <a:avLst/>
          </a:prstGeom>
          <a:noFill/>
        </p:spPr>
        <p:txBody>
          <a:bodyPr wrap="square" rtlCol="0">
            <a:spAutoFit/>
          </a:bodyPr>
          <a:lstStyle/>
          <a:p>
            <a:r>
              <a:rPr lang="fa-IR" sz="11500" dirty="0">
                <a:solidFill>
                  <a:schemeClr val="bg1"/>
                </a:solidFill>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a:t>
            </a:r>
            <a:endParaRPr lang="en-US" sz="11500" dirty="0">
              <a:solidFill>
                <a:schemeClr val="bg1"/>
              </a:solidFill>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endParaRPr>
          </a:p>
        </p:txBody>
      </p:sp>
      <p:sp>
        <p:nvSpPr>
          <p:cNvPr id="11" name="Round Diagonal Corner Rectangle 10"/>
          <p:cNvSpPr/>
          <p:nvPr/>
        </p:nvSpPr>
        <p:spPr>
          <a:xfrm>
            <a:off x="7391400" y="2255282"/>
            <a:ext cx="1143000" cy="533400"/>
          </a:xfrm>
          <a:prstGeom prst="round2DiagRect">
            <a:avLst>
              <a:gd name="adj1" fmla="val 39423"/>
              <a:gd name="adj2" fmla="val 0"/>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spc="300" dirty="0" smtClean="0">
                <a:effectLst>
                  <a:outerShdw blurRad="38100" dist="38100" dir="2700000" algn="tl">
                    <a:srgbClr val="000000">
                      <a:alpha val="43137"/>
                    </a:srgbClr>
                  </a:outerShdw>
                </a:effectLst>
              </a:rPr>
              <a:t>Font weight</a:t>
            </a:r>
            <a:endParaRPr lang="en-US" sz="1400" spc="300" dirty="0">
              <a:effectLst>
                <a:outerShdw blurRad="38100" dist="38100" dir="2700000" algn="tl">
                  <a:srgbClr val="000000">
                    <a:alpha val="43137"/>
                  </a:srgbClr>
                </a:outerShdw>
              </a:effectLst>
            </a:endParaRPr>
          </a:p>
        </p:txBody>
      </p:sp>
      <p:sp>
        <p:nvSpPr>
          <p:cNvPr id="12" name="Round Diagonal Corner Rectangle 11"/>
          <p:cNvSpPr/>
          <p:nvPr/>
        </p:nvSpPr>
        <p:spPr>
          <a:xfrm>
            <a:off x="6934200" y="2883736"/>
            <a:ext cx="1143000" cy="533400"/>
          </a:xfrm>
          <a:prstGeom prst="round2DiagRect">
            <a:avLst>
              <a:gd name="adj1" fmla="val 39423"/>
              <a:gd name="adj2" fmla="val 0"/>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050" spc="300" dirty="0">
                <a:effectLst>
                  <a:outerShdw blurRad="38100" dist="38100" dir="2700000" algn="tl">
                    <a:srgbClr val="000000">
                      <a:alpha val="43137"/>
                    </a:srgbClr>
                  </a:outerShdw>
                </a:effectLst>
              </a:rPr>
              <a:t>Back</a:t>
            </a:r>
            <a:r>
              <a:rPr lang="en-US" sz="1200" dirty="0" smtClean="0"/>
              <a:t> </a:t>
            </a:r>
            <a:r>
              <a:rPr lang="en-US" sz="1050" spc="300" dirty="0" smtClean="0">
                <a:effectLst>
                  <a:outerShdw blurRad="38100" dist="38100" dir="2700000" algn="tl">
                    <a:srgbClr val="000000">
                      <a:alpha val="43137"/>
                    </a:srgbClr>
                  </a:outerShdw>
                </a:effectLst>
              </a:rPr>
              <a:t>ground image</a:t>
            </a:r>
            <a:endParaRPr lang="en-US" sz="1050" spc="300" dirty="0">
              <a:effectLst>
                <a:outerShdw blurRad="38100" dist="38100" dir="2700000" algn="tl">
                  <a:srgbClr val="000000">
                    <a:alpha val="43137"/>
                  </a:srgbClr>
                </a:outerShdw>
              </a:effectLst>
            </a:endParaRPr>
          </a:p>
        </p:txBody>
      </p:sp>
      <p:sp>
        <p:nvSpPr>
          <p:cNvPr id="13" name="Round Diagonal Corner Rectangle 12"/>
          <p:cNvSpPr/>
          <p:nvPr/>
        </p:nvSpPr>
        <p:spPr>
          <a:xfrm>
            <a:off x="7427944" y="3530084"/>
            <a:ext cx="1143000" cy="533400"/>
          </a:xfrm>
          <a:prstGeom prst="round2DiagRect">
            <a:avLst>
              <a:gd name="adj1" fmla="val 43974"/>
              <a:gd name="adj2" fmla="val 0"/>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050" spc="300" dirty="0">
                <a:effectLst>
                  <a:outerShdw blurRad="38100" dist="38100" dir="2700000" algn="tl">
                    <a:srgbClr val="000000">
                      <a:alpha val="43137"/>
                    </a:srgbClr>
                  </a:outerShdw>
                </a:effectLst>
              </a:rPr>
              <a:t>Back ground color</a:t>
            </a:r>
          </a:p>
        </p:txBody>
      </p:sp>
      <p:sp>
        <p:nvSpPr>
          <p:cNvPr id="14" name="TextBox 13"/>
          <p:cNvSpPr txBox="1"/>
          <p:nvPr/>
        </p:nvSpPr>
        <p:spPr>
          <a:xfrm>
            <a:off x="6934200" y="4171950"/>
            <a:ext cx="914400" cy="307777"/>
          </a:xfrm>
          <a:prstGeom prst="rect">
            <a:avLst/>
          </a:prstGeom>
          <a:noFill/>
        </p:spPr>
        <p:txBody>
          <a:bodyPr wrap="square" rtlCol="0">
            <a:spAutoFit/>
          </a:bodyPr>
          <a:lstStyle/>
          <a:p>
            <a:r>
              <a:rPr lang="en-US" sz="1400" spc="300" dirty="0">
                <a:solidFill>
                  <a:schemeClr val="lt1"/>
                </a:solidFill>
                <a:effectLst>
                  <a:outerShdw blurRad="38100" dist="38100" dir="2700000" algn="tl">
                    <a:srgbClr val="000000">
                      <a:alpha val="43137"/>
                    </a:srgbClr>
                  </a:outerShdw>
                </a:effectLst>
              </a:rPr>
              <a:t>&amp;…</a:t>
            </a:r>
          </a:p>
        </p:txBody>
      </p:sp>
    </p:spTree>
    <p:extLst>
      <p:ext uri="{BB962C8B-B14F-4D97-AF65-F5344CB8AC3E}">
        <p14:creationId xmlns:p14="http://schemas.microsoft.com/office/powerpoint/2010/main" xmlns="" val="3582608644"/>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Text styling</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009443" y="1243998"/>
            <a:ext cx="7220157"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سبک دهی متن به کمک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توسط </a:t>
            </a:r>
            <a:r>
              <a:rPr lang="fa-IR" dirty="0" smtClean="0">
                <a:effectLst>
                  <a:outerShdw blurRad="38100" dist="38100" dir="2700000" algn="tl">
                    <a:srgbClr val="000000">
                      <a:alpha val="43137"/>
                    </a:srgbClr>
                  </a:outerShdw>
                </a:effectLst>
                <a:cs typeface="B Roya" pitchFamily="2" charset="-78"/>
              </a:rPr>
              <a:t>مرورگر</a:t>
            </a:r>
            <a:r>
              <a:rPr lang="fa-IR" sz="1900" dirty="0" smtClean="0">
                <a:effectLst>
                  <a:outerShdw blurRad="38100" dist="38100" dir="2700000" algn="tl">
                    <a:srgbClr val="000000">
                      <a:alpha val="43137"/>
                    </a:srgbClr>
                  </a:outerShdw>
                </a:effectLst>
                <a:cs typeface="B Roya" pitchFamily="2" charset="-78"/>
              </a:rPr>
              <a:t> های نسخه ی 4 به بالا پشتیبانی می شود .</a:t>
            </a:r>
          </a:p>
          <a:p>
            <a:pPr algn="r" rtl="1">
              <a:lnSpc>
                <a:spcPct val="150000"/>
              </a:lnSpc>
            </a:pPr>
            <a:r>
              <a:rPr lang="en-US" sz="1900" dirty="0" smtClean="0">
                <a:effectLst>
                  <a:outerShdw blurRad="38100" dist="38100" dir="2700000" algn="tl">
                    <a:srgbClr val="000000">
                      <a:alpha val="43137"/>
                    </a:srgbClr>
                  </a:outerShdw>
                </a:effectLst>
                <a:cs typeface="B Roya" pitchFamily="2" charset="-78"/>
              </a:rPr>
              <a:t>CSS </a:t>
            </a:r>
            <a:r>
              <a:rPr lang="fa-IR" sz="1900" dirty="0" smtClean="0">
                <a:effectLst>
                  <a:outerShdw blurRad="38100" dist="38100" dir="2700000" algn="tl">
                    <a:srgbClr val="000000">
                      <a:alpha val="43137"/>
                    </a:srgbClr>
                  </a:outerShdw>
                </a:effectLst>
                <a:cs typeface="B Roya" pitchFamily="2" charset="-78"/>
              </a:rPr>
              <a:t> ساده ترین راه برای جایگزین کردن تگ </a:t>
            </a:r>
            <a:r>
              <a:rPr lang="en-US" sz="1900" dirty="0" smtClean="0">
                <a:effectLst>
                  <a:outerShdw blurRad="38100" dist="38100" dir="2700000" algn="tl">
                    <a:srgbClr val="000000">
                      <a:alpha val="43137"/>
                    </a:srgbClr>
                  </a:outerShdw>
                </a:effectLst>
                <a:cs typeface="B Roya" pitchFamily="2" charset="-78"/>
              </a:rPr>
              <a:t>font </a:t>
            </a:r>
            <a:r>
              <a:rPr lang="fa-IR" sz="1900" dirty="0" smtClean="0">
                <a:effectLst>
                  <a:outerShdw blurRad="38100" dist="38100" dir="2700000" algn="tl">
                    <a:srgbClr val="000000">
                      <a:alpha val="43137"/>
                    </a:srgbClr>
                  </a:outerShdw>
                </a:effectLst>
                <a:cs typeface="B Roya" pitchFamily="2" charset="-78"/>
              </a:rPr>
              <a:t> است .</a:t>
            </a:r>
          </a:p>
        </p:txBody>
      </p:sp>
    </p:spTree>
    <p:extLst>
      <p:ext uri="{BB962C8B-B14F-4D97-AF65-F5344CB8AC3E}">
        <p14:creationId xmlns:p14="http://schemas.microsoft.com/office/powerpoint/2010/main" xmlns="" val="2656990409"/>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Text size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104488" y="1243998"/>
            <a:ext cx="7125112"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برای مشخص کردن سایز یک متن باید از یکا های اندازه گیری سایز متن استفاده کرد که به شرح زیر است :</a:t>
            </a:r>
          </a:p>
          <a:p>
            <a:pPr algn="r" rtl="1">
              <a:lnSpc>
                <a:spcPct val="150000"/>
              </a:lnSpc>
            </a:pPr>
            <a:endParaRPr lang="fa-IR" sz="1900" dirty="0" smtClean="0">
              <a:effectLst>
                <a:outerShdw blurRad="38100" dist="38100" dir="2700000" algn="tl">
                  <a:srgbClr val="000000">
                    <a:alpha val="43137"/>
                  </a:srgbClr>
                </a:outerShdw>
              </a:effectLst>
              <a:cs typeface="B Roya"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xmlns="" val="584690008"/>
              </p:ext>
            </p:extLst>
          </p:nvPr>
        </p:nvGraphicFramePr>
        <p:xfrm>
          <a:off x="1104488" y="2185670"/>
          <a:ext cx="5791200" cy="2595880"/>
        </p:xfrm>
        <a:graphic>
          <a:graphicData uri="http://schemas.openxmlformats.org/drawingml/2006/table">
            <a:tbl>
              <a:tblPr firstRow="1" bandRow="1">
                <a:tableStyleId>{775DCB02-9BB8-47FD-8907-85C794F793BA}</a:tableStyleId>
              </a:tblPr>
              <a:tblGrid>
                <a:gridCol w="2895600"/>
                <a:gridCol w="2895600"/>
              </a:tblGrid>
              <a:tr h="370840">
                <a:tc>
                  <a:txBody>
                    <a:bodyPr/>
                    <a:lstStyle/>
                    <a:p>
                      <a:pPr algn="ctr" rtl="1"/>
                      <a:r>
                        <a:rPr lang="fa-IR" b="0" dirty="0" smtClean="0">
                          <a:effectLst>
                            <a:outerShdw blurRad="38100" dist="38100" dir="2700000" algn="tl">
                              <a:srgbClr val="000000">
                                <a:alpha val="43137"/>
                              </a:srgbClr>
                            </a:outerShdw>
                          </a:effectLst>
                          <a:cs typeface="B Yekan" panose="00000400000000000000" pitchFamily="2" charset="-78"/>
                        </a:rPr>
                        <a:t>نام کامل واحد های متناظر</a:t>
                      </a:r>
                      <a:endParaRPr lang="en-US" b="0" dirty="0">
                        <a:effectLst>
                          <a:outerShdw blurRad="38100" dist="38100" dir="2700000" algn="tl">
                            <a:srgbClr val="000000">
                              <a:alpha val="43137"/>
                            </a:srgbClr>
                          </a:outerShdw>
                        </a:effectLst>
                        <a:cs typeface="B Yekan" panose="00000400000000000000" pitchFamily="2" charset="-78"/>
                      </a:endParaRPr>
                    </a:p>
                  </a:txBody>
                  <a:tcPr>
                    <a:lnR w="12700" cap="flat" cmpd="sng" algn="ctr">
                      <a:solidFill>
                        <a:schemeClr val="bg1"/>
                      </a:solidFill>
                      <a:prstDash val="sysDash"/>
                      <a:round/>
                      <a:headEnd type="none" w="med" len="med"/>
                      <a:tailEnd type="none" w="med" len="med"/>
                    </a:lnR>
                  </a:tcPr>
                </a:tc>
                <a:tc>
                  <a:txBody>
                    <a:bodyPr/>
                    <a:lstStyle/>
                    <a:p>
                      <a:pPr algn="ctr" rtl="1"/>
                      <a:r>
                        <a:rPr lang="fa-IR" b="0" dirty="0" smtClean="0">
                          <a:effectLst>
                            <a:outerShdw blurRad="38100" dist="38100" dir="2700000" algn="tl">
                              <a:srgbClr val="000000">
                                <a:alpha val="43137"/>
                              </a:srgbClr>
                            </a:outerShdw>
                          </a:effectLst>
                          <a:cs typeface="B Yekan" panose="00000400000000000000" pitchFamily="2" charset="-78"/>
                        </a:rPr>
                        <a:t>علامت اختصاری واحد ها</a:t>
                      </a:r>
                      <a:endParaRPr lang="en-US" b="0" dirty="0">
                        <a:effectLst>
                          <a:outerShdw blurRad="38100" dist="38100" dir="2700000" algn="tl">
                            <a:srgbClr val="000000">
                              <a:alpha val="43137"/>
                            </a:srgbClr>
                          </a:outerShdw>
                        </a:effectLst>
                        <a:cs typeface="B Yekan" panose="00000400000000000000" pitchFamily="2" charset="-78"/>
                      </a:endParaRPr>
                    </a:p>
                  </a:txBody>
                  <a:tcPr>
                    <a:lnL w="12700" cap="flat" cmpd="sng" algn="ctr">
                      <a:solidFill>
                        <a:schemeClr val="bg1"/>
                      </a:solidFill>
                      <a:prstDash val="sysDash"/>
                      <a:round/>
                      <a:headEnd type="none" w="med" len="med"/>
                      <a:tailEnd type="none" w="med" len="med"/>
                    </a:lnL>
                  </a:tcPr>
                </a:tc>
              </a:tr>
              <a:tr h="370840">
                <a:tc>
                  <a:txBody>
                    <a:bodyPr/>
                    <a:lstStyle/>
                    <a:p>
                      <a:pPr algn="ctr" rtl="1"/>
                      <a:r>
                        <a:rPr lang="en-US" dirty="0" smtClean="0">
                          <a:solidFill>
                            <a:schemeClr val="bg1"/>
                          </a:solidFill>
                          <a:effectLst>
                            <a:outerShdw blurRad="38100" dist="38100" dir="2700000" algn="tl">
                              <a:srgbClr val="000000">
                                <a:alpha val="43137"/>
                              </a:srgbClr>
                            </a:outerShdw>
                          </a:effectLst>
                        </a:rPr>
                        <a:t>Points</a:t>
                      </a:r>
                      <a:endParaRPr lang="en-US" dirty="0">
                        <a:solidFill>
                          <a:schemeClr val="bg1"/>
                        </a:solidFill>
                        <a:effectLst>
                          <a:outerShdw blurRad="38100" dist="38100" dir="2700000" algn="tl">
                            <a:srgbClr val="000000">
                              <a:alpha val="43137"/>
                            </a:srgbClr>
                          </a:outerShdw>
                        </a:effectLst>
                      </a:endParaRPr>
                    </a:p>
                  </a:txBody>
                  <a:tcPr>
                    <a:lnR w="12700" cap="flat" cmpd="sng" algn="ctr">
                      <a:solidFill>
                        <a:schemeClr val="bg1"/>
                      </a:solidFill>
                      <a:prstDash val="sysDash"/>
                      <a:round/>
                      <a:headEnd type="none" w="med" len="med"/>
                      <a:tailEnd type="none" w="med" len="med"/>
                    </a:lnR>
                  </a:tcPr>
                </a:tc>
                <a:tc>
                  <a:txBody>
                    <a:bodyPr/>
                    <a:lstStyle/>
                    <a:p>
                      <a:pPr algn="ctr" rtl="1"/>
                      <a:r>
                        <a:rPr lang="en-US" dirty="0" err="1" smtClean="0">
                          <a:solidFill>
                            <a:schemeClr val="bg1"/>
                          </a:solidFill>
                          <a:effectLst>
                            <a:outerShdw blurRad="38100" dist="38100" dir="2700000" algn="tl">
                              <a:srgbClr val="000000">
                                <a:alpha val="43137"/>
                              </a:srgbClr>
                            </a:outerShdw>
                          </a:effectLst>
                        </a:rPr>
                        <a:t>pt</a:t>
                      </a:r>
                      <a:endParaRPr lang="en-US" dirty="0">
                        <a:solidFill>
                          <a:schemeClr val="bg1"/>
                        </a:solidFill>
                        <a:effectLst>
                          <a:outerShdw blurRad="38100" dist="38100" dir="2700000" algn="tl">
                            <a:srgbClr val="000000">
                              <a:alpha val="43137"/>
                            </a:srgbClr>
                          </a:outerShdw>
                        </a:effectLst>
                      </a:endParaRPr>
                    </a:p>
                  </a:txBody>
                  <a:tcPr>
                    <a:lnL w="12700" cap="flat" cmpd="sng" algn="ctr">
                      <a:solidFill>
                        <a:schemeClr val="bg1"/>
                      </a:solidFill>
                      <a:prstDash val="sysDash"/>
                      <a:round/>
                      <a:headEnd type="none" w="med" len="med"/>
                      <a:tailEnd type="none" w="med" len="med"/>
                    </a:lnL>
                  </a:tcPr>
                </a:tc>
              </a:tr>
              <a:tr h="370840">
                <a:tc>
                  <a:txBody>
                    <a:bodyPr/>
                    <a:lstStyle/>
                    <a:p>
                      <a:pPr algn="ctr" rtl="1"/>
                      <a:r>
                        <a:rPr lang="en-US" dirty="0" smtClean="0">
                          <a:solidFill>
                            <a:schemeClr val="bg1"/>
                          </a:solidFill>
                          <a:effectLst>
                            <a:outerShdw blurRad="38100" dist="38100" dir="2700000" algn="tl">
                              <a:srgbClr val="000000">
                                <a:alpha val="43137"/>
                              </a:srgbClr>
                            </a:outerShdw>
                          </a:effectLst>
                        </a:rPr>
                        <a:t>Picas</a:t>
                      </a:r>
                      <a:endParaRPr lang="en-US" dirty="0">
                        <a:solidFill>
                          <a:schemeClr val="bg1"/>
                        </a:solidFill>
                        <a:effectLst>
                          <a:outerShdw blurRad="38100" dist="38100" dir="2700000" algn="tl">
                            <a:srgbClr val="000000">
                              <a:alpha val="43137"/>
                            </a:srgbClr>
                          </a:outerShdw>
                        </a:effectLst>
                      </a:endParaRPr>
                    </a:p>
                  </a:txBody>
                  <a:tcPr>
                    <a:lnR w="12700" cap="flat" cmpd="sng" algn="ctr">
                      <a:solidFill>
                        <a:schemeClr val="bg1"/>
                      </a:solidFill>
                      <a:prstDash val="sysDash"/>
                      <a:round/>
                      <a:headEnd type="none" w="med" len="med"/>
                      <a:tailEnd type="none" w="med" len="med"/>
                    </a:lnR>
                  </a:tcPr>
                </a:tc>
                <a:tc>
                  <a:txBody>
                    <a:bodyPr/>
                    <a:lstStyle/>
                    <a:p>
                      <a:pPr algn="ctr" rtl="1"/>
                      <a:r>
                        <a:rPr lang="en-US" dirty="0" smtClean="0">
                          <a:solidFill>
                            <a:schemeClr val="bg1"/>
                          </a:solidFill>
                          <a:effectLst>
                            <a:outerShdw blurRad="38100" dist="38100" dir="2700000" algn="tl">
                              <a:srgbClr val="000000">
                                <a:alpha val="43137"/>
                              </a:srgbClr>
                            </a:outerShdw>
                          </a:effectLst>
                        </a:rPr>
                        <a:t>pc</a:t>
                      </a:r>
                      <a:endParaRPr lang="en-US" dirty="0">
                        <a:solidFill>
                          <a:schemeClr val="bg1"/>
                        </a:solidFill>
                        <a:effectLst>
                          <a:outerShdw blurRad="38100" dist="38100" dir="2700000" algn="tl">
                            <a:srgbClr val="000000">
                              <a:alpha val="43137"/>
                            </a:srgbClr>
                          </a:outerShdw>
                        </a:effectLst>
                      </a:endParaRPr>
                    </a:p>
                  </a:txBody>
                  <a:tcPr>
                    <a:lnL w="12700" cap="flat" cmpd="sng" algn="ctr">
                      <a:solidFill>
                        <a:schemeClr val="bg1"/>
                      </a:solidFill>
                      <a:prstDash val="sysDash"/>
                      <a:round/>
                      <a:headEnd type="none" w="med" len="med"/>
                      <a:tailEnd type="none" w="med" len="med"/>
                    </a:lnL>
                  </a:tcPr>
                </a:tc>
              </a:tr>
              <a:tr h="370840">
                <a:tc>
                  <a:txBody>
                    <a:bodyPr/>
                    <a:lstStyle/>
                    <a:p>
                      <a:pPr algn="ctr" rtl="1"/>
                      <a:r>
                        <a:rPr lang="en-US" dirty="0" smtClean="0">
                          <a:solidFill>
                            <a:schemeClr val="bg1"/>
                          </a:solidFill>
                          <a:effectLst>
                            <a:outerShdw blurRad="38100" dist="38100" dir="2700000" algn="tl">
                              <a:srgbClr val="000000">
                                <a:alpha val="43137"/>
                              </a:srgbClr>
                            </a:outerShdw>
                          </a:effectLst>
                        </a:rPr>
                        <a:t>Pixels</a:t>
                      </a:r>
                      <a:endParaRPr lang="en-US" dirty="0">
                        <a:solidFill>
                          <a:schemeClr val="bg1"/>
                        </a:solidFill>
                        <a:effectLst>
                          <a:outerShdw blurRad="38100" dist="38100" dir="2700000" algn="tl">
                            <a:srgbClr val="000000">
                              <a:alpha val="43137"/>
                            </a:srgbClr>
                          </a:outerShdw>
                        </a:effectLst>
                      </a:endParaRPr>
                    </a:p>
                  </a:txBody>
                  <a:tcPr>
                    <a:lnR w="12700" cap="flat" cmpd="sng" algn="ctr">
                      <a:solidFill>
                        <a:schemeClr val="bg1"/>
                      </a:solidFill>
                      <a:prstDash val="sysDash"/>
                      <a:round/>
                      <a:headEnd type="none" w="med" len="med"/>
                      <a:tailEnd type="none" w="med" len="med"/>
                    </a:lnR>
                  </a:tcPr>
                </a:tc>
                <a:tc>
                  <a:txBody>
                    <a:bodyPr/>
                    <a:lstStyle/>
                    <a:p>
                      <a:pPr algn="ctr" rtl="1"/>
                      <a:r>
                        <a:rPr lang="en-US" dirty="0" err="1" smtClean="0">
                          <a:solidFill>
                            <a:schemeClr val="bg1"/>
                          </a:solidFill>
                          <a:effectLst>
                            <a:outerShdw blurRad="38100" dist="38100" dir="2700000" algn="tl">
                              <a:srgbClr val="000000">
                                <a:alpha val="43137"/>
                              </a:srgbClr>
                            </a:outerShdw>
                          </a:effectLst>
                        </a:rPr>
                        <a:t>px</a:t>
                      </a:r>
                      <a:endParaRPr lang="en-US" dirty="0">
                        <a:solidFill>
                          <a:schemeClr val="bg1"/>
                        </a:solidFill>
                        <a:effectLst>
                          <a:outerShdw blurRad="38100" dist="38100" dir="2700000" algn="tl">
                            <a:srgbClr val="000000">
                              <a:alpha val="43137"/>
                            </a:srgbClr>
                          </a:outerShdw>
                        </a:effectLst>
                      </a:endParaRPr>
                    </a:p>
                  </a:txBody>
                  <a:tcPr>
                    <a:lnL w="12700" cap="flat" cmpd="sng" algn="ctr">
                      <a:solidFill>
                        <a:schemeClr val="bg1"/>
                      </a:solidFill>
                      <a:prstDash val="sysDash"/>
                      <a:round/>
                      <a:headEnd type="none" w="med" len="med"/>
                      <a:tailEnd type="none" w="med" len="med"/>
                    </a:lnL>
                  </a:tcPr>
                </a:tc>
              </a:tr>
              <a:tr h="370840">
                <a:tc>
                  <a:txBody>
                    <a:bodyPr/>
                    <a:lstStyle/>
                    <a:p>
                      <a:pPr algn="ctr" rtl="1"/>
                      <a:r>
                        <a:rPr lang="en-US" dirty="0" smtClean="0">
                          <a:solidFill>
                            <a:schemeClr val="bg1"/>
                          </a:solidFill>
                          <a:effectLst>
                            <a:outerShdw blurRad="38100" dist="38100" dir="2700000" algn="tl">
                              <a:srgbClr val="000000">
                                <a:alpha val="43137"/>
                              </a:srgbClr>
                            </a:outerShdw>
                          </a:effectLst>
                        </a:rPr>
                        <a:t>Ems</a:t>
                      </a:r>
                      <a:endParaRPr lang="en-US" dirty="0">
                        <a:solidFill>
                          <a:schemeClr val="bg1"/>
                        </a:solidFill>
                        <a:effectLst>
                          <a:outerShdw blurRad="38100" dist="38100" dir="2700000" algn="tl">
                            <a:srgbClr val="000000">
                              <a:alpha val="43137"/>
                            </a:srgbClr>
                          </a:outerShdw>
                        </a:effectLst>
                      </a:endParaRPr>
                    </a:p>
                  </a:txBody>
                  <a:tcPr>
                    <a:lnR w="12700" cap="flat" cmpd="sng" algn="ctr">
                      <a:solidFill>
                        <a:schemeClr val="bg1"/>
                      </a:solidFill>
                      <a:prstDash val="sysDash"/>
                      <a:round/>
                      <a:headEnd type="none" w="med" len="med"/>
                      <a:tailEnd type="none" w="med" len="med"/>
                    </a:lnR>
                  </a:tcPr>
                </a:tc>
                <a:tc>
                  <a:txBody>
                    <a:bodyPr/>
                    <a:lstStyle/>
                    <a:p>
                      <a:pPr algn="ctr" rtl="1"/>
                      <a:r>
                        <a:rPr lang="en-US" dirty="0" err="1" smtClean="0">
                          <a:solidFill>
                            <a:schemeClr val="bg1"/>
                          </a:solidFill>
                          <a:effectLst>
                            <a:outerShdw blurRad="38100" dist="38100" dir="2700000" algn="tl">
                              <a:srgbClr val="000000">
                                <a:alpha val="43137"/>
                              </a:srgbClr>
                            </a:outerShdw>
                          </a:effectLst>
                        </a:rPr>
                        <a:t>em</a:t>
                      </a:r>
                      <a:endParaRPr lang="en-US" dirty="0">
                        <a:solidFill>
                          <a:schemeClr val="bg1"/>
                        </a:solidFill>
                        <a:effectLst>
                          <a:outerShdw blurRad="38100" dist="38100" dir="2700000" algn="tl">
                            <a:srgbClr val="000000">
                              <a:alpha val="43137"/>
                            </a:srgbClr>
                          </a:outerShdw>
                        </a:effectLst>
                      </a:endParaRPr>
                    </a:p>
                  </a:txBody>
                  <a:tcPr>
                    <a:lnL w="12700" cap="flat" cmpd="sng" algn="ctr">
                      <a:solidFill>
                        <a:schemeClr val="bg1"/>
                      </a:solidFill>
                      <a:prstDash val="sysDash"/>
                      <a:round/>
                      <a:headEnd type="none" w="med" len="med"/>
                      <a:tailEnd type="none" w="med" len="med"/>
                    </a:lnL>
                  </a:tcPr>
                </a:tc>
              </a:tr>
              <a:tr h="370840">
                <a:tc>
                  <a:txBody>
                    <a:bodyPr/>
                    <a:lstStyle/>
                    <a:p>
                      <a:pPr algn="ctr" rtl="1"/>
                      <a:r>
                        <a:rPr lang="en-US" dirty="0" smtClean="0">
                          <a:solidFill>
                            <a:schemeClr val="bg1"/>
                          </a:solidFill>
                          <a:effectLst>
                            <a:outerShdw blurRad="38100" dist="38100" dir="2700000" algn="tl">
                              <a:srgbClr val="000000">
                                <a:alpha val="43137"/>
                              </a:srgbClr>
                            </a:outerShdw>
                          </a:effectLst>
                        </a:rPr>
                        <a:t>Exes</a:t>
                      </a:r>
                      <a:endParaRPr lang="en-US" dirty="0">
                        <a:solidFill>
                          <a:schemeClr val="bg1"/>
                        </a:solidFill>
                        <a:effectLst>
                          <a:outerShdw blurRad="38100" dist="38100" dir="2700000" algn="tl">
                            <a:srgbClr val="000000">
                              <a:alpha val="43137"/>
                            </a:srgbClr>
                          </a:outerShdw>
                        </a:effectLst>
                      </a:endParaRPr>
                    </a:p>
                  </a:txBody>
                  <a:tcPr>
                    <a:lnR w="12700" cap="flat" cmpd="sng" algn="ctr">
                      <a:solidFill>
                        <a:schemeClr val="bg1"/>
                      </a:solidFill>
                      <a:prstDash val="sysDash"/>
                      <a:round/>
                      <a:headEnd type="none" w="med" len="med"/>
                      <a:tailEnd type="none" w="med" len="med"/>
                    </a:lnR>
                  </a:tcPr>
                </a:tc>
                <a:tc>
                  <a:txBody>
                    <a:bodyPr/>
                    <a:lstStyle/>
                    <a:p>
                      <a:pPr algn="ctr" rtl="1"/>
                      <a:r>
                        <a:rPr lang="en-US" dirty="0" smtClean="0">
                          <a:solidFill>
                            <a:schemeClr val="bg1"/>
                          </a:solidFill>
                          <a:effectLst>
                            <a:outerShdw blurRad="38100" dist="38100" dir="2700000" algn="tl">
                              <a:srgbClr val="000000">
                                <a:alpha val="43137"/>
                              </a:srgbClr>
                            </a:outerShdw>
                          </a:effectLst>
                        </a:rPr>
                        <a:t>ex</a:t>
                      </a:r>
                      <a:endParaRPr lang="en-US" dirty="0">
                        <a:solidFill>
                          <a:schemeClr val="bg1"/>
                        </a:solidFill>
                        <a:effectLst>
                          <a:outerShdw blurRad="38100" dist="38100" dir="2700000" algn="tl">
                            <a:srgbClr val="000000">
                              <a:alpha val="43137"/>
                            </a:srgbClr>
                          </a:outerShdw>
                        </a:effectLst>
                      </a:endParaRPr>
                    </a:p>
                  </a:txBody>
                  <a:tcPr>
                    <a:lnL w="12700" cap="flat" cmpd="sng" algn="ctr">
                      <a:solidFill>
                        <a:schemeClr val="bg1"/>
                      </a:solidFill>
                      <a:prstDash val="sysDash"/>
                      <a:round/>
                      <a:headEnd type="none" w="med" len="med"/>
                      <a:tailEnd type="none" w="med" len="med"/>
                    </a:lnL>
                  </a:tcPr>
                </a:tc>
              </a:tr>
              <a:tr h="370840">
                <a:tc>
                  <a:txBody>
                    <a:bodyPr/>
                    <a:lstStyle/>
                    <a:p>
                      <a:pPr algn="ctr" rtl="1"/>
                      <a:r>
                        <a:rPr lang="en-US" dirty="0" smtClean="0">
                          <a:solidFill>
                            <a:schemeClr val="bg1"/>
                          </a:solidFill>
                          <a:effectLst>
                            <a:outerShdw blurRad="38100" dist="38100" dir="2700000" algn="tl">
                              <a:srgbClr val="000000">
                                <a:alpha val="43137"/>
                              </a:srgbClr>
                            </a:outerShdw>
                          </a:effectLst>
                        </a:rPr>
                        <a:t>Percentages</a:t>
                      </a:r>
                      <a:endParaRPr lang="en-US" dirty="0">
                        <a:solidFill>
                          <a:schemeClr val="bg1"/>
                        </a:solidFill>
                        <a:effectLst>
                          <a:outerShdw blurRad="38100" dist="38100" dir="2700000" algn="tl">
                            <a:srgbClr val="000000">
                              <a:alpha val="43137"/>
                            </a:srgbClr>
                          </a:outerShdw>
                        </a:effectLst>
                      </a:endParaRPr>
                    </a:p>
                  </a:txBody>
                  <a:tcPr>
                    <a:lnR w="12700" cap="flat" cmpd="sng" algn="ctr">
                      <a:solidFill>
                        <a:schemeClr val="bg1"/>
                      </a:solidFill>
                      <a:prstDash val="sysDash"/>
                      <a:round/>
                      <a:headEnd type="none" w="med" len="med"/>
                      <a:tailEnd type="none" w="med" len="med"/>
                    </a:lnR>
                  </a:tcPr>
                </a:tc>
                <a:tc>
                  <a:txBody>
                    <a:bodyPr/>
                    <a:lstStyle/>
                    <a:p>
                      <a:pPr algn="ctr" rtl="1"/>
                      <a:r>
                        <a:rPr lang="en-US" dirty="0" smtClean="0">
                          <a:solidFill>
                            <a:schemeClr val="bg1"/>
                          </a:solidFill>
                          <a:effectLst>
                            <a:outerShdw blurRad="38100" dist="38100" dir="2700000" algn="tl">
                              <a:srgbClr val="000000">
                                <a:alpha val="43137"/>
                              </a:srgbClr>
                            </a:outerShdw>
                          </a:effectLst>
                        </a:rPr>
                        <a:t>%</a:t>
                      </a:r>
                      <a:endParaRPr lang="en-US" dirty="0">
                        <a:solidFill>
                          <a:schemeClr val="bg1"/>
                        </a:solidFill>
                        <a:effectLst>
                          <a:outerShdw blurRad="38100" dist="38100" dir="2700000" algn="tl">
                            <a:srgbClr val="000000">
                              <a:alpha val="43137"/>
                            </a:srgbClr>
                          </a:outerShdw>
                        </a:effectLst>
                      </a:endParaRPr>
                    </a:p>
                  </a:txBody>
                  <a:tcPr>
                    <a:lnL w="12700" cap="flat" cmpd="sng" algn="ctr">
                      <a:solidFill>
                        <a:schemeClr val="bg1"/>
                      </a:solidFill>
                      <a:prstDash val="sysDash"/>
                      <a:round/>
                      <a:headEnd type="none" w="med" len="med"/>
                      <a:tailEnd type="none" w="med" len="med"/>
                    </a:lnL>
                  </a:tcPr>
                </a:tc>
              </a:tr>
            </a:tbl>
          </a:graphicData>
        </a:graphic>
      </p:graphicFrame>
    </p:spTree>
    <p:extLst>
      <p:ext uri="{BB962C8B-B14F-4D97-AF65-F5344CB8AC3E}">
        <p14:creationId xmlns:p14="http://schemas.microsoft.com/office/powerpoint/2010/main" xmlns="" val="2862867341"/>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Point &amp; Pica</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104488" y="1243998"/>
            <a:ext cx="7125112"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نباید از واحد های </a:t>
            </a:r>
            <a:r>
              <a:rPr lang="en-US" sz="1900" dirty="0" smtClean="0">
                <a:effectLst>
                  <a:outerShdw blurRad="38100" dist="38100" dir="2700000" algn="tl">
                    <a:srgbClr val="000000">
                      <a:alpha val="43137"/>
                    </a:srgbClr>
                  </a:outerShdw>
                </a:effectLst>
                <a:cs typeface="B Roya" pitchFamily="2" charset="-78"/>
              </a:rPr>
              <a:t>Point </a:t>
            </a:r>
            <a:r>
              <a:rPr lang="fa-IR" sz="1900" dirty="0" smtClean="0">
                <a:effectLst>
                  <a:outerShdw blurRad="38100" dist="38100" dir="2700000" algn="tl">
                    <a:srgbClr val="000000">
                      <a:alpha val="43137"/>
                    </a:srgbClr>
                  </a:outerShdw>
                </a:effectLst>
                <a:cs typeface="B Roya" pitchFamily="2" charset="-78"/>
              </a:rPr>
              <a:t> و </a:t>
            </a:r>
            <a:r>
              <a:rPr lang="en-US" sz="1900" dirty="0" smtClean="0">
                <a:effectLst>
                  <a:outerShdw blurRad="38100" dist="38100" dir="2700000" algn="tl">
                    <a:srgbClr val="000000">
                      <a:alpha val="43137"/>
                    </a:srgbClr>
                  </a:outerShdw>
                </a:effectLst>
                <a:cs typeface="B Roya" pitchFamily="2" charset="-78"/>
              </a:rPr>
              <a:t>Pica</a:t>
            </a:r>
            <a:r>
              <a:rPr lang="fa-IR" sz="1900" dirty="0" smtClean="0">
                <a:effectLst>
                  <a:outerShdw blurRad="38100" dist="38100" dir="2700000" algn="tl">
                    <a:srgbClr val="000000">
                      <a:alpha val="43137"/>
                    </a:srgbClr>
                  </a:outerShdw>
                </a:effectLst>
                <a:cs typeface="B Roya" pitchFamily="2" charset="-78"/>
              </a:rPr>
              <a:t> برای سبک دهی به متن جهت نمایش استفاده کرد بلکه این ابعاد به منظور چاپ مناسب هستند. یک </a:t>
            </a:r>
            <a:r>
              <a:rPr lang="en-US" sz="1900" dirty="0" smtClean="0">
                <a:effectLst>
                  <a:outerShdw blurRad="38100" dist="38100" dir="2700000" algn="tl">
                    <a:srgbClr val="000000">
                      <a:alpha val="43137"/>
                    </a:srgbClr>
                  </a:outerShdw>
                </a:effectLst>
                <a:cs typeface="B Roya" pitchFamily="2" charset="-78"/>
              </a:rPr>
              <a:t>Point</a:t>
            </a:r>
            <a:r>
              <a:rPr lang="fa-IR" sz="1900" dirty="0" smtClean="0">
                <a:effectLst>
                  <a:outerShdw blurRad="38100" dist="38100" dir="2700000" algn="tl">
                    <a:srgbClr val="000000">
                      <a:alpha val="43137"/>
                    </a:srgbClr>
                  </a:outerShdw>
                </a:effectLst>
                <a:cs typeface="B Roya" pitchFamily="2" charset="-78"/>
              </a:rPr>
              <a:t> معادل یک هفتاد و دوم اینچ و  یک </a:t>
            </a:r>
            <a:r>
              <a:rPr lang="en-US" sz="1900" dirty="0" smtClean="0">
                <a:effectLst>
                  <a:outerShdw blurRad="38100" dist="38100" dir="2700000" algn="tl">
                    <a:srgbClr val="000000">
                      <a:alpha val="43137"/>
                    </a:srgbClr>
                  </a:outerShdw>
                </a:effectLst>
                <a:cs typeface="B Roya" pitchFamily="2" charset="-78"/>
              </a:rPr>
              <a:t>Pica</a:t>
            </a:r>
            <a:r>
              <a:rPr lang="fa-IR" sz="1900" dirty="0" smtClean="0">
                <a:effectLst>
                  <a:outerShdw blurRad="38100" dist="38100" dir="2700000" algn="tl">
                    <a:srgbClr val="000000">
                      <a:alpha val="43137"/>
                    </a:srgbClr>
                  </a:outerShdw>
                </a:effectLst>
                <a:cs typeface="B Roya" pitchFamily="2" charset="-78"/>
              </a:rPr>
              <a:t> یک ششم یک اینچ است ؛ چنانچه از این واحد ها برای چاپ استفاده شود همانطور که انتظار دارید چاپ می شود ولی نمایشگر ها نمی توانند با چنین دقتی آن را نمایش دهند .</a:t>
            </a:r>
          </a:p>
          <a:p>
            <a:pPr algn="r" rtl="1">
              <a:lnSpc>
                <a:spcPct val="150000"/>
              </a:lnSpc>
            </a:pPr>
            <a:endParaRPr lang="fa-IR" sz="1900" dirty="0" smtClean="0">
              <a:effectLst>
                <a:outerShdw blurRad="38100" dist="38100" dir="2700000" algn="tl">
                  <a:srgbClr val="000000">
                    <a:alpha val="43137"/>
                  </a:srgbClr>
                </a:outerShdw>
              </a:effectLst>
              <a:cs typeface="B Roya" pitchFamily="2" charset="-78"/>
            </a:endParaRPr>
          </a:p>
        </p:txBody>
      </p:sp>
    </p:spTree>
    <p:extLst>
      <p:ext uri="{BB962C8B-B14F-4D97-AF65-F5344CB8AC3E}">
        <p14:creationId xmlns:p14="http://schemas.microsoft.com/office/powerpoint/2010/main" xmlns="" val="341119934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Pixel</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طراحان زیادی مایلند از پیکسل برای معین کردن سایز فونت استفاده کنند چرا که استفاده از این واحد باعث خواهد شد که اندازه ی فونت شما در تمامی سیستم ها و مرورگر های مختلف ، به یک شکل نمایش داده می شوند به صورتی که واحد پیکسل تنظیماتی را که خود کاربران در سیستم و بر روی مرورگر ها ایجاد می کنند را نادیده می گیرد اما چون ثبات سایز در واحد پیکسل وجود دارد در نتیجه اگر کاربری بخواهد متن خود را به دلیل کوچکی سایز بزرگتر (</a:t>
            </a:r>
            <a:r>
              <a:rPr lang="en-US" sz="1900" dirty="0" smtClean="0">
                <a:effectLst>
                  <a:outerShdw blurRad="38100" dist="38100" dir="2700000" algn="tl">
                    <a:srgbClr val="000000">
                      <a:alpha val="43137"/>
                    </a:srgbClr>
                  </a:outerShdw>
                </a:effectLst>
                <a:cs typeface="B Roya" pitchFamily="2" charset="-78"/>
              </a:rPr>
              <a:t>ZOOM</a:t>
            </a:r>
            <a:r>
              <a:rPr lang="fa-IR" sz="1900" dirty="0" smtClean="0">
                <a:effectLst>
                  <a:outerShdw blurRad="38100" dist="38100" dir="2700000" algn="tl">
                    <a:srgbClr val="000000">
                      <a:alpha val="43137"/>
                    </a:srgbClr>
                  </a:outerShdw>
                </a:effectLst>
                <a:cs typeface="B Roya" pitchFamily="2" charset="-78"/>
              </a:rPr>
              <a:t>) کند این امکان وجود ندارد . پس در صورت در دسترس بودن واحد های دیگر باید واحد پیکسل را کنار گذاشت . پیکسل  در دنیای چاپ فاقد                                      .               معناست . برنامه های چاپی که ابعادی بر اساس پیکسل دریافت کنند ،</a:t>
            </a:r>
          </a:p>
        </p:txBody>
      </p:sp>
    </p:spTree>
    <p:extLst>
      <p:ext uri="{BB962C8B-B14F-4D97-AF65-F5344CB8AC3E}">
        <p14:creationId xmlns:p14="http://schemas.microsoft.com/office/powerpoint/2010/main" xmlns="" val="144910431"/>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Pixel</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a:bodyPr>
          <a:lstStyle/>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سعی می کنند تا اندازه های پیکسل را به واحد های دیگر تخمین بزنند، که معمولاً به نتایج نادرستی منجر می شود، نظیر آنچه در زمان به کارگیری </a:t>
            </a:r>
            <a:r>
              <a:rPr lang="en-US" sz="1900" dirty="0" smtClean="0">
                <a:effectLst>
                  <a:outerShdw blurRad="38100" dist="38100" dir="2700000" algn="tl">
                    <a:srgbClr val="000000">
                      <a:alpha val="43137"/>
                    </a:srgbClr>
                  </a:outerShdw>
                </a:effectLst>
                <a:cs typeface="B Roya" pitchFamily="2" charset="-78"/>
              </a:rPr>
              <a:t>Point</a:t>
            </a:r>
            <a:r>
              <a:rPr lang="fa-IR" sz="1900" dirty="0" smtClean="0">
                <a:effectLst>
                  <a:outerShdw blurRad="38100" dist="38100" dir="2700000" algn="tl">
                    <a:srgbClr val="000000">
                      <a:alpha val="43137"/>
                    </a:srgbClr>
                  </a:outerShdw>
                </a:effectLst>
                <a:cs typeface="B Roya" pitchFamily="2" charset="-78"/>
              </a:rPr>
              <a:t> در جهت نمایش متن روی نمایشگر روی می دهد .</a:t>
            </a:r>
          </a:p>
        </p:txBody>
      </p:sp>
    </p:spTree>
    <p:extLst>
      <p:ext uri="{BB962C8B-B14F-4D97-AF65-F5344CB8AC3E}">
        <p14:creationId xmlns:p14="http://schemas.microsoft.com/office/powerpoint/2010/main" xmlns="" val="130155626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Categories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3047999" y="1355521"/>
            <a:ext cx="5086555" cy="3038578"/>
          </a:xfrm>
        </p:spPr>
        <p:txBody>
          <a:bodyPr anchor="t">
            <a:normAutofit lnSpcReduction="10000"/>
          </a:bodyPr>
          <a:lstStyle/>
          <a:p>
            <a:pPr algn="r" rtl="1"/>
            <a:r>
              <a:rPr lang="fa-IR" sz="2000" dirty="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درباره</a:t>
            </a:r>
            <a:r>
              <a:rPr lang="fa-IR"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 ی </a:t>
            </a:r>
            <a:r>
              <a:rPr lang="en-US" sz="2000" dirty="0" smtClean="0">
                <a:effectLst>
                  <a:outerShdw blurRad="50800" dist="38100" dir="2700000" algn="tl" rotWithShape="0">
                    <a:prstClr val="black">
                      <a:alpha val="40000"/>
                    </a:prstClr>
                  </a:outerShdw>
                </a:effectLst>
                <a:latin typeface="Montreal-Light" pitchFamily="2" charset="0"/>
                <a:ea typeface="+mj-ea"/>
                <a:cs typeface="Trebuchet MS"/>
              </a:rPr>
              <a:t>CSS</a:t>
            </a:r>
            <a:r>
              <a:rPr lang="fa-IR" sz="2000" dirty="0" smtClean="0">
                <a:effectLst>
                  <a:outerShdw blurRad="50800" dist="38100" dir="2700000" algn="tl" rotWithShape="0">
                    <a:prstClr val="black">
                      <a:alpha val="40000"/>
                    </a:prstClr>
                  </a:outerShdw>
                </a:effectLst>
                <a:latin typeface="Montreal-Light" pitchFamily="2" charset="0"/>
                <a:ea typeface="+mj-ea"/>
                <a:cs typeface="Trebuchet MS"/>
              </a:rPr>
              <a:t>     </a:t>
            </a:r>
            <a:endParaRPr lang="en-US" sz="2000" dirty="0" smtClean="0">
              <a:effectLst>
                <a:outerShdw blurRad="50800" dist="38100" dir="2700000" algn="tl" rotWithShape="0">
                  <a:prstClr val="black">
                    <a:alpha val="40000"/>
                  </a:prstClr>
                </a:outerShdw>
              </a:effectLst>
              <a:latin typeface="Montreal-Light" pitchFamily="2" charset="0"/>
              <a:ea typeface="+mj-ea"/>
              <a:cs typeface="Trebuchet MS"/>
            </a:endParaRPr>
          </a:p>
          <a:p>
            <a:pPr algn="r" rtl="1"/>
            <a:r>
              <a:rPr lang="fa-IR" sz="2000" dirty="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سبک دهی متن ودیگر مطالب پایه</a:t>
            </a:r>
          </a:p>
          <a:p>
            <a:pPr algn="r" rtl="1"/>
            <a:r>
              <a:rPr lang="en-US" sz="2000" dirty="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CSS </a:t>
            </a:r>
            <a:r>
              <a:rPr lang="fa-IR" sz="2000" dirty="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 وتصاویر</a:t>
            </a:r>
          </a:p>
          <a:p>
            <a:pPr algn="r" rtl="1"/>
            <a:r>
              <a:rPr lang="fa-IR" sz="2000" dirty="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ناوبری</a:t>
            </a:r>
            <a:r>
              <a:rPr lang="fa-IR" sz="2000" dirty="0" smtClean="0">
                <a:effectLst>
                  <a:outerShdw blurRad="50800" dist="38100" dir="2700000" algn="tl" rotWithShape="0">
                    <a:prstClr val="black">
                      <a:alpha val="40000"/>
                    </a:prstClr>
                  </a:outerShdw>
                </a:effectLst>
                <a:latin typeface="Montreal-Light" pitchFamily="2" charset="0"/>
                <a:ea typeface="+mj-ea"/>
                <a:cs typeface="Trebuchet MS"/>
              </a:rPr>
              <a:t> </a:t>
            </a:r>
          </a:p>
          <a:p>
            <a:pPr algn="r" rtl="1"/>
            <a:r>
              <a:rPr lang="fa-IR" sz="2000" dirty="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داده های </a:t>
            </a:r>
            <a:r>
              <a:rPr lang="fa-IR"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جدولی</a:t>
            </a:r>
          </a:p>
          <a:p>
            <a:pPr algn="r" rtl="1"/>
            <a:r>
              <a:rPr lang="fa-IR"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فرم ها و  واسط های کاربری</a:t>
            </a:r>
          </a:p>
          <a:p>
            <a:pPr algn="r" rtl="1"/>
            <a:r>
              <a:rPr lang="fa-IR"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پشتیبانی مرورگر ها  و ابزار های مختلف</a:t>
            </a:r>
          </a:p>
          <a:p>
            <a:pPr algn="r" rtl="1"/>
            <a:endParaRPr lang="en-US" sz="2000" dirty="0">
              <a:effectLst>
                <a:outerShdw blurRad="50800" dist="38100" dir="2700000" algn="tl" rotWithShape="0">
                  <a:prstClr val="black">
                    <a:alpha val="40000"/>
                  </a:prstClr>
                </a:outerShdw>
              </a:effectLst>
              <a:latin typeface="Montreal-Light" pitchFamily="2" charset="0"/>
              <a:ea typeface="+mj-ea"/>
              <a:cs typeface="Trebuchet MS"/>
            </a:endParaRPr>
          </a:p>
        </p:txBody>
      </p:sp>
      <p:sp>
        <p:nvSpPr>
          <p:cNvPr id="5" name="Content Placeholder 5"/>
          <p:cNvSpPr txBox="1">
            <a:spLocks/>
          </p:cNvSpPr>
          <p:nvPr/>
        </p:nvSpPr>
        <p:spPr>
          <a:xfrm>
            <a:off x="609600" y="1352550"/>
            <a:ext cx="3505200" cy="3038578"/>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algn="r" rtl="1"/>
            <a:r>
              <a:rPr lang="fa-IR"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تعیین موقعیت عناصر صفحه و طراحی صفحه  با استفاده از </a:t>
            </a:r>
            <a:r>
              <a:rPr lang="en-US"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CSS</a:t>
            </a:r>
            <a:endParaRPr lang="fa-IR"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endParaRPr>
          </a:p>
          <a:p>
            <a:pPr algn="r" rtl="1"/>
            <a:r>
              <a:rPr lang="fa-IR"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ارائه دستورات </a:t>
            </a:r>
            <a:r>
              <a:rPr lang="en-US"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CSS</a:t>
            </a:r>
            <a:r>
              <a:rPr lang="fa-IR" sz="20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 برای مرورگر های خاص و ارائه تکنیـک هایی که در آینده توسط مرورگر پشتیبانی خواهد شد</a:t>
            </a:r>
          </a:p>
        </p:txBody>
      </p:sp>
    </p:spTree>
    <p:extLst>
      <p:ext uri="{BB962C8B-B14F-4D97-AF65-F5344CB8AC3E}">
        <p14:creationId xmlns:p14="http://schemas.microsoft.com/office/powerpoint/2010/main" xmlns="" val="36577268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1000"/>
                                        <p:tgtEl>
                                          <p:spTgt spid="6">
                                            <p:txEl>
                                              <p:pRg st="0" end="0"/>
                                            </p:txEl>
                                          </p:spTgt>
                                        </p:tgtEl>
                                      </p:cBhvr>
                                    </p:animEffect>
                                    <p:anim calcmode="lin" valueType="num">
                                      <p:cBhvr>
                                        <p:cTn id="1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1000"/>
                                        <p:tgtEl>
                                          <p:spTgt spid="6">
                                            <p:txEl>
                                              <p:pRg st="1" end="1"/>
                                            </p:txEl>
                                          </p:spTgt>
                                        </p:tgtEl>
                                      </p:cBhvr>
                                    </p:animEffect>
                                    <p:anim calcmode="lin" valueType="num">
                                      <p:cBhvr>
                                        <p:cTn id="1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1000"/>
                                        <p:tgtEl>
                                          <p:spTgt spid="6">
                                            <p:txEl>
                                              <p:pRg st="2" end="2"/>
                                            </p:txEl>
                                          </p:spTgt>
                                        </p:tgtEl>
                                      </p:cBhvr>
                                    </p:animEffect>
                                    <p:anim calcmode="lin" valueType="num">
                                      <p:cBhvr>
                                        <p:cTn id="24"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Effect transition="in" filter="fade">
                                      <p:cBhvr>
                                        <p:cTn id="29" dur="1000"/>
                                        <p:tgtEl>
                                          <p:spTgt spid="6">
                                            <p:txEl>
                                              <p:pRg st="3" end="3"/>
                                            </p:txEl>
                                          </p:spTgt>
                                        </p:tgtEl>
                                      </p:cBhvr>
                                    </p:animEffect>
                                    <p:anim calcmode="lin" valueType="num">
                                      <p:cBhvr>
                                        <p:cTn id="30"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6">
                                            <p:txEl>
                                              <p:pRg st="5" end="5"/>
                                            </p:txEl>
                                          </p:spTgt>
                                        </p:tgtEl>
                                        <p:attrNameLst>
                                          <p:attrName>style.visibility</p:attrName>
                                        </p:attrNameLst>
                                      </p:cBhvr>
                                      <p:to>
                                        <p:strVal val="visible"/>
                                      </p:to>
                                    </p:set>
                                    <p:animEffect transition="in" filter="fade">
                                      <p:cBhvr>
                                        <p:cTn id="41" dur="1000"/>
                                        <p:tgtEl>
                                          <p:spTgt spid="6">
                                            <p:txEl>
                                              <p:pRg st="5" end="5"/>
                                            </p:txEl>
                                          </p:spTgt>
                                        </p:tgtEl>
                                      </p:cBhvr>
                                    </p:animEffect>
                                    <p:anim calcmode="lin" valueType="num">
                                      <p:cBhvr>
                                        <p:cTn id="42"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42" presetClass="entr" presetSubtype="0" fill="hold" grpId="0" nodeType="afterEffect">
                                  <p:stCondLst>
                                    <p:cond delay="0"/>
                                  </p:stCondLst>
                                  <p:childTnLst>
                                    <p:set>
                                      <p:cBhvr>
                                        <p:cTn id="46" dur="1" fill="hold">
                                          <p:stCondLst>
                                            <p:cond delay="0"/>
                                          </p:stCondLst>
                                        </p:cTn>
                                        <p:tgtEl>
                                          <p:spTgt spid="6">
                                            <p:txEl>
                                              <p:pRg st="6" end="6"/>
                                            </p:txEl>
                                          </p:spTgt>
                                        </p:tgtEl>
                                        <p:attrNameLst>
                                          <p:attrName>style.visibility</p:attrName>
                                        </p:attrNameLst>
                                      </p:cBhvr>
                                      <p:to>
                                        <p:strVal val="visible"/>
                                      </p:to>
                                    </p:set>
                                    <p:animEffect transition="in" filter="fade">
                                      <p:cBhvr>
                                        <p:cTn id="47" dur="1000"/>
                                        <p:tgtEl>
                                          <p:spTgt spid="6">
                                            <p:txEl>
                                              <p:pRg st="6" end="6"/>
                                            </p:txEl>
                                          </p:spTgt>
                                        </p:tgtEl>
                                      </p:cBhvr>
                                    </p:animEffect>
                                    <p:anim calcmode="lin" valueType="num">
                                      <p:cBhvr>
                                        <p:cTn id="4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7500"/>
                            </p:stCondLst>
                            <p:childTnLst>
                              <p:par>
                                <p:cTn id="51" presetID="42" presetClass="entr" presetSubtype="0" fill="hold" grpId="0" nodeType="afterEffect">
                                  <p:stCondLst>
                                    <p:cond delay="0"/>
                                  </p:stCondLst>
                                  <p:childTnLst>
                                    <p:set>
                                      <p:cBhvr>
                                        <p:cTn id="52" dur="1" fill="hold">
                                          <p:stCondLst>
                                            <p:cond delay="0"/>
                                          </p:stCondLst>
                                        </p:cTn>
                                        <p:tgtEl>
                                          <p:spTgt spid="5">
                                            <p:txEl>
                                              <p:pRg st="0" end="0"/>
                                            </p:txEl>
                                          </p:spTgt>
                                        </p:tgtEl>
                                        <p:attrNameLst>
                                          <p:attrName>style.visibility</p:attrName>
                                        </p:attrNameLst>
                                      </p:cBhvr>
                                      <p:to>
                                        <p:strVal val="visible"/>
                                      </p:to>
                                    </p:set>
                                    <p:animEffect transition="in" filter="fade">
                                      <p:cBhvr>
                                        <p:cTn id="53" dur="1000"/>
                                        <p:tgtEl>
                                          <p:spTgt spid="5">
                                            <p:txEl>
                                              <p:pRg st="0" end="0"/>
                                            </p:txEl>
                                          </p:spTgt>
                                        </p:tgtEl>
                                      </p:cBhvr>
                                    </p:animEffect>
                                    <p:anim calcmode="lin" valueType="num">
                                      <p:cBhvr>
                                        <p:cTn id="5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56" fill="hold">
                            <p:stCondLst>
                              <p:cond delay="8500"/>
                            </p:stCondLst>
                            <p:childTnLst>
                              <p:par>
                                <p:cTn id="57" presetID="42" presetClass="entr" presetSubtype="0" fill="hold" grpId="0" nodeType="afterEffect">
                                  <p:stCondLst>
                                    <p:cond delay="0"/>
                                  </p:stCondLst>
                                  <p:childTnLst>
                                    <p:set>
                                      <p:cBhvr>
                                        <p:cTn id="58" dur="1" fill="hold">
                                          <p:stCondLst>
                                            <p:cond delay="0"/>
                                          </p:stCondLst>
                                        </p:cTn>
                                        <p:tgtEl>
                                          <p:spTgt spid="5">
                                            <p:txEl>
                                              <p:pRg st="1" end="1"/>
                                            </p:txEl>
                                          </p:spTgt>
                                        </p:tgtEl>
                                        <p:attrNameLst>
                                          <p:attrName>style.visibility</p:attrName>
                                        </p:attrNameLst>
                                      </p:cBhvr>
                                      <p:to>
                                        <p:strVal val="visible"/>
                                      </p:to>
                                    </p:set>
                                    <p:animEffect transition="in" filter="fade">
                                      <p:cBhvr>
                                        <p:cTn id="59" dur="1000"/>
                                        <p:tgtEl>
                                          <p:spTgt spid="5">
                                            <p:txEl>
                                              <p:pRg st="1" end="1"/>
                                            </p:txEl>
                                          </p:spTgt>
                                        </p:tgtEl>
                                      </p:cBhvr>
                                    </p:animEffect>
                                    <p:anim calcmode="lin" valueType="num">
                                      <p:cBhvr>
                                        <p:cTn id="6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61"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uiExpand="1" build="p"/>
      <p:bldP spid="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Ems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واحد </a:t>
            </a:r>
            <a:r>
              <a:rPr lang="en-US" sz="1900" dirty="0" err="1" smtClean="0">
                <a:effectLst>
                  <a:outerShdw blurRad="38100" dist="38100" dir="2700000" algn="tl">
                    <a:srgbClr val="000000">
                      <a:alpha val="43137"/>
                    </a:srgbClr>
                  </a:outerShdw>
                </a:effectLst>
                <a:cs typeface="B Roya" pitchFamily="2" charset="-78"/>
              </a:rPr>
              <a:t>Em</a:t>
            </a:r>
            <a:r>
              <a:rPr lang="fa-IR" sz="1900" dirty="0" smtClean="0">
                <a:effectLst>
                  <a:outerShdw blurRad="38100" dist="38100" dir="2700000" algn="tl">
                    <a:srgbClr val="000000">
                      <a:alpha val="43137"/>
                    </a:srgbClr>
                  </a:outerShdw>
                </a:effectLst>
                <a:cs typeface="B Roya" pitchFamily="2" charset="-78"/>
              </a:rPr>
              <a:t> یک واحد نسبی برای معین کردن اندازه ی فونت است، به طوری که هر </a:t>
            </a:r>
            <a:r>
              <a:rPr lang="en-US" sz="1900" dirty="0" err="1" smtClean="0">
                <a:effectLst>
                  <a:outerShdw blurRad="38100" dist="38100" dir="2700000" algn="tl">
                    <a:srgbClr val="000000">
                      <a:alpha val="43137"/>
                    </a:srgbClr>
                  </a:outerShdw>
                </a:effectLst>
                <a:cs typeface="B Roya" pitchFamily="2" charset="-78"/>
              </a:rPr>
              <a:t>Em</a:t>
            </a:r>
            <a:r>
              <a:rPr lang="fa-IR" sz="1900" dirty="0" smtClean="0">
                <a:effectLst>
                  <a:outerShdw blurRad="38100" dist="38100" dir="2700000" algn="tl">
                    <a:srgbClr val="000000">
                      <a:alpha val="43137"/>
                    </a:srgbClr>
                  </a:outerShdw>
                </a:effectLst>
                <a:cs typeface="B Roya" pitchFamily="2" charset="-78"/>
              </a:rPr>
              <a:t> برابر با مقدار حرف </a:t>
            </a:r>
            <a:r>
              <a:rPr lang="en-US" sz="1900" dirty="0" smtClean="0">
                <a:effectLst>
                  <a:outerShdw blurRad="38100" dist="38100" dir="2700000" algn="tl">
                    <a:srgbClr val="000000">
                      <a:alpha val="43137"/>
                    </a:srgbClr>
                  </a:outerShdw>
                </a:effectLst>
                <a:cs typeface="B Roya" pitchFamily="2" charset="-78"/>
              </a:rPr>
              <a:t>“M”</a:t>
            </a:r>
            <a:r>
              <a:rPr lang="fa-IR" sz="1900" dirty="0" smtClean="0">
                <a:effectLst>
                  <a:outerShdw blurRad="38100" dist="38100" dir="2700000" algn="tl">
                    <a:srgbClr val="000000">
                      <a:alpha val="43137"/>
                    </a:srgbClr>
                  </a:outerShdw>
                </a:effectLst>
                <a:cs typeface="B Roya" pitchFamily="2" charset="-78"/>
              </a:rPr>
              <a:t> است، اگر حرف </a:t>
            </a:r>
            <a:r>
              <a:rPr lang="en-US" sz="1900" dirty="0" smtClean="0">
                <a:effectLst>
                  <a:outerShdw blurRad="38100" dist="38100" dir="2700000" algn="tl">
                    <a:srgbClr val="000000">
                      <a:alpha val="43137"/>
                    </a:srgbClr>
                  </a:outerShdw>
                </a:effectLst>
                <a:cs typeface="B Roya" pitchFamily="2" charset="-78"/>
              </a:rPr>
              <a:t>“M”</a:t>
            </a:r>
            <a:r>
              <a:rPr lang="fa-IR" sz="1900" dirty="0" smtClean="0">
                <a:effectLst>
                  <a:outerShdw blurRad="38100" dist="38100" dir="2700000" algn="tl">
                    <a:srgbClr val="000000">
                      <a:alpha val="43137"/>
                    </a:srgbClr>
                  </a:outerShdw>
                </a:effectLst>
                <a:cs typeface="B Roya" pitchFamily="2" charset="-78"/>
              </a:rPr>
              <a:t> با اندازه و ابعاد از پیش تعیین شده(پیش فرض ) نوشته شده باشد. در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 یک </a:t>
            </a:r>
            <a:r>
              <a:rPr lang="en-US" sz="1900" dirty="0" err="1" smtClean="0">
                <a:effectLst>
                  <a:outerShdw blurRad="38100" dist="38100" dir="2700000" algn="tl">
                    <a:srgbClr val="000000">
                      <a:alpha val="43137"/>
                    </a:srgbClr>
                  </a:outerShdw>
                </a:effectLst>
                <a:cs typeface="B Roya" pitchFamily="2" charset="-78"/>
              </a:rPr>
              <a:t>Em</a:t>
            </a:r>
            <a:r>
              <a:rPr lang="en-US" sz="1900" dirty="0" smtClean="0">
                <a:effectLst>
                  <a:outerShdw blurRad="38100" dist="38100" dir="2700000" algn="tl">
                    <a:srgbClr val="000000">
                      <a:alpha val="43137"/>
                    </a:srgbClr>
                  </a:outerShdw>
                </a:effectLst>
                <a:cs typeface="B Roya" pitchFamily="2" charset="-78"/>
              </a:rPr>
              <a:t> </a:t>
            </a:r>
            <a:r>
              <a:rPr lang="fa-IR" sz="1900" dirty="0" smtClean="0">
                <a:effectLst>
                  <a:outerShdw blurRad="38100" dist="38100" dir="2700000" algn="tl">
                    <a:srgbClr val="000000">
                      <a:alpha val="43137"/>
                    </a:srgbClr>
                  </a:outerShdw>
                </a:effectLst>
                <a:cs typeface="B Roya" pitchFamily="2" charset="-78"/>
              </a:rPr>
              <a:t> معادل اندازه ی متن اصلی صفحه وب مورد نظر است و یا در صورت عدم وجود چنین جزئی، فونت پیش فرض سیستم کاربر مورد استفاده قرار خواهد گرفت .اگر از </a:t>
            </a:r>
            <a:r>
              <a:rPr lang="en-US" sz="1900" dirty="0" err="1" smtClean="0">
                <a:effectLst>
                  <a:outerShdw blurRad="38100" dist="38100" dir="2700000" algn="tl">
                    <a:srgbClr val="000000">
                      <a:alpha val="43137"/>
                    </a:srgbClr>
                  </a:outerShdw>
                </a:effectLst>
                <a:cs typeface="B Roya" pitchFamily="2" charset="-78"/>
              </a:rPr>
              <a:t>Em</a:t>
            </a:r>
            <a:r>
              <a:rPr lang="fa-IR" sz="1900" dirty="0" smtClean="0">
                <a:effectLst>
                  <a:outerShdw blurRad="38100" dist="38100" dir="2700000" algn="tl">
                    <a:srgbClr val="000000">
                      <a:alpha val="43137"/>
                    </a:srgbClr>
                  </a:outerShdw>
                </a:effectLst>
                <a:cs typeface="B Roya" pitchFamily="2" charset="-78"/>
              </a:rPr>
              <a:t> و یا هر سیستم نسبی دیگری برای معلوم کردن اندازه ی فونت استفاده کنید، کاربران قادر خواهند بود در زمان مشاهده، ابعاد فونت را تعیین کنند، چگونه؟</a:t>
            </a:r>
          </a:p>
        </p:txBody>
      </p:sp>
    </p:spTree>
    <p:extLst>
      <p:ext uri="{BB962C8B-B14F-4D97-AF65-F5344CB8AC3E}">
        <p14:creationId xmlns:p14="http://schemas.microsoft.com/office/powerpoint/2010/main" xmlns="" val="3316329593"/>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Ems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lnSpcReduction="10000"/>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به کمـک آنچه که در بخش تنظیمات مرورگر خود برای ابعاد فونت از پیش مشخص کرده اند.</a:t>
            </a: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برای مثال تصور کنید که کد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را به گونه ای بنویسیم که متنی که داخل دستور &lt;</a:t>
            </a:r>
            <a:r>
              <a:rPr lang="en-US" sz="1900" dirty="0" smtClean="0">
                <a:effectLst>
                  <a:outerShdw blurRad="38100" dist="38100" dir="2700000" algn="tl">
                    <a:srgbClr val="000000">
                      <a:alpha val="43137"/>
                    </a:srgbClr>
                  </a:outerShdw>
                </a:effectLst>
                <a:cs typeface="B Roya" pitchFamily="2" charset="-78"/>
              </a:rPr>
              <a:t>p</a:t>
            </a:r>
            <a:r>
              <a:rPr lang="fa-IR" sz="1900" dirty="0" smtClean="0">
                <a:effectLst>
                  <a:outerShdw blurRad="38100" dist="38100" dir="2700000" algn="tl">
                    <a:srgbClr val="000000">
                      <a:alpha val="43137"/>
                    </a:srgbClr>
                  </a:outerShdw>
                </a:effectLst>
                <a:cs typeface="B Roya" pitchFamily="2" charset="-78"/>
              </a:rPr>
              <a:t>&gt; قرار می گیرد  را با ابعاد </a:t>
            </a:r>
            <a:r>
              <a:rPr lang="en-US" sz="1900" dirty="0" smtClean="0">
                <a:effectLst>
                  <a:outerShdw blurRad="38100" dist="38100" dir="2700000" algn="tl">
                    <a:srgbClr val="000000">
                      <a:alpha val="43137"/>
                    </a:srgbClr>
                  </a:outerShdw>
                </a:effectLst>
                <a:cs typeface="B Roya" pitchFamily="2" charset="-78"/>
              </a:rPr>
              <a:t>1em</a:t>
            </a:r>
            <a:r>
              <a:rPr lang="fa-IR" sz="1900" dirty="0" smtClean="0">
                <a:effectLst>
                  <a:outerShdw blurRad="38100" dist="38100" dir="2700000" algn="tl">
                    <a:srgbClr val="000000">
                      <a:alpha val="43137"/>
                    </a:srgbClr>
                  </a:outerShdw>
                </a:effectLst>
                <a:cs typeface="B Roya" pitchFamily="2" charset="-78"/>
              </a:rPr>
              <a:t> ظاهر نماید :</a:t>
            </a:r>
          </a:p>
          <a:p>
            <a:pPr marL="0" indent="0">
              <a:lnSpc>
                <a:spcPct val="150000"/>
              </a:lnSpc>
              <a:buNone/>
            </a:pPr>
            <a:r>
              <a:rPr lang="en-US" sz="1900" dirty="0" smtClean="0">
                <a:effectLst>
                  <a:outerShdw blurRad="38100" dist="38100" dir="2700000" algn="tl">
                    <a:srgbClr val="000000">
                      <a:alpha val="43137"/>
                    </a:srgbClr>
                  </a:outerShdw>
                </a:effectLst>
                <a:cs typeface="B Roya" pitchFamily="2" charset="-78"/>
              </a:rPr>
              <a:t>P </a:t>
            </a:r>
            <a:r>
              <a:rPr lang="fa-IR" sz="2000" dirty="0" smtClean="0">
                <a:effectLst>
                  <a:outerShdw blurRad="38100" dist="38100" dir="2700000" algn="tl">
                    <a:srgbClr val="000000">
                      <a:alpha val="43137"/>
                    </a:srgbClr>
                  </a:outerShdw>
                </a:effectLst>
                <a:cs typeface="B Roya" pitchFamily="2" charset="-78"/>
              </a:rPr>
              <a:t>}</a:t>
            </a:r>
            <a:endParaRPr lang="en-US" sz="2000" dirty="0" smtClean="0">
              <a:effectLst>
                <a:outerShdw blurRad="38100" dist="38100" dir="2700000" algn="tl">
                  <a:srgbClr val="000000">
                    <a:alpha val="43137"/>
                  </a:srgbClr>
                </a:outerShdw>
              </a:effectLst>
              <a:cs typeface="B Roya" pitchFamily="2" charset="-78"/>
            </a:endParaRPr>
          </a:p>
          <a:p>
            <a:pPr marL="0" indent="0">
              <a:lnSpc>
                <a:spcPct val="150000"/>
              </a:lnSpc>
              <a:buNone/>
            </a:pPr>
            <a:r>
              <a:rPr lang="en-US" sz="2000" dirty="0" smtClean="0">
                <a:effectLst>
                  <a:outerShdw blurRad="38100" dist="38100" dir="2700000" algn="tl">
                    <a:srgbClr val="000000">
                      <a:alpha val="43137"/>
                    </a:srgbClr>
                  </a:outerShdw>
                </a:effectLst>
                <a:cs typeface="B Roya" pitchFamily="2" charset="-78"/>
              </a:rPr>
              <a:t> </a:t>
            </a:r>
            <a:r>
              <a:rPr lang="en-US" sz="2000" dirty="0">
                <a:effectLst>
                  <a:outerShdw blurRad="38100" dist="38100" dir="2700000" algn="tl">
                    <a:srgbClr val="000000">
                      <a:alpha val="43137"/>
                    </a:srgbClr>
                  </a:outerShdw>
                </a:effectLst>
                <a:cs typeface="B Roya" pitchFamily="2" charset="-78"/>
              </a:rPr>
              <a:t>font size</a:t>
            </a:r>
            <a:r>
              <a:rPr lang="en-US" sz="2000" dirty="0" smtClean="0">
                <a:effectLst>
                  <a:outerShdw blurRad="38100" dist="38100" dir="2700000" algn="tl">
                    <a:srgbClr val="000000">
                      <a:alpha val="43137"/>
                    </a:srgbClr>
                  </a:outerShdw>
                </a:effectLst>
                <a:cs typeface="B Roya" pitchFamily="2" charset="-78"/>
              </a:rPr>
              <a:t>: 1em;</a:t>
            </a:r>
          </a:p>
          <a:p>
            <a:pPr marL="0" indent="0">
              <a:lnSpc>
                <a:spcPct val="150000"/>
              </a:lnSpc>
              <a:buNone/>
            </a:pPr>
            <a:r>
              <a:rPr lang="fa-IR" sz="2000" dirty="0" smtClean="0">
                <a:effectLst>
                  <a:outerShdw blurRad="38100" dist="38100" dir="2700000" algn="tl">
                    <a:srgbClr val="000000">
                      <a:alpha val="43137"/>
                    </a:srgbClr>
                  </a:outerShdw>
                </a:effectLst>
                <a:cs typeface="B Roya" pitchFamily="2" charset="-78"/>
              </a:rPr>
              <a:t> </a:t>
            </a:r>
            <a:r>
              <a:rPr lang="fa-IR" sz="2000" dirty="0">
                <a:effectLst>
                  <a:outerShdw blurRad="38100" dist="38100" dir="2700000" algn="tl">
                    <a:srgbClr val="000000">
                      <a:alpha val="43137"/>
                    </a:srgbClr>
                  </a:outerShdw>
                </a:effectLst>
                <a:cs typeface="B Roya" pitchFamily="2" charset="-78"/>
              </a:rPr>
              <a:t>{</a:t>
            </a:r>
            <a:endParaRPr lang="en-US" sz="2000" dirty="0"/>
          </a:p>
          <a:p>
            <a:pPr marL="0" indent="0" algn="l">
              <a:lnSpc>
                <a:spcPct val="150000"/>
              </a:lnSpc>
              <a:buNone/>
            </a:pPr>
            <a:endParaRPr lang="fa-IR" sz="1900" dirty="0">
              <a:effectLst>
                <a:outerShdw blurRad="38100" dist="38100" dir="2700000" algn="tl">
                  <a:srgbClr val="000000">
                    <a:alpha val="43137"/>
                  </a:srgbClr>
                </a:outerShdw>
              </a:effectLst>
              <a:cs typeface="B Roya" pitchFamily="2" charset="-78"/>
            </a:endParaRPr>
          </a:p>
        </p:txBody>
      </p:sp>
    </p:spTree>
    <p:extLst>
      <p:ext uri="{BB962C8B-B14F-4D97-AF65-F5344CB8AC3E}">
        <p14:creationId xmlns:p14="http://schemas.microsoft.com/office/powerpoint/2010/main" xmlns="" val="311347303"/>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Ems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کاربری که از مرورگر </a:t>
            </a:r>
            <a:r>
              <a:rPr lang="en-US" sz="1900" dirty="0" smtClean="0">
                <a:effectLst>
                  <a:outerShdw blurRad="38100" dist="38100" dir="2700000" algn="tl">
                    <a:srgbClr val="000000">
                      <a:alpha val="43137"/>
                    </a:srgbClr>
                  </a:outerShdw>
                </a:effectLst>
                <a:cs typeface="B Roya" pitchFamily="2" charset="-78"/>
              </a:rPr>
              <a:t>Internet Explorer 6</a:t>
            </a:r>
            <a:r>
              <a:rPr lang="fa-IR" sz="1900" dirty="0" smtClean="0">
                <a:effectLst>
                  <a:outerShdw blurRad="38100" dist="38100" dir="2700000" algn="tl">
                    <a:srgbClr val="000000">
                      <a:alpha val="43137"/>
                    </a:srgbClr>
                  </a:outerShdw>
                </a:effectLst>
                <a:cs typeface="B Roya" pitchFamily="2" charset="-78"/>
              </a:rPr>
              <a:t> استفاده می کند و تنظیمات را به گونه ای انجام داده است که اندازه فونت بر روی </a:t>
            </a:r>
            <a:r>
              <a:rPr lang="en-US" sz="1900" dirty="0" smtClean="0">
                <a:effectLst>
                  <a:outerShdw blurRad="38100" dist="38100" dir="2700000" algn="tl">
                    <a:srgbClr val="000000">
                      <a:alpha val="43137"/>
                    </a:srgbClr>
                  </a:outerShdw>
                </a:effectLst>
                <a:cs typeface="B Roya" pitchFamily="2" charset="-78"/>
              </a:rPr>
              <a:t>Medium</a:t>
            </a:r>
            <a:r>
              <a:rPr lang="fa-IR" sz="1900" dirty="0" smtClean="0">
                <a:effectLst>
                  <a:outerShdw blurRad="38100" dist="38100" dir="2700000" algn="tl">
                    <a:srgbClr val="000000">
                      <a:alpha val="43137"/>
                    </a:srgbClr>
                  </a:outerShdw>
                </a:effectLst>
                <a:cs typeface="B Roya" pitchFamily="2" charset="-78"/>
              </a:rPr>
              <a:t> </a:t>
            </a:r>
            <a:r>
              <a:rPr lang="en-US" sz="1900" dirty="0" smtClean="0">
                <a:effectLst>
                  <a:outerShdw blurRad="38100" dist="38100" dir="2700000" algn="tl">
                    <a:srgbClr val="000000">
                      <a:alpha val="43137"/>
                    </a:srgbClr>
                  </a:outerShdw>
                </a:effectLst>
                <a:cs typeface="B Roya" pitchFamily="2" charset="-78"/>
              </a:rPr>
              <a:t>(1em)</a:t>
            </a:r>
            <a:r>
              <a:rPr lang="fa-IR" sz="1900" dirty="0" smtClean="0">
                <a:effectLst>
                  <a:outerShdw blurRad="38100" dist="38100" dir="2700000" algn="tl">
                    <a:srgbClr val="000000">
                      <a:alpha val="43137"/>
                    </a:srgbClr>
                  </a:outerShdw>
                </a:effectLst>
                <a:cs typeface="B Roya" pitchFamily="2" charset="-78"/>
              </a:rPr>
              <a:t> تنظیم گردید است، یک پاراگراف مورد نظر همانند پنجره ی زیر خواهد بود .</a:t>
            </a:r>
          </a:p>
          <a:p>
            <a:pPr algn="r" rtl="1">
              <a:lnSpc>
                <a:spcPct val="150000"/>
              </a:lnSpc>
            </a:pPr>
            <a:endParaRPr lang="fa-IR" sz="1900" dirty="0">
              <a:effectLst>
                <a:outerShdw blurRad="38100" dist="38100" dir="2700000" algn="tl">
                  <a:srgbClr val="000000">
                    <a:alpha val="43137"/>
                  </a:srgbClr>
                </a:outerShdw>
              </a:effectLst>
              <a:cs typeface="B Roya"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09443" y="2666010"/>
            <a:ext cx="5705087" cy="2420340"/>
          </a:xfrm>
          <a:prstGeom prst="rect">
            <a:avLst/>
          </a:prstGeom>
        </p:spPr>
      </p:pic>
    </p:spTree>
    <p:extLst>
      <p:ext uri="{BB962C8B-B14F-4D97-AF65-F5344CB8AC3E}">
        <p14:creationId xmlns:p14="http://schemas.microsoft.com/office/powerpoint/2010/main" xmlns="" val="4096654934"/>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Ems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اگر ابعاد متن روی </a:t>
            </a:r>
            <a:r>
              <a:rPr lang="en-US" sz="1900" dirty="0" smtClean="0">
                <a:effectLst>
                  <a:outerShdw blurRad="38100" dist="38100" dir="2700000" algn="tl">
                    <a:srgbClr val="000000">
                      <a:alpha val="43137"/>
                    </a:srgbClr>
                  </a:outerShdw>
                </a:effectLst>
                <a:cs typeface="B Roya" pitchFamily="2" charset="-78"/>
              </a:rPr>
              <a:t>Largest</a:t>
            </a:r>
            <a:r>
              <a:rPr lang="fa-IR" sz="1900" dirty="0" smtClean="0">
                <a:effectLst>
                  <a:outerShdw blurRad="38100" dist="38100" dir="2700000" algn="tl">
                    <a:srgbClr val="000000">
                      <a:alpha val="43137"/>
                    </a:srgbClr>
                  </a:outerShdw>
                </a:effectLst>
                <a:cs typeface="B Roya" pitchFamily="2" charset="-78"/>
              </a:rPr>
              <a:t> تنظیم کرده باشند، متنی که دارای ابعاد </a:t>
            </a:r>
            <a:r>
              <a:rPr lang="en-US" sz="1900" dirty="0" smtClean="0">
                <a:effectLst>
                  <a:outerShdw blurRad="38100" dist="38100" dir="2700000" algn="tl">
                    <a:srgbClr val="000000">
                      <a:alpha val="43137"/>
                    </a:srgbClr>
                  </a:outerShdw>
                </a:effectLst>
                <a:cs typeface="B Roya" pitchFamily="2" charset="-78"/>
              </a:rPr>
              <a:t>1em</a:t>
            </a:r>
            <a:r>
              <a:rPr lang="fa-IR" sz="1900" dirty="0" smtClean="0">
                <a:effectLst>
                  <a:outerShdw blurRad="38100" dist="38100" dir="2700000" algn="tl">
                    <a:srgbClr val="000000">
                      <a:alpha val="43137"/>
                    </a:srgbClr>
                  </a:outerShdw>
                </a:effectLst>
                <a:cs typeface="B Roya" pitchFamily="2" charset="-78"/>
              </a:rPr>
              <a:t> می باشد مانند شکل زیر است .</a:t>
            </a:r>
            <a:endParaRPr lang="en-US" sz="1900" dirty="0" smtClean="0">
              <a:effectLst>
                <a:outerShdw blurRad="38100" dist="38100" dir="2700000" algn="tl">
                  <a:srgbClr val="000000">
                    <a:alpha val="43137"/>
                  </a:srgbClr>
                </a:outerShdw>
              </a:effectLst>
              <a:cs typeface="B Roya" pitchFamily="2" charset="-78"/>
            </a:endParaRPr>
          </a:p>
          <a:p>
            <a:pPr algn="r" rtl="1"/>
            <a:r>
              <a:rPr lang="fa-IR" sz="1900" dirty="0" smtClean="0">
                <a:effectLst>
                  <a:outerShdw blurRad="38100" dist="38100" dir="2700000" algn="tl">
                    <a:srgbClr val="000000">
                      <a:alpha val="43137"/>
                    </a:srgbClr>
                  </a:outerShdw>
                </a:effectLst>
                <a:cs typeface="B Roya" pitchFamily="2" charset="-78"/>
              </a:rPr>
              <a:t>مقادیر </a:t>
            </a:r>
            <a:r>
              <a:rPr lang="en-US" sz="1900" dirty="0" smtClean="0">
                <a:effectLst>
                  <a:outerShdw blurRad="38100" dist="38100" dir="2700000" algn="tl">
                    <a:srgbClr val="000000">
                      <a:alpha val="43137"/>
                    </a:srgbClr>
                  </a:outerShdw>
                </a:effectLst>
                <a:cs typeface="B Roya" pitchFamily="2" charset="-78"/>
              </a:rPr>
              <a:t>Ems </a:t>
            </a:r>
            <a:r>
              <a:rPr lang="fa-IR" sz="1900" dirty="0" smtClean="0">
                <a:effectLst>
                  <a:outerShdw blurRad="38100" dist="38100" dir="2700000" algn="tl">
                    <a:srgbClr val="000000">
                      <a:alpha val="43137"/>
                    </a:srgbClr>
                  </a:outerShdw>
                </a:effectLst>
                <a:cs typeface="B Roya" pitchFamily="2" charset="-78"/>
              </a:rPr>
              <a:t> می تواند </a:t>
            </a:r>
          </a:p>
          <a:p>
            <a:pPr marL="0" indent="0" algn="r" rtl="1">
              <a:buNone/>
            </a:pPr>
            <a:r>
              <a:rPr lang="fa-IR" sz="1900" dirty="0" smtClean="0">
                <a:effectLst>
                  <a:outerShdw blurRad="38100" dist="38100" dir="2700000" algn="tl">
                    <a:srgbClr val="000000">
                      <a:alpha val="43137"/>
                    </a:srgbClr>
                  </a:outerShdw>
                </a:effectLst>
                <a:cs typeface="B Roya" pitchFamily="2" charset="-78"/>
              </a:rPr>
              <a:t>به صورت اعداد اعشاری نیز </a:t>
            </a:r>
          </a:p>
          <a:p>
            <a:pPr marL="0" indent="0" algn="r" rtl="1">
              <a:buNone/>
            </a:pPr>
            <a:r>
              <a:rPr lang="fa-IR" sz="1900" dirty="0" smtClean="0">
                <a:effectLst>
                  <a:outerShdw blurRad="38100" dist="38100" dir="2700000" algn="tl">
                    <a:srgbClr val="000000">
                      <a:alpha val="43137"/>
                    </a:srgbClr>
                  </a:outerShdw>
                </a:effectLst>
                <a:cs typeface="B Roya" pitchFamily="2" charset="-78"/>
              </a:rPr>
              <a:t>مشخص شود .</a:t>
            </a:r>
            <a:endParaRPr lang="fa-IR" sz="1900" dirty="0">
              <a:effectLst>
                <a:outerShdw blurRad="38100" dist="38100" dir="2700000" algn="tl">
                  <a:srgbClr val="000000">
                    <a:alpha val="43137"/>
                  </a:srgbClr>
                </a:outerShdw>
              </a:effectLst>
              <a:cs typeface="B Roya" pitchFamily="2" charset="-78"/>
            </a:endParaRPr>
          </a:p>
        </p:txBody>
      </p:sp>
      <p:pic>
        <p:nvPicPr>
          <p:cNvPr id="7" name="Picture 6"/>
          <p:cNvPicPr>
            <a:picLocks noChangeAspect="1"/>
          </p:cNvPicPr>
          <p:nvPr/>
        </p:nvPicPr>
        <p:blipFill rotWithShape="1">
          <a:blip r:embed="rId2">
            <a:extLst>
              <a:ext uri="{28A0092B-C50C-407E-A947-70E740481C1C}">
                <a14:useLocalDpi xmlns:a14="http://schemas.microsoft.com/office/drawing/2010/main" xmlns="" val="0"/>
              </a:ext>
            </a:extLst>
          </a:blip>
          <a:srcRect l="1706" t="4651" r="1066" b="4651"/>
          <a:stretch/>
        </p:blipFill>
        <p:spPr>
          <a:xfrm>
            <a:off x="1552951" y="1885950"/>
            <a:ext cx="4343401" cy="2971800"/>
          </a:xfrm>
          <a:prstGeom prst="rect">
            <a:avLst/>
          </a:prstGeom>
        </p:spPr>
      </p:pic>
    </p:spTree>
    <p:extLst>
      <p:ext uri="{BB962C8B-B14F-4D97-AF65-F5344CB8AC3E}">
        <p14:creationId xmlns:p14="http://schemas.microsoft.com/office/powerpoint/2010/main" xmlns="" val="3329668813"/>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50800" dist="38100" dir="2700000" algn="tl" rotWithShape="0">
                    <a:prstClr val="black">
                      <a:alpha val="40000"/>
                    </a:prstClr>
                  </a:outerShdw>
                </a:effectLst>
                <a:latin typeface="Montreal-Light" pitchFamily="2" charset="0"/>
              </a:rPr>
              <a:t>Changing the linked text color </a:t>
            </a: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چگونه می توانیم لینکی ایجاد کنیم که در زمانی که نشانگر ماوس بر روی آن قرار می گیرد، تغییر رنگ بدهد؟</a:t>
            </a: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یک جلوه بسیار زیبا برای لینک ها که به وسیله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قابل ایجاد کردن است، این است که وقتی نشانگر ماوس بر روی لینک قرار می گیرد، رنگ آن را تغییر دهد، این موضوع به خصوص زمانی کابرد دارد که بخواهیم با استفاده از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دکمه های بخش ناوبری سایت را طراحی کنیم. </a:t>
            </a:r>
            <a:endParaRPr lang="fa-IR" sz="1900" dirty="0">
              <a:effectLst>
                <a:outerShdw blurRad="38100" dist="38100" dir="2700000" algn="tl">
                  <a:srgbClr val="000000">
                    <a:alpha val="43137"/>
                  </a:srgbClr>
                </a:outerShdw>
              </a:effectLst>
              <a:cs typeface="B Roya" pitchFamily="2" charset="-78"/>
            </a:endParaRPr>
          </a:p>
        </p:txBody>
      </p:sp>
      <p:sp>
        <p:nvSpPr>
          <p:cNvPr id="9" name="Title 1"/>
          <p:cNvSpPr txBox="1">
            <a:spLocks/>
          </p:cNvSpPr>
          <p:nvPr/>
        </p:nvSpPr>
        <p:spPr>
          <a:xfrm>
            <a:off x="1066800" y="571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effectLst>
                  <a:outerShdw blurRad="50800" dist="38100" dir="2700000" algn="tl" rotWithShape="0">
                    <a:prstClr val="black">
                      <a:alpha val="40000"/>
                    </a:prstClr>
                  </a:outerShdw>
                </a:effectLst>
                <a:latin typeface="Montreal-Light" pitchFamily="2" charset="0"/>
              </a:rPr>
              <a:t>A small project :</a:t>
            </a:r>
            <a:endParaRPr lang="en-US" sz="2400" dirty="0">
              <a:effectLst>
                <a:outerShdw blurRad="50800" dist="38100" dir="2700000" algn="tl" rotWithShape="0">
                  <a:prstClr val="black">
                    <a:alpha val="40000"/>
                  </a:prstClr>
                </a:outerShdw>
              </a:effectLst>
              <a:latin typeface="Montreal-Light" pitchFamily="2" charset="0"/>
            </a:endParaRPr>
          </a:p>
        </p:txBody>
      </p:sp>
    </p:spTree>
    <p:extLst>
      <p:ext uri="{BB962C8B-B14F-4D97-AF65-F5344CB8AC3E}">
        <p14:creationId xmlns:p14="http://schemas.microsoft.com/office/powerpoint/2010/main" xmlns="" val="1614575251"/>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50800" dist="38100" dir="2700000" algn="tl" rotWithShape="0">
                    <a:prstClr val="black">
                      <a:alpha val="40000"/>
                    </a:prstClr>
                  </a:outerShdw>
                </a:effectLst>
                <a:latin typeface="Montreal-Light" pitchFamily="2" charset="0"/>
              </a:rPr>
              <a:t>Changing the linked text color </a:t>
            </a: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899502"/>
          </a:xfrm>
        </p:spPr>
        <p:txBody>
          <a:bodyPr anchor="t">
            <a:normAutofit fontScale="77500" lnSpcReduction="20000"/>
          </a:bodyPr>
          <a:lstStyle/>
          <a:p>
            <a:pPr algn="r" rtl="1">
              <a:lnSpc>
                <a:spcPct val="150000"/>
              </a:lnSpc>
            </a:pPr>
            <a:r>
              <a:rPr lang="fa-IR" sz="1900" dirty="0" smtClean="0">
                <a:solidFill>
                  <a:srgbClr val="FF0000"/>
                </a:solidFill>
                <a:effectLst>
                  <a:outerShdw blurRad="38100" dist="38100" dir="2700000" algn="tl">
                    <a:srgbClr val="000000">
                      <a:alpha val="43137"/>
                    </a:srgbClr>
                  </a:outerShdw>
                </a:effectLst>
                <a:cs typeface="B Roya" pitchFamily="2" charset="-78"/>
              </a:rPr>
              <a:t>راه حل :</a:t>
            </a: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برای ایجاد این جلوه باید از کلاس های کاذب </a:t>
            </a:r>
            <a:r>
              <a:rPr lang="en-US" sz="1900" dirty="0" smtClean="0">
                <a:effectLst>
                  <a:outerShdw blurRad="38100" dist="38100" dir="2700000" algn="tl">
                    <a:srgbClr val="000000">
                      <a:alpha val="43137"/>
                    </a:srgbClr>
                  </a:outerShdw>
                </a:effectLst>
                <a:cs typeface="B Roya" pitchFamily="2" charset="-78"/>
              </a:rPr>
              <a:t>:hover </a:t>
            </a:r>
            <a:r>
              <a:rPr lang="fa-IR" sz="1900" dirty="0" smtClean="0">
                <a:effectLst>
                  <a:outerShdw blurRad="38100" dist="38100" dir="2700000" algn="tl">
                    <a:srgbClr val="000000">
                      <a:alpha val="43137"/>
                    </a:srgbClr>
                  </a:outerShdw>
                </a:effectLst>
                <a:cs typeface="B Roya" pitchFamily="2" charset="-78"/>
              </a:rPr>
              <a:t> و </a:t>
            </a:r>
            <a:r>
              <a:rPr lang="en-US" sz="1900" dirty="0" smtClean="0">
                <a:effectLst>
                  <a:outerShdw blurRad="38100" dist="38100" dir="2700000" algn="tl">
                    <a:srgbClr val="000000">
                      <a:alpha val="43137"/>
                    </a:srgbClr>
                  </a:outerShdw>
                </a:effectLst>
                <a:cs typeface="B Roya" pitchFamily="2" charset="-78"/>
              </a:rPr>
              <a:t>:active</a:t>
            </a:r>
            <a:r>
              <a:rPr lang="fa-IR" sz="1900" dirty="0" smtClean="0">
                <a:effectLst>
                  <a:outerShdw blurRad="38100" dist="38100" dir="2700000" algn="tl">
                    <a:srgbClr val="000000">
                      <a:alpha val="43137"/>
                    </a:srgbClr>
                  </a:outerShdw>
                </a:effectLst>
                <a:cs typeface="B Roya" pitchFamily="2" charset="-78"/>
              </a:rPr>
              <a:t> را به نحوی متفاوت از سایر کلاس های کاذب تگ لینک مقدار دهی کرد . </a:t>
            </a: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به کد های زیر دقت کنید :</a:t>
            </a:r>
          </a:p>
          <a:p>
            <a:pPr marL="0" indent="0">
              <a:lnSpc>
                <a:spcPct val="150000"/>
              </a:lnSpc>
              <a:buNone/>
            </a:pPr>
            <a:r>
              <a:rPr lang="en-US" sz="1900" dirty="0" smtClean="0">
                <a:effectLst>
                  <a:outerShdw blurRad="38100" dist="38100" dir="2700000" algn="tl">
                    <a:srgbClr val="000000">
                      <a:alpha val="43137"/>
                    </a:srgbClr>
                  </a:outerShdw>
                </a:effectLst>
                <a:cs typeface="B Roya" pitchFamily="2" charset="-78"/>
              </a:rPr>
              <a:t>A:link, a:visited, a:hover, a:active </a:t>
            </a:r>
            <a:r>
              <a:rPr lang="fa-IR" sz="2000" dirty="0" smtClean="0">
                <a:effectLst>
                  <a:outerShdw blurRad="38100" dist="38100" dir="2700000" algn="tl">
                    <a:srgbClr val="000000">
                      <a:alpha val="43137"/>
                    </a:srgbClr>
                  </a:outerShdw>
                </a:effectLst>
                <a:cs typeface="B Roya" pitchFamily="2" charset="-78"/>
              </a:rPr>
              <a:t>}</a:t>
            </a:r>
            <a:endParaRPr lang="en-US" sz="2000" dirty="0" smtClean="0">
              <a:effectLst>
                <a:outerShdw blurRad="38100" dist="38100" dir="2700000" algn="tl">
                  <a:srgbClr val="000000">
                    <a:alpha val="43137"/>
                  </a:srgbClr>
                </a:outerShdw>
              </a:effectLst>
              <a:cs typeface="B Roya" pitchFamily="2" charset="-78"/>
            </a:endParaRPr>
          </a:p>
          <a:p>
            <a:pPr marL="0" indent="0">
              <a:lnSpc>
                <a:spcPct val="150000"/>
              </a:lnSpc>
              <a:buNone/>
            </a:pPr>
            <a:r>
              <a:rPr lang="en-US" sz="2000" dirty="0" smtClean="0">
                <a:effectLst>
                  <a:outerShdw blurRad="38100" dist="38100" dir="2700000" algn="tl">
                    <a:srgbClr val="000000">
                      <a:alpha val="43137"/>
                    </a:srgbClr>
                  </a:outerShdw>
                </a:effectLst>
                <a:cs typeface="B Roya" pitchFamily="2" charset="-78"/>
              </a:rPr>
              <a:t>text-decoration: underline;</a:t>
            </a:r>
          </a:p>
          <a:p>
            <a:pPr marL="0" indent="0">
              <a:lnSpc>
                <a:spcPct val="150000"/>
              </a:lnSpc>
              <a:buNone/>
            </a:pPr>
            <a:r>
              <a:rPr lang="en-US" sz="2000" dirty="0" smtClean="0">
                <a:effectLst>
                  <a:outerShdw blurRad="38100" dist="38100" dir="2700000" algn="tl">
                    <a:srgbClr val="000000">
                      <a:alpha val="43137"/>
                    </a:srgbClr>
                  </a:outerShdw>
                </a:effectLst>
                <a:cs typeface="B Roya" pitchFamily="2" charset="-78"/>
              </a:rPr>
              <a:t>Color:#6A5ACD</a:t>
            </a:r>
          </a:p>
          <a:p>
            <a:pPr marL="0" indent="0">
              <a:lnSpc>
                <a:spcPct val="150000"/>
              </a:lnSpc>
              <a:buNone/>
            </a:pPr>
            <a:r>
              <a:rPr lang="en-US" sz="2000" dirty="0" smtClean="0">
                <a:effectLst>
                  <a:outerShdw blurRad="38100" dist="38100" dir="2700000" algn="tl">
                    <a:srgbClr val="000000">
                      <a:alpha val="43137"/>
                    </a:srgbClr>
                  </a:outerShdw>
                </a:effectLst>
                <a:cs typeface="B Roya" pitchFamily="2" charset="-78"/>
              </a:rPr>
              <a:t>Background-color: transparent;</a:t>
            </a:r>
            <a:endParaRPr lang="en-US" sz="2000" dirty="0">
              <a:effectLst>
                <a:outerShdw blurRad="38100" dist="38100" dir="2700000" algn="tl">
                  <a:srgbClr val="000000">
                    <a:alpha val="43137"/>
                  </a:srgbClr>
                </a:outerShdw>
              </a:effectLst>
              <a:cs typeface="B Roya" pitchFamily="2" charset="-78"/>
            </a:endParaRPr>
          </a:p>
          <a:p>
            <a:pPr marL="0" indent="0">
              <a:lnSpc>
                <a:spcPct val="150000"/>
              </a:lnSpc>
              <a:buNone/>
            </a:pPr>
            <a:r>
              <a:rPr lang="fa-IR" sz="2000" dirty="0" smtClean="0">
                <a:effectLst>
                  <a:outerShdw blurRad="38100" dist="38100" dir="2700000" algn="tl">
                    <a:srgbClr val="000000">
                      <a:alpha val="43137"/>
                    </a:srgbClr>
                  </a:outerShdw>
                </a:effectLst>
                <a:cs typeface="B Roya" pitchFamily="2" charset="-78"/>
              </a:rPr>
              <a:t> </a:t>
            </a:r>
            <a:r>
              <a:rPr lang="fa-IR" sz="2000" dirty="0">
                <a:effectLst>
                  <a:outerShdw blurRad="38100" dist="38100" dir="2700000" algn="tl">
                    <a:srgbClr val="000000">
                      <a:alpha val="43137"/>
                    </a:srgbClr>
                  </a:outerShdw>
                </a:effectLst>
                <a:cs typeface="B Roya" pitchFamily="2" charset="-78"/>
              </a:rPr>
              <a:t>{</a:t>
            </a:r>
            <a:endParaRPr lang="en-US" sz="2000" dirty="0"/>
          </a:p>
          <a:p>
            <a:pPr marL="0" indent="0" algn="l">
              <a:lnSpc>
                <a:spcPct val="150000"/>
              </a:lnSpc>
              <a:buNone/>
            </a:pPr>
            <a:endParaRPr lang="fa-IR" sz="1900" dirty="0">
              <a:effectLst>
                <a:outerShdw blurRad="38100" dist="38100" dir="2700000" algn="tl">
                  <a:srgbClr val="000000">
                    <a:alpha val="43137"/>
                  </a:srgbClr>
                </a:outerShdw>
              </a:effectLst>
              <a:cs typeface="B Roya" pitchFamily="2" charset="-78"/>
            </a:endParaRPr>
          </a:p>
        </p:txBody>
      </p:sp>
      <p:pic>
        <p:nvPicPr>
          <p:cNvPr id="8" name="Picture 7">
            <a:hlinkClick r:id="rId2" action="ppaction://hlinkfile"/>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1988" y="4181680"/>
            <a:ext cx="838200" cy="838200"/>
          </a:xfrm>
          <a:prstGeom prst="rect">
            <a:avLst/>
          </a:prstGeom>
        </p:spPr>
      </p:pic>
      <p:sp>
        <p:nvSpPr>
          <p:cNvPr id="9" name="Title 1"/>
          <p:cNvSpPr txBox="1">
            <a:spLocks/>
          </p:cNvSpPr>
          <p:nvPr/>
        </p:nvSpPr>
        <p:spPr>
          <a:xfrm>
            <a:off x="1066800" y="571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effectLst>
                  <a:outerShdw blurRad="50800" dist="38100" dir="2700000" algn="tl" rotWithShape="0">
                    <a:prstClr val="black">
                      <a:alpha val="40000"/>
                    </a:prstClr>
                  </a:outerShdw>
                </a:effectLst>
                <a:latin typeface="Montreal-Light" pitchFamily="2" charset="0"/>
              </a:rPr>
              <a:t>A small project :</a:t>
            </a:r>
            <a:endParaRPr lang="en-US" sz="2400" dirty="0">
              <a:effectLst>
                <a:outerShdw blurRad="50800" dist="38100" dir="2700000" algn="tl" rotWithShape="0">
                  <a:prstClr val="black">
                    <a:alpha val="40000"/>
                  </a:prstClr>
                </a:outerShdw>
              </a:effectLst>
              <a:latin typeface="Montreal-Light" pitchFamily="2" charset="0"/>
            </a:endParaRPr>
          </a:p>
        </p:txBody>
      </p:sp>
      <p:pic>
        <p:nvPicPr>
          <p:cNvPr id="3" name="Picture 2"/>
          <p:cNvPicPr>
            <a:picLocks noChangeAspect="1"/>
          </p:cNvPicPr>
          <p:nvPr/>
        </p:nvPicPr>
        <p:blipFill rotWithShape="1">
          <a:blip r:embed="rId4">
            <a:extLst>
              <a:ext uri="{BEBA8EAE-BF5A-486C-A8C5-ECC9F3942E4B}">
                <a14:imgProps xmlns:a14="http://schemas.microsoft.com/office/drawing/2010/main" xmlns="">
                  <a14:imgLayer r:embed="rId5">
                    <a14:imgEffect>
                      <a14:colorTemperature colorTemp="5300"/>
                    </a14:imgEffect>
                  </a14:imgLayer>
                </a14:imgProps>
              </a:ext>
              <a:ext uri="{28A0092B-C50C-407E-A947-70E740481C1C}">
                <a14:useLocalDpi xmlns:a14="http://schemas.microsoft.com/office/drawing/2010/main" xmlns="" val="0"/>
              </a:ext>
            </a:extLst>
          </a:blip>
          <a:srcRect l="340" t="2170" r="272" b="5521"/>
          <a:stretch/>
        </p:blipFill>
        <p:spPr>
          <a:xfrm>
            <a:off x="4113243" y="2810161"/>
            <a:ext cx="4648201" cy="1600200"/>
          </a:xfrm>
          <a:prstGeom prst="rect">
            <a:avLst/>
          </a:prstGeom>
        </p:spPr>
      </p:pic>
      <p:sp>
        <p:nvSpPr>
          <p:cNvPr id="10" name="TextBox 9"/>
          <p:cNvSpPr txBox="1"/>
          <p:nvPr/>
        </p:nvSpPr>
        <p:spPr>
          <a:xfrm>
            <a:off x="914400" y="2158841"/>
            <a:ext cx="2972212" cy="369332"/>
          </a:xfrm>
          <a:prstGeom prst="rect">
            <a:avLst/>
          </a:prstGeom>
          <a:noFill/>
        </p:spPr>
        <p:txBody>
          <a:bodyPr wrap="square" rtlCol="0">
            <a:spAutoFit/>
          </a:bodyPr>
          <a:lstStyle/>
          <a:p>
            <a:r>
              <a:rPr lang="en-US" dirty="0" smtClean="0">
                <a:solidFill>
                  <a:schemeClr val="bg1"/>
                </a:solidFill>
              </a:rPr>
              <a:t>File:style.css</a:t>
            </a:r>
            <a:endParaRPr lang="en-US" dirty="0">
              <a:solidFill>
                <a:schemeClr val="bg1"/>
              </a:solidFill>
            </a:endParaRPr>
          </a:p>
        </p:txBody>
      </p:sp>
    </p:spTree>
    <p:extLst>
      <p:ext uri="{BB962C8B-B14F-4D97-AF65-F5344CB8AC3E}">
        <p14:creationId xmlns:p14="http://schemas.microsoft.com/office/powerpoint/2010/main" xmlns="" val="3203235958"/>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A </a:t>
            </a:r>
            <a:r>
              <a:rPr lang="en-US" sz="4000" i="1" dirty="0" smtClean="0">
                <a:effectLst>
                  <a:outerShdw blurRad="50800" dist="38100" dir="2700000" algn="tl" rotWithShape="0">
                    <a:prstClr val="black">
                      <a:alpha val="40000"/>
                    </a:prstClr>
                  </a:outerShdw>
                </a:effectLst>
                <a:latin typeface="Montreal-Light" pitchFamily="2" charset="0"/>
              </a:rPr>
              <a:t>Tip</a:t>
            </a:r>
            <a:endParaRPr lang="en-US" sz="4000" i="1"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2851752"/>
          </a:xfrm>
        </p:spPr>
        <p:txBody>
          <a:bodyPr anchor="t">
            <a:normAutofit/>
          </a:bodyPr>
          <a:lstStyle/>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ترتیب کلاس های کاذب:</a:t>
            </a:r>
            <a:br>
              <a:rPr lang="fa-IR" sz="1900" dirty="0" smtClean="0">
                <a:effectLst>
                  <a:outerShdw blurRad="38100" dist="38100" dir="2700000" algn="tl">
                    <a:srgbClr val="000000">
                      <a:alpha val="43137"/>
                    </a:srgbClr>
                  </a:outerShdw>
                </a:effectLst>
                <a:cs typeface="B Roya" pitchFamily="2" charset="-78"/>
              </a:rPr>
            </a:br>
            <a:r>
              <a:rPr lang="fa-IR" sz="1900" dirty="0" smtClean="0">
                <a:effectLst>
                  <a:outerShdw blurRad="38100" dist="38100" dir="2700000" algn="tl">
                    <a:srgbClr val="000000">
                      <a:alpha val="43137"/>
                    </a:srgbClr>
                  </a:outerShdw>
                </a:effectLst>
                <a:cs typeface="B Roya" pitchFamily="2" charset="-78"/>
              </a:rPr>
              <a:t>کلاس های کاذب لینک ها  باید به این ترتیب تعریف شونــد : </a:t>
            </a:r>
          </a:p>
          <a:p>
            <a:pPr marL="0" indent="0" algn="l">
              <a:buNone/>
            </a:pPr>
            <a:r>
              <a:rPr lang="en-US" sz="1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Link</a:t>
            </a:r>
          </a:p>
          <a:p>
            <a:pPr marL="0" indent="0" algn="l">
              <a:buNone/>
            </a:pPr>
            <a:r>
              <a:rPr lang="en-US" sz="1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 Visited</a:t>
            </a:r>
          </a:p>
          <a:p>
            <a:pPr marL="0" indent="0" algn="l">
              <a:buNone/>
            </a:pPr>
            <a:r>
              <a:rPr lang="en-US" sz="1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Hover</a:t>
            </a:r>
          </a:p>
          <a:p>
            <a:pPr marL="0" indent="0" algn="l">
              <a:buNone/>
            </a:pPr>
            <a:r>
              <a:rPr lang="en-US" sz="1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 Active</a:t>
            </a:r>
            <a:endParaRPr lang="fa-IR" sz="19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rotWithShape="1">
          <a:blip r:embed="rId2">
            <a:duotone>
              <a:prstClr val="black"/>
              <a:schemeClr val="accent3">
                <a:tint val="45000"/>
                <a:satMod val="400000"/>
              </a:schemeClr>
            </a:duotone>
            <a:extLst>
              <a:ext uri="{BEBA8EAE-BF5A-486C-A8C5-ECC9F3942E4B}">
                <a14:imgProps xmlns:a14="http://schemas.microsoft.com/office/drawing/2010/main" xmlns="">
                  <a14:imgLayer r:embed="rId3">
                    <a14:imgEffect>
                      <a14:backgroundRemoval t="9231" b="89231" l="11765" r="82353">
                        <a14:foregroundMark x1="39216" y1="29231" x2="39216" y2="29231"/>
                      </a14:backgroundRemoval>
                    </a14:imgEffect>
                  </a14:imgLayer>
                </a14:imgProps>
              </a:ext>
              <a:ext uri="{28A0092B-C50C-407E-A947-70E740481C1C}">
                <a14:useLocalDpi xmlns:a14="http://schemas.microsoft.com/office/drawing/2010/main" xmlns="" val="0"/>
              </a:ext>
            </a:extLst>
          </a:blip>
          <a:srcRect l="18628" t="13077" r="18627" b="13077"/>
          <a:stretch/>
        </p:blipFill>
        <p:spPr>
          <a:xfrm>
            <a:off x="685388" y="624872"/>
            <a:ext cx="304800" cy="457200"/>
          </a:xfrm>
          <a:prstGeom prst="rect">
            <a:avLst/>
          </a:prstGeom>
        </p:spPr>
      </p:pic>
      <p:sp>
        <p:nvSpPr>
          <p:cNvPr id="10" name="Content Placeholder 5"/>
          <p:cNvSpPr txBox="1">
            <a:spLocks/>
          </p:cNvSpPr>
          <p:nvPr/>
        </p:nvSpPr>
        <p:spPr>
          <a:xfrm>
            <a:off x="2133600" y="2114550"/>
            <a:ext cx="6100482" cy="2851752"/>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lgn="r" rtl="1">
              <a:lnSpc>
                <a:spcPct val="150000"/>
              </a:lnSpc>
              <a:buFont typeface="Wingdings 2" charset="2"/>
              <a:buNone/>
            </a:pPr>
            <a:r>
              <a:rPr lang="fa-IR" sz="1900" dirty="0" smtClean="0">
                <a:effectLst>
                  <a:outerShdw blurRad="38100" dist="38100" dir="2700000" algn="tl">
                    <a:srgbClr val="000000">
                      <a:alpha val="43137"/>
                    </a:srgbClr>
                  </a:outerShdw>
                </a:effectLst>
                <a:cs typeface="B Roya" pitchFamily="2" charset="-78"/>
              </a:rPr>
              <a:t>اگر این ترتیب رعایت نشود ممکن است متوجه شوید که کد شما درست عمل نمی کند .یک راه به خاطر سپردن این الگو به خاطر سپردن دو کلمه </a:t>
            </a:r>
            <a:r>
              <a:rPr lang="en-US" sz="1900" dirty="0" err="1" smtClean="0">
                <a:effectLst>
                  <a:outerShdw blurRad="38100" dist="38100" dir="2700000" algn="tl">
                    <a:srgbClr val="000000">
                      <a:alpha val="43137"/>
                    </a:srgbClr>
                  </a:outerShdw>
                </a:effectLst>
                <a:cs typeface="B Roya" pitchFamily="2" charset="-78"/>
              </a:rPr>
              <a:t>LoVe</a:t>
            </a:r>
            <a:r>
              <a:rPr lang="en-US" sz="1900" dirty="0" smtClean="0">
                <a:effectLst>
                  <a:outerShdw blurRad="38100" dist="38100" dir="2700000" algn="tl">
                    <a:srgbClr val="000000">
                      <a:alpha val="43137"/>
                    </a:srgbClr>
                  </a:outerShdw>
                </a:effectLst>
                <a:cs typeface="B Roya" pitchFamily="2" charset="-78"/>
              </a:rPr>
              <a:t> </a:t>
            </a:r>
            <a:r>
              <a:rPr lang="fa-IR" sz="1900" dirty="0" smtClean="0">
                <a:effectLst>
                  <a:outerShdw blurRad="38100" dist="38100" dir="2700000" algn="tl">
                    <a:srgbClr val="000000">
                      <a:alpha val="43137"/>
                    </a:srgbClr>
                  </a:outerShdw>
                </a:effectLst>
                <a:cs typeface="B Roya" pitchFamily="2" charset="-78"/>
              </a:rPr>
              <a:t> و </a:t>
            </a:r>
            <a:r>
              <a:rPr lang="en-US" sz="1900" dirty="0" err="1" smtClean="0">
                <a:effectLst>
                  <a:outerShdw blurRad="38100" dist="38100" dir="2700000" algn="tl">
                    <a:srgbClr val="000000">
                      <a:alpha val="43137"/>
                    </a:srgbClr>
                  </a:outerShdw>
                </a:effectLst>
                <a:cs typeface="B Roya" pitchFamily="2" charset="-78"/>
              </a:rPr>
              <a:t>HAte</a:t>
            </a:r>
            <a:r>
              <a:rPr lang="en-US" sz="1900" dirty="0" smtClean="0">
                <a:effectLst>
                  <a:outerShdw blurRad="38100" dist="38100" dir="2700000" algn="tl">
                    <a:srgbClr val="000000">
                      <a:alpha val="43137"/>
                    </a:srgbClr>
                  </a:outerShdw>
                </a:effectLst>
                <a:cs typeface="B Roya" pitchFamily="2" charset="-78"/>
              </a:rPr>
              <a:t> </a:t>
            </a:r>
            <a:r>
              <a:rPr lang="fa-IR" sz="1900" dirty="0" smtClean="0">
                <a:effectLst>
                  <a:outerShdw blurRad="38100" dist="38100" dir="2700000" algn="tl">
                    <a:srgbClr val="000000">
                      <a:alpha val="43137"/>
                    </a:srgbClr>
                  </a:outerShdw>
                </a:effectLst>
                <a:cs typeface="B Roya" pitchFamily="2" charset="-78"/>
              </a:rPr>
              <a:t> است.</a:t>
            </a:r>
            <a:endParaRPr lang="fa-IR" sz="1900" dirty="0">
              <a:effectLst>
                <a:outerShdw blurRad="38100" dist="38100" dir="2700000" algn="tl">
                  <a:srgbClr val="000000">
                    <a:alpha val="43137"/>
                  </a:srgbClr>
                </a:outerShdw>
              </a:effectLst>
              <a:cs typeface="B Roya" pitchFamily="2" charset="-78"/>
            </a:endParaRPr>
          </a:p>
        </p:txBody>
      </p:sp>
    </p:spTree>
    <p:extLst>
      <p:ext uri="{BB962C8B-B14F-4D97-AF65-F5344CB8AC3E}">
        <p14:creationId xmlns:p14="http://schemas.microsoft.com/office/powerpoint/2010/main" xmlns="" val="4081331891"/>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A Border around a picture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چگونه می توانیم به یک تصویر، خط مرزی ( خط دور ) اضافه کنیم؟</a:t>
            </a:r>
          </a:p>
          <a:p>
            <a:pPr marL="0" indent="0" algn="justLow" rtl="1">
              <a:lnSpc>
                <a:spcPct val="150000"/>
              </a:lnSpc>
              <a:buNone/>
            </a:pPr>
            <a:r>
              <a:rPr lang="fa-IR" sz="1900" dirty="0" smtClean="0">
                <a:effectLst>
                  <a:outerShdw blurRad="38100" dist="38100" dir="2700000" algn="tl">
                    <a:srgbClr val="000000">
                      <a:alpha val="43137"/>
                    </a:srgbClr>
                  </a:outerShdw>
                </a:effectLst>
                <a:cs typeface="B Roya" pitchFamily="2" charset="-78"/>
              </a:rPr>
              <a:t>تصاویر عکاسی ممکن است برای شرح یک مقاله و یا برای قرار گرفتن در آلبوم تصاویر در صفحه ی وب استفاده شوند، اگر به دور تصویر ، خط مرزی باریکی افزوده شود ، تصویر نمای بهتر و پاکیزه تری خواهد داشت. اما باز کردن هر تصویر به طور جداگانه در یک برنامه گرافیکی و افزودن خط به دور تصویر کار وقت گیری است و اگر شما احتیاج به این داشته باشید که رنگ خط مرزی و یا ضخامت آن را تغییر بدهید، مجبور هستید که در همان مراحل سخت ویرایش تصویر در برنامه ی گرافیکی را دوباره تکرار کنید تا به نتیجه ی مطلوب برسید .</a:t>
            </a:r>
            <a:endParaRPr lang="fa-IR" sz="1900" dirty="0">
              <a:effectLst>
                <a:outerShdw blurRad="38100" dist="38100" dir="2700000" algn="tl">
                  <a:srgbClr val="000000">
                    <a:alpha val="43137"/>
                  </a:srgbClr>
                </a:outerShdw>
              </a:effectLst>
              <a:cs typeface="B Roya" pitchFamily="2" charset="-78"/>
            </a:endParaRPr>
          </a:p>
        </p:txBody>
      </p:sp>
      <p:sp>
        <p:nvSpPr>
          <p:cNvPr id="9" name="Title 1"/>
          <p:cNvSpPr txBox="1">
            <a:spLocks/>
          </p:cNvSpPr>
          <p:nvPr/>
        </p:nvSpPr>
        <p:spPr>
          <a:xfrm>
            <a:off x="1066800" y="571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effectLst>
                  <a:outerShdw blurRad="50800" dist="38100" dir="2700000" algn="tl" rotWithShape="0">
                    <a:prstClr val="black">
                      <a:alpha val="40000"/>
                    </a:prstClr>
                  </a:outerShdw>
                </a:effectLst>
                <a:latin typeface="Montreal-Light" pitchFamily="2" charset="0"/>
              </a:rPr>
              <a:t>A small project :</a:t>
            </a:r>
            <a:endParaRPr lang="en-US" sz="2400" dirty="0">
              <a:effectLst>
                <a:outerShdw blurRad="50800" dist="38100" dir="2700000" algn="tl" rotWithShape="0">
                  <a:prstClr val="black">
                    <a:alpha val="40000"/>
                  </a:prstClr>
                </a:outerShdw>
              </a:effectLst>
              <a:latin typeface="Montreal-Light" pitchFamily="2" charset="0"/>
            </a:endParaRPr>
          </a:p>
        </p:txBody>
      </p:sp>
    </p:spTree>
    <p:extLst>
      <p:ext uri="{BB962C8B-B14F-4D97-AF65-F5344CB8AC3E}">
        <p14:creationId xmlns:p14="http://schemas.microsoft.com/office/powerpoint/2010/main" xmlns="" val="2413228485"/>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A Border around a picture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762000" y="1243998"/>
            <a:ext cx="7467600" cy="3689952"/>
          </a:xfrm>
        </p:spPr>
        <p:txBody>
          <a:bodyPr anchor="t">
            <a:normAutofit/>
          </a:bodyPr>
          <a:lstStyle/>
          <a:p>
            <a:pPr algn="r" rtl="1">
              <a:lnSpc>
                <a:spcPct val="150000"/>
              </a:lnSpc>
            </a:pPr>
            <a:r>
              <a:rPr lang="fa-IR" sz="1900" dirty="0" smtClean="0">
                <a:solidFill>
                  <a:srgbClr val="FF0000"/>
                </a:solidFill>
                <a:effectLst>
                  <a:outerShdw blurRad="38100" dist="38100" dir="2700000" algn="tl">
                    <a:srgbClr val="000000">
                      <a:alpha val="43137"/>
                    </a:srgbClr>
                  </a:outerShdw>
                </a:effectLst>
                <a:cs typeface="B Roya" pitchFamily="2" charset="-78"/>
              </a:rPr>
              <a:t>راه حل :</a:t>
            </a: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اضافه کردن خط دور به یک تصویر با استفاده از خصوصیات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کار آسانی است. در پنجره ی زیر دو تصویر وجود دارد:</a:t>
            </a:r>
          </a:p>
        </p:txBody>
      </p:sp>
      <p:sp>
        <p:nvSpPr>
          <p:cNvPr id="9" name="Title 1"/>
          <p:cNvSpPr txBox="1">
            <a:spLocks/>
          </p:cNvSpPr>
          <p:nvPr/>
        </p:nvSpPr>
        <p:spPr>
          <a:xfrm>
            <a:off x="1066800" y="571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effectLst>
                  <a:outerShdw blurRad="50800" dist="38100" dir="2700000" algn="tl" rotWithShape="0">
                    <a:prstClr val="black">
                      <a:alpha val="40000"/>
                    </a:prstClr>
                  </a:outerShdw>
                </a:effectLst>
                <a:latin typeface="Montreal-Light" pitchFamily="2" charset="0"/>
              </a:rPr>
              <a:t>A small project :</a:t>
            </a:r>
            <a:endParaRPr lang="en-US" sz="2400" dirty="0">
              <a:effectLst>
                <a:outerShdw blurRad="50800" dist="38100" dir="2700000" algn="tl" rotWithShape="0">
                  <a:prstClr val="black">
                    <a:alpha val="40000"/>
                  </a:prstClr>
                </a:outerShdw>
              </a:effectLst>
              <a:latin typeface="Montreal-Light"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143000" y="2370399"/>
            <a:ext cx="4367222" cy="2563551"/>
          </a:xfrm>
          <a:prstGeom prst="rect">
            <a:avLst/>
          </a:prstGeom>
        </p:spPr>
      </p:pic>
    </p:spTree>
    <p:extLst>
      <p:ext uri="{BB962C8B-B14F-4D97-AF65-F5344CB8AC3E}">
        <p14:creationId xmlns:p14="http://schemas.microsoft.com/office/powerpoint/2010/main" xmlns="" val="2860039504"/>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A Border around a picture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899502"/>
          </a:xfrm>
        </p:spPr>
        <p:txBody>
          <a:bodyPr anchor="t">
            <a:normAutofit/>
          </a:bodyPr>
          <a:lstStyle/>
          <a:p>
            <a:pPr marL="0" indent="0">
              <a:buNone/>
            </a:pPr>
            <a:endParaRPr lang="en-US" sz="1600" dirty="0" smtClean="0">
              <a:effectLst>
                <a:outerShdw blurRad="38100" dist="38100" dir="2700000" algn="tl">
                  <a:srgbClr val="000000">
                    <a:alpha val="43137"/>
                  </a:srgbClr>
                </a:outerShdw>
              </a:effectLst>
              <a:cs typeface="B Roya" pitchFamily="2" charset="-78"/>
            </a:endParaRPr>
          </a:p>
          <a:p>
            <a:pPr marL="0" indent="0">
              <a:buNone/>
            </a:pPr>
            <a:r>
              <a:rPr lang="en-US" sz="1600" dirty="0" err="1" smtClean="0">
                <a:effectLst>
                  <a:outerShdw blurRad="38100" dist="38100" dir="2700000" algn="tl">
                    <a:srgbClr val="000000">
                      <a:alpha val="43137"/>
                    </a:srgbClr>
                  </a:outerShdw>
                </a:effectLst>
                <a:cs typeface="B Roya" pitchFamily="2" charset="-78"/>
              </a:rPr>
              <a:t>img</a:t>
            </a:r>
            <a:r>
              <a:rPr lang="en-US" sz="1600" dirty="0" smtClean="0">
                <a:effectLst>
                  <a:outerShdw blurRad="38100" dist="38100" dir="2700000" algn="tl">
                    <a:srgbClr val="000000">
                      <a:alpha val="43137"/>
                    </a:srgbClr>
                  </a:outerShdw>
                </a:effectLst>
                <a:cs typeface="B Roya" pitchFamily="2" charset="-78"/>
              </a:rPr>
              <a:t> </a:t>
            </a:r>
            <a:r>
              <a:rPr lang="fa-IR" sz="1600" dirty="0" smtClean="0">
                <a:effectLst>
                  <a:outerShdw blurRad="38100" dist="38100" dir="2700000" algn="tl">
                    <a:srgbClr val="000000">
                      <a:alpha val="43137"/>
                    </a:srgbClr>
                  </a:outerShdw>
                </a:effectLst>
                <a:cs typeface="B Roya" pitchFamily="2" charset="-78"/>
              </a:rPr>
              <a:t>}</a:t>
            </a:r>
            <a:endParaRPr lang="en-US" sz="1600" dirty="0" smtClean="0">
              <a:effectLst>
                <a:outerShdw blurRad="38100" dist="38100" dir="2700000" algn="tl">
                  <a:srgbClr val="000000">
                    <a:alpha val="43137"/>
                  </a:srgbClr>
                </a:outerShdw>
              </a:effectLst>
              <a:cs typeface="B Roya" pitchFamily="2" charset="-78"/>
            </a:endParaRPr>
          </a:p>
          <a:p>
            <a:pPr marL="0" indent="0">
              <a:buNone/>
            </a:pPr>
            <a:r>
              <a:rPr lang="en-US" sz="1600" dirty="0" smtClean="0">
                <a:effectLst>
                  <a:outerShdw blurRad="38100" dist="38100" dir="2700000" algn="tl">
                    <a:srgbClr val="000000">
                      <a:alpha val="43137"/>
                    </a:srgbClr>
                  </a:outerShdw>
                </a:effectLst>
                <a:cs typeface="B Roya" pitchFamily="2" charset="-78"/>
              </a:rPr>
              <a:t>border-width: 1px;</a:t>
            </a:r>
          </a:p>
          <a:p>
            <a:pPr marL="0" indent="0">
              <a:buNone/>
            </a:pPr>
            <a:r>
              <a:rPr lang="en-US" sz="1600" dirty="0" smtClean="0">
                <a:effectLst>
                  <a:outerShdw blurRad="38100" dist="38100" dir="2700000" algn="tl">
                    <a:srgbClr val="000000">
                      <a:alpha val="43137"/>
                    </a:srgbClr>
                  </a:outerShdw>
                </a:effectLst>
                <a:cs typeface="B Roya" pitchFamily="2" charset="-78"/>
              </a:rPr>
              <a:t>border-style: solid;</a:t>
            </a:r>
          </a:p>
          <a:p>
            <a:pPr marL="0" indent="0">
              <a:buNone/>
            </a:pPr>
            <a:r>
              <a:rPr lang="en-US" sz="1600" dirty="0" smtClean="0">
                <a:effectLst>
                  <a:outerShdw blurRad="38100" dist="38100" dir="2700000" algn="tl">
                    <a:srgbClr val="000000">
                      <a:alpha val="43137"/>
                    </a:srgbClr>
                  </a:outerShdw>
                </a:effectLst>
                <a:cs typeface="B Roya" pitchFamily="2" charset="-78"/>
              </a:rPr>
              <a:t>border-color: #000000;</a:t>
            </a:r>
          </a:p>
          <a:p>
            <a:pPr marL="0" indent="0">
              <a:buNone/>
            </a:pPr>
            <a:r>
              <a:rPr lang="fa-IR" sz="1600" dirty="0" smtClean="0">
                <a:effectLst>
                  <a:outerShdw blurRad="38100" dist="38100" dir="2700000" algn="tl">
                    <a:srgbClr val="000000">
                      <a:alpha val="43137"/>
                    </a:srgbClr>
                  </a:outerShdw>
                </a:effectLst>
                <a:cs typeface="B Roya" pitchFamily="2" charset="-78"/>
              </a:rPr>
              <a:t> {</a:t>
            </a:r>
            <a:endParaRPr lang="en-US" sz="1600" dirty="0" smtClean="0">
              <a:effectLst>
                <a:outerShdw blurRad="38100" dist="38100" dir="2700000" algn="tl">
                  <a:srgbClr val="000000">
                    <a:alpha val="43137"/>
                  </a:srgbClr>
                </a:outerShdw>
              </a:effectLst>
              <a:cs typeface="B Roya" pitchFamily="2" charset="-78"/>
            </a:endParaRPr>
          </a:p>
          <a:p>
            <a:pPr marL="0" indent="0" algn="r" rtl="1">
              <a:buNone/>
            </a:pPr>
            <a:r>
              <a:rPr lang="fa-IR" sz="1600" dirty="0" smtClean="0">
                <a:effectLst>
                  <a:outerShdw blurRad="38100" dist="38100" dir="2700000" algn="tl">
                    <a:srgbClr val="000000">
                      <a:alpha val="43137"/>
                    </a:srgbClr>
                  </a:outerShdw>
                </a:effectLst>
                <a:cs typeface="B Roya" pitchFamily="2" charset="-78"/>
              </a:rPr>
              <a:t>این کد به این شکل نیز قابل نوشتن است :</a:t>
            </a:r>
          </a:p>
          <a:p>
            <a:pPr marL="0" indent="0">
              <a:buNone/>
            </a:pPr>
            <a:r>
              <a:rPr lang="en-US" sz="1600" dirty="0" err="1">
                <a:effectLst>
                  <a:outerShdw blurRad="38100" dist="38100" dir="2700000" algn="tl">
                    <a:srgbClr val="000000">
                      <a:alpha val="43137"/>
                    </a:srgbClr>
                  </a:outerShdw>
                </a:effectLst>
                <a:cs typeface="B Roya" pitchFamily="2" charset="-78"/>
              </a:rPr>
              <a:t>img</a:t>
            </a:r>
            <a:r>
              <a:rPr lang="en-US" sz="1600" dirty="0">
                <a:effectLst>
                  <a:outerShdw blurRad="38100" dist="38100" dir="2700000" algn="tl">
                    <a:srgbClr val="000000">
                      <a:alpha val="43137"/>
                    </a:srgbClr>
                  </a:outerShdw>
                </a:effectLst>
                <a:cs typeface="B Roya" pitchFamily="2" charset="-78"/>
              </a:rPr>
              <a:t> </a:t>
            </a:r>
            <a:r>
              <a:rPr lang="fa-IR" sz="1600" dirty="0" smtClean="0">
                <a:effectLst>
                  <a:outerShdw blurRad="38100" dist="38100" dir="2700000" algn="tl">
                    <a:srgbClr val="000000">
                      <a:alpha val="43137"/>
                    </a:srgbClr>
                  </a:outerShdw>
                </a:effectLst>
                <a:cs typeface="B Roya" pitchFamily="2" charset="-78"/>
              </a:rPr>
              <a:t>}</a:t>
            </a:r>
            <a:endParaRPr lang="en-US" sz="1600" dirty="0" smtClean="0">
              <a:effectLst>
                <a:outerShdw blurRad="38100" dist="38100" dir="2700000" algn="tl">
                  <a:srgbClr val="000000">
                    <a:alpha val="43137"/>
                  </a:srgbClr>
                </a:outerShdw>
              </a:effectLst>
              <a:cs typeface="B Roya" pitchFamily="2" charset="-78"/>
            </a:endParaRPr>
          </a:p>
          <a:p>
            <a:pPr marL="0" indent="0">
              <a:buNone/>
            </a:pPr>
            <a:r>
              <a:rPr lang="en-US" sz="1600" dirty="0" smtClean="0">
                <a:effectLst>
                  <a:outerShdw blurRad="38100" dist="38100" dir="2700000" algn="tl">
                    <a:srgbClr val="000000">
                      <a:alpha val="43137"/>
                    </a:srgbClr>
                  </a:outerShdw>
                </a:effectLst>
                <a:cs typeface="B Roya" pitchFamily="2" charset="-78"/>
              </a:rPr>
              <a:t>border: 1px solid #000000;</a:t>
            </a:r>
          </a:p>
          <a:p>
            <a:pPr marL="0" indent="0">
              <a:buNone/>
            </a:pPr>
            <a:r>
              <a:rPr lang="fa-IR" sz="1600" dirty="0" smtClean="0">
                <a:effectLst>
                  <a:outerShdw blurRad="38100" dist="38100" dir="2700000" algn="tl">
                    <a:srgbClr val="000000">
                      <a:alpha val="43137"/>
                    </a:srgbClr>
                  </a:outerShdw>
                </a:effectLst>
                <a:cs typeface="B Roya" pitchFamily="2" charset="-78"/>
              </a:rPr>
              <a:t>{</a:t>
            </a:r>
            <a:endParaRPr lang="en-US" sz="1600" dirty="0" smtClean="0">
              <a:effectLst>
                <a:outerShdw blurRad="38100" dist="38100" dir="2700000" algn="tl">
                  <a:srgbClr val="000000">
                    <a:alpha val="43137"/>
                  </a:srgbClr>
                </a:outerShdw>
              </a:effectLst>
              <a:cs typeface="B Roya" pitchFamily="2" charset="-78"/>
            </a:endParaRPr>
          </a:p>
        </p:txBody>
      </p:sp>
      <p:pic>
        <p:nvPicPr>
          <p:cNvPr id="8" name="Picture 7">
            <a:hlinkClick r:id="rId2" action="ppaction://hlinkfile"/>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1988" y="4181680"/>
            <a:ext cx="838200" cy="838200"/>
          </a:xfrm>
          <a:prstGeom prst="rect">
            <a:avLst/>
          </a:prstGeom>
        </p:spPr>
      </p:pic>
      <p:sp>
        <p:nvSpPr>
          <p:cNvPr id="9" name="Title 1"/>
          <p:cNvSpPr txBox="1">
            <a:spLocks/>
          </p:cNvSpPr>
          <p:nvPr/>
        </p:nvSpPr>
        <p:spPr>
          <a:xfrm>
            <a:off x="1066800" y="571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effectLst>
                  <a:outerShdw blurRad="50800" dist="38100" dir="2700000" algn="tl" rotWithShape="0">
                    <a:prstClr val="black">
                      <a:alpha val="40000"/>
                    </a:prstClr>
                  </a:outerShdw>
                </a:effectLst>
                <a:latin typeface="Montreal-Light" pitchFamily="2" charset="0"/>
              </a:rPr>
              <a:t>A small project :</a:t>
            </a:r>
            <a:endParaRPr lang="en-US" sz="2400" dirty="0">
              <a:effectLst>
                <a:outerShdw blurRad="50800" dist="38100" dir="2700000" algn="tl" rotWithShape="0">
                  <a:prstClr val="black">
                    <a:alpha val="40000"/>
                  </a:prstClr>
                </a:outerShdw>
              </a:effectLst>
              <a:latin typeface="Montreal-Light" pitchFamily="2" charset="0"/>
            </a:endParaRPr>
          </a:p>
        </p:txBody>
      </p:sp>
      <p:sp>
        <p:nvSpPr>
          <p:cNvPr id="7" name="TextBox 6"/>
          <p:cNvSpPr txBox="1"/>
          <p:nvPr/>
        </p:nvSpPr>
        <p:spPr>
          <a:xfrm>
            <a:off x="990188" y="1200150"/>
            <a:ext cx="2972212" cy="369332"/>
          </a:xfrm>
          <a:prstGeom prst="rect">
            <a:avLst/>
          </a:prstGeom>
          <a:noFill/>
        </p:spPr>
        <p:txBody>
          <a:bodyPr wrap="square" rtlCol="0">
            <a:spAutoFit/>
          </a:bodyPr>
          <a:lstStyle/>
          <a:p>
            <a:r>
              <a:rPr lang="en-US" dirty="0" smtClean="0">
                <a:solidFill>
                  <a:schemeClr val="bg1"/>
                </a:solidFill>
              </a:rPr>
              <a:t>File:border.css</a:t>
            </a:r>
            <a:endParaRPr lang="en-US" dirty="0">
              <a:solidFill>
                <a:schemeClr val="bg1"/>
              </a:solidFill>
            </a:endParaRPr>
          </a:p>
        </p:txBody>
      </p:sp>
    </p:spTree>
    <p:extLst>
      <p:ext uri="{BB962C8B-B14F-4D97-AF65-F5344CB8AC3E}">
        <p14:creationId xmlns:p14="http://schemas.microsoft.com/office/powerpoint/2010/main" xmlns="" val="408249520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50800" dist="38100" dir="2700000" algn="tl" rotWithShape="0">
                    <a:prstClr val="black">
                      <a:alpha val="40000"/>
                    </a:prstClr>
                  </a:outerShdw>
                </a:effectLst>
                <a:latin typeface="Montreal-Light" pitchFamily="2" charset="0"/>
              </a:rPr>
              <a:t>What is </a:t>
            </a:r>
            <a:r>
              <a:rPr lang="en-US" sz="4000" dirty="0" smtClean="0">
                <a:effectLst>
                  <a:outerShdw blurRad="50800" dist="38100" dir="2700000" algn="tl" rotWithShape="0">
                    <a:prstClr val="black">
                      <a:alpha val="40000"/>
                    </a:prstClr>
                  </a:outerShdw>
                </a:effectLst>
                <a:latin typeface="Montreal-Light" pitchFamily="2" charset="0"/>
              </a:rPr>
              <a:t>CSS?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066800" y="1352550"/>
            <a:ext cx="7125112" cy="3200400"/>
          </a:xfrm>
        </p:spPr>
        <p:txBody>
          <a:bodyPr anchor="t">
            <a:normAutofit/>
          </a:bodyPr>
          <a:lstStyle/>
          <a:p>
            <a:pPr algn="r" rtl="1">
              <a:lnSpc>
                <a:spcPct val="150000"/>
              </a:lnSpc>
            </a:pPr>
            <a:r>
              <a:rPr lang="en-US" sz="1700" dirty="0">
                <a:effectLst>
                  <a:outerShdw blurRad="38100" dist="38100" dir="2700000" algn="tl">
                    <a:srgbClr val="000000">
                      <a:alpha val="43137"/>
                    </a:srgbClr>
                  </a:outerShdw>
                </a:effectLst>
                <a:cs typeface="B Roya" pitchFamily="2" charset="-78"/>
              </a:rPr>
              <a:t>CSS </a:t>
            </a:r>
            <a:r>
              <a:rPr lang="fa-IR" sz="1700" dirty="0">
                <a:effectLst>
                  <a:outerShdw blurRad="38100" dist="38100" dir="2700000" algn="tl">
                    <a:srgbClr val="000000">
                      <a:alpha val="43137"/>
                    </a:srgbClr>
                  </a:outerShdw>
                </a:effectLst>
                <a:cs typeface="B Roya" pitchFamily="2" charset="-78"/>
              </a:rPr>
              <a:t>یا </a:t>
            </a:r>
            <a:r>
              <a:rPr lang="en-US" sz="1700" dirty="0" smtClean="0">
                <a:effectLst>
                  <a:outerShdw blurRad="38100" dist="38100" dir="2700000" algn="tl">
                    <a:srgbClr val="000000">
                      <a:alpha val="43137"/>
                    </a:srgbClr>
                  </a:outerShdw>
                </a:effectLst>
                <a:cs typeface="B Roya" pitchFamily="2" charset="-78"/>
              </a:rPr>
              <a:t> Cascade </a:t>
            </a:r>
            <a:r>
              <a:rPr lang="en-US" sz="1700" dirty="0">
                <a:effectLst>
                  <a:outerShdw blurRad="38100" dist="38100" dir="2700000" algn="tl">
                    <a:srgbClr val="000000">
                      <a:alpha val="43137"/>
                    </a:srgbClr>
                  </a:outerShdw>
                </a:effectLst>
                <a:cs typeface="B Roya" pitchFamily="2" charset="-78"/>
              </a:rPr>
              <a:t>Style Sheets </a:t>
            </a:r>
            <a:r>
              <a:rPr lang="fa-IR" sz="1700" dirty="0">
                <a:effectLst>
                  <a:outerShdw blurRad="38100" dist="38100" dir="2700000" algn="tl">
                    <a:srgbClr val="000000">
                      <a:alpha val="43137"/>
                    </a:srgbClr>
                  </a:outerShdw>
                </a:effectLst>
                <a:cs typeface="B Roya" pitchFamily="2" charset="-78"/>
              </a:rPr>
              <a:t>زبان برنامه نویسی می باشد که کنسرسیوم بین المللی شبکه جهانی وب یا </a:t>
            </a:r>
            <a:r>
              <a:rPr lang="en-US" sz="1700" dirty="0">
                <a:effectLst>
                  <a:outerShdw blurRad="38100" dist="38100" dir="2700000" algn="tl">
                    <a:srgbClr val="000000">
                      <a:alpha val="43137"/>
                    </a:srgbClr>
                  </a:outerShdw>
                </a:effectLst>
                <a:cs typeface="B Roya" pitchFamily="2" charset="-78"/>
              </a:rPr>
              <a:t>W3C </a:t>
            </a:r>
            <a:r>
              <a:rPr lang="fa-IR" sz="1700" dirty="0">
                <a:effectLst>
                  <a:outerShdw blurRad="38100" dist="38100" dir="2700000" algn="tl">
                    <a:srgbClr val="000000">
                      <a:alpha val="43137"/>
                    </a:srgbClr>
                  </a:outerShdw>
                </a:effectLst>
                <a:cs typeface="B Roya" pitchFamily="2" charset="-78"/>
              </a:rPr>
              <a:t>برای غلبه بر مشکلاتی که در طی زمان با استفاده از </a:t>
            </a:r>
            <a:r>
              <a:rPr lang="en-US" sz="1700" dirty="0">
                <a:effectLst>
                  <a:outerShdw blurRad="38100" dist="38100" dir="2700000" algn="tl">
                    <a:srgbClr val="000000">
                      <a:alpha val="43137"/>
                    </a:srgbClr>
                  </a:outerShdw>
                </a:effectLst>
                <a:cs typeface="B Roya" pitchFamily="2" charset="-78"/>
              </a:rPr>
              <a:t>HTML </a:t>
            </a:r>
            <a:r>
              <a:rPr lang="fa-IR" sz="1700" dirty="0">
                <a:effectLst>
                  <a:outerShdw blurRad="38100" dist="38100" dir="2700000" algn="tl">
                    <a:srgbClr val="000000">
                      <a:alpha val="43137"/>
                    </a:srgbClr>
                  </a:outerShdw>
                </a:effectLst>
                <a:cs typeface="B Roya" pitchFamily="2" charset="-78"/>
              </a:rPr>
              <a:t>بوجود آمده است پیشنهاد داده است. </a:t>
            </a:r>
            <a:r>
              <a:rPr lang="fa-IR" sz="1700" dirty="0" smtClean="0">
                <a:effectLst>
                  <a:outerShdw blurRad="38100" dist="38100" dir="2700000" algn="tl">
                    <a:srgbClr val="000000">
                      <a:alpha val="43137"/>
                    </a:srgbClr>
                  </a:outerShdw>
                </a:effectLst>
                <a:cs typeface="B Roya" pitchFamily="2" charset="-78"/>
              </a:rPr>
              <a:t>عملا</a:t>
            </a:r>
            <a:r>
              <a:rPr lang="fa-IR" sz="1700" dirty="0">
                <a:effectLst>
                  <a:outerShdw blurRad="38100" dist="38100" dir="2700000" algn="tl">
                    <a:srgbClr val="000000">
                      <a:alpha val="43137"/>
                    </a:srgbClr>
                  </a:outerShdw>
                </a:effectLst>
                <a:cs typeface="B Roya" pitchFamily="2" charset="-78"/>
              </a:rPr>
              <a:t>ً</a:t>
            </a:r>
            <a:r>
              <a:rPr lang="fa-IR" sz="1700" dirty="0" smtClean="0">
                <a:effectLst>
                  <a:outerShdw blurRad="38100" dist="38100" dir="2700000" algn="tl">
                    <a:srgbClr val="000000">
                      <a:alpha val="43137"/>
                    </a:srgbClr>
                  </a:outerShdw>
                </a:effectLst>
                <a:cs typeface="B Roya" pitchFamily="2" charset="-78"/>
              </a:rPr>
              <a:t> </a:t>
            </a:r>
            <a:r>
              <a:rPr lang="fa-IR" sz="1700" dirty="0">
                <a:effectLst>
                  <a:outerShdw blurRad="38100" dist="38100" dir="2700000" algn="tl">
                    <a:srgbClr val="000000">
                      <a:alpha val="43137"/>
                    </a:srgbClr>
                  </a:outerShdw>
                </a:effectLst>
                <a:cs typeface="B Roya" pitchFamily="2" charset="-78"/>
              </a:rPr>
              <a:t>این زبان برنامه نویسی، مکملی بر زبان </a:t>
            </a:r>
            <a:r>
              <a:rPr lang="en-US" sz="1700" dirty="0" smtClean="0">
                <a:effectLst>
                  <a:outerShdw blurRad="38100" dist="38100" dir="2700000" algn="tl">
                    <a:srgbClr val="000000">
                      <a:alpha val="43137"/>
                    </a:srgbClr>
                  </a:outerShdw>
                </a:effectLst>
                <a:cs typeface="B Roya" pitchFamily="2" charset="-78"/>
              </a:rPr>
              <a:t>HTML </a:t>
            </a:r>
            <a:r>
              <a:rPr lang="fa-IR" sz="1700" dirty="0">
                <a:effectLst>
                  <a:outerShdw blurRad="38100" dist="38100" dir="2700000" algn="tl">
                    <a:srgbClr val="000000">
                      <a:alpha val="43137"/>
                    </a:srgbClr>
                  </a:outerShdw>
                </a:effectLst>
                <a:cs typeface="B Roya" pitchFamily="2" charset="-78"/>
              </a:rPr>
              <a:t>است و سعی در پر کردن نقاط ضعف و خلاء های آن دارد.</a:t>
            </a:r>
          </a:p>
          <a:p>
            <a:pPr algn="r" rtl="1">
              <a:lnSpc>
                <a:spcPct val="150000"/>
              </a:lnSpc>
            </a:pPr>
            <a:r>
              <a:rPr lang="en-US" sz="1700" dirty="0">
                <a:effectLst>
                  <a:outerShdw blurRad="38100" dist="38100" dir="2700000" algn="tl">
                    <a:srgbClr val="000000">
                      <a:alpha val="43137"/>
                    </a:srgbClr>
                  </a:outerShdw>
                </a:effectLst>
                <a:cs typeface="B Roya" pitchFamily="2" charset="-78"/>
              </a:rPr>
              <a:t> </a:t>
            </a:r>
            <a:r>
              <a:rPr lang="en-US" sz="1700" dirty="0" smtClean="0">
                <a:effectLst>
                  <a:outerShdw blurRad="38100" dist="38100" dir="2700000" algn="tl">
                    <a:srgbClr val="000000">
                      <a:alpha val="43137"/>
                    </a:srgbClr>
                  </a:outerShdw>
                </a:effectLst>
                <a:cs typeface="B Roya" pitchFamily="2" charset="-78"/>
              </a:rPr>
              <a:t>CSS </a:t>
            </a:r>
            <a:r>
              <a:rPr lang="fa-IR" sz="1700" dirty="0">
                <a:effectLst>
                  <a:outerShdw blurRad="38100" dist="38100" dir="2700000" algn="tl">
                    <a:srgbClr val="000000">
                      <a:alpha val="43137"/>
                    </a:srgbClr>
                  </a:outerShdw>
                </a:effectLst>
                <a:cs typeface="B Roya" pitchFamily="2" charset="-78"/>
              </a:rPr>
              <a:t>زبانی است که توسط آن قادر </a:t>
            </a:r>
            <a:r>
              <a:rPr lang="fa-IR" sz="1700" dirty="0" smtClean="0">
                <a:effectLst>
                  <a:outerShdw blurRad="38100" dist="38100" dir="2700000" algn="tl">
                    <a:srgbClr val="000000">
                      <a:alpha val="43137"/>
                    </a:srgbClr>
                  </a:outerShdw>
                </a:effectLst>
                <a:cs typeface="B Roya" pitchFamily="2" charset="-78"/>
              </a:rPr>
              <a:t>خواهید بود تا سبک طراحی </a:t>
            </a:r>
            <a:r>
              <a:rPr lang="fa-IR" sz="1700" dirty="0">
                <a:effectLst>
                  <a:outerShdw blurRad="38100" dist="38100" dir="2700000" algn="tl">
                    <a:srgbClr val="000000">
                      <a:alpha val="43137"/>
                    </a:srgbClr>
                  </a:outerShdw>
                </a:effectLst>
                <a:cs typeface="B Roya" pitchFamily="2" charset="-78"/>
              </a:rPr>
              <a:t>صفحات وب سایت تان را یکبار تعریف و به صفحات مورد نیازتان اعمال نمایید.</a:t>
            </a:r>
          </a:p>
        </p:txBody>
      </p:sp>
    </p:spTree>
    <p:extLst>
      <p:ext uri="{BB962C8B-B14F-4D97-AF65-F5344CB8AC3E}">
        <p14:creationId xmlns:p14="http://schemas.microsoft.com/office/powerpoint/2010/main" xmlns="" val="1385380315"/>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A Border around a picture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718152"/>
          </a:xfrm>
        </p:spPr>
        <p:txBody>
          <a:bodyPr anchor="t">
            <a:normAutofit/>
          </a:bodyPr>
          <a:lstStyle/>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 که در نهایت این پروژه نتیجه به شکل زیر خواهد بود :</a:t>
            </a:r>
          </a:p>
        </p:txBody>
      </p:sp>
      <p:sp>
        <p:nvSpPr>
          <p:cNvPr id="9" name="Title 1"/>
          <p:cNvSpPr txBox="1">
            <a:spLocks/>
          </p:cNvSpPr>
          <p:nvPr/>
        </p:nvSpPr>
        <p:spPr>
          <a:xfrm>
            <a:off x="1066800" y="571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effectLst>
                  <a:outerShdw blurRad="50800" dist="38100" dir="2700000" algn="tl" rotWithShape="0">
                    <a:prstClr val="black">
                      <a:alpha val="40000"/>
                    </a:prstClr>
                  </a:outerShdw>
                </a:effectLst>
                <a:latin typeface="Montreal-Light" pitchFamily="2" charset="0"/>
              </a:rPr>
              <a:t>A small project :</a:t>
            </a:r>
            <a:endParaRPr lang="en-US" sz="2400" dirty="0">
              <a:effectLst>
                <a:outerShdw blurRad="50800" dist="38100" dir="2700000" algn="tl" rotWithShape="0">
                  <a:prstClr val="black">
                    <a:alpha val="40000"/>
                  </a:prstClr>
                </a:outerShdw>
              </a:effectLst>
              <a:latin typeface="Montreal-Light"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143000" y="1809750"/>
            <a:ext cx="4367222" cy="2555200"/>
          </a:xfrm>
          <a:prstGeom prst="rect">
            <a:avLst/>
          </a:prstGeom>
        </p:spPr>
      </p:pic>
      <p:sp>
        <p:nvSpPr>
          <p:cNvPr id="10" name="Content Placeholder 5"/>
          <p:cNvSpPr txBox="1">
            <a:spLocks/>
          </p:cNvSpPr>
          <p:nvPr/>
        </p:nvSpPr>
        <p:spPr>
          <a:xfrm>
            <a:off x="5510222" y="1733550"/>
            <a:ext cx="2871778" cy="2730308"/>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lgn="r" rtl="1">
              <a:lnSpc>
                <a:spcPct val="150000"/>
              </a:lnSpc>
              <a:buFont typeface="Wingdings 2" charset="2"/>
              <a:buNone/>
            </a:pPr>
            <a:r>
              <a:rPr lang="fa-IR" sz="1900" dirty="0" smtClean="0">
                <a:effectLst>
                  <a:outerShdw blurRad="38100" dist="38100" dir="2700000" algn="tl">
                    <a:srgbClr val="000000">
                      <a:alpha val="43137"/>
                    </a:srgbClr>
                  </a:outerShdw>
                </a:effectLst>
                <a:cs typeface="B Roya" pitchFamily="2" charset="-78"/>
              </a:rPr>
              <a:t>ممکن است در طراحی شما تصاویری در صفحه موجود باشد که شما مایل نباشید که این خط مرزی مشکی نیز به آن تصویر اضافه شود. شما می توانید برای خط مرزی تصاویر، یک کلاس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تعریف </a:t>
            </a:r>
          </a:p>
        </p:txBody>
      </p:sp>
    </p:spTree>
    <p:extLst>
      <p:ext uri="{BB962C8B-B14F-4D97-AF65-F5344CB8AC3E}">
        <p14:creationId xmlns:p14="http://schemas.microsoft.com/office/powerpoint/2010/main" xmlns="" val="1580328766"/>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A Border around a picture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a:bodyPr>
          <a:lstStyle/>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کنید و آن را بر روی تصاویر مورد نظر خود به کار ببرید :</a:t>
            </a:r>
          </a:p>
          <a:p>
            <a:pPr marL="0" indent="0">
              <a:buNone/>
            </a:pPr>
            <a:r>
              <a:rPr lang="en-US" sz="2000" dirty="0" err="1">
                <a:effectLst>
                  <a:outerShdw blurRad="38100" dist="38100" dir="2700000" algn="tl">
                    <a:srgbClr val="000000">
                      <a:alpha val="43137"/>
                    </a:srgbClr>
                  </a:outerShdw>
                </a:effectLst>
                <a:cs typeface="B Roya" pitchFamily="2" charset="-78"/>
              </a:rPr>
              <a:t>img</a:t>
            </a:r>
            <a:r>
              <a:rPr lang="en-US" sz="2000" dirty="0">
                <a:effectLst>
                  <a:outerShdw blurRad="38100" dist="38100" dir="2700000" algn="tl">
                    <a:srgbClr val="000000">
                      <a:alpha val="43137"/>
                    </a:srgbClr>
                  </a:outerShdw>
                </a:effectLst>
                <a:cs typeface="B Roya" pitchFamily="2" charset="-78"/>
              </a:rPr>
              <a:t> </a:t>
            </a:r>
            <a:r>
              <a:rPr lang="fa-IR" sz="2000" dirty="0">
                <a:effectLst>
                  <a:outerShdw blurRad="38100" dist="38100" dir="2700000" algn="tl">
                    <a:srgbClr val="000000">
                      <a:alpha val="43137"/>
                    </a:srgbClr>
                  </a:outerShdw>
                </a:effectLst>
                <a:cs typeface="B Roya" pitchFamily="2" charset="-78"/>
              </a:rPr>
              <a:t>}</a:t>
            </a:r>
            <a:endParaRPr lang="en-US" sz="2000" dirty="0">
              <a:effectLst>
                <a:outerShdw blurRad="38100" dist="38100" dir="2700000" algn="tl">
                  <a:srgbClr val="000000">
                    <a:alpha val="43137"/>
                  </a:srgbClr>
                </a:outerShdw>
              </a:effectLst>
              <a:cs typeface="B Roya" pitchFamily="2" charset="-78"/>
            </a:endParaRPr>
          </a:p>
          <a:p>
            <a:pPr marL="0" indent="0">
              <a:buNone/>
            </a:pPr>
            <a:r>
              <a:rPr lang="en-US" sz="2000" dirty="0">
                <a:effectLst>
                  <a:outerShdw blurRad="38100" dist="38100" dir="2700000" algn="tl">
                    <a:srgbClr val="000000">
                      <a:alpha val="43137"/>
                    </a:srgbClr>
                  </a:outerShdw>
                </a:effectLst>
                <a:cs typeface="B Roya" pitchFamily="2" charset="-78"/>
              </a:rPr>
              <a:t>border: 1px solid #000000;</a:t>
            </a:r>
          </a:p>
          <a:p>
            <a:pPr marL="0" indent="0">
              <a:buNone/>
            </a:pPr>
            <a:r>
              <a:rPr lang="fa-IR" sz="2000" dirty="0" smtClean="0">
                <a:effectLst>
                  <a:outerShdw blurRad="38100" dist="38100" dir="2700000" algn="tl">
                    <a:srgbClr val="000000">
                      <a:alpha val="43137"/>
                    </a:srgbClr>
                  </a:outerShdw>
                </a:effectLst>
                <a:cs typeface="B Roya" pitchFamily="2" charset="-78"/>
              </a:rPr>
              <a:t>{</a:t>
            </a:r>
            <a:endParaRPr lang="en-US" sz="2000" dirty="0" smtClean="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&lt;</a:t>
            </a:r>
            <a:r>
              <a:rPr lang="en-US" sz="2000" dirty="0" err="1" smtClean="0">
                <a:effectLst>
                  <a:outerShdw blurRad="38100" dist="38100" dir="2700000" algn="tl">
                    <a:srgbClr val="000000">
                      <a:alpha val="43137"/>
                    </a:srgbClr>
                  </a:outerShdw>
                </a:effectLst>
                <a:cs typeface="B Roya" pitchFamily="2" charset="-78"/>
              </a:rPr>
              <a:t>img</a:t>
            </a:r>
            <a:r>
              <a:rPr lang="en-US" sz="2000" dirty="0" smtClean="0">
                <a:effectLst>
                  <a:outerShdw blurRad="38100" dist="38100" dir="2700000" algn="tl">
                    <a:srgbClr val="000000">
                      <a:alpha val="43137"/>
                    </a:srgbClr>
                  </a:outerShdw>
                </a:effectLst>
                <a:cs typeface="B Roya" pitchFamily="2" charset="-78"/>
              </a:rPr>
              <a:t> </a:t>
            </a:r>
            <a:r>
              <a:rPr lang="en-US" sz="2000" dirty="0" err="1" smtClean="0">
                <a:effectLst>
                  <a:outerShdw blurRad="38100" dist="38100" dir="2700000" algn="tl">
                    <a:srgbClr val="000000">
                      <a:alpha val="43137"/>
                    </a:srgbClr>
                  </a:outerShdw>
                </a:effectLst>
                <a:cs typeface="B Roya" pitchFamily="2" charset="-78"/>
              </a:rPr>
              <a:t>src</a:t>
            </a:r>
            <a:r>
              <a:rPr lang="en-US" sz="2000" dirty="0" smtClean="0">
                <a:effectLst>
                  <a:outerShdw blurRad="38100" dist="38100" dir="2700000" algn="tl">
                    <a:srgbClr val="000000">
                      <a:alpha val="43137"/>
                    </a:srgbClr>
                  </a:outerShdw>
                </a:effectLst>
                <a:cs typeface="B Roya" pitchFamily="2" charset="-78"/>
              </a:rPr>
              <a:t>=“</a:t>
            </a:r>
            <a:r>
              <a:rPr lang="en-US" sz="2000" dirty="0" err="1" smtClean="0">
                <a:effectLst>
                  <a:outerShdw blurRad="38100" dist="38100" dir="2700000" algn="tl">
                    <a:srgbClr val="000000">
                      <a:alpha val="43137"/>
                    </a:srgbClr>
                  </a:outerShdw>
                </a:effectLst>
                <a:cs typeface="B Roya" pitchFamily="2" charset="-78"/>
              </a:rPr>
              <a:t>myfish.jpg”alt</a:t>
            </a:r>
            <a:r>
              <a:rPr lang="en-US" sz="2000" dirty="0" smtClean="0">
                <a:effectLst>
                  <a:outerShdw blurRad="38100" dist="38100" dir="2700000" algn="tl">
                    <a:srgbClr val="000000">
                      <a:alpha val="43137"/>
                    </a:srgbClr>
                  </a:outerShdw>
                </a:effectLst>
                <a:cs typeface="B Roya" pitchFamily="2" charset="-78"/>
              </a:rPr>
              <a:t>=“My Fish” class=“</a:t>
            </a:r>
            <a:r>
              <a:rPr lang="en-US" sz="2000" dirty="0" err="1" smtClean="0">
                <a:effectLst>
                  <a:outerShdw blurRad="38100" dist="38100" dir="2700000" algn="tl">
                    <a:srgbClr val="000000">
                      <a:alpha val="43137"/>
                    </a:srgbClr>
                  </a:outerShdw>
                </a:effectLst>
                <a:cs typeface="B Roya" pitchFamily="2" charset="-78"/>
              </a:rPr>
              <a:t>imgborder</a:t>
            </a:r>
            <a:r>
              <a:rPr lang="en-US" sz="2000" dirty="0" smtClean="0">
                <a:effectLst>
                  <a:outerShdw blurRad="38100" dist="38100" dir="2700000" algn="tl">
                    <a:srgbClr val="000000">
                      <a:alpha val="43137"/>
                    </a:srgbClr>
                  </a:outerShdw>
                </a:effectLst>
                <a:cs typeface="B Roya" pitchFamily="2" charset="-78"/>
              </a:rPr>
              <a:t>”/&gt;</a:t>
            </a:r>
          </a:p>
          <a:p>
            <a:pPr marL="0" indent="0" algn="r" rtl="1">
              <a:buNone/>
            </a:pPr>
            <a:r>
              <a:rPr lang="fa-IR" sz="2000" dirty="0" smtClean="0">
                <a:effectLst>
                  <a:outerShdw blurRad="38100" dist="38100" dir="2700000" algn="tl">
                    <a:srgbClr val="000000">
                      <a:alpha val="43137"/>
                    </a:srgbClr>
                  </a:outerShdw>
                </a:effectLst>
                <a:cs typeface="B Roya" pitchFamily="2" charset="-78"/>
              </a:rPr>
              <a:t>یا به وسیله ی یک گزینشگر خصوصی آن را به یک بخش کلی ( مثلاً آلبوم عکس ) اضافه کنید :</a:t>
            </a:r>
            <a:endParaRPr lang="en-US" sz="2000" dirty="0" smtClean="0">
              <a:effectLst>
                <a:outerShdw blurRad="38100" dist="38100" dir="2700000" algn="tl">
                  <a:srgbClr val="000000">
                    <a:alpha val="43137"/>
                  </a:srgbClr>
                </a:outerShdw>
              </a:effectLst>
              <a:cs typeface="B Roya" pitchFamily="2" charset="-78"/>
            </a:endParaRPr>
          </a:p>
          <a:p>
            <a:pPr marL="0" indent="0">
              <a:buNone/>
            </a:pPr>
            <a:endParaRPr lang="en-US" sz="2000" dirty="0">
              <a:effectLst>
                <a:outerShdw blurRad="38100" dist="38100" dir="2700000" algn="tl">
                  <a:srgbClr val="000000">
                    <a:alpha val="43137"/>
                  </a:srgbClr>
                </a:outerShdw>
              </a:effectLst>
              <a:cs typeface="B Roya" pitchFamily="2" charset="-78"/>
            </a:endParaRPr>
          </a:p>
        </p:txBody>
      </p:sp>
      <p:sp>
        <p:nvSpPr>
          <p:cNvPr id="9" name="Title 1"/>
          <p:cNvSpPr txBox="1">
            <a:spLocks/>
          </p:cNvSpPr>
          <p:nvPr/>
        </p:nvSpPr>
        <p:spPr>
          <a:xfrm>
            <a:off x="1066800" y="571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effectLst>
                  <a:outerShdw blurRad="50800" dist="38100" dir="2700000" algn="tl" rotWithShape="0">
                    <a:prstClr val="black">
                      <a:alpha val="40000"/>
                    </a:prstClr>
                  </a:outerShdw>
                </a:effectLst>
                <a:latin typeface="Montreal-Light" pitchFamily="2" charset="0"/>
              </a:rPr>
              <a:t>A small project :</a:t>
            </a:r>
            <a:endParaRPr lang="en-US" sz="2400" dirty="0">
              <a:effectLst>
                <a:outerShdw blurRad="50800" dist="38100" dir="2700000" algn="tl" rotWithShape="0">
                  <a:prstClr val="black">
                    <a:alpha val="40000"/>
                  </a:prstClr>
                </a:outerShdw>
              </a:effectLst>
              <a:latin typeface="Montreal-Light" pitchFamily="2" charset="0"/>
            </a:endParaRPr>
          </a:p>
        </p:txBody>
      </p:sp>
      <p:sp>
        <p:nvSpPr>
          <p:cNvPr id="7" name="Content Placeholder 5"/>
          <p:cNvSpPr txBox="1">
            <a:spLocks/>
          </p:cNvSpPr>
          <p:nvPr/>
        </p:nvSpPr>
        <p:spPr>
          <a:xfrm>
            <a:off x="1066800" y="3987198"/>
            <a:ext cx="7315200" cy="1251552"/>
          </a:xfrm>
          <a:prstGeom prst="rect">
            <a:avLst/>
          </a:prstGeom>
        </p:spPr>
        <p:txBody>
          <a:bodyPr vert="horz" lIns="91440" tIns="45720" rIns="91440" bIns="45720" rtlCol="0" anchor="t">
            <a:normAutofit fontScale="92500" lnSpcReduction="10000"/>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buNone/>
            </a:pPr>
            <a:r>
              <a:rPr lang="en-US" sz="2000" dirty="0" smtClean="0">
                <a:effectLst>
                  <a:outerShdw blurRad="38100" dist="38100" dir="2700000" algn="tl">
                    <a:srgbClr val="000000">
                      <a:alpha val="43137"/>
                    </a:srgbClr>
                  </a:outerShdw>
                </a:effectLst>
                <a:cs typeface="B Roya" pitchFamily="2" charset="-78"/>
              </a:rPr>
              <a:t>#album </a:t>
            </a:r>
            <a:r>
              <a:rPr lang="en-US" sz="2000" dirty="0" err="1" smtClean="0">
                <a:effectLst>
                  <a:outerShdw blurRad="38100" dist="38100" dir="2700000" algn="tl">
                    <a:srgbClr val="000000">
                      <a:alpha val="43137"/>
                    </a:srgbClr>
                  </a:outerShdw>
                </a:effectLst>
                <a:cs typeface="B Roya" pitchFamily="2" charset="-78"/>
              </a:rPr>
              <a:t>img</a:t>
            </a:r>
            <a:r>
              <a:rPr lang="en-US" sz="2000" dirty="0" smtClean="0">
                <a:effectLst>
                  <a:outerShdw blurRad="38100" dist="38100" dir="2700000" algn="tl">
                    <a:srgbClr val="000000">
                      <a:alpha val="43137"/>
                    </a:srgbClr>
                  </a:outerShdw>
                </a:effectLst>
                <a:cs typeface="B Roya" pitchFamily="2" charset="-78"/>
              </a:rPr>
              <a:t> </a:t>
            </a:r>
            <a:r>
              <a:rPr lang="fa-IR" sz="2000" dirty="0" smtClean="0">
                <a:effectLst>
                  <a:outerShdw blurRad="38100" dist="38100" dir="2700000" algn="tl">
                    <a:srgbClr val="000000">
                      <a:alpha val="43137"/>
                    </a:srgbClr>
                  </a:outerShdw>
                </a:effectLst>
                <a:cs typeface="B Roya" pitchFamily="2" charset="-78"/>
              </a:rPr>
              <a:t>}</a:t>
            </a:r>
            <a:endParaRPr lang="en-US" sz="2000" dirty="0">
              <a:effectLst>
                <a:outerShdw blurRad="38100" dist="38100" dir="2700000" algn="tl">
                  <a:srgbClr val="000000">
                    <a:alpha val="43137"/>
                  </a:srgbClr>
                </a:outerShdw>
              </a:effectLst>
              <a:cs typeface="B Roya" pitchFamily="2" charset="-78"/>
            </a:endParaRPr>
          </a:p>
          <a:p>
            <a:pPr marL="0" indent="0">
              <a:buNone/>
            </a:pPr>
            <a:r>
              <a:rPr lang="en-US" sz="2000" dirty="0">
                <a:effectLst>
                  <a:outerShdw blurRad="38100" dist="38100" dir="2700000" algn="tl">
                    <a:srgbClr val="000000">
                      <a:alpha val="43137"/>
                    </a:srgbClr>
                  </a:outerShdw>
                </a:effectLst>
                <a:cs typeface="B Roya" pitchFamily="2" charset="-78"/>
              </a:rPr>
              <a:t>border: 1px solid #000000;</a:t>
            </a:r>
          </a:p>
          <a:p>
            <a:pPr marL="0" indent="0">
              <a:buNone/>
            </a:pPr>
            <a:r>
              <a:rPr lang="fa-IR" sz="2000" dirty="0">
                <a:effectLst>
                  <a:outerShdw blurRad="38100" dist="38100" dir="2700000" algn="tl">
                    <a:srgbClr val="000000">
                      <a:alpha val="43137"/>
                    </a:srgbClr>
                  </a:outerShdw>
                </a:effectLst>
                <a:cs typeface="B Roya" pitchFamily="2" charset="-78"/>
              </a:rPr>
              <a:t>{</a:t>
            </a:r>
            <a:endParaRPr lang="en-US" sz="2000" dirty="0">
              <a:effectLst>
                <a:outerShdw blurRad="38100" dist="38100" dir="2700000" algn="tl">
                  <a:srgbClr val="000000">
                    <a:alpha val="43137"/>
                  </a:srgbClr>
                </a:outerShdw>
              </a:effectLst>
              <a:cs typeface="B Roya" pitchFamily="2" charset="-78"/>
            </a:endParaRPr>
          </a:p>
          <a:p>
            <a:pPr marL="0" indent="0">
              <a:buFont typeface="Wingdings 2" charset="2"/>
              <a:buNone/>
            </a:pPr>
            <a:endParaRPr lang="en-US" sz="2000" dirty="0">
              <a:effectLst>
                <a:outerShdw blurRad="38100" dist="38100" dir="2700000" algn="tl">
                  <a:srgbClr val="000000">
                    <a:alpha val="43137"/>
                  </a:srgbClr>
                </a:outerShdw>
              </a:effectLst>
              <a:cs typeface="B Roya" pitchFamily="2" charset="-78"/>
            </a:endParaRPr>
          </a:p>
        </p:txBody>
      </p:sp>
      <p:sp>
        <p:nvSpPr>
          <p:cNvPr id="8" name="TextBox 7"/>
          <p:cNvSpPr txBox="1"/>
          <p:nvPr/>
        </p:nvSpPr>
        <p:spPr>
          <a:xfrm>
            <a:off x="990188" y="1200150"/>
            <a:ext cx="2972212" cy="369332"/>
          </a:xfrm>
          <a:prstGeom prst="rect">
            <a:avLst/>
          </a:prstGeom>
          <a:noFill/>
        </p:spPr>
        <p:txBody>
          <a:bodyPr wrap="square" rtlCol="0">
            <a:spAutoFit/>
          </a:bodyPr>
          <a:lstStyle/>
          <a:p>
            <a:r>
              <a:rPr lang="en-US" dirty="0" smtClean="0">
                <a:solidFill>
                  <a:schemeClr val="bg1"/>
                </a:solidFill>
              </a:rPr>
              <a:t>File:border.css</a:t>
            </a:r>
            <a:endParaRPr lang="en-US" dirty="0">
              <a:solidFill>
                <a:schemeClr val="bg1"/>
              </a:solidFill>
            </a:endParaRPr>
          </a:p>
        </p:txBody>
      </p:sp>
    </p:spTree>
    <p:extLst>
      <p:ext uri="{BB962C8B-B14F-4D97-AF65-F5344CB8AC3E}">
        <p14:creationId xmlns:p14="http://schemas.microsoft.com/office/powerpoint/2010/main" xmlns="" val="2703164280"/>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50800" dist="38100" dir="2700000" algn="tl" rotWithShape="0">
                    <a:prstClr val="black">
                      <a:alpha val="40000"/>
                    </a:prstClr>
                  </a:outerShdw>
                </a:effectLst>
                <a:latin typeface="Montreal-Light" pitchFamily="2" charset="0"/>
              </a:rPr>
              <a:t>A Background for the page</a:t>
            </a: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914400" y="1243998"/>
            <a:ext cx="7315200" cy="3689952"/>
          </a:xfrm>
        </p:spPr>
        <p:txBody>
          <a:bodyPr anchor="t">
            <a:normAutofit/>
          </a:body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چگونه می توانیم با استفاده از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یک تصویر را پس زمینه ی صفحه خود قرار دهیم؟</a:t>
            </a: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قبل از زبان </a:t>
            </a:r>
            <a:r>
              <a:rPr lang="en-US" sz="1900" dirty="0"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برای قرار دادن تصویر پس زمینه ی صفحه از دستور </a:t>
            </a:r>
            <a:r>
              <a:rPr lang="en-US" sz="1900" dirty="0" smtClean="0">
                <a:effectLst>
                  <a:outerShdw blurRad="38100" dist="38100" dir="2700000" algn="tl">
                    <a:srgbClr val="000000">
                      <a:alpha val="43137"/>
                    </a:srgbClr>
                  </a:outerShdw>
                </a:effectLst>
                <a:cs typeface="B Roya" pitchFamily="2" charset="-78"/>
              </a:rPr>
              <a:t>background </a:t>
            </a:r>
            <a:r>
              <a:rPr lang="fa-IR" sz="1900" dirty="0" smtClean="0">
                <a:effectLst>
                  <a:outerShdw blurRad="38100" dist="38100" dir="2700000" algn="tl">
                    <a:srgbClr val="000000">
                      <a:alpha val="43137"/>
                    </a:srgbClr>
                  </a:outerShdw>
                </a:effectLst>
                <a:cs typeface="B Roya" pitchFamily="2" charset="-78"/>
              </a:rPr>
              <a:t> استفاده می شد که این دستور در تگ </a:t>
            </a:r>
            <a:r>
              <a:rPr lang="en-US" sz="1900" dirty="0" smtClean="0">
                <a:effectLst>
                  <a:outerShdw blurRad="38100" dist="38100" dir="2700000" algn="tl">
                    <a:srgbClr val="000000">
                      <a:alpha val="43137"/>
                    </a:srgbClr>
                  </a:outerShdw>
                </a:effectLst>
                <a:cs typeface="B Roya" pitchFamily="2" charset="-78"/>
              </a:rPr>
              <a:t>&lt;body&gt;</a:t>
            </a:r>
            <a:r>
              <a:rPr lang="fa-IR" sz="1900" dirty="0" smtClean="0">
                <a:effectLst>
                  <a:outerShdw blurRad="38100" dist="38100" dir="2700000" algn="tl">
                    <a:srgbClr val="000000">
                      <a:alpha val="43137"/>
                    </a:srgbClr>
                  </a:outerShdw>
                </a:effectLst>
                <a:cs typeface="B Roya" pitchFamily="2" charset="-78"/>
              </a:rPr>
              <a:t> به کار می رفت ولی در حال حاضر این دستور جزو دستورات منسوخ شده در  </a:t>
            </a:r>
            <a:r>
              <a:rPr lang="en-US" sz="1900" dirty="0" smtClean="0">
                <a:effectLst>
                  <a:outerShdw blurRad="38100" dist="38100" dir="2700000" algn="tl">
                    <a:srgbClr val="000000">
                      <a:alpha val="43137"/>
                    </a:srgbClr>
                  </a:outerShdw>
                </a:effectLst>
                <a:cs typeface="B Roya" pitchFamily="2" charset="-78"/>
              </a:rPr>
              <a:t>HTML4</a:t>
            </a:r>
            <a:r>
              <a:rPr lang="fa-IR" sz="1900" dirty="0" smtClean="0">
                <a:effectLst>
                  <a:outerShdw blurRad="38100" dist="38100" dir="2700000" algn="tl">
                    <a:srgbClr val="000000">
                      <a:alpha val="43137"/>
                    </a:srgbClr>
                  </a:outerShdw>
                </a:effectLst>
                <a:cs typeface="B Roya" pitchFamily="2" charset="-78"/>
              </a:rPr>
              <a:t> بوده و با خصوصیات </a:t>
            </a:r>
            <a:r>
              <a:rPr lang="en-US" sz="1900" dirty="0" smtClean="0">
                <a:effectLst>
                  <a:outerShdw blurRad="38100" dist="38100" dir="2700000" algn="tl">
                    <a:srgbClr val="000000">
                      <a:alpha val="43137"/>
                    </a:srgbClr>
                  </a:outerShdw>
                </a:effectLst>
                <a:cs typeface="B Roya" pitchFamily="2" charset="-78"/>
              </a:rPr>
              <a:t>CSS</a:t>
            </a:r>
            <a:r>
              <a:rPr lang="fa-IR" sz="1900" dirty="0">
                <a:effectLst>
                  <a:outerShdw blurRad="38100" dist="38100" dir="2700000" algn="tl">
                    <a:srgbClr val="000000">
                      <a:alpha val="43137"/>
                    </a:srgbClr>
                  </a:outerShdw>
                </a:effectLst>
                <a:cs typeface="B Roya" pitchFamily="2" charset="-78"/>
              </a:rPr>
              <a:t> </a:t>
            </a:r>
            <a:r>
              <a:rPr lang="fa-IR" sz="1900" dirty="0" smtClean="0">
                <a:effectLst>
                  <a:outerShdw blurRad="38100" dist="38100" dir="2700000" algn="tl">
                    <a:srgbClr val="000000">
                      <a:alpha val="43137"/>
                    </a:srgbClr>
                  </a:outerShdw>
                </a:effectLst>
                <a:cs typeface="B Roya" pitchFamily="2" charset="-78"/>
              </a:rPr>
              <a:t>جایگزین شده است .</a:t>
            </a:r>
            <a:endParaRPr lang="fa-IR" sz="1900" dirty="0">
              <a:effectLst>
                <a:outerShdw blurRad="38100" dist="38100" dir="2700000" algn="tl">
                  <a:srgbClr val="000000">
                    <a:alpha val="43137"/>
                  </a:srgbClr>
                </a:outerShdw>
              </a:effectLst>
              <a:cs typeface="B Roya" pitchFamily="2" charset="-78"/>
            </a:endParaRPr>
          </a:p>
        </p:txBody>
      </p:sp>
      <p:sp>
        <p:nvSpPr>
          <p:cNvPr id="9" name="Title 1"/>
          <p:cNvSpPr txBox="1">
            <a:spLocks/>
          </p:cNvSpPr>
          <p:nvPr/>
        </p:nvSpPr>
        <p:spPr>
          <a:xfrm>
            <a:off x="1066800" y="571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effectLst>
                  <a:outerShdw blurRad="50800" dist="38100" dir="2700000" algn="tl" rotWithShape="0">
                    <a:prstClr val="black">
                      <a:alpha val="40000"/>
                    </a:prstClr>
                  </a:outerShdw>
                </a:effectLst>
                <a:latin typeface="Montreal-Light" pitchFamily="2" charset="0"/>
              </a:rPr>
              <a:t>A small project :</a:t>
            </a:r>
            <a:endParaRPr lang="en-US" sz="2400" dirty="0">
              <a:effectLst>
                <a:outerShdw blurRad="50800" dist="38100" dir="2700000" algn="tl" rotWithShape="0">
                  <a:prstClr val="black">
                    <a:alpha val="40000"/>
                  </a:prstClr>
                </a:outerShdw>
              </a:effectLst>
              <a:latin typeface="Montreal-Light" pitchFamily="2" charset="0"/>
            </a:endParaRPr>
          </a:p>
        </p:txBody>
      </p:sp>
    </p:spTree>
    <p:extLst>
      <p:ext uri="{BB962C8B-B14F-4D97-AF65-F5344CB8AC3E}">
        <p14:creationId xmlns:p14="http://schemas.microsoft.com/office/powerpoint/2010/main" xmlns="" val="2651927630"/>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A Background for the page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pic>
        <p:nvPicPr>
          <p:cNvPr id="8" name="Picture 7">
            <a:hlinkClick r:id="rId2" action="ppaction://hlinkfile"/>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1988" y="4181680"/>
            <a:ext cx="838200" cy="838200"/>
          </a:xfrm>
          <a:prstGeom prst="rect">
            <a:avLst/>
          </a:prstGeom>
        </p:spPr>
      </p:pic>
      <p:sp>
        <p:nvSpPr>
          <p:cNvPr id="9" name="Title 1"/>
          <p:cNvSpPr txBox="1">
            <a:spLocks/>
          </p:cNvSpPr>
          <p:nvPr/>
        </p:nvSpPr>
        <p:spPr>
          <a:xfrm>
            <a:off x="1066800" y="571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smtClean="0">
                <a:effectLst>
                  <a:outerShdw blurRad="50800" dist="38100" dir="2700000" algn="tl" rotWithShape="0">
                    <a:prstClr val="black">
                      <a:alpha val="40000"/>
                    </a:prstClr>
                  </a:outerShdw>
                </a:effectLst>
                <a:latin typeface="Montreal-Light" pitchFamily="2" charset="0"/>
              </a:rPr>
              <a:t>A small project :</a:t>
            </a:r>
            <a:endParaRPr lang="en-US" sz="2400" dirty="0">
              <a:effectLst>
                <a:outerShdw blurRad="50800" dist="38100" dir="2700000" algn="tl" rotWithShape="0">
                  <a:prstClr val="black">
                    <a:alpha val="40000"/>
                  </a:prstClr>
                </a:outerShdw>
              </a:effectLst>
              <a:latin typeface="Montreal-Light" pitchFamily="2" charset="0"/>
            </a:endParaRPr>
          </a:p>
        </p:txBody>
      </p:sp>
      <p:sp>
        <p:nvSpPr>
          <p:cNvPr id="10" name="Content Placeholder 5"/>
          <p:cNvSpPr>
            <a:spLocks noGrp="1"/>
          </p:cNvSpPr>
          <p:nvPr>
            <p:ph idx="1"/>
          </p:nvPr>
        </p:nvSpPr>
        <p:spPr>
          <a:xfrm>
            <a:off x="914400" y="1243998"/>
            <a:ext cx="7315200" cy="3689952"/>
          </a:xfrm>
        </p:spPr>
        <p:txBody>
          <a:bodyPr anchor="t">
            <a:normAutofit/>
          </a:bodyPr>
          <a:lstStyle/>
          <a:p>
            <a:pPr algn="r" rtl="1">
              <a:lnSpc>
                <a:spcPct val="150000"/>
              </a:lnSpc>
            </a:pPr>
            <a:r>
              <a:rPr lang="fa-IR" sz="1900" dirty="0" smtClean="0">
                <a:solidFill>
                  <a:srgbClr val="FF0000"/>
                </a:solidFill>
                <a:effectLst>
                  <a:outerShdw blurRad="38100" dist="38100" dir="2700000" algn="tl">
                    <a:srgbClr val="000000">
                      <a:alpha val="43137"/>
                    </a:srgbClr>
                  </a:outerShdw>
                </a:effectLst>
                <a:cs typeface="B Roya" pitchFamily="2" charset="-78"/>
              </a:rPr>
              <a:t>راه حل :</a:t>
            </a:r>
          </a:p>
          <a:p>
            <a:pPr marL="0" indent="0">
              <a:buNone/>
            </a:pPr>
            <a:r>
              <a:rPr lang="en-US" sz="1900" dirty="0" smtClean="0">
                <a:effectLst>
                  <a:outerShdw blurRad="38100" dist="38100" dir="2700000" algn="tl">
                    <a:srgbClr val="000000">
                      <a:alpha val="43137"/>
                    </a:srgbClr>
                  </a:outerShdw>
                </a:effectLst>
                <a:cs typeface="B Roya" pitchFamily="2" charset="-78"/>
              </a:rPr>
              <a:t>body</a:t>
            </a:r>
            <a:r>
              <a:rPr lang="fa-IR" sz="2000" dirty="0" smtClean="0">
                <a:effectLst>
                  <a:outerShdw blurRad="38100" dist="38100" dir="2700000" algn="tl">
                    <a:srgbClr val="000000">
                      <a:alpha val="43137"/>
                    </a:srgbClr>
                  </a:outerShdw>
                </a:effectLst>
                <a:cs typeface="B Roya" pitchFamily="2" charset="-78"/>
              </a:rPr>
              <a:t>}</a:t>
            </a:r>
            <a:endParaRPr lang="en-US" sz="2000" dirty="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background -color: #</a:t>
            </a:r>
            <a:r>
              <a:rPr lang="en-US" sz="2000" dirty="0" err="1" smtClean="0">
                <a:effectLst>
                  <a:outerShdw blurRad="38100" dist="38100" dir="2700000" algn="tl">
                    <a:srgbClr val="000000">
                      <a:alpha val="43137"/>
                    </a:srgbClr>
                  </a:outerShdw>
                </a:effectLst>
                <a:cs typeface="B Roya" pitchFamily="2" charset="-78"/>
              </a:rPr>
              <a:t>ffffff</a:t>
            </a:r>
            <a:r>
              <a:rPr lang="en-US" sz="2000" dirty="0" smtClean="0">
                <a:effectLst>
                  <a:outerShdw blurRad="38100" dist="38100" dir="2700000" algn="tl">
                    <a:srgbClr val="000000">
                      <a:alpha val="43137"/>
                    </a:srgbClr>
                  </a:outerShdw>
                </a:effectLst>
                <a:cs typeface="B Roya" pitchFamily="2" charset="-78"/>
              </a:rPr>
              <a:t>;</a:t>
            </a:r>
            <a:endParaRPr lang="en-US" sz="2000" dirty="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background -image: </a:t>
            </a:r>
            <a:r>
              <a:rPr lang="en-US" sz="2000" dirty="0" err="1" smtClean="0">
                <a:effectLst>
                  <a:outerShdw blurRad="38100" dist="38100" dir="2700000" algn="tl">
                    <a:srgbClr val="000000">
                      <a:alpha val="43137"/>
                    </a:srgbClr>
                  </a:outerShdw>
                </a:effectLst>
                <a:cs typeface="B Roya" pitchFamily="2" charset="-78"/>
              </a:rPr>
              <a:t>url</a:t>
            </a:r>
            <a:r>
              <a:rPr lang="en-US" sz="2000" dirty="0" smtClean="0">
                <a:effectLst>
                  <a:outerShdw blurRad="38100" dist="38100" dir="2700000" algn="tl">
                    <a:srgbClr val="000000">
                      <a:alpha val="43137"/>
                    </a:srgbClr>
                  </a:outerShdw>
                </a:effectLst>
                <a:cs typeface="B Roya" pitchFamily="2" charset="-78"/>
              </a:rPr>
              <a:t> (peppers_bg.jpg);</a:t>
            </a:r>
            <a:endParaRPr lang="en-US" sz="2000" dirty="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Background -repeat: no-repeat;</a:t>
            </a:r>
            <a:endParaRPr lang="en-US" sz="2000" dirty="0">
              <a:effectLst>
                <a:outerShdw blurRad="38100" dist="38100" dir="2700000" algn="tl">
                  <a:srgbClr val="000000">
                    <a:alpha val="43137"/>
                  </a:srgbClr>
                </a:outerShdw>
              </a:effectLst>
              <a:cs typeface="B Roya" pitchFamily="2" charset="-78"/>
            </a:endParaRPr>
          </a:p>
          <a:p>
            <a:pPr marL="0" indent="0">
              <a:buNone/>
            </a:pPr>
            <a:r>
              <a:rPr lang="fa-IR" sz="2000" dirty="0">
                <a:effectLst>
                  <a:outerShdw blurRad="38100" dist="38100" dir="2700000" algn="tl">
                    <a:srgbClr val="000000">
                      <a:alpha val="43137"/>
                    </a:srgbClr>
                  </a:outerShdw>
                </a:effectLst>
                <a:cs typeface="B Roya" pitchFamily="2" charset="-78"/>
              </a:rPr>
              <a:t> {</a:t>
            </a:r>
            <a:endParaRPr lang="en-US" sz="2000" dirty="0">
              <a:effectLst>
                <a:outerShdw blurRad="38100" dist="38100" dir="2700000" algn="tl">
                  <a:srgbClr val="000000">
                    <a:alpha val="43137"/>
                  </a:srgbClr>
                </a:outerShdw>
              </a:effectLst>
              <a:cs typeface="B Roya" pitchFamily="2" charset="-78"/>
            </a:endParaRPr>
          </a:p>
          <a:p>
            <a:pPr marL="0" indent="0" algn="l">
              <a:lnSpc>
                <a:spcPct val="150000"/>
              </a:lnSpc>
              <a:buNone/>
            </a:pPr>
            <a:endParaRPr lang="fa-IR" sz="1900" dirty="0" smtClean="0">
              <a:effectLst>
                <a:outerShdw blurRad="38100" dist="38100" dir="2700000" algn="tl">
                  <a:srgbClr val="000000">
                    <a:alpha val="43137"/>
                  </a:srgbClr>
                </a:outerShdw>
              </a:effectLst>
              <a:cs typeface="B Roya" pitchFamily="2" charset="-78"/>
            </a:endParaRPr>
          </a:p>
        </p:txBody>
      </p:sp>
      <p:pic>
        <p:nvPicPr>
          <p:cNvPr id="5" name="Picture 4"/>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5757211" y="2343151"/>
            <a:ext cx="2813734" cy="1644952"/>
          </a:xfrm>
          <a:prstGeom prst="rect">
            <a:avLst/>
          </a:prstGeom>
        </p:spPr>
      </p:pic>
      <p:sp>
        <p:nvSpPr>
          <p:cNvPr id="11" name="TextBox 10"/>
          <p:cNvSpPr txBox="1"/>
          <p:nvPr/>
        </p:nvSpPr>
        <p:spPr>
          <a:xfrm>
            <a:off x="990188" y="1200150"/>
            <a:ext cx="2972212" cy="369332"/>
          </a:xfrm>
          <a:prstGeom prst="rect">
            <a:avLst/>
          </a:prstGeom>
          <a:noFill/>
        </p:spPr>
        <p:txBody>
          <a:bodyPr wrap="square" rtlCol="0">
            <a:spAutoFit/>
          </a:bodyPr>
          <a:lstStyle/>
          <a:p>
            <a:r>
              <a:rPr lang="en-US" dirty="0" smtClean="0">
                <a:solidFill>
                  <a:schemeClr val="bg1"/>
                </a:solidFill>
              </a:rPr>
              <a:t>File:background.css</a:t>
            </a:r>
            <a:endParaRPr lang="en-US" dirty="0">
              <a:solidFill>
                <a:schemeClr val="bg1"/>
              </a:solidFill>
            </a:endParaRPr>
          </a:p>
        </p:txBody>
      </p:sp>
    </p:spTree>
    <p:extLst>
      <p:ext uri="{BB962C8B-B14F-4D97-AF65-F5344CB8AC3E}">
        <p14:creationId xmlns:p14="http://schemas.microsoft.com/office/powerpoint/2010/main" xmlns="" val="3701181603"/>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Description</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400" y="1243998"/>
            <a:ext cx="7315200" cy="2165952"/>
          </a:xfrm>
        </p:spPr>
        <p:txBody>
          <a:bodyPr anchor="t">
            <a:normAutofit/>
          </a:bodyPr>
          <a:lstStyle/>
          <a:p>
            <a:pPr marL="0" indent="0" algn="r" rtl="1">
              <a:lnSpc>
                <a:spcPct val="150000"/>
              </a:lnSpc>
              <a:buNone/>
            </a:pPr>
            <a:r>
              <a:rPr lang="fa-IR" sz="2400" dirty="0" smtClean="0">
                <a:effectLst>
                  <a:outerShdw blurRad="38100" dist="38100" dir="2700000" algn="tl">
                    <a:srgbClr val="000000">
                      <a:alpha val="43137"/>
                    </a:srgbClr>
                  </a:outerShdw>
                </a:effectLst>
                <a:cs typeface="B Roya" pitchFamily="2" charset="-78"/>
              </a:rPr>
              <a:t>تشریح :</a:t>
            </a: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خصوصیت </a:t>
            </a:r>
            <a:r>
              <a:rPr lang="en-US" sz="1900" dirty="0" smtClean="0">
                <a:effectLst>
                  <a:outerShdw blurRad="38100" dist="38100" dir="2700000" algn="tl">
                    <a:srgbClr val="000000">
                      <a:alpha val="43137"/>
                    </a:srgbClr>
                  </a:outerShdw>
                </a:effectLst>
                <a:cs typeface="B Roya" pitchFamily="2" charset="-78"/>
              </a:rPr>
              <a:t>background-image</a:t>
            </a:r>
            <a:r>
              <a:rPr lang="fa-IR" sz="1900" dirty="0" smtClean="0">
                <a:effectLst>
                  <a:outerShdw blurRad="38100" dist="38100" dir="2700000" algn="tl">
                    <a:srgbClr val="000000">
                      <a:alpha val="43137"/>
                    </a:srgbClr>
                  </a:outerShdw>
                </a:effectLst>
                <a:cs typeface="B Roya" pitchFamily="2" charset="-78"/>
              </a:rPr>
              <a:t> این قابلیت را به شما می دهد که مسیر تصویری را برای استفاده در پس زمینه ی صفحه مشخص کنید .به طور پیش فرض اگر تصویر از صفحه کوچکتر باشد در صفحه تکرار می شود مانند شکل زیر :</a:t>
            </a: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295400" y="2924380"/>
            <a:ext cx="2819400" cy="2095500"/>
          </a:xfrm>
          <a:prstGeom prst="rect">
            <a:avLst/>
          </a:prstGeom>
        </p:spPr>
      </p:pic>
    </p:spTree>
    <p:extLst>
      <p:ext uri="{BB962C8B-B14F-4D97-AF65-F5344CB8AC3E}">
        <p14:creationId xmlns:p14="http://schemas.microsoft.com/office/powerpoint/2010/main" xmlns="" val="3595602695"/>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Description</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400" y="1243998"/>
            <a:ext cx="7315200" cy="2165952"/>
          </a:xfrm>
        </p:spPr>
        <p:txBody>
          <a:bodyPr anchor="t">
            <a:normAutofit/>
          </a:bodyPr>
          <a:lstStyle/>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اگر شما نمی خواهید که تصویر پس زمینه به این شکل تکرار شود باید مقدار </a:t>
            </a:r>
            <a:r>
              <a:rPr lang="en-US" sz="1900" dirty="0" smtClean="0">
                <a:effectLst>
                  <a:outerShdw blurRad="38100" dist="38100" dir="2700000" algn="tl">
                    <a:srgbClr val="000000">
                      <a:alpha val="43137"/>
                    </a:srgbClr>
                  </a:outerShdw>
                </a:effectLst>
                <a:cs typeface="B Roya" pitchFamily="2" charset="-78"/>
              </a:rPr>
              <a:t>background-repeat </a:t>
            </a:r>
            <a:r>
              <a:rPr lang="fa-IR" sz="1900" dirty="0">
                <a:effectLst>
                  <a:outerShdw blurRad="38100" dist="38100" dir="2700000" algn="tl">
                    <a:srgbClr val="000000">
                      <a:alpha val="43137"/>
                    </a:srgbClr>
                  </a:outerShdw>
                </a:effectLst>
                <a:cs typeface="B Roya" pitchFamily="2" charset="-78"/>
              </a:rPr>
              <a:t> </a:t>
            </a:r>
            <a:r>
              <a:rPr lang="fa-IR" sz="1900" dirty="0" smtClean="0">
                <a:effectLst>
                  <a:outerShdw blurRad="38100" dist="38100" dir="2700000" algn="tl">
                    <a:srgbClr val="000000">
                      <a:alpha val="43137"/>
                    </a:srgbClr>
                  </a:outerShdw>
                </a:effectLst>
                <a:cs typeface="B Roya" pitchFamily="2" charset="-78"/>
              </a:rPr>
              <a:t>را بر روی </a:t>
            </a:r>
            <a:r>
              <a:rPr lang="en-US" sz="1900" dirty="0" smtClean="0">
                <a:effectLst>
                  <a:outerShdw blurRad="38100" dist="38100" dir="2700000" algn="tl">
                    <a:srgbClr val="000000">
                      <a:alpha val="43137"/>
                    </a:srgbClr>
                  </a:outerShdw>
                </a:effectLst>
                <a:cs typeface="B Roya" pitchFamily="2" charset="-78"/>
              </a:rPr>
              <a:t>no-repeat</a:t>
            </a:r>
            <a:r>
              <a:rPr lang="fa-IR" sz="1900" dirty="0" smtClean="0">
                <a:effectLst>
                  <a:outerShdw blurRad="38100" dist="38100" dir="2700000" algn="tl">
                    <a:srgbClr val="000000">
                      <a:alpha val="43137"/>
                    </a:srgbClr>
                  </a:outerShdw>
                </a:effectLst>
                <a:cs typeface="B Roya" pitchFamily="2" charset="-78"/>
              </a:rPr>
              <a:t> تنظیم کنیم . مقادیر این خصوصیت در اینجا ذکر شده است :</a:t>
            </a:r>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371600" y="2419350"/>
            <a:ext cx="2819400" cy="2095500"/>
          </a:xfrm>
          <a:prstGeom prst="rect">
            <a:avLst/>
          </a:prstGeom>
        </p:spPr>
      </p:pic>
      <p:graphicFrame>
        <p:nvGraphicFramePr>
          <p:cNvPr id="7" name="Diagram 6"/>
          <p:cNvGraphicFramePr/>
          <p:nvPr>
            <p:extLst>
              <p:ext uri="{D42A27DB-BD31-4B8C-83A1-F6EECF244321}">
                <p14:modId xmlns:p14="http://schemas.microsoft.com/office/powerpoint/2010/main" xmlns="" val="596382216"/>
              </p:ext>
            </p:extLst>
          </p:nvPr>
        </p:nvGraphicFramePr>
        <p:xfrm>
          <a:off x="3224714" y="2114550"/>
          <a:ext cx="5346230" cy="29095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9118129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300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Description</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400" y="1200150"/>
            <a:ext cx="7315200" cy="2165952"/>
          </a:xfrm>
        </p:spPr>
        <p:txBody>
          <a:bodyPr anchor="t">
            <a:normAutofit/>
          </a:bodyPr>
          <a:lstStyle/>
          <a:p>
            <a:pPr marL="0" indent="0" algn="l">
              <a:lnSpc>
                <a:spcPct val="150000"/>
              </a:lnSpc>
              <a:buNone/>
            </a:pPr>
            <a:r>
              <a:rPr lang="en-US" sz="2400" dirty="0" smtClean="0">
                <a:effectLst>
                  <a:outerShdw blurRad="38100" dist="38100" dir="2700000" algn="tl">
                    <a:srgbClr val="000000">
                      <a:alpha val="43137"/>
                    </a:srgbClr>
                  </a:outerShdw>
                </a:effectLst>
                <a:cs typeface="B Roya" pitchFamily="2" charset="-78"/>
              </a:rPr>
              <a:t>Repeat :</a:t>
            </a:r>
            <a:endParaRPr lang="fa-IR" sz="2400" dirty="0" smtClean="0">
              <a:effectLst>
                <a:outerShdw blurRad="38100" dist="38100" dir="2700000" algn="tl">
                  <a:srgbClr val="000000">
                    <a:alpha val="43137"/>
                  </a:srgbClr>
                </a:outerShdw>
              </a:effectLst>
              <a:cs typeface="B Roya" pitchFamily="2" charset="-78"/>
            </a:endParaRP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این خصوصیت باعث می شود که تصویر به کار رفته در صفحه در دو جهت عمودی و افقی تکرار شود درست مانند شکل :</a:t>
            </a:r>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295400" y="2414664"/>
            <a:ext cx="3505200" cy="2605216"/>
          </a:xfrm>
          <a:prstGeom prst="rect">
            <a:avLst/>
          </a:prstGeom>
        </p:spPr>
      </p:pic>
    </p:spTree>
    <p:extLst>
      <p:ext uri="{BB962C8B-B14F-4D97-AF65-F5344CB8AC3E}">
        <p14:creationId xmlns:p14="http://schemas.microsoft.com/office/powerpoint/2010/main" xmlns="" val="4055130085"/>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Description</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400" y="1243998"/>
            <a:ext cx="7315200" cy="2165952"/>
          </a:xfrm>
        </p:spPr>
        <p:txBody>
          <a:bodyPr anchor="t">
            <a:normAutofit/>
          </a:bodyPr>
          <a:lstStyle/>
          <a:p>
            <a:pPr marL="0" indent="0" algn="l">
              <a:lnSpc>
                <a:spcPct val="150000"/>
              </a:lnSpc>
              <a:buNone/>
            </a:pPr>
            <a:r>
              <a:rPr lang="en-US" sz="2400" dirty="0" smtClean="0">
                <a:effectLst>
                  <a:outerShdw blurRad="38100" dist="38100" dir="2700000" algn="tl">
                    <a:srgbClr val="000000">
                      <a:alpha val="43137"/>
                    </a:srgbClr>
                  </a:outerShdw>
                </a:effectLst>
                <a:cs typeface="B Roya" pitchFamily="2" charset="-78"/>
              </a:rPr>
              <a:t>Repeat-X :</a:t>
            </a:r>
            <a:endParaRPr lang="fa-IR" sz="2400" dirty="0" smtClean="0">
              <a:effectLst>
                <a:outerShdw blurRad="38100" dist="38100" dir="2700000" algn="tl">
                  <a:srgbClr val="000000">
                    <a:alpha val="43137"/>
                  </a:srgbClr>
                </a:outerShdw>
              </a:effectLst>
              <a:cs typeface="B Roya" pitchFamily="2" charset="-78"/>
            </a:endParaRP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این خصوصیت باعث می شود که تصویر به کار رفته در صفحه در یک ردیف و در جهت افقی تکرار شود درست مانند شکل :</a:t>
            </a:r>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295400" y="2424951"/>
            <a:ext cx="3505200" cy="2584642"/>
          </a:xfrm>
          <a:prstGeom prst="rect">
            <a:avLst/>
          </a:prstGeom>
        </p:spPr>
      </p:pic>
    </p:spTree>
    <p:extLst>
      <p:ext uri="{BB962C8B-B14F-4D97-AF65-F5344CB8AC3E}">
        <p14:creationId xmlns:p14="http://schemas.microsoft.com/office/powerpoint/2010/main" xmlns="" val="1180913547"/>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Description</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400" y="1243998"/>
            <a:ext cx="7315200" cy="2165952"/>
          </a:xfrm>
        </p:spPr>
        <p:txBody>
          <a:bodyPr anchor="t">
            <a:normAutofit/>
          </a:bodyPr>
          <a:lstStyle/>
          <a:p>
            <a:pPr marL="0" indent="0" algn="l">
              <a:lnSpc>
                <a:spcPct val="150000"/>
              </a:lnSpc>
              <a:buNone/>
            </a:pPr>
            <a:r>
              <a:rPr lang="en-US" sz="2400" dirty="0" smtClean="0">
                <a:effectLst>
                  <a:outerShdw blurRad="38100" dist="38100" dir="2700000" algn="tl">
                    <a:srgbClr val="000000">
                      <a:alpha val="43137"/>
                    </a:srgbClr>
                  </a:outerShdw>
                </a:effectLst>
                <a:cs typeface="B Roya" pitchFamily="2" charset="-78"/>
              </a:rPr>
              <a:t>Repeat-Y :</a:t>
            </a:r>
            <a:endParaRPr lang="fa-IR" sz="2400" dirty="0" smtClean="0">
              <a:effectLst>
                <a:outerShdw blurRad="38100" dist="38100" dir="2700000" algn="tl">
                  <a:srgbClr val="000000">
                    <a:alpha val="43137"/>
                  </a:srgbClr>
                </a:outerShdw>
              </a:effectLst>
              <a:cs typeface="B Roya" pitchFamily="2" charset="-78"/>
            </a:endParaRPr>
          </a:p>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این خصوصیت باعث می شود که تصویر به کار رفته در صفحه در یک ستون و در جهت عمودی تکرار شود درست مانند شکل :</a:t>
            </a:r>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295400" y="2420585"/>
            <a:ext cx="3505200" cy="2593374"/>
          </a:xfrm>
          <a:prstGeom prst="rect">
            <a:avLst/>
          </a:prstGeom>
        </p:spPr>
      </p:pic>
    </p:spTree>
    <p:extLst>
      <p:ext uri="{BB962C8B-B14F-4D97-AF65-F5344CB8AC3E}">
        <p14:creationId xmlns:p14="http://schemas.microsoft.com/office/powerpoint/2010/main" xmlns="" val="719569037"/>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Description</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400" y="1243998"/>
            <a:ext cx="7315200" cy="1099152"/>
          </a:xfrm>
        </p:spPr>
        <p:txBody>
          <a:bodyPr anchor="t">
            <a:normAutofit/>
          </a:bodyPr>
          <a:lstStyle/>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البته این گونه از تکرار در تصاویر نیز برای ساخت بافت هایی مثل بافت های زیر نیز به کار       می رود:</a:t>
            </a:r>
          </a:p>
        </p:txBody>
      </p:sp>
      <p:pic>
        <p:nvPicPr>
          <p:cNvPr id="3" name="Picture 2"/>
          <p:cNvPicPr>
            <a:picLocks noChangeAspect="1"/>
          </p:cNvPicPr>
          <p:nvPr/>
        </p:nvPicPr>
        <p:blipFill rotWithShape="1">
          <a:blip r:embed="rId2">
            <a:extLst>
              <a:ext uri="{28A0092B-C50C-407E-A947-70E740481C1C}">
                <a14:useLocalDpi xmlns:a14="http://schemas.microsoft.com/office/drawing/2010/main" xmlns="" val="0"/>
              </a:ext>
            </a:extLst>
          </a:blip>
          <a:srcRect l="11819" t="6651" r="5177" b="4141"/>
          <a:stretch/>
        </p:blipFill>
        <p:spPr>
          <a:xfrm>
            <a:off x="1600200" y="2266950"/>
            <a:ext cx="2300288" cy="1147355"/>
          </a:xfrm>
          <a:prstGeom prst="rect">
            <a:avLst/>
          </a:prstGeom>
          <a:ln>
            <a:noFill/>
          </a:ln>
          <a:effectLst>
            <a:outerShdw blurRad="190500" algn="tl" rotWithShape="0">
              <a:srgbClr val="000000">
                <a:alpha val="70000"/>
              </a:srgbClr>
            </a:outerShdw>
          </a:effectLst>
        </p:spPr>
      </p:pic>
      <p:pic>
        <p:nvPicPr>
          <p:cNvPr id="5" name="Picture 4"/>
          <p:cNvPicPr>
            <a:picLocks noChangeAspect="1"/>
          </p:cNvPicPr>
          <p:nvPr/>
        </p:nvPicPr>
        <p:blipFill rotWithShape="1">
          <a:blip r:embed="rId3">
            <a:extLst>
              <a:ext uri="{28A0092B-C50C-407E-A947-70E740481C1C}">
                <a14:useLocalDpi xmlns:a14="http://schemas.microsoft.com/office/drawing/2010/main" xmlns="" val="0"/>
              </a:ext>
            </a:extLst>
          </a:blip>
          <a:srcRect l="2820" b="12057"/>
          <a:stretch/>
        </p:blipFill>
        <p:spPr>
          <a:xfrm>
            <a:off x="1583388" y="3409950"/>
            <a:ext cx="5822301" cy="904670"/>
          </a:xfrm>
          <a:prstGeom prst="rect">
            <a:avLst/>
          </a:prstGeom>
          <a:ln>
            <a:noFill/>
          </a:ln>
          <a:effectLst>
            <a:outerShdw blurRad="190500" algn="tl" rotWithShape="0">
              <a:srgbClr val="000000">
                <a:alpha val="70000"/>
              </a:srgbClr>
            </a:outerShdw>
          </a:effectLst>
        </p:spPr>
      </p:pic>
      <p:pic>
        <p:nvPicPr>
          <p:cNvPr id="7" name="Picture 6"/>
          <p:cNvPicPr>
            <a:picLocks noChangeAspect="1"/>
          </p:cNvPicPr>
          <p:nvPr/>
        </p:nvPicPr>
        <p:blipFill rotWithShape="1">
          <a:blip r:embed="rId4">
            <a:extLst>
              <a:ext uri="{28A0092B-C50C-407E-A947-70E740481C1C}">
                <a14:useLocalDpi xmlns:a14="http://schemas.microsoft.com/office/drawing/2010/main" xmlns="" val="0"/>
              </a:ext>
            </a:extLst>
          </a:blip>
          <a:srcRect l="7558" t="18790" r="21124" b="29708"/>
          <a:stretch/>
        </p:blipFill>
        <p:spPr>
          <a:xfrm>
            <a:off x="3900488" y="2266950"/>
            <a:ext cx="3505201" cy="11430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xmlns="" val="351925877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50800" dist="38100" dir="2700000" algn="tl" rotWithShape="0">
                    <a:prstClr val="black">
                      <a:alpha val="40000"/>
                    </a:prstClr>
                  </a:outerShdw>
                </a:effectLst>
                <a:latin typeface="Montreal-Light" pitchFamily="2" charset="0"/>
              </a:rPr>
              <a:t>What is </a:t>
            </a:r>
            <a:r>
              <a:rPr lang="en-US" sz="4000" dirty="0" smtClean="0">
                <a:effectLst>
                  <a:outerShdw blurRad="50800" dist="38100" dir="2700000" algn="tl" rotWithShape="0">
                    <a:prstClr val="black">
                      <a:alpha val="40000"/>
                    </a:prstClr>
                  </a:outerShdw>
                </a:effectLst>
                <a:latin typeface="Montreal-Light" pitchFamily="2" charset="0"/>
              </a:rPr>
              <a:t>CSS?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066800" y="1352550"/>
            <a:ext cx="7125112" cy="3200400"/>
          </a:xfrm>
        </p:spPr>
        <p:txBody>
          <a:bodyPr anchor="t">
            <a:normAutofit/>
          </a:bodyPr>
          <a:lstStyle/>
          <a:p>
            <a:pPr algn="r" rtl="1"/>
            <a:r>
              <a:rPr lang="en-US" dirty="0" err="1" smtClean="0">
                <a:effectLst>
                  <a:outerShdw blurRad="38100" dist="38100" dir="2700000" algn="tl">
                    <a:srgbClr val="000000">
                      <a:alpha val="43137"/>
                    </a:srgbClr>
                  </a:outerShdw>
                </a:effectLst>
                <a:cs typeface="B Roya" pitchFamily="2" charset="-78"/>
              </a:rPr>
              <a:t>css</a:t>
            </a:r>
            <a:r>
              <a:rPr lang="fa-IR" dirty="0" smtClean="0">
                <a:effectLst>
                  <a:outerShdw blurRad="38100" dist="38100" dir="2700000" algn="tl">
                    <a:srgbClr val="000000">
                      <a:alpha val="43137"/>
                    </a:srgbClr>
                  </a:outerShdw>
                </a:effectLst>
                <a:cs typeface="B Roya" pitchFamily="2" charset="-78"/>
              </a:rPr>
              <a:t> در اصل لیستی از دستورات متنی است که آن را هم می توان با </a:t>
            </a:r>
            <a:r>
              <a:rPr lang="en-US" dirty="0" smtClean="0">
                <a:effectLst>
                  <a:outerShdw blurRad="38100" dist="38100" dir="2700000" algn="tl">
                    <a:srgbClr val="000000">
                      <a:alpha val="43137"/>
                    </a:srgbClr>
                  </a:outerShdw>
                </a:effectLst>
                <a:cs typeface="B Roya" pitchFamily="2" charset="-78"/>
              </a:rPr>
              <a:t> Html </a:t>
            </a:r>
            <a:r>
              <a:rPr lang="fa-IR" dirty="0" smtClean="0">
                <a:effectLst>
                  <a:outerShdw blurRad="38100" dist="38100" dir="2700000" algn="tl">
                    <a:srgbClr val="000000">
                      <a:alpha val="43137"/>
                    </a:srgbClr>
                  </a:outerShdw>
                </a:effectLst>
                <a:cs typeface="B Roya" pitchFamily="2" charset="-78"/>
              </a:rPr>
              <a:t>به کار برد و هم در یک فایل متنی ساده (مثل </a:t>
            </a:r>
            <a:r>
              <a:rPr lang="en-US" dirty="0" smtClean="0">
                <a:effectLst>
                  <a:outerShdw blurRad="38100" dist="38100" dir="2700000" algn="tl">
                    <a:srgbClr val="000000">
                      <a:alpha val="43137"/>
                    </a:srgbClr>
                  </a:outerShdw>
                </a:effectLst>
                <a:cs typeface="B Roya" pitchFamily="2" charset="-78"/>
              </a:rPr>
              <a:t>Note Pad</a:t>
            </a:r>
            <a:r>
              <a:rPr lang="fa-IR" dirty="0" smtClean="0">
                <a:effectLst>
                  <a:outerShdw blurRad="38100" dist="38100" dir="2700000" algn="tl">
                    <a:srgbClr val="000000">
                      <a:alpha val="43137"/>
                    </a:srgbClr>
                  </a:outerShdw>
                </a:effectLst>
                <a:cs typeface="B Roya" pitchFamily="2" charset="-78"/>
              </a:rPr>
              <a:t> در </a:t>
            </a:r>
            <a:r>
              <a:rPr lang="en-US" dirty="0" smtClean="0">
                <a:effectLst>
                  <a:outerShdw blurRad="38100" dist="38100" dir="2700000" algn="tl">
                    <a:srgbClr val="000000">
                      <a:alpha val="43137"/>
                    </a:srgbClr>
                  </a:outerShdw>
                </a:effectLst>
                <a:cs typeface="B Roya" pitchFamily="2" charset="-78"/>
              </a:rPr>
              <a:t>Windows</a:t>
            </a:r>
            <a:r>
              <a:rPr lang="fa-IR" dirty="0" smtClean="0">
                <a:effectLst>
                  <a:outerShdw blurRad="38100" dist="38100" dir="2700000" algn="tl">
                    <a:srgbClr val="000000">
                      <a:alpha val="43137"/>
                    </a:srgbClr>
                  </a:outerShdw>
                </a:effectLst>
                <a:cs typeface="B Roya" pitchFamily="2" charset="-78"/>
              </a:rPr>
              <a:t>)  با پسوند </a:t>
            </a:r>
            <a:r>
              <a:rPr lang="en-US" dirty="0" err="1" smtClean="0">
                <a:effectLst>
                  <a:outerShdw blurRad="38100" dist="38100" dir="2700000" algn="tl">
                    <a:srgbClr val="000000">
                      <a:alpha val="43137"/>
                    </a:srgbClr>
                  </a:outerShdw>
                </a:effectLst>
                <a:cs typeface="B Roya" pitchFamily="2" charset="-78"/>
              </a:rPr>
              <a:t>css</a:t>
            </a:r>
            <a:r>
              <a:rPr lang="fa-IR" dirty="0" smtClean="0">
                <a:effectLst>
                  <a:outerShdw blurRad="38100" dist="38100" dir="2700000" algn="tl">
                    <a:srgbClr val="000000">
                      <a:alpha val="43137"/>
                    </a:srgbClr>
                  </a:outerShdw>
                </a:effectLst>
                <a:cs typeface="B Roya" pitchFamily="2" charset="-78"/>
              </a:rPr>
              <a:t> ذخیره نمود و با استفاده از دستور زیر آن را به فایل </a:t>
            </a:r>
            <a:r>
              <a:rPr lang="en-US" dirty="0" smtClean="0">
                <a:effectLst>
                  <a:outerShdw blurRad="38100" dist="38100" dir="2700000" algn="tl">
                    <a:srgbClr val="000000">
                      <a:alpha val="43137"/>
                    </a:srgbClr>
                  </a:outerShdw>
                </a:effectLst>
                <a:cs typeface="B Roya" pitchFamily="2" charset="-78"/>
              </a:rPr>
              <a:t>HTML</a:t>
            </a:r>
            <a:r>
              <a:rPr lang="fa-IR" dirty="0" smtClean="0">
                <a:effectLst>
                  <a:outerShdw blurRad="38100" dist="38100" dir="2700000" algn="tl">
                    <a:srgbClr val="000000">
                      <a:alpha val="43137"/>
                    </a:srgbClr>
                  </a:outerShdw>
                </a:effectLst>
                <a:cs typeface="B Roya" pitchFamily="2" charset="-78"/>
              </a:rPr>
              <a:t> لینک کرد.</a:t>
            </a:r>
          </a:p>
          <a:p>
            <a:pPr marL="0" indent="0" rtl="1">
              <a:buNone/>
            </a:pPr>
            <a:r>
              <a:rPr lang="en-US" dirty="0" smtClean="0">
                <a:effectLst>
                  <a:outerShdw blurRad="38100" dist="38100" dir="2700000" algn="tl">
                    <a:srgbClr val="000000">
                      <a:alpha val="43137"/>
                    </a:srgbClr>
                  </a:outerShdw>
                </a:effectLst>
              </a:rPr>
              <a:t>&lt;link </a:t>
            </a:r>
            <a:r>
              <a:rPr lang="en-US" dirty="0" err="1" smtClean="0">
                <a:effectLst>
                  <a:outerShdw blurRad="38100" dist="38100" dir="2700000" algn="tl">
                    <a:srgbClr val="000000">
                      <a:alpha val="43137"/>
                    </a:srgbClr>
                  </a:outerShdw>
                </a:effectLst>
              </a:rPr>
              <a:t>rel</a:t>
            </a:r>
            <a:r>
              <a:rPr lang="en-US" dirty="0" smtClean="0">
                <a:effectLst>
                  <a:outerShdw blurRad="38100" dist="38100" dir="2700000" algn="tl">
                    <a:srgbClr val="000000">
                      <a:alpha val="43137"/>
                    </a:srgbClr>
                  </a:outerShdw>
                </a:effectLst>
              </a:rPr>
              <a:t>=“</a:t>
            </a:r>
            <a:r>
              <a:rPr lang="en-US" dirty="0" err="1" smtClean="0">
                <a:effectLst>
                  <a:outerShdw blurRad="38100" dist="38100" dir="2700000" algn="tl">
                    <a:srgbClr val="000000">
                      <a:alpha val="43137"/>
                    </a:srgbClr>
                  </a:outerShdw>
                </a:effectLst>
              </a:rPr>
              <a:t>stylesheet</a:t>
            </a:r>
            <a:r>
              <a:rPr lang="en-US" dirty="0" smtClean="0">
                <a:effectLst>
                  <a:outerShdw blurRad="38100" dist="38100" dir="2700000" algn="tl">
                    <a:srgbClr val="000000">
                      <a:alpha val="43137"/>
                    </a:srgbClr>
                  </a:outerShdw>
                </a:effectLst>
              </a:rPr>
              <a:t>” type=“text/</a:t>
            </a:r>
            <a:r>
              <a:rPr lang="en-US" dirty="0" err="1" smtClean="0">
                <a:effectLst>
                  <a:outerShdw blurRad="38100" dist="38100" dir="2700000" algn="tl">
                    <a:srgbClr val="000000">
                      <a:alpha val="43137"/>
                    </a:srgbClr>
                  </a:outerShdw>
                </a:effectLst>
              </a:rPr>
              <a:t>css</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href</a:t>
            </a:r>
            <a:r>
              <a:rPr lang="en-US" dirty="0" smtClean="0">
                <a:effectLst>
                  <a:outerShdw blurRad="38100" dist="38100" dir="2700000" algn="tl">
                    <a:srgbClr val="000000">
                      <a:alpha val="43137"/>
                    </a:srgbClr>
                  </a:outerShdw>
                </a:effectLst>
              </a:rPr>
              <a:t>=“sheet1.css”/&gt;</a:t>
            </a:r>
          </a:p>
        </p:txBody>
      </p:sp>
    </p:spTree>
    <p:extLst>
      <p:ext uri="{BB962C8B-B14F-4D97-AF65-F5344CB8AC3E}">
        <p14:creationId xmlns:p14="http://schemas.microsoft.com/office/powerpoint/2010/main" xmlns="" val="3701113943"/>
      </p:ext>
    </p:extLst>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Making </a:t>
            </a:r>
            <a:r>
              <a:rPr lang="en-US" sz="4000" dirty="0">
                <a:effectLst>
                  <a:outerShdw blurRad="50800" dist="38100" dir="2700000" algn="tl" rotWithShape="0">
                    <a:prstClr val="black">
                      <a:alpha val="40000"/>
                    </a:prstClr>
                  </a:outerShdw>
                </a:effectLst>
                <a:latin typeface="Montreal-Light" pitchFamily="2" charset="0"/>
              </a:rPr>
              <a:t>circulated corners  </a:t>
            </a: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400" y="1243998"/>
            <a:ext cx="7315200" cy="3775882"/>
          </a:xfrm>
        </p:spPr>
        <p:txBody>
          <a:bodyPr anchor="t">
            <a:normAutofit/>
          </a:bodyPr>
          <a:lstStyle/>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برای شروع، باید تصاویر مناسب برای گوشه ها را در یک برنامه ی گرافیکی ایجاد کنیم. شما برای هر گوشه احتیاج یه یک تصویر گرافیکی خواهید داشت. </a:t>
            </a:r>
            <a:r>
              <a:rPr lang="fa-IR" sz="1900" dirty="0">
                <a:effectLst>
                  <a:outerShdw blurRad="38100" dist="38100" dir="2700000" algn="tl">
                    <a:srgbClr val="000000">
                      <a:alpha val="43137"/>
                    </a:srgbClr>
                  </a:outerShdw>
                </a:effectLst>
                <a:cs typeface="B Roya" pitchFamily="2" charset="-78"/>
              </a:rPr>
              <a:t>آ</a:t>
            </a:r>
            <a:r>
              <a:rPr lang="fa-IR" sz="1900" dirty="0" smtClean="0">
                <a:effectLst>
                  <a:outerShdw blurRad="38100" dist="38100" dir="2700000" algn="tl">
                    <a:srgbClr val="000000">
                      <a:alpha val="43137"/>
                    </a:srgbClr>
                  </a:outerShdw>
                </a:effectLst>
                <a:cs typeface="B Roya" pitchFamily="2" charset="-78"/>
              </a:rPr>
              <a:t>سان ترین راه این است که در برنامه گرافیکی یک دایره ایجاد کنیم و سپس آن ار به چهار قسمت مساوی تقسیم کنیم به شکل زیر : </a:t>
            </a:r>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rot="10800000">
            <a:off x="3810001" y="3608069"/>
            <a:ext cx="1097280" cy="1097281"/>
          </a:xfrm>
          <a:prstGeom prst="rect">
            <a:avLst/>
          </a:prstGeom>
        </p:spPr>
      </p:pic>
      <p:pic>
        <p:nvPicPr>
          <p:cNvPr id="8" name="Picture 7"/>
          <p:cNvPicPr>
            <a:picLocks noChangeAspect="1"/>
          </p:cNvPicPr>
          <p:nvPr/>
        </p:nvPicPr>
        <p:blipFill>
          <a:blip r:embed="rId3">
            <a:duotone>
              <a:prstClr val="black"/>
              <a:srgbClr val="BEE2FA">
                <a:tint val="45000"/>
                <a:satMod val="400000"/>
              </a:srgbClr>
            </a:duotone>
            <a:extLst>
              <a:ext uri="{28A0092B-C50C-407E-A947-70E740481C1C}">
                <a14:useLocalDpi xmlns:a14="http://schemas.microsoft.com/office/drawing/2010/main" xmlns="" val="0"/>
              </a:ext>
            </a:extLst>
          </a:blip>
          <a:stretch>
            <a:fillRect/>
          </a:stretch>
        </p:blipFill>
        <p:spPr>
          <a:xfrm rot="10800000">
            <a:off x="2746150" y="3638549"/>
            <a:ext cx="1097280" cy="1097281"/>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rot="16200000">
            <a:off x="1549911" y="3611916"/>
            <a:ext cx="1097280" cy="1150546"/>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rot="5400000">
            <a:off x="4994152" y="3581437"/>
            <a:ext cx="1097280" cy="1150546"/>
          </a:xfrm>
          <a:prstGeom prst="rect">
            <a:avLst/>
          </a:prstGeom>
        </p:spPr>
      </p:pic>
    </p:spTree>
    <p:extLst>
      <p:ext uri="{BB962C8B-B14F-4D97-AF65-F5344CB8AC3E}">
        <p14:creationId xmlns:p14="http://schemas.microsoft.com/office/powerpoint/2010/main" xmlns="" val="1882973474"/>
      </p:ext>
    </p:extLst>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Making </a:t>
            </a:r>
            <a:r>
              <a:rPr lang="en-US" sz="4000" dirty="0">
                <a:effectLst>
                  <a:outerShdw blurRad="50800" dist="38100" dir="2700000" algn="tl" rotWithShape="0">
                    <a:prstClr val="black">
                      <a:alpha val="40000"/>
                    </a:prstClr>
                  </a:outerShdw>
                </a:effectLst>
                <a:latin typeface="Montreal-Light" pitchFamily="2" charset="0"/>
              </a:rPr>
              <a:t>circulated corners  </a:t>
            </a: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pic>
        <p:nvPicPr>
          <p:cNvPr id="8" name="Picture 7">
            <a:hlinkClick r:id="rId2" action="ppaction://hlinkfile"/>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1988" y="4181680"/>
            <a:ext cx="838200" cy="838200"/>
          </a:xfrm>
          <a:prstGeom prst="rect">
            <a:avLst/>
          </a:prstGeom>
        </p:spPr>
      </p:pic>
      <p:sp>
        <p:nvSpPr>
          <p:cNvPr id="10" name="Content Placeholder 5"/>
          <p:cNvSpPr>
            <a:spLocks noGrp="1"/>
          </p:cNvSpPr>
          <p:nvPr>
            <p:ph idx="1"/>
          </p:nvPr>
        </p:nvSpPr>
        <p:spPr>
          <a:xfrm>
            <a:off x="914399" y="1167653"/>
            <a:ext cx="7315200" cy="4147297"/>
          </a:xfrm>
        </p:spPr>
        <p:txBody>
          <a:bodyPr anchor="t">
            <a:normAutofit fontScale="55000" lnSpcReduction="20000"/>
          </a:bodyPr>
          <a:lstStyle/>
          <a:p>
            <a:pPr marL="0" indent="0" algn="r" rtl="1">
              <a:lnSpc>
                <a:spcPct val="150000"/>
              </a:lnSpc>
              <a:buNone/>
            </a:pPr>
            <a:r>
              <a:rPr lang="fa-IR" sz="3500" dirty="0" smtClean="0">
                <a:effectLst>
                  <a:outerShdw blurRad="38100" dist="38100" dir="2700000" algn="tl">
                    <a:srgbClr val="000000">
                      <a:alpha val="43137"/>
                    </a:srgbClr>
                  </a:outerShdw>
                </a:effectLst>
                <a:cs typeface="B Roya" pitchFamily="2" charset="-78"/>
              </a:rPr>
              <a:t>کد یک مثال را که باید در تگ </a:t>
            </a:r>
            <a:r>
              <a:rPr lang="en-US" sz="3500" dirty="0" smtClean="0">
                <a:effectLst>
                  <a:outerShdw blurRad="38100" dist="38100" dir="2700000" algn="tl">
                    <a:srgbClr val="000000">
                      <a:alpha val="43137"/>
                    </a:srgbClr>
                  </a:outerShdw>
                </a:effectLst>
                <a:cs typeface="B Roya" pitchFamily="2" charset="-78"/>
              </a:rPr>
              <a:t>&lt;div&gt; </a:t>
            </a:r>
            <a:r>
              <a:rPr lang="fa-IR" sz="3500" dirty="0" smtClean="0">
                <a:effectLst>
                  <a:outerShdw blurRad="38100" dist="38100" dir="2700000" algn="tl">
                    <a:srgbClr val="000000">
                      <a:alpha val="43137"/>
                    </a:srgbClr>
                  </a:outerShdw>
                </a:effectLst>
                <a:cs typeface="B Roya" pitchFamily="2" charset="-78"/>
              </a:rPr>
              <a:t> قرار بگیرد را در مثال زیر می بینید :</a:t>
            </a:r>
          </a:p>
          <a:p>
            <a:pPr marL="0" indent="0">
              <a:buNone/>
            </a:pPr>
            <a:r>
              <a:rPr lang="en-US" sz="2000" dirty="0">
                <a:effectLst>
                  <a:outerShdw blurRad="38100" dist="38100" dir="2700000" algn="tl">
                    <a:srgbClr val="000000">
                      <a:alpha val="43137"/>
                    </a:srgbClr>
                  </a:outerShdw>
                </a:effectLst>
                <a:cs typeface="B Roya" pitchFamily="2" charset="-78"/>
              </a:rPr>
              <a:t>&lt;!DOCTYPE html PUBLIC "-//W3C//DTD XHTML 1.0 Transitional//EN" "http://</a:t>
            </a:r>
            <a:r>
              <a:rPr lang="en-US" sz="2000" dirty="0" smtClean="0">
                <a:effectLst>
                  <a:outerShdw blurRad="38100" dist="38100" dir="2700000" algn="tl">
                    <a:srgbClr val="000000">
                      <a:alpha val="43137"/>
                    </a:srgbClr>
                  </a:outerShdw>
                </a:effectLst>
                <a:cs typeface="B Roya" pitchFamily="2" charset="-78"/>
              </a:rPr>
              <a:t>www.w3.org/TR/xhtml1/DTD/xhtml1-transitional.dtd</a:t>
            </a:r>
            <a:r>
              <a:rPr lang="en-US" sz="2000" dirty="0">
                <a:effectLst>
                  <a:outerShdw blurRad="38100" dist="38100" dir="2700000" algn="tl">
                    <a:srgbClr val="000000">
                      <a:alpha val="43137"/>
                    </a:srgbClr>
                  </a:outerShdw>
                </a:effectLst>
                <a:cs typeface="B Roya" pitchFamily="2" charset="-78"/>
              </a:rPr>
              <a:t>"&gt;</a:t>
            </a:r>
          </a:p>
          <a:p>
            <a:pPr marL="0" indent="0">
              <a:buNone/>
            </a:pPr>
            <a:r>
              <a:rPr lang="en-US" sz="2000" dirty="0">
                <a:effectLst>
                  <a:outerShdw blurRad="38100" dist="38100" dir="2700000" algn="tl">
                    <a:srgbClr val="000000">
                      <a:alpha val="43137"/>
                    </a:srgbClr>
                  </a:outerShdw>
                </a:effectLst>
                <a:cs typeface="B Roya" pitchFamily="2" charset="-78"/>
              </a:rPr>
              <a:t>&lt;html </a:t>
            </a:r>
            <a:r>
              <a:rPr lang="en-US" sz="2000" dirty="0" err="1">
                <a:effectLst>
                  <a:outerShdw blurRad="38100" dist="38100" dir="2700000" algn="tl">
                    <a:srgbClr val="000000">
                      <a:alpha val="43137"/>
                    </a:srgbClr>
                  </a:outerShdw>
                </a:effectLst>
                <a:cs typeface="B Roya" pitchFamily="2" charset="-78"/>
              </a:rPr>
              <a:t>xmlns</a:t>
            </a:r>
            <a:r>
              <a:rPr lang="en-US" sz="2000" dirty="0">
                <a:effectLst>
                  <a:outerShdw blurRad="38100" dist="38100" dir="2700000" algn="tl">
                    <a:srgbClr val="000000">
                      <a:alpha val="43137"/>
                    </a:srgbClr>
                  </a:outerShdw>
                </a:effectLst>
                <a:cs typeface="B Roya" pitchFamily="2" charset="-78"/>
              </a:rPr>
              <a:t>="http://www.w3.org/1999/xhtml"&gt;</a:t>
            </a:r>
          </a:p>
          <a:p>
            <a:pPr marL="0" indent="0">
              <a:buNone/>
            </a:pPr>
            <a:r>
              <a:rPr lang="en-US" sz="2000" dirty="0">
                <a:effectLst>
                  <a:outerShdw blurRad="38100" dist="38100" dir="2700000" algn="tl">
                    <a:srgbClr val="000000">
                      <a:alpha val="43137"/>
                    </a:srgbClr>
                  </a:outerShdw>
                </a:effectLst>
                <a:cs typeface="B Roya" pitchFamily="2" charset="-78"/>
              </a:rPr>
              <a:t>&lt;head&gt;</a:t>
            </a:r>
          </a:p>
          <a:p>
            <a:pPr marL="0" indent="0">
              <a:buNone/>
            </a:pPr>
            <a:r>
              <a:rPr lang="en-US" sz="2000" dirty="0">
                <a:effectLst>
                  <a:outerShdw blurRad="38100" dist="38100" dir="2700000" algn="tl">
                    <a:srgbClr val="000000">
                      <a:alpha val="43137"/>
                    </a:srgbClr>
                  </a:outerShdw>
                </a:effectLst>
                <a:cs typeface="B Roya" pitchFamily="2" charset="-78"/>
              </a:rPr>
              <a:t>&lt;</a:t>
            </a:r>
            <a:r>
              <a:rPr lang="en-US" sz="2000" dirty="0" smtClean="0">
                <a:effectLst>
                  <a:outerShdw blurRad="38100" dist="38100" dir="2700000" algn="tl">
                    <a:srgbClr val="000000">
                      <a:alpha val="43137"/>
                    </a:srgbClr>
                  </a:outerShdw>
                </a:effectLst>
                <a:cs typeface="B Roya" pitchFamily="2" charset="-78"/>
              </a:rPr>
              <a:t>title&gt;Rounded corners&lt;/</a:t>
            </a:r>
            <a:r>
              <a:rPr lang="en-US" sz="2000" dirty="0">
                <a:effectLst>
                  <a:outerShdw blurRad="38100" dist="38100" dir="2700000" algn="tl">
                    <a:srgbClr val="000000">
                      <a:alpha val="43137"/>
                    </a:srgbClr>
                  </a:outerShdw>
                </a:effectLst>
                <a:cs typeface="B Roya" pitchFamily="2" charset="-78"/>
              </a:rPr>
              <a:t>title&gt;</a:t>
            </a:r>
          </a:p>
          <a:p>
            <a:pPr marL="0" indent="0">
              <a:buNone/>
            </a:pPr>
            <a:r>
              <a:rPr lang="en-US" sz="2000" dirty="0">
                <a:effectLst>
                  <a:outerShdw blurRad="38100" dist="38100" dir="2700000" algn="tl">
                    <a:srgbClr val="000000">
                      <a:alpha val="43137"/>
                    </a:srgbClr>
                  </a:outerShdw>
                </a:effectLst>
                <a:cs typeface="B Roya" pitchFamily="2" charset="-78"/>
              </a:rPr>
              <a:t>&lt;meta http-</a:t>
            </a:r>
            <a:r>
              <a:rPr lang="en-US" sz="2000" dirty="0" err="1">
                <a:effectLst>
                  <a:outerShdw blurRad="38100" dist="38100" dir="2700000" algn="tl">
                    <a:srgbClr val="000000">
                      <a:alpha val="43137"/>
                    </a:srgbClr>
                  </a:outerShdw>
                </a:effectLst>
                <a:cs typeface="B Roya" pitchFamily="2" charset="-78"/>
              </a:rPr>
              <a:t>equiv</a:t>
            </a:r>
            <a:r>
              <a:rPr lang="en-US" sz="2000" dirty="0">
                <a:effectLst>
                  <a:outerShdw blurRad="38100" dist="38100" dir="2700000" algn="tl">
                    <a:srgbClr val="000000">
                      <a:alpha val="43137"/>
                    </a:srgbClr>
                  </a:outerShdw>
                </a:effectLst>
                <a:cs typeface="B Roya" pitchFamily="2" charset="-78"/>
              </a:rPr>
              <a:t>="Content-Type" content="text/html; charset=utf-8" /&gt;</a:t>
            </a:r>
            <a:endParaRPr lang="fa-IR" sz="2000" dirty="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&lt;link </a:t>
            </a:r>
            <a:r>
              <a:rPr lang="en-US" sz="2000" dirty="0" err="1" smtClean="0">
                <a:effectLst>
                  <a:outerShdw blurRad="38100" dist="38100" dir="2700000" algn="tl">
                    <a:srgbClr val="000000">
                      <a:alpha val="43137"/>
                    </a:srgbClr>
                  </a:outerShdw>
                </a:effectLst>
                <a:cs typeface="B Roya" pitchFamily="2" charset="-78"/>
              </a:rPr>
              <a:t>rel</a:t>
            </a:r>
            <a:r>
              <a:rPr lang="en-US" sz="2000" dirty="0" smtClean="0">
                <a:effectLst>
                  <a:outerShdw blurRad="38100" dist="38100" dir="2700000" algn="tl">
                    <a:srgbClr val="000000">
                      <a:alpha val="43137"/>
                    </a:srgbClr>
                  </a:outerShdw>
                </a:effectLst>
                <a:cs typeface="B Roya" pitchFamily="2" charset="-78"/>
              </a:rPr>
              <a:t>=“</a:t>
            </a:r>
            <a:r>
              <a:rPr lang="en-US" sz="2000" dirty="0" err="1" smtClean="0">
                <a:effectLst>
                  <a:outerShdw blurRad="38100" dist="38100" dir="2700000" algn="tl">
                    <a:srgbClr val="000000">
                      <a:alpha val="43137"/>
                    </a:srgbClr>
                  </a:outerShdw>
                </a:effectLst>
                <a:cs typeface="B Roya" pitchFamily="2" charset="-78"/>
              </a:rPr>
              <a:t>stylesheet</a:t>
            </a:r>
            <a:r>
              <a:rPr lang="en-US" sz="2000" dirty="0" smtClean="0">
                <a:effectLst>
                  <a:outerShdw blurRad="38100" dist="38100" dir="2700000" algn="tl">
                    <a:srgbClr val="000000">
                      <a:alpha val="43137"/>
                    </a:srgbClr>
                  </a:outerShdw>
                </a:effectLst>
                <a:cs typeface="B Roya" pitchFamily="2" charset="-78"/>
              </a:rPr>
              <a:t>” type=“text/</a:t>
            </a:r>
            <a:r>
              <a:rPr lang="en-US" sz="2000" dirty="0" err="1" smtClean="0">
                <a:effectLst>
                  <a:outerShdw blurRad="38100" dist="38100" dir="2700000" algn="tl">
                    <a:srgbClr val="000000">
                      <a:alpha val="43137"/>
                    </a:srgbClr>
                  </a:outerShdw>
                </a:effectLst>
                <a:cs typeface="B Roya" pitchFamily="2" charset="-78"/>
              </a:rPr>
              <a:t>css</a:t>
            </a:r>
            <a:r>
              <a:rPr lang="en-US" sz="2000" dirty="0" smtClean="0">
                <a:effectLst>
                  <a:outerShdw blurRad="38100" dist="38100" dir="2700000" algn="tl">
                    <a:srgbClr val="000000">
                      <a:alpha val="43137"/>
                    </a:srgbClr>
                  </a:outerShdw>
                </a:effectLst>
                <a:cs typeface="B Roya" pitchFamily="2" charset="-78"/>
              </a:rPr>
              <a:t>” </a:t>
            </a:r>
            <a:r>
              <a:rPr lang="en-US" sz="2000" dirty="0" err="1" smtClean="0">
                <a:effectLst>
                  <a:outerShdw blurRad="38100" dist="38100" dir="2700000" algn="tl">
                    <a:srgbClr val="000000">
                      <a:alpha val="43137"/>
                    </a:srgbClr>
                  </a:outerShdw>
                </a:effectLst>
                <a:cs typeface="B Roya" pitchFamily="2" charset="-78"/>
              </a:rPr>
              <a:t>href</a:t>
            </a:r>
            <a:r>
              <a:rPr lang="en-US" sz="2000" dirty="0" smtClean="0">
                <a:effectLst>
                  <a:outerShdw blurRad="38100" dist="38100" dir="2700000" algn="tl">
                    <a:srgbClr val="000000">
                      <a:alpha val="43137"/>
                    </a:srgbClr>
                  </a:outerShdw>
                </a:effectLst>
                <a:cs typeface="B Roya" pitchFamily="2" charset="-78"/>
              </a:rPr>
              <a:t>=“rndbox.css”/&gt;</a:t>
            </a:r>
          </a:p>
          <a:p>
            <a:pPr marL="0" indent="0">
              <a:buNone/>
            </a:pPr>
            <a:r>
              <a:rPr lang="en-US" sz="2000" dirty="0" smtClean="0">
                <a:effectLst>
                  <a:outerShdw blurRad="38100" dist="38100" dir="2700000" algn="tl">
                    <a:srgbClr val="000000">
                      <a:alpha val="43137"/>
                    </a:srgbClr>
                  </a:outerShdw>
                </a:effectLst>
                <a:cs typeface="B Roya" pitchFamily="2" charset="-78"/>
              </a:rPr>
              <a:t>&lt;/</a:t>
            </a:r>
            <a:r>
              <a:rPr lang="en-US" sz="2000" dirty="0">
                <a:effectLst>
                  <a:outerShdw blurRad="38100" dist="38100" dir="2700000" algn="tl">
                    <a:srgbClr val="000000">
                      <a:alpha val="43137"/>
                    </a:srgbClr>
                  </a:outerShdw>
                </a:effectLst>
                <a:cs typeface="B Roya" pitchFamily="2" charset="-78"/>
              </a:rPr>
              <a:t>head&gt;</a:t>
            </a:r>
          </a:p>
          <a:p>
            <a:pPr marL="0" indent="0">
              <a:buNone/>
            </a:pPr>
            <a:r>
              <a:rPr lang="en-US" sz="2000" dirty="0">
                <a:effectLst>
                  <a:outerShdw blurRad="38100" dist="38100" dir="2700000" algn="tl">
                    <a:srgbClr val="000000">
                      <a:alpha val="43137"/>
                    </a:srgbClr>
                  </a:outerShdw>
                </a:effectLst>
                <a:cs typeface="B Roya" pitchFamily="2" charset="-78"/>
              </a:rPr>
              <a:t>&lt;body&gt;</a:t>
            </a:r>
          </a:p>
          <a:p>
            <a:pPr marL="0" indent="0">
              <a:buNone/>
            </a:pPr>
            <a:r>
              <a:rPr lang="en-US" sz="2000" dirty="0" smtClean="0">
                <a:effectLst>
                  <a:outerShdw blurRad="38100" dist="38100" dir="2700000" algn="tl">
                    <a:srgbClr val="000000">
                      <a:alpha val="43137"/>
                    </a:srgbClr>
                  </a:outerShdw>
                </a:effectLst>
                <a:cs typeface="B Roya" pitchFamily="2" charset="-78"/>
              </a:rPr>
              <a:t>&lt;div class=“</a:t>
            </a:r>
            <a:r>
              <a:rPr lang="en-US" sz="2000" dirty="0" err="1" smtClean="0">
                <a:effectLst>
                  <a:outerShdw blurRad="38100" dist="38100" dir="2700000" algn="tl">
                    <a:srgbClr val="000000">
                      <a:alpha val="43137"/>
                    </a:srgbClr>
                  </a:outerShdw>
                </a:effectLst>
                <a:cs typeface="B Roya" pitchFamily="2" charset="-78"/>
              </a:rPr>
              <a:t>rndbox</a:t>
            </a:r>
            <a:r>
              <a:rPr lang="en-US" sz="2000" dirty="0" smtClean="0">
                <a:effectLst>
                  <a:outerShdw blurRad="38100" dist="38100" dir="2700000" algn="tl">
                    <a:srgbClr val="000000">
                      <a:alpha val="43137"/>
                    </a:srgbClr>
                  </a:outerShdw>
                </a:effectLst>
                <a:cs typeface="B Roya" pitchFamily="2" charset="-78"/>
              </a:rPr>
              <a:t>”&gt;</a:t>
            </a:r>
          </a:p>
          <a:p>
            <a:pPr marL="0" indent="0">
              <a:buNone/>
            </a:pPr>
            <a:r>
              <a:rPr lang="en-US" sz="2000" dirty="0" smtClean="0">
                <a:effectLst>
                  <a:outerShdw blurRad="38100" dist="38100" dir="2700000" algn="tl">
                    <a:srgbClr val="000000">
                      <a:alpha val="43137"/>
                    </a:srgbClr>
                  </a:outerShdw>
                </a:effectLst>
                <a:cs typeface="B Roya" pitchFamily="2" charset="-78"/>
              </a:rPr>
              <a:t>&lt;div class=“</a:t>
            </a:r>
            <a:r>
              <a:rPr lang="en-US" sz="2000" dirty="0" err="1" smtClean="0">
                <a:effectLst>
                  <a:outerShdw blurRad="38100" dist="38100" dir="2700000" algn="tl">
                    <a:srgbClr val="000000">
                      <a:alpha val="43137"/>
                    </a:srgbClr>
                  </a:outerShdw>
                </a:effectLst>
                <a:cs typeface="B Roya" pitchFamily="2" charset="-78"/>
              </a:rPr>
              <a:t>rndtop</a:t>
            </a:r>
            <a:r>
              <a:rPr lang="en-US" sz="2000" dirty="0" smtClean="0">
                <a:effectLst>
                  <a:outerShdw blurRad="38100" dist="38100" dir="2700000" algn="tl">
                    <a:srgbClr val="000000">
                      <a:alpha val="43137"/>
                    </a:srgbClr>
                  </a:outerShdw>
                </a:effectLst>
                <a:cs typeface="B Roya" pitchFamily="2" charset="-78"/>
              </a:rPr>
              <a:t>”&gt;&lt;</a:t>
            </a:r>
            <a:r>
              <a:rPr lang="en-US" sz="2000" dirty="0" err="1" smtClean="0">
                <a:effectLst>
                  <a:outerShdw blurRad="38100" dist="38100" dir="2700000" algn="tl">
                    <a:srgbClr val="000000">
                      <a:alpha val="43137"/>
                    </a:srgbClr>
                  </a:outerShdw>
                </a:effectLst>
                <a:cs typeface="B Roya" pitchFamily="2" charset="-78"/>
              </a:rPr>
              <a:t>img</a:t>
            </a:r>
            <a:r>
              <a:rPr lang="en-US" sz="2000" dirty="0" smtClean="0">
                <a:effectLst>
                  <a:outerShdw blurRad="38100" dist="38100" dir="2700000" algn="tl">
                    <a:srgbClr val="000000">
                      <a:alpha val="43137"/>
                    </a:srgbClr>
                  </a:outerShdw>
                </a:effectLst>
                <a:cs typeface="B Roya" pitchFamily="2" charset="-78"/>
              </a:rPr>
              <a:t> </a:t>
            </a:r>
            <a:r>
              <a:rPr lang="en-US" sz="2000" dirty="0" err="1" smtClean="0">
                <a:effectLst>
                  <a:outerShdw blurRad="38100" dist="38100" dir="2700000" algn="tl">
                    <a:srgbClr val="000000">
                      <a:alpha val="43137"/>
                    </a:srgbClr>
                  </a:outerShdw>
                </a:effectLst>
                <a:cs typeface="B Roya" pitchFamily="2" charset="-78"/>
              </a:rPr>
              <a:t>src</a:t>
            </a:r>
            <a:r>
              <a:rPr lang="en-US" sz="2000" dirty="0" smtClean="0">
                <a:effectLst>
                  <a:outerShdw blurRad="38100" dist="38100" dir="2700000" algn="tl">
                    <a:srgbClr val="000000">
                      <a:alpha val="43137"/>
                    </a:srgbClr>
                  </a:outerShdw>
                </a:effectLst>
                <a:cs typeface="B Roya" pitchFamily="2" charset="-78"/>
              </a:rPr>
              <a:t>=“topleft.gif” alt=“” width=“30” height=“30” /&gt;&lt;/div&gt;</a:t>
            </a:r>
          </a:p>
          <a:p>
            <a:pPr marL="0" indent="0">
              <a:buNone/>
            </a:pPr>
            <a:r>
              <a:rPr lang="en-US" sz="2000" dirty="0" smtClean="0">
                <a:effectLst>
                  <a:outerShdw blurRad="38100" dist="38100" dir="2700000" algn="tl">
                    <a:srgbClr val="000000">
                      <a:alpha val="43137"/>
                    </a:srgbClr>
                  </a:outerShdw>
                </a:effectLst>
                <a:cs typeface="B Roya" pitchFamily="2" charset="-78"/>
              </a:rPr>
              <a:t>&lt;p&gt;here is the location of the text&lt;/p&gt;</a:t>
            </a:r>
          </a:p>
          <a:p>
            <a:pPr marL="0" indent="0">
              <a:buNone/>
            </a:pPr>
            <a:r>
              <a:rPr lang="en-US" sz="2000" dirty="0" smtClean="0">
                <a:effectLst>
                  <a:outerShdw blurRad="38100" dist="38100" dir="2700000" algn="tl">
                    <a:srgbClr val="000000">
                      <a:alpha val="43137"/>
                    </a:srgbClr>
                  </a:outerShdw>
                </a:effectLst>
                <a:cs typeface="B Roya" pitchFamily="2" charset="-78"/>
              </a:rPr>
              <a:t>&lt;div class=“</a:t>
            </a:r>
            <a:r>
              <a:rPr lang="en-US" sz="2000" dirty="0" err="1" smtClean="0">
                <a:effectLst>
                  <a:outerShdw blurRad="38100" dist="38100" dir="2700000" algn="tl">
                    <a:srgbClr val="000000">
                      <a:alpha val="43137"/>
                    </a:srgbClr>
                  </a:outerShdw>
                </a:effectLst>
                <a:cs typeface="B Roya" pitchFamily="2" charset="-78"/>
              </a:rPr>
              <a:t>rndbottom</a:t>
            </a:r>
            <a:r>
              <a:rPr lang="en-US" sz="2000" dirty="0" smtClean="0">
                <a:effectLst>
                  <a:outerShdw blurRad="38100" dist="38100" dir="2700000" algn="tl">
                    <a:srgbClr val="000000">
                      <a:alpha val="43137"/>
                    </a:srgbClr>
                  </a:outerShdw>
                </a:effectLst>
                <a:cs typeface="B Roya" pitchFamily="2" charset="-78"/>
              </a:rPr>
              <a:t>”&gt;&lt;</a:t>
            </a:r>
            <a:r>
              <a:rPr lang="en-US" sz="2000" dirty="0" err="1" smtClean="0">
                <a:effectLst>
                  <a:outerShdw blurRad="38100" dist="38100" dir="2700000" algn="tl">
                    <a:srgbClr val="000000">
                      <a:alpha val="43137"/>
                    </a:srgbClr>
                  </a:outerShdw>
                </a:effectLst>
                <a:cs typeface="B Roya" pitchFamily="2" charset="-78"/>
              </a:rPr>
              <a:t>img</a:t>
            </a:r>
            <a:r>
              <a:rPr lang="en-US" sz="2000" dirty="0" smtClean="0">
                <a:effectLst>
                  <a:outerShdw blurRad="38100" dist="38100" dir="2700000" algn="tl">
                    <a:srgbClr val="000000">
                      <a:alpha val="43137"/>
                    </a:srgbClr>
                  </a:outerShdw>
                </a:effectLst>
                <a:cs typeface="B Roya" pitchFamily="2" charset="-78"/>
              </a:rPr>
              <a:t> </a:t>
            </a:r>
            <a:r>
              <a:rPr lang="en-US" sz="2000" dirty="0" err="1" smtClean="0">
                <a:effectLst>
                  <a:outerShdw blurRad="38100" dist="38100" dir="2700000" algn="tl">
                    <a:srgbClr val="000000">
                      <a:alpha val="43137"/>
                    </a:srgbClr>
                  </a:outerShdw>
                </a:effectLst>
                <a:cs typeface="B Roya" pitchFamily="2" charset="-78"/>
              </a:rPr>
              <a:t>src</a:t>
            </a:r>
            <a:r>
              <a:rPr lang="en-US" sz="2000" dirty="0" smtClean="0">
                <a:effectLst>
                  <a:outerShdw blurRad="38100" dist="38100" dir="2700000" algn="tl">
                    <a:srgbClr val="000000">
                      <a:alpha val="43137"/>
                    </a:srgbClr>
                  </a:outerShdw>
                </a:effectLst>
                <a:cs typeface="B Roya" pitchFamily="2" charset="-78"/>
              </a:rPr>
              <a:t>=“bottomleft.gif” alt=“” width=“30” height=“30”/&gt;&lt;/div&gt;</a:t>
            </a:r>
            <a:endParaRPr lang="en-US" sz="2000" dirty="0">
              <a:effectLst>
                <a:outerShdw blurRad="38100" dist="38100" dir="2700000" algn="tl">
                  <a:srgbClr val="000000">
                    <a:alpha val="43137"/>
                  </a:srgbClr>
                </a:outerShdw>
              </a:effectLst>
              <a:cs typeface="B Roya" pitchFamily="2" charset="-78"/>
            </a:endParaRPr>
          </a:p>
          <a:p>
            <a:pPr marL="0" indent="0">
              <a:buNone/>
            </a:pPr>
            <a:r>
              <a:rPr lang="en-US" sz="2000" dirty="0">
                <a:effectLst>
                  <a:outerShdw blurRad="38100" dist="38100" dir="2700000" algn="tl">
                    <a:srgbClr val="000000">
                      <a:alpha val="43137"/>
                    </a:srgbClr>
                  </a:outerShdw>
                </a:effectLst>
                <a:cs typeface="B Roya" pitchFamily="2" charset="-78"/>
              </a:rPr>
              <a:t>&lt;/body&gt;</a:t>
            </a:r>
          </a:p>
          <a:p>
            <a:pPr marL="0" indent="0">
              <a:buNone/>
            </a:pPr>
            <a:r>
              <a:rPr lang="en-US" sz="2000" dirty="0" smtClean="0">
                <a:effectLst>
                  <a:outerShdw blurRad="38100" dist="38100" dir="2700000" algn="tl">
                    <a:srgbClr val="000000">
                      <a:alpha val="43137"/>
                    </a:srgbClr>
                  </a:outerShdw>
                </a:effectLst>
                <a:cs typeface="B Roya" pitchFamily="2" charset="-78"/>
              </a:rPr>
              <a:t>&lt;/</a:t>
            </a:r>
            <a:r>
              <a:rPr lang="en-US" sz="2000" dirty="0">
                <a:effectLst>
                  <a:outerShdw blurRad="38100" dist="38100" dir="2700000" algn="tl">
                    <a:srgbClr val="000000">
                      <a:alpha val="43137"/>
                    </a:srgbClr>
                  </a:outerShdw>
                </a:effectLst>
                <a:cs typeface="B Roya" pitchFamily="2" charset="-78"/>
              </a:rPr>
              <a:t>html&gt; </a:t>
            </a:r>
          </a:p>
        </p:txBody>
      </p:sp>
      <p:sp>
        <p:nvSpPr>
          <p:cNvPr id="6" name="TextBox 5"/>
          <p:cNvSpPr txBox="1"/>
          <p:nvPr/>
        </p:nvSpPr>
        <p:spPr>
          <a:xfrm>
            <a:off x="457200" y="1219537"/>
            <a:ext cx="2972212" cy="369332"/>
          </a:xfrm>
          <a:prstGeom prst="rect">
            <a:avLst/>
          </a:prstGeom>
          <a:noFill/>
        </p:spPr>
        <p:txBody>
          <a:bodyPr wrap="square" rtlCol="0">
            <a:spAutoFit/>
          </a:bodyPr>
          <a:lstStyle/>
          <a:p>
            <a:r>
              <a:rPr lang="en-US" dirty="0" smtClean="0">
                <a:solidFill>
                  <a:schemeClr val="bg1"/>
                </a:solidFill>
              </a:rPr>
              <a:t>File:div.html</a:t>
            </a:r>
            <a:endParaRPr lang="en-US" dirty="0">
              <a:solidFill>
                <a:schemeClr val="bg1"/>
              </a:solidFill>
            </a:endParaRPr>
          </a:p>
        </p:txBody>
      </p:sp>
    </p:spTree>
    <p:extLst>
      <p:ext uri="{BB962C8B-B14F-4D97-AF65-F5344CB8AC3E}">
        <p14:creationId xmlns:p14="http://schemas.microsoft.com/office/powerpoint/2010/main" xmlns="" val="3541479692"/>
      </p:ext>
    </p:extLst>
  </p:cSld>
  <p:clrMapOvr>
    <a:masterClrMapping/>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Making </a:t>
            </a:r>
            <a:r>
              <a:rPr lang="en-US" sz="4000" dirty="0">
                <a:effectLst>
                  <a:outerShdw blurRad="50800" dist="38100" dir="2700000" algn="tl" rotWithShape="0">
                    <a:prstClr val="black">
                      <a:alpha val="40000"/>
                    </a:prstClr>
                  </a:outerShdw>
                </a:effectLst>
                <a:latin typeface="Montreal-Light" pitchFamily="2" charset="0"/>
              </a:rPr>
              <a:t>circulated corners  </a:t>
            </a: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399" y="1167653"/>
            <a:ext cx="7315200" cy="4147297"/>
          </a:xfrm>
        </p:spPr>
        <p:txBody>
          <a:bodyPr anchor="t">
            <a:normAutofit/>
          </a:bodyPr>
          <a:lstStyle/>
          <a:p>
            <a:pPr marL="0" indent="0" algn="r" rtl="1">
              <a:lnSpc>
                <a:spcPct val="150000"/>
              </a:lnSpc>
              <a:buNone/>
            </a:pPr>
            <a:r>
              <a:rPr lang="fa-IR" sz="1900" dirty="0" smtClean="0">
                <a:effectLst>
                  <a:outerShdw blurRad="38100" dist="38100" dir="2700000" algn="tl">
                    <a:srgbClr val="000000">
                      <a:alpha val="43137"/>
                    </a:srgbClr>
                  </a:outerShdw>
                </a:effectLst>
                <a:cs typeface="B Roya" pitchFamily="2" charset="-78"/>
              </a:rPr>
              <a:t>همچنین برای این کار باید از دو کلاس </a:t>
            </a:r>
            <a:r>
              <a:rPr lang="en-US" sz="1900" dirty="0" err="1" smtClean="0">
                <a:effectLst>
                  <a:outerShdw blurRad="38100" dist="38100" dir="2700000" algn="tl">
                    <a:srgbClr val="000000">
                      <a:alpha val="43137"/>
                    </a:srgbClr>
                  </a:outerShdw>
                </a:effectLst>
                <a:cs typeface="B Roya" pitchFamily="2" charset="-78"/>
              </a:rPr>
              <a:t>mdbottom</a:t>
            </a:r>
            <a:r>
              <a:rPr lang="fa-IR" sz="1900" dirty="0" smtClean="0">
                <a:effectLst>
                  <a:outerShdw blurRad="38100" dist="38100" dir="2700000" algn="tl">
                    <a:srgbClr val="000000">
                      <a:alpha val="43137"/>
                    </a:srgbClr>
                  </a:outerShdw>
                </a:effectLst>
                <a:cs typeface="B Roya" pitchFamily="2" charset="-78"/>
              </a:rPr>
              <a:t>  و  </a:t>
            </a:r>
            <a:r>
              <a:rPr lang="en-US" sz="1900" dirty="0" err="1" smtClean="0">
                <a:effectLst>
                  <a:outerShdw blurRad="38100" dist="38100" dir="2700000" algn="tl">
                    <a:srgbClr val="000000">
                      <a:alpha val="43137"/>
                    </a:srgbClr>
                  </a:outerShdw>
                </a:effectLst>
                <a:cs typeface="B Roya" pitchFamily="2" charset="-78"/>
              </a:rPr>
              <a:t>rndtop</a:t>
            </a:r>
            <a:r>
              <a:rPr lang="fa-IR" sz="1900" dirty="0" smtClean="0">
                <a:effectLst>
                  <a:outerShdw blurRad="38100" dist="38100" dir="2700000" algn="tl">
                    <a:srgbClr val="000000">
                      <a:alpha val="43137"/>
                    </a:srgbClr>
                  </a:outerShdw>
                </a:effectLst>
                <a:cs typeface="B Roya" pitchFamily="2" charset="-78"/>
              </a:rPr>
              <a:t> در یک فایل با پسوند</a:t>
            </a:r>
            <a:r>
              <a:rPr lang="en-US" sz="1900" dirty="0" smtClean="0">
                <a:effectLst>
                  <a:outerShdw blurRad="38100" dist="38100" dir="2700000" algn="tl">
                    <a:srgbClr val="000000">
                      <a:alpha val="43137"/>
                    </a:srgbClr>
                  </a:outerShdw>
                </a:effectLst>
                <a:cs typeface="B Roya" pitchFamily="2" charset="-78"/>
              </a:rPr>
              <a:t>  </a:t>
            </a:r>
            <a:r>
              <a:rPr lang="en-US" sz="1900" dirty="0" err="1" smtClean="0">
                <a:effectLst>
                  <a:outerShdw blurRad="38100" dist="38100" dir="2700000" algn="tl">
                    <a:srgbClr val="000000">
                      <a:alpha val="43137"/>
                    </a:srgbClr>
                  </a:outerShdw>
                </a:effectLst>
                <a:cs typeface="B Roya" pitchFamily="2" charset="-78"/>
              </a:rPr>
              <a:t>css</a:t>
            </a:r>
            <a:r>
              <a:rPr lang="fa-IR" sz="1900" dirty="0" smtClean="0">
                <a:effectLst>
                  <a:outerShdw blurRad="38100" dist="38100" dir="2700000" algn="tl">
                    <a:srgbClr val="000000">
                      <a:alpha val="43137"/>
                    </a:srgbClr>
                  </a:outerShdw>
                </a:effectLst>
                <a:cs typeface="B Roya" pitchFamily="2" charset="-78"/>
              </a:rPr>
              <a:t> استفاده کرد که به شرح زیر است :</a:t>
            </a:r>
          </a:p>
          <a:p>
            <a:pPr marL="0" indent="0">
              <a:buNone/>
            </a:pPr>
            <a:r>
              <a:rPr lang="en-US" sz="2000" dirty="0" smtClean="0">
                <a:effectLst>
                  <a:outerShdw blurRad="38100" dist="38100" dir="2700000" algn="tl">
                    <a:srgbClr val="000000">
                      <a:alpha val="43137"/>
                    </a:srgbClr>
                  </a:outerShdw>
                </a:effectLst>
                <a:cs typeface="B Roya" pitchFamily="2" charset="-78"/>
              </a:rPr>
              <a:t>.</a:t>
            </a:r>
            <a:r>
              <a:rPr lang="en-US" sz="2000" dirty="0" err="1" smtClean="0">
                <a:effectLst>
                  <a:outerShdw blurRad="38100" dist="38100" dir="2700000" algn="tl">
                    <a:srgbClr val="000000">
                      <a:alpha val="43137"/>
                    </a:srgbClr>
                  </a:outerShdw>
                </a:effectLst>
                <a:cs typeface="B Roya" pitchFamily="2" charset="-78"/>
              </a:rPr>
              <a:t>rndbox</a:t>
            </a:r>
            <a:r>
              <a:rPr lang="en-US" sz="2000" dirty="0" smtClean="0">
                <a:effectLst>
                  <a:outerShdw blurRad="38100" dist="38100" dir="2700000" algn="tl">
                    <a:srgbClr val="000000">
                      <a:alpha val="43137"/>
                    </a:srgbClr>
                  </a:outerShdw>
                </a:effectLst>
                <a:cs typeface="B Roya" pitchFamily="2" charset="-78"/>
              </a:rPr>
              <a:t> </a:t>
            </a:r>
            <a:r>
              <a:rPr lang="fa-IR" sz="2000" dirty="0" smtClean="0">
                <a:effectLst>
                  <a:outerShdw blurRad="38100" dist="38100" dir="2700000" algn="tl">
                    <a:srgbClr val="000000">
                      <a:alpha val="43137"/>
                    </a:srgbClr>
                  </a:outerShdw>
                </a:effectLst>
                <a:cs typeface="B Roya" pitchFamily="2" charset="-78"/>
              </a:rPr>
              <a:t>}</a:t>
            </a:r>
            <a:endParaRPr lang="en-US" sz="2000" dirty="0" smtClean="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background: #C6D9EA; </a:t>
            </a:r>
          </a:p>
          <a:p>
            <a:pPr marL="0" indent="0">
              <a:buNone/>
            </a:pPr>
            <a:r>
              <a:rPr lang="en-US" sz="2000" dirty="0" smtClean="0">
                <a:effectLst>
                  <a:outerShdw blurRad="38100" dist="38100" dir="2700000" algn="tl">
                    <a:srgbClr val="000000">
                      <a:alpha val="43137"/>
                    </a:srgbClr>
                  </a:outerShdw>
                </a:effectLst>
                <a:cs typeface="B Roya" pitchFamily="2" charset="-78"/>
              </a:rPr>
              <a:t>width: 300px</a:t>
            </a:r>
            <a:r>
              <a:rPr lang="en-US" sz="2000" dirty="0">
                <a:effectLst>
                  <a:outerShdw blurRad="38100" dist="38100" dir="2700000" algn="tl">
                    <a:srgbClr val="000000">
                      <a:alpha val="43137"/>
                    </a:srgbClr>
                  </a:outerShdw>
                </a:effectLst>
                <a:cs typeface="B Roya" pitchFamily="2" charset="-78"/>
              </a:rPr>
              <a:t>;</a:t>
            </a:r>
            <a:r>
              <a:rPr lang="fa-IR" sz="2000" dirty="0">
                <a:effectLst>
                  <a:outerShdw blurRad="38100" dist="38100" dir="2700000" algn="tl">
                    <a:srgbClr val="000000">
                      <a:alpha val="43137"/>
                    </a:srgbClr>
                  </a:outerShdw>
                </a:effectLst>
                <a:cs typeface="B Roya" pitchFamily="2" charset="-78"/>
              </a:rPr>
              <a:t> </a:t>
            </a:r>
            <a:endParaRPr lang="en-US" sz="2000" dirty="0" smtClean="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Font: 11px Verdana, Arial, Helvetica, sans-serif;</a:t>
            </a:r>
          </a:p>
          <a:p>
            <a:pPr marL="0" indent="0">
              <a:buNone/>
            </a:pPr>
            <a:r>
              <a:rPr lang="en-US" sz="2000" dirty="0" smtClean="0">
                <a:effectLst>
                  <a:outerShdw blurRad="38100" dist="38100" dir="2700000" algn="tl">
                    <a:srgbClr val="000000">
                      <a:alpha val="43137"/>
                    </a:srgbClr>
                  </a:outerShdw>
                </a:effectLst>
                <a:cs typeface="B Roya" pitchFamily="2" charset="-78"/>
              </a:rPr>
              <a:t>Color: #000033;</a:t>
            </a:r>
          </a:p>
          <a:p>
            <a:pPr marL="0" indent="0">
              <a:buNone/>
            </a:pPr>
            <a:r>
              <a:rPr lang="fa-IR" sz="2000" dirty="0" smtClean="0">
                <a:effectLst>
                  <a:outerShdw blurRad="38100" dist="38100" dir="2700000" algn="tl">
                    <a:srgbClr val="000000">
                      <a:alpha val="43137"/>
                    </a:srgbClr>
                  </a:outerShdw>
                </a:effectLst>
                <a:cs typeface="B Roya" pitchFamily="2" charset="-78"/>
              </a:rPr>
              <a:t>{</a:t>
            </a:r>
            <a:endParaRPr lang="en-US" sz="2000" dirty="0"/>
          </a:p>
          <a:p>
            <a:pPr marL="0" indent="0" algn="l">
              <a:buNone/>
            </a:pPr>
            <a:endParaRPr lang="en-US" sz="2000" dirty="0">
              <a:effectLst>
                <a:outerShdw blurRad="38100" dist="38100" dir="2700000" algn="tl">
                  <a:srgbClr val="000000">
                    <a:alpha val="43137"/>
                  </a:srgbClr>
                </a:outerShdw>
              </a:effectLst>
              <a:cs typeface="B Roya" pitchFamily="2" charset="-78"/>
            </a:endParaRPr>
          </a:p>
        </p:txBody>
      </p:sp>
      <p:sp>
        <p:nvSpPr>
          <p:cNvPr id="5" name="TextBox 4"/>
          <p:cNvSpPr txBox="1"/>
          <p:nvPr/>
        </p:nvSpPr>
        <p:spPr>
          <a:xfrm>
            <a:off x="950139" y="1676343"/>
            <a:ext cx="2972212" cy="369332"/>
          </a:xfrm>
          <a:prstGeom prst="rect">
            <a:avLst/>
          </a:prstGeom>
          <a:noFill/>
        </p:spPr>
        <p:txBody>
          <a:bodyPr wrap="square" rtlCol="0">
            <a:spAutoFit/>
          </a:bodyPr>
          <a:lstStyle/>
          <a:p>
            <a:r>
              <a:rPr lang="en-US" dirty="0" smtClean="0">
                <a:solidFill>
                  <a:schemeClr val="bg1"/>
                </a:solidFill>
              </a:rPr>
              <a:t>File:rndbox.css</a:t>
            </a:r>
            <a:endParaRPr lang="en-US" dirty="0">
              <a:solidFill>
                <a:schemeClr val="bg1"/>
              </a:solidFill>
            </a:endParaRPr>
          </a:p>
        </p:txBody>
      </p:sp>
    </p:spTree>
    <p:extLst>
      <p:ext uri="{BB962C8B-B14F-4D97-AF65-F5344CB8AC3E}">
        <p14:creationId xmlns:p14="http://schemas.microsoft.com/office/powerpoint/2010/main" xmlns="" val="3063683719"/>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Making </a:t>
            </a:r>
            <a:r>
              <a:rPr lang="en-US" sz="4000" dirty="0">
                <a:effectLst>
                  <a:outerShdw blurRad="50800" dist="38100" dir="2700000" algn="tl" rotWithShape="0">
                    <a:prstClr val="black">
                      <a:alpha val="40000"/>
                    </a:prstClr>
                  </a:outerShdw>
                </a:effectLst>
                <a:latin typeface="Montreal-Light" pitchFamily="2" charset="0"/>
              </a:rPr>
              <a:t>circulated corners  </a:t>
            </a: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399" y="1733550"/>
            <a:ext cx="7315200" cy="4147297"/>
          </a:xfrm>
        </p:spPr>
        <p:txBody>
          <a:bodyPr anchor="t">
            <a:normAutofit/>
          </a:bodyPr>
          <a:lstStyle/>
          <a:p>
            <a:pPr marL="0" indent="0">
              <a:buNone/>
            </a:pPr>
            <a:r>
              <a:rPr lang="en-US" sz="1600" dirty="0" smtClean="0">
                <a:effectLst>
                  <a:outerShdw blurRad="38100" dist="38100" dir="2700000" algn="tl">
                    <a:srgbClr val="000000">
                      <a:alpha val="43137"/>
                    </a:srgbClr>
                  </a:outerShdw>
                </a:effectLst>
                <a:cs typeface="B Roya" pitchFamily="2" charset="-78"/>
              </a:rPr>
              <a:t>.</a:t>
            </a:r>
            <a:r>
              <a:rPr lang="en-US" sz="1600" dirty="0" err="1" smtClean="0">
                <a:effectLst>
                  <a:outerShdw blurRad="38100" dist="38100" dir="2700000" algn="tl">
                    <a:srgbClr val="000000">
                      <a:alpha val="43137"/>
                    </a:srgbClr>
                  </a:outerShdw>
                </a:effectLst>
                <a:cs typeface="B Roya" pitchFamily="2" charset="-78"/>
              </a:rPr>
              <a:t>rndtop</a:t>
            </a:r>
            <a:r>
              <a:rPr lang="en-US" sz="1600" dirty="0" smtClean="0">
                <a:effectLst>
                  <a:outerShdw blurRad="38100" dist="38100" dir="2700000" algn="tl">
                    <a:srgbClr val="000000">
                      <a:alpha val="43137"/>
                    </a:srgbClr>
                  </a:outerShdw>
                </a:effectLst>
                <a:cs typeface="B Roya" pitchFamily="2" charset="-78"/>
              </a:rPr>
              <a:t> </a:t>
            </a:r>
            <a:r>
              <a:rPr lang="fa-IR" sz="1600" dirty="0" smtClean="0">
                <a:effectLst>
                  <a:outerShdw blurRad="38100" dist="38100" dir="2700000" algn="tl">
                    <a:srgbClr val="000000">
                      <a:alpha val="43137"/>
                    </a:srgbClr>
                  </a:outerShdw>
                </a:effectLst>
                <a:cs typeface="B Roya" pitchFamily="2" charset="-78"/>
              </a:rPr>
              <a:t>}</a:t>
            </a:r>
            <a:endParaRPr lang="en-US" sz="1600" dirty="0" smtClean="0">
              <a:effectLst>
                <a:outerShdw blurRad="38100" dist="38100" dir="2700000" algn="tl">
                  <a:srgbClr val="000000">
                    <a:alpha val="43137"/>
                  </a:srgbClr>
                </a:outerShdw>
              </a:effectLst>
              <a:cs typeface="B Roya" pitchFamily="2" charset="-78"/>
            </a:endParaRPr>
          </a:p>
          <a:p>
            <a:pPr marL="0" indent="0">
              <a:buNone/>
            </a:pPr>
            <a:r>
              <a:rPr lang="en-US" sz="1600" dirty="0" smtClean="0">
                <a:effectLst>
                  <a:outerShdw blurRad="38100" dist="38100" dir="2700000" algn="tl">
                    <a:srgbClr val="000000">
                      <a:alpha val="43137"/>
                    </a:srgbClr>
                  </a:outerShdw>
                </a:effectLst>
                <a:cs typeface="B Roya" pitchFamily="2" charset="-78"/>
              </a:rPr>
              <a:t>background: </a:t>
            </a:r>
            <a:r>
              <a:rPr lang="en-US" sz="1600" dirty="0" err="1" smtClean="0">
                <a:effectLst>
                  <a:outerShdw blurRad="38100" dist="38100" dir="2700000" algn="tl">
                    <a:srgbClr val="000000">
                      <a:alpha val="43137"/>
                    </a:srgbClr>
                  </a:outerShdw>
                </a:effectLst>
                <a:cs typeface="B Roya" pitchFamily="2" charset="-78"/>
              </a:rPr>
              <a:t>url</a:t>
            </a:r>
            <a:r>
              <a:rPr lang="en-US" sz="1600" dirty="0" smtClean="0">
                <a:effectLst>
                  <a:outerShdw blurRad="38100" dist="38100" dir="2700000" algn="tl">
                    <a:srgbClr val="000000">
                      <a:alpha val="43137"/>
                    </a:srgbClr>
                  </a:outerShdw>
                </a:effectLst>
                <a:cs typeface="B Roya" pitchFamily="2" charset="-78"/>
              </a:rPr>
              <a:t>(topright.gif) no-repeat right top;</a:t>
            </a:r>
            <a:endParaRPr lang="en-US" sz="1600" dirty="0"/>
          </a:p>
          <a:p>
            <a:pPr marL="0" indent="0">
              <a:buNone/>
            </a:pPr>
            <a:r>
              <a:rPr lang="fa-IR" sz="1600" dirty="0">
                <a:effectLst>
                  <a:outerShdw blurRad="38100" dist="38100" dir="2700000" algn="tl">
                    <a:srgbClr val="000000">
                      <a:alpha val="43137"/>
                    </a:srgbClr>
                  </a:outerShdw>
                </a:effectLst>
                <a:cs typeface="B Roya" pitchFamily="2" charset="-78"/>
              </a:rPr>
              <a:t>{</a:t>
            </a:r>
            <a:endParaRPr lang="en-US" sz="1600" dirty="0"/>
          </a:p>
          <a:p>
            <a:pPr marL="0" indent="0">
              <a:buNone/>
            </a:pPr>
            <a:r>
              <a:rPr lang="en-US" sz="1600" dirty="0" smtClean="0">
                <a:effectLst>
                  <a:outerShdw blurRad="38100" dist="38100" dir="2700000" algn="tl">
                    <a:srgbClr val="000000">
                      <a:alpha val="43137"/>
                    </a:srgbClr>
                  </a:outerShdw>
                </a:effectLst>
                <a:cs typeface="B Roya" pitchFamily="2" charset="-78"/>
              </a:rPr>
              <a:t>.</a:t>
            </a:r>
            <a:r>
              <a:rPr lang="en-US" sz="1600" dirty="0" err="1" smtClean="0">
                <a:effectLst>
                  <a:outerShdw blurRad="38100" dist="38100" dir="2700000" algn="tl">
                    <a:srgbClr val="000000">
                      <a:alpha val="43137"/>
                    </a:srgbClr>
                  </a:outerShdw>
                </a:effectLst>
                <a:cs typeface="B Roya" pitchFamily="2" charset="-78"/>
              </a:rPr>
              <a:t>rndbottom</a:t>
            </a:r>
            <a:r>
              <a:rPr lang="en-US" sz="1600" dirty="0" smtClean="0">
                <a:effectLst>
                  <a:outerShdw blurRad="38100" dist="38100" dir="2700000" algn="tl">
                    <a:srgbClr val="000000">
                      <a:alpha val="43137"/>
                    </a:srgbClr>
                  </a:outerShdw>
                </a:effectLst>
                <a:cs typeface="B Roya" pitchFamily="2" charset="-78"/>
              </a:rPr>
              <a:t> </a:t>
            </a:r>
            <a:r>
              <a:rPr lang="fa-IR" sz="1600" dirty="0">
                <a:effectLst>
                  <a:outerShdw blurRad="38100" dist="38100" dir="2700000" algn="tl">
                    <a:srgbClr val="000000">
                      <a:alpha val="43137"/>
                    </a:srgbClr>
                  </a:outerShdw>
                </a:effectLst>
                <a:cs typeface="B Roya" pitchFamily="2" charset="-78"/>
              </a:rPr>
              <a:t>}</a:t>
            </a:r>
            <a:endParaRPr lang="en-US" sz="1600" dirty="0">
              <a:effectLst>
                <a:outerShdw blurRad="38100" dist="38100" dir="2700000" algn="tl">
                  <a:srgbClr val="000000">
                    <a:alpha val="43137"/>
                  </a:srgbClr>
                </a:outerShdw>
              </a:effectLst>
              <a:cs typeface="B Roya" pitchFamily="2" charset="-78"/>
            </a:endParaRPr>
          </a:p>
          <a:p>
            <a:pPr marL="0" indent="0">
              <a:buNone/>
            </a:pPr>
            <a:r>
              <a:rPr lang="en-US" sz="1600" dirty="0">
                <a:effectLst>
                  <a:outerShdw blurRad="38100" dist="38100" dir="2700000" algn="tl">
                    <a:srgbClr val="000000">
                      <a:alpha val="43137"/>
                    </a:srgbClr>
                  </a:outerShdw>
                </a:effectLst>
                <a:cs typeface="B Roya" pitchFamily="2" charset="-78"/>
              </a:rPr>
              <a:t>background: </a:t>
            </a:r>
            <a:r>
              <a:rPr lang="en-US" sz="1600" dirty="0" err="1" smtClean="0">
                <a:effectLst>
                  <a:outerShdw blurRad="38100" dist="38100" dir="2700000" algn="tl">
                    <a:srgbClr val="000000">
                      <a:alpha val="43137"/>
                    </a:srgbClr>
                  </a:outerShdw>
                </a:effectLst>
                <a:cs typeface="B Roya" pitchFamily="2" charset="-78"/>
              </a:rPr>
              <a:t>url</a:t>
            </a:r>
            <a:r>
              <a:rPr lang="en-US" sz="1600" dirty="0" smtClean="0">
                <a:effectLst>
                  <a:outerShdw blurRad="38100" dist="38100" dir="2700000" algn="tl">
                    <a:srgbClr val="000000">
                      <a:alpha val="43137"/>
                    </a:srgbClr>
                  </a:outerShdw>
                </a:effectLst>
                <a:cs typeface="B Roya" pitchFamily="2" charset="-78"/>
              </a:rPr>
              <a:t>(bottomright.gif</a:t>
            </a:r>
            <a:r>
              <a:rPr lang="en-US" sz="1600" dirty="0">
                <a:effectLst>
                  <a:outerShdw blurRad="38100" dist="38100" dir="2700000" algn="tl">
                    <a:srgbClr val="000000">
                      <a:alpha val="43137"/>
                    </a:srgbClr>
                  </a:outerShdw>
                </a:effectLst>
                <a:cs typeface="B Roya" pitchFamily="2" charset="-78"/>
              </a:rPr>
              <a:t>) no-repeat right top;</a:t>
            </a:r>
            <a:endParaRPr lang="en-US" sz="1600" dirty="0"/>
          </a:p>
          <a:p>
            <a:pPr marL="0" indent="0">
              <a:buNone/>
            </a:pPr>
            <a:r>
              <a:rPr lang="fa-IR" sz="1600" dirty="0">
                <a:effectLst>
                  <a:outerShdw blurRad="38100" dist="38100" dir="2700000" algn="tl">
                    <a:srgbClr val="000000">
                      <a:alpha val="43137"/>
                    </a:srgbClr>
                  </a:outerShdw>
                </a:effectLst>
                <a:cs typeface="B Roya" pitchFamily="2" charset="-78"/>
              </a:rPr>
              <a:t>{</a:t>
            </a:r>
            <a:endParaRPr lang="en-US" sz="1600" dirty="0"/>
          </a:p>
          <a:p>
            <a:pPr marL="0" indent="0">
              <a:buNone/>
            </a:pPr>
            <a:r>
              <a:rPr lang="en-US" sz="1600" dirty="0" smtClean="0">
                <a:effectLst>
                  <a:outerShdw blurRad="38100" dist="38100" dir="2700000" algn="tl">
                    <a:srgbClr val="000000">
                      <a:alpha val="43137"/>
                    </a:srgbClr>
                  </a:outerShdw>
                </a:effectLst>
                <a:cs typeface="B Roya" pitchFamily="2" charset="-78"/>
              </a:rPr>
              <a:t>.</a:t>
            </a:r>
            <a:r>
              <a:rPr lang="en-US" sz="1600" dirty="0" err="1" smtClean="0">
                <a:effectLst>
                  <a:outerShdw blurRad="38100" dist="38100" dir="2700000" algn="tl">
                    <a:srgbClr val="000000">
                      <a:alpha val="43137"/>
                    </a:srgbClr>
                  </a:outerShdw>
                </a:effectLst>
                <a:cs typeface="B Roya" pitchFamily="2" charset="-78"/>
              </a:rPr>
              <a:t>rndbox</a:t>
            </a:r>
            <a:r>
              <a:rPr lang="en-US" sz="1600" dirty="0" smtClean="0">
                <a:effectLst>
                  <a:outerShdw blurRad="38100" dist="38100" dir="2700000" algn="tl">
                    <a:srgbClr val="000000">
                      <a:alpha val="43137"/>
                    </a:srgbClr>
                  </a:outerShdw>
                </a:effectLst>
                <a:cs typeface="B Roya" pitchFamily="2" charset="-78"/>
              </a:rPr>
              <a:t> p </a:t>
            </a:r>
            <a:r>
              <a:rPr lang="fa-IR" sz="1600" dirty="0">
                <a:effectLst>
                  <a:outerShdw blurRad="38100" dist="38100" dir="2700000" algn="tl">
                    <a:srgbClr val="000000">
                      <a:alpha val="43137"/>
                    </a:srgbClr>
                  </a:outerShdw>
                </a:effectLst>
                <a:cs typeface="B Roya" pitchFamily="2" charset="-78"/>
              </a:rPr>
              <a:t>}</a:t>
            </a:r>
            <a:endParaRPr lang="en-US" sz="1600" dirty="0">
              <a:effectLst>
                <a:outerShdw blurRad="38100" dist="38100" dir="2700000" algn="tl">
                  <a:srgbClr val="000000">
                    <a:alpha val="43137"/>
                  </a:srgbClr>
                </a:outerShdw>
              </a:effectLst>
              <a:cs typeface="B Roya" pitchFamily="2" charset="-78"/>
            </a:endParaRPr>
          </a:p>
          <a:p>
            <a:pPr marL="0" indent="0">
              <a:buNone/>
            </a:pPr>
            <a:r>
              <a:rPr lang="en-US" sz="1600" dirty="0" smtClean="0">
                <a:effectLst>
                  <a:outerShdw blurRad="38100" dist="38100" dir="2700000" algn="tl">
                    <a:srgbClr val="000000">
                      <a:alpha val="43137"/>
                    </a:srgbClr>
                  </a:outerShdw>
                </a:effectLst>
                <a:cs typeface="B Roya" pitchFamily="2" charset="-78"/>
              </a:rPr>
              <a:t>margin: 0.8px;</a:t>
            </a:r>
            <a:endParaRPr lang="en-US" sz="1600" dirty="0"/>
          </a:p>
          <a:p>
            <a:pPr marL="0" indent="0">
              <a:buNone/>
            </a:pPr>
            <a:r>
              <a:rPr lang="fa-IR" sz="1600" dirty="0" smtClean="0">
                <a:effectLst>
                  <a:outerShdw blurRad="38100" dist="38100" dir="2700000" algn="tl">
                    <a:srgbClr val="000000">
                      <a:alpha val="43137"/>
                    </a:srgbClr>
                  </a:outerShdw>
                </a:effectLst>
                <a:cs typeface="B Roya" pitchFamily="2" charset="-78"/>
              </a:rPr>
              <a:t>{</a:t>
            </a:r>
            <a:endParaRPr lang="en-US" sz="1600" dirty="0"/>
          </a:p>
        </p:txBody>
      </p:sp>
      <p:sp>
        <p:nvSpPr>
          <p:cNvPr id="5" name="TextBox 4"/>
          <p:cNvSpPr txBox="1"/>
          <p:nvPr/>
        </p:nvSpPr>
        <p:spPr>
          <a:xfrm>
            <a:off x="990188" y="1200150"/>
            <a:ext cx="2972212" cy="369332"/>
          </a:xfrm>
          <a:prstGeom prst="rect">
            <a:avLst/>
          </a:prstGeom>
          <a:noFill/>
        </p:spPr>
        <p:txBody>
          <a:bodyPr wrap="square" rtlCol="0">
            <a:spAutoFit/>
          </a:bodyPr>
          <a:lstStyle/>
          <a:p>
            <a:r>
              <a:rPr lang="en-US" dirty="0" smtClean="0">
                <a:solidFill>
                  <a:schemeClr val="bg1"/>
                </a:solidFill>
              </a:rPr>
              <a:t>File:rndbox.css</a:t>
            </a:r>
            <a:endParaRPr lang="en-US" dirty="0">
              <a:solidFill>
                <a:schemeClr val="bg1"/>
              </a:solidFill>
            </a:endParaRPr>
          </a:p>
        </p:txBody>
      </p:sp>
    </p:spTree>
    <p:extLst>
      <p:ext uri="{BB962C8B-B14F-4D97-AF65-F5344CB8AC3E}">
        <p14:creationId xmlns:p14="http://schemas.microsoft.com/office/powerpoint/2010/main" xmlns="" val="1537846270"/>
      </p:ext>
    </p:extLst>
  </p:cSld>
  <p:clrMapOvr>
    <a:masterClrMapping/>
  </p:clrMapOvr>
  <p:transition spd="slow">
    <p:push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Making circulated corners  </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10" name="Content Placeholder 5"/>
          <p:cNvSpPr>
            <a:spLocks noGrp="1"/>
          </p:cNvSpPr>
          <p:nvPr>
            <p:ph idx="1"/>
          </p:nvPr>
        </p:nvSpPr>
        <p:spPr>
          <a:xfrm>
            <a:off x="914399" y="1167653"/>
            <a:ext cx="7315200" cy="718297"/>
          </a:xfrm>
        </p:spPr>
        <p:txBody>
          <a:bodyPr anchor="t">
            <a:normAutofit/>
          </a:bodyPr>
          <a:lstStyle/>
          <a:p>
            <a:pPr marL="0" indent="0" algn="r" rtl="1">
              <a:buNone/>
            </a:pPr>
            <a:r>
              <a:rPr lang="fa-IR" sz="2000" dirty="0" smtClean="0">
                <a:effectLst>
                  <a:outerShdw blurRad="38100" dist="38100" dir="2700000" algn="tl">
                    <a:srgbClr val="000000">
                      <a:alpha val="43137"/>
                    </a:srgbClr>
                  </a:outerShdw>
                </a:effectLst>
                <a:cs typeface="B Roya" pitchFamily="2" charset="-78"/>
              </a:rPr>
              <a:t>حاصل کار :</a:t>
            </a:r>
            <a:endParaRPr lang="en-US" sz="2000" dirty="0">
              <a:effectLst>
                <a:outerShdw blurRad="38100" dist="38100" dir="2700000" algn="tl">
                  <a:srgbClr val="000000">
                    <a:alpha val="43137"/>
                  </a:srgbClr>
                </a:outerShdw>
              </a:effectLst>
              <a:cs typeface="B Roya"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28800" y="1318857"/>
            <a:ext cx="4876800" cy="3701024"/>
          </a:xfrm>
          <a:prstGeom prst="rect">
            <a:avLst/>
          </a:prstGeom>
        </p:spPr>
      </p:pic>
      <p:sp>
        <p:nvSpPr>
          <p:cNvPr id="5" name="Rounded Rectangle 4"/>
          <p:cNvSpPr/>
          <p:nvPr/>
        </p:nvSpPr>
        <p:spPr>
          <a:xfrm>
            <a:off x="2057400" y="2343150"/>
            <a:ext cx="3505200" cy="1676400"/>
          </a:xfrm>
          <a:prstGeom prst="roundRect">
            <a:avLst/>
          </a:prstGeom>
          <a:solidFill>
            <a:srgbClr val="BEE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bg1"/>
                </a:solidFill>
                <a:cs typeface="B Roya" pitchFamily="2" charset="-78"/>
              </a:rPr>
              <a:t>here is the location of the text</a:t>
            </a:r>
            <a:endParaRPr lang="en-US" dirty="0">
              <a:solidFill>
                <a:schemeClr val="bg1"/>
              </a:solidFill>
            </a:endParaRPr>
          </a:p>
        </p:txBody>
      </p:sp>
    </p:spTree>
    <p:extLst>
      <p:ext uri="{BB962C8B-B14F-4D97-AF65-F5344CB8AC3E}">
        <p14:creationId xmlns:p14="http://schemas.microsoft.com/office/powerpoint/2010/main" xmlns="" val="2882594254"/>
      </p:ext>
    </p:extLst>
  </p:cSld>
  <p:clrMapOvr>
    <a:masterClrMapping/>
  </p:clrMapOvr>
  <p:transition spd="slow">
    <p:push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Transparency</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9" name="Content Placeholder 5"/>
          <p:cNvSpPr txBox="1">
            <a:spLocks/>
          </p:cNvSpPr>
          <p:nvPr/>
        </p:nvSpPr>
        <p:spPr>
          <a:xfrm>
            <a:off x="914400" y="1243998"/>
            <a:ext cx="7315200" cy="3689952"/>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algn="r" rtl="1">
              <a:lnSpc>
                <a:spcPct val="150000"/>
              </a:lnSpc>
            </a:pPr>
            <a:r>
              <a:rPr lang="fa-IR" sz="1900" dirty="0" smtClean="0">
                <a:effectLst>
                  <a:outerShdw blurRad="38100" dist="38100" dir="2700000" algn="tl">
                    <a:srgbClr val="000000">
                      <a:alpha val="43137"/>
                    </a:srgbClr>
                  </a:outerShdw>
                </a:effectLst>
                <a:cs typeface="B Roya" pitchFamily="2" charset="-78"/>
              </a:rPr>
              <a:t>چگونه یک عنصر را در صفحه به شکل نیمه شفاف در آوریم به طوری که در مرورگر های اینترنت اکسپلورر و مرورگر های نسل موزیلا به خوبی کار کند؟</a:t>
            </a:r>
          </a:p>
          <a:p>
            <a:pPr marL="0" indent="0" algn="r" rtl="1">
              <a:lnSpc>
                <a:spcPct val="150000"/>
              </a:lnSpc>
              <a:buFont typeface="Wingdings 2" charset="2"/>
              <a:buNone/>
            </a:pPr>
            <a:r>
              <a:rPr lang="fa-IR" sz="1900" dirty="0" smtClean="0">
                <a:effectLst>
                  <a:outerShdw blurRad="38100" dist="38100" dir="2700000" algn="tl">
                    <a:srgbClr val="000000">
                      <a:alpha val="43137"/>
                    </a:srgbClr>
                  </a:outerShdw>
                </a:effectLst>
                <a:cs typeface="B Roya" pitchFamily="2" charset="-78"/>
              </a:rPr>
              <a:t>با استفاده از خصوصیت </a:t>
            </a:r>
            <a:r>
              <a:rPr lang="en-US" sz="1900" dirty="0" smtClean="0">
                <a:effectLst>
                  <a:outerShdw blurRad="38100" dist="38100" dir="2700000" algn="tl">
                    <a:srgbClr val="000000">
                      <a:alpha val="43137"/>
                    </a:srgbClr>
                  </a:outerShdw>
                </a:effectLst>
                <a:cs typeface="B Roya" pitchFamily="2" charset="-78"/>
              </a:rPr>
              <a:t>visibility</a:t>
            </a:r>
            <a:r>
              <a:rPr lang="fa-IR" sz="1900" dirty="0" smtClean="0">
                <a:effectLst>
                  <a:outerShdw blurRad="38100" dist="38100" dir="2700000" algn="tl">
                    <a:srgbClr val="000000">
                      <a:alpha val="43137"/>
                    </a:srgbClr>
                  </a:outerShdw>
                </a:effectLst>
                <a:cs typeface="B Roya" pitchFamily="2" charset="-78"/>
              </a:rPr>
              <a:t> می توانید تعیین کنید که یک عنصر در صفحه به شکل مات و نیمه شفاف به نمایش در آید، اما مرورگر های مختلف به شیوه های مختلفی این جلوه را پشتیبانی می کنند. وقتی یک عنصر را در یک صفحه به شکل نیمه شفاف در آورید، این عنصر اندکی از تصویر یا عنصر پشتی خود را به نمایش در می آورد، برای درک بهتر مطلب به تصویر اسلاید بعد نگاه کنیم .</a:t>
            </a:r>
            <a:endParaRPr lang="fa-IR" sz="1900" dirty="0">
              <a:effectLst>
                <a:outerShdw blurRad="38100" dist="38100" dir="2700000" algn="tl">
                  <a:srgbClr val="000000">
                    <a:alpha val="43137"/>
                  </a:srgbClr>
                </a:outerShdw>
              </a:effectLst>
              <a:cs typeface="B Roya" pitchFamily="2" charset="-78"/>
            </a:endParaRPr>
          </a:p>
        </p:txBody>
      </p:sp>
    </p:spTree>
    <p:extLst>
      <p:ext uri="{BB962C8B-B14F-4D97-AF65-F5344CB8AC3E}">
        <p14:creationId xmlns:p14="http://schemas.microsoft.com/office/powerpoint/2010/main" xmlns="" val="3579210121"/>
      </p:ext>
    </p:extLst>
  </p:cSld>
  <p:clrMapOvr>
    <a:masterClrMapping/>
  </p:clrMapOvr>
  <p:transition spd="slow">
    <p:push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Transparency</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pic>
        <p:nvPicPr>
          <p:cNvPr id="7" name="Picture 6"/>
          <p:cNvPicPr>
            <a:picLocks noChangeAspect="1"/>
          </p:cNvPicPr>
          <p:nvPr/>
        </p:nvPicPr>
        <p:blipFill rotWithShape="1">
          <a:blip r:embed="rId2">
            <a:extLst>
              <a:ext uri="{28A0092B-C50C-407E-A947-70E740481C1C}">
                <a14:useLocalDpi xmlns:a14="http://schemas.microsoft.com/office/drawing/2010/main" xmlns="" val="0"/>
              </a:ext>
            </a:extLst>
          </a:blip>
          <a:srcRect t="1951"/>
          <a:stretch/>
        </p:blipFill>
        <p:spPr>
          <a:xfrm>
            <a:off x="2286000" y="1190830"/>
            <a:ext cx="4333875" cy="38290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xmlns="" val="2086370977"/>
      </p:ext>
    </p:extLst>
  </p:cSld>
  <p:clrMapOvr>
    <a:masterClrMapping/>
  </p:clrMapOvr>
  <p:transition spd="slow">
    <p:push di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Transparency</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pic>
        <p:nvPicPr>
          <p:cNvPr id="8" name="Picture 7">
            <a:hlinkClick r:id="rId3" action="ppaction://hlinkfile"/>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51988" y="4181680"/>
            <a:ext cx="838200" cy="838200"/>
          </a:xfrm>
          <a:prstGeom prst="rect">
            <a:avLst/>
          </a:prstGeom>
        </p:spPr>
      </p:pic>
      <p:sp>
        <p:nvSpPr>
          <p:cNvPr id="9" name="Content Placeholder 5"/>
          <p:cNvSpPr txBox="1">
            <a:spLocks/>
          </p:cNvSpPr>
          <p:nvPr/>
        </p:nvSpPr>
        <p:spPr>
          <a:xfrm>
            <a:off x="914400" y="1243998"/>
            <a:ext cx="7315200" cy="3899502"/>
          </a:xfrm>
          <a:prstGeom prst="rect">
            <a:avLst/>
          </a:prstGeom>
        </p:spPr>
        <p:txBody>
          <a:bodyPr vert="horz" lIns="91440" tIns="45720" rIns="91440" bIns="45720" rtlCol="0" anchor="t">
            <a:normAutofit fontScale="55000" lnSpcReduction="20000"/>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algn="r" rtl="1">
              <a:lnSpc>
                <a:spcPct val="150000"/>
              </a:lnSpc>
            </a:pPr>
            <a:r>
              <a:rPr lang="fa-IR" sz="1900" dirty="0" smtClean="0">
                <a:solidFill>
                  <a:srgbClr val="FF0000"/>
                </a:solidFill>
                <a:effectLst>
                  <a:outerShdw blurRad="38100" dist="38100" dir="2700000" algn="tl">
                    <a:srgbClr val="000000">
                      <a:alpha val="43137"/>
                    </a:srgbClr>
                  </a:outerShdw>
                </a:effectLst>
                <a:cs typeface="B Roya" pitchFamily="2" charset="-78"/>
              </a:rPr>
              <a:t>راه حل :</a:t>
            </a:r>
          </a:p>
          <a:p>
            <a:pPr marL="0" indent="0">
              <a:buNone/>
            </a:pPr>
            <a:r>
              <a:rPr lang="en-US" sz="2000" dirty="0">
                <a:effectLst>
                  <a:outerShdw blurRad="38100" dist="38100" dir="2700000" algn="tl">
                    <a:srgbClr val="000000">
                      <a:alpha val="43137"/>
                    </a:srgbClr>
                  </a:outerShdw>
                </a:effectLst>
                <a:cs typeface="B Roya" pitchFamily="2" charset="-78"/>
              </a:rPr>
              <a:t>&lt;!DOCTYPE html PUBLIC "-//W3C//DTD XHTML 1.0 Transitional//EN" "http://www.w3.org/TR/xhtml1/DTD/xhtml1-transitional.dtd"&gt;</a:t>
            </a:r>
          </a:p>
          <a:p>
            <a:pPr marL="0" indent="0">
              <a:buNone/>
            </a:pPr>
            <a:r>
              <a:rPr lang="en-US" sz="2000" dirty="0">
                <a:effectLst>
                  <a:outerShdw blurRad="38100" dist="38100" dir="2700000" algn="tl">
                    <a:srgbClr val="000000">
                      <a:alpha val="43137"/>
                    </a:srgbClr>
                  </a:outerShdw>
                </a:effectLst>
                <a:cs typeface="B Roya" pitchFamily="2" charset="-78"/>
              </a:rPr>
              <a:t>&lt;html </a:t>
            </a:r>
            <a:r>
              <a:rPr lang="en-US" sz="2000" dirty="0" err="1">
                <a:effectLst>
                  <a:outerShdw blurRad="38100" dist="38100" dir="2700000" algn="tl">
                    <a:srgbClr val="000000">
                      <a:alpha val="43137"/>
                    </a:srgbClr>
                  </a:outerShdw>
                </a:effectLst>
                <a:cs typeface="B Roya" pitchFamily="2" charset="-78"/>
              </a:rPr>
              <a:t>xmlns</a:t>
            </a:r>
            <a:r>
              <a:rPr lang="en-US" sz="2000" dirty="0">
                <a:effectLst>
                  <a:outerShdw blurRad="38100" dist="38100" dir="2700000" algn="tl">
                    <a:srgbClr val="000000">
                      <a:alpha val="43137"/>
                    </a:srgbClr>
                  </a:outerShdw>
                </a:effectLst>
                <a:cs typeface="B Roya" pitchFamily="2" charset="-78"/>
              </a:rPr>
              <a:t>="http://www.w3.org/1999/xhtml"&gt;</a:t>
            </a:r>
          </a:p>
          <a:p>
            <a:pPr marL="0" indent="0">
              <a:buNone/>
            </a:pPr>
            <a:r>
              <a:rPr lang="en-US" sz="2000" dirty="0">
                <a:effectLst>
                  <a:outerShdw blurRad="38100" dist="38100" dir="2700000" algn="tl">
                    <a:srgbClr val="000000">
                      <a:alpha val="43137"/>
                    </a:srgbClr>
                  </a:outerShdw>
                </a:effectLst>
                <a:cs typeface="B Roya" pitchFamily="2" charset="-78"/>
              </a:rPr>
              <a:t>&lt;head&gt;</a:t>
            </a:r>
          </a:p>
          <a:p>
            <a:pPr marL="0" indent="0">
              <a:buNone/>
            </a:pPr>
            <a:r>
              <a:rPr lang="en-US" sz="2000" dirty="0">
                <a:effectLst>
                  <a:outerShdw blurRad="38100" dist="38100" dir="2700000" algn="tl">
                    <a:srgbClr val="000000">
                      <a:alpha val="43137"/>
                    </a:srgbClr>
                  </a:outerShdw>
                </a:effectLst>
                <a:cs typeface="B Roya" pitchFamily="2" charset="-78"/>
              </a:rPr>
              <a:t>&lt;</a:t>
            </a:r>
            <a:r>
              <a:rPr lang="en-US" sz="2000" dirty="0" smtClean="0">
                <a:effectLst>
                  <a:outerShdw blurRad="38100" dist="38100" dir="2700000" algn="tl">
                    <a:srgbClr val="000000">
                      <a:alpha val="43137"/>
                    </a:srgbClr>
                  </a:outerShdw>
                </a:effectLst>
                <a:cs typeface="B Roya" pitchFamily="2" charset="-78"/>
              </a:rPr>
              <a:t>title&gt;</a:t>
            </a:r>
            <a:r>
              <a:rPr lang="en-US" sz="2000" dirty="0" err="1" smtClean="0">
                <a:effectLst>
                  <a:outerShdw blurRad="38100" dist="38100" dir="2700000" algn="tl">
                    <a:srgbClr val="000000">
                      <a:alpha val="43137"/>
                    </a:srgbClr>
                  </a:outerShdw>
                </a:effectLst>
                <a:cs typeface="B Roya" pitchFamily="2" charset="-78"/>
              </a:rPr>
              <a:t>transluency</a:t>
            </a:r>
            <a:r>
              <a:rPr lang="en-US" sz="2000" dirty="0" smtClean="0">
                <a:effectLst>
                  <a:outerShdw blurRad="38100" dist="38100" dir="2700000" algn="tl">
                    <a:srgbClr val="000000">
                      <a:alpha val="43137"/>
                    </a:srgbClr>
                  </a:outerShdw>
                </a:effectLst>
                <a:cs typeface="B Roya" pitchFamily="2" charset="-78"/>
              </a:rPr>
              <a:t>&lt;/</a:t>
            </a:r>
            <a:r>
              <a:rPr lang="en-US" sz="2000" dirty="0">
                <a:effectLst>
                  <a:outerShdw blurRad="38100" dist="38100" dir="2700000" algn="tl">
                    <a:srgbClr val="000000">
                      <a:alpha val="43137"/>
                    </a:srgbClr>
                  </a:outerShdw>
                </a:effectLst>
                <a:cs typeface="B Roya" pitchFamily="2" charset="-78"/>
              </a:rPr>
              <a:t>title&gt;</a:t>
            </a:r>
          </a:p>
          <a:p>
            <a:pPr marL="0" indent="0">
              <a:buNone/>
            </a:pPr>
            <a:r>
              <a:rPr lang="en-US" sz="2000" dirty="0">
                <a:effectLst>
                  <a:outerShdw blurRad="38100" dist="38100" dir="2700000" algn="tl">
                    <a:srgbClr val="000000">
                      <a:alpha val="43137"/>
                    </a:srgbClr>
                  </a:outerShdw>
                </a:effectLst>
                <a:cs typeface="B Roya" pitchFamily="2" charset="-78"/>
              </a:rPr>
              <a:t>&lt;meta http-</a:t>
            </a:r>
            <a:r>
              <a:rPr lang="en-US" sz="2000" dirty="0" err="1">
                <a:effectLst>
                  <a:outerShdw blurRad="38100" dist="38100" dir="2700000" algn="tl">
                    <a:srgbClr val="000000">
                      <a:alpha val="43137"/>
                    </a:srgbClr>
                  </a:outerShdw>
                </a:effectLst>
                <a:cs typeface="B Roya" pitchFamily="2" charset="-78"/>
              </a:rPr>
              <a:t>equiv</a:t>
            </a:r>
            <a:r>
              <a:rPr lang="en-US" sz="2000" dirty="0">
                <a:effectLst>
                  <a:outerShdw blurRad="38100" dist="38100" dir="2700000" algn="tl">
                    <a:srgbClr val="000000">
                      <a:alpha val="43137"/>
                    </a:srgbClr>
                  </a:outerShdw>
                </a:effectLst>
                <a:cs typeface="B Roya" pitchFamily="2" charset="-78"/>
              </a:rPr>
              <a:t>="Content-Type" content="text/html; charset=utf-8" /&gt;</a:t>
            </a:r>
            <a:endParaRPr lang="fa-IR" sz="2000" dirty="0">
              <a:effectLst>
                <a:outerShdw blurRad="38100" dist="38100" dir="2700000" algn="tl">
                  <a:srgbClr val="000000">
                    <a:alpha val="43137"/>
                  </a:srgbClr>
                </a:outerShdw>
              </a:effectLst>
              <a:cs typeface="B Roya" pitchFamily="2" charset="-78"/>
            </a:endParaRPr>
          </a:p>
          <a:p>
            <a:pPr marL="0" indent="0">
              <a:buNone/>
            </a:pPr>
            <a:r>
              <a:rPr lang="en-US" sz="2000" dirty="0">
                <a:effectLst>
                  <a:outerShdw blurRad="38100" dist="38100" dir="2700000" algn="tl">
                    <a:srgbClr val="000000">
                      <a:alpha val="43137"/>
                    </a:srgbClr>
                  </a:outerShdw>
                </a:effectLst>
                <a:cs typeface="B Roya" pitchFamily="2" charset="-78"/>
              </a:rPr>
              <a:t>&lt;link </a:t>
            </a:r>
            <a:r>
              <a:rPr lang="en-US" sz="2000" dirty="0" err="1">
                <a:effectLst>
                  <a:outerShdw blurRad="38100" dist="38100" dir="2700000" algn="tl">
                    <a:srgbClr val="000000">
                      <a:alpha val="43137"/>
                    </a:srgbClr>
                  </a:outerShdw>
                </a:effectLst>
                <a:cs typeface="B Roya" pitchFamily="2" charset="-78"/>
              </a:rPr>
              <a:t>rel</a:t>
            </a:r>
            <a:r>
              <a:rPr lang="en-US" sz="2000" dirty="0">
                <a:effectLst>
                  <a:outerShdw blurRad="38100" dist="38100" dir="2700000" algn="tl">
                    <a:srgbClr val="000000">
                      <a:alpha val="43137"/>
                    </a:srgbClr>
                  </a:outerShdw>
                </a:effectLst>
                <a:cs typeface="B Roya" pitchFamily="2" charset="-78"/>
              </a:rPr>
              <a:t>=“</a:t>
            </a:r>
            <a:r>
              <a:rPr lang="en-US" sz="2000" dirty="0" err="1">
                <a:effectLst>
                  <a:outerShdw blurRad="38100" dist="38100" dir="2700000" algn="tl">
                    <a:srgbClr val="000000">
                      <a:alpha val="43137"/>
                    </a:srgbClr>
                  </a:outerShdw>
                </a:effectLst>
                <a:cs typeface="B Roya" pitchFamily="2" charset="-78"/>
              </a:rPr>
              <a:t>stylesheet</a:t>
            </a:r>
            <a:r>
              <a:rPr lang="en-US" sz="2000" dirty="0">
                <a:effectLst>
                  <a:outerShdw blurRad="38100" dist="38100" dir="2700000" algn="tl">
                    <a:srgbClr val="000000">
                      <a:alpha val="43137"/>
                    </a:srgbClr>
                  </a:outerShdw>
                </a:effectLst>
                <a:cs typeface="B Roya" pitchFamily="2" charset="-78"/>
              </a:rPr>
              <a:t>” type=“text/</a:t>
            </a:r>
            <a:r>
              <a:rPr lang="en-US" sz="2000" dirty="0" err="1">
                <a:effectLst>
                  <a:outerShdw blurRad="38100" dist="38100" dir="2700000" algn="tl">
                    <a:srgbClr val="000000">
                      <a:alpha val="43137"/>
                    </a:srgbClr>
                  </a:outerShdw>
                </a:effectLst>
                <a:cs typeface="B Roya" pitchFamily="2" charset="-78"/>
              </a:rPr>
              <a:t>css</a:t>
            </a:r>
            <a:r>
              <a:rPr lang="en-US" sz="2000" dirty="0">
                <a:effectLst>
                  <a:outerShdw blurRad="38100" dist="38100" dir="2700000" algn="tl">
                    <a:srgbClr val="000000">
                      <a:alpha val="43137"/>
                    </a:srgbClr>
                  </a:outerShdw>
                </a:effectLst>
                <a:cs typeface="B Roya" pitchFamily="2" charset="-78"/>
              </a:rPr>
              <a:t>” </a:t>
            </a:r>
            <a:r>
              <a:rPr lang="en-US" sz="2000" dirty="0" err="1">
                <a:effectLst>
                  <a:outerShdw blurRad="38100" dist="38100" dir="2700000" algn="tl">
                    <a:srgbClr val="000000">
                      <a:alpha val="43137"/>
                    </a:srgbClr>
                  </a:outerShdw>
                </a:effectLst>
                <a:cs typeface="B Roya" pitchFamily="2" charset="-78"/>
              </a:rPr>
              <a:t>href</a:t>
            </a:r>
            <a:r>
              <a:rPr lang="en-US" sz="2000" dirty="0" smtClean="0">
                <a:effectLst>
                  <a:outerShdw blurRad="38100" dist="38100" dir="2700000" algn="tl">
                    <a:srgbClr val="000000">
                      <a:alpha val="43137"/>
                    </a:srgbClr>
                  </a:outerShdw>
                </a:effectLst>
                <a:cs typeface="B Roya" pitchFamily="2" charset="-78"/>
              </a:rPr>
              <a:t>=“translucent.css</a:t>
            </a:r>
            <a:r>
              <a:rPr lang="en-US" sz="2000" dirty="0">
                <a:effectLst>
                  <a:outerShdw blurRad="38100" dist="38100" dir="2700000" algn="tl">
                    <a:srgbClr val="000000">
                      <a:alpha val="43137"/>
                    </a:srgbClr>
                  </a:outerShdw>
                </a:effectLst>
                <a:cs typeface="B Roya" pitchFamily="2" charset="-78"/>
              </a:rPr>
              <a:t>” /&gt;</a:t>
            </a:r>
          </a:p>
          <a:p>
            <a:pPr marL="0" indent="0">
              <a:buNone/>
            </a:pPr>
            <a:r>
              <a:rPr lang="en-US" sz="2000" dirty="0">
                <a:effectLst>
                  <a:outerShdw blurRad="38100" dist="38100" dir="2700000" algn="tl">
                    <a:srgbClr val="000000">
                      <a:alpha val="43137"/>
                    </a:srgbClr>
                  </a:outerShdw>
                </a:effectLst>
                <a:cs typeface="B Roya" pitchFamily="2" charset="-78"/>
              </a:rPr>
              <a:t>&lt;/head&gt;</a:t>
            </a:r>
          </a:p>
          <a:p>
            <a:pPr marL="0" indent="0">
              <a:buNone/>
            </a:pPr>
            <a:r>
              <a:rPr lang="en-US" sz="2000" dirty="0">
                <a:effectLst>
                  <a:outerShdw blurRad="38100" dist="38100" dir="2700000" algn="tl">
                    <a:srgbClr val="000000">
                      <a:alpha val="43137"/>
                    </a:srgbClr>
                  </a:outerShdw>
                </a:effectLst>
                <a:cs typeface="B Roya" pitchFamily="2" charset="-78"/>
              </a:rPr>
              <a:t>&lt;body&gt;</a:t>
            </a:r>
          </a:p>
          <a:p>
            <a:pPr marL="0" indent="0">
              <a:buNone/>
            </a:pPr>
            <a:r>
              <a:rPr lang="en-US" sz="2000" dirty="0" smtClean="0">
                <a:effectLst>
                  <a:outerShdw blurRad="38100" dist="38100" dir="2700000" algn="tl">
                    <a:srgbClr val="000000">
                      <a:alpha val="43137"/>
                    </a:srgbClr>
                  </a:outerShdw>
                </a:effectLst>
                <a:cs typeface="B Roya" pitchFamily="2" charset="-78"/>
              </a:rPr>
              <a:t>&lt;div id=“container”&gt; &lt;div class=“</a:t>
            </a:r>
            <a:r>
              <a:rPr lang="en-US" sz="2000" dirty="0" err="1" smtClean="0">
                <a:effectLst>
                  <a:outerShdw blurRad="38100" dist="38100" dir="2700000" algn="tl">
                    <a:srgbClr val="000000">
                      <a:alpha val="43137"/>
                    </a:srgbClr>
                  </a:outerShdw>
                </a:effectLst>
                <a:cs typeface="B Roya" pitchFamily="2" charset="-78"/>
              </a:rPr>
              <a:t>textblock</a:t>
            </a:r>
            <a:r>
              <a:rPr lang="en-US" sz="2000" dirty="0" smtClean="0">
                <a:effectLst>
                  <a:outerShdw blurRad="38100" dist="38100" dir="2700000" algn="tl">
                    <a:srgbClr val="000000">
                      <a:alpha val="43137"/>
                    </a:srgbClr>
                  </a:outerShdw>
                </a:effectLst>
                <a:cs typeface="B Roya" pitchFamily="2" charset="-78"/>
              </a:rPr>
              <a:t>”&gt; &lt;p&gt;here is the txt location&lt;/p&gt;</a:t>
            </a:r>
          </a:p>
          <a:p>
            <a:pPr marL="0" indent="0">
              <a:buNone/>
            </a:pPr>
            <a:r>
              <a:rPr lang="en-US" sz="2000" dirty="0" smtClean="0">
                <a:effectLst>
                  <a:outerShdw blurRad="38100" dist="38100" dir="2700000" algn="tl">
                    <a:srgbClr val="000000">
                      <a:alpha val="43137"/>
                    </a:srgbClr>
                  </a:outerShdw>
                </a:effectLst>
                <a:cs typeface="B Roya" pitchFamily="2" charset="-78"/>
              </a:rPr>
              <a:t>&lt;/div&gt; </a:t>
            </a:r>
          </a:p>
          <a:p>
            <a:pPr marL="0" indent="0">
              <a:buNone/>
            </a:pPr>
            <a:r>
              <a:rPr lang="en-US" sz="2000" dirty="0" smtClean="0">
                <a:effectLst>
                  <a:outerShdw blurRad="38100" dist="38100" dir="2700000" algn="tl">
                    <a:srgbClr val="000000">
                      <a:alpha val="43137"/>
                    </a:srgbClr>
                  </a:outerShdw>
                </a:effectLst>
                <a:cs typeface="B Roya" pitchFamily="2" charset="-78"/>
              </a:rPr>
              <a:t>&lt;/div&gt;</a:t>
            </a:r>
            <a:endParaRPr lang="en-US" sz="2000" dirty="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&lt;/</a:t>
            </a:r>
            <a:r>
              <a:rPr lang="en-US" sz="2000" dirty="0">
                <a:effectLst>
                  <a:outerShdw blurRad="38100" dist="38100" dir="2700000" algn="tl">
                    <a:srgbClr val="000000">
                      <a:alpha val="43137"/>
                    </a:srgbClr>
                  </a:outerShdw>
                </a:effectLst>
                <a:cs typeface="B Roya" pitchFamily="2" charset="-78"/>
              </a:rPr>
              <a:t>body&gt;</a:t>
            </a:r>
          </a:p>
          <a:p>
            <a:pPr marL="0" indent="0">
              <a:buNone/>
            </a:pPr>
            <a:r>
              <a:rPr lang="en-US" sz="2000" dirty="0">
                <a:effectLst>
                  <a:outerShdw blurRad="38100" dist="38100" dir="2700000" algn="tl">
                    <a:srgbClr val="000000">
                      <a:alpha val="43137"/>
                    </a:srgbClr>
                  </a:outerShdw>
                </a:effectLst>
                <a:cs typeface="B Roya" pitchFamily="2" charset="-78"/>
              </a:rPr>
              <a:t>&lt;/html&gt; </a:t>
            </a:r>
          </a:p>
        </p:txBody>
      </p:sp>
      <p:sp>
        <p:nvSpPr>
          <p:cNvPr id="3" name="TextBox 2"/>
          <p:cNvSpPr txBox="1"/>
          <p:nvPr/>
        </p:nvSpPr>
        <p:spPr>
          <a:xfrm>
            <a:off x="990188" y="1200150"/>
            <a:ext cx="2972212" cy="369332"/>
          </a:xfrm>
          <a:prstGeom prst="rect">
            <a:avLst/>
          </a:prstGeom>
          <a:noFill/>
        </p:spPr>
        <p:txBody>
          <a:bodyPr wrap="square" rtlCol="0">
            <a:spAutoFit/>
          </a:bodyPr>
          <a:lstStyle/>
          <a:p>
            <a:r>
              <a:rPr lang="en-US" dirty="0" smtClean="0">
                <a:solidFill>
                  <a:schemeClr val="bg1"/>
                </a:solidFill>
              </a:rPr>
              <a:t>File:translucent.html</a:t>
            </a:r>
            <a:endParaRPr lang="en-US" dirty="0">
              <a:solidFill>
                <a:schemeClr val="bg1"/>
              </a:solidFill>
            </a:endParaRPr>
          </a:p>
        </p:txBody>
      </p:sp>
    </p:spTree>
    <p:extLst>
      <p:ext uri="{BB962C8B-B14F-4D97-AF65-F5344CB8AC3E}">
        <p14:creationId xmlns:p14="http://schemas.microsoft.com/office/powerpoint/2010/main" xmlns="" val="2377762703"/>
      </p:ext>
    </p:extLst>
  </p:cSld>
  <p:clrMapOvr>
    <a:masterClrMapping/>
  </p:clrMapOvr>
  <p:transition spd="slow">
    <p:push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Transparency</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9" name="Content Placeholder 5"/>
          <p:cNvSpPr txBox="1">
            <a:spLocks/>
          </p:cNvSpPr>
          <p:nvPr/>
        </p:nvSpPr>
        <p:spPr>
          <a:xfrm>
            <a:off x="914400" y="1243998"/>
            <a:ext cx="7315200" cy="3899502"/>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buNone/>
            </a:pPr>
            <a:endParaRPr lang="en-US" sz="2000" dirty="0">
              <a:effectLst>
                <a:outerShdw blurRad="38100" dist="38100" dir="2700000" algn="tl">
                  <a:srgbClr val="000000">
                    <a:alpha val="43137"/>
                  </a:srgbClr>
                </a:outerShdw>
              </a:effectLst>
              <a:cs typeface="B Roya" pitchFamily="2" charset="-78"/>
            </a:endParaRPr>
          </a:p>
        </p:txBody>
      </p:sp>
      <p:sp>
        <p:nvSpPr>
          <p:cNvPr id="6" name="TextBox 5"/>
          <p:cNvSpPr txBox="1"/>
          <p:nvPr/>
        </p:nvSpPr>
        <p:spPr>
          <a:xfrm>
            <a:off x="990188" y="1200150"/>
            <a:ext cx="2972212" cy="369332"/>
          </a:xfrm>
          <a:prstGeom prst="rect">
            <a:avLst/>
          </a:prstGeom>
          <a:noFill/>
        </p:spPr>
        <p:txBody>
          <a:bodyPr wrap="square" rtlCol="0">
            <a:spAutoFit/>
          </a:bodyPr>
          <a:lstStyle/>
          <a:p>
            <a:r>
              <a:rPr lang="en-US" dirty="0" smtClean="0">
                <a:solidFill>
                  <a:schemeClr val="bg1"/>
                </a:solidFill>
              </a:rPr>
              <a:t>File:translucent.css</a:t>
            </a:r>
            <a:endParaRPr lang="en-US" dirty="0">
              <a:solidFill>
                <a:schemeClr val="bg1"/>
              </a:solidFill>
            </a:endParaRPr>
          </a:p>
        </p:txBody>
      </p:sp>
      <p:sp>
        <p:nvSpPr>
          <p:cNvPr id="7" name="Content Placeholder 5"/>
          <p:cNvSpPr txBox="1">
            <a:spLocks/>
          </p:cNvSpPr>
          <p:nvPr/>
        </p:nvSpPr>
        <p:spPr>
          <a:xfrm>
            <a:off x="1066800" y="1539068"/>
            <a:ext cx="7315200" cy="3623482"/>
          </a:xfrm>
          <a:prstGeom prst="rect">
            <a:avLst/>
          </a:prstGeom>
        </p:spPr>
        <p:txBody>
          <a:bodyPr vert="horz" lIns="91440" tIns="45720" rIns="91440" bIns="45720" rtlCol="0" anchor="t">
            <a:normAutofit fontScale="32500" lnSpcReduction="20000"/>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buNone/>
            </a:pPr>
            <a:r>
              <a:rPr lang="en-US" sz="2000" dirty="0" smtClean="0">
                <a:effectLst>
                  <a:outerShdw blurRad="38100" dist="38100" dir="2700000" algn="tl">
                    <a:srgbClr val="000000">
                      <a:alpha val="43137"/>
                    </a:srgbClr>
                  </a:outerShdw>
                </a:effectLst>
                <a:cs typeface="B Roya" pitchFamily="2" charset="-78"/>
              </a:rPr>
              <a:t>#container </a:t>
            </a:r>
            <a:r>
              <a:rPr lang="fa-IR" sz="2000" dirty="0" smtClean="0">
                <a:effectLst>
                  <a:outerShdw blurRad="38100" dist="38100" dir="2700000" algn="tl">
                    <a:srgbClr val="000000">
                      <a:alpha val="43137"/>
                    </a:srgbClr>
                  </a:outerShdw>
                </a:effectLst>
                <a:cs typeface="B Roya" pitchFamily="2" charset="-78"/>
              </a:rPr>
              <a:t>}</a:t>
            </a:r>
            <a:endParaRPr lang="en-US" sz="2000" dirty="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Position: absolute;</a:t>
            </a:r>
          </a:p>
          <a:p>
            <a:pPr marL="0" indent="0">
              <a:buNone/>
            </a:pPr>
            <a:r>
              <a:rPr lang="en-US" sz="2000" dirty="0" smtClean="0">
                <a:effectLst>
                  <a:outerShdw blurRad="38100" dist="38100" dir="2700000" algn="tl">
                    <a:srgbClr val="000000">
                      <a:alpha val="43137"/>
                    </a:srgbClr>
                  </a:outerShdw>
                </a:effectLst>
                <a:cs typeface="B Roya" pitchFamily="2" charset="-78"/>
              </a:rPr>
              <a:t>top: 20px;</a:t>
            </a:r>
          </a:p>
          <a:p>
            <a:pPr marL="0" indent="0">
              <a:buNone/>
            </a:pPr>
            <a:r>
              <a:rPr lang="en-US" sz="2000" dirty="0" smtClean="0">
                <a:effectLst>
                  <a:outerShdw blurRad="38100" dist="38100" dir="2700000" algn="tl">
                    <a:srgbClr val="000000">
                      <a:alpha val="43137"/>
                    </a:srgbClr>
                  </a:outerShdw>
                </a:effectLst>
                <a:cs typeface="B Roya" pitchFamily="2" charset="-78"/>
              </a:rPr>
              <a:t>left: 20px;</a:t>
            </a:r>
          </a:p>
          <a:p>
            <a:pPr marL="0" indent="0">
              <a:buNone/>
            </a:pPr>
            <a:r>
              <a:rPr lang="en-US" sz="2000" dirty="0" smtClean="0">
                <a:effectLst>
                  <a:outerShdw blurRad="38100" dist="38100" dir="2700000" algn="tl">
                    <a:srgbClr val="000000">
                      <a:alpha val="43137"/>
                    </a:srgbClr>
                  </a:outerShdw>
                </a:effectLst>
                <a:cs typeface="B Roya" pitchFamily="2" charset="-78"/>
              </a:rPr>
              <a:t>width: 400px;</a:t>
            </a:r>
          </a:p>
          <a:p>
            <a:pPr marL="0" indent="0">
              <a:buNone/>
            </a:pPr>
            <a:r>
              <a:rPr lang="en-US" sz="2000" dirty="0" smtClean="0">
                <a:effectLst>
                  <a:outerShdw blurRad="38100" dist="38100" dir="2700000" algn="tl">
                    <a:srgbClr val="000000">
                      <a:alpha val="43137"/>
                    </a:srgbClr>
                  </a:outerShdw>
                </a:effectLst>
                <a:cs typeface="B Roya" pitchFamily="2" charset="-78"/>
              </a:rPr>
              <a:t>height: 300px;</a:t>
            </a:r>
          </a:p>
          <a:p>
            <a:pPr marL="0" indent="0">
              <a:buNone/>
            </a:pPr>
            <a:r>
              <a:rPr lang="en-US" sz="2000" dirty="0" smtClean="0">
                <a:effectLst>
                  <a:outerShdw blurRad="38100" dist="38100" dir="2700000" algn="tl">
                    <a:srgbClr val="000000">
                      <a:alpha val="43137"/>
                    </a:srgbClr>
                  </a:outerShdw>
                </a:effectLst>
                <a:cs typeface="B Roya" pitchFamily="2" charset="-78"/>
              </a:rPr>
              <a:t>Background: </a:t>
            </a:r>
            <a:r>
              <a:rPr lang="en-US" sz="2000" dirty="0" err="1" smtClean="0">
                <a:effectLst>
                  <a:outerShdw blurRad="38100" dist="38100" dir="2700000" algn="tl">
                    <a:srgbClr val="000000">
                      <a:alpha val="43137"/>
                    </a:srgbClr>
                  </a:outerShdw>
                </a:effectLst>
                <a:cs typeface="B Roya" pitchFamily="2" charset="-78"/>
              </a:rPr>
              <a:t>url</a:t>
            </a:r>
            <a:r>
              <a:rPr lang="en-US" sz="2000" dirty="0" smtClean="0">
                <a:effectLst>
                  <a:outerShdw blurRad="38100" dist="38100" dir="2700000" algn="tl">
                    <a:srgbClr val="000000">
                      <a:alpha val="43137"/>
                    </a:srgbClr>
                  </a:outerShdw>
                </a:effectLst>
                <a:cs typeface="B Roya" pitchFamily="2" charset="-78"/>
              </a:rPr>
              <a:t>(limes.jpg) no-repeat;</a:t>
            </a:r>
            <a:endParaRPr lang="en-US" sz="2000" dirty="0"/>
          </a:p>
          <a:p>
            <a:pPr marL="0" indent="0">
              <a:buNone/>
            </a:pPr>
            <a:r>
              <a:rPr lang="fa-IR" sz="2000" dirty="0">
                <a:effectLst>
                  <a:outerShdw blurRad="38100" dist="38100" dir="2700000" algn="tl">
                    <a:srgbClr val="000000">
                      <a:alpha val="43137"/>
                    </a:srgbClr>
                  </a:outerShdw>
                </a:effectLst>
                <a:cs typeface="B Roya" pitchFamily="2" charset="-78"/>
              </a:rPr>
              <a:t>{</a:t>
            </a:r>
            <a:endParaRPr lang="en-US" sz="2000" dirty="0"/>
          </a:p>
          <a:p>
            <a:pPr marL="0" indent="0">
              <a:buNone/>
            </a:pPr>
            <a:r>
              <a:rPr lang="en-US" sz="2000" dirty="0" smtClean="0">
                <a:effectLst>
                  <a:outerShdw blurRad="38100" dist="38100" dir="2700000" algn="tl">
                    <a:srgbClr val="000000">
                      <a:alpha val="43137"/>
                    </a:srgbClr>
                  </a:outerShdw>
                </a:effectLst>
                <a:cs typeface="B Roya" pitchFamily="2" charset="-78"/>
              </a:rPr>
              <a:t>#container .</a:t>
            </a:r>
            <a:r>
              <a:rPr lang="en-US" sz="2000" dirty="0" err="1" smtClean="0">
                <a:effectLst>
                  <a:outerShdw blurRad="38100" dist="38100" dir="2700000" algn="tl">
                    <a:srgbClr val="000000">
                      <a:alpha val="43137"/>
                    </a:srgbClr>
                  </a:outerShdw>
                </a:effectLst>
                <a:cs typeface="B Roya" pitchFamily="2" charset="-78"/>
              </a:rPr>
              <a:t>textblock</a:t>
            </a:r>
            <a:r>
              <a:rPr lang="fa-IR" sz="2000" dirty="0" smtClean="0">
                <a:effectLst>
                  <a:outerShdw blurRad="38100" dist="38100" dir="2700000" algn="tl">
                    <a:srgbClr val="000000">
                      <a:alpha val="43137"/>
                    </a:srgbClr>
                  </a:outerShdw>
                </a:effectLst>
                <a:cs typeface="B Roya" pitchFamily="2" charset="-78"/>
              </a:rPr>
              <a:t>}</a:t>
            </a:r>
            <a:endParaRPr lang="en-US" sz="2000" dirty="0">
              <a:effectLst>
                <a:outerShdw blurRad="38100" dist="38100" dir="2700000" algn="tl">
                  <a:srgbClr val="000000">
                    <a:alpha val="43137"/>
                  </a:srgbClr>
                </a:outerShdw>
              </a:effectLst>
              <a:cs typeface="B Roya" pitchFamily="2" charset="-78"/>
            </a:endParaRPr>
          </a:p>
          <a:p>
            <a:pPr marL="0" indent="0">
              <a:buNone/>
            </a:pPr>
            <a:r>
              <a:rPr lang="en-US" sz="2000" dirty="0" smtClean="0">
                <a:effectLst>
                  <a:outerShdw blurRad="38100" dist="38100" dir="2700000" algn="tl">
                    <a:srgbClr val="000000">
                      <a:alpha val="43137"/>
                    </a:srgbClr>
                  </a:outerShdw>
                </a:effectLst>
                <a:cs typeface="B Roya" pitchFamily="2" charset="-78"/>
              </a:rPr>
              <a:t>filter: alpha (opacity=60);</a:t>
            </a:r>
          </a:p>
          <a:p>
            <a:pPr marL="0" indent="0">
              <a:buNone/>
            </a:pPr>
            <a:r>
              <a:rPr lang="en-US" sz="2000" dirty="0" smtClean="0">
                <a:effectLst>
                  <a:outerShdw blurRad="38100" dist="38100" dir="2700000" algn="tl">
                    <a:srgbClr val="000000">
                      <a:alpha val="43137"/>
                    </a:srgbClr>
                  </a:outerShdw>
                </a:effectLst>
                <a:cs typeface="B Roya" pitchFamily="2" charset="-78"/>
              </a:rPr>
              <a:t>opacity: 0.6;</a:t>
            </a:r>
          </a:p>
          <a:p>
            <a:pPr marL="0" indent="0">
              <a:buNone/>
            </a:pPr>
            <a:r>
              <a:rPr lang="en-US" sz="2000" dirty="0" smtClean="0">
                <a:effectLst>
                  <a:outerShdw blurRad="38100" dist="38100" dir="2700000" algn="tl">
                    <a:srgbClr val="000000">
                      <a:alpha val="43137"/>
                    </a:srgbClr>
                  </a:outerShdw>
                </a:effectLst>
                <a:cs typeface="B Roya" pitchFamily="2" charset="-78"/>
              </a:rPr>
              <a:t>margin-top: 50px;</a:t>
            </a:r>
          </a:p>
          <a:p>
            <a:pPr marL="0" indent="0">
              <a:buNone/>
            </a:pPr>
            <a:r>
              <a:rPr lang="en-US" sz="2000" dirty="0" smtClean="0">
                <a:effectLst>
                  <a:outerShdw blurRad="38100" dist="38100" dir="2700000" algn="tl">
                    <a:srgbClr val="000000">
                      <a:alpha val="43137"/>
                    </a:srgbClr>
                  </a:outerShdw>
                </a:effectLst>
                <a:cs typeface="B Roya" pitchFamily="2" charset="-78"/>
              </a:rPr>
              <a:t>margin-left: 50px;</a:t>
            </a:r>
          </a:p>
          <a:p>
            <a:pPr marL="0" indent="0">
              <a:buNone/>
            </a:pPr>
            <a:r>
              <a:rPr lang="en-US" sz="2000" dirty="0" smtClean="0">
                <a:effectLst>
                  <a:outerShdw blurRad="38100" dist="38100" dir="2700000" algn="tl">
                    <a:srgbClr val="000000">
                      <a:alpha val="43137"/>
                    </a:srgbClr>
                  </a:outerShdw>
                </a:effectLst>
                <a:cs typeface="B Roya" pitchFamily="2" charset="-78"/>
              </a:rPr>
              <a:t>width: 300px</a:t>
            </a:r>
          </a:p>
          <a:p>
            <a:pPr marL="0" indent="0">
              <a:buNone/>
            </a:pPr>
            <a:r>
              <a:rPr lang="en-US" sz="2000" dirty="0" smtClean="0">
                <a:effectLst>
                  <a:outerShdw blurRad="38100" dist="38100" dir="2700000" algn="tl">
                    <a:srgbClr val="000000">
                      <a:alpha val="43137"/>
                    </a:srgbClr>
                  </a:outerShdw>
                </a:effectLst>
                <a:cs typeface="B Roya" pitchFamily="2" charset="-78"/>
              </a:rPr>
              <a:t>background: #</a:t>
            </a:r>
            <a:r>
              <a:rPr lang="en-US" sz="2000" dirty="0" err="1" smtClean="0">
                <a:effectLst>
                  <a:outerShdw blurRad="38100" dist="38100" dir="2700000" algn="tl">
                    <a:srgbClr val="000000">
                      <a:alpha val="43137"/>
                    </a:srgbClr>
                  </a:outerShdw>
                </a:effectLst>
                <a:cs typeface="B Roya" pitchFamily="2" charset="-78"/>
              </a:rPr>
              <a:t>ffffff</a:t>
            </a:r>
            <a:r>
              <a:rPr lang="en-US" sz="2000" dirty="0" smtClean="0">
                <a:effectLst>
                  <a:outerShdw blurRad="38100" dist="38100" dir="2700000" algn="tl">
                    <a:srgbClr val="000000">
                      <a:alpha val="43137"/>
                    </a:srgbClr>
                  </a:outerShdw>
                </a:effectLst>
                <a:cs typeface="B Roya" pitchFamily="2" charset="-78"/>
              </a:rPr>
              <a:t>;</a:t>
            </a:r>
          </a:p>
          <a:p>
            <a:pPr marL="0" indent="0">
              <a:buNone/>
            </a:pPr>
            <a:r>
              <a:rPr lang="en-US" sz="2000" dirty="0" smtClean="0">
                <a:effectLst>
                  <a:outerShdw blurRad="38100" dist="38100" dir="2700000" algn="tl">
                    <a:srgbClr val="000000">
                      <a:alpha val="43137"/>
                    </a:srgbClr>
                  </a:outerShdw>
                </a:effectLst>
                <a:cs typeface="B Roya" pitchFamily="2" charset="-78"/>
              </a:rPr>
              <a:t>border: 1px solid #007101;</a:t>
            </a:r>
          </a:p>
          <a:p>
            <a:pPr marL="0" indent="0">
              <a:buNone/>
            </a:pPr>
            <a:r>
              <a:rPr lang="en-US" sz="2000" dirty="0" smtClean="0">
                <a:effectLst>
                  <a:outerShdw blurRad="38100" dist="38100" dir="2700000" algn="tl">
                    <a:srgbClr val="000000">
                      <a:alpha val="43137"/>
                    </a:srgbClr>
                  </a:outerShdw>
                </a:effectLst>
                <a:cs typeface="B Roya" pitchFamily="2" charset="-78"/>
              </a:rPr>
              <a:t>padding: 0.5em;</a:t>
            </a:r>
          </a:p>
          <a:p>
            <a:pPr marL="0" indent="0">
              <a:buNone/>
            </a:pPr>
            <a:r>
              <a:rPr lang="en-US" sz="2000" dirty="0" smtClean="0">
                <a:effectLst>
                  <a:outerShdw blurRad="38100" dist="38100" dir="2700000" algn="tl">
                    <a:srgbClr val="000000">
                      <a:alpha val="43137"/>
                    </a:srgbClr>
                  </a:outerShdw>
                </a:effectLst>
                <a:cs typeface="B Roya" pitchFamily="2" charset="-78"/>
              </a:rPr>
              <a:t>font: 80%/1.6Arial, Helvetica, sans-serif;</a:t>
            </a:r>
            <a:endParaRPr lang="en-US" sz="2000" dirty="0"/>
          </a:p>
          <a:p>
            <a:pPr marL="0" indent="0">
              <a:buNone/>
            </a:pPr>
            <a:r>
              <a:rPr lang="fa-IR" sz="2000" dirty="0">
                <a:effectLst>
                  <a:outerShdw blurRad="38100" dist="38100" dir="2700000" algn="tl">
                    <a:srgbClr val="000000">
                      <a:alpha val="43137"/>
                    </a:srgbClr>
                  </a:outerShdw>
                </a:effectLst>
                <a:cs typeface="B Roya" pitchFamily="2" charset="-78"/>
              </a:rPr>
              <a:t>{</a:t>
            </a:r>
            <a:endParaRPr lang="en-US" sz="2000" dirty="0"/>
          </a:p>
          <a:p>
            <a:pPr marL="0" indent="0">
              <a:buNone/>
            </a:pPr>
            <a:endParaRPr lang="en-US" sz="2000" dirty="0">
              <a:effectLst>
                <a:outerShdw blurRad="38100" dist="38100" dir="2700000" algn="tl">
                  <a:srgbClr val="000000">
                    <a:alpha val="43137"/>
                  </a:srgbClr>
                </a:outerShdw>
              </a:effectLst>
              <a:cs typeface="B Roya" pitchFamily="2" charset="-78"/>
            </a:endParaRPr>
          </a:p>
        </p:txBody>
      </p:sp>
    </p:spTree>
    <p:extLst>
      <p:ext uri="{BB962C8B-B14F-4D97-AF65-F5344CB8AC3E}">
        <p14:creationId xmlns:p14="http://schemas.microsoft.com/office/powerpoint/2010/main" xmlns="" val="259503480"/>
      </p:ext>
    </p:extLst>
  </p:cSld>
  <p:clrMapOvr>
    <a:masterClrMapping/>
  </p:clrMapOvr>
  <p:transition spd="slow">
    <p:push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9443" y="1355521"/>
            <a:ext cx="7125112" cy="1444829"/>
          </a:xfrm>
        </p:spPr>
        <p:txBody>
          <a:bodyPr anchor="t">
            <a:normAutofit/>
          </a:bodyPr>
          <a:lstStyle/>
          <a:p>
            <a:pPr marL="0" indent="0" algn="r" rtl="1">
              <a:buNone/>
            </a:pPr>
            <a:r>
              <a:rPr lang="fa-IR" sz="2800" dirty="0" smtClean="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در این پروژه به دلیـــل گســـتردگــی مطالــب و کــمبود دانسته های ما درباره ی مطالب پایه ی زبان های برنامه نویسی به طور کامل مطالب گفته نشد .</a:t>
            </a:r>
            <a:endParaRPr lang="en-US" sz="2800" dirty="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endParaRPr>
          </a:p>
        </p:txBody>
      </p:sp>
      <p:sp>
        <p:nvSpPr>
          <p:cNvPr id="4" name="Date Placeholder 3"/>
          <p:cNvSpPr>
            <a:spLocks noGrp="1"/>
          </p:cNvSpPr>
          <p:nvPr>
            <p:ph type="dt" sz="half" idx="10"/>
          </p:nvPr>
        </p:nvSpPr>
        <p:spPr/>
        <p:txBody>
          <a:bodyPr/>
          <a:lstStyle/>
          <a:p>
            <a:fld id="{2518A0D3-49C9-43C4-ADC8-6019A5F39CC3}" type="datetime3">
              <a:rPr lang="en-US" smtClean="0"/>
              <a:pPr/>
              <a:t>7 April 2014</a:t>
            </a:fld>
            <a:endParaRPr lang="en-US"/>
          </a:p>
        </p:txBody>
      </p:sp>
      <p:sp>
        <p:nvSpPr>
          <p:cNvPr id="5" name="Title 1"/>
          <p:cNvSpPr txBox="1">
            <a:spLocks/>
          </p:cNvSpPr>
          <p:nvPr/>
        </p:nvSpPr>
        <p:spPr>
          <a:xfrm>
            <a:off x="1028287" y="2800350"/>
            <a:ext cx="7125113" cy="1912556"/>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smtClean="0">
                <a:effectLst>
                  <a:outerShdw blurRad="50800" dist="38100" dir="2700000" algn="tl" rotWithShape="0">
                    <a:prstClr val="black">
                      <a:alpha val="40000"/>
                    </a:prstClr>
                  </a:outerShdw>
                </a:effectLst>
                <a:latin typeface="Montreal-Light" pitchFamily="2" charset="0"/>
              </a:rPr>
              <a:t>In this project because of expediency of matters &amp; lack of our information's about the basic matters of programming didn`t pay attention to  all of the matters .</a:t>
            </a:r>
            <a:endParaRPr lang="en-US" sz="2800" dirty="0">
              <a:effectLst>
                <a:outerShdw blurRad="50800" dist="38100" dir="2700000" algn="tl" rotWithShape="0">
                  <a:prstClr val="black">
                    <a:alpha val="40000"/>
                  </a:prstClr>
                </a:outerShdw>
              </a:effectLst>
              <a:latin typeface="Montreal-Light" pitchFamily="2" charset="0"/>
            </a:endParaRPr>
          </a:p>
        </p:txBody>
      </p:sp>
    </p:spTree>
    <p:extLst>
      <p:ext uri="{BB962C8B-B14F-4D97-AF65-F5344CB8AC3E}">
        <p14:creationId xmlns:p14="http://schemas.microsoft.com/office/powerpoint/2010/main" xmlns="" val="3971639267"/>
      </p:ext>
    </p:extLst>
  </p:cSld>
  <p:clrMapOvr>
    <a:masterClrMapping/>
  </p:clrMapOvr>
  <p:transition spd="slow" advTm="3000">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CSS rules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066800" y="1352550"/>
            <a:ext cx="7125112" cy="3200400"/>
          </a:xfrm>
        </p:spPr>
        <p:txBody>
          <a:bodyPr anchor="t">
            <a:normAutofit/>
          </a:bodyPr>
          <a:lstStyle/>
          <a:p>
            <a:pPr algn="r" rtl="1"/>
            <a:r>
              <a:rPr lang="fa-IR" dirty="0" smtClean="0">
                <a:effectLst>
                  <a:outerShdw blurRad="38100" dist="38100" dir="2700000" algn="tl">
                    <a:srgbClr val="000000">
                      <a:alpha val="43137"/>
                    </a:srgbClr>
                  </a:outerShdw>
                </a:effectLst>
                <a:cs typeface="B Roya" pitchFamily="2" charset="-78"/>
              </a:rPr>
              <a:t>برای </a:t>
            </a:r>
            <a:r>
              <a:rPr lang="fa-IR" dirty="0">
                <a:effectLst>
                  <a:outerShdw blurRad="38100" dist="38100" dir="2700000" algn="tl">
                    <a:srgbClr val="000000">
                      <a:alpha val="43137"/>
                    </a:srgbClr>
                  </a:outerShdw>
                </a:effectLst>
                <a:cs typeface="B Roya" pitchFamily="2" charset="-78"/>
              </a:rPr>
              <a:t>به کار بردن </a:t>
            </a:r>
            <a:r>
              <a:rPr lang="en-US" dirty="0" err="1">
                <a:effectLst>
                  <a:outerShdw blurRad="38100" dist="38100" dir="2700000" algn="tl">
                    <a:srgbClr val="000000">
                      <a:alpha val="43137"/>
                    </a:srgbClr>
                  </a:outerShdw>
                </a:effectLst>
                <a:cs typeface="B Roya" pitchFamily="2" charset="-78"/>
              </a:rPr>
              <a:t>css</a:t>
            </a:r>
            <a:r>
              <a:rPr lang="fa-IR" dirty="0">
                <a:effectLst>
                  <a:outerShdw blurRad="38100" dist="38100" dir="2700000" algn="tl">
                    <a:srgbClr val="000000">
                      <a:alpha val="43137"/>
                    </a:srgbClr>
                  </a:outerShdw>
                </a:effectLst>
                <a:cs typeface="B Roya" pitchFamily="2" charset="-78"/>
              </a:rPr>
              <a:t> باید از قوانین زیر پیروی شود</a:t>
            </a:r>
            <a:r>
              <a:rPr lang="en-US" dirty="0">
                <a:effectLst>
                  <a:outerShdw blurRad="38100" dist="38100" dir="2700000" algn="tl">
                    <a:srgbClr val="000000">
                      <a:alpha val="43137"/>
                    </a:srgbClr>
                  </a:outerShdw>
                </a:effectLst>
                <a:cs typeface="B Roya" pitchFamily="2" charset="-78"/>
              </a:rPr>
              <a:t>:</a:t>
            </a:r>
          </a:p>
          <a:p>
            <a:pPr algn="r" rtl="1">
              <a:buFont typeface="Arial" pitchFamily="34" charset="0"/>
              <a:buChar char="•"/>
            </a:pPr>
            <a:r>
              <a:rPr lang="fa-IR" dirty="0">
                <a:effectLst>
                  <a:outerShdw blurRad="38100" dist="38100" dir="2700000" algn="tl">
                    <a:srgbClr val="000000">
                      <a:alpha val="43137"/>
                    </a:srgbClr>
                  </a:outerShdw>
                </a:effectLst>
                <a:cs typeface="B Roya" pitchFamily="2" charset="-78"/>
              </a:rPr>
              <a:t>دستورات وارده حتما باید بین علامت {} قرار بگیرد و همچنین پس از نوشتن دستور با قرار دادن : مقدار آن را تعیین کنید.</a:t>
            </a:r>
          </a:p>
          <a:p>
            <a:pPr algn="r" rtl="1">
              <a:buFont typeface="Arial" pitchFamily="34" charset="0"/>
              <a:buChar char="•"/>
            </a:pPr>
            <a:r>
              <a:rPr lang="fa-IR" dirty="0">
                <a:effectLst>
                  <a:outerShdw blurRad="38100" dist="38100" dir="2700000" algn="tl">
                    <a:srgbClr val="000000">
                      <a:alpha val="43137"/>
                    </a:srgbClr>
                  </a:outerShdw>
                </a:effectLst>
                <a:cs typeface="B Roya" pitchFamily="2" charset="-78"/>
              </a:rPr>
              <a:t>می توانید دستورات نوشته شده را پشت سرهم نوشته به شرطی که بین آنها با علامت ؛ از هم جدا شود.</a:t>
            </a:r>
          </a:p>
          <a:p>
            <a:pPr algn="r" rtl="1">
              <a:buFont typeface="Arial" pitchFamily="34" charset="0"/>
              <a:buChar char="•"/>
            </a:pPr>
            <a:r>
              <a:rPr lang="fa-IR" dirty="0">
                <a:effectLst>
                  <a:outerShdw blurRad="38100" dist="38100" dir="2700000" algn="tl">
                    <a:srgbClr val="000000">
                      <a:alpha val="43137"/>
                    </a:srgbClr>
                  </a:outerShdw>
                </a:effectLst>
                <a:cs typeface="B Roya" pitchFamily="2" charset="-78"/>
              </a:rPr>
              <a:t>می توانید هرکدام از تگ ها را با علامت , از هم جدا </a:t>
            </a:r>
            <a:r>
              <a:rPr lang="fa-IR" dirty="0" smtClean="0">
                <a:effectLst>
                  <a:outerShdw blurRad="38100" dist="38100" dir="2700000" algn="tl">
                    <a:srgbClr val="000000">
                      <a:alpha val="43137"/>
                    </a:srgbClr>
                  </a:outerShdw>
                </a:effectLst>
                <a:cs typeface="B Roya" pitchFamily="2" charset="-78"/>
              </a:rPr>
              <a:t>کرد</a:t>
            </a:r>
            <a:r>
              <a:rPr lang="en-US" dirty="0">
                <a:effectLst>
                  <a:outerShdw blurRad="38100" dist="38100" dir="2700000" algn="tl">
                    <a:srgbClr val="000000">
                      <a:alpha val="43137"/>
                    </a:srgbClr>
                  </a:outerShdw>
                </a:effectLst>
                <a:cs typeface="B Roya" pitchFamily="2" charset="-78"/>
              </a:rPr>
              <a:t>.</a:t>
            </a:r>
            <a:endParaRPr lang="fa-IR" dirty="0">
              <a:effectLst>
                <a:outerShdw blurRad="38100" dist="38100" dir="2700000" algn="tl">
                  <a:srgbClr val="000000">
                    <a:alpha val="43137"/>
                  </a:srgbClr>
                </a:outerShdw>
              </a:effectLst>
              <a:cs typeface="B Roya" pitchFamily="2" charset="-78"/>
            </a:endParaRPr>
          </a:p>
        </p:txBody>
      </p:sp>
    </p:spTree>
    <p:extLst>
      <p:ext uri="{BB962C8B-B14F-4D97-AF65-F5344CB8AC3E}">
        <p14:creationId xmlns:p14="http://schemas.microsoft.com/office/powerpoint/2010/main" xmlns="" val="3394054692"/>
      </p:ext>
    </p:extLst>
  </p:cSld>
  <p:clrMapOvr>
    <a:masterClrMapping/>
  </p:clrMapOvr>
  <p:transition spd="slow">
    <p:push di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effectLst>
                  <a:outerShdw blurRad="50800" dist="38100" dir="2700000" algn="tl" rotWithShape="0">
                    <a:prstClr val="black">
                      <a:alpha val="40000"/>
                    </a:prstClr>
                  </a:outerShdw>
                </a:effectLst>
                <a:latin typeface="Montreal-Light" pitchFamily="2" charset="0"/>
              </a:rPr>
              <a:t>Ending</a:t>
            </a:r>
          </a:p>
        </p:txBody>
      </p:sp>
      <p:sp>
        <p:nvSpPr>
          <p:cNvPr id="3" name="Content Placeholder 2"/>
          <p:cNvSpPr>
            <a:spLocks noGrp="1"/>
          </p:cNvSpPr>
          <p:nvPr>
            <p:ph idx="1"/>
          </p:nvPr>
        </p:nvSpPr>
        <p:spPr/>
        <p:txBody>
          <a:bodyPr>
            <a:normAutofit/>
          </a:bodyPr>
          <a:lstStyle/>
          <a:p>
            <a:pPr marL="0" indent="0" algn="ctr" rtl="1">
              <a:buNone/>
            </a:pPr>
            <a:r>
              <a:rPr lang="fa-IR" sz="9600" dirty="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rPr>
              <a:t>پایان</a:t>
            </a:r>
            <a:endParaRPr lang="en-US" sz="9600" dirty="0">
              <a:effectLst>
                <a:outerShdw blurRad="50800" dist="38100" dir="2700000" algn="tl" rotWithShape="0">
                  <a:prstClr val="black">
                    <a:alpha val="40000"/>
                  </a:prstClr>
                </a:outerShdw>
              </a:effectLst>
              <a:latin typeface="Montreal-Light" pitchFamily="2" charset="0"/>
              <a:ea typeface="+mj-ea"/>
              <a:cs typeface="Mj_Dinar One Light" panose="00000400000000000000" pitchFamily="2" charset="-78"/>
            </a:endParaRPr>
          </a:p>
        </p:txBody>
      </p:sp>
      <p:sp>
        <p:nvSpPr>
          <p:cNvPr id="4" name="Date Placeholder 3"/>
          <p:cNvSpPr>
            <a:spLocks noGrp="1"/>
          </p:cNvSpPr>
          <p:nvPr>
            <p:ph type="dt" sz="half" idx="10"/>
          </p:nvPr>
        </p:nvSpPr>
        <p:spPr/>
        <p:txBody>
          <a:bodyPr/>
          <a:lstStyle/>
          <a:p>
            <a:fld id="{2518A0D3-49C9-43C4-ADC8-6019A5F39CC3}" type="datetime3">
              <a:rPr lang="en-US" smtClean="0"/>
              <a:pPr/>
              <a:t>7 April 2014</a:t>
            </a:fld>
            <a:endParaRPr lang="en-US"/>
          </a:p>
        </p:txBody>
      </p:sp>
      <p:sp>
        <p:nvSpPr>
          <p:cNvPr id="5" name="Title 1"/>
          <p:cNvSpPr txBox="1">
            <a:spLocks/>
          </p:cNvSpPr>
          <p:nvPr/>
        </p:nvSpPr>
        <p:spPr>
          <a:xfrm>
            <a:off x="1028287" y="5543550"/>
            <a:ext cx="7125113" cy="69335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3600" dirty="0" smtClean="0">
                <a:effectLst>
                  <a:outerShdw blurRad="50800" dist="38100" dir="2700000" algn="tl" rotWithShape="0">
                    <a:prstClr val="black">
                      <a:alpha val="40000"/>
                    </a:prstClr>
                  </a:outerShdw>
                </a:effectLst>
                <a:latin typeface="Montreal-Light" pitchFamily="2" charset="0"/>
              </a:rPr>
              <a:t>A project by : Parham </a:t>
            </a:r>
            <a:r>
              <a:rPr lang="en-US" sz="3600" dirty="0" err="1" smtClean="0">
                <a:effectLst>
                  <a:outerShdw blurRad="50800" dist="38100" dir="2700000" algn="tl" rotWithShape="0">
                    <a:prstClr val="black">
                      <a:alpha val="40000"/>
                    </a:prstClr>
                  </a:outerShdw>
                </a:effectLst>
                <a:latin typeface="Montreal-Light" pitchFamily="2" charset="0"/>
              </a:rPr>
              <a:t>Azhang</a:t>
            </a:r>
            <a:endParaRPr lang="en-US" sz="3600" dirty="0">
              <a:effectLst>
                <a:outerShdw blurRad="50800" dist="38100" dir="2700000" algn="tl" rotWithShape="0">
                  <a:prstClr val="black">
                    <a:alpha val="40000"/>
                  </a:prstClr>
                </a:outerShdw>
              </a:effectLst>
              <a:latin typeface="Montreal-Light" pitchFamily="2" charset="0"/>
            </a:endParaRPr>
          </a:p>
        </p:txBody>
      </p:sp>
    </p:spTree>
    <p:extLst>
      <p:ext uri="{BB962C8B-B14F-4D97-AF65-F5344CB8AC3E}">
        <p14:creationId xmlns:p14="http://schemas.microsoft.com/office/powerpoint/2010/main" xmlns="" val="3292436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250"/>
                                  </p:stCondLst>
                                  <p:childTnLst>
                                    <p:animMotion origin="layout" path="M -3.33333E-6 -1.7284E-6 L -3.33333E-6 -0.25 " pathEditMode="relative" rAng="0" ptsTypes="AA">
                                      <p:cBhvr>
                                        <p:cTn id="6" dur="2000" fill="hold"/>
                                        <p:tgtEl>
                                          <p:spTgt spid="5"/>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Why we use CSS?</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838200" y="1047750"/>
            <a:ext cx="7391400" cy="3581400"/>
          </a:xfrm>
        </p:spPr>
        <p:txBody>
          <a:bodyPr anchor="t">
            <a:normAutofit/>
          </a:bodyPr>
          <a:lstStyle/>
          <a:p>
            <a:pPr marL="0" indent="0" algn="just" rtl="1">
              <a:buNone/>
            </a:pPr>
            <a:r>
              <a:rPr lang="en-US" sz="2100" dirty="0" smtClean="0">
                <a:effectLst>
                  <a:outerShdw blurRad="38100" dist="38100" dir="2700000" algn="tl">
                    <a:srgbClr val="000000">
                      <a:alpha val="43137"/>
                    </a:srgbClr>
                  </a:outerShdw>
                </a:effectLst>
                <a:cs typeface="B Roya" pitchFamily="2" charset="-78"/>
              </a:rPr>
              <a:t> </a:t>
            </a:r>
            <a:r>
              <a:rPr lang="en-US" sz="2100" dirty="0" err="1" smtClean="0">
                <a:effectLst>
                  <a:outerShdw blurRad="38100" dist="38100" dir="2700000" algn="tl">
                    <a:srgbClr val="000000">
                      <a:alpha val="43137"/>
                    </a:srgbClr>
                  </a:outerShdw>
                </a:effectLst>
                <a:cs typeface="B Roya" pitchFamily="2" charset="-78"/>
              </a:rPr>
              <a:t>css</a:t>
            </a:r>
            <a:r>
              <a:rPr lang="en-US" sz="2100" dirty="0" smtClean="0">
                <a:effectLst>
                  <a:outerShdw blurRad="38100" dist="38100" dir="2700000" algn="tl">
                    <a:srgbClr val="000000">
                      <a:alpha val="43137"/>
                    </a:srgbClr>
                  </a:outerShdw>
                </a:effectLst>
                <a:cs typeface="B Roya" pitchFamily="2" charset="-78"/>
              </a:rPr>
              <a:t> </a:t>
            </a:r>
            <a:r>
              <a:rPr lang="fa-IR" sz="2100" dirty="0" smtClean="0">
                <a:effectLst>
                  <a:outerShdw blurRad="38100" dist="38100" dir="2700000" algn="tl">
                    <a:srgbClr val="000000">
                      <a:alpha val="43137"/>
                    </a:srgbClr>
                  </a:outerShdw>
                </a:effectLst>
                <a:cs typeface="B Roya" pitchFamily="2" charset="-78"/>
              </a:rPr>
              <a:t>می </a:t>
            </a:r>
            <a:r>
              <a:rPr lang="fa-IR" sz="2100" dirty="0">
                <a:effectLst>
                  <a:outerShdw blurRad="38100" dist="38100" dir="2700000" algn="tl">
                    <a:srgbClr val="000000">
                      <a:alpha val="43137"/>
                    </a:srgbClr>
                  </a:outerShdw>
                </a:effectLst>
                <a:cs typeface="B Roya" pitchFamily="2" charset="-78"/>
              </a:rPr>
              <a:t>تواند در بسیاری از کارهای تکراری ، زمان طراحی و حجم کدهای سایت صرفه جویی کند. شما </a:t>
            </a:r>
            <a:r>
              <a:rPr lang="fa-IR" sz="2100" dirty="0" smtClean="0">
                <a:effectLst>
                  <a:outerShdw blurRad="38100" dist="38100" dir="2700000" algn="tl">
                    <a:srgbClr val="000000">
                      <a:alpha val="43137"/>
                    </a:srgbClr>
                  </a:outerShdw>
                </a:effectLst>
                <a:cs typeface="B Roya" pitchFamily="2" charset="-78"/>
              </a:rPr>
              <a:t>می</a:t>
            </a:r>
            <a:r>
              <a:rPr lang="en-US" sz="2100" dirty="0" smtClean="0">
                <a:effectLst>
                  <a:outerShdw blurRad="38100" dist="38100" dir="2700000" algn="tl">
                    <a:srgbClr val="000000">
                      <a:alpha val="43137"/>
                    </a:srgbClr>
                  </a:outerShdw>
                </a:effectLst>
                <a:cs typeface="B Roya" pitchFamily="2" charset="-78"/>
              </a:rPr>
              <a:t> </a:t>
            </a:r>
            <a:r>
              <a:rPr lang="fa-IR" sz="2100" dirty="0" smtClean="0">
                <a:effectLst>
                  <a:outerShdw blurRad="38100" dist="38100" dir="2700000" algn="tl">
                    <a:srgbClr val="000000">
                      <a:alpha val="43137"/>
                    </a:srgbClr>
                  </a:outerShdw>
                </a:effectLst>
                <a:cs typeface="B Roya" pitchFamily="2" charset="-78"/>
              </a:rPr>
              <a:t>توانید یک</a:t>
            </a:r>
            <a:r>
              <a:rPr lang="en-US" sz="2100" dirty="0" smtClean="0">
                <a:effectLst>
                  <a:outerShdw blurRad="38100" dist="38100" dir="2700000" algn="tl">
                    <a:srgbClr val="000000">
                      <a:alpha val="43137"/>
                    </a:srgbClr>
                  </a:outerShdw>
                </a:effectLst>
                <a:cs typeface="B Roya" pitchFamily="2" charset="-78"/>
              </a:rPr>
              <a:t> </a:t>
            </a:r>
            <a:r>
              <a:rPr lang="fa-IR" sz="2100" dirty="0" smtClean="0">
                <a:effectLst>
                  <a:outerShdw blurRad="38100" dist="38100" dir="2700000" algn="tl">
                    <a:srgbClr val="000000">
                      <a:alpha val="43137"/>
                    </a:srgbClr>
                  </a:outerShdw>
                </a:effectLst>
                <a:cs typeface="B Roya" pitchFamily="2" charset="-78"/>
              </a:rPr>
              <a:t>بار </a:t>
            </a:r>
            <a:r>
              <a:rPr lang="fa-IR" sz="2100" dirty="0">
                <a:effectLst>
                  <a:outerShdw blurRad="38100" dist="38100" dir="2700000" algn="tl">
                    <a:srgbClr val="000000">
                      <a:alpha val="43137"/>
                    </a:srgbClr>
                  </a:outerShdw>
                </a:effectLst>
                <a:cs typeface="B Roya" pitchFamily="2" charset="-78"/>
              </a:rPr>
              <a:t>خصوصیات </a:t>
            </a:r>
            <a:r>
              <a:rPr lang="fa-IR" sz="2100" dirty="0" smtClean="0">
                <a:effectLst>
                  <a:outerShdw blurRad="38100" dist="38100" dir="2700000" algn="tl">
                    <a:srgbClr val="000000">
                      <a:alpha val="43137"/>
                    </a:srgbClr>
                  </a:outerShdw>
                </a:effectLst>
                <a:cs typeface="B Roya" pitchFamily="2" charset="-78"/>
              </a:rPr>
              <a:t>ظاهری (سبک یا استایل) </a:t>
            </a:r>
            <a:r>
              <a:rPr lang="fa-IR" sz="2100" dirty="0">
                <a:effectLst>
                  <a:outerShdw blurRad="38100" dist="38100" dir="2700000" algn="tl">
                    <a:srgbClr val="000000">
                      <a:alpha val="43137"/>
                    </a:srgbClr>
                  </a:outerShdw>
                </a:effectLst>
                <a:cs typeface="B Roya" pitchFamily="2" charset="-78"/>
              </a:rPr>
              <a:t>عناصر را در وب سایت توسط </a:t>
            </a:r>
            <a:r>
              <a:rPr lang="fa-IR" sz="2100" dirty="0" smtClean="0">
                <a:effectLst>
                  <a:outerShdw blurRad="38100" dist="38100" dir="2700000" algn="tl">
                    <a:srgbClr val="000000">
                      <a:alpha val="43137"/>
                    </a:srgbClr>
                  </a:outerShdw>
                </a:effectLst>
                <a:cs typeface="B Roya" pitchFamily="2" charset="-78"/>
              </a:rPr>
              <a:t>دستورات </a:t>
            </a:r>
            <a:r>
              <a:rPr lang="en-US" sz="2100" dirty="0" err="1" smtClean="0">
                <a:effectLst>
                  <a:outerShdw blurRad="38100" dist="38100" dir="2700000" algn="tl">
                    <a:srgbClr val="000000">
                      <a:alpha val="43137"/>
                    </a:srgbClr>
                  </a:outerShdw>
                </a:effectLst>
                <a:cs typeface="B Roya" pitchFamily="2" charset="-78"/>
              </a:rPr>
              <a:t>css</a:t>
            </a:r>
            <a:r>
              <a:rPr lang="en-US" sz="2100" dirty="0" smtClean="0">
                <a:effectLst>
                  <a:outerShdw blurRad="38100" dist="38100" dir="2700000" algn="tl">
                    <a:srgbClr val="000000">
                      <a:alpha val="43137"/>
                    </a:srgbClr>
                  </a:outerShdw>
                </a:effectLst>
                <a:cs typeface="B Roya" pitchFamily="2" charset="-78"/>
              </a:rPr>
              <a:t> </a:t>
            </a:r>
            <a:r>
              <a:rPr lang="fa-IR" sz="2100" dirty="0">
                <a:effectLst>
                  <a:outerShdw blurRad="38100" dist="38100" dir="2700000" algn="tl">
                    <a:srgbClr val="000000">
                      <a:alpha val="43137"/>
                    </a:srgbClr>
                  </a:outerShdw>
                </a:effectLst>
                <a:cs typeface="B Roya" pitchFamily="2" charset="-78"/>
              </a:rPr>
              <a:t>مشخص کنید، سپس هرکجا در وب سایت از عنصر مورد نظر استفاده کردید، خصوصیات مشخص شده را به آن عنصر اعمال کنید. همچنین هر زمان نیز تصمیم بگیرید ظاهر وب سایت را تغییر دهید، کافیست به محلی که دستورات </a:t>
            </a:r>
            <a:r>
              <a:rPr lang="en-US" sz="2100" dirty="0" smtClean="0">
                <a:effectLst>
                  <a:outerShdw blurRad="38100" dist="38100" dir="2700000" algn="tl">
                    <a:srgbClr val="000000">
                      <a:alpha val="43137"/>
                    </a:srgbClr>
                  </a:outerShdw>
                </a:effectLst>
                <a:cs typeface="B Roya" pitchFamily="2" charset="-78"/>
              </a:rPr>
              <a:t> </a:t>
            </a:r>
            <a:r>
              <a:rPr lang="en-US" sz="2100" dirty="0" err="1" smtClean="0">
                <a:effectLst>
                  <a:outerShdw blurRad="38100" dist="38100" dir="2700000" algn="tl">
                    <a:srgbClr val="000000">
                      <a:alpha val="43137"/>
                    </a:srgbClr>
                  </a:outerShdw>
                </a:effectLst>
                <a:cs typeface="B Roya" pitchFamily="2" charset="-78"/>
              </a:rPr>
              <a:t>css</a:t>
            </a:r>
            <a:r>
              <a:rPr lang="en-US" sz="2100" dirty="0" smtClean="0">
                <a:effectLst>
                  <a:outerShdw blurRad="38100" dist="38100" dir="2700000" algn="tl">
                    <a:srgbClr val="000000">
                      <a:alpha val="43137"/>
                    </a:srgbClr>
                  </a:outerShdw>
                </a:effectLst>
                <a:cs typeface="B Roya" pitchFamily="2" charset="-78"/>
              </a:rPr>
              <a:t> </a:t>
            </a:r>
            <a:r>
              <a:rPr lang="fa-IR" sz="2100" dirty="0">
                <a:effectLst>
                  <a:outerShdw blurRad="38100" dist="38100" dir="2700000" algn="tl">
                    <a:srgbClr val="000000">
                      <a:alpha val="43137"/>
                    </a:srgbClr>
                  </a:outerShdw>
                </a:effectLst>
                <a:cs typeface="B Roya" pitchFamily="2" charset="-78"/>
              </a:rPr>
              <a:t>را نوشته اید مراجعه کرده و آنها را تغییر دهید تا ظاهر عنصر مورد نظر در تمام صفحات وب سایت تغییر کند و نیازی به تغییر تمام صفحات سایت نیست. بنابراین حجم صفحات وب سایت شما نیز کمتر خواهد شد و در نتیجه سرعت بارگزاری صفحه وب شما افزایش خواهد یافت. همچنین دستورات </a:t>
            </a:r>
            <a:r>
              <a:rPr lang="en-US" sz="2100" dirty="0" smtClean="0">
                <a:effectLst>
                  <a:outerShdw blurRad="38100" dist="38100" dir="2700000" algn="tl">
                    <a:srgbClr val="000000">
                      <a:alpha val="43137"/>
                    </a:srgbClr>
                  </a:outerShdw>
                </a:effectLst>
                <a:cs typeface="B Roya" pitchFamily="2" charset="-78"/>
              </a:rPr>
              <a:t> </a:t>
            </a:r>
            <a:r>
              <a:rPr lang="en-US" sz="2100" dirty="0" err="1" smtClean="0">
                <a:effectLst>
                  <a:outerShdw blurRad="38100" dist="38100" dir="2700000" algn="tl">
                    <a:srgbClr val="000000">
                      <a:alpha val="43137"/>
                    </a:srgbClr>
                  </a:outerShdw>
                </a:effectLst>
                <a:cs typeface="B Roya" pitchFamily="2" charset="-78"/>
              </a:rPr>
              <a:t>css</a:t>
            </a:r>
            <a:r>
              <a:rPr lang="en-US" sz="2100" dirty="0" smtClean="0">
                <a:effectLst>
                  <a:outerShdw blurRad="38100" dist="38100" dir="2700000" algn="tl">
                    <a:srgbClr val="000000">
                      <a:alpha val="43137"/>
                    </a:srgbClr>
                  </a:outerShdw>
                </a:effectLst>
                <a:cs typeface="B Roya" pitchFamily="2" charset="-78"/>
              </a:rPr>
              <a:t> </a:t>
            </a:r>
            <a:r>
              <a:rPr lang="fa-IR" sz="2100" dirty="0">
                <a:effectLst>
                  <a:outerShdw blurRad="38100" dist="38100" dir="2700000" algn="tl">
                    <a:srgbClr val="000000">
                      <a:alpha val="43137"/>
                    </a:srgbClr>
                  </a:outerShdw>
                </a:effectLst>
                <a:cs typeface="B Roya" pitchFamily="2" charset="-78"/>
              </a:rPr>
              <a:t>می تواند در یک فایل جداگانه از کدهای </a:t>
            </a:r>
            <a:r>
              <a:rPr lang="en-US" sz="2100" dirty="0" smtClean="0">
                <a:effectLst>
                  <a:outerShdw blurRad="38100" dist="38100" dir="2700000" algn="tl">
                    <a:srgbClr val="000000">
                      <a:alpha val="43137"/>
                    </a:srgbClr>
                  </a:outerShdw>
                </a:effectLst>
                <a:cs typeface="B Roya" pitchFamily="2" charset="-78"/>
              </a:rPr>
              <a:t> Html </a:t>
            </a:r>
            <a:r>
              <a:rPr lang="fa-IR" sz="2100" dirty="0">
                <a:effectLst>
                  <a:outerShdw blurRad="38100" dist="38100" dir="2700000" algn="tl">
                    <a:srgbClr val="000000">
                      <a:alpha val="43137"/>
                    </a:srgbClr>
                  </a:outerShdw>
                </a:effectLst>
                <a:cs typeface="B Roya" pitchFamily="2" charset="-78"/>
              </a:rPr>
              <a:t>شما نوشته شود و این تفکیک تمیزی و پیچیدگی کمتر کدها را در تمامی وب سایت برای شما به ارمغان می آورد. خوب است بدانید گوگل در رتبه بندی وب سایت ها، سرعت بارگزاری و کیفیت کدها را نیز مدنظر قرار </a:t>
            </a:r>
            <a:r>
              <a:rPr lang="fa-IR" sz="2100" dirty="0" smtClean="0">
                <a:effectLst>
                  <a:outerShdw blurRad="38100" dist="38100" dir="2700000" algn="tl">
                    <a:srgbClr val="000000">
                      <a:alpha val="43137"/>
                    </a:srgbClr>
                  </a:outerShdw>
                </a:effectLst>
                <a:cs typeface="B Roya" pitchFamily="2" charset="-78"/>
              </a:rPr>
              <a:t>می دهد </a:t>
            </a:r>
            <a:r>
              <a:rPr lang="fa-IR" sz="2100" dirty="0">
                <a:effectLst>
                  <a:outerShdw blurRad="38100" dist="38100" dir="2700000" algn="tl">
                    <a:srgbClr val="000000">
                      <a:alpha val="43137"/>
                    </a:srgbClr>
                  </a:outerShdw>
                </a:effectLst>
                <a:cs typeface="B Roya" pitchFamily="2" charset="-78"/>
              </a:rPr>
              <a:t>و وب سایت هایی را که سرعت بارگذاری آنها مناسب نباشد، کمتر به جستجو کنندگان معرفی خواهد کرد. </a:t>
            </a:r>
            <a:endParaRPr lang="en-US"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298481805"/>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effectLst>
                  <a:outerShdw blurRad="50800" dist="38100" dir="2700000" algn="tl" rotWithShape="0">
                    <a:prstClr val="black">
                      <a:alpha val="40000"/>
                    </a:prstClr>
                  </a:outerShdw>
                </a:effectLst>
                <a:latin typeface="Montreal-Light" pitchFamily="2" charset="0"/>
              </a:rPr>
              <a:t>CSS main Structure</a:t>
            </a: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104488" y="1276350"/>
            <a:ext cx="7125112" cy="3581400"/>
          </a:xfrm>
        </p:spPr>
        <p:txBody>
          <a:bodyPr anchor="t">
            <a:normAutofit lnSpcReduction="10000"/>
          </a:bodyPr>
          <a:lstStyle/>
          <a:p>
            <a:pPr algn="r" rtl="1"/>
            <a:endParaRPr lang="en-US" sz="2200" dirty="0">
              <a:effectLst>
                <a:outerShdw blurRad="38100" dist="38100" dir="2700000" algn="tl">
                  <a:srgbClr val="000000">
                    <a:alpha val="43137"/>
                  </a:srgbClr>
                </a:outerShdw>
              </a:effectLst>
              <a:cs typeface="B Roya" pitchFamily="2" charset="-78"/>
            </a:endParaRPr>
          </a:p>
          <a:p>
            <a:pPr algn="r" rtl="1"/>
            <a:endParaRPr lang="en-US" sz="2200" dirty="0" smtClean="0">
              <a:effectLst>
                <a:outerShdw blurRad="38100" dist="38100" dir="2700000" algn="tl">
                  <a:srgbClr val="000000">
                    <a:alpha val="43137"/>
                  </a:srgbClr>
                </a:outerShdw>
              </a:effectLst>
              <a:cs typeface="B Roya" pitchFamily="2" charset="-78"/>
            </a:endParaRPr>
          </a:p>
          <a:p>
            <a:pPr algn="r" rtl="1"/>
            <a:r>
              <a:rPr lang="en-US" sz="2200" dirty="0" smtClean="0">
                <a:effectLst>
                  <a:outerShdw blurRad="38100" dist="38100" dir="2700000" algn="tl">
                    <a:srgbClr val="000000">
                      <a:alpha val="43137"/>
                    </a:srgbClr>
                  </a:outerShdw>
                </a:effectLst>
                <a:cs typeface="B Roya" pitchFamily="2" charset="-78"/>
              </a:rPr>
              <a:t> Selector </a:t>
            </a:r>
            <a:r>
              <a:rPr lang="fa-IR" sz="2200" dirty="0">
                <a:effectLst>
                  <a:outerShdw blurRad="38100" dist="38100" dir="2700000" algn="tl">
                    <a:srgbClr val="000000">
                      <a:alpha val="43137"/>
                    </a:srgbClr>
                  </a:outerShdw>
                </a:effectLst>
                <a:cs typeface="B Roya" pitchFamily="2" charset="-78"/>
              </a:rPr>
              <a:t>این بخش نام عنصر </a:t>
            </a:r>
            <a:r>
              <a:rPr lang="en-US" sz="2200" dirty="0" smtClean="0">
                <a:effectLst>
                  <a:outerShdw blurRad="38100" dist="38100" dir="2700000" algn="tl">
                    <a:srgbClr val="000000">
                      <a:alpha val="43137"/>
                    </a:srgbClr>
                  </a:outerShdw>
                </a:effectLst>
                <a:cs typeface="B Roya" pitchFamily="2" charset="-78"/>
              </a:rPr>
              <a:t> HTML </a:t>
            </a:r>
            <a:r>
              <a:rPr lang="fa-IR" sz="2200" dirty="0">
                <a:effectLst>
                  <a:outerShdw blurRad="38100" dist="38100" dir="2700000" algn="tl">
                    <a:srgbClr val="000000">
                      <a:alpha val="43137"/>
                    </a:srgbClr>
                  </a:outerShdw>
                </a:effectLst>
                <a:cs typeface="B Roya" pitchFamily="2" charset="-78"/>
              </a:rPr>
              <a:t>است که می خواهیم استایل مورد نظر را بر روی آن اعمال کنیم.</a:t>
            </a:r>
          </a:p>
          <a:p>
            <a:pPr algn="r" rtl="1"/>
            <a:r>
              <a:rPr lang="en-US" sz="2200" dirty="0">
                <a:effectLst>
                  <a:outerShdw blurRad="38100" dist="38100" dir="2700000" algn="tl">
                    <a:srgbClr val="000000">
                      <a:alpha val="43137"/>
                    </a:srgbClr>
                  </a:outerShdw>
                </a:effectLst>
                <a:cs typeface="B Roya" pitchFamily="2" charset="-78"/>
              </a:rPr>
              <a:t> </a:t>
            </a:r>
            <a:r>
              <a:rPr lang="en-US" sz="2200" dirty="0" smtClean="0">
                <a:effectLst>
                  <a:outerShdw blurRad="38100" dist="38100" dir="2700000" algn="tl">
                    <a:srgbClr val="000000">
                      <a:alpha val="43137"/>
                    </a:srgbClr>
                  </a:outerShdw>
                </a:effectLst>
                <a:cs typeface="B Roya" pitchFamily="2" charset="-78"/>
              </a:rPr>
              <a:t>Declaration </a:t>
            </a:r>
            <a:r>
              <a:rPr lang="fa-IR" sz="2200" dirty="0" smtClean="0">
                <a:effectLst>
                  <a:outerShdw blurRad="38100" dist="38100" dir="2700000" algn="tl">
                    <a:srgbClr val="000000">
                      <a:alpha val="43137"/>
                    </a:srgbClr>
                  </a:outerShdw>
                </a:effectLst>
                <a:cs typeface="B Roya" pitchFamily="2" charset="-78"/>
              </a:rPr>
              <a:t>بخشی </a:t>
            </a:r>
            <a:r>
              <a:rPr lang="fa-IR" sz="2200" dirty="0">
                <a:effectLst>
                  <a:outerShdw blurRad="38100" dist="38100" dir="2700000" algn="tl">
                    <a:srgbClr val="000000">
                      <a:alpha val="43137"/>
                    </a:srgbClr>
                  </a:outerShdw>
                </a:effectLst>
                <a:cs typeface="B Roya" pitchFamily="2" charset="-78"/>
              </a:rPr>
              <a:t>که در میان علامت {} نوشته می شود، بخش اعلان نام دارد و در این قسمت شما باید نام خاصیت مورد نظر که می خواهید اعمال شود و مقدار آن را تعیین کنید. در این مثال خاصیت رنگ برابر با مقدار آبی است و خاصیت سایز فونت برابر با مقدار 12 پیکسل است.</a:t>
            </a:r>
          </a:p>
          <a:p>
            <a:pPr algn="r" rtl="1"/>
            <a:endParaRPr lang="en-US" dirty="0" smtClean="0">
              <a:effectLst>
                <a:outerShdw blurRad="38100" dist="38100" dir="2700000" algn="tl">
                  <a:srgbClr val="000000">
                    <a:alpha val="43137"/>
                  </a:srgbClr>
                </a:outerShdw>
              </a:effectLst>
            </a:endParaRPr>
          </a:p>
        </p:txBody>
      </p:sp>
      <p:sp>
        <p:nvSpPr>
          <p:cNvPr id="3" name="Rounded Rectangle 2"/>
          <p:cNvSpPr/>
          <p:nvPr/>
        </p:nvSpPr>
        <p:spPr>
          <a:xfrm>
            <a:off x="1828800" y="1200150"/>
            <a:ext cx="1219200" cy="457200"/>
          </a:xfrm>
          <a:prstGeom prst="roundRect">
            <a:avLst>
              <a:gd name="adj" fmla="val 31945"/>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3"/>
          </a:lnRef>
          <a:fillRef idx="3">
            <a:schemeClr val="accent3"/>
          </a:fillRef>
          <a:effectRef idx="3">
            <a:schemeClr val="accent3"/>
          </a:effectRef>
          <a:fontRef idx="minor">
            <a:schemeClr val="lt1"/>
          </a:fontRef>
        </p:style>
        <p:txBody>
          <a:bodyPr rtlCol="0" anchor="t"/>
          <a:lstStyle/>
          <a:p>
            <a:pPr algn="ctr"/>
            <a:r>
              <a:rPr lang="en-US" dirty="0" smtClean="0">
                <a:effectLst>
                  <a:outerShdw blurRad="38100" dist="38100" dir="2700000" algn="tl">
                    <a:srgbClr val="000000">
                      <a:alpha val="43137"/>
                    </a:srgbClr>
                  </a:outerShdw>
                </a:effectLst>
              </a:rPr>
              <a:t>H_1</a:t>
            </a:r>
            <a:endParaRPr lang="en-US" dirty="0">
              <a:effectLst>
                <a:outerShdw blurRad="38100" dist="38100" dir="2700000" algn="tl">
                  <a:srgbClr val="000000">
                    <a:alpha val="43137"/>
                  </a:srgbClr>
                </a:outerShdw>
              </a:effectLst>
            </a:endParaRPr>
          </a:p>
        </p:txBody>
      </p:sp>
      <p:sp>
        <p:nvSpPr>
          <p:cNvPr id="5" name="Rounded Rectangle 4"/>
          <p:cNvSpPr/>
          <p:nvPr/>
        </p:nvSpPr>
        <p:spPr>
          <a:xfrm>
            <a:off x="3124200" y="1200150"/>
            <a:ext cx="4191000" cy="457200"/>
          </a:xfrm>
          <a:prstGeom prst="roundRect">
            <a:avLst>
              <a:gd name="adj" fmla="val 37500"/>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fa-IR" sz="2400" dirty="0" smtClean="0">
                <a:effectLst>
                  <a:outerShdw blurRad="38100" dist="38100" dir="2700000" algn="tl">
                    <a:srgbClr val="000000">
                      <a:alpha val="43137"/>
                    </a:srgbClr>
                  </a:outerShdw>
                </a:effectLst>
                <a:cs typeface="B Roya" pitchFamily="2" charset="-78"/>
              </a:rPr>
              <a:t>}</a:t>
            </a:r>
            <a:r>
              <a:rPr lang="en-US" sz="2400" dirty="0" smtClean="0">
                <a:effectLst>
                  <a:outerShdw blurRad="38100" dist="38100" dir="2700000" algn="tl">
                    <a:srgbClr val="000000">
                      <a:alpha val="43137"/>
                    </a:srgbClr>
                  </a:outerShdw>
                </a:effectLst>
                <a:cs typeface="B Roya" pitchFamily="2" charset="-78"/>
              </a:rPr>
              <a:t>color:blue; font size:12px;</a:t>
            </a:r>
            <a:r>
              <a:rPr lang="fa-IR" sz="2400" dirty="0">
                <a:effectLst>
                  <a:outerShdw blurRad="38100" dist="38100" dir="2700000" algn="tl">
                    <a:srgbClr val="000000">
                      <a:alpha val="43137"/>
                    </a:srgbClr>
                  </a:outerShdw>
                </a:effectLst>
                <a:cs typeface="B Roya" pitchFamily="2" charset="-78"/>
              </a:rPr>
              <a:t> {</a:t>
            </a:r>
            <a:endParaRPr lang="en-US" sz="2400" dirty="0"/>
          </a:p>
        </p:txBody>
      </p:sp>
      <p:cxnSp>
        <p:nvCxnSpPr>
          <p:cNvPr id="8" name="Straight Arrow Connector 7"/>
          <p:cNvCxnSpPr>
            <a:stCxn id="3" idx="2"/>
          </p:cNvCxnSpPr>
          <p:nvPr/>
        </p:nvCxnSpPr>
        <p:spPr>
          <a:xfrm>
            <a:off x="2438400" y="1657350"/>
            <a:ext cx="3810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3810000" y="1581150"/>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4419600" y="1581150"/>
            <a:ext cx="7620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5410200" y="1581150"/>
            <a:ext cx="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flipH="1">
            <a:off x="6591300" y="1584127"/>
            <a:ext cx="38100" cy="3018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2133600" y="1885950"/>
            <a:ext cx="838200" cy="276999"/>
          </a:xfrm>
          <a:prstGeom prst="rect">
            <a:avLst/>
          </a:prstGeom>
          <a:noFill/>
        </p:spPr>
        <p:txBody>
          <a:bodyPr wrap="square" rtlCol="0">
            <a:spAutoFit/>
          </a:bodyPr>
          <a:lstStyle/>
          <a:p>
            <a:r>
              <a:rPr lang="en-US" sz="1200" dirty="0" smtClean="0">
                <a:effectLst>
                  <a:outerShdw blurRad="38100" dist="38100" dir="2700000" algn="tl">
                    <a:srgbClr val="000000">
                      <a:alpha val="43137"/>
                    </a:srgbClr>
                  </a:outerShdw>
                </a:effectLst>
              </a:rPr>
              <a:t>selector</a:t>
            </a:r>
            <a:endParaRPr lang="en-US" sz="1200" dirty="0">
              <a:effectLst>
                <a:outerShdw blurRad="38100" dist="38100" dir="2700000" algn="tl">
                  <a:srgbClr val="000000">
                    <a:alpha val="43137"/>
                  </a:srgbClr>
                </a:outerShdw>
              </a:effectLst>
            </a:endParaRPr>
          </a:p>
        </p:txBody>
      </p:sp>
      <p:sp>
        <p:nvSpPr>
          <p:cNvPr id="22" name="TextBox 21"/>
          <p:cNvSpPr txBox="1"/>
          <p:nvPr/>
        </p:nvSpPr>
        <p:spPr>
          <a:xfrm>
            <a:off x="3429000" y="1809750"/>
            <a:ext cx="838200" cy="307777"/>
          </a:xfrm>
          <a:prstGeom prst="rect">
            <a:avLst/>
          </a:prstGeom>
          <a:noFill/>
        </p:spPr>
        <p:txBody>
          <a:bodyPr wrap="square" rtlCol="0">
            <a:spAutoFit/>
          </a:bodyPr>
          <a:lstStyle/>
          <a:p>
            <a:pPr algn="ctr" rtl="1"/>
            <a:r>
              <a:rPr lang="fa-IR" sz="1400" dirty="0">
                <a:effectLst>
                  <a:outerShdw blurRad="38100" dist="38100" dir="2700000" algn="tl">
                    <a:srgbClr val="000000">
                      <a:alpha val="43137"/>
                    </a:srgbClr>
                  </a:outerShdw>
                </a:effectLst>
                <a:cs typeface="B Roya" pitchFamily="2" charset="-78"/>
              </a:rPr>
              <a:t>خاصیت</a:t>
            </a:r>
            <a:endParaRPr lang="en-US" sz="1400" dirty="0">
              <a:effectLst>
                <a:outerShdw blurRad="38100" dist="38100" dir="2700000" algn="tl">
                  <a:srgbClr val="000000">
                    <a:alpha val="43137"/>
                  </a:srgbClr>
                </a:outerShdw>
              </a:effectLst>
              <a:cs typeface="B Roya" pitchFamily="2" charset="-78"/>
            </a:endParaRPr>
          </a:p>
        </p:txBody>
      </p:sp>
      <p:sp>
        <p:nvSpPr>
          <p:cNvPr id="24" name="TextBox 23"/>
          <p:cNvSpPr txBox="1"/>
          <p:nvPr/>
        </p:nvSpPr>
        <p:spPr>
          <a:xfrm>
            <a:off x="4114800" y="1806773"/>
            <a:ext cx="838200" cy="307777"/>
          </a:xfrm>
          <a:prstGeom prst="rect">
            <a:avLst/>
          </a:prstGeom>
          <a:noFill/>
        </p:spPr>
        <p:txBody>
          <a:bodyPr wrap="square" rtlCol="0">
            <a:spAutoFit/>
          </a:bodyPr>
          <a:lstStyle/>
          <a:p>
            <a:pPr algn="ctr" rtl="1"/>
            <a:r>
              <a:rPr lang="fa-IR" sz="1400" dirty="0" smtClean="0">
                <a:effectLst>
                  <a:outerShdw blurRad="38100" dist="38100" dir="2700000" algn="tl">
                    <a:srgbClr val="000000">
                      <a:alpha val="43137"/>
                    </a:srgbClr>
                  </a:outerShdw>
                </a:effectLst>
                <a:cs typeface="B Roya" pitchFamily="2" charset="-78"/>
              </a:rPr>
              <a:t>مقدار</a:t>
            </a:r>
            <a:endParaRPr lang="en-US" sz="1400" dirty="0">
              <a:effectLst>
                <a:outerShdw blurRad="38100" dist="38100" dir="2700000" algn="tl">
                  <a:srgbClr val="000000">
                    <a:alpha val="43137"/>
                  </a:srgbClr>
                </a:outerShdw>
              </a:effectLst>
              <a:cs typeface="B Roya" pitchFamily="2" charset="-78"/>
            </a:endParaRPr>
          </a:p>
        </p:txBody>
      </p:sp>
      <p:sp>
        <p:nvSpPr>
          <p:cNvPr id="25" name="TextBox 24"/>
          <p:cNvSpPr txBox="1"/>
          <p:nvPr/>
        </p:nvSpPr>
        <p:spPr>
          <a:xfrm>
            <a:off x="5029200" y="1882973"/>
            <a:ext cx="838200" cy="307777"/>
          </a:xfrm>
          <a:prstGeom prst="rect">
            <a:avLst/>
          </a:prstGeom>
          <a:noFill/>
        </p:spPr>
        <p:txBody>
          <a:bodyPr wrap="square" rtlCol="0">
            <a:spAutoFit/>
          </a:bodyPr>
          <a:lstStyle/>
          <a:p>
            <a:pPr algn="ctr" rtl="1"/>
            <a:r>
              <a:rPr lang="fa-IR" sz="1400" dirty="0">
                <a:effectLst>
                  <a:outerShdw blurRad="38100" dist="38100" dir="2700000" algn="tl">
                    <a:srgbClr val="000000">
                      <a:alpha val="43137"/>
                    </a:srgbClr>
                  </a:outerShdw>
                </a:effectLst>
                <a:cs typeface="B Roya" pitchFamily="2" charset="-78"/>
              </a:rPr>
              <a:t>خاصیت</a:t>
            </a:r>
            <a:endParaRPr lang="en-US" sz="1400" dirty="0">
              <a:effectLst>
                <a:outerShdw blurRad="38100" dist="38100" dir="2700000" algn="tl">
                  <a:srgbClr val="000000">
                    <a:alpha val="43137"/>
                  </a:srgbClr>
                </a:outerShdw>
              </a:effectLst>
              <a:cs typeface="B Roya" pitchFamily="2" charset="-78"/>
            </a:endParaRPr>
          </a:p>
        </p:txBody>
      </p:sp>
      <p:sp>
        <p:nvSpPr>
          <p:cNvPr id="27" name="TextBox 26"/>
          <p:cNvSpPr txBox="1"/>
          <p:nvPr/>
        </p:nvSpPr>
        <p:spPr>
          <a:xfrm>
            <a:off x="6172200" y="1882973"/>
            <a:ext cx="838200" cy="307777"/>
          </a:xfrm>
          <a:prstGeom prst="rect">
            <a:avLst/>
          </a:prstGeom>
          <a:noFill/>
        </p:spPr>
        <p:txBody>
          <a:bodyPr wrap="square" rtlCol="0">
            <a:spAutoFit/>
          </a:bodyPr>
          <a:lstStyle/>
          <a:p>
            <a:pPr algn="ctr" rtl="1"/>
            <a:r>
              <a:rPr lang="fa-IR" sz="1400" dirty="0" smtClean="0">
                <a:effectLst>
                  <a:outerShdw blurRad="38100" dist="38100" dir="2700000" algn="tl">
                    <a:srgbClr val="000000">
                      <a:alpha val="43137"/>
                    </a:srgbClr>
                  </a:outerShdw>
                </a:effectLst>
                <a:cs typeface="B Roya" pitchFamily="2" charset="-78"/>
              </a:rPr>
              <a:t>مقدار</a:t>
            </a:r>
            <a:endParaRPr lang="en-US" sz="1400" dirty="0">
              <a:effectLst>
                <a:outerShdw blurRad="38100" dist="38100" dir="2700000" algn="tl">
                  <a:srgbClr val="000000">
                    <a:alpha val="43137"/>
                  </a:srgbClr>
                </a:outerShdw>
              </a:effectLst>
              <a:cs typeface="B Roya" pitchFamily="2" charset="-78"/>
            </a:endParaRPr>
          </a:p>
        </p:txBody>
      </p:sp>
      <p:cxnSp>
        <p:nvCxnSpPr>
          <p:cNvPr id="29" name="Straight Arrow Connector 28"/>
          <p:cNvCxnSpPr/>
          <p:nvPr/>
        </p:nvCxnSpPr>
        <p:spPr>
          <a:xfrm flipV="1">
            <a:off x="5753100" y="819150"/>
            <a:ext cx="11430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5486400" y="572929"/>
            <a:ext cx="838200" cy="246221"/>
          </a:xfrm>
          <a:prstGeom prst="rect">
            <a:avLst/>
          </a:prstGeom>
          <a:noFill/>
        </p:spPr>
        <p:txBody>
          <a:bodyPr wrap="square" rtlCol="0">
            <a:spAutoFit/>
          </a:bodyPr>
          <a:lstStyle/>
          <a:p>
            <a:r>
              <a:rPr lang="en-US" sz="1000" dirty="0">
                <a:effectLst>
                  <a:outerShdw blurRad="38100" dist="38100" dir="2700000" algn="tl">
                    <a:srgbClr val="000000">
                      <a:alpha val="43137"/>
                    </a:srgbClr>
                  </a:outerShdw>
                </a:effectLst>
                <a:cs typeface="B Roya" pitchFamily="2" charset="-78"/>
              </a:rPr>
              <a:t>Declaration</a:t>
            </a:r>
            <a:endParaRPr lang="en-US" sz="1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7501576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effectLst>
                  <a:outerShdw blurRad="50800" dist="38100" dir="2700000" algn="tl" rotWithShape="0">
                    <a:prstClr val="black">
                      <a:alpha val="40000"/>
                    </a:prstClr>
                  </a:outerShdw>
                </a:effectLst>
                <a:latin typeface="Montreal-Light" pitchFamily="2" charset="0"/>
              </a:rPr>
              <a:t>CSS main Structure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104488" y="1047750"/>
            <a:ext cx="7125112" cy="3886200"/>
          </a:xfrm>
        </p:spPr>
        <p:txBody>
          <a:bodyPr anchor="t">
            <a:normAutofit lnSpcReduction="10000"/>
          </a:bodyPr>
          <a:lstStyle/>
          <a:p>
            <a:pPr algn="r" rtl="1"/>
            <a:r>
              <a:rPr lang="fa-IR" sz="1900" dirty="0">
                <a:effectLst>
                  <a:outerShdw blurRad="38100" dist="38100" dir="2700000" algn="tl">
                    <a:srgbClr val="000000">
                      <a:alpha val="43137"/>
                    </a:srgbClr>
                  </a:outerShdw>
                </a:effectLst>
                <a:cs typeface="B Roya" pitchFamily="2" charset="-78"/>
              </a:rPr>
              <a:t>مثال : در دستور زیر، مشاهده </a:t>
            </a:r>
            <a:r>
              <a:rPr lang="fa-IR" sz="1900" dirty="0" smtClean="0">
                <a:effectLst>
                  <a:outerShdw blurRad="38100" dist="38100" dir="2700000" algn="tl">
                    <a:srgbClr val="000000">
                      <a:alpha val="43137"/>
                    </a:srgbClr>
                  </a:outerShdw>
                </a:effectLst>
                <a:cs typeface="B Roya" pitchFamily="2" charset="-78"/>
              </a:rPr>
              <a:t>می</a:t>
            </a:r>
            <a:r>
              <a:rPr lang="en-US" sz="1900" dirty="0" smtClean="0">
                <a:effectLst>
                  <a:outerShdw blurRad="38100" dist="38100" dir="2700000" algn="tl">
                    <a:srgbClr val="000000">
                      <a:alpha val="43137"/>
                    </a:srgbClr>
                  </a:outerShdw>
                </a:effectLst>
                <a:cs typeface="B Roya" pitchFamily="2" charset="-78"/>
              </a:rPr>
              <a:t> </a:t>
            </a:r>
            <a:r>
              <a:rPr lang="fa-IR" sz="1900" dirty="0" smtClean="0">
                <a:effectLst>
                  <a:outerShdw blurRad="38100" dist="38100" dir="2700000" algn="tl">
                    <a:srgbClr val="000000">
                      <a:alpha val="43137"/>
                    </a:srgbClr>
                  </a:outerShdw>
                </a:effectLst>
                <a:cs typeface="B Roya" pitchFamily="2" charset="-78"/>
              </a:rPr>
              <a:t>کنید </a:t>
            </a:r>
            <a:r>
              <a:rPr lang="fa-IR" sz="1900" dirty="0">
                <a:effectLst>
                  <a:outerShdw blurRad="38100" dist="38100" dir="2700000" algn="tl">
                    <a:srgbClr val="000000">
                      <a:alpha val="43137"/>
                    </a:srgbClr>
                  </a:outerShdw>
                </a:effectLst>
                <a:cs typeface="B Roya" pitchFamily="2" charset="-78"/>
              </a:rPr>
              <a:t>که مقدار هر خاصیت، بعد از علامت دو نقطه ":" در جلوی آن نوشته می شود. همچنین در پایان هر جفت خاصیت و مقدار علامت ";" گذاشته می شود. کل خاصیت ها و مقدارها در علامت براکت نوشته </a:t>
            </a:r>
            <a:r>
              <a:rPr lang="fa-IR" sz="1900" dirty="0" smtClean="0">
                <a:effectLst>
                  <a:outerShdw blurRad="38100" dist="38100" dir="2700000" algn="tl">
                    <a:srgbClr val="000000">
                      <a:alpha val="43137"/>
                    </a:srgbClr>
                  </a:outerShdw>
                </a:effectLst>
                <a:cs typeface="B Roya" pitchFamily="2" charset="-78"/>
              </a:rPr>
              <a:t>می</a:t>
            </a:r>
            <a:r>
              <a:rPr lang="en-US" sz="1900" dirty="0" smtClean="0">
                <a:effectLst>
                  <a:outerShdw blurRad="38100" dist="38100" dir="2700000" algn="tl">
                    <a:srgbClr val="000000">
                      <a:alpha val="43137"/>
                    </a:srgbClr>
                  </a:outerShdw>
                </a:effectLst>
                <a:cs typeface="B Roya" pitchFamily="2" charset="-78"/>
              </a:rPr>
              <a:t> </a:t>
            </a:r>
            <a:r>
              <a:rPr lang="fa-IR" sz="1900" dirty="0" smtClean="0">
                <a:effectLst>
                  <a:outerShdw blurRad="38100" dist="38100" dir="2700000" algn="tl">
                    <a:srgbClr val="000000">
                      <a:alpha val="43137"/>
                    </a:srgbClr>
                  </a:outerShdw>
                </a:effectLst>
                <a:cs typeface="B Roya" pitchFamily="2" charset="-78"/>
              </a:rPr>
              <a:t>شود</a:t>
            </a:r>
            <a:r>
              <a:rPr lang="fa-IR" sz="1900" dirty="0">
                <a:effectLst>
                  <a:outerShdw blurRad="38100" dist="38100" dir="2700000" algn="tl">
                    <a:srgbClr val="000000">
                      <a:alpha val="43137"/>
                    </a:srgbClr>
                  </a:outerShdw>
                </a:effectLst>
                <a:cs typeface="B Roya" pitchFamily="2" charset="-78"/>
              </a:rPr>
              <a:t>:</a:t>
            </a:r>
          </a:p>
          <a:p>
            <a:pPr marL="0" indent="0">
              <a:buNone/>
            </a:pPr>
            <a:r>
              <a:rPr lang="en-US" sz="1900" dirty="0">
                <a:effectLst>
                  <a:outerShdw blurRad="38100" dist="38100" dir="2700000" algn="tl">
                    <a:srgbClr val="000000">
                      <a:alpha val="43137"/>
                    </a:srgbClr>
                  </a:outerShdw>
                </a:effectLst>
                <a:cs typeface="B Roya" pitchFamily="2" charset="-78"/>
              </a:rPr>
              <a:t>p </a:t>
            </a:r>
            <a:r>
              <a:rPr lang="fa-IR" sz="2000" dirty="0">
                <a:effectLst>
                  <a:outerShdw blurRad="38100" dist="38100" dir="2700000" algn="tl">
                    <a:srgbClr val="000000">
                      <a:alpha val="43137"/>
                    </a:srgbClr>
                  </a:outerShdw>
                </a:effectLst>
                <a:cs typeface="B Roya" pitchFamily="2" charset="-78"/>
              </a:rPr>
              <a:t>} </a:t>
            </a:r>
            <a:r>
              <a:rPr lang="en-US" sz="1900" dirty="0" err="1" smtClean="0">
                <a:effectLst>
                  <a:outerShdw blurRad="38100" dist="38100" dir="2700000" algn="tl">
                    <a:srgbClr val="000000">
                      <a:alpha val="43137"/>
                    </a:srgbClr>
                  </a:outerShdw>
                </a:effectLst>
                <a:cs typeface="B Roya" pitchFamily="2" charset="-78"/>
              </a:rPr>
              <a:t>color:red;text-align:center</a:t>
            </a:r>
            <a:r>
              <a:rPr lang="en-US" sz="1900" dirty="0" smtClean="0">
                <a:effectLst>
                  <a:outerShdw blurRad="38100" dist="38100" dir="2700000" algn="tl">
                    <a:srgbClr val="000000">
                      <a:alpha val="43137"/>
                    </a:srgbClr>
                  </a:outerShdw>
                </a:effectLst>
                <a:cs typeface="B Roya" pitchFamily="2" charset="-78"/>
              </a:rPr>
              <a:t>;</a:t>
            </a:r>
            <a:r>
              <a:rPr lang="fa-IR" sz="2000" dirty="0">
                <a:effectLst>
                  <a:outerShdw blurRad="38100" dist="38100" dir="2700000" algn="tl">
                    <a:srgbClr val="000000">
                      <a:alpha val="43137"/>
                    </a:srgbClr>
                  </a:outerShdw>
                </a:effectLst>
                <a:cs typeface="B Roya" pitchFamily="2" charset="-78"/>
              </a:rPr>
              <a:t> </a:t>
            </a:r>
            <a:r>
              <a:rPr lang="fa-IR" sz="2000" dirty="0" smtClean="0">
                <a:effectLst>
                  <a:outerShdw blurRad="38100" dist="38100" dir="2700000" algn="tl">
                    <a:srgbClr val="000000">
                      <a:alpha val="43137"/>
                    </a:srgbClr>
                  </a:outerShdw>
                </a:effectLst>
                <a:cs typeface="B Roya" pitchFamily="2" charset="-78"/>
              </a:rPr>
              <a:t>{</a:t>
            </a:r>
            <a:r>
              <a:rPr lang="en-US" sz="1900" dirty="0" smtClean="0">
                <a:effectLst>
                  <a:outerShdw blurRad="38100" dist="38100" dir="2700000" algn="tl">
                    <a:srgbClr val="000000">
                      <a:alpha val="43137"/>
                    </a:srgbClr>
                  </a:outerShdw>
                </a:effectLst>
                <a:cs typeface="B Roya" pitchFamily="2" charset="-78"/>
              </a:rPr>
              <a:t> </a:t>
            </a:r>
            <a:endParaRPr lang="fa-IR" sz="1900" dirty="0" smtClean="0">
              <a:effectLst>
                <a:outerShdw blurRad="38100" dist="38100" dir="2700000" algn="tl">
                  <a:srgbClr val="000000">
                    <a:alpha val="43137"/>
                  </a:srgbClr>
                </a:outerShdw>
              </a:effectLst>
              <a:cs typeface="B Roya" pitchFamily="2" charset="-78"/>
            </a:endParaRPr>
          </a:p>
          <a:p>
            <a:pPr algn="r" rtl="1"/>
            <a:r>
              <a:rPr lang="fa-IR" sz="1900" dirty="0" smtClean="0">
                <a:effectLst>
                  <a:outerShdw blurRad="38100" dist="38100" dir="2700000" algn="tl">
                    <a:srgbClr val="000000">
                      <a:alpha val="43137"/>
                    </a:srgbClr>
                  </a:outerShdw>
                </a:effectLst>
                <a:cs typeface="B Roya" pitchFamily="2" charset="-78"/>
              </a:rPr>
              <a:t>برای </a:t>
            </a:r>
            <a:r>
              <a:rPr lang="fa-IR" sz="1900" dirty="0">
                <a:effectLst>
                  <a:outerShdw blurRad="38100" dist="38100" dir="2700000" algn="tl">
                    <a:srgbClr val="000000">
                      <a:alpha val="43137"/>
                    </a:srgbClr>
                  </a:outerShdw>
                </a:effectLst>
                <a:cs typeface="B Roya" pitchFamily="2" charset="-78"/>
              </a:rPr>
              <a:t>اینکه دستورات خوانایی بیشتری داشته باشد و بتوانید با یک نگاه </a:t>
            </a:r>
            <a:r>
              <a:rPr lang="fa-IR" sz="1900" dirty="0" smtClean="0">
                <a:effectLst>
                  <a:outerShdw blurRad="38100" dist="38100" dir="2700000" algn="tl">
                    <a:srgbClr val="000000">
                      <a:alpha val="43137"/>
                    </a:srgbClr>
                  </a:outerShdw>
                </a:effectLst>
                <a:cs typeface="B Roya" pitchFamily="2" charset="-78"/>
              </a:rPr>
              <a:t>سریعاً </a:t>
            </a:r>
            <a:r>
              <a:rPr lang="fa-IR" sz="1900" dirty="0">
                <a:effectLst>
                  <a:outerShdw blurRad="38100" dist="38100" dir="2700000" algn="tl">
                    <a:srgbClr val="000000">
                      <a:alpha val="43137"/>
                    </a:srgbClr>
                  </a:outerShdw>
                </a:effectLst>
                <a:cs typeface="B Roya" pitchFamily="2" charset="-78"/>
              </a:rPr>
              <a:t>بخش مورد نظر خود را پیدا کنید، می توانید هر جفت خاصیت و مقدار را در یک خط </a:t>
            </a:r>
            <a:r>
              <a:rPr lang="fa-IR" sz="1900" dirty="0" smtClean="0">
                <a:effectLst>
                  <a:outerShdw blurRad="38100" dist="38100" dir="2700000" algn="tl">
                    <a:srgbClr val="000000">
                      <a:alpha val="43137"/>
                    </a:srgbClr>
                  </a:outerShdw>
                </a:effectLst>
                <a:cs typeface="B Roya" pitchFamily="2" charset="-78"/>
              </a:rPr>
              <a:t>بنویسید؛ مثل:</a:t>
            </a:r>
            <a:endParaRPr lang="fa-IR" sz="1900" dirty="0">
              <a:effectLst>
                <a:outerShdw blurRad="38100" dist="38100" dir="2700000" algn="tl">
                  <a:srgbClr val="000000">
                    <a:alpha val="43137"/>
                  </a:srgbClr>
                </a:outerShdw>
              </a:effectLst>
              <a:cs typeface="B Roya" pitchFamily="2" charset="-78"/>
            </a:endParaRPr>
          </a:p>
          <a:p>
            <a:pPr marL="0" indent="0">
              <a:buNone/>
            </a:pPr>
            <a:r>
              <a:rPr lang="en-US" sz="1900" dirty="0">
                <a:effectLst>
                  <a:outerShdw blurRad="38100" dist="38100" dir="2700000" algn="tl">
                    <a:srgbClr val="000000">
                      <a:alpha val="43137"/>
                    </a:srgbClr>
                  </a:outerShdw>
                </a:effectLst>
                <a:cs typeface="B Roya" pitchFamily="2" charset="-78"/>
              </a:rPr>
              <a:t>p </a:t>
            </a:r>
            <a:endParaRPr lang="fa-IR" sz="1900" dirty="0" smtClean="0">
              <a:effectLst>
                <a:outerShdw blurRad="38100" dist="38100" dir="2700000" algn="tl">
                  <a:srgbClr val="000000">
                    <a:alpha val="43137"/>
                  </a:srgbClr>
                </a:outerShdw>
              </a:effectLst>
              <a:cs typeface="B Roya" pitchFamily="2" charset="-78"/>
            </a:endParaRPr>
          </a:p>
          <a:p>
            <a:pPr marL="0" indent="0">
              <a:buNone/>
            </a:pPr>
            <a:r>
              <a:rPr lang="fa-IR" sz="2000" dirty="0" smtClean="0">
                <a:effectLst>
                  <a:outerShdw blurRad="38100" dist="38100" dir="2700000" algn="tl">
                    <a:srgbClr val="000000">
                      <a:alpha val="43137"/>
                    </a:srgbClr>
                  </a:outerShdw>
                </a:effectLst>
                <a:cs typeface="B Roya" pitchFamily="2" charset="-78"/>
              </a:rPr>
              <a:t>}</a:t>
            </a:r>
            <a:r>
              <a:rPr lang="en-US" sz="1900" dirty="0" err="1" smtClean="0">
                <a:effectLst>
                  <a:outerShdw blurRad="38100" dist="38100" dir="2700000" algn="tl">
                    <a:srgbClr val="000000">
                      <a:alpha val="43137"/>
                    </a:srgbClr>
                  </a:outerShdw>
                </a:effectLst>
                <a:cs typeface="B Roya" pitchFamily="2" charset="-78"/>
              </a:rPr>
              <a:t>color:red</a:t>
            </a:r>
            <a:r>
              <a:rPr lang="en-US" sz="1900" dirty="0" smtClean="0">
                <a:effectLst>
                  <a:outerShdw blurRad="38100" dist="38100" dir="2700000" algn="tl">
                    <a:srgbClr val="000000">
                      <a:alpha val="43137"/>
                    </a:srgbClr>
                  </a:outerShdw>
                </a:effectLst>
                <a:cs typeface="B Roya" pitchFamily="2" charset="-78"/>
              </a:rPr>
              <a:t>;</a:t>
            </a:r>
            <a:endParaRPr lang="fa-IR" sz="1900" dirty="0" smtClean="0">
              <a:effectLst>
                <a:outerShdw blurRad="38100" dist="38100" dir="2700000" algn="tl">
                  <a:srgbClr val="000000">
                    <a:alpha val="43137"/>
                  </a:srgbClr>
                </a:outerShdw>
              </a:effectLst>
              <a:cs typeface="B Roya" pitchFamily="2" charset="-78"/>
            </a:endParaRPr>
          </a:p>
          <a:p>
            <a:pPr marL="0" indent="0">
              <a:buNone/>
            </a:pPr>
            <a:r>
              <a:rPr lang="en-US" sz="1900" dirty="0" smtClean="0">
                <a:effectLst>
                  <a:outerShdw blurRad="38100" dist="38100" dir="2700000" algn="tl">
                    <a:srgbClr val="000000">
                      <a:alpha val="43137"/>
                    </a:srgbClr>
                  </a:outerShdw>
                </a:effectLst>
                <a:cs typeface="B Roya" pitchFamily="2" charset="-78"/>
              </a:rPr>
              <a:t> </a:t>
            </a:r>
            <a:r>
              <a:rPr lang="en-US" sz="1900" dirty="0" err="1">
                <a:effectLst>
                  <a:outerShdw blurRad="38100" dist="38100" dir="2700000" algn="tl">
                    <a:srgbClr val="000000">
                      <a:alpha val="43137"/>
                    </a:srgbClr>
                  </a:outerShdw>
                </a:effectLst>
                <a:cs typeface="B Roya" pitchFamily="2" charset="-78"/>
              </a:rPr>
              <a:t>text-align:center</a:t>
            </a:r>
            <a:r>
              <a:rPr lang="en-US" sz="1900" dirty="0" smtClean="0">
                <a:effectLst>
                  <a:outerShdw blurRad="38100" dist="38100" dir="2700000" algn="tl">
                    <a:srgbClr val="000000">
                      <a:alpha val="43137"/>
                    </a:srgbClr>
                  </a:outerShdw>
                </a:effectLst>
                <a:cs typeface="B Roya" pitchFamily="2" charset="-78"/>
              </a:rPr>
              <a:t>;</a:t>
            </a:r>
            <a:endParaRPr lang="fa-IR" sz="1900" dirty="0" smtClean="0">
              <a:effectLst>
                <a:outerShdw blurRad="38100" dist="38100" dir="2700000" algn="tl">
                  <a:srgbClr val="000000">
                    <a:alpha val="43137"/>
                  </a:srgbClr>
                </a:outerShdw>
              </a:effectLst>
              <a:cs typeface="B Roya" pitchFamily="2" charset="-78"/>
            </a:endParaRPr>
          </a:p>
          <a:p>
            <a:pPr marL="0" indent="0">
              <a:buNone/>
            </a:pPr>
            <a:r>
              <a:rPr lang="en-US" sz="1900" dirty="0" smtClean="0">
                <a:effectLst>
                  <a:outerShdw blurRad="38100" dist="38100" dir="2700000" algn="tl">
                    <a:srgbClr val="000000">
                      <a:alpha val="43137"/>
                    </a:srgbClr>
                  </a:outerShdw>
                </a:effectLst>
                <a:cs typeface="B Roya" pitchFamily="2" charset="-78"/>
              </a:rPr>
              <a:t> </a:t>
            </a:r>
            <a:r>
              <a:rPr lang="fa-IR" sz="2000" dirty="0" smtClean="0">
                <a:effectLst>
                  <a:outerShdw blurRad="38100" dist="38100" dir="2700000" algn="tl">
                    <a:srgbClr val="000000">
                      <a:alpha val="43137"/>
                    </a:srgbClr>
                  </a:outerShdw>
                </a:effectLst>
                <a:cs typeface="B Roya" pitchFamily="2" charset="-78"/>
              </a:rPr>
              <a:t>{</a:t>
            </a:r>
            <a:r>
              <a:rPr lang="en-US" sz="1900" dirty="0" smtClean="0">
                <a:effectLst>
                  <a:outerShdw blurRad="38100" dist="38100" dir="2700000" algn="tl">
                    <a:srgbClr val="000000">
                      <a:alpha val="43137"/>
                    </a:srgbClr>
                  </a:outerShdw>
                </a:effectLst>
                <a:cs typeface="B Roya" pitchFamily="2" charset="-78"/>
              </a:rPr>
              <a:t> </a:t>
            </a:r>
            <a:endParaRPr lang="en-US" sz="1900" dirty="0">
              <a:effectLst>
                <a:outerShdw blurRad="38100" dist="38100" dir="2700000" algn="tl">
                  <a:srgbClr val="000000">
                    <a:alpha val="43137"/>
                  </a:srgbClr>
                </a:outerShdw>
              </a:effectLst>
              <a:cs typeface="B Roya" pitchFamily="2" charset="-78"/>
            </a:endParaRPr>
          </a:p>
        </p:txBody>
      </p:sp>
    </p:spTree>
    <p:extLst>
      <p:ext uri="{BB962C8B-B14F-4D97-AF65-F5344CB8AC3E}">
        <p14:creationId xmlns:p14="http://schemas.microsoft.com/office/powerpoint/2010/main" xmlns="" val="399015042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3" y="133350"/>
            <a:ext cx="7125113" cy="693356"/>
          </a:xfrm>
        </p:spPr>
        <p:txBody>
          <a:bodyPr/>
          <a:lstStyle/>
          <a:p>
            <a:r>
              <a:rPr lang="en-US" sz="4000" dirty="0" smtClean="0">
                <a:effectLst>
                  <a:outerShdw blurRad="50800" dist="38100" dir="2700000" algn="tl" rotWithShape="0">
                    <a:prstClr val="black">
                      <a:alpha val="40000"/>
                    </a:prstClr>
                  </a:outerShdw>
                </a:effectLst>
                <a:latin typeface="Montreal-Light" pitchFamily="2" charset="0"/>
              </a:rPr>
              <a:t>Benefits of CSS in an Example</a:t>
            </a:r>
            <a:endParaRPr lang="en-US" sz="4000" dirty="0">
              <a:effectLst>
                <a:outerShdw blurRad="50800" dist="38100" dir="2700000" algn="tl" rotWithShape="0">
                  <a:prstClr val="black">
                    <a:alpha val="40000"/>
                  </a:prstClr>
                </a:outerShdw>
              </a:effectLst>
              <a:latin typeface="Montreal-Light" pitchFamily="2" charset="0"/>
            </a:endParaRPr>
          </a:p>
        </p:txBody>
      </p:sp>
      <p:sp>
        <p:nvSpPr>
          <p:cNvPr id="4" name="Date Placeholder 3"/>
          <p:cNvSpPr>
            <a:spLocks noGrp="1"/>
          </p:cNvSpPr>
          <p:nvPr>
            <p:ph type="dt" sz="half" idx="10"/>
          </p:nvPr>
        </p:nvSpPr>
        <p:spPr/>
        <p:txBody>
          <a:bodyPr/>
          <a:lstStyle/>
          <a:p>
            <a:fld id="{07505DF8-B753-4D01-9073-D898D13F36AF}" type="datetime3">
              <a:rPr lang="en-US" sz="1100" spc="300">
                <a:effectLst>
                  <a:outerShdw blurRad="38100" dist="38100" dir="2700000" algn="tl">
                    <a:srgbClr val="000000">
                      <a:alpha val="43137"/>
                    </a:srgbClr>
                  </a:outerShdw>
                </a:effectLst>
                <a:latin typeface="Montreal-Light" pitchFamily="2" charset="0"/>
              </a:rPr>
              <a:pPr/>
              <a:t>7 April 2014</a:t>
            </a:fld>
            <a:endParaRPr lang="en-US" sz="1100" spc="300" dirty="0">
              <a:effectLst>
                <a:outerShdw blurRad="38100" dist="38100" dir="2700000" algn="tl">
                  <a:srgbClr val="000000">
                    <a:alpha val="43137"/>
                  </a:srgbClr>
                </a:outerShdw>
              </a:effectLst>
              <a:latin typeface="Montreal-Light" pitchFamily="2" charset="0"/>
            </a:endParaRPr>
          </a:p>
        </p:txBody>
      </p:sp>
      <p:sp>
        <p:nvSpPr>
          <p:cNvPr id="6" name="Content Placeholder 5"/>
          <p:cNvSpPr>
            <a:spLocks noGrp="1"/>
          </p:cNvSpPr>
          <p:nvPr>
            <p:ph idx="1"/>
          </p:nvPr>
        </p:nvSpPr>
        <p:spPr>
          <a:xfrm>
            <a:off x="1104488" y="762000"/>
            <a:ext cx="7125112" cy="4381500"/>
          </a:xfrm>
        </p:spPr>
        <p:txBody>
          <a:bodyPr anchor="t">
            <a:normAutofit fontScale="92500" lnSpcReduction="10000"/>
          </a:bodyPr>
          <a:lstStyle/>
          <a:p>
            <a:pPr marL="0" indent="0" algn="r" rtl="1">
              <a:buNone/>
            </a:pPr>
            <a:r>
              <a:rPr lang="fa-IR" sz="1400" dirty="0" smtClean="0">
                <a:effectLst>
                  <a:outerShdw blurRad="38100" dist="38100" dir="2700000" algn="tl">
                    <a:srgbClr val="000000">
                      <a:alpha val="43137"/>
                    </a:srgbClr>
                  </a:outerShdw>
                </a:effectLst>
                <a:cs typeface="B Roya" pitchFamily="2" charset="-78"/>
              </a:rPr>
              <a:t>برای مثال به کد </a:t>
            </a:r>
            <a:r>
              <a:rPr lang="en-US" sz="1400" dirty="0" smtClean="0">
                <a:effectLst>
                  <a:outerShdw blurRad="38100" dist="38100" dir="2700000" algn="tl">
                    <a:srgbClr val="000000">
                      <a:alpha val="43137"/>
                    </a:srgbClr>
                  </a:outerShdw>
                </a:effectLst>
                <a:cs typeface="B Roya" pitchFamily="2" charset="-78"/>
              </a:rPr>
              <a:t>HTML </a:t>
            </a:r>
            <a:r>
              <a:rPr lang="fa-IR" sz="1400" dirty="0" smtClean="0">
                <a:effectLst>
                  <a:outerShdw blurRad="38100" dist="38100" dir="2700000" algn="tl">
                    <a:srgbClr val="000000">
                      <a:alpha val="43137"/>
                    </a:srgbClr>
                  </a:outerShdw>
                </a:effectLst>
                <a:cs typeface="B Roya" pitchFamily="2" charset="-78"/>
              </a:rPr>
              <a:t> زیر دقت کنید:</a:t>
            </a:r>
            <a:endParaRPr lang="fa-IR" sz="1050" dirty="0" smtClean="0">
              <a:effectLst>
                <a:outerShdw blurRad="38100" dist="38100" dir="2700000" algn="tl">
                  <a:srgbClr val="000000">
                    <a:alpha val="43137"/>
                  </a:srgbClr>
                </a:outerShdw>
              </a:effectLst>
              <a:cs typeface="B Roya" pitchFamily="2" charset="-78"/>
            </a:endParaRPr>
          </a:p>
          <a:p>
            <a:pPr marL="0" indent="0">
              <a:buNone/>
            </a:pPr>
            <a:r>
              <a:rPr lang="en-US" sz="1050" dirty="0">
                <a:effectLst>
                  <a:outerShdw blurRad="38100" dist="38100" dir="2700000" algn="tl">
                    <a:srgbClr val="000000">
                      <a:alpha val="43137"/>
                    </a:srgbClr>
                  </a:outerShdw>
                </a:effectLst>
                <a:cs typeface="B Roya" pitchFamily="2" charset="-78"/>
              </a:rPr>
              <a:t>&lt;!DOCTYPE html PUBLIC "-//W3C//DTD XHTML 1.0 Transitional//EN" "http://www.w3.org/TR/xhtml1/DTD/xhtml1-transitional.dtd"&gt;</a:t>
            </a:r>
          </a:p>
          <a:p>
            <a:pPr marL="0" indent="0">
              <a:buNone/>
            </a:pPr>
            <a:r>
              <a:rPr lang="en-US" sz="1050" dirty="0">
                <a:effectLst>
                  <a:outerShdw blurRad="38100" dist="38100" dir="2700000" algn="tl">
                    <a:srgbClr val="000000">
                      <a:alpha val="43137"/>
                    </a:srgbClr>
                  </a:outerShdw>
                </a:effectLst>
                <a:cs typeface="B Roya" pitchFamily="2" charset="-78"/>
              </a:rPr>
              <a:t>&lt;html </a:t>
            </a:r>
            <a:r>
              <a:rPr lang="en-US" sz="1050" dirty="0" err="1">
                <a:effectLst>
                  <a:outerShdw blurRad="38100" dist="38100" dir="2700000" algn="tl">
                    <a:srgbClr val="000000">
                      <a:alpha val="43137"/>
                    </a:srgbClr>
                  </a:outerShdw>
                </a:effectLst>
                <a:cs typeface="B Roya" pitchFamily="2" charset="-78"/>
              </a:rPr>
              <a:t>xmlns</a:t>
            </a:r>
            <a:r>
              <a:rPr lang="en-US" sz="1050" dirty="0">
                <a:effectLst>
                  <a:outerShdw blurRad="38100" dist="38100" dir="2700000" algn="tl">
                    <a:srgbClr val="000000">
                      <a:alpha val="43137"/>
                    </a:srgbClr>
                  </a:outerShdw>
                </a:effectLst>
                <a:cs typeface="B Roya" pitchFamily="2" charset="-78"/>
              </a:rPr>
              <a:t>="http://www.w3.org/1999/xhtml"&gt;</a:t>
            </a:r>
          </a:p>
          <a:p>
            <a:pPr marL="0" indent="0">
              <a:buNone/>
            </a:pPr>
            <a:r>
              <a:rPr lang="en-US" sz="1050" dirty="0">
                <a:effectLst>
                  <a:outerShdw blurRad="38100" dist="38100" dir="2700000" algn="tl">
                    <a:srgbClr val="000000">
                      <a:alpha val="43137"/>
                    </a:srgbClr>
                  </a:outerShdw>
                </a:effectLst>
                <a:cs typeface="B Roya" pitchFamily="2" charset="-78"/>
              </a:rPr>
              <a:t>&lt;head&gt;</a:t>
            </a:r>
          </a:p>
          <a:p>
            <a:pPr marL="0" indent="0">
              <a:buNone/>
            </a:pPr>
            <a:r>
              <a:rPr lang="en-US" sz="1050" dirty="0">
                <a:effectLst>
                  <a:outerShdw blurRad="38100" dist="38100" dir="2700000" algn="tl">
                    <a:srgbClr val="000000">
                      <a:alpha val="43137"/>
                    </a:srgbClr>
                  </a:outerShdw>
                </a:effectLst>
                <a:cs typeface="B Roya" pitchFamily="2" charset="-78"/>
              </a:rPr>
              <a:t>&lt;meta http-</a:t>
            </a:r>
            <a:r>
              <a:rPr lang="en-US" sz="1050" dirty="0" err="1">
                <a:effectLst>
                  <a:outerShdw blurRad="38100" dist="38100" dir="2700000" algn="tl">
                    <a:srgbClr val="000000">
                      <a:alpha val="43137"/>
                    </a:srgbClr>
                  </a:outerShdw>
                </a:effectLst>
                <a:cs typeface="B Roya" pitchFamily="2" charset="-78"/>
              </a:rPr>
              <a:t>equiv</a:t>
            </a:r>
            <a:r>
              <a:rPr lang="en-US" sz="1050" dirty="0">
                <a:effectLst>
                  <a:outerShdw blurRad="38100" dist="38100" dir="2700000" algn="tl">
                    <a:srgbClr val="000000">
                      <a:alpha val="43137"/>
                    </a:srgbClr>
                  </a:outerShdw>
                </a:effectLst>
                <a:cs typeface="B Roya" pitchFamily="2" charset="-78"/>
              </a:rPr>
              <a:t>="Content-Type" content="text/html; charset=utf-8" /&gt;</a:t>
            </a:r>
          </a:p>
          <a:p>
            <a:pPr marL="0" indent="0">
              <a:buNone/>
            </a:pPr>
            <a:r>
              <a:rPr lang="en-US" sz="1050" dirty="0">
                <a:effectLst>
                  <a:outerShdw blurRad="38100" dist="38100" dir="2700000" algn="tl">
                    <a:srgbClr val="000000">
                      <a:alpha val="43137"/>
                    </a:srgbClr>
                  </a:outerShdw>
                </a:effectLst>
                <a:cs typeface="B Roya" pitchFamily="2" charset="-78"/>
              </a:rPr>
              <a:t>&lt;</a:t>
            </a:r>
            <a:r>
              <a:rPr lang="en-US" sz="1050" dirty="0" smtClean="0">
                <a:effectLst>
                  <a:outerShdw blurRad="38100" dist="38100" dir="2700000" algn="tl">
                    <a:srgbClr val="000000">
                      <a:alpha val="43137"/>
                    </a:srgbClr>
                  </a:outerShdw>
                </a:effectLst>
                <a:cs typeface="B Roya" pitchFamily="2" charset="-78"/>
              </a:rPr>
              <a:t>title&gt;page_1&lt;/</a:t>
            </a:r>
            <a:r>
              <a:rPr lang="en-US" sz="1050" dirty="0">
                <a:effectLst>
                  <a:outerShdw blurRad="38100" dist="38100" dir="2700000" algn="tl">
                    <a:srgbClr val="000000">
                      <a:alpha val="43137"/>
                    </a:srgbClr>
                  </a:outerShdw>
                </a:effectLst>
                <a:cs typeface="B Roya" pitchFamily="2" charset="-78"/>
              </a:rPr>
              <a:t>title&gt;</a:t>
            </a:r>
          </a:p>
          <a:p>
            <a:pPr marL="0" indent="0">
              <a:buNone/>
            </a:pPr>
            <a:r>
              <a:rPr lang="en-US" sz="1050" dirty="0">
                <a:effectLst>
                  <a:outerShdw blurRad="38100" dist="38100" dir="2700000" algn="tl">
                    <a:srgbClr val="000000">
                      <a:alpha val="43137"/>
                    </a:srgbClr>
                  </a:outerShdw>
                </a:effectLst>
                <a:cs typeface="B Roya" pitchFamily="2" charset="-78"/>
              </a:rPr>
              <a:t>&lt;/head</a:t>
            </a:r>
            <a:r>
              <a:rPr lang="en-US" sz="1050" dirty="0" smtClean="0">
                <a:effectLst>
                  <a:outerShdw blurRad="38100" dist="38100" dir="2700000" algn="tl">
                    <a:srgbClr val="000000">
                      <a:alpha val="43137"/>
                    </a:srgbClr>
                  </a:outerShdw>
                </a:effectLst>
                <a:cs typeface="B Roya" pitchFamily="2" charset="-78"/>
              </a:rPr>
              <a:t>&gt;</a:t>
            </a:r>
            <a:endParaRPr lang="en-US" sz="1050" dirty="0">
              <a:effectLst>
                <a:outerShdw blurRad="38100" dist="38100" dir="2700000" algn="tl">
                  <a:srgbClr val="000000">
                    <a:alpha val="43137"/>
                  </a:srgbClr>
                </a:outerShdw>
              </a:effectLst>
              <a:cs typeface="B Roya" pitchFamily="2" charset="-78"/>
            </a:endParaRPr>
          </a:p>
          <a:p>
            <a:pPr marL="0" indent="0">
              <a:buNone/>
            </a:pPr>
            <a:r>
              <a:rPr lang="en-US" sz="1050" dirty="0">
                <a:effectLst>
                  <a:outerShdw blurRad="38100" dist="38100" dir="2700000" algn="tl">
                    <a:srgbClr val="000000">
                      <a:alpha val="43137"/>
                    </a:srgbClr>
                  </a:outerShdw>
                </a:effectLst>
                <a:cs typeface="B Roya" pitchFamily="2" charset="-78"/>
              </a:rPr>
              <a:t>&lt;body</a:t>
            </a:r>
            <a:r>
              <a:rPr lang="en-US" sz="1050" dirty="0" smtClean="0">
                <a:effectLst>
                  <a:outerShdw blurRad="38100" dist="38100" dir="2700000" algn="tl">
                    <a:srgbClr val="000000">
                      <a:alpha val="43137"/>
                    </a:srgbClr>
                  </a:outerShdw>
                </a:effectLst>
                <a:cs typeface="B Roya" pitchFamily="2" charset="-78"/>
              </a:rPr>
              <a:t>&gt;</a:t>
            </a:r>
          </a:p>
          <a:p>
            <a:pPr marL="0" indent="0">
              <a:buNone/>
            </a:pPr>
            <a:r>
              <a:rPr lang="en-US" sz="1050" dirty="0" smtClean="0">
                <a:effectLst>
                  <a:outerShdw blurRad="38100" dist="38100" dir="2700000" algn="tl">
                    <a:srgbClr val="000000">
                      <a:alpha val="43137"/>
                    </a:srgbClr>
                  </a:outerShdw>
                </a:effectLst>
                <a:cs typeface="B Roya" pitchFamily="2" charset="-78"/>
              </a:rPr>
              <a:t>&lt;h1&gt;&lt;font face=“</a:t>
            </a:r>
            <a:r>
              <a:rPr lang="en-US" sz="1050" dirty="0" err="1" smtClean="0">
                <a:effectLst>
                  <a:outerShdw blurRad="38100" dist="38100" dir="2700000" algn="tl">
                    <a:srgbClr val="000000">
                      <a:alpha val="43137"/>
                    </a:srgbClr>
                  </a:outerShdw>
                </a:effectLst>
                <a:cs typeface="B Roya" pitchFamily="2" charset="-78"/>
              </a:rPr>
              <a:t>arial</a:t>
            </a:r>
            <a:r>
              <a:rPr lang="en-US" sz="1050" dirty="0" smtClean="0">
                <a:effectLst>
                  <a:outerShdw blurRad="38100" dist="38100" dir="2700000" algn="tl">
                    <a:srgbClr val="000000">
                      <a:alpha val="43137"/>
                    </a:srgbClr>
                  </a:outerShdw>
                </a:effectLst>
                <a:cs typeface="B Roya" pitchFamily="2" charset="-78"/>
              </a:rPr>
              <a:t>” color=“red”&gt;First Title&lt;/font&gt;</a:t>
            </a:r>
          </a:p>
          <a:p>
            <a:pPr marL="0" indent="0">
              <a:buNone/>
            </a:pPr>
            <a:r>
              <a:rPr lang="en-US" sz="1050" dirty="0" smtClean="0">
                <a:effectLst>
                  <a:outerShdw blurRad="38100" dist="38100" dir="2700000" algn="tl">
                    <a:srgbClr val="000000">
                      <a:alpha val="43137"/>
                    </a:srgbClr>
                  </a:outerShdw>
                </a:effectLst>
                <a:cs typeface="B Roya" pitchFamily="2" charset="-78"/>
              </a:rPr>
              <a:t>&lt;h1&gt;</a:t>
            </a:r>
          </a:p>
          <a:p>
            <a:pPr marL="0" indent="0">
              <a:buNone/>
            </a:pPr>
            <a:r>
              <a:rPr lang="en-US" sz="1050" dirty="0" smtClean="0">
                <a:effectLst>
                  <a:outerShdw blurRad="38100" dist="38100" dir="2700000" algn="tl">
                    <a:srgbClr val="000000">
                      <a:alpha val="43137"/>
                    </a:srgbClr>
                  </a:outerShdw>
                </a:effectLst>
                <a:cs typeface="B Roya" pitchFamily="2" charset="-78"/>
              </a:rPr>
              <a:t>&lt;p&gt;…&lt;/p&gt;</a:t>
            </a:r>
          </a:p>
          <a:p>
            <a:pPr marL="0" indent="0">
              <a:buNone/>
            </a:pPr>
            <a:r>
              <a:rPr lang="en-US" sz="1050" dirty="0">
                <a:effectLst>
                  <a:outerShdw blurRad="38100" dist="38100" dir="2700000" algn="tl">
                    <a:srgbClr val="000000">
                      <a:alpha val="43137"/>
                    </a:srgbClr>
                  </a:outerShdw>
                </a:effectLst>
                <a:cs typeface="B Roya" pitchFamily="2" charset="-78"/>
              </a:rPr>
              <a:t>&lt;h1&gt;&lt;font face=“</a:t>
            </a:r>
            <a:r>
              <a:rPr lang="en-US" sz="1050" dirty="0" err="1">
                <a:effectLst>
                  <a:outerShdw blurRad="38100" dist="38100" dir="2700000" algn="tl">
                    <a:srgbClr val="000000">
                      <a:alpha val="43137"/>
                    </a:srgbClr>
                  </a:outerShdw>
                </a:effectLst>
                <a:cs typeface="B Roya" pitchFamily="2" charset="-78"/>
              </a:rPr>
              <a:t>arial</a:t>
            </a:r>
            <a:r>
              <a:rPr lang="en-US" sz="1050" dirty="0">
                <a:effectLst>
                  <a:outerShdw blurRad="38100" dist="38100" dir="2700000" algn="tl">
                    <a:srgbClr val="000000">
                      <a:alpha val="43137"/>
                    </a:srgbClr>
                  </a:outerShdw>
                </a:effectLst>
                <a:cs typeface="B Roya" pitchFamily="2" charset="-78"/>
              </a:rPr>
              <a:t>” color=“red</a:t>
            </a:r>
            <a:r>
              <a:rPr lang="en-US" sz="1050" dirty="0" smtClean="0">
                <a:effectLst>
                  <a:outerShdw blurRad="38100" dist="38100" dir="2700000" algn="tl">
                    <a:srgbClr val="000000">
                      <a:alpha val="43137"/>
                    </a:srgbClr>
                  </a:outerShdw>
                </a:effectLst>
                <a:cs typeface="B Roya" pitchFamily="2" charset="-78"/>
              </a:rPr>
              <a:t>”&gt;Second Title</a:t>
            </a:r>
            <a:r>
              <a:rPr lang="en-US" sz="1050" dirty="0">
                <a:effectLst>
                  <a:outerShdw blurRad="38100" dist="38100" dir="2700000" algn="tl">
                    <a:srgbClr val="000000">
                      <a:alpha val="43137"/>
                    </a:srgbClr>
                  </a:outerShdw>
                </a:effectLst>
                <a:cs typeface="B Roya" pitchFamily="2" charset="-78"/>
              </a:rPr>
              <a:t>&lt;/font&gt;</a:t>
            </a:r>
          </a:p>
          <a:p>
            <a:pPr marL="0" indent="0">
              <a:buNone/>
            </a:pPr>
            <a:r>
              <a:rPr lang="en-US" sz="1050" dirty="0">
                <a:effectLst>
                  <a:outerShdw blurRad="38100" dist="38100" dir="2700000" algn="tl">
                    <a:srgbClr val="000000">
                      <a:alpha val="43137"/>
                    </a:srgbClr>
                  </a:outerShdw>
                </a:effectLst>
                <a:cs typeface="B Roya" pitchFamily="2" charset="-78"/>
              </a:rPr>
              <a:t>&lt;h1&gt;</a:t>
            </a:r>
          </a:p>
          <a:p>
            <a:pPr marL="0" indent="0">
              <a:buNone/>
            </a:pPr>
            <a:r>
              <a:rPr lang="en-US" sz="1050" dirty="0">
                <a:effectLst>
                  <a:outerShdw blurRad="38100" dist="38100" dir="2700000" algn="tl">
                    <a:srgbClr val="000000">
                      <a:alpha val="43137"/>
                    </a:srgbClr>
                  </a:outerShdw>
                </a:effectLst>
                <a:cs typeface="B Roya" pitchFamily="2" charset="-78"/>
              </a:rPr>
              <a:t>&lt;p&gt;…&lt;/p&gt;</a:t>
            </a:r>
          </a:p>
          <a:p>
            <a:pPr marL="0" indent="0">
              <a:buNone/>
            </a:pPr>
            <a:endParaRPr lang="en-US" sz="1050" dirty="0">
              <a:effectLst>
                <a:outerShdw blurRad="38100" dist="38100" dir="2700000" algn="tl">
                  <a:srgbClr val="000000">
                    <a:alpha val="43137"/>
                  </a:srgbClr>
                </a:outerShdw>
              </a:effectLst>
              <a:cs typeface="B Roya" pitchFamily="2" charset="-78"/>
            </a:endParaRPr>
          </a:p>
          <a:p>
            <a:pPr marL="0" indent="0">
              <a:buNone/>
            </a:pPr>
            <a:r>
              <a:rPr lang="en-US" sz="1050" dirty="0">
                <a:effectLst>
                  <a:outerShdw blurRad="38100" dist="38100" dir="2700000" algn="tl">
                    <a:srgbClr val="000000">
                      <a:alpha val="43137"/>
                    </a:srgbClr>
                  </a:outerShdw>
                </a:effectLst>
                <a:cs typeface="B Roya" pitchFamily="2" charset="-78"/>
              </a:rPr>
              <a:t>&lt;/body&gt;</a:t>
            </a:r>
          </a:p>
          <a:p>
            <a:pPr marL="0" indent="0">
              <a:buNone/>
            </a:pPr>
            <a:r>
              <a:rPr lang="en-US" sz="1050" dirty="0">
                <a:effectLst>
                  <a:outerShdw blurRad="38100" dist="38100" dir="2700000" algn="tl">
                    <a:srgbClr val="000000">
                      <a:alpha val="43137"/>
                    </a:srgbClr>
                  </a:outerShdw>
                </a:effectLst>
                <a:cs typeface="B Roya" pitchFamily="2" charset="-78"/>
              </a:rPr>
              <a:t>&lt;/html&gt; </a:t>
            </a:r>
          </a:p>
        </p:txBody>
      </p:sp>
      <p:pic>
        <p:nvPicPr>
          <p:cNvPr id="5" name="Picture 4">
            <a:hlinkClick r:id="rId2" action="ppaction://hlinkfile"/>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1988" y="4181680"/>
            <a:ext cx="838200" cy="838200"/>
          </a:xfrm>
          <a:prstGeom prst="rect">
            <a:avLst/>
          </a:prstGeom>
        </p:spPr>
      </p:pic>
      <p:sp>
        <p:nvSpPr>
          <p:cNvPr id="3" name="TextBox 2"/>
          <p:cNvSpPr txBox="1"/>
          <p:nvPr/>
        </p:nvSpPr>
        <p:spPr>
          <a:xfrm rot="5400000">
            <a:off x="1224634" y="4279192"/>
            <a:ext cx="358464" cy="369332"/>
          </a:xfrm>
          <a:prstGeom prst="rect">
            <a:avLst/>
          </a:prstGeom>
          <a:noFill/>
        </p:spPr>
        <p:txBody>
          <a:bodyPr wrap="square" rtlCol="0">
            <a:spAutoFit/>
          </a:bodyPr>
          <a:lstStyle/>
          <a:p>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
        <p:nvSpPr>
          <p:cNvPr id="7" name="TextBox 6"/>
          <p:cNvSpPr txBox="1"/>
          <p:nvPr/>
        </p:nvSpPr>
        <p:spPr>
          <a:xfrm>
            <a:off x="1106511" y="707579"/>
            <a:ext cx="2972212" cy="369332"/>
          </a:xfrm>
          <a:prstGeom prst="rect">
            <a:avLst/>
          </a:prstGeom>
          <a:noFill/>
        </p:spPr>
        <p:txBody>
          <a:bodyPr wrap="square" rtlCol="0">
            <a:spAutoFit/>
          </a:bodyPr>
          <a:lstStyle/>
          <a:p>
            <a:r>
              <a:rPr lang="en-US" dirty="0" smtClean="0">
                <a:solidFill>
                  <a:schemeClr val="bg1"/>
                </a:solidFill>
              </a:rPr>
              <a:t>File:Title.html</a:t>
            </a:r>
            <a:endParaRPr lang="en-US" dirty="0">
              <a:solidFill>
                <a:schemeClr val="bg1"/>
              </a:solidFill>
            </a:endParaRPr>
          </a:p>
        </p:txBody>
      </p:sp>
    </p:spTree>
    <p:extLst>
      <p:ext uri="{BB962C8B-B14F-4D97-AF65-F5344CB8AC3E}">
        <p14:creationId xmlns:p14="http://schemas.microsoft.com/office/powerpoint/2010/main" xmlns="" val="362198802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TC101972873[[fn=Summer]]</Template>
  <TotalTime>745</TotalTime>
  <Words>3806</Words>
  <Application>Microsoft Office PowerPoint</Application>
  <PresentationFormat>On-screen Show (16:9)</PresentationFormat>
  <Paragraphs>421</Paragraphs>
  <Slides>50</Slides>
  <Notes>2</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Summer</vt:lpstr>
      <vt:lpstr>CSS Designing Language </vt:lpstr>
      <vt:lpstr>Categories</vt:lpstr>
      <vt:lpstr>What is CSS?</vt:lpstr>
      <vt:lpstr>What is CSS?</vt:lpstr>
      <vt:lpstr>CSS rules</vt:lpstr>
      <vt:lpstr>Why we use CSS?</vt:lpstr>
      <vt:lpstr>CSS main Structure</vt:lpstr>
      <vt:lpstr>CSS main Structure</vt:lpstr>
      <vt:lpstr>Benefits of CSS in an Example</vt:lpstr>
      <vt:lpstr>Benefits of CSS in an Example</vt:lpstr>
      <vt:lpstr>Linking </vt:lpstr>
      <vt:lpstr>CSS comment</vt:lpstr>
      <vt:lpstr>ID &amp; Classes in CSS</vt:lpstr>
      <vt:lpstr>CSS Properties</vt:lpstr>
      <vt:lpstr>Text styling</vt:lpstr>
      <vt:lpstr>Text size</vt:lpstr>
      <vt:lpstr>Point &amp; Pica</vt:lpstr>
      <vt:lpstr>Pixel</vt:lpstr>
      <vt:lpstr>Pixel</vt:lpstr>
      <vt:lpstr>Ems</vt:lpstr>
      <vt:lpstr>Ems</vt:lpstr>
      <vt:lpstr>Ems</vt:lpstr>
      <vt:lpstr>Ems</vt:lpstr>
      <vt:lpstr>Changing the linked text color </vt:lpstr>
      <vt:lpstr>Changing the linked text color </vt:lpstr>
      <vt:lpstr>A Tip</vt:lpstr>
      <vt:lpstr>A Border around a picture</vt:lpstr>
      <vt:lpstr>A Border around a picture</vt:lpstr>
      <vt:lpstr>A Border around a picture</vt:lpstr>
      <vt:lpstr>A Border around a picture</vt:lpstr>
      <vt:lpstr>A Border around a picture</vt:lpstr>
      <vt:lpstr>A Background for the page</vt:lpstr>
      <vt:lpstr>A Background for the page</vt:lpstr>
      <vt:lpstr>Description</vt:lpstr>
      <vt:lpstr>Description</vt:lpstr>
      <vt:lpstr>Description</vt:lpstr>
      <vt:lpstr>Description</vt:lpstr>
      <vt:lpstr>Description</vt:lpstr>
      <vt:lpstr>Description</vt:lpstr>
      <vt:lpstr>Making circulated corners  </vt:lpstr>
      <vt:lpstr>Making circulated corners  </vt:lpstr>
      <vt:lpstr>Making circulated corners  </vt:lpstr>
      <vt:lpstr>Making circulated corners  </vt:lpstr>
      <vt:lpstr>Making circulated corners  </vt:lpstr>
      <vt:lpstr>Transparency</vt:lpstr>
      <vt:lpstr>Transparency</vt:lpstr>
      <vt:lpstr>Transparency</vt:lpstr>
      <vt:lpstr>Transparency</vt:lpstr>
      <vt:lpstr>Slide 49</vt:lpstr>
      <vt:lpstr>Ending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parham</dc:creator>
  <cp:lastModifiedBy>beheshti</cp:lastModifiedBy>
  <cp:revision>180</cp:revision>
  <dcterms:created xsi:type="dcterms:W3CDTF">2006-08-16T00:00:00Z</dcterms:created>
  <dcterms:modified xsi:type="dcterms:W3CDTF">2014-04-07T08:07:55Z</dcterms:modified>
</cp:coreProperties>
</file>