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3/4/2018</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437883"/>
            <a:ext cx="8915399" cy="1378038"/>
          </a:xfrm>
        </p:spPr>
        <p:txBody>
          <a:bodyPr/>
          <a:lstStyle/>
          <a:p>
            <a:pPr algn="ctr"/>
            <a:r>
              <a:rPr lang="fa-IR" dirty="0" smtClean="0">
                <a:solidFill>
                  <a:schemeClr val="tx1"/>
                </a:solidFill>
                <a:latin typeface="Estrangelo Edessa" panose="03080600000000000000" pitchFamily="66" charset="0"/>
                <a:cs typeface="Estrangelo Edessa" panose="03080600000000000000" pitchFamily="66" charset="0"/>
              </a:rPr>
              <a:t>بسم الله الرحمن الرحیم</a:t>
            </a:r>
            <a:endParaRPr lang="en-US" dirty="0">
              <a:solidFill>
                <a:schemeClr val="tx1"/>
              </a:solidFill>
              <a:latin typeface="Estrangelo Edessa" panose="03080600000000000000" pitchFamily="66" charset="0"/>
              <a:cs typeface="Estrangelo Edessa" panose="03080600000000000000" pitchFamily="66" charset="0"/>
            </a:endParaRPr>
          </a:p>
        </p:txBody>
      </p:sp>
      <p:sp>
        <p:nvSpPr>
          <p:cNvPr id="3" name="Subtitle 2"/>
          <p:cNvSpPr>
            <a:spLocks noGrp="1"/>
          </p:cNvSpPr>
          <p:nvPr>
            <p:ph type="subTitle" idx="1"/>
          </p:nvPr>
        </p:nvSpPr>
        <p:spPr>
          <a:xfrm>
            <a:off x="1803041" y="2047741"/>
            <a:ext cx="9701571" cy="4662152"/>
          </a:xfrm>
        </p:spPr>
        <p:txBody>
          <a:bodyPr>
            <a:noAutofit/>
          </a:bodyPr>
          <a:lstStyle/>
          <a:p>
            <a:pPr algn="r">
              <a:lnSpc>
                <a:spcPct val="200000"/>
              </a:lnSpc>
            </a:pPr>
            <a:r>
              <a:rPr lang="fa-IR" sz="3600" dirty="0" smtClean="0">
                <a:solidFill>
                  <a:schemeClr val="tx1"/>
                </a:solidFill>
                <a:latin typeface="Estrangelo Edessa" panose="03080600000000000000" pitchFamily="66" charset="0"/>
                <a:cs typeface="Estrangelo Edessa" panose="03080600000000000000" pitchFamily="66" charset="0"/>
              </a:rPr>
              <a:t>موضوع :  بیوتروریسم</a:t>
            </a:r>
          </a:p>
          <a:p>
            <a:pPr algn="r">
              <a:lnSpc>
                <a:spcPct val="200000"/>
              </a:lnSpc>
            </a:pPr>
            <a:r>
              <a:rPr lang="fa-IR" sz="3600" dirty="0" smtClean="0">
                <a:solidFill>
                  <a:schemeClr val="tx1"/>
                </a:solidFill>
                <a:latin typeface="Estrangelo Edessa" panose="03080600000000000000" pitchFamily="66" charset="0"/>
                <a:cs typeface="Estrangelo Edessa" panose="03080600000000000000" pitchFamily="66" charset="0"/>
              </a:rPr>
              <a:t>تهیه کننده : محمد مهدی غفرانی</a:t>
            </a:r>
          </a:p>
          <a:p>
            <a:pPr algn="r">
              <a:lnSpc>
                <a:spcPct val="200000"/>
              </a:lnSpc>
            </a:pPr>
            <a:r>
              <a:rPr lang="fa-IR" sz="3600" dirty="0" smtClean="0">
                <a:solidFill>
                  <a:schemeClr val="tx1"/>
                </a:solidFill>
                <a:latin typeface="Estrangelo Edessa" panose="03080600000000000000" pitchFamily="66" charset="0"/>
                <a:cs typeface="Estrangelo Edessa" panose="03080600000000000000" pitchFamily="66" charset="0"/>
              </a:rPr>
              <a:t>نام دبیر: جناب اقای محسن عابدی</a:t>
            </a:r>
            <a:endParaRPr lang="en-US" sz="4000" dirty="0">
              <a:solidFill>
                <a:schemeClr val="tx1"/>
              </a:solidFill>
              <a:latin typeface="Estrangelo Edessa" panose="03080600000000000000" pitchFamily="66" charset="0"/>
              <a:cs typeface="Estrangelo Edessa" panose="03080600000000000000" pitchFamily="66"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9213" y="2870532"/>
            <a:ext cx="3069612" cy="2527171"/>
          </a:xfrm>
          <a:prstGeom prst="rect">
            <a:avLst/>
          </a:prstGeom>
        </p:spPr>
      </p:pic>
    </p:spTree>
    <p:extLst>
      <p:ext uri="{BB962C8B-B14F-4D97-AF65-F5344CB8AC3E}">
        <p14:creationId xmlns:p14="http://schemas.microsoft.com/office/powerpoint/2010/main" val="256097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56834" y="206061"/>
            <a:ext cx="9147778" cy="6439437"/>
          </a:xfrm>
        </p:spPr>
        <p:txBody>
          <a:bodyPr/>
          <a:lstStyle/>
          <a:p>
            <a:pPr marL="0" indent="0" algn="r">
              <a:lnSpc>
                <a:spcPct val="150000"/>
              </a:lnSpc>
              <a:buNone/>
            </a:pPr>
            <a:r>
              <a:rPr lang="fa-IR" dirty="0" smtClean="0"/>
              <a:t>عوامل جذب تروریسم ها به بیوتروریسم:</a:t>
            </a:r>
          </a:p>
          <a:p>
            <a:pPr marL="0" indent="0" algn="r">
              <a:lnSpc>
                <a:spcPct val="150000"/>
              </a:lnSpc>
              <a:buNone/>
            </a:pPr>
            <a:r>
              <a:rPr lang="fa-IR" sz="2000" dirty="0" smtClean="0">
                <a:cs typeface="B Nazanin" panose="00000400000000000000" pitchFamily="2" charset="-78"/>
              </a:rPr>
              <a:t>1ـ برای تولید سلاح های بیولوژیک داشتن علوم و مهارت های نسبی میکروب شناسی کافی است و حتی درکشورهایی که در میکروب شناسی پیشرفت ان چنانی نکرده اند ساخت این نوع سلاح ها عملی است.</a:t>
            </a:r>
          </a:p>
          <a:p>
            <a:pPr marL="0" indent="0" algn="r">
              <a:lnSpc>
                <a:spcPct val="150000"/>
              </a:lnSpc>
              <a:buNone/>
            </a:pPr>
            <a:r>
              <a:rPr lang="fa-IR" sz="2000" dirty="0" smtClean="0">
                <a:cs typeface="B Nazanin" panose="00000400000000000000" pitchFamily="2" charset="-78"/>
              </a:rPr>
              <a:t>2ـ تولید سلاح های بیولوژیک از نظر قیمت بسیار ارزان است . وتهیه ان بسیار اسان.</a:t>
            </a:r>
          </a:p>
          <a:p>
            <a:pPr marL="0" indent="0" algn="r">
              <a:lnSpc>
                <a:spcPct val="150000"/>
              </a:lnSpc>
              <a:buNone/>
            </a:pPr>
            <a:r>
              <a:rPr lang="fa-IR" sz="2000" dirty="0" smtClean="0">
                <a:cs typeface="B Nazanin" panose="00000400000000000000" pitchFamily="2" charset="-78"/>
              </a:rPr>
              <a:t>3ـ فعالیت بیوتروریستی در شهر ها نیاز به جابه جایی ندارد</a:t>
            </a:r>
          </a:p>
          <a:p>
            <a:pPr marL="0" indent="0" algn="r">
              <a:lnSpc>
                <a:spcPct val="150000"/>
              </a:lnSpc>
              <a:buNone/>
            </a:pPr>
            <a:r>
              <a:rPr lang="fa-IR" sz="2000" dirty="0" smtClean="0">
                <a:cs typeface="B Nazanin" panose="00000400000000000000" pitchFamily="2" charset="-78"/>
              </a:rPr>
              <a:t>4ـ بیوتروریسم ها نیازی به دانستن مختصات دقیق محل یا نقطه هدف ندارد.</a:t>
            </a:r>
          </a:p>
          <a:p>
            <a:pPr marL="0" indent="0" algn="r">
              <a:lnSpc>
                <a:spcPct val="200000"/>
              </a:lnSpc>
              <a:buNone/>
            </a:pPr>
            <a:r>
              <a:rPr lang="fa-IR" sz="2000" dirty="0" smtClean="0">
                <a:cs typeface="B Nazanin" panose="00000400000000000000" pitchFamily="2" charset="-78"/>
              </a:rPr>
              <a:t> </a:t>
            </a:r>
            <a:endParaRPr lang="en-US" sz="2000" dirty="0">
              <a:cs typeface="B Nazanin"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6834" y="3786388"/>
            <a:ext cx="4984124" cy="30716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31352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89212" y="334851"/>
            <a:ext cx="8915400" cy="6259132"/>
          </a:xfrm>
        </p:spPr>
        <p:txBody>
          <a:bodyPr>
            <a:normAutofit/>
          </a:bodyPr>
          <a:lstStyle/>
          <a:p>
            <a:pPr marL="0" indent="0" algn="r">
              <a:lnSpc>
                <a:spcPct val="150000"/>
              </a:lnSpc>
              <a:buNone/>
            </a:pPr>
            <a:r>
              <a:rPr lang="fa-IR" sz="2000" b="1" dirty="0" smtClean="0">
                <a:cs typeface="B Nazanin" panose="00000400000000000000" pitchFamily="2" charset="-78"/>
              </a:rPr>
              <a:t> برتری سلاح های بیولوژیک به عنوان یک تهدید اجتماعی :</a:t>
            </a:r>
          </a:p>
          <a:p>
            <a:pPr marL="0" indent="0" algn="r">
              <a:lnSpc>
                <a:spcPct val="150000"/>
              </a:lnSpc>
              <a:buNone/>
            </a:pPr>
            <a:r>
              <a:rPr lang="fa-IR" sz="2000" b="1" dirty="0" smtClean="0">
                <a:cs typeface="B Nazanin" panose="00000400000000000000" pitchFamily="2" charset="-78"/>
              </a:rPr>
              <a:t>در تئوری ، سلاح های بیولوژیک خطرناک تر از سلاح های شیمیایی هستند. این ادعا بر اساس شواهد علمی مطرح شده است. متخصصین دریافتند که 100میلی لیتر اب الوده به عوامل زیر، باعث بیماری سخت و شدید و حتی مرگ در مصرف کننده گردد.</a:t>
            </a:r>
          </a:p>
          <a:p>
            <a:pPr marL="0" indent="0" algn="r">
              <a:lnSpc>
                <a:spcPct val="150000"/>
              </a:lnSpc>
              <a:buNone/>
            </a:pPr>
            <a:r>
              <a:rPr lang="fa-IR" sz="2000" b="1" dirty="0" smtClean="0">
                <a:cs typeface="B Nazanin" panose="00000400000000000000" pitchFamily="2" charset="-78"/>
              </a:rPr>
              <a:t>فرضیات ادعای بالا عبارتند از:</a:t>
            </a:r>
          </a:p>
          <a:p>
            <a:pPr marL="0" indent="0" algn="r">
              <a:lnSpc>
                <a:spcPct val="150000"/>
              </a:lnSpc>
              <a:buNone/>
            </a:pPr>
            <a:r>
              <a:rPr lang="fa-IR" sz="2000" b="1" dirty="0" smtClean="0">
                <a:cs typeface="B Nazanin" panose="00000400000000000000" pitchFamily="2" charset="-78"/>
              </a:rPr>
              <a:t>1ـ الوده کردن یک مخزن حاوی 5 میلیون متر مکعب اب</a:t>
            </a:r>
          </a:p>
          <a:p>
            <a:pPr marL="0" indent="0" algn="r">
              <a:lnSpc>
                <a:spcPct val="150000"/>
              </a:lnSpc>
              <a:buNone/>
            </a:pPr>
            <a:r>
              <a:rPr lang="fa-IR" sz="2000" b="1" dirty="0" smtClean="0">
                <a:cs typeface="B Nazanin" panose="00000400000000000000" pitchFamily="2" charset="-78"/>
              </a:rPr>
              <a:t>2ـ اضافه کردن یکی از موارد </a:t>
            </a:r>
            <a:r>
              <a:rPr lang="fa-IR" sz="2000" b="1" dirty="0">
                <a:cs typeface="B Nazanin" panose="00000400000000000000" pitchFamily="2" charset="-78"/>
              </a:rPr>
              <a:t>زیر 5 میلیون متر مکعب </a:t>
            </a:r>
            <a:r>
              <a:rPr lang="fa-IR" sz="2000" b="1" dirty="0" smtClean="0">
                <a:cs typeface="B Nazanin" panose="00000400000000000000" pitchFamily="2" charset="-78"/>
              </a:rPr>
              <a:t>اب </a:t>
            </a:r>
          </a:p>
          <a:p>
            <a:pPr marL="0" indent="0" algn="r">
              <a:lnSpc>
                <a:spcPct val="150000"/>
              </a:lnSpc>
              <a:buNone/>
            </a:pPr>
            <a:r>
              <a:rPr lang="fa-IR" sz="2000" b="1" dirty="0" smtClean="0">
                <a:cs typeface="B Nazanin" panose="00000400000000000000" pitchFamily="2" charset="-78"/>
              </a:rPr>
              <a:t>الف)نیم کیلو سالمونلاتیفی عامل بیماری تب تیفوئید</a:t>
            </a:r>
          </a:p>
          <a:p>
            <a:pPr marL="0" indent="0" algn="r">
              <a:lnSpc>
                <a:spcPct val="150000"/>
              </a:lnSpc>
              <a:buNone/>
            </a:pPr>
            <a:r>
              <a:rPr lang="fa-IR" sz="2000" b="1" dirty="0" smtClean="0">
                <a:cs typeface="B Nazanin" panose="00000400000000000000" pitchFamily="2" charset="-78"/>
              </a:rPr>
              <a:t>ب) پنج کیلوگرم سم بوتولینوم</a:t>
            </a:r>
          </a:p>
          <a:p>
            <a:pPr marL="0" indent="0" algn="r">
              <a:lnSpc>
                <a:spcPct val="150000"/>
              </a:lnSpc>
              <a:buNone/>
            </a:pPr>
            <a:r>
              <a:rPr lang="en-US" sz="2000" b="1" dirty="0" smtClean="0">
                <a:cs typeface="B Nazanin" panose="00000400000000000000" pitchFamily="2" charset="-78"/>
              </a:rPr>
              <a:t>LSD</a:t>
            </a:r>
            <a:r>
              <a:rPr lang="fa-IR" sz="2000" b="1" dirty="0">
                <a:cs typeface="B Nazanin" panose="00000400000000000000" pitchFamily="2" charset="-78"/>
              </a:rPr>
              <a:t>ج)پنج کیلوگرم ماده</a:t>
            </a:r>
            <a:r>
              <a:rPr lang="en-US" sz="2000" b="1" dirty="0" smtClean="0">
                <a:cs typeface="B Nazanin" panose="00000400000000000000" pitchFamily="2" charset="-78"/>
              </a:rPr>
              <a:t> </a:t>
            </a:r>
            <a:endParaRPr lang="en-US" sz="2000" b="1" dirty="0">
              <a:cs typeface="B Nazanin" panose="00000400000000000000" pitchFamily="2" charset="-78"/>
            </a:endParaRPr>
          </a:p>
          <a:p>
            <a:pPr marL="0" indent="0" algn="r">
              <a:lnSpc>
                <a:spcPct val="150000"/>
              </a:lnSpc>
              <a:buNone/>
            </a:pPr>
            <a:r>
              <a:rPr lang="fa-IR" sz="2000" b="1" dirty="0" smtClean="0">
                <a:cs typeface="B Nazanin" panose="00000400000000000000" pitchFamily="2" charset="-78"/>
              </a:rPr>
              <a:t>د) پنج تن عامل شیمیایی عصبی</a:t>
            </a:r>
            <a:endParaRPr lang="fa-IR" sz="2000" b="1" dirty="0">
              <a:cs typeface="B Nazanin" panose="00000400000000000000" pitchFamily="2" charset="-78"/>
            </a:endParaRPr>
          </a:p>
          <a:p>
            <a:pPr marL="0" indent="0" algn="r">
              <a:lnSpc>
                <a:spcPct val="150000"/>
              </a:lnSpc>
              <a:buNone/>
            </a:pPr>
            <a:endParaRPr lang="fa-IR" sz="2000" b="1" dirty="0" smtClean="0">
              <a:cs typeface="B Nazanin" panose="00000400000000000000" pitchFamily="2" charset="-78"/>
            </a:endParaRPr>
          </a:p>
        </p:txBody>
      </p:sp>
    </p:spTree>
    <p:extLst>
      <p:ext uri="{BB962C8B-B14F-4D97-AF65-F5344CB8AC3E}">
        <p14:creationId xmlns:p14="http://schemas.microsoft.com/office/powerpoint/2010/main" val="371376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46985" y="244699"/>
            <a:ext cx="9401577" cy="6091707"/>
          </a:xfrm>
        </p:spPr>
        <p:txBody>
          <a:bodyPr>
            <a:normAutofit/>
          </a:bodyPr>
          <a:lstStyle/>
          <a:p>
            <a:pPr marL="0" indent="0" algn="r">
              <a:lnSpc>
                <a:spcPct val="150000"/>
              </a:lnSpc>
              <a:buNone/>
            </a:pPr>
            <a:r>
              <a:rPr lang="fa-IR" sz="2000" b="1" dirty="0" smtClean="0">
                <a:cs typeface="B Nazanin" panose="00000400000000000000" pitchFamily="2" charset="-78"/>
              </a:rPr>
              <a:t>عواملی دیگر نیز باعث شده است سلاح های بیواوژیک از سلاح های اتمی و شمیایی برتری یابد عبارتنداز:</a:t>
            </a:r>
          </a:p>
          <a:p>
            <a:pPr marL="0" indent="0" algn="r">
              <a:lnSpc>
                <a:spcPct val="150000"/>
              </a:lnSpc>
              <a:buNone/>
            </a:pPr>
            <a:r>
              <a:rPr lang="fa-IR" sz="2000" dirty="0" smtClean="0">
                <a:cs typeface="B Nazanin" panose="00000400000000000000" pitchFamily="2" charset="-78"/>
              </a:rPr>
              <a:t>1ـ تشخیص شناسایی عوامل بیولوژیک با حواس پنج گانه مقدور نیست و باید از دستگاه های پیشرفته استفاده کرد</a:t>
            </a:r>
          </a:p>
          <a:p>
            <a:pPr marL="0" indent="0" algn="r">
              <a:lnSpc>
                <a:spcPct val="150000"/>
              </a:lnSpc>
              <a:buNone/>
            </a:pPr>
            <a:r>
              <a:rPr lang="fa-IR" sz="2000" dirty="0" smtClean="0">
                <a:cs typeface="B Nazanin" panose="00000400000000000000" pitchFamily="2" charset="-78"/>
              </a:rPr>
              <a:t>2ـ برای انجام یک حمله بیولوژیک لازم نیست که همه ی عوامل وجود داشته باشند.</a:t>
            </a:r>
          </a:p>
          <a:p>
            <a:pPr marL="0" indent="0" algn="r">
              <a:lnSpc>
                <a:spcPct val="150000"/>
              </a:lnSpc>
              <a:buNone/>
            </a:pPr>
            <a:r>
              <a:rPr lang="fa-IR" sz="2000" dirty="0" smtClean="0">
                <a:cs typeface="B Nazanin" panose="00000400000000000000" pitchFamily="2" charset="-78"/>
              </a:rPr>
              <a:t>3ـ بخش عوامل بیولوژیک توسط افراد نفوذی بسیار راحت است.</a:t>
            </a:r>
          </a:p>
          <a:p>
            <a:pPr marL="0" indent="0" algn="r">
              <a:lnSpc>
                <a:spcPct val="150000"/>
              </a:lnSpc>
              <a:buNone/>
            </a:pPr>
            <a:r>
              <a:rPr lang="fa-IR" sz="2000" dirty="0" smtClean="0">
                <a:cs typeface="B Nazanin" panose="00000400000000000000" pitchFamily="2" charset="-78"/>
              </a:rPr>
              <a:t>4ـ دفاع در برابر عوامل بیولوژیک بسیار مشکل است.</a:t>
            </a:r>
          </a:p>
          <a:p>
            <a:pPr marL="0" indent="0" algn="r">
              <a:lnSpc>
                <a:spcPct val="150000"/>
              </a:lnSpc>
              <a:buNone/>
            </a:pPr>
            <a:r>
              <a:rPr lang="fa-IR" sz="2000" dirty="0" smtClean="0">
                <a:cs typeface="B Nazanin" panose="00000400000000000000" pitchFamily="2" charset="-78"/>
              </a:rPr>
              <a:t>5ـ برای ساخت و نگهداری سلاح های بیولوژیک مانند سلاح های اتمی و شمیایی مکان و خفا بودن مهم نیست و می توان ان ها را در یک ازمایشگاه نگهداری کرد.</a:t>
            </a:r>
          </a:p>
          <a:p>
            <a:pPr marL="0" indent="0" algn="r">
              <a:lnSpc>
                <a:spcPct val="150000"/>
              </a:lnSpc>
              <a:buNone/>
            </a:pPr>
            <a:r>
              <a:rPr lang="fa-IR" sz="2000" dirty="0" smtClean="0">
                <a:cs typeface="B Nazanin" panose="00000400000000000000" pitchFamily="2" charset="-78"/>
              </a:rPr>
              <a:t>6ـ اثر عوامل بیولوژیک انی و فوری نمی باشد،و کشوری که مورد حمله قرار گرفته است متوجه دشمن نمی شود.</a:t>
            </a:r>
          </a:p>
          <a:p>
            <a:pPr marL="0" indent="0" algn="r">
              <a:lnSpc>
                <a:spcPct val="150000"/>
              </a:lnSpc>
              <a:buNone/>
            </a:pPr>
            <a:r>
              <a:rPr lang="fa-IR" sz="2000" dirty="0" smtClean="0">
                <a:cs typeface="B Nazanin" panose="00000400000000000000" pitchFamily="2" charset="-78"/>
              </a:rPr>
              <a:t>7ـ ثابت کردن استفاده از عوامل بیولوژیک بسیار مشکل </a:t>
            </a:r>
            <a:r>
              <a:rPr lang="fa-IR" sz="2000" dirty="0">
                <a:cs typeface="B Nazanin" panose="00000400000000000000" pitchFamily="2" charset="-78"/>
              </a:rPr>
              <a:t>است  و کشوری که مورد حمله قرار گرفته است </a:t>
            </a:r>
            <a:r>
              <a:rPr lang="fa-IR" sz="2000" dirty="0" smtClean="0">
                <a:cs typeface="B Nazanin" panose="00000400000000000000" pitchFamily="2" charset="-78"/>
              </a:rPr>
              <a:t>شواهد برای اثبات وجود ندارد</a:t>
            </a:r>
            <a:endParaRPr lang="en-US" sz="2000" dirty="0">
              <a:cs typeface="B Nazanin" panose="00000400000000000000" pitchFamily="2" charset="-78"/>
            </a:endParaRPr>
          </a:p>
        </p:txBody>
      </p:sp>
    </p:spTree>
    <p:extLst>
      <p:ext uri="{BB962C8B-B14F-4D97-AF65-F5344CB8AC3E}">
        <p14:creationId xmlns:p14="http://schemas.microsoft.com/office/powerpoint/2010/main" val="256397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24260" y="244699"/>
            <a:ext cx="9337182" cy="6478073"/>
          </a:xfrm>
        </p:spPr>
        <p:txBody>
          <a:bodyPr>
            <a:normAutofit lnSpcReduction="10000"/>
          </a:bodyPr>
          <a:lstStyle/>
          <a:p>
            <a:pPr marL="0" indent="0" algn="r">
              <a:lnSpc>
                <a:spcPct val="150000"/>
              </a:lnSpc>
              <a:buNone/>
            </a:pPr>
            <a:r>
              <a:rPr lang="fa-IR" sz="2400" b="1" dirty="0" smtClean="0">
                <a:cs typeface="B Nazanin" panose="00000400000000000000" pitchFamily="2" charset="-78"/>
              </a:rPr>
              <a:t>نتیجه گیری:</a:t>
            </a:r>
          </a:p>
          <a:p>
            <a:pPr marL="0" indent="0" algn="r">
              <a:lnSpc>
                <a:spcPct val="150000"/>
              </a:lnSpc>
              <a:buNone/>
            </a:pPr>
            <a:r>
              <a:rPr lang="fa-IR" dirty="0" smtClean="0">
                <a:cs typeface="B Nazanin" panose="00000400000000000000" pitchFamily="2" charset="-78"/>
              </a:rPr>
              <a:t>جنگ افزارهاي </a:t>
            </a:r>
            <a:r>
              <a:rPr lang="fa-IR" dirty="0">
                <a:cs typeface="B Nazanin" panose="00000400000000000000" pitchFamily="2" charset="-78"/>
              </a:rPr>
              <a:t>بیولوژیک بهدلیل </a:t>
            </a:r>
            <a:r>
              <a:rPr lang="fa-IR" dirty="0" smtClean="0">
                <a:cs typeface="B Nazanin" panose="00000400000000000000" pitchFamily="2" charset="-78"/>
              </a:rPr>
              <a:t>نامرئی بودن </a:t>
            </a:r>
            <a:r>
              <a:rPr lang="fa-IR" dirty="0">
                <a:cs typeface="B Nazanin" panose="00000400000000000000" pitchFamily="2" charset="-78"/>
              </a:rPr>
              <a:t>و داشتن اثرات تأخیري، تسلیحات منحصر به فردي هستند. </a:t>
            </a:r>
            <a:r>
              <a:rPr lang="fa-IR" dirty="0" smtClean="0">
                <a:cs typeface="B Nazanin" panose="00000400000000000000" pitchFamily="2" charset="-78"/>
              </a:rPr>
              <a:t>این ویژگی ها </a:t>
            </a:r>
            <a:r>
              <a:rPr lang="fa-IR" dirty="0">
                <a:cs typeface="B Nazanin" panose="00000400000000000000" pitchFamily="2" charset="-78"/>
              </a:rPr>
              <a:t>به استفاده </a:t>
            </a:r>
          </a:p>
          <a:p>
            <a:pPr marL="0" indent="0" algn="r">
              <a:lnSpc>
                <a:spcPct val="150000"/>
              </a:lnSpc>
              <a:buNone/>
            </a:pPr>
            <a:r>
              <a:rPr lang="fa-IR" dirty="0">
                <a:cs typeface="B Nazanin" panose="00000400000000000000" pitchFamily="2" charset="-78"/>
              </a:rPr>
              <a:t>کنندگان، امکان آن را </a:t>
            </a:r>
            <a:r>
              <a:rPr lang="fa-IR" dirty="0" smtClean="0">
                <a:cs typeface="B Nazanin" panose="00000400000000000000" pitchFamily="2" charset="-78"/>
              </a:rPr>
              <a:t>می دهد </a:t>
            </a:r>
            <a:r>
              <a:rPr lang="fa-IR" dirty="0">
                <a:cs typeface="B Nazanin" panose="00000400000000000000" pitchFamily="2" charset="-78"/>
              </a:rPr>
              <a:t>تا ترس و سردرگمی را در میان قربانیانشان حاکم سازند و به شکل ناشناخته از محل بگریزند</a:t>
            </a:r>
            <a:r>
              <a:rPr lang="fa-IR" dirty="0" smtClean="0">
                <a:cs typeface="B Nazanin" panose="00000400000000000000" pitchFamily="2" charset="-78"/>
              </a:rPr>
              <a:t>. </a:t>
            </a:r>
            <a:endParaRPr lang="fa-IR" dirty="0">
              <a:cs typeface="B Nazanin" panose="00000400000000000000" pitchFamily="2" charset="-78"/>
            </a:endParaRPr>
          </a:p>
          <a:p>
            <a:pPr marL="0" indent="0" algn="r">
              <a:lnSpc>
                <a:spcPct val="150000"/>
              </a:lnSpc>
              <a:buNone/>
            </a:pPr>
            <a:r>
              <a:rPr lang="fa-IR" dirty="0">
                <a:cs typeface="B Nazanin" panose="00000400000000000000" pitchFamily="2" charset="-78"/>
              </a:rPr>
              <a:t>هر حمله بیولوژیک نه </a:t>
            </a:r>
            <a:r>
              <a:rPr lang="fa-IR" dirty="0" smtClean="0">
                <a:cs typeface="B Nazanin" panose="00000400000000000000" pitchFamily="2" charset="-78"/>
              </a:rPr>
              <a:t>فقط </a:t>
            </a:r>
            <a:r>
              <a:rPr lang="fa-IR" dirty="0">
                <a:cs typeface="B Nazanin" panose="00000400000000000000" pitchFamily="2" charset="-78"/>
              </a:rPr>
              <a:t>میتواند باعث بیماري و مرگ در گروه بزرگی از قربانیان خود شود، بلکه همچنین ترس، نگرانی </a:t>
            </a:r>
            <a:r>
              <a:rPr lang="fa-IR" dirty="0" smtClean="0">
                <a:cs typeface="B Nazanin" panose="00000400000000000000" pitchFamily="2" charset="-78"/>
              </a:rPr>
              <a:t>و عدم</a:t>
            </a:r>
          </a:p>
          <a:p>
            <a:pPr marL="0" indent="0" algn="r">
              <a:lnSpc>
                <a:spcPct val="150000"/>
              </a:lnSpc>
              <a:buNone/>
            </a:pPr>
            <a:r>
              <a:rPr lang="fa-IR" dirty="0" smtClean="0">
                <a:cs typeface="B Nazanin" panose="00000400000000000000" pitchFamily="2" charset="-78"/>
              </a:rPr>
              <a:t>اطمینان فلج کنندهاي </a:t>
            </a:r>
            <a:r>
              <a:rPr lang="fa-IR" dirty="0">
                <a:cs typeface="B Nazanin" panose="00000400000000000000" pitchFamily="2" charset="-78"/>
              </a:rPr>
              <a:t>را در جامعه </a:t>
            </a:r>
            <a:r>
              <a:rPr lang="fa-IR" dirty="0" smtClean="0">
                <a:cs typeface="B Nazanin" panose="00000400000000000000" pitchFamily="2" charset="-78"/>
              </a:rPr>
              <a:t>می پراکند</a:t>
            </a:r>
            <a:r>
              <a:rPr lang="fa-IR" dirty="0">
                <a:cs typeface="B Nazanin" panose="00000400000000000000" pitchFamily="2" charset="-78"/>
              </a:rPr>
              <a:t>. هدف از حملات بیولوژیک، از همپاشاندن فعالیت اجتماعی و اقتصادي، شکست </a:t>
            </a:r>
            <a:r>
              <a:rPr lang="fa-IR" dirty="0" smtClean="0">
                <a:cs typeface="B Nazanin" panose="00000400000000000000" pitchFamily="2" charset="-78"/>
              </a:rPr>
              <a:t>اقتدار </a:t>
            </a:r>
          </a:p>
          <a:p>
            <a:pPr marL="0" indent="0" algn="r">
              <a:lnSpc>
                <a:spcPct val="150000"/>
              </a:lnSpc>
              <a:buNone/>
            </a:pPr>
            <a:r>
              <a:rPr lang="fa-IR" dirty="0">
                <a:cs typeface="B Nazanin" panose="00000400000000000000" pitchFamily="2" charset="-78"/>
              </a:rPr>
              <a:t>حکومتها و ایجاد اختلال در پاسخهاي </a:t>
            </a:r>
            <a:r>
              <a:rPr lang="fa-IR" dirty="0" smtClean="0">
                <a:cs typeface="B Nazanin" panose="00000400000000000000" pitchFamily="2" charset="-78"/>
              </a:rPr>
              <a:t>نظامی آنهاست</a:t>
            </a:r>
            <a:r>
              <a:rPr lang="fa-IR" dirty="0">
                <a:cs typeface="B Nazanin" panose="00000400000000000000" pitchFamily="2" charset="-78"/>
              </a:rPr>
              <a:t>. همچنان که در نامههاي حاوي اسپور آنتراکس نشان داده شد، حتی </a:t>
            </a:r>
            <a:r>
              <a:rPr lang="fa-IR" dirty="0" smtClean="0">
                <a:cs typeface="B Nazanin" panose="00000400000000000000" pitchFamily="2" charset="-78"/>
              </a:rPr>
              <a:t>رخداد </a:t>
            </a:r>
          </a:p>
          <a:p>
            <a:pPr marL="0" indent="0" algn="r">
              <a:lnSpc>
                <a:spcPct val="150000"/>
              </a:lnSpc>
              <a:buNone/>
            </a:pPr>
            <a:r>
              <a:rPr lang="fa-IR" dirty="0">
                <a:cs typeface="B Nazanin" panose="00000400000000000000" pitchFamily="2" charset="-78"/>
              </a:rPr>
              <a:t>کمشماري از عفونت در یک حمله بیولوژیک میتواند ضربههاي روحی و روانی فراوان ایجاد کند؛ زیرا در چنین شرایطی هر فردي احساس می کند که تهدید میشود و کسی نیز نمیداند که بهزودي چه اتفاقی خواهد </a:t>
            </a:r>
            <a:r>
              <a:rPr lang="fa-IR" dirty="0" smtClean="0">
                <a:cs typeface="B Nazanin" panose="00000400000000000000" pitchFamily="2" charset="-78"/>
              </a:rPr>
              <a:t>افتاد.</a:t>
            </a:r>
          </a:p>
          <a:p>
            <a:pPr marL="0" indent="0" algn="r">
              <a:lnSpc>
                <a:spcPct val="150000"/>
              </a:lnSpc>
              <a:buNone/>
            </a:pPr>
            <a:r>
              <a:rPr lang="fa-IR" sz="2400" b="1" dirty="0" smtClean="0">
                <a:cs typeface="B Nazanin" panose="00000400000000000000" pitchFamily="2" charset="-78"/>
              </a:rPr>
              <a:t>منابع:</a:t>
            </a:r>
            <a:endParaRPr lang="fa-IR" dirty="0" smtClean="0">
              <a:cs typeface="B Nazanin" panose="00000400000000000000" pitchFamily="2" charset="-78"/>
            </a:endParaRPr>
          </a:p>
          <a:p>
            <a:pPr marL="0" indent="0" algn="r">
              <a:lnSpc>
                <a:spcPct val="150000"/>
              </a:lnSpc>
              <a:buNone/>
            </a:pPr>
            <a:r>
              <a:rPr lang="fa-IR" sz="2000" dirty="0" smtClean="0">
                <a:cs typeface="B Nazanin" panose="00000400000000000000" pitchFamily="2" charset="-78"/>
              </a:rPr>
              <a:t>زارع بیدکی مجید و همکاران.1394.مقاله </a:t>
            </a:r>
            <a:r>
              <a:rPr lang="fa-IR" sz="2000" dirty="0">
                <a:cs typeface="B Nazanin" panose="00000400000000000000" pitchFamily="2" charset="-78"/>
              </a:rPr>
              <a:t>بیوتروریسم و جنگافزارهاي بیولوژیک، از گذشته تا به امروز.بیرجند. مجله علمی دانشگاه علوم پزشکی </a:t>
            </a:r>
            <a:r>
              <a:rPr lang="fa-IR" sz="2000" dirty="0" smtClean="0">
                <a:cs typeface="B Nazanin" panose="00000400000000000000" pitchFamily="2" charset="-78"/>
              </a:rPr>
              <a:t>بیرجند</a:t>
            </a:r>
            <a:endParaRPr lang="en-US" sz="2000" dirty="0">
              <a:cs typeface="B Nazanin" panose="00000400000000000000" pitchFamily="2" charset="-78"/>
            </a:endParaRPr>
          </a:p>
          <a:p>
            <a:pPr marL="0" indent="0" algn="r">
              <a:lnSpc>
                <a:spcPct val="150000"/>
              </a:lnSpc>
              <a:buNone/>
            </a:pPr>
            <a:r>
              <a:rPr lang="fa-IR" b="1" dirty="0" smtClean="0">
                <a:cs typeface="B Nazanin" panose="00000400000000000000" pitchFamily="2" charset="-78"/>
              </a:rPr>
              <a:t>شاه حسینی محمدحسن.1380. مقاله شبه جنگ های بیوتروریسم.تهران.دانشگاه امام حسین</a:t>
            </a:r>
            <a:endParaRPr lang="en-US" b="1" dirty="0">
              <a:cs typeface="B Nazanin" panose="00000400000000000000" pitchFamily="2" charset="-78"/>
            </a:endParaRPr>
          </a:p>
        </p:txBody>
      </p:sp>
    </p:spTree>
    <p:extLst>
      <p:ext uri="{BB962C8B-B14F-4D97-AF65-F5344CB8AC3E}">
        <p14:creationId xmlns:p14="http://schemas.microsoft.com/office/powerpoint/2010/main" val="161410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lLM3_36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6062" y="55804"/>
            <a:ext cx="12931749" cy="6937424"/>
          </a:xfrm>
        </p:spPr>
      </p:pic>
    </p:spTree>
    <p:extLst>
      <p:ext uri="{BB962C8B-B14F-4D97-AF65-F5344CB8AC3E}">
        <p14:creationId xmlns:p14="http://schemas.microsoft.com/office/powerpoint/2010/main" val="2276580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59865" y="167425"/>
            <a:ext cx="9607639" cy="6555347"/>
          </a:xfrm>
        </p:spPr>
        <p:txBody>
          <a:bodyPr>
            <a:normAutofit fontScale="85000" lnSpcReduction="10000"/>
          </a:bodyPr>
          <a:lstStyle/>
          <a:p>
            <a:pPr marL="457200" lvl="1" indent="0" algn="r">
              <a:lnSpc>
                <a:spcPct val="160000"/>
              </a:lnSpc>
              <a:buNone/>
            </a:pPr>
            <a:r>
              <a:rPr lang="fa-IR" sz="2000" b="1" dirty="0">
                <a:solidFill>
                  <a:schemeClr val="tx1"/>
                </a:solidFill>
                <a:cs typeface="B Nazanin" panose="00000400000000000000" pitchFamily="2" charset="-78"/>
              </a:rPr>
              <a:t>بیوتروریسم</a:t>
            </a:r>
            <a:r>
              <a:rPr lang="fa-IR" sz="2000" dirty="0">
                <a:solidFill>
                  <a:schemeClr val="tx1"/>
                </a:solidFill>
                <a:cs typeface="B Nazanin" panose="00000400000000000000" pitchFamily="2" charset="-78"/>
              </a:rPr>
              <a:t>، به هر گونه اقدام وحشتزا و آسیبرسان گفته میشود که با استفاده از آزادسازي یا انتشار عمدي عوامل بیولوژیک </a:t>
            </a:r>
            <a:r>
              <a:rPr lang="fa-IR" sz="2000" dirty="0" smtClean="0">
                <a:solidFill>
                  <a:schemeClr val="tx1"/>
                </a:solidFill>
                <a:cs typeface="B Nazanin" panose="00000400000000000000" pitchFamily="2" charset="-78"/>
              </a:rPr>
              <a:t>شدیداً بیماريزا </a:t>
            </a:r>
            <a:r>
              <a:rPr lang="fa-IR" sz="2000" dirty="0">
                <a:solidFill>
                  <a:schemeClr val="tx1"/>
                </a:solidFill>
                <a:cs typeface="B Nazanin" panose="00000400000000000000" pitchFamily="2" charset="-78"/>
              </a:rPr>
              <a:t>شامل انواعی از </a:t>
            </a:r>
            <a:r>
              <a:rPr lang="fa-IR" sz="2000" b="1" dirty="0">
                <a:solidFill>
                  <a:schemeClr val="tx1"/>
                </a:solidFill>
                <a:cs typeface="B Nazanin" panose="00000400000000000000" pitchFamily="2" charset="-78"/>
              </a:rPr>
              <a:t>میکروارگانیسمها</a:t>
            </a:r>
            <a:r>
              <a:rPr lang="fa-IR" sz="2000" dirty="0">
                <a:solidFill>
                  <a:schemeClr val="tx1"/>
                </a:solidFill>
                <a:cs typeface="B Nazanin" panose="00000400000000000000" pitchFamily="2" charset="-78"/>
              </a:rPr>
              <a:t> و یا </a:t>
            </a:r>
            <a:r>
              <a:rPr lang="fa-IR" sz="2000" b="1" dirty="0">
                <a:solidFill>
                  <a:schemeClr val="tx1"/>
                </a:solidFill>
                <a:cs typeface="B Nazanin" panose="00000400000000000000" pitchFamily="2" charset="-78"/>
              </a:rPr>
              <a:t>سموم بیولوژیک</a:t>
            </a:r>
            <a:r>
              <a:rPr lang="fa-IR" sz="2000" dirty="0">
                <a:solidFill>
                  <a:schemeClr val="tx1"/>
                </a:solidFill>
                <a:cs typeface="B Nazanin" panose="00000400000000000000" pitchFamily="2" charset="-78"/>
              </a:rPr>
              <a:t>، انجام پذیرد. با تهدیدات فزاینده تروریسم، لازم است که خطر </a:t>
            </a:r>
            <a:r>
              <a:rPr lang="fa-IR" sz="2000" dirty="0" smtClean="0">
                <a:solidFill>
                  <a:schemeClr val="tx1"/>
                </a:solidFill>
                <a:cs typeface="B Nazanin" panose="00000400000000000000" pitchFamily="2" charset="-78"/>
              </a:rPr>
              <a:t>مواجه با </a:t>
            </a:r>
            <a:r>
              <a:rPr lang="fa-IR" sz="2000" dirty="0">
                <a:solidFill>
                  <a:schemeClr val="tx1"/>
                </a:solidFill>
                <a:cs typeface="B Nazanin" panose="00000400000000000000" pitchFamily="2" charset="-78"/>
              </a:rPr>
              <a:t>انواع میکروارگانیسمها بهعنوان یک ابزار قدرتمند تهاجم و تهدید، جدي گرفته شود. </a:t>
            </a:r>
            <a:endParaRPr lang="en-US" sz="2000" dirty="0" smtClean="0">
              <a:solidFill>
                <a:schemeClr val="tx1"/>
              </a:solidFill>
              <a:cs typeface="B Nazanin" panose="00000400000000000000" pitchFamily="2" charset="-78"/>
            </a:endParaRPr>
          </a:p>
          <a:p>
            <a:pPr marL="457200" lvl="1" indent="0" algn="r">
              <a:lnSpc>
                <a:spcPct val="160000"/>
              </a:lnSpc>
              <a:buNone/>
            </a:pPr>
            <a:r>
              <a:rPr lang="fa-IR" sz="2000" dirty="0">
                <a:solidFill>
                  <a:schemeClr val="tx1"/>
                </a:solidFill>
                <a:cs typeface="B Nazanin" panose="00000400000000000000" pitchFamily="2" charset="-78"/>
              </a:rPr>
              <a:t>اثرات بالقوه بیماريهاي مسري بر روي مردم و نیروهاي نظامی، از 600 سال قبل از میلاد شناخته شده بود. استفاده از </a:t>
            </a:r>
            <a:r>
              <a:rPr lang="fa-IR" sz="2000" dirty="0" smtClean="0">
                <a:solidFill>
                  <a:schemeClr val="tx1"/>
                </a:solidFill>
                <a:cs typeface="B Nazanin" panose="00000400000000000000" pitchFamily="2" charset="-78"/>
              </a:rPr>
              <a:t>قربانیان طاعون</a:t>
            </a:r>
            <a:endParaRPr lang="fa-IR" sz="2000" dirty="0">
              <a:solidFill>
                <a:schemeClr val="tx1"/>
              </a:solidFill>
              <a:cs typeface="B Nazanin" panose="00000400000000000000" pitchFamily="2" charset="-78"/>
            </a:endParaRPr>
          </a:p>
          <a:p>
            <a:pPr marL="457200" lvl="1" indent="0" algn="r">
              <a:lnSpc>
                <a:spcPct val="160000"/>
              </a:lnSpc>
              <a:buNone/>
            </a:pPr>
            <a:r>
              <a:rPr lang="fa-IR" sz="2000" dirty="0" smtClean="0">
                <a:solidFill>
                  <a:schemeClr val="tx1"/>
                </a:solidFill>
                <a:cs typeface="B Nazanin" panose="00000400000000000000" pitchFamily="2" charset="-78"/>
              </a:rPr>
              <a:t>به عنوان </a:t>
            </a:r>
            <a:r>
              <a:rPr lang="fa-IR" sz="2000" dirty="0">
                <a:solidFill>
                  <a:schemeClr val="tx1"/>
                </a:solidFill>
                <a:cs typeface="B Nazanin" panose="00000400000000000000" pitchFamily="2" charset="-78"/>
              </a:rPr>
              <a:t>سلاح در جنگهاي قرون وسطی و توسعه آبله بر ضد بومیان در آغاز کشف قاره آمریکا، توسعه </a:t>
            </a:r>
            <a:r>
              <a:rPr lang="fa-IR" sz="2000" dirty="0" smtClean="0">
                <a:solidFill>
                  <a:schemeClr val="tx1"/>
                </a:solidFill>
                <a:cs typeface="B Nazanin" panose="00000400000000000000" pitchFamily="2" charset="-78"/>
              </a:rPr>
              <a:t>جنگ افزارهاي</a:t>
            </a:r>
          </a:p>
          <a:p>
            <a:pPr marL="457200" lvl="1" indent="0" algn="r">
              <a:lnSpc>
                <a:spcPct val="160000"/>
              </a:lnSpc>
              <a:buNone/>
            </a:pPr>
            <a:r>
              <a:rPr lang="fa-IR" sz="2000" dirty="0" smtClean="0">
                <a:solidFill>
                  <a:schemeClr val="tx1"/>
                </a:solidFill>
                <a:cs typeface="B Nazanin" panose="00000400000000000000" pitchFamily="2" charset="-78"/>
              </a:rPr>
              <a:t>بیولوژیکی در جریان جنگ جهانی اول، دوم و دوران جنگ سرد و حتی در آغاز هزاره سوم، همگی نشان از اهمیت استراتژیک قدرت </a:t>
            </a:r>
          </a:p>
          <a:p>
            <a:pPr marL="457200" lvl="1" indent="0" algn="r">
              <a:lnSpc>
                <a:spcPct val="160000"/>
              </a:lnSpc>
              <a:buNone/>
            </a:pPr>
            <a:r>
              <a:rPr lang="fa-IR" sz="2000" dirty="0" smtClean="0">
                <a:solidFill>
                  <a:schemeClr val="tx1"/>
                </a:solidFill>
                <a:cs typeface="B Nazanin" panose="00000400000000000000" pitchFamily="2" charset="-78"/>
              </a:rPr>
              <a:t>بازدارندگی </a:t>
            </a:r>
            <a:r>
              <a:rPr lang="fa-IR" sz="2000" b="1" dirty="0">
                <a:solidFill>
                  <a:schemeClr val="tx1"/>
                </a:solidFill>
                <a:cs typeface="B Nazanin" panose="00000400000000000000" pitchFamily="2" charset="-78"/>
              </a:rPr>
              <a:t>میکروارگانیسمهاي</a:t>
            </a:r>
            <a:r>
              <a:rPr lang="fa-IR" sz="2000" dirty="0">
                <a:solidFill>
                  <a:schemeClr val="tx1"/>
                </a:solidFill>
                <a:cs typeface="B Nazanin" panose="00000400000000000000" pitchFamily="2" charset="-78"/>
              </a:rPr>
              <a:t> </a:t>
            </a:r>
            <a:r>
              <a:rPr lang="fa-IR" sz="2000" dirty="0" smtClean="0">
                <a:solidFill>
                  <a:schemeClr val="tx1"/>
                </a:solidFill>
                <a:cs typeface="B Nazanin" panose="00000400000000000000" pitchFamily="2" charset="-78"/>
              </a:rPr>
              <a:t>بیماري زا </a:t>
            </a:r>
            <a:r>
              <a:rPr lang="fa-IR" sz="2000" dirty="0">
                <a:solidFill>
                  <a:schemeClr val="tx1"/>
                </a:solidFill>
                <a:cs typeface="B Nazanin" panose="00000400000000000000" pitchFamily="2" charset="-78"/>
              </a:rPr>
              <a:t>براي برتريجویی بعضی دولتها و </a:t>
            </a:r>
            <a:r>
              <a:rPr lang="fa-IR" sz="2000" dirty="0" smtClean="0">
                <a:solidFill>
                  <a:schemeClr val="tx1"/>
                </a:solidFill>
                <a:cs typeface="B Nazanin" panose="00000400000000000000" pitchFamily="2" charset="-78"/>
              </a:rPr>
              <a:t>فرقه ها </a:t>
            </a:r>
            <a:r>
              <a:rPr lang="fa-IR" sz="2000" dirty="0">
                <a:solidFill>
                  <a:schemeClr val="tx1"/>
                </a:solidFill>
                <a:cs typeface="B Nazanin" panose="00000400000000000000" pitchFamily="2" charset="-78"/>
              </a:rPr>
              <a:t>داشته و دارد. تلاشهاي تاریخی در </a:t>
            </a:r>
            <a:r>
              <a:rPr lang="fa-IR" sz="2000" dirty="0" smtClean="0">
                <a:solidFill>
                  <a:schemeClr val="tx1"/>
                </a:solidFill>
                <a:cs typeface="B Nazanin" panose="00000400000000000000" pitchFamily="2" charset="-78"/>
              </a:rPr>
              <a:t>استفاده از</a:t>
            </a:r>
          </a:p>
          <a:p>
            <a:pPr marL="457200" lvl="1" indent="0" algn="r">
              <a:lnSpc>
                <a:spcPct val="160000"/>
              </a:lnSpc>
              <a:buNone/>
            </a:pPr>
            <a:r>
              <a:rPr lang="fa-IR" sz="2000" dirty="0" smtClean="0">
                <a:solidFill>
                  <a:schemeClr val="tx1"/>
                </a:solidFill>
                <a:cs typeface="B Nazanin" panose="00000400000000000000" pitchFamily="2" charset="-78"/>
              </a:rPr>
              <a:t>بیماريهاي عفونی به عنوان جنگ افزار بیولوژیکی، نشان میدهد که تمایز بین رخ داد طبیعی اپیدمی یک بیماري عفونی و وقوع آن</a:t>
            </a:r>
          </a:p>
          <a:p>
            <a:pPr marL="457200" lvl="1" indent="0" algn="r">
              <a:lnSpc>
                <a:spcPct val="160000"/>
              </a:lnSpc>
              <a:buNone/>
            </a:pPr>
            <a:r>
              <a:rPr lang="fa-IR" sz="2000" dirty="0" smtClean="0">
                <a:solidFill>
                  <a:schemeClr val="tx1"/>
                </a:solidFill>
                <a:cs typeface="B Nazanin" panose="00000400000000000000" pitchFamily="2" charset="-78"/>
              </a:rPr>
              <a:t>در </a:t>
            </a:r>
            <a:r>
              <a:rPr lang="fa-IR" sz="2000" dirty="0">
                <a:solidFill>
                  <a:schemeClr val="tx1"/>
                </a:solidFill>
                <a:cs typeface="B Nazanin" panose="00000400000000000000" pitchFamily="2" charset="-78"/>
              </a:rPr>
              <a:t>نتیجه یک حمله بیولوژیکی عمدي، بسیار مشکل است. همین ویژگی، </a:t>
            </a:r>
            <a:r>
              <a:rPr lang="fa-IR" sz="2000" dirty="0" smtClean="0">
                <a:solidFill>
                  <a:schemeClr val="tx1"/>
                </a:solidFill>
                <a:cs typeface="B Nazanin" panose="00000400000000000000" pitchFamily="2" charset="-78"/>
              </a:rPr>
              <a:t>به کارگیري </a:t>
            </a:r>
            <a:r>
              <a:rPr lang="fa-IR" sz="2000" dirty="0">
                <a:solidFill>
                  <a:schemeClr val="tx1"/>
                </a:solidFill>
                <a:cs typeface="B Nazanin" panose="00000400000000000000" pitchFamily="2" charset="-78"/>
              </a:rPr>
              <a:t>آن را براي اهداف برتريجویی میسر ساخته</a:t>
            </a:r>
          </a:p>
          <a:p>
            <a:pPr marL="457200" lvl="1" indent="0" algn="r">
              <a:lnSpc>
                <a:spcPct val="160000"/>
              </a:lnSpc>
              <a:buNone/>
            </a:pPr>
            <a:r>
              <a:rPr lang="fa-IR" sz="2000" dirty="0" smtClean="0">
                <a:solidFill>
                  <a:schemeClr val="tx1"/>
                </a:solidFill>
                <a:cs typeface="B Nazanin" panose="00000400000000000000" pitchFamily="2" charset="-78"/>
              </a:rPr>
              <a:t>است.</a:t>
            </a:r>
            <a:endParaRPr lang="en-US" sz="2000" dirty="0">
              <a:solidFill>
                <a:schemeClr val="tx1"/>
              </a:solidFill>
              <a:cs typeface="B Nazanin"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8975" y="4790940"/>
            <a:ext cx="3168204" cy="1931831"/>
          </a:xfrm>
          <a:prstGeom prst="rect">
            <a:avLst/>
          </a:prstGeom>
        </p:spPr>
      </p:pic>
    </p:spTree>
    <p:extLst>
      <p:ext uri="{BB962C8B-B14F-4D97-AF65-F5344CB8AC3E}">
        <p14:creationId xmlns:p14="http://schemas.microsoft.com/office/powerpoint/2010/main" val="428796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25014" y="257577"/>
            <a:ext cx="9646276" cy="6465195"/>
          </a:xfrm>
        </p:spPr>
        <p:txBody>
          <a:bodyPr>
            <a:normAutofit/>
          </a:bodyPr>
          <a:lstStyle/>
          <a:p>
            <a:pPr marL="0" indent="0" algn="r">
              <a:lnSpc>
                <a:spcPct val="200000"/>
              </a:lnSpc>
              <a:buNone/>
            </a:pPr>
            <a:r>
              <a:rPr lang="fa-IR" sz="2000" dirty="0">
                <a:cs typeface="B Nazanin" panose="00000400000000000000" pitchFamily="2" charset="-78"/>
              </a:rPr>
              <a:t>بیولوژیک مخرّب ممکن است در </a:t>
            </a:r>
            <a:r>
              <a:rPr lang="fa-IR" sz="2000" dirty="0" smtClean="0">
                <a:cs typeface="B Nazanin" panose="00000400000000000000" pitchFamily="2" charset="-78"/>
              </a:rPr>
              <a:t>قالبجنگافزارهاي </a:t>
            </a:r>
            <a:r>
              <a:rPr lang="fa-IR" sz="2000" dirty="0">
                <a:cs typeface="B Nazanin" panose="00000400000000000000" pitchFamily="2" charset="-78"/>
              </a:rPr>
              <a:t>نظامی همچون: بمب، موشک و غیره </a:t>
            </a:r>
            <a:r>
              <a:rPr lang="fa-IR" sz="2000" dirty="0" smtClean="0">
                <a:cs typeface="B Nazanin" panose="00000400000000000000" pitchFamily="2" charset="-78"/>
              </a:rPr>
              <a:t>انجام</a:t>
            </a:r>
            <a:r>
              <a:rPr lang="fa-IR" sz="2000" dirty="0">
                <a:cs typeface="B Nazanin" panose="00000400000000000000" pitchFamily="2" charset="-78"/>
              </a:rPr>
              <a:t>شود. به هر نوع وسیلهاي از این قبیل که بهمنظور انتشارعمدي ارگانیسمهاي مولّد بیماري یا فرآوردههاي بیولوژیکبا هدف آسیب و کشتار بهکار برده میشود، جنگافزاربیولوژیک گفته میشود و معمولاً بهعنوان بخشی ازسلاحهاي کشتار جمعی شناخته می شود</a:t>
            </a:r>
            <a:r>
              <a:rPr lang="fa-IR" sz="2000" dirty="0" smtClean="0">
                <a:cs typeface="B Nazanin" panose="00000400000000000000" pitchFamily="2" charset="-78"/>
              </a:rPr>
              <a:t>.</a:t>
            </a:r>
          </a:p>
          <a:p>
            <a:pPr marL="0" indent="0" algn="r">
              <a:lnSpc>
                <a:spcPct val="200000"/>
              </a:lnSpc>
              <a:buNone/>
            </a:pPr>
            <a:r>
              <a:rPr lang="fa-IR" sz="2000" dirty="0" smtClean="0">
                <a:cs typeface="B Nazanin" panose="00000400000000000000" pitchFamily="2" charset="-78"/>
              </a:rPr>
              <a:t>عوامل میکروبی مورد استفاده در سلاح بیولوژیک حسب میزان       </a:t>
            </a:r>
            <a:r>
              <a:rPr lang="en-US" sz="2000" dirty="0" smtClean="0">
                <a:cs typeface="B Nazanin" panose="00000400000000000000" pitchFamily="2" charset="-78"/>
              </a:rPr>
              <a:t>(CDC)</a:t>
            </a:r>
            <a:r>
              <a:rPr lang="fa-IR" sz="2000" dirty="0" smtClean="0">
                <a:cs typeface="B Nazanin" panose="00000400000000000000" pitchFamily="2" charset="-78"/>
              </a:rPr>
              <a:t>مرکز کنترل و پیشگیري از بیماريها در آمریکا</a:t>
            </a:r>
          </a:p>
          <a:p>
            <a:pPr marL="0" indent="0" algn="r">
              <a:lnSpc>
                <a:spcPct val="200000"/>
              </a:lnSpc>
              <a:buNone/>
            </a:pPr>
            <a:r>
              <a:rPr lang="en-US" sz="2000" dirty="0" smtClean="0">
                <a:cs typeface="B Nazanin" panose="00000400000000000000" pitchFamily="2" charset="-78"/>
              </a:rPr>
              <a:t>  </a:t>
            </a:r>
            <a:r>
              <a:rPr lang="fa-IR" sz="2000" dirty="0" smtClean="0">
                <a:cs typeface="B Nazanin" panose="00000400000000000000" pitchFamily="2" charset="-78"/>
              </a:rPr>
              <a:t> قرار داده است.</a:t>
            </a:r>
            <a:r>
              <a:rPr lang="en-US" sz="2000" dirty="0" smtClean="0">
                <a:cs typeface="B Nazanin" panose="00000400000000000000" pitchFamily="2" charset="-78"/>
              </a:rPr>
              <a:t>A</a:t>
            </a:r>
            <a:r>
              <a:rPr lang="fa-IR" sz="2000" dirty="0">
                <a:cs typeface="B Nazanin" panose="00000400000000000000" pitchFamily="2" charset="-78"/>
              </a:rPr>
              <a:t>،</a:t>
            </a:r>
            <a:r>
              <a:rPr lang="en-US" sz="2000" dirty="0">
                <a:cs typeface="B Nazanin" panose="00000400000000000000" pitchFamily="2" charset="-78"/>
              </a:rPr>
              <a:t>B</a:t>
            </a:r>
            <a:r>
              <a:rPr lang="fa-IR" sz="2000" dirty="0">
                <a:cs typeface="B Nazanin" panose="00000400000000000000" pitchFamily="2" charset="-78"/>
              </a:rPr>
              <a:t>،</a:t>
            </a:r>
            <a:r>
              <a:rPr lang="en-US" sz="2000" dirty="0" smtClean="0">
                <a:cs typeface="B Nazanin" panose="00000400000000000000" pitchFamily="2" charset="-78"/>
              </a:rPr>
              <a:t>C</a:t>
            </a:r>
            <a:r>
              <a:rPr lang="fa-IR" sz="2000" dirty="0">
                <a:cs typeface="B Nazanin" panose="00000400000000000000" pitchFamily="2" charset="-78"/>
              </a:rPr>
              <a:t>خطر حاصل از کاربرد انها ،در سه طبقه ی </a:t>
            </a:r>
          </a:p>
          <a:p>
            <a:pPr marL="0" indent="0" algn="r">
              <a:lnSpc>
                <a:spcPct val="200000"/>
              </a:lnSpc>
              <a:buNone/>
            </a:pPr>
            <a:r>
              <a:rPr lang="en-US" sz="2000" dirty="0" smtClean="0">
                <a:cs typeface="B Nazanin" panose="00000400000000000000" pitchFamily="2" charset="-78"/>
              </a:rPr>
              <a:t> </a:t>
            </a:r>
            <a:endParaRPr lang="fa-IR" sz="2000" dirty="0" smtClean="0">
              <a:cs typeface="B Nazanin" panose="00000400000000000000" pitchFamily="2" charset="-78"/>
            </a:endParaRPr>
          </a:p>
          <a:p>
            <a:pPr algn="r">
              <a:lnSpc>
                <a:spcPct val="200000"/>
              </a:lnSpc>
            </a:pPr>
            <a:endParaRPr lang="fa-IR" sz="2000" dirty="0">
              <a:cs typeface="B Nazanin" panose="00000400000000000000" pitchFamily="2" charset="-78"/>
            </a:endParaRPr>
          </a:p>
          <a:p>
            <a:pPr algn="r">
              <a:lnSpc>
                <a:spcPct val="200000"/>
              </a:lnSpc>
            </a:pPr>
            <a:endParaRPr lang="fa-IR" sz="2000" dirty="0">
              <a:cs typeface="B Nazanin" panose="00000400000000000000" pitchFamily="2" charset="-78"/>
            </a:endParaRPr>
          </a:p>
          <a:p>
            <a:pPr algn="r">
              <a:lnSpc>
                <a:spcPct val="200000"/>
              </a:lnSpc>
            </a:pPr>
            <a:endParaRPr lang="fa-IR" sz="2000" dirty="0">
              <a:cs typeface="B Nazanin" panose="00000400000000000000" pitchFamily="2" charset="-78"/>
            </a:endParaRPr>
          </a:p>
          <a:p>
            <a:pPr algn="r">
              <a:lnSpc>
                <a:spcPct val="200000"/>
              </a:lnSpc>
            </a:pPr>
            <a:endParaRPr lang="fa-IR" sz="2000" dirty="0">
              <a:cs typeface="B Nazanin"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5014" y="3155324"/>
            <a:ext cx="4172346" cy="3077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190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89212" y="386365"/>
            <a:ext cx="8915400" cy="5847009"/>
          </a:xfrm>
        </p:spPr>
        <p:txBody>
          <a:bodyPr>
            <a:normAutofit/>
          </a:bodyPr>
          <a:lstStyle/>
          <a:p>
            <a:pPr marL="0" indent="0" algn="r">
              <a:buNone/>
            </a:pPr>
            <a:r>
              <a:rPr lang="fa-IR" sz="2400" dirty="0" smtClean="0">
                <a:latin typeface="BMitra"/>
                <a:cs typeface="B Nazanin" panose="00000400000000000000" pitchFamily="2" charset="-78"/>
              </a:rPr>
              <a:t>حتی در دوز پایین، بهشدت سمی و از ،</a:t>
            </a:r>
            <a:r>
              <a:rPr lang="en-US" sz="2000" dirty="0" smtClean="0">
                <a:latin typeface="Times New Roman" panose="02020603050405020304" pitchFamily="18" charset="0"/>
                <a:cs typeface="B Nazanin" panose="00000400000000000000" pitchFamily="2" charset="-78"/>
              </a:rPr>
              <a:t>A </a:t>
            </a:r>
            <a:r>
              <a:rPr lang="fa-IR" sz="2400" dirty="0" smtClean="0">
                <a:latin typeface="BMitra"/>
                <a:cs typeface="B Nazanin" panose="00000400000000000000" pitchFamily="2" charset="-78"/>
              </a:rPr>
              <a:t>عوامل گروهطریق </a:t>
            </a:r>
            <a:r>
              <a:rPr lang="fa-IR" sz="2400" dirty="0">
                <a:latin typeface="BMitra"/>
                <a:cs typeface="B Nazanin" panose="00000400000000000000" pitchFamily="2" charset="-78"/>
              </a:rPr>
              <a:t>آئروسل بهسرعت در بین افراد اجتماع قابل انتشار </a:t>
            </a:r>
            <a:r>
              <a:rPr lang="fa-IR" sz="2400" dirty="0" smtClean="0">
                <a:latin typeface="BMitra"/>
                <a:cs typeface="B Nazanin" panose="00000400000000000000" pitchFamily="2" charset="-78"/>
              </a:rPr>
              <a:t>وسرایت </a:t>
            </a:r>
            <a:r>
              <a:rPr lang="fa-IR" sz="2400" dirty="0">
                <a:latin typeface="BMitra"/>
                <a:cs typeface="B Nazanin" panose="00000400000000000000" pitchFamily="2" charset="-78"/>
              </a:rPr>
              <a:t>هستند؛ واکسن مؤثّري علیه آنها در اختیار نیست و </a:t>
            </a:r>
            <a:r>
              <a:rPr lang="fa-IR" sz="2400" dirty="0" smtClean="0">
                <a:latin typeface="BMitra"/>
                <a:cs typeface="B Nazanin" panose="00000400000000000000" pitchFamily="2" charset="-78"/>
              </a:rPr>
              <a:t>درصورت </a:t>
            </a:r>
            <a:r>
              <a:rPr lang="fa-IR" sz="2400" dirty="0">
                <a:latin typeface="BMitra"/>
                <a:cs typeface="B Nazanin" panose="00000400000000000000" pitchFamily="2" charset="-78"/>
              </a:rPr>
              <a:t>بهکارگیري، توانایی کشتار و آسیبزایی فراوانی دارند.</a:t>
            </a:r>
          </a:p>
          <a:p>
            <a:pPr marL="0" indent="0" algn="r">
              <a:buNone/>
            </a:pPr>
            <a:r>
              <a:rPr lang="fa-IR" sz="2400" dirty="0">
                <a:latin typeface="BMitra"/>
                <a:cs typeface="B Nazanin" panose="00000400000000000000" pitchFamily="2" charset="-78"/>
              </a:rPr>
              <a:t>این عوامل از پایداري محیطی مناسب برخوردارند و </a:t>
            </a:r>
            <a:r>
              <a:rPr lang="fa-IR" sz="2400" dirty="0" smtClean="0">
                <a:latin typeface="BMitra"/>
                <a:cs typeface="B Nazanin" panose="00000400000000000000" pitchFamily="2" charset="-78"/>
              </a:rPr>
              <a:t>سابقهاي </a:t>
            </a:r>
            <a:r>
              <a:rPr lang="fa-IR" sz="2400" dirty="0">
                <a:latin typeface="BMitra"/>
                <a:cs typeface="B Nazanin" panose="00000400000000000000" pitchFamily="2" charset="-78"/>
              </a:rPr>
              <a:t>جنگافزارهاي بیولوژیک وجود دارد. </a:t>
            </a:r>
            <a:r>
              <a:rPr lang="fa-IR" sz="2400" dirty="0" smtClean="0">
                <a:latin typeface="BMitra"/>
                <a:cs typeface="B Nazanin" panose="00000400000000000000" pitchFamily="2" charset="-78"/>
              </a:rPr>
              <a:t>به همین </a:t>
            </a:r>
            <a:r>
              <a:rPr lang="fa-IR" sz="2400" dirty="0">
                <a:latin typeface="BMitra"/>
                <a:cs typeface="B Nazanin" panose="00000400000000000000" pitchFamily="2" charset="-78"/>
              </a:rPr>
              <a:t>دلیل هر گونه شایعه انتشار آنها میتواند </a:t>
            </a:r>
            <a:r>
              <a:rPr lang="fa-IR" sz="2400" dirty="0" smtClean="0">
                <a:latin typeface="BMitra"/>
                <a:cs typeface="B Nazanin" panose="00000400000000000000" pitchFamily="2" charset="-78"/>
              </a:rPr>
              <a:t>آشکارازمینه ساز </a:t>
            </a:r>
            <a:r>
              <a:rPr lang="fa-IR" sz="2400" dirty="0">
                <a:latin typeface="BMitra"/>
                <a:cs typeface="B Nazanin" panose="00000400000000000000" pitchFamily="2" charset="-78"/>
              </a:rPr>
              <a:t>دلهره و هراس در تیمهاي بهداشتی و نیز </a:t>
            </a:r>
            <a:r>
              <a:rPr lang="fa-IR" sz="2400" dirty="0" smtClean="0">
                <a:latin typeface="BMitra"/>
                <a:cs typeface="B Nazanin" panose="00000400000000000000" pitchFamily="2" charset="-78"/>
              </a:rPr>
              <a:t>عامه مردم شود. سیستمهاي بهداشتی میبایست براي مواجه احتمالی </a:t>
            </a:r>
            <a:r>
              <a:rPr lang="fa-IR" sz="2400" dirty="0">
                <a:latin typeface="BMitra"/>
                <a:cs typeface="B Nazanin" panose="00000400000000000000" pitchFamily="2" charset="-78"/>
              </a:rPr>
              <a:t>با عوامل بیولوژیک این گروه، یک برنامه </a:t>
            </a:r>
            <a:r>
              <a:rPr lang="fa-IR" sz="2400" dirty="0" smtClean="0">
                <a:latin typeface="BMitra"/>
                <a:cs typeface="B Nazanin" panose="00000400000000000000" pitchFamily="2" charset="-78"/>
              </a:rPr>
              <a:t>راهبردي مناسب </a:t>
            </a:r>
            <a:r>
              <a:rPr lang="fa-IR" sz="2400" dirty="0">
                <a:latin typeface="BMitra"/>
                <a:cs typeface="B Nazanin" panose="00000400000000000000" pitchFamily="2" charset="-78"/>
              </a:rPr>
              <a:t>داشته و از آمادگی لازم برخوردار باشند.</a:t>
            </a:r>
            <a:endParaRPr lang="en-US" sz="2400" dirty="0">
              <a:cs typeface="B Nazanin" panose="00000400000000000000" pitchFamily="2" charset="-78"/>
            </a:endParaRPr>
          </a:p>
          <a:p>
            <a:pPr marL="0" indent="0" algn="r">
              <a:buNone/>
            </a:pPr>
            <a:endParaRPr lang="fa-IR" sz="2400" dirty="0">
              <a:latin typeface="BMitra"/>
              <a:cs typeface="B Nazanin" panose="00000400000000000000" pitchFamily="2" charset="-78"/>
            </a:endParaRPr>
          </a:p>
          <a:p>
            <a:pPr marL="0" indent="0" algn="r">
              <a:buNone/>
            </a:pPr>
            <a:endParaRPr lang="fa-IR" sz="2400" dirty="0">
              <a:latin typeface="BMitra"/>
              <a:cs typeface="B Nazanin" panose="00000400000000000000" pitchFamily="2" charset="-78"/>
            </a:endParaRPr>
          </a:p>
          <a:p>
            <a:pPr marL="0" indent="0" algn="r">
              <a:buNone/>
            </a:pPr>
            <a:endParaRPr lang="fa-IR" sz="2400" dirty="0">
              <a:latin typeface="BMitra"/>
              <a:cs typeface="B Nazanin" panose="00000400000000000000" pitchFamily="2" charset="-78"/>
            </a:endParaRPr>
          </a:p>
          <a:p>
            <a:pPr marL="0" indent="0" algn="r">
              <a:buNone/>
            </a:pPr>
            <a:endParaRPr lang="fa-IR" sz="2400" dirty="0">
              <a:latin typeface="BMitra"/>
              <a:cs typeface="B Nazanin" panose="00000400000000000000" pitchFamily="2" charset="-78"/>
            </a:endParaRPr>
          </a:p>
          <a:p>
            <a:pPr marL="0" indent="0" algn="r">
              <a:buNone/>
            </a:pPr>
            <a:endParaRPr lang="fa-IR" sz="2400" dirty="0">
              <a:latin typeface="BMitra"/>
              <a:cs typeface="B Nazanin" panose="00000400000000000000" pitchFamily="2" charset="-78"/>
            </a:endParaRPr>
          </a:p>
          <a:p>
            <a:pPr marL="0" indent="0" algn="r">
              <a:buNone/>
            </a:pPr>
            <a:endParaRPr lang="fa-IR" sz="2400" dirty="0">
              <a:latin typeface="BMitra"/>
              <a:cs typeface="B Nazanin" panose="00000400000000000000" pitchFamily="2" charset="-78"/>
            </a:endParaRPr>
          </a:p>
        </p:txBody>
      </p:sp>
      <p:graphicFrame>
        <p:nvGraphicFramePr>
          <p:cNvPr id="5" name="Table 4"/>
          <p:cNvGraphicFramePr>
            <a:graphicFrameLocks noGrp="1"/>
          </p:cNvGraphicFramePr>
          <p:nvPr>
            <p:extLst>
              <p:ext uri="{D42A27DB-BD31-4B8C-83A1-F6EECF244321}">
                <p14:modId xmlns:p14="http://schemas.microsoft.com/office/powerpoint/2010/main" val="4261325169"/>
              </p:ext>
            </p:extLst>
          </p:nvPr>
        </p:nvGraphicFramePr>
        <p:xfrm>
          <a:off x="2882006" y="3759081"/>
          <a:ext cx="8128000" cy="2773680"/>
        </p:xfrm>
        <a:graphic>
          <a:graphicData uri="http://schemas.openxmlformats.org/drawingml/2006/table">
            <a:tbl>
              <a:tblPr firstRow="1" bandRow="1">
                <a:tableStyleId>{B301B821-A1FF-4177-AEE7-76D212191A09}</a:tableStyleId>
              </a:tblPr>
              <a:tblGrid>
                <a:gridCol w="4064000"/>
                <a:gridCol w="4064000"/>
              </a:tblGrid>
              <a:tr h="370840">
                <a:tc>
                  <a:txBody>
                    <a:bodyPr/>
                    <a:lstStyle/>
                    <a:p>
                      <a:pPr algn="ctr"/>
                      <a:r>
                        <a:rPr lang="fa-IR" sz="2000" dirty="0" smtClean="0">
                          <a:cs typeface="B Nazanin" panose="00000400000000000000" pitchFamily="2" charset="-78"/>
                        </a:rPr>
                        <a:t>بیماري حاصله</a:t>
                      </a:r>
                      <a:endParaRPr lang="en-US" sz="2000" dirty="0">
                        <a:cs typeface="B Nazanin" panose="00000400000000000000" pitchFamily="2" charset="-78"/>
                      </a:endParaRPr>
                    </a:p>
                  </a:txBody>
                  <a:tcPr/>
                </a:tc>
                <a:tc>
                  <a:txBody>
                    <a:bodyPr/>
                    <a:lstStyle/>
                    <a:p>
                      <a:pPr algn="ctr"/>
                      <a:r>
                        <a:rPr lang="fa-IR" sz="2000" dirty="0" smtClean="0">
                          <a:cs typeface="B Nazanin" panose="00000400000000000000" pitchFamily="2" charset="-78"/>
                        </a:rPr>
                        <a:t>نام ارگانیسم یا توکسین</a:t>
                      </a:r>
                      <a:endParaRPr lang="en-US" sz="2000" dirty="0">
                        <a:cs typeface="B Nazanin" panose="00000400000000000000" pitchFamily="2" charset="-78"/>
                      </a:endParaRPr>
                    </a:p>
                  </a:txBody>
                  <a:tcPr/>
                </a:tc>
              </a:tr>
              <a:tr h="370840">
                <a:tc>
                  <a:txBody>
                    <a:bodyPr/>
                    <a:lstStyle/>
                    <a:p>
                      <a:pPr algn="ctr"/>
                      <a:r>
                        <a:rPr lang="fa-IR" sz="2000" dirty="0" smtClean="0">
                          <a:cs typeface="B Nazanin" panose="00000400000000000000" pitchFamily="2" charset="-78"/>
                        </a:rPr>
                        <a:t>سیاه زخم</a:t>
                      </a:r>
                    </a:p>
                  </a:txBody>
                  <a:tcPr/>
                </a:tc>
                <a:tc>
                  <a:txBody>
                    <a:bodyPr/>
                    <a:lstStyle/>
                    <a:p>
                      <a:pPr algn="ctr"/>
                      <a:r>
                        <a:rPr lang="fa-IR" sz="2000" dirty="0" smtClean="0">
                          <a:cs typeface="B Nazanin" panose="00000400000000000000" pitchFamily="2" charset="-78"/>
                        </a:rPr>
                        <a:t>باسیلوس آنتراسیس</a:t>
                      </a:r>
                      <a:endParaRPr lang="en-US" sz="2000" dirty="0">
                        <a:cs typeface="B Nazanin" panose="00000400000000000000" pitchFamily="2" charset="-78"/>
                      </a:endParaRPr>
                    </a:p>
                  </a:txBody>
                  <a:tcPr/>
                </a:tc>
              </a:tr>
              <a:tr h="370840">
                <a:tc>
                  <a:txBody>
                    <a:bodyPr/>
                    <a:lstStyle/>
                    <a:p>
                      <a:pPr algn="ctr"/>
                      <a:r>
                        <a:rPr lang="fa-IR" sz="2000" dirty="0" smtClean="0">
                          <a:cs typeface="B Nazanin" panose="00000400000000000000" pitchFamily="2" charset="-78"/>
                        </a:rPr>
                        <a:t>بوتولیسم</a:t>
                      </a:r>
                      <a:endParaRPr lang="en-US" sz="2000" dirty="0">
                        <a:cs typeface="B Nazanin" panose="00000400000000000000" pitchFamily="2" charset="-78"/>
                      </a:endParaRPr>
                    </a:p>
                  </a:txBody>
                  <a:tcPr/>
                </a:tc>
                <a:tc>
                  <a:txBody>
                    <a:bodyPr/>
                    <a:lstStyle/>
                    <a:p>
                      <a:pPr algn="ctr"/>
                      <a:r>
                        <a:rPr lang="fa-IR" sz="2000" dirty="0" smtClean="0">
                          <a:cs typeface="B Nazanin" panose="00000400000000000000" pitchFamily="2" charset="-78"/>
                        </a:rPr>
                        <a:t>یرسینیا پستیس</a:t>
                      </a:r>
                      <a:endParaRPr lang="en-US" sz="2000" dirty="0">
                        <a:cs typeface="B Nazanin" panose="00000400000000000000" pitchFamily="2" charset="-78"/>
                      </a:endParaRPr>
                    </a:p>
                  </a:txBody>
                  <a:tcPr/>
                </a:tc>
              </a:tr>
              <a:tr h="370840">
                <a:tc>
                  <a:txBody>
                    <a:bodyPr/>
                    <a:lstStyle/>
                    <a:p>
                      <a:pPr algn="ctr"/>
                      <a:r>
                        <a:rPr lang="fa-IR" sz="2000" b="0" i="0" u="none" strike="noStrike" baseline="0" dirty="0" smtClean="0">
                          <a:latin typeface="BMitra"/>
                          <a:cs typeface="B Nazanin" panose="00000400000000000000" pitchFamily="2" charset="-78"/>
                        </a:rPr>
                        <a:t>طاعون</a:t>
                      </a:r>
                      <a:endParaRPr lang="en-US" sz="2000" dirty="0">
                        <a:cs typeface="B Nazanin" panose="00000400000000000000" pitchFamily="2" charset="-78"/>
                      </a:endParaRPr>
                    </a:p>
                  </a:txBody>
                  <a:tcPr/>
                </a:tc>
                <a:tc>
                  <a:txBody>
                    <a:bodyPr/>
                    <a:lstStyle/>
                    <a:p>
                      <a:pPr algn="ctr"/>
                      <a:r>
                        <a:rPr lang="fa-IR" sz="2000" dirty="0" smtClean="0">
                          <a:cs typeface="B Nazanin" panose="00000400000000000000" pitchFamily="2" charset="-78"/>
                        </a:rPr>
                        <a:t>واریولا ماژور</a:t>
                      </a:r>
                      <a:endParaRPr lang="en-US" sz="2000" dirty="0">
                        <a:cs typeface="B Nazanin" panose="00000400000000000000" pitchFamily="2" charset="-78"/>
                      </a:endParaRPr>
                    </a:p>
                  </a:txBody>
                  <a:tcPr/>
                </a:tc>
              </a:tr>
              <a:tr h="370840">
                <a:tc>
                  <a:txBody>
                    <a:bodyPr/>
                    <a:lstStyle/>
                    <a:p>
                      <a:pPr algn="ctr"/>
                      <a:r>
                        <a:rPr lang="fa-IR" sz="2000" dirty="0" smtClean="0">
                          <a:cs typeface="B Nazanin" panose="00000400000000000000" pitchFamily="2" charset="-78"/>
                        </a:rPr>
                        <a:t>آبله</a:t>
                      </a:r>
                      <a:endParaRPr lang="en-US" sz="2000" dirty="0">
                        <a:cs typeface="B Nazanin" panose="00000400000000000000" pitchFamily="2" charset="-78"/>
                      </a:endParaRPr>
                    </a:p>
                  </a:txBody>
                  <a:tcPr/>
                </a:tc>
                <a:tc>
                  <a:txBody>
                    <a:bodyPr/>
                    <a:lstStyle/>
                    <a:p>
                      <a:pPr algn="ctr"/>
                      <a:r>
                        <a:rPr lang="fa-IR" sz="2000" dirty="0" smtClean="0">
                          <a:cs typeface="B Nazanin" panose="00000400000000000000" pitchFamily="2" charset="-78"/>
                        </a:rPr>
                        <a:t>واریولا ماژور</a:t>
                      </a:r>
                      <a:endParaRPr lang="en-US" sz="2000" dirty="0">
                        <a:cs typeface="B Nazanin" panose="00000400000000000000" pitchFamily="2" charset="-78"/>
                      </a:endParaRPr>
                    </a:p>
                  </a:txBody>
                  <a:tcPr/>
                </a:tc>
              </a:tr>
              <a:tr h="370840">
                <a:tc>
                  <a:txBody>
                    <a:bodyPr/>
                    <a:lstStyle/>
                    <a:p>
                      <a:pPr algn="ctr"/>
                      <a:r>
                        <a:rPr lang="fa-IR" sz="2000" dirty="0" smtClean="0">
                          <a:cs typeface="B Nazanin" panose="00000400000000000000" pitchFamily="2" charset="-78"/>
                        </a:rPr>
                        <a:t>تولارمی</a:t>
                      </a:r>
                      <a:endParaRPr lang="en-US" sz="2000" dirty="0">
                        <a:cs typeface="B Nazanin" panose="00000400000000000000" pitchFamily="2" charset="-78"/>
                      </a:endParaRPr>
                    </a:p>
                  </a:txBody>
                  <a:tcPr/>
                </a:tc>
                <a:tc>
                  <a:txBody>
                    <a:bodyPr/>
                    <a:lstStyle/>
                    <a:p>
                      <a:pPr algn="ctr"/>
                      <a:r>
                        <a:rPr lang="fa-IR" sz="2000" dirty="0" smtClean="0">
                          <a:cs typeface="B Nazanin" panose="00000400000000000000" pitchFamily="2" charset="-78"/>
                        </a:rPr>
                        <a:t>فرانسیسلا تولارنسیس</a:t>
                      </a:r>
                      <a:endParaRPr lang="en-US" sz="2000" dirty="0">
                        <a:cs typeface="B Nazanin" panose="00000400000000000000" pitchFamily="2" charset="-78"/>
                      </a:endParaRPr>
                    </a:p>
                  </a:txBody>
                  <a:tcPr/>
                </a:tc>
              </a:tr>
              <a:tr h="370840">
                <a:tc>
                  <a:txBody>
                    <a:bodyPr/>
                    <a:lstStyle/>
                    <a:p>
                      <a:pPr algn="ctr"/>
                      <a:r>
                        <a:rPr lang="fa-IR" sz="2000" dirty="0" smtClean="0">
                          <a:cs typeface="B Nazanin" panose="00000400000000000000" pitchFamily="2" charset="-78"/>
                        </a:rPr>
                        <a:t>تبهاي هموراژیک ویروسی</a:t>
                      </a:r>
                      <a:endParaRPr lang="en-US" sz="2000" dirty="0">
                        <a:cs typeface="B Nazanin" panose="00000400000000000000" pitchFamily="2" charset="-78"/>
                      </a:endParaRPr>
                    </a:p>
                  </a:txBody>
                  <a:tcPr/>
                </a:tc>
                <a:tc>
                  <a:txBody>
                    <a:bodyPr/>
                    <a:lstStyle/>
                    <a:p>
                      <a:pPr algn="ctr"/>
                      <a:r>
                        <a:rPr lang="fa-IR" sz="2000" dirty="0" smtClean="0">
                          <a:cs typeface="B Nazanin" panose="00000400000000000000" pitchFamily="2" charset="-78"/>
                        </a:rPr>
                        <a:t>فلاوي ویروسها</a:t>
                      </a:r>
                      <a:endParaRPr lang="en-US" sz="2000" dirty="0">
                        <a:cs typeface="B Nazanin" panose="00000400000000000000" pitchFamily="2" charset="-78"/>
                      </a:endParaRPr>
                    </a:p>
                  </a:txBody>
                  <a:tcPr/>
                </a:tc>
              </a:tr>
            </a:tbl>
          </a:graphicData>
        </a:graphic>
      </p:graphicFrame>
    </p:spTree>
    <p:extLst>
      <p:ext uri="{BB962C8B-B14F-4D97-AF65-F5344CB8AC3E}">
        <p14:creationId xmlns:p14="http://schemas.microsoft.com/office/powerpoint/2010/main" val="4719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56834" y="309093"/>
            <a:ext cx="9147778" cy="6143222"/>
          </a:xfrm>
        </p:spPr>
        <p:txBody>
          <a:bodyPr>
            <a:normAutofit/>
          </a:bodyPr>
          <a:lstStyle/>
          <a:p>
            <a:pPr marL="0" indent="0" algn="r" rtl="1">
              <a:lnSpc>
                <a:spcPct val="150000"/>
              </a:lnSpc>
              <a:buNone/>
            </a:pPr>
            <a:r>
              <a:rPr lang="fa-IR" sz="2000" dirty="0" smtClean="0">
                <a:cs typeface="B Nazanin" panose="00000400000000000000" pitchFamily="2" charset="-78"/>
              </a:rPr>
              <a:t>عوامل گروه </a:t>
            </a:r>
            <a:r>
              <a:rPr lang="en-US" sz="2000" dirty="0" smtClean="0">
                <a:cs typeface="B Nazanin" panose="00000400000000000000" pitchFamily="2" charset="-78"/>
              </a:rPr>
              <a:t>B</a:t>
            </a:r>
            <a:r>
              <a:rPr lang="fa-IR" sz="2000" dirty="0">
                <a:cs typeface="B Nazanin" panose="00000400000000000000" pitchFamily="2" charset="-78"/>
              </a:rPr>
              <a:t> گروه وسیعی </a:t>
            </a:r>
            <a:r>
              <a:rPr lang="fa-IR" sz="2000" dirty="0" smtClean="0">
                <a:cs typeface="B Nazanin" panose="00000400000000000000" pitchFamily="2" charset="-78"/>
              </a:rPr>
              <a:t>ازمیکروارگانیسمهاي بیماری زا توکسین های بیولوژیک را شامل می شوند که انتشار نسبتا اسانی دارند ، اما از قدرت کشتار و اسیب زایی کمتری برخوردارند. </a:t>
            </a:r>
            <a:r>
              <a:rPr lang="fa-IR" sz="2000" dirty="0">
                <a:cs typeface="B Nazanin" panose="00000400000000000000" pitchFamily="2" charset="-78"/>
              </a:rPr>
              <a:t>تشخیص این ارگانیسم ها وتوکسین ها نیازمند به کار گیری انواعی از روشهاي نوین تشخیصی است . که مرکز کنترل و پیشگیري از بیماريها در </a:t>
            </a:r>
            <a:r>
              <a:rPr lang="fa-IR" sz="2000" dirty="0" smtClean="0">
                <a:cs typeface="B Nazanin" panose="00000400000000000000" pitchFamily="2" charset="-78"/>
              </a:rPr>
              <a:t>آمریکا پیشنهاد می کند.</a:t>
            </a:r>
            <a:endParaRPr lang="fa-IR" sz="2000" dirty="0">
              <a:cs typeface="B Nazanin" panose="00000400000000000000" pitchFamily="2" charset="-78"/>
            </a:endParaRPr>
          </a:p>
        </p:txBody>
      </p:sp>
      <p:graphicFrame>
        <p:nvGraphicFramePr>
          <p:cNvPr id="5" name="Table 4"/>
          <p:cNvGraphicFramePr>
            <a:graphicFrameLocks noGrp="1"/>
          </p:cNvGraphicFramePr>
          <p:nvPr>
            <p:extLst>
              <p:ext uri="{D42A27DB-BD31-4B8C-83A1-F6EECF244321}">
                <p14:modId xmlns:p14="http://schemas.microsoft.com/office/powerpoint/2010/main" val="2348154374"/>
              </p:ext>
            </p:extLst>
          </p:nvPr>
        </p:nvGraphicFramePr>
        <p:xfrm>
          <a:off x="2073498" y="2240927"/>
          <a:ext cx="9431114" cy="4574014"/>
        </p:xfrm>
        <a:graphic>
          <a:graphicData uri="http://schemas.openxmlformats.org/drawingml/2006/table">
            <a:tbl>
              <a:tblPr firstRow="1" firstCol="1" bandRow="1">
                <a:tableStyleId>{0505E3EF-67EA-436B-97B2-0124C06EBD24}</a:tableStyleId>
              </a:tblPr>
              <a:tblGrid>
                <a:gridCol w="4715557"/>
                <a:gridCol w="4715557"/>
              </a:tblGrid>
              <a:tr h="365725">
                <a:tc>
                  <a:txBody>
                    <a:bodyPr/>
                    <a:lstStyle/>
                    <a:p>
                      <a:pPr marL="0" marR="0" algn="ctr">
                        <a:lnSpc>
                          <a:spcPct val="107000"/>
                        </a:lnSpc>
                        <a:spcBef>
                          <a:spcPts val="0"/>
                        </a:spcBef>
                        <a:spcAft>
                          <a:spcPts val="0"/>
                        </a:spcAft>
                      </a:pPr>
                      <a:r>
                        <a:rPr lang="fa-IR" sz="1800" b="1" i="0" u="none" strike="noStrike" baseline="0" dirty="0" smtClean="0">
                          <a:latin typeface="BMitraBold"/>
                        </a:rPr>
                        <a:t>ییماري حاصله</a:t>
                      </a:r>
                      <a:r>
                        <a:rPr lang="en-US" sz="1800" dirty="0">
                          <a:effectLs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effectLst/>
                        </a:rPr>
                        <a:t> </a:t>
                      </a:r>
                      <a:r>
                        <a:rPr lang="fa-IR" sz="1800" dirty="0" smtClean="0">
                          <a:effectLst/>
                        </a:rPr>
                        <a:t>نام ارگانیسم یا توکسین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365997">
                <a:tc>
                  <a:txBody>
                    <a:bodyPr/>
                    <a:lstStyle/>
                    <a:p>
                      <a:pPr marL="0" marR="0" algn="ctr">
                        <a:lnSpc>
                          <a:spcPct val="107000"/>
                        </a:lnSpc>
                        <a:spcBef>
                          <a:spcPts val="0"/>
                        </a:spcBef>
                        <a:spcAft>
                          <a:spcPts val="0"/>
                        </a:spcAft>
                      </a:pPr>
                      <a:r>
                        <a:rPr lang="en-US" sz="1400" b="0" dirty="0">
                          <a:effectLst/>
                        </a:rPr>
                        <a:t> </a:t>
                      </a:r>
                      <a:r>
                        <a:rPr lang="fa-IR" sz="1400" b="0" dirty="0" smtClean="0">
                          <a:effectLst/>
                        </a:rPr>
                        <a:t>بروسلوز</a:t>
                      </a: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b="0" dirty="0">
                          <a:effectLst/>
                        </a:rPr>
                        <a:t> </a:t>
                      </a:r>
                      <a:r>
                        <a:rPr lang="fa-IR" sz="1400" b="0" dirty="0" smtClean="0">
                          <a:effectLst/>
                        </a:rPr>
                        <a:t>گونههاي بروسلا</a:t>
                      </a: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365997">
                <a:tc>
                  <a:txBody>
                    <a:bodyPr/>
                    <a:lstStyle/>
                    <a:p>
                      <a:pPr marL="0" marR="0" algn="ctr">
                        <a:lnSpc>
                          <a:spcPct val="107000"/>
                        </a:lnSpc>
                        <a:spcBef>
                          <a:spcPts val="0"/>
                        </a:spcBef>
                        <a:spcAft>
                          <a:spcPts val="0"/>
                        </a:spcAft>
                      </a:pPr>
                      <a:r>
                        <a:rPr lang="en-US" sz="1400" b="0" dirty="0">
                          <a:effectLst/>
                        </a:rPr>
                        <a:t> </a:t>
                      </a:r>
                      <a:r>
                        <a:rPr lang="fa-IR" sz="1400" b="0" dirty="0" smtClean="0">
                          <a:effectLst/>
                        </a:rPr>
                        <a:t>آسیبهاي عروقی - عصبی</a:t>
                      </a: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b="0" dirty="0">
                          <a:effectLst/>
                        </a:rPr>
                        <a:t> </a:t>
                      </a:r>
                      <a:r>
                        <a:rPr lang="fa-IR" sz="1400" b="0" dirty="0" smtClean="0">
                          <a:effectLst/>
                        </a:rPr>
                        <a:t>اپسیلون توکسین کلاستریدیوم پرفرنژنس</a:t>
                      </a: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365997">
                <a:tc>
                  <a:txBody>
                    <a:bodyPr/>
                    <a:lstStyle/>
                    <a:p>
                      <a:pPr marL="0" marR="0" algn="ctr">
                        <a:lnSpc>
                          <a:spcPct val="107000"/>
                        </a:lnSpc>
                        <a:spcBef>
                          <a:spcPts val="0"/>
                        </a:spcBef>
                        <a:spcAft>
                          <a:spcPts val="0"/>
                        </a:spcAft>
                      </a:pPr>
                      <a:r>
                        <a:rPr lang="en-US" sz="1400" b="0" dirty="0">
                          <a:effectLst/>
                        </a:rPr>
                        <a:t> </a:t>
                      </a:r>
                      <a:r>
                        <a:rPr lang="fa-IR" sz="1400" b="0" dirty="0" smtClean="0">
                          <a:effectLst/>
                        </a:rPr>
                        <a:t>مسمومیتهاي منتقله از راه غذا</a:t>
                      </a: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fa-IR" sz="1400" b="0" dirty="0" smtClean="0">
                          <a:effectLst/>
                        </a:rPr>
                        <a:t>گونههاي سالمونلا، شیگلا، اشریشیا کولی سویهي</a:t>
                      </a: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365997">
                <a:tc>
                  <a:txBody>
                    <a:bodyPr/>
                    <a:lstStyle/>
                    <a:p>
                      <a:pPr marL="0" marR="0" algn="ctr">
                        <a:lnSpc>
                          <a:spcPct val="107000"/>
                        </a:lnSpc>
                        <a:spcBef>
                          <a:spcPts val="0"/>
                        </a:spcBef>
                        <a:spcAft>
                          <a:spcPts val="0"/>
                        </a:spcAft>
                      </a:pPr>
                      <a:r>
                        <a:rPr lang="en-US" sz="1400" b="0" dirty="0">
                          <a:effectLst/>
                        </a:rPr>
                        <a:t> </a:t>
                      </a:r>
                      <a:r>
                        <a:rPr lang="fa-IR" sz="1400" b="0" dirty="0" smtClean="0">
                          <a:effectLst/>
                        </a:rPr>
                        <a:t>مشمشه</a:t>
                      </a: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b="0" dirty="0">
                          <a:effectLst/>
                        </a:rPr>
                        <a:t> </a:t>
                      </a:r>
                      <a:r>
                        <a:rPr lang="fa-IR" sz="1400" b="0" dirty="0" smtClean="0">
                          <a:effectLst/>
                        </a:rPr>
                        <a:t>مالئی</a:t>
                      </a: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365997">
                <a:tc>
                  <a:txBody>
                    <a:bodyPr/>
                    <a:lstStyle/>
                    <a:p>
                      <a:pPr marL="0" marR="0" algn="ctr">
                        <a:lnSpc>
                          <a:spcPct val="107000"/>
                        </a:lnSpc>
                        <a:spcBef>
                          <a:spcPts val="0"/>
                        </a:spcBef>
                        <a:spcAft>
                          <a:spcPts val="0"/>
                        </a:spcAft>
                      </a:pPr>
                      <a:r>
                        <a:rPr lang="en-US" sz="1400" b="0" dirty="0">
                          <a:effectLst/>
                        </a:rPr>
                        <a:t> </a:t>
                      </a:r>
                      <a:r>
                        <a:rPr lang="fa-IR" sz="1400" b="0" dirty="0" smtClean="0">
                          <a:effectLst/>
                        </a:rPr>
                        <a:t>میلوئیدوز</a:t>
                      </a:r>
                    </a:p>
                    <a:p>
                      <a:pPr marL="0" marR="0" algn="ctr">
                        <a:lnSpc>
                          <a:spcPct val="107000"/>
                        </a:lnSpc>
                        <a:spcBef>
                          <a:spcPts val="0"/>
                        </a:spcBef>
                        <a:spcAft>
                          <a:spcPts val="0"/>
                        </a:spcAft>
                      </a:pP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b="0" dirty="0">
                          <a:effectLst/>
                        </a:rPr>
                        <a:t> </a:t>
                      </a:r>
                      <a:r>
                        <a:rPr lang="fa-IR" sz="1400" b="0" dirty="0" smtClean="0">
                          <a:effectLst/>
                        </a:rPr>
                        <a:t>بورخولدریا پسودومالئی</a:t>
                      </a:r>
                    </a:p>
                    <a:p>
                      <a:pPr marL="0" marR="0" algn="ctr">
                        <a:lnSpc>
                          <a:spcPct val="107000"/>
                        </a:lnSpc>
                        <a:spcBef>
                          <a:spcPts val="0"/>
                        </a:spcBef>
                        <a:spcAft>
                          <a:spcPts val="0"/>
                        </a:spcAft>
                      </a:pP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367183">
                <a:tc>
                  <a:txBody>
                    <a:bodyPr/>
                    <a:lstStyle/>
                    <a:p>
                      <a:pPr marL="0" marR="0" algn="ctr">
                        <a:lnSpc>
                          <a:spcPct val="107000"/>
                        </a:lnSpc>
                        <a:spcBef>
                          <a:spcPts val="0"/>
                        </a:spcBef>
                        <a:spcAft>
                          <a:spcPts val="0"/>
                        </a:spcAft>
                      </a:pPr>
                      <a:r>
                        <a:rPr lang="en-US" sz="1400" b="0" dirty="0">
                          <a:effectLst/>
                        </a:rPr>
                        <a:t> </a:t>
                      </a:r>
                      <a:r>
                        <a:rPr lang="fa-IR" sz="1400" b="0" dirty="0" smtClean="0">
                          <a:effectLst/>
                        </a:rPr>
                        <a:t>پسیتاکوزیس</a:t>
                      </a: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fa-IR" sz="1400" b="0" dirty="0" smtClean="0">
                          <a:effectLst/>
                        </a:rPr>
                        <a:t>کلامیدیا پسیتاسی</a:t>
                      </a: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365997">
                <a:tc>
                  <a:txBody>
                    <a:bodyPr/>
                    <a:lstStyle/>
                    <a:p>
                      <a:pPr marL="0" marR="0" algn="ctr">
                        <a:lnSpc>
                          <a:spcPct val="107000"/>
                        </a:lnSpc>
                        <a:spcBef>
                          <a:spcPts val="0"/>
                        </a:spcBef>
                        <a:spcAft>
                          <a:spcPts val="0"/>
                        </a:spcAft>
                      </a:pPr>
                      <a:r>
                        <a:rPr lang="en-US" sz="1400" b="0" dirty="0">
                          <a:effectLst/>
                        </a:rPr>
                        <a:t> </a:t>
                      </a:r>
                      <a:r>
                        <a:rPr lang="fa-IR" sz="1400" b="0" dirty="0" smtClean="0">
                          <a:effectLst/>
                        </a:rPr>
                        <a:t>تب کیو</a:t>
                      </a: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b="0" dirty="0">
                          <a:effectLst/>
                        </a:rPr>
                        <a:t> </a:t>
                      </a:r>
                      <a:r>
                        <a:rPr lang="fa-IR" sz="1400" b="0" dirty="0" smtClean="0">
                          <a:effectLst/>
                        </a:rPr>
                        <a:t>کوکسیلا بورنتی</a:t>
                      </a:r>
                    </a:p>
                    <a:p>
                      <a:pPr marL="0" marR="0" algn="ctr">
                        <a:lnSpc>
                          <a:spcPct val="107000"/>
                        </a:lnSpc>
                        <a:spcBef>
                          <a:spcPts val="0"/>
                        </a:spcBef>
                        <a:spcAft>
                          <a:spcPts val="0"/>
                        </a:spcAft>
                      </a:pP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365997">
                <a:tc>
                  <a:txBody>
                    <a:bodyPr/>
                    <a:lstStyle/>
                    <a:p>
                      <a:pPr marL="0" marR="0" algn="ctr">
                        <a:lnSpc>
                          <a:spcPct val="107000"/>
                        </a:lnSpc>
                        <a:spcBef>
                          <a:spcPts val="0"/>
                        </a:spcBef>
                        <a:spcAft>
                          <a:spcPts val="0"/>
                        </a:spcAft>
                      </a:pPr>
                      <a:r>
                        <a:rPr lang="en-US" sz="1400" b="0" dirty="0">
                          <a:effectLst/>
                        </a:rPr>
                        <a:t> </a:t>
                      </a:r>
                      <a:r>
                        <a:rPr lang="fa-IR" sz="1400" b="0" dirty="0" smtClean="0">
                          <a:effectLst/>
                        </a:rPr>
                        <a:t>آگلوتنیاسیون گلبولهاي قرمز و رسوب پروتئینهاي سرم</a:t>
                      </a: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b="0" dirty="0">
                          <a:effectLst/>
                        </a:rPr>
                        <a:t> </a:t>
                      </a:r>
                      <a:r>
                        <a:rPr lang="fa-IR" sz="1400" b="0" dirty="0" smtClean="0">
                          <a:effectLst/>
                        </a:rPr>
                        <a:t>توکسین ریسین از دانه کرچک</a:t>
                      </a: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365997">
                <a:tc>
                  <a:txBody>
                    <a:bodyPr/>
                    <a:lstStyle/>
                    <a:p>
                      <a:pPr marL="0" marR="0" algn="ctr">
                        <a:lnSpc>
                          <a:spcPct val="107000"/>
                        </a:lnSpc>
                        <a:spcBef>
                          <a:spcPts val="0"/>
                        </a:spcBef>
                        <a:spcAft>
                          <a:spcPts val="0"/>
                        </a:spcAft>
                      </a:pPr>
                      <a:r>
                        <a:rPr lang="en-US" sz="1400" b="0" dirty="0">
                          <a:effectLst/>
                        </a:rPr>
                        <a:t> </a:t>
                      </a:r>
                      <a:r>
                        <a:rPr lang="fa-IR" sz="1400" b="0" dirty="0" smtClean="0">
                          <a:effectLst/>
                        </a:rPr>
                        <a:t>تیفوس</a:t>
                      </a: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b="0" dirty="0">
                          <a:effectLst/>
                        </a:rPr>
                        <a:t> </a:t>
                      </a:r>
                      <a:r>
                        <a:rPr lang="fa-IR" sz="1400" b="0" dirty="0" smtClean="0">
                          <a:effectLst/>
                        </a:rPr>
                        <a:t>ریکتزیا پرووازکی</a:t>
                      </a: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365997">
                <a:tc>
                  <a:txBody>
                    <a:bodyPr/>
                    <a:lstStyle/>
                    <a:p>
                      <a:pPr marL="0" marR="0" algn="ctr">
                        <a:lnSpc>
                          <a:spcPct val="107000"/>
                        </a:lnSpc>
                        <a:spcBef>
                          <a:spcPts val="0"/>
                        </a:spcBef>
                        <a:spcAft>
                          <a:spcPts val="0"/>
                        </a:spcAft>
                      </a:pPr>
                      <a:r>
                        <a:rPr lang="en-US" sz="1400" b="0" dirty="0">
                          <a:effectLst/>
                        </a:rPr>
                        <a:t> </a:t>
                      </a:r>
                      <a:r>
                        <a:rPr lang="fa-IR" sz="1400" b="0" dirty="0" smtClean="0">
                          <a:effectLst/>
                        </a:rPr>
                        <a:t>آنسفالیتهاي ویروسی</a:t>
                      </a: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b="0" dirty="0">
                          <a:effectLst/>
                        </a:rPr>
                        <a:t> </a:t>
                      </a:r>
                      <a:r>
                        <a:rPr lang="fa-IR" sz="1400" b="0" dirty="0" smtClean="0">
                          <a:effectLst/>
                        </a:rPr>
                        <a:t>ویروسهاي آنسفالیت شرقی، غربی و ونزوئلایی</a:t>
                      </a: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365997">
                <a:tc>
                  <a:txBody>
                    <a:bodyPr/>
                    <a:lstStyle/>
                    <a:p>
                      <a:pPr marL="0" marR="0" algn="ctr">
                        <a:lnSpc>
                          <a:spcPct val="107000"/>
                        </a:lnSpc>
                        <a:spcBef>
                          <a:spcPts val="0"/>
                        </a:spcBef>
                        <a:spcAft>
                          <a:spcPts val="0"/>
                        </a:spcAft>
                      </a:pPr>
                      <a:r>
                        <a:rPr lang="en-US" sz="1400" b="0" dirty="0">
                          <a:effectLst/>
                        </a:rPr>
                        <a:t> </a:t>
                      </a:r>
                      <a:r>
                        <a:rPr lang="fa-IR" sz="1400" b="0" dirty="0" smtClean="0">
                          <a:effectLst/>
                        </a:rPr>
                        <a:t>مسمومیتهاي منتقله از راه آب</a:t>
                      </a: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400" b="0" dirty="0">
                          <a:effectLst/>
                        </a:rPr>
                        <a:t> </a:t>
                      </a:r>
                      <a:r>
                        <a:rPr lang="fa-IR" sz="1400" b="0" dirty="0" smtClean="0">
                          <a:effectLst/>
                        </a:rPr>
                        <a:t>ویبریو کلرا</a:t>
                      </a: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166588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2744" y="334850"/>
            <a:ext cx="9044747" cy="6143222"/>
          </a:xfrm>
        </p:spPr>
        <p:txBody>
          <a:bodyPr/>
          <a:lstStyle/>
          <a:p>
            <a:pPr marL="0" indent="0" algn="r">
              <a:lnSpc>
                <a:spcPct val="200000"/>
              </a:lnSpc>
              <a:buNone/>
            </a:pPr>
            <a:r>
              <a:rPr lang="fa-IR" dirty="0">
                <a:solidFill>
                  <a:schemeClr val="tx1"/>
                </a:solidFill>
                <a:cs typeface="B Nazanin" panose="00000400000000000000" pitchFamily="2" charset="-78"/>
              </a:rPr>
              <a:t> عوامل </a:t>
            </a:r>
            <a:r>
              <a:rPr lang="fa-IR" dirty="0" smtClean="0">
                <a:solidFill>
                  <a:schemeClr val="tx1"/>
                </a:solidFill>
                <a:cs typeface="B Nazanin" panose="00000400000000000000" pitchFamily="2" charset="-78"/>
              </a:rPr>
              <a:t>گروه که شامل </a:t>
            </a:r>
            <a:r>
              <a:rPr lang="fa-IR" dirty="0">
                <a:solidFill>
                  <a:schemeClr val="tx1"/>
                </a:solidFill>
                <a:cs typeface="B Nazanin" panose="00000400000000000000" pitchFamily="2" charset="-78"/>
              </a:rPr>
              <a:t>میکروارگانیسمهاي نوظهور و شدیدا بیماری زا هستند که به خاطر در دسترسبودن و قدرت تکثیر و انتشار اسان  میتوانند با </a:t>
            </a:r>
            <a:r>
              <a:rPr lang="fa-IR" dirty="0" smtClean="0">
                <a:solidFill>
                  <a:schemeClr val="tx1"/>
                </a:solidFill>
                <a:cs typeface="B Nazanin" panose="00000400000000000000" pitchFamily="2" charset="-78"/>
              </a:rPr>
              <a:t>فناوري هاي </a:t>
            </a:r>
            <a:r>
              <a:rPr lang="fa-IR" dirty="0">
                <a:solidFill>
                  <a:schemeClr val="tx1"/>
                </a:solidFill>
                <a:cs typeface="B Nazanin" panose="00000400000000000000" pitchFamily="2" charset="-78"/>
              </a:rPr>
              <a:t>زیستی طوري تغییر یابند که </a:t>
            </a:r>
            <a:r>
              <a:rPr lang="fa-IR" dirty="0" smtClean="0">
                <a:solidFill>
                  <a:schemeClr val="tx1"/>
                </a:solidFill>
                <a:cs typeface="B Nazanin" panose="00000400000000000000" pitchFamily="2" charset="-78"/>
              </a:rPr>
              <a:t>به عنوان ارگانیسم هاي </a:t>
            </a:r>
            <a:r>
              <a:rPr lang="fa-IR" dirty="0">
                <a:solidFill>
                  <a:schemeClr val="tx1"/>
                </a:solidFill>
                <a:cs typeface="B Nazanin" panose="00000400000000000000" pitchFamily="2" charset="-78"/>
              </a:rPr>
              <a:t>مرگبار در </a:t>
            </a:r>
            <a:r>
              <a:rPr lang="fa-IR" dirty="0" smtClean="0">
                <a:solidFill>
                  <a:schemeClr val="tx1"/>
                </a:solidFill>
                <a:cs typeface="B Nazanin" panose="00000400000000000000" pitchFamily="2" charset="-78"/>
              </a:rPr>
              <a:t>جنگ افزارهاي بیولوژیک قابل استفاده </a:t>
            </a:r>
            <a:r>
              <a:rPr lang="fa-IR" dirty="0">
                <a:solidFill>
                  <a:schemeClr val="tx1"/>
                </a:solidFill>
                <a:cs typeface="B Nazanin" panose="00000400000000000000" pitchFamily="2" charset="-78"/>
              </a:rPr>
              <a:t>قرار گردند . این عوامل از این نظر مورد توجه هستند که به علت نبود دانش کافی از </a:t>
            </a:r>
            <a:r>
              <a:rPr lang="fa-IR" dirty="0" smtClean="0">
                <a:solidFill>
                  <a:schemeClr val="tx1"/>
                </a:solidFill>
                <a:cs typeface="B Nazanin" panose="00000400000000000000" pitchFamily="2" charset="-78"/>
              </a:rPr>
              <a:t>راه هاي انتشار ، </a:t>
            </a:r>
            <a:r>
              <a:rPr lang="fa-IR" dirty="0">
                <a:solidFill>
                  <a:schemeClr val="tx1"/>
                </a:solidFill>
                <a:cs typeface="B Nazanin" panose="00000400000000000000" pitchFamily="2" charset="-78"/>
              </a:rPr>
              <a:t>مکانیسم های عفونی زایی و کنترل آنها، براي مواجه </a:t>
            </a:r>
            <a:r>
              <a:rPr lang="fa-IR" dirty="0" smtClean="0">
                <a:solidFill>
                  <a:schemeClr val="tx1"/>
                </a:solidFill>
                <a:cs typeface="B Nazanin" panose="00000400000000000000" pitchFamily="2" charset="-78"/>
              </a:rPr>
              <a:t>احتمالی </a:t>
            </a:r>
            <a:r>
              <a:rPr lang="fa-IR" dirty="0">
                <a:solidFill>
                  <a:schemeClr val="tx1"/>
                </a:solidFill>
                <a:cs typeface="B Nazanin" panose="00000400000000000000" pitchFamily="2" charset="-78"/>
              </a:rPr>
              <a:t>با عوامل این گروه، باید پژوهشها در حوزههاي </a:t>
            </a:r>
            <a:r>
              <a:rPr lang="fa-IR" dirty="0" smtClean="0">
                <a:solidFill>
                  <a:schemeClr val="tx1"/>
                </a:solidFill>
                <a:cs typeface="B Nazanin" panose="00000400000000000000" pitchFamily="2" charset="-78"/>
              </a:rPr>
              <a:t>تشخیص </a:t>
            </a:r>
            <a:r>
              <a:rPr lang="fa-IR" dirty="0">
                <a:solidFill>
                  <a:schemeClr val="tx1"/>
                </a:solidFill>
                <a:cs typeface="B Nazanin" panose="00000400000000000000" pitchFamily="2" charset="-78"/>
              </a:rPr>
              <a:t>درمان و پیشگیري از </a:t>
            </a:r>
            <a:r>
              <a:rPr lang="fa-IR" dirty="0" smtClean="0">
                <a:solidFill>
                  <a:schemeClr val="tx1"/>
                </a:solidFill>
                <a:cs typeface="B Nazanin" panose="00000400000000000000" pitchFamily="2" charset="-78"/>
              </a:rPr>
              <a:t>عفونت هاي</a:t>
            </a:r>
            <a:endParaRPr lang="en-US" dirty="0">
              <a:solidFill>
                <a:schemeClr val="tx1"/>
              </a:solidFill>
              <a:cs typeface="B Nazanin" panose="00000400000000000000" pitchFamily="2" charset="-78"/>
            </a:endParaRPr>
          </a:p>
          <a:p>
            <a:pPr marL="0" indent="0" algn="r">
              <a:lnSpc>
                <a:spcPct val="200000"/>
              </a:lnSpc>
              <a:buNone/>
            </a:pPr>
            <a:r>
              <a:rPr lang="fa-IR" dirty="0" smtClean="0">
                <a:solidFill>
                  <a:schemeClr val="tx1"/>
                </a:solidFill>
                <a:cs typeface="B Nazanin" panose="00000400000000000000" pitchFamily="2" charset="-78"/>
              </a:rPr>
              <a:t>حاصله توسعه یابد. </a:t>
            </a:r>
            <a:endParaRPr lang="en-US" dirty="0" smtClean="0">
              <a:solidFill>
                <a:schemeClr val="tx1"/>
              </a:solidFill>
              <a:cs typeface="B Nazanin" panose="00000400000000000000" pitchFamily="2" charset="-78"/>
            </a:endParaRPr>
          </a:p>
          <a:p>
            <a:pPr marL="0" indent="0" algn="r">
              <a:lnSpc>
                <a:spcPct val="150000"/>
              </a:lnSpc>
              <a:buNone/>
            </a:pPr>
            <a:endParaRPr lang="en-US" dirty="0">
              <a:solidFill>
                <a:schemeClr val="tx1"/>
              </a:solidFill>
              <a:cs typeface="B Nazanin" panose="00000400000000000000"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3885771763"/>
              </p:ext>
            </p:extLst>
          </p:nvPr>
        </p:nvGraphicFramePr>
        <p:xfrm>
          <a:off x="2804732" y="3631844"/>
          <a:ext cx="8128000" cy="2648490"/>
        </p:xfrm>
        <a:graphic>
          <a:graphicData uri="http://schemas.openxmlformats.org/drawingml/2006/table">
            <a:tbl>
              <a:tblPr firstRow="1" bandRow="1">
                <a:tableStyleId>{5C22544A-7EE6-4342-B048-85BDC9FD1C3A}</a:tableStyleId>
              </a:tblPr>
              <a:tblGrid>
                <a:gridCol w="4064000"/>
                <a:gridCol w="4064000"/>
              </a:tblGrid>
              <a:tr h="441415">
                <a:tc>
                  <a:txBody>
                    <a:bodyPr/>
                    <a:lstStyle/>
                    <a:p>
                      <a:pPr algn="ctr"/>
                      <a:r>
                        <a:rPr lang="fa-IR" dirty="0" smtClean="0"/>
                        <a:t>بیماري حاصله</a:t>
                      </a:r>
                      <a:endParaRPr lang="en-US" dirty="0"/>
                    </a:p>
                  </a:txBody>
                  <a:tcPr/>
                </a:tc>
                <a:tc>
                  <a:txBody>
                    <a:bodyPr/>
                    <a:lstStyle/>
                    <a:p>
                      <a:pPr algn="ctr"/>
                      <a:r>
                        <a:rPr lang="fa-IR" dirty="0" smtClean="0"/>
                        <a:t>نام ارگانیسم یا توکسین</a:t>
                      </a:r>
                      <a:endParaRPr lang="en-US" dirty="0"/>
                    </a:p>
                  </a:txBody>
                  <a:tcPr/>
                </a:tc>
              </a:tr>
              <a:tr h="441415">
                <a:tc>
                  <a:txBody>
                    <a:bodyPr/>
                    <a:lstStyle/>
                    <a:p>
                      <a:pPr algn="ctr"/>
                      <a:r>
                        <a:rPr lang="fa-IR" dirty="0" smtClean="0"/>
                        <a:t>آنسفالیت، عفونت حاد تنفسی</a:t>
                      </a:r>
                      <a:endParaRPr lang="en-US" dirty="0"/>
                    </a:p>
                  </a:txBody>
                  <a:tcPr/>
                </a:tc>
                <a:tc>
                  <a:txBody>
                    <a:bodyPr/>
                    <a:lstStyle/>
                    <a:p>
                      <a:pPr algn="ctr"/>
                      <a:r>
                        <a:rPr lang="fa-IR" dirty="0" smtClean="0"/>
                        <a:t>نیپا ویروس</a:t>
                      </a:r>
                      <a:endParaRPr lang="en-US" dirty="0"/>
                    </a:p>
                  </a:txBody>
                  <a:tcPr/>
                </a:tc>
              </a:tr>
              <a:tr h="441415">
                <a:tc>
                  <a:txBody>
                    <a:bodyPr/>
                    <a:lstStyle/>
                    <a:p>
                      <a:pPr algn="ctr"/>
                      <a:r>
                        <a:rPr lang="fa-IR" dirty="0" smtClean="0"/>
                        <a:t>عفونت تنفسی شدید</a:t>
                      </a:r>
                      <a:endParaRPr lang="en-US" dirty="0"/>
                    </a:p>
                  </a:txBody>
                  <a:tcPr/>
                </a:tc>
                <a:tc>
                  <a:txBody>
                    <a:bodyPr/>
                    <a:lstStyle/>
                    <a:p>
                      <a:pPr algn="ctr"/>
                      <a:r>
                        <a:rPr lang="fa-IR" dirty="0" smtClean="0"/>
                        <a:t>هانتا ویروس</a:t>
                      </a:r>
                      <a:endParaRPr lang="en-US" dirty="0"/>
                    </a:p>
                  </a:txBody>
                  <a:tcPr/>
                </a:tc>
              </a:tr>
              <a:tr h="441415">
                <a:tc>
                  <a:txBody>
                    <a:bodyPr/>
                    <a:lstStyle/>
                    <a:p>
                      <a:pPr algn="ctr"/>
                      <a:r>
                        <a:rPr lang="fa-IR" dirty="0" smtClean="0"/>
                        <a:t>آنفلوانزا</a:t>
                      </a:r>
                      <a:endParaRPr lang="fa-IR" dirty="0"/>
                    </a:p>
                  </a:txBody>
                  <a:tcPr/>
                </a:tc>
                <a:tc>
                  <a:txBody>
                    <a:bodyPr/>
                    <a:lstStyle/>
                    <a:p>
                      <a:pPr algn="ctr"/>
                      <a:r>
                        <a:rPr lang="fa-IR" dirty="0" smtClean="0"/>
                        <a:t>ویروس آنفلوانزا</a:t>
                      </a:r>
                      <a:endParaRPr lang="en-US" dirty="0"/>
                    </a:p>
                  </a:txBody>
                  <a:tcPr/>
                </a:tc>
              </a:tr>
              <a:tr h="441415">
                <a:tc>
                  <a:txBody>
                    <a:bodyPr/>
                    <a:lstStyle/>
                    <a:p>
                      <a:pPr algn="ctr"/>
                      <a:r>
                        <a:rPr lang="fa-IR" dirty="0" smtClean="0"/>
                        <a:t>ایدز</a:t>
                      </a:r>
                      <a:endParaRPr lang="en-US" dirty="0"/>
                    </a:p>
                  </a:txBody>
                  <a:tcPr/>
                </a:tc>
                <a:tc>
                  <a:txBody>
                    <a:bodyPr/>
                    <a:lstStyle/>
                    <a:p>
                      <a:pPr algn="ctr"/>
                      <a:r>
                        <a:rPr lang="en-US" dirty="0" smtClean="0"/>
                        <a:t>HIV </a:t>
                      </a:r>
                      <a:r>
                        <a:rPr lang="fa-IR" dirty="0" smtClean="0"/>
                        <a:t>ویروس</a:t>
                      </a:r>
                      <a:endParaRPr lang="en-US" dirty="0"/>
                    </a:p>
                  </a:txBody>
                  <a:tcPr/>
                </a:tc>
              </a:tr>
              <a:tr h="441415">
                <a:tc>
                  <a:txBody>
                    <a:bodyPr/>
                    <a:lstStyle/>
                    <a:p>
                      <a:pPr algn="ctr"/>
                      <a:r>
                        <a:rPr lang="fa-IR" dirty="0" smtClean="0"/>
                        <a:t>عفونت تنفسی شدید</a:t>
                      </a:r>
                      <a:endParaRPr lang="en-US" dirty="0"/>
                    </a:p>
                  </a:txBody>
                  <a:tcPr/>
                </a:tc>
                <a:tc>
                  <a:txBody>
                    <a:bodyPr/>
                    <a:lstStyle/>
                    <a:p>
                      <a:pPr algn="ctr"/>
                      <a:r>
                        <a:rPr lang="fa-IR" dirty="0" smtClean="0"/>
                        <a:t>ویروس سارس</a:t>
                      </a:r>
                      <a:endParaRPr lang="en-US" dirty="0"/>
                    </a:p>
                  </a:txBody>
                  <a:tcPr/>
                </a:tc>
              </a:tr>
            </a:tbl>
          </a:graphicData>
        </a:graphic>
      </p:graphicFrame>
    </p:spTree>
    <p:extLst>
      <p:ext uri="{BB962C8B-B14F-4D97-AF65-F5344CB8AC3E}">
        <p14:creationId xmlns:p14="http://schemas.microsoft.com/office/powerpoint/2010/main" val="1955390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3656" y="283335"/>
            <a:ext cx="8941715" cy="6143222"/>
          </a:xfrm>
        </p:spPr>
        <p:txBody>
          <a:bodyPr/>
          <a:lstStyle/>
          <a:p>
            <a:pPr marL="0" indent="0" algn="r">
              <a:buNone/>
            </a:pPr>
            <a:r>
              <a:rPr lang="fa-IR" dirty="0">
                <a:cs typeface="B Nazanin" panose="00000400000000000000" pitchFamily="2" charset="-78"/>
              </a:rPr>
              <a:t>توکسینهاي </a:t>
            </a:r>
            <a:r>
              <a:rPr lang="fa-IR" dirty="0" smtClean="0">
                <a:cs typeface="B Nazanin" panose="00000400000000000000" pitchFamily="2" charset="-78"/>
              </a:rPr>
              <a:t>بیولوژیک</a:t>
            </a:r>
          </a:p>
          <a:p>
            <a:pPr marL="0" indent="0" algn="r">
              <a:buNone/>
            </a:pPr>
            <a:r>
              <a:rPr lang="fa-IR" dirty="0">
                <a:cs typeface="B Nazanin" panose="00000400000000000000" pitchFamily="2" charset="-78"/>
              </a:rPr>
              <a:t>از میان انبوه توکسینهاي میکروبی و بیولوژیک، تنها  تعداد معدودي از آنها قابلیت به کارگیري به عنوان بیولوژیک را دارند. این گروه عمدتاً شامل توکسینهاي:بوتولین، کلرا، ریسین، آبرین</a:t>
            </a:r>
            <a:r>
              <a:rPr lang="fa-IR" dirty="0" smtClean="0">
                <a:cs typeface="B Nazanin" panose="00000400000000000000" pitchFamily="2" charset="-78"/>
              </a:rPr>
              <a:t>،</a:t>
            </a:r>
          </a:p>
          <a:p>
            <a:pPr marL="0" indent="0" algn="r">
              <a:buNone/>
            </a:pPr>
            <a:r>
              <a:rPr lang="fa-IR" dirty="0" smtClean="0">
                <a:cs typeface="B Nazanin" panose="00000400000000000000" pitchFamily="2" charset="-78"/>
              </a:rPr>
              <a:t>مایکوتوکسینها، </a:t>
            </a:r>
            <a:r>
              <a:rPr lang="fa-IR" dirty="0">
                <a:cs typeface="B Nazanin" panose="00000400000000000000" pitchFamily="2" charset="-78"/>
              </a:rPr>
              <a:t>آفلاتوکسینهاو بعضی از انتروتوکسینهاي مولّد گاستروآنتریت </a:t>
            </a:r>
            <a:r>
              <a:rPr lang="fa-IR" dirty="0" smtClean="0">
                <a:cs typeface="B Nazanin" panose="00000400000000000000" pitchFamily="2" charset="-78"/>
              </a:rPr>
              <a:t>هستند.</a:t>
            </a:r>
          </a:p>
          <a:p>
            <a:pPr marL="0" indent="0" algn="r">
              <a:buNone/>
            </a:pPr>
            <a:r>
              <a:rPr lang="fa-IR" dirty="0">
                <a:cs typeface="B Nazanin" panose="00000400000000000000" pitchFamily="2" charset="-78"/>
              </a:rPr>
              <a:t>فاکتورهایی که انتخاب یک توکسین بیولوژیک را به عنوان یک سلاح بیولوژیک </a:t>
            </a:r>
            <a:r>
              <a:rPr lang="fa-IR" dirty="0" smtClean="0">
                <a:cs typeface="B Nazanin" panose="00000400000000000000" pitchFamily="2" charset="-78"/>
              </a:rPr>
              <a:t>مشکل می سازند</a:t>
            </a:r>
          </a:p>
          <a:p>
            <a:pPr marL="0" indent="0" algn="r">
              <a:buNone/>
            </a:pPr>
            <a:r>
              <a:rPr lang="fa-IR" dirty="0">
                <a:cs typeface="B Nazanin" panose="00000400000000000000" pitchFamily="2" charset="-78"/>
              </a:rPr>
              <a:t>میسازند، </a:t>
            </a:r>
            <a:r>
              <a:rPr lang="fa-IR" dirty="0" smtClean="0">
                <a:cs typeface="B Nazanin" panose="00000400000000000000" pitchFamily="2" charset="-78"/>
              </a:rPr>
              <a:t>به طور </a:t>
            </a:r>
            <a:r>
              <a:rPr lang="fa-IR" dirty="0">
                <a:cs typeface="B Nazanin" panose="00000400000000000000" pitchFamily="2" charset="-78"/>
              </a:rPr>
              <a:t>عمده شامل:عدم امکان تولید انبوه، </a:t>
            </a:r>
            <a:r>
              <a:rPr lang="fa-IR" dirty="0" smtClean="0">
                <a:cs typeface="B Nazanin" panose="00000400000000000000" pitchFamily="2" charset="-78"/>
              </a:rPr>
              <a:t>نیمه عمر </a:t>
            </a:r>
            <a:r>
              <a:rPr lang="fa-IR" dirty="0">
                <a:cs typeface="B Nazanin" panose="00000400000000000000" pitchFamily="2" charset="-78"/>
              </a:rPr>
              <a:t>محیطی کوتاه، دامنه </a:t>
            </a:r>
            <a:r>
              <a:rPr lang="fa-IR" dirty="0" smtClean="0">
                <a:cs typeface="B Nazanin" panose="00000400000000000000" pitchFamily="2" charset="-78"/>
              </a:rPr>
              <a:t>محدود </a:t>
            </a:r>
          </a:p>
          <a:p>
            <a:pPr marL="0" indent="0" algn="r">
              <a:buNone/>
            </a:pPr>
            <a:r>
              <a:rPr lang="fa-IR" dirty="0" smtClean="0">
                <a:cs typeface="B Nazanin" panose="00000400000000000000" pitchFamily="2" charset="-78"/>
              </a:rPr>
              <a:t>اختصاصیت </a:t>
            </a:r>
            <a:r>
              <a:rPr lang="fa-IR" dirty="0">
                <a:cs typeface="B Nazanin" panose="00000400000000000000" pitchFamily="2" charset="-78"/>
              </a:rPr>
              <a:t>میزبان- هدف و در نهایت نیاز به فورمولاسیون پیچیده براي اتصال مؤثّر به هدف </a:t>
            </a:r>
            <a:r>
              <a:rPr lang="fa-IR" dirty="0" smtClean="0">
                <a:cs typeface="B Nazanin" panose="00000400000000000000" pitchFamily="2" charset="-78"/>
              </a:rPr>
              <a:t>  می باشد.</a:t>
            </a:r>
            <a:endParaRPr lang="en-US" dirty="0">
              <a:cs typeface="B Nazanin" panose="00000400000000000000" pitchFamily="2" charset="-7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6085" y="3136489"/>
            <a:ext cx="7134896" cy="3290068"/>
          </a:xfrm>
          <a:prstGeom prst="rect">
            <a:avLst/>
          </a:prstGeom>
        </p:spPr>
      </p:pic>
    </p:spTree>
    <p:extLst>
      <p:ext uri="{BB962C8B-B14F-4D97-AF65-F5344CB8AC3E}">
        <p14:creationId xmlns:p14="http://schemas.microsoft.com/office/powerpoint/2010/main" val="399480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1076" y="347729"/>
            <a:ext cx="9173536" cy="6246253"/>
          </a:xfrm>
        </p:spPr>
        <p:txBody>
          <a:bodyPr>
            <a:normAutofit/>
          </a:bodyPr>
          <a:lstStyle/>
          <a:p>
            <a:pPr marL="0" indent="0" algn="ctr">
              <a:buNone/>
            </a:pPr>
            <a:r>
              <a:rPr lang="fa-IR" sz="2000" dirty="0" smtClean="0">
                <a:cs typeface="B Nazanin" panose="00000400000000000000" pitchFamily="2" charset="-78"/>
              </a:rPr>
              <a:t>پیش بینی </a:t>
            </a:r>
            <a:r>
              <a:rPr lang="fa-IR" sz="2000" dirty="0">
                <a:cs typeface="B Nazanin" panose="00000400000000000000" pitchFamily="2" charset="-78"/>
              </a:rPr>
              <a:t>سازمان بهداشت جهانی از صدمات حاصله در نتیجه بعضی حملات </a:t>
            </a:r>
            <a:r>
              <a:rPr lang="fa-IR" sz="2000" dirty="0" smtClean="0">
                <a:cs typeface="B Nazanin" panose="00000400000000000000" pitchFamily="2" charset="-78"/>
              </a:rPr>
              <a:t>بیولوژیک</a:t>
            </a:r>
          </a:p>
          <a:p>
            <a:pPr marL="0" indent="0" algn="ctr">
              <a:buNone/>
            </a:pPr>
            <a:endParaRPr lang="fa-IR" sz="2000" dirty="0" smtClean="0">
              <a:cs typeface="B Nazanin" panose="00000400000000000000" pitchFamily="2" charset="-78"/>
            </a:endParaRPr>
          </a:p>
          <a:p>
            <a:pPr marL="0" indent="0" algn="ctr">
              <a:buNone/>
            </a:pPr>
            <a:endParaRPr lang="fa-IR" sz="2000" dirty="0">
              <a:cs typeface="B Nazanin" panose="00000400000000000000" pitchFamily="2" charset="-78"/>
            </a:endParaRPr>
          </a:p>
          <a:p>
            <a:pPr marL="0" indent="0" algn="ctr">
              <a:buNone/>
            </a:pPr>
            <a:endParaRPr lang="fa-IR" sz="2000" dirty="0" smtClean="0">
              <a:cs typeface="B Nazanin" panose="00000400000000000000" pitchFamily="2" charset="-78"/>
            </a:endParaRPr>
          </a:p>
          <a:p>
            <a:pPr marL="0" indent="0" algn="ctr">
              <a:buNone/>
            </a:pPr>
            <a:endParaRPr lang="fa-IR" sz="2000" dirty="0">
              <a:cs typeface="B Nazanin" panose="00000400000000000000" pitchFamily="2" charset="-78"/>
            </a:endParaRPr>
          </a:p>
          <a:p>
            <a:pPr marL="0" indent="0" algn="ctr">
              <a:buNone/>
            </a:pPr>
            <a:endParaRPr lang="fa-IR" sz="2000" dirty="0" smtClean="0">
              <a:cs typeface="B Nazanin" panose="00000400000000000000" pitchFamily="2" charset="-78"/>
            </a:endParaRPr>
          </a:p>
          <a:p>
            <a:pPr marL="0" indent="0" algn="ctr">
              <a:buNone/>
            </a:pPr>
            <a:endParaRPr lang="fa-IR" sz="2000" dirty="0">
              <a:cs typeface="B Nazanin" panose="00000400000000000000" pitchFamily="2" charset="-78"/>
            </a:endParaRPr>
          </a:p>
          <a:p>
            <a:pPr marL="0" indent="0" algn="ctr">
              <a:buNone/>
            </a:pPr>
            <a:endParaRPr lang="fa-IR" sz="2000" dirty="0" smtClean="0">
              <a:cs typeface="B Nazanin" panose="00000400000000000000" pitchFamily="2" charset="-78"/>
            </a:endParaRPr>
          </a:p>
          <a:p>
            <a:pPr marL="0" indent="0" algn="ctr">
              <a:buNone/>
            </a:pPr>
            <a:endParaRPr lang="fa-IR" sz="2000" dirty="0">
              <a:cs typeface="B Nazanin" panose="00000400000000000000" pitchFamily="2" charset="-78"/>
            </a:endParaRPr>
          </a:p>
          <a:p>
            <a:pPr marL="0" indent="0" algn="ctr">
              <a:buNone/>
            </a:pPr>
            <a:endParaRPr lang="fa-IR" sz="2000" dirty="0" smtClean="0">
              <a:cs typeface="B Nazanin" panose="00000400000000000000" pitchFamily="2" charset="-78"/>
            </a:endParaRPr>
          </a:p>
          <a:p>
            <a:pPr marL="0" indent="0" algn="ctr">
              <a:buNone/>
            </a:pPr>
            <a:endParaRPr lang="fa-IR" sz="2000" dirty="0">
              <a:cs typeface="B Nazanin" panose="00000400000000000000" pitchFamily="2" charset="-78"/>
            </a:endParaRPr>
          </a:p>
          <a:p>
            <a:pPr marL="0" indent="0" algn="ctr">
              <a:buNone/>
            </a:pPr>
            <a:endParaRPr lang="fa-IR" sz="2000" dirty="0" smtClean="0">
              <a:cs typeface="B Nazanin" panose="00000400000000000000" pitchFamily="2" charset="-78"/>
            </a:endParaRPr>
          </a:p>
          <a:p>
            <a:pPr marL="0" indent="0" algn="r">
              <a:buNone/>
            </a:pPr>
            <a:r>
              <a:rPr lang="fa-IR" sz="2000" dirty="0">
                <a:cs typeface="B Nazanin" panose="00000400000000000000" pitchFamily="2" charset="-78"/>
              </a:rPr>
              <a:t>رهاسازي 50 کیلوگرم از عامل میکروبی (به شکل آئروسل) توسط هواپیما در طول یک خط 2 کیلومتري در مسیر باد به سمت یک مرکزجمعیتی 500000 نفري</a:t>
            </a:r>
          </a:p>
          <a:p>
            <a:pPr marL="0" indent="0" algn="r">
              <a:buNone/>
            </a:pPr>
            <a:endParaRPr lang="fa-IR" sz="2000" dirty="0">
              <a:cs typeface="B Nazanin" panose="00000400000000000000" pitchFamily="2" charset="-78"/>
            </a:endParaRPr>
          </a:p>
        </p:txBody>
      </p:sp>
      <p:graphicFrame>
        <p:nvGraphicFramePr>
          <p:cNvPr id="6" name="Table 5"/>
          <p:cNvGraphicFramePr>
            <a:graphicFrameLocks noGrp="1"/>
          </p:cNvGraphicFramePr>
          <p:nvPr>
            <p:extLst>
              <p:ext uri="{D42A27DB-BD31-4B8C-83A1-F6EECF244321}">
                <p14:modId xmlns:p14="http://schemas.microsoft.com/office/powerpoint/2010/main" val="4008220509"/>
              </p:ext>
            </p:extLst>
          </p:nvPr>
        </p:nvGraphicFramePr>
        <p:xfrm>
          <a:off x="2614411" y="938607"/>
          <a:ext cx="8434231" cy="4238704"/>
        </p:xfrm>
        <a:graphic>
          <a:graphicData uri="http://schemas.openxmlformats.org/drawingml/2006/table">
            <a:tbl>
              <a:tblPr firstRow="1" bandRow="1">
                <a:tableStyleId>{5C22544A-7EE6-4342-B048-85BDC9FD1C3A}</a:tableStyleId>
              </a:tblPr>
              <a:tblGrid>
                <a:gridCol w="2108558"/>
                <a:gridCol w="2108558"/>
                <a:gridCol w="1746243"/>
                <a:gridCol w="2470872"/>
              </a:tblGrid>
              <a:tr h="529838">
                <a:tc>
                  <a:txBody>
                    <a:bodyPr/>
                    <a:lstStyle/>
                    <a:p>
                      <a:pPr algn="ctr"/>
                      <a:r>
                        <a:rPr lang="fa-IR" sz="1400" dirty="0" smtClean="0"/>
                        <a:t>تعداد موارد مصدومیت</a:t>
                      </a:r>
                      <a:endParaRPr lang="en-US" sz="1400" dirty="0"/>
                    </a:p>
                  </a:txBody>
                  <a:tcPr/>
                </a:tc>
                <a:tc>
                  <a:txBody>
                    <a:bodyPr/>
                    <a:lstStyle/>
                    <a:p>
                      <a:pPr algn="ctr"/>
                      <a:r>
                        <a:rPr lang="fa-IR" sz="1600" dirty="0" smtClean="0"/>
                        <a:t>تعداد موارد کشتار</a:t>
                      </a:r>
                      <a:endParaRPr lang="en-US" sz="1600" dirty="0"/>
                    </a:p>
                  </a:txBody>
                  <a:tcPr/>
                </a:tc>
                <a:tc>
                  <a:txBody>
                    <a:bodyPr/>
                    <a:lstStyle/>
                    <a:p>
                      <a:pPr algn="ctr"/>
                      <a:r>
                        <a:rPr lang="fa-IR" sz="1200" dirty="0" smtClean="0"/>
                        <a:t>فاصله دریافت با وزش باد (کیلومتر</a:t>
                      </a:r>
                      <a:endParaRPr lang="en-US" sz="1200" dirty="0"/>
                    </a:p>
                  </a:txBody>
                  <a:tcPr/>
                </a:tc>
                <a:tc>
                  <a:txBody>
                    <a:bodyPr/>
                    <a:lstStyle/>
                    <a:p>
                      <a:pPr algn="ctr"/>
                      <a:r>
                        <a:rPr lang="fa-IR" dirty="0" smtClean="0"/>
                        <a:t>عامل میکروبی</a:t>
                      </a:r>
                      <a:endParaRPr lang="en-US" dirty="0"/>
                    </a:p>
                  </a:txBody>
                  <a:tcPr/>
                </a:tc>
              </a:tr>
              <a:tr h="529838">
                <a:tc>
                  <a:txBody>
                    <a:bodyPr/>
                    <a:lstStyle/>
                    <a:p>
                      <a:pPr algn="ctr"/>
                      <a:r>
                        <a:rPr lang="fa-IR" dirty="0" smtClean="0"/>
                        <a:t>35000</a:t>
                      </a:r>
                      <a:endParaRPr lang="en-US" dirty="0"/>
                    </a:p>
                  </a:txBody>
                  <a:tcPr/>
                </a:tc>
                <a:tc>
                  <a:txBody>
                    <a:bodyPr/>
                    <a:lstStyle/>
                    <a:p>
                      <a:pPr algn="ctr"/>
                      <a:r>
                        <a:rPr lang="fa-IR" dirty="0" smtClean="0"/>
                        <a:t>400</a:t>
                      </a:r>
                      <a:endParaRPr lang="en-US" dirty="0"/>
                    </a:p>
                  </a:txBody>
                  <a:tcPr/>
                </a:tc>
                <a:tc>
                  <a:txBody>
                    <a:bodyPr/>
                    <a:lstStyle/>
                    <a:p>
                      <a:pPr algn="ctr"/>
                      <a:r>
                        <a:rPr lang="fa-IR" dirty="0" smtClean="0"/>
                        <a:t>1</a:t>
                      </a:r>
                      <a:endParaRPr lang="en-US" dirty="0"/>
                    </a:p>
                  </a:txBody>
                  <a:tcPr/>
                </a:tc>
                <a:tc>
                  <a:txBody>
                    <a:bodyPr/>
                    <a:lstStyle/>
                    <a:p>
                      <a:pPr algn="ctr"/>
                      <a:r>
                        <a:rPr lang="fa-IR" dirty="0" smtClean="0"/>
                        <a:t>تب دره ریفت</a:t>
                      </a:r>
                      <a:endParaRPr lang="en-US" dirty="0"/>
                    </a:p>
                  </a:txBody>
                  <a:tcPr/>
                </a:tc>
              </a:tr>
              <a:tr h="529838">
                <a:tc>
                  <a:txBody>
                    <a:bodyPr/>
                    <a:lstStyle/>
                    <a:p>
                      <a:pPr algn="ctr"/>
                      <a:r>
                        <a:rPr lang="fa-IR" dirty="0" smtClean="0"/>
                        <a:t>35000</a:t>
                      </a:r>
                      <a:endParaRPr lang="en-US" dirty="0"/>
                    </a:p>
                  </a:txBody>
                  <a:tcPr/>
                </a:tc>
                <a:tc>
                  <a:txBody>
                    <a:bodyPr/>
                    <a:lstStyle/>
                    <a:p>
                      <a:pPr algn="ctr"/>
                      <a:r>
                        <a:rPr lang="fa-IR" dirty="0" smtClean="0"/>
                        <a:t>9500</a:t>
                      </a:r>
                      <a:endParaRPr lang="en-US" dirty="0"/>
                    </a:p>
                  </a:txBody>
                  <a:tcPr/>
                </a:tc>
                <a:tc>
                  <a:txBody>
                    <a:bodyPr/>
                    <a:lstStyle/>
                    <a:p>
                      <a:pPr algn="ctr"/>
                      <a:r>
                        <a:rPr lang="fa-IR" dirty="0" smtClean="0"/>
                        <a:t>1</a:t>
                      </a:r>
                      <a:endParaRPr lang="en-US" dirty="0"/>
                    </a:p>
                  </a:txBody>
                  <a:tcPr/>
                </a:tc>
                <a:tc>
                  <a:txBody>
                    <a:bodyPr/>
                    <a:lstStyle/>
                    <a:p>
                      <a:pPr algn="ctr"/>
                      <a:r>
                        <a:rPr lang="fa-IR" sz="1400" b="0" dirty="0" smtClean="0"/>
                        <a:t>آنسفالیتهاي منتقله از راه کنه</a:t>
                      </a:r>
                      <a:endParaRPr lang="en-US" sz="1400" b="0" dirty="0"/>
                    </a:p>
                  </a:txBody>
                  <a:tcPr/>
                </a:tc>
              </a:tr>
              <a:tr h="529838">
                <a:tc>
                  <a:txBody>
                    <a:bodyPr/>
                    <a:lstStyle/>
                    <a:p>
                      <a:pPr algn="ctr"/>
                      <a:r>
                        <a:rPr lang="fa-IR" dirty="0" smtClean="0"/>
                        <a:t>85000</a:t>
                      </a:r>
                      <a:endParaRPr lang="en-US" dirty="0"/>
                    </a:p>
                  </a:txBody>
                  <a:tcPr/>
                </a:tc>
                <a:tc>
                  <a:txBody>
                    <a:bodyPr/>
                    <a:lstStyle/>
                    <a:p>
                      <a:pPr algn="ctr"/>
                      <a:r>
                        <a:rPr lang="fa-IR" dirty="0" smtClean="0"/>
                        <a:t>19000</a:t>
                      </a:r>
                      <a:endParaRPr lang="en-US" dirty="0"/>
                    </a:p>
                  </a:txBody>
                  <a:tcPr/>
                </a:tc>
                <a:tc>
                  <a:txBody>
                    <a:bodyPr/>
                    <a:lstStyle/>
                    <a:p>
                      <a:pPr algn="ctr"/>
                      <a:r>
                        <a:rPr lang="fa-IR" dirty="0" smtClean="0"/>
                        <a:t>5</a:t>
                      </a:r>
                      <a:endParaRPr lang="en-US" dirty="0"/>
                    </a:p>
                  </a:txBody>
                  <a:tcPr/>
                </a:tc>
                <a:tc>
                  <a:txBody>
                    <a:bodyPr/>
                    <a:lstStyle/>
                    <a:p>
                      <a:pPr algn="ctr"/>
                      <a:r>
                        <a:rPr lang="fa-IR" dirty="0" smtClean="0"/>
                        <a:t>تیفوس</a:t>
                      </a:r>
                      <a:endParaRPr lang="en-US" dirty="0"/>
                    </a:p>
                  </a:txBody>
                  <a:tcPr/>
                </a:tc>
              </a:tr>
              <a:tr h="529838">
                <a:tc>
                  <a:txBody>
                    <a:bodyPr/>
                    <a:lstStyle/>
                    <a:p>
                      <a:pPr algn="ctr"/>
                      <a:r>
                        <a:rPr lang="fa-IR" dirty="0" smtClean="0"/>
                        <a:t>125000</a:t>
                      </a:r>
                      <a:endParaRPr lang="en-US" dirty="0"/>
                    </a:p>
                  </a:txBody>
                  <a:tcPr/>
                </a:tc>
                <a:tc>
                  <a:txBody>
                    <a:bodyPr/>
                    <a:lstStyle/>
                    <a:p>
                      <a:pPr algn="ctr"/>
                      <a:r>
                        <a:rPr lang="fa-IR" dirty="0" smtClean="0"/>
                        <a:t>500</a:t>
                      </a:r>
                      <a:endParaRPr lang="en-US" dirty="0"/>
                    </a:p>
                  </a:txBody>
                  <a:tcPr/>
                </a:tc>
                <a:tc>
                  <a:txBody>
                    <a:bodyPr/>
                    <a:lstStyle/>
                    <a:p>
                      <a:pPr algn="ctr"/>
                      <a:r>
                        <a:rPr lang="fa-IR" dirty="0" smtClean="0"/>
                        <a:t>10</a:t>
                      </a:r>
                      <a:endParaRPr lang="en-US" dirty="0"/>
                    </a:p>
                  </a:txBody>
                  <a:tcPr/>
                </a:tc>
                <a:tc>
                  <a:txBody>
                    <a:bodyPr/>
                    <a:lstStyle/>
                    <a:p>
                      <a:pPr algn="ctr"/>
                      <a:r>
                        <a:rPr lang="fa-IR" dirty="0" smtClean="0"/>
                        <a:t>بروسلوز</a:t>
                      </a:r>
                      <a:endParaRPr lang="en-US" dirty="0"/>
                    </a:p>
                  </a:txBody>
                  <a:tcPr/>
                </a:tc>
              </a:tr>
              <a:tr h="529838">
                <a:tc>
                  <a:txBody>
                    <a:bodyPr/>
                    <a:lstStyle/>
                    <a:p>
                      <a:pPr algn="ctr"/>
                      <a:r>
                        <a:rPr lang="fa-IR" dirty="0" smtClean="0"/>
                        <a:t>125000</a:t>
                      </a:r>
                      <a:endParaRPr lang="en-US" dirty="0"/>
                    </a:p>
                  </a:txBody>
                  <a:tcPr/>
                </a:tc>
                <a:tc>
                  <a:txBody>
                    <a:bodyPr/>
                    <a:lstStyle/>
                    <a:p>
                      <a:pPr algn="ctr"/>
                      <a:r>
                        <a:rPr lang="fa-IR" dirty="0" smtClean="0"/>
                        <a:t>150</a:t>
                      </a:r>
                      <a:endParaRPr lang="en-US" dirty="0"/>
                    </a:p>
                  </a:txBody>
                  <a:tcPr/>
                </a:tc>
                <a:tc>
                  <a:txBody>
                    <a:bodyPr/>
                    <a:lstStyle/>
                    <a:p>
                      <a:pPr algn="ctr"/>
                      <a:r>
                        <a:rPr lang="fa-IR" dirty="0" smtClean="0"/>
                        <a:t>20</a:t>
                      </a:r>
                      <a:endParaRPr lang="en-US" dirty="0"/>
                    </a:p>
                  </a:txBody>
                  <a:tcPr/>
                </a:tc>
                <a:tc>
                  <a:txBody>
                    <a:bodyPr/>
                    <a:lstStyle/>
                    <a:p>
                      <a:pPr algn="ctr"/>
                      <a:r>
                        <a:rPr lang="fa-IR" dirty="0" smtClean="0"/>
                        <a:t>تب کیو</a:t>
                      </a:r>
                      <a:endParaRPr lang="en-US" dirty="0"/>
                    </a:p>
                  </a:txBody>
                  <a:tcPr/>
                </a:tc>
              </a:tr>
              <a:tr h="529838">
                <a:tc>
                  <a:txBody>
                    <a:bodyPr/>
                    <a:lstStyle/>
                    <a:p>
                      <a:pPr algn="ctr"/>
                      <a:r>
                        <a:rPr lang="fa-IR" dirty="0" smtClean="0"/>
                        <a:t>125000</a:t>
                      </a:r>
                      <a:endParaRPr lang="en-US" dirty="0"/>
                    </a:p>
                  </a:txBody>
                  <a:tcPr/>
                </a:tc>
                <a:tc>
                  <a:txBody>
                    <a:bodyPr/>
                    <a:lstStyle/>
                    <a:p>
                      <a:pPr algn="ctr"/>
                      <a:r>
                        <a:rPr lang="fa-IR" dirty="0" smtClean="0"/>
                        <a:t>30000</a:t>
                      </a:r>
                      <a:endParaRPr lang="en-US" dirty="0"/>
                    </a:p>
                  </a:txBody>
                  <a:tcPr/>
                </a:tc>
                <a:tc>
                  <a:txBody>
                    <a:bodyPr/>
                    <a:lstStyle/>
                    <a:p>
                      <a:pPr algn="ctr"/>
                      <a:r>
                        <a:rPr lang="fa-IR" dirty="0" smtClean="0"/>
                        <a:t>20</a:t>
                      </a:r>
                      <a:endParaRPr lang="en-US" dirty="0"/>
                    </a:p>
                  </a:txBody>
                  <a:tcPr/>
                </a:tc>
                <a:tc>
                  <a:txBody>
                    <a:bodyPr/>
                    <a:lstStyle/>
                    <a:p>
                      <a:pPr algn="ctr"/>
                      <a:r>
                        <a:rPr lang="fa-IR" dirty="0" smtClean="0"/>
                        <a:t>تولارمی</a:t>
                      </a:r>
                      <a:endParaRPr lang="en-US" dirty="0"/>
                    </a:p>
                  </a:txBody>
                  <a:tcPr/>
                </a:tc>
              </a:tr>
              <a:tr h="529838">
                <a:tc>
                  <a:txBody>
                    <a:bodyPr/>
                    <a:lstStyle/>
                    <a:p>
                      <a:pPr algn="ctr"/>
                      <a:r>
                        <a:rPr lang="fa-IR" dirty="0" smtClean="0"/>
                        <a:t>125000</a:t>
                      </a:r>
                      <a:endParaRPr lang="en-US" dirty="0"/>
                    </a:p>
                  </a:txBody>
                  <a:tcPr/>
                </a:tc>
                <a:tc>
                  <a:txBody>
                    <a:bodyPr/>
                    <a:lstStyle/>
                    <a:p>
                      <a:pPr algn="ctr"/>
                      <a:r>
                        <a:rPr lang="fa-IR" dirty="0" smtClean="0"/>
                        <a:t>95000</a:t>
                      </a:r>
                      <a:endParaRPr lang="en-US" dirty="0"/>
                    </a:p>
                  </a:txBody>
                  <a:tcPr/>
                </a:tc>
                <a:tc>
                  <a:txBody>
                    <a:bodyPr/>
                    <a:lstStyle/>
                    <a:p>
                      <a:pPr algn="ctr"/>
                      <a:r>
                        <a:rPr lang="fa-IR" dirty="0" smtClean="0"/>
                        <a:t>20</a:t>
                      </a:r>
                      <a:endParaRPr lang="en-US" dirty="0"/>
                    </a:p>
                  </a:txBody>
                  <a:tcPr/>
                </a:tc>
                <a:tc>
                  <a:txBody>
                    <a:bodyPr/>
                    <a:lstStyle/>
                    <a:p>
                      <a:pPr algn="ctr"/>
                      <a:r>
                        <a:rPr lang="fa-IR" dirty="0" smtClean="0"/>
                        <a:t>آنتراکس</a:t>
                      </a:r>
                      <a:endParaRPr lang="en-US" dirty="0"/>
                    </a:p>
                  </a:txBody>
                  <a:tcPr/>
                </a:tc>
              </a:tr>
            </a:tbl>
          </a:graphicData>
        </a:graphic>
      </p:graphicFrame>
    </p:spTree>
    <p:extLst>
      <p:ext uri="{BB962C8B-B14F-4D97-AF65-F5344CB8AC3E}">
        <p14:creationId xmlns:p14="http://schemas.microsoft.com/office/powerpoint/2010/main" val="162063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24259" y="253284"/>
            <a:ext cx="9212173" cy="6379336"/>
          </a:xfrm>
        </p:spPr>
        <p:txBody>
          <a:bodyPr>
            <a:normAutofit fontScale="92500"/>
          </a:bodyPr>
          <a:lstStyle/>
          <a:p>
            <a:pPr marL="0" indent="0" algn="r">
              <a:lnSpc>
                <a:spcPct val="150000"/>
              </a:lnSpc>
              <a:buNone/>
            </a:pPr>
            <a:r>
              <a:rPr lang="fa-IR" dirty="0">
                <a:cs typeface="B Nazanin" panose="00000400000000000000" pitchFamily="2" charset="-78"/>
              </a:rPr>
              <a:t>1. سولون (حاکم آتن) گیاه مسهل خربق سفید را در طی محاصره شهر کریسا استفاده کرد.</a:t>
            </a:r>
          </a:p>
          <a:p>
            <a:pPr marL="0" indent="0" algn="r">
              <a:lnSpc>
                <a:spcPct val="150000"/>
              </a:lnSpc>
              <a:buNone/>
            </a:pPr>
            <a:r>
              <a:rPr lang="fa-IR" dirty="0">
                <a:cs typeface="B Nazanin" panose="00000400000000000000" pitchFamily="2" charset="-78"/>
              </a:rPr>
              <a:t>2. بارباروسا (امپراطور روم) چاههاي آب را با اجساد انسانی در شهر تورتوناي ایتالیا مسموم ساخت.</a:t>
            </a:r>
          </a:p>
          <a:p>
            <a:pPr marL="0" indent="0" algn="r">
              <a:lnSpc>
                <a:spcPct val="150000"/>
              </a:lnSpc>
              <a:buNone/>
            </a:pPr>
            <a:r>
              <a:rPr lang="fa-IR" dirty="0">
                <a:cs typeface="B Nazanin" panose="00000400000000000000" pitchFamily="2" charset="-78"/>
              </a:rPr>
              <a:t>3. نیروهاي تاتار اجساد قربانیان طاعون را به آنسوي دیوارهاي شهر کافا در پنینسولاي کریمه (شهر فدوزا در اوکراین امروزي) پرتاب کردند.</a:t>
            </a:r>
          </a:p>
          <a:p>
            <a:pPr marL="0" indent="0" algn="r">
              <a:lnSpc>
                <a:spcPct val="150000"/>
              </a:lnSpc>
              <a:buNone/>
            </a:pPr>
            <a:r>
              <a:rPr lang="fa-IR" dirty="0">
                <a:cs typeface="B Nazanin" panose="00000400000000000000" pitchFamily="2" charset="-78"/>
              </a:rPr>
              <a:t>4. اسپانیاییها شراب را با خون بیماران جذامی مخلوط میکردند تا به دشمنان فرانسوي خود در ناپلس ایتالیا بفروشند.</a:t>
            </a:r>
          </a:p>
          <a:p>
            <a:pPr marL="0" indent="0" algn="r">
              <a:lnSpc>
                <a:spcPct val="150000"/>
              </a:lnSpc>
              <a:buNone/>
            </a:pPr>
            <a:r>
              <a:rPr lang="fa-IR" dirty="0">
                <a:cs typeface="B Nazanin" panose="00000400000000000000" pitchFamily="2" charset="-78"/>
              </a:rPr>
              <a:t>5. نیروهاي آلمانی و فرانسوي موافقت کردند که از گلولههاي سمی علیه یکدیگر استفاده نکنند.</a:t>
            </a:r>
          </a:p>
          <a:p>
            <a:pPr marL="0" indent="0" algn="r">
              <a:lnSpc>
                <a:spcPct val="150000"/>
              </a:lnSpc>
              <a:buNone/>
            </a:pPr>
            <a:r>
              <a:rPr lang="fa-IR" dirty="0">
                <a:cs typeface="B Nazanin" panose="00000400000000000000" pitchFamily="2" charset="-78"/>
              </a:rPr>
              <a:t>6. سربازان روسی، اجساد قربانیان طاعون را با منجنیق به داخل شهرهاي سوئد پرتاب کردند.</a:t>
            </a:r>
          </a:p>
          <a:p>
            <a:pPr marL="0" indent="0" algn="r">
              <a:lnSpc>
                <a:spcPct val="150000"/>
              </a:lnSpc>
              <a:buNone/>
            </a:pPr>
            <a:r>
              <a:rPr lang="fa-IR" dirty="0">
                <a:cs typeface="B Nazanin" panose="00000400000000000000" pitchFamily="2" charset="-78"/>
              </a:rPr>
              <a:t>7. بریتانیاییها پتوهایی از بیماران مبتلا به آبله را در میان بومیان امریکا توزیع کردند.</a:t>
            </a:r>
          </a:p>
          <a:p>
            <a:pPr marL="0" indent="0" algn="r">
              <a:lnSpc>
                <a:spcPct val="150000"/>
              </a:lnSpc>
              <a:buNone/>
            </a:pPr>
            <a:r>
              <a:rPr lang="fa-IR" dirty="0">
                <a:cs typeface="B Nazanin" panose="00000400000000000000" pitchFamily="2" charset="-78"/>
              </a:rPr>
              <a:t>8. ناپلئون در دشتهاي اطراف مانتوا در ایتالیا سیل راه انداخت تا گسترش مالاریا را سرعت بخشد.</a:t>
            </a:r>
          </a:p>
          <a:p>
            <a:pPr marL="0" indent="0" algn="r">
              <a:lnSpc>
                <a:spcPct val="150000"/>
              </a:lnSpc>
              <a:buNone/>
            </a:pPr>
            <a:r>
              <a:rPr lang="fa-IR" dirty="0">
                <a:cs typeface="B Nazanin" panose="00000400000000000000" pitchFamily="2" charset="-78"/>
              </a:rPr>
              <a:t>9. در طی جنگهاي داخلی امریکا، نیروهاي کنفدرات لباسهاي بیماران مبتلا به تب زرد و آبله را به سربازان شمالی میفروختند.</a:t>
            </a:r>
          </a:p>
          <a:p>
            <a:pPr marL="0" indent="0" algn="r">
              <a:lnSpc>
                <a:spcPct val="150000"/>
              </a:lnSpc>
              <a:buNone/>
            </a:pPr>
            <a:r>
              <a:rPr lang="fa-IR" dirty="0">
                <a:cs typeface="B Nazanin" panose="00000400000000000000" pitchFamily="2" charset="-78"/>
              </a:rPr>
              <a:t>10 . عوامل مخفی آلمانی و فرانسوي از بیماري مشمشه و سیاهزخم استفاده کردند.</a:t>
            </a:r>
          </a:p>
          <a:p>
            <a:pPr marL="0" indent="0" algn="r">
              <a:lnSpc>
                <a:spcPct val="150000"/>
              </a:lnSpc>
              <a:buNone/>
            </a:pPr>
            <a:r>
              <a:rPr lang="fa-IR" dirty="0">
                <a:cs typeface="B Nazanin" panose="00000400000000000000" pitchFamily="2" charset="-78"/>
              </a:rPr>
              <a:t>11 . ژاپن از طاعون، سیاهزخم و دیگر بیماريها استفاده کرد. چندین کشور دیگر نیز در آزمایشات و برنامههاي توسعه سلاحهاي بیولوژیکی</a:t>
            </a:r>
          </a:p>
          <a:p>
            <a:pPr marL="0" indent="0" algn="r">
              <a:lnSpc>
                <a:spcPct val="150000"/>
              </a:lnSpc>
              <a:buNone/>
            </a:pPr>
            <a:r>
              <a:rPr lang="fa-IR" dirty="0">
                <a:cs typeface="B Nazanin" panose="00000400000000000000" pitchFamily="2" charset="-78"/>
              </a:rPr>
              <a:t>درگیر شدند</a:t>
            </a:r>
            <a:r>
              <a:rPr lang="fa-IR" dirty="0" smtClean="0">
                <a:cs typeface="B Nazanin" panose="00000400000000000000" pitchFamily="2" charset="-78"/>
              </a:rPr>
              <a:t>.</a:t>
            </a:r>
            <a:endParaRPr lang="fa-IR" dirty="0">
              <a:cs typeface="B Nazanin" panose="00000400000000000000" pitchFamily="2" charset="-78"/>
            </a:endParaRPr>
          </a:p>
        </p:txBody>
      </p:sp>
    </p:spTree>
    <p:extLst>
      <p:ext uri="{BB962C8B-B14F-4D97-AF65-F5344CB8AC3E}">
        <p14:creationId xmlns:p14="http://schemas.microsoft.com/office/powerpoint/2010/main" val="3056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385</TotalTime>
  <Words>1604</Words>
  <Application>Microsoft Office PowerPoint</Application>
  <PresentationFormat>Widescreen</PresentationFormat>
  <Paragraphs>173</Paragraphs>
  <Slides>14</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Arial</vt:lpstr>
      <vt:lpstr>B Nazanin</vt:lpstr>
      <vt:lpstr>BMitra</vt:lpstr>
      <vt:lpstr>BMitraBold</vt:lpstr>
      <vt:lpstr>Calibri</vt:lpstr>
      <vt:lpstr>Century Gothic</vt:lpstr>
      <vt:lpstr>Estrangelo Edessa</vt:lpstr>
      <vt:lpstr>Tahoma</vt:lpstr>
      <vt:lpstr>Times New Roman</vt:lpstr>
      <vt:lpstr>Wingdings 3</vt:lpstr>
      <vt:lpstr>Wisp</vt:lpstr>
      <vt:lpstr>بسم الله الرحمن الرحیم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الله الرحمن الرحیم</dc:title>
  <dc:creator>User</dc:creator>
  <cp:lastModifiedBy>User</cp:lastModifiedBy>
  <cp:revision>29</cp:revision>
  <dcterms:created xsi:type="dcterms:W3CDTF">2018-02-10T05:20:33Z</dcterms:created>
  <dcterms:modified xsi:type="dcterms:W3CDTF">2018-03-05T01:36:23Z</dcterms:modified>
</cp:coreProperties>
</file>