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7BF01E-2A47-4231-BE3C-E37DF3F81AA9}" type="datetimeFigureOut">
              <a:rPr lang="en-US" smtClean="0"/>
              <a:t>6/27/2014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7BF01E-2A47-4231-BE3C-E37DF3F81AA9}" type="datetimeFigureOut">
              <a:rPr lang="en-US" smtClean="0"/>
              <a:t>6/27/2014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7BF01E-2A47-4231-BE3C-E37DF3F81AA9}" type="datetimeFigureOut">
              <a:rPr lang="en-US" smtClean="0"/>
              <a:t>6/27/2014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7BF01E-2A47-4231-BE3C-E37DF3F81AA9}" type="datetimeFigureOut">
              <a:rPr lang="en-US" smtClean="0"/>
              <a:t>6/27/2014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7BF01E-2A47-4231-BE3C-E37DF3F81AA9}" type="datetimeFigureOut">
              <a:rPr lang="en-US" smtClean="0"/>
              <a:t>6/27/2014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7BF01E-2A47-4231-BE3C-E37DF3F81AA9}" type="datetimeFigureOut">
              <a:rPr lang="en-US" smtClean="0"/>
              <a:t>6/27/2014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7BF01E-2A47-4231-BE3C-E37DF3F81AA9}" type="datetimeFigureOut">
              <a:rPr lang="en-US" smtClean="0"/>
              <a:t>6/27/2014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7BF01E-2A47-4231-BE3C-E37DF3F81AA9}" type="datetimeFigureOut">
              <a:rPr lang="en-US" smtClean="0"/>
              <a:t>6/27/2014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7BF01E-2A47-4231-BE3C-E37DF3F81AA9}" type="datetimeFigureOut">
              <a:rPr lang="en-US" smtClean="0"/>
              <a:t>6/27/2014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7BF01E-2A47-4231-BE3C-E37DF3F81AA9}" type="datetimeFigureOut">
              <a:rPr lang="en-US" smtClean="0"/>
              <a:t>6/27/2014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7BF01E-2A47-4231-BE3C-E37DF3F81AA9}" type="datetimeFigureOut">
              <a:rPr lang="en-US" smtClean="0"/>
              <a:t>6/27/2014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3485FB-66AE-4648-A89C-5E6C45DF10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7BF01E-2A47-4231-BE3C-E37DF3F81AA9}" type="datetimeFigureOut">
              <a:rPr lang="en-US" smtClean="0"/>
              <a:t>6/27/2014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3485FB-66AE-4648-A89C-5E6C45DF10E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R13.JPG"/>
          <p:cNvPicPr>
            <a:picLocks noChangeAspect="1"/>
          </p:cNvPicPr>
          <p:nvPr/>
        </p:nvPicPr>
        <p:blipFill>
          <a:blip r:embed="rId2"/>
          <a:stretch>
            <a:fillRect/>
          </a:stretch>
        </p:blipFill>
        <p:spPr>
          <a:xfrm>
            <a:off x="-1" y="0"/>
            <a:ext cx="9144001" cy="6858000"/>
          </a:xfrm>
          <a:prstGeom prst="rect">
            <a:avLst/>
          </a:prstGeom>
          <a:ln>
            <a:noFill/>
          </a:ln>
          <a:effectLst>
            <a:glow rad="228600">
              <a:schemeClr val="accent2">
                <a:satMod val="175000"/>
                <a:alpha val="40000"/>
              </a:schemeClr>
            </a:glow>
          </a:effectLst>
        </p:spPr>
      </p:pic>
      <p:sp>
        <p:nvSpPr>
          <p:cNvPr id="12" name="TextBox 11"/>
          <p:cNvSpPr txBox="1"/>
          <p:nvPr/>
        </p:nvSpPr>
        <p:spPr>
          <a:xfrm>
            <a:off x="2428860" y="1071546"/>
            <a:ext cx="4143404" cy="492443"/>
          </a:xfrm>
          <a:prstGeom prst="rect">
            <a:avLst/>
          </a:prstGeom>
          <a:noFill/>
        </p:spPr>
        <p:txBody>
          <a:bodyPr wrap="square" rtlCol="1">
            <a:spAutoFit/>
          </a:bodyPr>
          <a:lstStyle/>
          <a:p>
            <a:pPr algn="ctr"/>
            <a:r>
              <a:rPr lang="fa-IR" sz="2600" b="1" dirty="0" smtClean="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rPr>
              <a:t>دعاي روز </a:t>
            </a:r>
            <a:r>
              <a:rPr lang="fa-IR" sz="2600" b="1" dirty="0" smtClean="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rPr>
              <a:t>اول </a:t>
            </a:r>
            <a:r>
              <a:rPr lang="fa-IR" sz="2600" b="1" dirty="0" smtClean="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rPr>
              <a:t>ماه </a:t>
            </a:r>
            <a:r>
              <a:rPr lang="fa-IR" sz="2600" b="1" dirty="0" smtClean="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rPr>
              <a:t>رمضان</a:t>
            </a:r>
            <a:endParaRPr lang="fa-IR" sz="2600" b="1" dirty="0">
              <a:ln w="10541" cmpd="sng">
                <a:solidFill>
                  <a:srgbClr val="00B050"/>
                </a:solidFill>
                <a:prstDash val="solid"/>
              </a:ln>
              <a:solidFill>
                <a:srgbClr val="00B050"/>
              </a:solidFill>
              <a:effectLst>
                <a:glow rad="63500">
                  <a:schemeClr val="accent3">
                    <a:satMod val="175000"/>
                    <a:alpha val="40000"/>
                  </a:schemeClr>
                </a:glow>
              </a:effectLst>
              <a:cs typeface="B Davat" pitchFamily="2" charset="-78"/>
            </a:endParaRPr>
          </a:p>
        </p:txBody>
      </p:sp>
      <p:sp>
        <p:nvSpPr>
          <p:cNvPr id="13" name="TextBox 12"/>
          <p:cNvSpPr txBox="1"/>
          <p:nvPr/>
        </p:nvSpPr>
        <p:spPr>
          <a:xfrm>
            <a:off x="1357290" y="1610575"/>
            <a:ext cx="6357982" cy="4247317"/>
          </a:xfrm>
          <a:prstGeom prst="rect">
            <a:avLst/>
          </a:prstGeom>
          <a:noFill/>
        </p:spPr>
        <p:txBody>
          <a:bodyPr wrap="square" rtlCol="1">
            <a:spAutoFit/>
          </a:bodyPr>
          <a:lstStyle/>
          <a:p>
            <a:pPr algn="ctr">
              <a:lnSpc>
                <a:spcPct val="150000"/>
              </a:lnSpc>
            </a:pPr>
            <a:r>
              <a:rPr lang="fa-IR"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rPr>
              <a:t>بِسْمِ اللهِ الرَّحْمنِ الرَّحیمِ </a:t>
            </a:r>
            <a:endParaRPr lang="en-US"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endParaRPr>
          </a:p>
          <a:p>
            <a:pPr algn="ctr" rtl="1">
              <a:lnSpc>
                <a:spcPct val="150000"/>
              </a:lnSpc>
            </a:pPr>
            <a:r>
              <a:rPr lang="fa-IR" sz="3600" dirty="0" smtClean="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rPr>
              <a:t>اللَّهُمَّ اجْعَلْ صِيَامِي فِيهِ صِيَامَ الصَّائِمِينَ وَ قِيَامِي فِيهِ قِيَامَ الْقَائِمِينَ وَ نَبِّهْنِي فِيهِ عَنْ نَوْمَةِ الْغَافِلِينَ وَ هَبْ لِي جُرْمِي فِيهِ يَا إِلَهَ الْعَالَمِينَ وَ اعْفُ عَنِّي يَا عَافِيا عَنِ الْمُجْرِمِينَ.</a:t>
            </a:r>
            <a:endParaRPr lang="fa-IR" sz="3600" dirty="0">
              <a:ln>
                <a:solidFill>
                  <a:schemeClr val="accent1">
                    <a:lumMod val="50000"/>
                  </a:schemeClr>
                </a:solidFill>
              </a:ln>
              <a:solidFill>
                <a:schemeClr val="tx2">
                  <a:lumMod val="75000"/>
                </a:schemeClr>
              </a:solidFill>
              <a:effectLst>
                <a:glow rad="101600">
                  <a:schemeClr val="accent1">
                    <a:satMod val="175000"/>
                    <a:alpha val="40000"/>
                  </a:schemeClr>
                </a:glow>
              </a:effectLst>
              <a:cs typeface="B Badr" pitchFamily="2" charset="-78"/>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strVal val="#ppt_w+.3"/>
                                          </p:val>
                                        </p:tav>
                                        <p:tav tm="100000">
                                          <p:val>
                                            <p:strVal val="#ppt_w"/>
                                          </p:val>
                                        </p:tav>
                                      </p:tavLst>
                                    </p:anim>
                                    <p:anim calcmode="lin" valueType="num">
                                      <p:cBhvr>
                                        <p:cTn id="8" dur="2000" fill="hold"/>
                                        <p:tgtEl>
                                          <p:spTgt spid="12"/>
                                        </p:tgtEl>
                                        <p:attrNameLst>
                                          <p:attrName>ppt_h</p:attrName>
                                        </p:attrNameLst>
                                      </p:cBhvr>
                                      <p:tavLst>
                                        <p:tav tm="0">
                                          <p:val>
                                            <p:strVal val="#ppt_h"/>
                                          </p:val>
                                        </p:tav>
                                        <p:tav tm="100000">
                                          <p:val>
                                            <p:strVal val="#ppt_h"/>
                                          </p:val>
                                        </p:tav>
                                      </p:tavLst>
                                    </p:anim>
                                    <p:animEffect transition="in" filter="fade">
                                      <p:cBhvr>
                                        <p:cTn id="9" dur="2000"/>
                                        <p:tgtEl>
                                          <p:spTgt spid="12"/>
                                        </p:tgtEl>
                                      </p:cBhvr>
                                    </p:animEffect>
                                  </p:childTnLst>
                                </p:cTn>
                              </p:par>
                            </p:childTnLst>
                          </p:cTn>
                        </p:par>
                        <p:par>
                          <p:cTn id="10" fill="hold">
                            <p:stCondLst>
                              <p:cond delay="2000"/>
                            </p:stCondLst>
                            <p:childTnLst>
                              <p:par>
                                <p:cTn id="11" presetID="47"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anim calcmode="lin" valueType="num">
                                      <p:cBhvr>
                                        <p:cTn id="14" dur="2000" fill="hold"/>
                                        <p:tgtEl>
                                          <p:spTgt spid="13"/>
                                        </p:tgtEl>
                                        <p:attrNameLst>
                                          <p:attrName>ppt_x</p:attrName>
                                        </p:attrNameLst>
                                      </p:cBhvr>
                                      <p:tavLst>
                                        <p:tav tm="0">
                                          <p:val>
                                            <p:strVal val="#ppt_x"/>
                                          </p:val>
                                        </p:tav>
                                        <p:tav tm="100000">
                                          <p:val>
                                            <p:strVal val="#ppt_x"/>
                                          </p:val>
                                        </p:tav>
                                      </p:tavLst>
                                    </p:anim>
                                    <p:anim calcmode="lin" valueType="num">
                                      <p:cBhvr>
                                        <p:cTn id="15" dur="2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31.JPG"/>
          <p:cNvPicPr>
            <a:picLocks noChangeAspect="1"/>
          </p:cNvPicPr>
          <p:nvPr/>
        </p:nvPicPr>
        <p:blipFill>
          <a:blip r:embed="rId2"/>
          <a:stretch>
            <a:fillRect/>
          </a:stretch>
        </p:blipFill>
        <p:spPr>
          <a:xfrm>
            <a:off x="0" y="0"/>
            <a:ext cx="9098837" cy="6857999"/>
          </a:xfrm>
          <a:prstGeom prst="rect">
            <a:avLst/>
          </a:prstGeom>
        </p:spPr>
      </p:pic>
      <p:sp>
        <p:nvSpPr>
          <p:cNvPr id="5" name="TextBox 4"/>
          <p:cNvSpPr txBox="1"/>
          <p:nvPr/>
        </p:nvSpPr>
        <p:spPr>
          <a:xfrm>
            <a:off x="2428860" y="1409391"/>
            <a:ext cx="4214842" cy="4662815"/>
          </a:xfrm>
          <a:prstGeom prst="rect">
            <a:avLst/>
          </a:prstGeom>
          <a:noFill/>
        </p:spPr>
        <p:txBody>
          <a:bodyPr wrap="square" rtlCol="1">
            <a:spAutoFit/>
          </a:bodyPr>
          <a:lstStyle/>
          <a:p>
            <a:pPr algn="ctr" rtl="1"/>
            <a:r>
              <a:rPr lang="fa-IR" sz="33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خدايا روزه‏ام را در اين ماه روزه روزه‏داران قرار </a:t>
            </a:r>
            <a:r>
              <a:rPr lang="fa-IR" sz="330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ده، و </a:t>
            </a:r>
            <a:r>
              <a:rPr lang="fa-IR" sz="33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شب‏زنده‏دارى‏ام را شب‏زنده‏دارى شب‏زنده‏</a:t>
            </a:r>
            <a:r>
              <a:rPr lang="fa-IR" sz="330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داران، و </a:t>
            </a:r>
            <a:r>
              <a:rPr lang="fa-IR" sz="33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بيدارم كن در آن از خواب بى‏</a:t>
            </a:r>
            <a:r>
              <a:rPr lang="fa-IR" sz="330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خبران، و </a:t>
            </a:r>
            <a:r>
              <a:rPr lang="fa-IR" sz="33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ببخش گناهم را در آن اى معبود </a:t>
            </a:r>
            <a:r>
              <a:rPr lang="fa-IR" sz="330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جهانيان، و </a:t>
            </a:r>
            <a:r>
              <a:rPr lang="fa-IR" sz="33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t>از من درگذر، اى درگذرنده از گنهكاران.</a:t>
            </a:r>
            <a:br>
              <a:rPr lang="fa-IR" sz="3300" dirty="0" smtClean="0">
                <a:ln>
                  <a:solidFill>
                    <a:srgbClr val="C00000"/>
                  </a:solidFill>
                </a:ln>
                <a:solidFill>
                  <a:schemeClr val="accent6">
                    <a:lumMod val="75000"/>
                  </a:schemeClr>
                </a:solidFill>
                <a:effectLst>
                  <a:glow rad="63500">
                    <a:schemeClr val="accent6">
                      <a:satMod val="175000"/>
                      <a:alpha val="40000"/>
                    </a:schemeClr>
                  </a:glow>
                </a:effectLst>
                <a:cs typeface="B Badr" pitchFamily="2" charset="-78"/>
              </a:rPr>
            </a:br>
            <a:endParaRPr lang="fa-IR" sz="3300" dirty="0">
              <a:ln>
                <a:solidFill>
                  <a:srgbClr val="C00000"/>
                </a:solidFill>
              </a:ln>
              <a:solidFill>
                <a:schemeClr val="accent6">
                  <a:lumMod val="75000"/>
                </a:schemeClr>
              </a:solidFill>
              <a:effectLst>
                <a:glow rad="63500">
                  <a:schemeClr val="accent6">
                    <a:satMod val="175000"/>
                    <a:alpha val="40000"/>
                  </a:schemeClr>
                </a:glow>
              </a:effectLst>
              <a:cs typeface="B Bad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108</Words>
  <Application>Microsoft Office PowerPoint</Application>
  <PresentationFormat>On-screen Show (4:3)</PresentationFormat>
  <Paragraphs>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7</dc:creator>
  <cp:lastModifiedBy>7</cp:lastModifiedBy>
  <cp:revision>3</cp:revision>
  <dcterms:created xsi:type="dcterms:W3CDTF">2014-06-27T14:43:09Z</dcterms:created>
  <dcterms:modified xsi:type="dcterms:W3CDTF">2014-06-27T14:51:26Z</dcterms:modified>
</cp:coreProperties>
</file>