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6" r:id="rId2"/>
    <p:sldId id="257" r:id="rId3"/>
    <p:sldId id="258" r:id="rId4"/>
    <p:sldId id="260" r:id="rId5"/>
    <p:sldId id="259" r:id="rId6"/>
    <p:sldId id="269" r:id="rId7"/>
    <p:sldId id="277" r:id="rId8"/>
    <p:sldId id="265" r:id="rId9"/>
    <p:sldId id="264" r:id="rId10"/>
    <p:sldId id="261" r:id="rId11"/>
    <p:sldId id="276" r:id="rId12"/>
    <p:sldId id="275" r:id="rId13"/>
    <p:sldId id="274" r:id="rId14"/>
    <p:sldId id="273" r:id="rId15"/>
    <p:sldId id="272" r:id="rId16"/>
    <p:sldId id="271" r:id="rId17"/>
    <p:sldId id="270" r:id="rId18"/>
    <p:sldId id="279" r:id="rId19"/>
    <p:sldId id="280" r:id="rId20"/>
    <p:sldId id="278" r:id="rId21"/>
    <p:sldId id="263" r:id="rId22"/>
    <p:sldId id="262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4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6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08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75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85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5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7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4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E841D2BF-B946-4519-BA40-B89187960960}" type="datetimeFigureOut">
              <a:rPr lang="en-US" smtClean="0"/>
              <a:t>5/15/2016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F23A917-7817-4A72-A0AC-68DBBEACEB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FF33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ache.org/docs/mod/directive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butterthlies.com" TargetMode="External"/><Relationship Id="rId2" Type="http://schemas.openxmlformats.org/officeDocument/2006/relationships/hyperlink" Target="http://www.butterthlies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ales@butterthlies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192.168.1.51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smtClean="0"/>
              <a:t>Apache Web Server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245301"/>
            <a:ext cx="6651955" cy="3248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1370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dirty="0"/>
              <a:t>Where to Place Your </a:t>
            </a:r>
            <a:r>
              <a:rPr lang="en-US" sz="4000" b="1" dirty="0" smtClean="0"/>
              <a:t>Website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By default, your pages should be placed in the "C:\Program Files\Apache Group\Apache2\</a:t>
            </a:r>
            <a:r>
              <a:rPr lang="en-US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htdocs</a:t>
            </a: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" folder for Apache 2.0 and the "C:\Program Files\Apache Software Foundation\Apache2.2\</a:t>
            </a:r>
            <a:r>
              <a:rPr lang="en-US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htdocs</a:t>
            </a: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" folder for Apache 2.2. When your site is ready, simply delete the existing files in the folder and replace them with those you want to test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l"/>
            <a:r>
              <a:rPr lang="en-US" dirty="0" err="1" smtClean="0"/>
              <a:t>Httpd</a:t>
            </a:r>
            <a:r>
              <a:rPr lang="en-US" dirty="0" smtClean="0"/>
              <a:t> Configuration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839200" cy="4572000"/>
          </a:xfrm>
        </p:spPr>
        <p:txBody>
          <a:bodyPr/>
          <a:lstStyle/>
          <a:p>
            <a:r>
              <a:rPr lang="en-US" sz="2400" dirty="0" smtClean="0"/>
              <a:t>Apache uses a set of directives to tell </a:t>
            </a:r>
            <a:r>
              <a:rPr lang="en-US" sz="2400" dirty="0" err="1" smtClean="0"/>
              <a:t>httpd</a:t>
            </a:r>
            <a:r>
              <a:rPr lang="en-US" sz="2400" dirty="0" smtClean="0"/>
              <a:t> how the web site should be configured. </a:t>
            </a:r>
            <a:r>
              <a:rPr lang="en-US" sz="2400" dirty="0" smtClean="0">
                <a:hlinkClick r:id="rId2"/>
              </a:rPr>
              <a:t>http://www.apache.org/docs/mod/directives.html</a:t>
            </a:r>
            <a:endParaRPr lang="en-US" sz="2400" dirty="0" smtClean="0"/>
          </a:p>
          <a:p>
            <a:pPr>
              <a:buNone/>
            </a:pPr>
            <a:r>
              <a:rPr lang="en-US" sz="2400" b="1" dirty="0" smtClean="0"/>
              <a:t>Each Apache configuration directive is described using a common format that looks like this: 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/>
              <a:t>     Syntax: directive-name some </a:t>
            </a:r>
            <a:r>
              <a:rPr lang="en-US" sz="2400" b="1" dirty="0" err="1" smtClean="0"/>
              <a:t>args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b="1" dirty="0" smtClean="0"/>
              <a:t>     Default: directive-name default-value </a:t>
            </a:r>
          </a:p>
          <a:p>
            <a:pPr>
              <a:buNone/>
            </a:pPr>
            <a:r>
              <a:rPr lang="en-US" sz="2400" b="1" dirty="0" smtClean="0"/>
              <a:t>     Context: context-list </a:t>
            </a:r>
          </a:p>
          <a:p>
            <a:pPr>
              <a:buNone/>
            </a:pPr>
            <a:r>
              <a:rPr lang="en-US" sz="2400" b="1" dirty="0" smtClean="0"/>
              <a:t>     Override: override </a:t>
            </a:r>
          </a:p>
          <a:p>
            <a:pPr>
              <a:buNone/>
            </a:pPr>
            <a:r>
              <a:rPr lang="en-US" sz="2400" b="1" dirty="0" smtClean="0"/>
              <a:t>     Status: status </a:t>
            </a:r>
          </a:p>
          <a:p>
            <a:pPr>
              <a:buNone/>
            </a:pPr>
            <a:r>
              <a:rPr lang="en-US" sz="2400" b="1" dirty="0" smtClean="0"/>
              <a:t>     Module: module-name </a:t>
            </a:r>
          </a:p>
          <a:p>
            <a:pPr>
              <a:buNone/>
            </a:pPr>
            <a:r>
              <a:rPr lang="en-US" sz="2400" b="1" dirty="0" smtClean="0"/>
              <a:t>     Compatibility: compatibility notes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2047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Block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/>
          <a:lstStyle/>
          <a:p>
            <a:r>
              <a:rPr lang="en-US" sz="2800" dirty="0" smtClean="0"/>
              <a:t>Directives that limit the application of other directives.</a:t>
            </a:r>
          </a:p>
          <a:p>
            <a:r>
              <a:rPr lang="en-US" sz="2800" dirty="0" smtClean="0"/>
              <a:t>Specify by a group  like a tag section in html.</a:t>
            </a:r>
          </a:p>
          <a:p>
            <a:r>
              <a:rPr lang="en-US" sz="2800" dirty="0" smtClean="0"/>
              <a:t>&lt;</a:t>
            </a:r>
            <a:r>
              <a:rPr lang="en-US" sz="2800" dirty="0" err="1" smtClean="0"/>
              <a:t>VirtualHost</a:t>
            </a:r>
            <a:r>
              <a:rPr lang="en-US" sz="2800" dirty="0" smtClean="0"/>
              <a:t> host[:port]&gt;</a:t>
            </a:r>
            <a:br>
              <a:rPr lang="en-US" sz="2800" dirty="0" smtClean="0"/>
            </a:br>
            <a:r>
              <a:rPr lang="en-US" sz="2800" dirty="0" smtClean="0"/>
              <a:t>...</a:t>
            </a:r>
            <a:br>
              <a:rPr lang="en-US" sz="2800" dirty="0" smtClean="0"/>
            </a:br>
            <a:r>
              <a:rPr lang="en-US" sz="2800" dirty="0" smtClean="0"/>
              <a:t>&lt;/</a:t>
            </a:r>
            <a:r>
              <a:rPr lang="en-US" sz="2800" dirty="0" err="1" smtClean="0"/>
              <a:t>VirtualHost</a:t>
            </a:r>
            <a:r>
              <a:rPr lang="en-US" sz="2800" dirty="0" smtClean="0"/>
              <a:t>&gt;</a:t>
            </a:r>
          </a:p>
          <a:p>
            <a:r>
              <a:rPr lang="en-US" sz="2800" dirty="0" smtClean="0"/>
              <a:t>&lt;</a:t>
            </a:r>
            <a:r>
              <a:rPr lang="en-US" sz="2800" dirty="0" err="1" smtClean="0"/>
              <a:t>VirtualHost</a:t>
            </a:r>
            <a:r>
              <a:rPr lang="en-US" sz="2800" dirty="0" smtClean="0"/>
              <a:t>…&gt;&lt;Directory </a:t>
            </a:r>
            <a:r>
              <a:rPr lang="en-US" sz="2800" dirty="0" err="1" smtClean="0"/>
              <a:t>dir</a:t>
            </a:r>
            <a:r>
              <a:rPr lang="en-US" sz="2800" dirty="0" smtClean="0"/>
              <a:t>&gt;, &lt;Files file&gt;, &lt;Location URL&gt; in ascending order of authority. &lt;Location&gt; can overwrite others.</a:t>
            </a:r>
          </a:p>
          <a:p>
            <a:r>
              <a:rPr lang="en-US" sz="2800" dirty="0" err="1" smtClean="0"/>
              <a:t>dir</a:t>
            </a:r>
            <a:r>
              <a:rPr lang="en-US" sz="2800" dirty="0" smtClean="0"/>
              <a:t>, file, URL can specify  using wildcards and full regular expressions preceded by “~”</a:t>
            </a:r>
          </a:p>
        </p:txBody>
      </p:sp>
    </p:spTree>
    <p:extLst>
      <p:ext uri="{BB962C8B-B14F-4D97-AF65-F5344CB8AC3E}">
        <p14:creationId xmlns:p14="http://schemas.microsoft.com/office/powerpoint/2010/main" val="4248128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List of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4572000"/>
          </a:xfrm>
        </p:spPr>
        <p:txBody>
          <a:bodyPr/>
          <a:lstStyle/>
          <a:p>
            <a:r>
              <a:rPr lang="en-US" sz="2600" dirty="0" smtClean="0"/>
              <a:t>User, Group: specify user and group that </a:t>
            </a:r>
            <a:r>
              <a:rPr lang="en-US" sz="2600" dirty="0" err="1" smtClean="0"/>
              <a:t>httpd</a:t>
            </a:r>
            <a:r>
              <a:rPr lang="en-US" sz="2600" dirty="0" smtClean="0"/>
              <a:t> runs on.</a:t>
            </a:r>
          </a:p>
          <a:p>
            <a:r>
              <a:rPr lang="en-US" sz="2600" dirty="0" err="1" smtClean="0"/>
              <a:t>ServerName</a:t>
            </a:r>
            <a:r>
              <a:rPr lang="en-US" sz="2600" dirty="0" smtClean="0"/>
              <a:t>: hostname of server</a:t>
            </a:r>
          </a:p>
          <a:p>
            <a:r>
              <a:rPr lang="en-US" sz="2600" dirty="0" err="1" smtClean="0"/>
              <a:t>ResourceConfig</a:t>
            </a:r>
            <a:r>
              <a:rPr lang="en-US" sz="2600" dirty="0" smtClean="0"/>
              <a:t>, </a:t>
            </a:r>
            <a:r>
              <a:rPr lang="en-US" sz="2600" dirty="0" err="1" smtClean="0"/>
              <a:t>AccessConfig</a:t>
            </a:r>
            <a:r>
              <a:rPr lang="en-US" sz="2600" dirty="0" smtClean="0"/>
              <a:t>: for reading additional related directives. Can be disabled by /</a:t>
            </a:r>
            <a:r>
              <a:rPr lang="en-US" sz="2600" dirty="0" err="1" smtClean="0"/>
              <a:t>dev</a:t>
            </a:r>
            <a:r>
              <a:rPr lang="en-US" sz="2600" dirty="0" smtClean="0"/>
              <a:t>/null as value</a:t>
            </a:r>
          </a:p>
          <a:p>
            <a:r>
              <a:rPr lang="en-US" sz="2600" dirty="0" smtClean="0"/>
              <a:t>Listen: specify the port </a:t>
            </a:r>
            <a:r>
              <a:rPr lang="en-US" sz="2600" dirty="0" err="1" smtClean="0"/>
              <a:t>httpd</a:t>
            </a:r>
            <a:r>
              <a:rPr lang="en-US" sz="2600" dirty="0" smtClean="0"/>
              <a:t> run on  (Port directive is deprecated)</a:t>
            </a:r>
          </a:p>
          <a:p>
            <a:r>
              <a:rPr lang="en-US" sz="2600" dirty="0" err="1" smtClean="0"/>
              <a:t>ServerAdmin:</a:t>
            </a:r>
            <a:r>
              <a:rPr lang="en-US" sz="2600" b="1" dirty="0" err="1" smtClean="0"/>
              <a:t>email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addr</a:t>
            </a:r>
            <a:r>
              <a:rPr lang="en-US" sz="2600" b="1" dirty="0" smtClean="0"/>
              <a:t>. for browser to do automatic replies.</a:t>
            </a:r>
          </a:p>
          <a:p>
            <a:r>
              <a:rPr lang="en-US" sz="2600" dirty="0" err="1" smtClean="0"/>
              <a:t>DocumentRoot</a:t>
            </a:r>
            <a:r>
              <a:rPr lang="en-US" sz="2600" dirty="0" smtClean="0"/>
              <a:t>:</a:t>
            </a:r>
          </a:p>
          <a:p>
            <a:r>
              <a:rPr lang="en-US" sz="2600" dirty="0" err="1" smtClean="0"/>
              <a:t>TransferLog</a:t>
            </a:r>
            <a:r>
              <a:rPr lang="en-US" sz="2600" dirty="0" smtClean="0"/>
              <a:t>, </a:t>
            </a:r>
            <a:r>
              <a:rPr lang="en-US" sz="2600" dirty="0" err="1" smtClean="0"/>
              <a:t>ErrorLog</a:t>
            </a:r>
            <a:r>
              <a:rPr lang="en-US" sz="2600" dirty="0" smtClean="0"/>
              <a:t>, </a:t>
            </a:r>
            <a:r>
              <a:rPr lang="en-US" sz="2600" dirty="0" err="1" smtClean="0"/>
              <a:t>PidFile</a:t>
            </a:r>
            <a:r>
              <a:rPr lang="en-US" sz="2600" dirty="0" smtClean="0"/>
              <a:t>: where </a:t>
            </a:r>
            <a:r>
              <a:rPr lang="en-US" sz="2600" dirty="0" err="1" smtClean="0"/>
              <a:t>access,error</a:t>
            </a:r>
            <a:r>
              <a:rPr lang="en-US" sz="2600" dirty="0" smtClean="0"/>
              <a:t> logs, </a:t>
            </a:r>
            <a:r>
              <a:rPr lang="en-US" sz="2600" dirty="0" err="1" smtClean="0"/>
              <a:t>httpd.pid</a:t>
            </a:r>
            <a:r>
              <a:rPr lang="en-US" sz="2600" dirty="0" smtClean="0"/>
              <a:t> should  be located. Can be file or pipe “|</a:t>
            </a:r>
            <a:r>
              <a:rPr lang="en-US" sz="2600" dirty="0" err="1" smtClean="0"/>
              <a:t>rotatelogs</a:t>
            </a:r>
            <a:r>
              <a:rPr lang="en-US" sz="2600" dirty="0" smtClean="0"/>
              <a:t>”</a:t>
            </a:r>
            <a:br>
              <a:rPr lang="en-US" sz="2600" dirty="0" smtClean="0"/>
            </a:br>
            <a:r>
              <a:rPr lang="en-US" sz="2600" dirty="0" smtClean="0"/>
              <a:t>The file  is relative to the server root directory</a:t>
            </a:r>
            <a:br>
              <a:rPr lang="en-US" sz="2600" dirty="0" smtClean="0"/>
            </a:br>
            <a:r>
              <a:rPr lang="en-US" sz="2600" dirty="0" smtClean="0"/>
              <a:t>(specified in </a:t>
            </a:r>
            <a:r>
              <a:rPr lang="en-US" sz="2600" dirty="0" err="1" smtClean="0"/>
              <a:t>httpd</a:t>
            </a:r>
            <a:r>
              <a:rPr lang="en-US" sz="2600" dirty="0" smtClean="0"/>
              <a:t> -d &lt;server root&gt; or /</a:t>
            </a:r>
            <a:r>
              <a:rPr lang="en-US" sz="2600" dirty="0" err="1" smtClean="0"/>
              <a:t>usr</a:t>
            </a:r>
            <a:r>
              <a:rPr lang="en-US" sz="2600" dirty="0" smtClean="0"/>
              <a:t>/local/</a:t>
            </a:r>
            <a:r>
              <a:rPr lang="en-US" sz="2600" dirty="0" err="1" smtClean="0"/>
              <a:t>etc</a:t>
            </a:r>
            <a:r>
              <a:rPr lang="en-US" sz="2600" dirty="0" smtClean="0"/>
              <a:t>/</a:t>
            </a:r>
            <a:r>
              <a:rPr lang="en-US" sz="2600" dirty="0" err="1" smtClean="0"/>
              <a:t>httpd</a:t>
            </a:r>
            <a:r>
              <a:rPr lang="en-US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42451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Performance Related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715000"/>
          </a:xfrm>
        </p:spPr>
        <p:txBody>
          <a:bodyPr/>
          <a:lstStyle/>
          <a:p>
            <a:pPr>
              <a:defRPr/>
            </a:pPr>
            <a:r>
              <a:rPr lang="en-US" sz="2200" dirty="0" err="1"/>
              <a:t>KeepAlive</a:t>
            </a:r>
            <a:r>
              <a:rPr lang="en-US" sz="2200" dirty="0"/>
              <a:t> [</a:t>
            </a:r>
            <a:r>
              <a:rPr lang="en-US" sz="2200" dirty="0" err="1"/>
              <a:t>on|off</a:t>
            </a:r>
            <a:r>
              <a:rPr lang="en-US" sz="2200" dirty="0"/>
              <a:t>](on): keep connection alive for n requests before terminate provided they come in before timeout.  n is defined in </a:t>
            </a:r>
            <a:br>
              <a:rPr lang="en-US" sz="2200" dirty="0"/>
            </a:br>
            <a:r>
              <a:rPr lang="en-US" sz="2200" dirty="0" err="1"/>
              <a:t>MaxKeepAliveRequests</a:t>
            </a:r>
            <a:r>
              <a:rPr lang="en-US" sz="2200" dirty="0"/>
              <a:t> &lt;n&gt;(100) directive</a:t>
            </a:r>
          </a:p>
          <a:p>
            <a:pPr>
              <a:defRPr/>
            </a:pPr>
            <a:r>
              <a:rPr lang="en-US" sz="2200" dirty="0" err="1"/>
              <a:t>KeepAliveTimeout</a:t>
            </a:r>
            <a:r>
              <a:rPr lang="en-US" sz="2200" dirty="0"/>
              <a:t> &lt;n&gt;(15): wait for the next request for n seconds before terminate the connections.</a:t>
            </a:r>
          </a:p>
          <a:p>
            <a:pPr>
              <a:defRPr/>
            </a:pPr>
            <a:r>
              <a:rPr lang="en-US" sz="2200" dirty="0"/>
              <a:t>Timeout &lt;n&gt;(300):  max. time in sec for a block data.</a:t>
            </a:r>
          </a:p>
          <a:p>
            <a:pPr>
              <a:defRPr/>
            </a:pPr>
            <a:r>
              <a:rPr lang="en-US" sz="2200" dirty="0" err="1"/>
              <a:t>HostNameLookups</a:t>
            </a:r>
            <a:r>
              <a:rPr lang="en-US" sz="2200" dirty="0"/>
              <a:t> [</a:t>
            </a:r>
            <a:r>
              <a:rPr lang="en-US" sz="2200" u="sng" dirty="0" err="1"/>
              <a:t>on</a:t>
            </a:r>
            <a:r>
              <a:rPr lang="en-US" sz="2200" dirty="0" err="1"/>
              <a:t>|off|double</a:t>
            </a:r>
            <a:r>
              <a:rPr lang="en-US" sz="2200" dirty="0"/>
              <a:t>](off): do reverse DNS lookup for logging the domain name of the request.</a:t>
            </a:r>
          </a:p>
          <a:p>
            <a:pPr>
              <a:defRPr/>
            </a:pPr>
            <a:r>
              <a:rPr lang="en-US" sz="2200" dirty="0" err="1"/>
              <a:t>MaxClients</a:t>
            </a:r>
            <a:r>
              <a:rPr lang="en-US" sz="2200" dirty="0"/>
              <a:t>  &lt;n&gt;(256): the limit of # of simultaneous requests (hence the # of child processes).</a:t>
            </a:r>
          </a:p>
          <a:p>
            <a:pPr>
              <a:defRPr/>
            </a:pPr>
            <a:r>
              <a:rPr lang="en-US" sz="2200" dirty="0" err="1"/>
              <a:t>MaxRequestsPerChild</a:t>
            </a:r>
            <a:r>
              <a:rPr lang="en-US" sz="2200" dirty="0"/>
              <a:t> &lt;n&gt;(0): Spare(child) server dies after &lt;n&gt; requests, avoid </a:t>
            </a:r>
            <a:r>
              <a:rPr lang="en-US" sz="2200" dirty="0" err="1"/>
              <a:t>mem</a:t>
            </a:r>
            <a:r>
              <a:rPr lang="en-US" sz="2200" dirty="0"/>
              <a:t> leak.  0 mean infinite requests. </a:t>
            </a:r>
          </a:p>
          <a:p>
            <a:pPr>
              <a:defRPr/>
            </a:pPr>
            <a:r>
              <a:rPr lang="en-US" sz="2200" dirty="0"/>
              <a:t>Min/</a:t>
            </a:r>
            <a:r>
              <a:rPr lang="en-US" sz="2200" dirty="0" err="1"/>
              <a:t>MaxSpareServers</a:t>
            </a:r>
            <a:r>
              <a:rPr lang="en-US" sz="2200" dirty="0"/>
              <a:t> &lt;n&gt;(5/10): # of Idle child servers</a:t>
            </a:r>
          </a:p>
          <a:p>
            <a:pPr>
              <a:defRPr/>
            </a:pPr>
            <a:r>
              <a:rPr lang="en-US" sz="2200" dirty="0" err="1"/>
              <a:t>StartServers</a:t>
            </a:r>
            <a:r>
              <a:rPr lang="en-US" sz="2200" dirty="0"/>
              <a:t> &lt;n&gt;(5): sets the number of child server processes created on startup</a:t>
            </a:r>
          </a:p>
        </p:txBody>
      </p:sp>
    </p:spTree>
    <p:extLst>
      <p:ext uri="{BB962C8B-B14F-4D97-AF65-F5344CB8AC3E}">
        <p14:creationId xmlns:p14="http://schemas.microsoft.com/office/powerpoint/2010/main" val="35895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6927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Web Hosting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334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000" dirty="0" smtClean="0"/>
              <a:t>There are a few way we can host a web site: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Named-based Virtual Hosting     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IP-based Virtual Hosting</a:t>
            </a:r>
          </a:p>
          <a:p>
            <a:pPr lvl="1">
              <a:lnSpc>
                <a:spcPct val="70000"/>
              </a:lnSpc>
            </a:pPr>
            <a:r>
              <a:rPr lang="en-US" sz="2000" dirty="0" smtClean="0"/>
              <a:t>Virtual Machine Virtual Hosting</a:t>
            </a:r>
          </a:p>
          <a:p>
            <a:pPr>
              <a:lnSpc>
                <a:spcPct val="70000"/>
              </a:lnSpc>
            </a:pPr>
            <a:r>
              <a:rPr lang="en-US" sz="2000" dirty="0" smtClean="0"/>
              <a:t>Name-based Virtual Hosting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A set of hostnames </a:t>
            </a:r>
            <a:r>
              <a:rPr lang="en-US" sz="1800" dirty="0" smtClean="0">
                <a:solidFill>
                  <a:srgbClr val="FF0000"/>
                </a:solidFill>
              </a:rPr>
              <a:t>shared the same IP address</a:t>
            </a:r>
            <a:r>
              <a:rPr lang="en-US" sz="1800" dirty="0" smtClean="0"/>
              <a:t> (similar to alias)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utilize the HOST: meta header in http request (browser fill in the hostname) to distinguish different web site.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Each hostname will have its own site configuration, document root.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Require either the set of hostnames are registered DNS names or the client machines need to configure their </a:t>
            </a:r>
            <a:r>
              <a:rPr lang="en-US" sz="1800" dirty="0" err="1" smtClean="0"/>
              <a:t>ip</a:t>
            </a:r>
            <a:r>
              <a:rPr lang="en-US" sz="1800" dirty="0" smtClean="0"/>
              <a:t> addresses mapping in </a:t>
            </a:r>
            <a:r>
              <a:rPr lang="en-US" sz="1800" dirty="0" err="1" smtClean="0"/>
              <a:t>hostfiles</a:t>
            </a:r>
            <a:r>
              <a:rPr lang="en-US" sz="1800" dirty="0" smtClean="0"/>
              <a:t> such as /</a:t>
            </a:r>
            <a:r>
              <a:rPr lang="en-US" sz="1800" dirty="0" err="1" smtClean="0"/>
              <a:t>etc</a:t>
            </a:r>
            <a:r>
              <a:rPr lang="en-US" sz="1800" dirty="0" smtClean="0"/>
              <a:t>/hosts (Unix) or </a:t>
            </a:r>
            <a:r>
              <a:rPr lang="en-US" sz="2000" dirty="0" smtClean="0"/>
              <a:t>C:\WINDOWS\system32\drivers\etc\hosts (Windows)</a:t>
            </a:r>
          </a:p>
          <a:p>
            <a:pPr>
              <a:lnSpc>
                <a:spcPct val="70000"/>
              </a:lnSpc>
            </a:pPr>
            <a:r>
              <a:rPr lang="en-US" sz="2000" dirty="0" smtClean="0"/>
              <a:t>IP-based virtual Hosting: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Require a unique IP address for each virtual hosting site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Use IP </a:t>
            </a:r>
            <a:r>
              <a:rPr lang="en-US" sz="1800" dirty="0" err="1" smtClean="0"/>
              <a:t>alieas</a:t>
            </a:r>
            <a:r>
              <a:rPr lang="en-US" sz="1800" dirty="0" smtClean="0"/>
              <a:t> to configure the same Network Interface Card (NIC) to listen to different IP address, e.g., </a:t>
            </a:r>
            <a:r>
              <a:rPr lang="en-US" sz="1800" dirty="0" err="1" smtClean="0"/>
              <a:t>ifconfig</a:t>
            </a:r>
            <a:r>
              <a:rPr lang="en-US" sz="1800" dirty="0" smtClean="0"/>
              <a:t> eth0</a:t>
            </a:r>
            <a:r>
              <a:rPr lang="en-US" sz="1800" dirty="0" smtClean="0">
                <a:solidFill>
                  <a:srgbClr val="FFFF00"/>
                </a:solidFill>
              </a:rPr>
              <a:t>:1</a:t>
            </a:r>
            <a:r>
              <a:rPr lang="en-US" sz="1800" dirty="0" smtClean="0"/>
              <a:t> 128.198.160.33</a:t>
            </a:r>
          </a:p>
          <a:p>
            <a:pPr lvl="1">
              <a:lnSpc>
                <a:spcPct val="70000"/>
              </a:lnSpc>
            </a:pPr>
            <a:r>
              <a:rPr lang="en-US" sz="1800" dirty="0" smtClean="0"/>
              <a:t>Some Unix system sets limit on how many IP aliases can be supported. </a:t>
            </a:r>
          </a:p>
          <a:p>
            <a:pPr>
              <a:lnSpc>
                <a:spcPct val="70000"/>
              </a:lnSpc>
            </a:pPr>
            <a:r>
              <a:rPr lang="en-US" sz="2000" dirty="0" smtClean="0"/>
              <a:t>Use &lt;</a:t>
            </a:r>
            <a:r>
              <a:rPr lang="en-US" sz="2000" dirty="0" err="1" smtClean="0"/>
              <a:t>VirtualHost</a:t>
            </a:r>
            <a:r>
              <a:rPr lang="en-US" sz="2000" dirty="0" smtClean="0"/>
              <a:t> hostname[:port]&gt; block directives</a:t>
            </a:r>
          </a:p>
          <a:p>
            <a:pPr>
              <a:lnSpc>
                <a:spcPct val="70000"/>
              </a:lnSpc>
            </a:pPr>
            <a:r>
              <a:rPr lang="en-US" sz="2000" dirty="0" smtClean="0"/>
              <a:t>Specify </a:t>
            </a:r>
            <a:r>
              <a:rPr lang="en-US" sz="2000" dirty="0" err="1" smtClean="0"/>
              <a:t>ServerAdmin</a:t>
            </a:r>
            <a:r>
              <a:rPr lang="en-US" sz="2000" dirty="0" smtClean="0"/>
              <a:t>, </a:t>
            </a:r>
            <a:r>
              <a:rPr lang="en-US" sz="2000" dirty="0" err="1" smtClean="0"/>
              <a:t>DocumentRoot</a:t>
            </a:r>
            <a:r>
              <a:rPr lang="en-US" sz="2000" dirty="0" smtClean="0"/>
              <a:t>, </a:t>
            </a:r>
            <a:r>
              <a:rPr lang="en-US" sz="2000" dirty="0" err="1" smtClean="0"/>
              <a:t>ServerName</a:t>
            </a:r>
            <a:r>
              <a:rPr lang="en-US" sz="2000" dirty="0" smtClean="0"/>
              <a:t>,  </a:t>
            </a:r>
            <a:r>
              <a:rPr lang="en-US" sz="2000" dirty="0" err="1" smtClean="0"/>
              <a:t>ErrorLog</a:t>
            </a:r>
            <a:r>
              <a:rPr lang="en-US" sz="2000" dirty="0" smtClean="0"/>
              <a:t>, </a:t>
            </a:r>
            <a:r>
              <a:rPr lang="en-US" sz="2000" dirty="0" err="1" smtClean="0"/>
              <a:t>TransferLog</a:t>
            </a:r>
            <a:r>
              <a:rPr lang="en-US" sz="2000" dirty="0" smtClean="0"/>
              <a:t> for individual VH</a:t>
            </a:r>
          </a:p>
        </p:txBody>
      </p:sp>
    </p:spTree>
    <p:extLst>
      <p:ext uri="{BB962C8B-B14F-4D97-AF65-F5344CB8AC3E}">
        <p14:creationId xmlns:p14="http://schemas.microsoft.com/office/powerpoint/2010/main" val="3593461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152400"/>
            <a:ext cx="8839200" cy="1295400"/>
          </a:xfrm>
        </p:spPr>
        <p:txBody>
          <a:bodyPr/>
          <a:lstStyle/>
          <a:p>
            <a:r>
              <a:rPr lang="en-US" sz="4000" dirty="0" smtClean="0"/>
              <a:t>Virtual Machine Based Virtual Hosting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r>
              <a:rPr lang="en-US" sz="2400" dirty="0" smtClean="0">
                <a:latin typeface="Arial" charset="0"/>
              </a:rPr>
              <a:t>With Virtual Machine (</a:t>
            </a:r>
            <a:r>
              <a:rPr lang="en-US" sz="2400" dirty="0" err="1" smtClean="0">
                <a:latin typeface="Arial" charset="0"/>
              </a:rPr>
              <a:t>VMWare</a:t>
            </a:r>
            <a:r>
              <a:rPr lang="en-US" sz="2400" dirty="0" smtClean="0">
                <a:latin typeface="Arial" charset="0"/>
              </a:rPr>
              <a:t>/VPC).  We can configure a virtual machine for each web site. This gives each site total control of the OS of the virtual machine.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We can graceful shutdown/restart individual web site (for maintenance/configuration/software updates). </a:t>
            </a:r>
          </a:p>
          <a:p>
            <a:pPr lvl="1"/>
            <a:r>
              <a:rPr lang="en-US" dirty="0" smtClean="0"/>
              <a:t>We cannot graceful shutdown and restart individual name-based or IP-based virtual hosting web sites.  They share the same Apache </a:t>
            </a:r>
            <a:r>
              <a:rPr lang="en-US" dirty="0" err="1" smtClean="0"/>
              <a:t>httpd</a:t>
            </a:r>
            <a:r>
              <a:rPr lang="en-US" dirty="0" smtClean="0"/>
              <a:t>, OS, and related software packages.</a:t>
            </a:r>
          </a:p>
          <a:p>
            <a:r>
              <a:rPr lang="en-US" sz="2400" dirty="0" smtClean="0"/>
              <a:t>We can configure different software package, OS for each individual web sites.</a:t>
            </a:r>
          </a:p>
          <a:p>
            <a:r>
              <a:rPr lang="en-US" sz="2400" dirty="0" smtClean="0"/>
              <a:t>Allow total control for the admin of the web site (root privilege, user creation,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Disadvantage: Require more resource (memory, Disk).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240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1295400"/>
          </a:xfrm>
        </p:spPr>
        <p:txBody>
          <a:bodyPr/>
          <a:lstStyle/>
          <a:p>
            <a:pPr algn="l"/>
            <a:r>
              <a:rPr lang="en-US" dirty="0" err="1" smtClean="0"/>
              <a:t>Site.Virtual</a:t>
            </a:r>
            <a:r>
              <a:rPr lang="en-US" dirty="0" smtClean="0"/>
              <a:t>/Name-based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/>
          <a:lstStyle/>
          <a:p>
            <a:r>
              <a:rPr lang="en-US" sz="2400" dirty="0" smtClean="0"/>
              <a:t>cd  /</a:t>
            </a:r>
            <a:r>
              <a:rPr lang="en-US" sz="2400" dirty="0" err="1" smtClean="0"/>
              <a:t>mpc</a:t>
            </a:r>
            <a:r>
              <a:rPr lang="en-US" sz="2400" dirty="0" smtClean="0"/>
              <a:t>/home/&lt;login&gt;/sites/</a:t>
            </a:r>
            <a:r>
              <a:rPr lang="en-US" sz="2400" dirty="0" err="1" smtClean="0"/>
              <a:t>site.virtual</a:t>
            </a:r>
            <a:r>
              <a:rPr lang="en-US" sz="2400" dirty="0" smtClean="0"/>
              <a:t>/Name-based</a:t>
            </a:r>
          </a:p>
          <a:p>
            <a:r>
              <a:rPr lang="en-US" sz="2400" dirty="0" smtClean="0"/>
              <a:t>edit the </a:t>
            </a:r>
            <a:r>
              <a:rPr lang="en-US" sz="2400" dirty="0" err="1" smtClean="0"/>
              <a:t>httpd.conf</a:t>
            </a:r>
            <a:r>
              <a:rPr lang="en-US" sz="2400" dirty="0" smtClean="0"/>
              <a:t> in </a:t>
            </a:r>
            <a:r>
              <a:rPr lang="en-US" sz="2400" dirty="0" err="1" smtClean="0"/>
              <a:t>conf</a:t>
            </a:r>
            <a:r>
              <a:rPr lang="en-US" sz="2400" dirty="0" smtClean="0"/>
              <a:t> directory:</a:t>
            </a:r>
          </a:p>
          <a:p>
            <a:r>
              <a:rPr lang="en-US" sz="2400" dirty="0" err="1" smtClean="0"/>
              <a:t>NameVirtualHost</a:t>
            </a:r>
            <a:r>
              <a:rPr lang="en-US" sz="2400" dirty="0" smtClean="0"/>
              <a:t> 192.168.123.2 </a:t>
            </a:r>
            <a:r>
              <a:rPr lang="en-US" sz="2400" dirty="0" smtClean="0">
                <a:sym typeface="Wingdings" charset="2"/>
              </a:rPr>
              <a:t>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err="1" smtClean="0">
                <a:solidFill>
                  <a:srgbClr val="66FF33"/>
                </a:solidFill>
              </a:rPr>
              <a:t>NameVirtualHost</a:t>
            </a:r>
            <a:r>
              <a:rPr lang="en-US" sz="2400" dirty="0" smtClean="0">
                <a:solidFill>
                  <a:srgbClr val="66FF33"/>
                </a:solidFill>
              </a:rPr>
              <a:t> 128.198.192.182</a:t>
            </a:r>
            <a:br>
              <a:rPr lang="en-US" sz="2400" dirty="0" smtClean="0">
                <a:solidFill>
                  <a:srgbClr val="66FF33"/>
                </a:solidFill>
              </a:rPr>
            </a:br>
            <a:r>
              <a:rPr lang="en-US" sz="2400" dirty="0" smtClean="0">
                <a:solidFill>
                  <a:srgbClr val="66FF33"/>
                </a:solidFill>
              </a:rPr>
              <a:t>Port 8&lt;last 3 digits of SS#&gt;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VirtualHost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www.butterthlies.com</a:t>
            </a:r>
            <a:r>
              <a:rPr lang="en-US" sz="2400" dirty="0" smtClean="0"/>
              <a:t>&gt; </a:t>
            </a:r>
            <a:r>
              <a:rPr lang="en-US" sz="2400" dirty="0" smtClean="0">
                <a:sym typeface="Wingdings" charset="2"/>
              </a:rPr>
              <a:t>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&lt;</a:t>
            </a:r>
            <a:r>
              <a:rPr lang="en-US" sz="2400" dirty="0" err="1" smtClean="0">
                <a:solidFill>
                  <a:srgbClr val="66FF33"/>
                </a:solidFill>
                <a:sym typeface="Wingdings" charset="2"/>
              </a:rPr>
              <a:t>VirtualHost</a:t>
            </a: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 </a:t>
            </a:r>
            <a:r>
              <a:rPr lang="en-US" sz="2400" dirty="0" err="1" smtClean="0">
                <a:solidFill>
                  <a:srgbClr val="66FF33"/>
                </a:solidFill>
                <a:sym typeface="Wingdings" charset="2"/>
              </a:rPr>
              <a:t>bilbo.uccs.edu:portno</a:t>
            </a: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&gt;</a:t>
            </a:r>
            <a:br>
              <a:rPr lang="en-US" sz="2400" dirty="0" smtClean="0">
                <a:solidFill>
                  <a:srgbClr val="66FF33"/>
                </a:solidFill>
                <a:sym typeface="Wingdings" charset="2"/>
              </a:rPr>
            </a:br>
            <a:r>
              <a:rPr lang="en-US" sz="2400" dirty="0" smtClean="0">
                <a:sym typeface="Wingdings" charset="2"/>
              </a:rPr>
              <a:t>Here </a:t>
            </a:r>
            <a:r>
              <a:rPr lang="en-US" sz="2400" dirty="0" err="1" smtClean="0">
                <a:sym typeface="Wingdings" charset="2"/>
              </a:rPr>
              <a:t>portno</a:t>
            </a:r>
            <a:r>
              <a:rPr lang="en-US" sz="2400" dirty="0" smtClean="0">
                <a:sym typeface="Wingdings" charset="2"/>
              </a:rPr>
              <a:t> is 8&lt;last 3 digits of your SS#&gt;</a:t>
            </a:r>
            <a:endParaRPr lang="en-US" sz="2400" dirty="0" smtClean="0"/>
          </a:p>
          <a:p>
            <a:r>
              <a:rPr lang="en-US" sz="2400" dirty="0" err="1" smtClean="0"/>
              <a:t>ServerAdmin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3"/>
              </a:rPr>
              <a:t>sales@butterthlies.com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charset="2"/>
              </a:rPr>
              <a:t> 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err="1" smtClean="0">
                <a:solidFill>
                  <a:srgbClr val="66FF33"/>
                </a:solidFill>
              </a:rPr>
              <a:t>ServerAdmin</a:t>
            </a:r>
            <a:r>
              <a:rPr lang="en-US" sz="2400" dirty="0" smtClean="0">
                <a:solidFill>
                  <a:srgbClr val="66FF33"/>
                </a:solidFill>
              </a:rPr>
              <a:t> &lt;login&gt;@cs.uccs.edu</a:t>
            </a:r>
          </a:p>
          <a:p>
            <a:r>
              <a:rPr lang="en-US" sz="2400" dirty="0" smtClean="0"/>
              <a:t>/</a:t>
            </a:r>
            <a:r>
              <a:rPr lang="en-US" sz="2400" dirty="0" err="1" smtClean="0"/>
              <a:t>usr</a:t>
            </a:r>
            <a:r>
              <a:rPr lang="en-US" sz="2400" dirty="0" smtClean="0"/>
              <a:t>/www </a:t>
            </a:r>
            <a:r>
              <a:rPr lang="en-US" sz="2400" dirty="0" smtClean="0">
                <a:sym typeface="Wingdings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66FF33"/>
                </a:solidFill>
              </a:rPr>
              <a:t>/</a:t>
            </a:r>
            <a:r>
              <a:rPr lang="en-US" sz="2400" dirty="0" err="1" smtClean="0">
                <a:solidFill>
                  <a:srgbClr val="66FF33"/>
                </a:solidFill>
              </a:rPr>
              <a:t>mpc</a:t>
            </a:r>
            <a:r>
              <a:rPr lang="en-US" sz="2400" dirty="0" smtClean="0">
                <a:solidFill>
                  <a:srgbClr val="66FF33"/>
                </a:solidFill>
              </a:rPr>
              <a:t>/home/&lt;login&gt;/sites/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VirtualHost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sales.butterthlies.com</a:t>
            </a:r>
            <a:r>
              <a:rPr lang="en-US" sz="2400" dirty="0" smtClean="0"/>
              <a:t>&gt; </a:t>
            </a:r>
            <a:r>
              <a:rPr lang="en-US" sz="2400" dirty="0" smtClean="0">
                <a:sym typeface="Wingdings" charset="2"/>
              </a:rPr>
              <a:t>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&lt;</a:t>
            </a:r>
            <a:r>
              <a:rPr lang="en-US" sz="2400" dirty="0" err="1" smtClean="0">
                <a:solidFill>
                  <a:srgbClr val="66FF33"/>
                </a:solidFill>
                <a:sym typeface="Wingdings" charset="2"/>
              </a:rPr>
              <a:t>VirtualHost</a:t>
            </a: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 </a:t>
            </a:r>
            <a:r>
              <a:rPr lang="en-US" sz="2400" dirty="0" err="1" smtClean="0">
                <a:solidFill>
                  <a:srgbClr val="66FF33"/>
                </a:solidFill>
                <a:sym typeface="Wingdings" charset="2"/>
              </a:rPr>
              <a:t>sales-bilbo.uccs.edu:portno</a:t>
            </a: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&gt;</a:t>
            </a:r>
          </a:p>
          <a:p>
            <a:r>
              <a:rPr lang="en-US" sz="2400" dirty="0" smtClean="0">
                <a:solidFill>
                  <a:srgbClr val="66FF33"/>
                </a:solidFill>
              </a:rPr>
              <a:t>Go to start virtual hosting.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84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382000" cy="990600"/>
          </a:xfrm>
        </p:spPr>
        <p:txBody>
          <a:bodyPr/>
          <a:lstStyle/>
          <a:p>
            <a:pPr algn="l"/>
            <a:r>
              <a:rPr lang="en-US" dirty="0" err="1" smtClean="0"/>
              <a:t>Site.Virtual</a:t>
            </a:r>
            <a:r>
              <a:rPr lang="en-US" dirty="0" smtClean="0"/>
              <a:t>/IP-based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/>
          <a:lstStyle/>
          <a:p>
            <a:r>
              <a:rPr lang="en-US" sz="2400" dirty="0" smtClean="0"/>
              <a:t>cd  /</a:t>
            </a:r>
            <a:r>
              <a:rPr lang="en-US" sz="2400" dirty="0" err="1" smtClean="0"/>
              <a:t>mpc</a:t>
            </a:r>
            <a:r>
              <a:rPr lang="en-US" sz="2400" dirty="0" smtClean="0"/>
              <a:t>/home/&lt;login&gt;/sites/</a:t>
            </a:r>
            <a:r>
              <a:rPr lang="en-US" sz="2400" dirty="0" err="1" smtClean="0"/>
              <a:t>site.virtual</a:t>
            </a:r>
            <a:r>
              <a:rPr lang="en-US" sz="2400" dirty="0" smtClean="0"/>
              <a:t>/IP-based</a:t>
            </a:r>
          </a:p>
          <a:p>
            <a:r>
              <a:rPr lang="en-US" sz="2400" dirty="0" smtClean="0"/>
              <a:t>edit the </a:t>
            </a:r>
            <a:r>
              <a:rPr lang="en-US" sz="2400" dirty="0" err="1" smtClean="0"/>
              <a:t>httpd.conf</a:t>
            </a:r>
            <a:r>
              <a:rPr lang="en-US" sz="2400" dirty="0" smtClean="0"/>
              <a:t> in </a:t>
            </a:r>
            <a:r>
              <a:rPr lang="en-US" sz="2400" dirty="0" err="1" smtClean="0"/>
              <a:t>conf</a:t>
            </a:r>
            <a:r>
              <a:rPr lang="en-US" sz="2400" dirty="0" smtClean="0"/>
              <a:t> directory:</a:t>
            </a:r>
          </a:p>
          <a:p>
            <a:r>
              <a:rPr lang="en-US" sz="2400" dirty="0" smtClean="0"/>
              <a:t>Add  </a:t>
            </a:r>
            <a:r>
              <a:rPr lang="en-US" sz="2400" dirty="0" smtClean="0">
                <a:solidFill>
                  <a:srgbClr val="66FF33"/>
                </a:solidFill>
              </a:rPr>
              <a:t>Port 8&lt;last 3 digits of SS#&gt;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right after Group </a:t>
            </a:r>
            <a:r>
              <a:rPr lang="en-US" sz="2400" dirty="0" err="1" smtClean="0"/>
              <a:t>webgroup</a:t>
            </a:r>
            <a:endParaRPr lang="en-US" sz="2400" dirty="0" smtClean="0"/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VirtualHost</a:t>
            </a:r>
            <a:r>
              <a:rPr lang="en-US" sz="2400" dirty="0" smtClean="0"/>
              <a:t> 192.168.123.2&gt; </a:t>
            </a:r>
            <a:r>
              <a:rPr lang="en-US" sz="2400" dirty="0" smtClean="0">
                <a:sym typeface="Wingdings" charset="2"/>
              </a:rPr>
              <a:t>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&lt;</a:t>
            </a:r>
            <a:r>
              <a:rPr lang="en-US" sz="2400" dirty="0" err="1" smtClean="0">
                <a:solidFill>
                  <a:srgbClr val="66FF33"/>
                </a:solidFill>
                <a:sym typeface="Wingdings" charset="2"/>
              </a:rPr>
              <a:t>VirtualHost</a:t>
            </a: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 128.198.192.182:portno&gt;</a:t>
            </a:r>
            <a:br>
              <a:rPr lang="en-US" sz="2400" dirty="0" smtClean="0">
                <a:solidFill>
                  <a:srgbClr val="66FF33"/>
                </a:solidFill>
                <a:sym typeface="Wingdings" charset="2"/>
              </a:rPr>
            </a:br>
            <a:r>
              <a:rPr lang="en-US" sz="2400" dirty="0" smtClean="0">
                <a:sym typeface="Wingdings" charset="2"/>
              </a:rPr>
              <a:t>Here </a:t>
            </a:r>
            <a:r>
              <a:rPr lang="en-US" sz="2400" dirty="0" err="1" smtClean="0">
                <a:sym typeface="Wingdings" charset="2"/>
              </a:rPr>
              <a:t>portno</a:t>
            </a:r>
            <a:r>
              <a:rPr lang="en-US" sz="2400" dirty="0" smtClean="0">
                <a:sym typeface="Wingdings" charset="2"/>
              </a:rPr>
              <a:t> is 8&lt;last 3 digits of your SS#&gt;</a:t>
            </a:r>
            <a:endParaRPr lang="en-US" sz="2400" dirty="0" smtClean="0"/>
          </a:p>
          <a:p>
            <a:r>
              <a:rPr lang="en-US" sz="2400" dirty="0" err="1" smtClean="0">
                <a:solidFill>
                  <a:srgbClr val="66FF33"/>
                </a:solidFill>
              </a:rPr>
              <a:t>ServerName</a:t>
            </a:r>
            <a:r>
              <a:rPr lang="en-US" sz="2400" dirty="0" smtClean="0">
                <a:solidFill>
                  <a:srgbClr val="66FF33"/>
                </a:solidFill>
              </a:rPr>
              <a:t> bilbo.uccs.edu</a:t>
            </a:r>
          </a:p>
          <a:p>
            <a:r>
              <a:rPr lang="en-US" sz="2400" dirty="0" err="1" smtClean="0"/>
              <a:t>ServerAdmin</a:t>
            </a:r>
            <a:r>
              <a:rPr lang="en-US" sz="2400" dirty="0" smtClean="0"/>
              <a:t> </a:t>
            </a:r>
            <a:r>
              <a:rPr lang="en-US" sz="2400" dirty="0" smtClean="0">
                <a:hlinkClick r:id="rId2"/>
              </a:rPr>
              <a:t>sales@butterthlies.com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charset="2"/>
              </a:rPr>
              <a:t> 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err="1" smtClean="0">
                <a:solidFill>
                  <a:srgbClr val="66FF33"/>
                </a:solidFill>
              </a:rPr>
              <a:t>ServerAdmin</a:t>
            </a:r>
            <a:r>
              <a:rPr lang="en-US" sz="2400" dirty="0" smtClean="0">
                <a:solidFill>
                  <a:srgbClr val="66FF33"/>
                </a:solidFill>
              </a:rPr>
              <a:t> &lt;login&gt;@cs.uccs.edu</a:t>
            </a:r>
          </a:p>
          <a:p>
            <a:r>
              <a:rPr lang="en-US" sz="2400" dirty="0" smtClean="0"/>
              <a:t>/</a:t>
            </a:r>
            <a:r>
              <a:rPr lang="en-US" sz="2400" dirty="0" err="1" smtClean="0"/>
              <a:t>usr</a:t>
            </a:r>
            <a:r>
              <a:rPr lang="en-US" sz="2400" dirty="0" smtClean="0"/>
              <a:t>/www </a:t>
            </a:r>
            <a:r>
              <a:rPr lang="en-US" sz="2400" dirty="0" smtClean="0">
                <a:sym typeface="Wingdings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66FF33"/>
                </a:solidFill>
              </a:rPr>
              <a:t>/</a:t>
            </a:r>
            <a:r>
              <a:rPr lang="en-US" sz="2400" dirty="0" err="1" smtClean="0">
                <a:solidFill>
                  <a:srgbClr val="66FF33"/>
                </a:solidFill>
              </a:rPr>
              <a:t>mpc</a:t>
            </a:r>
            <a:r>
              <a:rPr lang="en-US" sz="2400" dirty="0" smtClean="0">
                <a:solidFill>
                  <a:srgbClr val="66FF33"/>
                </a:solidFill>
              </a:rPr>
              <a:t>/home/&lt;login&gt;/sites/</a:t>
            </a:r>
          </a:p>
          <a:p>
            <a:r>
              <a:rPr lang="en-US" sz="2400" dirty="0" smtClean="0"/>
              <a:t>&lt;</a:t>
            </a:r>
            <a:r>
              <a:rPr lang="en-US" sz="2400" dirty="0" err="1" smtClean="0"/>
              <a:t>VirtualHost</a:t>
            </a:r>
            <a:r>
              <a:rPr lang="en-US" sz="2400" dirty="0" smtClean="0"/>
              <a:t> 192.168.123.3&gt; </a:t>
            </a:r>
            <a:r>
              <a:rPr lang="en-US" sz="2400" dirty="0" smtClean="0">
                <a:sym typeface="Wingdings" charset="2"/>
              </a:rPr>
              <a:t></a:t>
            </a:r>
            <a:br>
              <a:rPr lang="en-US" sz="2400" dirty="0" smtClean="0">
                <a:sym typeface="Wingdings" charset="2"/>
              </a:rPr>
            </a:b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&lt;</a:t>
            </a:r>
            <a:r>
              <a:rPr lang="en-US" sz="2400" dirty="0" err="1" smtClean="0">
                <a:solidFill>
                  <a:srgbClr val="66FF33"/>
                </a:solidFill>
                <a:sym typeface="Wingdings" charset="2"/>
              </a:rPr>
              <a:t>VirtualHost</a:t>
            </a:r>
            <a:r>
              <a:rPr lang="en-US" sz="2400" dirty="0" smtClean="0">
                <a:solidFill>
                  <a:srgbClr val="66FF33"/>
                </a:solidFill>
                <a:sym typeface="Wingdings" charset="2"/>
              </a:rPr>
              <a:t> 128.198.192.172:portno&gt;</a:t>
            </a:r>
          </a:p>
          <a:p>
            <a:r>
              <a:rPr lang="en-US" sz="2400" dirty="0" err="1" smtClean="0">
                <a:solidFill>
                  <a:srgbClr val="66FF33"/>
                </a:solidFill>
              </a:rPr>
              <a:t>ServerName</a:t>
            </a:r>
            <a:r>
              <a:rPr lang="en-US" sz="2400" dirty="0" smtClean="0">
                <a:solidFill>
                  <a:srgbClr val="66FF33"/>
                </a:solidFill>
              </a:rPr>
              <a:t> b2b.uccs.edu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16400" y="3244334"/>
            <a:ext cx="2511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Site.Virtual</a:t>
            </a:r>
            <a:r>
              <a:rPr lang="en-US" dirty="0" smtClean="0"/>
              <a:t>/Mixed-based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02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76200"/>
            <a:ext cx="8991600" cy="1371600"/>
          </a:xfrm>
        </p:spPr>
        <p:txBody>
          <a:bodyPr/>
          <a:lstStyle/>
          <a:p>
            <a:pPr algn="l"/>
            <a:r>
              <a:rPr lang="en-US" dirty="0" err="1" smtClean="0"/>
              <a:t>Site.Virtual</a:t>
            </a:r>
            <a:r>
              <a:rPr lang="en-US" dirty="0" smtClean="0"/>
              <a:t>/Mixed-based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410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We can mix Name-based with IP-based virtual hosting.</a:t>
            </a:r>
          </a:p>
          <a:p>
            <a:pPr>
              <a:defRPr/>
            </a:pPr>
            <a:r>
              <a:rPr lang="en-US" sz="2400" dirty="0"/>
              <a:t>Change “</a:t>
            </a:r>
            <a:r>
              <a:rPr lang="en-US" sz="2400" dirty="0">
                <a:solidFill>
                  <a:schemeClr val="accent2"/>
                </a:solidFill>
              </a:rPr>
              <a:t>IP-based</a:t>
            </a:r>
            <a:r>
              <a:rPr lang="en-US" sz="2400" dirty="0"/>
              <a:t>” to “</a:t>
            </a:r>
            <a:r>
              <a:rPr lang="en-US" sz="2400" dirty="0">
                <a:solidFill>
                  <a:srgbClr val="66FF33"/>
                </a:solidFill>
              </a:rPr>
              <a:t>Mixed-based</a:t>
            </a:r>
            <a:r>
              <a:rPr lang="en-US" sz="2400" dirty="0"/>
              <a:t>”.  An error in </a:t>
            </a:r>
            <a:r>
              <a:rPr lang="en-US" sz="2400" dirty="0" err="1"/>
              <a:t>config</a:t>
            </a:r>
            <a:r>
              <a:rPr lang="en-US" sz="2400" dirty="0"/>
              <a:t> file.</a:t>
            </a:r>
          </a:p>
          <a:p>
            <a:pPr>
              <a:buNone/>
              <a:defRPr/>
            </a:pPr>
            <a:r>
              <a:rPr lang="en-US" sz="2400" dirty="0" err="1">
                <a:solidFill>
                  <a:srgbClr val="66FF33"/>
                </a:solidFill>
              </a:rPr>
              <a:t>NameVirtualHost</a:t>
            </a:r>
            <a:r>
              <a:rPr lang="en-US" sz="2400" dirty="0">
                <a:solidFill>
                  <a:srgbClr val="66FF33"/>
                </a:solidFill>
              </a:rPr>
              <a:t> 128.198.192.182:8888</a:t>
            </a:r>
          </a:p>
          <a:p>
            <a:pPr>
              <a:buNone/>
              <a:defRPr/>
            </a:pPr>
            <a:r>
              <a:rPr lang="en-US" sz="2400" dirty="0">
                <a:solidFill>
                  <a:srgbClr val="66FF33"/>
                </a:solidFill>
              </a:rPr>
              <a:t>Port 8888</a:t>
            </a:r>
          </a:p>
          <a:p>
            <a:pPr>
              <a:buNone/>
              <a:defRPr/>
            </a:pPr>
            <a:r>
              <a:rPr lang="en-US" sz="2400" dirty="0">
                <a:solidFill>
                  <a:srgbClr val="66FF33"/>
                </a:solidFill>
              </a:rPr>
              <a:t>&lt;</a:t>
            </a:r>
            <a:r>
              <a:rPr lang="en-US" sz="2400" dirty="0" err="1">
                <a:solidFill>
                  <a:srgbClr val="66FF33"/>
                </a:solidFill>
              </a:rPr>
              <a:t>VirtualHost</a:t>
            </a:r>
            <a:r>
              <a:rPr lang="en-US" sz="2400" dirty="0">
                <a:solidFill>
                  <a:srgbClr val="66FF33"/>
                </a:solidFill>
              </a:rPr>
              <a:t> bilbo.csnet.uccs.edu:8888&gt;</a:t>
            </a:r>
          </a:p>
          <a:p>
            <a:pPr>
              <a:buNone/>
              <a:defRPr/>
            </a:pPr>
            <a:r>
              <a:rPr lang="en-US" sz="2400" dirty="0" err="1">
                <a:solidFill>
                  <a:srgbClr val="66FF33"/>
                </a:solidFill>
              </a:rPr>
              <a:t>DocumentRoot</a:t>
            </a:r>
            <a:r>
              <a:rPr lang="en-US" sz="2400" dirty="0">
                <a:solidFill>
                  <a:srgbClr val="66FF33"/>
                </a:solidFill>
              </a:rPr>
              <a:t> /</a:t>
            </a:r>
            <a:r>
              <a:rPr lang="en-US" sz="2400" dirty="0" err="1">
                <a:solidFill>
                  <a:srgbClr val="66FF33"/>
                </a:solidFill>
              </a:rPr>
              <a:t>mpc</a:t>
            </a:r>
            <a:r>
              <a:rPr lang="en-US" sz="2400" dirty="0">
                <a:solidFill>
                  <a:srgbClr val="66FF33"/>
                </a:solidFill>
              </a:rPr>
              <a:t>/home/guest/sites/</a:t>
            </a:r>
            <a:r>
              <a:rPr lang="en-US" sz="2400" dirty="0" err="1">
                <a:solidFill>
                  <a:srgbClr val="66FF33"/>
                </a:solidFill>
              </a:rPr>
              <a:t>site.virtual</a:t>
            </a:r>
            <a:r>
              <a:rPr lang="en-US" sz="2400" dirty="0">
                <a:solidFill>
                  <a:srgbClr val="66FF33"/>
                </a:solidFill>
              </a:rPr>
              <a:t>/</a:t>
            </a:r>
            <a:r>
              <a:rPr lang="en-US" sz="2400" dirty="0" err="1">
                <a:solidFill>
                  <a:srgbClr val="66FF33"/>
                </a:solidFill>
              </a:rPr>
              <a:t>htdocs</a:t>
            </a:r>
            <a:r>
              <a:rPr lang="en-US" sz="2400" dirty="0">
                <a:solidFill>
                  <a:srgbClr val="66FF33"/>
                </a:solidFill>
              </a:rPr>
              <a:t>/customers</a:t>
            </a:r>
          </a:p>
          <a:p>
            <a:pPr>
              <a:buNone/>
              <a:defRPr/>
            </a:pPr>
            <a:r>
              <a:rPr lang="en-US" sz="2400" dirty="0">
                <a:solidFill>
                  <a:srgbClr val="66FF33"/>
                </a:solidFill>
              </a:rPr>
              <a:t>&lt;</a:t>
            </a:r>
            <a:r>
              <a:rPr lang="en-US" sz="2400" dirty="0" err="1">
                <a:solidFill>
                  <a:srgbClr val="66FF33"/>
                </a:solidFill>
              </a:rPr>
              <a:t>VirtualHost</a:t>
            </a:r>
            <a:r>
              <a:rPr lang="en-US" sz="2400" dirty="0">
                <a:solidFill>
                  <a:srgbClr val="66FF33"/>
                </a:solidFill>
              </a:rPr>
              <a:t> salesbilbo.csnet.uccs.edu:8888&gt;</a:t>
            </a:r>
          </a:p>
          <a:p>
            <a:pPr>
              <a:buNone/>
              <a:defRPr/>
            </a:pPr>
            <a:r>
              <a:rPr lang="en-US" sz="2400" dirty="0" err="1">
                <a:solidFill>
                  <a:srgbClr val="66FF33"/>
                </a:solidFill>
              </a:rPr>
              <a:t>DocumentRoot</a:t>
            </a:r>
            <a:r>
              <a:rPr lang="en-US" sz="2400" dirty="0">
                <a:solidFill>
                  <a:srgbClr val="66FF33"/>
                </a:solidFill>
              </a:rPr>
              <a:t> /</a:t>
            </a:r>
            <a:r>
              <a:rPr lang="en-US" sz="2400" dirty="0" err="1">
                <a:solidFill>
                  <a:srgbClr val="66FF33"/>
                </a:solidFill>
              </a:rPr>
              <a:t>mpc</a:t>
            </a:r>
            <a:r>
              <a:rPr lang="en-US" sz="2400" dirty="0">
                <a:solidFill>
                  <a:srgbClr val="66FF33"/>
                </a:solidFill>
              </a:rPr>
              <a:t>/home/guest/sites/</a:t>
            </a:r>
            <a:r>
              <a:rPr lang="en-US" sz="2400" dirty="0" err="1">
                <a:solidFill>
                  <a:srgbClr val="66FF33"/>
                </a:solidFill>
              </a:rPr>
              <a:t>site.virtual</a:t>
            </a:r>
            <a:r>
              <a:rPr lang="en-US" sz="2400" dirty="0">
                <a:solidFill>
                  <a:srgbClr val="66FF33"/>
                </a:solidFill>
              </a:rPr>
              <a:t>/</a:t>
            </a:r>
            <a:r>
              <a:rPr lang="en-US" sz="2400" dirty="0" err="1">
                <a:solidFill>
                  <a:srgbClr val="66FF33"/>
                </a:solidFill>
              </a:rPr>
              <a:t>htdocs</a:t>
            </a:r>
            <a:r>
              <a:rPr lang="en-US" sz="2400" dirty="0">
                <a:solidFill>
                  <a:srgbClr val="66FF33"/>
                </a:solidFill>
              </a:rPr>
              <a:t>/salesmen</a:t>
            </a:r>
          </a:p>
          <a:p>
            <a:pPr>
              <a:buNone/>
              <a:defRPr/>
            </a:pPr>
            <a:r>
              <a:rPr lang="en-US" sz="2400" dirty="0">
                <a:solidFill>
                  <a:srgbClr val="66FF33"/>
                </a:solidFill>
              </a:rPr>
              <a:t>&lt;</a:t>
            </a:r>
            <a:r>
              <a:rPr lang="en-US" sz="2400" dirty="0" err="1">
                <a:solidFill>
                  <a:srgbClr val="66FF33"/>
                </a:solidFill>
              </a:rPr>
              <a:t>VirtualHost</a:t>
            </a:r>
            <a:r>
              <a:rPr lang="en-US" sz="2400" dirty="0">
                <a:solidFill>
                  <a:srgbClr val="66FF33"/>
                </a:solidFill>
              </a:rPr>
              <a:t> 128.198.192.172:8888&gt;</a:t>
            </a:r>
          </a:p>
          <a:p>
            <a:pPr>
              <a:buNone/>
              <a:defRPr/>
            </a:pPr>
            <a:r>
              <a:rPr lang="en-US" sz="2400" dirty="0" err="1">
                <a:solidFill>
                  <a:srgbClr val="66FF33"/>
                </a:solidFill>
              </a:rPr>
              <a:t>DocumentRoot</a:t>
            </a:r>
            <a:r>
              <a:rPr lang="en-US" sz="2400" dirty="0">
                <a:solidFill>
                  <a:srgbClr val="66FF33"/>
                </a:solidFill>
              </a:rPr>
              <a:t> /</a:t>
            </a:r>
            <a:r>
              <a:rPr lang="en-US" sz="2400" dirty="0" err="1" smtClean="0">
                <a:solidFill>
                  <a:srgbClr val="66FF33"/>
                </a:solidFill>
              </a:rPr>
              <a:t>mpc</a:t>
            </a:r>
            <a:r>
              <a:rPr lang="en-US" sz="2400" dirty="0" smtClean="0">
                <a:solidFill>
                  <a:srgbClr val="66FF33"/>
                </a:solidFill>
              </a:rPr>
              <a:t>/home/guest/sites/</a:t>
            </a:r>
            <a:r>
              <a:rPr lang="en-US" sz="2400" dirty="0" err="1" smtClean="0">
                <a:solidFill>
                  <a:srgbClr val="66FF33"/>
                </a:solidFill>
              </a:rPr>
              <a:t>site.virtual</a:t>
            </a:r>
            <a:r>
              <a:rPr lang="en-US" sz="2400" dirty="0" smtClean="0">
                <a:solidFill>
                  <a:srgbClr val="66FF33"/>
                </a:solidFill>
              </a:rPr>
              <a:t>/</a:t>
            </a:r>
            <a:r>
              <a:rPr lang="en-US" sz="2400" dirty="0" err="1" smtClean="0">
                <a:solidFill>
                  <a:srgbClr val="66FF33"/>
                </a:solidFill>
              </a:rPr>
              <a:t>htdocs</a:t>
            </a:r>
            <a:r>
              <a:rPr lang="en-US" sz="2400" dirty="0" smtClean="0">
                <a:solidFill>
                  <a:srgbClr val="66FF33"/>
                </a:solidFill>
              </a:rPr>
              <a:t>/salesmen</a:t>
            </a:r>
            <a:endParaRPr lang="en-US" sz="2400" dirty="0">
              <a:solidFill>
                <a:srgbClr val="66FF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840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Outline of the Talk</a:t>
            </a:r>
            <a:r>
              <a:rPr lang="en-US" sz="1050" dirty="0" smtClean="0"/>
              <a:t>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114800"/>
          </a:xfrm>
        </p:spPr>
        <p:txBody>
          <a:bodyPr/>
          <a:lstStyle/>
          <a:p>
            <a:r>
              <a:rPr lang="en-US" dirty="0" smtClean="0"/>
              <a:t>Introduction to Apache </a:t>
            </a:r>
            <a:r>
              <a:rPr lang="en-US" dirty="0" err="1" smtClean="0"/>
              <a:t>httpd</a:t>
            </a:r>
            <a:r>
              <a:rPr lang="en-US" dirty="0" smtClean="0"/>
              <a:t> web server</a:t>
            </a:r>
          </a:p>
          <a:p>
            <a:r>
              <a:rPr lang="en-US" dirty="0" smtClean="0"/>
              <a:t>Basic Compilation, Installation and Configuration</a:t>
            </a:r>
          </a:p>
          <a:p>
            <a:r>
              <a:rPr lang="en-US" dirty="0" smtClean="0"/>
              <a:t>Performance Features: </a:t>
            </a:r>
            <a:r>
              <a:rPr lang="en-US" dirty="0" err="1" smtClean="0"/>
              <a:t>Prefork</a:t>
            </a:r>
            <a:r>
              <a:rPr lang="en-US" dirty="0" smtClean="0"/>
              <a:t>, </a:t>
            </a:r>
          </a:p>
          <a:p>
            <a:r>
              <a:rPr lang="en-US" dirty="0" smtClean="0"/>
              <a:t>Cache and Proxy module</a:t>
            </a:r>
          </a:p>
          <a:p>
            <a:r>
              <a:rPr lang="en-US" dirty="0" smtClean="0"/>
              <a:t>Virtual Hosting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6192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Port-based Virtual Hosting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Can use one IP address to test many sites.</a:t>
            </a:r>
          </a:p>
          <a:p>
            <a:pPr>
              <a:defRPr/>
            </a:pPr>
            <a:r>
              <a:rPr lang="en-US" sz="2400" dirty="0"/>
              <a:t>Change IP-based to Port-based.  An error in </a:t>
            </a:r>
            <a:r>
              <a:rPr lang="en-US" sz="2400" dirty="0" err="1"/>
              <a:t>config</a:t>
            </a:r>
            <a:r>
              <a:rPr lang="en-US" sz="2400" dirty="0"/>
              <a:t> file.</a:t>
            </a:r>
          </a:p>
          <a:p>
            <a:pPr>
              <a:defRPr/>
            </a:pPr>
            <a:r>
              <a:rPr lang="en-US" sz="2400" dirty="0"/>
              <a:t>Different ports map to different sites.</a:t>
            </a:r>
          </a:p>
          <a:p>
            <a:pPr>
              <a:buNone/>
              <a:defRPr/>
            </a:pPr>
            <a:r>
              <a:rPr lang="en-US" sz="2400" dirty="0"/>
              <a:t>User </a:t>
            </a:r>
            <a:r>
              <a:rPr lang="en-US" sz="2400" dirty="0" err="1"/>
              <a:t>webuser</a:t>
            </a:r>
            <a:endParaRPr lang="en-US" sz="2400" dirty="0"/>
          </a:p>
          <a:p>
            <a:pPr>
              <a:buNone/>
              <a:defRPr/>
            </a:pPr>
            <a:r>
              <a:rPr lang="en-US" sz="2400" dirty="0"/>
              <a:t>Group </a:t>
            </a:r>
            <a:r>
              <a:rPr lang="en-US" sz="2400" dirty="0" err="1"/>
              <a:t>webgroup</a:t>
            </a:r>
            <a:endParaRPr lang="en-US" sz="2400" dirty="0"/>
          </a:p>
          <a:p>
            <a:pPr>
              <a:buNone/>
              <a:defRPr/>
            </a:pPr>
            <a:r>
              <a:rPr lang="en-US" sz="2400" dirty="0"/>
              <a:t>Listen 7888</a:t>
            </a:r>
          </a:p>
          <a:p>
            <a:pPr>
              <a:buNone/>
              <a:defRPr/>
            </a:pPr>
            <a:r>
              <a:rPr lang="en-US" sz="2400" dirty="0"/>
              <a:t>Listen 8888</a:t>
            </a:r>
          </a:p>
          <a:p>
            <a:pPr>
              <a:buNone/>
              <a:defRPr/>
            </a:pPr>
            <a:r>
              <a:rPr lang="en-US" sz="2400" dirty="0"/>
              <a:t>&lt;</a:t>
            </a:r>
            <a:r>
              <a:rPr lang="en-US" sz="2400" dirty="0" err="1"/>
              <a:t>VirtualHost</a:t>
            </a:r>
            <a:r>
              <a:rPr lang="en-US" sz="2400" dirty="0"/>
              <a:t> 128.198.192.182:7888&gt;</a:t>
            </a:r>
          </a:p>
          <a:p>
            <a:pPr>
              <a:buNone/>
              <a:defRPr/>
            </a:pPr>
            <a:r>
              <a:rPr lang="en-US" sz="2400" dirty="0" err="1"/>
              <a:t>DocumentRoot</a:t>
            </a:r>
            <a:r>
              <a:rPr lang="en-US" sz="2400" dirty="0"/>
              <a:t> /</a:t>
            </a:r>
            <a:r>
              <a:rPr lang="en-US" sz="2400" dirty="0" err="1"/>
              <a:t>mpc</a:t>
            </a:r>
            <a:r>
              <a:rPr lang="en-US" sz="2400" dirty="0"/>
              <a:t>/home/guest/sites/</a:t>
            </a:r>
            <a:r>
              <a:rPr lang="en-US" sz="2400" dirty="0" err="1"/>
              <a:t>site.virtual</a:t>
            </a:r>
            <a:r>
              <a:rPr lang="en-US" sz="2400" dirty="0"/>
              <a:t>/</a:t>
            </a:r>
            <a:r>
              <a:rPr lang="en-US" sz="2400" dirty="0" err="1"/>
              <a:t>htdocs</a:t>
            </a:r>
            <a:r>
              <a:rPr lang="en-US" sz="2400" dirty="0"/>
              <a:t>/customers</a:t>
            </a:r>
          </a:p>
          <a:p>
            <a:pPr>
              <a:buNone/>
              <a:defRPr/>
            </a:pPr>
            <a:r>
              <a:rPr lang="en-US" sz="2400" dirty="0"/>
              <a:t>&lt;</a:t>
            </a:r>
            <a:r>
              <a:rPr lang="en-US" sz="2400" dirty="0" err="1"/>
              <a:t>VirtualHost</a:t>
            </a:r>
            <a:r>
              <a:rPr lang="en-US" sz="2400" dirty="0"/>
              <a:t> 128.198.192.182:8888&gt;</a:t>
            </a:r>
          </a:p>
          <a:p>
            <a:pPr>
              <a:buNone/>
              <a:defRPr/>
            </a:pPr>
            <a:r>
              <a:rPr lang="en-US" sz="2400" dirty="0" err="1"/>
              <a:t>DocumentRoot</a:t>
            </a:r>
            <a:r>
              <a:rPr lang="en-US" sz="2400" dirty="0"/>
              <a:t> /</a:t>
            </a:r>
            <a:r>
              <a:rPr lang="en-US" sz="2400" dirty="0" err="1" smtClean="0"/>
              <a:t>mpc</a:t>
            </a:r>
            <a:r>
              <a:rPr lang="en-US" sz="2400" dirty="0" smtClean="0"/>
              <a:t>/home/guest/sites/</a:t>
            </a:r>
            <a:r>
              <a:rPr lang="en-US" sz="2400" dirty="0" err="1" smtClean="0"/>
              <a:t>site.virtual</a:t>
            </a:r>
            <a:r>
              <a:rPr lang="en-US" sz="2400" dirty="0" smtClean="0"/>
              <a:t>/</a:t>
            </a:r>
            <a:r>
              <a:rPr lang="en-US" sz="2400" dirty="0" err="1" smtClean="0"/>
              <a:t>htdocs</a:t>
            </a:r>
            <a:r>
              <a:rPr lang="en-US" sz="2400" dirty="0" smtClean="0"/>
              <a:t>/salesmen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1954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dirty="0"/>
              <a:t>Apache and IIS' Web server rival NGINX is growing </a:t>
            </a:r>
            <a:r>
              <a:rPr lang="en-US" sz="4000" dirty="0" smtClean="0"/>
              <a:t>fast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41148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</a:rPr>
              <a:t>The biggest players in the web server business, Apache and IIS, have had the field to themselves for a long time. Now, however, they have to contend with a few seriously capable upstarts, the most prominent of which is </a:t>
            </a:r>
            <a:r>
              <a:rPr lang="en-US" sz="2400" dirty="0" err="1">
                <a:solidFill>
                  <a:schemeClr val="bg1"/>
                </a:solidFill>
              </a:rPr>
              <a:t>Nginx</a:t>
            </a:r>
            <a:r>
              <a:rPr lang="en-US" sz="2400" dirty="0">
                <a:solidFill>
                  <a:schemeClr val="bg1"/>
                </a:solidFill>
              </a:rPr>
              <a:t> (pronounced ‘engine-x’). This young </a:t>
            </a:r>
            <a:r>
              <a:rPr lang="en-US" sz="2400" dirty="0" err="1">
                <a:solidFill>
                  <a:schemeClr val="bg1"/>
                </a:solidFill>
              </a:rPr>
              <a:t>turk</a:t>
            </a:r>
            <a:r>
              <a:rPr lang="en-US" sz="2400" dirty="0">
                <a:solidFill>
                  <a:schemeClr val="bg1"/>
                </a:solidFill>
              </a:rPr>
              <a:t> was first developed in 2002 and boasts a growing, dedicated following among many webmasters. </a:t>
            </a:r>
            <a:r>
              <a:rPr lang="en-US" sz="2400" dirty="0" err="1">
                <a:solidFill>
                  <a:schemeClr val="bg1"/>
                </a:solidFill>
              </a:rPr>
              <a:t>Nginx’s</a:t>
            </a:r>
            <a:r>
              <a:rPr lang="en-US" sz="2400" dirty="0">
                <a:solidFill>
                  <a:schemeClr val="bg1"/>
                </a:solidFill>
              </a:rPr>
              <a:t> popularity is mainly due to being open-source and having the desirable combination of high performance and low resource consumption. It is important to note that </a:t>
            </a:r>
            <a:r>
              <a:rPr lang="en-US" sz="2400" dirty="0" err="1">
                <a:solidFill>
                  <a:schemeClr val="bg1"/>
                </a:solidFill>
              </a:rPr>
              <a:t>Nginx</a:t>
            </a:r>
            <a:r>
              <a:rPr lang="en-US" sz="2400" dirty="0">
                <a:solidFill>
                  <a:schemeClr val="bg1"/>
                </a:solidFill>
              </a:rPr>
              <a:t> is most often compared to Apache due to its similar open-source philosophy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4326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"/>
            <a:ext cx="7620000" cy="5867400"/>
          </a:xfrm>
        </p:spPr>
      </p:pic>
    </p:spTree>
    <p:extLst>
      <p:ext uri="{BB962C8B-B14F-4D97-AF65-F5344CB8AC3E}">
        <p14:creationId xmlns:p14="http://schemas.microsoft.com/office/powerpoint/2010/main" val="1214249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57200"/>
            <a:ext cx="7971300" cy="6019800"/>
          </a:xfrm>
        </p:spPr>
      </p:pic>
    </p:spTree>
    <p:extLst>
      <p:ext uri="{BB962C8B-B14F-4D97-AF65-F5344CB8AC3E}">
        <p14:creationId xmlns:p14="http://schemas.microsoft.com/office/powerpoint/2010/main" val="343420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6482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</a:t>
            </a:r>
            <a:r>
              <a:rPr lang="en-US" sz="2800" dirty="0" smtClean="0"/>
              <a:t>Patchy </a:t>
            </a:r>
            <a:r>
              <a:rPr lang="en-US" sz="2800" dirty="0"/>
              <a:t>server: developed by the Apache group formed 2/95 around a number of people who provided patch files for NCSA </a:t>
            </a:r>
            <a:r>
              <a:rPr lang="en-US" sz="2800" dirty="0" err="1"/>
              <a:t>httpd</a:t>
            </a:r>
            <a:r>
              <a:rPr lang="en-US" sz="2800" dirty="0"/>
              <a:t> 1.3 by Rob McCool.</a:t>
            </a:r>
          </a:p>
          <a:p>
            <a:pPr>
              <a:defRPr/>
            </a:pPr>
            <a:r>
              <a:rPr lang="en-US" sz="2800" dirty="0"/>
              <a:t>History-http://httpd.apache.org/ABOUT_APACHE.html</a:t>
            </a:r>
          </a:p>
          <a:p>
            <a:pPr>
              <a:defRPr/>
            </a:pPr>
            <a:r>
              <a:rPr lang="en-US" sz="2800" dirty="0"/>
              <a:t>First official public release (0.6.2) in April 1995</a:t>
            </a:r>
          </a:p>
          <a:p>
            <a:pPr>
              <a:defRPr/>
            </a:pPr>
            <a:r>
              <a:rPr lang="en-US" sz="2800" dirty="0"/>
              <a:t>Add adaptive pre-fork child processes (very important!).</a:t>
            </a:r>
          </a:p>
          <a:p>
            <a:pPr>
              <a:defRPr/>
            </a:pPr>
            <a:r>
              <a:rPr lang="en-US" sz="2800" dirty="0"/>
              <a:t>Modular structure and API for extensibility (Bob </a:t>
            </a:r>
            <a:r>
              <a:rPr lang="en-US" sz="2800" dirty="0" err="1"/>
              <a:t>Thau</a:t>
            </a:r>
            <a:r>
              <a:rPr lang="en-US" sz="2800" dirty="0"/>
              <a:t>)</a:t>
            </a:r>
          </a:p>
          <a:p>
            <a:pPr>
              <a:defRPr/>
            </a:pPr>
            <a:r>
              <a:rPr lang="en-US" sz="2800" dirty="0"/>
              <a:t>Port to multiple platforms. Add documentation.</a:t>
            </a:r>
          </a:p>
          <a:p>
            <a:pPr>
              <a:defRPr/>
            </a:pPr>
            <a:r>
              <a:rPr lang="en-US" sz="2800" dirty="0"/>
              <a:t>Apache 1.0 was released on 12/1/95.</a:t>
            </a:r>
            <a:br>
              <a:rPr lang="en-US" sz="2800" dirty="0"/>
            </a:br>
            <a:r>
              <a:rPr lang="en-US" sz="2800" dirty="0"/>
              <a:t>Pass NCSA </a:t>
            </a:r>
            <a:r>
              <a:rPr lang="en-US" sz="2800" dirty="0" err="1"/>
              <a:t>httpd</a:t>
            </a:r>
            <a:r>
              <a:rPr lang="en-US" sz="2800" dirty="0"/>
              <a:t> to be #1 server in Internet.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9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1143000"/>
          </a:xfrm>
        </p:spPr>
        <p:txBody>
          <a:bodyPr/>
          <a:lstStyle/>
          <a:p>
            <a:pPr algn="l"/>
            <a:r>
              <a:rPr lang="en-US" sz="4000" dirty="0" smtClean="0"/>
              <a:t>Web Server Installation Statistics</a:t>
            </a:r>
            <a:r>
              <a:rPr lang="en-US" sz="100" dirty="0" smtClean="0"/>
              <a:t> </a:t>
            </a:r>
            <a:r>
              <a:rPr lang="en-US" sz="4000" dirty="0" smtClean="0"/>
              <a:t>:</a:t>
            </a:r>
            <a:endParaRPr lang="en-US" sz="4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447800"/>
            <a:ext cx="8141624" cy="4953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9152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Apache </a:t>
            </a:r>
            <a:r>
              <a:rPr lang="en-US" dirty="0" err="1" smtClean="0"/>
              <a:t>httpd</a:t>
            </a:r>
            <a:r>
              <a:rPr lang="en-US" dirty="0" smtClean="0"/>
              <a:t>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114800"/>
          </a:xfrm>
        </p:spPr>
        <p:txBody>
          <a:bodyPr/>
          <a:lstStyle/>
          <a:p>
            <a:r>
              <a:rPr lang="en-US" dirty="0" smtClean="0"/>
              <a:t>The current stable release is Apache 2.2.17.</a:t>
            </a:r>
          </a:p>
          <a:p>
            <a:r>
              <a:rPr lang="en-US" dirty="0" smtClean="0"/>
              <a:t>For win32 version, you can download from any of mirror servers. Win32 Binary including </a:t>
            </a:r>
            <a:r>
              <a:rPr lang="en-US" dirty="0" err="1" smtClean="0"/>
              <a:t>OpenSSL</a:t>
            </a:r>
            <a:r>
              <a:rPr lang="en-US" dirty="0" smtClean="0"/>
              <a:t> 0.9.8o (MSI Installer). http://httpd.apache.org/download.cgi</a:t>
            </a:r>
          </a:p>
          <a:p>
            <a:r>
              <a:rPr lang="en-US" dirty="0" smtClean="0"/>
              <a:t>Our CS Unix machines currently running Apache 2.2.3</a:t>
            </a:r>
          </a:p>
          <a:p>
            <a:r>
              <a:rPr lang="en-US" dirty="0" smtClean="0"/>
              <a:t>Gandalf, walrus, viva, </a:t>
            </a:r>
            <a:r>
              <a:rPr lang="en-US" dirty="0" err="1" smtClean="0"/>
              <a:t>chow.csnet</a:t>
            </a:r>
            <a:r>
              <a:rPr lang="en-US" dirty="0" smtClean="0"/>
              <a:t> running Apache 2.2.17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3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New Features in Apache 2.2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486400"/>
          </a:xfrm>
        </p:spPr>
        <p:txBody>
          <a:bodyPr/>
          <a:lstStyle/>
          <a:p>
            <a:pPr marL="461963" lvl="0" indent="-46196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Blip>
                <a:blip r:embed="rId2"/>
              </a:buBlip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Multi-Processing Module (MPM) Support.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Customized for the needs of the particular site. </a:t>
            </a:r>
          </a:p>
          <a:p>
            <a:pPr marL="1257300" lvl="2" indent="-40481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threaded MPM, like worker or event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sym typeface="Wingdings" charset="2"/>
              </a:rPr>
              <a:t>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scalability</a:t>
            </a:r>
          </a:p>
          <a:p>
            <a:pPr marL="1257300" lvl="2" indent="-40481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prefork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sym typeface="Wingdings" charset="2"/>
              </a:rPr>
              <a:t>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stability or compatibility with older software.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MPM support for different OS’  (native networking feature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mpm_winnt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;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beos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, os2)</a:t>
            </a:r>
          </a:p>
          <a:p>
            <a:pPr marL="461963" lvl="0" indent="-46196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Blip>
                <a:blip r:embed="rId2"/>
              </a:buBlip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IPv6 Support.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For example, the listen directive syntax IPv6 addresses must be surrounded in square brackets, as in the following example: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         Listen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[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2001:db8::a00:20ff:fea7:ccea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]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: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80</a:t>
            </a:r>
          </a:p>
          <a:p>
            <a:pPr marL="461963" lvl="0" indent="-46196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Blip>
                <a:blip r:embed="rId2"/>
              </a:buBlip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Caching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Production quality disk caching and memory caching.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htcacheclean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to clean up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mod_disk_cache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setups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18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09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New Features in Apache 2.2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4800600"/>
          </a:xfrm>
        </p:spPr>
        <p:txBody>
          <a:bodyPr/>
          <a:lstStyle/>
          <a:p>
            <a:pPr marL="461963" lvl="0" indent="-46196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Blip>
                <a:blip r:embed="rId2"/>
              </a:buBlip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Smart Filtering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Output filter chain called dynamically configured.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Filters can be conditionally inserted based on Request/Response header or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env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variables.</a:t>
            </a:r>
          </a:p>
          <a:p>
            <a:pPr marL="461963" lvl="0" indent="-461963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Blip>
                <a:blip r:embed="rId2"/>
              </a:buBlip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ea typeface="+mn-ea"/>
                <a:cs typeface="+mn-cs"/>
              </a:rPr>
              <a:t>Proxy_Balancer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Segoe"/>
              <a:ea typeface="+mn-ea"/>
              <a:cs typeface="+mn-cs"/>
            </a:endParaRP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Jserv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Support for Apache Tomcat.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Blip>
                <a:blip r:embed="rId3"/>
              </a:buBlip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3 load balancer scheduler algorithms: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Weighted Request Counting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, Weighted Traffic (byte) Counting,  and Pending Request Counting. 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None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ProxyPass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/ balancer://mycluster/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8F81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stickysession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JSESSIONID|jsessionid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nofailover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=On</a:t>
            </a:r>
            <a:b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</a:b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&lt;Proxy balancer://mycluster&gt;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None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BalancerMember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http://192.168.1.50:80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None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BalancerMember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  <a:hlinkClick r:id="rId4"/>
              </a:rPr>
              <a:t>http://192.168.1.51:80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Segoe"/>
            </a:endParaRP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None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ProxySet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lbmethod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bytraffic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 # default is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byterequest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Segoe"/>
            </a:endParaRP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None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&lt;/Proxy&gt;</a:t>
            </a:r>
          </a:p>
          <a:p>
            <a:pPr marL="850900" lvl="1" indent="-387350">
              <a:lnSpc>
                <a:spcPct val="90000"/>
              </a:lnSpc>
              <a:spcBef>
                <a:spcPct val="30000"/>
              </a:spcBef>
              <a:buClr>
                <a:srgbClr val="FFB601"/>
              </a:buClr>
              <a:buSzPct val="75000"/>
              <a:buNone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ProxyPass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Segoe"/>
              </a:rPr>
              <a:t> /test balancer://mycluster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3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200" cy="1143000"/>
          </a:xfrm>
        </p:spPr>
        <p:txBody>
          <a:bodyPr/>
          <a:lstStyle/>
          <a:p>
            <a:pPr algn="l"/>
            <a:r>
              <a:rPr lang="en-US" sz="3600" dirty="0"/>
              <a:t>How to Install and </a:t>
            </a:r>
            <a:r>
              <a:rPr lang="en-US" sz="3600" dirty="0" smtClean="0"/>
              <a:t>Configure Apache </a:t>
            </a:r>
            <a:r>
              <a:rPr lang="en-US" sz="3600" dirty="0"/>
              <a:t>2 on </a:t>
            </a:r>
            <a:r>
              <a:rPr lang="en-US" sz="3600" dirty="0" smtClean="0"/>
              <a:t>Windows: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953000"/>
          </a:xfrm>
        </p:spPr>
        <p:txBody>
          <a:bodyPr/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Download Apache 2</a:t>
            </a:r>
          </a:p>
          <a:p>
            <a:r>
              <a:rPr lang="en-US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Run the Apache Installer</a:t>
            </a:r>
          </a:p>
          <a:p>
            <a:r>
              <a:rPr lang="en-US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Enabling and Disabling the Apache Service</a:t>
            </a:r>
          </a:p>
          <a:p>
            <a:r>
              <a:rPr lang="en-US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Changing the Server Name and Administrator's Email Address</a:t>
            </a:r>
          </a:p>
          <a:p>
            <a:r>
              <a:rPr lang="en-US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Configuring Apache to Accept Server Side Includes (SSI)</a:t>
            </a:r>
          </a:p>
          <a:p>
            <a:r>
              <a:rPr lang="en-US" sz="28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Save the Configuration File and Restart </a:t>
            </a:r>
            <a:r>
              <a:rPr lang="en-US" sz="28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Apache</a:t>
            </a:r>
          </a:p>
          <a:p>
            <a:r>
              <a:rPr lang="en-US" sz="2400" dirty="0" smtClean="0"/>
              <a:t>For configuring the apache with specific features, we can specify the corresponding features as option to the configure command. You can find the list of features by “./configure –help”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64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/>
              <a:t>How to Test Your Apache </a:t>
            </a:r>
            <a:r>
              <a:rPr lang="en-US" sz="3200" b="1" dirty="0" smtClean="0"/>
              <a:t>Server: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To test if your server is installed and configured properly, open up a browser and type "</a:t>
            </a:r>
            <a:r>
              <a:rPr lang="en-US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localhost</a:t>
            </a:r>
            <a:r>
              <a:rPr lang="en-US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" in the location bar of your browser. You should be able to see the default Apache test page</a:t>
            </a:r>
            <a:r>
              <a:rPr lang="en-US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5459"/>
      </p:ext>
    </p:extLst>
  </p:cSld>
  <p:clrMapOvr>
    <a:masterClrMapping/>
  </p:clrMapOvr>
</p:sld>
</file>

<file path=ppt/theme/theme1.xml><?xml version="1.0" encoding="utf-8"?>
<a:theme xmlns:a="http://schemas.openxmlformats.org/drawingml/2006/main" name="COPPERPATINA">
  <a:themeElements>
    <a:clrScheme name="Office Theme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COPPERPATINA</Template>
  <TotalTime>142</TotalTime>
  <Words>1268</Words>
  <Application>Microsoft Office PowerPoint</Application>
  <PresentationFormat>On-screen Show (4:3)</PresentationFormat>
  <Paragraphs>159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COPPERPATINA</vt:lpstr>
      <vt:lpstr>Apache Web Server</vt:lpstr>
      <vt:lpstr>Outline of the Talk :</vt:lpstr>
      <vt:lpstr>Introduction</vt:lpstr>
      <vt:lpstr>Web Server Installation Statistics :</vt:lpstr>
      <vt:lpstr>Apache httpd Releases</vt:lpstr>
      <vt:lpstr>New Features in Apache 2.2</vt:lpstr>
      <vt:lpstr>New Features in Apache 2.2</vt:lpstr>
      <vt:lpstr>How to Install and Configure Apache 2 on Windows:</vt:lpstr>
      <vt:lpstr>How to Test Your Apache Server:</vt:lpstr>
      <vt:lpstr>Where to Place Your Website</vt:lpstr>
      <vt:lpstr>Httpd Configuration File</vt:lpstr>
      <vt:lpstr>Block Directives</vt:lpstr>
      <vt:lpstr>List of Directives</vt:lpstr>
      <vt:lpstr>Performance Related Directives</vt:lpstr>
      <vt:lpstr>Web Hosting</vt:lpstr>
      <vt:lpstr>Virtual Machine Based Virtual Hosting</vt:lpstr>
      <vt:lpstr>Site.Virtual/Name-based</vt:lpstr>
      <vt:lpstr>Site.Virtual/IP-based</vt:lpstr>
      <vt:lpstr>Site.Virtual/Mixed-based</vt:lpstr>
      <vt:lpstr>Port-based Virtual Hosting</vt:lpstr>
      <vt:lpstr>Apache and IIS' Web server rival NGINX is growing fast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Elahi</dc:creator>
  <cp:lastModifiedBy>Mohammad Elahi</cp:lastModifiedBy>
  <cp:revision>11</cp:revision>
  <dcterms:created xsi:type="dcterms:W3CDTF">2016-05-15T04:35:16Z</dcterms:created>
  <dcterms:modified xsi:type="dcterms:W3CDTF">2016-05-15T06:57:17Z</dcterms:modified>
</cp:coreProperties>
</file>