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69" r:id="rId4"/>
    <p:sldId id="257" r:id="rId5"/>
    <p:sldId id="258" r:id="rId6"/>
    <p:sldId id="260" r:id="rId7"/>
    <p:sldId id="259" r:id="rId8"/>
    <p:sldId id="262" r:id="rId9"/>
    <p:sldId id="263" r:id="rId10"/>
    <p:sldId id="264" r:id="rId11"/>
    <p:sldId id="265" r:id="rId12"/>
    <p:sldId id="266" r:id="rId13"/>
    <p:sldId id="267" r:id="rId14"/>
    <p:sldId id="268" r:id="rId15"/>
    <p:sldId id="270" r:id="rId16"/>
    <p:sldId id="273" r:id="rId17"/>
    <p:sldId id="271" r:id="rId18"/>
    <p:sldId id="275" r:id="rId19"/>
    <p:sldId id="274" r:id="rId20"/>
    <p:sldId id="279" r:id="rId21"/>
    <p:sldId id="276" r:id="rId22"/>
    <p:sldId id="280" r:id="rId23"/>
    <p:sldId id="277" r:id="rId24"/>
    <p:sldId id="278"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24" autoAdjust="0"/>
    <p:restoredTop sz="94660"/>
  </p:normalViewPr>
  <p:slideViewPr>
    <p:cSldViewPr>
      <p:cViewPr>
        <p:scale>
          <a:sx n="63" d="100"/>
          <a:sy n="63" d="100"/>
        </p:scale>
        <p:origin x="-738"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EA3F8-EBC3-49D2-8BE9-35242C61EBF6}" type="datetimeFigureOut">
              <a:rPr lang="en-US" smtClean="0"/>
              <a:pPr/>
              <a:t>4/5/2010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EE5A5-964D-4DEA-9F70-A1B85384A8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AEE5A5-964D-4DEA-9F70-A1B85384A8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AEE5A5-964D-4DEA-9F70-A1B85384A836}"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AEE5A5-964D-4DEA-9F70-A1B85384A836}"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1B000D-E4FE-46F2-A974-6D48572E1FBF}"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B000D-E4FE-46F2-A974-6D48572E1FBF}"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B000D-E4FE-46F2-A974-6D48572E1FBF}"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B000D-E4FE-46F2-A974-6D48572E1FBF}"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B000D-E4FE-46F2-A974-6D48572E1FBF}"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1B000D-E4FE-46F2-A974-6D48572E1FBF}"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1B000D-E4FE-46F2-A974-6D48572E1FBF}" type="datetimeFigureOut">
              <a:rPr lang="en-US" smtClean="0"/>
              <a:pPr/>
              <a:t>4/5/2010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1B000D-E4FE-46F2-A974-6D48572E1FBF}" type="datetimeFigureOut">
              <a:rPr lang="en-US" smtClean="0"/>
              <a:pPr/>
              <a:t>4/5/2010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B000D-E4FE-46F2-A974-6D48572E1FBF}" type="datetimeFigureOut">
              <a:rPr lang="en-US" smtClean="0"/>
              <a:pPr/>
              <a:t>4/5/2010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B000D-E4FE-46F2-A974-6D48572E1FBF}"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B000D-E4FE-46F2-A974-6D48572E1FBF}"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BCE37-8CC4-4452-84C1-3C93AE2EC8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B000D-E4FE-46F2-A974-6D48572E1FBF}" type="datetimeFigureOut">
              <a:rPr lang="en-US" smtClean="0"/>
              <a:pPr/>
              <a:t>4/5/2010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BCE37-8CC4-4452-84C1-3C93AE2EC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hyperlink" Target="http://fa.wikipedia.org/wiki/&#1588;&#1607;&#1585;&#1587;&#1578;&#1575;&#1606;_&#1578;&#1601;&#1578;" TargetMode="External"/><Relationship Id="rId13" Type="http://schemas.openxmlformats.org/officeDocument/2006/relationships/hyperlink" Target="http://fa.wikipedia.org/wiki/&#1588;&#1607;&#1585;&#1587;&#1578;&#1575;&#1606;_&#1605;&#1740;&#1576;&#1583;" TargetMode="External"/><Relationship Id="rId3" Type="http://schemas.openxmlformats.org/officeDocument/2006/relationships/hyperlink" Target="http://fa.wikipedia.org/wiki/&#1575;&#1587;&#1578;&#1575;&#1606;_&#1740;&#1586;&#1583;" TargetMode="External"/><Relationship Id="rId7" Type="http://schemas.openxmlformats.org/officeDocument/2006/relationships/hyperlink" Target="http://fa.wikipedia.org/wiki/&#1588;&#1607;&#1585;&#1587;&#1578;&#1575;&#1606;_&#1576;&#1575;&#1601;&#1602;" TargetMode="External"/><Relationship Id="rId12" Type="http://schemas.openxmlformats.org/officeDocument/2006/relationships/hyperlink" Target="http://fa.wikipedia.org/wiki/&#1588;&#1607;&#1585;&#1587;&#1578;&#1575;&#1606;_&#1605;&#1607;&#1585;&#1740;&#1586;"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fa.wikipedia.org/wiki/&#1588;&#1607;&#1585;&#1587;&#1578;&#1575;&#1606;_&#1575;&#1585;&#1583;&#1705;&#1575;&#1606;" TargetMode="External"/><Relationship Id="rId11" Type="http://schemas.openxmlformats.org/officeDocument/2006/relationships/hyperlink" Target="http://fa.wikipedia.org/wiki/&#1588;&#1607;&#1585;&#1587;&#1578;&#1575;&#1606;_&#1591;&#1576;&#1587;" TargetMode="External"/><Relationship Id="rId5" Type="http://schemas.openxmlformats.org/officeDocument/2006/relationships/hyperlink" Target="http://fa.wikipedia.org/wiki/&#1588;&#1607;&#1585;&#1587;&#1578;&#1575;&#1606;_&#1575;&#1576;&#1585;&#1705;&#1608;&#1607;" TargetMode="External"/><Relationship Id="rId15" Type="http://schemas.openxmlformats.org/officeDocument/2006/relationships/image" Target="../media/image2.png"/><Relationship Id="rId10" Type="http://schemas.openxmlformats.org/officeDocument/2006/relationships/hyperlink" Target="http://fa.wikipedia.org/wiki/&#1588;&#1607;&#1585;&#1587;&#1578;&#1575;&#1606;_&#1589;&#1583;&#1608;&#1602;" TargetMode="External"/><Relationship Id="rId4" Type="http://schemas.openxmlformats.org/officeDocument/2006/relationships/hyperlink" Target="http://fa.wikipedia.org/wiki/&#1578;&#1607;&#1585;&#1575;&#1606;" TargetMode="External"/><Relationship Id="rId9" Type="http://schemas.openxmlformats.org/officeDocument/2006/relationships/hyperlink" Target="http://fa.wikipedia.org/wiki/&#1588;&#1607;&#1585;&#1587;&#1578;&#1575;&#1606;_&#1582;&#1575;&#1578;&#1605;" TargetMode="External"/><Relationship Id="rId14" Type="http://schemas.openxmlformats.org/officeDocument/2006/relationships/hyperlink" Target="http://fa.wikipedia.org/wiki/&#1588;&#1607;&#1585;&#1587;&#1578;&#1575;&#1606;_&#1740;&#1586;&#158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10439400" cy="7556500"/>
          </a:xfrm>
          <a:prstGeom prst="rect">
            <a:avLst/>
          </a:prstGeom>
          <a:noFill/>
          <a:ln>
            <a:noFill/>
          </a:ln>
        </p:spPr>
      </p:pic>
      <p:sp>
        <p:nvSpPr>
          <p:cNvPr id="5" name="Title 4"/>
          <p:cNvSpPr>
            <a:spLocks noGrp="1"/>
          </p:cNvSpPr>
          <p:nvPr>
            <p:ph type="ctrTitle"/>
          </p:nvPr>
        </p:nvSpPr>
        <p:spPr>
          <a:xfrm>
            <a:off x="1600200" y="1752600"/>
            <a:ext cx="4800600" cy="1066800"/>
          </a:xfrm>
        </p:spPr>
        <p:txBody>
          <a:bodyPr>
            <a:noAutofit/>
          </a:bodyPr>
          <a:lstStyle/>
          <a:p>
            <a:pPr rtl="1"/>
            <a:r>
              <a:rPr lang="fa-IR" sz="3600" b="1" dirty="0" smtClean="0"/>
              <a:t>آناليز سايت</a:t>
            </a:r>
            <a:br>
              <a:rPr lang="fa-IR" sz="3600" b="1" dirty="0" smtClean="0"/>
            </a:br>
            <a:r>
              <a:rPr lang="fa-IR" sz="3600" b="1" dirty="0" smtClean="0"/>
              <a:t/>
            </a:r>
            <a:br>
              <a:rPr lang="fa-IR" sz="3600" b="1" dirty="0" smtClean="0"/>
            </a:br>
            <a:r>
              <a:rPr lang="fa-IR" sz="3600" b="1" dirty="0" smtClean="0"/>
              <a:t/>
            </a:r>
            <a:br>
              <a:rPr lang="fa-IR" sz="3600" b="1" dirty="0" smtClean="0"/>
            </a:br>
            <a:r>
              <a:rPr lang="fa-IR" sz="3600" b="1" dirty="0" smtClean="0"/>
              <a:t/>
            </a:r>
            <a:br>
              <a:rPr lang="fa-IR" sz="3600" b="1" dirty="0" smtClean="0"/>
            </a:br>
            <a:endParaRPr lang="en-US" sz="3600" b="1" dirty="0"/>
          </a:p>
        </p:txBody>
      </p:sp>
      <p:pic>
        <p:nvPicPr>
          <p:cNvPr id="7" name="Picture 4" descr="موقعیت استان یزد بر روی نقشه ایران"/>
          <p:cNvPicPr>
            <a:picLocks noChangeAspect="1" noChangeArrowheads="1"/>
          </p:cNvPicPr>
          <p:nvPr/>
        </p:nvPicPr>
        <p:blipFill>
          <a:blip r:embed="rId3"/>
          <a:srcRect/>
          <a:stretch>
            <a:fillRect/>
          </a:stretch>
        </p:blipFill>
        <p:spPr>
          <a:xfrm>
            <a:off x="152400" y="1981200"/>
            <a:ext cx="3657600" cy="3195850"/>
          </a:xfrm>
          <a:prstGeom prst="rect">
            <a:avLst/>
          </a:prstGeom>
          <a:noFill/>
          <a:ln>
            <a:noFill/>
          </a:ln>
        </p:spPr>
      </p:pic>
      <p:sp>
        <p:nvSpPr>
          <p:cNvPr id="8" name="Flowchart: Connector 7"/>
          <p:cNvSpPr/>
          <p:nvPr/>
        </p:nvSpPr>
        <p:spPr>
          <a:xfrm>
            <a:off x="2133600" y="3505200"/>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1_online.jpg"/>
          <p:cNvPicPr>
            <a:picLocks noChangeAspect="1"/>
          </p:cNvPicPr>
          <p:nvPr/>
        </p:nvPicPr>
        <p:blipFill>
          <a:blip r:embed="rId4"/>
          <a:srcRect r="7929" b="1631"/>
          <a:stretch>
            <a:fillRect/>
          </a:stretch>
        </p:blipFill>
        <p:spPr>
          <a:xfrm>
            <a:off x="4114800" y="1752600"/>
            <a:ext cx="4648200" cy="3733800"/>
          </a:xfrm>
          <a:prstGeom prst="rect">
            <a:avLst/>
          </a:prstGeom>
        </p:spPr>
      </p:pic>
      <p:cxnSp>
        <p:nvCxnSpPr>
          <p:cNvPr id="16" name="Straight Connector 15"/>
          <p:cNvCxnSpPr/>
          <p:nvPr/>
        </p:nvCxnSpPr>
        <p:spPr>
          <a:xfrm rot="16200000" flipV="1">
            <a:off x="2209800" y="3581400"/>
            <a:ext cx="1905000" cy="1905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7"/>
          </p:cNvCxnSpPr>
          <p:nvPr/>
        </p:nvCxnSpPr>
        <p:spPr>
          <a:xfrm rot="10800000" flipV="1">
            <a:off x="2263682" y="1752600"/>
            <a:ext cx="1851118" cy="177491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76200"/>
            <a:ext cx="8305800" cy="2209800"/>
          </a:xfrm>
        </p:spPr>
        <p:txBody>
          <a:bodyPr>
            <a:noAutofit/>
          </a:bodyPr>
          <a:lstStyle/>
          <a:p>
            <a:pPr algn="r" rtl="1"/>
            <a:r>
              <a:rPr lang="ar-SA" sz="3200" b="1" dirty="0" smtClean="0"/>
              <a:t>درون‌گرا و محصور داراي حياط مركزي</a:t>
            </a:r>
            <a:endParaRPr lang="en-US" sz="3200" b="1" dirty="0">
              <a:effectLst/>
            </a:endParaRPr>
          </a:p>
        </p:txBody>
      </p:sp>
      <p:sp>
        <p:nvSpPr>
          <p:cNvPr id="8" name="Chevron 7"/>
          <p:cNvSpPr/>
          <p:nvPr/>
        </p:nvSpPr>
        <p:spPr>
          <a:xfrm rot="10800000">
            <a:off x="8610600" y="10668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Slide14"/>
          <p:cNvPicPr>
            <a:picLocks noChangeAspect="1" noChangeArrowheads="1"/>
          </p:cNvPicPr>
          <p:nvPr/>
        </p:nvPicPr>
        <p:blipFill>
          <a:blip r:embed="rId3"/>
          <a:srcRect/>
          <a:stretch>
            <a:fillRect/>
          </a:stretch>
        </p:blipFill>
        <p:spPr bwMode="auto">
          <a:xfrm>
            <a:off x="1752600" y="1597168"/>
            <a:ext cx="5791200" cy="4346432"/>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4191000" y="304800"/>
            <a:ext cx="774571" cy="461665"/>
          </a:xfrm>
          <a:prstGeom prst="rect">
            <a:avLst/>
          </a:prstGeom>
        </p:spPr>
        <p:txBody>
          <a:bodyPr wrap="none">
            <a:spAutoFit/>
          </a:bodyPr>
          <a:lstStyle/>
          <a:p>
            <a:r>
              <a:rPr lang="fa-IR" sz="2400" b="1" u="sng" dirty="0" smtClean="0"/>
              <a:t>مقدمه</a:t>
            </a:r>
            <a:endParaRPr lang="en-US"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228600"/>
            <a:ext cx="8305800" cy="1905000"/>
          </a:xfrm>
        </p:spPr>
        <p:txBody>
          <a:bodyPr>
            <a:noAutofit/>
          </a:bodyPr>
          <a:lstStyle/>
          <a:p>
            <a:pPr algn="r" rtl="1"/>
            <a:r>
              <a:rPr lang="ar-SA" sz="3200" b="1" dirty="0" smtClean="0"/>
              <a:t>ارتفاع اطاق‌ها نسبتاً زياد</a:t>
            </a:r>
            <a:endParaRPr lang="en-US" sz="3200" b="1" dirty="0">
              <a:effectLst/>
            </a:endParaRPr>
          </a:p>
        </p:txBody>
      </p:sp>
      <p:sp>
        <p:nvSpPr>
          <p:cNvPr id="8" name="Chevron 7"/>
          <p:cNvSpPr/>
          <p:nvPr/>
        </p:nvSpPr>
        <p:spPr>
          <a:xfrm rot="10800000">
            <a:off x="8610600" y="9906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22" name="Picture 2" descr="Slide15"/>
          <p:cNvPicPr>
            <a:picLocks noChangeAspect="1" noChangeArrowheads="1"/>
          </p:cNvPicPr>
          <p:nvPr/>
        </p:nvPicPr>
        <p:blipFill>
          <a:blip r:embed="rId3"/>
          <a:srcRect/>
          <a:stretch>
            <a:fillRect/>
          </a:stretch>
        </p:blipFill>
        <p:spPr bwMode="auto">
          <a:xfrm>
            <a:off x="1524000" y="1600200"/>
            <a:ext cx="5896814" cy="4419600"/>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4114800" y="316468"/>
            <a:ext cx="774571" cy="461665"/>
          </a:xfrm>
          <a:prstGeom prst="rect">
            <a:avLst/>
          </a:prstGeom>
        </p:spPr>
        <p:txBody>
          <a:bodyPr wrap="none">
            <a:spAutoFit/>
          </a:bodyPr>
          <a:lstStyle/>
          <a:p>
            <a:r>
              <a:rPr lang="fa-IR" sz="2400" b="1" u="sng" dirty="0" smtClean="0"/>
              <a:t>مقدمه</a:t>
            </a:r>
            <a:endParaRPr lang="en-US"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457200"/>
            <a:ext cx="8305800" cy="1371600"/>
          </a:xfrm>
        </p:spPr>
        <p:txBody>
          <a:bodyPr>
            <a:noAutofit/>
          </a:bodyPr>
          <a:lstStyle/>
          <a:p>
            <a:pPr algn="r" rtl="1"/>
            <a:r>
              <a:rPr lang="ar-SA" sz="3200" b="1" dirty="0" smtClean="0"/>
              <a:t>ديوارهاي نسبتاً قطور</a:t>
            </a:r>
            <a:endParaRPr lang="en-US" sz="3200" b="1" dirty="0">
              <a:effectLst/>
            </a:endParaRPr>
          </a:p>
        </p:txBody>
      </p:sp>
      <p:sp>
        <p:nvSpPr>
          <p:cNvPr id="12" name="Chevron 11"/>
          <p:cNvSpPr/>
          <p:nvPr/>
        </p:nvSpPr>
        <p:spPr>
          <a:xfrm rot="10800000">
            <a:off x="8610600" y="9906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146" name="Picture 2" descr="Slide16"/>
          <p:cNvPicPr>
            <a:picLocks noChangeAspect="1" noChangeArrowheads="1"/>
          </p:cNvPicPr>
          <p:nvPr/>
        </p:nvPicPr>
        <p:blipFill>
          <a:blip r:embed="rId3">
            <a:clrChange>
              <a:clrFrom>
                <a:srgbClr val="FFC488"/>
              </a:clrFrom>
              <a:clrTo>
                <a:srgbClr val="FFC488">
                  <a:alpha val="0"/>
                </a:srgbClr>
              </a:clrTo>
            </a:clrChange>
          </a:blip>
          <a:srcRect l="8124" r="17888" b="7430"/>
          <a:stretch>
            <a:fillRect/>
          </a:stretch>
        </p:blipFill>
        <p:spPr bwMode="auto">
          <a:xfrm>
            <a:off x="2286000" y="1594339"/>
            <a:ext cx="4800600" cy="4501661"/>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4178429" y="304800"/>
            <a:ext cx="774571" cy="461665"/>
          </a:xfrm>
          <a:prstGeom prst="rect">
            <a:avLst/>
          </a:prstGeom>
        </p:spPr>
        <p:txBody>
          <a:bodyPr wrap="none">
            <a:spAutoFit/>
          </a:bodyPr>
          <a:lstStyle/>
          <a:p>
            <a:r>
              <a:rPr lang="fa-IR" sz="2400" b="1" u="sng" dirty="0" smtClean="0"/>
              <a:t>مقدمه</a:t>
            </a:r>
            <a:endParaRPr lang="en-US" b="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1219200"/>
            <a:ext cx="8305800" cy="5105400"/>
          </a:xfrm>
          <a:noFill/>
          <a:ln>
            <a:noFill/>
          </a:ln>
        </p:spPr>
        <p:txBody>
          <a:bodyPr>
            <a:noAutofit/>
          </a:bodyPr>
          <a:lstStyle/>
          <a:p>
            <a:pPr algn="r" rtl="1"/>
            <a:r>
              <a:rPr lang="fa-IR" sz="3600" b="1" dirty="0" smtClean="0">
                <a:effectLst/>
              </a:rPr>
              <a:t>آناليز سايت :</a:t>
            </a:r>
            <a:br>
              <a:rPr lang="fa-IR" sz="3600" b="1" dirty="0" smtClean="0">
                <a:effectLst/>
              </a:rPr>
            </a:br>
            <a:r>
              <a:rPr lang="fa-IR" sz="3600" b="1" dirty="0" smtClean="0">
                <a:effectLst/>
              </a:rPr>
              <a:t/>
            </a:r>
            <a:br>
              <a:rPr lang="fa-IR" sz="3600" b="1" dirty="0" smtClean="0">
                <a:effectLst/>
              </a:rPr>
            </a:br>
            <a:r>
              <a:rPr lang="fa-IR" sz="3600" b="1" dirty="0" smtClean="0">
                <a:solidFill>
                  <a:srgbClr val="C00000"/>
                </a:solidFill>
                <a:effectLst/>
              </a:rPr>
              <a:t>1-</a:t>
            </a:r>
            <a:r>
              <a:rPr lang="fa-IR" sz="3600" b="1" dirty="0" smtClean="0">
                <a:effectLst/>
              </a:rPr>
              <a:t> بررسي موقعيت سايت در شهر</a:t>
            </a:r>
            <a:br>
              <a:rPr lang="fa-IR" sz="3600" b="1" dirty="0" smtClean="0">
                <a:effectLst/>
              </a:rPr>
            </a:br>
            <a:r>
              <a:rPr lang="fa-IR" sz="3600" b="1" dirty="0" smtClean="0">
                <a:solidFill>
                  <a:srgbClr val="C00000"/>
                </a:solidFill>
                <a:effectLst/>
              </a:rPr>
              <a:t>2-</a:t>
            </a:r>
            <a:r>
              <a:rPr lang="fa-IR" sz="3600" b="1" dirty="0" smtClean="0">
                <a:effectLst/>
              </a:rPr>
              <a:t> بررسي همجواري هاي اطراف سايت</a:t>
            </a:r>
            <a:br>
              <a:rPr lang="fa-IR" sz="3600" b="1" dirty="0" smtClean="0">
                <a:effectLst/>
              </a:rPr>
            </a:br>
            <a:r>
              <a:rPr lang="fa-IR" sz="3600" b="1" dirty="0" smtClean="0">
                <a:solidFill>
                  <a:srgbClr val="C00000"/>
                </a:solidFill>
                <a:effectLst/>
              </a:rPr>
              <a:t>3-</a:t>
            </a:r>
            <a:r>
              <a:rPr lang="fa-IR" sz="3600" b="1" dirty="0" smtClean="0">
                <a:effectLst/>
              </a:rPr>
              <a:t> بررسي شريانهاي اطراف سايت و گره هاي ترافيكي</a:t>
            </a:r>
            <a:br>
              <a:rPr lang="fa-IR" sz="3600" b="1" dirty="0" smtClean="0">
                <a:effectLst/>
              </a:rPr>
            </a:br>
            <a:r>
              <a:rPr lang="fa-IR" sz="3600" b="1" dirty="0" smtClean="0">
                <a:solidFill>
                  <a:srgbClr val="C00000"/>
                </a:solidFill>
                <a:effectLst/>
              </a:rPr>
              <a:t>4-</a:t>
            </a:r>
            <a:r>
              <a:rPr lang="fa-IR" sz="3600" b="1" dirty="0" smtClean="0">
                <a:effectLst/>
              </a:rPr>
              <a:t> بررسي معابر شهري اطراف سايت</a:t>
            </a:r>
            <a:br>
              <a:rPr lang="fa-IR" sz="3600" b="1" dirty="0" smtClean="0">
                <a:effectLst/>
              </a:rPr>
            </a:br>
            <a:r>
              <a:rPr lang="fa-IR" sz="3600" b="1" dirty="0" smtClean="0">
                <a:effectLst/>
              </a:rPr>
              <a:t>               منظر</a:t>
            </a:r>
            <a:br>
              <a:rPr lang="fa-IR" sz="3600" b="1" dirty="0" smtClean="0">
                <a:effectLst/>
              </a:rPr>
            </a:br>
            <a:r>
              <a:rPr lang="fa-IR" sz="3600" b="1" dirty="0" smtClean="0">
                <a:solidFill>
                  <a:srgbClr val="C00000"/>
                </a:solidFill>
                <a:effectLst/>
              </a:rPr>
              <a:t>5-</a:t>
            </a:r>
            <a:r>
              <a:rPr lang="fa-IR" sz="3600" b="1" dirty="0" smtClean="0">
                <a:effectLst/>
              </a:rPr>
              <a:t> ديد</a:t>
            </a:r>
            <a:br>
              <a:rPr lang="fa-IR" sz="3600" b="1" dirty="0" smtClean="0">
                <a:effectLst/>
              </a:rPr>
            </a:br>
            <a:r>
              <a:rPr lang="fa-IR" sz="3600" b="1" dirty="0" smtClean="0">
                <a:effectLst/>
              </a:rPr>
              <a:t>               اشرافيت</a:t>
            </a:r>
            <a:br>
              <a:rPr lang="fa-IR" sz="3600" b="1" dirty="0" smtClean="0">
                <a:effectLst/>
              </a:rPr>
            </a:br>
            <a:endParaRPr lang="en-US" sz="3600" b="1" dirty="0">
              <a:effectLst/>
            </a:endParaRPr>
          </a:p>
        </p:txBody>
      </p:sp>
      <p:cxnSp>
        <p:nvCxnSpPr>
          <p:cNvPr id="13" name="Straight Connector 12"/>
          <p:cNvCxnSpPr/>
          <p:nvPr/>
        </p:nvCxnSpPr>
        <p:spPr>
          <a:xfrm rot="10800000">
            <a:off x="6858001" y="4724400"/>
            <a:ext cx="685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858000" y="5105400"/>
            <a:ext cx="6858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33800" y="152400"/>
            <a:ext cx="1622560" cy="523220"/>
          </a:xfrm>
          <a:prstGeom prst="rect">
            <a:avLst/>
          </a:prstGeom>
        </p:spPr>
        <p:txBody>
          <a:bodyPr wrap="none">
            <a:spAutoFit/>
          </a:bodyPr>
          <a:lstStyle/>
          <a:p>
            <a:r>
              <a:rPr lang="fa-IR" sz="2800" b="1" u="sng" dirty="0" smtClean="0"/>
              <a:t>آناليز سايت </a:t>
            </a:r>
            <a:endParaRPr lang="en-US" sz="2800" b="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228600" y="1219200"/>
            <a:ext cx="8305800" cy="2667000"/>
          </a:xfrm>
        </p:spPr>
        <p:txBody>
          <a:bodyPr>
            <a:noAutofit/>
          </a:bodyPr>
          <a:lstStyle/>
          <a:p>
            <a:pPr algn="r" rtl="1"/>
            <a:r>
              <a:rPr lang="fa-IR" sz="3200" b="1" dirty="0" smtClean="0">
                <a:solidFill>
                  <a:srgbClr val="C00000"/>
                </a:solidFill>
                <a:effectLst/>
              </a:rPr>
              <a:t>6-</a:t>
            </a:r>
            <a:r>
              <a:rPr lang="fa-IR" sz="3200" b="1" dirty="0" smtClean="0">
                <a:effectLst/>
              </a:rPr>
              <a:t> اقليم :           نور(جهت استقرار ساختمان) </a:t>
            </a:r>
            <a:br>
              <a:rPr lang="fa-IR" sz="3200" b="1" dirty="0" smtClean="0">
                <a:effectLst/>
              </a:rPr>
            </a:br>
            <a:r>
              <a:rPr lang="fa-IR" sz="3200" b="1" dirty="0" smtClean="0">
                <a:effectLst/>
              </a:rPr>
              <a:t>                                   باد غالب</a:t>
            </a:r>
            <a:br>
              <a:rPr lang="fa-IR" sz="3200" b="1" dirty="0" smtClean="0">
                <a:effectLst/>
              </a:rPr>
            </a:br>
            <a:r>
              <a:rPr lang="fa-IR" sz="3200" b="1" dirty="0" smtClean="0">
                <a:effectLst/>
              </a:rPr>
              <a:t>                       باد</a:t>
            </a:r>
            <a:endParaRPr lang="en-US" sz="3200" b="1" dirty="0">
              <a:effectLst/>
            </a:endParaRPr>
          </a:p>
        </p:txBody>
      </p:sp>
      <p:cxnSp>
        <p:nvCxnSpPr>
          <p:cNvPr id="13" name="Straight Connector 12"/>
          <p:cNvCxnSpPr/>
          <p:nvPr/>
        </p:nvCxnSpPr>
        <p:spPr>
          <a:xfrm rot="10800000">
            <a:off x="6248400" y="2057400"/>
            <a:ext cx="990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248400" y="2057400"/>
            <a:ext cx="990600" cy="990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5105400" y="2590799"/>
            <a:ext cx="685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5181600" y="2895600"/>
            <a:ext cx="6096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67000" y="2971800"/>
            <a:ext cx="2438400" cy="584775"/>
          </a:xfrm>
          <a:prstGeom prst="rect">
            <a:avLst/>
          </a:prstGeom>
          <a:noFill/>
        </p:spPr>
        <p:txBody>
          <a:bodyPr wrap="square" rtlCol="0">
            <a:spAutoFit/>
          </a:bodyPr>
          <a:lstStyle/>
          <a:p>
            <a:pPr algn="r"/>
            <a:r>
              <a:rPr lang="fa-IR" sz="3200" b="1" dirty="0" smtClean="0"/>
              <a:t>باد مطلوب</a:t>
            </a:r>
            <a:endParaRPr lang="en-US" sz="3200" b="1" dirty="0"/>
          </a:p>
        </p:txBody>
      </p:sp>
      <p:sp>
        <p:nvSpPr>
          <p:cNvPr id="21" name="TextBox 20"/>
          <p:cNvSpPr txBox="1"/>
          <p:nvPr/>
        </p:nvSpPr>
        <p:spPr>
          <a:xfrm>
            <a:off x="1981200" y="4139625"/>
            <a:ext cx="6629400" cy="584775"/>
          </a:xfrm>
          <a:prstGeom prst="rect">
            <a:avLst/>
          </a:prstGeom>
          <a:noFill/>
        </p:spPr>
        <p:txBody>
          <a:bodyPr wrap="square" rtlCol="0">
            <a:spAutoFit/>
          </a:bodyPr>
          <a:lstStyle/>
          <a:p>
            <a:pPr algn="r"/>
            <a:r>
              <a:rPr lang="fa-IR" sz="3200" b="1" dirty="0" smtClean="0">
                <a:solidFill>
                  <a:srgbClr val="C00000"/>
                </a:solidFill>
              </a:rPr>
              <a:t>7-</a:t>
            </a:r>
            <a:r>
              <a:rPr lang="fa-IR" sz="3200" b="1" dirty="0" smtClean="0"/>
              <a:t> بررسي پتانسيل ها و محدوديت ها</a:t>
            </a:r>
            <a:endParaRPr lang="en-US" sz="3200" b="1" dirty="0"/>
          </a:p>
        </p:txBody>
      </p:sp>
      <p:sp>
        <p:nvSpPr>
          <p:cNvPr id="22" name="Rectangle 21"/>
          <p:cNvSpPr/>
          <p:nvPr/>
        </p:nvSpPr>
        <p:spPr>
          <a:xfrm>
            <a:off x="3810000" y="152400"/>
            <a:ext cx="1622560" cy="523220"/>
          </a:xfrm>
          <a:prstGeom prst="rect">
            <a:avLst/>
          </a:prstGeom>
        </p:spPr>
        <p:txBody>
          <a:bodyPr wrap="none">
            <a:spAutoFit/>
          </a:bodyPr>
          <a:lstStyle/>
          <a:p>
            <a:r>
              <a:rPr lang="fa-IR" sz="2800" b="1" u="sng" dirty="0" smtClean="0"/>
              <a:t>آناليز سايت </a:t>
            </a:r>
            <a:endParaRPr lang="en-US" sz="2800"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a:noFill/>
          <a:ln>
            <a:noFill/>
          </a:ln>
        </p:spPr>
      </p:pic>
      <p:sp>
        <p:nvSpPr>
          <p:cNvPr id="5" name="Title 4"/>
          <p:cNvSpPr>
            <a:spLocks noGrp="1"/>
          </p:cNvSpPr>
          <p:nvPr>
            <p:ph type="ctrTitle"/>
          </p:nvPr>
        </p:nvSpPr>
        <p:spPr>
          <a:xfrm>
            <a:off x="3886200" y="838200"/>
            <a:ext cx="4724400" cy="990600"/>
          </a:xfrm>
        </p:spPr>
        <p:txBody>
          <a:bodyPr>
            <a:noAutofit/>
          </a:bodyPr>
          <a:lstStyle/>
          <a:p>
            <a:pPr algn="r" rtl="1"/>
            <a:r>
              <a:rPr lang="fa-IR" sz="3200" b="1" dirty="0" smtClean="0">
                <a:solidFill>
                  <a:srgbClr val="C00000"/>
                </a:solidFill>
              </a:rPr>
              <a:t>1-</a:t>
            </a:r>
            <a:r>
              <a:rPr lang="fa-IR" sz="3200" b="1" dirty="0" smtClean="0"/>
              <a:t> بررسي موقعيت سايت در شهر</a:t>
            </a:r>
            <a:endParaRPr lang="en-US" sz="3200" b="1" dirty="0">
              <a:effectLst/>
            </a:endParaRPr>
          </a:p>
        </p:txBody>
      </p:sp>
      <p:sp>
        <p:nvSpPr>
          <p:cNvPr id="10" name="Rectangle 9"/>
          <p:cNvSpPr/>
          <p:nvPr/>
        </p:nvSpPr>
        <p:spPr>
          <a:xfrm>
            <a:off x="3810000" y="152400"/>
            <a:ext cx="1622560" cy="523220"/>
          </a:xfrm>
          <a:prstGeom prst="rect">
            <a:avLst/>
          </a:prstGeom>
        </p:spPr>
        <p:txBody>
          <a:bodyPr wrap="none">
            <a:spAutoFit/>
          </a:bodyPr>
          <a:lstStyle/>
          <a:p>
            <a:r>
              <a:rPr lang="fa-IR" sz="2800" b="1" u="sng" dirty="0" smtClean="0"/>
              <a:t>آناليز سايت </a:t>
            </a:r>
            <a:endParaRPr lang="en-US" sz="2800" b="1" u="sng" dirty="0"/>
          </a:p>
        </p:txBody>
      </p:sp>
      <p:pic>
        <p:nvPicPr>
          <p:cNvPr id="1026" name="Picture 2" descr="H:\dars ha\tarahi 4\2\7.JPG"/>
          <p:cNvPicPr>
            <a:picLocks noChangeAspect="1" noChangeArrowheads="1"/>
          </p:cNvPicPr>
          <p:nvPr/>
        </p:nvPicPr>
        <p:blipFill>
          <a:blip r:embed="rId3"/>
          <a:srcRect l="3961" r="41276" b="7729"/>
          <a:stretch>
            <a:fillRect/>
          </a:stretch>
        </p:blipFill>
        <p:spPr bwMode="auto">
          <a:xfrm>
            <a:off x="152400" y="1600200"/>
            <a:ext cx="5080456" cy="4495800"/>
          </a:xfrm>
          <a:prstGeom prst="rect">
            <a:avLst/>
          </a:prstGeom>
          <a:noFill/>
        </p:spPr>
      </p:pic>
      <p:pic>
        <p:nvPicPr>
          <p:cNvPr id="1027" name="Picture 3" descr="H:\dars ha\tarahi 4\1\1_online.jpg"/>
          <p:cNvPicPr>
            <a:picLocks noChangeAspect="1" noChangeArrowheads="1"/>
          </p:cNvPicPr>
          <p:nvPr/>
        </p:nvPicPr>
        <p:blipFill>
          <a:blip r:embed="rId4"/>
          <a:srcRect l="14220" t="1" r="9103" b="4702"/>
          <a:stretch>
            <a:fillRect/>
          </a:stretch>
        </p:blipFill>
        <p:spPr bwMode="auto">
          <a:xfrm>
            <a:off x="5481053" y="1600200"/>
            <a:ext cx="2215147" cy="2069892"/>
          </a:xfrm>
          <a:prstGeom prst="rect">
            <a:avLst/>
          </a:prstGeom>
          <a:noFill/>
        </p:spPr>
      </p:pic>
      <p:cxnSp>
        <p:nvCxnSpPr>
          <p:cNvPr id="9" name="Straight Connector 8"/>
          <p:cNvCxnSpPr/>
          <p:nvPr/>
        </p:nvCxnSpPr>
        <p:spPr>
          <a:xfrm rot="10800000" flipV="1">
            <a:off x="3200400" y="1600200"/>
            <a:ext cx="22860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200400" y="2133600"/>
            <a:ext cx="2286000" cy="152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3810000"/>
            <a:ext cx="3733800" cy="2308324"/>
          </a:xfrm>
          <a:prstGeom prst="rect">
            <a:avLst/>
          </a:prstGeom>
          <a:noFill/>
        </p:spPr>
        <p:txBody>
          <a:bodyPr wrap="square" rtlCol="0">
            <a:spAutoFit/>
          </a:bodyPr>
          <a:lstStyle/>
          <a:p>
            <a:pPr algn="r"/>
            <a:r>
              <a:rPr lang="fa-IR" sz="2400" b="1" dirty="0" smtClean="0">
                <a:latin typeface="Arial" pitchFamily="34" charset="0"/>
                <a:cs typeface="Arial" pitchFamily="34" charset="0"/>
              </a:rPr>
              <a:t>دسترسي از ترمينال به بازار اصلي ومراكز خريد كمي مشكل است(از نظر مسافت) كه اين مشكل با قرار دادن سرويس حمل ونقل همگاني (خط اتوبوس شهري) بر طرف مي شود.</a:t>
            </a:r>
            <a:endParaRPr lang="en-US" sz="2400" b="1" dirty="0">
              <a:latin typeface="Arial" pitchFamily="34" charset="0"/>
              <a:cs typeface="Arial" pitchFamily="34" charset="0"/>
            </a:endParaRPr>
          </a:p>
        </p:txBody>
      </p:sp>
      <p:sp>
        <p:nvSpPr>
          <p:cNvPr id="24" name="4-Point Star 23"/>
          <p:cNvSpPr/>
          <p:nvPr/>
        </p:nvSpPr>
        <p:spPr>
          <a:xfrm>
            <a:off x="8839200" y="39624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2971800" y="304800"/>
            <a:ext cx="5638800" cy="1447800"/>
          </a:xfrm>
        </p:spPr>
        <p:txBody>
          <a:bodyPr>
            <a:noAutofit/>
          </a:bodyPr>
          <a:lstStyle/>
          <a:p>
            <a:pPr algn="r" rtl="1"/>
            <a:r>
              <a:rPr lang="fa-IR" sz="3200" b="1" dirty="0" smtClean="0">
                <a:solidFill>
                  <a:srgbClr val="C00000"/>
                </a:solidFill>
              </a:rPr>
              <a:t>1-</a:t>
            </a:r>
            <a:r>
              <a:rPr lang="fa-IR" sz="3200" b="1" dirty="0" smtClean="0"/>
              <a:t> بررسي موقعيت سايت در شهر</a:t>
            </a:r>
            <a:endParaRPr lang="en-US" sz="3200" b="1" dirty="0">
              <a:effectLst/>
            </a:endParaRPr>
          </a:p>
        </p:txBody>
      </p:sp>
      <p:sp>
        <p:nvSpPr>
          <p:cNvPr id="6" name="Rectangle 5"/>
          <p:cNvSpPr/>
          <p:nvPr/>
        </p:nvSpPr>
        <p:spPr>
          <a:xfrm>
            <a:off x="381000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7" name="4-Point Star 6"/>
          <p:cNvSpPr/>
          <p:nvPr/>
        </p:nvSpPr>
        <p:spPr>
          <a:xfrm>
            <a:off x="8534400" y="16002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TextBox 7"/>
          <p:cNvSpPr txBox="1"/>
          <p:nvPr/>
        </p:nvSpPr>
        <p:spPr>
          <a:xfrm>
            <a:off x="1143000" y="1455003"/>
            <a:ext cx="7391400" cy="830997"/>
          </a:xfrm>
          <a:prstGeom prst="rect">
            <a:avLst/>
          </a:prstGeom>
          <a:noFill/>
        </p:spPr>
        <p:txBody>
          <a:bodyPr wrap="square" rtlCol="0">
            <a:spAutoFit/>
          </a:bodyPr>
          <a:lstStyle/>
          <a:p>
            <a:pPr algn="r"/>
            <a:r>
              <a:rPr lang="fa-IR" sz="2400" b="1" dirty="0" smtClean="0"/>
              <a:t>موقعيت سايت ترمينال نسبت به جاده ها در مكان مناسبي قرار گرفته است.(نزديك بودن به جاده ها)</a:t>
            </a:r>
            <a:endParaRPr lang="en-US" sz="2400" b="1" dirty="0"/>
          </a:p>
        </p:txBody>
      </p:sp>
      <p:sp>
        <p:nvSpPr>
          <p:cNvPr id="9" name="4-Point Star 8"/>
          <p:cNvSpPr/>
          <p:nvPr/>
        </p:nvSpPr>
        <p:spPr>
          <a:xfrm>
            <a:off x="8382000" y="56388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TextBox 9"/>
          <p:cNvSpPr txBox="1"/>
          <p:nvPr/>
        </p:nvSpPr>
        <p:spPr>
          <a:xfrm>
            <a:off x="838200" y="5505271"/>
            <a:ext cx="7467600" cy="1200329"/>
          </a:xfrm>
          <a:prstGeom prst="rect">
            <a:avLst/>
          </a:prstGeom>
          <a:noFill/>
        </p:spPr>
        <p:txBody>
          <a:bodyPr wrap="square" rtlCol="0">
            <a:spAutoFit/>
          </a:bodyPr>
          <a:lstStyle/>
          <a:p>
            <a:pPr algn="r"/>
            <a:r>
              <a:rPr lang="fa-IR" sz="2400" b="1" dirty="0" smtClean="0"/>
              <a:t>سايت ترمينال در كنار محور (جاده) اصلي يزد – تهران قرار گرفته كه اين خود باعث مي شود اتوبوس در داخل شهر و در ترافيك شهري قرار نگيرد.</a:t>
            </a:r>
            <a:endParaRPr lang="en-US" sz="2400" b="1" dirty="0"/>
          </a:p>
        </p:txBody>
      </p:sp>
      <p:pic>
        <p:nvPicPr>
          <p:cNvPr id="2050" name="Picture 2" descr="H:\dars ha\tarahi 4\1\3.JPG"/>
          <p:cNvPicPr>
            <a:picLocks noChangeAspect="1" noChangeArrowheads="1"/>
          </p:cNvPicPr>
          <p:nvPr/>
        </p:nvPicPr>
        <p:blipFill>
          <a:blip r:embed="rId3"/>
          <a:srcRect/>
          <a:stretch>
            <a:fillRect/>
          </a:stretch>
        </p:blipFill>
        <p:spPr bwMode="auto">
          <a:xfrm>
            <a:off x="228600" y="2046745"/>
            <a:ext cx="4953000" cy="3363455"/>
          </a:xfrm>
          <a:prstGeom prst="rect">
            <a:avLst/>
          </a:prstGeom>
          <a:ln>
            <a:noFill/>
          </a:ln>
          <a:effectLst>
            <a:outerShdw blurRad="292100" dist="139700" dir="2700000" algn="tl" rotWithShape="0">
              <a:srgbClr val="333333">
                <a:alpha val="65000"/>
              </a:srgbClr>
            </a:outerShdw>
          </a:effectLst>
        </p:spPr>
      </p:pic>
      <p:sp>
        <p:nvSpPr>
          <p:cNvPr id="14" name="Frame 13"/>
          <p:cNvSpPr/>
          <p:nvPr/>
        </p:nvSpPr>
        <p:spPr>
          <a:xfrm rot="21222842">
            <a:off x="3436448" y="3756900"/>
            <a:ext cx="1905000" cy="1660050"/>
          </a:xfrm>
          <a:prstGeom prst="fram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C00000"/>
              </a:solidFill>
            </a:endParaRPr>
          </a:p>
        </p:txBody>
      </p:sp>
      <p:cxnSp>
        <p:nvCxnSpPr>
          <p:cNvPr id="16" name="Straight Connector 15"/>
          <p:cNvCxnSpPr/>
          <p:nvPr/>
        </p:nvCxnSpPr>
        <p:spPr>
          <a:xfrm rot="10800000" flipV="1">
            <a:off x="3581400" y="4038600"/>
            <a:ext cx="3048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3657600" y="396240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3657600" y="3962400"/>
            <a:ext cx="9144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3657600" y="3886200"/>
            <a:ext cx="1295400" cy="1143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3810000" y="4038600"/>
            <a:ext cx="129540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4114800" y="4419600"/>
            <a:ext cx="990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4495800" y="4572000"/>
            <a:ext cx="6858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800600" y="4800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81000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8" name="Rectangle 7"/>
          <p:cNvSpPr/>
          <p:nvPr/>
        </p:nvSpPr>
        <p:spPr>
          <a:xfrm>
            <a:off x="3157722" y="863025"/>
            <a:ext cx="5529078" cy="584775"/>
          </a:xfrm>
          <a:prstGeom prst="rect">
            <a:avLst/>
          </a:prstGeom>
        </p:spPr>
        <p:txBody>
          <a:bodyPr wrap="none">
            <a:spAutoFit/>
          </a:bodyPr>
          <a:lstStyle/>
          <a:p>
            <a:pPr algn="r"/>
            <a:r>
              <a:rPr lang="fa-IR" sz="3200" b="1" dirty="0" smtClean="0">
                <a:solidFill>
                  <a:srgbClr val="C00000"/>
                </a:solidFill>
              </a:rPr>
              <a:t>2-</a:t>
            </a:r>
            <a:r>
              <a:rPr lang="fa-IR" sz="3200" b="1" dirty="0" smtClean="0"/>
              <a:t> بررسي همجواري هاي اطراف سايت</a:t>
            </a:r>
            <a:endParaRPr lang="en-US" sz="3200" b="1" dirty="0"/>
          </a:p>
        </p:txBody>
      </p:sp>
      <p:pic>
        <p:nvPicPr>
          <p:cNvPr id="3074" name="Picture 2" descr="H:\dars ha\tarahi 4\1\5.JPG"/>
          <p:cNvPicPr>
            <a:picLocks noChangeAspect="1" noChangeArrowheads="1"/>
          </p:cNvPicPr>
          <p:nvPr/>
        </p:nvPicPr>
        <p:blipFill>
          <a:blip r:embed="rId3"/>
          <a:srcRect/>
          <a:stretch>
            <a:fillRect/>
          </a:stretch>
        </p:blipFill>
        <p:spPr bwMode="auto">
          <a:xfrm>
            <a:off x="152400" y="2743200"/>
            <a:ext cx="5098473" cy="39624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28600" y="1524000"/>
            <a:ext cx="8610600" cy="1200329"/>
          </a:xfrm>
          <a:prstGeom prst="rect">
            <a:avLst/>
          </a:prstGeom>
          <a:noFill/>
        </p:spPr>
        <p:txBody>
          <a:bodyPr wrap="square" rtlCol="0">
            <a:spAutoFit/>
          </a:bodyPr>
          <a:lstStyle/>
          <a:p>
            <a:pPr algn="r"/>
            <a:r>
              <a:rPr lang="fa-IR" sz="2400" b="1" dirty="0" smtClean="0"/>
              <a:t>در قسمت شمال سايت يك زندان قرار دارد كه از لحاظ امنيت براي ترمينال مفيد خواهد بود، منظور از امنيت برج هاي نگهباني است كه در 2 گوشه رو به سايت ترمينال قرار دارد، كه به نوعي در امنيت ترمينال مؤثر خواهد بود.</a:t>
            </a:r>
            <a:endParaRPr lang="en-US" sz="2400" b="1" dirty="0"/>
          </a:p>
        </p:txBody>
      </p:sp>
      <p:sp>
        <p:nvSpPr>
          <p:cNvPr id="10" name="Frame 9"/>
          <p:cNvSpPr/>
          <p:nvPr/>
        </p:nvSpPr>
        <p:spPr>
          <a:xfrm rot="21222842">
            <a:off x="3343846" y="5098650"/>
            <a:ext cx="1905000" cy="1660050"/>
          </a:xfrm>
          <a:prstGeom prst="fram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rgbClr val="C00000"/>
              </a:solidFill>
            </a:endParaRPr>
          </a:p>
        </p:txBody>
      </p:sp>
      <p:cxnSp>
        <p:nvCxnSpPr>
          <p:cNvPr id="11" name="Straight Connector 10"/>
          <p:cNvCxnSpPr/>
          <p:nvPr/>
        </p:nvCxnSpPr>
        <p:spPr>
          <a:xfrm rot="10800000" flipV="1">
            <a:off x="3488798" y="5380350"/>
            <a:ext cx="3048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3564998" y="5304150"/>
            <a:ext cx="6096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3564998" y="5304150"/>
            <a:ext cx="9144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3564998" y="5227950"/>
            <a:ext cx="1295400" cy="1143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717398" y="5380350"/>
            <a:ext cx="129540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4022198" y="5761350"/>
            <a:ext cx="990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403198" y="5913750"/>
            <a:ext cx="6858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707998" y="614235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4-Point Star 26"/>
          <p:cNvSpPr/>
          <p:nvPr/>
        </p:nvSpPr>
        <p:spPr>
          <a:xfrm>
            <a:off x="8763000" y="16002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8" name="Rounded Rectangle 27"/>
          <p:cNvSpPr/>
          <p:nvPr/>
        </p:nvSpPr>
        <p:spPr>
          <a:xfrm>
            <a:off x="3962400" y="3581400"/>
            <a:ext cx="228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819400" y="3886200"/>
            <a:ext cx="228600" cy="304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157722" y="838200"/>
            <a:ext cx="5529078" cy="584775"/>
          </a:xfrm>
          <a:prstGeom prst="rect">
            <a:avLst/>
          </a:prstGeom>
        </p:spPr>
        <p:txBody>
          <a:bodyPr wrap="none">
            <a:spAutoFit/>
          </a:bodyPr>
          <a:lstStyle/>
          <a:p>
            <a:pPr algn="r"/>
            <a:r>
              <a:rPr lang="fa-IR" sz="3200" b="1" dirty="0" smtClean="0">
                <a:solidFill>
                  <a:srgbClr val="C00000"/>
                </a:solidFill>
              </a:rPr>
              <a:t>2-</a:t>
            </a:r>
            <a:r>
              <a:rPr lang="fa-IR" sz="3200" b="1" dirty="0" smtClean="0"/>
              <a:t> بررسي همجواري هاي اطراف سايت</a:t>
            </a:r>
            <a:endParaRPr lang="en-US" sz="3200" b="1" dirty="0"/>
          </a:p>
        </p:txBody>
      </p:sp>
      <p:sp>
        <p:nvSpPr>
          <p:cNvPr id="7" name="Rectangle 6"/>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8" name="4-Point Star 7"/>
          <p:cNvSpPr/>
          <p:nvPr/>
        </p:nvSpPr>
        <p:spPr>
          <a:xfrm>
            <a:off x="8610600" y="16002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TextBox 8"/>
          <p:cNvSpPr txBox="1"/>
          <p:nvPr/>
        </p:nvSpPr>
        <p:spPr>
          <a:xfrm>
            <a:off x="304800" y="1524000"/>
            <a:ext cx="8305800" cy="461665"/>
          </a:xfrm>
          <a:prstGeom prst="rect">
            <a:avLst/>
          </a:prstGeom>
          <a:noFill/>
        </p:spPr>
        <p:txBody>
          <a:bodyPr wrap="square" rtlCol="0">
            <a:spAutoFit/>
          </a:bodyPr>
          <a:lstStyle/>
          <a:p>
            <a:pPr algn="r"/>
            <a:r>
              <a:rPr lang="fa-IR" sz="2400" b="1" dirty="0" smtClean="0"/>
              <a:t>در قسمت شمال غرب سايت ترمينال محل سوخت گاز (پمپ گاز </a:t>
            </a:r>
            <a:endParaRPr lang="en-US" sz="2400" b="1" dirty="0"/>
          </a:p>
        </p:txBody>
      </p:sp>
      <p:sp>
        <p:nvSpPr>
          <p:cNvPr id="10" name="TextBox 9"/>
          <p:cNvSpPr txBox="1"/>
          <p:nvPr/>
        </p:nvSpPr>
        <p:spPr>
          <a:xfrm>
            <a:off x="1524000" y="1524000"/>
            <a:ext cx="838200" cy="461665"/>
          </a:xfrm>
          <a:prstGeom prst="rect">
            <a:avLst/>
          </a:prstGeom>
          <a:noFill/>
        </p:spPr>
        <p:txBody>
          <a:bodyPr wrap="square" rtlCol="0">
            <a:spAutoFit/>
          </a:bodyPr>
          <a:lstStyle/>
          <a:p>
            <a:r>
              <a:rPr lang="en-US" sz="2400" dirty="0" smtClean="0"/>
              <a:t>CNG</a:t>
            </a:r>
            <a:endParaRPr lang="en-US" sz="2400" dirty="0"/>
          </a:p>
        </p:txBody>
      </p:sp>
      <p:sp>
        <p:nvSpPr>
          <p:cNvPr id="11" name="TextBox 10"/>
          <p:cNvSpPr txBox="1"/>
          <p:nvPr/>
        </p:nvSpPr>
        <p:spPr>
          <a:xfrm>
            <a:off x="457200" y="1981200"/>
            <a:ext cx="8229600" cy="1200329"/>
          </a:xfrm>
          <a:prstGeom prst="rect">
            <a:avLst/>
          </a:prstGeom>
          <a:noFill/>
        </p:spPr>
        <p:txBody>
          <a:bodyPr wrap="square" rtlCol="0">
            <a:spAutoFit/>
          </a:bodyPr>
          <a:lstStyle/>
          <a:p>
            <a:pPr algn="r"/>
            <a:r>
              <a:rPr lang="fa-IR" sz="2400" b="1" dirty="0" smtClean="0"/>
              <a:t>قرار دارد، كه اگر مسير دسترسي به سايت ترمينال خوب تعريف نشود ،دچار ترافيك سنگين خودروهاي سبك وسنگين مي شود. كه براي حل اين مشكل بايستي مسير جداگانه اي به اين مكان (پمپ گاز) و سايت ترمينال طراحي شوند. </a:t>
            </a:r>
            <a:endParaRPr lang="en-US" sz="2400" b="1" dirty="0"/>
          </a:p>
        </p:txBody>
      </p:sp>
      <p:sp>
        <p:nvSpPr>
          <p:cNvPr id="12" name="TextBox 11"/>
          <p:cNvSpPr txBox="1"/>
          <p:nvPr/>
        </p:nvSpPr>
        <p:spPr>
          <a:xfrm>
            <a:off x="1295400" y="1524000"/>
            <a:ext cx="304800" cy="461665"/>
          </a:xfrm>
          <a:prstGeom prst="rect">
            <a:avLst/>
          </a:prstGeom>
          <a:noFill/>
        </p:spPr>
        <p:txBody>
          <a:bodyPr wrap="square" rtlCol="0">
            <a:spAutoFit/>
          </a:bodyPr>
          <a:lstStyle/>
          <a:p>
            <a:pPr algn="r"/>
            <a:r>
              <a:rPr lang="fa-IR" sz="2400" dirty="0" smtClean="0"/>
              <a:t>)</a:t>
            </a:r>
            <a:endParaRPr lang="en-US" sz="2400" dirty="0"/>
          </a:p>
        </p:txBody>
      </p:sp>
      <p:pic>
        <p:nvPicPr>
          <p:cNvPr id="1026" name="Picture 2" descr="H:\dars ha\tarahi 4\1\2.JPG"/>
          <p:cNvPicPr>
            <a:picLocks noChangeAspect="1" noChangeArrowheads="1"/>
          </p:cNvPicPr>
          <p:nvPr/>
        </p:nvPicPr>
        <p:blipFill>
          <a:blip r:embed="rId3"/>
          <a:srcRect l="14286" b="11101"/>
          <a:stretch>
            <a:fillRect/>
          </a:stretch>
        </p:blipFill>
        <p:spPr bwMode="auto">
          <a:xfrm>
            <a:off x="4724400" y="3200400"/>
            <a:ext cx="4114800" cy="3429000"/>
          </a:xfrm>
          <a:prstGeom prst="rect">
            <a:avLst/>
          </a:prstGeom>
          <a:noFill/>
        </p:spPr>
      </p:pic>
      <p:sp>
        <p:nvSpPr>
          <p:cNvPr id="13" name="Rounded Rectangle 12"/>
          <p:cNvSpPr/>
          <p:nvPr/>
        </p:nvSpPr>
        <p:spPr>
          <a:xfrm>
            <a:off x="6172200" y="3581400"/>
            <a:ext cx="762000" cy="533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arash\Desktop\New Folder\New Folder (2)\PICT0001.JPG"/>
          <p:cNvPicPr>
            <a:picLocks noChangeAspect="1" noChangeArrowheads="1"/>
          </p:cNvPicPr>
          <p:nvPr/>
        </p:nvPicPr>
        <p:blipFill>
          <a:blip r:embed="rId4" cstate="print"/>
          <a:srcRect/>
          <a:stretch>
            <a:fillRect/>
          </a:stretch>
        </p:blipFill>
        <p:spPr bwMode="auto">
          <a:xfrm>
            <a:off x="143073" y="3352800"/>
            <a:ext cx="4962327" cy="3124200"/>
          </a:xfrm>
          <a:prstGeom prst="rect">
            <a:avLst/>
          </a:prstGeom>
          <a:noFill/>
        </p:spPr>
      </p:pic>
      <p:sp>
        <p:nvSpPr>
          <p:cNvPr id="16" name="TextBox 15"/>
          <p:cNvSpPr txBox="1"/>
          <p:nvPr/>
        </p:nvSpPr>
        <p:spPr>
          <a:xfrm>
            <a:off x="685800" y="3733800"/>
            <a:ext cx="2514600" cy="400110"/>
          </a:xfrm>
          <a:prstGeom prst="rect">
            <a:avLst/>
          </a:prstGeom>
          <a:noFill/>
        </p:spPr>
        <p:txBody>
          <a:bodyPr wrap="square" rtlCol="0">
            <a:spAutoFit/>
          </a:bodyPr>
          <a:lstStyle/>
          <a:p>
            <a:pPr algn="r"/>
            <a:r>
              <a:rPr lang="fa-IR" sz="2000" dirty="0" smtClean="0"/>
              <a:t>مسير جداگانه براي پمپ گاز</a:t>
            </a:r>
            <a:endParaRPr lang="en-US" sz="2000" dirty="0"/>
          </a:p>
        </p:txBody>
      </p:sp>
      <p:cxnSp>
        <p:nvCxnSpPr>
          <p:cNvPr id="15" name="Curved Connector 14"/>
          <p:cNvCxnSpPr/>
          <p:nvPr/>
        </p:nvCxnSpPr>
        <p:spPr>
          <a:xfrm rot="16200000" flipV="1">
            <a:off x="1562100" y="4305300"/>
            <a:ext cx="685800" cy="4572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grayscl/>
            <a:lum bright="39000" contrast="-38000"/>
          </a:blip>
          <a:stretch>
            <a:fillRect/>
          </a:stretch>
        </p:blipFill>
        <p:spPr>
          <a:xfrm>
            <a:off x="0" y="0"/>
            <a:ext cx="9144000" cy="6858000"/>
          </a:xfrm>
          <a:prstGeom prst="rect">
            <a:avLst/>
          </a:prstGeom>
        </p:spPr>
      </p:pic>
      <p:sp>
        <p:nvSpPr>
          <p:cNvPr id="7" name="Rectangle 6"/>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8" name="4-Point Star 7"/>
          <p:cNvSpPr/>
          <p:nvPr/>
        </p:nvSpPr>
        <p:spPr>
          <a:xfrm>
            <a:off x="8610600" y="17526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TextBox 9"/>
          <p:cNvSpPr txBox="1"/>
          <p:nvPr/>
        </p:nvSpPr>
        <p:spPr>
          <a:xfrm>
            <a:off x="609600" y="1607403"/>
            <a:ext cx="7848600" cy="830997"/>
          </a:xfrm>
          <a:prstGeom prst="rect">
            <a:avLst/>
          </a:prstGeom>
          <a:noFill/>
        </p:spPr>
        <p:txBody>
          <a:bodyPr wrap="square" rtlCol="0">
            <a:spAutoFit/>
          </a:bodyPr>
          <a:lstStyle/>
          <a:p>
            <a:pPr algn="r"/>
            <a:r>
              <a:rPr lang="fa-IR" sz="2400" b="1" dirty="0" smtClean="0"/>
              <a:t>در نزديكي اين مجموعه يك بيمارستان قرار دارد كه ممكن است در بعضي موارد مسافران به بيمارستان احتياج پيدا كنند.</a:t>
            </a:r>
            <a:endParaRPr lang="en-US" sz="2400" b="1" dirty="0"/>
          </a:p>
        </p:txBody>
      </p:sp>
      <p:pic>
        <p:nvPicPr>
          <p:cNvPr id="4098" name="Picture 2" descr="H:\dars ha\tarahi 4\2\8.JPG"/>
          <p:cNvPicPr>
            <a:picLocks noChangeAspect="1" noChangeArrowheads="1"/>
          </p:cNvPicPr>
          <p:nvPr/>
        </p:nvPicPr>
        <p:blipFill>
          <a:blip r:embed="rId4"/>
          <a:srcRect r="27525" b="30877"/>
          <a:stretch>
            <a:fillRect/>
          </a:stretch>
        </p:blipFill>
        <p:spPr bwMode="auto">
          <a:xfrm>
            <a:off x="304800" y="2517914"/>
            <a:ext cx="5562599" cy="4111486"/>
          </a:xfrm>
          <a:prstGeom prst="rect">
            <a:avLst/>
          </a:prstGeom>
          <a:noFill/>
        </p:spPr>
      </p:pic>
      <p:pic>
        <p:nvPicPr>
          <p:cNvPr id="36" name="Picture 3" descr="H:\dars ha\tarahi 4\1\1_online.jpg"/>
          <p:cNvPicPr>
            <a:picLocks noChangeAspect="1" noChangeArrowheads="1"/>
          </p:cNvPicPr>
          <p:nvPr/>
        </p:nvPicPr>
        <p:blipFill>
          <a:blip r:embed="rId5"/>
          <a:srcRect l="14220" t="1" r="9103" b="4702"/>
          <a:stretch>
            <a:fillRect/>
          </a:stretch>
        </p:blipFill>
        <p:spPr bwMode="auto">
          <a:xfrm>
            <a:off x="4185653" y="4191000"/>
            <a:ext cx="2215147" cy="2069892"/>
          </a:xfrm>
          <a:prstGeom prst="rect">
            <a:avLst/>
          </a:prstGeom>
          <a:noFill/>
        </p:spPr>
      </p:pic>
      <p:cxnSp>
        <p:nvCxnSpPr>
          <p:cNvPr id="38" name="Straight Connector 37"/>
          <p:cNvCxnSpPr/>
          <p:nvPr/>
        </p:nvCxnSpPr>
        <p:spPr>
          <a:xfrm rot="10800000">
            <a:off x="3962400" y="3886200"/>
            <a:ext cx="24384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3924300" y="3924300"/>
            <a:ext cx="3048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2895600" y="4953000"/>
            <a:ext cx="23622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157722" y="838200"/>
            <a:ext cx="5529078" cy="584775"/>
          </a:xfrm>
          <a:prstGeom prst="rect">
            <a:avLst/>
          </a:prstGeom>
        </p:spPr>
        <p:txBody>
          <a:bodyPr wrap="none">
            <a:spAutoFit/>
          </a:bodyPr>
          <a:lstStyle/>
          <a:p>
            <a:pPr algn="r"/>
            <a:r>
              <a:rPr lang="fa-IR" sz="3200" b="1" dirty="0" smtClean="0">
                <a:solidFill>
                  <a:srgbClr val="C00000"/>
                </a:solidFill>
              </a:rPr>
              <a:t>2-</a:t>
            </a:r>
            <a:r>
              <a:rPr lang="fa-IR" sz="3200" b="1" dirty="0" smtClean="0"/>
              <a:t> بررسي همجواري هاي اطراف سايت</a:t>
            </a:r>
            <a:endParaRPr 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381000"/>
            <a:ext cx="8610600" cy="6324599"/>
          </a:xfrm>
        </p:spPr>
        <p:txBody>
          <a:bodyPr>
            <a:noAutofit/>
          </a:bodyPr>
          <a:lstStyle/>
          <a:p>
            <a:pPr rtl="1"/>
            <a:r>
              <a:rPr lang="fa-IR" sz="2800" b="1" u="sng" dirty="0" smtClean="0"/>
              <a:t>مقدمه</a:t>
            </a:r>
            <a:r>
              <a:rPr lang="en-US" sz="1600" b="1" dirty="0" smtClean="0">
                <a:solidFill>
                  <a:schemeClr val="bg1"/>
                </a:solidFill>
              </a:rPr>
              <a:t/>
            </a:r>
            <a:br>
              <a:rPr lang="en-US" sz="1600" b="1" dirty="0" smtClean="0">
                <a:solidFill>
                  <a:schemeClr val="bg1"/>
                </a:solidFill>
              </a:rPr>
            </a:br>
            <a:r>
              <a:rPr lang="en-US" sz="2800" b="1" dirty="0" smtClean="0">
                <a:solidFill>
                  <a:schemeClr val="bg1"/>
                </a:solidFill>
              </a:rPr>
              <a:t/>
            </a:r>
            <a:br>
              <a:rPr lang="en-US" sz="2800" b="1" dirty="0" smtClean="0">
                <a:solidFill>
                  <a:schemeClr val="bg1"/>
                </a:solidFill>
              </a:rPr>
            </a:br>
            <a:r>
              <a:rPr lang="fa-IR" sz="2800" b="1" dirty="0" smtClean="0"/>
              <a:t>استان یزد</a:t>
            </a:r>
            <a:r>
              <a:rPr lang="en-US" sz="2800" b="1" dirty="0" smtClean="0"/>
              <a:t/>
            </a:r>
            <a:br>
              <a:rPr lang="en-US" sz="2800" b="1" dirty="0" smtClean="0"/>
            </a:br>
            <a:r>
              <a:rPr lang="en-US" sz="2800" b="1" dirty="0" smtClean="0"/>
              <a:t/>
            </a:r>
            <a:br>
              <a:rPr lang="en-US" sz="2800" b="1" dirty="0" smtClean="0"/>
            </a:br>
            <a:r>
              <a:rPr lang="fa-IR" sz="2800" b="1" dirty="0" smtClean="0"/>
              <a:t> </a:t>
            </a:r>
            <a:r>
              <a:rPr lang="ar-SA" sz="2800" b="1" dirty="0" smtClean="0"/>
              <a:t>یزد مرکز </a:t>
            </a:r>
            <a:r>
              <a:rPr lang="ar-SA" sz="2800" b="1" dirty="0" smtClean="0">
                <a:hlinkClick r:id="rId3" tooltip="استان یزد"/>
              </a:rPr>
              <a:t>استان یزد</a:t>
            </a:r>
            <a:r>
              <a:rPr lang="ar-SA" sz="2800" b="1" dirty="0" smtClean="0"/>
              <a:t> در کشور ایران است و در فاصله </a:t>
            </a:r>
            <a:r>
              <a:rPr lang="fa-IR" sz="2800" b="1" dirty="0" smtClean="0"/>
              <a:t>۶۷۷</a:t>
            </a:r>
            <a:r>
              <a:rPr lang="ar-SA" sz="2800" b="1" dirty="0" smtClean="0"/>
              <a:t> کیلومتری </a:t>
            </a:r>
            <a:r>
              <a:rPr lang="ar-SA" sz="2800" b="1" dirty="0" smtClean="0">
                <a:hlinkClick r:id="rId4" tooltip="تهران"/>
              </a:rPr>
              <a:t>تهران</a:t>
            </a:r>
            <a:r>
              <a:rPr lang="ar-SA" sz="2800" b="1" dirty="0" smtClean="0"/>
              <a:t> قرار دارد.  </a:t>
            </a:r>
            <a:r>
              <a:rPr lang="fa-IR" sz="2800" b="1" dirty="0" smtClean="0"/>
              <a:t>یزد به شهر بادگیرها معروف است . به( شهر دوچرخه ها) و(شهر شیرینی ) نیز شهرت دارد. میدان امیر چخماق ، باغ دولت آباد ، زندان اسکندر (مدرسه ضیاییه ) ، آتشکده زرتشت ، ساعت مارکاروباغ گلشن طبس از اماکن دیدنی  استان می باشند.</a:t>
            </a:r>
            <a:r>
              <a:rPr lang="en-US" sz="2800" b="1" dirty="0" smtClean="0"/>
              <a:t/>
            </a:r>
            <a:br>
              <a:rPr lang="en-US" sz="2800" b="1" dirty="0" smtClean="0"/>
            </a:br>
            <a:r>
              <a:rPr lang="en-US" sz="2800" b="1" dirty="0" smtClean="0">
                <a:solidFill>
                  <a:schemeClr val="bg1"/>
                </a:solidFill>
              </a:rPr>
              <a:t/>
            </a:r>
            <a:br>
              <a:rPr lang="en-US" sz="2800" b="1" dirty="0" smtClean="0">
                <a:solidFill>
                  <a:schemeClr val="bg1"/>
                </a:solidFill>
              </a:rPr>
            </a:br>
            <a:r>
              <a:rPr lang="fa-IR" sz="2800" b="1" dirty="0" smtClean="0"/>
              <a:t>شهرستان ها:</a:t>
            </a:r>
            <a:r>
              <a:rPr lang="en-US" sz="2800" b="1" dirty="0" smtClean="0">
                <a:solidFill>
                  <a:schemeClr val="bg1"/>
                </a:solidFill>
              </a:rPr>
              <a:t/>
            </a:r>
            <a:br>
              <a:rPr lang="en-US" sz="2800" b="1" dirty="0" smtClean="0">
                <a:solidFill>
                  <a:schemeClr val="bg1"/>
                </a:solidFill>
              </a:rPr>
            </a:br>
            <a:r>
              <a:rPr lang="fa-IR" sz="2800" b="1" dirty="0" smtClean="0">
                <a:solidFill>
                  <a:schemeClr val="bg1"/>
                </a:solidFill>
                <a:hlinkClick r:id="rId5" tooltip="شهرستان ابرکوه"/>
              </a:rPr>
              <a:t>ابرکوه</a:t>
            </a:r>
            <a:r>
              <a:rPr lang="fa-IR" sz="2800" b="1" dirty="0" smtClean="0">
                <a:solidFill>
                  <a:schemeClr val="bg1"/>
                </a:solidFill>
              </a:rPr>
              <a:t> | </a:t>
            </a:r>
            <a:r>
              <a:rPr lang="fa-IR" sz="2800" b="1" dirty="0" smtClean="0">
                <a:solidFill>
                  <a:schemeClr val="bg1"/>
                </a:solidFill>
                <a:hlinkClick r:id="rId6" tooltip="شهرستان اردکان"/>
              </a:rPr>
              <a:t>اردکان</a:t>
            </a:r>
            <a:r>
              <a:rPr lang="fa-IR" sz="2800" b="1" dirty="0" smtClean="0">
                <a:solidFill>
                  <a:schemeClr val="bg1"/>
                </a:solidFill>
              </a:rPr>
              <a:t> | </a:t>
            </a:r>
            <a:r>
              <a:rPr lang="fa-IR" sz="2800" b="1" dirty="0" smtClean="0">
                <a:solidFill>
                  <a:schemeClr val="bg1"/>
                </a:solidFill>
                <a:hlinkClick r:id="rId7" tooltip="شهرستان بافق"/>
              </a:rPr>
              <a:t>بافق</a:t>
            </a:r>
            <a:r>
              <a:rPr lang="fa-IR" sz="2800" b="1" dirty="0" smtClean="0">
                <a:solidFill>
                  <a:schemeClr val="bg1"/>
                </a:solidFill>
              </a:rPr>
              <a:t> | </a:t>
            </a:r>
            <a:r>
              <a:rPr lang="fa-IR" sz="2800" b="1" dirty="0" smtClean="0">
                <a:solidFill>
                  <a:schemeClr val="bg1"/>
                </a:solidFill>
                <a:hlinkClick r:id="rId8" tooltip="شهرستان تفت"/>
              </a:rPr>
              <a:t>تفت</a:t>
            </a:r>
            <a:r>
              <a:rPr lang="fa-IR" sz="2800" b="1" dirty="0" smtClean="0">
                <a:solidFill>
                  <a:schemeClr val="bg1"/>
                </a:solidFill>
              </a:rPr>
              <a:t> | </a:t>
            </a:r>
            <a:r>
              <a:rPr lang="fa-IR" sz="2800" b="1" dirty="0" smtClean="0">
                <a:solidFill>
                  <a:schemeClr val="bg1"/>
                </a:solidFill>
                <a:hlinkClick r:id="rId9" tooltip="شهرستان خاتم"/>
              </a:rPr>
              <a:t>خاتم</a:t>
            </a:r>
            <a:r>
              <a:rPr lang="fa-IR" sz="2800" b="1" dirty="0" smtClean="0">
                <a:solidFill>
                  <a:schemeClr val="bg1"/>
                </a:solidFill>
              </a:rPr>
              <a:t> | </a:t>
            </a:r>
            <a:r>
              <a:rPr lang="fa-IR" sz="2800" b="1" dirty="0" smtClean="0">
                <a:solidFill>
                  <a:schemeClr val="bg1"/>
                </a:solidFill>
                <a:hlinkClick r:id="rId10" tooltip="شهرستان صدوق"/>
              </a:rPr>
              <a:t>صدوق</a:t>
            </a:r>
            <a:r>
              <a:rPr lang="fa-IR" sz="2800" b="1" dirty="0" smtClean="0">
                <a:solidFill>
                  <a:schemeClr val="bg1"/>
                </a:solidFill>
              </a:rPr>
              <a:t> | </a:t>
            </a:r>
            <a:r>
              <a:rPr lang="fa-IR" sz="2800" b="1" dirty="0" smtClean="0">
                <a:solidFill>
                  <a:schemeClr val="bg1"/>
                </a:solidFill>
                <a:hlinkClick r:id="rId11" tooltip="شهرستان طبس"/>
              </a:rPr>
              <a:t>طبس</a:t>
            </a:r>
            <a:r>
              <a:rPr lang="fa-IR" sz="2800" b="1" dirty="0" smtClean="0">
                <a:solidFill>
                  <a:schemeClr val="bg1"/>
                </a:solidFill>
              </a:rPr>
              <a:t> | </a:t>
            </a:r>
            <a:r>
              <a:rPr lang="fa-IR" sz="2800" b="1" dirty="0" smtClean="0">
                <a:solidFill>
                  <a:schemeClr val="bg1"/>
                </a:solidFill>
                <a:hlinkClick r:id="rId12" tooltip="شهرستان مهریز"/>
              </a:rPr>
              <a:t>مهریز</a:t>
            </a:r>
            <a:r>
              <a:rPr lang="fa-IR" sz="2800" b="1" dirty="0" smtClean="0">
                <a:solidFill>
                  <a:schemeClr val="bg1"/>
                </a:solidFill>
              </a:rPr>
              <a:t> | </a:t>
            </a:r>
            <a:r>
              <a:rPr lang="fa-IR" sz="2800" b="1" dirty="0" smtClean="0">
                <a:solidFill>
                  <a:schemeClr val="bg1"/>
                </a:solidFill>
                <a:hlinkClick r:id="rId13" tooltip="شهرستان میبد"/>
              </a:rPr>
              <a:t>مِیبُد</a:t>
            </a:r>
            <a:r>
              <a:rPr lang="fa-IR" sz="2800" b="1" dirty="0" smtClean="0">
                <a:solidFill>
                  <a:schemeClr val="bg1"/>
                </a:solidFill>
              </a:rPr>
              <a:t> | </a:t>
            </a:r>
            <a:r>
              <a:rPr lang="fa-IR" sz="2800" b="1" dirty="0" smtClean="0">
                <a:solidFill>
                  <a:schemeClr val="bg1"/>
                </a:solidFill>
                <a:hlinkClick r:id="rId14" tooltip="شهرستان یزد"/>
              </a:rPr>
              <a:t>یزد</a:t>
            </a:r>
            <a:r>
              <a:rPr lang="fa-IR" sz="2800" b="1" dirty="0" smtClean="0">
                <a:solidFill>
                  <a:schemeClr val="bg1"/>
                </a:solidFill>
              </a:rPr>
              <a:t>  </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
            </a:r>
            <a:br>
              <a:rPr lang="en-US" sz="2800" b="1" dirty="0" smtClean="0">
                <a:solidFill>
                  <a:schemeClr val="bg1"/>
                </a:solidFill>
              </a:rPr>
            </a:br>
            <a:endParaRPr lang="en-US" sz="2800" b="1" dirty="0">
              <a:solidFill>
                <a:schemeClr val="bg1"/>
              </a:solidFill>
            </a:endParaRPr>
          </a:p>
        </p:txBody>
      </p:sp>
      <p:pic>
        <p:nvPicPr>
          <p:cNvPr id="7" name="Picture 4" descr="موقعیت استان یزد بر روی نقشه ایران"/>
          <p:cNvPicPr>
            <a:picLocks noChangeAspect="1" noChangeArrowheads="1"/>
          </p:cNvPicPr>
          <p:nvPr/>
        </p:nvPicPr>
        <p:blipFill>
          <a:blip r:embed="rId15"/>
          <a:srcRect/>
          <a:stretch>
            <a:fillRect/>
          </a:stretch>
        </p:blipFill>
        <p:spPr>
          <a:xfrm>
            <a:off x="457200" y="0"/>
            <a:ext cx="2093033"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grayscl/>
            <a:lum bright="39000" contrast="-38000"/>
          </a:blip>
          <a:stretch>
            <a:fillRect/>
          </a:stretch>
        </p:blipFill>
        <p:spPr>
          <a:xfrm>
            <a:off x="0" y="0"/>
            <a:ext cx="9144000" cy="6858000"/>
          </a:xfrm>
          <a:prstGeom prst="rect">
            <a:avLst/>
          </a:prstGeom>
        </p:spPr>
      </p:pic>
      <p:pic>
        <p:nvPicPr>
          <p:cNvPr id="5122" name="Picture 2" descr="H:\dars ha\tarahi 4\2\11.JPG"/>
          <p:cNvPicPr>
            <a:picLocks noChangeAspect="1" noChangeArrowheads="1"/>
          </p:cNvPicPr>
          <p:nvPr/>
        </p:nvPicPr>
        <p:blipFill>
          <a:blip r:embed="rId4"/>
          <a:srcRect r="32781" b="18723"/>
          <a:stretch>
            <a:fillRect/>
          </a:stretch>
        </p:blipFill>
        <p:spPr bwMode="auto">
          <a:xfrm>
            <a:off x="304800" y="1428752"/>
            <a:ext cx="5943600" cy="5200648"/>
          </a:xfrm>
          <a:prstGeom prst="rect">
            <a:avLst/>
          </a:prstGeom>
          <a:noFill/>
        </p:spPr>
      </p:pic>
      <p:sp>
        <p:nvSpPr>
          <p:cNvPr id="7" name="Rectangle 6"/>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8" name="4-Point Star 7"/>
          <p:cNvSpPr/>
          <p:nvPr/>
        </p:nvSpPr>
        <p:spPr>
          <a:xfrm>
            <a:off x="8763000" y="20574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36" name="Picture 3" descr="H:\dars ha\tarahi 4\1\1_online.jpg"/>
          <p:cNvPicPr>
            <a:picLocks noChangeAspect="1" noChangeArrowheads="1"/>
          </p:cNvPicPr>
          <p:nvPr/>
        </p:nvPicPr>
        <p:blipFill>
          <a:blip r:embed="rId5"/>
          <a:srcRect l="14220" t="1" r="9103" b="4702"/>
          <a:stretch>
            <a:fillRect/>
          </a:stretch>
        </p:blipFill>
        <p:spPr bwMode="auto">
          <a:xfrm>
            <a:off x="4185653" y="4191000"/>
            <a:ext cx="2215147" cy="2069892"/>
          </a:xfrm>
          <a:prstGeom prst="rect">
            <a:avLst/>
          </a:prstGeom>
          <a:noFill/>
        </p:spPr>
      </p:pic>
      <p:cxnSp>
        <p:nvCxnSpPr>
          <p:cNvPr id="38" name="Straight Connector 37"/>
          <p:cNvCxnSpPr/>
          <p:nvPr/>
        </p:nvCxnSpPr>
        <p:spPr>
          <a:xfrm rot="10800000">
            <a:off x="3962400" y="3886200"/>
            <a:ext cx="24384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3924300" y="3924300"/>
            <a:ext cx="3048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2895600" y="4953000"/>
            <a:ext cx="23622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157722" y="838200"/>
            <a:ext cx="5529078" cy="584775"/>
          </a:xfrm>
          <a:prstGeom prst="rect">
            <a:avLst/>
          </a:prstGeom>
        </p:spPr>
        <p:txBody>
          <a:bodyPr wrap="none">
            <a:spAutoFit/>
          </a:bodyPr>
          <a:lstStyle/>
          <a:p>
            <a:pPr algn="r"/>
            <a:r>
              <a:rPr lang="fa-IR" sz="3200" b="1" dirty="0" smtClean="0">
                <a:solidFill>
                  <a:srgbClr val="C00000"/>
                </a:solidFill>
              </a:rPr>
              <a:t>2-</a:t>
            </a:r>
            <a:r>
              <a:rPr lang="fa-IR" sz="3200" b="1" dirty="0" smtClean="0"/>
              <a:t> بررسي همجواري هاي اطراف سايت</a:t>
            </a:r>
            <a:endParaRPr lang="en-US" sz="3200" b="1" dirty="0"/>
          </a:p>
        </p:txBody>
      </p:sp>
      <p:sp>
        <p:nvSpPr>
          <p:cNvPr id="13" name="TextBox 12"/>
          <p:cNvSpPr txBox="1"/>
          <p:nvPr/>
        </p:nvSpPr>
        <p:spPr>
          <a:xfrm>
            <a:off x="5257800" y="1935540"/>
            <a:ext cx="3505200" cy="1077218"/>
          </a:xfrm>
          <a:prstGeom prst="rect">
            <a:avLst/>
          </a:prstGeom>
          <a:noFill/>
        </p:spPr>
        <p:txBody>
          <a:bodyPr wrap="square" rtlCol="0">
            <a:spAutoFit/>
          </a:bodyPr>
          <a:lstStyle/>
          <a:p>
            <a:pPr algn="r"/>
            <a:r>
              <a:rPr lang="fa-IR" sz="3200" b="1" dirty="0" smtClean="0"/>
              <a:t>نزديك بودن به ترمينال شهرستان اردكان</a:t>
            </a:r>
            <a:endParaRPr lang="en-US" sz="3200" b="1" dirty="0"/>
          </a:p>
        </p:txBody>
      </p:sp>
      <p:cxnSp>
        <p:nvCxnSpPr>
          <p:cNvPr id="15" name="Curved Connector 14"/>
          <p:cNvCxnSpPr/>
          <p:nvPr/>
        </p:nvCxnSpPr>
        <p:spPr>
          <a:xfrm rot="10800000">
            <a:off x="3276600" y="2286000"/>
            <a:ext cx="3048000" cy="457200"/>
          </a:xfrm>
          <a:prstGeom prst="curvedConnector3">
            <a:avLst>
              <a:gd name="adj1" fmla="val 415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7" name="Rectangle 6"/>
          <p:cNvSpPr/>
          <p:nvPr/>
        </p:nvSpPr>
        <p:spPr>
          <a:xfrm>
            <a:off x="1524000" y="786825"/>
            <a:ext cx="7524817" cy="584775"/>
          </a:xfrm>
          <a:prstGeom prst="rect">
            <a:avLst/>
          </a:prstGeom>
        </p:spPr>
        <p:txBody>
          <a:bodyPr wrap="none">
            <a:spAutoFit/>
          </a:bodyPr>
          <a:lstStyle/>
          <a:p>
            <a:r>
              <a:rPr lang="fa-IR" sz="3200" b="1" dirty="0" smtClean="0">
                <a:solidFill>
                  <a:srgbClr val="C00000"/>
                </a:solidFill>
              </a:rPr>
              <a:t>3-</a:t>
            </a:r>
            <a:r>
              <a:rPr lang="fa-IR" sz="3200" b="1" dirty="0" smtClean="0"/>
              <a:t> بررسي شريانهاي اطراف سايت و گره هاي ترافيكي</a:t>
            </a:r>
            <a:endParaRPr lang="en-US" sz="3200" dirty="0"/>
          </a:p>
        </p:txBody>
      </p:sp>
      <p:sp>
        <p:nvSpPr>
          <p:cNvPr id="8" name="4-Point Star 7"/>
          <p:cNvSpPr/>
          <p:nvPr/>
        </p:nvSpPr>
        <p:spPr>
          <a:xfrm>
            <a:off x="8534400" y="19050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TextBox 8"/>
          <p:cNvSpPr txBox="1"/>
          <p:nvPr/>
        </p:nvSpPr>
        <p:spPr>
          <a:xfrm>
            <a:off x="838200" y="1752600"/>
            <a:ext cx="7620000" cy="830997"/>
          </a:xfrm>
          <a:prstGeom prst="rect">
            <a:avLst/>
          </a:prstGeom>
          <a:noFill/>
        </p:spPr>
        <p:txBody>
          <a:bodyPr wrap="square" rtlCol="0">
            <a:spAutoFit/>
          </a:bodyPr>
          <a:lstStyle/>
          <a:p>
            <a:pPr algn="r"/>
            <a:r>
              <a:rPr lang="fa-IR" sz="2400" b="1" dirty="0" smtClean="0"/>
              <a:t>سايت ترمينال در جايي واقع شده است كه اگر مسير دسترسي به آن درست طراحي نشود باعث ترافيك و گره ترافيكي سنگين مي شود.</a:t>
            </a:r>
            <a:endParaRPr lang="en-US" sz="2400" b="1" dirty="0"/>
          </a:p>
        </p:txBody>
      </p:sp>
      <p:sp>
        <p:nvSpPr>
          <p:cNvPr id="10" name="TextBox 9"/>
          <p:cNvSpPr txBox="1"/>
          <p:nvPr/>
        </p:nvSpPr>
        <p:spPr>
          <a:xfrm>
            <a:off x="762000" y="3741003"/>
            <a:ext cx="7696200" cy="830997"/>
          </a:xfrm>
          <a:prstGeom prst="rect">
            <a:avLst/>
          </a:prstGeom>
          <a:noFill/>
        </p:spPr>
        <p:txBody>
          <a:bodyPr wrap="square" rtlCol="0">
            <a:spAutoFit/>
          </a:bodyPr>
          <a:lstStyle/>
          <a:p>
            <a:pPr algn="r"/>
            <a:r>
              <a:rPr lang="fa-IR" sz="2400" b="1" dirty="0" smtClean="0"/>
              <a:t>ميبد در مسير راه ارتباطي يزد – تهران قرارگرفته است به همين جهت سايت ترمينال بايد حتي الامكان به اين محور (جاده) نزديك باشد.</a:t>
            </a:r>
            <a:endParaRPr lang="en-US" sz="2400" b="1" dirty="0"/>
          </a:p>
        </p:txBody>
      </p:sp>
      <p:sp>
        <p:nvSpPr>
          <p:cNvPr id="11" name="4-Point Star 10"/>
          <p:cNvSpPr/>
          <p:nvPr/>
        </p:nvSpPr>
        <p:spPr>
          <a:xfrm>
            <a:off x="8610600" y="38100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7" name="Rectangle 6"/>
          <p:cNvSpPr/>
          <p:nvPr/>
        </p:nvSpPr>
        <p:spPr>
          <a:xfrm>
            <a:off x="1524000" y="786825"/>
            <a:ext cx="7524817" cy="584775"/>
          </a:xfrm>
          <a:prstGeom prst="rect">
            <a:avLst/>
          </a:prstGeom>
        </p:spPr>
        <p:txBody>
          <a:bodyPr wrap="none">
            <a:spAutoFit/>
          </a:bodyPr>
          <a:lstStyle/>
          <a:p>
            <a:r>
              <a:rPr lang="fa-IR" sz="3200" b="1" dirty="0" smtClean="0">
                <a:solidFill>
                  <a:srgbClr val="C00000"/>
                </a:solidFill>
              </a:rPr>
              <a:t>3-</a:t>
            </a:r>
            <a:r>
              <a:rPr lang="fa-IR" sz="3200" b="1" dirty="0" smtClean="0"/>
              <a:t> بررسي شريانهاي اطراف سايت و گره هاي ترافيكي</a:t>
            </a:r>
            <a:endParaRPr lang="en-US" sz="3200" dirty="0"/>
          </a:p>
        </p:txBody>
      </p:sp>
      <p:sp>
        <p:nvSpPr>
          <p:cNvPr id="8" name="4-Point Star 7"/>
          <p:cNvSpPr/>
          <p:nvPr/>
        </p:nvSpPr>
        <p:spPr>
          <a:xfrm>
            <a:off x="8610600" y="17526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TextBox 11"/>
          <p:cNvSpPr txBox="1"/>
          <p:nvPr/>
        </p:nvSpPr>
        <p:spPr>
          <a:xfrm>
            <a:off x="1066800" y="1600200"/>
            <a:ext cx="7543800" cy="830997"/>
          </a:xfrm>
          <a:prstGeom prst="rect">
            <a:avLst/>
          </a:prstGeom>
          <a:noFill/>
        </p:spPr>
        <p:txBody>
          <a:bodyPr wrap="square" rtlCol="0">
            <a:spAutoFit/>
          </a:bodyPr>
          <a:lstStyle/>
          <a:p>
            <a:pPr algn="r"/>
            <a:r>
              <a:rPr lang="fa-IR" sz="2400" b="1" dirty="0" smtClean="0"/>
              <a:t>براي طراحي سايت بايد طراحي طوري صورت بگيرد كه اتوبوس يراي ورود و خروج از ترمينال به محور اصلي (جاده) باعث ترافيك نشود.</a:t>
            </a:r>
            <a:endParaRPr lang="en-US" sz="2400" b="1" dirty="0"/>
          </a:p>
        </p:txBody>
      </p:sp>
      <p:pic>
        <p:nvPicPr>
          <p:cNvPr id="2051" name="Picture 3" descr="C:\Documents and Settings\arash\Desktop\New Folder\New Folder (2)\PICT0001.JPG"/>
          <p:cNvPicPr>
            <a:picLocks noChangeAspect="1" noChangeArrowheads="1"/>
          </p:cNvPicPr>
          <p:nvPr/>
        </p:nvPicPr>
        <p:blipFill>
          <a:blip r:embed="rId3" cstate="print"/>
          <a:srcRect/>
          <a:stretch>
            <a:fillRect/>
          </a:stretch>
        </p:blipFill>
        <p:spPr bwMode="auto">
          <a:xfrm>
            <a:off x="1905000" y="2590800"/>
            <a:ext cx="5668348" cy="3568700"/>
          </a:xfrm>
          <a:prstGeom prst="rect">
            <a:avLst/>
          </a:prstGeom>
          <a:ln>
            <a:noFill/>
          </a:ln>
          <a:effectLst>
            <a:outerShdw blurRad="292100" dist="139700" dir="2700000" algn="tl" rotWithShape="0">
              <a:srgbClr val="333333">
                <a:alpha val="65000"/>
              </a:srgbClr>
            </a:outerShdw>
          </a:effectLst>
        </p:spPr>
      </p:pic>
      <p:cxnSp>
        <p:nvCxnSpPr>
          <p:cNvPr id="14" name="Curved Connector 13"/>
          <p:cNvCxnSpPr/>
          <p:nvPr/>
        </p:nvCxnSpPr>
        <p:spPr>
          <a:xfrm rot="5400000" flipH="1" flipV="1">
            <a:off x="5905500" y="3848100"/>
            <a:ext cx="990600" cy="457200"/>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3181290"/>
            <a:ext cx="3962400" cy="400110"/>
          </a:xfrm>
          <a:prstGeom prst="rect">
            <a:avLst/>
          </a:prstGeom>
          <a:noFill/>
        </p:spPr>
        <p:txBody>
          <a:bodyPr wrap="square" rtlCol="0">
            <a:spAutoFit/>
          </a:bodyPr>
          <a:lstStyle/>
          <a:p>
            <a:pPr algn="r"/>
            <a:r>
              <a:rPr lang="fa-IR" sz="2000" dirty="0" smtClean="0"/>
              <a:t>مسير جداگانه براي ورود و خروج اتوبوس</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5" name="Rectangle 4"/>
          <p:cNvSpPr/>
          <p:nvPr/>
        </p:nvSpPr>
        <p:spPr>
          <a:xfrm>
            <a:off x="3500021" y="838200"/>
            <a:ext cx="5262979" cy="584775"/>
          </a:xfrm>
          <a:prstGeom prst="rect">
            <a:avLst/>
          </a:prstGeom>
        </p:spPr>
        <p:txBody>
          <a:bodyPr wrap="none">
            <a:spAutoFit/>
          </a:bodyPr>
          <a:lstStyle/>
          <a:p>
            <a:r>
              <a:rPr lang="fa-IR" sz="3200" b="1" dirty="0" smtClean="0">
                <a:solidFill>
                  <a:srgbClr val="C00000"/>
                </a:solidFill>
              </a:rPr>
              <a:t>4-</a:t>
            </a:r>
            <a:r>
              <a:rPr lang="fa-IR" sz="3200" b="1" dirty="0" smtClean="0"/>
              <a:t> بررسي معابر شهري اطراف سايت</a:t>
            </a:r>
            <a:endParaRPr lang="en-US" sz="3200" dirty="0"/>
          </a:p>
        </p:txBody>
      </p:sp>
      <p:pic>
        <p:nvPicPr>
          <p:cNvPr id="3074" name="Picture 2" descr="H:\dars ha\tarahi 4\1\88.jpg"/>
          <p:cNvPicPr>
            <a:picLocks noChangeAspect="1" noChangeArrowheads="1"/>
          </p:cNvPicPr>
          <p:nvPr/>
        </p:nvPicPr>
        <p:blipFill>
          <a:blip r:embed="rId3"/>
          <a:srcRect r="4494"/>
          <a:stretch>
            <a:fillRect/>
          </a:stretch>
        </p:blipFill>
        <p:spPr bwMode="auto">
          <a:xfrm>
            <a:off x="152400" y="2138362"/>
            <a:ext cx="6344681" cy="4567238"/>
          </a:xfrm>
          <a:prstGeom prst="rect">
            <a:avLst/>
          </a:prstGeom>
          <a:noFill/>
        </p:spPr>
      </p:pic>
      <p:sp>
        <p:nvSpPr>
          <p:cNvPr id="7" name="TextBox 6"/>
          <p:cNvSpPr txBox="1"/>
          <p:nvPr/>
        </p:nvSpPr>
        <p:spPr>
          <a:xfrm>
            <a:off x="5410200" y="1447800"/>
            <a:ext cx="3276600" cy="584775"/>
          </a:xfrm>
          <a:prstGeom prst="rect">
            <a:avLst/>
          </a:prstGeom>
          <a:noFill/>
        </p:spPr>
        <p:txBody>
          <a:bodyPr wrap="square" rtlCol="0">
            <a:spAutoFit/>
          </a:bodyPr>
          <a:lstStyle/>
          <a:p>
            <a:pPr algn="r"/>
            <a:r>
              <a:rPr lang="fa-IR" sz="3200" b="1" dirty="0" smtClean="0"/>
              <a:t>درجه بندي معابر</a:t>
            </a:r>
            <a:endParaRPr lang="en-US" sz="3200" b="1" dirty="0"/>
          </a:p>
        </p:txBody>
      </p:sp>
      <p:sp>
        <p:nvSpPr>
          <p:cNvPr id="8" name="4-Point Star 7"/>
          <p:cNvSpPr/>
          <p:nvPr/>
        </p:nvSpPr>
        <p:spPr>
          <a:xfrm>
            <a:off x="8686800" y="16002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Cross 8"/>
          <p:cNvSpPr/>
          <p:nvPr/>
        </p:nvSpPr>
        <p:spPr>
          <a:xfrm>
            <a:off x="6858000" y="3124200"/>
            <a:ext cx="381000" cy="381000"/>
          </a:xfrm>
          <a:prstGeom prst="pl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86600" y="3119735"/>
            <a:ext cx="1752600" cy="461665"/>
          </a:xfrm>
          <a:prstGeom prst="rect">
            <a:avLst/>
          </a:prstGeom>
          <a:noFill/>
        </p:spPr>
        <p:txBody>
          <a:bodyPr wrap="square" rtlCol="0">
            <a:spAutoFit/>
          </a:bodyPr>
          <a:lstStyle/>
          <a:p>
            <a:pPr algn="r"/>
            <a:r>
              <a:rPr lang="fa-IR" sz="2400" dirty="0" smtClean="0"/>
              <a:t>معبر درجه 2</a:t>
            </a:r>
            <a:endParaRPr lang="en-US" sz="2400" dirty="0"/>
          </a:p>
        </p:txBody>
      </p:sp>
      <p:sp>
        <p:nvSpPr>
          <p:cNvPr id="11" name="Cross 10"/>
          <p:cNvSpPr/>
          <p:nvPr/>
        </p:nvSpPr>
        <p:spPr>
          <a:xfrm>
            <a:off x="6858000" y="2362200"/>
            <a:ext cx="381000" cy="381000"/>
          </a:xfrm>
          <a:prstGeom prst="pl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62800" y="2362200"/>
            <a:ext cx="1600200" cy="461665"/>
          </a:xfrm>
          <a:prstGeom prst="rect">
            <a:avLst/>
          </a:prstGeom>
          <a:noFill/>
        </p:spPr>
        <p:txBody>
          <a:bodyPr wrap="square" rtlCol="0">
            <a:spAutoFit/>
          </a:bodyPr>
          <a:lstStyle/>
          <a:p>
            <a:pPr algn="r"/>
            <a:r>
              <a:rPr lang="fa-IR" sz="2400" dirty="0" smtClean="0"/>
              <a:t>معبر درجه 1</a:t>
            </a:r>
            <a:endParaRPr lang="en-US" sz="2400" dirty="0"/>
          </a:p>
        </p:txBody>
      </p:sp>
      <p:sp>
        <p:nvSpPr>
          <p:cNvPr id="13" name="Cross 12"/>
          <p:cNvSpPr/>
          <p:nvPr/>
        </p:nvSpPr>
        <p:spPr>
          <a:xfrm>
            <a:off x="6858000" y="4038600"/>
            <a:ext cx="381000" cy="381000"/>
          </a:xfrm>
          <a:prstGeom prst="plu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16200000" flipV="1">
            <a:off x="2857500" y="3162300"/>
            <a:ext cx="1676400" cy="5334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057400" y="2590800"/>
            <a:ext cx="1371600" cy="1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074" idx="0"/>
          </p:cNvCxnSpPr>
          <p:nvPr/>
        </p:nvCxnSpPr>
        <p:spPr>
          <a:xfrm rot="16200000" flipV="1">
            <a:off x="3150652" y="2312451"/>
            <a:ext cx="452438" cy="10425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Cross 19"/>
          <p:cNvSpPr/>
          <p:nvPr/>
        </p:nvSpPr>
        <p:spPr>
          <a:xfrm>
            <a:off x="6934200" y="4953000"/>
            <a:ext cx="381000" cy="381000"/>
          </a:xfrm>
          <a:prstGeom prst="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10540" y="4495800"/>
            <a:ext cx="175260" cy="2169160"/>
          </a:xfrm>
          <a:custGeom>
            <a:avLst/>
            <a:gdLst>
              <a:gd name="connsiteX0" fmla="*/ 101600 w 175260"/>
              <a:gd name="connsiteY0" fmla="*/ 2169160 h 2169160"/>
              <a:gd name="connsiteX1" fmla="*/ 162560 w 175260"/>
              <a:gd name="connsiteY1" fmla="*/ 1056640 h 2169160"/>
              <a:gd name="connsiteX2" fmla="*/ 25400 w 175260"/>
              <a:gd name="connsiteY2" fmla="*/ 157480 h 2169160"/>
              <a:gd name="connsiteX3" fmla="*/ 10160 w 175260"/>
              <a:gd name="connsiteY3" fmla="*/ 111760 h 2169160"/>
            </a:gdLst>
            <a:ahLst/>
            <a:cxnLst>
              <a:cxn ang="0">
                <a:pos x="connsiteX0" y="connsiteY0"/>
              </a:cxn>
              <a:cxn ang="0">
                <a:pos x="connsiteX1" y="connsiteY1"/>
              </a:cxn>
              <a:cxn ang="0">
                <a:pos x="connsiteX2" y="connsiteY2"/>
              </a:cxn>
              <a:cxn ang="0">
                <a:pos x="connsiteX3" y="connsiteY3"/>
              </a:cxn>
            </a:cxnLst>
            <a:rect l="l" t="t" r="r" b="b"/>
            <a:pathLst>
              <a:path w="175260" h="2169160">
                <a:moveTo>
                  <a:pt x="101600" y="2169160"/>
                </a:moveTo>
                <a:cubicBezTo>
                  <a:pt x="138430" y="1780540"/>
                  <a:pt x="175260" y="1391920"/>
                  <a:pt x="162560" y="1056640"/>
                </a:cubicBezTo>
                <a:cubicBezTo>
                  <a:pt x="149860" y="721360"/>
                  <a:pt x="50800" y="314960"/>
                  <a:pt x="25400" y="157480"/>
                </a:cubicBezTo>
                <a:cubicBezTo>
                  <a:pt x="0" y="0"/>
                  <a:pt x="5080" y="55880"/>
                  <a:pt x="10160" y="111760"/>
                </a:cubicBezTo>
              </a:path>
            </a:pathLst>
          </a:custGeom>
          <a:ln w="76200" cmpd="sng">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rot="5400000" flipH="1" flipV="1">
            <a:off x="-609600" y="3124200"/>
            <a:ext cx="1981200" cy="158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15200" y="4038600"/>
            <a:ext cx="1524000" cy="461665"/>
          </a:xfrm>
          <a:prstGeom prst="rect">
            <a:avLst/>
          </a:prstGeom>
          <a:noFill/>
        </p:spPr>
        <p:txBody>
          <a:bodyPr wrap="square" rtlCol="0">
            <a:spAutoFit/>
          </a:bodyPr>
          <a:lstStyle/>
          <a:p>
            <a:pPr algn="r"/>
            <a:r>
              <a:rPr lang="fa-IR" sz="2400" dirty="0" smtClean="0"/>
              <a:t>معبر درجه 3</a:t>
            </a:r>
            <a:endParaRPr lang="en-US" sz="2400" dirty="0"/>
          </a:p>
        </p:txBody>
      </p:sp>
      <p:sp>
        <p:nvSpPr>
          <p:cNvPr id="29" name="TextBox 28"/>
          <p:cNvSpPr txBox="1"/>
          <p:nvPr/>
        </p:nvSpPr>
        <p:spPr>
          <a:xfrm>
            <a:off x="7391400" y="4953000"/>
            <a:ext cx="1524000" cy="461665"/>
          </a:xfrm>
          <a:prstGeom prst="rect">
            <a:avLst/>
          </a:prstGeom>
          <a:noFill/>
        </p:spPr>
        <p:txBody>
          <a:bodyPr wrap="square" rtlCol="0">
            <a:spAutoFit/>
          </a:bodyPr>
          <a:lstStyle/>
          <a:p>
            <a:pPr algn="r"/>
            <a:r>
              <a:rPr lang="fa-IR" sz="2400" dirty="0" smtClean="0"/>
              <a:t>معبر درجه 4</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5" name="Rectangle 4"/>
          <p:cNvSpPr/>
          <p:nvPr/>
        </p:nvSpPr>
        <p:spPr>
          <a:xfrm>
            <a:off x="3500021" y="838200"/>
            <a:ext cx="5262979" cy="584775"/>
          </a:xfrm>
          <a:prstGeom prst="rect">
            <a:avLst/>
          </a:prstGeom>
        </p:spPr>
        <p:txBody>
          <a:bodyPr wrap="none">
            <a:spAutoFit/>
          </a:bodyPr>
          <a:lstStyle/>
          <a:p>
            <a:r>
              <a:rPr lang="fa-IR" sz="3200" b="1" dirty="0" smtClean="0">
                <a:solidFill>
                  <a:srgbClr val="C00000"/>
                </a:solidFill>
              </a:rPr>
              <a:t>4-</a:t>
            </a:r>
            <a:r>
              <a:rPr lang="fa-IR" sz="3200" b="1" dirty="0" smtClean="0"/>
              <a:t> بررسي معابر شهري اطراف سايت</a:t>
            </a:r>
            <a:endParaRPr lang="en-US" sz="3200" dirty="0"/>
          </a:p>
        </p:txBody>
      </p:sp>
      <p:sp>
        <p:nvSpPr>
          <p:cNvPr id="7" name="TextBox 6"/>
          <p:cNvSpPr txBox="1"/>
          <p:nvPr/>
        </p:nvSpPr>
        <p:spPr>
          <a:xfrm>
            <a:off x="228600" y="1752600"/>
            <a:ext cx="8458200" cy="523220"/>
          </a:xfrm>
          <a:prstGeom prst="rect">
            <a:avLst/>
          </a:prstGeom>
          <a:noFill/>
        </p:spPr>
        <p:txBody>
          <a:bodyPr wrap="square" rtlCol="0">
            <a:spAutoFit/>
          </a:bodyPr>
          <a:lstStyle/>
          <a:p>
            <a:pPr algn="r"/>
            <a:r>
              <a:rPr lang="fa-IR" sz="2800" b="1" dirty="0" smtClean="0"/>
              <a:t>بهتر است براي خودروهاي سواري ورودي جداگانه اي منظور شود.</a:t>
            </a:r>
            <a:endParaRPr lang="en-US" sz="2800" b="1" dirty="0"/>
          </a:p>
        </p:txBody>
      </p:sp>
      <p:sp>
        <p:nvSpPr>
          <p:cNvPr id="8" name="4-Point Star 7"/>
          <p:cNvSpPr/>
          <p:nvPr/>
        </p:nvSpPr>
        <p:spPr>
          <a:xfrm>
            <a:off x="8686800" y="19050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4098" name="Picture 2" descr="C:\Documents and Settings\arash\Desktop\New Folder\New Folder (2)\PICT0001.JPG"/>
          <p:cNvPicPr>
            <a:picLocks noChangeAspect="1" noChangeArrowheads="1"/>
          </p:cNvPicPr>
          <p:nvPr/>
        </p:nvPicPr>
        <p:blipFill>
          <a:blip r:embed="rId3" cstate="print"/>
          <a:srcRect/>
          <a:stretch>
            <a:fillRect/>
          </a:stretch>
        </p:blipFill>
        <p:spPr bwMode="auto">
          <a:xfrm>
            <a:off x="2133600" y="2362200"/>
            <a:ext cx="4953000" cy="31183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4-Point Star 8"/>
          <p:cNvSpPr/>
          <p:nvPr/>
        </p:nvSpPr>
        <p:spPr>
          <a:xfrm>
            <a:off x="8610600" y="58674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TextBox 9"/>
          <p:cNvSpPr txBox="1"/>
          <p:nvPr/>
        </p:nvSpPr>
        <p:spPr>
          <a:xfrm>
            <a:off x="533400" y="5715000"/>
            <a:ext cx="7924800" cy="830997"/>
          </a:xfrm>
          <a:prstGeom prst="rect">
            <a:avLst/>
          </a:prstGeom>
          <a:noFill/>
        </p:spPr>
        <p:txBody>
          <a:bodyPr wrap="square" rtlCol="0">
            <a:spAutoFit/>
          </a:bodyPr>
          <a:lstStyle/>
          <a:p>
            <a:pPr algn="r"/>
            <a:r>
              <a:rPr lang="fa-IR" sz="2400" b="1" dirty="0" smtClean="0"/>
              <a:t>به خاطر نزديك بودن سايت به معبر درجه 1(اصلي) اتوبوس كمترين دخالت را در ترافيك شهري دارد.</a:t>
            </a:r>
            <a:endParaRPr lang="en-US" sz="2400" b="1" dirty="0"/>
          </a:p>
        </p:txBody>
      </p:sp>
      <p:cxnSp>
        <p:nvCxnSpPr>
          <p:cNvPr id="12" name="Curved Connector 11"/>
          <p:cNvCxnSpPr/>
          <p:nvPr/>
        </p:nvCxnSpPr>
        <p:spPr>
          <a:xfrm rot="5400000" flipH="1" flipV="1">
            <a:off x="3962400" y="3733800"/>
            <a:ext cx="1295400" cy="6858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67200" y="2895600"/>
            <a:ext cx="1905000" cy="461665"/>
          </a:xfrm>
          <a:prstGeom prst="rect">
            <a:avLst/>
          </a:prstGeom>
          <a:noFill/>
        </p:spPr>
        <p:txBody>
          <a:bodyPr wrap="square" rtlCol="0">
            <a:spAutoFit/>
          </a:bodyPr>
          <a:lstStyle/>
          <a:p>
            <a:pPr algn="r"/>
            <a:r>
              <a:rPr lang="fa-IR" sz="2400" b="1" dirty="0" smtClean="0"/>
              <a:t>ورودي سواره</a:t>
            </a:r>
            <a:endParaRPr lang="en-US" sz="2400" b="1" dirty="0"/>
          </a:p>
        </p:txBody>
      </p:sp>
      <p:cxnSp>
        <p:nvCxnSpPr>
          <p:cNvPr id="15" name="Curved Connector 14"/>
          <p:cNvCxnSpPr/>
          <p:nvPr/>
        </p:nvCxnSpPr>
        <p:spPr>
          <a:xfrm rot="10800000" flipV="1">
            <a:off x="1752600" y="4343400"/>
            <a:ext cx="1447800" cy="6858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800600"/>
            <a:ext cx="1524000" cy="461665"/>
          </a:xfrm>
          <a:prstGeom prst="rect">
            <a:avLst/>
          </a:prstGeom>
          <a:noFill/>
        </p:spPr>
        <p:txBody>
          <a:bodyPr wrap="square" rtlCol="0">
            <a:spAutoFit/>
          </a:bodyPr>
          <a:lstStyle/>
          <a:p>
            <a:pPr algn="r"/>
            <a:r>
              <a:rPr lang="fa-IR" sz="2400" b="1" dirty="0" smtClean="0"/>
              <a:t>معبر درجه 1</a:t>
            </a:r>
            <a:endParaRPr lang="en-US"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5" name="Rectangle 4"/>
          <p:cNvSpPr/>
          <p:nvPr/>
        </p:nvSpPr>
        <p:spPr>
          <a:xfrm>
            <a:off x="7401500" y="990600"/>
            <a:ext cx="1056700" cy="584775"/>
          </a:xfrm>
          <a:prstGeom prst="rect">
            <a:avLst/>
          </a:prstGeom>
        </p:spPr>
        <p:txBody>
          <a:bodyPr wrap="none">
            <a:spAutoFit/>
          </a:bodyPr>
          <a:lstStyle/>
          <a:p>
            <a:r>
              <a:rPr lang="fa-IR" sz="3200" b="1" dirty="0" smtClean="0">
                <a:solidFill>
                  <a:srgbClr val="C00000"/>
                </a:solidFill>
              </a:rPr>
              <a:t>5-</a:t>
            </a:r>
            <a:r>
              <a:rPr lang="fa-IR" sz="3200" b="1" dirty="0" smtClean="0"/>
              <a:t> ديد</a:t>
            </a:r>
            <a:endParaRPr lang="en-US" sz="3200" dirty="0"/>
          </a:p>
        </p:txBody>
      </p:sp>
      <p:cxnSp>
        <p:nvCxnSpPr>
          <p:cNvPr id="9" name="Straight Connector 8"/>
          <p:cNvCxnSpPr/>
          <p:nvPr/>
        </p:nvCxnSpPr>
        <p:spPr>
          <a:xfrm rot="10800000">
            <a:off x="6477000" y="914401"/>
            <a:ext cx="8382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6477000" y="1371601"/>
            <a:ext cx="838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57800" y="609600"/>
            <a:ext cx="1066800" cy="523220"/>
          </a:xfrm>
          <a:prstGeom prst="rect">
            <a:avLst/>
          </a:prstGeom>
          <a:noFill/>
        </p:spPr>
        <p:txBody>
          <a:bodyPr wrap="square" rtlCol="0">
            <a:spAutoFit/>
          </a:bodyPr>
          <a:lstStyle/>
          <a:p>
            <a:pPr algn="r"/>
            <a:r>
              <a:rPr lang="fa-IR" sz="2800" b="1" dirty="0" smtClean="0"/>
              <a:t>منظر</a:t>
            </a:r>
            <a:endParaRPr lang="en-US" sz="2800" b="1" dirty="0"/>
          </a:p>
        </p:txBody>
      </p:sp>
      <p:sp>
        <p:nvSpPr>
          <p:cNvPr id="13" name="TextBox 12"/>
          <p:cNvSpPr txBox="1"/>
          <p:nvPr/>
        </p:nvSpPr>
        <p:spPr>
          <a:xfrm>
            <a:off x="4267200" y="1524000"/>
            <a:ext cx="2209800" cy="523220"/>
          </a:xfrm>
          <a:prstGeom prst="rect">
            <a:avLst/>
          </a:prstGeom>
          <a:noFill/>
        </p:spPr>
        <p:txBody>
          <a:bodyPr wrap="square" rtlCol="0">
            <a:spAutoFit/>
          </a:bodyPr>
          <a:lstStyle/>
          <a:p>
            <a:pPr algn="r"/>
            <a:r>
              <a:rPr lang="fa-IR" sz="2800" b="1" dirty="0" smtClean="0"/>
              <a:t>اشرافيت</a:t>
            </a:r>
            <a:endParaRPr lang="en-US" sz="2800" b="1" dirty="0"/>
          </a:p>
        </p:txBody>
      </p:sp>
      <p:sp>
        <p:nvSpPr>
          <p:cNvPr id="14" name="TextBox 13"/>
          <p:cNvSpPr txBox="1"/>
          <p:nvPr/>
        </p:nvSpPr>
        <p:spPr>
          <a:xfrm>
            <a:off x="3124200" y="1981200"/>
            <a:ext cx="5715000" cy="584775"/>
          </a:xfrm>
          <a:prstGeom prst="rect">
            <a:avLst/>
          </a:prstGeom>
          <a:noFill/>
        </p:spPr>
        <p:txBody>
          <a:bodyPr wrap="square" rtlCol="0">
            <a:spAutoFit/>
          </a:bodyPr>
          <a:lstStyle/>
          <a:p>
            <a:pPr algn="r"/>
            <a:r>
              <a:rPr lang="fa-IR" sz="3200" b="1" dirty="0" smtClean="0"/>
              <a:t>منظر (ديد از درون به بيرون):</a:t>
            </a:r>
            <a:endParaRPr lang="en-US" sz="3200" b="1" dirty="0"/>
          </a:p>
        </p:txBody>
      </p:sp>
      <p:sp>
        <p:nvSpPr>
          <p:cNvPr id="15" name="TextBox 14"/>
          <p:cNvSpPr txBox="1"/>
          <p:nvPr/>
        </p:nvSpPr>
        <p:spPr>
          <a:xfrm>
            <a:off x="1219200" y="2667000"/>
            <a:ext cx="7391400" cy="830997"/>
          </a:xfrm>
          <a:prstGeom prst="rect">
            <a:avLst/>
          </a:prstGeom>
          <a:noFill/>
        </p:spPr>
        <p:txBody>
          <a:bodyPr wrap="square" rtlCol="0">
            <a:spAutoFit/>
          </a:bodyPr>
          <a:lstStyle/>
          <a:p>
            <a:pPr algn="r"/>
            <a:r>
              <a:rPr lang="fa-IR" sz="2400" b="1" dirty="0" smtClean="0"/>
              <a:t>به خاطر اقليم گرم وخشك در اطراف سايت هيچ منظره خوبي وجود ندارد ولي مي توان با طراحي محوطه سايت اين مشكل را بر طرف كرد.</a:t>
            </a:r>
            <a:endParaRPr lang="en-US" sz="2400" b="1" dirty="0"/>
          </a:p>
        </p:txBody>
      </p:sp>
      <p:sp>
        <p:nvSpPr>
          <p:cNvPr id="16" name="4-Point Star 15"/>
          <p:cNvSpPr/>
          <p:nvPr/>
        </p:nvSpPr>
        <p:spPr>
          <a:xfrm>
            <a:off x="8686800" y="28194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7" name="4-Point Star 16"/>
          <p:cNvSpPr/>
          <p:nvPr/>
        </p:nvSpPr>
        <p:spPr>
          <a:xfrm>
            <a:off x="8686800" y="37338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8" name="TextBox 17"/>
          <p:cNvSpPr txBox="1"/>
          <p:nvPr/>
        </p:nvSpPr>
        <p:spPr>
          <a:xfrm>
            <a:off x="990600" y="3600271"/>
            <a:ext cx="7620000" cy="1200329"/>
          </a:xfrm>
          <a:prstGeom prst="rect">
            <a:avLst/>
          </a:prstGeom>
          <a:noFill/>
        </p:spPr>
        <p:txBody>
          <a:bodyPr wrap="square" rtlCol="0">
            <a:spAutoFit/>
          </a:bodyPr>
          <a:lstStyle/>
          <a:p>
            <a:pPr algn="r"/>
            <a:r>
              <a:rPr lang="fa-IR" sz="2400" b="1" dirty="0" smtClean="0"/>
              <a:t>به علت وجود ساختمان زندان در قسمت شمال سايت، طراحي سايت (محوطه) طوري بايد انجام شود كه توجه مسافران به زندان كمرنگ تر شود.(استفاده از آب نما وفضاي سبز)</a:t>
            </a:r>
            <a:endParaRPr lang="en-US" sz="2400" b="1" dirty="0"/>
          </a:p>
        </p:txBody>
      </p:sp>
      <p:sp>
        <p:nvSpPr>
          <p:cNvPr id="20" name="Rectangle 19"/>
          <p:cNvSpPr/>
          <p:nvPr/>
        </p:nvSpPr>
        <p:spPr>
          <a:xfrm>
            <a:off x="4006571" y="4800600"/>
            <a:ext cx="4756430" cy="584775"/>
          </a:xfrm>
          <a:prstGeom prst="rect">
            <a:avLst/>
          </a:prstGeom>
        </p:spPr>
        <p:txBody>
          <a:bodyPr wrap="none">
            <a:spAutoFit/>
          </a:bodyPr>
          <a:lstStyle/>
          <a:p>
            <a:pPr algn="r"/>
            <a:r>
              <a:rPr lang="fa-IR" sz="3200" b="1" dirty="0" smtClean="0"/>
              <a:t>اشرافيت (ديد از بيرون به درون):</a:t>
            </a:r>
            <a:endParaRPr lang="en-US" sz="3200" b="1" dirty="0"/>
          </a:p>
        </p:txBody>
      </p:sp>
      <p:sp>
        <p:nvSpPr>
          <p:cNvPr id="21" name="Rectangle 20"/>
          <p:cNvSpPr/>
          <p:nvPr/>
        </p:nvSpPr>
        <p:spPr>
          <a:xfrm>
            <a:off x="381000" y="5569803"/>
            <a:ext cx="8305800" cy="830997"/>
          </a:xfrm>
          <a:prstGeom prst="rect">
            <a:avLst/>
          </a:prstGeom>
        </p:spPr>
        <p:txBody>
          <a:bodyPr wrap="square">
            <a:spAutoFit/>
          </a:bodyPr>
          <a:lstStyle/>
          <a:p>
            <a:pPr algn="r"/>
            <a:r>
              <a:rPr lang="fa-IR" sz="2400" b="1" dirty="0" smtClean="0"/>
              <a:t>به دليل قرارگيري سايت تقريبا در گوشه شمالي شرقي ميبد بايد بنا طوري طراحي شود كه چشم انداز آينده را نيز پيش بيني كرد.(توسعه شهر)</a:t>
            </a:r>
            <a:endParaRPr lang="en-US" sz="2400" b="1" dirty="0"/>
          </a:p>
        </p:txBody>
      </p:sp>
      <p:sp>
        <p:nvSpPr>
          <p:cNvPr id="22" name="4-Point Star 21"/>
          <p:cNvSpPr/>
          <p:nvPr/>
        </p:nvSpPr>
        <p:spPr>
          <a:xfrm>
            <a:off x="8763000" y="57150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pic>
        <p:nvPicPr>
          <p:cNvPr id="10" name="Picture 9"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11" name="Title 4"/>
          <p:cNvSpPr>
            <a:spLocks noGrp="1"/>
          </p:cNvSpPr>
          <p:nvPr>
            <p:ph type="ctrTitle"/>
          </p:nvPr>
        </p:nvSpPr>
        <p:spPr>
          <a:xfrm>
            <a:off x="228600" y="228600"/>
            <a:ext cx="8305800" cy="2667000"/>
          </a:xfrm>
        </p:spPr>
        <p:txBody>
          <a:bodyPr>
            <a:noAutofit/>
          </a:bodyPr>
          <a:lstStyle/>
          <a:p>
            <a:pPr algn="r" rtl="1"/>
            <a:r>
              <a:rPr lang="fa-IR" sz="3200" b="1" dirty="0" smtClean="0">
                <a:solidFill>
                  <a:srgbClr val="C00000"/>
                </a:solidFill>
                <a:effectLst/>
              </a:rPr>
              <a:t>6-</a:t>
            </a:r>
            <a:r>
              <a:rPr lang="fa-IR" sz="3200" b="1" dirty="0" smtClean="0">
                <a:effectLst/>
              </a:rPr>
              <a:t> اقليم :           نور(جهت استقرار ساختمان) </a:t>
            </a:r>
            <a:br>
              <a:rPr lang="fa-IR" sz="3200" b="1" dirty="0" smtClean="0">
                <a:effectLst/>
              </a:rPr>
            </a:br>
            <a:r>
              <a:rPr lang="fa-IR" sz="3200" b="1" dirty="0" smtClean="0">
                <a:effectLst/>
              </a:rPr>
              <a:t>                                   باد غالب</a:t>
            </a:r>
            <a:br>
              <a:rPr lang="fa-IR" sz="3200" b="1" dirty="0" smtClean="0">
                <a:effectLst/>
              </a:rPr>
            </a:br>
            <a:r>
              <a:rPr lang="fa-IR" sz="3200" b="1" dirty="0" smtClean="0">
                <a:effectLst/>
              </a:rPr>
              <a:t>                       باد</a:t>
            </a:r>
            <a:endParaRPr lang="en-US" sz="3200" b="1" dirty="0">
              <a:effectLst/>
            </a:endParaRPr>
          </a:p>
        </p:txBody>
      </p:sp>
      <p:cxnSp>
        <p:nvCxnSpPr>
          <p:cNvPr id="12" name="Straight Connector 11"/>
          <p:cNvCxnSpPr/>
          <p:nvPr/>
        </p:nvCxnSpPr>
        <p:spPr>
          <a:xfrm rot="10800000">
            <a:off x="6172200" y="1066801"/>
            <a:ext cx="990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172200" y="1066800"/>
            <a:ext cx="990600" cy="990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105400" y="1600201"/>
            <a:ext cx="6858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81600" y="1905000"/>
            <a:ext cx="6096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67000" y="1981200"/>
            <a:ext cx="2438400" cy="584775"/>
          </a:xfrm>
          <a:prstGeom prst="rect">
            <a:avLst/>
          </a:prstGeom>
          <a:noFill/>
        </p:spPr>
        <p:txBody>
          <a:bodyPr wrap="square" rtlCol="0">
            <a:spAutoFit/>
          </a:bodyPr>
          <a:lstStyle/>
          <a:p>
            <a:pPr algn="r"/>
            <a:r>
              <a:rPr lang="fa-IR" sz="3200" b="1" dirty="0" smtClean="0"/>
              <a:t>باد مطلوب</a:t>
            </a:r>
            <a:endParaRPr lang="en-US" sz="3200" b="1" dirty="0"/>
          </a:p>
        </p:txBody>
      </p:sp>
      <p:sp>
        <p:nvSpPr>
          <p:cNvPr id="18" name="Rectangle 17"/>
          <p:cNvSpPr/>
          <p:nvPr/>
        </p:nvSpPr>
        <p:spPr>
          <a:xfrm>
            <a:off x="381000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19" name="TextBox 18"/>
          <p:cNvSpPr txBox="1"/>
          <p:nvPr/>
        </p:nvSpPr>
        <p:spPr>
          <a:xfrm>
            <a:off x="7620000" y="2286000"/>
            <a:ext cx="990600" cy="523220"/>
          </a:xfrm>
          <a:prstGeom prst="rect">
            <a:avLst/>
          </a:prstGeom>
          <a:noFill/>
        </p:spPr>
        <p:txBody>
          <a:bodyPr wrap="square" rtlCol="0">
            <a:spAutoFit/>
          </a:bodyPr>
          <a:lstStyle/>
          <a:p>
            <a:pPr algn="r"/>
            <a:r>
              <a:rPr lang="fa-IR" sz="2800" b="1" dirty="0" smtClean="0"/>
              <a:t>نور:</a:t>
            </a:r>
            <a:endParaRPr lang="en-US" sz="2800" b="1" dirty="0"/>
          </a:p>
        </p:txBody>
      </p:sp>
      <p:sp>
        <p:nvSpPr>
          <p:cNvPr id="20" name="TextBox 19"/>
          <p:cNvSpPr txBox="1"/>
          <p:nvPr/>
        </p:nvSpPr>
        <p:spPr>
          <a:xfrm>
            <a:off x="838200" y="2819400"/>
            <a:ext cx="7848600" cy="830997"/>
          </a:xfrm>
          <a:prstGeom prst="rect">
            <a:avLst/>
          </a:prstGeom>
          <a:noFill/>
        </p:spPr>
        <p:txBody>
          <a:bodyPr wrap="square" rtlCol="0">
            <a:spAutoFit/>
          </a:bodyPr>
          <a:lstStyle/>
          <a:p>
            <a:pPr algn="r"/>
            <a:r>
              <a:rPr lang="fa-IR" sz="2400" b="1" dirty="0" smtClean="0"/>
              <a:t>ميبد شهري كويري است بنابراين بايد حتي الامكان بنا طوري طراحي شود كه كمترين شدت نورگيري را داشته باشد.</a:t>
            </a:r>
            <a:endParaRPr lang="en-US" sz="2400" b="1" dirty="0"/>
          </a:p>
        </p:txBody>
      </p:sp>
      <p:sp>
        <p:nvSpPr>
          <p:cNvPr id="21" name="4-Point Star 20"/>
          <p:cNvSpPr/>
          <p:nvPr/>
        </p:nvSpPr>
        <p:spPr>
          <a:xfrm>
            <a:off x="8686800" y="29718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2" name="TextBox 21"/>
          <p:cNvSpPr txBox="1"/>
          <p:nvPr/>
        </p:nvSpPr>
        <p:spPr>
          <a:xfrm>
            <a:off x="457200" y="3729335"/>
            <a:ext cx="8153400" cy="461665"/>
          </a:xfrm>
          <a:prstGeom prst="rect">
            <a:avLst/>
          </a:prstGeom>
          <a:noFill/>
        </p:spPr>
        <p:txBody>
          <a:bodyPr wrap="square" rtlCol="0">
            <a:spAutoFit/>
          </a:bodyPr>
          <a:lstStyle/>
          <a:p>
            <a:pPr algn="r"/>
            <a:r>
              <a:rPr lang="fa-IR" sz="2400" b="1" dirty="0" smtClean="0"/>
              <a:t>براي طراحي بايد زاويه تابش خورشيد را در نظر گرفت.</a:t>
            </a:r>
            <a:endParaRPr lang="en-US" sz="2400" b="1" dirty="0"/>
          </a:p>
        </p:txBody>
      </p:sp>
      <p:sp>
        <p:nvSpPr>
          <p:cNvPr id="23" name="4-Point Star 22"/>
          <p:cNvSpPr/>
          <p:nvPr/>
        </p:nvSpPr>
        <p:spPr>
          <a:xfrm>
            <a:off x="8686800" y="38862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4" name="TextBox 23"/>
          <p:cNvSpPr txBox="1"/>
          <p:nvPr/>
        </p:nvSpPr>
        <p:spPr>
          <a:xfrm>
            <a:off x="6934200" y="4292025"/>
            <a:ext cx="1676400" cy="584775"/>
          </a:xfrm>
          <a:prstGeom prst="rect">
            <a:avLst/>
          </a:prstGeom>
          <a:noFill/>
        </p:spPr>
        <p:txBody>
          <a:bodyPr wrap="square" rtlCol="0">
            <a:spAutoFit/>
          </a:bodyPr>
          <a:lstStyle/>
          <a:p>
            <a:pPr algn="r"/>
            <a:r>
              <a:rPr lang="fa-IR" sz="3200" b="1" dirty="0" smtClean="0"/>
              <a:t>باد:</a:t>
            </a:r>
            <a:endParaRPr lang="en-US" sz="3200" b="1" dirty="0"/>
          </a:p>
        </p:txBody>
      </p:sp>
      <p:sp>
        <p:nvSpPr>
          <p:cNvPr id="25" name="TextBox 24"/>
          <p:cNvSpPr txBox="1"/>
          <p:nvPr/>
        </p:nvSpPr>
        <p:spPr>
          <a:xfrm>
            <a:off x="228600" y="5181600"/>
            <a:ext cx="8458200" cy="830997"/>
          </a:xfrm>
          <a:prstGeom prst="rect">
            <a:avLst/>
          </a:prstGeom>
          <a:noFill/>
        </p:spPr>
        <p:txBody>
          <a:bodyPr wrap="square" rtlCol="0">
            <a:spAutoFit/>
          </a:bodyPr>
          <a:lstStyle/>
          <a:p>
            <a:pPr algn="r"/>
            <a:r>
              <a:rPr lang="fa-IR" sz="2400" b="1" dirty="0" smtClean="0"/>
              <a:t>باد غالب:ساختمان طوري بايد در سايت قراربگيرد كه باد غالب كمترين ضرر را براي ساختمان داشته باشد.(با قرار دادن عرض كمتر ساختمان در مقابل اين باد)</a:t>
            </a:r>
            <a:endParaRPr lang="en-US" sz="2400" b="1" dirty="0"/>
          </a:p>
        </p:txBody>
      </p:sp>
      <p:sp>
        <p:nvSpPr>
          <p:cNvPr id="26" name="4-Point Star 25"/>
          <p:cNvSpPr/>
          <p:nvPr/>
        </p:nvSpPr>
        <p:spPr>
          <a:xfrm>
            <a:off x="8763000" y="52578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6" name="Rectangle 5"/>
          <p:cNvSpPr/>
          <p:nvPr/>
        </p:nvSpPr>
        <p:spPr>
          <a:xfrm>
            <a:off x="3787640" y="152400"/>
            <a:ext cx="1622560" cy="523220"/>
          </a:xfrm>
          <a:prstGeom prst="rect">
            <a:avLst/>
          </a:prstGeom>
        </p:spPr>
        <p:txBody>
          <a:bodyPr wrap="none">
            <a:spAutoFit/>
          </a:bodyPr>
          <a:lstStyle/>
          <a:p>
            <a:r>
              <a:rPr lang="fa-IR" sz="2800" b="1" u="sng" dirty="0" smtClean="0"/>
              <a:t>آناليز سايت </a:t>
            </a:r>
            <a:endParaRPr lang="en-US" sz="2800" b="1" u="sng" dirty="0"/>
          </a:p>
        </p:txBody>
      </p:sp>
      <p:sp>
        <p:nvSpPr>
          <p:cNvPr id="7" name="TextBox 6"/>
          <p:cNvSpPr txBox="1"/>
          <p:nvPr/>
        </p:nvSpPr>
        <p:spPr>
          <a:xfrm>
            <a:off x="381000" y="1074003"/>
            <a:ext cx="8077200" cy="830997"/>
          </a:xfrm>
          <a:prstGeom prst="rect">
            <a:avLst/>
          </a:prstGeom>
          <a:noFill/>
        </p:spPr>
        <p:txBody>
          <a:bodyPr wrap="square" rtlCol="0">
            <a:spAutoFit/>
          </a:bodyPr>
          <a:lstStyle/>
          <a:p>
            <a:pPr algn="r"/>
            <a:r>
              <a:rPr lang="fa-IR" sz="2400" b="1" dirty="0" smtClean="0"/>
              <a:t>مي توان با محوطه سازي اين مشكل را بر طرف كرد.(درخت كاري به طرف باد غالب)</a:t>
            </a:r>
            <a:endParaRPr lang="en-US" sz="2400" b="1" dirty="0"/>
          </a:p>
        </p:txBody>
      </p:sp>
      <p:sp>
        <p:nvSpPr>
          <p:cNvPr id="8" name="4-Point Star 7"/>
          <p:cNvSpPr/>
          <p:nvPr/>
        </p:nvSpPr>
        <p:spPr>
          <a:xfrm>
            <a:off x="8610600" y="12192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TextBox 8"/>
          <p:cNvSpPr txBox="1"/>
          <p:nvPr/>
        </p:nvSpPr>
        <p:spPr>
          <a:xfrm>
            <a:off x="457200" y="2438400"/>
            <a:ext cx="8229600" cy="1323439"/>
          </a:xfrm>
          <a:prstGeom prst="rect">
            <a:avLst/>
          </a:prstGeom>
          <a:noFill/>
        </p:spPr>
        <p:txBody>
          <a:bodyPr wrap="square" rtlCol="0">
            <a:spAutoFit/>
          </a:bodyPr>
          <a:lstStyle/>
          <a:p>
            <a:pPr algn="r"/>
            <a:r>
              <a:rPr lang="fa-IR" sz="3200" b="1" dirty="0" smtClean="0"/>
              <a:t>باد مطلوب </a:t>
            </a:r>
            <a:r>
              <a:rPr lang="fa-IR" sz="2400" b="1" dirty="0" smtClean="0"/>
              <a:t>:ساختمان بايد طوري قرار بگيرد كه بيشترين كارايي را نسبت به اين باد داشته باشد.(در شهر ميبد باد مطلوب از سمت شمال و شمال غربي مي وزد.)</a:t>
            </a:r>
            <a:endParaRPr lang="en-US" sz="2400" b="1" dirty="0"/>
          </a:p>
        </p:txBody>
      </p:sp>
      <p:sp>
        <p:nvSpPr>
          <p:cNvPr id="10" name="Rectangle 9"/>
          <p:cNvSpPr/>
          <p:nvPr/>
        </p:nvSpPr>
        <p:spPr>
          <a:xfrm>
            <a:off x="3601009" y="3897868"/>
            <a:ext cx="5161991" cy="584775"/>
          </a:xfrm>
          <a:prstGeom prst="rect">
            <a:avLst/>
          </a:prstGeom>
        </p:spPr>
        <p:txBody>
          <a:bodyPr wrap="none">
            <a:spAutoFit/>
          </a:bodyPr>
          <a:lstStyle/>
          <a:p>
            <a:pPr algn="r"/>
            <a:r>
              <a:rPr lang="fa-IR" sz="3200" b="1" dirty="0" smtClean="0">
                <a:solidFill>
                  <a:srgbClr val="C00000"/>
                </a:solidFill>
              </a:rPr>
              <a:t>7-</a:t>
            </a:r>
            <a:r>
              <a:rPr lang="fa-IR" sz="3200" b="1" dirty="0" smtClean="0"/>
              <a:t> بررسي پتانسيل ها و محدوديت ها</a:t>
            </a:r>
            <a:endParaRPr lang="en-US" sz="3200" b="1" dirty="0"/>
          </a:p>
        </p:txBody>
      </p:sp>
      <p:sp>
        <p:nvSpPr>
          <p:cNvPr id="11" name="TextBox 10"/>
          <p:cNvSpPr txBox="1"/>
          <p:nvPr/>
        </p:nvSpPr>
        <p:spPr>
          <a:xfrm>
            <a:off x="0" y="4800600"/>
            <a:ext cx="8686800" cy="830997"/>
          </a:xfrm>
          <a:prstGeom prst="rect">
            <a:avLst/>
          </a:prstGeom>
          <a:noFill/>
        </p:spPr>
        <p:txBody>
          <a:bodyPr wrap="square" rtlCol="0">
            <a:spAutoFit/>
          </a:bodyPr>
          <a:lstStyle/>
          <a:p>
            <a:pPr algn="r"/>
            <a:r>
              <a:rPr lang="fa-IR" sz="2400" b="1" dirty="0" smtClean="0"/>
              <a:t>بايد در طراحي از امكانات خود زمين ، استفاده بهينه كنيم.(از ناهمواري زمين براي بالا يا پايين بردن حجم بنا)</a:t>
            </a:r>
            <a:endParaRPr lang="en-US" sz="2400" b="1" dirty="0"/>
          </a:p>
        </p:txBody>
      </p:sp>
      <p:sp>
        <p:nvSpPr>
          <p:cNvPr id="12" name="4-Point Star 11"/>
          <p:cNvSpPr/>
          <p:nvPr/>
        </p:nvSpPr>
        <p:spPr>
          <a:xfrm>
            <a:off x="8686800" y="4876800"/>
            <a:ext cx="228600" cy="228600"/>
          </a:xfrm>
          <a:prstGeom prst="star4">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2286000"/>
            <a:ext cx="8610600" cy="4191000"/>
          </a:xfrm>
        </p:spPr>
        <p:txBody>
          <a:bodyPr>
            <a:noAutofit/>
          </a:bodyPr>
          <a:lstStyle/>
          <a:p>
            <a:pPr algn="r" rtl="1"/>
            <a:r>
              <a:rPr lang="en-US" sz="3600" b="1" dirty="0" smtClean="0">
                <a:latin typeface="Arial" charset="0"/>
              </a:rPr>
              <a:t> </a:t>
            </a:r>
            <a:r>
              <a:rPr lang="ar-SA" sz="3600" b="1" dirty="0" smtClean="0"/>
              <a:t>آب و هوااقلیم‌ استان‌ یزد به‌ دو علت‌ اساسی‌ خشك‌ است‌. </a:t>
            </a:r>
            <a:r>
              <a:rPr lang="fa-IR" sz="3600" b="1" dirty="0" smtClean="0"/>
              <a:t/>
            </a:r>
            <a:br>
              <a:rPr lang="fa-IR" sz="3600" b="1" dirty="0" smtClean="0"/>
            </a:br>
            <a:r>
              <a:rPr lang="fa-IR" sz="3600" b="1" dirty="0" smtClean="0"/>
              <a:t/>
            </a:r>
            <a:br>
              <a:rPr lang="fa-IR" sz="3600" b="1" dirty="0" smtClean="0"/>
            </a:br>
            <a:r>
              <a:rPr lang="ar-SA" sz="3600" b="1" dirty="0" smtClean="0"/>
              <a:t>اول‌ آنكه‌ بر روی‌ كمربند خشك‌ جهانی‌ واقع‌ شده‌ و دیگر آنكه‌ از دریاهای‌ آزاد عمان‌ و خلیج‌فارس‌  و دریاچه‌های‌ داخلی‌ و بادهای‌ رطوبت‌زای‌ دریایی‌ بسیار دور است‌. </a:t>
            </a:r>
            <a:endParaRPr lang="en-US" sz="3600" b="1" dirty="0">
              <a:solidFill>
                <a:schemeClr val="bg1"/>
              </a:solidFill>
            </a:endParaRPr>
          </a:p>
        </p:txBody>
      </p:sp>
      <p:pic>
        <p:nvPicPr>
          <p:cNvPr id="7" name="Picture 4" descr="موقعیت استان یزد بر روی نقشه ایران"/>
          <p:cNvPicPr>
            <a:picLocks noChangeAspect="1" noChangeArrowheads="1"/>
          </p:cNvPicPr>
          <p:nvPr/>
        </p:nvPicPr>
        <p:blipFill>
          <a:blip r:embed="rId3"/>
          <a:srcRect/>
          <a:stretch>
            <a:fillRect/>
          </a:stretch>
        </p:blipFill>
        <p:spPr>
          <a:xfrm>
            <a:off x="457200" y="914400"/>
            <a:ext cx="2093033" cy="1828800"/>
          </a:xfrm>
          <a:prstGeom prst="rect">
            <a:avLst/>
          </a:prstGeom>
          <a:noFill/>
          <a:ln>
            <a:noFill/>
          </a:ln>
        </p:spPr>
      </p:pic>
      <p:sp>
        <p:nvSpPr>
          <p:cNvPr id="6" name="Rectangle 5"/>
          <p:cNvSpPr/>
          <p:nvPr/>
        </p:nvSpPr>
        <p:spPr>
          <a:xfrm>
            <a:off x="4114800" y="152400"/>
            <a:ext cx="872355" cy="523220"/>
          </a:xfrm>
          <a:prstGeom prst="rect">
            <a:avLst/>
          </a:prstGeom>
        </p:spPr>
        <p:txBody>
          <a:bodyPr wrap="none">
            <a:spAutoFit/>
          </a:bodyPr>
          <a:lstStyle/>
          <a:p>
            <a:pPr algn="ctr"/>
            <a:r>
              <a:rPr lang="fa-IR" sz="2800" b="1" u="sng" dirty="0" smtClean="0"/>
              <a:t>مقدمه</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228600" y="914401"/>
            <a:ext cx="8382000" cy="5486400"/>
          </a:xfrm>
        </p:spPr>
        <p:txBody>
          <a:bodyPr>
            <a:noAutofit/>
          </a:bodyPr>
          <a:lstStyle/>
          <a:p>
            <a:pPr algn="r" rtl="1"/>
            <a:r>
              <a:rPr lang="fa-IR" sz="3200" b="1" dirty="0" smtClean="0">
                <a:effectLst/>
              </a:rPr>
              <a:t>مسكن در اقليم گرم و خشك</a:t>
            </a:r>
            <a:r>
              <a:rPr lang="en-US" sz="3200" b="1" dirty="0" smtClean="0">
                <a:effectLst/>
              </a:rPr>
              <a:t/>
            </a:r>
            <a:br>
              <a:rPr lang="en-US" sz="3200" b="1" dirty="0" smtClean="0">
                <a:effectLst/>
              </a:rPr>
            </a:br>
            <a:r>
              <a:rPr lang="en-US" sz="3200" b="1" dirty="0" smtClean="0">
                <a:effectLst/>
              </a:rPr>
              <a:t/>
            </a:r>
            <a:br>
              <a:rPr lang="en-US" sz="3200" b="1" dirty="0" smtClean="0">
                <a:effectLst/>
              </a:rPr>
            </a:br>
            <a:r>
              <a:rPr lang="fa-IR" sz="3200" b="1" dirty="0" smtClean="0">
                <a:effectLst/>
              </a:rPr>
              <a:t>خصوصیات عمده اقلیم گرم و خشک:</a:t>
            </a:r>
            <a:r>
              <a:rPr lang="en-US" sz="3200" b="1" dirty="0" smtClean="0">
                <a:effectLst/>
              </a:rPr>
              <a:t/>
            </a:r>
            <a:br>
              <a:rPr lang="en-US" sz="3200" b="1" dirty="0" smtClean="0">
                <a:effectLst/>
              </a:rPr>
            </a:br>
            <a:r>
              <a:rPr lang="en-US" sz="3200" b="1" dirty="0" smtClean="0">
                <a:effectLst/>
              </a:rPr>
              <a:t/>
            </a:r>
            <a:br>
              <a:rPr lang="en-US" sz="3200" b="1" dirty="0" smtClean="0">
                <a:effectLst/>
              </a:rPr>
            </a:br>
            <a:r>
              <a:rPr lang="fa-IR" sz="3200" b="1" dirty="0" smtClean="0">
                <a:effectLst/>
              </a:rPr>
              <a:t>بارندگی بسیار کم</a:t>
            </a:r>
            <a:r>
              <a:rPr lang="en-US" sz="3200" b="1" dirty="0" smtClean="0">
                <a:effectLst/>
              </a:rPr>
              <a:t/>
            </a:r>
            <a:br>
              <a:rPr lang="en-US" sz="3200" b="1" dirty="0" smtClean="0">
                <a:effectLst/>
              </a:rPr>
            </a:br>
            <a:r>
              <a:rPr lang="fa-IR" sz="3200" b="1" dirty="0" smtClean="0">
                <a:effectLst/>
              </a:rPr>
              <a:t>آب و هوای گرم وخشک در تابستان و سرد خشک در زمستان</a:t>
            </a:r>
            <a:r>
              <a:rPr lang="en-US" sz="3200" b="1" dirty="0" smtClean="0">
                <a:effectLst/>
              </a:rPr>
              <a:t/>
            </a:r>
            <a:br>
              <a:rPr lang="en-US" sz="3200" b="1" dirty="0" smtClean="0">
                <a:effectLst/>
              </a:rPr>
            </a:br>
            <a:r>
              <a:rPr lang="fa-IR" sz="3200" b="1" dirty="0" smtClean="0">
                <a:effectLst/>
              </a:rPr>
              <a:t>رطوبت هوا بسیار کم</a:t>
            </a:r>
            <a:r>
              <a:rPr lang="en-US" sz="3200" b="1" dirty="0" smtClean="0">
                <a:effectLst/>
              </a:rPr>
              <a:t/>
            </a:r>
            <a:br>
              <a:rPr lang="en-US" sz="3200" b="1" dirty="0" smtClean="0">
                <a:effectLst/>
              </a:rPr>
            </a:br>
            <a:r>
              <a:rPr lang="fa-IR" sz="3200" b="1" dirty="0" smtClean="0">
                <a:effectLst/>
              </a:rPr>
              <a:t>پوشش گیاهی بسیار کم</a:t>
            </a:r>
            <a:r>
              <a:rPr lang="en-US" sz="3200" b="1" dirty="0" smtClean="0">
                <a:effectLst/>
              </a:rPr>
              <a:t/>
            </a:r>
            <a:br>
              <a:rPr lang="en-US" sz="3200" b="1" dirty="0" smtClean="0">
                <a:effectLst/>
              </a:rPr>
            </a:br>
            <a:r>
              <a:rPr lang="fa-IR" sz="3200" b="1" dirty="0" smtClean="0">
                <a:effectLst/>
              </a:rPr>
              <a:t>اختلاف حرارتی زیاد شب وروز(رطوبت کم)</a:t>
            </a:r>
            <a:r>
              <a:rPr lang="en-US" sz="3200" b="1" dirty="0" smtClean="0">
                <a:effectLst/>
              </a:rPr>
              <a:t/>
            </a:r>
            <a:br>
              <a:rPr lang="en-US" sz="3200" b="1" dirty="0" smtClean="0">
                <a:effectLst/>
              </a:rPr>
            </a:br>
            <a:r>
              <a:rPr lang="fa-IR" sz="3200" b="1" dirty="0" smtClean="0">
                <a:effectLst/>
              </a:rPr>
              <a:t>در نواحی کویری وحاشیه کویری بادهای توام با گرد و غبار</a:t>
            </a:r>
            <a:r>
              <a:rPr lang="en-US" sz="3200" b="1" dirty="0" smtClean="0">
                <a:effectLst/>
              </a:rPr>
              <a:t/>
            </a:r>
            <a:br>
              <a:rPr lang="en-US" sz="3200" b="1" dirty="0" smtClean="0">
                <a:effectLst/>
              </a:rPr>
            </a:br>
            <a:endParaRPr lang="en-US" sz="3200" b="1" dirty="0">
              <a:effectLst/>
            </a:endParaRPr>
          </a:p>
        </p:txBody>
      </p:sp>
      <p:sp>
        <p:nvSpPr>
          <p:cNvPr id="7" name="Chevron 6"/>
          <p:cNvSpPr/>
          <p:nvPr/>
        </p:nvSpPr>
        <p:spPr>
          <a:xfrm rot="10800000">
            <a:off x="8610600" y="30480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10800000">
            <a:off x="8610600" y="35052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10800000">
            <a:off x="8610600" y="39624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10800000">
            <a:off x="8610600" y="4495799"/>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rot="10800000">
            <a:off x="8610600" y="4952999"/>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10800000">
            <a:off x="8610600" y="54864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4038600" y="152400"/>
            <a:ext cx="872355" cy="523220"/>
          </a:xfrm>
          <a:prstGeom prst="rect">
            <a:avLst/>
          </a:prstGeom>
        </p:spPr>
        <p:txBody>
          <a:bodyPr wrap="none">
            <a:spAutoFit/>
          </a:bodyPr>
          <a:lstStyle/>
          <a:p>
            <a:pPr algn="ctr"/>
            <a:r>
              <a:rPr lang="fa-IR" sz="2800" b="1" u="sng" dirty="0" smtClean="0"/>
              <a:t>مقدمه</a:t>
            </a:r>
            <a:endParaRPr lang="en-US" sz="24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228600" y="914401"/>
            <a:ext cx="8382000" cy="5486400"/>
          </a:xfrm>
        </p:spPr>
        <p:txBody>
          <a:bodyPr>
            <a:noAutofit/>
          </a:bodyPr>
          <a:lstStyle/>
          <a:p>
            <a:pPr algn="r" rtl="1"/>
            <a:r>
              <a:rPr lang="fa-IR" sz="4000" b="1" dirty="0" smtClean="0"/>
              <a:t>کلیات بافت شهری</a:t>
            </a:r>
            <a:r>
              <a:rPr lang="en-US" sz="4000" b="1" dirty="0" smtClean="0"/>
              <a:t>:</a:t>
            </a:r>
            <a:br>
              <a:rPr lang="en-US" sz="4000" b="1" dirty="0" smtClean="0"/>
            </a:br>
            <a:r>
              <a:rPr lang="en-US" sz="4000" b="1" dirty="0" smtClean="0"/>
              <a:t/>
            </a:r>
            <a:br>
              <a:rPr lang="en-US" sz="4000" b="1" dirty="0" smtClean="0"/>
            </a:br>
            <a:r>
              <a:rPr lang="fa-IR" sz="4000" b="1" dirty="0" smtClean="0"/>
              <a:t>بافت شهری بسیار متراکم</a:t>
            </a:r>
            <a:r>
              <a:rPr lang="en-US" sz="4000" b="1" dirty="0" smtClean="0"/>
              <a:t/>
            </a:r>
            <a:br>
              <a:rPr lang="en-US" sz="4000" b="1" dirty="0" smtClean="0"/>
            </a:br>
            <a:r>
              <a:rPr lang="fa-IR" sz="4000" b="1" dirty="0" smtClean="0"/>
              <a:t>فضاهای شهری کاملا محصور</a:t>
            </a:r>
            <a:r>
              <a:rPr lang="en-US" sz="4000" b="1" dirty="0" smtClean="0"/>
              <a:t/>
            </a:r>
            <a:br>
              <a:rPr lang="en-US" sz="4000" b="1" dirty="0" smtClean="0"/>
            </a:br>
            <a:r>
              <a:rPr lang="fa-IR" sz="4000" b="1" dirty="0" smtClean="0"/>
              <a:t>کوچه ها باریک و نامنظم وبعضا پوشیده با طاق</a:t>
            </a:r>
            <a:r>
              <a:rPr lang="en-US" sz="4000" b="1" dirty="0" smtClean="0"/>
              <a:t/>
            </a:r>
            <a:br>
              <a:rPr lang="en-US" sz="4000" b="1" dirty="0" smtClean="0"/>
            </a:br>
            <a:r>
              <a:rPr lang="fa-IR" sz="4000" b="1" dirty="0" smtClean="0"/>
              <a:t>ساختمان ها به هم متصل</a:t>
            </a:r>
            <a:r>
              <a:rPr lang="en-US" sz="4000" b="1" dirty="0" smtClean="0"/>
              <a:t/>
            </a:r>
            <a:br>
              <a:rPr lang="en-US" sz="4000" b="1" dirty="0" smtClean="0"/>
            </a:br>
            <a:endParaRPr lang="en-US" sz="4000" b="1" dirty="0">
              <a:effectLst/>
            </a:endParaRPr>
          </a:p>
        </p:txBody>
      </p:sp>
      <p:sp>
        <p:nvSpPr>
          <p:cNvPr id="9" name="Chevron 8"/>
          <p:cNvSpPr/>
          <p:nvPr/>
        </p:nvSpPr>
        <p:spPr>
          <a:xfrm rot="10800000">
            <a:off x="8610600" y="28956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10800000">
            <a:off x="8610600" y="35052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rot="10800000">
            <a:off x="8610600" y="41148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10800000">
            <a:off x="8610600" y="47244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4178429" y="224135"/>
            <a:ext cx="774571" cy="461665"/>
          </a:xfrm>
          <a:prstGeom prst="rect">
            <a:avLst/>
          </a:prstGeom>
        </p:spPr>
        <p:txBody>
          <a:bodyPr wrap="none">
            <a:spAutoFit/>
          </a:bodyPr>
          <a:lstStyle/>
          <a:p>
            <a:pPr algn="ctr"/>
            <a:r>
              <a:rPr lang="fa-IR" sz="2400" b="1" u="sng" dirty="0" smtClean="0"/>
              <a:t>مقدمه</a:t>
            </a:r>
            <a:endParaRPr lang="en-US" sz="2400" b="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4038600" y="228600"/>
            <a:ext cx="4572000" cy="2057401"/>
          </a:xfrm>
        </p:spPr>
        <p:txBody>
          <a:bodyPr>
            <a:noAutofit/>
          </a:bodyPr>
          <a:lstStyle/>
          <a:p>
            <a:pPr algn="r" rtl="1"/>
            <a:r>
              <a:rPr lang="ar-SA" sz="3200" b="1" dirty="0" smtClean="0"/>
              <a:t>بافت شهري بسيار متراكم</a:t>
            </a:r>
            <a:endParaRPr lang="en-US" sz="3200" b="1" dirty="0">
              <a:effectLst/>
            </a:endParaRPr>
          </a:p>
        </p:txBody>
      </p:sp>
      <p:sp>
        <p:nvSpPr>
          <p:cNvPr id="12" name="Chevron 11"/>
          <p:cNvSpPr/>
          <p:nvPr/>
        </p:nvSpPr>
        <p:spPr>
          <a:xfrm rot="10800000">
            <a:off x="8610600" y="10668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1" name="Picture 3" descr="D:\New Folder\picture\shakhsi\meybod\meybod\ax narin ghale\PICT0090.JPG"/>
          <p:cNvPicPr>
            <a:picLocks noChangeAspect="1" noChangeArrowheads="1"/>
          </p:cNvPicPr>
          <p:nvPr/>
        </p:nvPicPr>
        <p:blipFill>
          <a:blip r:embed="rId3" cstate="print"/>
          <a:srcRect/>
          <a:stretch>
            <a:fillRect/>
          </a:stretch>
        </p:blipFill>
        <p:spPr bwMode="auto">
          <a:xfrm>
            <a:off x="228600" y="152400"/>
            <a:ext cx="4724400" cy="3221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D:\New Folder\picture\shakhsi\meybod\yazd 18.4.88\PICT0039.JPG"/>
          <p:cNvPicPr>
            <a:picLocks noChangeAspect="1" noChangeArrowheads="1"/>
          </p:cNvPicPr>
          <p:nvPr/>
        </p:nvPicPr>
        <p:blipFill>
          <a:blip r:embed="rId4" cstate="print"/>
          <a:srcRect/>
          <a:stretch>
            <a:fillRect/>
          </a:stretch>
        </p:blipFill>
        <p:spPr bwMode="auto">
          <a:xfrm>
            <a:off x="3657600" y="3429000"/>
            <a:ext cx="5280025"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5240305" y="316468"/>
            <a:ext cx="774571" cy="461665"/>
          </a:xfrm>
          <a:prstGeom prst="rect">
            <a:avLst/>
          </a:prstGeom>
        </p:spPr>
        <p:txBody>
          <a:bodyPr wrap="none">
            <a:spAutoFit/>
          </a:bodyPr>
          <a:lstStyle/>
          <a:p>
            <a:r>
              <a:rPr lang="fa-IR" sz="2400" b="1" u="sng" dirty="0" smtClean="0"/>
              <a:t>مقدمه</a:t>
            </a:r>
            <a:endParaRPr lang="en-US"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228600"/>
            <a:ext cx="8305800" cy="2057401"/>
          </a:xfrm>
        </p:spPr>
        <p:txBody>
          <a:bodyPr>
            <a:noAutofit/>
          </a:bodyPr>
          <a:lstStyle/>
          <a:p>
            <a:pPr algn="r" rtl="1"/>
            <a:r>
              <a:rPr lang="fa-IR" sz="4000" b="1" dirty="0" smtClean="0"/>
              <a:t>کوچه ها باریک و نامنظم وبعضا پوشیده با طاق</a:t>
            </a:r>
            <a:endParaRPr lang="en-US" sz="4000" b="1" dirty="0">
              <a:effectLst/>
            </a:endParaRPr>
          </a:p>
        </p:txBody>
      </p:sp>
      <p:sp>
        <p:nvSpPr>
          <p:cNvPr id="12" name="Chevron 11"/>
          <p:cNvSpPr/>
          <p:nvPr/>
        </p:nvSpPr>
        <p:spPr>
          <a:xfrm rot="10800000">
            <a:off x="8610600" y="10668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9" name="Picture 5" descr="Slide10"/>
          <p:cNvPicPr>
            <a:picLocks noChangeAspect="1" noChangeArrowheads="1"/>
          </p:cNvPicPr>
          <p:nvPr/>
        </p:nvPicPr>
        <p:blipFill>
          <a:blip r:embed="rId3"/>
          <a:srcRect/>
          <a:stretch>
            <a:fillRect/>
          </a:stretch>
        </p:blipFill>
        <p:spPr bwMode="auto">
          <a:xfrm>
            <a:off x="152400" y="1570166"/>
            <a:ext cx="5378450" cy="4525834"/>
          </a:xfrm>
          <a:prstGeom prst="rect">
            <a:avLst/>
          </a:prstGeom>
          <a:ln>
            <a:noFill/>
          </a:ln>
          <a:effectLst>
            <a:outerShdw blurRad="292100" dist="139700" dir="2700000" algn="tl" rotWithShape="0">
              <a:srgbClr val="333333">
                <a:alpha val="65000"/>
              </a:srgbClr>
            </a:outerShdw>
          </a:effectLst>
        </p:spPr>
      </p:pic>
      <p:pic>
        <p:nvPicPr>
          <p:cNvPr id="1030" name="Picture 6" descr="PIC_0140"/>
          <p:cNvPicPr>
            <a:picLocks noChangeAspect="1" noChangeArrowheads="1"/>
          </p:cNvPicPr>
          <p:nvPr/>
        </p:nvPicPr>
        <p:blipFill>
          <a:blip r:embed="rId4"/>
          <a:srcRect/>
          <a:stretch>
            <a:fillRect/>
          </a:stretch>
        </p:blipFill>
        <p:spPr bwMode="auto">
          <a:xfrm>
            <a:off x="5943600" y="1600200"/>
            <a:ext cx="2819400" cy="4336296"/>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4258452" y="304800"/>
            <a:ext cx="774571" cy="461665"/>
          </a:xfrm>
          <a:prstGeom prst="rect">
            <a:avLst/>
          </a:prstGeom>
        </p:spPr>
        <p:txBody>
          <a:bodyPr wrap="none">
            <a:spAutoFit/>
          </a:bodyPr>
          <a:lstStyle/>
          <a:p>
            <a:r>
              <a:rPr lang="fa-IR" sz="2400" b="1" u="sng" dirty="0" smtClean="0"/>
              <a:t>مقدمه</a:t>
            </a:r>
            <a:endParaRPr lang="en-US"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1066800"/>
            <a:ext cx="8305800" cy="4648200"/>
          </a:xfrm>
        </p:spPr>
        <p:txBody>
          <a:bodyPr>
            <a:noAutofit/>
          </a:bodyPr>
          <a:lstStyle/>
          <a:p>
            <a:pPr algn="r" rtl="1"/>
            <a:r>
              <a:rPr lang="fa-IR" sz="3600" b="1" dirty="0" smtClean="0"/>
              <a:t>عوامل مهم در جهت گیری بافت :</a:t>
            </a:r>
            <a:br>
              <a:rPr lang="fa-IR" sz="3600" b="1" dirty="0" smtClean="0"/>
            </a:br>
            <a:r>
              <a:rPr lang="en-US" sz="3600" b="1" dirty="0" smtClean="0"/>
              <a:t/>
            </a:r>
            <a:br>
              <a:rPr lang="en-US" sz="3600" b="1" dirty="0" smtClean="0"/>
            </a:br>
            <a:r>
              <a:rPr lang="fa-IR" sz="3600" b="1" dirty="0" smtClean="0"/>
              <a:t>بر اساس جهت آفتاب و باد</a:t>
            </a:r>
            <a:r>
              <a:rPr lang="en-US" sz="3600" b="1" dirty="0" smtClean="0"/>
              <a:t/>
            </a:r>
            <a:br>
              <a:rPr lang="en-US" sz="3600" b="1" dirty="0" smtClean="0"/>
            </a:br>
            <a:r>
              <a:rPr lang="fa-IR" sz="3600" b="1" dirty="0" smtClean="0"/>
              <a:t>به کنار بودن از آفتاب گرم بعد از ظهر تابستان</a:t>
            </a:r>
            <a:r>
              <a:rPr lang="en-US" sz="3600" b="1" dirty="0" smtClean="0"/>
              <a:t/>
            </a:r>
            <a:br>
              <a:rPr lang="en-US" sz="3600" b="1" dirty="0" smtClean="0"/>
            </a:br>
            <a:r>
              <a:rPr lang="fa-IR" sz="3600" b="1" dirty="0" smtClean="0"/>
              <a:t>در امان ماندن از بادهای گرم و طوفانی</a:t>
            </a:r>
            <a:r>
              <a:rPr lang="en-US" sz="3600" b="1" dirty="0" smtClean="0"/>
              <a:t/>
            </a:r>
            <a:br>
              <a:rPr lang="en-US" sz="3600" b="1" dirty="0" smtClean="0"/>
            </a:br>
            <a:r>
              <a:rPr lang="fa-IR" sz="3600" b="1" dirty="0" smtClean="0"/>
              <a:t>موقعیت زمین وبهره گیری بیشتر از آب</a:t>
            </a:r>
            <a:r>
              <a:rPr lang="en-US" sz="3600" b="1" dirty="0" smtClean="0"/>
              <a:t/>
            </a:r>
            <a:br>
              <a:rPr lang="en-US" sz="3600" b="1" dirty="0" smtClean="0"/>
            </a:br>
            <a:endParaRPr lang="en-US" sz="3600" b="1" dirty="0">
              <a:effectLst/>
            </a:endParaRPr>
          </a:p>
        </p:txBody>
      </p:sp>
      <p:sp>
        <p:nvSpPr>
          <p:cNvPr id="12" name="Chevron 11"/>
          <p:cNvSpPr/>
          <p:nvPr/>
        </p:nvSpPr>
        <p:spPr>
          <a:xfrm rot="10800000">
            <a:off x="8610600" y="27432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10800000">
            <a:off x="8610600" y="32766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10800000">
            <a:off x="8610600" y="38100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10800000">
            <a:off x="8610600" y="4343399"/>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4178429" y="316468"/>
            <a:ext cx="774571" cy="461665"/>
          </a:xfrm>
          <a:prstGeom prst="rect">
            <a:avLst/>
          </a:prstGeom>
        </p:spPr>
        <p:txBody>
          <a:bodyPr wrap="none">
            <a:spAutoFit/>
          </a:bodyPr>
          <a:lstStyle/>
          <a:p>
            <a:r>
              <a:rPr lang="fa-IR" sz="2400" b="1" u="sng" dirty="0" smtClean="0"/>
              <a:t>مقدمه</a:t>
            </a:r>
            <a:endParaRPr lang="en-US"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grayscl/>
            <a:lum bright="39000" contrast="-38000"/>
          </a:blip>
          <a:stretch>
            <a:fillRect/>
          </a:stretch>
        </p:blipFill>
        <p:spPr>
          <a:xfrm>
            <a:off x="0" y="0"/>
            <a:ext cx="9144000" cy="6858000"/>
          </a:xfrm>
          <a:prstGeom prst="rect">
            <a:avLst/>
          </a:prstGeom>
        </p:spPr>
      </p:pic>
      <p:sp>
        <p:nvSpPr>
          <p:cNvPr id="5" name="Title 4"/>
          <p:cNvSpPr>
            <a:spLocks noGrp="1"/>
          </p:cNvSpPr>
          <p:nvPr>
            <p:ph type="ctrTitle"/>
          </p:nvPr>
        </p:nvSpPr>
        <p:spPr>
          <a:xfrm>
            <a:off x="304800" y="990600"/>
            <a:ext cx="8305800" cy="5105400"/>
          </a:xfrm>
        </p:spPr>
        <p:txBody>
          <a:bodyPr>
            <a:noAutofit/>
          </a:bodyPr>
          <a:lstStyle/>
          <a:p>
            <a:pPr algn="r" rtl="1"/>
            <a:r>
              <a:rPr lang="fa-IR" sz="3200" b="1" dirty="0" smtClean="0"/>
              <a:t>خصوصیات شاخص منزل در اقلیم گرم و خشک:</a:t>
            </a:r>
            <a:br>
              <a:rPr lang="fa-IR" sz="3200" b="1" dirty="0" smtClean="0"/>
            </a:br>
            <a:r>
              <a:rPr lang="en-US" sz="3200" b="1" dirty="0" smtClean="0"/>
              <a:t/>
            </a:r>
            <a:br>
              <a:rPr lang="en-US" sz="3200" b="1" dirty="0" smtClean="0"/>
            </a:br>
            <a:r>
              <a:rPr lang="fa-IR" sz="3200" b="1" dirty="0" smtClean="0"/>
              <a:t>کلیه بنا ها به صورت کاملا درون گرا و محصور</a:t>
            </a:r>
            <a:r>
              <a:rPr lang="en-US" sz="3200" b="1" dirty="0" smtClean="0"/>
              <a:t/>
            </a:r>
            <a:br>
              <a:rPr lang="en-US" sz="3200" b="1" dirty="0" smtClean="0"/>
            </a:br>
            <a:r>
              <a:rPr lang="fa-IR" sz="3200" b="1" dirty="0" smtClean="0"/>
              <a:t>کلیه بنا ها دارای حیات مرکزی</a:t>
            </a:r>
            <a:r>
              <a:rPr lang="en-US" sz="3200" b="1" dirty="0" smtClean="0"/>
              <a:t/>
            </a:r>
            <a:br>
              <a:rPr lang="en-US" sz="3200" b="1" dirty="0" smtClean="0"/>
            </a:br>
            <a:r>
              <a:rPr lang="fa-IR" sz="3200" b="1" dirty="0" smtClean="0"/>
              <a:t>کف ابنیه وخصوصا حیاط پایین تر از سطح معابر</a:t>
            </a:r>
            <a:r>
              <a:rPr lang="en-US" sz="3200" b="1" dirty="0" smtClean="0"/>
              <a:t/>
            </a:r>
            <a:br>
              <a:rPr lang="en-US" sz="3200" b="1" dirty="0" smtClean="0"/>
            </a:br>
            <a:r>
              <a:rPr lang="fa-IR" sz="3200" b="1" dirty="0" smtClean="0"/>
              <a:t>ارتفاع اتاق ها نسبتا زیاد</a:t>
            </a:r>
            <a:r>
              <a:rPr lang="en-US" sz="3200" b="1" dirty="0" smtClean="0"/>
              <a:t/>
            </a:r>
            <a:br>
              <a:rPr lang="en-US" sz="3200" b="1" dirty="0" smtClean="0"/>
            </a:br>
            <a:r>
              <a:rPr lang="fa-IR" sz="3200" b="1" dirty="0" smtClean="0"/>
              <a:t>طاق ها غالبا قوسی و گنبدی</a:t>
            </a:r>
            <a:r>
              <a:rPr lang="en-US" sz="3200" b="1" dirty="0" smtClean="0"/>
              <a:t/>
            </a:r>
            <a:br>
              <a:rPr lang="en-US" sz="3200" b="1" dirty="0" smtClean="0"/>
            </a:br>
            <a:r>
              <a:rPr lang="fa-IR" sz="3200" b="1" dirty="0" smtClean="0"/>
              <a:t>دیوار ها نسبتا قطور</a:t>
            </a:r>
            <a:r>
              <a:rPr lang="en-US" sz="3200" b="1" dirty="0" smtClean="0"/>
              <a:t/>
            </a:r>
            <a:br>
              <a:rPr lang="en-US" sz="3200" b="1" dirty="0" smtClean="0"/>
            </a:br>
            <a:r>
              <a:rPr lang="ar-SA" sz="3200" b="1" dirty="0" smtClean="0"/>
              <a:t> </a:t>
            </a:r>
            <a:r>
              <a:rPr lang="en-US" sz="3200" b="1" dirty="0" smtClean="0"/>
              <a:t/>
            </a:r>
            <a:br>
              <a:rPr lang="en-US" sz="3200" b="1" dirty="0" smtClean="0"/>
            </a:br>
            <a:endParaRPr lang="en-US" sz="3200" b="1" dirty="0">
              <a:effectLst/>
            </a:endParaRPr>
          </a:p>
        </p:txBody>
      </p:sp>
      <p:sp>
        <p:nvSpPr>
          <p:cNvPr id="12" name="Chevron 11"/>
          <p:cNvSpPr/>
          <p:nvPr/>
        </p:nvSpPr>
        <p:spPr>
          <a:xfrm rot="10800000">
            <a:off x="8610600" y="22098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0800000">
            <a:off x="8610600" y="26670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10800000">
            <a:off x="8610600" y="31242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rot="10800000">
            <a:off x="8610600" y="35814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10800000">
            <a:off x="8610600" y="40386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10800000">
            <a:off x="8610600" y="4572000"/>
            <a:ext cx="304800" cy="30480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4178429" y="304800"/>
            <a:ext cx="774571" cy="461665"/>
          </a:xfrm>
          <a:prstGeom prst="rect">
            <a:avLst/>
          </a:prstGeom>
        </p:spPr>
        <p:txBody>
          <a:bodyPr wrap="none">
            <a:spAutoFit/>
          </a:bodyPr>
          <a:lstStyle/>
          <a:p>
            <a:r>
              <a:rPr lang="fa-IR" sz="2400" b="1" u="sng" dirty="0" smtClean="0"/>
              <a:t>مقدمه</a:t>
            </a:r>
            <a:endParaRPr lang="en-US" sz="24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807</Words>
  <Application>Microsoft Office PowerPoint</Application>
  <PresentationFormat>On-screen Show (4:3)</PresentationFormat>
  <Paragraphs>98</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آناليز سايت    </vt:lpstr>
      <vt:lpstr>مقدمه  استان یزد   یزد مرکز استان یزد در کشور ایران است و در فاصله ۶۷۷ کیلومتری تهران قرار دارد.  یزد به شهر بادگیرها معروف است . به( شهر دوچرخه ها) و(شهر شیرینی ) نیز شهرت دارد. میدان امیر چخماق ، باغ دولت آباد ، زندان اسکندر (مدرسه ضیاییه ) ، آتشکده زرتشت ، ساعت مارکاروباغ گلشن طبس از اماکن دیدنی  استان می باشند.  شهرستان ها: ابرکوه | اردکان | بافق | تفت | خاتم | صدوق | طبس | مهریز | مِیبُد | یزد     </vt:lpstr>
      <vt:lpstr> آب و هوااقلیم‌ استان‌ یزد به‌ دو علت‌ اساسی‌ خشك‌ است‌.   اول‌ آنكه‌ بر روی‌ كمربند خشك‌ جهانی‌ واقع‌ شده‌ و دیگر آنكه‌ از دریاهای‌ آزاد عمان‌ و خلیج‌فارس‌  و دریاچه‌های‌ داخلی‌ و بادهای‌ رطوبت‌زای‌ دریایی‌ بسیار دور است‌. </vt:lpstr>
      <vt:lpstr>مسكن در اقليم گرم و خشك  خصوصیات عمده اقلیم گرم و خشک:  بارندگی بسیار کم آب و هوای گرم وخشک در تابستان و سرد خشک در زمستان رطوبت هوا بسیار کم پوشش گیاهی بسیار کم اختلاف حرارتی زیاد شب وروز(رطوبت کم) در نواحی کویری وحاشیه کویری بادهای توام با گرد و غبار </vt:lpstr>
      <vt:lpstr>کلیات بافت شهری:  بافت شهری بسیار متراکم فضاهای شهری کاملا محصور کوچه ها باریک و نامنظم وبعضا پوشیده با طاق ساختمان ها به هم متصل </vt:lpstr>
      <vt:lpstr>بافت شهري بسيار متراكم</vt:lpstr>
      <vt:lpstr>کوچه ها باریک و نامنظم وبعضا پوشیده با طاق</vt:lpstr>
      <vt:lpstr>عوامل مهم در جهت گیری بافت :  بر اساس جهت آفتاب و باد به کنار بودن از آفتاب گرم بعد از ظهر تابستان در امان ماندن از بادهای گرم و طوفانی موقعیت زمین وبهره گیری بیشتر از آب </vt:lpstr>
      <vt:lpstr>خصوصیات شاخص منزل در اقلیم گرم و خشک:  کلیه بنا ها به صورت کاملا درون گرا و محصور کلیه بنا ها دارای حیات مرکزی کف ابنیه وخصوصا حیاط پایین تر از سطح معابر ارتفاع اتاق ها نسبتا زیاد طاق ها غالبا قوسی و گنبدی دیوار ها نسبتا قطور   </vt:lpstr>
      <vt:lpstr>درون‌گرا و محصور داراي حياط مركزي</vt:lpstr>
      <vt:lpstr>ارتفاع اطاق‌ها نسبتاً زياد</vt:lpstr>
      <vt:lpstr>ديوارهاي نسبتاً قطور</vt:lpstr>
      <vt:lpstr>آناليز سايت :  1- بررسي موقعيت سايت در شهر 2- بررسي همجواري هاي اطراف سايت 3- بررسي شريانهاي اطراف سايت و گره هاي ترافيكي 4- بررسي معابر شهري اطراف سايت                منظر 5- ديد                اشرافيت </vt:lpstr>
      <vt:lpstr>6- اقليم :           نور(جهت استقرار ساختمان)                                     باد غالب                        باد</vt:lpstr>
      <vt:lpstr>1- بررسي موقعيت سايت در شهر</vt:lpstr>
      <vt:lpstr>1- بررسي موقعيت سايت در شهر</vt:lpstr>
      <vt:lpstr>Slide 17</vt:lpstr>
      <vt:lpstr>Slide 18</vt:lpstr>
      <vt:lpstr>Slide 19</vt:lpstr>
      <vt:lpstr>Slide 20</vt:lpstr>
      <vt:lpstr>Slide 21</vt:lpstr>
      <vt:lpstr>Slide 22</vt:lpstr>
      <vt:lpstr>Slide 23</vt:lpstr>
      <vt:lpstr>Slide 24</vt:lpstr>
      <vt:lpstr>Slide 25</vt:lpstr>
      <vt:lpstr>6- اقليم :           نور(جهت استقرار ساختمان)                                     باد غالب                        باد</vt:lpstr>
      <vt:lpstr>Slide 27</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arash &amp; m</dc:creator>
  <cp:lastModifiedBy>arash &amp; m</cp:lastModifiedBy>
  <cp:revision>88</cp:revision>
  <dcterms:created xsi:type="dcterms:W3CDTF">2010-04-01T10:18:20Z</dcterms:created>
  <dcterms:modified xsi:type="dcterms:W3CDTF">2010-04-05T10:07:01Z</dcterms:modified>
</cp:coreProperties>
</file>