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9"/>
  </p:notesMasterIdLst>
  <p:sldIdLst>
    <p:sldId id="434" r:id="rId2"/>
    <p:sldId id="301" r:id="rId3"/>
    <p:sldId id="300" r:id="rId4"/>
    <p:sldId id="304" r:id="rId5"/>
    <p:sldId id="266" r:id="rId6"/>
    <p:sldId id="286" r:id="rId7"/>
    <p:sldId id="267" r:id="rId8"/>
    <p:sldId id="271" r:id="rId9"/>
    <p:sldId id="270" r:id="rId10"/>
    <p:sldId id="269" r:id="rId11"/>
    <p:sldId id="268" r:id="rId12"/>
    <p:sldId id="288" r:id="rId13"/>
    <p:sldId id="316" r:id="rId14"/>
    <p:sldId id="317" r:id="rId15"/>
    <p:sldId id="319" r:id="rId16"/>
    <p:sldId id="320" r:id="rId17"/>
    <p:sldId id="321" r:id="rId18"/>
    <p:sldId id="322" r:id="rId19"/>
    <p:sldId id="323" r:id="rId20"/>
    <p:sldId id="324" r:id="rId21"/>
    <p:sldId id="325" r:id="rId22"/>
    <p:sldId id="326" r:id="rId23"/>
    <p:sldId id="265" r:id="rId24"/>
    <p:sldId id="264" r:id="rId25"/>
    <p:sldId id="262" r:id="rId26"/>
    <p:sldId id="263" r:id="rId27"/>
    <p:sldId id="297" r:id="rId28"/>
    <p:sldId id="296" r:id="rId29"/>
    <p:sldId id="327" r:id="rId30"/>
    <p:sldId id="328" r:id="rId31"/>
    <p:sldId id="329" r:id="rId32"/>
    <p:sldId id="330" r:id="rId33"/>
    <p:sldId id="295" r:id="rId34"/>
    <p:sldId id="337" r:id="rId35"/>
    <p:sldId id="413" r:id="rId36"/>
    <p:sldId id="414" r:id="rId37"/>
    <p:sldId id="378" r:id="rId38"/>
    <p:sldId id="379" r:id="rId39"/>
    <p:sldId id="380" r:id="rId40"/>
    <p:sldId id="381" r:id="rId41"/>
    <p:sldId id="382" r:id="rId42"/>
    <p:sldId id="383" r:id="rId43"/>
    <p:sldId id="384" r:id="rId44"/>
    <p:sldId id="385" r:id="rId45"/>
    <p:sldId id="386" r:id="rId46"/>
    <p:sldId id="387" r:id="rId47"/>
    <p:sldId id="388" r:id="rId48"/>
    <p:sldId id="389" r:id="rId49"/>
    <p:sldId id="390" r:id="rId50"/>
    <p:sldId id="415" r:id="rId51"/>
    <p:sldId id="416" r:id="rId52"/>
    <p:sldId id="417" r:id="rId53"/>
    <p:sldId id="418" r:id="rId54"/>
    <p:sldId id="419" r:id="rId55"/>
    <p:sldId id="420" r:id="rId56"/>
    <p:sldId id="421" r:id="rId57"/>
    <p:sldId id="422" r:id="rId58"/>
    <p:sldId id="423" r:id="rId59"/>
    <p:sldId id="340" r:id="rId60"/>
    <p:sldId id="349" r:id="rId61"/>
    <p:sldId id="399" r:id="rId62"/>
    <p:sldId id="350" r:id="rId63"/>
    <p:sldId id="343" r:id="rId64"/>
    <p:sldId id="341" r:id="rId65"/>
    <p:sldId id="391" r:id="rId66"/>
    <p:sldId id="392" r:id="rId67"/>
    <p:sldId id="393" r:id="rId68"/>
    <p:sldId id="376" r:id="rId69"/>
    <p:sldId id="374" r:id="rId70"/>
    <p:sldId id="377" r:id="rId71"/>
    <p:sldId id="375" r:id="rId72"/>
    <p:sldId id="368" r:id="rId73"/>
    <p:sldId id="369" r:id="rId74"/>
    <p:sldId id="396" r:id="rId75"/>
    <p:sldId id="397" r:id="rId76"/>
    <p:sldId id="398" r:id="rId77"/>
    <p:sldId id="433"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9BF731A-4D6E-4635-BBF0-240A8C8B59DF}">
          <p14:sldIdLst>
            <p14:sldId id="434"/>
            <p14:sldId id="301"/>
            <p14:sldId id="300"/>
            <p14:sldId id="304"/>
            <p14:sldId id="266"/>
            <p14:sldId id="286"/>
            <p14:sldId id="267"/>
            <p14:sldId id="271"/>
            <p14:sldId id="270"/>
            <p14:sldId id="269"/>
            <p14:sldId id="268"/>
            <p14:sldId id="288"/>
            <p14:sldId id="316"/>
            <p14:sldId id="317"/>
            <p14:sldId id="319"/>
            <p14:sldId id="320"/>
            <p14:sldId id="321"/>
            <p14:sldId id="322"/>
            <p14:sldId id="323"/>
            <p14:sldId id="324"/>
            <p14:sldId id="325"/>
            <p14:sldId id="326"/>
            <p14:sldId id="265"/>
            <p14:sldId id="264"/>
            <p14:sldId id="262"/>
            <p14:sldId id="263"/>
            <p14:sldId id="297"/>
            <p14:sldId id="296"/>
            <p14:sldId id="327"/>
            <p14:sldId id="328"/>
            <p14:sldId id="329"/>
            <p14:sldId id="330"/>
            <p14:sldId id="295"/>
            <p14:sldId id="337"/>
            <p14:sldId id="413"/>
            <p14:sldId id="414"/>
            <p14:sldId id="378"/>
            <p14:sldId id="379"/>
            <p14:sldId id="380"/>
            <p14:sldId id="381"/>
            <p14:sldId id="382"/>
            <p14:sldId id="383"/>
            <p14:sldId id="384"/>
            <p14:sldId id="385"/>
            <p14:sldId id="386"/>
            <p14:sldId id="387"/>
            <p14:sldId id="388"/>
            <p14:sldId id="389"/>
            <p14:sldId id="390"/>
            <p14:sldId id="415"/>
            <p14:sldId id="416"/>
            <p14:sldId id="417"/>
            <p14:sldId id="418"/>
            <p14:sldId id="419"/>
            <p14:sldId id="420"/>
            <p14:sldId id="421"/>
            <p14:sldId id="422"/>
            <p14:sldId id="423"/>
            <p14:sldId id="340"/>
            <p14:sldId id="349"/>
            <p14:sldId id="399"/>
            <p14:sldId id="350"/>
            <p14:sldId id="343"/>
            <p14:sldId id="341"/>
            <p14:sldId id="391"/>
            <p14:sldId id="392"/>
            <p14:sldId id="393"/>
            <p14:sldId id="376"/>
            <p14:sldId id="374"/>
            <p14:sldId id="377"/>
            <p14:sldId id="375"/>
            <p14:sldId id="368"/>
            <p14:sldId id="369"/>
            <p14:sldId id="396"/>
            <p14:sldId id="397"/>
            <p14:sldId id="398"/>
            <p14:sldId id="43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81329" autoAdjust="0"/>
  </p:normalViewPr>
  <p:slideViewPr>
    <p:cSldViewPr snapToGrid="0">
      <p:cViewPr varScale="1">
        <p:scale>
          <a:sx n="59" d="100"/>
          <a:sy n="59" d="100"/>
        </p:scale>
        <p:origin x="960"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18CF3-D236-4B3E-9330-EE207ACABEA9}" type="datetimeFigureOut">
              <a:rPr lang="en-US" smtClean="0"/>
              <a:t>5/3/2016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DF9847-0851-464A-B4E7-185A0D14E991}" type="slidenum">
              <a:rPr lang="en-US" smtClean="0"/>
              <a:t>‹#›</a:t>
            </a:fld>
            <a:endParaRPr lang="en-US"/>
          </a:p>
        </p:txBody>
      </p:sp>
    </p:spTree>
    <p:extLst>
      <p:ext uri="{BB962C8B-B14F-4D97-AF65-F5344CB8AC3E}">
        <p14:creationId xmlns:p14="http://schemas.microsoft.com/office/powerpoint/2010/main" val="1318319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F9847-0851-464A-B4E7-185A0D14E991}" type="slidenum">
              <a:rPr lang="en-US" smtClean="0"/>
              <a:t>27</a:t>
            </a:fld>
            <a:endParaRPr lang="en-US"/>
          </a:p>
        </p:txBody>
      </p:sp>
    </p:spTree>
    <p:extLst>
      <p:ext uri="{BB962C8B-B14F-4D97-AF65-F5344CB8AC3E}">
        <p14:creationId xmlns:p14="http://schemas.microsoft.com/office/powerpoint/2010/main" val="120622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DF9847-0851-464A-B4E7-185A0D14E991}" type="slidenum">
              <a:rPr lang="en-US" smtClean="0"/>
              <a:t>61</a:t>
            </a:fld>
            <a:endParaRPr lang="en-US"/>
          </a:p>
        </p:txBody>
      </p:sp>
    </p:spTree>
    <p:extLst>
      <p:ext uri="{BB962C8B-B14F-4D97-AF65-F5344CB8AC3E}">
        <p14:creationId xmlns:p14="http://schemas.microsoft.com/office/powerpoint/2010/main" val="2816612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DA6361-9AAD-44F6-896E-19D059E1E1BC}"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3513199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A6361-9AAD-44F6-896E-19D059E1E1BC}"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103284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A6361-9AAD-44F6-896E-19D059E1E1BC}"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1351060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DA6361-9AAD-44F6-896E-19D059E1E1BC}"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2215382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DA6361-9AAD-44F6-896E-19D059E1E1BC}" type="datetimeFigureOut">
              <a:rPr lang="en-US" smtClean="0"/>
              <a:t>5/3/2016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48737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DA6361-9AAD-44F6-896E-19D059E1E1BC}"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419467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DA6361-9AAD-44F6-896E-19D059E1E1BC}" type="datetimeFigureOut">
              <a:rPr lang="en-US" smtClean="0"/>
              <a:t>5/3/2016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2520248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DA6361-9AAD-44F6-896E-19D059E1E1BC}" type="datetimeFigureOut">
              <a:rPr lang="en-US" smtClean="0"/>
              <a:t>5/3/2016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696007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DA6361-9AAD-44F6-896E-19D059E1E1BC}" type="datetimeFigureOut">
              <a:rPr lang="en-US" smtClean="0"/>
              <a:t>5/3/2016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1350591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DA6361-9AAD-44F6-896E-19D059E1E1BC}"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342745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DA6361-9AAD-44F6-896E-19D059E1E1BC}" type="datetimeFigureOut">
              <a:rPr lang="en-US" smtClean="0"/>
              <a:t>5/3/2016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BE2732-2066-48A4-B8B4-CA0D23C012D1}" type="slidenum">
              <a:rPr lang="en-US" smtClean="0"/>
              <a:t>‹#›</a:t>
            </a:fld>
            <a:endParaRPr lang="en-US"/>
          </a:p>
        </p:txBody>
      </p:sp>
    </p:spTree>
    <p:extLst>
      <p:ext uri="{BB962C8B-B14F-4D97-AF65-F5344CB8AC3E}">
        <p14:creationId xmlns:p14="http://schemas.microsoft.com/office/powerpoint/2010/main" val="883641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DA6361-9AAD-44F6-896E-19D059E1E1BC}" type="datetimeFigureOut">
              <a:rPr lang="en-US" smtClean="0"/>
              <a:t>5/3/2016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BE2732-2066-48A4-B8B4-CA0D23C012D1}" type="slidenum">
              <a:rPr lang="en-US" smtClean="0"/>
              <a:t>‹#›</a:t>
            </a:fld>
            <a:endParaRPr lang="en-US"/>
          </a:p>
        </p:txBody>
      </p:sp>
    </p:spTree>
    <p:extLst>
      <p:ext uri="{BB962C8B-B14F-4D97-AF65-F5344CB8AC3E}">
        <p14:creationId xmlns:p14="http://schemas.microsoft.com/office/powerpoint/2010/main" val="1875157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www.space.com/5843-legged-space-survivor-panspermia-life.html" TargetMode="Externa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hyperlink" Target="http://www.desertbruchid.net/" TargetMode="External"/><Relationship Id="rId13" Type="http://schemas.openxmlformats.org/officeDocument/2006/relationships/hyperlink" Target="http://www.saralstudy.com/" TargetMode="External"/><Relationship Id="rId18" Type="http://schemas.openxmlformats.org/officeDocument/2006/relationships/hyperlink" Target="http://www.differencebetween.com/" TargetMode="External"/><Relationship Id="rId26" Type="http://schemas.openxmlformats.org/officeDocument/2006/relationships/hyperlink" Target="http://www.snipview.com/" TargetMode="External"/><Relationship Id="rId3" Type="http://schemas.openxmlformats.org/officeDocument/2006/relationships/hyperlink" Target="http://biodidac.bio.uottawa.ca/" TargetMode="External"/><Relationship Id="rId21" Type="http://schemas.openxmlformats.org/officeDocument/2006/relationships/hyperlink" Target="http://micro.magnet.fsu.edu/" TargetMode="External"/><Relationship Id="rId34" Type="http://schemas.openxmlformats.org/officeDocument/2006/relationships/hyperlink" Target="https://www.enotes.com/" TargetMode="External"/><Relationship Id="rId7" Type="http://schemas.openxmlformats.org/officeDocument/2006/relationships/hyperlink" Target="https://quizlet.com/" TargetMode="External"/><Relationship Id="rId12" Type="http://schemas.openxmlformats.org/officeDocument/2006/relationships/hyperlink" Target="http://www.ucmp.berkeley.edu/" TargetMode="External"/><Relationship Id="rId17" Type="http://schemas.openxmlformats.org/officeDocument/2006/relationships/hyperlink" Target="http://www.phsource.us/" TargetMode="External"/><Relationship Id="rId25" Type="http://schemas.openxmlformats.org/officeDocument/2006/relationships/hyperlink" Target="https://www.cbd.int/" TargetMode="External"/><Relationship Id="rId33" Type="http://schemas.openxmlformats.org/officeDocument/2006/relationships/hyperlink" Target="https://smartsite.ucdavis.edu/" TargetMode="External"/><Relationship Id="rId2" Type="http://schemas.openxmlformats.org/officeDocument/2006/relationships/hyperlink" Target="http://www.ncbi.nlm.nih.gov/" TargetMode="External"/><Relationship Id="rId16" Type="http://schemas.openxmlformats.org/officeDocument/2006/relationships/hyperlink" Target="http://www.araku.ac.ir/" TargetMode="External"/><Relationship Id="rId20" Type="http://schemas.openxmlformats.org/officeDocument/2006/relationships/hyperlink" Target="http://www.innovateus.net/" TargetMode="External"/><Relationship Id="rId29" Type="http://schemas.openxmlformats.org/officeDocument/2006/relationships/hyperlink" Target="http://www.microscope-microscope.org/" TargetMode="External"/><Relationship Id="rId1" Type="http://schemas.openxmlformats.org/officeDocument/2006/relationships/slideLayout" Target="../slideLayouts/slideLayout4.xml"/><Relationship Id="rId6" Type="http://schemas.openxmlformats.org/officeDocument/2006/relationships/hyperlink" Target="http://www.deviantart.com/" TargetMode="External"/><Relationship Id="rId11" Type="http://schemas.openxmlformats.org/officeDocument/2006/relationships/hyperlink" Target="http://tolweb.org/" TargetMode="External"/><Relationship Id="rId24" Type="http://schemas.openxmlformats.org/officeDocument/2006/relationships/hyperlink" Target="http://www.microbeworld.org/" TargetMode="External"/><Relationship Id="rId32" Type="http://schemas.openxmlformats.org/officeDocument/2006/relationships/hyperlink" Target="https://www.yandex.ru/" TargetMode="External"/><Relationship Id="rId5" Type="http://schemas.openxmlformats.org/officeDocument/2006/relationships/hyperlink" Target="http://www.theodora.com/" TargetMode="External"/><Relationship Id="rId15" Type="http://schemas.openxmlformats.org/officeDocument/2006/relationships/hyperlink" Target="http://www.warrenhills.org/" TargetMode="External"/><Relationship Id="rId23" Type="http://schemas.openxmlformats.org/officeDocument/2006/relationships/hyperlink" Target="http://www.cladocera.de/" TargetMode="External"/><Relationship Id="rId28" Type="http://schemas.openxmlformats.org/officeDocument/2006/relationships/hyperlink" Target="https://pt.slideshare.net/" TargetMode="External"/><Relationship Id="rId36" Type="http://schemas.openxmlformats.org/officeDocument/2006/relationships/hyperlink" Target="http://www.slideshare.net/" TargetMode="External"/><Relationship Id="rId10" Type="http://schemas.openxmlformats.org/officeDocument/2006/relationships/hyperlink" Target="http://www.majordifferences.com/" TargetMode="External"/><Relationship Id="rId19" Type="http://schemas.openxmlformats.org/officeDocument/2006/relationships/hyperlink" Target="http://www.about.com/" TargetMode="External"/><Relationship Id="rId31" Type="http://schemas.openxmlformats.org/officeDocument/2006/relationships/hyperlink" Target="http://www.encyclopedia.com/" TargetMode="External"/><Relationship Id="rId4" Type="http://schemas.openxmlformats.org/officeDocument/2006/relationships/hyperlink" Target="http://palaeos.com/" TargetMode="External"/><Relationship Id="rId9" Type="http://schemas.openxmlformats.org/officeDocument/2006/relationships/hyperlink" Target="http://www.livescience.com/" TargetMode="External"/><Relationship Id="rId14" Type="http://schemas.openxmlformats.org/officeDocument/2006/relationships/hyperlink" Target="http://a-z-animals.com/" TargetMode="External"/><Relationship Id="rId22" Type="http://schemas.openxmlformats.org/officeDocument/2006/relationships/hyperlink" Target="http://what-when-how.com/" TargetMode="External"/><Relationship Id="rId27" Type="http://schemas.openxmlformats.org/officeDocument/2006/relationships/hyperlink" Target="http://www.perkepi.com/" TargetMode="External"/><Relationship Id="rId30" Type="http://schemas.openxmlformats.org/officeDocument/2006/relationships/hyperlink" Target="https://en.wikipedia.org/" TargetMode="External"/><Relationship Id="rId35" Type="http://schemas.openxmlformats.org/officeDocument/2006/relationships/hyperlink" Target="http://www.tutorvista.com/"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34663" y="0"/>
            <a:ext cx="9312163" cy="6984123"/>
          </a:xfrm>
        </p:spPr>
      </p:pic>
    </p:spTree>
    <p:extLst>
      <p:ext uri="{BB962C8B-B14F-4D97-AF65-F5344CB8AC3E}">
        <p14:creationId xmlns:p14="http://schemas.microsoft.com/office/powerpoint/2010/main" val="150607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89187"/>
            <a:ext cx="8083495" cy="709448"/>
          </a:xfrm>
        </p:spPr>
        <p:txBody>
          <a:bodyPr>
            <a:normAutofit/>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6526" r="16526"/>
          <a:stretch>
            <a:fillRect/>
          </a:stretch>
        </p:blipFill>
        <p:spPr>
          <a:xfrm>
            <a:off x="7219950" y="1760538"/>
            <a:ext cx="4135438" cy="4100512"/>
          </a:xfrm>
        </p:spPr>
      </p:pic>
      <p:sp>
        <p:nvSpPr>
          <p:cNvPr id="4" name="Text Placeholder 3"/>
          <p:cNvSpPr>
            <a:spLocks noGrp="1"/>
          </p:cNvSpPr>
          <p:nvPr>
            <p:ph type="body" sz="half" idx="2"/>
          </p:nvPr>
        </p:nvSpPr>
        <p:spPr>
          <a:xfrm>
            <a:off x="518615" y="1072056"/>
            <a:ext cx="6528571" cy="5896304"/>
          </a:xfrm>
        </p:spPr>
        <p:txBody>
          <a:bodyPr>
            <a:normAutofit lnSpcReduction="10000"/>
          </a:bodyPr>
          <a:lstStyle/>
          <a:p>
            <a:pPr algn="just"/>
            <a:r>
              <a:rPr lang="en-US" sz="3200" dirty="0">
                <a:solidFill>
                  <a:prstClr val="black"/>
                </a:solidFill>
                <a:latin typeface="Batang" panose="02030600000101010101" pitchFamily="18" charset="-127"/>
                <a:ea typeface="Batang" panose="02030600000101010101" pitchFamily="18" charset="-127"/>
              </a:rPr>
              <a:t>6) </a:t>
            </a:r>
            <a:r>
              <a:rPr lang="en-US" sz="3200" b="1" dirty="0">
                <a:solidFill>
                  <a:prstClr val="black"/>
                </a:solidFill>
                <a:latin typeface="Batang" panose="02030600000101010101" pitchFamily="18" charset="-127"/>
                <a:ea typeface="Batang" panose="02030600000101010101" pitchFamily="18" charset="-127"/>
              </a:rPr>
              <a:t>Community Clay</a:t>
            </a:r>
            <a:endParaRPr lang="fa-IR" sz="2400" dirty="0">
              <a:latin typeface="Book Antiqua" panose="02040602050305030304" pitchFamily="18" charset="0"/>
            </a:endParaRPr>
          </a:p>
          <a:p>
            <a:pPr algn="just"/>
            <a:r>
              <a:rPr lang="en-US" sz="2400" dirty="0">
                <a:latin typeface="Book Antiqua" panose="02040602050305030304" pitchFamily="18" charset="0"/>
              </a:rPr>
              <a:t>The first molecules of life might have met on clay, according to an idea elaborated by organic chemist Alexander Graham Cairns-Smith at the University of Glasgow in Scotland. These surfaces might not only have concentrated these organic compounds together, but also helped organize them into patterns much like our genes do now.</a:t>
            </a:r>
          </a:p>
          <a:p>
            <a:pPr algn="just"/>
            <a:r>
              <a:rPr lang="en-US" sz="2400" dirty="0">
                <a:latin typeface="Book Antiqua" panose="02040602050305030304" pitchFamily="18" charset="0"/>
              </a:rPr>
              <a:t>The main role of DNA is to store information on how other molecules should be arranged. Genetic sequences in DNA are essentially instructions on how amino acids should be arranged in proteins. Cairns-Smith suggests that mineral crystals in clay could have arranged organic molecules into organized patterns. After a while, organic molecules took over this job and organized themselves. </a:t>
            </a:r>
          </a:p>
        </p:txBody>
      </p:sp>
    </p:spTree>
    <p:extLst>
      <p:ext uri="{BB962C8B-B14F-4D97-AF65-F5344CB8AC3E}">
        <p14:creationId xmlns:p14="http://schemas.microsoft.com/office/powerpoint/2010/main" val="323632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166" y="126125"/>
            <a:ext cx="9459310" cy="851338"/>
          </a:xfrm>
        </p:spPr>
        <p:txBody>
          <a:bodyPr>
            <a:normAutofit/>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612" r="10612"/>
          <a:stretch>
            <a:fillRect/>
          </a:stretch>
        </p:blipFill>
        <p:spPr>
          <a:xfrm>
            <a:off x="7042150" y="1624013"/>
            <a:ext cx="4313238" cy="4237037"/>
          </a:xfrm>
        </p:spPr>
      </p:pic>
      <p:sp>
        <p:nvSpPr>
          <p:cNvPr id="4" name="Text Placeholder 3"/>
          <p:cNvSpPr>
            <a:spLocks noGrp="1"/>
          </p:cNvSpPr>
          <p:nvPr>
            <p:ph type="body" sz="half" idx="2"/>
          </p:nvPr>
        </p:nvSpPr>
        <p:spPr>
          <a:xfrm>
            <a:off x="518614" y="1198179"/>
            <a:ext cx="6370917" cy="5659822"/>
          </a:xfrm>
        </p:spPr>
        <p:txBody>
          <a:bodyPr>
            <a:normAutofit/>
          </a:bodyPr>
          <a:lstStyle/>
          <a:p>
            <a:pPr algn="just"/>
            <a:r>
              <a:rPr lang="en-US" sz="3200" dirty="0">
                <a:solidFill>
                  <a:prstClr val="black"/>
                </a:solidFill>
                <a:latin typeface="Batang" panose="02030600000101010101" pitchFamily="18" charset="-127"/>
                <a:ea typeface="Batang" panose="02030600000101010101" pitchFamily="18" charset="-127"/>
              </a:rPr>
              <a:t>7) </a:t>
            </a:r>
            <a:r>
              <a:rPr lang="en-US" sz="3200" b="1" dirty="0">
                <a:solidFill>
                  <a:prstClr val="black"/>
                </a:solidFill>
                <a:latin typeface="Batang" panose="02030600000101010101" pitchFamily="18" charset="-127"/>
                <a:ea typeface="Batang" panose="02030600000101010101" pitchFamily="18" charset="-127"/>
              </a:rPr>
              <a:t>Electric Spark</a:t>
            </a:r>
            <a:endParaRPr lang="fa-IR" sz="2400" dirty="0">
              <a:latin typeface="Book Antiqua" panose="02040602050305030304" pitchFamily="18" charset="0"/>
            </a:endParaRPr>
          </a:p>
          <a:p>
            <a:pPr algn="just"/>
            <a:r>
              <a:rPr lang="en-US" sz="2400" dirty="0">
                <a:latin typeface="Book Antiqua" panose="02040602050305030304" pitchFamily="18" charset="0"/>
              </a:rPr>
              <a:t>Electric sparks can generate amino acids and sugars from an atmosphere loaded with water, methane, ammonia and hydrogen, as was shown in the famous Miller-Urey experiment reported in 1953, suggesting that lightning might have helped create the key building blocks of life on Earth in its early days. Over millions of years, larger and more complex molecules could form. Although research since then has revealed the early atmosphere of Earth was actually hydrogen-poor, scientists have suggested that volcanic clouds in the early atmosphere might have held methane, ammonia and hydrogen and been filled with lightning as well.</a:t>
            </a:r>
          </a:p>
        </p:txBody>
      </p:sp>
    </p:spTree>
    <p:extLst>
      <p:ext uri="{BB962C8B-B14F-4D97-AF65-F5344CB8AC3E}">
        <p14:creationId xmlns:p14="http://schemas.microsoft.com/office/powerpoint/2010/main" val="229108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962167"/>
          </a:xfrm>
        </p:spPr>
        <p:txBody>
          <a:bodyPr>
            <a:normAutofit/>
          </a:bodyPr>
          <a:lstStyle/>
          <a:p>
            <a:r>
              <a:rPr lang="en-US" sz="3600" b="1" i="1" dirty="0">
                <a:latin typeface="Batang" panose="02030600000101010101" pitchFamily="18" charset="-127"/>
                <a:ea typeface="Batang" panose="02030600000101010101" pitchFamily="18" charset="-127"/>
              </a:rPr>
              <a:t>Primordial soup</a:t>
            </a:r>
            <a:endParaRPr lang="en-US" sz="3600" i="1" dirty="0">
              <a:latin typeface="Batang" panose="02030600000101010101" pitchFamily="18" charset="-127"/>
              <a:ea typeface="Batang" panose="02030600000101010101" pitchFamily="18" charset="-127"/>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488" b="7488"/>
          <a:stretch>
            <a:fillRect/>
          </a:stretch>
        </p:blipFill>
        <p:spPr/>
      </p:pic>
      <p:sp>
        <p:nvSpPr>
          <p:cNvPr id="4" name="Text Placeholder 3"/>
          <p:cNvSpPr>
            <a:spLocks noGrp="1"/>
          </p:cNvSpPr>
          <p:nvPr>
            <p:ph type="body" sz="half" idx="2"/>
          </p:nvPr>
        </p:nvSpPr>
        <p:spPr>
          <a:xfrm>
            <a:off x="839788" y="1596788"/>
            <a:ext cx="4127997" cy="4272200"/>
          </a:xfrm>
        </p:spPr>
        <p:txBody>
          <a:bodyPr>
            <a:normAutofit/>
          </a:bodyPr>
          <a:lstStyle/>
          <a:p>
            <a:pPr algn="just"/>
            <a:r>
              <a:rPr lang="en-US" sz="2400" dirty="0">
                <a:latin typeface="Book Antiqua" panose="02040602050305030304" pitchFamily="18" charset="0"/>
              </a:rPr>
              <a:t>Life on Earth began more than 3 billion years ago, evolving from the most basic of microbes into a dazzling array of complexity over time. But how did the first organisms on the only known home to life in the universe develop from the primordial soup?</a:t>
            </a:r>
          </a:p>
        </p:txBody>
      </p:sp>
    </p:spTree>
    <p:extLst>
      <p:ext uri="{BB962C8B-B14F-4D97-AF65-F5344CB8AC3E}">
        <p14:creationId xmlns:p14="http://schemas.microsoft.com/office/powerpoint/2010/main" val="187758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1000"/>
                                        <p:tgtEl>
                                          <p:spTgt spid="4">
                                            <p:txEl>
                                              <p:pRg st="0" end="0"/>
                                            </p:txEl>
                                          </p:spTgt>
                                        </p:tgtEl>
                                      </p:cBhvr>
                                    </p:animEffect>
                                    <p:anim calcmode="lin" valueType="num">
                                      <p:cBhvr>
                                        <p:cTn id="20"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9634"/>
          </a:xfrm>
        </p:spPr>
        <p:txBody>
          <a:bodyPr>
            <a:normAutofit fontScale="90000"/>
          </a:bodyPr>
          <a:lstStyle/>
          <a:p>
            <a:r>
              <a:rPr lang="en-US" b="1" dirty="0">
                <a:latin typeface="Baskerville Old Face" panose="02020602080505020303" pitchFamily="18" charset="0"/>
              </a:rPr>
              <a:t>Animal Classification</a:t>
            </a:r>
          </a:p>
        </p:txBody>
      </p:sp>
      <p:sp>
        <p:nvSpPr>
          <p:cNvPr id="3" name="Content Placeholder 2"/>
          <p:cNvSpPr>
            <a:spLocks noGrp="1"/>
          </p:cNvSpPr>
          <p:nvPr>
            <p:ph idx="1"/>
          </p:nvPr>
        </p:nvSpPr>
        <p:spPr>
          <a:xfrm>
            <a:off x="838200" y="1860331"/>
            <a:ext cx="10515600" cy="5186854"/>
          </a:xfrm>
        </p:spPr>
        <p:txBody>
          <a:bodyPr>
            <a:normAutofit/>
          </a:bodyPr>
          <a:lstStyle/>
          <a:p>
            <a:pPr algn="just"/>
            <a:r>
              <a:rPr lang="en-US" sz="3200" dirty="0">
                <a:latin typeface="Baskerville Old Face" panose="02020602080505020303" pitchFamily="18" charset="0"/>
                <a:ea typeface="Arial Unicode MS" panose="020B0604020202020204" pitchFamily="34" charset="-128"/>
                <a:cs typeface="Arial Unicode MS" panose="020B0604020202020204" pitchFamily="34" charset="-128"/>
              </a:rPr>
              <a:t>In order for us to understand how all living organisms are related, they are arranged into different groups. The more features that a group of animals share, the more specific the group is. Animals are given scientific names so that people all around the world can communicate about animals, no matter what language they speak (these names are traditionally Latin words). Animals belong to a number of different groups, starting with the animal kingdom.</a:t>
            </a:r>
          </a:p>
        </p:txBody>
      </p:sp>
    </p:spTree>
    <p:extLst>
      <p:ext uri="{BB962C8B-B14F-4D97-AF65-F5344CB8AC3E}">
        <p14:creationId xmlns:p14="http://schemas.microsoft.com/office/powerpoint/2010/main" val="2183297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ndalus" panose="02020603050405020304" pitchFamily="18" charset="-78"/>
                <a:cs typeface="Andalus" panose="02020603050405020304" pitchFamily="18" charset="-78"/>
              </a:rPr>
              <a:t>Kingdom</a:t>
            </a:r>
          </a:p>
        </p:txBody>
      </p:sp>
      <p:sp>
        <p:nvSpPr>
          <p:cNvPr id="3" name="Content Placeholder 2"/>
          <p:cNvSpPr>
            <a:spLocks noGrp="1"/>
          </p:cNvSpPr>
          <p:nvPr>
            <p:ph idx="1"/>
          </p:nvPr>
        </p:nvSpPr>
        <p:spPr/>
        <p:txBody>
          <a:bodyPr>
            <a:normAutofit/>
          </a:bodyPr>
          <a:lstStyle/>
          <a:p>
            <a:pPr algn="just"/>
            <a:r>
              <a:rPr lang="en-US" sz="3200" dirty="0">
                <a:latin typeface="Bell MT" panose="02020503060305020303" pitchFamily="18" charset="0"/>
              </a:rPr>
              <a:t>All living organisms are first placed into different kingdoms. There are five different kingdoms to classify life on Earth, which are Animals, Plants, Fungi, Bacteria, and </a:t>
            </a:r>
            <a:r>
              <a:rPr lang="en-US" sz="3200" dirty="0" err="1">
                <a:latin typeface="Bell MT" panose="02020503060305020303" pitchFamily="18" charset="0"/>
              </a:rPr>
              <a:t>Protists</a:t>
            </a:r>
            <a:r>
              <a:rPr lang="en-US" sz="3200" dirty="0">
                <a:latin typeface="Bell MT" panose="02020503060305020303" pitchFamily="18" charset="0"/>
              </a:rPr>
              <a:t> (single-celled organisms).</a:t>
            </a:r>
          </a:p>
        </p:txBody>
      </p:sp>
    </p:spTree>
    <p:extLst>
      <p:ext uri="{BB962C8B-B14F-4D97-AF65-F5344CB8AC3E}">
        <p14:creationId xmlns:p14="http://schemas.microsoft.com/office/powerpoint/2010/main" val="42055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Andalus" panose="02020603050405020304" pitchFamily="18" charset="-78"/>
                <a:cs typeface="Andalus" panose="02020603050405020304" pitchFamily="18" charset="-78"/>
              </a:rPr>
              <a:t>Phylum</a:t>
            </a:r>
          </a:p>
        </p:txBody>
      </p:sp>
      <p:sp>
        <p:nvSpPr>
          <p:cNvPr id="3" name="Content Placeholder 2"/>
          <p:cNvSpPr>
            <a:spLocks noGrp="1"/>
          </p:cNvSpPr>
          <p:nvPr>
            <p:ph idx="1"/>
          </p:nvPr>
        </p:nvSpPr>
        <p:spPr/>
        <p:txBody>
          <a:bodyPr>
            <a:normAutofit/>
          </a:bodyPr>
          <a:lstStyle/>
          <a:p>
            <a:pPr algn="just"/>
            <a:r>
              <a:rPr lang="en-US" sz="3200" dirty="0">
                <a:latin typeface="Bell MT" panose="02020503060305020303" pitchFamily="18" charset="0"/>
              </a:rPr>
              <a:t>The animal kingdom is divided into 40 smaller groups, known as phylum. Here, animals are grouped by their main features. Animals usually fall into one of five different phylum which are </a:t>
            </a:r>
            <a:r>
              <a:rPr lang="en-US" sz="3200" dirty="0" err="1">
                <a:latin typeface="Bell MT" panose="02020503060305020303" pitchFamily="18" charset="0"/>
              </a:rPr>
              <a:t>Cnidaria</a:t>
            </a:r>
            <a:r>
              <a:rPr lang="en-US" sz="3200" dirty="0">
                <a:latin typeface="Bell MT" panose="02020503060305020303" pitchFamily="18" charset="0"/>
              </a:rPr>
              <a:t> (invertebrates), </a:t>
            </a:r>
            <a:r>
              <a:rPr lang="en-US" sz="3200" dirty="0" err="1">
                <a:latin typeface="Bell MT" panose="02020503060305020303" pitchFamily="18" charset="0"/>
              </a:rPr>
              <a:t>Chordata</a:t>
            </a:r>
            <a:r>
              <a:rPr lang="en-US" sz="3200" dirty="0">
                <a:latin typeface="Bell MT" panose="02020503060305020303" pitchFamily="18" charset="0"/>
              </a:rPr>
              <a:t> (vertebrates), Arthropods, </a:t>
            </a:r>
            <a:r>
              <a:rPr lang="en-US" sz="3200" dirty="0" err="1">
                <a:latin typeface="Bell MT" panose="02020503060305020303" pitchFamily="18" charset="0"/>
              </a:rPr>
              <a:t>Molluscs</a:t>
            </a:r>
            <a:r>
              <a:rPr lang="en-US" sz="3200" dirty="0">
                <a:latin typeface="Bell MT" panose="02020503060305020303" pitchFamily="18" charset="0"/>
              </a:rPr>
              <a:t> and Echinoderms.</a:t>
            </a:r>
          </a:p>
        </p:txBody>
      </p:sp>
    </p:spTree>
    <p:extLst>
      <p:ext uri="{BB962C8B-B14F-4D97-AF65-F5344CB8AC3E}">
        <p14:creationId xmlns:p14="http://schemas.microsoft.com/office/powerpoint/2010/main" val="126851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Class</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The phylum group is then divided into even smaller groups, known as classes. The </a:t>
            </a:r>
            <a:r>
              <a:rPr lang="en-US" dirty="0" err="1">
                <a:latin typeface="Bell MT" panose="02020503060305020303" pitchFamily="18" charset="0"/>
              </a:rPr>
              <a:t>Chordata</a:t>
            </a:r>
            <a:r>
              <a:rPr lang="en-US" dirty="0">
                <a:latin typeface="Bell MT" panose="02020503060305020303" pitchFamily="18" charset="0"/>
              </a:rPr>
              <a:t> (vertebrates) phylum splits up into Mammalia (Mammals), </a:t>
            </a:r>
            <a:r>
              <a:rPr lang="en-US" dirty="0" err="1">
                <a:latin typeface="Bell MT" panose="02020503060305020303" pitchFamily="18" charset="0"/>
              </a:rPr>
              <a:t>Actinopterygii</a:t>
            </a:r>
            <a:r>
              <a:rPr lang="en-US" dirty="0">
                <a:latin typeface="Bell MT" panose="02020503060305020303" pitchFamily="18" charset="0"/>
              </a:rPr>
              <a:t> (Bony Fish), </a:t>
            </a:r>
            <a:r>
              <a:rPr lang="en-US" dirty="0" err="1">
                <a:latin typeface="Bell MT" panose="02020503060305020303" pitchFamily="18" charset="0"/>
              </a:rPr>
              <a:t>Chondrichthyes</a:t>
            </a:r>
            <a:r>
              <a:rPr lang="en-US" dirty="0">
                <a:latin typeface="Bell MT" panose="02020503060305020303" pitchFamily="18" charset="0"/>
              </a:rPr>
              <a:t> (Cartilaginous Fish) , Aves (Birds), </a:t>
            </a:r>
            <a:r>
              <a:rPr lang="en-US" dirty="0" err="1">
                <a:latin typeface="Bell MT" panose="02020503060305020303" pitchFamily="18" charset="0"/>
              </a:rPr>
              <a:t>Amphibia</a:t>
            </a:r>
            <a:r>
              <a:rPr lang="en-US" dirty="0">
                <a:latin typeface="Bell MT" panose="02020503060305020303" pitchFamily="18" charset="0"/>
              </a:rPr>
              <a:t> (Amphibians) and </a:t>
            </a:r>
            <a:r>
              <a:rPr lang="en-US" dirty="0" err="1">
                <a:latin typeface="Bell MT" panose="02020503060305020303" pitchFamily="18" charset="0"/>
              </a:rPr>
              <a:t>Reptilia</a:t>
            </a:r>
            <a:r>
              <a:rPr lang="en-US" dirty="0">
                <a:latin typeface="Bell MT" panose="02020503060305020303" pitchFamily="18" charset="0"/>
              </a:rPr>
              <a:t> (Reptiles). </a:t>
            </a:r>
          </a:p>
        </p:txBody>
      </p:sp>
    </p:spTree>
    <p:extLst>
      <p:ext uri="{BB962C8B-B14F-4D97-AF65-F5344CB8AC3E}">
        <p14:creationId xmlns:p14="http://schemas.microsoft.com/office/powerpoint/2010/main" val="379768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Order</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Each class is divided into small groups again, known as orders. The class Mammalia (Mammals), splits into different groups including </a:t>
            </a:r>
            <a:r>
              <a:rPr lang="en-US" dirty="0" err="1">
                <a:latin typeface="Bell MT" panose="02020503060305020303" pitchFamily="18" charset="0"/>
              </a:rPr>
              <a:t>Carnivora</a:t>
            </a:r>
            <a:r>
              <a:rPr lang="en-US" dirty="0">
                <a:latin typeface="Bell MT" panose="02020503060305020303" pitchFamily="18" charset="0"/>
              </a:rPr>
              <a:t>, Primate, </a:t>
            </a:r>
            <a:r>
              <a:rPr lang="en-US" dirty="0" err="1">
                <a:latin typeface="Bell MT" panose="02020503060305020303" pitchFamily="18" charset="0"/>
              </a:rPr>
              <a:t>Artiodactyla</a:t>
            </a:r>
            <a:r>
              <a:rPr lang="en-US" dirty="0">
                <a:latin typeface="Bell MT" panose="02020503060305020303" pitchFamily="18" charset="0"/>
              </a:rPr>
              <a:t> and </a:t>
            </a:r>
            <a:r>
              <a:rPr lang="en-US" dirty="0" err="1">
                <a:latin typeface="Bell MT" panose="02020503060305020303" pitchFamily="18" charset="0"/>
              </a:rPr>
              <a:t>Rodentia</a:t>
            </a:r>
            <a:r>
              <a:rPr lang="en-US" dirty="0">
                <a:latin typeface="Bell MT" panose="02020503060305020303" pitchFamily="18" charset="0"/>
              </a:rPr>
              <a:t>.</a:t>
            </a:r>
          </a:p>
          <a:p>
            <a:endParaRPr lang="en-US" dirty="0"/>
          </a:p>
        </p:txBody>
      </p:sp>
    </p:spTree>
    <p:extLst>
      <p:ext uri="{BB962C8B-B14F-4D97-AF65-F5344CB8AC3E}">
        <p14:creationId xmlns:p14="http://schemas.microsoft.com/office/powerpoint/2010/main" val="81461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Family</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 In every order, there are different families of animals which all have very similar features. The </a:t>
            </a:r>
            <a:r>
              <a:rPr lang="en-US" dirty="0" err="1">
                <a:latin typeface="Bell MT" panose="02020503060305020303" pitchFamily="18" charset="0"/>
              </a:rPr>
              <a:t>Carnivora</a:t>
            </a:r>
            <a:r>
              <a:rPr lang="en-US" dirty="0">
                <a:latin typeface="Bell MT" panose="02020503060305020303" pitchFamily="18" charset="0"/>
              </a:rPr>
              <a:t> order breaks into families that include </a:t>
            </a:r>
            <a:r>
              <a:rPr lang="en-US" dirty="0" err="1">
                <a:latin typeface="Bell MT" panose="02020503060305020303" pitchFamily="18" charset="0"/>
              </a:rPr>
              <a:t>Felidae</a:t>
            </a:r>
            <a:r>
              <a:rPr lang="en-US" dirty="0">
                <a:latin typeface="Bell MT" panose="02020503060305020303" pitchFamily="18" charset="0"/>
              </a:rPr>
              <a:t> (Cats), </a:t>
            </a:r>
            <a:r>
              <a:rPr lang="en-US" dirty="0" err="1">
                <a:latin typeface="Bell MT" panose="02020503060305020303" pitchFamily="18" charset="0"/>
              </a:rPr>
              <a:t>Canidae</a:t>
            </a:r>
            <a:r>
              <a:rPr lang="en-US" dirty="0">
                <a:latin typeface="Bell MT" panose="02020503060305020303" pitchFamily="18" charset="0"/>
              </a:rPr>
              <a:t> (Dogs), </a:t>
            </a:r>
            <a:r>
              <a:rPr lang="en-US" dirty="0" err="1">
                <a:latin typeface="Bell MT" panose="02020503060305020303" pitchFamily="18" charset="0"/>
              </a:rPr>
              <a:t>Ursidae</a:t>
            </a:r>
            <a:r>
              <a:rPr lang="en-US" dirty="0">
                <a:latin typeface="Bell MT" panose="02020503060305020303" pitchFamily="18" charset="0"/>
              </a:rPr>
              <a:t> (Bears), and </a:t>
            </a:r>
            <a:r>
              <a:rPr lang="en-US" dirty="0" err="1">
                <a:latin typeface="Bell MT" panose="02020503060305020303" pitchFamily="18" charset="0"/>
              </a:rPr>
              <a:t>Mustelidae</a:t>
            </a:r>
            <a:r>
              <a:rPr lang="en-US" dirty="0">
                <a:latin typeface="Bell MT" panose="02020503060305020303" pitchFamily="18" charset="0"/>
              </a:rPr>
              <a:t> (Weasels).</a:t>
            </a:r>
          </a:p>
        </p:txBody>
      </p:sp>
    </p:spTree>
    <p:extLst>
      <p:ext uri="{BB962C8B-B14F-4D97-AF65-F5344CB8AC3E}">
        <p14:creationId xmlns:p14="http://schemas.microsoft.com/office/powerpoint/2010/main" val="47127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Genus</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 Every animal family is then divided into small groups known as genus. Each genus contains animals that have very similar features and are closely related. For example, the </a:t>
            </a:r>
            <a:r>
              <a:rPr lang="en-US" dirty="0" err="1">
                <a:latin typeface="Bell MT" panose="02020503060305020303" pitchFamily="18" charset="0"/>
              </a:rPr>
              <a:t>Felidae</a:t>
            </a:r>
            <a:r>
              <a:rPr lang="en-US" dirty="0">
                <a:latin typeface="Bell MT" panose="02020503060305020303" pitchFamily="18" charset="0"/>
              </a:rPr>
              <a:t> (Cat) family contains genus including </a:t>
            </a:r>
            <a:r>
              <a:rPr lang="en-US" dirty="0" err="1">
                <a:latin typeface="Bell MT" panose="02020503060305020303" pitchFamily="18" charset="0"/>
              </a:rPr>
              <a:t>Felis</a:t>
            </a:r>
            <a:r>
              <a:rPr lang="en-US" dirty="0">
                <a:latin typeface="Bell MT" panose="02020503060305020303" pitchFamily="18" charset="0"/>
              </a:rPr>
              <a:t> (small Cats and domestic Cats), </a:t>
            </a:r>
            <a:r>
              <a:rPr lang="en-US" dirty="0" err="1">
                <a:latin typeface="Bell MT" panose="02020503060305020303" pitchFamily="18" charset="0"/>
              </a:rPr>
              <a:t>Panthera</a:t>
            </a:r>
            <a:r>
              <a:rPr lang="en-US" dirty="0">
                <a:latin typeface="Bell MT" panose="02020503060305020303" pitchFamily="18" charset="0"/>
              </a:rPr>
              <a:t> (Tigers, Leopards, Jaguars and Lions) and Puma (Panthers and Cougars).</a:t>
            </a:r>
          </a:p>
        </p:txBody>
      </p:sp>
    </p:spTree>
    <p:extLst>
      <p:ext uri="{BB962C8B-B14F-4D97-AF65-F5344CB8AC3E}">
        <p14:creationId xmlns:p14="http://schemas.microsoft.com/office/powerpoint/2010/main" val="863518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Batang" panose="02030600000101010101" pitchFamily="18" charset="-127"/>
                <a:ea typeface="Batang" panose="02030600000101010101" pitchFamily="18" charset="-127"/>
              </a:rPr>
              <a:t>How do we know that something is alive?</a:t>
            </a:r>
          </a:p>
        </p:txBody>
      </p:sp>
      <p:sp>
        <p:nvSpPr>
          <p:cNvPr id="3" name="Content Placeholder 2"/>
          <p:cNvSpPr>
            <a:spLocks noGrp="1"/>
          </p:cNvSpPr>
          <p:nvPr>
            <p:ph idx="1"/>
          </p:nvPr>
        </p:nvSpPr>
        <p:spPr>
          <a:xfrm>
            <a:off x="646387" y="1690688"/>
            <a:ext cx="11083158" cy="5167312"/>
          </a:xfrm>
        </p:spPr>
        <p:txBody>
          <a:bodyPr>
            <a:normAutofit/>
          </a:bodyPr>
          <a:lstStyle/>
          <a:p>
            <a:pPr marL="91440" indent="0" algn="just">
              <a:spcBef>
                <a:spcPts val="0"/>
              </a:spcBef>
              <a:buNone/>
            </a:pPr>
            <a:r>
              <a:rPr lang="en-US" dirty="0">
                <a:latin typeface="Book Antiqua" panose="02040602050305030304" pitchFamily="18" charset="0"/>
              </a:rPr>
              <a:t>The answer generally comes down to a series of conditions:</a:t>
            </a:r>
          </a:p>
          <a:p>
            <a:pPr marL="91440" indent="-514350" algn="just">
              <a:spcBef>
                <a:spcPts val="0"/>
              </a:spcBef>
              <a:buAutoNum type="arabicParenR"/>
            </a:pPr>
            <a:r>
              <a:rPr lang="en-US" sz="2400" u="sng" dirty="0">
                <a:latin typeface="Book Antiqua" panose="02040602050305030304" pitchFamily="18" charset="0"/>
              </a:rPr>
              <a:t>Movement</a:t>
            </a:r>
            <a:r>
              <a:rPr lang="en-US" sz="2400" dirty="0">
                <a:latin typeface="Book Antiqua" panose="02040602050305030304" pitchFamily="18" charset="0"/>
              </a:rPr>
              <a:t>: Living things have an ability to detect and respond to stimuli (both internal and external) and are capable of moving as a response to a stimulus</a:t>
            </a:r>
            <a:r>
              <a:rPr lang="en-US" dirty="0">
                <a:latin typeface="Book Antiqua" panose="02040602050305030304" pitchFamily="18" charset="0"/>
              </a:rPr>
              <a:t>.</a:t>
            </a:r>
          </a:p>
          <a:p>
            <a:pPr marL="91440" indent="-514350" algn="just">
              <a:spcBef>
                <a:spcPts val="0"/>
              </a:spcBef>
              <a:buAutoNum type="arabicParenR"/>
            </a:pPr>
            <a:r>
              <a:rPr lang="en-US" u="sng" dirty="0">
                <a:latin typeface="Book Antiqua" panose="02040602050305030304" pitchFamily="18" charset="0"/>
              </a:rPr>
              <a:t>Reproduction and heredity</a:t>
            </a:r>
            <a:r>
              <a:rPr lang="en-US" dirty="0">
                <a:latin typeface="Book Antiqua" panose="02040602050305030304" pitchFamily="18" charset="0"/>
              </a:rPr>
              <a:t>: All cells come from existing cells and must have some way of reproducing. Living things use a molecule called DNA (deoxyribonucleic acid). This information is passed from one generation to the next and controls a large number of different characteristics. These instructions must be unchanging most of the time, but provide for the rare change in instructions. Changes in the hereditary instructions that can lead to evolution are called mutations.</a:t>
            </a:r>
          </a:p>
        </p:txBody>
      </p:sp>
    </p:spTree>
    <p:extLst>
      <p:ext uri="{BB962C8B-B14F-4D97-AF65-F5344CB8AC3E}">
        <p14:creationId xmlns:p14="http://schemas.microsoft.com/office/powerpoint/2010/main" val="30703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Species</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 Each individual species within the genus is named after it's individual features and characteristics. The names of animals are in Latin so that they can be understood worldwide, and consist of two words. The first word in the name of an animal will be the genus, and the second name indicates the specific species. </a:t>
            </a:r>
          </a:p>
        </p:txBody>
      </p:sp>
    </p:spTree>
    <p:extLst>
      <p:ext uri="{BB962C8B-B14F-4D97-AF65-F5344CB8AC3E}">
        <p14:creationId xmlns:p14="http://schemas.microsoft.com/office/powerpoint/2010/main" val="372852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9276" y="223236"/>
            <a:ext cx="10515600" cy="1325563"/>
          </a:xfrm>
        </p:spPr>
        <p:txBody>
          <a:bodyPr/>
          <a:lstStyle/>
          <a:p>
            <a:r>
              <a:rPr lang="en-US" dirty="0">
                <a:latin typeface="Andalus" panose="02020603050405020304" pitchFamily="18" charset="-78"/>
                <a:cs typeface="Andalus" panose="02020603050405020304" pitchFamily="18" charset="-78"/>
              </a:rPr>
              <a:t>Example - </a:t>
            </a:r>
            <a:r>
              <a:rPr lang="en-US" u="sng" dirty="0">
                <a:latin typeface="Andalus" panose="02020603050405020304" pitchFamily="18" charset="-78"/>
                <a:cs typeface="Andalus" panose="02020603050405020304" pitchFamily="18" charset="-78"/>
              </a:rPr>
              <a:t>Tiger</a:t>
            </a:r>
            <a:br>
              <a:rPr lang="en-US"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u="sng" dirty="0">
                <a:latin typeface="Bell MT" panose="02020503060305020303" pitchFamily="18" charset="0"/>
              </a:rPr>
              <a:t>Kingdom</a:t>
            </a:r>
            <a:r>
              <a:rPr lang="en-US" dirty="0">
                <a:latin typeface="Bell MT" panose="02020503060305020303" pitchFamily="18" charset="0"/>
              </a:rPr>
              <a:t>: Animalia (Animal)</a:t>
            </a:r>
          </a:p>
          <a:p>
            <a:pPr algn="just"/>
            <a:r>
              <a:rPr lang="en-US" u="sng" dirty="0">
                <a:latin typeface="Bell MT" panose="02020503060305020303" pitchFamily="18" charset="0"/>
              </a:rPr>
              <a:t>Phylum</a:t>
            </a:r>
            <a:r>
              <a:rPr lang="en-US" dirty="0">
                <a:latin typeface="Bell MT" panose="02020503060305020303" pitchFamily="18" charset="0"/>
              </a:rPr>
              <a:t>: </a:t>
            </a:r>
            <a:r>
              <a:rPr lang="en-US" dirty="0" err="1">
                <a:latin typeface="Bell MT" panose="02020503060305020303" pitchFamily="18" charset="0"/>
              </a:rPr>
              <a:t>Chordata</a:t>
            </a:r>
            <a:r>
              <a:rPr lang="en-US" dirty="0">
                <a:latin typeface="Bell MT" panose="02020503060305020303" pitchFamily="18" charset="0"/>
              </a:rPr>
              <a:t> (Vertebrate)</a:t>
            </a:r>
          </a:p>
          <a:p>
            <a:r>
              <a:rPr lang="en-US" u="sng" dirty="0">
                <a:latin typeface="Bell MT" panose="02020503060305020303" pitchFamily="18" charset="0"/>
              </a:rPr>
              <a:t>Class</a:t>
            </a:r>
            <a:r>
              <a:rPr lang="en-US" dirty="0">
                <a:latin typeface="Bell MT" panose="02020503060305020303" pitchFamily="18" charset="0"/>
              </a:rPr>
              <a:t>: Mammalia (Mammal)</a:t>
            </a:r>
          </a:p>
          <a:p>
            <a:r>
              <a:rPr lang="en-US" u="sng" dirty="0">
                <a:latin typeface="Bell MT" panose="02020503060305020303" pitchFamily="18" charset="0"/>
              </a:rPr>
              <a:t>Order</a:t>
            </a:r>
            <a:r>
              <a:rPr lang="en-US" dirty="0">
                <a:latin typeface="Bell MT" panose="02020503060305020303" pitchFamily="18" charset="0"/>
              </a:rPr>
              <a:t>: </a:t>
            </a:r>
            <a:r>
              <a:rPr lang="en-US" dirty="0" err="1">
                <a:latin typeface="Bell MT" panose="02020503060305020303" pitchFamily="18" charset="0"/>
              </a:rPr>
              <a:t>Carnivora</a:t>
            </a:r>
            <a:r>
              <a:rPr lang="en-US" dirty="0">
                <a:latin typeface="Bell MT" panose="02020503060305020303" pitchFamily="18" charset="0"/>
              </a:rPr>
              <a:t> (Carnivore)</a:t>
            </a:r>
          </a:p>
          <a:p>
            <a:r>
              <a:rPr lang="en-US" u="sng" dirty="0">
                <a:latin typeface="Bell MT" panose="02020503060305020303" pitchFamily="18" charset="0"/>
              </a:rPr>
              <a:t>Family</a:t>
            </a:r>
            <a:r>
              <a:rPr lang="en-US" dirty="0">
                <a:latin typeface="Bell MT" panose="02020503060305020303" pitchFamily="18" charset="0"/>
              </a:rPr>
              <a:t>: </a:t>
            </a:r>
            <a:r>
              <a:rPr lang="en-US" dirty="0" err="1">
                <a:latin typeface="Bell MT" panose="02020503060305020303" pitchFamily="18" charset="0"/>
              </a:rPr>
              <a:t>Felidae</a:t>
            </a:r>
            <a:r>
              <a:rPr lang="en-US" dirty="0">
                <a:latin typeface="Bell MT" panose="02020503060305020303" pitchFamily="18" charset="0"/>
              </a:rPr>
              <a:t> (Cat)</a:t>
            </a:r>
          </a:p>
          <a:p>
            <a:r>
              <a:rPr lang="en-US" u="sng" dirty="0">
                <a:latin typeface="Bell MT" panose="02020503060305020303" pitchFamily="18" charset="0"/>
              </a:rPr>
              <a:t>Genus</a:t>
            </a:r>
            <a:r>
              <a:rPr lang="en-US" dirty="0">
                <a:latin typeface="Bell MT" panose="02020503060305020303" pitchFamily="18" charset="0"/>
              </a:rPr>
              <a:t>: </a:t>
            </a:r>
            <a:r>
              <a:rPr lang="en-US" dirty="0" err="1">
                <a:latin typeface="Bell MT" panose="02020503060305020303" pitchFamily="18" charset="0"/>
              </a:rPr>
              <a:t>Panthera</a:t>
            </a:r>
            <a:endParaRPr lang="en-US" dirty="0">
              <a:latin typeface="Bell MT" panose="02020503060305020303" pitchFamily="18" charset="0"/>
            </a:endParaRPr>
          </a:p>
          <a:p>
            <a:r>
              <a:rPr lang="en-US" u="sng" dirty="0">
                <a:latin typeface="Bell MT" panose="02020503060305020303" pitchFamily="18" charset="0"/>
              </a:rPr>
              <a:t>Species</a:t>
            </a:r>
            <a:r>
              <a:rPr lang="en-US" dirty="0">
                <a:latin typeface="Bell MT" panose="02020503060305020303" pitchFamily="18" charset="0"/>
              </a:rPr>
              <a:t>: </a:t>
            </a:r>
            <a:r>
              <a:rPr lang="en-US" dirty="0" err="1">
                <a:latin typeface="Bell MT" panose="02020503060305020303" pitchFamily="18" charset="0"/>
              </a:rPr>
              <a:t>Panthera</a:t>
            </a:r>
            <a:r>
              <a:rPr lang="en-US" dirty="0">
                <a:latin typeface="Bell MT" panose="02020503060305020303" pitchFamily="18" charset="0"/>
              </a:rPr>
              <a:t> </a:t>
            </a:r>
            <a:r>
              <a:rPr lang="en-US" dirty="0" err="1">
                <a:latin typeface="Bell MT" panose="02020503060305020303" pitchFamily="18" charset="0"/>
              </a:rPr>
              <a:t>tigris</a:t>
            </a:r>
            <a:r>
              <a:rPr lang="en-US" dirty="0">
                <a:latin typeface="Bell MT" panose="02020503060305020303" pitchFamily="18" charset="0"/>
              </a:rPr>
              <a:t> (Tiger) </a:t>
            </a:r>
          </a:p>
        </p:txBody>
      </p:sp>
    </p:spTree>
    <p:extLst>
      <p:ext uri="{BB962C8B-B14F-4D97-AF65-F5344CB8AC3E}">
        <p14:creationId xmlns:p14="http://schemas.microsoft.com/office/powerpoint/2010/main" val="2289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down)">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down)">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algn="just"/>
            <a:r>
              <a:rPr lang="en-US" sz="4800" dirty="0">
                <a:latin typeface="Aldhabi" panose="01000000000000000000" pitchFamily="2" charset="-78"/>
                <a:cs typeface="Aldhabi" panose="01000000000000000000" pitchFamily="2" charset="-78"/>
              </a:rPr>
              <a:t>There are many different types of animals in the world. Many animals are quite similar to each other. Others are quite different. Animals can be classified based on their similarities. Continue on, and learn more about your fellow Earth inhabitants.</a:t>
            </a:r>
          </a:p>
        </p:txBody>
      </p:sp>
    </p:spTree>
    <p:extLst>
      <p:ext uri="{BB962C8B-B14F-4D97-AF65-F5344CB8AC3E}">
        <p14:creationId xmlns:p14="http://schemas.microsoft.com/office/powerpoint/2010/main" val="4035038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0344"/>
          </a:xfrm>
        </p:spPr>
        <p:txBody>
          <a:bodyPr>
            <a:normAutofit/>
          </a:bodyPr>
          <a:lstStyle/>
          <a:p>
            <a:r>
              <a:rPr lang="en-US" dirty="0">
                <a:solidFill>
                  <a:schemeClr val="bg2">
                    <a:lumMod val="10000"/>
                  </a:schemeClr>
                </a:solidFill>
              </a:rPr>
              <a:t>Vertebrates</a:t>
            </a:r>
            <a:r>
              <a:rPr lang="en-US" dirty="0"/>
              <a:t>:</a:t>
            </a:r>
          </a:p>
        </p:txBody>
      </p:sp>
      <p:sp>
        <p:nvSpPr>
          <p:cNvPr id="3" name="Content Placeholder 2"/>
          <p:cNvSpPr>
            <a:spLocks noGrp="1"/>
          </p:cNvSpPr>
          <p:nvPr>
            <p:ph idx="1"/>
          </p:nvPr>
        </p:nvSpPr>
        <p:spPr>
          <a:xfrm>
            <a:off x="300251" y="1228299"/>
            <a:ext cx="11891749" cy="5500047"/>
          </a:xfrm>
        </p:spPr>
        <p:txBody>
          <a:bodyPr>
            <a:normAutofit fontScale="92500"/>
          </a:bodyPr>
          <a:lstStyle/>
          <a:p>
            <a:pPr marL="0" indent="0" algn="just">
              <a:buNone/>
            </a:pPr>
            <a:r>
              <a:rPr lang="en-US" dirty="0">
                <a:latin typeface="Andalus" panose="02020603050405020304" pitchFamily="18" charset="-78"/>
                <a:cs typeface="Andalus" panose="02020603050405020304" pitchFamily="18" charset="-78"/>
              </a:rPr>
              <a:t>Vertebrate animals have their unique backbone with the spinal cord. The backbone is a column of vertebrae, which are parts of their internal skeleton. The skeleton could be either bony or cartilaginous. Among members of the Chordates, they are the largest group including Birds, Mammals, Fish, Amphibians, and Reptiles. Their spinal cord runs along the body between cranial and caudal regions with a hollow tube of nervous tissue called spinal cord. Vertebrates have a bilaterally symmetrical bodies. The most important feature of the vertebrates is the well-developed brain covered by the bony structure called skull. Their respiratory systems function with either lungs or gills for gas exchange between the animal and the environment. Sometimes, there are other gas exchanging surfaces viz. oral cavities and skins have been important, especially in amphibians. The vertebrate digestive system is a complete one starting at the mouth and ends after rectum. This gastro intestinal tract lies ventrally to the spinal cord. Additionally, the mouth opens anterior, and the anus opens from the posterior end of the body. The circulatory system is a closed one with a ventrally located heart. Those are the major characteristics of vertebrates.</a:t>
            </a:r>
          </a:p>
        </p:txBody>
      </p:sp>
    </p:spTree>
    <p:extLst>
      <p:ext uri="{BB962C8B-B14F-4D97-AF65-F5344CB8AC3E}">
        <p14:creationId xmlns:p14="http://schemas.microsoft.com/office/powerpoint/2010/main" val="184184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0252"/>
            <a:ext cx="10515600" cy="1023582"/>
          </a:xfrm>
        </p:spPr>
        <p:txBody>
          <a:bodyPr/>
          <a:lstStyle/>
          <a:p>
            <a:r>
              <a:rPr lang="en-US" dirty="0"/>
              <a:t>Invertebrates</a:t>
            </a:r>
            <a:r>
              <a:rPr lang="en-US" sz="2800" dirty="0"/>
              <a:t>:</a:t>
            </a:r>
          </a:p>
        </p:txBody>
      </p:sp>
      <p:sp>
        <p:nvSpPr>
          <p:cNvPr id="3" name="Content Placeholder 2"/>
          <p:cNvSpPr>
            <a:spLocks noGrp="1"/>
          </p:cNvSpPr>
          <p:nvPr>
            <p:ph idx="1"/>
          </p:nvPr>
        </p:nvSpPr>
        <p:spPr>
          <a:xfrm>
            <a:off x="354842" y="1228299"/>
            <a:ext cx="11518710" cy="5629701"/>
          </a:xfrm>
        </p:spPr>
        <p:txBody>
          <a:bodyPr>
            <a:normAutofit fontScale="92500" lnSpcReduction="10000"/>
          </a:bodyPr>
          <a:lstStyle/>
          <a:p>
            <a:pPr marL="0" indent="0" algn="just">
              <a:buNone/>
            </a:pPr>
            <a:r>
              <a:rPr lang="en-US" dirty="0">
                <a:latin typeface="Andalus" panose="02020603050405020304" pitchFamily="18" charset="-78"/>
                <a:cs typeface="Andalus" panose="02020603050405020304" pitchFamily="18" charset="-78"/>
              </a:rPr>
              <a:t>Invertebrates are simply the animals without a backbone. Invertebrates are a large group of animals that consist of more than 97% of all the animal species with a broad collection of animals including many </a:t>
            </a:r>
            <a:r>
              <a:rPr lang="en-US" dirty="0" err="1">
                <a:latin typeface="Andalus" panose="02020603050405020304" pitchFamily="18" charset="-78"/>
                <a:cs typeface="Andalus" panose="02020603050405020304" pitchFamily="18" charset="-78"/>
              </a:rPr>
              <a:t>Phylas</a:t>
            </a:r>
            <a:r>
              <a:rPr lang="en-US" dirty="0">
                <a:latin typeface="Andalus" panose="02020603050405020304" pitchFamily="18" charset="-78"/>
                <a:cs typeface="Andalus" panose="02020603050405020304" pitchFamily="18" charset="-78"/>
              </a:rPr>
              <a:t> and </a:t>
            </a:r>
            <a:r>
              <a:rPr lang="en-US" dirty="0" err="1">
                <a:latin typeface="Andalus" panose="02020603050405020304" pitchFamily="18" charset="-78"/>
                <a:cs typeface="Andalus" panose="02020603050405020304" pitchFamily="18" charset="-78"/>
              </a:rPr>
              <a:t>Subphylas</a:t>
            </a:r>
            <a:r>
              <a:rPr lang="en-US" dirty="0">
                <a:latin typeface="Andalus" panose="02020603050405020304" pitchFamily="18" charset="-78"/>
                <a:cs typeface="Andalus" panose="02020603050405020304" pitchFamily="18" charset="-78"/>
              </a:rPr>
              <a:t>. Sponges, coelenterates, echinoderms, Annelids, </a:t>
            </a:r>
            <a:r>
              <a:rPr lang="en-US" dirty="0" err="1">
                <a:latin typeface="Andalus" panose="02020603050405020304" pitchFamily="18" charset="-78"/>
                <a:cs typeface="Andalus" panose="02020603050405020304" pitchFamily="18" charset="-78"/>
              </a:rPr>
              <a:t>Molluscs</a:t>
            </a:r>
            <a:r>
              <a:rPr lang="en-US" dirty="0">
                <a:latin typeface="Andalus" panose="02020603050405020304" pitchFamily="18" charset="-78"/>
                <a:cs typeface="Andalus" panose="02020603050405020304" pitchFamily="18" charset="-78"/>
              </a:rPr>
              <a:t> (Squid, Octopus, Snails, Bivalves), and Arthropods are all belong to invertebrates. Some invertebrates such as Insects and many </a:t>
            </a:r>
            <a:r>
              <a:rPr lang="en-US" dirty="0" err="1">
                <a:latin typeface="Andalus" panose="02020603050405020304" pitchFamily="18" charset="-78"/>
                <a:cs typeface="Andalus" panose="02020603050405020304" pitchFamily="18" charset="-78"/>
              </a:rPr>
              <a:t>Molluscs</a:t>
            </a:r>
            <a:r>
              <a:rPr lang="en-US" dirty="0">
                <a:latin typeface="Andalus" panose="02020603050405020304" pitchFamily="18" charset="-78"/>
                <a:cs typeface="Andalus" panose="02020603050405020304" pitchFamily="18" charset="-78"/>
              </a:rPr>
              <a:t> (mollusks) have external skeletons, while others do not. Because of the lack of a supportive system, most of the invertebrates are smaller. The nervous system is extremely diverse among invertebrates ranging from loosely organized hydra nerve net up to sophisticated cephalopod brains. Feeding in invertebrates is mostly parasitic as well as other heterotrophic habits, and their systems are very simple. Sometimes there is only one opening for both feeding and defecation. Circulatory systems are open in many instances, and the heart is dorsal. Their respiratory systems are extremely diverse that starts from simple diffusion. Invertebrates demonstrate both radial and bilateral symmetry in their body organization. All those discussed characteristics of invertebrates have great diversification among them.</a:t>
            </a:r>
          </a:p>
        </p:txBody>
      </p:sp>
    </p:spTree>
    <p:extLst>
      <p:ext uri="{BB962C8B-B14F-4D97-AF65-F5344CB8AC3E}">
        <p14:creationId xmlns:p14="http://schemas.microsoft.com/office/powerpoint/2010/main" val="261626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Batang" panose="02030600000101010101" pitchFamily="18" charset="-127"/>
                <a:ea typeface="Batang" panose="02030600000101010101" pitchFamily="18" charset="-127"/>
              </a:rPr>
              <a:t>What is the difference between Vertebrates and Invertebrates?</a:t>
            </a:r>
          </a:p>
        </p:txBody>
      </p:sp>
      <p:sp>
        <p:nvSpPr>
          <p:cNvPr id="3" name="Content Placeholder 2"/>
          <p:cNvSpPr>
            <a:spLocks noGrp="1"/>
          </p:cNvSpPr>
          <p:nvPr>
            <p:ph idx="1"/>
          </p:nvPr>
        </p:nvSpPr>
        <p:spPr>
          <a:xfrm>
            <a:off x="382137" y="1690688"/>
            <a:ext cx="11573302" cy="5167312"/>
          </a:xfrm>
        </p:spPr>
        <p:txBody>
          <a:bodyPr>
            <a:normAutofit fontScale="92500" lnSpcReduction="10000"/>
          </a:bodyPr>
          <a:lstStyle/>
          <a:p>
            <a:pPr marL="0" indent="0">
              <a:buNone/>
            </a:pPr>
            <a:r>
              <a:rPr lang="en-US" dirty="0">
                <a:latin typeface="Book Antiqua" panose="02040602050305030304" pitchFamily="18" charset="0"/>
              </a:rPr>
              <a:t>• Vertebrates have a backbone with a spinal cord, whereas invertebrates do not.</a:t>
            </a:r>
          </a:p>
          <a:p>
            <a:pPr marL="0" indent="0">
              <a:buNone/>
            </a:pPr>
            <a:r>
              <a:rPr lang="en-US" dirty="0">
                <a:latin typeface="Book Antiqua" panose="02040602050305030304" pitchFamily="18" charset="0"/>
              </a:rPr>
              <a:t>• The diversity is exceptionally high among the invertebrates compared to vertebrates.</a:t>
            </a:r>
          </a:p>
          <a:p>
            <a:pPr marL="0" indent="0">
              <a:buNone/>
            </a:pPr>
            <a:r>
              <a:rPr lang="en-US" dirty="0">
                <a:latin typeface="Book Antiqua" panose="02040602050305030304" pitchFamily="18" charset="0"/>
              </a:rPr>
              <a:t>• Vertebrates are always bilaterally symmetrical, while invertebrates could show either bilateral or radial symmetry.</a:t>
            </a:r>
          </a:p>
          <a:p>
            <a:pPr marL="0" indent="0">
              <a:buNone/>
            </a:pPr>
            <a:r>
              <a:rPr lang="en-US" dirty="0">
                <a:latin typeface="Book Antiqua" panose="02040602050305030304" pitchFamily="18" charset="0"/>
              </a:rPr>
              <a:t>• Vertebrates are usually large-bodied and move fast compared to invertebrates.</a:t>
            </a:r>
          </a:p>
          <a:p>
            <a:pPr marL="0" indent="0">
              <a:buNone/>
            </a:pPr>
            <a:r>
              <a:rPr lang="en-US" dirty="0">
                <a:latin typeface="Book Antiqua" panose="02040602050305030304" pitchFamily="18" charset="0"/>
              </a:rPr>
              <a:t>• Vertebrates have a closed blood system, a well-developed brain, either gills or lungs for respiration, and a complex and sophisticated nervous system, whereas those are primitive in invertebrates. Therefore, it concerns that vertebrates have many specializations to extract the best out of the environment compared to invertebrates.</a:t>
            </a:r>
          </a:p>
        </p:txBody>
      </p:sp>
    </p:spTree>
    <p:extLst>
      <p:ext uri="{BB962C8B-B14F-4D97-AF65-F5344CB8AC3E}">
        <p14:creationId xmlns:p14="http://schemas.microsoft.com/office/powerpoint/2010/main" val="3853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just">
              <a:buNone/>
            </a:pPr>
            <a:r>
              <a:rPr lang="en-US" dirty="0">
                <a:latin typeface="Book Antiqua" panose="02040602050305030304" pitchFamily="18" charset="0"/>
              </a:rPr>
              <a:t>Despite all these changes, someone could draw a point that invertebrates are more adaptive due to their simplicity, whereas vertebrates do not have a good adaptability in comparison because of the specialization. However, I would like to quote a popular quote to finish that in evolution specialization paralyses and ultra specialization kills the viability of </a:t>
            </a:r>
            <a:r>
              <a:rPr lang="en-US" dirty="0" err="1">
                <a:latin typeface="Book Antiqua" panose="02040602050305030304" pitchFamily="18" charset="0"/>
              </a:rPr>
              <a:t>taxons</a:t>
            </a:r>
            <a:r>
              <a:rPr lang="en-US" dirty="0">
                <a:latin typeface="Book Antiqua" panose="02040602050305030304" pitchFamily="18" charset="0"/>
              </a:rPr>
              <a:t>.</a:t>
            </a:r>
          </a:p>
        </p:txBody>
      </p:sp>
    </p:spTree>
    <p:extLst>
      <p:ext uri="{BB962C8B-B14F-4D97-AF65-F5344CB8AC3E}">
        <p14:creationId xmlns:p14="http://schemas.microsoft.com/office/powerpoint/2010/main" val="3991345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latin typeface="Andalus" panose="02020603050405020304" pitchFamily="18" charset="-78"/>
                <a:cs typeface="Andalus" panose="02020603050405020304" pitchFamily="18" charset="-78"/>
              </a:rPr>
              <a:t>Invertebrates</a:t>
            </a:r>
            <a:r>
              <a:rPr lang="en-US" dirty="0">
                <a:latin typeface="Andalus" panose="02020603050405020304" pitchFamily="18" charset="-78"/>
                <a:cs typeface="Andalus" panose="02020603050405020304" pitchFamily="18" charset="-78"/>
              </a:rPr>
              <a:t>: classification by </a:t>
            </a:r>
            <a:r>
              <a:rPr lang="en-US" u="sng" dirty="0">
                <a:latin typeface="Andalus" panose="02020603050405020304" pitchFamily="18" charset="-78"/>
                <a:cs typeface="Andalus" panose="02020603050405020304" pitchFamily="18" charset="-78"/>
              </a:rPr>
              <a:t>cell </a:t>
            </a:r>
            <a:r>
              <a:rPr lang="en-US" u="sng" dirty="0" err="1">
                <a:latin typeface="Andalus" panose="02020603050405020304" pitchFamily="18" charset="-78"/>
                <a:cs typeface="Andalus" panose="02020603050405020304" pitchFamily="18" charset="-78"/>
              </a:rPr>
              <a:t>namber</a:t>
            </a:r>
            <a:endParaRPr lang="en-US" u="sng"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r>
              <a:rPr lang="en-US" sz="3200" dirty="0">
                <a:latin typeface="Bell MT" panose="02020503060305020303" pitchFamily="18" charset="0"/>
              </a:rPr>
              <a:t>Protozoa</a:t>
            </a:r>
          </a:p>
          <a:p>
            <a:endParaRPr lang="en-US" dirty="0"/>
          </a:p>
          <a:p>
            <a:endParaRPr lang="en-US" dirty="0"/>
          </a:p>
          <a:p>
            <a:endParaRPr lang="en-US" dirty="0"/>
          </a:p>
          <a:p>
            <a:r>
              <a:rPr lang="en-US" sz="3200" dirty="0" err="1">
                <a:latin typeface="Bell MT" panose="02020503060305020303" pitchFamily="18" charset="0"/>
              </a:rPr>
              <a:t>Metazoa</a:t>
            </a:r>
            <a:endParaRPr lang="en-US" sz="3200" dirty="0">
              <a:latin typeface="Bell MT" panose="02020503060305020303" pitchFamily="18" charset="0"/>
            </a:endParaRPr>
          </a:p>
        </p:txBody>
      </p:sp>
    </p:spTree>
    <p:extLst>
      <p:ext uri="{BB962C8B-B14F-4D97-AF65-F5344CB8AC3E}">
        <p14:creationId xmlns:p14="http://schemas.microsoft.com/office/powerpoint/2010/main" val="34746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 calcmode="lin" valueType="num">
                                      <p:cBhvr additive="base">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2696"/>
          </a:xfrm>
        </p:spPr>
        <p:txBody>
          <a:bodyPr>
            <a:normAutofit fontScale="90000"/>
          </a:bodyPr>
          <a:lstStyle/>
          <a:p>
            <a:r>
              <a:rPr lang="en-US" dirty="0">
                <a:latin typeface="Andalus" panose="02020603050405020304" pitchFamily="18" charset="-78"/>
                <a:cs typeface="Andalus" panose="02020603050405020304" pitchFamily="18" charset="-78"/>
              </a:rPr>
              <a:t>What is the Difference between Protozoans and Metazoans?</a:t>
            </a:r>
          </a:p>
        </p:txBody>
      </p:sp>
      <p:sp>
        <p:nvSpPr>
          <p:cNvPr id="3" name="Content Placeholder 2"/>
          <p:cNvSpPr>
            <a:spLocks noGrp="1"/>
          </p:cNvSpPr>
          <p:nvPr>
            <p:ph idx="1"/>
          </p:nvPr>
        </p:nvSpPr>
        <p:spPr>
          <a:xfrm>
            <a:off x="457200" y="1450427"/>
            <a:ext cx="11445766" cy="5186855"/>
          </a:xfrm>
        </p:spPr>
        <p:txBody>
          <a:bodyPr>
            <a:normAutofit lnSpcReduction="10000"/>
          </a:bodyPr>
          <a:lstStyle/>
          <a:p>
            <a:pPr marL="0" indent="0" algn="just">
              <a:buNone/>
            </a:pPr>
            <a:r>
              <a:rPr lang="en-US" dirty="0">
                <a:latin typeface="Bell MT" panose="02020503060305020303" pitchFamily="18" charset="0"/>
              </a:rPr>
              <a:t>In order to study the difference between protozoans and Metazoans, we should have a clear picture of what are protozoans and what are metazoans. So, the word Protozoans came from the Greek words “proto” meaning, “First” and “</a:t>
            </a:r>
            <a:r>
              <a:rPr lang="en-US" dirty="0" err="1">
                <a:latin typeface="Bell MT" panose="02020503060305020303" pitchFamily="18" charset="0"/>
              </a:rPr>
              <a:t>zoa</a:t>
            </a:r>
            <a:r>
              <a:rPr lang="en-US" dirty="0">
                <a:latin typeface="Bell MT" panose="02020503060305020303" pitchFamily="18" charset="0"/>
              </a:rPr>
              <a:t>” meaning “animals”. Protozoa are a diverse group of single cell eukaryotic organisms. A eukaryote is an organism whose cells contain complex structures enclosed within membranes. Historically, Protozoa were defined as a single-cell with anima-like behavior, although plant-like unicellular organisms are classified as algae. The </a:t>
            </a:r>
            <a:r>
              <a:rPr lang="en-US" dirty="0" err="1">
                <a:latin typeface="Bell MT" panose="02020503060305020303" pitchFamily="18" charset="0"/>
              </a:rPr>
              <a:t>Metazoa</a:t>
            </a:r>
            <a:r>
              <a:rPr lang="en-US" dirty="0">
                <a:latin typeface="Bell MT" panose="02020503060305020303" pitchFamily="18" charset="0"/>
              </a:rPr>
              <a:t> or Animalia are a major group or kingdom of multi-cellular eukaryotic organisms. In general, they are capable of locomotion, responsive to their environment, and feed by consuming other organisms. Early on, </a:t>
            </a:r>
            <a:r>
              <a:rPr lang="en-US" dirty="0" err="1">
                <a:latin typeface="Bell MT" panose="02020503060305020303" pitchFamily="18" charset="0"/>
              </a:rPr>
              <a:t>Metazoa</a:t>
            </a:r>
            <a:r>
              <a:rPr lang="en-US" dirty="0">
                <a:latin typeface="Bell MT" panose="02020503060305020303" pitchFamily="18" charset="0"/>
              </a:rPr>
              <a:t> developed body layers, organs, a nervous system and finally a head, advanced sensory organs and a brain, leading to the development of intelligence. Both protozoans and metazoans have fuzzy ends.</a:t>
            </a:r>
          </a:p>
        </p:txBody>
      </p:sp>
    </p:spTree>
    <p:extLst>
      <p:ext uri="{BB962C8B-B14F-4D97-AF65-F5344CB8AC3E}">
        <p14:creationId xmlns:p14="http://schemas.microsoft.com/office/powerpoint/2010/main" val="373798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What is </a:t>
            </a:r>
            <a:r>
              <a:rPr lang="en-US" u="sng" dirty="0">
                <a:latin typeface="Andalus" panose="02020603050405020304" pitchFamily="18" charset="-78"/>
                <a:cs typeface="Andalus" panose="02020603050405020304" pitchFamily="18" charset="-78"/>
              </a:rPr>
              <a:t>Protozoa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normAutofit/>
          </a:bodyPr>
          <a:lstStyle/>
          <a:p>
            <a:r>
              <a:rPr lang="en-US" dirty="0">
                <a:latin typeface="Bell MT" panose="02020503060305020303" pitchFamily="18" charset="0"/>
              </a:rPr>
              <a:t>They are single celled organisms that are not an animal, plant, bacteria or fungi.</a:t>
            </a:r>
          </a:p>
          <a:p>
            <a:r>
              <a:rPr lang="en-US" dirty="0">
                <a:latin typeface="Bell MT" panose="02020503060305020303" pitchFamily="18" charset="0"/>
              </a:rPr>
              <a:t>A single cell performs all functions; therefore there is no division of You do not have access to view this node.</a:t>
            </a:r>
          </a:p>
          <a:p>
            <a:r>
              <a:rPr lang="en-US" dirty="0">
                <a:latin typeface="Bell MT" panose="02020503060305020303" pitchFamily="18" charset="0"/>
              </a:rPr>
              <a:t>They have a cellular grade of organization, e.g. Amoeba paramecium.</a:t>
            </a:r>
          </a:p>
          <a:p>
            <a:r>
              <a:rPr lang="en-US" dirty="0">
                <a:latin typeface="Bell MT" panose="02020503060305020303" pitchFamily="18" charset="0"/>
              </a:rPr>
              <a:t>Protozoans range bigger from 10-50 microns (millionth of meter), just a few species are as large as 1mm.</a:t>
            </a:r>
          </a:p>
        </p:txBody>
      </p:sp>
    </p:spTree>
    <p:extLst>
      <p:ext uri="{BB962C8B-B14F-4D97-AF65-F5344CB8AC3E}">
        <p14:creationId xmlns:p14="http://schemas.microsoft.com/office/powerpoint/2010/main" val="4212357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a:latin typeface="Batang" panose="02030600000101010101" pitchFamily="18" charset="-127"/>
                <a:ea typeface="Batang" panose="02030600000101010101" pitchFamily="18" charset="-127"/>
              </a:rPr>
              <a:t>How do we know that something is alive?</a:t>
            </a:r>
          </a:p>
        </p:txBody>
      </p:sp>
      <p:sp>
        <p:nvSpPr>
          <p:cNvPr id="6" name="Content Placeholder 5"/>
          <p:cNvSpPr>
            <a:spLocks noGrp="1"/>
          </p:cNvSpPr>
          <p:nvPr>
            <p:ph idx="1"/>
          </p:nvPr>
        </p:nvSpPr>
        <p:spPr>
          <a:xfrm>
            <a:off x="838200" y="1690688"/>
            <a:ext cx="10515600" cy="4978126"/>
          </a:xfrm>
        </p:spPr>
        <p:txBody>
          <a:bodyPr>
            <a:normAutofit/>
          </a:bodyPr>
          <a:lstStyle/>
          <a:p>
            <a:pPr marL="514350" indent="-514350" algn="just">
              <a:buFont typeface="+mj-lt"/>
              <a:buAutoNum type="arabicParenR" startAt="3"/>
            </a:pPr>
            <a:r>
              <a:rPr lang="en-US" sz="2400" u="sng" dirty="0">
                <a:latin typeface="Book Antiqua" panose="02040602050305030304" pitchFamily="18" charset="0"/>
              </a:rPr>
              <a:t>Growth and development</a:t>
            </a:r>
            <a:r>
              <a:rPr lang="en-US" sz="2400" dirty="0">
                <a:latin typeface="Book Antiqua" panose="02040602050305030304" pitchFamily="18" charset="0"/>
              </a:rPr>
              <a:t>: Even single-celled organisms which reproduce by dividing themselves in half, grow. DNA contains the instructions for growth and development. When first formed by cell division, cells are small, and must grow and develop into mature cells. Animals and plants that are composed of large numbers of cells pass through a more complicated process of growth and development. Cells increase in number and also change themselves into different kinds of cells to form the various tissues and organs that make up the individual.</a:t>
            </a:r>
          </a:p>
          <a:p>
            <a:pPr marL="514350" indent="-514350" algn="just">
              <a:buFont typeface="+mj-lt"/>
              <a:buAutoNum type="arabicParenR" startAt="3"/>
            </a:pPr>
            <a:r>
              <a:rPr lang="en-US" u="sng" dirty="0">
                <a:latin typeface="Book Antiqua" panose="02040602050305030304" pitchFamily="18" charset="0"/>
              </a:rPr>
              <a:t>Organization</a:t>
            </a:r>
            <a:r>
              <a:rPr lang="en-US" dirty="0">
                <a:latin typeface="Book Antiqua" panose="02040602050305030304" pitchFamily="18" charset="0"/>
              </a:rPr>
              <a:t>: Living things exhibit a high level of organization. Organisms are made up of cells. Cells contain organelles. Organelles are made up of molecules.</a:t>
            </a:r>
          </a:p>
        </p:txBody>
      </p:sp>
    </p:spTree>
    <p:extLst>
      <p:ext uri="{BB962C8B-B14F-4D97-AF65-F5344CB8AC3E}">
        <p14:creationId xmlns:p14="http://schemas.microsoft.com/office/powerpoint/2010/main" val="213475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What is </a:t>
            </a:r>
            <a:r>
              <a:rPr lang="en-US" u="sng" dirty="0">
                <a:latin typeface="Andalus" panose="02020603050405020304" pitchFamily="18" charset="-78"/>
                <a:cs typeface="Andalus" panose="02020603050405020304" pitchFamily="18" charset="-78"/>
              </a:rPr>
              <a:t>Protozoa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Protozoans are always motile, as there are no protozoans that can survive by stationary filter-feeding, in contrast to the numerous animals such as sponges, corals etc. Motility is a biological term which refers to the ability to move spontaneously and actively, consuming energy in the process. Filter feeding is a method of feeding where small food particles are filtered from the surrounding water by various mechanisms.</a:t>
            </a:r>
          </a:p>
          <a:p>
            <a:pPr algn="just"/>
            <a:r>
              <a:rPr lang="en-US" dirty="0">
                <a:latin typeface="Bell MT" panose="02020503060305020303" pitchFamily="18" charset="0"/>
              </a:rPr>
              <a:t>Many unicellular organisms also arrange themselves into a thread like or spherical colonies such as cyanobacteria (often referred as “blue-green algae) or </a:t>
            </a:r>
            <a:r>
              <a:rPr lang="en-US" dirty="0" err="1">
                <a:latin typeface="Bell MT" panose="02020503060305020303" pitchFamily="18" charset="0"/>
              </a:rPr>
              <a:t>cholorphyte</a:t>
            </a:r>
            <a:r>
              <a:rPr lang="en-US" dirty="0">
                <a:latin typeface="Bell MT" panose="02020503060305020303" pitchFamily="18" charset="0"/>
              </a:rPr>
              <a:t> </a:t>
            </a:r>
            <a:r>
              <a:rPr lang="en-US" dirty="0" err="1">
                <a:latin typeface="Bell MT" panose="02020503060305020303" pitchFamily="18" charset="0"/>
              </a:rPr>
              <a:t>volvox</a:t>
            </a:r>
            <a:r>
              <a:rPr lang="en-US" dirty="0">
                <a:latin typeface="Bell MT" panose="02020503060305020303" pitchFamily="18" charset="0"/>
              </a:rPr>
              <a:t>.</a:t>
            </a:r>
          </a:p>
        </p:txBody>
      </p:sp>
    </p:spTree>
    <p:extLst>
      <p:ext uri="{BB962C8B-B14F-4D97-AF65-F5344CB8AC3E}">
        <p14:creationId xmlns:p14="http://schemas.microsoft.com/office/powerpoint/2010/main" val="35409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What is </a:t>
            </a:r>
            <a:r>
              <a:rPr lang="en-US" u="sng" dirty="0" err="1">
                <a:latin typeface="Andalus" panose="02020603050405020304" pitchFamily="18" charset="-78"/>
                <a:cs typeface="Andalus" panose="02020603050405020304" pitchFamily="18" charset="-78"/>
              </a:rPr>
              <a:t>Metazoa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They are multi-cellular organisms.</a:t>
            </a:r>
          </a:p>
          <a:p>
            <a:pPr algn="just"/>
            <a:r>
              <a:rPr lang="en-US" dirty="0">
                <a:latin typeface="Bell MT" panose="02020503060305020303" pitchFamily="18" charset="0"/>
              </a:rPr>
              <a:t>They show division as different cells or organs perform different functions.</a:t>
            </a:r>
          </a:p>
          <a:p>
            <a:pPr algn="just"/>
            <a:r>
              <a:rPr lang="en-US" dirty="0">
                <a:latin typeface="Bell MT" panose="02020503060305020303" pitchFamily="18" charset="0"/>
              </a:rPr>
              <a:t>They have cellular You do not have access to view this node, organ and system grade of organization, e.g. Sponges to chordates.</a:t>
            </a:r>
          </a:p>
        </p:txBody>
      </p:sp>
    </p:spTree>
    <p:extLst>
      <p:ext uri="{BB962C8B-B14F-4D97-AF65-F5344CB8AC3E}">
        <p14:creationId xmlns:p14="http://schemas.microsoft.com/office/powerpoint/2010/main" val="227659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What is </a:t>
            </a:r>
            <a:r>
              <a:rPr lang="en-US" u="sng" dirty="0" err="1">
                <a:latin typeface="Andalus" panose="02020603050405020304" pitchFamily="18" charset="-78"/>
                <a:cs typeface="Andalus" panose="02020603050405020304" pitchFamily="18" charset="-78"/>
              </a:rPr>
              <a:t>Metazoa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Metazoans include about 50 microns, like the blue whale (34m or 111ft), lions mane jelly fish (36.5 m or 120 feet), and </a:t>
            </a:r>
            <a:r>
              <a:rPr lang="en-US" dirty="0" err="1">
                <a:latin typeface="Bell MT" panose="02020503060305020303" pitchFamily="18" charset="0"/>
              </a:rPr>
              <a:t>Bootlac</a:t>
            </a:r>
            <a:r>
              <a:rPr lang="en-US" dirty="0">
                <a:latin typeface="Bell MT" panose="02020503060305020303" pitchFamily="18" charset="0"/>
              </a:rPr>
              <a:t> worm (55m or 180ft). The extinct dinosaur “</a:t>
            </a:r>
            <a:r>
              <a:rPr lang="en-US" dirty="0" err="1">
                <a:latin typeface="Bell MT" panose="02020503060305020303" pitchFamily="18" charset="0"/>
              </a:rPr>
              <a:t>Amphicoelias</a:t>
            </a:r>
            <a:r>
              <a:rPr lang="en-US" dirty="0">
                <a:latin typeface="Bell MT" panose="02020503060305020303" pitchFamily="18" charset="0"/>
              </a:rPr>
              <a:t> </a:t>
            </a:r>
            <a:r>
              <a:rPr lang="en-US" dirty="0" err="1">
                <a:latin typeface="Bell MT" panose="02020503060305020303" pitchFamily="18" charset="0"/>
              </a:rPr>
              <a:t>fragillimus</a:t>
            </a:r>
            <a:r>
              <a:rPr lang="en-US" dirty="0">
                <a:latin typeface="Bell MT" panose="02020503060305020303" pitchFamily="18" charset="0"/>
              </a:rPr>
              <a:t>” might have been 60m (197 </a:t>
            </a:r>
            <a:r>
              <a:rPr lang="en-US" dirty="0" err="1">
                <a:latin typeface="Bell MT" panose="02020503060305020303" pitchFamily="18" charset="0"/>
              </a:rPr>
              <a:t>ft</a:t>
            </a:r>
            <a:r>
              <a:rPr lang="en-US" dirty="0">
                <a:latin typeface="Bell MT" panose="02020503060305020303" pitchFamily="18" charset="0"/>
              </a:rPr>
              <a:t>) or longer. So we see, the largest metazoans may be as much as a million times larger than a typical protozoan, though most metazoans are smaller in size, less than an ‘mm’ in length. Macroscopic metazoans such as humans are in minority</a:t>
            </a:r>
            <a:r>
              <a:rPr lang="en-US" dirty="0"/>
              <a:t>.</a:t>
            </a:r>
          </a:p>
        </p:txBody>
      </p:sp>
    </p:spTree>
    <p:extLst>
      <p:ext uri="{BB962C8B-B14F-4D97-AF65-F5344CB8AC3E}">
        <p14:creationId xmlns:p14="http://schemas.microsoft.com/office/powerpoint/2010/main" val="263928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What is </a:t>
            </a:r>
            <a:r>
              <a:rPr lang="en-US" u="sng" dirty="0" err="1">
                <a:latin typeface="Andalus" panose="02020603050405020304" pitchFamily="18" charset="-78"/>
                <a:cs typeface="Andalus" panose="02020603050405020304" pitchFamily="18" charset="-78"/>
              </a:rPr>
              <a:t>Metazoa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p:txBody>
          <a:bodyPr/>
          <a:lstStyle/>
          <a:p>
            <a:pPr algn="just"/>
            <a:r>
              <a:rPr lang="en-US" dirty="0">
                <a:latin typeface="Bell MT" panose="02020503060305020303" pitchFamily="18" charset="0"/>
              </a:rPr>
              <a:t> It is though that metazoans evolved from protozoans approximately 600 million years ago, though molecular systematic evidence suggest even earlier. When the initial metazoan animals must have been really small, and derived from soft You do not have access to view this node, they would not have fossilized too well. Though one of the earliest known metazoan fossils, a small spherical animal called “</a:t>
            </a:r>
            <a:r>
              <a:rPr lang="en-US" dirty="0" err="1">
                <a:latin typeface="Bell MT" panose="02020503060305020303" pitchFamily="18" charset="0"/>
              </a:rPr>
              <a:t>Vermanimalcula</a:t>
            </a:r>
            <a:r>
              <a:rPr lang="en-US" dirty="0">
                <a:latin typeface="Bell MT" panose="02020503060305020303" pitchFamily="18" charset="0"/>
              </a:rPr>
              <a:t> </a:t>
            </a:r>
            <a:r>
              <a:rPr lang="en-US" dirty="0" err="1">
                <a:latin typeface="Bell MT" panose="02020503060305020303" pitchFamily="18" charset="0"/>
              </a:rPr>
              <a:t>guizhouena</a:t>
            </a:r>
            <a:r>
              <a:rPr lang="en-US" dirty="0">
                <a:latin typeface="Bell MT" panose="02020503060305020303" pitchFamily="18" charset="0"/>
              </a:rPr>
              <a:t>’, was a soft creature just 0.1 to 0.2 mm in size, barely large enough to see and about the width of a human hair.</a:t>
            </a:r>
          </a:p>
        </p:txBody>
      </p:sp>
    </p:spTree>
    <p:extLst>
      <p:ext uri="{BB962C8B-B14F-4D97-AF65-F5344CB8AC3E}">
        <p14:creationId xmlns:p14="http://schemas.microsoft.com/office/powerpoint/2010/main" val="311050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Classification of </a:t>
            </a:r>
            <a:r>
              <a:rPr lang="en-US" u="sng" dirty="0">
                <a:latin typeface="Andalus" panose="02020603050405020304" pitchFamily="18" charset="-78"/>
                <a:cs typeface="Andalus" panose="02020603050405020304" pitchFamily="18" charset="-78"/>
              </a:rPr>
              <a:t>Protozoa</a:t>
            </a:r>
          </a:p>
        </p:txBody>
      </p:sp>
      <p:sp>
        <p:nvSpPr>
          <p:cNvPr id="3" name="Content Placeholder 2"/>
          <p:cNvSpPr>
            <a:spLocks noGrp="1"/>
          </p:cNvSpPr>
          <p:nvPr>
            <p:ph idx="1"/>
          </p:nvPr>
        </p:nvSpPr>
        <p:spPr/>
        <p:txBody>
          <a:bodyPr/>
          <a:lstStyle/>
          <a:p>
            <a:r>
              <a:rPr lang="en-US" b="1" dirty="0">
                <a:latin typeface="Bell MT" panose="02020503060305020303" pitchFamily="18" charset="0"/>
              </a:rPr>
              <a:t>A) Phylum </a:t>
            </a:r>
            <a:r>
              <a:rPr lang="en-US" b="1" dirty="0" err="1">
                <a:latin typeface="Bell MT" panose="02020503060305020303" pitchFamily="18" charset="0"/>
              </a:rPr>
              <a:t>Sarcomastigophora</a:t>
            </a:r>
            <a:r>
              <a:rPr lang="en-US" b="1" i="1" dirty="0">
                <a:latin typeface="Bell MT" panose="02020503060305020303" pitchFamily="18" charset="0"/>
              </a:rPr>
              <a:t> </a:t>
            </a:r>
            <a:r>
              <a:rPr lang="en-US" b="1" dirty="0">
                <a:latin typeface="Bell MT" panose="02020503060305020303" pitchFamily="18" charset="0"/>
              </a:rPr>
              <a:t>(</a:t>
            </a:r>
            <a:r>
              <a:rPr lang="en-US" dirty="0" err="1"/>
              <a:t>Flagellata</a:t>
            </a:r>
            <a:r>
              <a:rPr lang="en-US" dirty="0"/>
              <a:t>)</a:t>
            </a:r>
            <a:endParaRPr lang="en-US" b="1" i="1" dirty="0">
              <a:latin typeface="Bell MT" panose="02020503060305020303" pitchFamily="18" charset="0"/>
            </a:endParaRPr>
          </a:p>
          <a:p>
            <a:endParaRPr lang="en-US" b="1" dirty="0">
              <a:latin typeface="Bell MT" panose="02020503060305020303" pitchFamily="18" charset="0"/>
            </a:endParaRPr>
          </a:p>
          <a:p>
            <a:r>
              <a:rPr lang="en-US" b="1" dirty="0">
                <a:latin typeface="Bell MT" panose="02020503060305020303" pitchFamily="18" charset="0"/>
              </a:rPr>
              <a:t>B) Phylum </a:t>
            </a:r>
            <a:r>
              <a:rPr lang="en-US" b="1" dirty="0" err="1">
                <a:latin typeface="Bell MT" panose="02020503060305020303" pitchFamily="18" charset="0"/>
              </a:rPr>
              <a:t>Apicomplexa</a:t>
            </a:r>
            <a:endParaRPr lang="en-US" b="1" dirty="0">
              <a:latin typeface="Bell MT" panose="02020503060305020303" pitchFamily="18" charset="0"/>
            </a:endParaRPr>
          </a:p>
          <a:p>
            <a:pPr marL="0" indent="0">
              <a:buNone/>
            </a:pPr>
            <a:endParaRPr lang="en-US" b="1" dirty="0">
              <a:latin typeface="Bell MT" panose="02020503060305020303" pitchFamily="18" charset="0"/>
            </a:endParaRPr>
          </a:p>
          <a:p>
            <a:r>
              <a:rPr lang="en-US" b="1" dirty="0">
                <a:latin typeface="Bell MT" panose="02020503060305020303" pitchFamily="18" charset="0"/>
              </a:rPr>
              <a:t>C) Phylum </a:t>
            </a:r>
            <a:r>
              <a:rPr lang="en-US" b="1" dirty="0" err="1">
                <a:latin typeface="Bell MT" panose="02020503060305020303" pitchFamily="18" charset="0"/>
              </a:rPr>
              <a:t>Microspora</a:t>
            </a:r>
            <a:endParaRPr lang="en-US" b="1" dirty="0">
              <a:latin typeface="Bell MT" panose="02020503060305020303" pitchFamily="18" charset="0"/>
            </a:endParaRPr>
          </a:p>
          <a:p>
            <a:endParaRPr lang="en-US" b="1" dirty="0">
              <a:latin typeface="Bell MT" panose="02020503060305020303" pitchFamily="18" charset="0"/>
            </a:endParaRPr>
          </a:p>
          <a:p>
            <a:r>
              <a:rPr lang="en-US" b="1" dirty="0">
                <a:latin typeface="Bell MT" panose="02020503060305020303" pitchFamily="18" charset="0"/>
              </a:rPr>
              <a:t>D) </a:t>
            </a:r>
            <a:r>
              <a:rPr lang="en-US" b="1" dirty="0" err="1">
                <a:latin typeface="Bell MT" panose="02020503060305020303" pitchFamily="18" charset="0"/>
              </a:rPr>
              <a:t>Pphylum</a:t>
            </a:r>
            <a:r>
              <a:rPr lang="en-US" b="1" dirty="0">
                <a:latin typeface="Bell MT" panose="02020503060305020303" pitchFamily="18" charset="0"/>
              </a:rPr>
              <a:t> </a:t>
            </a:r>
            <a:r>
              <a:rPr lang="en-US" b="1" dirty="0" err="1">
                <a:latin typeface="Bell MT" panose="02020503060305020303" pitchFamily="18" charset="0"/>
              </a:rPr>
              <a:t>Ciliophora</a:t>
            </a:r>
            <a:endParaRPr lang="en-US" b="1" dirty="0">
              <a:latin typeface="Bell MT" panose="02020503060305020303" pitchFamily="18" charset="0"/>
            </a:endParaRPr>
          </a:p>
          <a:p>
            <a:endParaRPr lang="en-US" dirty="0"/>
          </a:p>
          <a:p>
            <a:endParaRPr lang="en-US" dirty="0"/>
          </a:p>
        </p:txBody>
      </p:sp>
    </p:spTree>
    <p:extLst>
      <p:ext uri="{BB962C8B-B14F-4D97-AF65-F5344CB8AC3E}">
        <p14:creationId xmlns:p14="http://schemas.microsoft.com/office/powerpoint/2010/main" val="1658905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A) </a:t>
            </a:r>
            <a:r>
              <a:rPr lang="en-US" dirty="0" err="1">
                <a:latin typeface="Andalus" panose="02020603050405020304" pitchFamily="18" charset="-78"/>
                <a:cs typeface="Andalus" panose="02020603050405020304" pitchFamily="18" charset="-78"/>
              </a:rPr>
              <a:t>Sarcomastigophora</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marL="0" indent="0" algn="just">
              <a:buNone/>
            </a:pPr>
            <a:r>
              <a:rPr lang="en-US" dirty="0">
                <a:latin typeface="Bell MT" panose="02020503060305020303" pitchFamily="18" charset="0"/>
              </a:rPr>
              <a:t>A subphylum of Protozoa, including those forms that possess flagella or pseudopodia or both. Organisms have a single type of nucleus, except the developmental stages of some </a:t>
            </a:r>
            <a:r>
              <a:rPr lang="en-US" dirty="0" err="1">
                <a:latin typeface="Bell MT" panose="02020503060305020303" pitchFamily="18" charset="0"/>
              </a:rPr>
              <a:t>Foraminiferida</a:t>
            </a:r>
            <a:r>
              <a:rPr lang="en-US" dirty="0">
                <a:latin typeface="Bell MT" panose="02020503060305020303" pitchFamily="18" charset="0"/>
              </a:rPr>
              <a:t>. Sexuality, if present, is </a:t>
            </a:r>
            <a:r>
              <a:rPr lang="en-US" dirty="0" err="1">
                <a:latin typeface="Bell MT" panose="02020503060305020303" pitchFamily="18" charset="0"/>
              </a:rPr>
              <a:t>syngamy</a:t>
            </a:r>
            <a:r>
              <a:rPr lang="en-US" dirty="0">
                <a:latin typeface="Bell MT" panose="02020503060305020303" pitchFamily="18" charset="0"/>
              </a:rPr>
              <a:t>, the fusion of two gametes. Spores typically are not formed. Flagella may be permanent or transient or confined to a certain stage in the life history; this is true also of pseudopodia. Both flagella and pseudopodia may be present at the same time.</a:t>
            </a:r>
          </a:p>
        </p:txBody>
      </p:sp>
    </p:spTree>
    <p:extLst>
      <p:ext uri="{BB962C8B-B14F-4D97-AF65-F5344CB8AC3E}">
        <p14:creationId xmlns:p14="http://schemas.microsoft.com/office/powerpoint/2010/main" val="13754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ndalus" panose="02020603050405020304" pitchFamily="18" charset="-78"/>
                <a:cs typeface="Andalus" panose="02020603050405020304" pitchFamily="18" charset="-78"/>
              </a:rPr>
              <a:t>Three </a:t>
            </a:r>
            <a:r>
              <a:rPr lang="en-US" dirty="0" err="1">
                <a:latin typeface="Andalus" panose="02020603050405020304" pitchFamily="18" charset="-78"/>
                <a:cs typeface="Andalus" panose="02020603050405020304" pitchFamily="18" charset="-78"/>
              </a:rPr>
              <a:t>superclasses</a:t>
            </a:r>
            <a:r>
              <a:rPr lang="en-US" dirty="0">
                <a:latin typeface="Andalus" panose="02020603050405020304" pitchFamily="18" charset="-78"/>
                <a:cs typeface="Andalus" panose="02020603050405020304" pitchFamily="18" charset="-78"/>
              </a:rPr>
              <a:t> of </a:t>
            </a:r>
            <a:r>
              <a:rPr lang="en-US" dirty="0" err="1">
                <a:latin typeface="Andalus" panose="02020603050405020304" pitchFamily="18" charset="-78"/>
                <a:cs typeface="Andalus" panose="02020603050405020304" pitchFamily="18" charset="-78"/>
              </a:rPr>
              <a:t>Sarcomastigophora</a:t>
            </a:r>
            <a:r>
              <a:rPr lang="en-US" dirty="0">
                <a:latin typeface="Andalus" panose="02020603050405020304" pitchFamily="18" charset="-78"/>
                <a:cs typeface="Andalus" panose="02020603050405020304" pitchFamily="18" charset="-78"/>
              </a:rPr>
              <a:t> are included:</a:t>
            </a:r>
            <a:br>
              <a:rPr lang="en-US"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793531" y="1872922"/>
            <a:ext cx="10515600" cy="4351338"/>
          </a:xfrm>
        </p:spPr>
        <p:txBody>
          <a:bodyPr/>
          <a:lstStyle/>
          <a:p>
            <a:r>
              <a:rPr lang="en-US" dirty="0">
                <a:latin typeface="Bell MT" panose="02020503060305020303" pitchFamily="18" charset="0"/>
              </a:rPr>
              <a:t> (A1) Subphylum  </a:t>
            </a:r>
            <a:r>
              <a:rPr lang="en-US" dirty="0" err="1">
                <a:latin typeface="Bell MT" panose="02020503060305020303" pitchFamily="18" charset="0"/>
              </a:rPr>
              <a:t>Mastigophora</a:t>
            </a:r>
            <a:r>
              <a:rPr lang="en-US" dirty="0">
                <a:latin typeface="Bell MT" panose="02020503060305020303" pitchFamily="18" charset="0"/>
              </a:rPr>
              <a:t> (</a:t>
            </a:r>
            <a:r>
              <a:rPr lang="en-US" dirty="0" err="1">
                <a:latin typeface="Bell MT" panose="02020503060305020303" pitchFamily="18" charset="0"/>
              </a:rPr>
              <a:t>Flagellata</a:t>
            </a:r>
            <a:r>
              <a:rPr lang="en-US" dirty="0">
                <a:latin typeface="Bell MT" panose="02020503060305020303" pitchFamily="18" charset="0"/>
              </a:rPr>
              <a:t>)</a:t>
            </a:r>
          </a:p>
          <a:p>
            <a:r>
              <a:rPr lang="en-US" dirty="0">
                <a:latin typeface="Bell MT" panose="02020503060305020303" pitchFamily="18" charset="0"/>
              </a:rPr>
              <a:t> (A2) Subphylum   </a:t>
            </a:r>
            <a:r>
              <a:rPr lang="en-US" dirty="0" err="1">
                <a:latin typeface="Bell MT" panose="02020503060305020303" pitchFamily="18" charset="0"/>
              </a:rPr>
              <a:t>Opalinata</a:t>
            </a:r>
            <a:r>
              <a:rPr lang="en-US" dirty="0">
                <a:latin typeface="Bell MT" panose="02020503060305020303" pitchFamily="18" charset="0"/>
              </a:rPr>
              <a:t> </a:t>
            </a:r>
          </a:p>
          <a:p>
            <a:r>
              <a:rPr lang="en-US" dirty="0">
                <a:latin typeface="Bell MT" panose="02020503060305020303" pitchFamily="18" charset="0"/>
              </a:rPr>
              <a:t>(A3) Subphylum  </a:t>
            </a:r>
            <a:r>
              <a:rPr lang="en-US" dirty="0" err="1">
                <a:latin typeface="Bell MT" panose="02020503060305020303" pitchFamily="18" charset="0"/>
              </a:rPr>
              <a:t>Sarcodina</a:t>
            </a:r>
            <a:endParaRPr lang="en-US" dirty="0">
              <a:latin typeface="Bell MT" panose="02020503060305020303" pitchFamily="18" charset="0"/>
            </a:endParaRPr>
          </a:p>
        </p:txBody>
      </p:sp>
    </p:spTree>
    <p:extLst>
      <p:ext uri="{BB962C8B-B14F-4D97-AF65-F5344CB8AC3E}">
        <p14:creationId xmlns:p14="http://schemas.microsoft.com/office/powerpoint/2010/main" val="286841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655"/>
            <a:ext cx="10260724" cy="1008993"/>
          </a:xfrm>
        </p:spPr>
        <p:txBody>
          <a:bodyPr/>
          <a:lstStyle/>
          <a:p>
            <a:r>
              <a:rPr lang="en-US" dirty="0">
                <a:latin typeface="Andalus" panose="02020603050405020304" pitchFamily="18" charset="-78"/>
                <a:cs typeface="Andalus" panose="02020603050405020304" pitchFamily="18" charset="-78"/>
              </a:rPr>
              <a:t>A1. </a:t>
            </a:r>
            <a:r>
              <a:rPr lang="en-US" dirty="0" err="1">
                <a:latin typeface="Andalus" panose="02020603050405020304" pitchFamily="18" charset="-78"/>
                <a:cs typeface="Andalus" panose="02020603050405020304" pitchFamily="18" charset="-78"/>
              </a:rPr>
              <a:t>Flagellata</a:t>
            </a:r>
            <a:r>
              <a:rPr lang="en-US" dirty="0">
                <a:latin typeface="Andalus" panose="02020603050405020304" pitchFamily="18" charset="-78"/>
                <a:cs typeface="Andalus" panose="02020603050405020304" pitchFamily="18" charset="-78"/>
              </a:rPr>
              <a:t> (</a:t>
            </a:r>
            <a:r>
              <a:rPr lang="en-US" sz="2800" dirty="0" err="1">
                <a:latin typeface="Andalus" panose="02020603050405020304" pitchFamily="18" charset="-78"/>
                <a:cs typeface="Andalus" panose="02020603050405020304" pitchFamily="18" charset="-78"/>
              </a:rPr>
              <a:t>Brusca</a:t>
            </a:r>
            <a:r>
              <a:rPr lang="en-US" sz="2800" dirty="0">
                <a:latin typeface="Andalus" panose="02020603050405020304" pitchFamily="18" charset="-78"/>
                <a:cs typeface="Andalus" panose="02020603050405020304" pitchFamily="18" charset="-78"/>
              </a:rPr>
              <a:t> &amp; </a:t>
            </a:r>
            <a:r>
              <a:rPr lang="en-US" sz="2800" dirty="0" err="1">
                <a:latin typeface="Andalus" panose="02020603050405020304" pitchFamily="18" charset="-78"/>
                <a:cs typeface="Andalus" panose="02020603050405020304" pitchFamily="18" charset="-78"/>
              </a:rPr>
              <a:t>Brusca</a:t>
            </a:r>
            <a:r>
              <a:rPr lang="en-US" dirty="0">
                <a:latin typeface="Andalus" panose="02020603050405020304" pitchFamily="18" charset="-78"/>
                <a:cs typeface="Andalus" panose="02020603050405020304" pitchFamily="18" charset="-78"/>
              </a:rPr>
              <a:t>)</a:t>
            </a:r>
          </a:p>
        </p:txBody>
      </p:sp>
      <p:sp>
        <p:nvSpPr>
          <p:cNvPr id="3" name="Content Placeholder 2"/>
          <p:cNvSpPr>
            <a:spLocks noGrp="1"/>
          </p:cNvSpPr>
          <p:nvPr>
            <p:ph idx="1"/>
          </p:nvPr>
        </p:nvSpPr>
        <p:spPr>
          <a:xfrm>
            <a:off x="409903" y="1497724"/>
            <a:ext cx="10943897" cy="5360276"/>
          </a:xfrm>
        </p:spPr>
        <p:txBody>
          <a:bodyPr>
            <a:normAutofit fontScale="92500" lnSpcReduction="10000"/>
          </a:bodyPr>
          <a:lstStyle/>
          <a:p>
            <a:pPr marL="514350" indent="-514350">
              <a:buAutoNum type="arabicParenR"/>
            </a:pPr>
            <a:r>
              <a:rPr lang="en-US" sz="3500" dirty="0" err="1">
                <a:latin typeface="Andalus" panose="02020603050405020304" pitchFamily="18" charset="-78"/>
                <a:cs typeface="Andalus" panose="02020603050405020304" pitchFamily="18" charset="-78"/>
              </a:rPr>
              <a:t>Euglenids</a:t>
            </a:r>
            <a:r>
              <a:rPr lang="en-US" sz="3500" dirty="0">
                <a:latin typeface="Andalus" panose="02020603050405020304" pitchFamily="18" charset="-78"/>
                <a:cs typeface="Andalus" panose="02020603050405020304" pitchFamily="18" charset="-78"/>
              </a:rPr>
              <a:t> </a:t>
            </a:r>
          </a:p>
          <a:p>
            <a:pPr marL="0" indent="0">
              <a:buNone/>
            </a:pPr>
            <a:endParaRPr lang="en-US" dirty="0"/>
          </a:p>
          <a:p>
            <a:pPr marL="0" indent="0" algn="just">
              <a:buNone/>
            </a:pPr>
            <a:r>
              <a:rPr lang="en-US" sz="3000" dirty="0" err="1">
                <a:latin typeface="Bell MT" panose="02020503060305020303" pitchFamily="18" charset="0"/>
              </a:rPr>
              <a:t>Euglenids</a:t>
            </a:r>
            <a:r>
              <a:rPr lang="en-US" sz="3000" dirty="0">
                <a:latin typeface="Bell MT" panose="02020503060305020303" pitchFamily="18" charset="0"/>
              </a:rPr>
              <a:t> (sometimes referred to as “</a:t>
            </a:r>
            <a:r>
              <a:rPr lang="en-US" sz="3000" dirty="0" err="1">
                <a:latin typeface="Bell MT" panose="02020503060305020303" pitchFamily="18" charset="0"/>
              </a:rPr>
              <a:t>euglenoids</a:t>
            </a:r>
            <a:r>
              <a:rPr lang="en-US" sz="3000" dirty="0">
                <a:latin typeface="Bell MT" panose="02020503060305020303" pitchFamily="18" charset="0"/>
              </a:rPr>
              <a:t>”) are a prominent group of free-living, aquatic flagellates with diverse modes of nutrition, including </a:t>
            </a:r>
            <a:r>
              <a:rPr lang="en-US" sz="3000" dirty="0" err="1">
                <a:latin typeface="Bell MT" panose="02020503060305020303" pitchFamily="18" charset="0"/>
              </a:rPr>
              <a:t>bacterivory</a:t>
            </a:r>
            <a:r>
              <a:rPr lang="en-US" sz="3000" dirty="0">
                <a:latin typeface="Bell MT" panose="02020503060305020303" pitchFamily="18" charset="0"/>
              </a:rPr>
              <a:t> (generally consumers of small prey cells like bacteria), </a:t>
            </a:r>
            <a:r>
              <a:rPr lang="en-US" sz="3000" dirty="0" err="1">
                <a:latin typeface="Bell MT" panose="02020503060305020303" pitchFamily="18" charset="0"/>
              </a:rPr>
              <a:t>eukaryovory</a:t>
            </a:r>
            <a:r>
              <a:rPr lang="en-US" sz="3000" dirty="0">
                <a:latin typeface="Bell MT" panose="02020503060305020303" pitchFamily="18" charset="0"/>
              </a:rPr>
              <a:t> (generally consumers of large prey cells like other </a:t>
            </a:r>
            <a:r>
              <a:rPr lang="en-US" sz="3000" dirty="0" err="1">
                <a:latin typeface="Bell MT" panose="02020503060305020303" pitchFamily="18" charset="0"/>
              </a:rPr>
              <a:t>microeukaryotes</a:t>
            </a:r>
            <a:r>
              <a:rPr lang="en-US" sz="3000" dirty="0">
                <a:latin typeface="Bell MT" panose="02020503060305020303" pitchFamily="18" charset="0"/>
              </a:rPr>
              <a:t>), </a:t>
            </a:r>
            <a:r>
              <a:rPr lang="en-US" sz="3000" dirty="0" err="1">
                <a:latin typeface="Bell MT" panose="02020503060305020303" pitchFamily="18" charset="0"/>
              </a:rPr>
              <a:t>osmotrophy</a:t>
            </a:r>
            <a:r>
              <a:rPr lang="en-US" sz="3000" dirty="0">
                <a:latin typeface="Bell MT" panose="02020503060305020303" pitchFamily="18" charset="0"/>
              </a:rPr>
              <a:t> (absorbers of organic molecules) and </a:t>
            </a:r>
            <a:r>
              <a:rPr lang="en-US" sz="3000" dirty="0" err="1">
                <a:latin typeface="Bell MT" panose="02020503060305020303" pitchFamily="18" charset="0"/>
              </a:rPr>
              <a:t>photoautotrophy</a:t>
            </a:r>
            <a:r>
              <a:rPr lang="en-US" sz="3000" dirty="0">
                <a:latin typeface="Bell MT" panose="02020503060305020303" pitchFamily="18" charset="0"/>
              </a:rPr>
              <a:t> (referred to as "</a:t>
            </a:r>
            <a:r>
              <a:rPr lang="en-US" sz="3000" dirty="0" err="1">
                <a:latin typeface="Bell MT" panose="02020503060305020303" pitchFamily="18" charset="0"/>
              </a:rPr>
              <a:t>euglenophytes</a:t>
            </a:r>
            <a:r>
              <a:rPr lang="en-US" sz="3000" dirty="0">
                <a:latin typeface="Bell MT" panose="02020503060305020303" pitchFamily="18" charset="0"/>
              </a:rPr>
              <a:t>"). The presence of both </a:t>
            </a:r>
            <a:r>
              <a:rPr lang="en-US" sz="3000" dirty="0" err="1">
                <a:latin typeface="Bell MT" panose="02020503060305020303" pitchFamily="18" charset="0"/>
              </a:rPr>
              <a:t>phagotrophic</a:t>
            </a:r>
            <a:r>
              <a:rPr lang="en-US" sz="3000" dirty="0">
                <a:latin typeface="Bell MT" panose="02020503060305020303" pitchFamily="18" charset="0"/>
              </a:rPr>
              <a:t> and </a:t>
            </a:r>
            <a:r>
              <a:rPr lang="en-US" sz="3000" dirty="0" err="1">
                <a:latin typeface="Bell MT" panose="02020503060305020303" pitchFamily="18" charset="0"/>
              </a:rPr>
              <a:t>photautotrophic</a:t>
            </a:r>
            <a:r>
              <a:rPr lang="en-US" sz="3000" dirty="0">
                <a:latin typeface="Bell MT" panose="02020503060305020303" pitchFamily="18" charset="0"/>
              </a:rPr>
              <a:t> species within the same group has led to redundant classification schemes under the International Code of Botanical Nomenclature and the International Code of Zoological Nomenclature (so-called “</a:t>
            </a:r>
            <a:r>
              <a:rPr lang="en-US" sz="3000" dirty="0" err="1">
                <a:latin typeface="Bell MT" panose="02020503060305020303" pitchFamily="18" charset="0"/>
              </a:rPr>
              <a:t>ambiregnal</a:t>
            </a:r>
            <a:r>
              <a:rPr lang="en-US" sz="3000" dirty="0">
                <a:latin typeface="Bell MT" panose="02020503060305020303" pitchFamily="18" charset="0"/>
              </a:rPr>
              <a:t> taxa”). </a:t>
            </a:r>
            <a:r>
              <a:rPr lang="en-US" sz="3000" dirty="0" err="1">
                <a:latin typeface="Bell MT" panose="02020503060305020303" pitchFamily="18" charset="0"/>
              </a:rPr>
              <a:t>Euglenids</a:t>
            </a:r>
            <a:r>
              <a:rPr lang="en-US" sz="3000" dirty="0">
                <a:latin typeface="Bell MT" panose="02020503060305020303" pitchFamily="18" charset="0"/>
              </a:rPr>
              <a:t> are neither plant nor animal, so the group does not fall neatly within the archaic plant-animal dichotomy that still pervades biological thinking. </a:t>
            </a:r>
          </a:p>
        </p:txBody>
      </p:sp>
    </p:spTree>
    <p:extLst>
      <p:ext uri="{BB962C8B-B14F-4D97-AF65-F5344CB8AC3E}">
        <p14:creationId xmlns:p14="http://schemas.microsoft.com/office/powerpoint/2010/main" val="41892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827" y="189186"/>
            <a:ext cx="8813982" cy="6610487"/>
          </a:xfrm>
        </p:spPr>
      </p:pic>
    </p:spTree>
    <p:extLst>
      <p:ext uri="{BB962C8B-B14F-4D97-AF65-F5344CB8AC3E}">
        <p14:creationId xmlns:p14="http://schemas.microsoft.com/office/powerpoint/2010/main" val="1034066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39614" y="332129"/>
            <a:ext cx="9553531" cy="5844834"/>
          </a:xfrm>
        </p:spPr>
      </p:pic>
    </p:spTree>
    <p:extLst>
      <p:ext uri="{BB962C8B-B14F-4D97-AF65-F5344CB8AC3E}">
        <p14:creationId xmlns:p14="http://schemas.microsoft.com/office/powerpoint/2010/main" val="354330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latin typeface="Batang" panose="02030600000101010101" pitchFamily="18" charset="-127"/>
                <a:ea typeface="Batang" panose="02030600000101010101" pitchFamily="18" charset="-127"/>
              </a:rPr>
              <a:t>How do we know that something is alive?</a:t>
            </a:r>
          </a:p>
        </p:txBody>
      </p:sp>
      <p:sp>
        <p:nvSpPr>
          <p:cNvPr id="3" name="Content Placeholder 2"/>
          <p:cNvSpPr>
            <a:spLocks noGrp="1"/>
          </p:cNvSpPr>
          <p:nvPr>
            <p:ph idx="1"/>
          </p:nvPr>
        </p:nvSpPr>
        <p:spPr/>
        <p:txBody>
          <a:bodyPr/>
          <a:lstStyle/>
          <a:p>
            <a:pPr marL="514350" indent="-514350" algn="just">
              <a:buFont typeface="+mj-lt"/>
              <a:buAutoNum type="arabicParenR" startAt="5"/>
            </a:pPr>
            <a:r>
              <a:rPr lang="en-US" sz="2400" u="sng" dirty="0">
                <a:latin typeface="Book Antiqua" panose="02040602050305030304" pitchFamily="18" charset="0"/>
              </a:rPr>
              <a:t>Metabolism</a:t>
            </a:r>
            <a:r>
              <a:rPr lang="en-US" sz="2400" dirty="0">
                <a:latin typeface="Book Antiqua" panose="02040602050305030304" pitchFamily="18" charset="0"/>
              </a:rPr>
              <a:t>: Living things acquire energy (from sunlight, inorganic chemicals, or another organism), and by chemical processes use it to keep themselves alive. The chemical processes in the living cell are collectively called metabolism. a molecule called ATP (adenosine triphosphate).</a:t>
            </a:r>
          </a:p>
          <a:p>
            <a:pPr marL="514350" indent="-514350" algn="just">
              <a:buFont typeface="+mj-lt"/>
              <a:buAutoNum type="arabicParenR" startAt="5"/>
            </a:pPr>
            <a:r>
              <a:rPr lang="en-US" u="sng" dirty="0">
                <a:latin typeface="Book Antiqua" panose="02040602050305030304" pitchFamily="18" charset="0"/>
              </a:rPr>
              <a:t>Homeostasis</a:t>
            </a:r>
            <a:r>
              <a:rPr lang="en-US" dirty="0">
                <a:latin typeface="Book Antiqua" panose="02040602050305030304" pitchFamily="18" charset="0"/>
              </a:rPr>
              <a:t>: essentially means remaining the same. Our bodies strive to maintain a constant yet dynamic internal environment. This includes such things as temperature, pH, and water concentrations. </a:t>
            </a:r>
          </a:p>
        </p:txBody>
      </p:sp>
    </p:spTree>
    <p:extLst>
      <p:ext uri="{BB962C8B-B14F-4D97-AF65-F5344CB8AC3E}">
        <p14:creationId xmlns:p14="http://schemas.microsoft.com/office/powerpoint/2010/main" val="2014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5811838"/>
          </a:xfrm>
        </p:spPr>
        <p:txBody>
          <a:bodyPr/>
          <a:lstStyle/>
          <a:p>
            <a:pPr marL="0" indent="0">
              <a:buNone/>
            </a:pPr>
            <a:r>
              <a:rPr lang="en-US" dirty="0"/>
              <a:t>2) </a:t>
            </a:r>
            <a:r>
              <a:rPr lang="en-US" sz="3200" dirty="0" err="1">
                <a:latin typeface="Andalus" panose="02020603050405020304" pitchFamily="18" charset="-78"/>
                <a:cs typeface="Andalus" panose="02020603050405020304" pitchFamily="18" charset="-78"/>
              </a:rPr>
              <a:t>Kinetoplastida</a:t>
            </a:r>
            <a:endParaRPr lang="en-US" sz="3200" dirty="0">
              <a:latin typeface="Andalus" panose="02020603050405020304" pitchFamily="18" charset="-78"/>
              <a:cs typeface="Andalus" panose="02020603050405020304" pitchFamily="18" charset="-78"/>
            </a:endParaRPr>
          </a:p>
          <a:p>
            <a:pPr marL="0" indent="0">
              <a:buNone/>
            </a:pPr>
            <a:endParaRPr lang="en-US" sz="3200" dirty="0">
              <a:latin typeface="Andalus" panose="02020603050405020304" pitchFamily="18" charset="-78"/>
              <a:cs typeface="Andalus" panose="02020603050405020304" pitchFamily="18" charset="-78"/>
            </a:endParaRPr>
          </a:p>
          <a:p>
            <a:pPr marL="0" indent="0" algn="just">
              <a:buNone/>
            </a:pPr>
            <a:r>
              <a:rPr lang="en-US" dirty="0" err="1">
                <a:latin typeface="Bell MT" panose="02020503060305020303" pitchFamily="18" charset="0"/>
              </a:rPr>
              <a:t>Kinetoplastids</a:t>
            </a:r>
            <a:r>
              <a:rPr lang="en-US" dirty="0">
                <a:latin typeface="Bell MT" panose="02020503060305020303" pitchFamily="18" charset="0"/>
              </a:rPr>
              <a:t> (</a:t>
            </a:r>
            <a:r>
              <a:rPr lang="en-US" dirty="0" err="1">
                <a:latin typeface="Bell MT" panose="02020503060305020303" pitchFamily="18" charset="0"/>
              </a:rPr>
              <a:t>Kinetoplastea</a:t>
            </a:r>
            <a:r>
              <a:rPr lang="en-US" dirty="0">
                <a:latin typeface="Bell MT" panose="02020503060305020303" pitchFamily="18" charset="0"/>
              </a:rPr>
              <a:t>) are a widespread and very important group of obligatory parasitic </a:t>
            </a:r>
            <a:r>
              <a:rPr lang="en-US" dirty="0" err="1">
                <a:latin typeface="Bell MT" panose="02020503060305020303" pitchFamily="18" charset="0"/>
              </a:rPr>
              <a:t>protists</a:t>
            </a:r>
            <a:r>
              <a:rPr lang="en-US" dirty="0">
                <a:latin typeface="Bell MT" panose="02020503060305020303" pitchFamily="18" charset="0"/>
              </a:rPr>
              <a:t>. At least one stage in the life cycle of all members of this group is represented by a slender and highly flexible cell equipped with one or two flagella, arising from a prominent </a:t>
            </a:r>
            <a:r>
              <a:rPr lang="en-US" dirty="0" err="1">
                <a:latin typeface="Bell MT" panose="02020503060305020303" pitchFamily="18" charset="0"/>
              </a:rPr>
              <a:t>flagellar</a:t>
            </a:r>
            <a:r>
              <a:rPr lang="en-US" dirty="0">
                <a:latin typeface="Bell MT" panose="02020503060305020303" pitchFamily="18" charset="0"/>
              </a:rPr>
              <a:t> pocket. Another hallmark is the presence of extensive mitochondrial DNA, termed </a:t>
            </a:r>
            <a:r>
              <a:rPr lang="en-US" dirty="0" err="1">
                <a:latin typeface="Bell MT" panose="02020503060305020303" pitchFamily="18" charset="0"/>
              </a:rPr>
              <a:t>kinetoplast</a:t>
            </a:r>
            <a:r>
              <a:rPr lang="en-US" dirty="0">
                <a:latin typeface="Bell MT" panose="02020503060305020303" pitchFamily="18" charset="0"/>
              </a:rPr>
              <a:t> DNA and trans-splicing. Usually a centrally located nucleus can be seen in </a:t>
            </a:r>
            <a:r>
              <a:rPr lang="en-US" dirty="0" err="1">
                <a:latin typeface="Bell MT" panose="02020503060305020303" pitchFamily="18" charset="0"/>
              </a:rPr>
              <a:t>Giemsa</a:t>
            </a:r>
            <a:r>
              <a:rPr lang="en-US" dirty="0">
                <a:latin typeface="Bell MT" panose="02020503060305020303" pitchFamily="18" charset="0"/>
              </a:rPr>
              <a:t>-stained smeared cells. The size of the </a:t>
            </a:r>
            <a:r>
              <a:rPr lang="en-US" dirty="0" err="1">
                <a:latin typeface="Bell MT" panose="02020503060305020303" pitchFamily="18" charset="0"/>
              </a:rPr>
              <a:t>kinetoplastid</a:t>
            </a:r>
            <a:r>
              <a:rPr lang="en-US" dirty="0">
                <a:latin typeface="Bell MT" panose="02020503060305020303" pitchFamily="18" charset="0"/>
              </a:rPr>
              <a:t> cell varies from about 10 to 100 microns in length, and never exceeds 20 microns in width. When present in the life cycle, the intracellular stage is usually round and lacks the flagellum. </a:t>
            </a:r>
          </a:p>
        </p:txBody>
      </p:sp>
    </p:spTree>
    <p:extLst>
      <p:ext uri="{BB962C8B-B14F-4D97-AF65-F5344CB8AC3E}">
        <p14:creationId xmlns:p14="http://schemas.microsoft.com/office/powerpoint/2010/main" val="19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64165" y="2367213"/>
            <a:ext cx="5927835" cy="4490787"/>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2388"/>
            <a:ext cx="6264165" cy="5985758"/>
          </a:xfrm>
          <a:prstGeom prst="rect">
            <a:avLst/>
          </a:prstGeom>
        </p:spPr>
      </p:pic>
    </p:spTree>
    <p:extLst>
      <p:ext uri="{BB962C8B-B14F-4D97-AF65-F5344CB8AC3E}">
        <p14:creationId xmlns:p14="http://schemas.microsoft.com/office/powerpoint/2010/main" val="112506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324" y="252248"/>
            <a:ext cx="10770476" cy="5924715"/>
          </a:xfrm>
        </p:spPr>
        <p:txBody>
          <a:bodyPr>
            <a:normAutofit lnSpcReduction="10000"/>
          </a:bodyPr>
          <a:lstStyle/>
          <a:p>
            <a:pPr marL="0" indent="0">
              <a:buNone/>
            </a:pPr>
            <a:r>
              <a:rPr lang="en-US" dirty="0"/>
              <a:t>3) </a:t>
            </a:r>
            <a:r>
              <a:rPr lang="en-US" sz="3200" dirty="0" err="1">
                <a:latin typeface="Andalus" panose="02020603050405020304" pitchFamily="18" charset="-78"/>
                <a:cs typeface="Andalus" panose="02020603050405020304" pitchFamily="18" charset="-78"/>
              </a:rPr>
              <a:t>diplomonad</a:t>
            </a:r>
            <a:endParaRPr lang="en-US" sz="3200" dirty="0">
              <a:latin typeface="Andalus" panose="02020603050405020304" pitchFamily="18" charset="-78"/>
              <a:cs typeface="Andalus" panose="02020603050405020304" pitchFamily="18" charset="-78"/>
            </a:endParaRPr>
          </a:p>
          <a:p>
            <a:endParaRPr lang="en-US" dirty="0"/>
          </a:p>
          <a:p>
            <a:pPr marL="0" indent="0" algn="just">
              <a:buNone/>
            </a:pPr>
            <a:r>
              <a:rPr lang="en-US" dirty="0">
                <a:latin typeface="Bell MT" panose="02020503060305020303" pitchFamily="18" charset="0"/>
              </a:rPr>
              <a:t>Excavate flagellates, small (less than 30µm), free-living or parasitic in animals; anaerobic or </a:t>
            </a:r>
            <a:r>
              <a:rPr lang="en-US" dirty="0" err="1">
                <a:latin typeface="Bell MT" panose="02020503060305020303" pitchFamily="18" charset="0"/>
              </a:rPr>
              <a:t>microaerophilic</a:t>
            </a:r>
            <a:r>
              <a:rPr lang="en-US" dirty="0">
                <a:latin typeface="Bell MT" panose="02020503060305020303" pitchFamily="18" charset="0"/>
              </a:rPr>
              <a:t>; no mitochondria; although there may be Golgi function there is no Golgi apparatus (</a:t>
            </a:r>
            <a:r>
              <a:rPr lang="en-US" dirty="0" err="1">
                <a:latin typeface="Bell MT" panose="02020503060305020303" pitchFamily="18" charset="0"/>
              </a:rPr>
              <a:t>dictyosome</a:t>
            </a:r>
            <a:r>
              <a:rPr lang="en-US" dirty="0">
                <a:latin typeface="Bell MT" panose="02020503060305020303" pitchFamily="18" charset="0"/>
              </a:rPr>
              <a:t>); with one or two </a:t>
            </a:r>
            <a:r>
              <a:rPr lang="en-US" dirty="0" err="1">
                <a:latin typeface="Bell MT" panose="02020503060305020303" pitchFamily="18" charset="0"/>
              </a:rPr>
              <a:t>karyomastigonts</a:t>
            </a:r>
            <a:r>
              <a:rPr lang="en-US" dirty="0">
                <a:latin typeface="Bell MT" panose="02020503060305020303" pitchFamily="18" charset="0"/>
              </a:rPr>
              <a:t> formed of 4 basal bodies and flagella closely associated with a nucleus; in each </a:t>
            </a:r>
            <a:r>
              <a:rPr lang="en-US" dirty="0" err="1">
                <a:latin typeface="Bell MT" panose="02020503060305020303" pitchFamily="18" charset="0"/>
              </a:rPr>
              <a:t>karyomastigont</a:t>
            </a:r>
            <a:r>
              <a:rPr lang="en-US" dirty="0">
                <a:latin typeface="Bell MT" panose="02020503060305020303" pitchFamily="18" charset="0"/>
              </a:rPr>
              <a:t> one flagellum is always directed backward and is generally associated with a ventral </a:t>
            </a:r>
            <a:r>
              <a:rPr lang="en-US" dirty="0" err="1">
                <a:latin typeface="Bell MT" panose="02020503060305020303" pitchFamily="18" charset="0"/>
              </a:rPr>
              <a:t>cytostome</a:t>
            </a:r>
            <a:r>
              <a:rPr lang="en-US" dirty="0">
                <a:latin typeface="Bell MT" panose="02020503060305020303" pitchFamily="18" charset="0"/>
              </a:rPr>
              <a:t>; mitosis is semi-open, the nuclear envelope persists and the two hemi-spindles are </a:t>
            </a:r>
            <a:r>
              <a:rPr lang="en-US" dirty="0" err="1">
                <a:latin typeface="Bell MT" panose="02020503060305020303" pitchFamily="18" charset="0"/>
              </a:rPr>
              <a:t>extranuclear</a:t>
            </a:r>
            <a:r>
              <a:rPr lang="en-US" dirty="0">
                <a:latin typeface="Bell MT" panose="02020503060305020303" pitchFamily="18" charset="0"/>
              </a:rPr>
              <a:t> with kinetochore microtubules penetrating in the nucleus by pores; form resistant cysts which ensure the transmission in parasitic species; free-living species found in water sites rich in organic matter and deficient in oxygen such as sediments, stagnant reservoirs, marshes, water treatment plants and also in brackish or salt water; feed on bacteria and also on dead cells of other </a:t>
            </a:r>
            <a:r>
              <a:rPr lang="en-US" dirty="0" err="1">
                <a:latin typeface="Bell MT" panose="02020503060305020303" pitchFamily="18" charset="0"/>
              </a:rPr>
              <a:t>protists</a:t>
            </a:r>
            <a:r>
              <a:rPr lang="en-US" dirty="0">
                <a:latin typeface="Bell MT" panose="02020503060305020303" pitchFamily="18" charset="0"/>
              </a:rPr>
              <a:t>, plants and animals which are engulfed by the </a:t>
            </a:r>
            <a:r>
              <a:rPr lang="en-US" dirty="0" err="1">
                <a:latin typeface="Bell MT" panose="02020503060305020303" pitchFamily="18" charset="0"/>
              </a:rPr>
              <a:t>cytostomal</a:t>
            </a:r>
            <a:r>
              <a:rPr lang="en-US" dirty="0">
                <a:latin typeface="Bell MT" panose="02020503060305020303" pitchFamily="18" charset="0"/>
              </a:rPr>
              <a:t> apparatus. </a:t>
            </a:r>
          </a:p>
        </p:txBody>
      </p:sp>
    </p:spTree>
    <p:extLst>
      <p:ext uri="{BB962C8B-B14F-4D97-AF65-F5344CB8AC3E}">
        <p14:creationId xmlns:p14="http://schemas.microsoft.com/office/powerpoint/2010/main" val="244016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3984" y="646385"/>
            <a:ext cx="8604031" cy="5833241"/>
          </a:xfrm>
        </p:spPr>
      </p:pic>
    </p:spTree>
    <p:extLst>
      <p:ext uri="{BB962C8B-B14F-4D97-AF65-F5344CB8AC3E}">
        <p14:creationId xmlns:p14="http://schemas.microsoft.com/office/powerpoint/2010/main" val="537003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7559"/>
            <a:ext cx="10515600" cy="5609404"/>
          </a:xfrm>
        </p:spPr>
        <p:txBody>
          <a:bodyPr/>
          <a:lstStyle/>
          <a:p>
            <a:pPr marL="0" indent="0">
              <a:buNone/>
            </a:pPr>
            <a:r>
              <a:rPr lang="en-US" dirty="0"/>
              <a:t>4) </a:t>
            </a:r>
            <a:r>
              <a:rPr lang="en-US" sz="3200" dirty="0" err="1">
                <a:latin typeface="Andalus" panose="02020603050405020304" pitchFamily="18" charset="-78"/>
                <a:cs typeface="Andalus" panose="02020603050405020304" pitchFamily="18" charset="-78"/>
              </a:rPr>
              <a:t>Parabasalida</a:t>
            </a:r>
            <a:endParaRPr lang="en-US" sz="3200" dirty="0">
              <a:latin typeface="Andalus" panose="02020603050405020304" pitchFamily="18" charset="-78"/>
              <a:cs typeface="Andalus" panose="02020603050405020304" pitchFamily="18" charset="-78"/>
            </a:endParaRPr>
          </a:p>
          <a:p>
            <a:pPr marL="0" indent="0">
              <a:buNone/>
            </a:pPr>
            <a:endParaRPr lang="en-US" dirty="0"/>
          </a:p>
          <a:p>
            <a:pPr marL="0" indent="0" algn="just">
              <a:buNone/>
            </a:pPr>
            <a:r>
              <a:rPr lang="en-US" dirty="0">
                <a:latin typeface="Bell MT" panose="02020503060305020303" pitchFamily="18" charset="0"/>
              </a:rPr>
              <a:t>The </a:t>
            </a:r>
            <a:r>
              <a:rPr lang="en-US" dirty="0" err="1">
                <a:latin typeface="Bell MT" panose="02020503060305020303" pitchFamily="18" charset="0"/>
              </a:rPr>
              <a:t>parabasalids</a:t>
            </a:r>
            <a:r>
              <a:rPr lang="en-US" dirty="0">
                <a:latin typeface="Bell MT" panose="02020503060305020303" pitchFamily="18" charset="0"/>
              </a:rPr>
              <a:t> are a group of flagellated </a:t>
            </a:r>
            <a:r>
              <a:rPr lang="en-US" dirty="0" err="1">
                <a:latin typeface="Bell MT" panose="02020503060305020303" pitchFamily="18" charset="0"/>
              </a:rPr>
              <a:t>protists</a:t>
            </a:r>
            <a:r>
              <a:rPr lang="en-US" dirty="0">
                <a:latin typeface="Bell MT" panose="02020503060305020303" pitchFamily="18" charset="0"/>
              </a:rPr>
              <a:t> within the </a:t>
            </a:r>
            <a:r>
              <a:rPr lang="en-US" dirty="0" err="1">
                <a:latin typeface="Bell MT" panose="02020503060305020303" pitchFamily="18" charset="0"/>
              </a:rPr>
              <a:t>supergroup</a:t>
            </a:r>
            <a:r>
              <a:rPr lang="en-US" dirty="0">
                <a:latin typeface="Bell MT" panose="02020503060305020303" pitchFamily="18" charset="0"/>
              </a:rPr>
              <a:t> </a:t>
            </a:r>
            <a:r>
              <a:rPr lang="en-US" dirty="0" err="1">
                <a:latin typeface="Bell MT" panose="02020503060305020303" pitchFamily="18" charset="0"/>
              </a:rPr>
              <a:t>Excavata</a:t>
            </a:r>
            <a:r>
              <a:rPr lang="en-US" dirty="0">
                <a:latin typeface="Bell MT" panose="02020503060305020303" pitchFamily="18" charset="0"/>
              </a:rPr>
              <a:t>. Most of these organisms form a symbiotic relationship in animals; these include a variety of forms found in the intestines of termites and cockroaches, many of which have symbiotic bacteria that help them digest cellulose in woody plants. Other species within this </a:t>
            </a:r>
            <a:r>
              <a:rPr lang="en-US" dirty="0" err="1">
                <a:latin typeface="Bell MT" panose="02020503060305020303" pitchFamily="18" charset="0"/>
              </a:rPr>
              <a:t>supergroup</a:t>
            </a:r>
            <a:r>
              <a:rPr lang="en-US" dirty="0">
                <a:latin typeface="Bell MT" panose="02020503060305020303" pitchFamily="18" charset="0"/>
              </a:rPr>
              <a:t> are known parasites, and include human pathogens.</a:t>
            </a:r>
          </a:p>
        </p:txBody>
      </p:sp>
    </p:spTree>
    <p:extLst>
      <p:ext uri="{BB962C8B-B14F-4D97-AF65-F5344CB8AC3E}">
        <p14:creationId xmlns:p14="http://schemas.microsoft.com/office/powerpoint/2010/main" val="155021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27890" y="349512"/>
            <a:ext cx="7755161" cy="5827451"/>
          </a:xfrm>
        </p:spPr>
      </p:pic>
    </p:spTree>
    <p:extLst>
      <p:ext uri="{BB962C8B-B14F-4D97-AF65-F5344CB8AC3E}">
        <p14:creationId xmlns:p14="http://schemas.microsoft.com/office/powerpoint/2010/main" val="28811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220718"/>
            <a:ext cx="10623331" cy="5956246"/>
          </a:xfrm>
        </p:spPr>
        <p:txBody>
          <a:bodyPr>
            <a:normAutofit fontScale="77500" lnSpcReduction="20000"/>
          </a:bodyPr>
          <a:lstStyle/>
          <a:p>
            <a:pPr marL="0" indent="0">
              <a:buNone/>
            </a:pPr>
            <a:r>
              <a:rPr lang="en-US" dirty="0"/>
              <a:t>5) </a:t>
            </a:r>
            <a:r>
              <a:rPr lang="en-US" sz="3800" dirty="0" err="1">
                <a:latin typeface="Andalus" panose="02020603050405020304" pitchFamily="18" charset="-78"/>
                <a:cs typeface="Andalus" panose="02020603050405020304" pitchFamily="18" charset="-78"/>
              </a:rPr>
              <a:t>Choanoflagellata</a:t>
            </a:r>
            <a:endParaRPr lang="en-US" sz="3800" dirty="0">
              <a:latin typeface="Andalus" panose="02020603050405020304" pitchFamily="18" charset="-78"/>
              <a:cs typeface="Andalus" panose="02020603050405020304" pitchFamily="18" charset="-78"/>
            </a:endParaRPr>
          </a:p>
          <a:p>
            <a:pPr marL="0" indent="0">
              <a:buNone/>
            </a:pPr>
            <a:endParaRPr lang="en-US" dirty="0"/>
          </a:p>
          <a:p>
            <a:pPr marL="0" indent="0" algn="just">
              <a:buNone/>
            </a:pPr>
            <a:r>
              <a:rPr lang="en-US" sz="3300" dirty="0" err="1">
                <a:latin typeface="Bell MT" panose="02020503060305020303" pitchFamily="18" charset="0"/>
              </a:rPr>
              <a:t>Choanoflagellates</a:t>
            </a:r>
            <a:r>
              <a:rPr lang="en-US" sz="3300" dirty="0">
                <a:latin typeface="Bell MT" panose="02020503060305020303" pitchFamily="18" charset="0"/>
              </a:rPr>
              <a:t> are small single-celled </a:t>
            </a:r>
            <a:r>
              <a:rPr lang="en-US" sz="3300" dirty="0" err="1">
                <a:latin typeface="Bell MT" panose="02020503060305020303" pitchFamily="18" charset="0"/>
              </a:rPr>
              <a:t>protists</a:t>
            </a:r>
            <a:r>
              <a:rPr lang="en-US" sz="3300" dirty="0">
                <a:latin typeface="Bell MT" panose="02020503060305020303" pitchFamily="18" charset="0"/>
              </a:rPr>
              <a:t> that live in freshwater and marine environments. They have one flagellum, which enables them to eat and move. Around this flagellum is a collar-like ring of microvilli (slender fingerlike projections) and it is from this structure that the name "</a:t>
            </a:r>
            <a:r>
              <a:rPr lang="en-US" sz="3300" dirty="0" err="1">
                <a:latin typeface="Bell MT" panose="02020503060305020303" pitchFamily="18" charset="0"/>
              </a:rPr>
              <a:t>choanoflagellate</a:t>
            </a:r>
            <a:r>
              <a:rPr lang="en-US" sz="3300" dirty="0">
                <a:latin typeface="Bell MT" panose="02020503060305020303" pitchFamily="18" charset="0"/>
              </a:rPr>
              <a:t>" (collar-flagellate) is derived. The flagellum beats water through the microvilli, which filters out bacteria and tiny food particles. Under everything but the most powerful microscope the microvilli look like a single unit. </a:t>
            </a:r>
            <a:r>
              <a:rPr lang="en-US" sz="3300" dirty="0" err="1">
                <a:latin typeface="Bell MT" panose="02020503060305020303" pitchFamily="18" charset="0"/>
              </a:rPr>
              <a:t>Choanoflagellates</a:t>
            </a:r>
            <a:r>
              <a:rPr lang="en-US" sz="3300" dirty="0">
                <a:latin typeface="Bell MT" panose="02020503060305020303" pitchFamily="18" charset="0"/>
              </a:rPr>
              <a:t> either use the flagellum for locomotion or are rooted to the substrate by a thin stalk. While the </a:t>
            </a:r>
            <a:r>
              <a:rPr lang="en-US" sz="3300" dirty="0" err="1">
                <a:latin typeface="Bell MT" panose="02020503060305020303" pitchFamily="18" charset="0"/>
              </a:rPr>
              <a:t>choanoflagellates</a:t>
            </a:r>
            <a:r>
              <a:rPr lang="en-US" sz="3300" dirty="0">
                <a:latin typeface="Bell MT" panose="02020503060305020303" pitchFamily="18" charset="0"/>
              </a:rPr>
              <a:t>' history is not completely known, morphological evidence has shown that they may be the closest living relatives of the sponges, the most primitive animals. </a:t>
            </a:r>
            <a:r>
              <a:rPr lang="en-US" sz="3300" dirty="0" err="1">
                <a:latin typeface="Bell MT" panose="02020503060305020303" pitchFamily="18" charset="0"/>
              </a:rPr>
              <a:t>Choanoflagellates</a:t>
            </a:r>
            <a:r>
              <a:rPr lang="en-US" sz="3300" dirty="0">
                <a:latin typeface="Bell MT" panose="02020503060305020303" pitchFamily="18" charset="0"/>
              </a:rPr>
              <a:t> are nearly identical to the collar cells (</a:t>
            </a:r>
            <a:r>
              <a:rPr lang="en-US" sz="3300" dirty="0" err="1">
                <a:latin typeface="Bell MT" panose="02020503060305020303" pitchFamily="18" charset="0"/>
              </a:rPr>
              <a:t>choanocytes</a:t>
            </a:r>
            <a:r>
              <a:rPr lang="en-US" sz="3300" dirty="0">
                <a:latin typeface="Bell MT" panose="02020503060305020303" pitchFamily="18" charset="0"/>
              </a:rPr>
              <a:t>) of sponges, which also act as filters of bacteria and food particles. One colonial species of </a:t>
            </a:r>
            <a:r>
              <a:rPr lang="en-US" sz="3300" dirty="0" err="1">
                <a:latin typeface="Bell MT" panose="02020503060305020303" pitchFamily="18" charset="0"/>
              </a:rPr>
              <a:t>Choanoflagellata</a:t>
            </a:r>
            <a:r>
              <a:rPr lang="en-US" sz="3300" dirty="0">
                <a:latin typeface="Bell MT" panose="02020503060305020303" pitchFamily="18" charset="0"/>
              </a:rPr>
              <a:t> in particular, </a:t>
            </a:r>
            <a:r>
              <a:rPr lang="en-US" sz="3300" dirty="0" err="1">
                <a:latin typeface="Bell MT" panose="02020503060305020303" pitchFamily="18" charset="0"/>
              </a:rPr>
              <a:t>Proterospongia</a:t>
            </a:r>
            <a:r>
              <a:rPr lang="en-US" sz="3300" dirty="0">
                <a:latin typeface="Bell MT" panose="02020503060305020303" pitchFamily="18" charset="0"/>
              </a:rPr>
              <a:t>, demonstrates some characteristics which may have been shared by some of the sponge's ancestors. The link between </a:t>
            </a:r>
            <a:r>
              <a:rPr lang="en-US" sz="3300" dirty="0" err="1">
                <a:latin typeface="Bell MT" panose="02020503060305020303" pitchFamily="18" charset="0"/>
              </a:rPr>
              <a:t>choanoflagellates</a:t>
            </a:r>
            <a:r>
              <a:rPr lang="en-US" sz="3300" dirty="0">
                <a:latin typeface="Bell MT" panose="02020503060305020303" pitchFamily="18" charset="0"/>
              </a:rPr>
              <a:t> and sponges has long been a subject of debate among taxonomists and other scientists, and raises questions whose answers greatly impact our understanding of evolution. </a:t>
            </a:r>
          </a:p>
        </p:txBody>
      </p:sp>
    </p:spTree>
    <p:extLst>
      <p:ext uri="{BB962C8B-B14F-4D97-AF65-F5344CB8AC3E}">
        <p14:creationId xmlns:p14="http://schemas.microsoft.com/office/powerpoint/2010/main" val="62307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14876" t="-1004"/>
          <a:stretch/>
        </p:blipFill>
        <p:spPr>
          <a:xfrm>
            <a:off x="6779172" y="1418898"/>
            <a:ext cx="5412829" cy="543910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750873" cy="5139559"/>
          </a:xfrm>
          <a:prstGeom prst="rect">
            <a:avLst/>
          </a:prstGeom>
        </p:spPr>
      </p:pic>
    </p:spTree>
    <p:extLst>
      <p:ext uri="{BB962C8B-B14F-4D97-AF65-F5344CB8AC3E}">
        <p14:creationId xmlns:p14="http://schemas.microsoft.com/office/powerpoint/2010/main" val="297124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0621"/>
            <a:ext cx="10515600" cy="5546342"/>
          </a:xfrm>
        </p:spPr>
        <p:txBody>
          <a:bodyPr/>
          <a:lstStyle/>
          <a:p>
            <a:pPr marL="0" indent="0">
              <a:buNone/>
            </a:pPr>
            <a:r>
              <a:rPr lang="en-US" dirty="0"/>
              <a:t>6) </a:t>
            </a:r>
            <a:r>
              <a:rPr lang="en-US" sz="3200" dirty="0" err="1">
                <a:latin typeface="Andalus" panose="02020603050405020304" pitchFamily="18" charset="-78"/>
                <a:cs typeface="Andalus" panose="02020603050405020304" pitchFamily="18" charset="-78"/>
              </a:rPr>
              <a:t>Opalinida</a:t>
            </a:r>
            <a:endParaRPr lang="en-US" sz="3200" dirty="0">
              <a:latin typeface="Andalus" panose="02020603050405020304" pitchFamily="18" charset="-78"/>
              <a:cs typeface="Andalus" panose="02020603050405020304" pitchFamily="18" charset="-78"/>
            </a:endParaRPr>
          </a:p>
          <a:p>
            <a:pPr marL="0" indent="0">
              <a:buNone/>
            </a:pPr>
            <a:endParaRPr lang="en-US" dirty="0"/>
          </a:p>
          <a:p>
            <a:pPr marL="0" indent="0" algn="just">
              <a:buNone/>
            </a:pPr>
            <a:r>
              <a:rPr lang="en-US" dirty="0" err="1">
                <a:latin typeface="Bell MT" panose="02020503060305020303" pitchFamily="18" charset="0"/>
              </a:rPr>
              <a:t>Opalinida</a:t>
            </a:r>
            <a:r>
              <a:rPr lang="en-US" dirty="0">
                <a:latin typeface="Bell MT" panose="02020503060305020303" pitchFamily="18" charset="0"/>
              </a:rPr>
              <a:t> (</a:t>
            </a:r>
            <a:r>
              <a:rPr lang="en-US" dirty="0" err="1">
                <a:latin typeface="Bell MT" panose="02020503060305020303" pitchFamily="18" charset="0"/>
              </a:rPr>
              <a:t>ō´pəlĬn´Ĭdə</a:t>
            </a:r>
            <a:r>
              <a:rPr lang="en-US" dirty="0">
                <a:latin typeface="Bell MT" panose="02020503060305020303" pitchFamily="18" charset="0"/>
              </a:rPr>
              <a:t>), phylum of unicellular heterotrophic organisms of the kingdom Protista. The </a:t>
            </a:r>
            <a:r>
              <a:rPr lang="en-US" dirty="0" err="1">
                <a:latin typeface="Bell MT" panose="02020503060305020303" pitchFamily="18" charset="0"/>
              </a:rPr>
              <a:t>opalinids</a:t>
            </a:r>
            <a:r>
              <a:rPr lang="en-US" dirty="0">
                <a:latin typeface="Bell MT" panose="02020503060305020303" pitchFamily="18" charset="0"/>
              </a:rPr>
              <a:t> are all intestinal parasites of small vertebrates, such as frogs, toads, and fish. </a:t>
            </a:r>
            <a:r>
              <a:rPr lang="en-US" dirty="0" err="1">
                <a:latin typeface="Bell MT" panose="02020503060305020303" pitchFamily="18" charset="0"/>
              </a:rPr>
              <a:t>Opalinid</a:t>
            </a:r>
            <a:r>
              <a:rPr lang="en-US" dirty="0">
                <a:latin typeface="Bell MT" panose="02020503060305020303" pitchFamily="18" charset="0"/>
              </a:rPr>
              <a:t> cells are covered with either short, </a:t>
            </a:r>
            <a:r>
              <a:rPr lang="en-US" dirty="0" err="1">
                <a:latin typeface="Bell MT" panose="02020503060305020303" pitchFamily="18" charset="0"/>
              </a:rPr>
              <a:t>hairlike</a:t>
            </a:r>
            <a:r>
              <a:rPr lang="en-US" dirty="0">
                <a:latin typeface="Bell MT" panose="02020503060305020303" pitchFamily="18" charset="0"/>
              </a:rPr>
              <a:t> structures called cilia or with longer flagella. Each organism has at least two nuclei. Their evolutionary lineage is unknown.</a:t>
            </a:r>
          </a:p>
        </p:txBody>
      </p:sp>
    </p:spTree>
    <p:extLst>
      <p:ext uri="{BB962C8B-B14F-4D97-AF65-F5344CB8AC3E}">
        <p14:creationId xmlns:p14="http://schemas.microsoft.com/office/powerpoint/2010/main" val="40521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06263" y="-47615"/>
            <a:ext cx="5722882" cy="7043547"/>
          </a:xfrm>
        </p:spPr>
      </p:pic>
    </p:spTree>
    <p:extLst>
      <p:ext uri="{BB962C8B-B14F-4D97-AF65-F5344CB8AC3E}">
        <p14:creationId xmlns:p14="http://schemas.microsoft.com/office/powerpoint/2010/main" val="39627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30166" y="252248"/>
            <a:ext cx="10574896" cy="709449"/>
          </a:xfrm>
        </p:spPr>
        <p:txBody>
          <a:bodyPr>
            <a:normAutofit/>
          </a:bodyPr>
          <a:lstStyle/>
          <a:p>
            <a:r>
              <a:rPr lang="en-US" sz="3600" b="1" dirty="0">
                <a:latin typeface="Andalus" panose="02020603050405020304" pitchFamily="18" charset="-78"/>
                <a:cs typeface="Andalus" panose="02020603050405020304" pitchFamily="18" charset="-78"/>
              </a:rPr>
              <a:t>7 Theories on the Origin of Life:</a:t>
            </a:r>
            <a:endParaRPr lang="en-US" sz="3600" dirty="0"/>
          </a:p>
        </p:txBody>
      </p:sp>
      <p:sp>
        <p:nvSpPr>
          <p:cNvPr id="6" name="Text Placeholder 5"/>
          <p:cNvSpPr>
            <a:spLocks noGrp="1"/>
          </p:cNvSpPr>
          <p:nvPr>
            <p:ph type="body" sz="half" idx="2"/>
          </p:nvPr>
        </p:nvSpPr>
        <p:spPr>
          <a:xfrm>
            <a:off x="668740" y="1282890"/>
            <a:ext cx="5621701" cy="5985013"/>
          </a:xfrm>
        </p:spPr>
        <p:txBody>
          <a:bodyPr>
            <a:normAutofit/>
          </a:bodyPr>
          <a:lstStyle/>
          <a:p>
            <a:pPr marL="514350" lvl="0" indent="-514350" algn="just">
              <a:buFont typeface="Arial" panose="020B0604020202020204" pitchFamily="34" charset="0"/>
              <a:buAutoNum type="arabicParenR"/>
            </a:pPr>
            <a:r>
              <a:rPr lang="en-US" sz="2800" b="1" dirty="0" err="1">
                <a:solidFill>
                  <a:prstClr val="black"/>
                </a:solidFill>
                <a:latin typeface="Batang" panose="02030600000101010101" pitchFamily="18" charset="-127"/>
                <a:ea typeface="Batang" panose="02030600000101010101" pitchFamily="18" charset="-127"/>
              </a:rPr>
              <a:t>Panspermia</a:t>
            </a:r>
            <a:endParaRPr lang="en-US" sz="2000" b="1" dirty="0">
              <a:solidFill>
                <a:prstClr val="black"/>
              </a:solidFill>
              <a:latin typeface="Batang" panose="02030600000101010101" pitchFamily="18" charset="-127"/>
              <a:ea typeface="Batang" panose="02030600000101010101" pitchFamily="18" charset="-127"/>
            </a:endParaRPr>
          </a:p>
          <a:p>
            <a:pPr lvl="0" algn="just"/>
            <a:r>
              <a:rPr lang="en-US" sz="2200" dirty="0">
                <a:solidFill>
                  <a:prstClr val="black"/>
                </a:solidFill>
                <a:latin typeface="Book Antiqua" panose="02040602050305030304" pitchFamily="18" charset="0"/>
              </a:rPr>
              <a:t>Perhaps life did not begin on Earth at all, but was brought here from elsewhere in space, a notion known as </a:t>
            </a:r>
            <a:r>
              <a:rPr lang="en-US" sz="2200" dirty="0" err="1">
                <a:solidFill>
                  <a:prstClr val="black"/>
                </a:solidFill>
                <a:latin typeface="Book Antiqua" panose="02040602050305030304" pitchFamily="18" charset="0"/>
                <a:hlinkClick r:id="rId2"/>
              </a:rPr>
              <a:t>panspermia</a:t>
            </a:r>
            <a:r>
              <a:rPr lang="en-US" sz="2200" dirty="0">
                <a:solidFill>
                  <a:prstClr val="black"/>
                </a:solidFill>
                <a:latin typeface="Book Antiqua" panose="02040602050305030304" pitchFamily="18" charset="0"/>
              </a:rPr>
              <a:t>. For instance, rocks regularly get blasted off Mars by cosmic impacts, and a number of Martian meteorites have been found on Earth that some researchers have controversially suggested brought microbes over here, potentially making us all Martians originally. Other scientists have even suggested that life might have hitchhiked on comets from other star systems. However, even if this concept were true, the question of how life began on Earth would then only change to how life began elsewhere in space.</a:t>
            </a:r>
          </a:p>
          <a:p>
            <a:pPr algn="just"/>
            <a:endParaRPr lang="en-US" dirty="0"/>
          </a:p>
        </p:txBody>
      </p:sp>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l="2825" r="2825"/>
          <a:stretch>
            <a:fillRect/>
          </a:stretch>
        </p:blipFill>
        <p:spPr>
          <a:xfrm>
            <a:off x="6444124" y="1815152"/>
            <a:ext cx="5498117" cy="4341363"/>
          </a:xfrm>
        </p:spPr>
      </p:pic>
    </p:spTree>
    <p:extLst>
      <p:ext uri="{BB962C8B-B14F-4D97-AF65-F5344CB8AC3E}">
        <p14:creationId xmlns:p14="http://schemas.microsoft.com/office/powerpoint/2010/main" val="127797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fade">
                                      <p:cBhvr>
                                        <p:cTn id="18" dur="1000"/>
                                        <p:tgtEl>
                                          <p:spTgt spid="6">
                                            <p:txEl>
                                              <p:pRg st="0" end="0"/>
                                            </p:txEl>
                                          </p:spTgt>
                                        </p:tgtEl>
                                      </p:cBhvr>
                                    </p:animEffect>
                                    <p:anim calcmode="lin" valueType="num">
                                      <p:cBhvr>
                                        <p:cTn id="19"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1000"/>
                                        <p:tgtEl>
                                          <p:spTgt spid="6">
                                            <p:txEl>
                                              <p:pRg st="1" end="1"/>
                                            </p:txEl>
                                          </p:spTgt>
                                        </p:tgtEl>
                                      </p:cBhvr>
                                    </p:animEffect>
                                    <p:anim calcmode="lin" valueType="num">
                                      <p:cBhvr>
                                        <p:cTn id="26"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7"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A3) Subphylum  </a:t>
            </a:r>
            <a:r>
              <a:rPr lang="en-US" dirty="0" err="1">
                <a:latin typeface="Andalus" panose="02020603050405020304" pitchFamily="18" charset="-78"/>
                <a:cs typeface="Andalus" panose="02020603050405020304" pitchFamily="18" charset="-78"/>
              </a:rPr>
              <a:t>Sarcodina</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lstStyle/>
          <a:p>
            <a:pPr marL="0" indent="0">
              <a:buNone/>
            </a:pPr>
            <a:r>
              <a:rPr lang="en-US" u="sng" dirty="0">
                <a:latin typeface="Andalus" panose="02020603050405020304" pitchFamily="18" charset="-78"/>
                <a:cs typeface="Andalus" panose="02020603050405020304" pitchFamily="18" charset="-78"/>
              </a:rPr>
              <a:t>..Superclass </a:t>
            </a:r>
            <a:r>
              <a:rPr lang="en-US" b="1" u="sng" dirty="0" err="1">
                <a:latin typeface="Andalus" panose="02020603050405020304" pitchFamily="18" charset="-78"/>
                <a:cs typeface="Andalus" panose="02020603050405020304" pitchFamily="18" charset="-78"/>
              </a:rPr>
              <a:t>Rhizopoda</a:t>
            </a:r>
            <a:endParaRPr lang="en-US" b="1" u="sng" dirty="0">
              <a:latin typeface="Andalus" panose="02020603050405020304" pitchFamily="18" charset="-78"/>
              <a:cs typeface="Andalus" panose="02020603050405020304" pitchFamily="18" charset="-78"/>
            </a:endParaRPr>
          </a:p>
          <a:p>
            <a:pPr marL="0" indent="0">
              <a:buNone/>
            </a:pPr>
            <a:r>
              <a:rPr lang="en-US" dirty="0">
                <a:latin typeface="Bell MT" panose="02020503060305020303" pitchFamily="18" charset="0"/>
              </a:rPr>
              <a:t>Class </a:t>
            </a:r>
            <a:r>
              <a:rPr lang="en-US" dirty="0" err="1">
                <a:latin typeface="Bell MT" panose="02020503060305020303" pitchFamily="18" charset="0"/>
              </a:rPr>
              <a:t>Lobosea</a:t>
            </a:r>
            <a:r>
              <a:rPr lang="en-US" dirty="0">
                <a:latin typeface="Bell MT" panose="02020503060305020303" pitchFamily="18" charset="0"/>
              </a:rPr>
              <a:t>, Class </a:t>
            </a:r>
            <a:r>
              <a:rPr lang="en-US" dirty="0" err="1">
                <a:latin typeface="Bell MT" panose="02020503060305020303" pitchFamily="18" charset="0"/>
              </a:rPr>
              <a:t>Eumycetozoea</a:t>
            </a:r>
            <a:r>
              <a:rPr lang="en-US" dirty="0">
                <a:latin typeface="Bell MT" panose="02020503060305020303" pitchFamily="18" charset="0"/>
              </a:rPr>
              <a:t>, Class </a:t>
            </a:r>
            <a:r>
              <a:rPr lang="en-US" dirty="0" err="1">
                <a:latin typeface="Bell MT" panose="02020503060305020303" pitchFamily="18" charset="0"/>
              </a:rPr>
              <a:t>Filosea</a:t>
            </a:r>
            <a:endParaRPr lang="en-US" dirty="0"/>
          </a:p>
          <a:p>
            <a:endParaRPr lang="en-US" dirty="0"/>
          </a:p>
          <a:p>
            <a:pPr marL="0" indent="0">
              <a:buNone/>
            </a:pPr>
            <a:r>
              <a:rPr lang="en-US" u="sng" dirty="0">
                <a:latin typeface="Andalus" panose="02020603050405020304" pitchFamily="18" charset="-78"/>
                <a:cs typeface="Andalus" panose="02020603050405020304" pitchFamily="18" charset="-78"/>
              </a:rPr>
              <a:t>..Superclass </a:t>
            </a:r>
            <a:r>
              <a:rPr lang="en-US" b="1" u="sng" dirty="0" err="1">
                <a:latin typeface="Andalus" panose="02020603050405020304" pitchFamily="18" charset="-78"/>
                <a:cs typeface="Andalus" panose="02020603050405020304" pitchFamily="18" charset="-78"/>
              </a:rPr>
              <a:t>Actinopoda</a:t>
            </a:r>
            <a:endParaRPr lang="en-US" b="1" u="sng" dirty="0">
              <a:latin typeface="Andalus" panose="02020603050405020304" pitchFamily="18" charset="-78"/>
              <a:cs typeface="Andalus" panose="02020603050405020304" pitchFamily="18" charset="-78"/>
            </a:endParaRPr>
          </a:p>
          <a:p>
            <a:pPr marL="0" indent="0">
              <a:buNone/>
            </a:pPr>
            <a:r>
              <a:rPr lang="en-US" dirty="0"/>
              <a:t> </a:t>
            </a:r>
            <a:r>
              <a:rPr lang="en-US" dirty="0">
                <a:latin typeface="Bell MT" panose="02020503060305020303" pitchFamily="18" charset="0"/>
              </a:rPr>
              <a:t>Class </a:t>
            </a:r>
            <a:r>
              <a:rPr lang="en-US" dirty="0" err="1">
                <a:latin typeface="Bell MT" panose="02020503060305020303" pitchFamily="18" charset="0"/>
              </a:rPr>
              <a:t>Acantharea</a:t>
            </a:r>
            <a:r>
              <a:rPr lang="en-US" dirty="0">
                <a:latin typeface="Bell MT" panose="02020503060305020303" pitchFamily="18" charset="0"/>
              </a:rPr>
              <a:t>, Class </a:t>
            </a:r>
            <a:r>
              <a:rPr lang="en-US" dirty="0" err="1">
                <a:latin typeface="Bell MT" panose="02020503060305020303" pitchFamily="18" charset="0"/>
              </a:rPr>
              <a:t>Polycystinea</a:t>
            </a:r>
            <a:r>
              <a:rPr lang="en-US" dirty="0">
                <a:latin typeface="Bell MT" panose="02020503060305020303" pitchFamily="18" charset="0"/>
              </a:rPr>
              <a:t>, Class </a:t>
            </a:r>
            <a:r>
              <a:rPr lang="en-US" dirty="0" err="1">
                <a:latin typeface="Bell MT" panose="02020503060305020303" pitchFamily="18" charset="0"/>
              </a:rPr>
              <a:t>Phaeodarea</a:t>
            </a:r>
            <a:r>
              <a:rPr lang="en-US" dirty="0">
                <a:latin typeface="Bell MT" panose="02020503060305020303" pitchFamily="18" charset="0"/>
              </a:rPr>
              <a:t>, Class </a:t>
            </a:r>
            <a:r>
              <a:rPr lang="en-US" dirty="0" err="1">
                <a:latin typeface="Bell MT" panose="02020503060305020303" pitchFamily="18" charset="0"/>
              </a:rPr>
              <a:t>Heliozoea</a:t>
            </a:r>
            <a:endParaRPr lang="en-US" dirty="0">
              <a:latin typeface="Bell MT" panose="02020503060305020303" pitchFamily="18" charset="0"/>
            </a:endParaRPr>
          </a:p>
          <a:p>
            <a:pPr marL="0" indent="0">
              <a:buNone/>
            </a:pPr>
            <a:endParaRPr lang="en-US" dirty="0"/>
          </a:p>
          <a:p>
            <a:pPr marL="0" indent="0">
              <a:buNone/>
            </a:pPr>
            <a:r>
              <a:rPr lang="en-US" u="sng" dirty="0">
                <a:latin typeface="Bell MT" panose="02020503060305020303" pitchFamily="18" charset="0"/>
              </a:rPr>
              <a:t>..</a:t>
            </a:r>
            <a:r>
              <a:rPr lang="en-US" u="sng" dirty="0" err="1">
                <a:latin typeface="Bell MT" panose="02020503060305020303" pitchFamily="18" charset="0"/>
              </a:rPr>
              <a:t>Granuloreticulosa</a:t>
            </a:r>
            <a:r>
              <a:rPr lang="en-US" u="sng" dirty="0">
                <a:latin typeface="Bell MT" panose="02020503060305020303" pitchFamily="18" charset="0"/>
              </a:rPr>
              <a:t> (</a:t>
            </a:r>
            <a:r>
              <a:rPr lang="en-US" b="1" u="sng" dirty="0">
                <a:latin typeface="Bell MT" panose="02020503060305020303" pitchFamily="18" charset="0"/>
              </a:rPr>
              <a:t>Foraminifera</a:t>
            </a:r>
            <a:r>
              <a:rPr lang="en-US" u="sng" dirty="0">
                <a:latin typeface="Bell MT" panose="02020503060305020303" pitchFamily="18" charset="0"/>
              </a:rPr>
              <a:t>)</a:t>
            </a:r>
            <a:endParaRPr lang="en-US" b="1" u="sng" dirty="0">
              <a:latin typeface="Bell MT" panose="02020503060305020303" pitchFamily="18" charset="0"/>
            </a:endParaRPr>
          </a:p>
        </p:txBody>
      </p:sp>
    </p:spTree>
    <p:extLst>
      <p:ext uri="{BB962C8B-B14F-4D97-AF65-F5344CB8AC3E}">
        <p14:creationId xmlns:p14="http://schemas.microsoft.com/office/powerpoint/2010/main" val="85925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latin typeface="Andalus" panose="02020603050405020304" pitchFamily="18" charset="-78"/>
                <a:cs typeface="Andalus" panose="02020603050405020304" pitchFamily="18" charset="-78"/>
              </a:rPr>
              <a:t>Rhizopoda</a:t>
            </a:r>
            <a:r>
              <a:rPr lang="en-US" dirty="0">
                <a:latin typeface="Andalus" panose="02020603050405020304" pitchFamily="18" charset="-78"/>
                <a:cs typeface="Andalus" panose="02020603050405020304" pitchFamily="18" charset="-78"/>
              </a:rPr>
              <a:t> (</a:t>
            </a:r>
            <a:r>
              <a:rPr lang="en-US" b="1" dirty="0">
                <a:latin typeface="Andalus" panose="02020603050405020304" pitchFamily="18" charset="-78"/>
                <a:cs typeface="Andalus" panose="02020603050405020304" pitchFamily="18" charset="-78"/>
              </a:rPr>
              <a:t>Amoebas</a:t>
            </a:r>
            <a:r>
              <a:rPr lang="en-US" dirty="0">
                <a:latin typeface="Andalus" panose="02020603050405020304" pitchFamily="18" charset="-78"/>
                <a:cs typeface="Andalus" panose="02020603050405020304" pitchFamily="18" charset="-78"/>
              </a:rPr>
              <a:t>)</a:t>
            </a:r>
            <a:br>
              <a:rPr lang="en-US" dirty="0">
                <a:latin typeface="Andalus" panose="02020603050405020304" pitchFamily="18" charset="-78"/>
                <a:cs typeface="Andalus" panose="02020603050405020304" pitchFamily="18" charset="-78"/>
              </a:rPr>
            </a:b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662152" y="1166648"/>
            <a:ext cx="10691648" cy="5010315"/>
          </a:xfrm>
        </p:spPr>
        <p:txBody>
          <a:bodyPr>
            <a:normAutofit/>
          </a:bodyPr>
          <a:lstStyle/>
          <a:p>
            <a:pPr marL="0" indent="0" algn="just">
              <a:buNone/>
            </a:pPr>
            <a:r>
              <a:rPr lang="en-US" dirty="0">
                <a:latin typeface="Bell MT" panose="02020503060305020303" pitchFamily="18" charset="0"/>
              </a:rPr>
              <a:t>Members of the phylum </a:t>
            </a:r>
            <a:r>
              <a:rPr lang="en-US" dirty="0" err="1">
                <a:latin typeface="Bell MT" panose="02020503060305020303" pitchFamily="18" charset="0"/>
              </a:rPr>
              <a:t>Rhizopoda</a:t>
            </a:r>
            <a:r>
              <a:rPr lang="en-US" dirty="0">
                <a:latin typeface="Bell MT" panose="02020503060305020303" pitchFamily="18" charset="0"/>
              </a:rPr>
              <a:t>, the amoebas and their relatives, are all unicellular. Some of them have shells. No stages in their life histories are flagellated. Instead, amoebas use cellular extension called pseudopodia to move and to feed. You have probably observed this mode of motility in Amoeba </a:t>
            </a:r>
            <a:r>
              <a:rPr lang="en-US" dirty="0" err="1">
                <a:latin typeface="Bell MT" panose="02020503060305020303" pitchFamily="18" charset="0"/>
              </a:rPr>
              <a:t>proteus</a:t>
            </a:r>
            <a:r>
              <a:rPr lang="en-US" dirty="0">
                <a:latin typeface="Bell MT" panose="02020503060305020303" pitchFamily="18" charset="0"/>
              </a:rPr>
              <a:t> in the laboratory. Pseudopodia may bulge from virtually anywhere on the cell surface. When an amoeba moves, it extends a pseudopodium and anchors its tip, and then more cytoplasm streams into the pseudopodium (</a:t>
            </a:r>
            <a:r>
              <a:rPr lang="en-US" dirty="0" err="1">
                <a:latin typeface="Bell MT" panose="02020503060305020303" pitchFamily="18" charset="0"/>
              </a:rPr>
              <a:t>rhizopoda</a:t>
            </a:r>
            <a:r>
              <a:rPr lang="en-US" dirty="0">
                <a:latin typeface="Bell MT" panose="02020503060305020303" pitchFamily="18" charset="0"/>
              </a:rPr>
              <a:t> means "</a:t>
            </a:r>
            <a:r>
              <a:rPr lang="en-US" dirty="0" err="1">
                <a:latin typeface="Bell MT" panose="02020503060305020303" pitchFamily="18" charset="0"/>
              </a:rPr>
              <a:t>rootlike</a:t>
            </a:r>
            <a:r>
              <a:rPr lang="en-US" dirty="0">
                <a:latin typeface="Bell MT" panose="02020503060305020303" pitchFamily="18" charset="0"/>
              </a:rPr>
              <a:t> feet"). The cytoskeleton, consisting of microtubules and microfilaments, functions in amoeboid movement. </a:t>
            </a:r>
            <a:r>
              <a:rPr lang="en-US" dirty="0" err="1">
                <a:latin typeface="Bell MT" panose="02020503060305020303" pitchFamily="18" charset="0"/>
              </a:rPr>
              <a:t>Pseudopodial</a:t>
            </a:r>
            <a:r>
              <a:rPr lang="en-US" dirty="0">
                <a:latin typeface="Bell MT" panose="02020503060305020303" pitchFamily="18" charset="0"/>
              </a:rPr>
              <a:t> activity may appear chaotic but in fact amoebas show taxis as they creep slowly toward a food surface.</a:t>
            </a:r>
          </a:p>
        </p:txBody>
      </p:sp>
    </p:spTree>
    <p:extLst>
      <p:ext uri="{BB962C8B-B14F-4D97-AF65-F5344CB8AC3E}">
        <p14:creationId xmlns:p14="http://schemas.microsoft.com/office/powerpoint/2010/main" val="1028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flipV="1">
            <a:off x="11353799" y="319406"/>
            <a:ext cx="45719" cy="45719"/>
          </a:xfrm>
        </p:spPr>
        <p:txBody>
          <a:bodyPr>
            <a:normAutofit fontScale="9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048" y="342265"/>
            <a:ext cx="10633144" cy="5427914"/>
          </a:xfrm>
          <a:prstGeom prst="rect">
            <a:avLst/>
          </a:prstGeom>
        </p:spPr>
      </p:pic>
      <p:sp>
        <p:nvSpPr>
          <p:cNvPr id="9" name="Content Placeholder 8"/>
          <p:cNvSpPr>
            <a:spLocks noGrp="1"/>
          </p:cNvSpPr>
          <p:nvPr>
            <p:ph idx="1"/>
          </p:nvPr>
        </p:nvSpPr>
        <p:spPr>
          <a:xfrm>
            <a:off x="838200" y="5297213"/>
            <a:ext cx="2157248" cy="879749"/>
          </a:xfrm>
        </p:spPr>
        <p:txBody>
          <a:bodyPr/>
          <a:lstStyle/>
          <a:p>
            <a:endParaRPr lang="en-US" dirty="0"/>
          </a:p>
        </p:txBody>
      </p:sp>
    </p:spTree>
    <p:extLst>
      <p:ext uri="{BB962C8B-B14F-4D97-AF65-F5344CB8AC3E}">
        <p14:creationId xmlns:p14="http://schemas.microsoft.com/office/powerpoint/2010/main" val="314658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11353799" y="365126"/>
            <a:ext cx="45719" cy="60544"/>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716" y="231199"/>
            <a:ext cx="3984269" cy="58701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1844" y="1278344"/>
            <a:ext cx="6985000" cy="5372100"/>
          </a:xfrm>
          <a:prstGeom prst="rect">
            <a:avLst/>
          </a:prstGeom>
        </p:spPr>
      </p:pic>
    </p:spTree>
    <p:extLst>
      <p:ext uri="{BB962C8B-B14F-4D97-AF65-F5344CB8AC3E}">
        <p14:creationId xmlns:p14="http://schemas.microsoft.com/office/powerpoint/2010/main" val="119768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4970" y="365124"/>
            <a:ext cx="7730396" cy="5797797"/>
          </a:xfrm>
        </p:spPr>
      </p:pic>
    </p:spTree>
    <p:extLst>
      <p:ext uri="{BB962C8B-B14F-4D97-AF65-F5344CB8AC3E}">
        <p14:creationId xmlns:p14="http://schemas.microsoft.com/office/powerpoint/2010/main" val="27744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394139" y="345354"/>
            <a:ext cx="10405240" cy="6671670"/>
          </a:xfrm>
          <a:prstGeom prst="rect">
            <a:avLst/>
          </a:prstGeom>
        </p:spPr>
      </p:pic>
    </p:spTree>
    <p:extLst>
      <p:ext uri="{BB962C8B-B14F-4D97-AF65-F5344CB8AC3E}">
        <p14:creationId xmlns:p14="http://schemas.microsoft.com/office/powerpoint/2010/main" val="2768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latin typeface="Andalus" panose="02020603050405020304" pitchFamily="18" charset="-78"/>
                <a:cs typeface="Andalus" panose="02020603050405020304" pitchFamily="18" charset="-78"/>
              </a:rPr>
              <a:t>Actinopoda</a:t>
            </a:r>
            <a:endParaRPr lang="en-US" b="1"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p:txBody>
          <a:bodyPr>
            <a:normAutofit/>
          </a:bodyPr>
          <a:lstStyle/>
          <a:p>
            <a:pPr marL="0" indent="0" algn="just">
              <a:buNone/>
            </a:pPr>
            <a:r>
              <a:rPr lang="en-US" dirty="0" err="1">
                <a:latin typeface="Bell MT" panose="02020503060305020303" pitchFamily="18" charset="0"/>
              </a:rPr>
              <a:t>Actinopoda</a:t>
            </a:r>
            <a:r>
              <a:rPr lang="en-US" dirty="0">
                <a:latin typeface="Bell MT" panose="02020503060305020303" pitchFamily="18" charset="0"/>
              </a:rPr>
              <a:t> means "ray feet," a reference to the slender pseudopodia called </a:t>
            </a:r>
            <a:r>
              <a:rPr lang="en-US" dirty="0" err="1">
                <a:latin typeface="Bell MT" panose="02020503060305020303" pitchFamily="18" charset="0"/>
              </a:rPr>
              <a:t>axopodia</a:t>
            </a:r>
            <a:r>
              <a:rPr lang="en-US" dirty="0">
                <a:latin typeface="Bell MT" panose="02020503060305020303" pitchFamily="18" charset="0"/>
              </a:rPr>
              <a:t> that radiate from the beautiful </a:t>
            </a:r>
            <a:r>
              <a:rPr lang="en-US" dirty="0" err="1">
                <a:latin typeface="Bell MT" panose="02020503060305020303" pitchFamily="18" charset="0"/>
              </a:rPr>
              <a:t>protists</a:t>
            </a:r>
            <a:r>
              <a:rPr lang="en-US" dirty="0">
                <a:latin typeface="Bell MT" panose="02020503060305020303" pitchFamily="18" charset="0"/>
              </a:rPr>
              <a:t> that compose the phylum. Each </a:t>
            </a:r>
            <a:r>
              <a:rPr lang="en-US" dirty="0" err="1">
                <a:latin typeface="Bell MT" panose="02020503060305020303" pitchFamily="18" charset="0"/>
              </a:rPr>
              <a:t>axopodium</a:t>
            </a:r>
            <a:r>
              <a:rPr lang="en-US" dirty="0">
                <a:latin typeface="Bell MT" panose="02020503060305020303" pitchFamily="18" charset="0"/>
              </a:rPr>
              <a:t> is reinforced by a bundle of microtubules, covered by a thin layer of cytoplasm. The projections place an extensive area of cellular surface in contact with the surrounding water, help the organisms float, and function in feeding. Smaller </a:t>
            </a:r>
            <a:r>
              <a:rPr lang="en-US" dirty="0" err="1">
                <a:latin typeface="Bell MT" panose="02020503060305020303" pitchFamily="18" charset="0"/>
              </a:rPr>
              <a:t>protists</a:t>
            </a:r>
            <a:r>
              <a:rPr lang="en-US" dirty="0">
                <a:latin typeface="Bell MT" panose="02020503060305020303" pitchFamily="18" charset="0"/>
              </a:rPr>
              <a:t> and other microorganisms stick to the </a:t>
            </a:r>
            <a:r>
              <a:rPr lang="en-US" dirty="0" err="1">
                <a:latin typeface="Bell MT" panose="02020503060305020303" pitchFamily="18" charset="0"/>
              </a:rPr>
              <a:t>axopodia</a:t>
            </a:r>
            <a:r>
              <a:rPr lang="en-US" dirty="0">
                <a:latin typeface="Bell MT" panose="02020503060305020303" pitchFamily="18" charset="0"/>
              </a:rPr>
              <a:t> and are phagocytized by the thin layer of cytoplasm. Cytoplasmic streaming then carries the engulfed prey down to the main part of the cell. </a:t>
            </a:r>
          </a:p>
        </p:txBody>
      </p:sp>
    </p:spTree>
    <p:extLst>
      <p:ext uri="{BB962C8B-B14F-4D97-AF65-F5344CB8AC3E}">
        <p14:creationId xmlns:p14="http://schemas.microsoft.com/office/powerpoint/2010/main" val="245016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2318560" y="-1055263"/>
            <a:ext cx="6544313" cy="8998432"/>
          </a:xfrm>
        </p:spPr>
      </p:pic>
    </p:spTree>
    <p:extLst>
      <p:ext uri="{BB962C8B-B14F-4D97-AF65-F5344CB8AC3E}">
        <p14:creationId xmlns:p14="http://schemas.microsoft.com/office/powerpoint/2010/main" val="74780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5362" y="2554014"/>
            <a:ext cx="4083896" cy="430398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2421" y="0"/>
            <a:ext cx="4919579" cy="35052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
            <a:ext cx="4793569" cy="3153103"/>
          </a:xfrm>
          <a:prstGeom prst="rect">
            <a:avLst/>
          </a:prstGeom>
        </p:spPr>
      </p:pic>
    </p:spTree>
    <p:extLst>
      <p:ext uri="{BB962C8B-B14F-4D97-AF65-F5344CB8AC3E}">
        <p14:creationId xmlns:p14="http://schemas.microsoft.com/office/powerpoint/2010/main" val="230488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Bell MT" panose="02020503060305020303" pitchFamily="18" charset="0"/>
              </a:rPr>
              <a:t>B. </a:t>
            </a:r>
            <a:r>
              <a:rPr lang="en-US" dirty="0" err="1">
                <a:latin typeface="Bell MT" panose="02020503060305020303" pitchFamily="18" charset="0"/>
                <a:cs typeface="Andalus" panose="02020603050405020304" pitchFamily="18" charset="-78"/>
              </a:rPr>
              <a:t>Apicomplexa</a:t>
            </a:r>
            <a:r>
              <a:rPr lang="en-US" dirty="0">
                <a:latin typeface="Bell MT" panose="02020503060305020303" pitchFamily="18" charset="0"/>
                <a:cs typeface="Andalus" panose="02020603050405020304" pitchFamily="18" charset="-78"/>
              </a:rPr>
              <a:t> (</a:t>
            </a:r>
            <a:r>
              <a:rPr lang="en-US" dirty="0" err="1">
                <a:latin typeface="Bell MT" panose="02020503060305020303" pitchFamily="18" charset="0"/>
                <a:cs typeface="Andalus" panose="02020603050405020304" pitchFamily="18" charset="-78"/>
              </a:rPr>
              <a:t>Sporozoans</a:t>
            </a:r>
            <a:r>
              <a:rPr lang="en-US" dirty="0">
                <a:latin typeface="Bell MT" panose="02020503060305020303" pitchFamily="18" charset="0"/>
                <a:cs typeface="Andalus" panose="02020603050405020304" pitchFamily="18" charset="-78"/>
              </a:rPr>
              <a:t>)</a:t>
            </a:r>
          </a:p>
        </p:txBody>
      </p:sp>
      <p:sp>
        <p:nvSpPr>
          <p:cNvPr id="3" name="Content Placeholder 2"/>
          <p:cNvSpPr>
            <a:spLocks noGrp="1"/>
          </p:cNvSpPr>
          <p:nvPr>
            <p:ph idx="1"/>
          </p:nvPr>
        </p:nvSpPr>
        <p:spPr/>
        <p:txBody>
          <a:bodyPr>
            <a:normAutofit fontScale="92500" lnSpcReduction="20000"/>
          </a:bodyPr>
          <a:lstStyle/>
          <a:p>
            <a:pPr marL="0" indent="0" algn="just">
              <a:buNone/>
            </a:pPr>
            <a:r>
              <a:rPr lang="en-US" dirty="0">
                <a:latin typeface="Bell MT" panose="02020503060305020303" pitchFamily="18" charset="0"/>
              </a:rPr>
              <a:t>The </a:t>
            </a:r>
            <a:r>
              <a:rPr lang="en-US" dirty="0" err="1">
                <a:latin typeface="Bell MT" panose="02020503060305020303" pitchFamily="18" charset="0"/>
              </a:rPr>
              <a:t>Apicomplexa</a:t>
            </a:r>
            <a:r>
              <a:rPr lang="en-US" dirty="0">
                <a:latin typeface="Bell MT" panose="02020503060305020303" pitchFamily="18" charset="0"/>
              </a:rPr>
              <a:t> are common parasites of insects, vertebrates, and almost everything else.  They are characterized by a particularly fiendish parasitic tool-kit called the apical complex (hence, of course, the name).  Added to this, </a:t>
            </a:r>
            <a:r>
              <a:rPr lang="en-US" dirty="0" err="1">
                <a:latin typeface="Bell MT" panose="02020503060305020303" pitchFamily="18" charset="0"/>
              </a:rPr>
              <a:t>apicomplexans</a:t>
            </a:r>
            <a:r>
              <a:rPr lang="en-US" dirty="0">
                <a:latin typeface="Bell MT" panose="02020503060305020303" pitchFamily="18" charset="0"/>
              </a:rPr>
              <a:t> have a thick, triple outer layer which is very  flexible, but nearly impervious to biological, and even to most chemical, agents.  In some cases it is possible to clean out the entire cytoplasm with detergents and still recover -- more or less intact -- the reinforced membrane structure.</a:t>
            </a:r>
          </a:p>
          <a:p>
            <a:pPr marL="0" indent="0" algn="just">
              <a:buNone/>
            </a:pPr>
            <a:endParaRPr lang="en-US" dirty="0">
              <a:latin typeface="Bell MT" panose="02020503060305020303" pitchFamily="18" charset="0"/>
            </a:endParaRPr>
          </a:p>
          <a:p>
            <a:pPr marL="0" indent="0" algn="just">
              <a:buNone/>
            </a:pPr>
            <a:r>
              <a:rPr lang="en-US" dirty="0">
                <a:latin typeface="Bell MT" panose="02020503060305020303" pitchFamily="18" charset="0"/>
              </a:rPr>
              <a:t>The outer layer of the apicomplexan cell is an ordinary(?) plasma membrane.  However, this membrane is buttressed by an inner, double membrane made up of flattened alveoli sutured together.  Finally, the whole business is reinforced with the cellular equivalent of rebar -- longitudinal bundles of microtubules running from the apical complex back towards the posterior end of the cell.  These are cross-linked in some fashion. </a:t>
            </a:r>
          </a:p>
          <a:p>
            <a:pPr marL="0" indent="0" algn="just">
              <a:buNone/>
            </a:pPr>
            <a:endParaRPr lang="en-US" dirty="0"/>
          </a:p>
        </p:txBody>
      </p:sp>
    </p:spTree>
    <p:extLst>
      <p:ext uri="{BB962C8B-B14F-4D97-AF65-F5344CB8AC3E}">
        <p14:creationId xmlns:p14="http://schemas.microsoft.com/office/powerpoint/2010/main" val="41994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5322" y="279779"/>
            <a:ext cx="7388871" cy="689212"/>
          </a:xfrm>
        </p:spPr>
        <p:txBody>
          <a:bodyPr>
            <a:normAutofit/>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5441" r="15441"/>
          <a:stretch>
            <a:fillRect/>
          </a:stretch>
        </p:blipFill>
        <p:spPr>
          <a:xfrm>
            <a:off x="7000875" y="1460500"/>
            <a:ext cx="4900613" cy="4545013"/>
          </a:xfrm>
        </p:spPr>
      </p:pic>
      <p:sp>
        <p:nvSpPr>
          <p:cNvPr id="4" name="Text Placeholder 3"/>
          <p:cNvSpPr>
            <a:spLocks noGrp="1"/>
          </p:cNvSpPr>
          <p:nvPr>
            <p:ph type="body" sz="half" idx="2"/>
          </p:nvPr>
        </p:nvSpPr>
        <p:spPr>
          <a:xfrm>
            <a:off x="682388" y="1351129"/>
            <a:ext cx="6059606" cy="4940490"/>
          </a:xfrm>
        </p:spPr>
        <p:txBody>
          <a:bodyPr>
            <a:normAutofit/>
          </a:bodyPr>
          <a:lstStyle/>
          <a:p>
            <a:pPr algn="just"/>
            <a:r>
              <a:rPr lang="en-US" sz="2900" dirty="0">
                <a:solidFill>
                  <a:prstClr val="black"/>
                </a:solidFill>
                <a:latin typeface="Batang" panose="02030600000101010101" pitchFamily="18" charset="-127"/>
                <a:ea typeface="Batang" panose="02030600000101010101" pitchFamily="18" charset="-127"/>
              </a:rPr>
              <a:t>2) </a:t>
            </a:r>
            <a:r>
              <a:rPr lang="en-US" sz="2900" b="1" dirty="0">
                <a:solidFill>
                  <a:prstClr val="black"/>
                </a:solidFill>
                <a:latin typeface="Batang" panose="02030600000101010101" pitchFamily="18" charset="-127"/>
                <a:ea typeface="Batang" panose="02030600000101010101" pitchFamily="18" charset="-127"/>
              </a:rPr>
              <a:t>Simple Beginnings</a:t>
            </a:r>
            <a:endParaRPr lang="fa-IR" sz="2400" dirty="0">
              <a:latin typeface="Book Antiqua" panose="02040602050305030304" pitchFamily="18" charset="0"/>
            </a:endParaRPr>
          </a:p>
          <a:p>
            <a:pPr algn="just"/>
            <a:r>
              <a:rPr lang="en-US" sz="2400" dirty="0">
                <a:latin typeface="Book Antiqua" panose="02040602050305030304" pitchFamily="18" charset="0"/>
              </a:rPr>
              <a:t>Instead of developing from complex molecules such as RNA, life might have begun with smaller molecules interacting with each other in cycles of reactions. These might have been contained in simple capsules akin to cell membranes, and over time more complex molecules that performed these reactions better than the smaller ones could have evolved, scenarios dubbed "metabolism-first" models, as opposed to the "gene-first" model of the "RNA world" hypothesis.</a:t>
            </a:r>
          </a:p>
        </p:txBody>
      </p:sp>
    </p:spTree>
    <p:extLst>
      <p:ext uri="{BB962C8B-B14F-4D97-AF65-F5344CB8AC3E}">
        <p14:creationId xmlns:p14="http://schemas.microsoft.com/office/powerpoint/2010/main" val="2360460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8731"/>
            <a:ext cx="10515600" cy="5688232"/>
          </a:xfrm>
        </p:spPr>
        <p:txBody>
          <a:bodyPr>
            <a:normAutofit fontScale="92500" lnSpcReduction="20000"/>
          </a:bodyPr>
          <a:lstStyle/>
          <a:p>
            <a:pPr marL="0" indent="0" algn="just">
              <a:buNone/>
            </a:pPr>
            <a:r>
              <a:rPr lang="en-US" sz="3000" dirty="0">
                <a:latin typeface="Bell MT" panose="02020503060305020303" pitchFamily="18" charset="0"/>
              </a:rPr>
              <a:t>The membrane is broken only by a simple </a:t>
            </a:r>
            <a:r>
              <a:rPr lang="en-US" sz="3000" dirty="0" err="1">
                <a:latin typeface="Bell MT" panose="02020503060305020303" pitchFamily="18" charset="0"/>
              </a:rPr>
              <a:t>cytostome</a:t>
            </a:r>
            <a:r>
              <a:rPr lang="en-US" sz="3000" dirty="0">
                <a:latin typeface="Bell MT" panose="02020503060305020303" pitchFamily="18" charset="0"/>
              </a:rPr>
              <a:t> consisting of an invagination of the plasma membrane.  It is very similar in structure to the </a:t>
            </a:r>
            <a:r>
              <a:rPr lang="en-US" sz="3000" dirty="0" err="1">
                <a:latin typeface="Bell MT" panose="02020503060305020303" pitchFamily="18" charset="0"/>
              </a:rPr>
              <a:t>flagellar</a:t>
            </a:r>
            <a:r>
              <a:rPr lang="en-US" sz="3000" dirty="0">
                <a:latin typeface="Bell MT" panose="02020503060305020303" pitchFamily="18" charset="0"/>
              </a:rPr>
              <a:t> grooves that are occur in many other </a:t>
            </a:r>
            <a:r>
              <a:rPr lang="en-US" sz="3000" dirty="0" err="1">
                <a:latin typeface="Bell MT" panose="02020503060305020303" pitchFamily="18" charset="0"/>
              </a:rPr>
              <a:t>protist</a:t>
            </a:r>
            <a:r>
              <a:rPr lang="en-US" sz="3000" dirty="0">
                <a:latin typeface="Bell MT" panose="02020503060305020303" pitchFamily="18" charset="0"/>
              </a:rPr>
              <a:t> groups.  </a:t>
            </a:r>
          </a:p>
          <a:p>
            <a:pPr algn="just"/>
            <a:endParaRPr lang="en-US" dirty="0"/>
          </a:p>
          <a:p>
            <a:pPr marL="0" indent="0" algn="just">
              <a:buNone/>
            </a:pPr>
            <a:r>
              <a:rPr lang="en-US" sz="3000" dirty="0">
                <a:latin typeface="Bell MT" panose="02020503060305020303" pitchFamily="18" charset="0"/>
              </a:rPr>
              <a:t>The components of the apical complex (</a:t>
            </a:r>
            <a:r>
              <a:rPr lang="en-US" sz="3000" dirty="0" err="1">
                <a:latin typeface="Bell MT" panose="02020503060305020303" pitchFamily="18" charset="0"/>
              </a:rPr>
              <a:t>rhoptries</a:t>
            </a:r>
            <a:r>
              <a:rPr lang="en-US" sz="3000" dirty="0">
                <a:latin typeface="Bell MT" panose="02020503060305020303" pitchFamily="18" charset="0"/>
              </a:rPr>
              <a:t>, </a:t>
            </a:r>
            <a:r>
              <a:rPr lang="en-US" sz="3000" dirty="0" err="1">
                <a:latin typeface="Bell MT" panose="02020503060305020303" pitchFamily="18" charset="0"/>
              </a:rPr>
              <a:t>micronemes</a:t>
            </a:r>
            <a:r>
              <a:rPr lang="en-US" sz="3000" dirty="0">
                <a:latin typeface="Bell MT" panose="02020503060305020303" pitchFamily="18" charset="0"/>
              </a:rPr>
              <a:t>, polar rings, the </a:t>
            </a:r>
            <a:r>
              <a:rPr lang="en-US" sz="3000" dirty="0" err="1">
                <a:latin typeface="Bell MT" panose="02020503060305020303" pitchFamily="18" charset="0"/>
              </a:rPr>
              <a:t>conoid</a:t>
            </a:r>
            <a:r>
              <a:rPr lang="en-US" sz="3000" dirty="0">
                <a:latin typeface="Bell MT" panose="02020503060305020303" pitchFamily="18" charset="0"/>
              </a:rPr>
              <a:t>, and </a:t>
            </a:r>
            <a:r>
              <a:rPr lang="en-US" sz="3000" dirty="0" err="1">
                <a:latin typeface="Bell MT" panose="02020503060305020303" pitchFamily="18" charset="0"/>
              </a:rPr>
              <a:t>subpellicular</a:t>
            </a:r>
            <a:r>
              <a:rPr lang="en-US" sz="3000" dirty="0">
                <a:latin typeface="Bell MT" panose="02020503060305020303" pitchFamily="18" charset="0"/>
              </a:rPr>
              <a:t> microtubules) are described in the appropriate glossary entries.  We defer further discussion to a time when we can go beyond brief summaries.  </a:t>
            </a:r>
            <a:r>
              <a:rPr lang="en-US" sz="3000" dirty="0" err="1">
                <a:latin typeface="Bell MT" panose="02020503060305020303" pitchFamily="18" charset="0"/>
              </a:rPr>
              <a:t>Apicomplexans</a:t>
            </a:r>
            <a:r>
              <a:rPr lang="en-US" sz="3000" dirty="0">
                <a:latin typeface="Bell MT" panose="02020503060305020303" pitchFamily="18" charset="0"/>
              </a:rPr>
              <a:t> have life cycles which are complex.  In fact they would seem almost comical were it not for the fact that they are so efficient, and so often deadly to the host species.  The basic life cycle may be said to start when an infective stage, or </a:t>
            </a:r>
            <a:r>
              <a:rPr lang="en-US" sz="3000" dirty="0" err="1">
                <a:latin typeface="Bell MT" panose="02020503060305020303" pitchFamily="18" charset="0"/>
              </a:rPr>
              <a:t>sporozoite</a:t>
            </a:r>
            <a:r>
              <a:rPr lang="en-US" sz="3000" dirty="0">
                <a:latin typeface="Bell MT" panose="02020503060305020303" pitchFamily="18" charset="0"/>
              </a:rPr>
              <a:t>, enters a host cell, and then divides repeatedly to form numerous </a:t>
            </a:r>
            <a:r>
              <a:rPr lang="en-US" sz="3000" dirty="0" err="1">
                <a:latin typeface="Bell MT" panose="02020503060305020303" pitchFamily="18" charset="0"/>
              </a:rPr>
              <a:t>merozonts</a:t>
            </a:r>
            <a:r>
              <a:rPr lang="en-US" sz="3000" dirty="0">
                <a:latin typeface="Bell MT" panose="02020503060305020303" pitchFamily="18" charset="0"/>
              </a:rPr>
              <a:t>. Some of the </a:t>
            </a:r>
            <a:r>
              <a:rPr lang="en-US" sz="3000" dirty="0" err="1">
                <a:latin typeface="Bell MT" panose="02020503060305020303" pitchFamily="18" charset="0"/>
              </a:rPr>
              <a:t>merozonts</a:t>
            </a:r>
            <a:r>
              <a:rPr lang="en-US" sz="3000" dirty="0">
                <a:latin typeface="Bell MT" panose="02020503060305020303" pitchFamily="18" charset="0"/>
              </a:rPr>
              <a:t> transform into reproductive cells, or </a:t>
            </a:r>
            <a:r>
              <a:rPr lang="en-US" sz="3000" dirty="0" err="1">
                <a:latin typeface="Bell MT" panose="02020503060305020303" pitchFamily="18" charset="0"/>
              </a:rPr>
              <a:t>gamonts</a:t>
            </a:r>
            <a:r>
              <a:rPr lang="en-US" sz="3000" dirty="0">
                <a:latin typeface="Bell MT" panose="02020503060305020303" pitchFamily="18" charset="0"/>
              </a:rPr>
              <a:t>.  </a:t>
            </a:r>
            <a:r>
              <a:rPr lang="en-US" sz="3000" dirty="0" err="1">
                <a:latin typeface="Bell MT" panose="02020503060305020303" pitchFamily="18" charset="0"/>
              </a:rPr>
              <a:t>Gamonts</a:t>
            </a:r>
            <a:r>
              <a:rPr lang="en-US" sz="3000" dirty="0">
                <a:latin typeface="Bell MT" panose="02020503060305020303" pitchFamily="18" charset="0"/>
              </a:rPr>
              <a:t> join together in pairs and form a </a:t>
            </a:r>
            <a:r>
              <a:rPr lang="en-US" sz="3000" dirty="0" err="1">
                <a:latin typeface="Bell MT" panose="02020503060305020303" pitchFamily="18" charset="0"/>
              </a:rPr>
              <a:t>gamontocyst</a:t>
            </a:r>
            <a:r>
              <a:rPr lang="en-US" sz="3000" dirty="0">
                <a:latin typeface="Bell MT" panose="02020503060305020303" pitchFamily="18" charset="0"/>
              </a:rPr>
              <a:t>.  Within the </a:t>
            </a:r>
            <a:r>
              <a:rPr lang="en-US" sz="3000" dirty="0" err="1">
                <a:latin typeface="Bell MT" panose="02020503060305020303" pitchFamily="18" charset="0"/>
              </a:rPr>
              <a:t>gamontocyst</a:t>
            </a:r>
            <a:r>
              <a:rPr lang="en-US" sz="3000" dirty="0">
                <a:latin typeface="Bell MT" panose="02020503060305020303" pitchFamily="18" charset="0"/>
              </a:rPr>
              <a:t>, the </a:t>
            </a:r>
            <a:r>
              <a:rPr lang="en-US" sz="3000" dirty="0" err="1">
                <a:latin typeface="Bell MT" panose="02020503060305020303" pitchFamily="18" charset="0"/>
              </a:rPr>
              <a:t>gamonts</a:t>
            </a:r>
            <a:r>
              <a:rPr lang="en-US" sz="3000" dirty="0">
                <a:latin typeface="Bell MT" panose="02020503060305020303" pitchFamily="18" charset="0"/>
              </a:rPr>
              <a:t> divide to form numerous gametes. Pairs of gametes then fuse to form zygotes, which give rise by meiosis to new </a:t>
            </a:r>
            <a:r>
              <a:rPr lang="en-US" sz="3000" dirty="0" err="1">
                <a:latin typeface="Bell MT" panose="02020503060305020303" pitchFamily="18" charset="0"/>
              </a:rPr>
              <a:t>sporozoites</a:t>
            </a:r>
            <a:r>
              <a:rPr lang="en-US" sz="3000" dirty="0">
                <a:latin typeface="Bell MT" panose="02020503060305020303" pitchFamily="18" charset="0"/>
              </a:rPr>
              <a:t>.</a:t>
            </a:r>
          </a:p>
        </p:txBody>
      </p:sp>
    </p:spTree>
    <p:extLst>
      <p:ext uri="{BB962C8B-B14F-4D97-AF65-F5344CB8AC3E}">
        <p14:creationId xmlns:p14="http://schemas.microsoft.com/office/powerpoint/2010/main" val="266419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8285" y="477826"/>
            <a:ext cx="9675429" cy="6380174"/>
          </a:xfrm>
        </p:spPr>
      </p:pic>
    </p:spTree>
    <p:extLst>
      <p:ext uri="{BB962C8B-B14F-4D97-AF65-F5344CB8AC3E}">
        <p14:creationId xmlns:p14="http://schemas.microsoft.com/office/powerpoint/2010/main" val="3512267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5738" y="365124"/>
            <a:ext cx="7803931" cy="6053517"/>
          </a:xfrm>
        </p:spPr>
      </p:pic>
    </p:spTree>
    <p:extLst>
      <p:ext uri="{BB962C8B-B14F-4D97-AF65-F5344CB8AC3E}">
        <p14:creationId xmlns:p14="http://schemas.microsoft.com/office/powerpoint/2010/main" val="399104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Andalus" panose="02020603050405020304" pitchFamily="18" charset="-78"/>
                <a:cs typeface="Andalus" panose="02020603050405020304" pitchFamily="18" charset="-78"/>
              </a:rPr>
              <a:t>c) </a:t>
            </a:r>
            <a:r>
              <a:rPr lang="en-US" b="1" dirty="0">
                <a:latin typeface="Andalus" panose="02020603050405020304" pitchFamily="18" charset="-78"/>
                <a:cs typeface="Andalus" panose="02020603050405020304" pitchFamily="18" charset="-78"/>
              </a:rPr>
              <a:t>Phylum </a:t>
            </a:r>
            <a:r>
              <a:rPr lang="en-US" b="1" dirty="0" err="1">
                <a:latin typeface="Andalus" panose="02020603050405020304" pitchFamily="18" charset="-78"/>
                <a:cs typeface="Andalus" panose="02020603050405020304" pitchFamily="18" charset="-78"/>
              </a:rPr>
              <a:t>Microspora</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103586"/>
            <a:ext cx="10515600" cy="5073377"/>
          </a:xfrm>
        </p:spPr>
        <p:txBody>
          <a:bodyPr>
            <a:normAutofit fontScale="92500" lnSpcReduction="10000"/>
          </a:bodyPr>
          <a:lstStyle/>
          <a:p>
            <a:pPr algn="just"/>
            <a:r>
              <a:rPr lang="en-US" dirty="0" err="1">
                <a:latin typeface="Bell MT" panose="02020503060305020303" pitchFamily="18" charset="0"/>
              </a:rPr>
              <a:t>Microsporidia</a:t>
            </a:r>
            <a:r>
              <a:rPr lang="en-US" dirty="0">
                <a:latin typeface="Bell MT" panose="02020503060305020303" pitchFamily="18" charset="0"/>
              </a:rPr>
              <a:t> are eukaryotic, unicellular organisms belonging to the phylum </a:t>
            </a:r>
            <a:r>
              <a:rPr lang="en-US" dirty="0" err="1">
                <a:latin typeface="Bell MT" panose="02020503060305020303" pitchFamily="18" charset="0"/>
              </a:rPr>
              <a:t>Microspora</a:t>
            </a:r>
            <a:r>
              <a:rPr lang="en-US" dirty="0">
                <a:latin typeface="Bell MT" panose="02020503060305020303" pitchFamily="18" charset="0"/>
              </a:rPr>
              <a:t>. All </a:t>
            </a:r>
            <a:r>
              <a:rPr lang="en-US" dirty="0" err="1">
                <a:latin typeface="Bell MT" panose="02020503060305020303" pitchFamily="18" charset="0"/>
              </a:rPr>
              <a:t>microspoidia</a:t>
            </a:r>
            <a:r>
              <a:rPr lang="en-US" dirty="0">
                <a:latin typeface="Bell MT" panose="02020503060305020303" pitchFamily="18" charset="0"/>
              </a:rPr>
              <a:t> are obligate, spore-forming, intracellular parasites that invade vertebrates and invertebrates. A characteristic feature of </a:t>
            </a:r>
            <a:r>
              <a:rPr lang="en-US" dirty="0" err="1">
                <a:latin typeface="Bell MT" panose="02020503060305020303" pitchFamily="18" charset="0"/>
              </a:rPr>
              <a:t>microsporidia</a:t>
            </a:r>
            <a:r>
              <a:rPr lang="en-US" dirty="0">
                <a:latin typeface="Bell MT" panose="02020503060305020303" pitchFamily="18" charset="0"/>
              </a:rPr>
              <a:t> is the polar tube or polar filament found in the spore used to infiltrate host cells. They are widely distributed in nature with over 1200 species characterized. However, </a:t>
            </a:r>
            <a:r>
              <a:rPr lang="en-US" dirty="0" err="1">
                <a:latin typeface="Bell MT" panose="02020503060305020303" pitchFamily="18" charset="0"/>
              </a:rPr>
              <a:t>microsporidia</a:t>
            </a:r>
            <a:r>
              <a:rPr lang="en-US" dirty="0">
                <a:latin typeface="Bell MT" panose="02020503060305020303" pitchFamily="18" charset="0"/>
              </a:rPr>
              <a:t> have only recently been documented to parasite humans, and more research is needed to understand this emerging infectious disease. Infection in humans, </a:t>
            </a:r>
            <a:r>
              <a:rPr lang="en-US" dirty="0" err="1">
                <a:latin typeface="Bell MT" panose="02020503060305020303" pitchFamily="18" charset="0"/>
              </a:rPr>
              <a:t>Microsporidiosis</a:t>
            </a:r>
            <a:r>
              <a:rPr lang="en-US" dirty="0">
                <a:latin typeface="Bell MT" panose="02020503060305020303" pitchFamily="18" charset="0"/>
              </a:rPr>
              <a:t>, is primarily found in patients with compromised immune systems, especially those infected with Human Immunodeficiency Virus (HIV) or have undergone organ transplants.  Some species, however, have also been known to parasite those with health immune systems. Beyond the human realm, </a:t>
            </a:r>
            <a:r>
              <a:rPr lang="en-US" dirty="0" err="1">
                <a:latin typeface="Bell MT" panose="02020503060305020303" pitchFamily="18" charset="0"/>
              </a:rPr>
              <a:t>Microsporidia</a:t>
            </a:r>
            <a:r>
              <a:rPr lang="en-US" dirty="0">
                <a:latin typeface="Bell MT" panose="02020503060305020303" pitchFamily="18" charset="0"/>
              </a:rPr>
              <a:t> are important parasites in fisheries, veterinary medicines and pest management. </a:t>
            </a:r>
          </a:p>
        </p:txBody>
      </p:sp>
    </p:spTree>
    <p:extLst>
      <p:ext uri="{BB962C8B-B14F-4D97-AF65-F5344CB8AC3E}">
        <p14:creationId xmlns:p14="http://schemas.microsoft.com/office/powerpoint/2010/main" val="86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D) </a:t>
            </a:r>
            <a:r>
              <a:rPr lang="en-US" dirty="0" err="1">
                <a:latin typeface="Andalus" panose="02020603050405020304" pitchFamily="18" charset="-78"/>
                <a:cs typeface="Andalus" panose="02020603050405020304" pitchFamily="18" charset="-78"/>
              </a:rPr>
              <a:t>Ciliophora</a:t>
            </a:r>
            <a:r>
              <a:rPr lang="en-US" dirty="0">
                <a:latin typeface="Andalus" panose="02020603050405020304" pitchFamily="18" charset="-78"/>
                <a:cs typeface="Andalus" panose="02020603050405020304" pitchFamily="18" charset="-78"/>
              </a:rPr>
              <a:t> (Ciliates)</a:t>
            </a:r>
          </a:p>
        </p:txBody>
      </p:sp>
      <p:sp>
        <p:nvSpPr>
          <p:cNvPr id="3" name="Content Placeholder 2"/>
          <p:cNvSpPr>
            <a:spLocks noGrp="1"/>
          </p:cNvSpPr>
          <p:nvPr>
            <p:ph idx="1"/>
          </p:nvPr>
        </p:nvSpPr>
        <p:spPr/>
        <p:txBody>
          <a:bodyPr/>
          <a:lstStyle/>
          <a:p>
            <a:pPr marL="0" indent="0">
              <a:buNone/>
            </a:pPr>
            <a:endParaRPr lang="en-US" dirty="0"/>
          </a:p>
          <a:p>
            <a:pPr algn="just"/>
            <a:r>
              <a:rPr lang="en-US" dirty="0">
                <a:latin typeface="Bell MT" panose="02020503060305020303" pitchFamily="18" charset="0"/>
              </a:rPr>
              <a:t>The diverse </a:t>
            </a:r>
            <a:r>
              <a:rPr lang="en-US" dirty="0" err="1">
                <a:latin typeface="Bell MT" panose="02020503060305020303" pitchFamily="18" charset="0"/>
              </a:rPr>
              <a:t>protists</a:t>
            </a:r>
            <a:r>
              <a:rPr lang="en-US" dirty="0">
                <a:latin typeface="Bell MT" panose="02020503060305020303" pitchFamily="18" charset="0"/>
              </a:rPr>
              <a:t> of the phylum </a:t>
            </a:r>
            <a:r>
              <a:rPr lang="en-US" dirty="0" err="1">
                <a:latin typeface="Bell MT" panose="02020503060305020303" pitchFamily="18" charset="0"/>
              </a:rPr>
              <a:t>Ciliophora</a:t>
            </a:r>
            <a:r>
              <a:rPr lang="en-US" dirty="0">
                <a:latin typeface="Bell MT" panose="02020503060305020303" pitchFamily="18" charset="0"/>
              </a:rPr>
              <a:t> are characterized by their use of cilia to move and feed. Most members of </a:t>
            </a:r>
            <a:r>
              <a:rPr lang="en-US" dirty="0" err="1">
                <a:latin typeface="Bell MT" panose="02020503060305020303" pitchFamily="18" charset="0"/>
              </a:rPr>
              <a:t>Ciliophora</a:t>
            </a:r>
            <a:r>
              <a:rPr lang="en-US" dirty="0">
                <a:latin typeface="Bell MT" panose="02020503060305020303" pitchFamily="18" charset="0"/>
              </a:rPr>
              <a:t>, or ciliates, live as solitary cells in fresh water. In contrast to most flagella, cilia are relatively short. They are associated with a </a:t>
            </a:r>
            <a:r>
              <a:rPr lang="en-US" dirty="0" err="1">
                <a:latin typeface="Bell MT" panose="02020503060305020303" pitchFamily="18" charset="0"/>
              </a:rPr>
              <a:t>submembrane</a:t>
            </a:r>
            <a:r>
              <a:rPr lang="en-US" dirty="0">
                <a:latin typeface="Bell MT" panose="02020503060305020303" pitchFamily="18" charset="0"/>
              </a:rPr>
              <a:t> system of microtubules that may coordinate the movement of thousands of cilia.</a:t>
            </a:r>
          </a:p>
        </p:txBody>
      </p:sp>
    </p:spTree>
    <p:extLst>
      <p:ext uri="{BB962C8B-B14F-4D97-AF65-F5344CB8AC3E}">
        <p14:creationId xmlns:p14="http://schemas.microsoft.com/office/powerpoint/2010/main" val="18363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0817" y="365125"/>
            <a:ext cx="6676231" cy="5988377"/>
          </a:xfrm>
        </p:spPr>
      </p:pic>
      <p:pic>
        <p:nvPicPr>
          <p:cNvPr id="7" name="Picture 6"/>
          <p:cNvPicPr>
            <a:picLocks noChangeAspect="1"/>
          </p:cNvPicPr>
          <p:nvPr/>
        </p:nvPicPr>
        <p:blipFill>
          <a:blip r:embed="rId3"/>
          <a:stretch>
            <a:fillRect/>
          </a:stretch>
        </p:blipFill>
        <p:spPr>
          <a:xfrm>
            <a:off x="0" y="9704"/>
            <a:ext cx="5441324" cy="7361374"/>
          </a:xfrm>
          <a:prstGeom prst="rect">
            <a:avLst/>
          </a:prstGeom>
        </p:spPr>
      </p:pic>
    </p:spTree>
    <p:extLst>
      <p:ext uri="{BB962C8B-B14F-4D97-AF65-F5344CB8AC3E}">
        <p14:creationId xmlns:p14="http://schemas.microsoft.com/office/powerpoint/2010/main" val="388207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97455" y="233308"/>
            <a:ext cx="10956345" cy="6159936"/>
          </a:xfrm>
          <a:prstGeom prst="rect">
            <a:avLst/>
          </a:prstGeom>
        </p:spPr>
      </p:pic>
    </p:spTree>
    <p:extLst>
      <p:ext uri="{BB962C8B-B14F-4D97-AF65-F5344CB8AC3E}">
        <p14:creationId xmlns:p14="http://schemas.microsoft.com/office/powerpoint/2010/main" val="2613996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43017" y="3373820"/>
            <a:ext cx="7332548" cy="322632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59" y="199039"/>
            <a:ext cx="4810274" cy="3174781"/>
          </a:xfrm>
          <a:prstGeom prst="rect">
            <a:avLst/>
          </a:prstGeom>
        </p:spPr>
      </p:pic>
    </p:spTree>
    <p:extLst>
      <p:ext uri="{BB962C8B-B14F-4D97-AF65-F5344CB8AC3E}">
        <p14:creationId xmlns:p14="http://schemas.microsoft.com/office/powerpoint/2010/main" val="153843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ndalus" panose="02020603050405020304" pitchFamily="18" charset="-78"/>
                <a:cs typeface="Andalus" panose="02020603050405020304" pitchFamily="18" charset="-78"/>
              </a:rPr>
              <a:t>Foraminifera</a:t>
            </a:r>
          </a:p>
        </p:txBody>
      </p:sp>
      <p:sp>
        <p:nvSpPr>
          <p:cNvPr id="3" name="Content Placeholder 2"/>
          <p:cNvSpPr>
            <a:spLocks noGrp="1"/>
          </p:cNvSpPr>
          <p:nvPr>
            <p:ph idx="1"/>
          </p:nvPr>
        </p:nvSpPr>
        <p:spPr>
          <a:xfrm>
            <a:off x="838200" y="1418897"/>
            <a:ext cx="10515600" cy="4758066"/>
          </a:xfrm>
        </p:spPr>
        <p:txBody>
          <a:bodyPr>
            <a:normAutofit fontScale="92500"/>
          </a:bodyPr>
          <a:lstStyle/>
          <a:p>
            <a:pPr algn="just"/>
            <a:r>
              <a:rPr lang="en-US" dirty="0">
                <a:latin typeface="Bell MT" panose="02020503060305020303" pitchFamily="18" charset="0"/>
              </a:rPr>
              <a:t>an order of Protozoa of the subclass </a:t>
            </a:r>
            <a:r>
              <a:rPr lang="en-US" dirty="0" err="1">
                <a:latin typeface="Bell MT" panose="02020503060305020303" pitchFamily="18" charset="0"/>
              </a:rPr>
              <a:t>Rhizopoda</a:t>
            </a:r>
            <a:r>
              <a:rPr lang="en-US" dirty="0">
                <a:latin typeface="Bell MT" panose="02020503060305020303" pitchFamily="18" charset="0"/>
              </a:rPr>
              <a:t> of the class </a:t>
            </a:r>
            <a:r>
              <a:rPr lang="en-US" dirty="0" err="1">
                <a:latin typeface="Bell MT" panose="02020503060305020303" pitchFamily="18" charset="0"/>
              </a:rPr>
              <a:t>Sarcodina</a:t>
            </a:r>
            <a:r>
              <a:rPr lang="en-US" dirty="0">
                <a:latin typeface="Bell MT" panose="02020503060305020303" pitchFamily="18" charset="0"/>
              </a:rPr>
              <a:t>. There are more than 1,500 species of foraminifers. The cytoplasmic body of most species is clad in a limestone shell (an external skeleton). A few species have </a:t>
            </a:r>
            <a:r>
              <a:rPr lang="en-US" dirty="0" err="1">
                <a:latin typeface="Bell MT" panose="02020503060305020303" pitchFamily="18" charset="0"/>
              </a:rPr>
              <a:t>chitinous</a:t>
            </a:r>
            <a:r>
              <a:rPr lang="en-US" dirty="0">
                <a:latin typeface="Bell MT" panose="02020503060305020303" pitchFamily="18" charset="0"/>
              </a:rPr>
              <a:t> shells or shells consisting of foreign particles (grains of sand, sponge spicules) cemented together by secretions of the cytoplasm. The unicameral or </a:t>
            </a:r>
            <a:r>
              <a:rPr lang="en-US" dirty="0" err="1">
                <a:latin typeface="Bell MT" panose="02020503060305020303" pitchFamily="18" charset="0"/>
              </a:rPr>
              <a:t>polycameral</a:t>
            </a:r>
            <a:r>
              <a:rPr lang="en-US" dirty="0">
                <a:latin typeface="Bell MT" panose="02020503060305020303" pitchFamily="18" charset="0"/>
              </a:rPr>
              <a:t> shells are sometimes branching. The variation in arrangement and shape of the chambers (in one or two rows, in a spiral) results in a diversity of skeletal shapes. The shell is usually 0.1–1.0 mm long but occasionally reaches 20 cm. Stomata connect the interior of the shell with the external environment; in many species there also are numerous pores in the wall of the shell. Through the stomata and the pores protrude slender branching and anastomosing pseudopodia, which serve to capture food and for locomotion.</a:t>
            </a:r>
          </a:p>
          <a:p>
            <a:endParaRPr lang="en-US" dirty="0"/>
          </a:p>
        </p:txBody>
      </p:sp>
    </p:spTree>
    <p:extLst>
      <p:ext uri="{BB962C8B-B14F-4D97-AF65-F5344CB8AC3E}">
        <p14:creationId xmlns:p14="http://schemas.microsoft.com/office/powerpoint/2010/main" val="332483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5572" y="756745"/>
            <a:ext cx="10518228" cy="5420218"/>
          </a:xfrm>
        </p:spPr>
        <p:txBody>
          <a:bodyPr>
            <a:normAutofit/>
          </a:bodyPr>
          <a:lstStyle/>
          <a:p>
            <a:pPr marL="0" indent="0" algn="just">
              <a:buNone/>
            </a:pPr>
            <a:r>
              <a:rPr lang="en-US" dirty="0">
                <a:latin typeface="Bell MT" panose="02020503060305020303" pitchFamily="18" charset="0"/>
              </a:rPr>
              <a:t>All foraminifers are characterized by the alternation of haploid and diploid generations. The asexual diploid generation—the </a:t>
            </a:r>
            <a:r>
              <a:rPr lang="en-US" dirty="0" err="1">
                <a:latin typeface="Bell MT" panose="02020503060305020303" pitchFamily="18" charset="0"/>
              </a:rPr>
              <a:t>agamont</a:t>
            </a:r>
            <a:r>
              <a:rPr lang="en-US" dirty="0">
                <a:latin typeface="Bell MT" panose="02020503060305020303" pitchFamily="18" charset="0"/>
              </a:rPr>
              <a:t>—develops from the zygotes. The nucleus repeatedly divides as it grows and the organism becomes multinuclear. The two final nuclear divisions involve meiosis, after which the </a:t>
            </a:r>
            <a:r>
              <a:rPr lang="en-US" dirty="0" err="1">
                <a:latin typeface="Bell MT" panose="02020503060305020303" pitchFamily="18" charset="0"/>
              </a:rPr>
              <a:t>agamont</a:t>
            </a:r>
            <a:r>
              <a:rPr lang="en-US" dirty="0">
                <a:latin typeface="Bell MT" panose="02020503060305020303" pitchFamily="18" charset="0"/>
              </a:rPr>
              <a:t> decomposes into numerous (according to the number of nuclei) </a:t>
            </a:r>
            <a:r>
              <a:rPr lang="en-US" dirty="0" err="1">
                <a:latin typeface="Bell MT" panose="02020503060305020303" pitchFamily="18" charset="0"/>
              </a:rPr>
              <a:t>agametes</a:t>
            </a:r>
            <a:r>
              <a:rPr lang="en-US" dirty="0">
                <a:latin typeface="Bell MT" panose="02020503060305020303" pitchFamily="18" charset="0"/>
              </a:rPr>
              <a:t>. The </a:t>
            </a:r>
            <a:r>
              <a:rPr lang="en-US" dirty="0" err="1">
                <a:latin typeface="Bell MT" panose="02020503060305020303" pitchFamily="18" charset="0"/>
              </a:rPr>
              <a:t>agametes</a:t>
            </a:r>
            <a:r>
              <a:rPr lang="en-US" dirty="0">
                <a:latin typeface="Bell MT" panose="02020503060305020303" pitchFamily="18" charset="0"/>
              </a:rPr>
              <a:t> give rise to the haploid sexual generation—the </a:t>
            </a:r>
            <a:r>
              <a:rPr lang="en-US" dirty="0" err="1">
                <a:latin typeface="Bell MT" panose="02020503060305020303" pitchFamily="18" charset="0"/>
              </a:rPr>
              <a:t>gamont</a:t>
            </a:r>
            <a:r>
              <a:rPr lang="en-US" dirty="0">
                <a:latin typeface="Bell MT" panose="02020503060305020303" pitchFamily="18" charset="0"/>
              </a:rPr>
              <a:t>—whose growth and development are completed by the formation of gametes. Some foraminifers have motile flagellate isogametes, which enter the water and copulate, forming diploid zygotes. In </a:t>
            </a:r>
            <a:r>
              <a:rPr lang="en-US" dirty="0" err="1">
                <a:latin typeface="Bell MT" panose="02020503060305020303" pitchFamily="18" charset="0"/>
              </a:rPr>
              <a:t>plastogamic</a:t>
            </a:r>
            <a:r>
              <a:rPr lang="en-US" dirty="0">
                <a:latin typeface="Bell MT" panose="02020503060305020303" pitchFamily="18" charset="0"/>
              </a:rPr>
              <a:t> species the </a:t>
            </a:r>
            <a:r>
              <a:rPr lang="en-US" dirty="0" err="1">
                <a:latin typeface="Bell MT" panose="02020503060305020303" pitchFamily="18" charset="0"/>
              </a:rPr>
              <a:t>gamonts</a:t>
            </a:r>
            <a:r>
              <a:rPr lang="en-US" dirty="0">
                <a:latin typeface="Bell MT" panose="02020503060305020303" pitchFamily="18" charset="0"/>
              </a:rPr>
              <a:t> first join (most often in pairs) in syzygy and then form amoeboid or drop-shaped gametes. The diploid zygote gives rise to an </a:t>
            </a:r>
            <a:r>
              <a:rPr lang="en-US" dirty="0" err="1">
                <a:latin typeface="Bell MT" panose="02020503060305020303" pitchFamily="18" charset="0"/>
              </a:rPr>
              <a:t>agamont</a:t>
            </a:r>
            <a:r>
              <a:rPr lang="en-US" dirty="0">
                <a:latin typeface="Bell MT" panose="02020503060305020303" pitchFamily="18" charset="0"/>
              </a:rPr>
              <a:t>.</a:t>
            </a:r>
          </a:p>
          <a:p>
            <a:endParaRPr lang="en-US" dirty="0"/>
          </a:p>
        </p:txBody>
      </p:sp>
    </p:spTree>
    <p:extLst>
      <p:ext uri="{BB962C8B-B14F-4D97-AF65-F5344CB8AC3E}">
        <p14:creationId xmlns:p14="http://schemas.microsoft.com/office/powerpoint/2010/main" val="2480308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313900"/>
            <a:ext cx="8351509" cy="655091"/>
          </a:xfrm>
        </p:spPr>
        <p:txBody>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sp>
        <p:nvSpPr>
          <p:cNvPr id="4" name="Text Placeholder 3"/>
          <p:cNvSpPr>
            <a:spLocks noGrp="1"/>
          </p:cNvSpPr>
          <p:nvPr>
            <p:ph type="body" sz="half" idx="2"/>
          </p:nvPr>
        </p:nvSpPr>
        <p:spPr>
          <a:xfrm>
            <a:off x="573206" y="968991"/>
            <a:ext cx="6064077" cy="6204319"/>
          </a:xfrm>
        </p:spPr>
        <p:txBody>
          <a:bodyPr>
            <a:normAutofit lnSpcReduction="10000"/>
          </a:bodyPr>
          <a:lstStyle/>
          <a:p>
            <a:pPr algn="just"/>
            <a:r>
              <a:rPr lang="en-US" sz="3200" dirty="0">
                <a:solidFill>
                  <a:prstClr val="black"/>
                </a:solidFill>
                <a:latin typeface="Batang" panose="02030600000101010101" pitchFamily="18" charset="-127"/>
                <a:ea typeface="Batang" panose="02030600000101010101" pitchFamily="18" charset="-127"/>
              </a:rPr>
              <a:t>3) </a:t>
            </a:r>
            <a:r>
              <a:rPr lang="en-US" sz="3200" b="1" dirty="0">
                <a:solidFill>
                  <a:prstClr val="black"/>
                </a:solidFill>
                <a:latin typeface="Batang" panose="02030600000101010101" pitchFamily="18" charset="-127"/>
                <a:ea typeface="Batang" panose="02030600000101010101" pitchFamily="18" charset="-127"/>
              </a:rPr>
              <a:t>RNA World</a:t>
            </a:r>
            <a:endParaRPr lang="fa-IR" sz="2400" dirty="0">
              <a:latin typeface="Book Antiqua" panose="02040602050305030304" pitchFamily="18" charset="0"/>
            </a:endParaRPr>
          </a:p>
          <a:p>
            <a:pPr algn="just"/>
            <a:r>
              <a:rPr lang="en-US" sz="2400" dirty="0">
                <a:latin typeface="Book Antiqua" panose="02040602050305030304" pitchFamily="18" charset="0"/>
              </a:rPr>
              <a:t>Nowadays DNA needs proteins in order to form, and proteins require DNA to form, so how could these have formed without each other? The answer may be RNA, which can store information like DNA, serve as an enzyme like proteins, and help create both DNA and proteins. Later DNA and proteins succeeded this "RNA world," because they are more efficient. RNA still exists and performs several functions in organisms, including acting as an on-off switch for some genes. The question still remains how RNA got here in the first place. And while some scientists think the molecule could have spontaneously arisen on Earth, others say that was very unlikely to have happened.</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2217" b="2217"/>
          <a:stretch>
            <a:fillRect/>
          </a:stretch>
        </p:blipFill>
        <p:spPr>
          <a:xfrm>
            <a:off x="6854640" y="1596788"/>
            <a:ext cx="5105693" cy="4031502"/>
          </a:xfrm>
        </p:spPr>
      </p:pic>
    </p:spTree>
    <p:extLst>
      <p:ext uri="{BB962C8B-B14F-4D97-AF65-F5344CB8AC3E}">
        <p14:creationId xmlns:p14="http://schemas.microsoft.com/office/powerpoint/2010/main" val="26070415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08038" y="170246"/>
            <a:ext cx="6565728" cy="6559728"/>
          </a:xfrm>
          <a:prstGeom prst="rect">
            <a:avLst/>
          </a:prstGeom>
        </p:spPr>
      </p:pic>
      <p:pic>
        <p:nvPicPr>
          <p:cNvPr id="5" name="Picture 4"/>
          <p:cNvPicPr>
            <a:picLocks noChangeAspect="1"/>
          </p:cNvPicPr>
          <p:nvPr/>
        </p:nvPicPr>
        <p:blipFill>
          <a:blip r:embed="rId3"/>
          <a:stretch>
            <a:fillRect/>
          </a:stretch>
        </p:blipFill>
        <p:spPr>
          <a:xfrm>
            <a:off x="7078717" y="170246"/>
            <a:ext cx="4999484" cy="6695739"/>
          </a:xfrm>
          <a:prstGeom prst="rect">
            <a:avLst/>
          </a:prstGeom>
        </p:spPr>
      </p:pic>
    </p:spTree>
    <p:extLst>
      <p:ext uri="{BB962C8B-B14F-4D97-AF65-F5344CB8AC3E}">
        <p14:creationId xmlns:p14="http://schemas.microsoft.com/office/powerpoint/2010/main" val="1138029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6066270"/>
            <a:ext cx="123825" cy="8327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3338" y="1859800"/>
            <a:ext cx="6768662" cy="483036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95249"/>
            <a:ext cx="5354777" cy="3909191"/>
          </a:xfrm>
          <a:prstGeom prst="rect">
            <a:avLst/>
          </a:prstGeom>
        </p:spPr>
      </p:pic>
    </p:spTree>
    <p:extLst>
      <p:ext uri="{BB962C8B-B14F-4D97-AF65-F5344CB8AC3E}">
        <p14:creationId xmlns:p14="http://schemas.microsoft.com/office/powerpoint/2010/main" val="262560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834" y="0"/>
            <a:ext cx="8718331" cy="6538748"/>
          </a:xfrm>
          <a:prstGeom prst="rect">
            <a:avLst/>
          </a:prstGeom>
        </p:spPr>
      </p:pic>
    </p:spTree>
    <p:extLst>
      <p:ext uri="{BB962C8B-B14F-4D97-AF65-F5344CB8AC3E}">
        <p14:creationId xmlns:p14="http://schemas.microsoft.com/office/powerpoint/2010/main" val="217373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9014" y="248621"/>
            <a:ext cx="11167570" cy="6609379"/>
          </a:xfrm>
        </p:spPr>
      </p:pic>
    </p:spTree>
    <p:extLst>
      <p:ext uri="{BB962C8B-B14F-4D97-AF65-F5344CB8AC3E}">
        <p14:creationId xmlns:p14="http://schemas.microsoft.com/office/powerpoint/2010/main" val="3408058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ndalus" panose="02020603050405020304" pitchFamily="18" charset="-78"/>
                <a:cs typeface="Andalus" panose="02020603050405020304" pitchFamily="18" charset="-78"/>
              </a:rPr>
              <a:t>dinoflagellata</a:t>
            </a:r>
            <a:endParaRPr lang="en-US" dirty="0">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690688"/>
            <a:ext cx="10515600" cy="4486275"/>
          </a:xfrm>
        </p:spPr>
        <p:txBody>
          <a:bodyPr/>
          <a:lstStyle/>
          <a:p>
            <a:pPr marL="0" indent="0" algn="just">
              <a:buNone/>
            </a:pPr>
            <a:r>
              <a:rPr lang="en-US" dirty="0" err="1">
                <a:latin typeface="Bell MT" panose="02020503060305020303" pitchFamily="18" charset="0"/>
              </a:rPr>
              <a:t>Dinoflagellates</a:t>
            </a:r>
            <a:r>
              <a:rPr lang="en-US" dirty="0">
                <a:latin typeface="Bell MT" panose="02020503060305020303" pitchFamily="18" charset="0"/>
              </a:rPr>
              <a:t> are unicellular </a:t>
            </a:r>
            <a:r>
              <a:rPr lang="en-US" dirty="0" err="1">
                <a:latin typeface="Bell MT" panose="02020503060305020303" pitchFamily="18" charset="0"/>
              </a:rPr>
              <a:t>protists</a:t>
            </a:r>
            <a:r>
              <a:rPr lang="en-US" dirty="0">
                <a:latin typeface="Bell MT" panose="02020503060305020303" pitchFamily="18" charset="0"/>
              </a:rPr>
              <a:t> which exhibit a great diversity of form. The largest, </a:t>
            </a:r>
            <a:r>
              <a:rPr lang="en-US" dirty="0" err="1">
                <a:latin typeface="Bell MT" panose="02020503060305020303" pitchFamily="18" charset="0"/>
              </a:rPr>
              <a:t>Noctiluca</a:t>
            </a:r>
            <a:r>
              <a:rPr lang="en-US" dirty="0">
                <a:latin typeface="Bell MT" panose="02020503060305020303" pitchFamily="18" charset="0"/>
              </a:rPr>
              <a:t>, may be as large as 2 mm in diameter! Though not large by human standards, these creatures often have a big impact on the environment around them. Many are photosynthetic, manufacturing their own food using the energy from sunlight, and providing a food source for other organisms. Some species are capable of producing their own light through bioluminescence, which also makes fireflies glow. There are some </a:t>
            </a:r>
            <a:r>
              <a:rPr lang="en-US" dirty="0" err="1">
                <a:latin typeface="Bell MT" panose="02020503060305020303" pitchFamily="18" charset="0"/>
              </a:rPr>
              <a:t>dinoflagellates</a:t>
            </a:r>
            <a:r>
              <a:rPr lang="en-US" dirty="0">
                <a:latin typeface="Bell MT" panose="02020503060305020303" pitchFamily="18" charset="0"/>
              </a:rPr>
              <a:t> which are parasites on fish or on other </a:t>
            </a:r>
            <a:r>
              <a:rPr lang="en-US" dirty="0" err="1">
                <a:latin typeface="Bell MT" panose="02020503060305020303" pitchFamily="18" charset="0"/>
              </a:rPr>
              <a:t>protists</a:t>
            </a:r>
            <a:r>
              <a:rPr lang="en-US" dirty="0">
                <a:latin typeface="Bell MT" panose="02020503060305020303" pitchFamily="18" charset="0"/>
              </a:rPr>
              <a:t>. </a:t>
            </a:r>
          </a:p>
        </p:txBody>
      </p:sp>
    </p:spTree>
    <p:extLst>
      <p:ext uri="{BB962C8B-B14F-4D97-AF65-F5344CB8AC3E}">
        <p14:creationId xmlns:p14="http://schemas.microsoft.com/office/powerpoint/2010/main" val="153951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8731"/>
            <a:ext cx="10402614" cy="5688232"/>
          </a:xfrm>
        </p:spPr>
        <p:txBody>
          <a:bodyPr/>
          <a:lstStyle/>
          <a:p>
            <a:pPr marL="0" indent="0" algn="just">
              <a:buNone/>
            </a:pPr>
            <a:r>
              <a:rPr lang="en-US" dirty="0">
                <a:latin typeface="Bell MT" panose="02020503060305020303" pitchFamily="18" charset="0"/>
              </a:rPr>
              <a:t>The most dramatic effect of </a:t>
            </a:r>
            <a:r>
              <a:rPr lang="en-US" dirty="0" err="1">
                <a:latin typeface="Bell MT" panose="02020503060305020303" pitchFamily="18" charset="0"/>
              </a:rPr>
              <a:t>dinoflagellates</a:t>
            </a:r>
            <a:r>
              <a:rPr lang="en-US" dirty="0">
                <a:latin typeface="Bell MT" panose="02020503060305020303" pitchFamily="18" charset="0"/>
              </a:rPr>
              <a:t> on life around them comes from the coastal marine species which "bloom" during the warm months of summer. These species reproduce in such great numbers that the water may appear golden or red, producing a "red tide". When this happens many kinds of marine life suffer, for the </a:t>
            </a:r>
            <a:r>
              <a:rPr lang="en-US" dirty="0" err="1">
                <a:latin typeface="Bell MT" panose="02020503060305020303" pitchFamily="18" charset="0"/>
              </a:rPr>
              <a:t>dinoflagellates</a:t>
            </a:r>
            <a:r>
              <a:rPr lang="en-US" dirty="0">
                <a:latin typeface="Bell MT" panose="02020503060305020303" pitchFamily="18" charset="0"/>
              </a:rPr>
              <a:t> produce a neurotoxin which affects muscle function in susceptible organisms. Humans may also be affected by eating fish or shellfish containing the toxins. The resulting diseases include ciguatera (from eating affected fish) and paralytic shellfish poisoning, or PSP (from eating affected shellfish, such as clams, mussels, and oysters); they can be serious but are not usually fatal. </a:t>
            </a:r>
          </a:p>
        </p:txBody>
      </p:sp>
    </p:spTree>
    <p:extLst>
      <p:ext uri="{BB962C8B-B14F-4D97-AF65-F5344CB8AC3E}">
        <p14:creationId xmlns:p14="http://schemas.microsoft.com/office/powerpoint/2010/main" val="1238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3502" y="740980"/>
            <a:ext cx="9584996" cy="5626342"/>
          </a:xfrm>
        </p:spPr>
      </p:pic>
    </p:spTree>
    <p:extLst>
      <p:ext uri="{BB962C8B-B14F-4D97-AF65-F5344CB8AC3E}">
        <p14:creationId xmlns:p14="http://schemas.microsoft.com/office/powerpoint/2010/main" val="94194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6841"/>
            <a:ext cx="4395952" cy="504497"/>
          </a:xfrm>
        </p:spPr>
        <p:txBody>
          <a:bodyPr>
            <a:normAutofit fontScale="90000"/>
          </a:bodyPr>
          <a:lstStyle/>
          <a:p>
            <a:r>
              <a:rPr lang="en-US" dirty="0">
                <a:latin typeface="Andalus" panose="02020603050405020304" pitchFamily="18" charset="-78"/>
                <a:cs typeface="Andalus" panose="02020603050405020304" pitchFamily="18" charset="-78"/>
              </a:rPr>
              <a:t>References</a:t>
            </a:r>
            <a:endParaRPr lang="en-US" dirty="0"/>
          </a:p>
        </p:txBody>
      </p:sp>
      <p:sp>
        <p:nvSpPr>
          <p:cNvPr id="3" name="Content Placeholder 2"/>
          <p:cNvSpPr>
            <a:spLocks noGrp="1"/>
          </p:cNvSpPr>
          <p:nvPr>
            <p:ph sz="half" idx="1"/>
          </p:nvPr>
        </p:nvSpPr>
        <p:spPr>
          <a:xfrm>
            <a:off x="646386" y="1024760"/>
            <a:ext cx="5171090" cy="5675586"/>
          </a:xfrm>
        </p:spPr>
        <p:txBody>
          <a:bodyPr>
            <a:normAutofit fontScale="62500" lnSpcReduction="20000"/>
          </a:bodyPr>
          <a:lstStyle/>
          <a:p>
            <a:r>
              <a:rPr lang="en-US" dirty="0">
                <a:hlinkClick r:id="rId2"/>
              </a:rPr>
              <a:t>http://www.ncbi.nlm.nih.gov</a:t>
            </a:r>
            <a:endParaRPr lang="en-US" dirty="0"/>
          </a:p>
          <a:p>
            <a:r>
              <a:rPr lang="en-US" dirty="0">
                <a:hlinkClick r:id="rId3"/>
              </a:rPr>
              <a:t>http://biodidac.bio.uottawa.ca</a:t>
            </a:r>
            <a:endParaRPr lang="en-US" dirty="0"/>
          </a:p>
          <a:p>
            <a:r>
              <a:rPr lang="en-US" dirty="0">
                <a:hlinkClick r:id="rId4"/>
              </a:rPr>
              <a:t>http://palaeos.com</a:t>
            </a:r>
            <a:endParaRPr lang="en-US" dirty="0"/>
          </a:p>
          <a:p>
            <a:r>
              <a:rPr lang="en-US" dirty="0">
                <a:hlinkClick r:id="rId5"/>
              </a:rPr>
              <a:t>http://www.theodora.com</a:t>
            </a:r>
            <a:endParaRPr lang="en-US" dirty="0"/>
          </a:p>
          <a:p>
            <a:r>
              <a:rPr lang="en-US" dirty="0">
                <a:hlinkClick r:id="rId6"/>
              </a:rPr>
              <a:t>http://www.deviantart.com</a:t>
            </a:r>
            <a:endParaRPr lang="en-US" dirty="0"/>
          </a:p>
          <a:p>
            <a:r>
              <a:rPr lang="en-US" dirty="0">
                <a:hlinkClick r:id="rId7"/>
              </a:rPr>
              <a:t>https://quizlet.com</a:t>
            </a:r>
            <a:endParaRPr lang="en-US" dirty="0"/>
          </a:p>
          <a:p>
            <a:r>
              <a:rPr lang="en-US" dirty="0">
                <a:hlinkClick r:id="rId8"/>
              </a:rPr>
              <a:t>http://www.desertbruchid.net</a:t>
            </a:r>
            <a:endParaRPr lang="en-US" dirty="0"/>
          </a:p>
          <a:p>
            <a:r>
              <a:rPr lang="en-US" dirty="0">
                <a:hlinkClick r:id="rId9"/>
              </a:rPr>
              <a:t>http://www.livescience.com</a:t>
            </a:r>
            <a:endParaRPr lang="en-US" dirty="0"/>
          </a:p>
          <a:p>
            <a:r>
              <a:rPr lang="en-US" dirty="0">
                <a:hlinkClick r:id="rId10"/>
              </a:rPr>
              <a:t>http://www.majordifferences.com</a:t>
            </a:r>
            <a:endParaRPr lang="en-US" dirty="0"/>
          </a:p>
          <a:p>
            <a:r>
              <a:rPr lang="en-US" dirty="0">
                <a:hlinkClick r:id="rId11"/>
              </a:rPr>
              <a:t>http://tolweb.org</a:t>
            </a:r>
            <a:endParaRPr lang="en-US" dirty="0"/>
          </a:p>
          <a:p>
            <a:r>
              <a:rPr lang="en-US" dirty="0">
                <a:hlinkClick r:id="rId12"/>
              </a:rPr>
              <a:t>http://www.ucmp.berkeley.edu</a:t>
            </a:r>
            <a:endParaRPr lang="en-US" dirty="0"/>
          </a:p>
          <a:p>
            <a:r>
              <a:rPr lang="en-US" dirty="0">
                <a:hlinkClick r:id="rId13"/>
              </a:rPr>
              <a:t>http://www.saralstudy.com</a:t>
            </a:r>
            <a:endParaRPr lang="en-US" dirty="0"/>
          </a:p>
          <a:p>
            <a:r>
              <a:rPr lang="en-US" dirty="0">
                <a:hlinkClick r:id="rId14"/>
              </a:rPr>
              <a:t>http://a-z-animals.com</a:t>
            </a:r>
            <a:endParaRPr lang="en-US" dirty="0"/>
          </a:p>
          <a:p>
            <a:r>
              <a:rPr lang="en-US" dirty="0">
                <a:hlinkClick r:id="rId15"/>
              </a:rPr>
              <a:t>http://www.warrenhills.org</a:t>
            </a:r>
            <a:endParaRPr lang="en-US" dirty="0"/>
          </a:p>
          <a:p>
            <a:r>
              <a:rPr lang="en-US" dirty="0">
                <a:hlinkClick r:id="rId16"/>
              </a:rPr>
              <a:t>http://www.araku.ac.ir</a:t>
            </a:r>
            <a:endParaRPr lang="en-US" dirty="0"/>
          </a:p>
          <a:p>
            <a:r>
              <a:rPr lang="en-US" dirty="0">
                <a:hlinkClick r:id="rId17"/>
              </a:rPr>
              <a:t>http://www.phsource.us</a:t>
            </a:r>
            <a:endParaRPr lang="en-US" dirty="0"/>
          </a:p>
          <a:p>
            <a:r>
              <a:rPr lang="en-US" dirty="0">
                <a:hlinkClick r:id="rId18"/>
              </a:rPr>
              <a:t>http://www.differencebetween.com</a:t>
            </a:r>
            <a:endParaRPr lang="en-US" dirty="0"/>
          </a:p>
          <a:p>
            <a:endParaRPr lang="en-US" dirty="0"/>
          </a:p>
        </p:txBody>
      </p:sp>
      <p:sp>
        <p:nvSpPr>
          <p:cNvPr id="4" name="Content Placeholder 3"/>
          <p:cNvSpPr>
            <a:spLocks noGrp="1"/>
          </p:cNvSpPr>
          <p:nvPr>
            <p:ph sz="half" idx="2"/>
          </p:nvPr>
        </p:nvSpPr>
        <p:spPr>
          <a:xfrm>
            <a:off x="5234152" y="520262"/>
            <a:ext cx="6006662" cy="6180084"/>
          </a:xfrm>
        </p:spPr>
        <p:txBody>
          <a:bodyPr>
            <a:normAutofit fontScale="62500" lnSpcReduction="20000"/>
          </a:bodyPr>
          <a:lstStyle/>
          <a:p>
            <a:pPr algn="just"/>
            <a:r>
              <a:rPr lang="en-US" dirty="0">
                <a:hlinkClick r:id="rId19"/>
              </a:rPr>
              <a:t>http://www.about.com</a:t>
            </a:r>
            <a:endParaRPr lang="en-US" dirty="0"/>
          </a:p>
          <a:p>
            <a:pPr algn="just"/>
            <a:r>
              <a:rPr lang="en-US" dirty="0">
                <a:hlinkClick r:id="rId20"/>
              </a:rPr>
              <a:t>http://www.innovateus.net</a:t>
            </a:r>
            <a:endParaRPr lang="en-US" dirty="0"/>
          </a:p>
          <a:p>
            <a:pPr algn="just"/>
            <a:r>
              <a:rPr lang="en-US" dirty="0">
                <a:hlinkClick r:id="rId21"/>
              </a:rPr>
              <a:t>http://micro.magnet.fsu.edu</a:t>
            </a:r>
            <a:endParaRPr lang="en-US" dirty="0"/>
          </a:p>
          <a:p>
            <a:pPr algn="just"/>
            <a:r>
              <a:rPr lang="en-US" dirty="0">
                <a:hlinkClick r:id="rId22"/>
              </a:rPr>
              <a:t>http://what-when-how.com</a:t>
            </a:r>
            <a:endParaRPr lang="en-US" dirty="0"/>
          </a:p>
          <a:p>
            <a:pPr algn="just"/>
            <a:r>
              <a:rPr lang="en-US" dirty="0">
                <a:hlinkClick r:id="rId23"/>
              </a:rPr>
              <a:t>http://www.cladocera.de</a:t>
            </a:r>
            <a:endParaRPr lang="en-US" dirty="0"/>
          </a:p>
          <a:p>
            <a:pPr algn="just"/>
            <a:r>
              <a:rPr lang="en-US" dirty="0">
                <a:hlinkClick r:id="rId24"/>
              </a:rPr>
              <a:t>http://www.microbeworld.org</a:t>
            </a:r>
            <a:endParaRPr lang="en-US" dirty="0"/>
          </a:p>
          <a:p>
            <a:pPr algn="just"/>
            <a:r>
              <a:rPr lang="en-US" dirty="0">
                <a:hlinkClick r:id="rId25"/>
              </a:rPr>
              <a:t>https://www.cbd.int</a:t>
            </a:r>
            <a:endParaRPr lang="en-US" dirty="0"/>
          </a:p>
          <a:p>
            <a:pPr algn="just"/>
            <a:r>
              <a:rPr lang="en-US" dirty="0">
                <a:hlinkClick r:id="rId26"/>
              </a:rPr>
              <a:t>http://www.snipview.com</a:t>
            </a:r>
            <a:endParaRPr lang="en-US" dirty="0"/>
          </a:p>
          <a:p>
            <a:pPr algn="just"/>
            <a:r>
              <a:rPr lang="en-US" dirty="0">
                <a:hlinkClick r:id="rId27"/>
              </a:rPr>
              <a:t>http://www.perkepi.com</a:t>
            </a:r>
            <a:endParaRPr lang="en-US" dirty="0"/>
          </a:p>
          <a:p>
            <a:pPr algn="just"/>
            <a:r>
              <a:rPr lang="en-US" dirty="0">
                <a:hlinkClick r:id="rId28"/>
              </a:rPr>
              <a:t>https://pt.slideshare.net</a:t>
            </a:r>
            <a:endParaRPr lang="en-US" dirty="0"/>
          </a:p>
          <a:p>
            <a:pPr algn="just"/>
            <a:r>
              <a:rPr lang="en-US" dirty="0">
                <a:hlinkClick r:id="rId29"/>
              </a:rPr>
              <a:t>http://www.microscope-microscope.org</a:t>
            </a:r>
            <a:endParaRPr lang="en-US" dirty="0"/>
          </a:p>
          <a:p>
            <a:pPr algn="just"/>
            <a:r>
              <a:rPr lang="en-US" dirty="0">
                <a:hlinkClick r:id="rId30"/>
              </a:rPr>
              <a:t>https://en.wikipedia.org</a:t>
            </a:r>
            <a:endParaRPr lang="en-US" dirty="0"/>
          </a:p>
          <a:p>
            <a:pPr algn="just"/>
            <a:r>
              <a:rPr lang="en-US" dirty="0">
                <a:hlinkClick r:id="rId31"/>
              </a:rPr>
              <a:t>http://www.encyclopedia.com</a:t>
            </a:r>
            <a:endParaRPr lang="en-US" dirty="0"/>
          </a:p>
          <a:p>
            <a:pPr algn="just"/>
            <a:r>
              <a:rPr lang="en-US" dirty="0">
                <a:hlinkClick r:id="rId32"/>
              </a:rPr>
              <a:t>https://www.yandex.ru</a:t>
            </a:r>
            <a:endParaRPr lang="en-US" dirty="0"/>
          </a:p>
          <a:p>
            <a:pPr algn="just"/>
            <a:r>
              <a:rPr lang="en-US" dirty="0">
                <a:hlinkClick r:id="rId33"/>
              </a:rPr>
              <a:t>https://smartsite.ucdavis.edu</a:t>
            </a:r>
            <a:endParaRPr lang="en-US" dirty="0"/>
          </a:p>
          <a:p>
            <a:pPr algn="just"/>
            <a:r>
              <a:rPr lang="en-US" dirty="0">
                <a:hlinkClick r:id="rId34"/>
              </a:rPr>
              <a:t>https://www.enotes.com</a:t>
            </a:r>
            <a:endParaRPr lang="en-US" dirty="0"/>
          </a:p>
          <a:p>
            <a:pPr algn="just"/>
            <a:r>
              <a:rPr lang="en-US" dirty="0">
                <a:hlinkClick r:id="rId35"/>
              </a:rPr>
              <a:t>http://www.tutorvista.com</a:t>
            </a:r>
            <a:endParaRPr lang="en-US" dirty="0"/>
          </a:p>
          <a:p>
            <a:pPr algn="just"/>
            <a:r>
              <a:rPr lang="en-US" dirty="0">
                <a:hlinkClick r:id="rId36"/>
              </a:rPr>
              <a:t>http://www.slideshare.net</a:t>
            </a:r>
            <a:endParaRPr lang="en-US" dirty="0"/>
          </a:p>
          <a:p>
            <a:pPr algn="just"/>
            <a:r>
              <a:rPr lang="en-US" dirty="0">
                <a:hlinkClick r:id="rId9"/>
              </a:rPr>
              <a:t>http://www.livescience.com</a:t>
            </a:r>
            <a:endParaRPr lang="en-US" dirty="0"/>
          </a:p>
        </p:txBody>
      </p:sp>
    </p:spTree>
    <p:extLst>
      <p:ext uri="{BB962C8B-B14F-4D97-AF65-F5344CB8AC3E}">
        <p14:creationId xmlns:p14="http://schemas.microsoft.com/office/powerpoint/2010/main" val="18672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45660"/>
            <a:ext cx="7910074" cy="741765"/>
          </a:xfrm>
        </p:spPr>
        <p:txBody>
          <a:bodyPr>
            <a:normAutofit/>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sp>
        <p:nvSpPr>
          <p:cNvPr id="4" name="Text Placeholder 3"/>
          <p:cNvSpPr>
            <a:spLocks noGrp="1"/>
          </p:cNvSpPr>
          <p:nvPr>
            <p:ph type="body" sz="half" idx="2"/>
          </p:nvPr>
        </p:nvSpPr>
        <p:spPr>
          <a:xfrm>
            <a:off x="839788" y="1282890"/>
            <a:ext cx="5056515" cy="5336274"/>
          </a:xfrm>
        </p:spPr>
        <p:txBody>
          <a:bodyPr>
            <a:normAutofit/>
          </a:bodyPr>
          <a:lstStyle/>
          <a:p>
            <a:pPr algn="just"/>
            <a:r>
              <a:rPr lang="en-US" sz="3200" dirty="0">
                <a:solidFill>
                  <a:prstClr val="black"/>
                </a:solidFill>
                <a:latin typeface="Batang" panose="02030600000101010101" pitchFamily="18" charset="-127"/>
                <a:ea typeface="Batang" panose="02030600000101010101" pitchFamily="18" charset="-127"/>
              </a:rPr>
              <a:t>4) </a:t>
            </a:r>
            <a:r>
              <a:rPr lang="en-US" sz="3200" b="1" dirty="0">
                <a:solidFill>
                  <a:prstClr val="black"/>
                </a:solidFill>
                <a:latin typeface="Batang" panose="02030600000101010101" pitchFamily="18" charset="-127"/>
                <a:ea typeface="Batang" panose="02030600000101010101" pitchFamily="18" charset="-127"/>
              </a:rPr>
              <a:t>Chilly Start</a:t>
            </a:r>
            <a:endParaRPr lang="fa-IR" sz="2400" dirty="0">
              <a:latin typeface="Book Antiqua" panose="02040602050305030304" pitchFamily="18" charset="0"/>
            </a:endParaRPr>
          </a:p>
          <a:p>
            <a:pPr algn="just"/>
            <a:r>
              <a:rPr lang="en-US" sz="2400" dirty="0">
                <a:latin typeface="Book Antiqua" panose="02040602050305030304" pitchFamily="18" charset="0"/>
              </a:rPr>
              <a:t>Ice might have covered the oceans 3 billion years ago, as the sun was about a third less luminous than it is now. This layer of ice, possibly hundreds of feet thick, might have protected fragile organic compounds in the water below from ultraviolet light and destruction from cosmic impacts. The cold might have also helped these molecules to survive longer, allowing key reactions to happen.</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7562" r="7562"/>
          <a:stretch>
            <a:fillRect/>
          </a:stretch>
        </p:blipFill>
        <p:spPr>
          <a:xfrm>
            <a:off x="6196894" y="1787857"/>
            <a:ext cx="5158493" cy="4073193"/>
          </a:xfrm>
        </p:spPr>
      </p:pic>
    </p:spTree>
    <p:extLst>
      <p:ext uri="{BB962C8B-B14F-4D97-AF65-F5344CB8AC3E}">
        <p14:creationId xmlns:p14="http://schemas.microsoft.com/office/powerpoint/2010/main" val="5612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392" y="204953"/>
            <a:ext cx="8691510" cy="772510"/>
          </a:xfrm>
        </p:spPr>
        <p:txBody>
          <a:bodyPr>
            <a:normAutofit/>
          </a:bodyPr>
          <a:lstStyle/>
          <a:p>
            <a:r>
              <a:rPr lang="en-US" sz="3600" b="1" dirty="0">
                <a:solidFill>
                  <a:prstClr val="black"/>
                </a:solidFill>
                <a:latin typeface="Andalus" panose="02020603050405020304" pitchFamily="18" charset="-78"/>
                <a:cs typeface="Andalus" panose="02020603050405020304" pitchFamily="18" charset="-78"/>
              </a:rPr>
              <a:t>7 Theories on the Origin of Life:</a:t>
            </a:r>
            <a:endParaRPr lang="en-US" dirty="0">
              <a:latin typeface="Batang" panose="02030600000101010101" pitchFamily="18" charset="-127"/>
              <a:ea typeface="Batang" panose="02030600000101010101" pitchFamily="18" charset="-127"/>
            </a:endParaRPr>
          </a:p>
        </p:txBody>
      </p:sp>
      <p:sp>
        <p:nvSpPr>
          <p:cNvPr id="4" name="Text Placeholder 3"/>
          <p:cNvSpPr>
            <a:spLocks noGrp="1"/>
          </p:cNvSpPr>
          <p:nvPr>
            <p:ph type="body" sz="half" idx="2"/>
          </p:nvPr>
        </p:nvSpPr>
        <p:spPr>
          <a:xfrm>
            <a:off x="862392" y="1583140"/>
            <a:ext cx="5279101" cy="4681182"/>
          </a:xfrm>
        </p:spPr>
        <p:txBody>
          <a:bodyPr>
            <a:normAutofit/>
          </a:bodyPr>
          <a:lstStyle/>
          <a:p>
            <a:pPr algn="just"/>
            <a:r>
              <a:rPr lang="en-US" sz="3200" dirty="0">
                <a:solidFill>
                  <a:prstClr val="black"/>
                </a:solidFill>
                <a:latin typeface="Batang" panose="02030600000101010101" pitchFamily="18" charset="-127"/>
                <a:ea typeface="Batang" panose="02030600000101010101" pitchFamily="18" charset="-127"/>
              </a:rPr>
              <a:t>5) </a:t>
            </a:r>
            <a:r>
              <a:rPr lang="en-US" sz="3200" b="1" dirty="0">
                <a:solidFill>
                  <a:prstClr val="black"/>
                </a:solidFill>
                <a:latin typeface="Batang" panose="02030600000101010101" pitchFamily="18" charset="-127"/>
                <a:ea typeface="Batang" panose="02030600000101010101" pitchFamily="18" charset="-127"/>
              </a:rPr>
              <a:t>Deep-Sea Vents</a:t>
            </a:r>
            <a:endParaRPr lang="fa-IR" sz="2400" dirty="0">
              <a:latin typeface="Book Antiqua" panose="02040602050305030304" pitchFamily="18" charset="0"/>
            </a:endParaRPr>
          </a:p>
          <a:p>
            <a:pPr algn="just"/>
            <a:r>
              <a:rPr lang="en-US" sz="2400" dirty="0">
                <a:latin typeface="Book Antiqua" panose="02040602050305030304" pitchFamily="18" charset="0"/>
              </a:rPr>
              <a:t>The deep-sea vent theory suggests that life may have begun at submarine hydrothermal vents, spewing key hydrogen-rich molecules. Their rocky nooks could then have concentrated these molecules together and provided mineral catalysts for critical reactions. Even now, these vents, rich in chemical and thermal energy, sustain vibrant ecosystems.</a:t>
            </a:r>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a:xfrm>
            <a:off x="6594430" y="2101755"/>
            <a:ext cx="4760957" cy="3759295"/>
          </a:xfrm>
        </p:spPr>
      </p:pic>
    </p:spTree>
    <p:extLst>
      <p:ext uri="{BB962C8B-B14F-4D97-AF65-F5344CB8AC3E}">
        <p14:creationId xmlns:p14="http://schemas.microsoft.com/office/powerpoint/2010/main" val="353041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880</TotalTime>
  <Words>5370</Words>
  <Application>Microsoft Office PowerPoint</Application>
  <PresentationFormat>Widescreen</PresentationFormat>
  <Paragraphs>196</Paragraphs>
  <Slides>77</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77</vt:i4>
      </vt:variant>
    </vt:vector>
  </HeadingPairs>
  <TitlesOfParts>
    <vt:vector size="88" baseType="lpstr">
      <vt:lpstr>Batang</vt:lpstr>
      <vt:lpstr>Aldhabi</vt:lpstr>
      <vt:lpstr>Andalus</vt:lpstr>
      <vt:lpstr>Arial</vt:lpstr>
      <vt:lpstr>Arial Unicode MS</vt:lpstr>
      <vt:lpstr>Baskerville Old Face</vt:lpstr>
      <vt:lpstr>Bell MT</vt:lpstr>
      <vt:lpstr>Book Antiqua</vt:lpstr>
      <vt:lpstr>Calibri</vt:lpstr>
      <vt:lpstr>Calibri Light</vt:lpstr>
      <vt:lpstr>Office Theme</vt:lpstr>
      <vt:lpstr>PowerPoint Presentation</vt:lpstr>
      <vt:lpstr>How do we know that something is alive?</vt:lpstr>
      <vt:lpstr>How do we know that something is alive?</vt:lpstr>
      <vt:lpstr>How do we know that something is alive?</vt:lpstr>
      <vt:lpstr>7 Theories on the Origin of Life:</vt:lpstr>
      <vt:lpstr>7 Theories on the Origin of Life:</vt:lpstr>
      <vt:lpstr>7 Theories on the Origin of Life:</vt:lpstr>
      <vt:lpstr>7 Theories on the Origin of Life:</vt:lpstr>
      <vt:lpstr>7 Theories on the Origin of Life:</vt:lpstr>
      <vt:lpstr>7 Theories on the Origin of Life:</vt:lpstr>
      <vt:lpstr>7 Theories on the Origin of Life:</vt:lpstr>
      <vt:lpstr>Primordial soup</vt:lpstr>
      <vt:lpstr>Animal Classification</vt:lpstr>
      <vt:lpstr>Kingdom</vt:lpstr>
      <vt:lpstr>Phylum</vt:lpstr>
      <vt:lpstr>Class</vt:lpstr>
      <vt:lpstr>Order</vt:lpstr>
      <vt:lpstr>Family</vt:lpstr>
      <vt:lpstr>Genus</vt:lpstr>
      <vt:lpstr>Species</vt:lpstr>
      <vt:lpstr>Example - Tiger </vt:lpstr>
      <vt:lpstr>PowerPoint Presentation</vt:lpstr>
      <vt:lpstr>Vertebrates:</vt:lpstr>
      <vt:lpstr>Invertebrates:</vt:lpstr>
      <vt:lpstr>What is the difference between Vertebrates and Invertebrates?</vt:lpstr>
      <vt:lpstr>PowerPoint Presentation</vt:lpstr>
      <vt:lpstr>Invertebrates: classification by cell namber</vt:lpstr>
      <vt:lpstr>What is the Difference between Protozoans and Metazoans?</vt:lpstr>
      <vt:lpstr>What is Protozoa?</vt:lpstr>
      <vt:lpstr>What is Protozoa?</vt:lpstr>
      <vt:lpstr>What is Metazoa?</vt:lpstr>
      <vt:lpstr>What is Metazoa?</vt:lpstr>
      <vt:lpstr>What is Metazoa?</vt:lpstr>
      <vt:lpstr>Classification of Protozoa</vt:lpstr>
      <vt:lpstr>A) Sarcomastigophora</vt:lpstr>
      <vt:lpstr>Three superclasses of Sarcomastigophora are included: </vt:lpstr>
      <vt:lpstr>A1. Flagellata (Brusca &amp; Brusca)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A3) Subphylum  Sarcodina</vt:lpstr>
      <vt:lpstr>Rhizopoda (Amoebas) </vt:lpstr>
      <vt:lpstr>PowerPoint Presentation</vt:lpstr>
      <vt:lpstr>PowerPoint Presentation</vt:lpstr>
      <vt:lpstr>PowerPoint Presentation</vt:lpstr>
      <vt:lpstr>PowerPoint Presentation</vt:lpstr>
      <vt:lpstr>Actinopoda</vt:lpstr>
      <vt:lpstr>PowerPoint Presentation</vt:lpstr>
      <vt:lpstr>PowerPoint Presentation</vt:lpstr>
      <vt:lpstr>B. Apicomplexa (Sporozoans)</vt:lpstr>
      <vt:lpstr>PowerPoint Presentation</vt:lpstr>
      <vt:lpstr>PowerPoint Presentation</vt:lpstr>
      <vt:lpstr>PowerPoint Presentation</vt:lpstr>
      <vt:lpstr>c) Phylum Microspora</vt:lpstr>
      <vt:lpstr>D) Ciliophora (Ciliates)</vt:lpstr>
      <vt:lpstr>PowerPoint Presentation</vt:lpstr>
      <vt:lpstr>PowerPoint Presentation</vt:lpstr>
      <vt:lpstr>PowerPoint Presentation</vt:lpstr>
      <vt:lpstr>Foraminifera</vt:lpstr>
      <vt:lpstr>PowerPoint Presentation</vt:lpstr>
      <vt:lpstr>PowerPoint Presentation</vt:lpstr>
      <vt:lpstr>PowerPoint Presentation</vt:lpstr>
      <vt:lpstr>PowerPoint Presentation</vt:lpstr>
      <vt:lpstr>PowerPoint Presentation</vt:lpstr>
      <vt:lpstr>dinoflagellata</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ebrahim_amd95</dc:creator>
  <cp:lastModifiedBy>Ebrahim_amd95</cp:lastModifiedBy>
  <cp:revision>135</cp:revision>
  <dcterms:created xsi:type="dcterms:W3CDTF">2015-11-03T13:18:51Z</dcterms:created>
  <dcterms:modified xsi:type="dcterms:W3CDTF">2016-05-03T07:38:21Z</dcterms:modified>
</cp:coreProperties>
</file>