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60" r:id="rId5"/>
    <p:sldId id="262" r:id="rId6"/>
    <p:sldId id="264" r:id="rId7"/>
    <p:sldId id="266" r:id="rId8"/>
    <p:sldId id="263" r:id="rId9"/>
    <p:sldId id="265" r:id="rId10"/>
    <p:sldId id="268" r:id="rId11"/>
    <p:sldId id="267" r:id="rId12"/>
    <p:sldId id="269" r:id="rId13"/>
    <p:sldId id="270" r:id="rId14"/>
    <p:sldId id="259" r:id="rId15"/>
    <p:sldId id="258" r:id="rId16"/>
    <p:sldId id="272" r:id="rId17"/>
    <p:sldId id="325" r:id="rId18"/>
    <p:sldId id="323" r:id="rId19"/>
    <p:sldId id="284" r:id="rId20"/>
    <p:sldId id="301" r:id="rId21"/>
    <p:sldId id="302" r:id="rId22"/>
    <p:sldId id="303" r:id="rId23"/>
    <p:sldId id="304" r:id="rId24"/>
    <p:sldId id="305" r:id="rId25"/>
    <p:sldId id="306" r:id="rId26"/>
    <p:sldId id="307" r:id="rId27"/>
    <p:sldId id="271" r:id="rId28"/>
    <p:sldId id="308" r:id="rId29"/>
    <p:sldId id="310" r:id="rId30"/>
    <p:sldId id="309" r:id="rId31"/>
    <p:sldId id="311" r:id="rId32"/>
    <p:sldId id="312" r:id="rId33"/>
    <p:sldId id="313" r:id="rId34"/>
    <p:sldId id="315" r:id="rId35"/>
    <p:sldId id="324" r:id="rId36"/>
    <p:sldId id="317" r:id="rId37"/>
    <p:sldId id="273" r:id="rId38"/>
    <p:sldId id="319" r:id="rId39"/>
    <p:sldId id="320" r:id="rId40"/>
    <p:sldId id="321" r:id="rId41"/>
    <p:sldId id="322" r:id="rId42"/>
    <p:sldId id="274" r:id="rId43"/>
    <p:sldId id="276" r:id="rId44"/>
    <p:sldId id="277" r:id="rId45"/>
    <p:sldId id="282" r:id="rId46"/>
    <p:sldId id="283" r:id="rId47"/>
    <p:sldId id="281" r:id="rId48"/>
    <p:sldId id="326" r:id="rId49"/>
    <p:sldId id="328" r:id="rId50"/>
    <p:sldId id="327"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9/25/2012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jpeg"/><Relationship Id="rId1" Type="http://schemas.openxmlformats.org/officeDocument/2006/relationships/slideLayout" Target="../slideLayouts/slideLayout4.xml"/><Relationship Id="rId4" Type="http://schemas.openxmlformats.org/officeDocument/2006/relationships/image" Target="../media/image21.png"/></Relationships>
</file>

<file path=ppt/slides/_rels/slide3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jpeg"/><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jpeg"/><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jpeg"/><Relationship Id="rId1" Type="http://schemas.openxmlformats.org/officeDocument/2006/relationships/slideLayout" Target="../slideLayouts/slideLayout4.xml"/><Relationship Id="rId4" Type="http://schemas.openxmlformats.org/officeDocument/2006/relationships/image" Target="../media/image29.png"/></Relationships>
</file>

<file path=ppt/slides/_rels/slide44.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jpeg"/><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 Id="rId4" Type="http://schemas.openxmlformats.org/officeDocument/2006/relationships/image" Target="../media/image35.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jpeg"/><Relationship Id="rId1" Type="http://schemas.openxmlformats.org/officeDocument/2006/relationships/slideLayout" Target="../slideLayouts/slideLayout4.xml"/><Relationship Id="rId4" Type="http://schemas.openxmlformats.org/officeDocument/2006/relationships/image" Target="../media/image38.png"/></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dirty="0" smtClean="0">
                <a:cs typeface="B Nazanin" pitchFamily="2" charset="-78"/>
              </a:rPr>
              <a:t>تاریخ ریاضی </a:t>
            </a:r>
            <a:endParaRPr lang="en-US" dirty="0">
              <a:cs typeface="B Nazanin" pitchFamily="2" charset="-78"/>
            </a:endParaRPr>
          </a:p>
        </p:txBody>
      </p:sp>
      <p:sp>
        <p:nvSpPr>
          <p:cNvPr id="3" name="Subtitle 2"/>
          <p:cNvSpPr>
            <a:spLocks noGrp="1"/>
          </p:cNvSpPr>
          <p:nvPr>
            <p:ph type="subTitle" idx="1"/>
          </p:nvPr>
        </p:nvSpPr>
        <p:spPr/>
        <p:txBody>
          <a:bodyPr/>
          <a:lstStyle/>
          <a:p>
            <a:r>
              <a:rPr lang="fa-IR" b="1" dirty="0" smtClean="0">
                <a:solidFill>
                  <a:schemeClr val="tx1"/>
                </a:solidFill>
              </a:rPr>
              <a:t>جلسه دوم</a:t>
            </a:r>
            <a:endParaRPr lang="en-US"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2438400" y="1066800"/>
            <a:ext cx="4114800" cy="3886200"/>
            <a:chOff x="5040" y="1440"/>
            <a:chExt cx="4680" cy="3780"/>
          </a:xfrm>
        </p:grpSpPr>
        <p:sp>
          <p:nvSpPr>
            <p:cNvPr id="26627" name="Oval 3"/>
            <p:cNvSpPr>
              <a:spLocks noChangeArrowheads="1"/>
            </p:cNvSpPr>
            <p:nvPr/>
          </p:nvSpPr>
          <p:spPr bwMode="auto">
            <a:xfrm>
              <a:off x="8100" y="48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28" name="Oval 4"/>
            <p:cNvSpPr>
              <a:spLocks noChangeArrowheads="1"/>
            </p:cNvSpPr>
            <p:nvPr/>
          </p:nvSpPr>
          <p:spPr bwMode="auto">
            <a:xfrm>
              <a:off x="5040" y="21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29" name="Oval 5"/>
            <p:cNvSpPr>
              <a:spLocks noChangeArrowheads="1"/>
            </p:cNvSpPr>
            <p:nvPr/>
          </p:nvSpPr>
          <p:spPr bwMode="auto">
            <a:xfrm>
              <a:off x="8280" y="14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630" name="Oval 6"/>
            <p:cNvSpPr>
              <a:spLocks noChangeArrowheads="1"/>
            </p:cNvSpPr>
            <p:nvPr/>
          </p:nvSpPr>
          <p:spPr bwMode="auto">
            <a:xfrm>
              <a:off x="9360" y="34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5602" name="Group 2"/>
          <p:cNvGrpSpPr>
            <a:grpSpLocks/>
          </p:cNvGrpSpPr>
          <p:nvPr/>
        </p:nvGrpSpPr>
        <p:grpSpPr bwMode="auto">
          <a:xfrm>
            <a:off x="1905000" y="838200"/>
            <a:ext cx="4876800" cy="4648200"/>
            <a:chOff x="5040" y="1440"/>
            <a:chExt cx="4680" cy="3780"/>
          </a:xfrm>
        </p:grpSpPr>
        <p:sp>
          <p:nvSpPr>
            <p:cNvPr id="25603" name="Oval 3"/>
            <p:cNvSpPr>
              <a:spLocks noChangeArrowheads="1"/>
            </p:cNvSpPr>
            <p:nvPr/>
          </p:nvSpPr>
          <p:spPr bwMode="auto">
            <a:xfrm>
              <a:off x="8100" y="48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4" name="Oval 4"/>
            <p:cNvSpPr>
              <a:spLocks noChangeArrowheads="1"/>
            </p:cNvSpPr>
            <p:nvPr/>
          </p:nvSpPr>
          <p:spPr bwMode="auto">
            <a:xfrm>
              <a:off x="6120" y="30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5" name="Oval 5"/>
            <p:cNvSpPr>
              <a:spLocks noChangeArrowheads="1"/>
            </p:cNvSpPr>
            <p:nvPr/>
          </p:nvSpPr>
          <p:spPr bwMode="auto">
            <a:xfrm>
              <a:off x="7740" y="23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6" name="Oval 6"/>
            <p:cNvSpPr>
              <a:spLocks noChangeArrowheads="1"/>
            </p:cNvSpPr>
            <p:nvPr/>
          </p:nvSpPr>
          <p:spPr bwMode="auto">
            <a:xfrm>
              <a:off x="5040" y="21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7" name="Oval 7"/>
            <p:cNvSpPr>
              <a:spLocks noChangeArrowheads="1"/>
            </p:cNvSpPr>
            <p:nvPr/>
          </p:nvSpPr>
          <p:spPr bwMode="auto">
            <a:xfrm>
              <a:off x="8280" y="14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8" name="Oval 8"/>
            <p:cNvSpPr>
              <a:spLocks noChangeArrowheads="1"/>
            </p:cNvSpPr>
            <p:nvPr/>
          </p:nvSpPr>
          <p:spPr bwMode="auto">
            <a:xfrm>
              <a:off x="9360" y="34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09" name="Oval 9"/>
            <p:cNvSpPr>
              <a:spLocks noChangeArrowheads="1"/>
            </p:cNvSpPr>
            <p:nvPr/>
          </p:nvSpPr>
          <p:spPr bwMode="auto">
            <a:xfrm>
              <a:off x="5040" y="41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2133600" y="990600"/>
            <a:ext cx="4724400" cy="4267200"/>
            <a:chOff x="4320" y="1440"/>
            <a:chExt cx="5400" cy="3960"/>
          </a:xfrm>
        </p:grpSpPr>
        <p:sp>
          <p:nvSpPr>
            <p:cNvPr id="27651" name="Oval 3"/>
            <p:cNvSpPr>
              <a:spLocks noChangeArrowheads="1"/>
            </p:cNvSpPr>
            <p:nvPr/>
          </p:nvSpPr>
          <p:spPr bwMode="auto">
            <a:xfrm>
              <a:off x="8100" y="48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2" name="Oval 4"/>
            <p:cNvSpPr>
              <a:spLocks noChangeArrowheads="1"/>
            </p:cNvSpPr>
            <p:nvPr/>
          </p:nvSpPr>
          <p:spPr bwMode="auto">
            <a:xfrm>
              <a:off x="5040" y="21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3" name="Oval 5"/>
            <p:cNvSpPr>
              <a:spLocks noChangeArrowheads="1"/>
            </p:cNvSpPr>
            <p:nvPr/>
          </p:nvSpPr>
          <p:spPr bwMode="auto">
            <a:xfrm>
              <a:off x="8280" y="14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4" name="Oval 6"/>
            <p:cNvSpPr>
              <a:spLocks noChangeArrowheads="1"/>
            </p:cNvSpPr>
            <p:nvPr/>
          </p:nvSpPr>
          <p:spPr bwMode="auto">
            <a:xfrm>
              <a:off x="9360" y="34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5" name="Oval 7"/>
            <p:cNvSpPr>
              <a:spLocks noChangeArrowheads="1"/>
            </p:cNvSpPr>
            <p:nvPr/>
          </p:nvSpPr>
          <p:spPr bwMode="auto">
            <a:xfrm>
              <a:off x="6840" y="25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6" name="Oval 8"/>
            <p:cNvSpPr>
              <a:spLocks noChangeArrowheads="1"/>
            </p:cNvSpPr>
            <p:nvPr/>
          </p:nvSpPr>
          <p:spPr bwMode="auto">
            <a:xfrm>
              <a:off x="5760" y="378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7" name="Oval 9"/>
            <p:cNvSpPr>
              <a:spLocks noChangeArrowheads="1"/>
            </p:cNvSpPr>
            <p:nvPr/>
          </p:nvSpPr>
          <p:spPr bwMode="auto">
            <a:xfrm>
              <a:off x="5580" y="50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8" name="Oval 10"/>
            <p:cNvSpPr>
              <a:spLocks noChangeArrowheads="1"/>
            </p:cNvSpPr>
            <p:nvPr/>
          </p:nvSpPr>
          <p:spPr bwMode="auto">
            <a:xfrm>
              <a:off x="7920" y="288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59" name="Oval 11"/>
            <p:cNvSpPr>
              <a:spLocks noChangeArrowheads="1"/>
            </p:cNvSpPr>
            <p:nvPr/>
          </p:nvSpPr>
          <p:spPr bwMode="auto">
            <a:xfrm>
              <a:off x="4320" y="30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660" name="Oval 12"/>
            <p:cNvSpPr>
              <a:spLocks noChangeArrowheads="1"/>
            </p:cNvSpPr>
            <p:nvPr/>
          </p:nvSpPr>
          <p:spPr bwMode="auto">
            <a:xfrm>
              <a:off x="6840" y="360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4525963"/>
          </a:xfrm>
        </p:spPr>
        <p:txBody>
          <a:bodyPr>
            <a:normAutofit lnSpcReduction="10000"/>
          </a:bodyPr>
          <a:lstStyle/>
          <a:p>
            <a:pPr algn="just" rtl="1"/>
            <a:r>
              <a:rPr lang="fa-IR" b="1" dirty="0" smtClean="0">
                <a:cs typeface="B Nazanin" pitchFamily="2" charset="-78"/>
              </a:rPr>
              <a:t>از مردمی که با الفبای حساب آشنا نباشند،‌چندان نمی‌توان انتظار داشت که ریاضیات را پیش ببرند. در واقع تاریخ از این لحاظ جای شگفتی برای ما نمی‌گذارد. در هیچ‌یک از تمدن‌هایی که بر تمدن کنونی ما تاثیر گذار بودند، حد دانش ریاضی پایین‌تر از اروپای سده‌های میانی نبود؛ به‌طوری که از سال 500 تا 1400 م هیچ ریاضیدان نام‌آوری در سراسر عالم مسیحی ظهور نکرد...بالاترین مرحله در برخی از دانشگاه‌ها این قضیه بسیار ابتدایی بود که زوایای دو ساق یک مثلث متساوی‌الساقین با هم برابرند.  (موریس کلاین)</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Asghari\History\SHERLO~1.bmp"/>
          <p:cNvPicPr>
            <a:picLocks noChangeAspect="1" noChangeArrowheads="1"/>
          </p:cNvPicPr>
          <p:nvPr/>
        </p:nvPicPr>
        <p:blipFill>
          <a:blip r:embed="rId2"/>
          <a:srcRect/>
          <a:stretch>
            <a:fillRect/>
          </a:stretch>
        </p:blipFill>
        <p:spPr bwMode="auto">
          <a:xfrm>
            <a:off x="2619213" y="1828800"/>
            <a:ext cx="3347633" cy="2743200"/>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D:\Asghari\History\mayan.gif"/>
          <p:cNvPicPr>
            <a:picLocks noChangeAspect="1" noChangeArrowheads="1"/>
          </p:cNvPicPr>
          <p:nvPr/>
        </p:nvPicPr>
        <p:blipFill>
          <a:blip r:embed="rId2"/>
          <a:srcRect/>
          <a:stretch>
            <a:fillRect/>
          </a:stretch>
        </p:blipFill>
        <p:spPr bwMode="auto">
          <a:xfrm>
            <a:off x="2028825" y="100013"/>
            <a:ext cx="5086350" cy="6657975"/>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فرایند-شی</a:t>
            </a:r>
            <a:endParaRPr lang="en-US" dirty="0"/>
          </a:p>
        </p:txBody>
      </p:sp>
      <p:sp>
        <p:nvSpPr>
          <p:cNvPr id="4" name="Content Placeholder 3"/>
          <p:cNvSpPr>
            <a:spLocks noGrp="1"/>
          </p:cNvSpPr>
          <p:nvPr>
            <p:ph sz="half" idx="2"/>
          </p:nvPr>
        </p:nvSpPr>
        <p:spPr>
          <a:xfrm>
            <a:off x="3810000" y="1600200"/>
            <a:ext cx="4876800" cy="4525963"/>
          </a:xfrm>
        </p:spPr>
        <p:txBody>
          <a:bodyPr>
            <a:noAutofit/>
          </a:bodyPr>
          <a:lstStyle/>
          <a:p>
            <a:pPr algn="just" rtl="1"/>
            <a:r>
              <a:rPr lang="fa-IR" sz="2400" b="1" dirty="0" smtClean="0">
                <a:cs typeface="B Nazanin" pitchFamily="2" charset="-78"/>
              </a:rPr>
              <a:t>یادم میاد وقتی کلاس پنجم بودم یهو و در کمال تعجب متوجه شدم نتیجه تقسیم 134 بر 29، 29 ⁄ 134 است. عجب وسیله زحمت کم کن شگفت انگیزی! برای من« 134تقسیم بر 29» کار شاق و پر زحمتی بود، درحالیکه 29 ⁄ 134یک شی بود که کاری لازم نداشت. با هیجان و دوان دوان نزد پدرم رفتم تا </a:t>
            </a:r>
            <a:r>
              <a:rPr lang="fa-IR" sz="2400" b="1" i="1" dirty="0" smtClean="0">
                <a:solidFill>
                  <a:srgbClr val="FF0000"/>
                </a:solidFill>
                <a:cs typeface="B Nazanin" pitchFamily="2" charset="-78"/>
              </a:rPr>
              <a:t>کشف بزرگ خودم </a:t>
            </a:r>
            <a:r>
              <a:rPr lang="fa-IR" sz="2400" b="1" dirty="0" smtClean="0">
                <a:cs typeface="B Nazanin" pitchFamily="2" charset="-78"/>
              </a:rPr>
              <a:t>را به اطلاع او برسانم. او اصلا تعجب نکرد و گفت خب معلومه که </a:t>
            </a:r>
            <a:r>
              <a:rPr lang="en-US" sz="2400" b="1" dirty="0" smtClean="0">
                <a:cs typeface="B Nazanin" pitchFamily="2" charset="-78"/>
              </a:rPr>
              <a:t>b</a:t>
            </a:r>
            <a:r>
              <a:rPr lang="fa-IR" sz="2400" b="1" dirty="0" smtClean="0">
                <a:cs typeface="B Nazanin" pitchFamily="2" charset="-78"/>
              </a:rPr>
              <a:t> ⁄ </a:t>
            </a:r>
            <a:r>
              <a:rPr lang="en-US" sz="2400" b="1" dirty="0" smtClean="0">
                <a:cs typeface="B Nazanin" pitchFamily="2" charset="-78"/>
              </a:rPr>
              <a:t>a</a:t>
            </a:r>
            <a:r>
              <a:rPr lang="fa-IR" sz="2400" b="1" dirty="0" smtClean="0">
                <a:cs typeface="B Nazanin" pitchFamily="2" charset="-78"/>
              </a:rPr>
              <a:t>  و </a:t>
            </a:r>
            <a:r>
              <a:rPr lang="en-US" sz="2400" b="1" dirty="0" smtClean="0">
                <a:cs typeface="B Nazanin" pitchFamily="2" charset="-78"/>
              </a:rPr>
              <a:t>a</a:t>
            </a:r>
            <a:r>
              <a:rPr lang="fa-IR" sz="2400" b="1" dirty="0" smtClean="0">
                <a:cs typeface="B Nazanin" pitchFamily="2" charset="-78"/>
              </a:rPr>
              <a:t> تقسیم بر </a:t>
            </a:r>
            <a:r>
              <a:rPr lang="en-US" sz="2400" b="1" dirty="0" smtClean="0">
                <a:cs typeface="B Nazanin" pitchFamily="2" charset="-78"/>
              </a:rPr>
              <a:t>b</a:t>
            </a:r>
            <a:r>
              <a:rPr lang="fa-IR" sz="2400" b="1" dirty="0" smtClean="0">
                <a:cs typeface="B Nazanin" pitchFamily="2" charset="-78"/>
              </a:rPr>
              <a:t> یک چیز هستند. برای او این فقط یک تغییر کوچک در نماد گذاری بود. (ترستن، 1990) </a:t>
            </a:r>
            <a:endParaRPr lang="en-US" sz="2400" b="1" dirty="0">
              <a:cs typeface="B Nazanin" pitchFamily="2" charset="-78"/>
            </a:endParaRPr>
          </a:p>
        </p:txBody>
      </p:sp>
      <p:pic>
        <p:nvPicPr>
          <p:cNvPr id="1026" name="Picture 2" descr="D:\Asghari\History\thurston.jpg"/>
          <p:cNvPicPr>
            <a:picLocks noGrp="1" noChangeAspect="1" noChangeArrowheads="1"/>
          </p:cNvPicPr>
          <p:nvPr>
            <p:ph sz="half" idx="1"/>
          </p:nvPr>
        </p:nvPicPr>
        <p:blipFill>
          <a:blip r:embed="rId2"/>
          <a:srcRect/>
          <a:stretch>
            <a:fillRect/>
          </a:stretch>
        </p:blipFill>
        <p:spPr bwMode="auto">
          <a:xfrm>
            <a:off x="457200" y="1752600"/>
            <a:ext cx="3241963" cy="3962400"/>
          </a:xfrm>
          <a:prstGeom prst="rect">
            <a:avLst/>
          </a:prstGeom>
          <a:noFill/>
        </p:spPr>
      </p:pic>
      <p:sp>
        <p:nvSpPr>
          <p:cNvPr id="102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819400"/>
            <a:ext cx="8229600" cy="1143000"/>
          </a:xfrm>
        </p:spPr>
        <p:txBody>
          <a:bodyPr>
            <a:normAutofit fontScale="90000"/>
          </a:bodyPr>
          <a:lstStyle/>
          <a:p>
            <a:r>
              <a:rPr lang="ar-SA" sz="9800" b="1" dirty="0" smtClean="0">
                <a:cs typeface="B Nazanin" pitchFamily="2" charset="-78"/>
              </a:rPr>
              <a:t>پفک</a:t>
            </a:r>
            <a:r>
              <a:rPr lang="en-US" dirty="0" smtClean="0"/>
              <a:t/>
            </a:r>
            <a:br>
              <a:rPr lang="en-US" dirty="0" smtClean="0"/>
            </a:b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فرایند-شی</a:t>
            </a:r>
            <a:endParaRPr lang="en-US" dirty="0"/>
          </a:p>
        </p:txBody>
      </p:sp>
      <p:sp>
        <p:nvSpPr>
          <p:cNvPr id="3" name="Content Placeholder 2"/>
          <p:cNvSpPr>
            <a:spLocks noGrp="1"/>
          </p:cNvSpPr>
          <p:nvPr>
            <p:ph idx="1"/>
          </p:nvPr>
        </p:nvSpPr>
        <p:spPr/>
        <p:txBody>
          <a:bodyPr/>
          <a:lstStyle/>
          <a:p>
            <a:pPr algn="just" rtl="1">
              <a:buNone/>
            </a:pPr>
            <a:endParaRPr lang="fa-IR" b="1" dirty="0" smtClean="0">
              <a:cs typeface="B Nazanin" pitchFamily="2" charset="-78"/>
            </a:endParaRPr>
          </a:p>
          <a:p>
            <a:pPr algn="just" rtl="1">
              <a:buNone/>
            </a:pPr>
            <a:endParaRPr lang="fa-IR" b="1" dirty="0" smtClean="0">
              <a:cs typeface="B Nazanin" pitchFamily="2" charset="-78"/>
            </a:endParaRPr>
          </a:p>
          <a:p>
            <a:pPr algn="ctr" rtl="1">
              <a:buNone/>
            </a:pPr>
            <a:r>
              <a:rPr lang="fa-IR" b="1" dirty="0" smtClean="0">
                <a:cs typeface="B Nazanin" pitchFamily="2" charset="-78"/>
              </a:rPr>
              <a:t>5- یعنی پنج‌تا کم کن (فرایند)</a:t>
            </a:r>
          </a:p>
          <a:p>
            <a:pPr algn="ctr" rtl="1">
              <a:buNone/>
            </a:pPr>
            <a:r>
              <a:rPr lang="fa-IR" b="1" dirty="0" smtClean="0">
                <a:cs typeface="B Nazanin" pitchFamily="2" charset="-78"/>
              </a:rPr>
              <a:t>5</a:t>
            </a:r>
            <a:r>
              <a:rPr lang="fa-IR" dirty="0" smtClean="0">
                <a:cs typeface="B Nazanin" pitchFamily="2" charset="-78"/>
              </a:rPr>
              <a:t>– </a:t>
            </a:r>
            <a:r>
              <a:rPr lang="fa-IR" b="1" dirty="0" smtClean="0">
                <a:cs typeface="B Nazanin" pitchFamily="2" charset="-78"/>
              </a:rPr>
              <a:t>یعنی 5- (مفهوم)</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09" name="Picture 61"/>
          <p:cNvPicPr>
            <a:picLocks noChangeAspect="1" noChangeArrowheads="1"/>
          </p:cNvPicPr>
          <p:nvPr/>
        </p:nvPicPr>
        <p:blipFill>
          <a:blip r:embed="rId2"/>
          <a:srcRect/>
          <a:stretch>
            <a:fillRect/>
          </a:stretch>
        </p:blipFill>
        <p:spPr bwMode="auto">
          <a:xfrm>
            <a:off x="914400" y="1447800"/>
            <a:ext cx="7153275" cy="3638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آنچه گذشت...</a:t>
            </a:r>
            <a:endParaRPr lang="en-US" dirty="0">
              <a:cs typeface="B Nazanin" pitchFamily="2" charset="-78"/>
            </a:endParaRPr>
          </a:p>
        </p:txBody>
      </p:sp>
      <p:sp>
        <p:nvSpPr>
          <p:cNvPr id="3" name="Content Placeholder 2"/>
          <p:cNvSpPr>
            <a:spLocks noGrp="1"/>
          </p:cNvSpPr>
          <p:nvPr>
            <p:ph idx="1"/>
          </p:nvPr>
        </p:nvSpPr>
        <p:spPr/>
        <p:txBody>
          <a:bodyPr/>
          <a:lstStyle/>
          <a:p>
            <a:pPr algn="ctr" rtl="1">
              <a:lnSpc>
                <a:spcPct val="200000"/>
              </a:lnSpc>
            </a:pPr>
            <a:endParaRPr lang="fa-IR" b="1" dirty="0" smtClean="0">
              <a:cs typeface="B Nazanin" pitchFamily="2" charset="-78"/>
            </a:endParaRPr>
          </a:p>
          <a:p>
            <a:pPr algn="ctr" rtl="1">
              <a:lnSpc>
                <a:spcPct val="200000"/>
              </a:lnSpc>
            </a:pPr>
            <a:r>
              <a:rPr lang="fa-IR" b="1" dirty="0" smtClean="0">
                <a:cs typeface="B Nazanin" pitchFamily="2" charset="-78"/>
              </a:rPr>
              <a:t>به نظر می رسد که رد پای تاریخ تکامل مفاهیم ریاضی در رشد ذهنی  ما دیده می‌شود. </a:t>
            </a:r>
            <a:endParaRPr lang="en-US"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09" name="Picture 61"/>
          <p:cNvPicPr>
            <a:picLocks noChangeAspect="1" noChangeArrowheads="1"/>
          </p:cNvPicPr>
          <p:nvPr/>
        </p:nvPicPr>
        <p:blipFill>
          <a:blip r:embed="rId2"/>
          <a:srcRect/>
          <a:stretch>
            <a:fillRect/>
          </a:stretch>
        </p:blipFill>
        <p:spPr bwMode="auto">
          <a:xfrm>
            <a:off x="914400" y="1447800"/>
            <a:ext cx="7153275" cy="36385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9153"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286000" y="2057400"/>
            <a:ext cx="4073652" cy="20574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58" name="Picture 2"/>
          <p:cNvPicPr>
            <a:picLocks noChangeAspect="1" noChangeArrowheads="1"/>
          </p:cNvPicPr>
          <p:nvPr/>
        </p:nvPicPr>
        <p:blipFill>
          <a:blip r:embed="rId2"/>
          <a:srcRect/>
          <a:stretch>
            <a:fillRect/>
          </a:stretch>
        </p:blipFill>
        <p:spPr bwMode="auto">
          <a:xfrm>
            <a:off x="928688" y="1514475"/>
            <a:ext cx="7286625" cy="38290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noChangeArrowheads="1"/>
          </p:cNvPicPr>
          <p:nvPr/>
        </p:nvPicPr>
        <p:blipFill>
          <a:blip r:embed="rId2"/>
          <a:srcRect/>
          <a:stretch>
            <a:fillRect/>
          </a:stretch>
        </p:blipFill>
        <p:spPr bwMode="auto">
          <a:xfrm>
            <a:off x="971550" y="1524000"/>
            <a:ext cx="7200900" cy="3810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a:srcRect/>
          <a:stretch>
            <a:fillRect/>
          </a:stretch>
        </p:blipFill>
        <p:spPr bwMode="auto">
          <a:xfrm>
            <a:off x="923925" y="1504950"/>
            <a:ext cx="7296150" cy="38481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2"/>
          <a:srcRect/>
          <a:stretch>
            <a:fillRect/>
          </a:stretch>
        </p:blipFill>
        <p:spPr bwMode="auto">
          <a:xfrm>
            <a:off x="971550" y="1543050"/>
            <a:ext cx="7200900" cy="37719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2" descr="D:\Asghari\History\75px-Yin_and_Yang_svg.png"/>
          <p:cNvPicPr>
            <a:picLocks noChangeAspect="1" noChangeArrowheads="1"/>
          </p:cNvPicPr>
          <p:nvPr/>
        </p:nvPicPr>
        <p:blipFill>
          <a:blip r:embed="rId2"/>
          <a:srcRect/>
          <a:stretch>
            <a:fillRect/>
          </a:stretch>
        </p:blipFill>
        <p:spPr bwMode="auto">
          <a:xfrm>
            <a:off x="2133601" y="990601"/>
            <a:ext cx="4343400" cy="4343400"/>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Nazanin" pitchFamily="2" charset="-78"/>
              </a:rPr>
              <a:t>برهماگوپتا (هند، 628 م)</a:t>
            </a:r>
            <a:endParaRPr lang="en-US" dirty="0">
              <a:cs typeface="B Nazanin" pitchFamily="2" charset="-78"/>
            </a:endParaRPr>
          </a:p>
        </p:txBody>
      </p:sp>
      <p:sp>
        <p:nvSpPr>
          <p:cNvPr id="3" name="Content Placeholder 2"/>
          <p:cNvSpPr>
            <a:spLocks noGrp="1"/>
          </p:cNvSpPr>
          <p:nvPr>
            <p:ph idx="1"/>
          </p:nvPr>
        </p:nvSpPr>
        <p:spPr/>
        <p:txBody>
          <a:bodyPr/>
          <a:lstStyle/>
          <a:p>
            <a:pPr algn="r" rtl="1"/>
            <a:endParaRPr lang="fa-IR" b="1" dirty="0" smtClean="0">
              <a:cs typeface="B Nazanin" pitchFamily="2" charset="-78"/>
            </a:endParaRPr>
          </a:p>
          <a:p>
            <a:pPr algn="r" rtl="1"/>
            <a:endParaRPr lang="fa-IR" b="1" dirty="0" smtClean="0">
              <a:cs typeface="B Nazanin" pitchFamily="2" charset="-78"/>
            </a:endParaRPr>
          </a:p>
          <a:p>
            <a:pPr algn="ctr" rtl="1"/>
            <a:endParaRPr lang="fa-IR" b="1" dirty="0" smtClean="0">
              <a:cs typeface="B Nazanin" pitchFamily="2" charset="-78"/>
            </a:endParaRPr>
          </a:p>
          <a:p>
            <a:pPr algn="ctr" rtl="1"/>
            <a:r>
              <a:rPr lang="fa-IR" b="1" dirty="0" smtClean="0">
                <a:cs typeface="B Nazanin" pitchFamily="2" charset="-78"/>
              </a:rPr>
              <a:t>قرض کمتر از صفر دارایی است و دارایی کمتر از صفر قرض است. </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René Descartes</a:t>
            </a:r>
            <a:r>
              <a:rPr lang="en-US" dirty="0" smtClean="0"/>
              <a:t> (1596 –</a:t>
            </a:r>
            <a:r>
              <a:rPr lang="en-US" dirty="0" smtClean="0">
                <a:solidFill>
                  <a:srgbClr val="FF0000"/>
                </a:solidFill>
              </a:rPr>
              <a:t>1637</a:t>
            </a:r>
            <a:r>
              <a:rPr lang="en-US" dirty="0" smtClean="0"/>
              <a:t>–1650)</a:t>
            </a:r>
            <a:endParaRPr lang="en-US" dirty="0"/>
          </a:p>
        </p:txBody>
      </p:sp>
      <p:sp>
        <p:nvSpPr>
          <p:cNvPr id="4" name="Content Placeholder 3"/>
          <p:cNvSpPr>
            <a:spLocks noGrp="1"/>
          </p:cNvSpPr>
          <p:nvPr>
            <p:ph sz="half" idx="2"/>
          </p:nvPr>
        </p:nvSpPr>
        <p:spPr/>
        <p:txBody>
          <a:bodyPr/>
          <a:lstStyle/>
          <a:p>
            <a:pPr algn="r" rtl="1">
              <a:buNone/>
            </a:pPr>
            <a:r>
              <a:rPr lang="en-US" dirty="0" smtClean="0"/>
              <a:t> </a:t>
            </a:r>
          </a:p>
          <a:p>
            <a:pPr algn="ctr" rtl="1">
              <a:buNone/>
            </a:pPr>
            <a:endParaRPr lang="en-GB" dirty="0" smtClean="0"/>
          </a:p>
          <a:p>
            <a:pPr algn="ctr" rtl="1">
              <a:buNone/>
            </a:pPr>
            <a:endParaRPr lang="en-GB" dirty="0" smtClean="0"/>
          </a:p>
          <a:p>
            <a:pPr algn="ctr" rtl="1">
              <a:buNone/>
            </a:pPr>
            <a:r>
              <a:rPr lang="en-GB" dirty="0" smtClean="0"/>
              <a:t> </a:t>
            </a:r>
            <a:r>
              <a:rPr lang="en-GB" sz="8000" b="1" dirty="0" smtClean="0"/>
              <a:t>False</a:t>
            </a:r>
            <a:endParaRPr lang="en-US" sz="8000" b="1" dirty="0"/>
          </a:p>
        </p:txBody>
      </p:sp>
      <p:pic>
        <p:nvPicPr>
          <p:cNvPr id="56322" name="Picture 2" descr="D:\Asghari\History\245PX-~1.JPG"/>
          <p:cNvPicPr>
            <a:picLocks noGrp="1" noChangeAspect="1" noChangeArrowheads="1"/>
          </p:cNvPicPr>
          <p:nvPr>
            <p:ph sz="half" idx="1"/>
          </p:nvPr>
        </p:nvPicPr>
        <p:blipFill>
          <a:blip r:embed="rId2"/>
          <a:srcRect/>
          <a:stretch>
            <a:fillRect/>
          </a:stretch>
        </p:blipFill>
        <p:spPr bwMode="auto">
          <a:xfrm>
            <a:off x="920750" y="1958181"/>
            <a:ext cx="3111500" cy="3810000"/>
          </a:xfrm>
          <a:prstGeom prst="rect">
            <a:avLst/>
          </a:prstGeom>
          <a:noFill/>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err="1" smtClean="0"/>
              <a:t>Blaise</a:t>
            </a:r>
            <a:r>
              <a:rPr lang="en-US" b="1" dirty="0" smtClean="0"/>
              <a:t> Pascal</a:t>
            </a:r>
            <a:r>
              <a:rPr lang="en-US" dirty="0" smtClean="0"/>
              <a:t> (1623 –1662)</a:t>
            </a:r>
            <a:endParaRPr lang="en-US" dirty="0"/>
          </a:p>
        </p:txBody>
      </p:sp>
      <p:sp>
        <p:nvSpPr>
          <p:cNvPr id="4" name="Content Placeholder 3"/>
          <p:cNvSpPr>
            <a:spLocks noGrp="1"/>
          </p:cNvSpPr>
          <p:nvPr>
            <p:ph sz="half" idx="2"/>
          </p:nvPr>
        </p:nvSpPr>
        <p:spPr/>
        <p:txBody>
          <a:bodyPr>
            <a:normAutofit/>
          </a:bodyPr>
          <a:lstStyle/>
          <a:p>
            <a:pPr algn="just" rtl="1">
              <a:lnSpc>
                <a:spcPct val="200000"/>
              </a:lnSpc>
              <a:buNone/>
            </a:pPr>
            <a:r>
              <a:rPr lang="fa-IR" sz="3200" b="1" dirty="0" smtClean="0">
                <a:cs typeface="B Nazanin" pitchFamily="2" charset="-78"/>
              </a:rPr>
              <a:t>کدام آدم عاقلی ممکن است نفهمد که اگر ما از </a:t>
            </a:r>
            <a:r>
              <a:rPr lang="fa-IR" sz="3200" b="1" dirty="0" smtClean="0">
                <a:cs typeface="B Nazanin" pitchFamily="2" charset="-78"/>
              </a:rPr>
              <a:t>هیچی، </a:t>
            </a:r>
            <a:r>
              <a:rPr lang="fa-IR" sz="3200" b="1" dirty="0" smtClean="0">
                <a:cs typeface="B Nazanin" pitchFamily="2" charset="-78"/>
              </a:rPr>
              <a:t>چهارتا برداریم، </a:t>
            </a:r>
            <a:r>
              <a:rPr lang="fa-IR" sz="3200" b="1" dirty="0" smtClean="0">
                <a:cs typeface="B Nazanin" pitchFamily="2" charset="-78"/>
              </a:rPr>
              <a:t>هیچی نمی‌ماند</a:t>
            </a:r>
            <a:r>
              <a:rPr lang="fa-IR" sz="3200" b="1" dirty="0" smtClean="0">
                <a:cs typeface="B Nazanin" pitchFamily="2" charset="-78"/>
              </a:rPr>
              <a:t>.  </a:t>
            </a:r>
            <a:endParaRPr lang="en-US" sz="3200" b="1" dirty="0">
              <a:cs typeface="B Nazanin" pitchFamily="2" charset="-78"/>
            </a:endParaRPr>
          </a:p>
        </p:txBody>
      </p:sp>
      <p:pic>
        <p:nvPicPr>
          <p:cNvPr id="52226" name="Picture 2" descr="D:\Asghari\History\220px-Blaise_pascal.jpg"/>
          <p:cNvPicPr>
            <a:picLocks noGrp="1" noChangeAspect="1" noChangeArrowheads="1"/>
          </p:cNvPicPr>
          <p:nvPr>
            <p:ph sz="half" idx="1"/>
          </p:nvPr>
        </p:nvPicPr>
        <p:blipFill>
          <a:blip r:embed="rId2"/>
          <a:srcRect/>
          <a:stretch>
            <a:fillRect/>
          </a:stretch>
        </p:blipFill>
        <p:spPr bwMode="auto">
          <a:xfrm>
            <a:off x="838200" y="2057400"/>
            <a:ext cx="3124269" cy="3266281"/>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US" dirty="0"/>
          </a:p>
        </p:txBody>
      </p:sp>
      <p:sp>
        <p:nvSpPr>
          <p:cNvPr id="3" name="Subtitle 2"/>
          <p:cNvSpPr>
            <a:spLocks noGrp="1"/>
          </p:cNvSpPr>
          <p:nvPr>
            <p:ph type="subTitle" idx="1"/>
          </p:nvPr>
        </p:nvSpPr>
        <p:spPr/>
        <p:txBody>
          <a:bodyPr/>
          <a:lstStyle/>
          <a:p>
            <a:endParaRPr lang="en-US"/>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67000" y="2209800"/>
            <a:ext cx="3863340" cy="9906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Times New Roman" pitchFamily="18" charset="0"/>
                <a:cs typeface="Times New Roman" pitchFamily="18" charset="0"/>
              </a:rPr>
              <a:t>Augustus De Morgan</a:t>
            </a:r>
            <a:r>
              <a:rPr lang="en-US" sz="3600" dirty="0" smtClean="0">
                <a:latin typeface="Times New Roman" pitchFamily="18" charset="0"/>
                <a:cs typeface="Times New Roman" pitchFamily="18" charset="0"/>
              </a:rPr>
              <a:t> </a:t>
            </a:r>
            <a:r>
              <a:rPr lang="en-US" sz="3600" dirty="0" smtClean="0"/>
              <a:t>(1806–</a:t>
            </a:r>
            <a:r>
              <a:rPr lang="en-US" sz="3600" dirty="0" smtClean="0">
                <a:solidFill>
                  <a:srgbClr val="FF0000"/>
                </a:solidFill>
              </a:rPr>
              <a:t>1830</a:t>
            </a:r>
            <a:r>
              <a:rPr lang="en-US" sz="3600" dirty="0" smtClean="0"/>
              <a:t> –</a:t>
            </a:r>
            <a:r>
              <a:rPr lang="en-US" sz="3600" dirty="0" smtClean="0">
                <a:latin typeface="Times New Roman" pitchFamily="18" charset="0"/>
                <a:cs typeface="Times New Roman" pitchFamily="18" charset="0"/>
              </a:rPr>
              <a:t>1871)</a:t>
            </a:r>
            <a:endParaRPr lang="en-US" sz="3600" dirty="0">
              <a:latin typeface="Times New Roman" pitchFamily="18" charset="0"/>
              <a:cs typeface="Times New Roman" pitchFamily="18" charset="0"/>
            </a:endParaRPr>
          </a:p>
        </p:txBody>
      </p:sp>
      <p:sp>
        <p:nvSpPr>
          <p:cNvPr id="4" name="Content Placeholder 3"/>
          <p:cNvSpPr>
            <a:spLocks noGrp="1"/>
          </p:cNvSpPr>
          <p:nvPr>
            <p:ph sz="half" idx="2"/>
          </p:nvPr>
        </p:nvSpPr>
        <p:spPr/>
        <p:txBody>
          <a:bodyPr/>
          <a:lstStyle/>
          <a:p>
            <a:pPr algn="just" rtl="1">
              <a:lnSpc>
                <a:spcPct val="200000"/>
              </a:lnSpc>
              <a:buNone/>
            </a:pPr>
            <a:r>
              <a:rPr lang="en-US" b="1" dirty="0" smtClean="0">
                <a:cs typeface="B Nazanin" pitchFamily="2" charset="-78"/>
              </a:rPr>
              <a:t> </a:t>
            </a:r>
            <a:r>
              <a:rPr lang="en-GB" b="1" dirty="0" smtClean="0">
                <a:cs typeface="B Nazanin" pitchFamily="2" charset="-78"/>
              </a:rPr>
              <a:t>3-8 </a:t>
            </a:r>
            <a:r>
              <a:rPr lang="fa-IR" b="1" dirty="0" smtClean="0">
                <a:cs typeface="B Nazanin" pitchFamily="2" charset="-78"/>
              </a:rPr>
              <a:t>یک ناممکن است، چنین چیزی نیازمند این است که شما از 3 چیزی بیشتر از آنچه در آن است بردارید؛ که این مهمل است.   </a:t>
            </a:r>
            <a:endParaRPr lang="en-US" b="1" dirty="0">
              <a:cs typeface="B Nazanin" pitchFamily="2" charset="-78"/>
            </a:endParaRPr>
          </a:p>
        </p:txBody>
      </p:sp>
      <p:pic>
        <p:nvPicPr>
          <p:cNvPr id="51202" name="Picture 2" descr="D:\Asghari\History\200px-De_Morgan_Augustus.jpg"/>
          <p:cNvPicPr>
            <a:picLocks noGrp="1" noChangeAspect="1" noChangeArrowheads="1"/>
          </p:cNvPicPr>
          <p:nvPr>
            <p:ph sz="half" idx="1"/>
          </p:nvPr>
        </p:nvPicPr>
        <p:blipFill>
          <a:blip r:embed="rId2"/>
          <a:srcRect/>
          <a:stretch>
            <a:fillRect/>
          </a:stretch>
        </p:blipFill>
        <p:spPr bwMode="auto">
          <a:xfrm>
            <a:off x="1066799" y="2122200"/>
            <a:ext cx="2909149" cy="3592799"/>
          </a:xfrm>
          <a:prstGeom prst="rect">
            <a:avLst/>
          </a:prstGeom>
          <a:noFill/>
        </p:spPr>
      </p:pic>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Augustus De Morgan</a:t>
            </a:r>
            <a:endParaRPr lang="en-US" dirty="0"/>
          </a:p>
        </p:txBody>
      </p:sp>
      <p:sp>
        <p:nvSpPr>
          <p:cNvPr id="3" name="Content Placeholder 2"/>
          <p:cNvSpPr>
            <a:spLocks noGrp="1"/>
          </p:cNvSpPr>
          <p:nvPr>
            <p:ph idx="1"/>
          </p:nvPr>
        </p:nvSpPr>
        <p:spPr/>
        <p:txBody>
          <a:bodyPr/>
          <a:lstStyle/>
          <a:p>
            <a:pPr algn="just" rtl="1">
              <a:lnSpc>
                <a:spcPct val="150000"/>
              </a:lnSpc>
              <a:buNone/>
            </a:pPr>
            <a:endParaRPr lang="fa-IR" b="1" dirty="0" smtClean="0">
              <a:cs typeface="B Nazanin" pitchFamily="2" charset="-78"/>
            </a:endParaRPr>
          </a:p>
          <a:p>
            <a:pPr algn="just" rtl="1">
              <a:lnSpc>
                <a:spcPct val="150000"/>
              </a:lnSpc>
              <a:buNone/>
            </a:pPr>
            <a:endParaRPr lang="fa-IR" b="1" dirty="0" smtClean="0">
              <a:cs typeface="B Nazanin" pitchFamily="2" charset="-78"/>
            </a:endParaRPr>
          </a:p>
          <a:p>
            <a:pPr algn="just" rtl="1">
              <a:lnSpc>
                <a:spcPct val="150000"/>
              </a:lnSpc>
              <a:buNone/>
            </a:pPr>
            <a:r>
              <a:rPr lang="fa-IR" b="1" dirty="0" smtClean="0">
                <a:cs typeface="B Nazanin" pitchFamily="2" charset="-78"/>
              </a:rPr>
              <a:t>پدری 56 ساله و پسر او 29 ساله است. در چه سالی سن پدر دو برابر سن پسر است. </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590800"/>
            <a:ext cx="7772400" cy="1470025"/>
          </a:xfrm>
        </p:spPr>
        <p:txBody>
          <a:bodyPr>
            <a:normAutofit fontScale="90000"/>
          </a:bodyPr>
          <a:lstStyle/>
          <a:p>
            <a:r>
              <a:rPr lang="fa-IR" b="1" dirty="0" smtClean="0">
                <a:cs typeface="B Nazanin" pitchFamily="2" charset="-78"/>
              </a:rPr>
              <a:t>که البته مهمل است. این نشان می‌دهد که ما در صورت بندی مساله اشتباه کرده‌ایم.</a:t>
            </a:r>
            <a:endParaRPr lang="en-US" b="1" dirty="0">
              <a:cs typeface="B Nazanin" pitchFamily="2" charset="-78"/>
            </a:endParaRPr>
          </a:p>
        </p:txBody>
      </p:sp>
      <p:sp>
        <p:nvSpPr>
          <p:cNvPr id="5325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324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905000" y="1447800"/>
            <a:ext cx="5547360" cy="533400"/>
          </a:xfrm>
          <a:prstGeom prst="rect">
            <a:avLst/>
          </a:prstGeom>
          <a:noFill/>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52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219200" y="2743200"/>
            <a:ext cx="6379845" cy="647700"/>
          </a:xfrm>
          <a:prstGeom prst="rect">
            <a:avLst/>
          </a:prstGeom>
          <a:noFill/>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John Wallis (1616–</a:t>
            </a:r>
            <a:r>
              <a:rPr lang="fa-IR" b="1" dirty="0" smtClean="0">
                <a:solidFill>
                  <a:srgbClr val="FF0000"/>
                </a:solidFill>
              </a:rPr>
              <a:t>1656</a:t>
            </a:r>
            <a:r>
              <a:rPr lang="en-US" b="1" dirty="0" smtClean="0"/>
              <a:t>–1703)</a:t>
            </a:r>
            <a:endParaRPr lang="en-US" dirty="0"/>
          </a:p>
        </p:txBody>
      </p:sp>
      <p:sp>
        <p:nvSpPr>
          <p:cNvPr id="4" name="Content Placeholder 3"/>
          <p:cNvSpPr>
            <a:spLocks noGrp="1"/>
          </p:cNvSpPr>
          <p:nvPr>
            <p:ph sz="half" idx="2"/>
          </p:nvPr>
        </p:nvSpPr>
        <p:spPr>
          <a:xfrm>
            <a:off x="4343400" y="1600200"/>
            <a:ext cx="4343400" cy="4525963"/>
          </a:xfrm>
        </p:spPr>
        <p:txBody>
          <a:bodyPr/>
          <a:lstStyle/>
          <a:p>
            <a:pPr>
              <a:buNone/>
            </a:pPr>
            <a:endParaRPr lang="fa-IR" dirty="0" smtClean="0"/>
          </a:p>
          <a:p>
            <a:pPr>
              <a:buNone/>
            </a:pPr>
            <a:endParaRPr lang="fa-IR" dirty="0" smtClean="0"/>
          </a:p>
          <a:p>
            <a:pPr>
              <a:buNone/>
            </a:pPr>
            <a:endParaRPr lang="fa-IR" dirty="0" smtClean="0"/>
          </a:p>
          <a:p>
            <a:pPr>
              <a:buNone/>
            </a:pPr>
            <a:endParaRPr lang="fa-IR" dirty="0" smtClean="0"/>
          </a:p>
          <a:p>
            <a:pPr>
              <a:buNone/>
            </a:pPr>
            <a:endParaRPr lang="en-US" dirty="0"/>
          </a:p>
        </p:txBody>
      </p:sp>
      <p:pic>
        <p:nvPicPr>
          <p:cNvPr id="35842" name="Picture 2" descr="D:\Asghari\History\200px-John_Wallis_by_Sir_Godfrey_Kneller,_Bt.jpg"/>
          <p:cNvPicPr>
            <a:picLocks noGrp="1" noChangeAspect="1" noChangeArrowheads="1"/>
          </p:cNvPicPr>
          <p:nvPr>
            <p:ph sz="half" idx="1"/>
          </p:nvPr>
        </p:nvPicPr>
        <p:blipFill>
          <a:blip r:embed="rId2"/>
          <a:srcRect/>
          <a:stretch>
            <a:fillRect/>
          </a:stretch>
        </p:blipFill>
        <p:spPr bwMode="auto">
          <a:xfrm>
            <a:off x="858169" y="1905000"/>
            <a:ext cx="2888331" cy="3494881"/>
          </a:xfrm>
          <a:prstGeom prst="rect">
            <a:avLst/>
          </a:prstGeom>
          <a:noFill/>
        </p:spPr>
      </p:pic>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19800" y="2209800"/>
            <a:ext cx="762000" cy="1270000"/>
          </a:xfrm>
          <a:prstGeom prst="rect">
            <a:avLst/>
          </a:prstGeom>
          <a:noFill/>
        </p:spPr>
      </p:pic>
      <p:sp>
        <p:nvSpPr>
          <p:cNvPr id="3584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5845"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5105400" y="3810000"/>
            <a:ext cx="3069167" cy="762000"/>
          </a:xfrm>
          <a:prstGeom prst="rect">
            <a:avLst/>
          </a:prstGeom>
          <a:noFill/>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p:txBody>
          <a:bodyPr>
            <a:normAutofit fontScale="70000" lnSpcReduction="20000"/>
          </a:bodyPr>
          <a:lstStyle/>
          <a:p>
            <a:pPr algn="just" rtl="1">
              <a:buNone/>
            </a:pPr>
            <a:r>
              <a:rPr lang="ar-SA" dirty="0" smtClean="0"/>
              <a:t>اما غیر ممکن است که هر نوع کمیتی بتواند منفی باشد. چون ممکن نیست کمیتی کمتر از هیچی باشد،‌یا عددی کمتر از هیچ باشد. اما آنها غیر مفید یا مهمل نیستند وقتی که به درستی فهمیده شوند. در کاربردهای فیزیکی مثل علامت + می توانند به درد بخور باشند به شرطی که با حسی مخالف تعبیر شوند. فرض کنید مردی از نقطه </a:t>
            </a:r>
            <a:r>
              <a:rPr lang="en-US" dirty="0" smtClean="0"/>
              <a:t>A </a:t>
            </a:r>
            <a:r>
              <a:rPr lang="fa-IR" dirty="0" smtClean="0"/>
              <a:t> ،‌ 5 یارد به جلو و به نقطه  </a:t>
            </a:r>
            <a:r>
              <a:rPr lang="en-US" dirty="0" smtClean="0"/>
              <a:t>B </a:t>
            </a:r>
            <a:r>
              <a:rPr lang="fa-IR" dirty="0" smtClean="0"/>
              <a:t>رفته است، سپس 8 یارد به عقب و به نقطه </a:t>
            </a:r>
            <a:r>
              <a:rPr lang="en-US" dirty="0" smtClean="0"/>
              <a:t>D </a:t>
            </a:r>
            <a:r>
              <a:rPr lang="fa-IR" dirty="0" smtClean="0"/>
              <a:t> رفته است .</a:t>
            </a:r>
            <a:r>
              <a:rPr lang="ar-SA" dirty="0" smtClean="0"/>
              <a:t>اگر پرسیده شود وقتی به </a:t>
            </a:r>
            <a:r>
              <a:rPr lang="en-US" dirty="0" smtClean="0"/>
              <a:t>D </a:t>
            </a:r>
            <a:r>
              <a:rPr lang="ar-SA" dirty="0" smtClean="0"/>
              <a:t>رسید چقدر به جلو رفته است،‌من می گویم </a:t>
            </a:r>
            <a:r>
              <a:rPr lang="fa-IR" dirty="0" smtClean="0"/>
              <a:t>3</a:t>
            </a:r>
            <a:r>
              <a:rPr lang="ar-SA" dirty="0" smtClean="0"/>
              <a:t>- یارد ،‌چون </a:t>
            </a:r>
            <a:r>
              <a:rPr lang="fa-IR" dirty="0" smtClean="0"/>
              <a:t>3-=8-5</a:t>
            </a:r>
            <a:r>
              <a:rPr lang="ar-SA" dirty="0" smtClean="0"/>
              <a:t>. این یعنی سه یارد کمتر از صفر به جلو رفته است. اگر درست صحبت کنیم ،‌این بی معنی است. اما اگر بگوییم،‌سه یارد از </a:t>
            </a:r>
            <a:r>
              <a:rPr lang="en-US" dirty="0" smtClean="0"/>
              <a:t>A  </a:t>
            </a:r>
            <a:r>
              <a:rPr lang="fa-IR" dirty="0" smtClean="0"/>
              <a:t> </a:t>
            </a:r>
            <a:r>
              <a:rPr lang="ar-SA" dirty="0" smtClean="0"/>
              <a:t>به عقب رفته درست می شود. .. پس </a:t>
            </a:r>
            <a:r>
              <a:rPr lang="fa-IR" dirty="0" smtClean="0"/>
              <a:t>3</a:t>
            </a:r>
            <a:r>
              <a:rPr lang="ar-SA" dirty="0" smtClean="0"/>
              <a:t>+ یعنی 3 یارد به جلو، </a:t>
            </a:r>
            <a:r>
              <a:rPr lang="fa-IR" dirty="0" smtClean="0"/>
              <a:t>3</a:t>
            </a:r>
            <a:r>
              <a:rPr lang="ar-SA" dirty="0" smtClean="0"/>
              <a:t>- یعنی 3 یارد به عقب. </a:t>
            </a:r>
            <a:endParaRPr lang="en-US" dirty="0" smtClean="0"/>
          </a:p>
          <a:p>
            <a:pPr>
              <a:buNone/>
            </a:pPr>
            <a:endParaRPr lang="en-US" dirty="0"/>
          </a:p>
        </p:txBody>
      </p:sp>
      <p:pic>
        <p:nvPicPr>
          <p:cNvPr id="1026" name="Picture 2"/>
          <p:cNvPicPr>
            <a:picLocks noGrp="1" noChangeAspect="1" noChangeArrowheads="1"/>
          </p:cNvPicPr>
          <p:nvPr>
            <p:ph sz="half" idx="1"/>
          </p:nvPr>
        </p:nvPicPr>
        <p:blipFill>
          <a:blip r:embed="rId2"/>
          <a:srcRect/>
          <a:stretch>
            <a:fillRect/>
          </a:stretch>
        </p:blipFill>
        <p:spPr bwMode="auto">
          <a:xfrm>
            <a:off x="914400" y="1676400"/>
            <a:ext cx="3454247" cy="4039240"/>
          </a:xfrm>
          <a:prstGeom prst="rect">
            <a:avLst/>
          </a:prstGeom>
          <a:noFill/>
          <a:ln w="9525">
            <a:noFill/>
            <a:miter lim="800000"/>
            <a:headEnd/>
            <a:tailEnd/>
          </a:ln>
          <a:effectLst/>
        </p:spPr>
      </p:pic>
      <p:pic>
        <p:nvPicPr>
          <p:cNvPr id="1030" name="Picture 6"/>
          <p:cNvPicPr>
            <a:picLocks noChangeAspect="1" noChangeArrowheads="1"/>
          </p:cNvPicPr>
          <p:nvPr/>
        </p:nvPicPr>
        <p:blipFill>
          <a:blip r:embed="rId3"/>
          <a:srcRect/>
          <a:stretch>
            <a:fillRect/>
          </a:stretch>
        </p:blipFill>
        <p:spPr bwMode="auto">
          <a:xfrm>
            <a:off x="2362200" y="533400"/>
            <a:ext cx="4648200" cy="591671"/>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124200"/>
            <a:ext cx="7772400" cy="1470025"/>
          </a:xfrm>
        </p:spPr>
        <p:txBody>
          <a:bodyPr>
            <a:normAutofit fontScale="90000"/>
          </a:bodyPr>
          <a:lstStyle/>
          <a:p>
            <a:pPr algn="just" rtl="1"/>
            <a:r>
              <a:rPr lang="fa-IR" b="1" dirty="0" smtClean="0">
                <a:cs typeface="B Nazanin" pitchFamily="2" charset="-78"/>
              </a:rPr>
              <a:t>همچنان که مخرجها به صفر نزدیک می‌شوند مقادیر بزرگتر می‌شوند، در صفر بینهایت و از صفر که می‌گذرید، از بینهایت بزرگتر می‌شوند.  </a:t>
            </a:r>
            <a:endParaRPr lang="en-US" b="1" dirty="0">
              <a:cs typeface="B Nazanin" pitchFamily="2" charset="-78"/>
            </a:endParaRPr>
          </a:p>
        </p:txBody>
      </p:sp>
      <p:sp>
        <p:nvSpPr>
          <p:cNvPr id="3993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993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1524000" y="1219200"/>
            <a:ext cx="5715000" cy="998738"/>
          </a:xfrm>
          <a:prstGeom prst="rect">
            <a:avLst/>
          </a:prstGeom>
          <a:noFill/>
        </p:spPr>
      </p:pic>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Antoine </a:t>
            </a:r>
            <a:r>
              <a:rPr lang="en-US" b="1" dirty="0" err="1" smtClean="0"/>
              <a:t>Arnauld</a:t>
            </a:r>
            <a:r>
              <a:rPr lang="en-US" b="1" dirty="0" smtClean="0"/>
              <a:t> (1612–1694)</a:t>
            </a:r>
            <a:r>
              <a:rPr lang="fa-IR" b="1" dirty="0" smtClean="0"/>
              <a:t/>
            </a:r>
            <a:br>
              <a:rPr lang="fa-IR" b="1" dirty="0" smtClean="0"/>
            </a:br>
            <a:r>
              <a:rPr lang="fa-IR" b="1" dirty="0" smtClean="0"/>
              <a:t>اقلیدس قرن هفدهم</a:t>
            </a:r>
            <a:endParaRPr lang="en-US" dirty="0"/>
          </a:p>
        </p:txBody>
      </p:sp>
      <p:sp>
        <p:nvSpPr>
          <p:cNvPr id="4" name="Content Placeholder 3"/>
          <p:cNvSpPr>
            <a:spLocks noGrp="1"/>
          </p:cNvSpPr>
          <p:nvPr>
            <p:ph sz="half" idx="2"/>
          </p:nvPr>
        </p:nvSpPr>
        <p:spPr/>
        <p:txBody>
          <a:bodyPr/>
          <a:lstStyle/>
          <a:p>
            <a:pPr algn="just" rtl="1">
              <a:buNone/>
            </a:pPr>
            <a:r>
              <a:rPr lang="fa-IR" b="1" dirty="0" smtClean="0">
                <a:cs typeface="B Nazanin" pitchFamily="2" charset="-78"/>
              </a:rPr>
              <a:t>فرض کنید دوتا عدد داریم،‌یکی بزرگتر، یکی کوچکتر. نسبت بزگتره به کوچکتره آشکارا باید از نسبت کوچکتره به بزرگتره، بزرگتر باشه. با این حساب، ‌اگه عدد بزرگتر، 1، و عدد کوچکتر 1- باشه، داریم   </a:t>
            </a:r>
          </a:p>
          <a:p>
            <a:pPr algn="just" rtl="1">
              <a:buNone/>
            </a:pPr>
            <a:endParaRPr lang="fa-IR" b="1" dirty="0" smtClean="0">
              <a:cs typeface="B Nazanin" pitchFamily="2" charset="-78"/>
            </a:endParaRPr>
          </a:p>
          <a:p>
            <a:pPr algn="just" rtl="1">
              <a:buNone/>
            </a:pPr>
            <a:r>
              <a:rPr lang="fa-IR" b="1" dirty="0" smtClean="0">
                <a:cs typeface="B Nazanin" pitchFamily="2" charset="-78"/>
              </a:rPr>
              <a:t>   که با قوانین جبر نمی خوره. </a:t>
            </a:r>
            <a:endParaRPr lang="en-US" b="1" dirty="0">
              <a:cs typeface="B Nazanin" pitchFamily="2" charset="-78"/>
            </a:endParaRPr>
          </a:p>
        </p:txBody>
      </p:sp>
      <p:pic>
        <p:nvPicPr>
          <p:cNvPr id="30722" name="Picture 2" descr="D:\Asghari\History\240px-Antoine_Arnauld5.jpg"/>
          <p:cNvPicPr>
            <a:picLocks noGrp="1" noChangeAspect="1" noChangeArrowheads="1"/>
          </p:cNvPicPr>
          <p:nvPr>
            <p:ph sz="half" idx="1"/>
          </p:nvPr>
        </p:nvPicPr>
        <p:blipFill>
          <a:blip r:embed="rId2"/>
          <a:srcRect/>
          <a:stretch>
            <a:fillRect/>
          </a:stretch>
        </p:blipFill>
        <p:spPr bwMode="auto">
          <a:xfrm>
            <a:off x="762000" y="2209800"/>
            <a:ext cx="3048000" cy="3149600"/>
          </a:xfrm>
          <a:prstGeom prst="rect">
            <a:avLst/>
          </a:prstGeom>
          <a:noFill/>
        </p:spPr>
      </p:pic>
      <p:sp>
        <p:nvSpPr>
          <p:cNvPr id="307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0723"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172200" y="4648200"/>
            <a:ext cx="965200" cy="609600"/>
          </a:xfrm>
          <a:prstGeom prst="rect">
            <a:avLst/>
          </a:prstGeom>
          <a:noFill/>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8800" b="1" dirty="0" smtClean="0"/>
              <a:t>7</a:t>
            </a:r>
            <a:endParaRPr lang="en-US" sz="8800" b="1"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fa-IR" sz="8000" dirty="0" smtClean="0"/>
              <a:t>5-</a:t>
            </a:r>
            <a:endParaRPr lang="en-US" sz="8000"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4267200" y="1600200"/>
            <a:ext cx="4419600" cy="4525963"/>
          </a:xfrm>
        </p:spPr>
        <p:txBody>
          <a:bodyPr>
            <a:normAutofit lnSpcReduction="10000"/>
          </a:bodyPr>
          <a:lstStyle/>
          <a:p>
            <a:pPr algn="just" rtl="1">
              <a:lnSpc>
                <a:spcPct val="110000"/>
              </a:lnSpc>
            </a:pPr>
            <a:r>
              <a:rPr lang="fa-IR" b="1" dirty="0" smtClean="0">
                <a:cs typeface="B Nazanin" pitchFamily="2" charset="-78"/>
              </a:rPr>
              <a:t>تنها در یک مرحله پیشرفته از تمدن است که می توان این سلسله را به عنوان نقطه عزیمت در نظر گرفت. زمان زیادی می بایست لازم بوده باشد تا کشف شود که یک جفت قرقاول و دو روز هردو مثالهایی برای عدد دو هستند: درجه انتزاعی که در این کار وجود دارد دور از سهولت است. </a:t>
            </a:r>
            <a:endParaRPr lang="en-US" b="1" dirty="0">
              <a:cs typeface="B Nazanin" pitchFamily="2" charset="-78"/>
            </a:endParaRPr>
          </a:p>
        </p:txBody>
      </p:sp>
      <p:pic>
        <p:nvPicPr>
          <p:cNvPr id="3075" name="Picture 3" descr="D:\Asghari\History\220px-Honourable_Bertrand_Russell.jpg"/>
          <p:cNvPicPr>
            <a:picLocks noGrp="1" noChangeAspect="1" noChangeArrowheads="1"/>
          </p:cNvPicPr>
          <p:nvPr>
            <p:ph sz="half" idx="1"/>
          </p:nvPr>
        </p:nvPicPr>
        <p:blipFill>
          <a:blip r:embed="rId2"/>
          <a:srcRect/>
          <a:stretch>
            <a:fillRect/>
          </a:stretch>
        </p:blipFill>
        <p:spPr bwMode="auto">
          <a:xfrm>
            <a:off x="1079500" y="1793081"/>
            <a:ext cx="2794000" cy="4140200"/>
          </a:xfrm>
          <a:prstGeom prst="rect">
            <a:avLst/>
          </a:prstGeom>
          <a:noFill/>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sz="8000" b="1" dirty="0" smtClean="0">
                <a:latin typeface="Times New Roman" pitchFamily="18" charset="0"/>
                <a:cs typeface="Times New Roman" pitchFamily="18" charset="0"/>
              </a:rPr>
              <a:t>-a</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600" b="1" dirty="0" smtClean="0">
                <a:cs typeface="B Nazanin" pitchFamily="2" charset="-78"/>
              </a:rPr>
              <a:t>1- یک عدد مثبت است با یک علامت پشت آن. </a:t>
            </a:r>
            <a:endParaRPr lang="en-US" sz="3600" b="1" dirty="0">
              <a:cs typeface="B Nazanin" pitchFamily="2" charset="-78"/>
            </a:endParaRP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Father </a:t>
            </a:r>
            <a:r>
              <a:rPr lang="en-US" b="1" dirty="0" err="1" smtClean="0"/>
              <a:t>Prestet</a:t>
            </a:r>
            <a:r>
              <a:rPr lang="fa-IR" b="1" dirty="0" smtClean="0"/>
              <a:t>  (1675)</a:t>
            </a:r>
            <a:endParaRPr lang="en-US" b="1" dirty="0"/>
          </a:p>
        </p:txBody>
      </p:sp>
      <p:sp>
        <p:nvSpPr>
          <p:cNvPr id="3" name="Content Placeholder 2"/>
          <p:cNvSpPr>
            <a:spLocks noGrp="1"/>
          </p:cNvSpPr>
          <p:nvPr>
            <p:ph idx="1"/>
          </p:nvPr>
        </p:nvSpPr>
        <p:spPr/>
        <p:txBody>
          <a:bodyPr/>
          <a:lstStyle/>
          <a:p>
            <a:pPr algn="r" rtl="1">
              <a:buNone/>
            </a:pPr>
            <a:endParaRPr lang="fa-IR" b="1" dirty="0" smtClean="0">
              <a:cs typeface="B Nazanin" pitchFamily="2" charset="-78"/>
            </a:endParaRPr>
          </a:p>
          <a:p>
            <a:pPr algn="just" rtl="1">
              <a:lnSpc>
                <a:spcPct val="150000"/>
              </a:lnSpc>
              <a:buNone/>
            </a:pPr>
            <a:r>
              <a:rPr lang="fa-IR" b="1" dirty="0" smtClean="0">
                <a:cs typeface="B Nazanin" pitchFamily="2" charset="-78"/>
              </a:rPr>
              <a:t>ببین، علامت‌ها را فقط برای اعمال استفاده می‌کنیم. اجازه داریم یک کمیت بزرگتر را از یک کمیت کوچکتر کم کنیم. </a:t>
            </a:r>
            <a:r>
              <a:rPr lang="fa-IR" b="1" i="1" dirty="0" smtClean="0">
                <a:cs typeface="B Nazanin" pitchFamily="2" charset="-78"/>
              </a:rPr>
              <a:t>آنچه که بدست می‌آید دقیقا یعنی همین</a:t>
            </a:r>
            <a:r>
              <a:rPr lang="fa-IR" b="1" dirty="0" smtClean="0">
                <a:cs typeface="B Nazanin" pitchFamily="2" charset="-78"/>
              </a:rPr>
              <a:t>. اما نسبت‌ها ، آنها را به خدا می‌سپاریم. </a:t>
            </a:r>
            <a:endParaRPr lang="en-US" b="1" dirty="0">
              <a:cs typeface="B Nazanin" pitchFamily="2" charset="-78"/>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smtClean="0"/>
              <a:t>Gottfried Wilhelm Leibniz (1646 - </a:t>
            </a:r>
            <a:r>
              <a:rPr lang="de-DE" b="1" dirty="0" smtClean="0">
                <a:solidFill>
                  <a:srgbClr val="FF0000"/>
                </a:solidFill>
              </a:rPr>
              <a:t>171</a:t>
            </a:r>
            <a:r>
              <a:rPr lang="fa-IR" b="1" dirty="0" smtClean="0">
                <a:solidFill>
                  <a:srgbClr val="FF0000"/>
                </a:solidFill>
              </a:rPr>
              <a:t>2</a:t>
            </a:r>
            <a:r>
              <a:rPr lang="de-DE" b="1" dirty="0" smtClean="0"/>
              <a:t> </a:t>
            </a:r>
            <a:r>
              <a:rPr lang="fa-IR" b="1" dirty="0" smtClean="0"/>
              <a:t>-</a:t>
            </a:r>
            <a:r>
              <a:rPr lang="de-DE" b="1" dirty="0" smtClean="0"/>
              <a:t>1716)</a:t>
            </a:r>
            <a:endParaRPr lang="en-US" dirty="0"/>
          </a:p>
        </p:txBody>
      </p:sp>
      <p:sp>
        <p:nvSpPr>
          <p:cNvPr id="4" name="Content Placeholder 3"/>
          <p:cNvSpPr>
            <a:spLocks noGrp="1"/>
          </p:cNvSpPr>
          <p:nvPr>
            <p:ph sz="half" idx="2"/>
          </p:nvPr>
        </p:nvSpPr>
        <p:spPr/>
        <p:txBody>
          <a:bodyPr/>
          <a:lstStyle/>
          <a:p>
            <a:pPr algn="r" rtl="1">
              <a:buNone/>
            </a:pPr>
            <a:endParaRPr lang="en-US" dirty="0"/>
          </a:p>
        </p:txBody>
      </p:sp>
      <p:pic>
        <p:nvPicPr>
          <p:cNvPr id="31746" name="Picture 2" descr="D:\Asghari\History\220px-Gottfried_Wilhelm_von_Leibniz.jpg"/>
          <p:cNvPicPr>
            <a:picLocks noGrp="1" noChangeAspect="1" noChangeArrowheads="1"/>
          </p:cNvPicPr>
          <p:nvPr>
            <p:ph sz="half" idx="1"/>
          </p:nvPr>
        </p:nvPicPr>
        <p:blipFill>
          <a:blip r:embed="rId2"/>
          <a:srcRect/>
          <a:stretch>
            <a:fillRect/>
          </a:stretch>
        </p:blipFill>
        <p:spPr bwMode="auto">
          <a:xfrm>
            <a:off x="1079500" y="2097881"/>
            <a:ext cx="2794000" cy="3530600"/>
          </a:xfrm>
          <a:prstGeom prst="rect">
            <a:avLst/>
          </a:prstGeom>
          <a:noFill/>
        </p:spPr>
      </p:pic>
      <p:sp>
        <p:nvSpPr>
          <p:cNvPr id="31748"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6096000" y="2286000"/>
            <a:ext cx="685800" cy="1452282"/>
          </a:xfrm>
          <a:prstGeom prst="rect">
            <a:avLst/>
          </a:prstGeom>
          <a:noFill/>
        </p:spPr>
      </p:pic>
      <p:sp>
        <p:nvSpPr>
          <p:cNvPr id="31750"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174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6019800" y="4267200"/>
            <a:ext cx="1066800" cy="893135"/>
          </a:xfrm>
          <a:prstGeom prst="rect">
            <a:avLst/>
          </a:prstGeom>
          <a:noFill/>
        </p:spPr>
      </p:pic>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Acta</a:t>
            </a:r>
            <a:r>
              <a:rPr lang="en-US" b="1" dirty="0" smtClean="0"/>
              <a:t> </a:t>
            </a:r>
            <a:r>
              <a:rPr lang="en-US" b="1" dirty="0" err="1" smtClean="0"/>
              <a:t>eruditorum</a:t>
            </a:r>
            <a:r>
              <a:rPr lang="en-US" b="1" dirty="0" smtClean="0"/>
              <a:t> </a:t>
            </a:r>
            <a:r>
              <a:rPr lang="fa-IR" b="1" dirty="0" smtClean="0"/>
              <a:t>)</a:t>
            </a:r>
            <a:r>
              <a:rPr lang="en-US" b="1" dirty="0" smtClean="0"/>
              <a:t> 1712</a:t>
            </a:r>
            <a:r>
              <a:rPr lang="fa-IR" b="1" dirty="0" smtClean="0"/>
              <a:t>(</a:t>
            </a:r>
            <a:endParaRPr lang="en-US" dirty="0"/>
          </a:p>
        </p:txBody>
      </p:sp>
      <p:sp>
        <p:nvSpPr>
          <p:cNvPr id="3" name="Content Placeholder 2"/>
          <p:cNvSpPr>
            <a:spLocks noGrp="1"/>
          </p:cNvSpPr>
          <p:nvPr>
            <p:ph idx="1"/>
          </p:nvPr>
        </p:nvSpPr>
        <p:spPr/>
        <p:txBody>
          <a:bodyPr/>
          <a:lstStyle/>
          <a:p>
            <a:pPr algn="just" rtl="1">
              <a:buNone/>
            </a:pPr>
            <a:r>
              <a:rPr lang="fa-IR" b="1" dirty="0" smtClean="0">
                <a:cs typeface="B Nazanin" pitchFamily="2" charset="-78"/>
              </a:rPr>
              <a:t>عجب نقد هوشمندانه‌ای. اما بگذارید به نمادها و با نمادها فکر کنیم. همانگونه که با محاسبات نمادین موهومی‌ها کنار آمده‌ایم. اجازه دهید چشم‌ها را ببندیم و از قواعد علامت‌ها پیروی کنیم، در این صورت  </a:t>
            </a:r>
          </a:p>
          <a:p>
            <a:pPr algn="just" rtl="1">
              <a:buNone/>
            </a:pPr>
            <a:endParaRPr lang="fa-IR" b="1" dirty="0" smtClean="0">
              <a:cs typeface="B Nazanin" pitchFamily="2" charset="-78"/>
            </a:endParaRPr>
          </a:p>
          <a:p>
            <a:pPr algn="just" rtl="1">
              <a:buNone/>
            </a:pPr>
            <a:endParaRPr lang="fa-IR" b="1" dirty="0" smtClean="0">
              <a:cs typeface="B Nazanin" pitchFamily="2" charset="-78"/>
            </a:endParaRPr>
          </a:p>
          <a:p>
            <a:pPr algn="just" rtl="1">
              <a:buNone/>
            </a:pPr>
            <a:r>
              <a:rPr lang="fa-IR" b="1" dirty="0" smtClean="0">
                <a:cs typeface="B Nazanin" pitchFamily="2" charset="-78"/>
              </a:rPr>
              <a:t>   مشکلی هم پیش نخواهد آمد. </a:t>
            </a:r>
            <a:endParaRPr lang="en-US" b="1" dirty="0">
              <a:cs typeface="B Nazanin" pitchFamily="2" charset="-78"/>
            </a:endParaRPr>
          </a:p>
        </p:txBody>
      </p:sp>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3481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3429000" y="3733800"/>
            <a:ext cx="1371600" cy="866274"/>
          </a:xfrm>
          <a:prstGeom prst="rect">
            <a:avLst/>
          </a:prstGeom>
          <a:noFill/>
        </p:spPr>
      </p:pic>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Leonhard Euler (1707-</a:t>
            </a:r>
            <a:r>
              <a:rPr lang="fa-IR" b="1" dirty="0" smtClean="0">
                <a:solidFill>
                  <a:srgbClr val="FF0000"/>
                </a:solidFill>
              </a:rPr>
              <a:t>1760</a:t>
            </a:r>
            <a:r>
              <a:rPr lang="en-US" b="1" dirty="0" smtClean="0"/>
              <a:t>-1783)</a:t>
            </a:r>
            <a:endParaRPr lang="en-US" dirty="0"/>
          </a:p>
        </p:txBody>
      </p:sp>
      <p:pic>
        <p:nvPicPr>
          <p:cNvPr id="41986" name="Picture 2" descr="D:\Asghari\History\220px-Leonhard_Euler_2.jpg"/>
          <p:cNvPicPr>
            <a:picLocks noGrp="1" noChangeAspect="1" noChangeArrowheads="1"/>
          </p:cNvPicPr>
          <p:nvPr>
            <p:ph sz="half" idx="1"/>
          </p:nvPr>
        </p:nvPicPr>
        <p:blipFill>
          <a:blip r:embed="rId2"/>
          <a:srcRect/>
          <a:stretch>
            <a:fillRect/>
          </a:stretch>
        </p:blipFill>
        <p:spPr bwMode="auto">
          <a:xfrm>
            <a:off x="727075" y="1676400"/>
            <a:ext cx="3311525" cy="4139406"/>
          </a:xfrm>
          <a:prstGeom prst="rect">
            <a:avLst/>
          </a:prstGeom>
          <a:noFill/>
        </p:spPr>
      </p:pic>
      <p:pic>
        <p:nvPicPr>
          <p:cNvPr id="41987" name="Picture 3"/>
          <p:cNvPicPr>
            <a:picLocks noGrp="1" noChangeAspect="1" noChangeArrowheads="1"/>
          </p:cNvPicPr>
          <p:nvPr>
            <p:ph sz="half" idx="2"/>
          </p:nvPr>
        </p:nvPicPr>
        <p:blipFill>
          <a:blip r:embed="rId3"/>
          <a:srcRect/>
          <a:stretch>
            <a:fillRect/>
          </a:stretch>
        </p:blipFill>
        <p:spPr bwMode="auto">
          <a:xfrm>
            <a:off x="4643194" y="1981200"/>
            <a:ext cx="3700706" cy="35052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3009"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590800" y="1600200"/>
            <a:ext cx="3994503" cy="638175"/>
          </a:xfrm>
          <a:prstGeom prst="rect">
            <a:avLst/>
          </a:prstGeom>
          <a:noFill/>
        </p:spPr>
      </p:pic>
      <p:sp>
        <p:nvSpPr>
          <p:cNvPr id="43011" name="Rectangle 3"/>
          <p:cNvSpPr>
            <a:spLocks noChangeArrowheads="1"/>
          </p:cNvSpPr>
          <p:nvPr/>
        </p:nvSpPr>
        <p:spPr bwMode="auto">
          <a:xfrm>
            <a:off x="0" y="25717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en-US" sz="11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01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3012" name="Picture 4"/>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657600" y="2656114"/>
            <a:ext cx="1352550" cy="772886"/>
          </a:xfrm>
          <a:prstGeom prst="rect">
            <a:avLst/>
          </a:prstGeom>
          <a:noFill/>
        </p:spPr>
      </p:pic>
      <p:sp>
        <p:nvSpPr>
          <p:cNvPr id="43014" name="Rectangle 6"/>
          <p:cNvSpPr>
            <a:spLocks noChangeArrowheads="1"/>
          </p:cNvSpPr>
          <p:nvPr/>
        </p:nvSpPr>
        <p:spPr bwMode="auto">
          <a:xfrm>
            <a:off x="0" y="19050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chemeClr val="tx1"/>
                </a:solidFill>
                <a:effectLst/>
                <a:latin typeface="Calibri" pitchFamily="34" charset="0"/>
                <a:ea typeface="Times New Roman" pitchFamily="18" charset="0"/>
                <a:cs typeface="Arial" pitchFamily="34" charset="0"/>
              </a:rPr>
              <a:t> </a:t>
            </a:r>
            <a:r>
              <a:rPr kumimoji="0" lang="en-US" sz="1100" b="0" i="0" u="none" strike="noStrike" cap="none" normalizeH="0" baseline="0" smtClean="0">
                <a:ln>
                  <a:noFill/>
                </a:ln>
                <a:solidFill>
                  <a:schemeClr val="tx1"/>
                </a:solidFill>
                <a:effectLst/>
                <a:latin typeface="Arial" pitchFamily="34" charset="0"/>
                <a:cs typeface="Arial" pitchFamily="34" charset="0"/>
              </a:rPr>
              <a:t> </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4301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3015" name="Picture 7"/>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2514600" y="3886200"/>
            <a:ext cx="4210050" cy="990600"/>
          </a:xfrm>
          <a:prstGeom prst="rect">
            <a:avLst/>
          </a:prstGeom>
          <a:noFill/>
        </p:spPr>
      </p:pic>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4525963"/>
          </a:xfrm>
        </p:spPr>
        <p:txBody>
          <a:bodyPr/>
          <a:lstStyle/>
          <a:p>
            <a:pPr algn="just" rtl="1">
              <a:buNone/>
            </a:pPr>
            <a:r>
              <a:rPr lang="fa-IR" b="1" dirty="0" smtClean="0">
                <a:cs typeface="B Nazanin" pitchFamily="2" charset="-78"/>
              </a:rPr>
              <a:t>به آنانی که نگران کار با سریهای واگرا هستند باید بگویم که این پارادوکس ظاهری را می‌توان به طرز هوشمندانه‌ای حل کرد. توجه کنید که دو جور 1- داریم. اولی همان است که از کم کردن </a:t>
            </a:r>
            <a:r>
              <a:rPr lang="en-US" b="1" dirty="0" smtClean="0">
                <a:cs typeface="B Nazanin" pitchFamily="2" charset="-78"/>
              </a:rPr>
              <a:t>a + 1</a:t>
            </a:r>
            <a:r>
              <a:rPr lang="fa-IR" b="1" dirty="0" smtClean="0">
                <a:cs typeface="B Nazanin" pitchFamily="2" charset="-78"/>
              </a:rPr>
              <a:t> از </a:t>
            </a:r>
            <a:r>
              <a:rPr lang="en-US" b="1" dirty="0" smtClean="0">
                <a:cs typeface="B Nazanin" pitchFamily="2" charset="-78"/>
              </a:rPr>
              <a:t>a</a:t>
            </a:r>
            <a:r>
              <a:rPr lang="fa-IR" b="1" dirty="0" smtClean="0">
                <a:cs typeface="B Nazanin" pitchFamily="2" charset="-78"/>
              </a:rPr>
              <a:t> بدست می‌آید، دومی آن است که در جمعی مانند 1+2+4+8+16+ و غیره، ظاهر می‌شود که برابر است با عددی که از تقسیم 1 بر 1- حاصل می‌شود. اولی عددی است کمتر از صفر و دومی بزرگتر از بینهایت است (استدلال والیس). </a:t>
            </a:r>
            <a:endParaRPr lang="en-US" b="1" dirty="0" smtClean="0">
              <a:cs typeface="B Nazanin" pitchFamily="2" charset="-78"/>
            </a:endParaRPr>
          </a:p>
          <a:p>
            <a:pPr algn="r" rtl="1">
              <a:buNone/>
            </a:pPr>
            <a:endParaRPr lang="en-US" dirty="0">
              <a:cs typeface="B Nazanin" pitchFamily="2" charset="-78"/>
            </a:endParaRP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George </a:t>
            </a:r>
            <a:r>
              <a:rPr lang="en-US" b="1" dirty="0" smtClean="0"/>
              <a:t>Peacock</a:t>
            </a:r>
            <a:r>
              <a:rPr lang="en-US" dirty="0" smtClean="0"/>
              <a:t> </a:t>
            </a:r>
            <a:r>
              <a:rPr lang="en-US" dirty="0" smtClean="0"/>
              <a:t>(1791 –</a:t>
            </a:r>
            <a:r>
              <a:rPr lang="fa-IR" dirty="0" smtClean="0">
                <a:solidFill>
                  <a:srgbClr val="FF0000"/>
                </a:solidFill>
              </a:rPr>
              <a:t>1845</a:t>
            </a:r>
            <a:r>
              <a:rPr lang="en-US" dirty="0" smtClean="0"/>
              <a:t>–</a:t>
            </a:r>
            <a:r>
              <a:rPr lang="en-US" dirty="0" smtClean="0"/>
              <a:t>1858)</a:t>
            </a:r>
            <a:r>
              <a:rPr lang="fa-IR" dirty="0" smtClean="0"/>
              <a:t> </a:t>
            </a:r>
            <a:br>
              <a:rPr lang="fa-IR" dirty="0" smtClean="0"/>
            </a:br>
            <a:r>
              <a:rPr lang="fa-IR" dirty="0" smtClean="0">
                <a:cs typeface="B Nazanin" pitchFamily="2" charset="-78"/>
              </a:rPr>
              <a:t>توسل به انشااله</a:t>
            </a:r>
            <a:endParaRPr lang="en-US" dirty="0">
              <a:cs typeface="B Nazanin" pitchFamily="2" charset="-78"/>
            </a:endParaRPr>
          </a:p>
        </p:txBody>
      </p:sp>
      <p:sp>
        <p:nvSpPr>
          <p:cNvPr id="4" name="Content Placeholder 3"/>
          <p:cNvSpPr>
            <a:spLocks noGrp="1"/>
          </p:cNvSpPr>
          <p:nvPr>
            <p:ph sz="half" idx="2"/>
          </p:nvPr>
        </p:nvSpPr>
        <p:spPr>
          <a:xfrm>
            <a:off x="4267200" y="1600200"/>
            <a:ext cx="4419600" cy="4525963"/>
          </a:xfrm>
        </p:spPr>
        <p:txBody>
          <a:bodyPr/>
          <a:lstStyle/>
          <a:p>
            <a:pPr algn="just" rtl="1">
              <a:lnSpc>
                <a:spcPct val="200000"/>
              </a:lnSpc>
              <a:buNone/>
            </a:pPr>
            <a:endParaRPr lang="fa-IR" b="1" dirty="0" smtClean="0">
              <a:cs typeface="B Nazanin" pitchFamily="2" charset="-78"/>
            </a:endParaRPr>
          </a:p>
        </p:txBody>
      </p:sp>
      <p:pic>
        <p:nvPicPr>
          <p:cNvPr id="1026" name="Picture 2" descr="D:\Asghari\History\170px-George_Peacock.jpg"/>
          <p:cNvPicPr>
            <a:picLocks noGrp="1" noChangeAspect="1" noChangeArrowheads="1"/>
          </p:cNvPicPr>
          <p:nvPr>
            <p:ph sz="half" idx="1"/>
          </p:nvPr>
        </p:nvPicPr>
        <p:blipFill>
          <a:blip r:embed="rId2"/>
          <a:srcRect/>
          <a:stretch>
            <a:fillRect/>
          </a:stretch>
        </p:blipFill>
        <p:spPr bwMode="auto">
          <a:xfrm>
            <a:off x="890902" y="1828800"/>
            <a:ext cx="2941246" cy="3581400"/>
          </a:xfrm>
          <a:prstGeom prst="rect">
            <a:avLst/>
          </a:prstGeom>
          <a:noFill/>
        </p:spPr>
      </p:pic>
      <p:sp>
        <p:nvSpPr>
          <p:cNvPr id="1028"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3"/>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4499610" y="2133600"/>
            <a:ext cx="3634740" cy="762000"/>
          </a:xfrm>
          <a:prstGeom prst="rect">
            <a:avLst/>
          </a:prstGeom>
          <a:noFill/>
        </p:spPr>
      </p:pic>
      <p:sp>
        <p:nvSpPr>
          <p:cNvPr id="1030"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1029"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4419600" y="3276600"/>
            <a:ext cx="4147185" cy="838200"/>
          </a:xfrm>
          <a:prstGeom prst="rect">
            <a:avLst/>
          </a:prstGeom>
          <a:noFill/>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8000" b="1" dirty="0" smtClean="0">
                <a:cs typeface="B Nazanin" pitchFamily="2" charset="-78"/>
              </a:rPr>
              <a:t>کی؟</a:t>
            </a:r>
            <a:endParaRPr lang="en-US" sz="8000" b="1" dirty="0">
              <a:cs typeface="B Nazanin" pitchFamily="2" charset="-7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en-GB" dirty="0" smtClean="0"/>
              <a:t>  </a:t>
            </a:r>
            <a:r>
              <a:rPr lang="fa-IR" dirty="0" smtClean="0"/>
              <a:t>  </a:t>
            </a:r>
            <a:r>
              <a:rPr lang="fa-IR" dirty="0" smtClean="0">
                <a:cs typeface="B Nazanin" pitchFamily="2" charset="-78"/>
              </a:rPr>
              <a:t>حس عددی   </a:t>
            </a:r>
            <a:endParaRPr lang="en-US" dirty="0">
              <a:cs typeface="B Nazanin" pitchFamily="2" charset="-78"/>
            </a:endParaRPr>
          </a:p>
        </p:txBody>
      </p:sp>
      <p:sp>
        <p:nvSpPr>
          <p:cNvPr id="4" name="Content Placeholder 3"/>
          <p:cNvSpPr>
            <a:spLocks noGrp="1"/>
          </p:cNvSpPr>
          <p:nvPr>
            <p:ph sz="half" idx="2"/>
          </p:nvPr>
        </p:nvSpPr>
        <p:spPr/>
        <p:txBody>
          <a:bodyPr>
            <a:normAutofit/>
          </a:bodyPr>
          <a:lstStyle/>
          <a:p>
            <a:pPr algn="r" rtl="1"/>
            <a:endParaRPr lang="fa-IR" sz="4000" b="1" dirty="0" smtClean="0">
              <a:cs typeface="B Nazanin" pitchFamily="2" charset="-78"/>
            </a:endParaRPr>
          </a:p>
          <a:p>
            <a:pPr algn="r" rtl="1"/>
            <a:endParaRPr lang="fa-IR" sz="4000" b="1" dirty="0" smtClean="0">
              <a:cs typeface="B Nazanin" pitchFamily="2" charset="-78"/>
            </a:endParaRPr>
          </a:p>
          <a:p>
            <a:pPr algn="ctr" rtl="1"/>
            <a:r>
              <a:rPr lang="fa-IR" sz="4000" b="1" dirty="0" smtClean="0">
                <a:cs typeface="B Nazanin" pitchFamily="2" charset="-78"/>
              </a:rPr>
              <a:t>زرنگی ؟</a:t>
            </a:r>
          </a:p>
          <a:p>
            <a:pPr algn="r" rtl="1"/>
            <a:endParaRPr lang="en-US" sz="4000" b="1" dirty="0">
              <a:cs typeface="B Nazanin" pitchFamily="2" charset="-78"/>
            </a:endParaRPr>
          </a:p>
        </p:txBody>
      </p:sp>
      <p:pic>
        <p:nvPicPr>
          <p:cNvPr id="19459" name="Picture 3" descr="D:\Asghari\History\کلاغ فان.bmp"/>
          <p:cNvPicPr>
            <a:picLocks noGrp="1" noChangeAspect="1" noChangeArrowheads="1"/>
          </p:cNvPicPr>
          <p:nvPr>
            <p:ph sz="half" idx="1"/>
          </p:nvPr>
        </p:nvPicPr>
        <p:blipFill>
          <a:blip r:embed="rId2"/>
          <a:srcRect/>
          <a:stretch>
            <a:fillRect/>
          </a:stretch>
        </p:blipFill>
        <p:spPr bwMode="auto">
          <a:xfrm>
            <a:off x="823118" y="1981201"/>
            <a:ext cx="3215481" cy="3444080"/>
          </a:xfrm>
          <a:prstGeom prst="rect">
            <a:avLst/>
          </a:prstGeom>
          <a:noFill/>
        </p:spPr>
      </p:pic>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 </a:t>
            </a:r>
            <a:endParaRPr lang="en-US" dirty="0"/>
          </a:p>
        </p:txBody>
      </p:sp>
      <p:sp>
        <p:nvSpPr>
          <p:cNvPr id="3" name="Subtitle 2"/>
          <p:cNvSpPr>
            <a:spLocks noGrp="1"/>
          </p:cNvSpPr>
          <p:nvPr>
            <p:ph type="subTitle" idx="1"/>
          </p:nvPr>
        </p:nvSpPr>
        <p:spPr/>
        <p:txBody>
          <a:bodyPr/>
          <a:lstStyle/>
          <a:p>
            <a:endParaRPr lang="en-US"/>
          </a:p>
        </p:txBody>
      </p:sp>
      <p:sp>
        <p:nvSpPr>
          <p:cNvPr id="40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4097" name="Picture 1"/>
          <p:cNvPicPr>
            <a:picLocks noChangeAspect="1" noChangeArrowheads="1"/>
          </p:cNvPicPr>
          <p:nvPr/>
        </p:nvPicPr>
        <p:blipFill>
          <a:blip r:embed="rId2">
            <a:clrChange>
              <a:clrFrom>
                <a:srgbClr val="FFFFFF"/>
              </a:clrFrom>
              <a:clrTo>
                <a:srgbClr val="FFFFFF">
                  <a:alpha val="0"/>
                </a:srgbClr>
              </a:clrTo>
            </a:clrChange>
          </a:blip>
          <a:srcRect/>
          <a:stretch>
            <a:fillRect/>
          </a:stretch>
        </p:blipFill>
        <p:spPr bwMode="auto">
          <a:xfrm>
            <a:off x="2667000" y="2209800"/>
            <a:ext cx="3863340" cy="990600"/>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506" name="Group 2"/>
          <p:cNvGrpSpPr>
            <a:grpSpLocks/>
          </p:cNvGrpSpPr>
          <p:nvPr/>
        </p:nvGrpSpPr>
        <p:grpSpPr bwMode="auto">
          <a:xfrm>
            <a:off x="2209800" y="2209800"/>
            <a:ext cx="4038600" cy="2171700"/>
            <a:chOff x="3960" y="2160"/>
            <a:chExt cx="3960" cy="2340"/>
          </a:xfrm>
        </p:grpSpPr>
        <p:sp>
          <p:nvSpPr>
            <p:cNvPr id="21507" name="Oval 3"/>
            <p:cNvSpPr>
              <a:spLocks noChangeArrowheads="1"/>
            </p:cNvSpPr>
            <p:nvPr/>
          </p:nvSpPr>
          <p:spPr bwMode="auto">
            <a:xfrm>
              <a:off x="3960" y="32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08" name="Oval 4"/>
            <p:cNvSpPr>
              <a:spLocks noChangeArrowheads="1"/>
            </p:cNvSpPr>
            <p:nvPr/>
          </p:nvSpPr>
          <p:spPr bwMode="auto">
            <a:xfrm>
              <a:off x="6120" y="21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09" name="Oval 5"/>
            <p:cNvSpPr>
              <a:spLocks noChangeArrowheads="1"/>
            </p:cNvSpPr>
            <p:nvPr/>
          </p:nvSpPr>
          <p:spPr bwMode="auto">
            <a:xfrm>
              <a:off x="7560" y="41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1981200" y="1143000"/>
            <a:ext cx="5600700" cy="4305300"/>
            <a:chOff x="2700" y="900"/>
            <a:chExt cx="5400" cy="4140"/>
          </a:xfrm>
        </p:grpSpPr>
        <p:sp>
          <p:nvSpPr>
            <p:cNvPr id="23555" name="Oval 3"/>
            <p:cNvSpPr>
              <a:spLocks noChangeArrowheads="1"/>
            </p:cNvSpPr>
            <p:nvPr/>
          </p:nvSpPr>
          <p:spPr bwMode="auto">
            <a:xfrm>
              <a:off x="4140" y="25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56" name="Oval 4"/>
            <p:cNvSpPr>
              <a:spLocks noChangeArrowheads="1"/>
            </p:cNvSpPr>
            <p:nvPr/>
          </p:nvSpPr>
          <p:spPr bwMode="auto">
            <a:xfrm>
              <a:off x="6120" y="30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57" name="Oval 5"/>
            <p:cNvSpPr>
              <a:spLocks noChangeArrowheads="1"/>
            </p:cNvSpPr>
            <p:nvPr/>
          </p:nvSpPr>
          <p:spPr bwMode="auto">
            <a:xfrm>
              <a:off x="7740" y="23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58" name="Oval 6"/>
            <p:cNvSpPr>
              <a:spLocks noChangeArrowheads="1"/>
            </p:cNvSpPr>
            <p:nvPr/>
          </p:nvSpPr>
          <p:spPr bwMode="auto">
            <a:xfrm>
              <a:off x="5040" y="90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59" name="Oval 7"/>
            <p:cNvSpPr>
              <a:spLocks noChangeArrowheads="1"/>
            </p:cNvSpPr>
            <p:nvPr/>
          </p:nvSpPr>
          <p:spPr bwMode="auto">
            <a:xfrm>
              <a:off x="3420" y="468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60" name="Oval 8"/>
            <p:cNvSpPr>
              <a:spLocks noChangeArrowheads="1"/>
            </p:cNvSpPr>
            <p:nvPr/>
          </p:nvSpPr>
          <p:spPr bwMode="auto">
            <a:xfrm>
              <a:off x="2700" y="12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482" name="Group 2"/>
          <p:cNvGrpSpPr>
            <a:grpSpLocks/>
          </p:cNvGrpSpPr>
          <p:nvPr/>
        </p:nvGrpSpPr>
        <p:grpSpPr bwMode="auto">
          <a:xfrm>
            <a:off x="2209800" y="1905000"/>
            <a:ext cx="3581400" cy="1981200"/>
            <a:chOff x="3960" y="2160"/>
            <a:chExt cx="2520" cy="1440"/>
          </a:xfrm>
        </p:grpSpPr>
        <p:sp>
          <p:nvSpPr>
            <p:cNvPr id="20483" name="Oval 3"/>
            <p:cNvSpPr>
              <a:spLocks noChangeArrowheads="1"/>
            </p:cNvSpPr>
            <p:nvPr/>
          </p:nvSpPr>
          <p:spPr bwMode="auto">
            <a:xfrm>
              <a:off x="3960" y="32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484" name="Oval 4"/>
            <p:cNvSpPr>
              <a:spLocks noChangeArrowheads="1"/>
            </p:cNvSpPr>
            <p:nvPr/>
          </p:nvSpPr>
          <p:spPr bwMode="auto">
            <a:xfrm>
              <a:off x="6120" y="216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530" name="Group 2"/>
          <p:cNvGrpSpPr>
            <a:grpSpLocks/>
          </p:cNvGrpSpPr>
          <p:nvPr/>
        </p:nvGrpSpPr>
        <p:grpSpPr bwMode="auto">
          <a:xfrm>
            <a:off x="1752600" y="1143000"/>
            <a:ext cx="4800600" cy="4762500"/>
            <a:chOff x="4140" y="900"/>
            <a:chExt cx="4500" cy="4140"/>
          </a:xfrm>
        </p:grpSpPr>
        <p:sp>
          <p:nvSpPr>
            <p:cNvPr id="22531" name="Oval 3"/>
            <p:cNvSpPr>
              <a:spLocks noChangeArrowheads="1"/>
            </p:cNvSpPr>
            <p:nvPr/>
          </p:nvSpPr>
          <p:spPr bwMode="auto">
            <a:xfrm>
              <a:off x="4140" y="252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32" name="Oval 4"/>
            <p:cNvSpPr>
              <a:spLocks noChangeArrowheads="1"/>
            </p:cNvSpPr>
            <p:nvPr/>
          </p:nvSpPr>
          <p:spPr bwMode="auto">
            <a:xfrm>
              <a:off x="5220" y="360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33" name="Oval 5"/>
            <p:cNvSpPr>
              <a:spLocks noChangeArrowheads="1"/>
            </p:cNvSpPr>
            <p:nvPr/>
          </p:nvSpPr>
          <p:spPr bwMode="auto">
            <a:xfrm>
              <a:off x="7740" y="234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34" name="Oval 6"/>
            <p:cNvSpPr>
              <a:spLocks noChangeArrowheads="1"/>
            </p:cNvSpPr>
            <p:nvPr/>
          </p:nvSpPr>
          <p:spPr bwMode="auto">
            <a:xfrm>
              <a:off x="5040" y="90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535" name="Oval 7"/>
            <p:cNvSpPr>
              <a:spLocks noChangeArrowheads="1"/>
            </p:cNvSpPr>
            <p:nvPr/>
          </p:nvSpPr>
          <p:spPr bwMode="auto">
            <a:xfrm>
              <a:off x="8280" y="4680"/>
              <a:ext cx="360" cy="360"/>
            </a:xfrm>
            <a:prstGeom prst="ellipse">
              <a:avLst/>
            </a:prstGeom>
            <a:solidFill>
              <a:srgbClr val="00000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US"/>
            </a:p>
          </p:txBody>
        </p: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920</TotalTime>
  <Words>937</Words>
  <Application>Microsoft Office PowerPoint</Application>
  <PresentationFormat>On-screen Show (4:3)</PresentationFormat>
  <Paragraphs>69</Paragraphs>
  <Slides>50</Slides>
  <Notes>0</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تاریخ ریاضی </vt:lpstr>
      <vt:lpstr>آنچه گذشت...</vt:lpstr>
      <vt:lpstr> </vt:lpstr>
      <vt:lpstr>Slide 4</vt:lpstr>
      <vt:lpstr>    حس عددی   </vt:lpstr>
      <vt:lpstr>Slide 6</vt:lpstr>
      <vt:lpstr>Slide 7</vt:lpstr>
      <vt:lpstr>Slide 8</vt:lpstr>
      <vt:lpstr>Slide 9</vt:lpstr>
      <vt:lpstr>Slide 10</vt:lpstr>
      <vt:lpstr>Slide 11</vt:lpstr>
      <vt:lpstr>Slide 12</vt:lpstr>
      <vt:lpstr>Slide 13</vt:lpstr>
      <vt:lpstr>Slide 14</vt:lpstr>
      <vt:lpstr>Slide 15</vt:lpstr>
      <vt:lpstr>فرایند-شی</vt:lpstr>
      <vt:lpstr>پفک </vt:lpstr>
      <vt:lpstr>فرایند-شی</vt:lpstr>
      <vt:lpstr>Slide 19</vt:lpstr>
      <vt:lpstr>Slide 20</vt:lpstr>
      <vt:lpstr>Slide 21</vt:lpstr>
      <vt:lpstr>Slide 22</vt:lpstr>
      <vt:lpstr>Slide 23</vt:lpstr>
      <vt:lpstr>Slide 24</vt:lpstr>
      <vt:lpstr>Slide 25</vt:lpstr>
      <vt:lpstr>Slide 26</vt:lpstr>
      <vt:lpstr>برهماگوپتا (هند، 628 م)</vt:lpstr>
      <vt:lpstr>René Descartes (1596 –1637–1650)</vt:lpstr>
      <vt:lpstr>Blaise Pascal (1623 –1662)</vt:lpstr>
      <vt:lpstr>Augustus De Morgan (1806–1830 –1871)</vt:lpstr>
      <vt:lpstr>Augustus De Morgan</vt:lpstr>
      <vt:lpstr>که البته مهمل است. این نشان می‌دهد که ما در صورت بندی مساله اشتباه کرده‌ایم.</vt:lpstr>
      <vt:lpstr>Slide 33</vt:lpstr>
      <vt:lpstr>John Wallis (1616–1656–1703)</vt:lpstr>
      <vt:lpstr>Slide 35</vt:lpstr>
      <vt:lpstr>همچنان که مخرجها به صفر نزدیک می‌شوند مقادیر بزرگتر می‌شوند، در صفر بینهایت و از صفر که می‌گذرید، از بینهایت بزرگتر می‌شوند.  </vt:lpstr>
      <vt:lpstr>Antoine Arnauld (1612–1694) اقلیدس قرن هفدهم</vt:lpstr>
      <vt:lpstr>7</vt:lpstr>
      <vt:lpstr>5-</vt:lpstr>
      <vt:lpstr>-a </vt:lpstr>
      <vt:lpstr>1- یک عدد مثبت است با یک علامت پشت آن. </vt:lpstr>
      <vt:lpstr>Father Prestet  (1675)</vt:lpstr>
      <vt:lpstr>Gottfried Wilhelm Leibniz (1646 - 1712 -1716)</vt:lpstr>
      <vt:lpstr>Acta eruditorum ) 1712(</vt:lpstr>
      <vt:lpstr>Leonhard Euler (1707-1760-1783)</vt:lpstr>
      <vt:lpstr>Slide 46</vt:lpstr>
      <vt:lpstr>Slide 47</vt:lpstr>
      <vt:lpstr>George Peacock (1791 –1845–1858)  توسل به انشااله</vt:lpstr>
      <vt:lpstr>کی؟</vt:lpstr>
      <vt:lpstr>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تاریخ ریاضی </dc:title>
  <dc:creator/>
  <cp:lastModifiedBy>MRT</cp:lastModifiedBy>
  <cp:revision>78</cp:revision>
  <dcterms:created xsi:type="dcterms:W3CDTF">2006-08-16T00:00:00Z</dcterms:created>
  <dcterms:modified xsi:type="dcterms:W3CDTF">2012-09-25T08:41:39Z</dcterms:modified>
</cp:coreProperties>
</file>