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34" r:id="rId1"/>
  </p:sldMasterIdLst>
  <p:sldIdLst>
    <p:sldId id="380" r:id="rId2"/>
    <p:sldId id="381" r:id="rId3"/>
    <p:sldId id="382" r:id="rId4"/>
    <p:sldId id="383" r:id="rId5"/>
    <p:sldId id="384" r:id="rId6"/>
    <p:sldId id="385" r:id="rId7"/>
    <p:sldId id="386" r:id="rId8"/>
    <p:sldId id="387" r:id="rId9"/>
    <p:sldId id="388" r:id="rId10"/>
    <p:sldId id="389" r:id="rId11"/>
    <p:sldId id="390" r:id="rId12"/>
    <p:sldId id="391" r:id="rId13"/>
    <p:sldId id="256" r:id="rId14"/>
    <p:sldId id="257" r:id="rId15"/>
    <p:sldId id="392" r:id="rId16"/>
    <p:sldId id="393" r:id="rId17"/>
    <p:sldId id="272"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3" r:id="rId31"/>
    <p:sldId id="271" r:id="rId32"/>
    <p:sldId id="274" r:id="rId33"/>
    <p:sldId id="275" r:id="rId34"/>
    <p:sldId id="276" r:id="rId35"/>
    <p:sldId id="277" r:id="rId36"/>
    <p:sldId id="278" r:id="rId37"/>
    <p:sldId id="279" r:id="rId38"/>
    <p:sldId id="280" r:id="rId39"/>
    <p:sldId id="281" r:id="rId40"/>
    <p:sldId id="282" r:id="rId41"/>
    <p:sldId id="283" r:id="rId42"/>
    <p:sldId id="294" r:id="rId43"/>
    <p:sldId id="284" r:id="rId44"/>
    <p:sldId id="285" r:id="rId45"/>
    <p:sldId id="286" r:id="rId46"/>
    <p:sldId id="287" r:id="rId47"/>
    <p:sldId id="288" r:id="rId48"/>
    <p:sldId id="289" r:id="rId49"/>
    <p:sldId id="290" r:id="rId50"/>
    <p:sldId id="291" r:id="rId51"/>
    <p:sldId id="292" r:id="rId52"/>
    <p:sldId id="311" r:id="rId53"/>
    <p:sldId id="293"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 id="308" r:id="rId68"/>
    <p:sldId id="309" r:id="rId69"/>
    <p:sldId id="310" r:id="rId70"/>
    <p:sldId id="312" r:id="rId71"/>
    <p:sldId id="322" r:id="rId72"/>
    <p:sldId id="313" r:id="rId73"/>
    <p:sldId id="314" r:id="rId74"/>
    <p:sldId id="315" r:id="rId75"/>
    <p:sldId id="316" r:id="rId76"/>
    <p:sldId id="317" r:id="rId77"/>
    <p:sldId id="318" r:id="rId78"/>
    <p:sldId id="319" r:id="rId79"/>
    <p:sldId id="320" r:id="rId80"/>
    <p:sldId id="321" r:id="rId81"/>
    <p:sldId id="323" r:id="rId82"/>
    <p:sldId id="324" r:id="rId83"/>
    <p:sldId id="325" r:id="rId84"/>
    <p:sldId id="326" r:id="rId85"/>
    <p:sldId id="327" r:id="rId86"/>
    <p:sldId id="328" r:id="rId87"/>
    <p:sldId id="329" r:id="rId88"/>
    <p:sldId id="330" r:id="rId89"/>
    <p:sldId id="331" r:id="rId90"/>
    <p:sldId id="332" r:id="rId91"/>
    <p:sldId id="333" r:id="rId92"/>
    <p:sldId id="334" r:id="rId93"/>
    <p:sldId id="335" r:id="rId94"/>
    <p:sldId id="336" r:id="rId95"/>
    <p:sldId id="337" r:id="rId96"/>
    <p:sldId id="338" r:id="rId97"/>
    <p:sldId id="339" r:id="rId98"/>
    <p:sldId id="340" r:id="rId99"/>
    <p:sldId id="341" r:id="rId100"/>
    <p:sldId id="342" r:id="rId101"/>
    <p:sldId id="343" r:id="rId102"/>
    <p:sldId id="344" r:id="rId103"/>
    <p:sldId id="345" r:id="rId104"/>
    <p:sldId id="346" r:id="rId105"/>
    <p:sldId id="347" r:id="rId106"/>
    <p:sldId id="364" r:id="rId107"/>
    <p:sldId id="348" r:id="rId108"/>
    <p:sldId id="349" r:id="rId109"/>
    <p:sldId id="350" r:id="rId110"/>
    <p:sldId id="351" r:id="rId111"/>
    <p:sldId id="352" r:id="rId112"/>
    <p:sldId id="353" r:id="rId113"/>
    <p:sldId id="354" r:id="rId114"/>
    <p:sldId id="355" r:id="rId115"/>
    <p:sldId id="356" r:id="rId116"/>
    <p:sldId id="357" r:id="rId117"/>
    <p:sldId id="358" r:id="rId118"/>
    <p:sldId id="359" r:id="rId119"/>
    <p:sldId id="360" r:id="rId120"/>
    <p:sldId id="361" r:id="rId121"/>
    <p:sldId id="362" r:id="rId122"/>
    <p:sldId id="363" r:id="rId123"/>
    <p:sldId id="365" r:id="rId124"/>
    <p:sldId id="366" r:id="rId125"/>
    <p:sldId id="367" r:id="rId126"/>
    <p:sldId id="368" r:id="rId127"/>
    <p:sldId id="369" r:id="rId128"/>
    <p:sldId id="371" r:id="rId129"/>
    <p:sldId id="370" r:id="rId130"/>
    <p:sldId id="374" r:id="rId131"/>
    <p:sldId id="373" r:id="rId132"/>
    <p:sldId id="375" r:id="rId133"/>
    <p:sldId id="376" r:id="rId134"/>
    <p:sldId id="377" r:id="rId135"/>
    <p:sldId id="378" r:id="rId136"/>
    <p:sldId id="379" r:id="rId137"/>
  </p:sldIdLst>
  <p:sldSz cx="12192000" cy="6858000"/>
  <p:notesSz cx="6858000" cy="9144000"/>
  <p:embeddedFontLst>
    <p:embeddedFont>
      <p:font typeface="Franklin Gothic Book" panose="020B0503020102020204" pitchFamily="34" charset="0"/>
      <p:regular r:id="rId138"/>
      <p:italic r:id="rId139"/>
    </p:embeddedFont>
    <p:embeddedFont>
      <p:font typeface="B Davat" panose="020B0604020202020204" charset="-78"/>
      <p:regular r:id="rId140"/>
    </p:embeddedFont>
    <p:embeddedFont>
      <p:font typeface="Rage Italic" panose="03070502040507070304" pitchFamily="66" charset="0"/>
      <p:regular r:id="rId141"/>
    </p:embeddedFont>
    <p:embeddedFont>
      <p:font typeface="Cambria Math" panose="02040503050406030204" pitchFamily="18" charset="0"/>
      <p:regular r:id="rId142"/>
    </p:embeddedFont>
    <p:embeddedFont>
      <p:font typeface="Brush Script MT" panose="03060802040406070304" pitchFamily="66" charset="0"/>
      <p:italic r:id="rId143"/>
    </p:embeddedFont>
    <p:embeddedFont>
      <p:font typeface="Lao UI" panose="020B0502040204020203" pitchFamily="34" charset="0"/>
      <p:regular r:id="rId144"/>
      <p:bold r:id="rId145"/>
    </p:embeddedFont>
    <p:embeddedFont>
      <p:font typeface="Lotus" panose="00000400000000000000" pitchFamily="2" charset="-78"/>
      <p:regular r:id="rId146"/>
    </p:embeddedFont>
    <p:embeddedFont>
      <p:font typeface="Constantia" panose="02030602050306030303" pitchFamily="18" charset="0"/>
      <p:regular r:id="rId147"/>
      <p:bold r:id="rId148"/>
      <p:italic r:id="rId149"/>
      <p:boldItalic r:id="rId150"/>
    </p:embeddedFont>
    <p:embeddedFont>
      <p:font typeface="B Nazanin" panose="020B0604020202020204" charset="-78"/>
      <p:regular r:id="rId151"/>
      <p:bold r:id="rId1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49" d="100"/>
          <a:sy n="49" d="100"/>
        </p:scale>
        <p:origin x="66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font" Target="fonts/font1.fntdata"/><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font" Target="fonts/font7.fntdata"/><Relationship Id="rId149" Type="http://schemas.openxmlformats.org/officeDocument/2006/relationships/font" Target="fonts/font12.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font" Target="fonts/font2.fntdata"/><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font" Target="fonts/font13.fntdata"/><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font" Target="fonts/font3.fntdata"/><Relationship Id="rId145" Type="http://schemas.openxmlformats.org/officeDocument/2006/relationships/font" Target="fonts/font8.fntdata"/><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font" Target="fonts/font6.fntdata"/><Relationship Id="rId148" Type="http://schemas.openxmlformats.org/officeDocument/2006/relationships/font" Target="fonts/font11.fntdata"/><Relationship Id="rId151" Type="http://schemas.openxmlformats.org/officeDocument/2006/relationships/font" Target="fonts/font14.fntdata"/><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4.fntdata"/><Relationship Id="rId146"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5.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C6D0F1-E240-4B8A-B391-1F5FF0B600D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E61CB5D1-1D15-4A17-B33C-439080F571D9}">
      <dgm:prSet phldrT="[Text]" custT="1"/>
      <dgm:spPr>
        <a:solidFill>
          <a:schemeClr val="tx2"/>
        </a:solidFill>
      </dgm:spPr>
      <dgm:t>
        <a:bodyPr/>
        <a:lstStyle/>
        <a:p>
          <a:pPr algn="ctr"/>
          <a:r>
            <a:rPr lang="fa-IR" sz="3600" dirty="0" smtClean="0">
              <a:cs typeface="B Nazanin" panose="00000400000000000000" pitchFamily="2" charset="-78"/>
            </a:rPr>
            <a:t>یادگیری</a:t>
          </a:r>
          <a:endParaRPr lang="en-US" sz="3600" dirty="0">
            <a:cs typeface="B Nazanin" panose="00000400000000000000" pitchFamily="2" charset="-78"/>
          </a:endParaRPr>
        </a:p>
      </dgm:t>
    </dgm:pt>
    <dgm:pt modelId="{DFF516C1-CCFA-4C15-A017-ECAD22111589}" type="parTrans" cxnId="{415ED110-D9E9-49FC-A864-9BB1EA6D57B8}">
      <dgm:prSet/>
      <dgm:spPr/>
      <dgm:t>
        <a:bodyPr/>
        <a:lstStyle/>
        <a:p>
          <a:pPr algn="ctr"/>
          <a:endParaRPr lang="en-US"/>
        </a:p>
      </dgm:t>
    </dgm:pt>
    <dgm:pt modelId="{D8DF6937-8A05-4C03-B719-A9DDB85826D3}" type="sibTrans" cxnId="{415ED110-D9E9-49FC-A864-9BB1EA6D57B8}">
      <dgm:prSet/>
      <dgm:spPr/>
      <dgm:t>
        <a:bodyPr/>
        <a:lstStyle/>
        <a:p>
          <a:pPr algn="ctr"/>
          <a:endParaRPr lang="en-US"/>
        </a:p>
      </dgm:t>
    </dgm:pt>
    <dgm:pt modelId="{1ECCBCF1-0AC2-4F76-B1FE-2D3A6E963E5D}">
      <dgm:prSet phldrT="[Text]" custT="1"/>
      <dgm:spPr>
        <a:solidFill>
          <a:schemeClr val="bg2">
            <a:lumMod val="75000"/>
          </a:schemeClr>
        </a:solidFill>
      </dgm:spPr>
      <dgm:t>
        <a:bodyPr/>
        <a:lstStyle/>
        <a:p>
          <a:pPr algn="ctr"/>
          <a:r>
            <a:rPr lang="fa-IR" sz="4000" b="1" dirty="0" smtClean="0">
              <a:cs typeface="B Nazanin" panose="00000400000000000000" pitchFamily="2" charset="-78"/>
            </a:rPr>
            <a:t>تدریس</a:t>
          </a:r>
          <a:endParaRPr lang="en-US" sz="4000" b="1" dirty="0">
            <a:cs typeface="B Nazanin" panose="00000400000000000000" pitchFamily="2" charset="-78"/>
          </a:endParaRPr>
        </a:p>
      </dgm:t>
    </dgm:pt>
    <dgm:pt modelId="{F668D466-03EB-46CC-AE54-D18D52E43914}" type="parTrans" cxnId="{850B69A8-62BB-4FF3-84A0-BF0A36FADAD7}">
      <dgm:prSet/>
      <dgm:spPr/>
      <dgm:t>
        <a:bodyPr/>
        <a:lstStyle/>
        <a:p>
          <a:pPr algn="ctr"/>
          <a:endParaRPr lang="en-US"/>
        </a:p>
      </dgm:t>
    </dgm:pt>
    <dgm:pt modelId="{487B8B99-AB83-4B7C-8E55-E6D1E6115453}" type="sibTrans" cxnId="{850B69A8-62BB-4FF3-84A0-BF0A36FADAD7}">
      <dgm:prSet/>
      <dgm:spPr/>
      <dgm:t>
        <a:bodyPr/>
        <a:lstStyle/>
        <a:p>
          <a:pPr algn="ctr"/>
          <a:endParaRPr lang="en-US"/>
        </a:p>
      </dgm:t>
    </dgm:pt>
    <dgm:pt modelId="{0F6491FF-9C5E-4100-9673-E67022832480}">
      <dgm:prSet phldrT="[Text]" custT="1"/>
      <dgm:spPr>
        <a:solidFill>
          <a:schemeClr val="tx2"/>
        </a:solidFill>
      </dgm:spPr>
      <dgm:t>
        <a:bodyPr/>
        <a:lstStyle/>
        <a:p>
          <a:pPr algn="ctr"/>
          <a:r>
            <a:rPr lang="fa-IR" sz="3200" dirty="0" smtClean="0">
              <a:cs typeface="B Nazanin" panose="00000400000000000000" pitchFamily="2" charset="-78"/>
            </a:rPr>
            <a:t>شناخت (دانش)</a:t>
          </a:r>
        </a:p>
        <a:p>
          <a:pPr algn="ctr"/>
          <a:r>
            <a:rPr lang="fa-IR" sz="3200" dirty="0" smtClean="0">
              <a:cs typeface="B Nazanin" panose="00000400000000000000" pitchFamily="2" charset="-78"/>
            </a:rPr>
            <a:t>تکرار و تمرین..... استدلال</a:t>
          </a:r>
        </a:p>
        <a:p>
          <a:pPr algn="ctr"/>
          <a:r>
            <a:rPr lang="fa-IR" sz="3200" dirty="0" smtClean="0">
              <a:cs typeface="B Nazanin" panose="00000400000000000000" pitchFamily="2" charset="-78"/>
            </a:rPr>
            <a:t>القا/ آموزش</a:t>
          </a:r>
          <a:endParaRPr lang="en-US" sz="3200" dirty="0">
            <a:cs typeface="B Nazanin" panose="00000400000000000000" pitchFamily="2" charset="-78"/>
          </a:endParaRPr>
        </a:p>
      </dgm:t>
    </dgm:pt>
    <dgm:pt modelId="{507F0D1F-3407-4097-90AE-A3241A86F5AC}" type="parTrans" cxnId="{25FEF9DE-A6DB-464F-ACC9-C4BE358D61EA}">
      <dgm:prSet/>
      <dgm:spPr/>
      <dgm:t>
        <a:bodyPr/>
        <a:lstStyle/>
        <a:p>
          <a:pPr algn="ctr"/>
          <a:endParaRPr lang="en-US"/>
        </a:p>
      </dgm:t>
    </dgm:pt>
    <dgm:pt modelId="{36EEBECD-D547-4402-9123-9E342167EDD1}" type="sibTrans" cxnId="{25FEF9DE-A6DB-464F-ACC9-C4BE358D61EA}">
      <dgm:prSet/>
      <dgm:spPr/>
      <dgm:t>
        <a:bodyPr/>
        <a:lstStyle/>
        <a:p>
          <a:pPr algn="ctr"/>
          <a:endParaRPr lang="en-US"/>
        </a:p>
      </dgm:t>
    </dgm:pt>
    <dgm:pt modelId="{D355F2C6-5A53-4AC5-91DE-E54457D0C345}">
      <dgm:prSet phldrT="[Text]" custT="1"/>
      <dgm:spPr>
        <a:solidFill>
          <a:schemeClr val="tx2"/>
        </a:solidFill>
      </dgm:spPr>
      <dgm:t>
        <a:bodyPr/>
        <a:lstStyle/>
        <a:p>
          <a:pPr algn="ctr"/>
          <a:r>
            <a:rPr lang="fa-IR" sz="2800" dirty="0" smtClean="0">
              <a:cs typeface="B Nazanin" panose="00000400000000000000" pitchFamily="2" charset="-78"/>
            </a:rPr>
            <a:t>مهارتها و اعمال</a:t>
          </a:r>
        </a:p>
        <a:p>
          <a:pPr algn="ctr"/>
          <a:r>
            <a:rPr lang="fa-IR" sz="2800" dirty="0" smtClean="0">
              <a:cs typeface="B Nazanin" panose="00000400000000000000" pitchFamily="2" charset="-78"/>
            </a:rPr>
            <a:t>شرایط محیطی ....... منطق و...</a:t>
          </a:r>
        </a:p>
        <a:p>
          <a:pPr algn="ctr"/>
          <a:r>
            <a:rPr lang="fa-IR" sz="2800" dirty="0" smtClean="0">
              <a:cs typeface="B Nazanin" panose="00000400000000000000" pitchFamily="2" charset="-78"/>
            </a:rPr>
            <a:t>شرطی سازی / پرورش و تربیت</a:t>
          </a:r>
          <a:endParaRPr lang="en-US" sz="2800" dirty="0">
            <a:cs typeface="B Nazanin" panose="00000400000000000000" pitchFamily="2" charset="-78"/>
          </a:endParaRPr>
        </a:p>
      </dgm:t>
    </dgm:pt>
    <dgm:pt modelId="{552888B6-3D35-4D5B-B876-0C97A11FA863}" type="parTrans" cxnId="{81D98641-7E05-4915-9D1A-4F2983C5F668}">
      <dgm:prSet/>
      <dgm:spPr/>
      <dgm:t>
        <a:bodyPr/>
        <a:lstStyle/>
        <a:p>
          <a:pPr algn="ctr"/>
          <a:endParaRPr lang="en-US"/>
        </a:p>
      </dgm:t>
    </dgm:pt>
    <dgm:pt modelId="{A44F7490-0173-4F86-9695-1AE9C373FF9D}" type="sibTrans" cxnId="{81D98641-7E05-4915-9D1A-4F2983C5F668}">
      <dgm:prSet/>
      <dgm:spPr/>
      <dgm:t>
        <a:bodyPr/>
        <a:lstStyle/>
        <a:p>
          <a:pPr algn="ctr"/>
          <a:endParaRPr lang="en-US"/>
        </a:p>
      </dgm:t>
    </dgm:pt>
    <dgm:pt modelId="{1429EA6F-7036-4B52-AD4E-DEE60FAD1853}" type="pres">
      <dgm:prSet presAssocID="{FDC6D0F1-E240-4B8A-B391-1F5FF0B600D8}" presName="Name0" presStyleCnt="0">
        <dgm:presLayoutVars>
          <dgm:chMax val="1"/>
          <dgm:chPref val="1"/>
          <dgm:dir/>
          <dgm:animOne val="branch"/>
          <dgm:animLvl val="lvl"/>
        </dgm:presLayoutVars>
      </dgm:prSet>
      <dgm:spPr/>
      <dgm:t>
        <a:bodyPr/>
        <a:lstStyle/>
        <a:p>
          <a:endParaRPr lang="en-US"/>
        </a:p>
      </dgm:t>
    </dgm:pt>
    <dgm:pt modelId="{750B8C20-A5E2-4BB1-A816-DCDC36B2ADF4}" type="pres">
      <dgm:prSet presAssocID="{E61CB5D1-1D15-4A17-B33C-439080F571D9}" presName="singleCycle" presStyleCnt="0"/>
      <dgm:spPr/>
    </dgm:pt>
    <dgm:pt modelId="{E9BE6D89-7138-4DD7-A04A-020A6CA3C06B}" type="pres">
      <dgm:prSet presAssocID="{E61CB5D1-1D15-4A17-B33C-439080F571D9}" presName="singleCenter" presStyleLbl="node1" presStyleIdx="0" presStyleCnt="4" custScaleX="181885" custLinFactNeighborX="-1051" custLinFactNeighborY="-8251">
        <dgm:presLayoutVars>
          <dgm:chMax val="7"/>
          <dgm:chPref val="7"/>
        </dgm:presLayoutVars>
      </dgm:prSet>
      <dgm:spPr/>
      <dgm:t>
        <a:bodyPr/>
        <a:lstStyle/>
        <a:p>
          <a:endParaRPr lang="en-US"/>
        </a:p>
      </dgm:t>
    </dgm:pt>
    <dgm:pt modelId="{86DF6AA9-C878-4859-9D54-57226704D2CE}" type="pres">
      <dgm:prSet presAssocID="{F668D466-03EB-46CC-AE54-D18D52E43914}" presName="Name56" presStyleLbl="parChTrans1D2" presStyleIdx="0" presStyleCnt="3"/>
      <dgm:spPr/>
      <dgm:t>
        <a:bodyPr/>
        <a:lstStyle/>
        <a:p>
          <a:endParaRPr lang="en-US"/>
        </a:p>
      </dgm:t>
    </dgm:pt>
    <dgm:pt modelId="{8FB7E1F2-B088-45BA-9B08-592DE5BB2C56}" type="pres">
      <dgm:prSet presAssocID="{1ECCBCF1-0AC2-4F76-B1FE-2D3A6E963E5D}" presName="text0" presStyleLbl="node1" presStyleIdx="1" presStyleCnt="4" custScaleX="390903" custScaleY="152101">
        <dgm:presLayoutVars>
          <dgm:bulletEnabled val="1"/>
        </dgm:presLayoutVars>
      </dgm:prSet>
      <dgm:spPr/>
      <dgm:t>
        <a:bodyPr/>
        <a:lstStyle/>
        <a:p>
          <a:endParaRPr lang="en-US"/>
        </a:p>
      </dgm:t>
    </dgm:pt>
    <dgm:pt modelId="{9BDC2DC2-6EFD-42C5-A16D-83DBC0F34416}" type="pres">
      <dgm:prSet presAssocID="{507F0D1F-3407-4097-90AE-A3241A86F5AC}" presName="Name56" presStyleLbl="parChTrans1D2" presStyleIdx="1" presStyleCnt="3"/>
      <dgm:spPr/>
      <dgm:t>
        <a:bodyPr/>
        <a:lstStyle/>
        <a:p>
          <a:endParaRPr lang="en-US"/>
        </a:p>
      </dgm:t>
    </dgm:pt>
    <dgm:pt modelId="{176189D6-E904-4151-9147-884D2FE5380E}" type="pres">
      <dgm:prSet presAssocID="{0F6491FF-9C5E-4100-9673-E67022832480}" presName="text0" presStyleLbl="node1" presStyleIdx="2" presStyleCnt="4" custScaleX="355057" custScaleY="184009">
        <dgm:presLayoutVars>
          <dgm:bulletEnabled val="1"/>
        </dgm:presLayoutVars>
      </dgm:prSet>
      <dgm:spPr/>
      <dgm:t>
        <a:bodyPr/>
        <a:lstStyle/>
        <a:p>
          <a:endParaRPr lang="en-US"/>
        </a:p>
      </dgm:t>
    </dgm:pt>
    <dgm:pt modelId="{963D660A-2097-4757-9676-8733AFE02D52}" type="pres">
      <dgm:prSet presAssocID="{552888B6-3D35-4D5B-B876-0C97A11FA863}" presName="Name56" presStyleLbl="parChTrans1D2" presStyleIdx="2" presStyleCnt="3"/>
      <dgm:spPr/>
      <dgm:t>
        <a:bodyPr/>
        <a:lstStyle/>
        <a:p>
          <a:endParaRPr lang="en-US"/>
        </a:p>
      </dgm:t>
    </dgm:pt>
    <dgm:pt modelId="{6A9A276F-B1B3-48B1-8747-479EA91873D4}" type="pres">
      <dgm:prSet presAssocID="{D355F2C6-5A53-4AC5-91DE-E54457D0C345}" presName="text0" presStyleLbl="node1" presStyleIdx="3" presStyleCnt="4" custScaleX="382912" custScaleY="160337">
        <dgm:presLayoutVars>
          <dgm:bulletEnabled val="1"/>
        </dgm:presLayoutVars>
      </dgm:prSet>
      <dgm:spPr/>
      <dgm:t>
        <a:bodyPr/>
        <a:lstStyle/>
        <a:p>
          <a:endParaRPr lang="en-US"/>
        </a:p>
      </dgm:t>
    </dgm:pt>
  </dgm:ptLst>
  <dgm:cxnLst>
    <dgm:cxn modelId="{EC78AF28-36AC-4922-ADC0-631CF47FEF18}" type="presOf" srcId="{507F0D1F-3407-4097-90AE-A3241A86F5AC}" destId="{9BDC2DC2-6EFD-42C5-A16D-83DBC0F34416}" srcOrd="0" destOrd="0" presId="urn:microsoft.com/office/officeart/2008/layout/RadialCluster"/>
    <dgm:cxn modelId="{3A45D28B-3CDA-4CE4-8614-B02E7BB14805}" type="presOf" srcId="{F668D466-03EB-46CC-AE54-D18D52E43914}" destId="{86DF6AA9-C878-4859-9D54-57226704D2CE}" srcOrd="0" destOrd="0" presId="urn:microsoft.com/office/officeart/2008/layout/RadialCluster"/>
    <dgm:cxn modelId="{4A5CD78E-1BBC-4B1B-A698-16FD7CC8016C}" type="presOf" srcId="{1ECCBCF1-0AC2-4F76-B1FE-2D3A6E963E5D}" destId="{8FB7E1F2-B088-45BA-9B08-592DE5BB2C56}" srcOrd="0" destOrd="0" presId="urn:microsoft.com/office/officeart/2008/layout/RadialCluster"/>
    <dgm:cxn modelId="{3B9F6D3E-F0CE-44AA-BE79-29116269F29E}" type="presOf" srcId="{E61CB5D1-1D15-4A17-B33C-439080F571D9}" destId="{E9BE6D89-7138-4DD7-A04A-020A6CA3C06B}" srcOrd="0" destOrd="0" presId="urn:microsoft.com/office/officeart/2008/layout/RadialCluster"/>
    <dgm:cxn modelId="{B1D17E98-4222-41AF-8017-EA5F4A2213C5}" type="presOf" srcId="{552888B6-3D35-4D5B-B876-0C97A11FA863}" destId="{963D660A-2097-4757-9676-8733AFE02D52}" srcOrd="0" destOrd="0" presId="urn:microsoft.com/office/officeart/2008/layout/RadialCluster"/>
    <dgm:cxn modelId="{415ED110-D9E9-49FC-A864-9BB1EA6D57B8}" srcId="{FDC6D0F1-E240-4B8A-B391-1F5FF0B600D8}" destId="{E61CB5D1-1D15-4A17-B33C-439080F571D9}" srcOrd="0" destOrd="0" parTransId="{DFF516C1-CCFA-4C15-A017-ECAD22111589}" sibTransId="{D8DF6937-8A05-4C03-B719-A9DDB85826D3}"/>
    <dgm:cxn modelId="{850B69A8-62BB-4FF3-84A0-BF0A36FADAD7}" srcId="{E61CB5D1-1D15-4A17-B33C-439080F571D9}" destId="{1ECCBCF1-0AC2-4F76-B1FE-2D3A6E963E5D}" srcOrd="0" destOrd="0" parTransId="{F668D466-03EB-46CC-AE54-D18D52E43914}" sibTransId="{487B8B99-AB83-4B7C-8E55-E6D1E6115453}"/>
    <dgm:cxn modelId="{3A3A790E-5BB4-4F30-93DB-B535789C5911}" type="presOf" srcId="{FDC6D0F1-E240-4B8A-B391-1F5FF0B600D8}" destId="{1429EA6F-7036-4B52-AD4E-DEE60FAD1853}" srcOrd="0" destOrd="0" presId="urn:microsoft.com/office/officeart/2008/layout/RadialCluster"/>
    <dgm:cxn modelId="{25FEF9DE-A6DB-464F-ACC9-C4BE358D61EA}" srcId="{E61CB5D1-1D15-4A17-B33C-439080F571D9}" destId="{0F6491FF-9C5E-4100-9673-E67022832480}" srcOrd="1" destOrd="0" parTransId="{507F0D1F-3407-4097-90AE-A3241A86F5AC}" sibTransId="{36EEBECD-D547-4402-9123-9E342167EDD1}"/>
    <dgm:cxn modelId="{81D98641-7E05-4915-9D1A-4F2983C5F668}" srcId="{E61CB5D1-1D15-4A17-B33C-439080F571D9}" destId="{D355F2C6-5A53-4AC5-91DE-E54457D0C345}" srcOrd="2" destOrd="0" parTransId="{552888B6-3D35-4D5B-B876-0C97A11FA863}" sibTransId="{A44F7490-0173-4F86-9695-1AE9C373FF9D}"/>
    <dgm:cxn modelId="{72F80906-4E2C-4489-A539-B942735887C4}" type="presOf" srcId="{0F6491FF-9C5E-4100-9673-E67022832480}" destId="{176189D6-E904-4151-9147-884D2FE5380E}" srcOrd="0" destOrd="0" presId="urn:microsoft.com/office/officeart/2008/layout/RadialCluster"/>
    <dgm:cxn modelId="{48F39C53-6DA7-4314-BD24-20C66A710484}" type="presOf" srcId="{D355F2C6-5A53-4AC5-91DE-E54457D0C345}" destId="{6A9A276F-B1B3-48B1-8747-479EA91873D4}" srcOrd="0" destOrd="0" presId="urn:microsoft.com/office/officeart/2008/layout/RadialCluster"/>
    <dgm:cxn modelId="{9375AB32-C7C1-412D-B8E6-59AC30EA73FC}" type="presParOf" srcId="{1429EA6F-7036-4B52-AD4E-DEE60FAD1853}" destId="{750B8C20-A5E2-4BB1-A816-DCDC36B2ADF4}" srcOrd="0" destOrd="0" presId="urn:microsoft.com/office/officeart/2008/layout/RadialCluster"/>
    <dgm:cxn modelId="{2EE34504-CF61-4E31-ABA8-95C660FFEC1C}" type="presParOf" srcId="{750B8C20-A5E2-4BB1-A816-DCDC36B2ADF4}" destId="{E9BE6D89-7138-4DD7-A04A-020A6CA3C06B}" srcOrd="0" destOrd="0" presId="urn:microsoft.com/office/officeart/2008/layout/RadialCluster"/>
    <dgm:cxn modelId="{0445F38F-023E-4364-A76C-E362F6D606F7}" type="presParOf" srcId="{750B8C20-A5E2-4BB1-A816-DCDC36B2ADF4}" destId="{86DF6AA9-C878-4859-9D54-57226704D2CE}" srcOrd="1" destOrd="0" presId="urn:microsoft.com/office/officeart/2008/layout/RadialCluster"/>
    <dgm:cxn modelId="{F11345B0-80D4-4210-9461-FF86C6F239FB}" type="presParOf" srcId="{750B8C20-A5E2-4BB1-A816-DCDC36B2ADF4}" destId="{8FB7E1F2-B088-45BA-9B08-592DE5BB2C56}" srcOrd="2" destOrd="0" presId="urn:microsoft.com/office/officeart/2008/layout/RadialCluster"/>
    <dgm:cxn modelId="{DBC36275-C935-4493-BB26-BE93145FCD41}" type="presParOf" srcId="{750B8C20-A5E2-4BB1-A816-DCDC36B2ADF4}" destId="{9BDC2DC2-6EFD-42C5-A16D-83DBC0F34416}" srcOrd="3" destOrd="0" presId="urn:microsoft.com/office/officeart/2008/layout/RadialCluster"/>
    <dgm:cxn modelId="{433F8F61-CC8A-4B18-8FD1-BF001BEA6488}" type="presParOf" srcId="{750B8C20-A5E2-4BB1-A816-DCDC36B2ADF4}" destId="{176189D6-E904-4151-9147-884D2FE5380E}" srcOrd="4" destOrd="0" presId="urn:microsoft.com/office/officeart/2008/layout/RadialCluster"/>
    <dgm:cxn modelId="{1F768A17-BDBC-4C65-88D3-A045E36926E2}" type="presParOf" srcId="{750B8C20-A5E2-4BB1-A816-DCDC36B2ADF4}" destId="{963D660A-2097-4757-9676-8733AFE02D52}" srcOrd="5" destOrd="0" presId="urn:microsoft.com/office/officeart/2008/layout/RadialCluster"/>
    <dgm:cxn modelId="{5CEFDD89-C603-4205-A571-58D765943722}" type="presParOf" srcId="{750B8C20-A5E2-4BB1-A816-DCDC36B2ADF4}" destId="{6A9A276F-B1B3-48B1-8747-479EA91873D4}"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01"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9027569" y="5357593"/>
            <a:ext cx="1618428" cy="365125"/>
          </a:xfrm>
        </p:spPr>
        <p:txBody>
          <a:bodyPr/>
          <a:lstStyle/>
          <a:p>
            <a:fld id="{E84D426F-30D2-411E-8B1C-47AA39A91B35}" type="datetimeFigureOut">
              <a:rPr lang="en-US" smtClean="0"/>
              <a:t>12/23/2015</a:t>
            </a:fld>
            <a:endParaRPr lang="en-US"/>
          </a:p>
        </p:txBody>
      </p:sp>
      <p:sp>
        <p:nvSpPr>
          <p:cNvPr id="5" name="Footer Placeholder 4"/>
          <p:cNvSpPr>
            <a:spLocks noGrp="1"/>
          </p:cNvSpPr>
          <p:nvPr>
            <p:ph type="ftr" sz="quarter" idx="11"/>
          </p:nvPr>
        </p:nvSpPr>
        <p:spPr>
          <a:xfrm>
            <a:off x="1565393" y="5357593"/>
            <a:ext cx="6713127" cy="365125"/>
          </a:xfrm>
        </p:spPr>
        <p:txBody>
          <a:bodyPr/>
          <a:lstStyle/>
          <a:p>
            <a:endParaRPr lang="en-US"/>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fld id="{3A456E6D-F7F7-4759-949C-25EBDB64B44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D426F-30D2-411E-8B1C-47AA39A91B35}" type="datetimeFigureOut">
              <a:rPr lang="en-US" smtClean="0"/>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56E6D-F7F7-4759-949C-25EBDB64B4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D426F-30D2-411E-8B1C-47AA39A91B35}" type="datetimeFigureOut">
              <a:rPr lang="en-US" smtClean="0"/>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56E6D-F7F7-4759-949C-25EBDB64B4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D426F-30D2-411E-8B1C-47AA39A91B35}" type="datetimeFigureOut">
              <a:rPr lang="en-US" smtClean="0"/>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56E6D-F7F7-4759-949C-25EBDB64B4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941690" y="372533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4D426F-30D2-411E-8B1C-47AA39A91B35}" type="datetimeFigureOut">
              <a:rPr lang="en-US" smtClean="0"/>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56E6D-F7F7-4759-949C-25EBDB64B44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84D426F-30D2-411E-8B1C-47AA39A91B35}" type="datetimeFigureOut">
              <a:rPr lang="en-US" smtClean="0"/>
              <a:t>12/23/2015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56E6D-F7F7-4759-949C-25EBDB64B442}" type="slidenum">
              <a:rPr lang="en-US" smtClean="0"/>
              <a:t>‹#›</a:t>
            </a:fld>
            <a:endParaRPr lang="en-US"/>
          </a:p>
        </p:txBody>
      </p:sp>
      <p:sp>
        <p:nvSpPr>
          <p:cNvPr id="9" name="Content Placeholder 8"/>
          <p:cNvSpPr>
            <a:spLocks noGrp="1"/>
          </p:cNvSpPr>
          <p:nvPr>
            <p:ph sz="quarter" idx="13"/>
          </p:nvPr>
        </p:nvSpPr>
        <p:spPr>
          <a:xfrm>
            <a:off x="1731264" y="2121407"/>
            <a:ext cx="42672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84D426F-30D2-411E-8B1C-47AA39A91B35}" type="datetimeFigureOut">
              <a:rPr lang="en-US" smtClean="0"/>
              <a:t>12/23/2015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56E6D-F7F7-4759-949C-25EBDB64B442}" type="slidenum">
              <a:rPr lang="en-US" smtClean="0"/>
              <a:t>‹#›</a:t>
            </a:fld>
            <a:endParaRPr lang="en-US"/>
          </a:p>
        </p:txBody>
      </p:sp>
      <p:sp>
        <p:nvSpPr>
          <p:cNvPr id="11" name="Content Placeholder 10"/>
          <p:cNvSpPr>
            <a:spLocks noGrp="1"/>
          </p:cNvSpPr>
          <p:nvPr>
            <p:ph sz="quarter" idx="13"/>
          </p:nvPr>
        </p:nvSpPr>
        <p:spPr>
          <a:xfrm>
            <a:off x="1731264" y="2944368"/>
            <a:ext cx="4303776"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4D426F-30D2-411E-8B1C-47AA39A91B35}" type="datetimeFigureOut">
              <a:rPr lang="en-US" smtClean="0"/>
              <a:t>12/23/2015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56E6D-F7F7-4759-949C-25EBDB64B44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D426F-30D2-411E-8B1C-47AA39A91B35}" type="datetimeFigureOut">
              <a:rPr lang="en-US" smtClean="0"/>
              <a:t>12/23/2015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56E6D-F7F7-4759-949C-25EBDB64B4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8455598" y="5885673"/>
            <a:ext cx="1618428" cy="365125"/>
          </a:xfrm>
        </p:spPr>
        <p:txBody>
          <a:bodyPr/>
          <a:lstStyle/>
          <a:p>
            <a:fld id="{E84D426F-30D2-411E-8B1C-47AA39A91B35}" type="datetimeFigureOut">
              <a:rPr lang="en-US" smtClean="0"/>
              <a:t>12/23/2015</a:t>
            </a:fld>
            <a:endParaRPr lang="en-US"/>
          </a:p>
        </p:txBody>
      </p:sp>
      <p:sp>
        <p:nvSpPr>
          <p:cNvPr id="6" name="Footer Placeholder 5"/>
          <p:cNvSpPr>
            <a:spLocks noGrp="1"/>
          </p:cNvSpPr>
          <p:nvPr>
            <p:ph type="ftr" sz="quarter" idx="11"/>
          </p:nvPr>
        </p:nvSpPr>
        <p:spPr>
          <a:xfrm rot="-60000">
            <a:off x="1219406" y="5829262"/>
            <a:ext cx="4696809" cy="365125"/>
          </a:xfrm>
        </p:spPr>
        <p:txBody>
          <a:bodyPr/>
          <a:lstStyle/>
          <a:p>
            <a:endParaRPr lang="en-US"/>
          </a:p>
        </p:txBody>
      </p:sp>
      <p:sp>
        <p:nvSpPr>
          <p:cNvPr id="7" name="Slide Number Placeholder 6"/>
          <p:cNvSpPr>
            <a:spLocks noGrp="1"/>
          </p:cNvSpPr>
          <p:nvPr>
            <p:ph type="sldNum" sz="quarter" idx="12"/>
          </p:nvPr>
        </p:nvSpPr>
        <p:spPr>
          <a:xfrm rot="60000">
            <a:off x="10076418" y="5896962"/>
            <a:ext cx="738697" cy="365125"/>
          </a:xfrm>
        </p:spPr>
        <p:txBody>
          <a:bodyPr/>
          <a:lstStyle/>
          <a:p>
            <a:fld id="{3A456E6D-F7F7-4759-949C-25EBDB64B4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8461249" y="5888738"/>
            <a:ext cx="1618428" cy="365125"/>
          </a:xfrm>
        </p:spPr>
        <p:txBody>
          <a:bodyPr/>
          <a:lstStyle/>
          <a:p>
            <a:fld id="{E84D426F-30D2-411E-8B1C-47AA39A91B35}" type="datetimeFigureOut">
              <a:rPr lang="en-US" smtClean="0"/>
              <a:t>12/23/2015</a:t>
            </a:fld>
            <a:endParaRPr lang="en-US"/>
          </a:p>
        </p:txBody>
      </p:sp>
      <p:sp>
        <p:nvSpPr>
          <p:cNvPr id="6" name="Footer Placeholder 5"/>
          <p:cNvSpPr>
            <a:spLocks noGrp="1"/>
          </p:cNvSpPr>
          <p:nvPr>
            <p:ph type="ftr" sz="quarter" idx="11"/>
          </p:nvPr>
        </p:nvSpPr>
        <p:spPr>
          <a:xfrm rot="-60000">
            <a:off x="1219426" y="5831038"/>
            <a:ext cx="4425391" cy="365125"/>
          </a:xfrm>
        </p:spPr>
        <p:txBody>
          <a:bodyPr/>
          <a:lstStyle/>
          <a:p>
            <a:endParaRPr lang="en-US"/>
          </a:p>
        </p:txBody>
      </p:sp>
      <p:sp>
        <p:nvSpPr>
          <p:cNvPr id="7" name="Slide Number Placeholder 6"/>
          <p:cNvSpPr>
            <a:spLocks noGrp="1"/>
          </p:cNvSpPr>
          <p:nvPr>
            <p:ph type="sldNum" sz="quarter" idx="12"/>
          </p:nvPr>
        </p:nvSpPr>
        <p:spPr>
          <a:xfrm rot="60000">
            <a:off x="10082786" y="5900027"/>
            <a:ext cx="738697" cy="365125"/>
          </a:xfrm>
        </p:spPr>
        <p:txBody>
          <a:bodyPr/>
          <a:lstStyle/>
          <a:p>
            <a:fld id="{3A456E6D-F7F7-4759-949C-25EBDB64B4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8000" b="-18000"/>
          </a:stretch>
        </a:blipFill>
        <a:effectLst/>
      </p:bgPr>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50721" y="2119257"/>
            <a:ext cx="8261873"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84D426F-30D2-411E-8B1C-47AA39A91B35}" type="datetimeFigureOut">
              <a:rPr lang="en-US" smtClean="0"/>
              <a:t>12/23/2015</a:t>
            </a:fld>
            <a:endParaRPr lang="en-US"/>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A456E6D-F7F7-4759-949C-25EBDB64B4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1516581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75725"/>
            <a:ext cx="11277600" cy="924475"/>
          </a:xfrm>
        </p:spPr>
        <p:txBody>
          <a:bodyPr/>
          <a:lstStyle/>
          <a:p>
            <a:pPr algn="ctr"/>
            <a:r>
              <a:rPr lang="fa-IR" sz="4000" b="1" dirty="0" smtClean="0">
                <a:cs typeface="B Nazanin" panose="00000400000000000000" pitchFamily="2" charset="-78"/>
              </a:rPr>
              <a:t>شیوه های مستقیم تدریس تفکر (بونود 1991)</a:t>
            </a:r>
            <a:endParaRPr lang="en-US" sz="40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marL="514350" indent="-514350" algn="r" rtl="1">
              <a:buAutoNum type="arabicPeriod"/>
            </a:pPr>
            <a:r>
              <a:rPr lang="fa-IR" sz="2800" dirty="0" smtClean="0">
                <a:cs typeface="B Nazanin" panose="00000400000000000000" pitchFamily="2" charset="-78"/>
              </a:rPr>
              <a:t>روش نفوذی: معلم به عنوان الگو</a:t>
            </a:r>
          </a:p>
          <a:p>
            <a:pPr marL="514350" indent="-514350" algn="r" rtl="1">
              <a:buAutoNum type="arabicPeriod"/>
            </a:pPr>
            <a:r>
              <a:rPr lang="fa-IR" sz="2800" dirty="0" smtClean="0">
                <a:cs typeface="B Nazanin" panose="00000400000000000000" pitchFamily="2" charset="-78"/>
              </a:rPr>
              <a:t>تدریس خردمندانه: معلم شایسته – پرسش و پاسخ</a:t>
            </a:r>
          </a:p>
          <a:p>
            <a:pPr marL="514350" indent="-514350" algn="r" rtl="1">
              <a:buAutoNum type="arabicPeriod"/>
            </a:pPr>
            <a:r>
              <a:rPr lang="fa-IR" sz="2800" dirty="0" smtClean="0">
                <a:cs typeface="B Nazanin" panose="00000400000000000000" pitchFamily="2" charset="-78"/>
              </a:rPr>
              <a:t>اصول منطق</a:t>
            </a:r>
          </a:p>
          <a:p>
            <a:pPr marL="514350" indent="-514350" algn="r" rtl="1">
              <a:buAutoNum type="arabicPeriod"/>
            </a:pPr>
            <a:r>
              <a:rPr lang="fa-IR" sz="2800" dirty="0" smtClean="0">
                <a:cs typeface="B Nazanin" panose="00000400000000000000" pitchFamily="2" charset="-78"/>
              </a:rPr>
              <a:t>تفکر انتقادی</a:t>
            </a:r>
          </a:p>
          <a:p>
            <a:pPr marL="514350" indent="-514350" algn="r" rtl="1">
              <a:buAutoNum type="arabicPeriod"/>
            </a:pPr>
            <a:r>
              <a:rPr lang="fa-IR" sz="2800" dirty="0" smtClean="0">
                <a:cs typeface="B Nazanin" panose="00000400000000000000" pitchFamily="2" charset="-78"/>
              </a:rPr>
              <a:t>مباحثه</a:t>
            </a:r>
          </a:p>
          <a:p>
            <a:pPr marL="514350" indent="-514350" algn="r" rtl="1">
              <a:buAutoNum type="arabicPeriod"/>
            </a:pPr>
            <a:r>
              <a:rPr lang="fa-IR" sz="2800" dirty="0" smtClean="0">
                <a:cs typeface="B Nazanin" panose="00000400000000000000" pitchFamily="2" charset="-78"/>
              </a:rPr>
              <a:t>شبیه سازی ( به نوعی تعمیم یا کاربرد)</a:t>
            </a:r>
          </a:p>
          <a:p>
            <a:pPr marL="514350" indent="-514350" algn="r" rtl="1">
              <a:buAutoNum type="arabicPeriod"/>
            </a:pPr>
            <a:r>
              <a:rPr lang="fa-IR" sz="2800" dirty="0" smtClean="0">
                <a:cs typeface="B Nazanin" panose="00000400000000000000" pitchFamily="2" charset="-78"/>
              </a:rPr>
              <a:t>روش ابزار تفکر: طراحی و اجرا همراه با نوآوری</a:t>
            </a:r>
          </a:p>
        </p:txBody>
      </p:sp>
    </p:spTree>
    <p:extLst>
      <p:ext uri="{BB962C8B-B14F-4D97-AF65-F5344CB8AC3E}">
        <p14:creationId xmlns:p14="http://schemas.microsoft.com/office/powerpoint/2010/main" val="13471607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46668"/>
          </a:xfrm>
        </p:spPr>
        <p:txBody>
          <a:bodyPr/>
          <a:lstStyle/>
          <a:p>
            <a:r>
              <a:rPr lang="fa-IR" dirty="0" smtClean="0">
                <a:cs typeface="B Nazanin" panose="00000400000000000000" pitchFamily="2" charset="-78"/>
              </a:rPr>
              <a:t>اصول مربوط به کارهای آزمایشگاهی</a:t>
            </a:r>
            <a:endParaRPr lang="en-US" dirty="0"/>
          </a:p>
        </p:txBody>
      </p:sp>
      <p:sp>
        <p:nvSpPr>
          <p:cNvPr id="3" name="Content Placeholder 2"/>
          <p:cNvSpPr>
            <a:spLocks noGrp="1"/>
          </p:cNvSpPr>
          <p:nvPr>
            <p:ph idx="1"/>
          </p:nvPr>
        </p:nvSpPr>
        <p:spPr>
          <a:xfrm>
            <a:off x="914400" y="1905000"/>
            <a:ext cx="9982197" cy="3970868"/>
          </a:xfrm>
        </p:spPr>
        <p:txBody>
          <a:bodyPr>
            <a:normAutofit fontScale="92500" lnSpcReduction="20000"/>
          </a:bodyPr>
          <a:lstStyle/>
          <a:p>
            <a:pPr algn="r" rtl="1"/>
            <a:r>
              <a:rPr lang="fa-IR" b="1" dirty="0" smtClean="0">
                <a:solidFill>
                  <a:srgbClr val="FF0000"/>
                </a:solidFill>
                <a:cs typeface="B Nazanin" panose="00000400000000000000" pitchFamily="2" charset="-78"/>
              </a:rPr>
              <a:t>اصل ایمنی</a:t>
            </a:r>
            <a:r>
              <a:rPr lang="fa-IR" dirty="0" smtClean="0">
                <a:cs typeface="B Nazanin" panose="00000400000000000000" pitchFamily="2" charset="-78"/>
              </a:rPr>
              <a:t>: آموزش ایمین، قوانین روشن، آشنایی با فوریتها، دقت در نگهداری مواد شیمیایی، لوازم برقی، استفاده از عینک، دستکش و ...</a:t>
            </a:r>
          </a:p>
          <a:p>
            <a:pPr algn="r" rtl="1"/>
            <a:r>
              <a:rPr lang="fa-IR" b="1" dirty="0" smtClean="0">
                <a:solidFill>
                  <a:srgbClr val="FF0000"/>
                </a:solidFill>
                <a:cs typeface="B Nazanin" panose="00000400000000000000" pitchFamily="2" charset="-78"/>
              </a:rPr>
              <a:t>اصل فنون و مهارتهای فنی</a:t>
            </a:r>
            <a:r>
              <a:rPr lang="fa-IR" dirty="0" smtClean="0">
                <a:cs typeface="B Nazanin" panose="00000400000000000000" pitchFamily="2" charset="-78"/>
              </a:rPr>
              <a:t>: آگاهی از روشها و مراحل اجرای آزمایش (اجرای مقدماتی و ...)</a:t>
            </a:r>
          </a:p>
          <a:p>
            <a:pPr algn="r" rtl="1"/>
            <a:r>
              <a:rPr lang="fa-IR" b="1" dirty="0" smtClean="0">
                <a:solidFill>
                  <a:srgbClr val="FF0000"/>
                </a:solidFill>
                <a:cs typeface="B Nazanin" panose="00000400000000000000" pitchFamily="2" charset="-78"/>
              </a:rPr>
              <a:t>اصل مهارتهای روش علمی</a:t>
            </a:r>
            <a:r>
              <a:rPr lang="fa-IR" dirty="0" smtClean="0">
                <a:cs typeface="B Nazanin" panose="00000400000000000000" pitchFamily="2" charset="-78"/>
              </a:rPr>
              <a:t>: رعایت مراحل حل مسأله و ..</a:t>
            </a:r>
          </a:p>
          <a:p>
            <a:pPr algn="r" rtl="1"/>
            <a:r>
              <a:rPr lang="fa-IR" b="1" dirty="0" smtClean="0">
                <a:solidFill>
                  <a:srgbClr val="FF0000"/>
                </a:solidFill>
                <a:cs typeface="B Nazanin" panose="00000400000000000000" pitchFamily="2" charset="-78"/>
              </a:rPr>
              <a:t>اصل مدیریتی</a:t>
            </a:r>
            <a:r>
              <a:rPr lang="fa-IR" dirty="0" smtClean="0">
                <a:cs typeface="B Nazanin" panose="00000400000000000000" pitchFamily="2" charset="-78"/>
              </a:rPr>
              <a:t>: گروهبندی، دستورالعملها، داشتن طرح درس، مشارکت یادگیرندگان، راهنمایی مناسب، تعاملات انسانی و ...</a:t>
            </a:r>
          </a:p>
          <a:p>
            <a:pPr algn="r" rtl="1"/>
            <a:r>
              <a:rPr lang="fa-IR" b="1" dirty="0" smtClean="0">
                <a:solidFill>
                  <a:srgbClr val="FF0000"/>
                </a:solidFill>
                <a:cs typeface="B Nazanin" panose="00000400000000000000" pitchFamily="2" charset="-78"/>
              </a:rPr>
              <a:t>اصل ارایه</a:t>
            </a:r>
            <a:r>
              <a:rPr lang="fa-IR" dirty="0" smtClean="0">
                <a:cs typeface="B Nazanin" panose="00000400000000000000" pitchFamily="2" charset="-78"/>
              </a:rPr>
              <a:t>: بحث قبل و بعد از آزمایش، بررسی نتایج، استفاده از فیلم و .. برای روشن سازی</a:t>
            </a:r>
          </a:p>
          <a:p>
            <a:pPr algn="r" rtl="1"/>
            <a:r>
              <a:rPr lang="fa-IR" b="1" dirty="0" smtClean="0">
                <a:solidFill>
                  <a:srgbClr val="FF0000"/>
                </a:solidFill>
                <a:cs typeface="B Nazanin" panose="00000400000000000000" pitchFamily="2" charset="-78"/>
              </a:rPr>
              <a:t>اصل رشد و توسعه</a:t>
            </a:r>
            <a:r>
              <a:rPr lang="fa-IR" dirty="0" smtClean="0">
                <a:cs typeface="B Nazanin" panose="00000400000000000000" pitchFamily="2" charset="-78"/>
              </a:rPr>
              <a:t>: رشد فزاینده با تأمین مواد، اسلاید، فیلم و به ویژه انجام انواع آزمایشها</a:t>
            </a:r>
          </a:p>
          <a:p>
            <a:pPr algn="r" rtl="1"/>
            <a:r>
              <a:rPr lang="fa-IR" b="1" dirty="0" smtClean="0">
                <a:solidFill>
                  <a:srgbClr val="FF0000"/>
                </a:solidFill>
                <a:cs typeface="B Nazanin" panose="00000400000000000000" pitchFamily="2" charset="-78"/>
              </a:rPr>
              <a:t>اصل پشتیبانی</a:t>
            </a:r>
            <a:r>
              <a:rPr lang="fa-IR" dirty="0" smtClean="0">
                <a:cs typeface="B Nazanin" panose="00000400000000000000" pitchFamily="2" charset="-78"/>
              </a:rPr>
              <a:t>: تجهیز آزمایشگاه و حمایت از پژوهشگران نمونه و فعال</a:t>
            </a:r>
          </a:p>
          <a:p>
            <a:pPr algn="r" rtl="1"/>
            <a:r>
              <a:rPr lang="fa-IR" b="1" dirty="0" smtClean="0">
                <a:solidFill>
                  <a:srgbClr val="FF0000"/>
                </a:solidFill>
                <a:cs typeface="B Nazanin" panose="00000400000000000000" pitchFamily="2" charset="-78"/>
              </a:rPr>
              <a:t>اصل ارزریابی</a:t>
            </a:r>
            <a:r>
              <a:rPr lang="fa-IR" dirty="0" smtClean="0">
                <a:cs typeface="B Nazanin" panose="00000400000000000000" pitchFamily="2" charset="-78"/>
              </a:rPr>
              <a:t>: ارزیابی عملکردی و همه جانبه</a:t>
            </a:r>
            <a:endParaRPr lang="en-US" dirty="0"/>
          </a:p>
        </p:txBody>
      </p:sp>
    </p:spTree>
    <p:extLst>
      <p:ext uri="{BB962C8B-B14F-4D97-AF65-F5344CB8AC3E}">
        <p14:creationId xmlns:p14="http://schemas.microsoft.com/office/powerpoint/2010/main" val="41476188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75268"/>
          </a:xfrm>
        </p:spPr>
        <p:txBody>
          <a:bodyPr>
            <a:normAutofit fontScale="90000"/>
          </a:bodyPr>
          <a:lstStyle/>
          <a:p>
            <a:r>
              <a:rPr lang="fa-IR" dirty="0" smtClean="0">
                <a:cs typeface="B Nazanin" panose="00000400000000000000" pitchFamily="2" charset="-78"/>
              </a:rPr>
              <a:t>استفاده از رایانه به جای معلم</a:t>
            </a:r>
            <a:br>
              <a:rPr lang="fa-IR" dirty="0" smtClean="0">
                <a:cs typeface="B Nazanin" panose="00000400000000000000" pitchFamily="2" charset="-78"/>
              </a:rPr>
            </a:br>
            <a:r>
              <a:rPr lang="fa-IR" dirty="0" smtClean="0">
                <a:cs typeface="B Nazanin" panose="00000400000000000000" pitchFamily="2" charset="-78"/>
              </a:rPr>
              <a:t>آری یا نه؟</a:t>
            </a:r>
            <a:endParaRPr lang="en-US" dirty="0"/>
          </a:p>
        </p:txBody>
      </p:sp>
      <p:sp>
        <p:nvSpPr>
          <p:cNvPr id="3" name="Content Placeholder 2"/>
          <p:cNvSpPr>
            <a:spLocks noGrp="1"/>
          </p:cNvSpPr>
          <p:nvPr>
            <p:ph idx="1"/>
          </p:nvPr>
        </p:nvSpPr>
        <p:spPr>
          <a:xfrm>
            <a:off x="1295401" y="2209800"/>
            <a:ext cx="9601196" cy="3666068"/>
          </a:xfrm>
        </p:spPr>
        <p:txBody>
          <a:bodyPr>
            <a:normAutofit/>
          </a:bodyPr>
          <a:lstStyle/>
          <a:p>
            <a:pPr algn="r" rtl="1"/>
            <a:r>
              <a:rPr lang="fa-IR" dirty="0" smtClean="0">
                <a:cs typeface="B Nazanin" panose="00000400000000000000" pitchFamily="2" charset="-78"/>
              </a:rPr>
              <a:t>شش ویژگی بارز رایانه در یادگیری:</a:t>
            </a:r>
          </a:p>
          <a:p>
            <a:pPr marL="457200" indent="-457200" algn="r" rtl="1">
              <a:buAutoNum type="arabicPeriod"/>
            </a:pPr>
            <a:r>
              <a:rPr lang="fa-IR" dirty="0" smtClean="0">
                <a:cs typeface="B Nazanin" panose="00000400000000000000" pitchFamily="2" charset="-78"/>
              </a:rPr>
              <a:t>پیچیدگی: حل مسایل پیچیده با سرعت بیشتر</a:t>
            </a:r>
          </a:p>
          <a:p>
            <a:pPr marL="457200" indent="-457200" algn="r" rtl="1">
              <a:buAutoNum type="arabicPeriod"/>
            </a:pPr>
            <a:r>
              <a:rPr lang="fa-IR" dirty="0" smtClean="0">
                <a:cs typeface="B Nazanin" panose="00000400000000000000" pitchFamily="2" charset="-78"/>
              </a:rPr>
              <a:t>ترغیب به حلّ مسأله: بهرتین و کارآمدترین راه حل و تشویق عملکرد صحیح و دقیق</a:t>
            </a:r>
          </a:p>
          <a:p>
            <a:pPr marL="457200" indent="-457200" algn="r" rtl="1">
              <a:buAutoNum type="arabicPeriod"/>
            </a:pPr>
            <a:r>
              <a:rPr lang="fa-IR" dirty="0" smtClean="0">
                <a:cs typeface="B Nazanin" panose="00000400000000000000" pitchFamily="2" charset="-78"/>
              </a:rPr>
              <a:t>راه حلهای متفاوت: مقایسه راه حلها</a:t>
            </a:r>
          </a:p>
          <a:p>
            <a:pPr marL="457200" indent="-457200" algn="r" rtl="1">
              <a:buAutoNum type="arabicPeriod"/>
            </a:pPr>
            <a:r>
              <a:rPr lang="fa-IR" dirty="0" smtClean="0">
                <a:cs typeface="B Nazanin" panose="00000400000000000000" pitchFamily="2" charset="-78"/>
              </a:rPr>
              <a:t>سرعت و واکنش                     5. بازخورد دقیق</a:t>
            </a:r>
          </a:p>
          <a:p>
            <a:pPr marL="0" indent="0" algn="r" rtl="1">
              <a:buNone/>
            </a:pPr>
            <a:r>
              <a:rPr lang="fa-IR" dirty="0" smtClean="0">
                <a:cs typeface="B Nazanin" panose="00000400000000000000" pitchFamily="2" charset="-78"/>
              </a:rPr>
              <a:t>6. واکنش یکسان: عدم تبعیض و تناقض</a:t>
            </a:r>
          </a:p>
          <a:p>
            <a:pPr marL="0" indent="0" algn="r" rtl="1">
              <a:buNone/>
            </a:pPr>
            <a:r>
              <a:rPr lang="fa-IR" dirty="0" smtClean="0">
                <a:cs typeface="B Nazanin" panose="00000400000000000000" pitchFamily="2" charset="-78"/>
              </a:rPr>
              <a:t>* رایانه به عنوان مکمل فعالیت آموزشی و به ویژه به لحاظ عملکرد شبیه سازی مورد توجه است.</a:t>
            </a:r>
          </a:p>
        </p:txBody>
      </p:sp>
    </p:spTree>
    <p:extLst>
      <p:ext uri="{BB962C8B-B14F-4D97-AF65-F5344CB8AC3E}">
        <p14:creationId xmlns:p14="http://schemas.microsoft.com/office/powerpoint/2010/main" val="25960236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46668"/>
          </a:xfrm>
        </p:spPr>
        <p:txBody>
          <a:bodyPr/>
          <a:lstStyle/>
          <a:p>
            <a:r>
              <a:rPr lang="fa-IR" dirty="0" smtClean="0">
                <a:cs typeface="B Nazanin" panose="00000400000000000000" pitchFamily="2" charset="-78"/>
              </a:rPr>
              <a:t>روش نمایشی</a:t>
            </a:r>
            <a:endParaRPr lang="en-US" dirty="0"/>
          </a:p>
        </p:txBody>
      </p:sp>
      <p:sp>
        <p:nvSpPr>
          <p:cNvPr id="3" name="Content Placeholder 2"/>
          <p:cNvSpPr>
            <a:spLocks noGrp="1"/>
          </p:cNvSpPr>
          <p:nvPr>
            <p:ph idx="1"/>
          </p:nvPr>
        </p:nvSpPr>
        <p:spPr>
          <a:xfrm>
            <a:off x="1295401" y="2057400"/>
            <a:ext cx="9601196" cy="3818468"/>
          </a:xfrm>
        </p:spPr>
        <p:txBody>
          <a:bodyPr>
            <a:normAutofit lnSpcReduction="10000"/>
          </a:bodyPr>
          <a:lstStyle/>
          <a:p>
            <a:pPr algn="r" rtl="1"/>
            <a:r>
              <a:rPr lang="fa-IR" dirty="0" smtClean="0">
                <a:cs typeface="B Nazanin" panose="00000400000000000000" pitchFamily="2" charset="-78"/>
              </a:rPr>
              <a:t>موارد استفاده از روش نمایشی:</a:t>
            </a:r>
          </a:p>
          <a:p>
            <a:pPr marL="457200" indent="-457200" algn="r" rtl="1">
              <a:buAutoNum type="arabicPeriod"/>
            </a:pPr>
            <a:r>
              <a:rPr lang="fa-IR" dirty="0" smtClean="0">
                <a:cs typeface="B Nazanin" panose="00000400000000000000" pitchFamily="2" charset="-78"/>
              </a:rPr>
              <a:t>مشخص کردن روش یا فن خاص: تنظیم میکروسکوپ، مراحل مختلف شنا و کارهای عملی</a:t>
            </a:r>
          </a:p>
          <a:p>
            <a:pPr marL="457200" indent="-457200" algn="r" rtl="1">
              <a:buAutoNum type="arabicPeriod"/>
            </a:pPr>
            <a:r>
              <a:rPr lang="fa-IR" dirty="0" smtClean="0">
                <a:cs typeface="B Nazanin" panose="00000400000000000000" pitchFamily="2" charset="-78"/>
              </a:rPr>
              <a:t>نشان دادن گونه ها و اشیا: سنگها، کانیها، برگها، صدفها، بخشی از یک وسیله و ...</a:t>
            </a:r>
          </a:p>
          <a:p>
            <a:pPr marL="457200" indent="-457200" algn="r" rtl="1">
              <a:buAutoNum type="arabicPeriod"/>
            </a:pPr>
            <a:r>
              <a:rPr lang="fa-IR" dirty="0" smtClean="0">
                <a:cs typeface="B Nazanin" panose="00000400000000000000" pitchFamily="2" charset="-78"/>
              </a:rPr>
              <a:t>نشان دادن پدیده ها: تشکیل ابر، خطای دید و ...</a:t>
            </a:r>
          </a:p>
          <a:p>
            <a:pPr marL="457200" indent="-457200" algn="r" rtl="1">
              <a:buAutoNum type="arabicPeriod"/>
            </a:pPr>
            <a:r>
              <a:rPr lang="fa-IR" dirty="0" smtClean="0">
                <a:cs typeface="B Nazanin" panose="00000400000000000000" pitchFamily="2" charset="-78"/>
              </a:rPr>
              <a:t>تأیید وقایع و اصول: انجماد، تبخیر و ...</a:t>
            </a:r>
          </a:p>
          <a:p>
            <a:pPr marL="457200" indent="-457200" algn="r" rtl="1">
              <a:buAutoNum type="arabicPeriod"/>
            </a:pPr>
            <a:r>
              <a:rPr lang="fa-IR" dirty="0" smtClean="0">
                <a:cs typeface="B Nazanin" panose="00000400000000000000" pitchFamily="2" charset="-78"/>
              </a:rPr>
              <a:t>نشان دادن کاربردها: استفاده از دماسنج، رطوبت سنج و ..</a:t>
            </a:r>
          </a:p>
          <a:p>
            <a:pPr marL="457200" indent="-457200" algn="r" rtl="1">
              <a:buAutoNum type="arabicPeriod"/>
            </a:pPr>
            <a:r>
              <a:rPr lang="fa-IR" dirty="0" smtClean="0">
                <a:cs typeface="B Nazanin" panose="00000400000000000000" pitchFamily="2" charset="-78"/>
              </a:rPr>
              <a:t>حل مسأله: جدا کردن شن و ماسه و ...</a:t>
            </a:r>
          </a:p>
          <a:p>
            <a:pPr marL="457200" indent="-457200" algn="r" rtl="1">
              <a:buAutoNum type="arabicPeriod"/>
            </a:pPr>
            <a:r>
              <a:rPr lang="fa-IR" dirty="0" smtClean="0">
                <a:cs typeface="B Nazanin" panose="00000400000000000000" pitchFamily="2" charset="-78"/>
              </a:rPr>
              <a:t>شناسایی مسایل پژوهشی بیشتر</a:t>
            </a:r>
          </a:p>
        </p:txBody>
      </p:sp>
    </p:spTree>
    <p:extLst>
      <p:ext uri="{BB962C8B-B14F-4D97-AF65-F5344CB8AC3E}">
        <p14:creationId xmlns:p14="http://schemas.microsoft.com/office/powerpoint/2010/main" val="28176756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46668"/>
          </a:xfrm>
        </p:spPr>
        <p:txBody>
          <a:bodyPr/>
          <a:lstStyle/>
          <a:p>
            <a:r>
              <a:rPr lang="fa-IR" dirty="0" smtClean="0">
                <a:cs typeface="B Nazanin" panose="00000400000000000000" pitchFamily="2" charset="-78"/>
              </a:rPr>
              <a:t>فواید و محدودیتهای روش نمایشی</a:t>
            </a:r>
            <a:endParaRPr lang="en-US" dirty="0"/>
          </a:p>
        </p:txBody>
      </p:sp>
      <p:sp>
        <p:nvSpPr>
          <p:cNvPr id="3" name="Content Placeholder 2"/>
          <p:cNvSpPr>
            <a:spLocks noGrp="1"/>
          </p:cNvSpPr>
          <p:nvPr>
            <p:ph idx="1"/>
          </p:nvPr>
        </p:nvSpPr>
        <p:spPr>
          <a:xfrm>
            <a:off x="1295401" y="2057400"/>
            <a:ext cx="9601196" cy="3818468"/>
          </a:xfrm>
        </p:spPr>
        <p:txBody>
          <a:bodyPr>
            <a:normAutofit lnSpcReduction="10000"/>
          </a:bodyPr>
          <a:lstStyle/>
          <a:p>
            <a:pPr algn="r" rtl="1"/>
            <a:r>
              <a:rPr lang="fa-IR" dirty="0" smtClean="0">
                <a:cs typeface="B Nazanin" panose="00000400000000000000" pitchFamily="2" charset="-78"/>
              </a:rPr>
              <a:t>فواید:</a:t>
            </a:r>
            <a:endParaRPr lang="fa-IR" dirty="0">
              <a:cs typeface="B Nazanin" panose="00000400000000000000" pitchFamily="2" charset="-78"/>
            </a:endParaRPr>
          </a:p>
          <a:p>
            <a:pPr marL="457200" indent="-457200" algn="r" rtl="1">
              <a:buAutoNum type="arabicPeriod"/>
            </a:pPr>
            <a:r>
              <a:rPr lang="fa-IR" dirty="0" smtClean="0">
                <a:cs typeface="B Nazanin" panose="00000400000000000000" pitchFamily="2" charset="-78"/>
              </a:rPr>
              <a:t>مشاهده اشیا، وقایع و پدیده ها</a:t>
            </a:r>
          </a:p>
          <a:p>
            <a:pPr marL="457200" indent="-457200" algn="r" rtl="1">
              <a:buAutoNum type="arabicPeriod"/>
            </a:pPr>
            <a:r>
              <a:rPr lang="fa-IR" dirty="0" smtClean="0">
                <a:cs typeface="B Nazanin" panose="00000400000000000000" pitchFamily="2" charset="-78"/>
              </a:rPr>
              <a:t>مقرون به صرفه بودن به لحاظ زمان و هزینه در مقایسه با روش آزمایشگاهی</a:t>
            </a:r>
          </a:p>
          <a:p>
            <a:pPr marL="457200" indent="-457200" algn="r" rtl="1">
              <a:buAutoNum type="arabicPeriod"/>
            </a:pPr>
            <a:r>
              <a:rPr lang="fa-IR" dirty="0" smtClean="0">
                <a:cs typeface="B Nazanin" panose="00000400000000000000" pitchFamily="2" charset="-78"/>
              </a:rPr>
              <a:t>پیشگیری از خطرات احتمالی توأم با آزمایش انفرادی در روش آزمایشگاهی</a:t>
            </a:r>
          </a:p>
          <a:p>
            <a:pPr marL="457200" indent="-457200" algn="r" rtl="1">
              <a:buAutoNum type="arabicPeriod"/>
            </a:pPr>
            <a:r>
              <a:rPr lang="fa-IR" dirty="0" smtClean="0">
                <a:cs typeface="B Nazanin" panose="00000400000000000000" pitchFamily="2" charset="-78"/>
              </a:rPr>
              <a:t>سهولت مدیریت کلاس در مقایسه با روش آزمایشگاهی</a:t>
            </a:r>
            <a:endParaRPr lang="fa-IR" dirty="0">
              <a:cs typeface="B Nazanin" panose="00000400000000000000" pitchFamily="2" charset="-78"/>
            </a:endParaRPr>
          </a:p>
          <a:p>
            <a:pPr algn="r" rtl="1"/>
            <a:r>
              <a:rPr lang="fa-IR" dirty="0" smtClean="0">
                <a:cs typeface="B Nazanin" panose="00000400000000000000" pitchFamily="2" charset="-78"/>
              </a:rPr>
              <a:t>محدودیتها: </a:t>
            </a:r>
          </a:p>
          <a:p>
            <a:pPr marL="457200" indent="-457200" algn="r" rtl="1">
              <a:buAutoNum type="arabicPeriod"/>
            </a:pPr>
            <a:r>
              <a:rPr lang="fa-IR" dirty="0" smtClean="0">
                <a:cs typeface="B Nazanin" panose="00000400000000000000" pitchFamily="2" charset="-78"/>
              </a:rPr>
              <a:t>یکطرفه بودن و محدود شدن فعالیت های یادگیرندگان به فعالیت فکری</a:t>
            </a:r>
          </a:p>
          <a:p>
            <a:pPr marL="457200" indent="-457200" algn="r" rtl="1">
              <a:buAutoNum type="arabicPeriod"/>
            </a:pPr>
            <a:r>
              <a:rPr lang="fa-IR" dirty="0" smtClean="0">
                <a:cs typeface="B Nazanin" panose="00000400000000000000" pitchFamily="2" charset="-78"/>
              </a:rPr>
              <a:t>فاصله بیشتر از مفهوم واقعی موضوع در مقایسه با روش آزمایشگاهی.</a:t>
            </a:r>
          </a:p>
        </p:txBody>
      </p:sp>
    </p:spTree>
    <p:extLst>
      <p:ext uri="{BB962C8B-B14F-4D97-AF65-F5344CB8AC3E}">
        <p14:creationId xmlns:p14="http://schemas.microsoft.com/office/powerpoint/2010/main" val="40953510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18068"/>
          </a:xfrm>
        </p:spPr>
        <p:txBody>
          <a:bodyPr>
            <a:normAutofit fontScale="90000"/>
          </a:bodyPr>
          <a:lstStyle/>
          <a:p>
            <a:r>
              <a:rPr lang="fa-IR" dirty="0" smtClean="0">
                <a:cs typeface="B Nazanin" panose="00000400000000000000" pitchFamily="2" charset="-78"/>
              </a:rPr>
              <a:t>اصول اجرای روش نمایشی</a:t>
            </a:r>
            <a:endParaRPr lang="en-US" dirty="0"/>
          </a:p>
        </p:txBody>
      </p:sp>
      <p:sp>
        <p:nvSpPr>
          <p:cNvPr id="3" name="Content Placeholder 2"/>
          <p:cNvSpPr>
            <a:spLocks noGrp="1"/>
          </p:cNvSpPr>
          <p:nvPr>
            <p:ph idx="1"/>
          </p:nvPr>
        </p:nvSpPr>
        <p:spPr>
          <a:xfrm>
            <a:off x="1295401" y="1905000"/>
            <a:ext cx="9601196" cy="3970868"/>
          </a:xfrm>
        </p:spPr>
        <p:txBody>
          <a:bodyPr>
            <a:normAutofit lnSpcReduction="10000"/>
          </a:bodyPr>
          <a:lstStyle/>
          <a:p>
            <a:pPr algn="r" rtl="1"/>
            <a:r>
              <a:rPr lang="fa-IR" dirty="0" smtClean="0">
                <a:cs typeface="B Nazanin" panose="00000400000000000000" pitchFamily="2" charset="-78"/>
              </a:rPr>
              <a:t>بیان هدف به صورت صریح و روشن برای سهولت کار معلم و جلوگیری از حواس پرتی یادگیرندگان</a:t>
            </a:r>
          </a:p>
          <a:p>
            <a:pPr algn="r" rtl="1"/>
            <a:r>
              <a:rPr lang="fa-IR" dirty="0" smtClean="0">
                <a:cs typeface="B Nazanin" panose="00000400000000000000" pitchFamily="2" charset="-78"/>
              </a:rPr>
              <a:t>قابل رویت بودن پدیده مورد نمایش برای تمام افراد کلاس</a:t>
            </a:r>
          </a:p>
          <a:p>
            <a:pPr algn="r" rtl="1"/>
            <a:r>
              <a:rPr lang="fa-IR" dirty="0" smtClean="0">
                <a:cs typeface="B Nazanin" panose="00000400000000000000" pitchFamily="2" charset="-78"/>
              </a:rPr>
              <a:t>ساده بودن وسایل مورد استفاده</a:t>
            </a:r>
          </a:p>
          <a:p>
            <a:pPr algn="r" rtl="1"/>
            <a:r>
              <a:rPr lang="fa-IR" dirty="0" smtClean="0">
                <a:cs typeface="B Nazanin" panose="00000400000000000000" pitchFamily="2" charset="-78"/>
              </a:rPr>
              <a:t>به نتیجه رسیدن کار نمایش پدیده یا رویداد در یک جلسه درس</a:t>
            </a:r>
          </a:p>
          <a:p>
            <a:pPr algn="r" rtl="1"/>
            <a:r>
              <a:rPr lang="fa-IR" dirty="0" smtClean="0">
                <a:cs typeface="B Nazanin" panose="00000400000000000000" pitchFamily="2" charset="-78"/>
              </a:rPr>
              <a:t>مدت زمان کافی و مناسب</a:t>
            </a:r>
          </a:p>
          <a:p>
            <a:pPr algn="r" rtl="1"/>
            <a:r>
              <a:rPr lang="fa-IR" dirty="0" smtClean="0">
                <a:cs typeface="B Nazanin" panose="00000400000000000000" pitchFamily="2" charset="-78"/>
              </a:rPr>
              <a:t>استفاده از شیوه های مختلف نمایش: </a:t>
            </a:r>
          </a:p>
          <a:p>
            <a:pPr marL="0" indent="0" algn="r" rtl="1">
              <a:buNone/>
            </a:pPr>
            <a:r>
              <a:rPr lang="fa-IR" dirty="0" smtClean="0">
                <a:cs typeface="B Nazanin" panose="00000400000000000000" pitchFamily="2" charset="-78"/>
              </a:rPr>
              <a:t>الف. نمایش بدون توضیح اولیه همراه با یادداشت برداری</a:t>
            </a:r>
          </a:p>
          <a:p>
            <a:pPr marL="0" indent="0" algn="r" rtl="1">
              <a:buNone/>
            </a:pPr>
            <a:r>
              <a:rPr lang="fa-IR" dirty="0" smtClean="0">
                <a:cs typeface="B Nazanin" panose="00000400000000000000" pitchFamily="2" charset="-78"/>
              </a:rPr>
              <a:t>ب. نمایش همراه با توضیح اولیه ، ایجاد چالش و سپس راهنمایی به سمت بحث و نتیجه گیری.</a:t>
            </a:r>
            <a:endParaRPr lang="en-US" dirty="0"/>
          </a:p>
        </p:txBody>
      </p:sp>
    </p:spTree>
    <p:extLst>
      <p:ext uri="{BB962C8B-B14F-4D97-AF65-F5344CB8AC3E}">
        <p14:creationId xmlns:p14="http://schemas.microsoft.com/office/powerpoint/2010/main" val="1939339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فصل یازدهم</a:t>
            </a:r>
            <a:endParaRPr lang="en-US" dirty="0"/>
          </a:p>
        </p:txBody>
      </p:sp>
      <p:sp>
        <p:nvSpPr>
          <p:cNvPr id="3" name="Content Placeholder 2"/>
          <p:cNvSpPr>
            <a:spLocks noGrp="1"/>
          </p:cNvSpPr>
          <p:nvPr>
            <p:ph idx="1"/>
          </p:nvPr>
        </p:nvSpPr>
        <p:spPr/>
        <p:txBody>
          <a:bodyPr/>
          <a:lstStyle/>
          <a:p>
            <a:pPr marL="0" indent="0" algn="ctr" rtl="1">
              <a:buNone/>
            </a:pPr>
            <a:endParaRPr lang="fa-IR" dirty="0" smtClean="0">
              <a:cs typeface="B Nazanin" panose="00000400000000000000" pitchFamily="2" charset="-78"/>
            </a:endParaRPr>
          </a:p>
          <a:p>
            <a:pPr marL="0" indent="0" algn="ctr" rtl="1">
              <a:buNone/>
            </a:pPr>
            <a:endParaRPr lang="fa-IR" dirty="0">
              <a:cs typeface="B Nazanin" panose="00000400000000000000" pitchFamily="2" charset="-78"/>
            </a:endParaRPr>
          </a:p>
          <a:p>
            <a:pPr marL="0" indent="0" algn="ctr" rtl="1">
              <a:buNone/>
            </a:pPr>
            <a:endParaRPr lang="fa-IR" dirty="0" smtClean="0">
              <a:cs typeface="B Nazanin" panose="00000400000000000000" pitchFamily="2" charset="-78"/>
            </a:endParaRPr>
          </a:p>
          <a:p>
            <a:pPr marL="0" indent="0" algn="ctr" rtl="1">
              <a:buNone/>
            </a:pPr>
            <a:r>
              <a:rPr lang="fa-IR" sz="3600" dirty="0" smtClean="0">
                <a:cs typeface="B Nazanin" panose="00000400000000000000" pitchFamily="2" charset="-78"/>
              </a:rPr>
              <a:t>طرح ریزی معلم</a:t>
            </a:r>
            <a:endParaRPr lang="en-US" sz="3600" dirty="0"/>
          </a:p>
        </p:txBody>
      </p:sp>
    </p:spTree>
    <p:extLst>
      <p:ext uri="{BB962C8B-B14F-4D97-AF65-F5344CB8AC3E}">
        <p14:creationId xmlns:p14="http://schemas.microsoft.com/office/powerpoint/2010/main" val="11869149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سوالات این جلسه</a:t>
            </a:r>
            <a:endParaRPr lang="en-US" dirty="0"/>
          </a:p>
        </p:txBody>
      </p:sp>
      <p:sp>
        <p:nvSpPr>
          <p:cNvPr id="3" name="Content Placeholder 2"/>
          <p:cNvSpPr>
            <a:spLocks noGrp="1"/>
          </p:cNvSpPr>
          <p:nvPr>
            <p:ph idx="1"/>
          </p:nvPr>
        </p:nvSpPr>
        <p:spPr/>
        <p:txBody>
          <a:bodyPr/>
          <a:lstStyle/>
          <a:p>
            <a:pPr marL="457200" indent="-457200" algn="r" rtl="1">
              <a:buAutoNum type="arabicPeriod"/>
            </a:pPr>
            <a:r>
              <a:rPr lang="fa-IR" dirty="0" smtClean="0">
                <a:cs typeface="B Nazanin" panose="00000400000000000000" pitchFamily="2" charset="-78"/>
              </a:rPr>
              <a:t>طرح ریزی چیست و چه فوایدی دارد؟</a:t>
            </a:r>
          </a:p>
          <a:p>
            <a:pPr marL="457200" indent="-457200" algn="r" rtl="1">
              <a:buAutoNum type="arabicPeriod"/>
            </a:pPr>
            <a:r>
              <a:rPr lang="fa-IR" dirty="0" smtClean="0">
                <a:cs typeface="B Nazanin" panose="00000400000000000000" pitchFamily="2" charset="-78"/>
              </a:rPr>
              <a:t>انواع طرح ریزی کدامند؟</a:t>
            </a:r>
          </a:p>
          <a:p>
            <a:pPr marL="457200" indent="-457200" algn="r" rtl="1">
              <a:buAutoNum type="arabicPeriod"/>
            </a:pPr>
            <a:r>
              <a:rPr lang="fa-IR" dirty="0" smtClean="0">
                <a:cs typeface="B Nazanin" panose="00000400000000000000" pitchFamily="2" charset="-78"/>
              </a:rPr>
              <a:t>در طرح ریزی کدام اصول را باید رعایت کرد؟</a:t>
            </a:r>
          </a:p>
          <a:p>
            <a:pPr marL="457200" indent="-457200" algn="r" rtl="1">
              <a:buAutoNum type="arabicPeriod"/>
            </a:pPr>
            <a:r>
              <a:rPr lang="fa-IR" dirty="0" smtClean="0">
                <a:cs typeface="B Nazanin" panose="00000400000000000000" pitchFamily="2" charset="-78"/>
              </a:rPr>
              <a:t>طرح درس روزانه و درازمدت چه شباهتها و تفاوتهایی با یکدیگر دارند؟</a:t>
            </a:r>
            <a:endParaRPr lang="en-US" dirty="0"/>
          </a:p>
        </p:txBody>
      </p:sp>
    </p:spTree>
    <p:extLst>
      <p:ext uri="{BB962C8B-B14F-4D97-AF65-F5344CB8AC3E}">
        <p14:creationId xmlns:p14="http://schemas.microsoft.com/office/powerpoint/2010/main" val="42554973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94268"/>
          </a:xfrm>
        </p:spPr>
        <p:txBody>
          <a:bodyPr>
            <a:normAutofit fontScale="90000"/>
          </a:bodyPr>
          <a:lstStyle/>
          <a:p>
            <a:r>
              <a:rPr lang="fa-IR" dirty="0" smtClean="0">
                <a:cs typeface="B Nazanin" panose="00000400000000000000" pitchFamily="2" charset="-78"/>
              </a:rPr>
              <a:t>مفهوم طرح ریزی</a:t>
            </a:r>
            <a:endParaRPr lang="en-US" dirty="0"/>
          </a:p>
        </p:txBody>
      </p:sp>
      <p:sp>
        <p:nvSpPr>
          <p:cNvPr id="3" name="Content Placeholder 2"/>
          <p:cNvSpPr>
            <a:spLocks noGrp="1"/>
          </p:cNvSpPr>
          <p:nvPr>
            <p:ph idx="1"/>
          </p:nvPr>
        </p:nvSpPr>
        <p:spPr>
          <a:xfrm>
            <a:off x="1295401" y="1905000"/>
            <a:ext cx="9601196" cy="3970868"/>
          </a:xfrm>
        </p:spPr>
        <p:txBody>
          <a:bodyPr/>
          <a:lstStyle/>
          <a:p>
            <a:pPr algn="r" rtl="1"/>
            <a:r>
              <a:rPr lang="fa-IR" dirty="0" smtClean="0">
                <a:cs typeface="B Nazanin" panose="00000400000000000000" pitchFamily="2" charset="-78"/>
              </a:rPr>
              <a:t>طرح ریزی به مثابه فرآیند روانشناختی: تلاش برای تصور آینده و تهیه چارچوبی برای هدایت اعمال و رفتار متناسب با آینده</a:t>
            </a:r>
            <a:endParaRPr lang="fa-IR" dirty="0">
              <a:cs typeface="B Nazanin" panose="00000400000000000000" pitchFamily="2" charset="-78"/>
            </a:endParaRPr>
          </a:p>
          <a:p>
            <a:pPr algn="r" rtl="1"/>
            <a:r>
              <a:rPr lang="fa-IR" dirty="0" smtClean="0">
                <a:cs typeface="B Nazanin" panose="00000400000000000000" pitchFamily="2" charset="-78"/>
              </a:rPr>
              <a:t>طرح ریزی از دیدگاه پدیدارشناختی: توصیف کارهای معلمان به هنگام طراحی </a:t>
            </a:r>
          </a:p>
          <a:p>
            <a:pPr algn="r" rtl="1"/>
            <a:r>
              <a:rPr lang="fa-IR" dirty="0" smtClean="0">
                <a:cs typeface="B Nazanin" panose="00000400000000000000" pitchFamily="2" charset="-78"/>
              </a:rPr>
              <a:t>پاسخ به سوالات زیر:</a:t>
            </a:r>
          </a:p>
          <a:p>
            <a:pPr marL="457200" indent="-457200" algn="r" rtl="1">
              <a:buAutoNum type="arabicPeriod"/>
            </a:pPr>
            <a:r>
              <a:rPr lang="fa-IR" dirty="0" smtClean="0">
                <a:cs typeface="B Nazanin" panose="00000400000000000000" pitchFamily="2" charset="-78"/>
              </a:rPr>
              <a:t>انتظارات از فراگیران کدامند؟    2. آیا این انتظارات منطقی هستند؟</a:t>
            </a:r>
          </a:p>
          <a:p>
            <a:pPr marL="0" indent="0" algn="r" rtl="1">
              <a:buNone/>
            </a:pPr>
            <a:r>
              <a:rPr lang="fa-IR" dirty="0" smtClean="0">
                <a:cs typeface="B Nazanin" panose="00000400000000000000" pitchFamily="2" charset="-78"/>
              </a:rPr>
              <a:t>3. موثرترین روشهای سازماندهای مفاهیم، فعالیتها و ... کدامند؟</a:t>
            </a:r>
          </a:p>
          <a:p>
            <a:pPr marL="0" indent="0" algn="r" rtl="1">
              <a:buNone/>
            </a:pPr>
            <a:r>
              <a:rPr lang="fa-IR" dirty="0" smtClean="0">
                <a:cs typeface="B Nazanin" panose="00000400000000000000" pitchFamily="2" charset="-78"/>
              </a:rPr>
              <a:t>4. راهبرد و امکانات آموزشی و معیار تعیین آنها کدامند؟</a:t>
            </a:r>
          </a:p>
          <a:p>
            <a:pPr marL="0" indent="0" algn="r" rtl="1">
              <a:buNone/>
            </a:pPr>
            <a:r>
              <a:rPr lang="fa-IR" dirty="0" smtClean="0">
                <a:cs typeface="B Nazanin" panose="00000400000000000000" pitchFamily="2" charset="-78"/>
              </a:rPr>
              <a:t>5. آیا اهداف برآورده شده اند؟ ارزشیابی چگونه خواهد بود؟</a:t>
            </a:r>
            <a:endParaRPr lang="en-US" dirty="0"/>
          </a:p>
        </p:txBody>
      </p:sp>
    </p:spTree>
    <p:extLst>
      <p:ext uri="{BB962C8B-B14F-4D97-AF65-F5344CB8AC3E}">
        <p14:creationId xmlns:p14="http://schemas.microsoft.com/office/powerpoint/2010/main" val="13729628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Nazanin" panose="00000400000000000000" pitchFamily="2" charset="-78"/>
              </a:rPr>
              <a:t>الگوی تفکر و اعمال معلم</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32535" y="2119313"/>
            <a:ext cx="7898356"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3769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70468"/>
          </a:xfrm>
        </p:spPr>
        <p:txBody>
          <a:bodyPr/>
          <a:lstStyle/>
          <a:p>
            <a:r>
              <a:rPr lang="fa-IR" dirty="0" smtClean="0">
                <a:cs typeface="B Nazanin" panose="00000400000000000000" pitchFamily="2" charset="-78"/>
              </a:rPr>
              <a:t>انواع و اهداف طرح ریزی معلم</a:t>
            </a:r>
            <a:endParaRPr lang="en-US" dirty="0"/>
          </a:p>
        </p:txBody>
      </p:sp>
      <p:sp>
        <p:nvSpPr>
          <p:cNvPr id="3" name="Content Placeholder 2"/>
          <p:cNvSpPr>
            <a:spLocks noGrp="1"/>
          </p:cNvSpPr>
          <p:nvPr>
            <p:ph idx="1"/>
          </p:nvPr>
        </p:nvSpPr>
        <p:spPr>
          <a:xfrm>
            <a:off x="1295401" y="1905000"/>
            <a:ext cx="9601196" cy="3970868"/>
          </a:xfrm>
        </p:spPr>
        <p:txBody>
          <a:bodyPr/>
          <a:lstStyle/>
          <a:p>
            <a:pPr algn="r" rtl="1"/>
            <a:r>
              <a:rPr lang="fa-IR" dirty="0" smtClean="0">
                <a:cs typeface="B Nazanin" panose="00000400000000000000" pitchFamily="2" charset="-78"/>
              </a:rPr>
              <a:t>هشت نوع طرح ریزی: روزانه، هفتگی، نیمسال، کوتاه مدت، بلند مدت، سالانه، واحد درسی و طرح درسی.</a:t>
            </a:r>
          </a:p>
          <a:p>
            <a:pPr algn="r" rtl="1"/>
            <a:r>
              <a:rPr lang="fa-IR" dirty="0" smtClean="0">
                <a:cs typeface="B Nazanin" panose="00000400000000000000" pitchFamily="2" charset="-78"/>
              </a:rPr>
              <a:t>چهار عامل مورد توجه در تمام انواع طرح ریزی ها: فرآیند فعالیتی، آموزشی، فعالیت های مدیریتی، فرآیند اجرایی.</a:t>
            </a:r>
          </a:p>
          <a:p>
            <a:pPr algn="r" rtl="1"/>
            <a:r>
              <a:rPr lang="fa-IR" dirty="0" smtClean="0">
                <a:cs typeface="B Nazanin" panose="00000400000000000000" pitchFamily="2" charset="-78"/>
              </a:rPr>
              <a:t>طرح واحد از اهمیت ویژه برخوردار است و شامل طرح های روزانه و هفتگی میگردد.</a:t>
            </a:r>
          </a:p>
          <a:p>
            <a:pPr algn="r" rtl="1"/>
            <a:r>
              <a:rPr lang="fa-IR" dirty="0" smtClean="0">
                <a:cs typeface="B Nazanin" panose="00000400000000000000" pitchFamily="2" charset="-78"/>
              </a:rPr>
              <a:t>اهداف طرح ریزی: برآورد نیازهای فردی (مقابله با استرس، ایجاد اعتماد و آرامش و ...)، سازماندهی و آغاز و انجام آموزشی، جهت دهی آموزش، اجرا و ارزشیابی</a:t>
            </a:r>
          </a:p>
          <a:p>
            <a:pPr algn="r" rtl="1"/>
            <a:endParaRPr lang="en-US" dirty="0"/>
          </a:p>
        </p:txBody>
      </p:sp>
    </p:spTree>
    <p:extLst>
      <p:ext uri="{BB962C8B-B14F-4D97-AF65-F5344CB8AC3E}">
        <p14:creationId xmlns:p14="http://schemas.microsoft.com/office/powerpoint/2010/main" val="1742849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923" y="381001"/>
            <a:ext cx="9500151" cy="914400"/>
          </a:xfrm>
        </p:spPr>
        <p:txBody>
          <a:bodyPr/>
          <a:lstStyle/>
          <a:p>
            <a:pPr algn="ctr"/>
            <a:r>
              <a:rPr lang="fa-IR" sz="4000" b="1" dirty="0" smtClean="0">
                <a:cs typeface="B Nazanin" panose="00000400000000000000" pitchFamily="2" charset="-78"/>
              </a:rPr>
              <a:t>شــناخت، فراشــناخت و انگــیزش</a:t>
            </a:r>
            <a:endParaRPr lang="en-US" sz="4000" b="1" dirty="0">
              <a:cs typeface="B Nazanin" panose="00000400000000000000" pitchFamily="2" charset="-78"/>
            </a:endParaRPr>
          </a:p>
        </p:txBody>
      </p:sp>
      <p:sp>
        <p:nvSpPr>
          <p:cNvPr id="3" name="Content Placeholder 2"/>
          <p:cNvSpPr>
            <a:spLocks noGrp="1"/>
          </p:cNvSpPr>
          <p:nvPr>
            <p:ph idx="1"/>
          </p:nvPr>
        </p:nvSpPr>
        <p:spPr>
          <a:xfrm>
            <a:off x="101600" y="1371600"/>
            <a:ext cx="10718800" cy="5334000"/>
          </a:xfrm>
        </p:spPr>
        <p:txBody>
          <a:bodyPr>
            <a:noAutofit/>
          </a:bodyPr>
          <a:lstStyle/>
          <a:p>
            <a:pPr marL="0" indent="0" algn="r" rtl="1">
              <a:buNone/>
            </a:pPr>
            <a:r>
              <a:rPr lang="fa-IR" sz="3200" dirty="0" smtClean="0">
                <a:solidFill>
                  <a:srgbClr val="FF0000"/>
                </a:solidFill>
                <a:cs typeface="B Nazanin" panose="00000400000000000000" pitchFamily="2" charset="-78"/>
              </a:rPr>
              <a:t> شناخت:</a:t>
            </a:r>
          </a:p>
          <a:p>
            <a:pPr marL="0" indent="0" algn="r" rtl="1">
              <a:buNone/>
            </a:pPr>
            <a:r>
              <a:rPr lang="fa-IR" sz="3200" dirty="0" smtClean="0">
                <a:cs typeface="B Nazanin" panose="00000400000000000000" pitchFamily="2" charset="-78"/>
              </a:rPr>
              <a:t>فکر کردن، نحوه یاد گرفتن، تفکر منطقی، تفکر انتقادی، درک و استدلال و ...</a:t>
            </a:r>
          </a:p>
          <a:p>
            <a:pPr marL="0" indent="0" algn="r" rtl="1">
              <a:buNone/>
            </a:pPr>
            <a:r>
              <a:rPr lang="fa-IR" sz="3200" dirty="0" smtClean="0">
                <a:cs typeface="B Nazanin" panose="00000400000000000000" pitchFamily="2" charset="-78"/>
              </a:rPr>
              <a:t> </a:t>
            </a:r>
            <a:r>
              <a:rPr lang="fa-IR" sz="3200" dirty="0" smtClean="0">
                <a:solidFill>
                  <a:srgbClr val="FF0000"/>
                </a:solidFill>
                <a:cs typeface="B Nazanin" panose="00000400000000000000" pitchFamily="2" charset="-78"/>
              </a:rPr>
              <a:t>فراشناخت</a:t>
            </a:r>
            <a:r>
              <a:rPr lang="fa-IR" sz="3200" dirty="0" smtClean="0">
                <a:cs typeface="B Nazanin" panose="00000400000000000000" pitchFamily="2" charset="-78"/>
              </a:rPr>
              <a:t>:</a:t>
            </a:r>
          </a:p>
          <a:p>
            <a:pPr marL="0" indent="0" algn="r" rtl="1">
              <a:buNone/>
            </a:pPr>
            <a:r>
              <a:rPr lang="fa-IR" sz="3200" dirty="0" smtClean="0">
                <a:cs typeface="B Nazanin" panose="00000400000000000000" pitchFamily="2" charset="-78"/>
              </a:rPr>
              <a:t>کنترل و هدایت کار، ارزشیابی از پیشرفت، دانش درباره شناخت (دانش اظهاری، دانش رویه ای و دانش شرطی)</a:t>
            </a:r>
            <a:endParaRPr lang="fa-IR" sz="3200" dirty="0">
              <a:cs typeface="B Nazanin" panose="00000400000000000000" pitchFamily="2" charset="-78"/>
            </a:endParaRPr>
          </a:p>
          <a:p>
            <a:pPr marL="0" indent="0" algn="r" rtl="1">
              <a:buNone/>
            </a:pPr>
            <a:r>
              <a:rPr lang="fa-IR" sz="3200" dirty="0" smtClean="0">
                <a:solidFill>
                  <a:srgbClr val="FF0000"/>
                </a:solidFill>
                <a:cs typeface="B Nazanin" panose="00000400000000000000" pitchFamily="2" charset="-78"/>
              </a:rPr>
              <a:t>انگیزش</a:t>
            </a:r>
            <a:r>
              <a:rPr lang="fa-IR" sz="3200" dirty="0" smtClean="0">
                <a:cs typeface="B Nazanin" panose="00000400000000000000" pitchFamily="2" charset="-78"/>
              </a:rPr>
              <a:t>: </a:t>
            </a:r>
          </a:p>
          <a:p>
            <a:pPr marL="0" indent="0" algn="r" rtl="1">
              <a:buNone/>
            </a:pPr>
            <a:r>
              <a:rPr lang="fa-IR" sz="3200" dirty="0" smtClean="0">
                <a:cs typeface="B Nazanin" panose="00000400000000000000" pitchFamily="2" charset="-78"/>
              </a:rPr>
              <a:t>رغبت، خودکارآمدی، نظریه ی اسناد</a:t>
            </a:r>
            <a:endParaRPr lang="en-US" sz="3200" dirty="0">
              <a:cs typeface="B Nazanin" panose="00000400000000000000" pitchFamily="2" charset="-78"/>
            </a:endParaRPr>
          </a:p>
        </p:txBody>
      </p:sp>
    </p:spTree>
    <p:extLst>
      <p:ext uri="{BB962C8B-B14F-4D97-AF65-F5344CB8AC3E}">
        <p14:creationId xmlns:p14="http://schemas.microsoft.com/office/powerpoint/2010/main" val="341511444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846667"/>
          </a:xfrm>
        </p:spPr>
        <p:txBody>
          <a:bodyPr>
            <a:normAutofit/>
          </a:bodyPr>
          <a:lstStyle/>
          <a:p>
            <a:r>
              <a:rPr lang="fa-IR" dirty="0" smtClean="0">
                <a:cs typeface="B Nazanin" panose="00000400000000000000" pitchFamily="2" charset="-78"/>
              </a:rPr>
              <a:t>مدلهای طرح ریزی</a:t>
            </a:r>
            <a:endParaRPr lang="en-US" dirty="0"/>
          </a:p>
        </p:txBody>
      </p:sp>
      <p:sp>
        <p:nvSpPr>
          <p:cNvPr id="3" name="Content Placeholder 2"/>
          <p:cNvSpPr>
            <a:spLocks noGrp="1"/>
          </p:cNvSpPr>
          <p:nvPr>
            <p:ph idx="1"/>
          </p:nvPr>
        </p:nvSpPr>
        <p:spPr>
          <a:xfrm>
            <a:off x="1371600" y="2133600"/>
            <a:ext cx="9601196" cy="3318936"/>
          </a:xfrm>
        </p:spPr>
        <p:txBody>
          <a:bodyPr/>
          <a:lstStyle/>
          <a:p>
            <a:pPr algn="r" rtl="1"/>
            <a:r>
              <a:rPr lang="fa-IR" dirty="0" smtClean="0">
                <a:cs typeface="B Nazanin" panose="00000400000000000000" pitchFamily="2" charset="-78"/>
              </a:rPr>
              <a:t>مدل تایلر(برنامه ریزی خطی)</a:t>
            </a:r>
          </a:p>
          <a:p>
            <a:pPr marL="457200" indent="-457200" algn="r" rtl="1">
              <a:buAutoNum type="arabicPeriod"/>
            </a:pPr>
            <a:r>
              <a:rPr lang="fa-IR" dirty="0" smtClean="0">
                <a:cs typeface="B Nazanin" panose="00000400000000000000" pitchFamily="2" charset="-78"/>
              </a:rPr>
              <a:t>تعیین اهداف آموزشی ویژه</a:t>
            </a:r>
          </a:p>
          <a:p>
            <a:pPr marL="457200" indent="-457200" algn="r" rtl="1">
              <a:buAutoNum type="arabicPeriod"/>
            </a:pPr>
            <a:r>
              <a:rPr lang="fa-IR" dirty="0" smtClean="0">
                <a:cs typeface="B Nazanin" panose="00000400000000000000" pitchFamily="2" charset="-78"/>
              </a:rPr>
              <a:t>انتخاب فعالیت های یادگیری</a:t>
            </a:r>
          </a:p>
          <a:p>
            <a:pPr marL="457200" indent="-457200" algn="r" rtl="1">
              <a:buAutoNum type="arabicPeriod"/>
            </a:pPr>
            <a:r>
              <a:rPr lang="fa-IR" dirty="0" smtClean="0">
                <a:cs typeface="B Nazanin" panose="00000400000000000000" pitchFamily="2" charset="-78"/>
              </a:rPr>
              <a:t>سازماندهی فعالیت های یادگیری</a:t>
            </a:r>
          </a:p>
          <a:p>
            <a:pPr marL="457200" indent="-457200" algn="r" rtl="1">
              <a:buAutoNum type="arabicPeriod"/>
            </a:pPr>
            <a:r>
              <a:rPr lang="fa-IR" dirty="0" smtClean="0">
                <a:cs typeface="B Nazanin" panose="00000400000000000000" pitchFamily="2" charset="-78"/>
              </a:rPr>
              <a:t>مشخص کردن روشهای ارزشیابی</a:t>
            </a:r>
            <a:endParaRPr lang="en-US" dirty="0"/>
          </a:p>
        </p:txBody>
      </p:sp>
    </p:spTree>
    <p:extLst>
      <p:ext uri="{BB962C8B-B14F-4D97-AF65-F5344CB8AC3E}">
        <p14:creationId xmlns:p14="http://schemas.microsoft.com/office/powerpoint/2010/main" val="18852297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38200"/>
            <a:ext cx="9601196" cy="457200"/>
          </a:xfrm>
        </p:spPr>
        <p:txBody>
          <a:bodyPr>
            <a:normAutofit fontScale="90000"/>
          </a:bodyPr>
          <a:lstStyle/>
          <a:p>
            <a:r>
              <a:rPr lang="fa-IR" dirty="0">
                <a:cs typeface="B Nazanin" panose="00000400000000000000" pitchFamily="2" charset="-78"/>
              </a:rPr>
              <a:t>چرخه طرح ریزی یینگر براساس مراحل حل مسأله</a:t>
            </a:r>
            <a:br>
              <a:rPr lang="fa-IR" dirty="0">
                <a:cs typeface="B Nazanin" panose="00000400000000000000" pitchFamily="2" charset="-78"/>
              </a:rPr>
            </a:br>
            <a:endParaRPr lang="en-US" dirty="0"/>
          </a:p>
        </p:txBody>
      </p:sp>
      <p:sp>
        <p:nvSpPr>
          <p:cNvPr id="3" name="Content Placeholder 2"/>
          <p:cNvSpPr>
            <a:spLocks noGrp="1"/>
          </p:cNvSpPr>
          <p:nvPr>
            <p:ph idx="1"/>
          </p:nvPr>
        </p:nvSpPr>
        <p:spPr>
          <a:xfrm>
            <a:off x="1295401" y="1371600"/>
            <a:ext cx="9601196" cy="4504268"/>
          </a:xfrm>
        </p:spPr>
        <p:txBody>
          <a:bodyPr/>
          <a:lstStyle/>
          <a:p>
            <a:pPr marL="0" indent="0" algn="r" rtl="1">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52601"/>
            <a:ext cx="9372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8073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62000"/>
            <a:ext cx="9601196" cy="533401"/>
          </a:xfrm>
        </p:spPr>
        <p:txBody>
          <a:bodyPr>
            <a:normAutofit fontScale="90000"/>
          </a:bodyPr>
          <a:lstStyle/>
          <a:p>
            <a:r>
              <a:rPr lang="fa-IR" dirty="0" smtClean="0">
                <a:cs typeface="B Nazanin" panose="00000400000000000000" pitchFamily="2" charset="-78"/>
              </a:rPr>
              <a:t>مدل کل و چان (1994)</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600200"/>
            <a:ext cx="7696200" cy="427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13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465668"/>
          </a:xfrm>
        </p:spPr>
        <p:txBody>
          <a:bodyPr>
            <a:normAutofit fontScale="90000"/>
          </a:bodyPr>
          <a:lstStyle/>
          <a:p>
            <a:r>
              <a:rPr lang="fa-IR" dirty="0" smtClean="0">
                <a:cs typeface="B Nazanin" panose="00000400000000000000" pitchFamily="2" charset="-78"/>
              </a:rPr>
              <a:t>تأثیر طرح ریزی در فعالیت های معلم</a:t>
            </a:r>
            <a:endParaRPr lang="en-US" dirty="0"/>
          </a:p>
        </p:txBody>
      </p:sp>
      <p:sp>
        <p:nvSpPr>
          <p:cNvPr id="3" name="Content Placeholder 2"/>
          <p:cNvSpPr>
            <a:spLocks noGrp="1"/>
          </p:cNvSpPr>
          <p:nvPr>
            <p:ph idx="1"/>
          </p:nvPr>
        </p:nvSpPr>
        <p:spPr>
          <a:xfrm>
            <a:off x="1295401" y="1828800"/>
            <a:ext cx="9601196" cy="4047068"/>
          </a:xfrm>
        </p:spPr>
        <p:txBody>
          <a:bodyPr/>
          <a:lstStyle/>
          <a:p>
            <a:pPr algn="r" rtl="1"/>
            <a:r>
              <a:rPr lang="fa-IR" dirty="0" smtClean="0">
                <a:cs typeface="B Nazanin" panose="00000400000000000000" pitchFamily="2" charset="-78"/>
              </a:rPr>
              <a:t>تأثیر معنادار و مثبت در سازماندهی مطالب و روشهای آموزشی</a:t>
            </a:r>
          </a:p>
          <a:p>
            <a:pPr algn="r" rtl="1"/>
            <a:r>
              <a:rPr lang="fa-IR" dirty="0" smtClean="0">
                <a:cs typeface="B Nazanin" panose="00000400000000000000" pitchFamily="2" charset="-78"/>
              </a:rPr>
              <a:t>افزایش اعتماد به نفس و مطالعه بیشتر</a:t>
            </a:r>
          </a:p>
          <a:p>
            <a:pPr algn="r" rtl="1"/>
            <a:r>
              <a:rPr lang="fa-IR" dirty="0" smtClean="0">
                <a:cs typeface="B Nazanin" panose="00000400000000000000" pitchFamily="2" charset="-78"/>
              </a:rPr>
              <a:t>مدیریت بهتر و کنترل مطلوب تر کلاس</a:t>
            </a:r>
          </a:p>
          <a:p>
            <a:pPr algn="r" rtl="1"/>
            <a:r>
              <a:rPr lang="fa-IR" dirty="0" smtClean="0">
                <a:cs typeface="B Nazanin" panose="00000400000000000000" pitchFamily="2" charset="-78"/>
              </a:rPr>
              <a:t>بهینه سازی سوالات و افزایش تعاملات بین معلم و دانش آموزان</a:t>
            </a:r>
          </a:p>
          <a:p>
            <a:pPr algn="r" rtl="1"/>
            <a:r>
              <a:rPr lang="fa-IR" dirty="0" smtClean="0">
                <a:cs typeface="B Nazanin" panose="00000400000000000000" pitchFamily="2" charset="-78"/>
              </a:rPr>
              <a:t>طرح ریزی کمتر = یادگیری کمتر </a:t>
            </a:r>
            <a:endParaRPr lang="en-US" dirty="0"/>
          </a:p>
        </p:txBody>
      </p:sp>
    </p:spTree>
    <p:extLst>
      <p:ext uri="{BB962C8B-B14F-4D97-AF65-F5344CB8AC3E}">
        <p14:creationId xmlns:p14="http://schemas.microsoft.com/office/powerpoint/2010/main" val="1100970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70468"/>
          </a:xfrm>
        </p:spPr>
        <p:txBody>
          <a:bodyPr/>
          <a:lstStyle/>
          <a:p>
            <a:r>
              <a:rPr lang="fa-IR" dirty="0" smtClean="0">
                <a:cs typeface="B Nazanin" panose="00000400000000000000" pitchFamily="2" charset="-78"/>
              </a:rPr>
              <a:t>انواع طرح واحد درسی</a:t>
            </a:r>
            <a:endParaRPr lang="en-US" dirty="0"/>
          </a:p>
        </p:txBody>
      </p:sp>
      <p:sp>
        <p:nvSpPr>
          <p:cNvPr id="3" name="Content Placeholder 2"/>
          <p:cNvSpPr>
            <a:spLocks noGrp="1"/>
          </p:cNvSpPr>
          <p:nvPr>
            <p:ph idx="1"/>
          </p:nvPr>
        </p:nvSpPr>
        <p:spPr>
          <a:xfrm>
            <a:off x="1295401" y="1905000"/>
            <a:ext cx="9601196" cy="3970868"/>
          </a:xfrm>
        </p:spPr>
        <p:txBody>
          <a:bodyPr/>
          <a:lstStyle/>
          <a:p>
            <a:pPr algn="r" rtl="1"/>
            <a:r>
              <a:rPr lang="fa-IR" dirty="0" smtClean="0">
                <a:cs typeface="B Nazanin" panose="00000400000000000000" pitchFamily="2" charset="-78"/>
              </a:rPr>
              <a:t>طرح واحد متداول: مجموعه از دروس با عنوان کلی، مفاهیم و موضوعات اصلی. روشهای آموزش معلم محور. اهمیت فراوان توالی و تسلط بر مفاهیم و مهارتهای اصلی.</a:t>
            </a:r>
            <a:endParaRPr lang="en-US" dirty="0" smtClean="0"/>
          </a:p>
          <a:p>
            <a:pPr algn="r" rtl="1"/>
            <a:r>
              <a:rPr lang="fa-IR" dirty="0">
                <a:cs typeface="B Nazanin" panose="00000400000000000000" pitchFamily="2" charset="-78"/>
              </a:rPr>
              <a:t>طرح واحد درسی واقعی یا شبه آزمایشگاهی: باز هم توالی مهم است ولی انفرادی تر و دانش آموز محورتر است؛ روشهای حل مسأله و آزمایشگاهی مهم هستند. گام و سرعت شخصی امکانپذیر است.</a:t>
            </a:r>
            <a:endParaRPr lang="en-US" dirty="0"/>
          </a:p>
          <a:p>
            <a:pPr algn="r" rtl="1"/>
            <a:r>
              <a:rPr lang="fa-IR" dirty="0">
                <a:cs typeface="B Nazanin" panose="00000400000000000000" pitchFamily="2" charset="-78"/>
              </a:rPr>
              <a:t>فعالیت یادگیری بسته ای (بسته آموزشی): تسلط بر تمام مطالب و محتوای یک بسته برای انتقال به بسته دیگر؛ کاملا شخصی و انفرادی – یادگیری تسلط آموز</a:t>
            </a:r>
            <a:endParaRPr lang="en-US" dirty="0"/>
          </a:p>
          <a:p>
            <a:pPr algn="r" rtl="1"/>
            <a:r>
              <a:rPr lang="fa-IR" dirty="0">
                <a:cs typeface="B Nazanin" panose="00000400000000000000" pitchFamily="2" charset="-78"/>
              </a:rPr>
              <a:t>طراحی قرارداد یادگیری: عقد قرارداد بین معلم و دانش آموزان در مورد مطالب مورد آموزش، کیفیت فعالیت، میزان پیشرفت و ....</a:t>
            </a:r>
            <a:endParaRPr lang="en-US" dirty="0"/>
          </a:p>
          <a:p>
            <a:pPr algn="r" rtl="1"/>
            <a:endParaRPr lang="fa-IR" dirty="0" smtClean="0">
              <a:cs typeface="B Nazanin" panose="00000400000000000000" pitchFamily="2" charset="-78"/>
            </a:endParaRPr>
          </a:p>
          <a:p>
            <a:pPr algn="r" rtl="1"/>
            <a:endParaRPr lang="en-US" dirty="0"/>
          </a:p>
        </p:txBody>
      </p:sp>
    </p:spTree>
    <p:extLst>
      <p:ext uri="{BB962C8B-B14F-4D97-AF65-F5344CB8AC3E}">
        <p14:creationId xmlns:p14="http://schemas.microsoft.com/office/powerpoint/2010/main" val="176865129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اصول طراحی</a:t>
            </a:r>
            <a:endParaRPr lang="en-US" dirty="0"/>
          </a:p>
        </p:txBody>
      </p:sp>
      <p:sp>
        <p:nvSpPr>
          <p:cNvPr id="3" name="Content Placeholder 2"/>
          <p:cNvSpPr>
            <a:spLocks noGrp="1"/>
          </p:cNvSpPr>
          <p:nvPr>
            <p:ph idx="1"/>
          </p:nvPr>
        </p:nvSpPr>
        <p:spPr/>
        <p:txBody>
          <a:bodyPr/>
          <a:lstStyle/>
          <a:p>
            <a:pPr marL="0" indent="0" algn="r" rtl="1">
              <a:buNone/>
            </a:pPr>
            <a:r>
              <a:rPr lang="fa-IR" dirty="0" smtClean="0">
                <a:cs typeface="B Nazanin" panose="00000400000000000000" pitchFamily="2" charset="-78"/>
              </a:rPr>
              <a:t>الف. تدوین </a:t>
            </a:r>
            <a:r>
              <a:rPr lang="fa-IR" dirty="0">
                <a:cs typeface="B Nazanin" panose="00000400000000000000" pitchFamily="2" charset="-78"/>
              </a:rPr>
              <a:t>اهداف آموزشی: انتظارات از یادگیرندگان؛ نگرش سیستمی (ورودی- فرآیند و فراگرد (خروجی))</a:t>
            </a:r>
            <a:endParaRPr lang="en-US" dirty="0"/>
          </a:p>
          <a:p>
            <a:pPr marL="0" indent="0" algn="r" rtl="1">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429000"/>
            <a:ext cx="10287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425702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Nazanin" panose="00000400000000000000" pitchFamily="2" charset="-78"/>
              </a:rPr>
              <a:t>اصول طراحی</a:t>
            </a:r>
            <a:br>
              <a:rPr lang="fa-IR" dirty="0" smtClean="0">
                <a:cs typeface="B Nazanin" panose="00000400000000000000" pitchFamily="2" charset="-78"/>
              </a:rPr>
            </a:br>
            <a:r>
              <a:rPr lang="fa-IR" dirty="0" smtClean="0">
                <a:cs typeface="B Nazanin" panose="00000400000000000000" pitchFamily="2" charset="-78"/>
              </a:rPr>
              <a:t>ب. تسلسل و ترتیب محتوا و اهداف</a:t>
            </a:r>
            <a:endParaRPr lang="en-US" dirty="0"/>
          </a:p>
        </p:txBody>
      </p:sp>
      <p:sp>
        <p:nvSpPr>
          <p:cNvPr id="3" name="Content Placeholder 2"/>
          <p:cNvSpPr>
            <a:spLocks noGrp="1"/>
          </p:cNvSpPr>
          <p:nvPr>
            <p:ph idx="1"/>
          </p:nvPr>
        </p:nvSpPr>
        <p:spPr/>
        <p:txBody>
          <a:bodyPr/>
          <a:lstStyle/>
          <a:p>
            <a:pPr marL="0" indent="0" algn="r" rtl="1">
              <a:buNone/>
            </a:pPr>
            <a:r>
              <a:rPr lang="fa-IR" dirty="0">
                <a:cs typeface="B Nazanin" panose="00000400000000000000" pitchFamily="2" charset="-78"/>
              </a:rPr>
              <a:t>سه روش: </a:t>
            </a:r>
            <a:endParaRPr lang="en-US" dirty="0"/>
          </a:p>
          <a:p>
            <a:pPr algn="r" rtl="1"/>
            <a:r>
              <a:rPr lang="fa-IR" dirty="0">
                <a:cs typeface="B Nazanin" panose="00000400000000000000" pitchFamily="2" charset="-78"/>
              </a:rPr>
              <a:t>تحلیل وظیفه: تحلیل اهداف کلی به اهداف جزئی تر، پیچیده شدن اهداف به صورت متناسب و تدریجی،تبدیل اهداف از حالت انتزاعی به عینی</a:t>
            </a:r>
            <a:endParaRPr lang="en-US" dirty="0"/>
          </a:p>
          <a:p>
            <a:pPr algn="r" rtl="1"/>
            <a:r>
              <a:rPr lang="fa-IR" dirty="0">
                <a:cs typeface="B Nazanin" panose="00000400000000000000" pitchFamily="2" charset="-78"/>
              </a:rPr>
              <a:t> تحلیل مفهوم: تعیین مفاهیم مرتبط و نامرتبط، مفاهیم مستقل و مفاهیم وابسته؛ سازماندهی تقدم و تأخر مفاهیم بر اساس این ویژگیها، تعیین پیش نیازهای یادگیری یک مفهوم و ... </a:t>
            </a:r>
            <a:endParaRPr lang="en-US" dirty="0"/>
          </a:p>
          <a:p>
            <a:pPr algn="r" rtl="1"/>
            <a:r>
              <a:rPr lang="fa-IR" dirty="0">
                <a:cs typeface="B Nazanin" panose="00000400000000000000" pitchFamily="2" charset="-78"/>
              </a:rPr>
              <a:t> پیش سازماندهنده: قبلاً توضیح کامل داده شده. نکته اصلی در ایجاد ارتباط بین آموخته های جدید با دانش قبلی و ساختار شناختی است.</a:t>
            </a:r>
            <a:endParaRPr lang="en-US" dirty="0"/>
          </a:p>
          <a:p>
            <a:pPr algn="r" rtl="1"/>
            <a:endParaRPr lang="en-US" dirty="0"/>
          </a:p>
        </p:txBody>
      </p:sp>
    </p:spTree>
    <p:extLst>
      <p:ext uri="{BB962C8B-B14F-4D97-AF65-F5344CB8AC3E}">
        <p14:creationId xmlns:p14="http://schemas.microsoft.com/office/powerpoint/2010/main" val="40694686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41868"/>
          </a:xfrm>
        </p:spPr>
        <p:txBody>
          <a:bodyPr>
            <a:normAutofit fontScale="90000"/>
          </a:bodyPr>
          <a:lstStyle/>
          <a:p>
            <a:r>
              <a:rPr lang="fa-IR" dirty="0" smtClean="0">
                <a:cs typeface="B Nazanin" panose="00000400000000000000" pitchFamily="2" charset="-78"/>
              </a:rPr>
              <a:t>اصول طراحی</a:t>
            </a:r>
            <a:br>
              <a:rPr lang="fa-IR" dirty="0" smtClean="0">
                <a:cs typeface="B Nazanin" panose="00000400000000000000" pitchFamily="2" charset="-78"/>
              </a:rPr>
            </a:br>
            <a:r>
              <a:rPr lang="fa-IR" dirty="0" smtClean="0">
                <a:cs typeface="B Nazanin" panose="00000400000000000000" pitchFamily="2" charset="-78"/>
              </a:rPr>
              <a:t>ج. انتخاب مواد و وسایل لازم</a:t>
            </a:r>
            <a:endParaRPr lang="en-US" dirty="0"/>
          </a:p>
        </p:txBody>
      </p:sp>
      <p:sp>
        <p:nvSpPr>
          <p:cNvPr id="3" name="Content Placeholder 2"/>
          <p:cNvSpPr>
            <a:spLocks noGrp="1"/>
          </p:cNvSpPr>
          <p:nvPr>
            <p:ph idx="1"/>
          </p:nvPr>
        </p:nvSpPr>
        <p:spPr>
          <a:xfrm>
            <a:off x="1295401" y="2590800"/>
            <a:ext cx="9601196" cy="3285068"/>
          </a:xfrm>
        </p:spPr>
        <p:txBody>
          <a:bodyPr/>
          <a:lstStyle/>
          <a:p>
            <a:pPr algn="r" rtl="1"/>
            <a:r>
              <a:rPr lang="fa-IR" dirty="0">
                <a:cs typeface="B Nazanin" panose="00000400000000000000" pitchFamily="2" charset="-78"/>
              </a:rPr>
              <a:t>کتاب های موجود و مفید</a:t>
            </a:r>
            <a:endParaRPr lang="en-US" dirty="0"/>
          </a:p>
          <a:p>
            <a:pPr algn="r" rtl="1"/>
            <a:r>
              <a:rPr lang="fa-IR" dirty="0">
                <a:cs typeface="B Nazanin" panose="00000400000000000000" pitchFamily="2" charset="-78"/>
              </a:rPr>
              <a:t>افراد مطلع و منابع اطلاعاتی</a:t>
            </a:r>
            <a:endParaRPr lang="en-US" dirty="0"/>
          </a:p>
          <a:p>
            <a:pPr algn="r" rtl="1"/>
            <a:r>
              <a:rPr lang="fa-IR" dirty="0">
                <a:cs typeface="B Nazanin" panose="00000400000000000000" pitchFamily="2" charset="-78"/>
              </a:rPr>
              <a:t>مواد نوشتاری، نمایشی، الگوها و مدلها و ...</a:t>
            </a:r>
            <a:endParaRPr lang="en-US" dirty="0"/>
          </a:p>
          <a:p>
            <a:pPr algn="r" rtl="1"/>
            <a:r>
              <a:rPr lang="fa-IR" dirty="0">
                <a:cs typeface="B Nazanin" panose="00000400000000000000" pitchFamily="2" charset="-78"/>
              </a:rPr>
              <a:t>مواد آموزشی موجود در مدرسه، مناطق آموزش و پرورش و ...</a:t>
            </a:r>
            <a:endParaRPr lang="en-US" dirty="0"/>
          </a:p>
          <a:p>
            <a:pPr algn="r" rtl="1"/>
            <a:r>
              <a:rPr lang="fa-IR" dirty="0">
                <a:cs typeface="B Nazanin" panose="00000400000000000000" pitchFamily="2" charset="-78"/>
              </a:rPr>
              <a:t>نکته: تأکید بر استفاده از مواد ساده و ارزان قیمت</a:t>
            </a:r>
            <a:endParaRPr lang="en-US" dirty="0"/>
          </a:p>
          <a:p>
            <a:pPr algn="r" rtl="1"/>
            <a:endParaRPr lang="en-US" dirty="0"/>
          </a:p>
        </p:txBody>
      </p:sp>
    </p:spTree>
    <p:extLst>
      <p:ext uri="{BB962C8B-B14F-4D97-AF65-F5344CB8AC3E}">
        <p14:creationId xmlns:p14="http://schemas.microsoft.com/office/powerpoint/2010/main" val="16824919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Nazanin" panose="00000400000000000000" pitchFamily="2" charset="-78"/>
              </a:rPr>
              <a:t>اصول طراحی</a:t>
            </a:r>
            <a:br>
              <a:rPr lang="fa-IR" dirty="0" smtClean="0">
                <a:cs typeface="B Nazanin" panose="00000400000000000000" pitchFamily="2" charset="-78"/>
              </a:rPr>
            </a:br>
            <a:r>
              <a:rPr lang="fa-IR" dirty="0" smtClean="0">
                <a:cs typeface="B Nazanin" panose="00000400000000000000" pitchFamily="2" charset="-78"/>
              </a:rPr>
              <a:t>د. تصمیم گیری در راهبردهای مناسب تدریس</a:t>
            </a:r>
            <a:endParaRPr lang="en-US" dirty="0"/>
          </a:p>
        </p:txBody>
      </p:sp>
      <p:sp>
        <p:nvSpPr>
          <p:cNvPr id="3" name="Content Placeholder 2"/>
          <p:cNvSpPr>
            <a:spLocks noGrp="1"/>
          </p:cNvSpPr>
          <p:nvPr>
            <p:ph idx="1"/>
          </p:nvPr>
        </p:nvSpPr>
        <p:spPr/>
        <p:txBody>
          <a:bodyPr/>
          <a:lstStyle/>
          <a:p>
            <a:pPr algn="r" rtl="1"/>
            <a:r>
              <a:rPr lang="fa-IR" dirty="0">
                <a:cs typeface="B Nazanin" panose="00000400000000000000" pitchFamily="2" charset="-78"/>
              </a:rPr>
              <a:t>ایجاد انگیزه</a:t>
            </a:r>
            <a:endParaRPr lang="en-US" dirty="0"/>
          </a:p>
          <a:p>
            <a:pPr algn="r" rtl="1"/>
            <a:r>
              <a:rPr lang="fa-IR" dirty="0">
                <a:cs typeface="B Nazanin" panose="00000400000000000000" pitchFamily="2" charset="-78"/>
              </a:rPr>
              <a:t>روشهای مناسب تدریس</a:t>
            </a:r>
            <a:endParaRPr lang="en-US" dirty="0"/>
          </a:p>
          <a:p>
            <a:pPr algn="r" rtl="1"/>
            <a:r>
              <a:rPr lang="fa-IR" dirty="0">
                <a:cs typeface="B Nazanin" panose="00000400000000000000" pitchFamily="2" charset="-78"/>
              </a:rPr>
              <a:t>نحوه اجرای تدریس</a:t>
            </a:r>
            <a:endParaRPr lang="en-US" dirty="0"/>
          </a:p>
          <a:p>
            <a:pPr algn="r" rtl="1"/>
            <a:r>
              <a:rPr lang="fa-IR" dirty="0">
                <a:cs typeface="B Nazanin" panose="00000400000000000000" pitchFamily="2" charset="-78"/>
              </a:rPr>
              <a:t>سهیم نمودن فراگیران در تدریس</a:t>
            </a:r>
            <a:endParaRPr lang="en-US" dirty="0"/>
          </a:p>
          <a:p>
            <a:pPr algn="r" rtl="1"/>
            <a:r>
              <a:rPr lang="fa-IR" dirty="0">
                <a:cs typeface="B Nazanin" panose="00000400000000000000" pitchFamily="2" charset="-78"/>
              </a:rPr>
              <a:t>مشخص نمودن قسمتهای اصلی درس و هدفهای اساسی آن</a:t>
            </a:r>
            <a:endParaRPr lang="en-US" dirty="0"/>
          </a:p>
          <a:p>
            <a:pPr algn="r"/>
            <a:endParaRPr lang="en-US" dirty="0"/>
          </a:p>
        </p:txBody>
      </p:sp>
    </p:spTree>
    <p:extLst>
      <p:ext uri="{BB962C8B-B14F-4D97-AF65-F5344CB8AC3E}">
        <p14:creationId xmlns:p14="http://schemas.microsoft.com/office/powerpoint/2010/main" val="35005870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Nazanin" panose="00000400000000000000" pitchFamily="2" charset="-78"/>
              </a:rPr>
              <a:t>اصول طراحی</a:t>
            </a:r>
            <a:br>
              <a:rPr lang="fa-IR" dirty="0" smtClean="0">
                <a:cs typeface="B Nazanin" panose="00000400000000000000" pitchFamily="2" charset="-78"/>
              </a:rPr>
            </a:br>
            <a:r>
              <a:rPr lang="fa-IR" dirty="0" smtClean="0">
                <a:cs typeface="B Nazanin" panose="00000400000000000000" pitchFamily="2" charset="-78"/>
              </a:rPr>
              <a:t>هـ. ارزیابی در پایان درسی</a:t>
            </a:r>
            <a:endParaRPr lang="en-US" dirty="0"/>
          </a:p>
        </p:txBody>
      </p:sp>
      <p:sp>
        <p:nvSpPr>
          <p:cNvPr id="3" name="Content Placeholder 2"/>
          <p:cNvSpPr>
            <a:spLocks noGrp="1"/>
          </p:cNvSpPr>
          <p:nvPr>
            <p:ph idx="1"/>
          </p:nvPr>
        </p:nvSpPr>
        <p:spPr/>
        <p:txBody>
          <a:bodyPr/>
          <a:lstStyle/>
          <a:p>
            <a:pPr algn="r" rtl="1"/>
            <a:endParaRPr lang="fa-IR" dirty="0" smtClean="0">
              <a:cs typeface="B Nazanin" panose="00000400000000000000" pitchFamily="2" charset="-78"/>
            </a:endParaRPr>
          </a:p>
          <a:p>
            <a:pPr algn="r" rtl="1"/>
            <a:endParaRPr lang="fa-IR" dirty="0">
              <a:cs typeface="B Nazanin" panose="00000400000000000000" pitchFamily="2" charset="-78"/>
            </a:endParaRPr>
          </a:p>
          <a:p>
            <a:pPr algn="ctr" rtl="1"/>
            <a:r>
              <a:rPr lang="fa-IR" sz="3200" dirty="0" smtClean="0">
                <a:cs typeface="B Nazanin" panose="00000400000000000000" pitchFamily="2" charset="-78"/>
              </a:rPr>
              <a:t>مشخص کردن اختلاف بین اهداف و پیشرفت یادگیرنده ها و اتخاذ تصمیم متناسب با آن</a:t>
            </a:r>
            <a:endParaRPr lang="en-US" sz="3200" dirty="0"/>
          </a:p>
        </p:txBody>
      </p:sp>
    </p:spTree>
    <p:extLst>
      <p:ext uri="{BB962C8B-B14F-4D97-AF65-F5344CB8AC3E}">
        <p14:creationId xmlns:p14="http://schemas.microsoft.com/office/powerpoint/2010/main" val="207226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277600" cy="6354762"/>
          </a:xfrm>
        </p:spPr>
        <p:txBody>
          <a:bodyPr/>
          <a:lstStyle/>
          <a:p>
            <a:pPr algn="ctr"/>
            <a:r>
              <a:rPr lang="fa-IR" sz="4800" b="1" dirty="0" smtClean="0">
                <a:solidFill>
                  <a:schemeClr val="accent6">
                    <a:lumMod val="75000"/>
                  </a:schemeClr>
                </a:solidFill>
                <a:cs typeface="B Nazanin" panose="00000400000000000000" pitchFamily="2" charset="-78"/>
              </a:rPr>
              <a:t>تـــدریـس عـلم است یا هـنـر؟</a:t>
            </a:r>
            <a:endParaRPr lang="en-US" sz="4800" b="1" dirty="0">
              <a:solidFill>
                <a:schemeClr val="accent6">
                  <a:lumMod val="75000"/>
                </a:schemeClr>
              </a:solidFill>
              <a:cs typeface="B Nazanin" panose="00000400000000000000" pitchFamily="2" charset="-78"/>
            </a:endParaRPr>
          </a:p>
        </p:txBody>
      </p:sp>
    </p:spTree>
    <p:extLst>
      <p:ext uri="{BB962C8B-B14F-4D97-AF65-F5344CB8AC3E}">
        <p14:creationId xmlns:p14="http://schemas.microsoft.com/office/powerpoint/2010/main" val="5795188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465668"/>
          </a:xfrm>
        </p:spPr>
        <p:txBody>
          <a:bodyPr>
            <a:normAutofit fontScale="90000"/>
          </a:bodyPr>
          <a:lstStyle/>
          <a:p>
            <a:pPr rtl="1"/>
            <a:r>
              <a:rPr lang="fa-IR" dirty="0" smtClean="0">
                <a:cs typeface="B Nazanin" panose="00000400000000000000" pitchFamily="2" charset="-78"/>
              </a:rPr>
              <a:t>طرح درس روزانه</a:t>
            </a:r>
            <a:endParaRPr lang="en-US" dirty="0"/>
          </a:p>
        </p:txBody>
      </p:sp>
      <p:sp>
        <p:nvSpPr>
          <p:cNvPr id="3" name="Content Placeholder 2"/>
          <p:cNvSpPr>
            <a:spLocks noGrp="1"/>
          </p:cNvSpPr>
          <p:nvPr>
            <p:ph idx="1"/>
          </p:nvPr>
        </p:nvSpPr>
        <p:spPr>
          <a:xfrm>
            <a:off x="381000" y="1600200"/>
            <a:ext cx="9601196" cy="4351868"/>
          </a:xfrm>
        </p:spPr>
        <p:txBody>
          <a:bodyPr>
            <a:normAutofit fontScale="92500" lnSpcReduction="20000"/>
          </a:bodyPr>
          <a:lstStyle/>
          <a:p>
            <a:pPr algn="r" rtl="1"/>
            <a:r>
              <a:rPr lang="fa-IR" dirty="0" smtClean="0">
                <a:cs typeface="B Nazanin" panose="00000400000000000000" pitchFamily="2" charset="-78"/>
              </a:rPr>
              <a:t>ویژگیها یا مشخصات طرح: عنوان اصلی درس، کلاس، جلسه و تاریخ اجرا </a:t>
            </a:r>
          </a:p>
          <a:p>
            <a:pPr algn="r" rtl="1"/>
            <a:r>
              <a:rPr lang="fa-IR" dirty="0" smtClean="0">
                <a:cs typeface="B Nazanin" panose="00000400000000000000" pitchFamily="2" charset="-78"/>
              </a:rPr>
              <a:t>اهداف آموزشی: هدف کلی طرح درس و اهداف جزئی و رفتاری</a:t>
            </a:r>
          </a:p>
          <a:p>
            <a:pPr algn="r" rtl="1"/>
            <a:r>
              <a:rPr lang="fa-IR" dirty="0" smtClean="0">
                <a:cs typeface="B Nazanin" panose="00000400000000000000" pitchFamily="2" charset="-78"/>
              </a:rPr>
              <a:t>نحوه تدریس و چارچوب ایجاد انگیزه</a:t>
            </a:r>
          </a:p>
          <a:p>
            <a:pPr algn="r" rtl="1"/>
            <a:r>
              <a:rPr lang="fa-IR" dirty="0" smtClean="0">
                <a:cs typeface="B Nazanin" panose="00000400000000000000" pitchFamily="2" charset="-78"/>
              </a:rPr>
              <a:t>مشخص کردن محتوا و عناوین درس و سازماندهی آن</a:t>
            </a:r>
          </a:p>
          <a:p>
            <a:pPr algn="r" rtl="1"/>
            <a:r>
              <a:rPr lang="fa-IR" dirty="0" smtClean="0">
                <a:cs typeface="B Nazanin" panose="00000400000000000000" pitchFamily="2" charset="-78"/>
              </a:rPr>
              <a:t>تدوین هدفهای رفتار ورودی</a:t>
            </a:r>
          </a:p>
          <a:p>
            <a:pPr algn="r" rtl="1"/>
            <a:r>
              <a:rPr lang="fa-IR" dirty="0" smtClean="0">
                <a:cs typeface="B Nazanin" panose="00000400000000000000" pitchFamily="2" charset="-78"/>
              </a:rPr>
              <a:t>انتخاب یا تهیه وسایل و مواد لازم</a:t>
            </a:r>
          </a:p>
          <a:p>
            <a:pPr algn="r" rtl="1"/>
            <a:r>
              <a:rPr lang="fa-IR" dirty="0" smtClean="0">
                <a:cs typeface="B Nazanin" panose="00000400000000000000" pitchFamily="2" charset="-78"/>
              </a:rPr>
              <a:t>روشن کردن نحوه ارایه مطالب به صورت دقیق</a:t>
            </a:r>
          </a:p>
          <a:p>
            <a:pPr algn="r" rtl="1"/>
            <a:r>
              <a:rPr lang="fa-IR" dirty="0" smtClean="0">
                <a:cs typeface="B Nazanin" panose="00000400000000000000" pitchFamily="2" charset="-78"/>
              </a:rPr>
              <a:t>نحوه ارزیابی؛ تکوینی، پایانی و تشخیصی</a:t>
            </a:r>
          </a:p>
          <a:p>
            <a:pPr algn="r" rtl="1"/>
            <a:r>
              <a:rPr lang="fa-IR" dirty="0" smtClean="0">
                <a:cs typeface="B Nazanin" panose="00000400000000000000" pitchFamily="2" charset="-78"/>
              </a:rPr>
              <a:t>زمان بندی تدریس</a:t>
            </a:r>
          </a:p>
          <a:p>
            <a:pPr algn="r" rtl="1"/>
            <a:r>
              <a:rPr lang="fa-IR" dirty="0" smtClean="0">
                <a:cs typeface="B Nazanin" panose="00000400000000000000" pitchFamily="2" charset="-78"/>
              </a:rPr>
              <a:t>ملاحظات: سایر موارد، ابداعات و ابتکارات معلم</a:t>
            </a:r>
            <a:endParaRPr lang="fa-IR" dirty="0">
              <a:cs typeface="B Nazanin" panose="00000400000000000000" pitchFamily="2" charset="-78"/>
            </a:endParaRPr>
          </a:p>
        </p:txBody>
      </p:sp>
    </p:spTree>
    <p:extLst>
      <p:ext uri="{BB962C8B-B14F-4D97-AF65-F5344CB8AC3E}">
        <p14:creationId xmlns:p14="http://schemas.microsoft.com/office/powerpoint/2010/main" val="25122152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41868"/>
          </a:xfrm>
        </p:spPr>
        <p:txBody>
          <a:bodyPr>
            <a:normAutofit fontScale="90000"/>
          </a:bodyPr>
          <a:lstStyle/>
          <a:p>
            <a:r>
              <a:rPr lang="fa-IR" dirty="0" smtClean="0">
                <a:cs typeface="B Nazanin" panose="00000400000000000000" pitchFamily="2" charset="-78"/>
              </a:rPr>
              <a:t>طرح های درازمدت</a:t>
            </a:r>
            <a:endParaRPr lang="en-US" dirty="0"/>
          </a:p>
        </p:txBody>
      </p:sp>
      <p:sp>
        <p:nvSpPr>
          <p:cNvPr id="3" name="Content Placeholder 2"/>
          <p:cNvSpPr>
            <a:spLocks noGrp="1"/>
          </p:cNvSpPr>
          <p:nvPr>
            <p:ph idx="1"/>
          </p:nvPr>
        </p:nvSpPr>
        <p:spPr>
          <a:xfrm>
            <a:off x="1295401" y="3505200"/>
            <a:ext cx="9601196" cy="2370668"/>
          </a:xfrm>
        </p:spPr>
        <p:txBody>
          <a:bodyPr/>
          <a:lstStyle/>
          <a:p>
            <a:pPr algn="r" rtl="1"/>
            <a:r>
              <a:rPr lang="fa-IR" dirty="0" smtClean="0">
                <a:cs typeface="B Nazanin" panose="00000400000000000000" pitchFamily="2" charset="-78"/>
              </a:rPr>
              <a:t>شباهت زیاد به طرح درس روزانه با این تفاوت که حالت بسیار کلی دارد و در آن زمانبندی از اهمیت بیشتری برخوردار است (توجه به تقویم، روزهای تعطیل و ...)؛ در کل دقت بیشتری را در مقایسه با طرح درس روزانه می طلبد.</a:t>
            </a:r>
            <a:endParaRPr lang="en-US" dirty="0"/>
          </a:p>
        </p:txBody>
      </p:sp>
    </p:spTree>
    <p:extLst>
      <p:ext uri="{BB962C8B-B14F-4D97-AF65-F5344CB8AC3E}">
        <p14:creationId xmlns:p14="http://schemas.microsoft.com/office/powerpoint/2010/main" val="5411106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فصل دوازدهم</a:t>
            </a:r>
            <a:endParaRPr lang="en-US" dirty="0"/>
          </a:p>
        </p:txBody>
      </p:sp>
      <p:sp>
        <p:nvSpPr>
          <p:cNvPr id="3" name="Content Placeholder 2"/>
          <p:cNvSpPr>
            <a:spLocks noGrp="1"/>
          </p:cNvSpPr>
          <p:nvPr>
            <p:ph idx="1"/>
          </p:nvPr>
        </p:nvSpPr>
        <p:spPr>
          <a:xfrm>
            <a:off x="1295401" y="3810000"/>
            <a:ext cx="9601196" cy="2065868"/>
          </a:xfrm>
        </p:spPr>
        <p:txBody>
          <a:bodyPr>
            <a:normAutofit/>
          </a:bodyPr>
          <a:lstStyle/>
          <a:p>
            <a:pPr marL="0" indent="0" algn="ctr" rtl="1">
              <a:buNone/>
            </a:pPr>
            <a:r>
              <a:rPr lang="fa-IR" sz="3600" b="1" dirty="0" smtClean="0">
                <a:cs typeface="B Nazanin" panose="00000400000000000000" pitchFamily="2" charset="-78"/>
              </a:rPr>
              <a:t>ارزیــابـــی</a:t>
            </a:r>
            <a:endParaRPr lang="en-US" sz="3600" b="1" dirty="0"/>
          </a:p>
        </p:txBody>
      </p:sp>
    </p:spTree>
    <p:extLst>
      <p:ext uri="{BB962C8B-B14F-4D97-AF65-F5344CB8AC3E}">
        <p14:creationId xmlns:p14="http://schemas.microsoft.com/office/powerpoint/2010/main" val="191397172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Davat" panose="00000400000000000000" pitchFamily="2" charset="-78"/>
              </a:rPr>
              <a:t>سؤالات این جلسه</a:t>
            </a:r>
            <a:endParaRPr lang="en-US" dirty="0"/>
          </a:p>
        </p:txBody>
      </p:sp>
      <p:sp>
        <p:nvSpPr>
          <p:cNvPr id="3" name="Content Placeholder 2"/>
          <p:cNvSpPr>
            <a:spLocks noGrp="1"/>
          </p:cNvSpPr>
          <p:nvPr>
            <p:ph idx="1"/>
          </p:nvPr>
        </p:nvSpPr>
        <p:spPr/>
        <p:txBody>
          <a:bodyPr/>
          <a:lstStyle/>
          <a:p>
            <a:pPr marL="457200" indent="-457200" algn="r" rtl="1">
              <a:buAutoNum type="arabicPeriod"/>
            </a:pPr>
            <a:r>
              <a:rPr lang="fa-IR" dirty="0" smtClean="0">
                <a:cs typeface="B Nazanin" panose="00000400000000000000" pitchFamily="2" charset="-78"/>
              </a:rPr>
              <a:t>ارزشیابی، ارزیابی، سنجش و آزمون را تعریف کنید.</a:t>
            </a:r>
          </a:p>
          <a:p>
            <a:pPr marL="457200" indent="-457200" algn="r" rtl="1">
              <a:buAutoNum type="arabicPeriod"/>
            </a:pPr>
            <a:r>
              <a:rPr lang="fa-IR" dirty="0" smtClean="0">
                <a:cs typeface="B Nazanin" panose="00000400000000000000" pitchFamily="2" charset="-78"/>
              </a:rPr>
              <a:t>انواع طبقه بندی های اهداف آموزشی را بنویسید.</a:t>
            </a:r>
          </a:p>
          <a:p>
            <a:pPr marL="457200" indent="-457200" algn="r" rtl="1">
              <a:buAutoNum type="arabicPeriod"/>
            </a:pPr>
            <a:r>
              <a:rPr lang="fa-IR" dirty="0" smtClean="0">
                <a:cs typeface="B Nazanin" panose="00000400000000000000" pitchFamily="2" charset="-78"/>
              </a:rPr>
              <a:t>انواع ارزیابی مداد – کاغذی کدامند؟</a:t>
            </a:r>
          </a:p>
          <a:p>
            <a:pPr marL="457200" indent="-457200" algn="r" rtl="1">
              <a:buAutoNum type="arabicPeriod"/>
            </a:pPr>
            <a:r>
              <a:rPr lang="fa-IR" dirty="0" smtClean="0">
                <a:cs typeface="B Nazanin" panose="00000400000000000000" pitchFamily="2" charset="-78"/>
              </a:rPr>
              <a:t>در ارزیابی پیشرفت تحصیلی به چه نکاتی باید توجه داشت؟</a:t>
            </a:r>
            <a:endParaRPr lang="en-US" dirty="0"/>
          </a:p>
        </p:txBody>
      </p:sp>
    </p:spTree>
    <p:extLst>
      <p:ext uri="{BB962C8B-B14F-4D97-AF65-F5344CB8AC3E}">
        <p14:creationId xmlns:p14="http://schemas.microsoft.com/office/powerpoint/2010/main" val="214083327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46668"/>
          </a:xfrm>
        </p:spPr>
        <p:txBody>
          <a:bodyPr>
            <a:normAutofit fontScale="90000"/>
          </a:bodyPr>
          <a:lstStyle/>
          <a:p>
            <a:r>
              <a:rPr lang="fa-IR" dirty="0">
                <a:cs typeface="B Davat" panose="00000400000000000000" pitchFamily="2" charset="-78"/>
              </a:rPr>
              <a:t>مفهوم ارزیابی</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lvl="0" algn="r" rtl="1"/>
            <a:r>
              <a:rPr lang="fa-IR" dirty="0" smtClean="0">
                <a:cs typeface="B Nazanin" panose="00000400000000000000" pitchFamily="2" charset="-78"/>
              </a:rPr>
              <a:t>تلاش </a:t>
            </a:r>
            <a:r>
              <a:rPr lang="fa-IR" dirty="0">
                <a:cs typeface="B Nazanin" panose="00000400000000000000" pitchFamily="2" charset="-78"/>
              </a:rPr>
              <a:t>و فعالیت مستمر و منظم به منظور تصمیم‌گیری درباره‌ی ارزش یک پدیده (مثل پیشرفت تحصیلی)</a:t>
            </a:r>
            <a:endParaRPr lang="en-US" dirty="0"/>
          </a:p>
          <a:p>
            <a:pPr lvl="0" algn="r" rtl="1"/>
            <a:r>
              <a:rPr lang="fa-IR" dirty="0">
                <a:cs typeface="B Nazanin" panose="00000400000000000000" pitchFamily="2" charset="-78"/>
              </a:rPr>
              <a:t>جمع‌آوری منظم اطلاعات، تحلیل و تفسیر آن و قضاوت ارزشی به منظور تصمیم‌گیری‌های آموزشی (بی‌بای، 1975)</a:t>
            </a:r>
            <a:endParaRPr lang="en-US" dirty="0"/>
          </a:p>
          <a:p>
            <a:pPr lvl="0" algn="r" rtl="1"/>
            <a:r>
              <a:rPr lang="fa-IR" dirty="0">
                <a:cs typeface="B Nazanin" panose="00000400000000000000" pitchFamily="2" charset="-78"/>
              </a:rPr>
              <a:t>جمع‌آوری اطلاعات کمی و کیفی از طریق آزمون، مشاهده و ... برای بررسی پیشرفت فردی و گروهی (دوران و دیگران، 1994)</a:t>
            </a:r>
            <a:endParaRPr lang="en-US" dirty="0"/>
          </a:p>
          <a:p>
            <a:pPr algn="r" rtl="1"/>
            <a:endParaRPr lang="en-US" dirty="0"/>
          </a:p>
        </p:txBody>
      </p:sp>
    </p:spTree>
    <p:extLst>
      <p:ext uri="{BB962C8B-B14F-4D97-AF65-F5344CB8AC3E}">
        <p14:creationId xmlns:p14="http://schemas.microsoft.com/office/powerpoint/2010/main" val="263568625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41867"/>
          </a:xfrm>
        </p:spPr>
        <p:txBody>
          <a:bodyPr>
            <a:normAutofit fontScale="90000"/>
          </a:bodyPr>
          <a:lstStyle/>
          <a:p>
            <a:pPr rtl="1"/>
            <a:r>
              <a:rPr lang="fa-IR" dirty="0" smtClean="0">
                <a:cs typeface="B Davat" panose="00000400000000000000" pitchFamily="2" charset="-78"/>
              </a:rPr>
              <a:t>ارتباط ارزشیابی و ارزیابی</a:t>
            </a:r>
            <a:endParaRPr lang="en-US" dirty="0"/>
          </a:p>
        </p:txBody>
      </p:sp>
      <p:sp>
        <p:nvSpPr>
          <p:cNvPr id="3" name="Content Placeholder 2"/>
          <p:cNvSpPr>
            <a:spLocks noGrp="1"/>
          </p:cNvSpPr>
          <p:nvPr>
            <p:ph idx="1"/>
          </p:nvPr>
        </p:nvSpPr>
        <p:spPr>
          <a:xfrm>
            <a:off x="1295401" y="1905000"/>
            <a:ext cx="9601196" cy="3970868"/>
          </a:xfrm>
        </p:spPr>
        <p:txBody>
          <a:bodyPr>
            <a:normAutofit/>
          </a:bodyPr>
          <a:lstStyle/>
          <a:p>
            <a:pPr lvl="0" algn="r" rtl="1"/>
            <a:r>
              <a:rPr lang="fa-IR" dirty="0">
                <a:cs typeface="B Nazanin" panose="00000400000000000000" pitchFamily="2" charset="-78"/>
              </a:rPr>
              <a:t>تصمیم‌گیری و قضاوت ارزشی بر اساس اطلاعات و داده‌های منظم</a:t>
            </a:r>
            <a:endParaRPr lang="en-US" dirty="0"/>
          </a:p>
          <a:p>
            <a:pPr lvl="0" algn="r" rtl="1"/>
            <a:r>
              <a:rPr lang="fa-IR" dirty="0" smtClean="0">
                <a:cs typeface="B Nazanin" panose="00000400000000000000" pitchFamily="2" charset="-78"/>
              </a:rPr>
              <a:t>اارزشیابی، بزاری </a:t>
            </a:r>
            <a:r>
              <a:rPr lang="fa-IR" dirty="0">
                <a:cs typeface="B Nazanin" panose="00000400000000000000" pitchFamily="2" charset="-78"/>
              </a:rPr>
              <a:t>برای داوری و تصمیم‌گیری‌های گسترده مانند برنامه‌ها و نظام آموزشی – ارزیابی برای قضاوت در تصمیم‌گیری‌های محدودتر مانند فراگیران، معلمان و گروهی از افراد (مک‌کورمیک و جیمز، 1983</a:t>
            </a:r>
            <a:r>
              <a:rPr lang="fa-IR" dirty="0" smtClean="0">
                <a:cs typeface="B Nazanin" panose="00000400000000000000" pitchFamily="2" charset="-78"/>
              </a:rPr>
              <a:t>)؛ </a:t>
            </a:r>
            <a:r>
              <a:rPr lang="fa-IR" dirty="0" smtClean="0">
                <a:solidFill>
                  <a:srgbClr val="FF0000"/>
                </a:solidFill>
                <a:cs typeface="B Nazanin" panose="00000400000000000000" pitchFamily="2" charset="-78"/>
              </a:rPr>
              <a:t>در این کتاب این تعریف پذیرفته شده است و منظور از ارزیابی، گردآوری داده ها، سازماندهی آنها و داوری و قضاوت به منظور تصمیم گیری های مربوط به عملکرد فراگیران است.</a:t>
            </a:r>
          </a:p>
          <a:p>
            <a:pPr lvl="0" algn="r" rtl="1"/>
            <a:r>
              <a:rPr lang="fa-IR" dirty="0">
                <a:cs typeface="B Nazanin" panose="00000400000000000000" pitchFamily="2" charset="-78"/>
              </a:rPr>
              <a:t>ارزشیابی برای تصمیم‌گیری و بررسی میزان شایستگی برنامه‌های آموزشی، بازده آموزشی، فرآیند تدریس و برنامه درسی و آموزشی – ارزیابی برای تصمیم‌گیری در مورد دست‌اندرکاران آموزش (مدیر، معلم و دانش‌آموز) (کول و چان، 1994)</a:t>
            </a:r>
            <a:endParaRPr lang="en-US" dirty="0"/>
          </a:p>
          <a:p>
            <a:pPr lvl="0" algn="r" rtl="1"/>
            <a:r>
              <a:rPr lang="fa-IR" dirty="0">
                <a:cs typeface="B Nazanin" panose="00000400000000000000" pitchFamily="2" charset="-78"/>
              </a:rPr>
              <a:t>ارزشیابی و ارزیابی دو مفهوم مرتبط و وابسته به هم هستند و جدا کردن آنها هر دو را گرفتار حالت تصنعی می‌کند (مادائوس و کلاگان، 1992)</a:t>
            </a:r>
            <a:endParaRPr lang="en-US" dirty="0"/>
          </a:p>
          <a:p>
            <a:pPr algn="r" rtl="1"/>
            <a:endParaRPr lang="en-US" dirty="0"/>
          </a:p>
        </p:txBody>
      </p:sp>
    </p:spTree>
    <p:extLst>
      <p:ext uri="{BB962C8B-B14F-4D97-AF65-F5344CB8AC3E}">
        <p14:creationId xmlns:p14="http://schemas.microsoft.com/office/powerpoint/2010/main" val="218509987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62000"/>
            <a:ext cx="9601196" cy="1066801"/>
          </a:xfrm>
        </p:spPr>
        <p:txBody>
          <a:bodyPr>
            <a:normAutofit fontScale="90000"/>
          </a:bodyPr>
          <a:lstStyle/>
          <a:p>
            <a:r>
              <a:rPr lang="fa-IR" dirty="0">
                <a:cs typeface="B Davat" panose="00000400000000000000" pitchFamily="2" charset="-78"/>
              </a:rPr>
              <a:t>ارتباط ارزیابی، اندازه‌گیری ، سنجش و آزمون</a:t>
            </a:r>
            <a:r>
              <a:rPr lang="en-US" dirty="0"/>
              <a:t/>
            </a:r>
            <a:br>
              <a:rPr lang="en-US" dirty="0"/>
            </a:br>
            <a:endParaRPr lang="en-US" dirty="0"/>
          </a:p>
        </p:txBody>
      </p:sp>
      <p:sp>
        <p:nvSpPr>
          <p:cNvPr id="3" name="Content Placeholder 2"/>
          <p:cNvSpPr>
            <a:spLocks noGrp="1"/>
          </p:cNvSpPr>
          <p:nvPr>
            <p:ph idx="1"/>
          </p:nvPr>
        </p:nvSpPr>
        <p:spPr/>
        <p:txBody>
          <a:bodyPr/>
          <a:lstStyle/>
          <a:p>
            <a:pPr algn="r" rtl="1"/>
            <a:r>
              <a:rPr lang="fa-IR" dirty="0" smtClean="0">
                <a:cs typeface="B Nazanin" panose="00000400000000000000" pitchFamily="2" charset="-78"/>
              </a:rPr>
              <a:t>اندازه‌گیری</a:t>
            </a:r>
            <a:r>
              <a:rPr lang="fa-IR" dirty="0">
                <a:cs typeface="B Nazanin" panose="00000400000000000000" pitchFamily="2" charset="-78"/>
              </a:rPr>
              <a:t>: تعیین مقادیر عددی برای اشیاء یا پدیده‌ها، توصیف کمّی پیشرفت فراگیر</a:t>
            </a:r>
            <a:endParaRPr lang="en-US" dirty="0"/>
          </a:p>
          <a:p>
            <a:pPr algn="r" rtl="1"/>
            <a:r>
              <a:rPr lang="fa-IR" dirty="0">
                <a:cs typeface="B Nazanin" panose="00000400000000000000" pitchFamily="2" charset="-78"/>
              </a:rPr>
              <a:t>سنجش: توصیف کیفی پیشرفت فراگیر</a:t>
            </a:r>
            <a:endParaRPr lang="en-US" dirty="0"/>
          </a:p>
          <a:p>
            <a:pPr algn="r" rtl="1"/>
            <a:r>
              <a:rPr lang="fa-IR" dirty="0">
                <a:cs typeface="B Nazanin" panose="00000400000000000000" pitchFamily="2" charset="-78"/>
              </a:rPr>
              <a:t>آزمون: مجموعه سوالات مدون، ابزار اندازه‌گیری</a:t>
            </a:r>
            <a:endParaRPr lang="en-US" dirty="0"/>
          </a:p>
          <a:p>
            <a:pPr algn="r" rtl="1"/>
            <a:r>
              <a:rPr lang="fa-IR" dirty="0">
                <a:cs typeface="B Nazanin" panose="00000400000000000000" pitchFamily="2" charset="-78"/>
              </a:rPr>
              <a:t>ارزیابی: دارای عنصر قضاوت ارزشی</a:t>
            </a:r>
            <a:endParaRPr lang="en-US" dirty="0"/>
          </a:p>
          <a:p>
            <a:pPr algn="r" rtl="1"/>
            <a:endParaRPr lang="en-US" dirty="0"/>
          </a:p>
        </p:txBody>
      </p:sp>
    </p:spTree>
    <p:extLst>
      <p:ext uri="{BB962C8B-B14F-4D97-AF65-F5344CB8AC3E}">
        <p14:creationId xmlns:p14="http://schemas.microsoft.com/office/powerpoint/2010/main" val="6618859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22868"/>
          </a:xfrm>
        </p:spPr>
        <p:txBody>
          <a:bodyPr>
            <a:normAutofit fontScale="90000"/>
          </a:bodyPr>
          <a:lstStyle/>
          <a:p>
            <a:r>
              <a:rPr lang="fa-IR" dirty="0">
                <a:cs typeface="B Davat" panose="00000400000000000000" pitchFamily="2" charset="-78"/>
              </a:rPr>
              <a:t>انواع ارزشیابی بر مبنای هدف و نحوه استفاده</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gn="r" rtl="1"/>
            <a:r>
              <a:rPr lang="fa-IR" sz="2800" dirty="0" smtClean="0">
                <a:cs typeface="B Nazanin" panose="00000400000000000000" pitchFamily="2" charset="-78"/>
              </a:rPr>
              <a:t>ارزشیابی </a:t>
            </a:r>
            <a:r>
              <a:rPr lang="fa-IR" sz="2800" dirty="0">
                <a:cs typeface="B Nazanin" panose="00000400000000000000" pitchFamily="2" charset="-78"/>
              </a:rPr>
              <a:t>آغازین</a:t>
            </a:r>
            <a:endParaRPr lang="en-US" sz="2800" dirty="0"/>
          </a:p>
          <a:p>
            <a:pPr algn="r" rtl="1"/>
            <a:r>
              <a:rPr lang="fa-IR" sz="2800" dirty="0">
                <a:cs typeface="B Nazanin" panose="00000400000000000000" pitchFamily="2" charset="-78"/>
              </a:rPr>
              <a:t>ارزشیابی تشخیصی (ترمیمی، جبرانی)</a:t>
            </a:r>
            <a:endParaRPr lang="en-US" sz="2800" dirty="0"/>
          </a:p>
          <a:p>
            <a:pPr algn="r" rtl="1"/>
            <a:r>
              <a:rPr lang="fa-IR" sz="2800" dirty="0">
                <a:cs typeface="B Nazanin" panose="00000400000000000000" pitchFamily="2" charset="-78"/>
              </a:rPr>
              <a:t>ارزشیابی تکوینی</a:t>
            </a:r>
            <a:endParaRPr lang="en-US" sz="2800" dirty="0"/>
          </a:p>
          <a:p>
            <a:pPr algn="r" rtl="1"/>
            <a:r>
              <a:rPr lang="fa-IR" sz="2800" dirty="0">
                <a:cs typeface="B Nazanin" panose="00000400000000000000" pitchFamily="2" charset="-78"/>
              </a:rPr>
              <a:t>ارزشیابی پایانی </a:t>
            </a:r>
            <a:r>
              <a:rPr lang="fa-IR" sz="2800" dirty="0" smtClean="0">
                <a:cs typeface="B Nazanin" panose="00000400000000000000" pitchFamily="2" charset="-78"/>
              </a:rPr>
              <a:t>(تراکمی</a:t>
            </a:r>
            <a:r>
              <a:rPr lang="fa-IR" sz="2800" dirty="0">
                <a:cs typeface="B Nazanin" panose="00000400000000000000" pitchFamily="2" charset="-78"/>
              </a:rPr>
              <a:t>)</a:t>
            </a:r>
            <a:endParaRPr lang="en-US" sz="2800" dirty="0"/>
          </a:p>
          <a:p>
            <a:pPr algn="r"/>
            <a:endParaRPr lang="en-US" sz="2800" dirty="0"/>
          </a:p>
        </p:txBody>
      </p:sp>
    </p:spTree>
    <p:extLst>
      <p:ext uri="{BB962C8B-B14F-4D97-AF65-F5344CB8AC3E}">
        <p14:creationId xmlns:p14="http://schemas.microsoft.com/office/powerpoint/2010/main" val="368990561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22868"/>
          </a:xfrm>
        </p:spPr>
        <p:txBody>
          <a:bodyPr>
            <a:normAutofit fontScale="90000"/>
          </a:bodyPr>
          <a:lstStyle/>
          <a:p>
            <a:r>
              <a:rPr lang="fa-IR" dirty="0">
                <a:cs typeface="B Davat" panose="00000400000000000000" pitchFamily="2" charset="-78"/>
              </a:rPr>
              <a:t>روش‌های ارزشیابی بر مبنای نحوه تعبیر و تفسیر</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gn="r" rtl="1"/>
            <a:r>
              <a:rPr lang="fa-IR" sz="3600" dirty="0" smtClean="0">
                <a:cs typeface="B Nazanin" panose="00000400000000000000" pitchFamily="2" charset="-78"/>
              </a:rPr>
              <a:t>ارزیابی </a:t>
            </a:r>
            <a:r>
              <a:rPr lang="fa-IR" sz="3600" dirty="0">
                <a:cs typeface="B Nazanin" panose="00000400000000000000" pitchFamily="2" charset="-78"/>
              </a:rPr>
              <a:t>ملاک </a:t>
            </a:r>
            <a:r>
              <a:rPr lang="fa-IR" sz="3600" dirty="0" smtClean="0">
                <a:cs typeface="B Nazanin" panose="00000400000000000000" pitchFamily="2" charset="-78"/>
              </a:rPr>
              <a:t>مرجع</a:t>
            </a:r>
          </a:p>
          <a:p>
            <a:pPr algn="r" rtl="1"/>
            <a:endParaRPr lang="fa-IR" sz="3600" dirty="0">
              <a:cs typeface="B Nazanin" panose="00000400000000000000" pitchFamily="2" charset="-78"/>
            </a:endParaRPr>
          </a:p>
          <a:p>
            <a:pPr marL="0" indent="0" algn="r" rtl="1">
              <a:buNone/>
            </a:pPr>
            <a:endParaRPr lang="en-US" sz="3600" dirty="0"/>
          </a:p>
          <a:p>
            <a:pPr algn="r" rtl="1"/>
            <a:r>
              <a:rPr lang="fa-IR" sz="3600" dirty="0">
                <a:cs typeface="B Nazanin" panose="00000400000000000000" pitchFamily="2" charset="-78"/>
              </a:rPr>
              <a:t>ارزیابی هنجار مرجع</a:t>
            </a:r>
            <a:endParaRPr lang="en-US" sz="3600" dirty="0"/>
          </a:p>
          <a:p>
            <a:pPr algn="r"/>
            <a:endParaRPr lang="en-US" sz="3600" dirty="0"/>
          </a:p>
        </p:txBody>
      </p:sp>
    </p:spTree>
    <p:extLst>
      <p:ext uri="{BB962C8B-B14F-4D97-AF65-F5344CB8AC3E}">
        <p14:creationId xmlns:p14="http://schemas.microsoft.com/office/powerpoint/2010/main" val="87083085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18067"/>
          </a:xfrm>
        </p:spPr>
        <p:txBody>
          <a:bodyPr>
            <a:normAutofit fontScale="90000"/>
          </a:bodyPr>
          <a:lstStyle/>
          <a:p>
            <a:r>
              <a:rPr lang="fa-IR" dirty="0">
                <a:cs typeface="B Davat" panose="00000400000000000000" pitchFamily="2" charset="-78"/>
              </a:rPr>
              <a:t>روش‌های ارزیابی بر مبنای ماهیت اندازه‌گیری و سنجش (کرونباخ، 1970)</a:t>
            </a:r>
            <a:r>
              <a:rPr lang="en-US" dirty="0"/>
              <a:t/>
            </a:r>
            <a:br>
              <a:rPr lang="en-US" dirty="0"/>
            </a:br>
            <a:endParaRPr lang="en-US" dirty="0"/>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6801" y="1752600"/>
            <a:ext cx="9982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71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762000"/>
            <a:ext cx="10591800" cy="685800"/>
          </a:xfrm>
        </p:spPr>
        <p:txBody>
          <a:bodyPr>
            <a:normAutofit fontScale="90000"/>
          </a:bodyPr>
          <a:lstStyle/>
          <a:p>
            <a:r>
              <a:rPr lang="fa-IR" b="1" dirty="0" smtClean="0">
                <a:cs typeface="B Davat" panose="00000400000000000000" pitchFamily="2" charset="-78"/>
              </a:rPr>
              <a:t>مشخصات نظریه های آموزشی (تدریس) از دیدگاه برونر	</a:t>
            </a:r>
            <a:endParaRPr lang="en-US" b="1" dirty="0">
              <a:cs typeface="B Davat" panose="00000400000000000000" pitchFamily="2" charset="-78"/>
            </a:endParaRPr>
          </a:p>
        </p:txBody>
      </p:sp>
      <p:sp>
        <p:nvSpPr>
          <p:cNvPr id="5" name="Content Placeholder 4"/>
          <p:cNvSpPr>
            <a:spLocks noGrp="1"/>
          </p:cNvSpPr>
          <p:nvPr>
            <p:ph idx="1"/>
          </p:nvPr>
        </p:nvSpPr>
        <p:spPr>
          <a:xfrm>
            <a:off x="1447800" y="1828800"/>
            <a:ext cx="9601196" cy="4191000"/>
          </a:xfrm>
        </p:spPr>
        <p:txBody>
          <a:bodyPr>
            <a:normAutofit/>
          </a:bodyPr>
          <a:lstStyle/>
          <a:p>
            <a:pPr marL="514350" indent="-514350" algn="r" rtl="1">
              <a:buAutoNum type="arabicPeriod"/>
            </a:pPr>
            <a:r>
              <a:rPr lang="fa-IR" dirty="0" smtClean="0">
                <a:latin typeface="Lao UI" panose="020B0502040204020203" pitchFamily="34" charset="0"/>
                <a:cs typeface="B Nazanin" panose="00000400000000000000" pitchFamily="2" charset="-78"/>
              </a:rPr>
              <a:t>مشخص کردن تجربیاتی که بهترین و مؤثرترین آمادگی و تمایل برای یادگیری را در فرد فراهم کنند: نحوه فراهم کردن ارتباط بین یادگیری در دوره پیش دبستانی برای علاقه مند و آماده ساختن فراگیران برای دوره ابتدایی</a:t>
            </a:r>
          </a:p>
          <a:p>
            <a:pPr marL="514350" indent="-514350" algn="r" rtl="1">
              <a:buAutoNum type="arabicPeriod"/>
            </a:pPr>
            <a:r>
              <a:rPr lang="fa-IR" dirty="0" smtClean="0">
                <a:latin typeface="Lao UI" panose="020B0502040204020203" pitchFamily="34" charset="0"/>
                <a:cs typeface="B Nazanin" panose="00000400000000000000" pitchFamily="2" charset="-78"/>
              </a:rPr>
              <a:t>تعیین روشهای سازماندهی دانش و موضوعات درسی به شکل قابل درک و اخذ برای فراگیران: اجزای به هم پیوسته و مرتبط به هم</a:t>
            </a:r>
          </a:p>
          <a:p>
            <a:pPr marL="514350" indent="-514350" algn="r" rtl="1">
              <a:buAutoNum type="arabicPeriod"/>
            </a:pPr>
            <a:r>
              <a:rPr lang="fa-IR" dirty="0" smtClean="0">
                <a:latin typeface="Lao UI" panose="020B0502040204020203" pitchFamily="34" charset="0"/>
                <a:cs typeface="B Nazanin" panose="00000400000000000000" pitchFamily="2" charset="-78"/>
              </a:rPr>
              <a:t>مشخص ساختن نحوه ارایه مواد به منظور یادگیری بهینه: توالی</a:t>
            </a:r>
          </a:p>
          <a:p>
            <a:pPr marL="514350" indent="-514350" algn="r" rtl="1">
              <a:buAutoNum type="arabicPeriod"/>
            </a:pPr>
            <a:r>
              <a:rPr lang="fa-IR" dirty="0" smtClean="0">
                <a:latin typeface="Lao UI" panose="020B0502040204020203" pitchFamily="34" charset="0"/>
                <a:cs typeface="B Nazanin" panose="00000400000000000000" pitchFamily="2" charset="-78"/>
              </a:rPr>
              <a:t>تعیین ماهیت، سرعت و مراحل پاداش و تنبیه در جریان یادگیری؛ تأکید بر پاداش درونی به جای پاداش بیرونی.</a:t>
            </a:r>
            <a:endParaRPr lang="en-US" dirty="0">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740661621"/>
      </p:ext>
    </p:extLst>
  </p:cSld>
  <p:clrMapOvr>
    <a:masterClrMapping/>
  </p:clrMapOvr>
  <p:transition spd="slow">
    <p:pull/>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94268"/>
          </a:xfrm>
        </p:spPr>
        <p:txBody>
          <a:bodyPr>
            <a:normAutofit fontScale="90000"/>
          </a:bodyPr>
          <a:lstStyle/>
          <a:p>
            <a:r>
              <a:rPr lang="fa-IR" dirty="0">
                <a:cs typeface="B Davat" panose="00000400000000000000" pitchFamily="2" charset="-78"/>
              </a:rPr>
              <a:t>روش‌های گردآوری اطلاعات لازم برای ارزیابی</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gn="r" rtl="1"/>
            <a:r>
              <a:rPr lang="fa-IR" dirty="0" smtClean="0">
                <a:cs typeface="B Nazanin" panose="00000400000000000000" pitchFamily="2" charset="-78"/>
              </a:rPr>
              <a:t>اظهارات </a:t>
            </a:r>
            <a:r>
              <a:rPr lang="fa-IR" dirty="0">
                <a:cs typeface="B Nazanin" panose="00000400000000000000" pitchFamily="2" charset="-78"/>
              </a:rPr>
              <a:t>فراگیران: بحث کلاسی؛ گزارش شفاهی، بحث گروهی- گفتگوی غیر رسمی به هنگام کار عملی، آمایشگاهی، گردش علمی و ...</a:t>
            </a:r>
            <a:endParaRPr lang="en-US" dirty="0"/>
          </a:p>
          <a:p>
            <a:pPr algn="r" rtl="1"/>
            <a:r>
              <a:rPr lang="fa-IR" dirty="0">
                <a:cs typeface="B Nazanin" panose="00000400000000000000" pitchFamily="2" charset="-78"/>
              </a:rPr>
              <a:t>فعالیت‌های فراگیران: نتایج آزمایش و پروژه، ساخت و تولید</a:t>
            </a:r>
            <a:endParaRPr lang="en-US" dirty="0"/>
          </a:p>
          <a:p>
            <a:pPr algn="r" rtl="1"/>
            <a:r>
              <a:rPr lang="fa-IR" dirty="0">
                <a:cs typeface="B Nazanin" panose="00000400000000000000" pitchFamily="2" charset="-78"/>
              </a:rPr>
              <a:t>نوشتار فراگیران: تکالیف درسی، گزارش پروژه و آزمایش، گزارش گردش علمی و ...</a:t>
            </a:r>
            <a:endParaRPr lang="en-US" dirty="0"/>
          </a:p>
          <a:p>
            <a:pPr algn="r" rtl="1"/>
            <a:r>
              <a:rPr lang="fa-IR" dirty="0">
                <a:cs typeface="B Nazanin" panose="00000400000000000000" pitchFamily="2" charset="-78"/>
              </a:rPr>
              <a:t>تغییر در رفتار فراگیران: پاسخ به آزمون‌ها، تغییر در عادات و نگرش‌ها، پیگیری دروس یا مشاغل و ...</a:t>
            </a:r>
            <a:endParaRPr lang="en-US" dirty="0"/>
          </a:p>
          <a:p>
            <a:pPr algn="r"/>
            <a:endParaRPr lang="en-US" dirty="0"/>
          </a:p>
        </p:txBody>
      </p:sp>
    </p:spTree>
    <p:extLst>
      <p:ext uri="{BB962C8B-B14F-4D97-AF65-F5344CB8AC3E}">
        <p14:creationId xmlns:p14="http://schemas.microsoft.com/office/powerpoint/2010/main" val="364830956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46668"/>
          </a:xfrm>
        </p:spPr>
        <p:txBody>
          <a:bodyPr>
            <a:normAutofit fontScale="90000"/>
          </a:bodyPr>
          <a:lstStyle/>
          <a:p>
            <a:r>
              <a:rPr lang="fa-IR" dirty="0">
                <a:cs typeface="B Davat" panose="00000400000000000000" pitchFamily="2" charset="-78"/>
              </a:rPr>
              <a:t>نارسایی‌های موجود در ارزیابی</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gn="r" rtl="1"/>
            <a:r>
              <a:rPr lang="fa-IR" sz="2800" dirty="0" smtClean="0">
                <a:cs typeface="B Nazanin" panose="00000400000000000000" pitchFamily="2" charset="-78"/>
              </a:rPr>
              <a:t>نقص </a:t>
            </a:r>
            <a:r>
              <a:rPr lang="fa-IR" sz="2800" dirty="0">
                <a:cs typeface="B Nazanin" panose="00000400000000000000" pitchFamily="2" charset="-78"/>
              </a:rPr>
              <a:t>آزمون‌های موجود</a:t>
            </a:r>
            <a:endParaRPr lang="en-US" sz="2800" dirty="0"/>
          </a:p>
          <a:p>
            <a:pPr algn="r" rtl="1"/>
            <a:r>
              <a:rPr lang="fa-IR" sz="2800" dirty="0">
                <a:cs typeface="B Nazanin" panose="00000400000000000000" pitchFamily="2" charset="-78"/>
              </a:rPr>
              <a:t>لزوم تأکید بیشتر بر روشها و فرآیند یادگیری به جای تأکید صرف بر نتایج</a:t>
            </a:r>
            <a:endParaRPr lang="en-US" sz="2800" dirty="0"/>
          </a:p>
          <a:p>
            <a:pPr algn="r" rtl="1"/>
            <a:r>
              <a:rPr lang="fa-IR" sz="2800" dirty="0">
                <a:cs typeface="B Nazanin" panose="00000400000000000000" pitchFamily="2" charset="-78"/>
              </a:rPr>
              <a:t>لزوم تغییر از آزمون ایستا به پویا (گریکورونکو و استرنبرگ، 1998)؛ فرآیندهای روانشناختی، ارایه‌ی بازخورد، ارتباط دو جانبه و توجه به تفاوت‌های فردی</a:t>
            </a:r>
            <a:endParaRPr lang="en-US" sz="2800" dirty="0"/>
          </a:p>
          <a:p>
            <a:pPr algn="r"/>
            <a:endParaRPr lang="en-US" sz="2800" dirty="0"/>
          </a:p>
        </p:txBody>
      </p:sp>
    </p:spTree>
    <p:extLst>
      <p:ext uri="{BB962C8B-B14F-4D97-AF65-F5344CB8AC3E}">
        <p14:creationId xmlns:p14="http://schemas.microsoft.com/office/powerpoint/2010/main" val="29206770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75268"/>
          </a:xfrm>
        </p:spPr>
        <p:txBody>
          <a:bodyPr>
            <a:normAutofit fontScale="90000"/>
          </a:bodyPr>
          <a:lstStyle/>
          <a:p>
            <a:r>
              <a:rPr lang="fa-IR" dirty="0" smtClean="0">
                <a:cs typeface="B Davat" panose="00000400000000000000" pitchFamily="2" charset="-78"/>
              </a:rPr>
              <a:t>طراحی </a:t>
            </a:r>
            <a:r>
              <a:rPr lang="fa-IR" dirty="0">
                <a:cs typeface="B Davat" panose="00000400000000000000" pitchFamily="2" charset="-78"/>
              </a:rPr>
              <a:t>آزمون‌های پیشرفت تحصیلی</a:t>
            </a:r>
            <a:r>
              <a:rPr lang="en-US" dirty="0"/>
              <a:t/>
            </a:r>
            <a:br>
              <a:rPr lang="en-US" dirty="0"/>
            </a:br>
            <a:endParaRPr lang="en-US" dirty="0"/>
          </a:p>
        </p:txBody>
      </p:sp>
      <p:sp>
        <p:nvSpPr>
          <p:cNvPr id="3" name="Content Placeholder 2"/>
          <p:cNvSpPr>
            <a:spLocks noGrp="1"/>
          </p:cNvSpPr>
          <p:nvPr>
            <p:ph idx="1"/>
          </p:nvPr>
        </p:nvSpPr>
        <p:spPr/>
        <p:txBody>
          <a:bodyPr/>
          <a:lstStyle/>
          <a:p>
            <a:pPr marL="0" indent="0" algn="r" rtl="1">
              <a:buNone/>
            </a:pPr>
            <a:r>
              <a:rPr lang="fa-IR" dirty="0" smtClean="0">
                <a:cs typeface="B Nazanin" panose="00000400000000000000" pitchFamily="2" charset="-78"/>
              </a:rPr>
              <a:t>الف. اهداف آموزشی کلی و جزئی</a:t>
            </a:r>
          </a:p>
          <a:p>
            <a:pPr marL="0" indent="0" algn="r" rtl="1">
              <a:buNone/>
            </a:pPr>
            <a:r>
              <a:rPr lang="fa-IR" dirty="0" smtClean="0">
                <a:cs typeface="B Nazanin" panose="00000400000000000000" pitchFamily="2" charset="-78"/>
              </a:rPr>
              <a:t>ب. تهیه جدول مشخصات</a:t>
            </a:r>
          </a:p>
          <a:p>
            <a:pPr marL="0" indent="0" algn="r" rtl="1">
              <a:buNone/>
            </a:pPr>
            <a:r>
              <a:rPr lang="fa-IR" dirty="0" smtClean="0">
                <a:cs typeface="B Nazanin" panose="00000400000000000000" pitchFamily="2" charset="-78"/>
              </a:rPr>
              <a:t>ج. ویژگیهای آزمون پیشرفت تحصیلی</a:t>
            </a:r>
          </a:p>
          <a:p>
            <a:pPr marL="0" indent="0" algn="r" rtl="1">
              <a:buNone/>
            </a:pPr>
            <a:r>
              <a:rPr lang="fa-IR" dirty="0" smtClean="0">
                <a:cs typeface="B Nazanin" panose="00000400000000000000" pitchFamily="2" charset="-78"/>
              </a:rPr>
              <a:t>د. انواع آزمونهای مداد- کاغذی</a:t>
            </a:r>
            <a:endParaRPr lang="en-US" dirty="0"/>
          </a:p>
        </p:txBody>
      </p:sp>
    </p:spTree>
    <p:extLst>
      <p:ext uri="{BB962C8B-B14F-4D97-AF65-F5344CB8AC3E}">
        <p14:creationId xmlns:p14="http://schemas.microsoft.com/office/powerpoint/2010/main" val="24333667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Davat" panose="00000400000000000000" pitchFamily="2" charset="-78"/>
              </a:rPr>
              <a:t>الف- اهداف آموزشی کلی و </a:t>
            </a:r>
            <a:r>
              <a:rPr lang="fa-IR" dirty="0" smtClean="0">
                <a:cs typeface="B Davat" panose="00000400000000000000" pitchFamily="2" charset="-78"/>
              </a:rPr>
              <a:t>رفتاری </a:t>
            </a:r>
            <a:endParaRPr lang="en-US" dirty="0"/>
          </a:p>
        </p:txBody>
      </p:sp>
      <p:sp>
        <p:nvSpPr>
          <p:cNvPr id="3" name="Content Placeholder 2"/>
          <p:cNvSpPr>
            <a:spLocks noGrp="1"/>
          </p:cNvSpPr>
          <p:nvPr>
            <p:ph idx="1"/>
          </p:nvPr>
        </p:nvSpPr>
        <p:spPr/>
        <p:txBody>
          <a:bodyPr/>
          <a:lstStyle/>
          <a:p>
            <a:pPr algn="r" rtl="1"/>
            <a:r>
              <a:rPr lang="fa-IR" dirty="0" smtClean="0">
                <a:cs typeface="B Nazanin" panose="00000400000000000000" pitchFamily="2" charset="-78"/>
              </a:rPr>
              <a:t>اهداف </a:t>
            </a:r>
            <a:r>
              <a:rPr lang="fa-IR" dirty="0">
                <a:cs typeface="B Nazanin" panose="00000400000000000000" pitchFamily="2" charset="-78"/>
              </a:rPr>
              <a:t>قابل مشاهده و سنجش – اهداف عملکردی، نتایج یادگیری ویژه؛ دیدگاه میگر (فعل رفتاری، شرایط و معیار عملکرد)، گانیه و بریگز (عمل و واکنش، پدیده به وجود آمده، موقعیت، ابزار و محدودیت و قابلیت موضوع یادگیری شده).</a:t>
            </a:r>
            <a:endParaRPr lang="en-US" dirty="0"/>
          </a:p>
          <a:p>
            <a:pPr algn="r" rtl="1"/>
            <a:r>
              <a:rPr lang="fa-IR" dirty="0">
                <a:cs typeface="B Nazanin" panose="00000400000000000000" pitchFamily="2" charset="-78"/>
              </a:rPr>
              <a:t>مزایا: مشخص شدن مسیر و نتایج برای معلمان، انتظارات برای دانش‌آموزان، معیاری برای برنامه‌ریزان برای آگاهی از میزان موفقیت یا شکست</a:t>
            </a:r>
            <a:endParaRPr lang="en-US" dirty="0"/>
          </a:p>
          <a:p>
            <a:pPr algn="r" rtl="1"/>
            <a:r>
              <a:rPr lang="fa-IR" dirty="0">
                <a:cs typeface="B Nazanin" panose="00000400000000000000" pitchFamily="2" charset="-78"/>
              </a:rPr>
              <a:t>ایرادات: محدود ساختن خلاقیت و ابتکار، منحصر شدن جریان یادگیری، مقدور نبودن شناسایی تمام اهداف یادگیری</a:t>
            </a:r>
            <a:endParaRPr lang="en-US" dirty="0"/>
          </a:p>
          <a:p>
            <a:pPr algn="r" rtl="1"/>
            <a:endParaRPr lang="en-US" dirty="0"/>
          </a:p>
        </p:txBody>
      </p:sp>
    </p:spTree>
    <p:extLst>
      <p:ext uri="{BB962C8B-B14F-4D97-AF65-F5344CB8AC3E}">
        <p14:creationId xmlns:p14="http://schemas.microsoft.com/office/powerpoint/2010/main" val="46041476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85801"/>
            <a:ext cx="9601196" cy="533400"/>
          </a:xfrm>
        </p:spPr>
        <p:txBody>
          <a:bodyPr>
            <a:normAutofit fontScale="90000"/>
          </a:bodyPr>
          <a:lstStyle/>
          <a:p>
            <a:pPr rtl="1"/>
            <a:r>
              <a:rPr lang="fa-IR" dirty="0" smtClean="0">
                <a:cs typeface="B Davat" panose="00000400000000000000" pitchFamily="2" charset="-78"/>
              </a:rPr>
              <a:t>طبقه بندی اهداف آموزشی</a:t>
            </a:r>
            <a:endParaRPr lang="en-US" dirty="0"/>
          </a:p>
        </p:txBody>
      </p:sp>
      <p:sp>
        <p:nvSpPr>
          <p:cNvPr id="3" name="Content Placeholder 2"/>
          <p:cNvSpPr>
            <a:spLocks noGrp="1"/>
          </p:cNvSpPr>
          <p:nvPr>
            <p:ph idx="1"/>
          </p:nvPr>
        </p:nvSpPr>
        <p:spPr>
          <a:xfrm>
            <a:off x="533400" y="1295400"/>
            <a:ext cx="11125200" cy="4732868"/>
          </a:xfrm>
        </p:spPr>
        <p:txBody>
          <a:bodyPr>
            <a:normAutofit lnSpcReduction="10000"/>
          </a:bodyPr>
          <a:lstStyle/>
          <a:p>
            <a:pPr lvl="0" algn="r" rtl="1"/>
            <a:r>
              <a:rPr lang="fa-IR" b="1" dirty="0">
                <a:cs typeface="B Nazanin" panose="00000400000000000000" pitchFamily="2" charset="-78"/>
              </a:rPr>
              <a:t>طبقه‌بندی اهداف از دیدگاه بلوم: </a:t>
            </a:r>
            <a:endParaRPr lang="en-US" sz="1800" b="1" dirty="0"/>
          </a:p>
          <a:p>
            <a:pPr lvl="1" algn="r" rtl="1"/>
            <a:r>
              <a:rPr lang="fa-IR" sz="2400" dirty="0">
                <a:cs typeface="B Nazanin" panose="00000400000000000000" pitchFamily="2" charset="-78"/>
              </a:rPr>
              <a:t>شناختی: دانش، فهمیدن، کاربرد، تجزیه و تحلیل، ترکیب و ارزشیابی</a:t>
            </a:r>
            <a:endParaRPr lang="en-US" sz="2400" dirty="0"/>
          </a:p>
          <a:p>
            <a:pPr lvl="1" algn="r" rtl="1"/>
            <a:r>
              <a:rPr lang="en-US" sz="2400" dirty="0"/>
              <a:t> </a:t>
            </a:r>
            <a:r>
              <a:rPr lang="fa-IR" sz="2400" dirty="0">
                <a:cs typeface="B Nazanin" panose="00000400000000000000" pitchFamily="2" charset="-78"/>
              </a:rPr>
              <a:t>عاطفی : توجه، واکنش، ارزشگذاری، سازماندهی، شخصیت پذیرفتن </a:t>
            </a:r>
            <a:endParaRPr lang="en-US" sz="2400" dirty="0"/>
          </a:p>
          <a:p>
            <a:pPr lvl="1" algn="r" rtl="1"/>
            <a:r>
              <a:rPr lang="fa-IR" sz="2400" dirty="0">
                <a:cs typeface="B Nazanin" panose="00000400000000000000" pitchFamily="2" charset="-78"/>
              </a:rPr>
              <a:t> روانی حرکتی: حرکات انعکاسی، حرکات اساسی، توانایی ادراکی، توانایی جسمانی، حرکات مهارتی و ارتباط غیر کلامی</a:t>
            </a:r>
            <a:endParaRPr lang="en-US" sz="2400" dirty="0"/>
          </a:p>
          <a:p>
            <a:pPr lvl="0" algn="r" rtl="1"/>
            <a:r>
              <a:rPr lang="fa-IR" b="1" dirty="0">
                <a:cs typeface="B Nazanin" panose="00000400000000000000" pitchFamily="2" charset="-78"/>
              </a:rPr>
              <a:t>طبقه‌بندی اهداف بر مبنای یادگیری (گانیه،1977) :</a:t>
            </a:r>
            <a:endParaRPr lang="en-US" b="1" dirty="0"/>
          </a:p>
          <a:p>
            <a:pPr algn="r" rtl="1"/>
            <a:r>
              <a:rPr lang="fa-IR" dirty="0">
                <a:cs typeface="B Nazanin" panose="00000400000000000000" pitchFamily="2" charset="-78"/>
              </a:rPr>
              <a:t>2-1 اطلاعات کلامی: معادل طبقات دانش و درک از طبقه‌بندی بلوم</a:t>
            </a:r>
            <a:endParaRPr lang="en-US" sz="1800" dirty="0"/>
          </a:p>
          <a:p>
            <a:pPr algn="r" rtl="1"/>
            <a:r>
              <a:rPr lang="fa-IR" dirty="0">
                <a:cs typeface="B Nazanin" panose="00000400000000000000" pitchFamily="2" charset="-78"/>
              </a:rPr>
              <a:t>2-2 مهارتهای فکری یا شناختی: تمیز، مفاهیم عینی، مفاهیم تعریفی، اصول، قواعد سطح بالاتر</a:t>
            </a:r>
            <a:endParaRPr lang="en-US" sz="1800" dirty="0"/>
          </a:p>
          <a:p>
            <a:pPr algn="r" rtl="1"/>
            <a:r>
              <a:rPr lang="fa-IR" dirty="0">
                <a:cs typeface="B Nazanin" panose="00000400000000000000" pitchFamily="2" charset="-78"/>
              </a:rPr>
              <a:t>2-3 راهبردهای شناختی: فراشناخت</a:t>
            </a:r>
            <a:endParaRPr lang="en-US" sz="1800" dirty="0"/>
          </a:p>
          <a:p>
            <a:pPr algn="r" rtl="1"/>
            <a:r>
              <a:rPr lang="fa-IR" dirty="0">
                <a:cs typeface="B Nazanin" panose="00000400000000000000" pitchFamily="2" charset="-78"/>
              </a:rPr>
              <a:t>2-4 مهارتهای حرکتی: همسو با حوزه روانی- حرکتی بلوم</a:t>
            </a:r>
            <a:endParaRPr lang="en-US" sz="1800" dirty="0"/>
          </a:p>
          <a:p>
            <a:pPr algn="r" rtl="1"/>
            <a:r>
              <a:rPr lang="fa-IR" dirty="0">
                <a:cs typeface="B Nazanin" panose="00000400000000000000" pitchFamily="2" charset="-78"/>
              </a:rPr>
              <a:t>2-5 یادگیری نگرشها: مطابق با حوزه احساسی – عاطفی بلوم</a:t>
            </a:r>
            <a:endParaRPr lang="en-US" sz="1800" dirty="0"/>
          </a:p>
          <a:p>
            <a:pPr algn="r"/>
            <a:endParaRPr lang="en-US" dirty="0"/>
          </a:p>
        </p:txBody>
      </p:sp>
    </p:spTree>
    <p:extLst>
      <p:ext uri="{BB962C8B-B14F-4D97-AF65-F5344CB8AC3E}">
        <p14:creationId xmlns:p14="http://schemas.microsoft.com/office/powerpoint/2010/main" val="12483208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22868"/>
          </a:xfrm>
        </p:spPr>
        <p:txBody>
          <a:bodyPr/>
          <a:lstStyle/>
          <a:p>
            <a:r>
              <a:rPr lang="fa-IR" dirty="0" smtClean="0">
                <a:cs typeface="B Davat" panose="00000400000000000000" pitchFamily="2" charset="-78"/>
              </a:rPr>
              <a:t>ب- انواع آزمونهای مداد- کاغذی</a:t>
            </a:r>
            <a:endParaRPr lang="en-US" dirty="0"/>
          </a:p>
        </p:txBody>
      </p:sp>
      <p:sp>
        <p:nvSpPr>
          <p:cNvPr id="3" name="Content Placeholder 2"/>
          <p:cNvSpPr>
            <a:spLocks noGrp="1"/>
          </p:cNvSpPr>
          <p:nvPr>
            <p:ph idx="1"/>
          </p:nvPr>
        </p:nvSpPr>
        <p:spPr>
          <a:xfrm>
            <a:off x="838200" y="1752600"/>
            <a:ext cx="10287000" cy="4123268"/>
          </a:xfrm>
        </p:spPr>
        <p:txBody>
          <a:bodyPr>
            <a:normAutofit/>
          </a:bodyPr>
          <a:lstStyle/>
          <a:p>
            <a:pPr algn="r" rtl="1"/>
            <a:r>
              <a:rPr lang="fa-IR" dirty="0">
                <a:cs typeface="B Nazanin" panose="00000400000000000000" pitchFamily="2" charset="-78"/>
              </a:rPr>
              <a:t>سوالات باز پاسخ و سؤالات بسته پاسخ</a:t>
            </a:r>
            <a:endParaRPr lang="en-US" dirty="0"/>
          </a:p>
          <a:p>
            <a:pPr algn="r" rtl="1"/>
            <a:r>
              <a:rPr lang="fa-IR" dirty="0">
                <a:cs typeface="B Nazanin" panose="00000400000000000000" pitchFamily="2" charset="-78"/>
              </a:rPr>
              <a:t>آزمون‌های عینی بسته پاسخ: آزمون‌های چندگزینه‌ای ، آزمون‌های جور کردنی، آزمون‌های درست و نادرست.</a:t>
            </a:r>
            <a:endParaRPr lang="en-US" dirty="0"/>
          </a:p>
          <a:p>
            <a:pPr algn="r" rtl="1"/>
            <a:r>
              <a:rPr lang="fa-IR" dirty="0">
                <a:cs typeface="B Nazanin" panose="00000400000000000000" pitchFamily="2" charset="-78"/>
              </a:rPr>
              <a:t>آزمون‌های کوتاه پاسخ: آزمون‌های کامل‌کردنی (تکمیلی)</a:t>
            </a:r>
            <a:endParaRPr lang="en-US" dirty="0"/>
          </a:p>
          <a:p>
            <a:pPr algn="r" rtl="1"/>
            <a:r>
              <a:rPr lang="fa-IR" dirty="0">
                <a:cs typeface="B Nazanin" panose="00000400000000000000" pitchFamily="2" charset="-78"/>
              </a:rPr>
              <a:t> آزمون‌های ذهنی باز پاسخ: آزمون‌های تشریحی یا انشایی؛ گسترده‌پاسخ و محدود پاسخ؛ سنجش تفکر واگرا</a:t>
            </a:r>
            <a:endParaRPr lang="en-US" dirty="0"/>
          </a:p>
          <a:p>
            <a:pPr algn="r" rtl="1"/>
            <a:r>
              <a:rPr lang="fa-IR" dirty="0">
                <a:cs typeface="B Nazanin" panose="00000400000000000000" pitchFamily="2" charset="-78"/>
              </a:rPr>
              <a:t>ارزیابی حوزه احساسی – عاطفی: مقیاس لیکرت، معانی افتراقی (اوزگود، 1967 و تنتبام، 1971)، مقیاس ترجیح موضوع، مقیاس‌های مشاهده‌ای و ...</a:t>
            </a:r>
            <a:endParaRPr lang="en-US" dirty="0"/>
          </a:p>
          <a:p>
            <a:pPr algn="r" rtl="1"/>
            <a:r>
              <a:rPr lang="fa-IR" dirty="0">
                <a:cs typeface="B Nazanin" panose="00000400000000000000" pitchFamily="2" charset="-78"/>
              </a:rPr>
              <a:t>ارزیابی حوزه مهارتی: مشاهده، نمونه عملکرد و ...</a:t>
            </a:r>
            <a:endParaRPr lang="en-US" dirty="0"/>
          </a:p>
          <a:p>
            <a:pPr algn="r" rtl="1"/>
            <a:endParaRPr lang="en-US" dirty="0"/>
          </a:p>
        </p:txBody>
      </p:sp>
    </p:spTree>
    <p:extLst>
      <p:ext uri="{BB962C8B-B14F-4D97-AF65-F5344CB8AC3E}">
        <p14:creationId xmlns:p14="http://schemas.microsoft.com/office/powerpoint/2010/main" val="349416707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70468"/>
          </a:xfrm>
        </p:spPr>
        <p:txBody>
          <a:bodyPr>
            <a:normAutofit fontScale="90000"/>
          </a:bodyPr>
          <a:lstStyle/>
          <a:p>
            <a:r>
              <a:rPr lang="fa-IR" dirty="0" smtClean="0">
                <a:cs typeface="B Davat" panose="00000400000000000000" pitchFamily="2" charset="-78"/>
              </a:rPr>
              <a:t>ج- ویژگی‌های </a:t>
            </a:r>
            <a:r>
              <a:rPr lang="fa-IR" dirty="0">
                <a:cs typeface="B Davat" panose="00000400000000000000" pitchFamily="2" charset="-78"/>
              </a:rPr>
              <a:t>مهم آزمون‌های پیشرفت تحصیلی</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marL="514350" lvl="0" indent="-514350" algn="r" rtl="1">
              <a:buAutoNum type="arabicPeriod"/>
            </a:pPr>
            <a:r>
              <a:rPr lang="fa-IR" sz="3200" dirty="0" smtClean="0">
                <a:cs typeface="B Nazanin" panose="00000400000000000000" pitchFamily="2" charset="-78"/>
              </a:rPr>
              <a:t>اعتبار </a:t>
            </a:r>
            <a:r>
              <a:rPr lang="fa-IR" sz="3200" dirty="0">
                <a:cs typeface="B Nazanin" panose="00000400000000000000" pitchFamily="2" charset="-78"/>
              </a:rPr>
              <a:t>یا </a:t>
            </a:r>
            <a:r>
              <a:rPr lang="fa-IR" sz="3200" dirty="0" smtClean="0">
                <a:cs typeface="B Nazanin" panose="00000400000000000000" pitchFamily="2" charset="-78"/>
              </a:rPr>
              <a:t>روایی</a:t>
            </a:r>
            <a:endParaRPr lang="fa-IR" sz="3200" dirty="0">
              <a:cs typeface="B Nazanin" panose="00000400000000000000" pitchFamily="2" charset="-78"/>
            </a:endParaRPr>
          </a:p>
          <a:p>
            <a:pPr marL="514350" lvl="0" indent="-514350" algn="r" rtl="1">
              <a:buAutoNum type="arabicPeriod"/>
            </a:pPr>
            <a:r>
              <a:rPr lang="fa-IR" sz="3200" dirty="0" smtClean="0">
                <a:cs typeface="B Nazanin" panose="00000400000000000000" pitchFamily="2" charset="-78"/>
              </a:rPr>
              <a:t>پایایی</a:t>
            </a:r>
            <a:r>
              <a:rPr lang="fa-IR" sz="3200" dirty="0">
                <a:cs typeface="B Nazanin" panose="00000400000000000000" pitchFamily="2" charset="-78"/>
              </a:rPr>
              <a:t>: بازآزمایی یا آزمون مجدد، استفاده از آزمون‌های معادل یا هم‌ارز، دو نیمه کردن </a:t>
            </a:r>
            <a:r>
              <a:rPr lang="fa-IR" sz="3200" dirty="0" smtClean="0">
                <a:cs typeface="B Nazanin" panose="00000400000000000000" pitchFamily="2" charset="-78"/>
              </a:rPr>
              <a:t>آزمون</a:t>
            </a:r>
            <a:endParaRPr lang="fa-IR" sz="3200" dirty="0">
              <a:cs typeface="B Nazanin" panose="00000400000000000000" pitchFamily="2" charset="-78"/>
            </a:endParaRPr>
          </a:p>
          <a:p>
            <a:pPr marL="514350" lvl="0" indent="-514350" algn="r" rtl="1">
              <a:buAutoNum type="arabicPeriod"/>
            </a:pPr>
            <a:r>
              <a:rPr lang="fa-IR" sz="3200" dirty="0" smtClean="0">
                <a:cs typeface="B Nazanin" panose="00000400000000000000" pitchFamily="2" charset="-78"/>
              </a:rPr>
              <a:t>ضریب </a:t>
            </a:r>
            <a:r>
              <a:rPr lang="fa-IR" sz="3200" dirty="0">
                <a:cs typeface="B Nazanin" panose="00000400000000000000" pitchFamily="2" charset="-78"/>
              </a:rPr>
              <a:t>دشواری: درصد آزمودنی‌هایی که به یک سؤال پاسخ صحیح </a:t>
            </a:r>
            <a:r>
              <a:rPr lang="fa-IR" sz="3200" dirty="0" smtClean="0">
                <a:cs typeface="B Nazanin" panose="00000400000000000000" pitchFamily="2" charset="-78"/>
              </a:rPr>
              <a:t>داده‌اند</a:t>
            </a:r>
            <a:endParaRPr lang="fa-IR" sz="3200" dirty="0">
              <a:cs typeface="B Nazanin" panose="00000400000000000000" pitchFamily="2" charset="-78"/>
            </a:endParaRPr>
          </a:p>
          <a:p>
            <a:pPr marL="514350" lvl="0" indent="-514350" algn="r" rtl="1">
              <a:buAutoNum type="arabicPeriod"/>
            </a:pPr>
            <a:r>
              <a:rPr lang="fa-IR" sz="3200" dirty="0" smtClean="0">
                <a:cs typeface="B Nazanin" panose="00000400000000000000" pitchFamily="2" charset="-78"/>
              </a:rPr>
              <a:t>ضریب </a:t>
            </a:r>
            <a:r>
              <a:rPr lang="fa-IR" sz="3200" dirty="0">
                <a:cs typeface="B Nazanin" panose="00000400000000000000" pitchFamily="2" charset="-78"/>
              </a:rPr>
              <a:t>تمیز: توانایی فرق‌گذاری سؤال بین دانش‌آموزان ضعیف و قوی</a:t>
            </a:r>
            <a:endParaRPr lang="en-US" sz="3200" dirty="0"/>
          </a:p>
          <a:p>
            <a:pPr algn="r"/>
            <a:endParaRPr lang="en-US" sz="3200" dirty="0"/>
          </a:p>
        </p:txBody>
      </p:sp>
    </p:spTree>
    <p:extLst>
      <p:ext uri="{BB962C8B-B14F-4D97-AF65-F5344CB8AC3E}">
        <p14:creationId xmlns:p14="http://schemas.microsoft.com/office/powerpoint/2010/main" val="2988005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866" y="533401"/>
            <a:ext cx="6798734" cy="533399"/>
          </a:xfrm>
        </p:spPr>
        <p:txBody>
          <a:bodyPr>
            <a:normAutofit fontScale="90000"/>
          </a:bodyPr>
          <a:lstStyle/>
          <a:p>
            <a:r>
              <a:rPr lang="fa-IR" b="1" dirty="0" smtClean="0">
                <a:cs typeface="B Davat" panose="00000400000000000000" pitchFamily="2" charset="-78"/>
              </a:rPr>
              <a:t>مراحل پژوهش در یادگیری (هیلگارد)</a:t>
            </a:r>
            <a:endParaRPr lang="en-US" b="1" dirty="0">
              <a:cs typeface="B Davat" panose="00000400000000000000" pitchFamily="2" charset="-78"/>
            </a:endParaRPr>
          </a:p>
        </p:txBody>
      </p:sp>
      <p:sp>
        <p:nvSpPr>
          <p:cNvPr id="3" name="Content Placeholder 2"/>
          <p:cNvSpPr>
            <a:spLocks noGrp="1"/>
          </p:cNvSpPr>
          <p:nvPr>
            <p:ph idx="1"/>
          </p:nvPr>
        </p:nvSpPr>
        <p:spPr>
          <a:xfrm>
            <a:off x="1143000" y="1752601"/>
            <a:ext cx="9982200" cy="4182533"/>
          </a:xfrm>
        </p:spPr>
        <p:txBody>
          <a:bodyPr>
            <a:noAutofit/>
          </a:bodyPr>
          <a:lstStyle/>
          <a:p>
            <a:pPr marL="0" indent="0" algn="r" rtl="1">
              <a:buNone/>
            </a:pPr>
            <a:r>
              <a:rPr lang="fa-IR" dirty="0">
                <a:latin typeface="Lao UI" panose="020B0502040204020203" pitchFamily="34" charset="0"/>
                <a:cs typeface="B Nazanin" panose="00000400000000000000" pitchFamily="2" charset="-78"/>
              </a:rPr>
              <a:t>پژوهشهای نظری:</a:t>
            </a:r>
          </a:p>
          <a:p>
            <a:pPr marL="514350" indent="-514350" algn="r" rtl="1">
              <a:buAutoNum type="arabicPeriod"/>
            </a:pPr>
            <a:r>
              <a:rPr lang="fa-IR" dirty="0">
                <a:latin typeface="Lao UI" panose="020B0502040204020203" pitchFamily="34" charset="0"/>
                <a:cs typeface="B Nazanin" panose="00000400000000000000" pitchFamily="2" charset="-78"/>
              </a:rPr>
              <a:t>بدون ارتباط با مسایل تعلیم و تربیت: یادگیری در جانوران. پژوهشهای بیوشیمیایی و فیزیولوژیکی.</a:t>
            </a:r>
          </a:p>
          <a:p>
            <a:pPr marL="514350" indent="-514350" algn="r" rtl="1">
              <a:buAutoNum type="arabicPeriod"/>
            </a:pPr>
            <a:r>
              <a:rPr lang="fa-IR" dirty="0">
                <a:latin typeface="Lao UI" panose="020B0502040204020203" pitchFamily="34" charset="0"/>
                <a:cs typeface="B Nazanin" panose="00000400000000000000" pitchFamily="2" charset="-78"/>
              </a:rPr>
              <a:t>ارتباط با موضوعات انسانی نزدیک به موضوعات درسی ولی نه به صورت کامل؛  حفظ هجاهای بی معنی و نگهداری آنها در حافظه</a:t>
            </a:r>
          </a:p>
          <a:p>
            <a:pPr marL="514350" indent="-514350" algn="r" rtl="1">
              <a:buAutoNum type="arabicPeriod"/>
            </a:pPr>
            <a:r>
              <a:rPr lang="fa-IR" dirty="0">
                <a:latin typeface="Lao UI" panose="020B0502040204020203" pitchFamily="34" charset="0"/>
                <a:cs typeface="B Nazanin" panose="00000400000000000000" pitchFamily="2" charset="-78"/>
              </a:rPr>
              <a:t>یادگیری درباره مسایل تعلیم و تربیت: حالت نظری بدون تطبیق یا کاربرد در یادگیری</a:t>
            </a:r>
          </a:p>
          <a:p>
            <a:pPr marL="0" indent="0" algn="r" rtl="1">
              <a:buNone/>
            </a:pPr>
            <a:r>
              <a:rPr lang="fa-IR" dirty="0">
                <a:latin typeface="Lao UI" panose="020B0502040204020203" pitchFamily="34" charset="0"/>
                <a:cs typeface="B Nazanin" panose="00000400000000000000" pitchFamily="2" charset="-78"/>
              </a:rPr>
              <a:t>پژوهش کاربردی و تکنولوژیک</a:t>
            </a:r>
          </a:p>
          <a:p>
            <a:pPr marL="514350" indent="-514350" algn="r" rtl="1">
              <a:buAutoNum type="arabicPeriod"/>
            </a:pPr>
            <a:r>
              <a:rPr lang="fa-IR" dirty="0">
                <a:latin typeface="Lao UI" panose="020B0502040204020203" pitchFamily="34" charset="0"/>
                <a:cs typeface="B Nazanin" panose="00000400000000000000" pitchFamily="2" charset="-78"/>
              </a:rPr>
              <a:t>در کلاسهای منتخب</a:t>
            </a:r>
          </a:p>
          <a:p>
            <a:pPr marL="514350" indent="-514350" algn="r" rtl="1">
              <a:buAutoNum type="arabicPeriod"/>
            </a:pPr>
            <a:r>
              <a:rPr lang="fa-IR" dirty="0">
                <a:latin typeface="Lao UI" panose="020B0502040204020203" pitchFamily="34" charset="0"/>
                <a:cs typeface="B Nazanin" panose="00000400000000000000" pitchFamily="2" charset="-78"/>
              </a:rPr>
              <a:t>در کلاسهای نرمال با معلمان نرمال</a:t>
            </a:r>
          </a:p>
          <a:p>
            <a:pPr marL="514350" indent="-514350" algn="r" rtl="1">
              <a:buAutoNum type="arabicPeriod"/>
            </a:pPr>
            <a:r>
              <a:rPr lang="fa-IR" dirty="0">
                <a:latin typeface="Lao UI" panose="020B0502040204020203" pitchFamily="34" charset="0"/>
                <a:cs typeface="B Nazanin" panose="00000400000000000000" pitchFamily="2" charset="-78"/>
              </a:rPr>
              <a:t>رشد و توسعه و تطبیق یافته های پیشین</a:t>
            </a:r>
            <a:endParaRPr lang="en-US" dirty="0">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2656630104"/>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11480800" cy="6477000"/>
          </a:xfrm>
        </p:spPr>
        <p:txBody>
          <a:bodyPr/>
          <a:lstStyle/>
          <a:p>
            <a:pPr algn="ctr"/>
            <a:r>
              <a:rPr lang="fa-IR" sz="4000" b="1" dirty="0" smtClean="0">
                <a:cs typeface="B Nazanin" panose="00000400000000000000" pitchFamily="2" charset="-78"/>
              </a:rPr>
              <a:t>تکلیف جلسه آینده</a:t>
            </a:r>
            <a:br>
              <a:rPr lang="fa-IR" sz="4000" b="1" dirty="0" smtClean="0">
                <a:cs typeface="B Nazanin" panose="00000400000000000000" pitchFamily="2" charset="-78"/>
              </a:rPr>
            </a:br>
            <a:r>
              <a:rPr lang="fa-IR" sz="4000" b="1" dirty="0">
                <a:cs typeface="B Nazanin" panose="00000400000000000000" pitchFamily="2" charset="-78"/>
              </a:rPr>
              <a:t/>
            </a:r>
            <a:br>
              <a:rPr lang="fa-IR" sz="4000" b="1" dirty="0">
                <a:cs typeface="B Nazanin" panose="00000400000000000000" pitchFamily="2" charset="-78"/>
              </a:rPr>
            </a:br>
            <a:r>
              <a:rPr lang="fa-IR" sz="4000" b="1" dirty="0" smtClean="0">
                <a:cs typeface="B Nazanin" panose="00000400000000000000" pitchFamily="2" charset="-78"/>
              </a:rPr>
              <a:t/>
            </a:r>
            <a:br>
              <a:rPr lang="fa-IR" sz="4000" b="1" dirty="0" smtClean="0">
                <a:cs typeface="B Nazanin" panose="00000400000000000000" pitchFamily="2" charset="-78"/>
              </a:rPr>
            </a:br>
            <a:r>
              <a:rPr lang="fa-IR" sz="4000" b="1" dirty="0">
                <a:cs typeface="B Nazanin" panose="00000400000000000000" pitchFamily="2" charset="-78"/>
              </a:rPr>
              <a:t/>
            </a:r>
            <a:br>
              <a:rPr lang="fa-IR" sz="4000" b="1" dirty="0">
                <a:cs typeface="B Nazanin" panose="00000400000000000000" pitchFamily="2" charset="-78"/>
              </a:rPr>
            </a:br>
            <a:r>
              <a:rPr lang="fa-IR" sz="4000" b="1" dirty="0" smtClean="0">
                <a:cs typeface="B Nazanin" panose="00000400000000000000" pitchFamily="2" charset="-78"/>
              </a:rPr>
              <a:t/>
            </a:r>
            <a:br>
              <a:rPr lang="fa-IR" sz="4000" b="1" dirty="0" smtClean="0">
                <a:cs typeface="B Nazanin" panose="00000400000000000000" pitchFamily="2" charset="-78"/>
              </a:rPr>
            </a:br>
            <a:r>
              <a:rPr lang="fa-IR" sz="4000" b="1" dirty="0" smtClean="0">
                <a:cs typeface="B Nazanin" panose="00000400000000000000" pitchFamily="2" charset="-78"/>
              </a:rPr>
              <a:t>خــــلاصـه فـصـل اول</a:t>
            </a:r>
            <a:endParaRPr lang="en-US" sz="4000" b="1" dirty="0">
              <a:cs typeface="B Nazanin" panose="00000400000000000000" pitchFamily="2" charset="-78"/>
            </a:endParaRPr>
          </a:p>
        </p:txBody>
      </p:sp>
    </p:spTree>
    <p:extLst>
      <p:ext uri="{BB962C8B-B14F-4D97-AF65-F5344CB8AC3E}">
        <p14:creationId xmlns:p14="http://schemas.microsoft.com/office/powerpoint/2010/main" val="3486261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11480800" cy="6477000"/>
          </a:xfrm>
        </p:spPr>
        <p:txBody>
          <a:bodyPr/>
          <a:lstStyle/>
          <a:p>
            <a:pPr algn="ctr"/>
            <a:r>
              <a:rPr lang="fa-IR" sz="4800" b="1" dirty="0" smtClean="0">
                <a:cs typeface="B Nazanin" panose="00000400000000000000" pitchFamily="2" charset="-78"/>
              </a:rPr>
              <a:t>فـــصــل دوم</a:t>
            </a:r>
            <a:br>
              <a:rPr lang="fa-IR" sz="4800" b="1" dirty="0" smtClean="0">
                <a:cs typeface="B Nazanin" panose="00000400000000000000" pitchFamily="2" charset="-78"/>
              </a:rPr>
            </a:br>
            <a:r>
              <a:rPr lang="fa-IR" sz="4800" b="1" dirty="0">
                <a:cs typeface="B Nazanin" panose="00000400000000000000" pitchFamily="2" charset="-78"/>
              </a:rPr>
              <a:t/>
            </a:r>
            <a:br>
              <a:rPr lang="fa-IR" sz="4800" b="1" dirty="0">
                <a:cs typeface="B Nazanin" panose="00000400000000000000" pitchFamily="2" charset="-78"/>
              </a:rPr>
            </a:br>
            <a:r>
              <a:rPr lang="fa-IR" sz="4800" b="1" dirty="0" smtClean="0">
                <a:cs typeface="B Nazanin" panose="00000400000000000000" pitchFamily="2" charset="-78"/>
              </a:rPr>
              <a:t/>
            </a:r>
            <a:br>
              <a:rPr lang="fa-IR" sz="4800" b="1" dirty="0" smtClean="0">
                <a:cs typeface="B Nazanin" panose="00000400000000000000" pitchFamily="2" charset="-78"/>
              </a:rPr>
            </a:br>
            <a:r>
              <a:rPr lang="fa-IR" sz="4800" b="1" dirty="0">
                <a:cs typeface="B Nazanin" panose="00000400000000000000" pitchFamily="2" charset="-78"/>
              </a:rPr>
              <a:t/>
            </a:r>
            <a:br>
              <a:rPr lang="fa-IR" sz="4800" b="1" dirty="0">
                <a:cs typeface="B Nazanin" panose="00000400000000000000" pitchFamily="2" charset="-78"/>
              </a:rPr>
            </a:br>
            <a:r>
              <a:rPr lang="fa-IR" sz="4800" b="1" dirty="0" smtClean="0">
                <a:cs typeface="B Nazanin" panose="00000400000000000000" pitchFamily="2" charset="-78"/>
              </a:rPr>
              <a:t/>
            </a:r>
            <a:br>
              <a:rPr lang="fa-IR" sz="4800" b="1" dirty="0" smtClean="0">
                <a:cs typeface="B Nazanin" panose="00000400000000000000" pitchFamily="2" charset="-78"/>
              </a:rPr>
            </a:br>
            <a:r>
              <a:rPr lang="fa-IR" sz="4800" b="1" dirty="0" smtClean="0">
                <a:cs typeface="B Nazanin" panose="00000400000000000000" pitchFamily="2" charset="-78"/>
              </a:rPr>
              <a:t>یادگیری و کاربرد آن در تدریس</a:t>
            </a:r>
            <a:endParaRPr lang="en-US" sz="4800" b="1" dirty="0">
              <a:cs typeface="B Nazanin" panose="00000400000000000000" pitchFamily="2" charset="-78"/>
            </a:endParaRPr>
          </a:p>
        </p:txBody>
      </p:sp>
    </p:spTree>
    <p:extLst>
      <p:ext uri="{BB962C8B-B14F-4D97-AF65-F5344CB8AC3E}">
        <p14:creationId xmlns:p14="http://schemas.microsoft.com/office/powerpoint/2010/main" val="59661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سؤالات این جلسه</a:t>
            </a:r>
            <a:endParaRPr lang="en-US" b="1" dirty="0">
              <a:cs typeface="B Nazanin" panose="00000400000000000000" pitchFamily="2" charset="-78"/>
            </a:endParaRPr>
          </a:p>
        </p:txBody>
      </p:sp>
      <p:sp>
        <p:nvSpPr>
          <p:cNvPr id="3" name="Content Placeholder 2"/>
          <p:cNvSpPr>
            <a:spLocks noGrp="1"/>
          </p:cNvSpPr>
          <p:nvPr>
            <p:ph idx="1"/>
          </p:nvPr>
        </p:nvSpPr>
        <p:spPr/>
        <p:txBody>
          <a:bodyPr>
            <a:noAutofit/>
          </a:bodyPr>
          <a:lstStyle/>
          <a:p>
            <a:pPr marL="514350" indent="-514350" algn="r" rtl="1">
              <a:buAutoNum type="arabicPeriod"/>
            </a:pPr>
            <a:r>
              <a:rPr lang="fa-IR" dirty="0">
                <a:latin typeface="Lotus" panose="00000400000000000000" pitchFamily="2" charset="-78"/>
                <a:cs typeface="B Nazanin" panose="00000400000000000000" pitchFamily="2" charset="-78"/>
              </a:rPr>
              <a:t>رفتارگرایان چه دیدگاهی در خصوص یادگیری دارند؟</a:t>
            </a:r>
          </a:p>
          <a:p>
            <a:pPr marL="514350" indent="-514350" algn="r" rtl="1">
              <a:buAutoNum type="arabicPeriod"/>
            </a:pPr>
            <a:r>
              <a:rPr lang="fa-IR" dirty="0">
                <a:latin typeface="Lotus" panose="00000400000000000000" pitchFamily="2" charset="-78"/>
                <a:cs typeface="B Nazanin" panose="00000400000000000000" pitchFamily="2" charset="-78"/>
              </a:rPr>
              <a:t>از نظرات رفتارگرایان در تدریس و کلاس درس چه استفاده هایی می توان کرد؟</a:t>
            </a:r>
          </a:p>
          <a:p>
            <a:pPr marL="514350" indent="-514350" algn="r" rtl="1">
              <a:buAutoNum type="arabicPeriod"/>
            </a:pPr>
            <a:r>
              <a:rPr lang="fa-IR" dirty="0">
                <a:latin typeface="Lotus" panose="00000400000000000000" pitchFamily="2" charset="-78"/>
                <a:cs typeface="B Nazanin" panose="00000400000000000000" pitchFamily="2" charset="-78"/>
              </a:rPr>
              <a:t>ایده های اصلی و مورد تأکید در شناخت گرایی و نظریه پردازان این مکتب کدامند؟</a:t>
            </a:r>
          </a:p>
          <a:p>
            <a:pPr marL="514350" indent="-514350" algn="r" rtl="1">
              <a:buFont typeface="Arial" panose="020B0604020202020204" pitchFamily="34" charset="0"/>
              <a:buAutoNum type="arabicPeriod"/>
            </a:pPr>
            <a:r>
              <a:rPr lang="fa-IR" dirty="0">
                <a:latin typeface="Lotus" panose="00000400000000000000" pitchFamily="2" charset="-78"/>
                <a:cs typeface="B Nazanin" panose="00000400000000000000" pitchFamily="2" charset="-78"/>
              </a:rPr>
              <a:t>از نظرات شناخت گرایان در تدریس چه استفاده هایی می توان کرد؟</a:t>
            </a:r>
          </a:p>
          <a:p>
            <a:pPr marL="514350" indent="-514350" algn="r" rtl="1">
              <a:buFont typeface="Arial" panose="020B0604020202020204" pitchFamily="34" charset="0"/>
              <a:buAutoNum type="arabicPeriod"/>
            </a:pPr>
            <a:r>
              <a:rPr lang="fa-IR" dirty="0">
                <a:latin typeface="Lotus" panose="00000400000000000000" pitchFamily="2" charset="-78"/>
                <a:cs typeface="B Nazanin" panose="00000400000000000000" pitchFamily="2" charset="-78"/>
              </a:rPr>
              <a:t>فرآیند پردازش اطلاعات را توضیح دهید.</a:t>
            </a:r>
          </a:p>
          <a:p>
            <a:pPr marL="514350" indent="-514350" algn="r" rtl="1">
              <a:buFont typeface="Arial" panose="020B0604020202020204" pitchFamily="34" charset="0"/>
              <a:buAutoNum type="arabicPeriod"/>
            </a:pPr>
            <a:r>
              <a:rPr lang="fa-IR" dirty="0">
                <a:latin typeface="Lotus" panose="00000400000000000000" pitchFamily="2" charset="-78"/>
                <a:cs typeface="B Nazanin" panose="00000400000000000000" pitchFamily="2" charset="-78"/>
              </a:rPr>
              <a:t>از نظرات انسان گرایان در تدریس چه استفاده هایی می توان کرد؟</a:t>
            </a:r>
          </a:p>
          <a:p>
            <a:pPr marL="514350" indent="-514350" algn="r" rtl="1">
              <a:buFont typeface="Arial" panose="020B0604020202020204" pitchFamily="34" charset="0"/>
              <a:buAutoNum type="arabicPeriod"/>
            </a:pPr>
            <a:endParaRPr lang="fa-IR" dirty="0">
              <a:latin typeface="Lotus" panose="00000400000000000000" pitchFamily="2" charset="-78"/>
              <a:cs typeface="B Nazanin" panose="00000400000000000000" pitchFamily="2" charset="-78"/>
            </a:endParaRPr>
          </a:p>
          <a:p>
            <a:pPr marL="514350" indent="-514350" algn="r" rtl="1">
              <a:buAutoNum type="arabicPeriod"/>
            </a:pPr>
            <a:endParaRPr lang="fa-IR" dirty="0">
              <a:latin typeface="Lotus" panose="00000400000000000000" pitchFamily="2" charset="-78"/>
              <a:cs typeface="B Nazanin" panose="00000400000000000000" pitchFamily="2" charset="-78"/>
            </a:endParaRPr>
          </a:p>
          <a:p>
            <a:pPr marL="514350" indent="-514350" algn="r" rtl="1">
              <a:buAutoNum type="arabicPeriod"/>
            </a:pPr>
            <a:endParaRPr lang="fa-IR" dirty="0">
              <a:latin typeface="Lotus"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2914555680"/>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031" y="817583"/>
            <a:ext cx="9286993" cy="935017"/>
          </a:xfrm>
        </p:spPr>
        <p:txBody>
          <a:bodyPr>
            <a:normAutofit/>
          </a:bodyPr>
          <a:lstStyle/>
          <a:p>
            <a:r>
              <a:rPr lang="fa-IR" sz="4400" b="1" dirty="0">
                <a:cs typeface="B Nazanin" panose="00000400000000000000" pitchFamily="2" charset="-78"/>
              </a:rPr>
              <a:t>یادگیری</a:t>
            </a:r>
            <a:endParaRPr lang="en-US" sz="44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2800" dirty="0" smtClean="0">
                <a:latin typeface="Lotus" panose="00000400000000000000" pitchFamily="2" charset="-78"/>
                <a:cs typeface="B Nazanin" panose="00000400000000000000" pitchFamily="2" charset="-78"/>
              </a:rPr>
              <a:t>سؤال: یادگیری چیست؟</a:t>
            </a:r>
            <a:endParaRPr lang="en-US" sz="2800" dirty="0" smtClean="0">
              <a:latin typeface="Lotus" panose="00000400000000000000" pitchFamily="2" charset="-78"/>
              <a:cs typeface="B Nazanin" panose="00000400000000000000" pitchFamily="2" charset="-78"/>
            </a:endParaRPr>
          </a:p>
          <a:p>
            <a:pPr algn="r" rtl="1"/>
            <a:endParaRPr lang="en-US" sz="2800" dirty="0">
              <a:latin typeface="Lotus" panose="00000400000000000000" pitchFamily="2" charset="-78"/>
              <a:cs typeface="B Nazanin" panose="00000400000000000000" pitchFamily="2" charset="-78"/>
            </a:endParaRPr>
          </a:p>
          <a:p>
            <a:pPr algn="r" rtl="1"/>
            <a:endParaRPr lang="en-US" sz="2800" dirty="0" smtClean="0">
              <a:latin typeface="Lotus" panose="00000400000000000000" pitchFamily="2" charset="-78"/>
              <a:cs typeface="B Nazanin" panose="00000400000000000000" pitchFamily="2" charset="-78"/>
            </a:endParaRPr>
          </a:p>
          <a:p>
            <a:pPr algn="r" rtl="1"/>
            <a:r>
              <a:rPr lang="fa-IR" sz="2800" dirty="0" smtClean="0">
                <a:latin typeface="Lotus" panose="00000400000000000000" pitchFamily="2" charset="-78"/>
                <a:cs typeface="B Nazanin" panose="00000400000000000000" pitchFamily="2" charset="-78"/>
              </a:rPr>
              <a:t>دیدگاه های یادگیری:</a:t>
            </a:r>
          </a:p>
          <a:p>
            <a:pPr marL="514350" indent="-514350" algn="r" rtl="1">
              <a:buAutoNum type="arabicPeriod"/>
            </a:pPr>
            <a:r>
              <a:rPr lang="fa-IR" sz="2800" dirty="0" smtClean="0">
                <a:latin typeface="Lotus" panose="00000400000000000000" pitchFamily="2" charset="-78"/>
                <a:cs typeface="B Nazanin" panose="00000400000000000000" pitchFamily="2" charset="-78"/>
              </a:rPr>
              <a:t>رفتارگرایی</a:t>
            </a:r>
          </a:p>
          <a:p>
            <a:pPr marL="514350" indent="-514350" algn="r" rtl="1">
              <a:buAutoNum type="arabicPeriod"/>
            </a:pPr>
            <a:r>
              <a:rPr lang="fa-IR" sz="2800" dirty="0" smtClean="0">
                <a:latin typeface="Lotus" panose="00000400000000000000" pitchFamily="2" charset="-78"/>
                <a:cs typeface="B Nazanin" panose="00000400000000000000" pitchFamily="2" charset="-78"/>
              </a:rPr>
              <a:t>شناخت گرایی</a:t>
            </a:r>
          </a:p>
          <a:p>
            <a:pPr marL="514350" indent="-514350" algn="r" rtl="1">
              <a:buAutoNum type="arabicPeriod"/>
            </a:pPr>
            <a:r>
              <a:rPr lang="fa-IR" sz="2800" dirty="0" smtClean="0">
                <a:latin typeface="Lotus" panose="00000400000000000000" pitchFamily="2" charset="-78"/>
                <a:cs typeface="B Nazanin" panose="00000400000000000000" pitchFamily="2" charset="-78"/>
              </a:rPr>
              <a:t>انسان گرایی</a:t>
            </a:r>
          </a:p>
          <a:p>
            <a:pPr marL="0" indent="0" algn="r" rtl="1">
              <a:buNone/>
            </a:pPr>
            <a:endParaRPr lang="en-US" sz="2800" dirty="0">
              <a:latin typeface="Lotus"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3062991284"/>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031" y="817583"/>
            <a:ext cx="9286993" cy="935017"/>
          </a:xfrm>
        </p:spPr>
        <p:txBody>
          <a:bodyPr>
            <a:normAutofit/>
          </a:bodyPr>
          <a:lstStyle/>
          <a:p>
            <a:r>
              <a:rPr lang="fa-IR" sz="4000" b="1" dirty="0" smtClean="0">
                <a:cs typeface="B Nazanin" panose="00000400000000000000" pitchFamily="2" charset="-78"/>
              </a:rPr>
              <a:t>رفـــتـــارگــــرایی</a:t>
            </a:r>
            <a:endParaRPr lang="en-US" sz="4000" b="1" dirty="0">
              <a:cs typeface="B Nazanin" panose="00000400000000000000" pitchFamily="2" charset="-78"/>
            </a:endParaRPr>
          </a:p>
        </p:txBody>
      </p:sp>
      <p:sp>
        <p:nvSpPr>
          <p:cNvPr id="3" name="Content Placeholder 2"/>
          <p:cNvSpPr>
            <a:spLocks noGrp="1"/>
          </p:cNvSpPr>
          <p:nvPr>
            <p:ph idx="1"/>
          </p:nvPr>
        </p:nvSpPr>
        <p:spPr>
          <a:xfrm>
            <a:off x="1295401" y="2119257"/>
            <a:ext cx="9372600" cy="3603812"/>
          </a:xfrm>
        </p:spPr>
        <p:txBody>
          <a:bodyPr>
            <a:noAutofit/>
          </a:bodyPr>
          <a:lstStyle/>
          <a:p>
            <a:pPr algn="r" rtl="1"/>
            <a:r>
              <a:rPr lang="fa-IR" sz="2800" dirty="0">
                <a:latin typeface="Lotus" panose="00000400000000000000" pitchFamily="2" charset="-78"/>
                <a:cs typeface="B Nazanin" panose="00000400000000000000" pitchFamily="2" charset="-78"/>
              </a:rPr>
              <a:t>فلسفه تجربه گرایی و خردگرایی ارسطو، جان لاک و ...</a:t>
            </a:r>
          </a:p>
          <a:p>
            <a:pPr algn="r" rtl="1"/>
            <a:r>
              <a:rPr lang="fa-IR" sz="2800" dirty="0">
                <a:latin typeface="Lotus" panose="00000400000000000000" pitchFamily="2" charset="-78"/>
                <a:cs typeface="B Nazanin" panose="00000400000000000000" pitchFamily="2" charset="-78"/>
              </a:rPr>
              <a:t>پاولوف</a:t>
            </a:r>
          </a:p>
          <a:p>
            <a:pPr algn="r" rtl="1"/>
            <a:r>
              <a:rPr lang="fa-IR" sz="2800" dirty="0">
                <a:latin typeface="Lotus" panose="00000400000000000000" pitchFamily="2" charset="-78"/>
                <a:cs typeface="B Nazanin" panose="00000400000000000000" pitchFamily="2" charset="-78"/>
              </a:rPr>
              <a:t>واتسون</a:t>
            </a:r>
          </a:p>
          <a:p>
            <a:pPr algn="r" rtl="1"/>
            <a:r>
              <a:rPr lang="fa-IR" sz="2800" dirty="0">
                <a:latin typeface="Lotus" panose="00000400000000000000" pitchFamily="2" charset="-78"/>
                <a:cs typeface="B Nazanin" panose="00000400000000000000" pitchFamily="2" charset="-78"/>
              </a:rPr>
              <a:t>اسکینر (شرطی سازی کنشگر یا عامل):</a:t>
            </a:r>
          </a:p>
          <a:p>
            <a:pPr marL="514350" indent="-514350" algn="r" rtl="1">
              <a:buAutoNum type="arabicPeriod"/>
            </a:pPr>
            <a:r>
              <a:rPr lang="fa-IR" sz="2800" dirty="0">
                <a:latin typeface="Lotus" panose="00000400000000000000" pitchFamily="2" charset="-78"/>
                <a:cs typeface="B Nazanin" panose="00000400000000000000" pitchFamily="2" charset="-78"/>
              </a:rPr>
              <a:t>جریان یادگیری: تعمیم و تمییز (فرق گذاری)</a:t>
            </a:r>
          </a:p>
          <a:p>
            <a:pPr marL="514350" indent="-514350" algn="r" rtl="1">
              <a:buAutoNum type="arabicPeriod"/>
            </a:pPr>
            <a:r>
              <a:rPr lang="fa-IR" sz="2800" dirty="0">
                <a:latin typeface="Lotus" panose="00000400000000000000" pitchFamily="2" charset="-78"/>
                <a:cs typeface="B Nazanin" panose="00000400000000000000" pitchFamily="2" charset="-78"/>
              </a:rPr>
              <a:t>پیامدهای یادگیری: تقویت، خاموشی و تنبیه</a:t>
            </a:r>
          </a:p>
        </p:txBody>
      </p:sp>
    </p:spTree>
    <p:extLst>
      <p:ext uri="{BB962C8B-B14F-4D97-AF65-F5344CB8AC3E}">
        <p14:creationId xmlns:p14="http://schemas.microsoft.com/office/powerpoint/2010/main" val="2984811030"/>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3562"/>
          </a:xfrm>
        </p:spPr>
        <p:txBody>
          <a:bodyPr>
            <a:noAutofit/>
          </a:bodyPr>
          <a:lstStyle/>
          <a:p>
            <a:pPr algn="ctr"/>
            <a:r>
              <a:rPr lang="fa-IR" sz="3600" b="1" dirty="0" smtClean="0">
                <a:cs typeface="B Nazanin" panose="00000400000000000000" pitchFamily="2" charset="-78"/>
              </a:rPr>
              <a:t>مــــنـــــابـــــــــع</a:t>
            </a:r>
            <a:endParaRPr lang="en-US" sz="3600" b="1" dirty="0">
              <a:cs typeface="B Nazanin" panose="00000400000000000000" pitchFamily="2" charset="-78"/>
            </a:endParaRPr>
          </a:p>
        </p:txBody>
      </p:sp>
      <p:sp>
        <p:nvSpPr>
          <p:cNvPr id="3" name="Content Placeholder 2"/>
          <p:cNvSpPr>
            <a:spLocks noGrp="1"/>
          </p:cNvSpPr>
          <p:nvPr>
            <p:ph idx="1"/>
          </p:nvPr>
        </p:nvSpPr>
        <p:spPr>
          <a:xfrm>
            <a:off x="990600" y="838200"/>
            <a:ext cx="10058400" cy="5715000"/>
          </a:xfrm>
        </p:spPr>
        <p:txBody>
          <a:bodyPr>
            <a:noAutofit/>
          </a:bodyPr>
          <a:lstStyle/>
          <a:p>
            <a:pPr marL="0" indent="0" algn="r" rtl="1">
              <a:buNone/>
            </a:pPr>
            <a:r>
              <a:rPr lang="fa-IR" sz="2400" dirty="0" smtClean="0">
                <a:solidFill>
                  <a:srgbClr val="FF0000"/>
                </a:solidFill>
                <a:cs typeface="B Nazanin" panose="00000400000000000000" pitchFamily="2" charset="-78"/>
              </a:rPr>
              <a:t>منبع اصلی:</a:t>
            </a:r>
          </a:p>
          <a:p>
            <a:pPr marL="0" indent="0" algn="r" rtl="1">
              <a:buNone/>
            </a:pPr>
            <a:r>
              <a:rPr lang="fa-IR" sz="2400" dirty="0" smtClean="0">
                <a:cs typeface="B Nazanin" panose="00000400000000000000" pitchFamily="2" charset="-78"/>
              </a:rPr>
              <a:t>روش ها و فنون تدریس</a:t>
            </a:r>
          </a:p>
          <a:p>
            <a:pPr marL="0" indent="0" algn="r" rtl="1">
              <a:buNone/>
            </a:pPr>
            <a:r>
              <a:rPr lang="fa-IR" sz="2400" dirty="0" smtClean="0">
                <a:cs typeface="B Nazanin" panose="00000400000000000000" pitchFamily="2" charset="-78"/>
              </a:rPr>
              <a:t>تألیف دکتر اسکندر فتحی آذر</a:t>
            </a:r>
          </a:p>
          <a:p>
            <a:pPr marL="0" indent="0" algn="r" rtl="1">
              <a:buNone/>
            </a:pPr>
            <a:r>
              <a:rPr lang="fa-IR" sz="2400" dirty="0" smtClean="0">
                <a:cs typeface="B Nazanin" panose="00000400000000000000" pitchFamily="2" charset="-78"/>
              </a:rPr>
              <a:t>انتشارات دانشگاه تبریز</a:t>
            </a:r>
          </a:p>
          <a:p>
            <a:pPr marL="0" indent="0" algn="r" rtl="1">
              <a:buNone/>
            </a:pPr>
            <a:r>
              <a:rPr lang="fa-IR" sz="2400" dirty="0" smtClean="0">
                <a:solidFill>
                  <a:srgbClr val="FF0000"/>
                </a:solidFill>
                <a:cs typeface="B Nazanin" panose="00000400000000000000" pitchFamily="2" charset="-78"/>
              </a:rPr>
              <a:t>منابع فرعی:</a:t>
            </a:r>
          </a:p>
          <a:p>
            <a:pPr marL="457200" indent="-457200" algn="r" rtl="1">
              <a:buAutoNum type="arabicPeriod"/>
            </a:pPr>
            <a:r>
              <a:rPr lang="fa-IR" sz="2400" dirty="0" smtClean="0">
                <a:cs typeface="B Nazanin" panose="00000400000000000000" pitchFamily="2" charset="-78"/>
              </a:rPr>
              <a:t>آقا معلم؛ تألیف فرانک مک کورت – ترجمه منیژه شیخ جوادی، نشر پیکان</a:t>
            </a:r>
          </a:p>
          <a:p>
            <a:pPr marL="457200" indent="-457200" algn="r" rtl="1">
              <a:buAutoNum type="arabicPeriod"/>
            </a:pPr>
            <a:r>
              <a:rPr lang="fa-IR" sz="2400" dirty="0" smtClean="0">
                <a:cs typeface="B Nazanin" panose="00000400000000000000" pitchFamily="2" charset="-78"/>
              </a:rPr>
              <a:t>استادان و نااستادانم؛ تألیف عبدالحسین آذرنگ، انتشارات جهان کتاب</a:t>
            </a:r>
          </a:p>
          <a:p>
            <a:pPr marL="457200" indent="-457200" algn="r" rtl="1">
              <a:buAutoNum type="arabicPeriod"/>
            </a:pPr>
            <a:r>
              <a:rPr lang="fa-IR" dirty="0" smtClean="0">
                <a:cs typeface="B Nazanin" panose="00000400000000000000" pitchFamily="2" charset="-78"/>
              </a:rPr>
              <a:t>ویژگی های اساتید برتر؛ کن بین، ترجمه امیرمحمد حاجی یوسفی و مژگان جبلی، پژوهشکده مطالعات فرهنگی و اجتماعی</a:t>
            </a:r>
            <a:endParaRPr lang="fa-IR" sz="2400" dirty="0" smtClean="0">
              <a:cs typeface="B Nazanin" panose="00000400000000000000" pitchFamily="2" charset="-78"/>
            </a:endParaRPr>
          </a:p>
        </p:txBody>
      </p:sp>
    </p:spTree>
    <p:extLst>
      <p:ext uri="{BB962C8B-B14F-4D97-AF65-F5344CB8AC3E}">
        <p14:creationId xmlns:p14="http://schemas.microsoft.com/office/powerpoint/2010/main" val="3519005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Nazanin" panose="00000400000000000000" pitchFamily="2" charset="-78"/>
              </a:rPr>
              <a:t>کاربـرد رفـتــارگـرایـی در تـدریــس</a:t>
            </a:r>
            <a:endParaRPr lang="en-US" sz="4000" b="1" dirty="0">
              <a:cs typeface="B Nazanin" panose="00000400000000000000" pitchFamily="2" charset="-78"/>
            </a:endParaRPr>
          </a:p>
        </p:txBody>
      </p:sp>
      <p:sp>
        <p:nvSpPr>
          <p:cNvPr id="3" name="Content Placeholder 2"/>
          <p:cNvSpPr>
            <a:spLocks noGrp="1"/>
          </p:cNvSpPr>
          <p:nvPr>
            <p:ph idx="1"/>
          </p:nvPr>
        </p:nvSpPr>
        <p:spPr>
          <a:xfrm>
            <a:off x="1295401" y="1828800"/>
            <a:ext cx="9753600" cy="3894269"/>
          </a:xfrm>
        </p:spPr>
        <p:txBody>
          <a:bodyPr>
            <a:noAutofit/>
          </a:bodyPr>
          <a:lstStyle/>
          <a:p>
            <a:pPr marL="514350" indent="-514350" algn="r" rtl="1">
              <a:buAutoNum type="arabicPeriod"/>
            </a:pPr>
            <a:r>
              <a:rPr lang="fa-IR" dirty="0" smtClean="0">
                <a:latin typeface="Lotus" panose="00000400000000000000" pitchFamily="2" charset="-78"/>
                <a:cs typeface="B Nazanin" panose="00000400000000000000" pitchFamily="2" charset="-78"/>
              </a:rPr>
              <a:t>سلسله مراتب آموزشی؛ ارایه مطالب از جزء به کل و از ساده به پیچیده</a:t>
            </a:r>
          </a:p>
          <a:p>
            <a:pPr marL="514350" indent="-514350" algn="r" rtl="1">
              <a:buAutoNum type="arabicPeriod"/>
            </a:pPr>
            <a:r>
              <a:rPr lang="fa-IR" dirty="0" smtClean="0">
                <a:latin typeface="Lotus" panose="00000400000000000000" pitchFamily="2" charset="-78"/>
                <a:cs typeface="B Nazanin" panose="00000400000000000000" pitchFamily="2" charset="-78"/>
              </a:rPr>
              <a:t>تحلیل پیامد رفتار: تقویت مثبت، تقویت منفی، حذف تنبیه و تنبیه</a:t>
            </a:r>
          </a:p>
          <a:p>
            <a:pPr marL="514350" indent="-514350" algn="r" rtl="1">
              <a:buAutoNum type="arabicPeriod"/>
            </a:pPr>
            <a:r>
              <a:rPr lang="fa-IR" dirty="0" smtClean="0">
                <a:latin typeface="Lotus" panose="00000400000000000000" pitchFamily="2" charset="-78"/>
                <a:cs typeface="B Nazanin" panose="00000400000000000000" pitchFamily="2" charset="-78"/>
              </a:rPr>
              <a:t>تعیین اهداف جزئی و اهداف رفتاری به منظور قابلیت سنجش و ارزیابی و ارایه تقویت یا تنبیه و ...</a:t>
            </a:r>
          </a:p>
          <a:p>
            <a:pPr marL="514350" indent="-514350" algn="r" rtl="1">
              <a:buAutoNum type="arabicPeriod"/>
            </a:pPr>
            <a:r>
              <a:rPr lang="fa-IR" dirty="0" smtClean="0">
                <a:latin typeface="Lotus" panose="00000400000000000000" pitchFamily="2" charset="-78"/>
                <a:cs typeface="B Nazanin" panose="00000400000000000000" pitchFamily="2" charset="-78"/>
              </a:rPr>
              <a:t>انجام آزمون های پی در پی و منظم برای ارایه بازخورد (آگاهی از پیامد رفتار) به دانش آموزان</a:t>
            </a:r>
          </a:p>
          <a:p>
            <a:pPr marL="514350" indent="-514350" algn="r" rtl="1">
              <a:buAutoNum type="arabicPeriod"/>
            </a:pPr>
            <a:r>
              <a:rPr lang="fa-IR" dirty="0" smtClean="0">
                <a:latin typeface="Lotus" panose="00000400000000000000" pitchFamily="2" charset="-78"/>
                <a:cs typeface="B Nazanin" panose="00000400000000000000" pitchFamily="2" charset="-78"/>
              </a:rPr>
              <a:t>تمرین و تکرار</a:t>
            </a:r>
          </a:p>
          <a:p>
            <a:pPr marL="514350" indent="-514350" algn="r" rtl="1">
              <a:buAutoNum type="arabicPeriod"/>
            </a:pPr>
            <a:r>
              <a:rPr lang="fa-IR" dirty="0" smtClean="0">
                <a:latin typeface="Lotus" panose="00000400000000000000" pitchFamily="2" charset="-78"/>
                <a:cs typeface="B Nazanin" panose="00000400000000000000" pitchFamily="2" charset="-78"/>
              </a:rPr>
              <a:t>تدریس مستقیم</a:t>
            </a:r>
          </a:p>
          <a:p>
            <a:pPr marL="514350" indent="-514350" algn="r" rtl="1">
              <a:buAutoNum type="arabicPeriod"/>
            </a:pPr>
            <a:r>
              <a:rPr lang="fa-IR" dirty="0" smtClean="0">
                <a:latin typeface="Lotus" panose="00000400000000000000" pitchFamily="2" charset="-78"/>
                <a:cs typeface="B Nazanin" panose="00000400000000000000" pitchFamily="2" charset="-78"/>
              </a:rPr>
              <a:t>آموزش برنامه ای</a:t>
            </a:r>
          </a:p>
          <a:p>
            <a:pPr marL="514350" indent="-514350" algn="r" rtl="1">
              <a:buAutoNum type="arabicPeriod"/>
            </a:pPr>
            <a:r>
              <a:rPr lang="fa-IR" dirty="0" smtClean="0">
                <a:latin typeface="Lotus" panose="00000400000000000000" pitchFamily="2" charset="-78"/>
                <a:cs typeface="B Nazanin" panose="00000400000000000000" pitchFamily="2" charset="-78"/>
              </a:rPr>
              <a:t>مدیریت کلاس و اصلاح رفتار</a:t>
            </a:r>
          </a:p>
        </p:txBody>
      </p:sp>
    </p:spTree>
    <p:extLst>
      <p:ext uri="{BB962C8B-B14F-4D97-AF65-F5344CB8AC3E}">
        <p14:creationId xmlns:p14="http://schemas.microsoft.com/office/powerpoint/2010/main" val="2360148648"/>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Davat" panose="00000400000000000000" pitchFamily="2" charset="-78"/>
              </a:rPr>
              <a:t>شـــنـاخت گرایـی</a:t>
            </a:r>
            <a:endParaRPr lang="en-US" b="1" dirty="0">
              <a:cs typeface="B Davat" panose="00000400000000000000" pitchFamily="2" charset="-78"/>
            </a:endParaRPr>
          </a:p>
        </p:txBody>
      </p:sp>
      <p:sp>
        <p:nvSpPr>
          <p:cNvPr id="3" name="Content Placeholder 2"/>
          <p:cNvSpPr>
            <a:spLocks noGrp="1"/>
          </p:cNvSpPr>
          <p:nvPr>
            <p:ph idx="1"/>
          </p:nvPr>
        </p:nvSpPr>
        <p:spPr/>
        <p:txBody>
          <a:bodyPr>
            <a:noAutofit/>
          </a:bodyPr>
          <a:lstStyle/>
          <a:p>
            <a:pPr algn="r" rtl="1"/>
            <a:r>
              <a:rPr lang="fa-IR" sz="2800" dirty="0">
                <a:latin typeface="Lotus" panose="00000400000000000000" pitchFamily="2" charset="-78"/>
                <a:cs typeface="B Nazanin" panose="00000400000000000000" pitchFamily="2" charset="-78"/>
              </a:rPr>
              <a:t>زبان، حافظه، حلّ مسأله و فرآیند شناختی</a:t>
            </a:r>
          </a:p>
          <a:p>
            <a:pPr algn="r" rtl="1"/>
            <a:r>
              <a:rPr lang="fa-IR" sz="2800" dirty="0">
                <a:latin typeface="Lotus" panose="00000400000000000000" pitchFamily="2" charset="-78"/>
                <a:cs typeface="B Nazanin" panose="00000400000000000000" pitchFamily="2" charset="-78"/>
              </a:rPr>
              <a:t>رفتار: ترکیب و تلفیق محرکها با شناختها</a:t>
            </a:r>
          </a:p>
          <a:p>
            <a:pPr algn="r" rtl="1"/>
            <a:r>
              <a:rPr lang="fa-IR" sz="2800" dirty="0">
                <a:latin typeface="Lotus" panose="00000400000000000000" pitchFamily="2" charset="-78"/>
                <a:cs typeface="B Nazanin" panose="00000400000000000000" pitchFamily="2" charset="-78"/>
              </a:rPr>
              <a:t>یادگیری: فرآیند جهت دار، فعال و وابسته به فعالیتهای ذهنی و فکری مرتبط با دانش پیشین و ساخت شناختی فراگیر</a:t>
            </a:r>
          </a:p>
          <a:p>
            <a:pPr algn="r" rtl="1"/>
            <a:r>
              <a:rPr lang="fa-IR" sz="2800" dirty="0">
                <a:latin typeface="Lotus" panose="00000400000000000000" pitchFamily="2" charset="-78"/>
                <a:cs typeface="B Nazanin" panose="00000400000000000000" pitchFamily="2" charset="-78"/>
              </a:rPr>
              <a:t>پردازش اطلاعات: نحوه تعبیر و تفسیر جریان یادگیری و مراحل آن (قیاس با رایانه)</a:t>
            </a:r>
            <a:endParaRPr lang="en-US" sz="2800" dirty="0">
              <a:latin typeface="Lotus"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2617296653"/>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Davat" panose="00000400000000000000" pitchFamily="2" charset="-78"/>
              </a:rPr>
              <a:t>فرآیند پردازش اطلاعات</a:t>
            </a:r>
            <a:endParaRPr lang="en-US" b="1" dirty="0">
              <a:cs typeface="B Davat" panose="00000400000000000000" pitchFamily="2" charset="-78"/>
            </a:endParaRPr>
          </a:p>
        </p:txBody>
      </p:sp>
      <p:sp>
        <p:nvSpPr>
          <p:cNvPr id="3" name="Content Placeholder 2"/>
          <p:cNvSpPr>
            <a:spLocks noGrp="1"/>
          </p:cNvSpPr>
          <p:nvPr>
            <p:ph idx="1"/>
          </p:nvPr>
        </p:nvSpPr>
        <p:spPr>
          <a:xfrm>
            <a:off x="1066800" y="1752600"/>
            <a:ext cx="9524999" cy="3970469"/>
          </a:xfrm>
        </p:spPr>
        <p:txBody>
          <a:bodyPr>
            <a:normAutofit fontScale="92500"/>
          </a:bodyPr>
          <a:lstStyle/>
          <a:p>
            <a:pPr marL="514350" indent="-514350" algn="r" rtl="1">
              <a:buAutoNum type="arabicPeriod"/>
            </a:pPr>
            <a:r>
              <a:rPr lang="fa-IR" dirty="0" smtClean="0">
                <a:latin typeface="Lotus" panose="00000400000000000000" pitchFamily="2" charset="-78"/>
                <a:cs typeface="B Nazanin" panose="00000400000000000000" pitchFamily="2" charset="-78"/>
              </a:rPr>
              <a:t>توجه و ثبت در اندام حسی: ثبت حسی (به شکل صدا یا تصویر) – به مدت چند دهم ثانیه</a:t>
            </a:r>
          </a:p>
          <a:p>
            <a:pPr marL="514350" indent="-514350" algn="r" rtl="1">
              <a:buAutoNum type="arabicPeriod"/>
            </a:pPr>
            <a:r>
              <a:rPr lang="fa-IR" dirty="0" smtClean="0">
                <a:latin typeface="Lotus" panose="00000400000000000000" pitchFamily="2" charset="-78"/>
                <a:cs typeface="B Nazanin" panose="00000400000000000000" pitchFamily="2" charset="-78"/>
              </a:rPr>
              <a:t>ادراک انتخابی: درک برخی ویژگیهای خاص محرک مورد توجه و انتقال آن به سایر مراحل (کلی نگری)</a:t>
            </a:r>
          </a:p>
          <a:p>
            <a:pPr marL="514350" indent="-514350" algn="r" rtl="1">
              <a:buAutoNum type="arabicPeriod"/>
            </a:pPr>
            <a:r>
              <a:rPr lang="fa-IR" dirty="0" smtClean="0">
                <a:latin typeface="Lotus" panose="00000400000000000000" pitchFamily="2" charset="-78"/>
                <a:cs typeface="B Nazanin" panose="00000400000000000000" pitchFamily="2" charset="-78"/>
              </a:rPr>
              <a:t>حافظه کوتاه مدت (ناپایدار): ظرفیت محدود (5 تا 9 کارکتر یا قطعه اطلاعاتی) – به مدت چند ثانیه</a:t>
            </a:r>
          </a:p>
          <a:p>
            <a:pPr marL="514350" indent="-514350" algn="r" rtl="1">
              <a:buAutoNum type="arabicPeriod"/>
            </a:pPr>
            <a:r>
              <a:rPr lang="fa-IR" dirty="0" smtClean="0">
                <a:latin typeface="Lotus" panose="00000400000000000000" pitchFamily="2" charset="-78"/>
                <a:cs typeface="B Nazanin" panose="00000400000000000000" pitchFamily="2" charset="-78"/>
              </a:rPr>
              <a:t>رمزگردانی: تبدیل اطلاعات به شکل معنادار، ارتباط اطلاعات جدید با آموخته های قبلی، طبقه بندی و یافتن الگو، تجسم و ...</a:t>
            </a:r>
          </a:p>
          <a:p>
            <a:pPr marL="514350" indent="-514350" algn="r" rtl="1">
              <a:buAutoNum type="arabicPeriod"/>
            </a:pPr>
            <a:r>
              <a:rPr lang="fa-IR" dirty="0" smtClean="0">
                <a:latin typeface="Lotus" panose="00000400000000000000" pitchFamily="2" charset="-78"/>
                <a:cs typeface="B Nazanin" panose="00000400000000000000" pitchFamily="2" charset="-78"/>
              </a:rPr>
              <a:t>حافظه درازمدت (پایدار): ذخیره کردن اطلاعات- ارتباط موضوعات جدید با موضوعات پیشین- کنترل توجه و جریان فکری </a:t>
            </a:r>
          </a:p>
          <a:p>
            <a:pPr marL="514350" indent="-514350" algn="r" rtl="1">
              <a:buAutoNum type="arabicPeriod"/>
            </a:pPr>
            <a:r>
              <a:rPr lang="fa-IR" dirty="0" smtClean="0">
                <a:latin typeface="Lotus" panose="00000400000000000000" pitchFamily="2" charset="-78"/>
                <a:cs typeface="B Nazanin" panose="00000400000000000000" pitchFamily="2" charset="-78"/>
              </a:rPr>
              <a:t>بازیافت (فراخوانی):انسجام بهتر------&gt; فراخوانی ساده تر</a:t>
            </a:r>
          </a:p>
          <a:p>
            <a:pPr marL="514350" indent="-514350" algn="r" rtl="1">
              <a:buAutoNum type="arabicPeriod"/>
            </a:pPr>
            <a:r>
              <a:rPr lang="fa-IR" dirty="0" smtClean="0">
                <a:latin typeface="Lotus" panose="00000400000000000000" pitchFamily="2" charset="-78"/>
                <a:cs typeface="B Nazanin" panose="00000400000000000000" pitchFamily="2" charset="-78"/>
              </a:rPr>
              <a:t>واکنش و بازخورد: داوری و استنباط در مورد هماهنگی رفتار و واکنش نشان داده شده با انتظارات و اهداف مورد انتظار (تعمیم یا انتقال و ...)</a:t>
            </a:r>
            <a:endParaRPr lang="en-US" dirty="0">
              <a:latin typeface="Lotus"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1826416602"/>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884238"/>
          </a:xfrm>
        </p:spPr>
        <p:txBody>
          <a:bodyPr>
            <a:noAutofit/>
          </a:bodyPr>
          <a:lstStyle/>
          <a:p>
            <a:r>
              <a:rPr lang="fa-IR" sz="4400" b="1" dirty="0">
                <a:cs typeface="B Davat" panose="00000400000000000000" pitchFamily="2" charset="-78"/>
              </a:rPr>
              <a:t>کاربرد روانشناسی شناخت گرا در تدریس</a:t>
            </a:r>
            <a:br>
              <a:rPr lang="fa-IR" sz="4400" b="1" dirty="0">
                <a:cs typeface="B Davat" panose="00000400000000000000" pitchFamily="2" charset="-78"/>
              </a:rPr>
            </a:br>
            <a:endParaRPr lang="en-US" sz="4400" b="1" dirty="0">
              <a:cs typeface="B Davat" panose="00000400000000000000" pitchFamily="2" charset="-78"/>
            </a:endParaRPr>
          </a:p>
        </p:txBody>
      </p:sp>
      <p:sp>
        <p:nvSpPr>
          <p:cNvPr id="3" name="Content Placeholder 2"/>
          <p:cNvSpPr>
            <a:spLocks noGrp="1"/>
          </p:cNvSpPr>
          <p:nvPr>
            <p:ph idx="1"/>
          </p:nvPr>
        </p:nvSpPr>
        <p:spPr>
          <a:xfrm>
            <a:off x="1143001" y="1066800"/>
            <a:ext cx="9829800" cy="5334000"/>
          </a:xfrm>
        </p:spPr>
        <p:txBody>
          <a:bodyPr>
            <a:noAutofit/>
          </a:bodyPr>
          <a:lstStyle/>
          <a:p>
            <a:pPr marL="0" indent="0" algn="r" rtl="1">
              <a:buNone/>
            </a:pPr>
            <a:r>
              <a:rPr lang="fa-IR" sz="2200" b="1" dirty="0">
                <a:solidFill>
                  <a:srgbClr val="FF0000"/>
                </a:solidFill>
                <a:latin typeface="Lotus" panose="00000400000000000000" pitchFamily="2" charset="-78"/>
                <a:cs typeface="B Nazanin" panose="00000400000000000000" pitchFamily="2" charset="-78"/>
              </a:rPr>
              <a:t>سؤال</a:t>
            </a:r>
            <a:r>
              <a:rPr lang="fa-IR" sz="2200" dirty="0">
                <a:latin typeface="Lotus" panose="00000400000000000000" pitchFamily="2" charset="-78"/>
                <a:cs typeface="B Nazanin" panose="00000400000000000000" pitchFamily="2" charset="-78"/>
              </a:rPr>
              <a:t>: کاربرد روانشناسی شناخت گرا در تدریس چیست؟</a:t>
            </a:r>
          </a:p>
          <a:p>
            <a:pPr marL="0" indent="0" algn="r" rtl="1">
              <a:buNone/>
            </a:pPr>
            <a:r>
              <a:rPr lang="fa-IR" sz="2200" b="1" dirty="0">
                <a:latin typeface="Lotus" panose="00000400000000000000" pitchFamily="2" charset="-78"/>
                <a:cs typeface="B Nazanin" panose="00000400000000000000" pitchFamily="2" charset="-78"/>
              </a:rPr>
              <a:t>مراحل تدریس از دیدگاه گانیه و بریگز</a:t>
            </a:r>
          </a:p>
          <a:p>
            <a:pPr marL="514350" indent="-514350" algn="r" rtl="1">
              <a:buAutoNum type="arabicPeriod"/>
            </a:pPr>
            <a:r>
              <a:rPr lang="fa-IR" sz="2200" dirty="0">
                <a:latin typeface="Lotus" panose="00000400000000000000" pitchFamily="2" charset="-78"/>
                <a:cs typeface="B Nazanin" panose="00000400000000000000" pitchFamily="2" charset="-78"/>
              </a:rPr>
              <a:t>ایجاد انگیزه: ارایه کلیات با ارتباط با دانش قبلی، سوالات برانگیزنده، انجام آزمایش با نتایج غیر مترقبه، کاربرد در زندگی، نحوه کشف، وقایع تاریخی مرتبط و ...</a:t>
            </a:r>
          </a:p>
          <a:p>
            <a:pPr marL="514350" indent="-514350" algn="r" rtl="1">
              <a:buAutoNum type="arabicPeriod"/>
            </a:pPr>
            <a:r>
              <a:rPr lang="fa-IR" sz="2200" dirty="0">
                <a:latin typeface="Lotus" panose="00000400000000000000" pitchFamily="2" charset="-78"/>
                <a:cs typeface="B Nazanin" panose="00000400000000000000" pitchFamily="2" charset="-78"/>
              </a:rPr>
              <a:t>اندریافت (توجه): بیان اهداف، سازمان دادن مطالب، حفظ توجه از ابتدا تا انتهای تدریس</a:t>
            </a:r>
          </a:p>
          <a:p>
            <a:pPr marL="514350" indent="-514350" algn="r" rtl="1">
              <a:buAutoNum type="arabicPeriod"/>
            </a:pPr>
            <a:r>
              <a:rPr lang="fa-IR" sz="2200" dirty="0">
                <a:latin typeface="Lotus" panose="00000400000000000000" pitchFamily="2" charset="-78"/>
                <a:cs typeface="B Nazanin" panose="00000400000000000000" pitchFamily="2" charset="-78"/>
              </a:rPr>
              <a:t>اخذ: کمک به فرآیند رمزگردانی با ارایه مثال، ارتباط با آموخته های قبلی، خلاصه مطالب و ...</a:t>
            </a:r>
          </a:p>
          <a:p>
            <a:pPr marL="514350" indent="-514350" algn="r" rtl="1">
              <a:buAutoNum type="arabicPeriod"/>
            </a:pPr>
            <a:r>
              <a:rPr lang="fa-IR" sz="2200" dirty="0">
                <a:latin typeface="Lotus" panose="00000400000000000000" pitchFamily="2" charset="-78"/>
                <a:cs typeface="B Nazanin" panose="00000400000000000000" pitchFamily="2" charset="-78"/>
              </a:rPr>
              <a:t>نگهداری: بیشتر عامل درونی است ولی معلم میتواند با اجتناب از ارایه مطالب خیلی مشابه و .. از تداخل جلوگیری کند.</a:t>
            </a:r>
          </a:p>
          <a:p>
            <a:pPr marL="514350" indent="-514350" algn="r" rtl="1">
              <a:buAutoNum type="arabicPeriod"/>
            </a:pPr>
            <a:r>
              <a:rPr lang="fa-IR" sz="2200" dirty="0">
                <a:latin typeface="Lotus" panose="00000400000000000000" pitchFamily="2" charset="-78"/>
                <a:cs typeface="B Nazanin" panose="00000400000000000000" pitchFamily="2" charset="-78"/>
              </a:rPr>
              <a:t>فراخوان: مرور مطالب، پرسش و پاسخ، ارایه مطالب به صورت سلسله مراتبی، خلاصه کردن مطالب و ...</a:t>
            </a:r>
          </a:p>
          <a:p>
            <a:pPr marL="514350" indent="-514350" algn="r" rtl="1">
              <a:buAutoNum type="arabicPeriod"/>
            </a:pPr>
            <a:r>
              <a:rPr lang="fa-IR" sz="2200" dirty="0">
                <a:latin typeface="Lotus" panose="00000400000000000000" pitchFamily="2" charset="-78"/>
                <a:cs typeface="B Nazanin" panose="00000400000000000000" pitchFamily="2" charset="-78"/>
              </a:rPr>
              <a:t>تعمیم: رشد قدرت تفکر و استدلال، حل مسأله، مکاشفه، پیش سازماندهنده، مباحثه و ...</a:t>
            </a:r>
          </a:p>
          <a:p>
            <a:pPr marL="514350" indent="-514350" algn="r" rtl="1">
              <a:buAutoNum type="arabicPeriod"/>
            </a:pPr>
            <a:r>
              <a:rPr lang="fa-IR" sz="2200" dirty="0">
                <a:latin typeface="Lotus" panose="00000400000000000000" pitchFamily="2" charset="-78"/>
                <a:cs typeface="B Nazanin" panose="00000400000000000000" pitchFamily="2" charset="-78"/>
              </a:rPr>
              <a:t>عمل و عملکرد: ارزیابی با فاصله زمانی از تدریس، ارایه تکالیف، آزمایش و ...</a:t>
            </a:r>
          </a:p>
          <a:p>
            <a:pPr marL="514350" indent="-514350" algn="r" rtl="1">
              <a:buAutoNum type="arabicPeriod"/>
            </a:pPr>
            <a:r>
              <a:rPr lang="fa-IR" sz="2200" dirty="0">
                <a:latin typeface="Lotus" panose="00000400000000000000" pitchFamily="2" charset="-78"/>
                <a:cs typeface="B Nazanin" panose="00000400000000000000" pitchFamily="2" charset="-78"/>
              </a:rPr>
              <a:t>بازخورد و تقویت: مثبت و منفی، اشارات کلامی و غیر کلامی، نوشتن بازخورد در برگه امتحان یا تکالیف دانش آموز</a:t>
            </a:r>
          </a:p>
        </p:txBody>
      </p:sp>
    </p:spTree>
    <p:extLst>
      <p:ext uri="{BB962C8B-B14F-4D97-AF65-F5344CB8AC3E}">
        <p14:creationId xmlns:p14="http://schemas.microsoft.com/office/powerpoint/2010/main" val="2471112373"/>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smtClean="0">
                <a:cs typeface="B Davat" panose="00000400000000000000" pitchFamily="2" charset="-78"/>
              </a:rPr>
              <a:t>انواع یادگیری از دیدگاه گانیه</a:t>
            </a:r>
            <a:endParaRPr lang="en-US" b="1" dirty="0">
              <a:cs typeface="B Davat"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pPr marL="514350" indent="-514350" algn="r" rtl="1">
              <a:buAutoNum type="arabicPeriod"/>
            </a:pPr>
            <a:r>
              <a:rPr lang="fa-IR" dirty="0" smtClean="0">
                <a:latin typeface="Lotus" panose="00000400000000000000" pitchFamily="2" charset="-78"/>
                <a:cs typeface="B Nazanin" panose="00000400000000000000" pitchFamily="2" charset="-78"/>
              </a:rPr>
              <a:t>یادگیری زنجیره ای: یک سلسله از واکنشهای فرد باهم هماهنگ می شوند، ارتباط می یابند و زنجیره ای را بوجود می آورند (مهارتی یا کلامی): شنا کردن، بریدن، جمله سازی و ...</a:t>
            </a:r>
          </a:p>
          <a:p>
            <a:pPr marL="514350" indent="-514350" algn="r" rtl="1">
              <a:buAutoNum type="arabicPeriod"/>
            </a:pPr>
            <a:r>
              <a:rPr lang="fa-IR" dirty="0" smtClean="0">
                <a:latin typeface="Lotus" panose="00000400000000000000" pitchFamily="2" charset="-78"/>
                <a:cs typeface="B Nazanin" panose="00000400000000000000" pitchFamily="2" charset="-78"/>
              </a:rPr>
              <a:t>یادگیری تمیز دادن: سلسله رفتارهایی که یادگیرنده را قادر به قایل شدن تفاوت یا شباهت بین دو یا چند محرک می سازد. </a:t>
            </a:r>
            <a:endParaRPr lang="fa-IR" dirty="0">
              <a:latin typeface="Lotus" panose="00000400000000000000" pitchFamily="2" charset="-78"/>
              <a:cs typeface="B Nazanin" panose="00000400000000000000" pitchFamily="2" charset="-78"/>
            </a:endParaRPr>
          </a:p>
          <a:p>
            <a:pPr marL="514350" indent="-514350" algn="r" rtl="1">
              <a:buAutoNum type="arabicPeriod"/>
            </a:pPr>
            <a:r>
              <a:rPr lang="fa-IR" dirty="0" smtClean="0">
                <a:latin typeface="Lotus" panose="00000400000000000000" pitchFamily="2" charset="-78"/>
                <a:cs typeface="B Nazanin" panose="00000400000000000000" pitchFamily="2" charset="-78"/>
              </a:rPr>
              <a:t>یادگیری مفاهیم واقعی: تعریف مجموعه ای از اشیا یا پدیده ها و جریانات بر اساس عناصر مشترک، طبقه بندی</a:t>
            </a:r>
          </a:p>
          <a:p>
            <a:pPr marL="514350" indent="-514350" algn="r" rtl="1">
              <a:buAutoNum type="arabicPeriod"/>
            </a:pPr>
            <a:r>
              <a:rPr lang="fa-IR" dirty="0" smtClean="0">
                <a:latin typeface="Lotus" panose="00000400000000000000" pitchFamily="2" charset="-78"/>
                <a:cs typeface="B Nazanin" panose="00000400000000000000" pitchFamily="2" charset="-78"/>
              </a:rPr>
              <a:t>مفاهیم تعریفی: یادگیری مفهوم با تعریف، ویژگیهای بارز قابل مشاهده نیست؛ دوست، دانش و ... </a:t>
            </a:r>
            <a:r>
              <a:rPr lang="fa-IR" dirty="0">
                <a:latin typeface="Lotus" panose="00000400000000000000" pitchFamily="2" charset="-78"/>
                <a:cs typeface="B Nazanin" panose="00000400000000000000" pitchFamily="2" charset="-78"/>
              </a:rPr>
              <a:t> </a:t>
            </a:r>
            <a:r>
              <a:rPr lang="fa-IR" dirty="0" smtClean="0">
                <a:latin typeface="Lotus" panose="00000400000000000000" pitchFamily="2" charset="-78"/>
                <a:cs typeface="B Nazanin" panose="00000400000000000000" pitchFamily="2" charset="-78"/>
              </a:rPr>
              <a:t>(انتزاعی بودن)</a:t>
            </a:r>
          </a:p>
          <a:p>
            <a:pPr marL="514350" indent="-514350" algn="r" rtl="1">
              <a:buAutoNum type="arabicPeriod"/>
            </a:pPr>
            <a:r>
              <a:rPr lang="fa-IR" dirty="0" smtClean="0">
                <a:latin typeface="Lotus" panose="00000400000000000000" pitchFamily="2" charset="-78"/>
                <a:cs typeface="B Nazanin" panose="00000400000000000000" pitchFamily="2" charset="-78"/>
              </a:rPr>
              <a:t>اصول و قواعد: ارتباط منظم بین دو یا چند مفهوم، توضیح و پیش بینی پدیده ها: آب در اثر حرارت تبخیر می شود</a:t>
            </a:r>
          </a:p>
          <a:p>
            <a:pPr marL="514350" indent="-514350" algn="r" rtl="1">
              <a:buAutoNum type="arabicPeriod"/>
            </a:pPr>
            <a:r>
              <a:rPr lang="fa-IR" dirty="0" smtClean="0">
                <a:latin typeface="Lotus" panose="00000400000000000000" pitchFamily="2" charset="-78"/>
                <a:cs typeface="B Nazanin" panose="00000400000000000000" pitchFamily="2" charset="-78"/>
              </a:rPr>
              <a:t>حل مسأله و قواعد عالی (سطح بالا): ایجاد ارتباط بین دو یا چند اصل برای حلّ یک مشکل یا کاربرد در موقعیت های جدید.</a:t>
            </a:r>
            <a:endParaRPr lang="en-US" dirty="0">
              <a:latin typeface="Lotus"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1607497911"/>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8229600" cy="1143000"/>
          </a:xfrm>
        </p:spPr>
        <p:txBody>
          <a:bodyPr>
            <a:normAutofit/>
          </a:bodyPr>
          <a:lstStyle/>
          <a:p>
            <a:r>
              <a:rPr lang="fa-IR" b="1" dirty="0" smtClean="0">
                <a:cs typeface="B Davat" panose="00000400000000000000" pitchFamily="2" charset="-78"/>
              </a:rPr>
              <a:t>نظریه پیش سازماندهنده آزوبل</a:t>
            </a:r>
            <a:endParaRPr lang="en-US" b="1" dirty="0">
              <a:cs typeface="B Davat" panose="000004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latin typeface="Lotus" panose="00000400000000000000" pitchFamily="2" charset="-78"/>
                <a:cs typeface="B Nazanin" panose="00000400000000000000" pitchFamily="2" charset="-78"/>
              </a:rPr>
              <a:t>یادگیری کلامی: دریافت اطلاعات به شکل کلامی یا گفتاری</a:t>
            </a:r>
          </a:p>
          <a:p>
            <a:pPr algn="r" rtl="1"/>
            <a:r>
              <a:rPr lang="fa-IR" dirty="0" smtClean="0">
                <a:latin typeface="Lotus" panose="00000400000000000000" pitchFamily="2" charset="-78"/>
                <a:cs typeface="B Nazanin" panose="00000400000000000000" pitchFamily="2" charset="-78"/>
              </a:rPr>
              <a:t>ساختار شناختی: مفاهیمی کم و بیش پایدار که در ذهن از کل به جزء سازمان یافته اند؛ عمومی به تخصصی.</a:t>
            </a:r>
          </a:p>
          <a:p>
            <a:pPr algn="r" rtl="1"/>
            <a:r>
              <a:rPr lang="fa-IR" dirty="0" smtClean="0">
                <a:latin typeface="Lotus" panose="00000400000000000000" pitchFamily="2" charset="-78"/>
                <a:cs typeface="B Nazanin" panose="00000400000000000000" pitchFamily="2" charset="-78"/>
              </a:rPr>
              <a:t>انواع یادگیری: معنی دار و طوطی وار</a:t>
            </a:r>
          </a:p>
          <a:p>
            <a:pPr algn="r" rtl="1"/>
            <a:r>
              <a:rPr lang="fa-IR" dirty="0" smtClean="0">
                <a:latin typeface="Lotus" panose="00000400000000000000" pitchFamily="2" charset="-78"/>
                <a:cs typeface="B Nazanin" panose="00000400000000000000" pitchFamily="2" charset="-78"/>
              </a:rPr>
              <a:t>پیش سازمان دهنده ها: توضیحی و مقایسه ای</a:t>
            </a:r>
          </a:p>
          <a:p>
            <a:pPr algn="r" rtl="1"/>
            <a:r>
              <a:rPr lang="fa-IR" dirty="0" smtClean="0">
                <a:latin typeface="Lotus" panose="00000400000000000000" pitchFamily="2" charset="-78"/>
                <a:cs typeface="B Nazanin" panose="00000400000000000000" pitchFamily="2" charset="-78"/>
              </a:rPr>
              <a:t>مزایا: توجه به آمادگی فراگیران، اهمیت الگوی کل به جزء، ساده بودن و هماهنگی با نتایج پژوهشی، برانگیختن کنجکاوی.</a:t>
            </a:r>
            <a:endParaRPr lang="en-US" dirty="0">
              <a:latin typeface="Lotus"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2095045154"/>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Davat" panose="00000400000000000000" pitchFamily="2" charset="-78"/>
              </a:rPr>
              <a:t>یادگیری مکاشفه ای برونر</a:t>
            </a:r>
            <a:endParaRPr lang="en-US" b="1" dirty="0">
              <a:cs typeface="B Davat" panose="000004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latin typeface="Lotus" panose="00000400000000000000" pitchFamily="2" charset="-78"/>
                <a:cs typeface="B Nazanin" panose="00000400000000000000" pitchFamily="2" charset="-78"/>
              </a:rPr>
              <a:t>دو حالت: اکتشافی هدایت شده و اکتشافی خودکار (مستقل)</a:t>
            </a:r>
          </a:p>
          <a:p>
            <a:pPr algn="r" rtl="1"/>
            <a:r>
              <a:rPr lang="fa-IR" dirty="0" smtClean="0">
                <a:latin typeface="Lotus" panose="00000400000000000000" pitchFamily="2" charset="-78"/>
                <a:cs typeface="B Nazanin" panose="00000400000000000000" pitchFamily="2" charset="-78"/>
              </a:rPr>
              <a:t>یافتن روشها و جریان کار از سوی فراگیران</a:t>
            </a:r>
          </a:p>
          <a:p>
            <a:pPr algn="r" rtl="1"/>
            <a:r>
              <a:rPr lang="fa-IR" dirty="0" smtClean="0">
                <a:latin typeface="Lotus" panose="00000400000000000000" pitchFamily="2" charset="-78"/>
                <a:cs typeface="B Nazanin" panose="00000400000000000000" pitchFamily="2" charset="-78"/>
              </a:rPr>
              <a:t>موقعیت مسأله یا بهت زدگی و عدم تعادل</a:t>
            </a:r>
          </a:p>
          <a:p>
            <a:pPr algn="r" rtl="1"/>
            <a:r>
              <a:rPr lang="fa-IR" dirty="0" smtClean="0">
                <a:latin typeface="Lotus" panose="00000400000000000000" pitchFamily="2" charset="-78"/>
                <a:cs typeface="B Nazanin" panose="00000400000000000000" pitchFamily="2" charset="-78"/>
              </a:rPr>
              <a:t>آشنایی با اصول کشف و استفاده از آنها در موقعیت های واقعی و عملی</a:t>
            </a:r>
          </a:p>
          <a:p>
            <a:pPr algn="r" rtl="1"/>
            <a:r>
              <a:rPr lang="fa-IR" dirty="0" smtClean="0">
                <a:latin typeface="Lotus" panose="00000400000000000000" pitchFamily="2" charset="-78"/>
                <a:cs typeface="B Nazanin" panose="00000400000000000000" pitchFamily="2" charset="-78"/>
              </a:rPr>
              <a:t>افزایش قوه تفکر و قدرت حل مسأله، ایجاد الگو و طبقه بندی و ساختن مفهوم</a:t>
            </a:r>
          </a:p>
          <a:p>
            <a:pPr algn="r" rtl="1"/>
            <a:r>
              <a:rPr lang="fa-IR" dirty="0" smtClean="0">
                <a:latin typeface="Lotus" panose="00000400000000000000" pitchFamily="2" charset="-78"/>
                <a:cs typeface="B Nazanin" panose="00000400000000000000" pitchFamily="2" charset="-78"/>
              </a:rPr>
              <a:t>فعال بودن دانش آموزان و تسهیل فرآیند پردازش اطلاعات</a:t>
            </a:r>
            <a:endParaRPr lang="en-US" dirty="0">
              <a:latin typeface="Lotus"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1707892374"/>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Davat" panose="00000400000000000000" pitchFamily="2" charset="-78"/>
              </a:rPr>
              <a:t>انسان گرایان</a:t>
            </a:r>
            <a:endParaRPr lang="en-US" b="1" dirty="0">
              <a:cs typeface="B Davat"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3600" dirty="0">
                <a:latin typeface="Lotus" panose="00000400000000000000" pitchFamily="2" charset="-78"/>
                <a:cs typeface="B Nazanin" panose="00000400000000000000" pitchFamily="2" charset="-78"/>
              </a:rPr>
              <a:t>راجرز و مازلو </a:t>
            </a:r>
          </a:p>
          <a:p>
            <a:pPr algn="r" rtl="1"/>
            <a:r>
              <a:rPr lang="fa-IR" sz="3600" dirty="0">
                <a:latin typeface="Lotus" panose="00000400000000000000" pitchFamily="2" charset="-78"/>
                <a:cs typeface="B Nazanin" panose="00000400000000000000" pitchFamily="2" charset="-78"/>
              </a:rPr>
              <a:t>مطالعه رفتار انسان از دید خود او و درباره عمل انجام یافته</a:t>
            </a:r>
          </a:p>
          <a:p>
            <a:pPr algn="r" rtl="1"/>
            <a:r>
              <a:rPr lang="fa-IR" sz="3600" dirty="0">
                <a:latin typeface="Lotus" panose="00000400000000000000" pitchFamily="2" charset="-78"/>
                <a:cs typeface="B Nazanin" panose="00000400000000000000" pitchFamily="2" charset="-78"/>
              </a:rPr>
              <a:t>فرد، خودپنداره، خودشکوفایی، رشد احساسی، مسئولیت فردی.</a:t>
            </a:r>
          </a:p>
        </p:txBody>
      </p:sp>
    </p:spTree>
    <p:extLst>
      <p:ext uri="{BB962C8B-B14F-4D97-AF65-F5344CB8AC3E}">
        <p14:creationId xmlns:p14="http://schemas.microsoft.com/office/powerpoint/2010/main" val="2059161780"/>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a:cs typeface="B Davat" panose="00000400000000000000" pitchFamily="2" charset="-78"/>
              </a:rPr>
              <a:t> کاربرد انسان گرایی در تدریس از دیدگاه راجرز</a:t>
            </a:r>
            <a:endParaRPr lang="en-US" sz="3600" b="1" dirty="0">
              <a:cs typeface="B Davat" panose="00000400000000000000" pitchFamily="2" charset="-78"/>
            </a:endParaRPr>
          </a:p>
        </p:txBody>
      </p:sp>
      <p:sp>
        <p:nvSpPr>
          <p:cNvPr id="3" name="Content Placeholder 2"/>
          <p:cNvSpPr>
            <a:spLocks noGrp="1"/>
          </p:cNvSpPr>
          <p:nvPr>
            <p:ph idx="1"/>
          </p:nvPr>
        </p:nvSpPr>
        <p:spPr/>
        <p:txBody>
          <a:bodyPr>
            <a:normAutofit/>
          </a:bodyPr>
          <a:lstStyle/>
          <a:p>
            <a:pPr marL="514350" indent="-514350" algn="r" rtl="1">
              <a:buAutoNum type="arabicPeriod"/>
            </a:pPr>
            <a:r>
              <a:rPr lang="fa-IR" dirty="0" smtClean="0">
                <a:latin typeface="Lotus" panose="00000400000000000000" pitchFamily="2" charset="-78"/>
                <a:cs typeface="B Nazanin" panose="00000400000000000000" pitchFamily="2" charset="-78"/>
              </a:rPr>
              <a:t>انسان </a:t>
            </a:r>
            <a:r>
              <a:rPr lang="fa-IR" dirty="0">
                <a:latin typeface="Lotus" panose="00000400000000000000" pitchFamily="2" charset="-78"/>
                <a:cs typeface="B Nazanin" panose="00000400000000000000" pitchFamily="2" charset="-78"/>
              </a:rPr>
              <a:t>موجودی است کنجکاو و دارای عامل بالقوه طبیعی برای </a:t>
            </a:r>
            <a:r>
              <a:rPr lang="fa-IR" dirty="0" smtClean="0">
                <a:latin typeface="Lotus" panose="00000400000000000000" pitchFamily="2" charset="-78"/>
                <a:cs typeface="B Nazanin" panose="00000400000000000000" pitchFamily="2" charset="-78"/>
              </a:rPr>
              <a:t>یادگیری</a:t>
            </a:r>
          </a:p>
          <a:p>
            <a:pPr marL="514350" indent="-514350" algn="r" rtl="1">
              <a:buAutoNum type="arabicPeriod"/>
            </a:pPr>
            <a:r>
              <a:rPr lang="fa-IR" dirty="0" smtClean="0">
                <a:latin typeface="Lotus" panose="00000400000000000000" pitchFamily="2" charset="-78"/>
                <a:cs typeface="B Nazanin" panose="00000400000000000000" pitchFamily="2" charset="-78"/>
              </a:rPr>
              <a:t>یادگیری معنادار کاملاً وابسته به نیاز و علاقه یادگیرنده است</a:t>
            </a:r>
          </a:p>
          <a:p>
            <a:pPr marL="514350" indent="-514350" algn="r" rtl="1">
              <a:buAutoNum type="arabicPeriod"/>
            </a:pPr>
            <a:r>
              <a:rPr lang="fa-IR" dirty="0" smtClean="0">
                <a:latin typeface="Lotus" panose="00000400000000000000" pitchFamily="2" charset="-78"/>
                <a:cs typeface="B Nazanin" panose="00000400000000000000" pitchFamily="2" charset="-78"/>
              </a:rPr>
              <a:t>احساس آرامش و امنیت برای تسهیل یادگیری ضرورت دارد</a:t>
            </a:r>
          </a:p>
          <a:p>
            <a:pPr marL="514350" indent="-514350" algn="r" rtl="1">
              <a:buAutoNum type="arabicPeriod"/>
            </a:pPr>
            <a:r>
              <a:rPr lang="fa-IR" dirty="0" smtClean="0">
                <a:latin typeface="Lotus" panose="00000400000000000000" pitchFamily="2" charset="-78"/>
                <a:cs typeface="B Nazanin" panose="00000400000000000000" pitchFamily="2" charset="-78"/>
              </a:rPr>
              <a:t>کلّ وجود فرد در یادگیری حایز اهمیت است و نه فقط ادراک و ساختار شناختی</a:t>
            </a:r>
          </a:p>
          <a:p>
            <a:pPr marL="514350" indent="-514350" algn="r" rtl="1">
              <a:buAutoNum type="arabicPeriod"/>
            </a:pPr>
            <a:r>
              <a:rPr lang="fa-IR" dirty="0" smtClean="0">
                <a:latin typeface="Lotus" panose="00000400000000000000" pitchFamily="2" charset="-78"/>
                <a:cs typeface="B Nazanin" panose="00000400000000000000" pitchFamily="2" charset="-78"/>
              </a:rPr>
              <a:t>احساس مسئولیت فراگیر نسبت به یادگیری و اسناد صحیح در یادگیری مهم است</a:t>
            </a:r>
          </a:p>
          <a:p>
            <a:pPr marL="514350" indent="-514350" algn="r" rtl="1">
              <a:buAutoNum type="arabicPeriod"/>
            </a:pPr>
            <a:r>
              <a:rPr lang="fa-IR" dirty="0" smtClean="0">
                <a:latin typeface="Lotus" panose="00000400000000000000" pitchFamily="2" charset="-78"/>
                <a:cs typeface="B Nazanin" panose="00000400000000000000" pitchFamily="2" charset="-78"/>
              </a:rPr>
              <a:t>خود انتقادی و خود ارزشیابی مهم تر از پاداش و تنبیه بیرونی است</a:t>
            </a:r>
          </a:p>
          <a:p>
            <a:pPr marL="0" indent="0" algn="r" rtl="1">
              <a:buNone/>
            </a:pPr>
            <a:endParaRPr lang="fa-IR" dirty="0">
              <a:latin typeface="Lotus"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324825698"/>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smtClean="0">
                <a:cs typeface="B Davat" panose="00000400000000000000" pitchFamily="2" charset="-78"/>
              </a:rPr>
              <a:t>کاربردهای عملی روانشناسی انسان گرا در تدریس</a:t>
            </a:r>
            <a:endParaRPr lang="en-US" b="1" dirty="0">
              <a:cs typeface="B Davat" panose="00000400000000000000" pitchFamily="2" charset="-78"/>
            </a:endParaRPr>
          </a:p>
        </p:txBody>
      </p:sp>
      <p:sp>
        <p:nvSpPr>
          <p:cNvPr id="3" name="Content Placeholder 2"/>
          <p:cNvSpPr>
            <a:spLocks noGrp="1"/>
          </p:cNvSpPr>
          <p:nvPr>
            <p:ph idx="1"/>
          </p:nvPr>
        </p:nvSpPr>
        <p:spPr/>
        <p:txBody>
          <a:bodyPr>
            <a:normAutofit/>
          </a:bodyPr>
          <a:lstStyle/>
          <a:p>
            <a:pPr marL="514350" indent="-514350" algn="r" rtl="1">
              <a:buAutoNum type="arabicPeriod"/>
            </a:pPr>
            <a:r>
              <a:rPr lang="fa-IR" dirty="0" smtClean="0">
                <a:latin typeface="Lotus" panose="00000400000000000000" pitchFamily="2" charset="-78"/>
                <a:cs typeface="B Nazanin" panose="00000400000000000000" pitchFamily="2" charset="-78"/>
              </a:rPr>
              <a:t>آزادی فراگیران در انتخاب موضوعات درسی</a:t>
            </a:r>
          </a:p>
          <a:p>
            <a:pPr marL="514350" indent="-514350" algn="r" rtl="1">
              <a:buAutoNum type="arabicPeriod"/>
            </a:pPr>
            <a:r>
              <a:rPr lang="fa-IR" dirty="0" smtClean="0">
                <a:latin typeface="Lotus" panose="00000400000000000000" pitchFamily="2" charset="-78"/>
                <a:cs typeface="B Nazanin" panose="00000400000000000000" pitchFamily="2" charset="-78"/>
              </a:rPr>
              <a:t>کمک به خویشتن سازی، رشد خود پنداره و اعتماد به نفس به عنوان اهداف اصلی تدریس</a:t>
            </a:r>
          </a:p>
          <a:p>
            <a:pPr marL="514350" indent="-514350" algn="r" rtl="1">
              <a:buAutoNum type="arabicPeriod"/>
            </a:pPr>
            <a:r>
              <a:rPr lang="fa-IR" dirty="0" smtClean="0">
                <a:latin typeface="Lotus" panose="00000400000000000000" pitchFamily="2" charset="-78"/>
                <a:cs typeface="B Nazanin" panose="00000400000000000000" pitchFamily="2" charset="-78"/>
              </a:rPr>
              <a:t>معلم به عنوان تسهیل کننده محیط و الگوی روابط انسانی (صداقت، همدلی و ارزش به احساسات فراگیران)</a:t>
            </a:r>
          </a:p>
          <a:p>
            <a:pPr marL="514350" indent="-514350" algn="r" rtl="1">
              <a:buAutoNum type="arabicPeriod"/>
            </a:pPr>
            <a:r>
              <a:rPr lang="fa-IR" dirty="0" smtClean="0">
                <a:latin typeface="Lotus" panose="00000400000000000000" pitchFamily="2" charset="-78"/>
                <a:cs typeface="B Nazanin" panose="00000400000000000000" pitchFamily="2" charset="-78"/>
              </a:rPr>
              <a:t>ارزشیابی بر اساس پیشرفت فردی و عقد قراردادهای یادگیری با فراگیران</a:t>
            </a:r>
          </a:p>
          <a:p>
            <a:pPr marL="514350" indent="-514350" algn="r" rtl="1">
              <a:buAutoNum type="arabicPeriod"/>
            </a:pPr>
            <a:r>
              <a:rPr lang="fa-IR" dirty="0" smtClean="0">
                <a:latin typeface="Lotus" panose="00000400000000000000" pitchFamily="2" charset="-78"/>
                <a:cs typeface="B Nazanin" panose="00000400000000000000" pitchFamily="2" charset="-78"/>
              </a:rPr>
              <a:t>توجه به نیازهای اساسی، احساسات و نگرشها، هویت فردی و ...</a:t>
            </a:r>
          </a:p>
        </p:txBody>
      </p:sp>
    </p:spTree>
    <p:extLst>
      <p:ext uri="{BB962C8B-B14F-4D97-AF65-F5344CB8AC3E}">
        <p14:creationId xmlns:p14="http://schemas.microsoft.com/office/powerpoint/2010/main" val="3819770903"/>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cs typeface="B Nazanin" panose="00000400000000000000" pitchFamily="2" charset="-78"/>
              </a:rPr>
              <a:t>سؤالات جلسه اول</a:t>
            </a:r>
            <a:endParaRPr lang="en-US" sz="36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2800" dirty="0" smtClean="0">
                <a:cs typeface="B Nazanin" panose="00000400000000000000" pitchFamily="2" charset="-78"/>
              </a:rPr>
              <a:t>1- چرا درک مفهوم تدریس اهمیت دارد؟</a:t>
            </a:r>
          </a:p>
          <a:p>
            <a:pPr algn="r" rtl="1"/>
            <a:r>
              <a:rPr lang="fa-IR" sz="2800" dirty="0" smtClean="0">
                <a:cs typeface="B Nazanin" panose="00000400000000000000" pitchFamily="2" charset="-78"/>
              </a:rPr>
              <a:t>2- رابطه تدریس و یادگیری چگونه است؟</a:t>
            </a:r>
          </a:p>
          <a:p>
            <a:pPr algn="r" rtl="1"/>
            <a:r>
              <a:rPr lang="fa-IR" sz="2800" dirty="0" smtClean="0">
                <a:cs typeface="B Nazanin" panose="00000400000000000000" pitchFamily="2" charset="-78"/>
              </a:rPr>
              <a:t>3- تفاوت تدریس، آموزش و پرورش چیست؟</a:t>
            </a:r>
          </a:p>
          <a:p>
            <a:pPr algn="r" rtl="1"/>
            <a:r>
              <a:rPr lang="fa-IR" sz="2800" dirty="0" smtClean="0">
                <a:cs typeface="B Nazanin" panose="00000400000000000000" pitchFamily="2" charset="-78"/>
              </a:rPr>
              <a:t>4- اعمال و وظایف معلم کدام اند؟</a:t>
            </a:r>
          </a:p>
          <a:p>
            <a:pPr algn="r" rtl="1"/>
            <a:r>
              <a:rPr lang="fa-IR" sz="2800" dirty="0" smtClean="0">
                <a:cs typeface="B Nazanin" panose="00000400000000000000" pitchFamily="2" charset="-78"/>
              </a:rPr>
              <a:t>5- تفکر چیست؟ چطور می توان آن را تدریس کرد یا آموزش داد؟</a:t>
            </a:r>
          </a:p>
          <a:p>
            <a:pPr algn="r" rtl="1"/>
            <a:r>
              <a:rPr lang="fa-IR" sz="2800" dirty="0" smtClean="0">
                <a:cs typeface="B Nazanin" panose="00000400000000000000" pitchFamily="2" charset="-78"/>
              </a:rPr>
              <a:t>6- مهارتهای شناختی و فراشناختی کدام اند؟</a:t>
            </a:r>
          </a:p>
          <a:p>
            <a:pPr algn="r" rtl="1"/>
            <a:r>
              <a:rPr lang="fa-IR" sz="2800" dirty="0" smtClean="0">
                <a:cs typeface="B Nazanin" panose="00000400000000000000" pitchFamily="2" charset="-78"/>
              </a:rPr>
              <a:t>7- تدریس علم است یا هنر؟</a:t>
            </a:r>
            <a:endParaRPr lang="en-US" sz="2800" dirty="0">
              <a:cs typeface="B Nazanin" panose="00000400000000000000" pitchFamily="2" charset="-78"/>
            </a:endParaRPr>
          </a:p>
        </p:txBody>
      </p:sp>
    </p:spTree>
    <p:extLst>
      <p:ext uri="{BB962C8B-B14F-4D97-AF65-F5344CB8AC3E}">
        <p14:creationId xmlns:p14="http://schemas.microsoft.com/office/powerpoint/2010/main" val="1917941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400" b="1" dirty="0">
                <a:cs typeface="B Davat" panose="00000400000000000000" pitchFamily="2" charset="-78"/>
              </a:rPr>
              <a:t>تکلیف جلسه آینده</a:t>
            </a:r>
            <a:endParaRPr lang="en-US" sz="4400" b="1" dirty="0">
              <a:cs typeface="B Davat" panose="00000400000000000000" pitchFamily="2" charset="-78"/>
            </a:endParaRPr>
          </a:p>
        </p:txBody>
      </p:sp>
      <p:sp>
        <p:nvSpPr>
          <p:cNvPr id="3" name="Content Placeholder 2"/>
          <p:cNvSpPr>
            <a:spLocks noGrp="1"/>
          </p:cNvSpPr>
          <p:nvPr>
            <p:ph idx="1"/>
          </p:nvPr>
        </p:nvSpPr>
        <p:spPr/>
        <p:txBody>
          <a:bodyPr>
            <a:noAutofit/>
          </a:bodyPr>
          <a:lstStyle/>
          <a:p>
            <a:pPr marL="0" indent="0" algn="ctr" rtl="1">
              <a:buNone/>
            </a:pPr>
            <a:endParaRPr lang="fa-IR" sz="4800" b="1" dirty="0">
              <a:cs typeface="B Davat" panose="00000400000000000000" pitchFamily="2" charset="-78"/>
            </a:endParaRPr>
          </a:p>
          <a:p>
            <a:pPr marL="0" indent="0" algn="ctr" rtl="1">
              <a:buNone/>
            </a:pPr>
            <a:endParaRPr lang="fa-IR" sz="4800" b="1" dirty="0">
              <a:cs typeface="B Davat" panose="00000400000000000000" pitchFamily="2" charset="-78"/>
            </a:endParaRPr>
          </a:p>
          <a:p>
            <a:pPr marL="0" indent="0" algn="ctr" rtl="1">
              <a:buNone/>
            </a:pPr>
            <a:r>
              <a:rPr lang="fa-IR" sz="4800" b="1" dirty="0">
                <a:cs typeface="B Davat" panose="00000400000000000000" pitchFamily="2" charset="-78"/>
              </a:rPr>
              <a:t>خلاصه فصل دوم</a:t>
            </a:r>
            <a:endParaRPr lang="en-US" sz="4800" b="1" dirty="0">
              <a:cs typeface="B Davat" panose="00000400000000000000" pitchFamily="2" charset="-78"/>
            </a:endParaRPr>
          </a:p>
        </p:txBody>
      </p:sp>
    </p:spTree>
    <p:extLst>
      <p:ext uri="{BB962C8B-B14F-4D97-AF65-F5344CB8AC3E}">
        <p14:creationId xmlns:p14="http://schemas.microsoft.com/office/powerpoint/2010/main" val="3234434841"/>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Davat" panose="00000400000000000000" pitchFamily="2" charset="-78"/>
              </a:rPr>
              <a:t>فصل سوم</a:t>
            </a:r>
            <a:endParaRPr lang="en-US" b="1" dirty="0">
              <a:cs typeface="B Davat" panose="00000400000000000000" pitchFamily="2" charset="-78"/>
            </a:endParaRPr>
          </a:p>
        </p:txBody>
      </p:sp>
      <p:sp>
        <p:nvSpPr>
          <p:cNvPr id="3" name="Content Placeholder 2"/>
          <p:cNvSpPr>
            <a:spLocks noGrp="1"/>
          </p:cNvSpPr>
          <p:nvPr>
            <p:ph idx="1"/>
          </p:nvPr>
        </p:nvSpPr>
        <p:spPr/>
        <p:txBody>
          <a:bodyPr>
            <a:noAutofit/>
          </a:bodyPr>
          <a:lstStyle/>
          <a:p>
            <a:pPr marL="0" indent="0" algn="ctr" rtl="1">
              <a:buNone/>
            </a:pPr>
            <a:endParaRPr lang="fa-IR" sz="4800" b="1" dirty="0">
              <a:cs typeface="B Davat" panose="00000400000000000000" pitchFamily="2" charset="-78"/>
            </a:endParaRPr>
          </a:p>
          <a:p>
            <a:pPr marL="0" indent="0" algn="ctr" rtl="1">
              <a:buNone/>
            </a:pPr>
            <a:endParaRPr lang="fa-IR" sz="4800" b="1" dirty="0">
              <a:cs typeface="B Davat" panose="00000400000000000000" pitchFamily="2" charset="-78"/>
            </a:endParaRPr>
          </a:p>
          <a:p>
            <a:pPr marL="0" indent="0" algn="ctr" rtl="1">
              <a:buNone/>
            </a:pPr>
            <a:r>
              <a:rPr lang="fa-IR" sz="4800" b="1" dirty="0">
                <a:cs typeface="B Davat" panose="00000400000000000000" pitchFamily="2" charset="-78"/>
              </a:rPr>
              <a:t>ارتباط و نقش آن در تدریس</a:t>
            </a:r>
          </a:p>
          <a:p>
            <a:pPr marL="0" indent="0" algn="ctr" rtl="1">
              <a:buNone/>
            </a:pPr>
            <a:endParaRPr lang="en-US" sz="4800" b="1" dirty="0">
              <a:cs typeface="B Davat" panose="00000400000000000000" pitchFamily="2" charset="-78"/>
            </a:endParaRPr>
          </a:p>
        </p:txBody>
      </p:sp>
    </p:spTree>
    <p:extLst>
      <p:ext uri="{BB962C8B-B14F-4D97-AF65-F5344CB8AC3E}">
        <p14:creationId xmlns:p14="http://schemas.microsoft.com/office/powerpoint/2010/main" val="551124440"/>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سؤالات این جلسه</a:t>
            </a:r>
            <a:endParaRPr lang="en-US" dirty="0"/>
          </a:p>
        </p:txBody>
      </p:sp>
      <p:sp>
        <p:nvSpPr>
          <p:cNvPr id="3" name="Content Placeholder 2"/>
          <p:cNvSpPr>
            <a:spLocks noGrp="1"/>
          </p:cNvSpPr>
          <p:nvPr>
            <p:ph idx="1"/>
          </p:nvPr>
        </p:nvSpPr>
        <p:spPr/>
        <p:txBody>
          <a:bodyPr/>
          <a:lstStyle/>
          <a:p>
            <a:pPr marL="0" indent="0" algn="r" rtl="1">
              <a:buNone/>
            </a:pPr>
            <a:r>
              <a:rPr lang="fa-IR" dirty="0" smtClean="0">
                <a:cs typeface="B Nazanin" panose="00000400000000000000" pitchFamily="2" charset="-78"/>
              </a:rPr>
              <a:t>1. </a:t>
            </a:r>
            <a:endParaRPr lang="en-US" dirty="0"/>
          </a:p>
        </p:txBody>
      </p:sp>
    </p:spTree>
    <p:extLst>
      <p:ext uri="{BB962C8B-B14F-4D97-AF65-F5344CB8AC3E}">
        <p14:creationId xmlns:p14="http://schemas.microsoft.com/office/powerpoint/2010/main" val="192579823"/>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Davat" panose="00000400000000000000" pitchFamily="2" charset="-78"/>
              </a:rPr>
              <a:t>ارتباط؛ اهمیت و مفهوم</a:t>
            </a:r>
            <a:endParaRPr lang="en-US" dirty="0">
              <a:cs typeface="B Davat"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marL="0" indent="0" algn="r" rtl="1">
              <a:buNone/>
            </a:pPr>
            <a:r>
              <a:rPr lang="fa-IR" dirty="0" smtClean="0">
                <a:cs typeface="B Nazanin" panose="00000400000000000000" pitchFamily="2" charset="-78"/>
              </a:rPr>
              <a:t>اهمیت کیفیت پیام رسانی معلم</a:t>
            </a:r>
          </a:p>
          <a:p>
            <a:pPr marL="0" indent="0" algn="r" rtl="1">
              <a:buNone/>
            </a:pPr>
            <a:r>
              <a:rPr lang="fa-IR" dirty="0" smtClean="0">
                <a:cs typeface="B Nazanin" panose="00000400000000000000" pitchFamily="2" charset="-78"/>
              </a:rPr>
              <a:t>جکسون (1990): هر معلم به طور متوسط در یک روز تدریس با بیش از هزار پیام روبرو می شود.</a:t>
            </a:r>
          </a:p>
          <a:p>
            <a:pPr marL="0" indent="0" algn="r" rtl="1">
              <a:buNone/>
            </a:pPr>
            <a:r>
              <a:rPr lang="fa-IR" dirty="0" smtClean="0">
                <a:cs typeface="B Nazanin" panose="00000400000000000000" pitchFamily="2" charset="-78"/>
              </a:rPr>
              <a:t>پردازش اطلاعات: روش کاهش تردیدها، افزایش اطمینان و دریچه ی ورود به موقعیت و وضعیت خاص.</a:t>
            </a:r>
          </a:p>
          <a:p>
            <a:pPr marL="0" indent="0" algn="r" rtl="1">
              <a:buNone/>
            </a:pPr>
            <a:r>
              <a:rPr lang="fa-IR" dirty="0" smtClean="0">
                <a:cs typeface="B Nazanin" panose="00000400000000000000" pitchFamily="2" charset="-78"/>
              </a:rPr>
              <a:t>انسان گرایی: نحوه ی برقراری روابط فردی و اجتماعی، درک و ابراز خود، تعاملات</a:t>
            </a:r>
          </a:p>
          <a:p>
            <a:pPr marL="0" indent="0" algn="r" rtl="1">
              <a:buNone/>
            </a:pPr>
            <a:r>
              <a:rPr lang="fa-IR" dirty="0" smtClean="0">
                <a:cs typeface="B Nazanin" panose="00000400000000000000" pitchFamily="2" charset="-78"/>
              </a:rPr>
              <a:t>رفتارگرایی: تمییز بین پاسخها، تعمیم محرکها و خلاصه کردن محرکها و کدبندی آنها از سوی افراد</a:t>
            </a:r>
          </a:p>
          <a:p>
            <a:pPr marL="0" indent="0" algn="r" rtl="1">
              <a:buNone/>
            </a:pPr>
            <a:r>
              <a:rPr lang="fa-IR" dirty="0" smtClean="0">
                <a:cs typeface="B Nazanin" panose="00000400000000000000" pitchFamily="2" charset="-78"/>
              </a:rPr>
              <a:t>* لیتل جان: </a:t>
            </a:r>
            <a:r>
              <a:rPr lang="fa-IR" i="1" u="sng" dirty="0" smtClean="0">
                <a:cs typeface="B Nazanin" panose="00000400000000000000" pitchFamily="2" charset="-78"/>
              </a:rPr>
              <a:t>جریانی </a:t>
            </a:r>
            <a:r>
              <a:rPr lang="fa-IR" dirty="0" smtClean="0">
                <a:cs typeface="B Nazanin" panose="00000400000000000000" pitchFamily="2" charset="-78"/>
              </a:rPr>
              <a:t>که توسط آن </a:t>
            </a:r>
            <a:r>
              <a:rPr lang="fa-IR" i="1" u="sng" dirty="0" smtClean="0">
                <a:cs typeface="B Nazanin" panose="00000400000000000000" pitchFamily="2" charset="-78"/>
              </a:rPr>
              <a:t>دو یا چند عامل فعل و انفعالی </a:t>
            </a:r>
            <a:r>
              <a:rPr lang="fa-IR" dirty="0" smtClean="0">
                <a:cs typeface="B Nazanin" panose="00000400000000000000" pitchFamily="2" charset="-78"/>
              </a:rPr>
              <a:t>به نحوی درگیر می شوند تا امکان رد و بدل کردن پیامها و رمزها در شکلی </a:t>
            </a:r>
            <a:r>
              <a:rPr lang="fa-IR" i="1" u="sng" dirty="0" smtClean="0">
                <a:cs typeface="B Nazanin" panose="00000400000000000000" pitchFamily="2" charset="-78"/>
              </a:rPr>
              <a:t>انعطاف پذیر </a:t>
            </a:r>
            <a:r>
              <a:rPr lang="fa-IR" dirty="0" smtClean="0">
                <a:cs typeface="B Nazanin" panose="00000400000000000000" pitchFamily="2" charset="-78"/>
              </a:rPr>
              <a:t>فراهم گردد و </a:t>
            </a:r>
            <a:r>
              <a:rPr lang="fa-IR" i="1" u="sng" dirty="0" smtClean="0">
                <a:cs typeface="B Nazanin" panose="00000400000000000000" pitchFamily="2" charset="-78"/>
              </a:rPr>
              <a:t>هدفی</a:t>
            </a:r>
            <a:r>
              <a:rPr lang="fa-IR" dirty="0" smtClean="0">
                <a:cs typeface="B Nazanin" panose="00000400000000000000" pitchFamily="2" charset="-78"/>
              </a:rPr>
              <a:t> برآورده شود.</a:t>
            </a:r>
          </a:p>
          <a:p>
            <a:pPr marL="0" indent="0" algn="r" rtl="1">
              <a:buNone/>
            </a:pPr>
            <a:endParaRPr lang="en-US" dirty="0"/>
          </a:p>
        </p:txBody>
      </p:sp>
    </p:spTree>
    <p:extLst>
      <p:ext uri="{BB962C8B-B14F-4D97-AF65-F5344CB8AC3E}">
        <p14:creationId xmlns:p14="http://schemas.microsoft.com/office/powerpoint/2010/main" val="2985546161"/>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9601196" cy="1524000"/>
          </a:xfrm>
        </p:spPr>
        <p:txBody>
          <a:bodyPr>
            <a:normAutofit fontScale="90000"/>
          </a:bodyPr>
          <a:lstStyle/>
          <a:p>
            <a:pPr rtl="1"/>
            <a:r>
              <a:rPr lang="fa-IR" dirty="0" smtClean="0">
                <a:cs typeface="B Nazanin" panose="00000400000000000000" pitchFamily="2" charset="-78"/>
              </a:rPr>
              <a:t/>
            </a:r>
            <a:br>
              <a:rPr lang="fa-IR" dirty="0" smtClean="0">
                <a:cs typeface="B Nazanin" panose="00000400000000000000" pitchFamily="2" charset="-78"/>
              </a:rPr>
            </a:br>
            <a:r>
              <a:rPr lang="fa-IR" dirty="0" smtClean="0">
                <a:cs typeface="B Nazanin" panose="00000400000000000000" pitchFamily="2" charset="-78"/>
              </a:rPr>
              <a:t>انواع ارتباط</a:t>
            </a:r>
            <a:br>
              <a:rPr lang="fa-IR" dirty="0" smtClean="0">
                <a:cs typeface="B Nazanin" panose="00000400000000000000" pitchFamily="2" charset="-78"/>
              </a:rPr>
            </a:br>
            <a:r>
              <a:rPr lang="fa-IR" dirty="0" smtClean="0">
                <a:cs typeface="B Nazanin" panose="00000400000000000000" pitchFamily="2" charset="-78"/>
              </a:rPr>
              <a:t>1. ارتباط کلامی</a:t>
            </a: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cs typeface="B Nazanin" panose="00000400000000000000" pitchFamily="2" charset="-78"/>
              </a:rPr>
              <a:t>استفاده از کلمات و اعداد به حالت گفتاری یا نوشتاری؛ مهارت گفتاری و نوشتاری</a:t>
            </a:r>
          </a:p>
          <a:p>
            <a:pPr algn="r" rtl="1"/>
            <a:r>
              <a:rPr lang="fa-IR" dirty="0" smtClean="0">
                <a:cs typeface="B Nazanin" panose="00000400000000000000" pitchFamily="2" charset="-78"/>
              </a:rPr>
              <a:t>بیش از دو سوم وقت کلاس به گفتار معلم اختصاص دارد.</a:t>
            </a:r>
          </a:p>
          <a:p>
            <a:pPr algn="r" rtl="1"/>
            <a:r>
              <a:rPr lang="fa-IR" dirty="0" smtClean="0">
                <a:cs typeface="B Nazanin" panose="00000400000000000000" pitchFamily="2" charset="-78"/>
              </a:rPr>
              <a:t>هرچه بیشتر از روشهای فعال و با اهداف پرورش تفکر استفاده شود، نیاز به مهارت زبانی نیز بیشتر است. گفتار غیر مستقیم، معنی عمیق تر و برداشتهای متنوع تری در پی دارد.</a:t>
            </a:r>
          </a:p>
          <a:p>
            <a:pPr algn="r" rtl="1"/>
            <a:r>
              <a:rPr lang="fa-IR" dirty="0" smtClean="0">
                <a:cs typeface="B Nazanin" panose="00000400000000000000" pitchFamily="2" charset="-78"/>
              </a:rPr>
              <a:t>انواع ارتباط کلامی (کلارک، 1985):</a:t>
            </a:r>
          </a:p>
          <a:p>
            <a:pPr marL="457200" indent="-457200" algn="r" rtl="1">
              <a:buAutoNum type="arabicPeriod"/>
            </a:pPr>
            <a:r>
              <a:rPr lang="fa-IR" dirty="0" smtClean="0">
                <a:cs typeface="B Nazanin" panose="00000400000000000000" pitchFamily="2" charset="-78"/>
              </a:rPr>
              <a:t>گزاره های باوری و پیش بینی     2. گزاره های دستوری     3. گزاره های پیشنهادی</a:t>
            </a:r>
          </a:p>
          <a:p>
            <a:pPr marL="0" indent="0" algn="r" rtl="1">
              <a:buNone/>
            </a:pPr>
            <a:r>
              <a:rPr lang="fa-IR" dirty="0" smtClean="0">
                <a:cs typeface="B Nazanin" panose="00000400000000000000" pitchFamily="2" charset="-78"/>
              </a:rPr>
              <a:t>4. گزاره های احساسی                    5. گزاره های کاری         6. گزاره های حقایق</a:t>
            </a:r>
          </a:p>
        </p:txBody>
      </p:sp>
    </p:spTree>
    <p:extLst>
      <p:ext uri="{BB962C8B-B14F-4D97-AF65-F5344CB8AC3E}">
        <p14:creationId xmlns:p14="http://schemas.microsoft.com/office/powerpoint/2010/main" val="1315125994"/>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اصول برقراری ارتباط کلامی (گفتاری)</a:t>
            </a:r>
            <a:endParaRPr lang="en-US" dirty="0"/>
          </a:p>
        </p:txBody>
      </p:sp>
      <p:sp>
        <p:nvSpPr>
          <p:cNvPr id="3" name="Content Placeholder 2"/>
          <p:cNvSpPr>
            <a:spLocks noGrp="1"/>
          </p:cNvSpPr>
          <p:nvPr>
            <p:ph idx="1"/>
          </p:nvPr>
        </p:nvSpPr>
        <p:spPr/>
        <p:txBody>
          <a:bodyPr>
            <a:normAutofit fontScale="85000" lnSpcReduction="20000"/>
          </a:bodyPr>
          <a:lstStyle/>
          <a:p>
            <a:pPr marL="457200" indent="-457200" algn="r" rtl="1">
              <a:buAutoNum type="arabicPeriod"/>
            </a:pPr>
            <a:r>
              <a:rPr lang="fa-IR" dirty="0" smtClean="0">
                <a:cs typeface="B Nazanin" panose="00000400000000000000" pitchFamily="2" charset="-78"/>
              </a:rPr>
              <a:t>روشن بودن گفتار: همبستگی بین پیشرفت تحصیلی و روشن بودن گفتار معلم</a:t>
            </a:r>
          </a:p>
          <a:p>
            <a:pPr marL="457200" indent="-457200" algn="r" rtl="1">
              <a:buAutoNum type="arabicPeriod"/>
            </a:pPr>
            <a:r>
              <a:rPr lang="fa-IR" dirty="0" smtClean="0">
                <a:cs typeface="B Nazanin" panose="00000400000000000000" pitchFamily="2" charset="-78"/>
              </a:rPr>
              <a:t>ساختار جملات و انسجام آنها: ارجح بودن جملات ساده نسبت به جملات مرکب، جملات معلوم نسبت به جملات مجهول، جملات مثبت نسبت به جملات منفی و ...</a:t>
            </a:r>
          </a:p>
          <a:p>
            <a:pPr marL="457200" indent="-457200" algn="r" rtl="1">
              <a:buAutoNum type="arabicPeriod"/>
            </a:pPr>
            <a:r>
              <a:rPr lang="fa-IR" dirty="0" smtClean="0">
                <a:cs typeface="B Nazanin" panose="00000400000000000000" pitchFamily="2" charset="-78"/>
              </a:rPr>
              <a:t>زبان محاوره ای و نوشتاری: یک زبانگی و دو زبانگی</a:t>
            </a:r>
          </a:p>
          <a:p>
            <a:pPr marL="457200" indent="-457200" algn="r" rtl="1">
              <a:buAutoNum type="arabicPeriod"/>
            </a:pPr>
            <a:r>
              <a:rPr lang="fa-IR" dirty="0" smtClean="0">
                <a:cs typeface="B Nazanin" panose="00000400000000000000" pitchFamily="2" charset="-78"/>
              </a:rPr>
              <a:t>بازخورد در ارتباط (متقابل)</a:t>
            </a:r>
          </a:p>
          <a:p>
            <a:pPr marL="457200" indent="-457200" algn="r" rtl="1">
              <a:buAutoNum type="arabicPeriod"/>
            </a:pPr>
            <a:r>
              <a:rPr lang="fa-IR" dirty="0" smtClean="0">
                <a:cs typeface="B Nazanin" panose="00000400000000000000" pitchFamily="2" charset="-78"/>
              </a:rPr>
              <a:t>تناسب و تجانس در گفتار</a:t>
            </a:r>
          </a:p>
          <a:p>
            <a:pPr marL="457200" indent="-457200" algn="r" rtl="1">
              <a:buAutoNum type="arabicPeriod"/>
            </a:pPr>
            <a:r>
              <a:rPr lang="fa-IR" dirty="0" smtClean="0">
                <a:cs typeface="B Nazanin" panose="00000400000000000000" pitchFamily="2" charset="-78"/>
              </a:rPr>
              <a:t>شدت گفتار و تن صدا</a:t>
            </a:r>
          </a:p>
          <a:p>
            <a:pPr marL="457200" indent="-457200" algn="r" rtl="1">
              <a:buAutoNum type="arabicPeriod"/>
            </a:pPr>
            <a:r>
              <a:rPr lang="fa-IR" dirty="0" smtClean="0">
                <a:cs typeface="B Nazanin" panose="00000400000000000000" pitchFamily="2" charset="-78"/>
              </a:rPr>
              <a:t>سرعت گفتار و روان بودن آن</a:t>
            </a:r>
          </a:p>
          <a:p>
            <a:pPr marL="457200" indent="-457200" algn="r" rtl="1">
              <a:buAutoNum type="arabicPeriod"/>
            </a:pPr>
            <a:r>
              <a:rPr lang="fa-IR" dirty="0" smtClean="0">
                <a:cs typeface="B Nazanin" panose="00000400000000000000" pitchFamily="2" charset="-78"/>
              </a:rPr>
              <a:t>سایر موارد (تکیه کلامها، گفتار خودپسندانه و آمرانه، گرمی و گشودگی، گوش دادن فعال و ...)</a:t>
            </a:r>
            <a:endParaRPr lang="en-US" dirty="0"/>
          </a:p>
        </p:txBody>
      </p:sp>
    </p:spTree>
    <p:extLst>
      <p:ext uri="{BB962C8B-B14F-4D97-AF65-F5344CB8AC3E}">
        <p14:creationId xmlns:p14="http://schemas.microsoft.com/office/powerpoint/2010/main" val="3406436930"/>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Nazanin" panose="00000400000000000000" pitchFamily="2" charset="-78"/>
              </a:rPr>
              <a:t>انواع ارتباط</a:t>
            </a:r>
            <a:br>
              <a:rPr lang="fa-IR" dirty="0" smtClean="0">
                <a:cs typeface="B Nazanin" panose="00000400000000000000" pitchFamily="2" charset="-78"/>
              </a:rPr>
            </a:br>
            <a:r>
              <a:rPr lang="fa-IR" dirty="0" smtClean="0">
                <a:cs typeface="B Nazanin" panose="00000400000000000000" pitchFamily="2" charset="-78"/>
              </a:rPr>
              <a:t>2. ارتباط غیر کلامی</a:t>
            </a:r>
            <a:endParaRPr lang="en-US" dirty="0"/>
          </a:p>
        </p:txBody>
      </p:sp>
      <p:sp>
        <p:nvSpPr>
          <p:cNvPr id="3" name="Content Placeholder 2"/>
          <p:cNvSpPr>
            <a:spLocks noGrp="1"/>
          </p:cNvSpPr>
          <p:nvPr>
            <p:ph idx="1"/>
          </p:nvPr>
        </p:nvSpPr>
        <p:spPr/>
        <p:txBody>
          <a:bodyPr/>
          <a:lstStyle/>
          <a:p>
            <a:pPr algn="r" rtl="1"/>
            <a:r>
              <a:rPr lang="fa-IR" dirty="0" smtClean="0">
                <a:cs typeface="B Nazanin" panose="00000400000000000000" pitchFamily="2" charset="-78"/>
              </a:rPr>
              <a:t>حرکات و اشارات، تغییر در تن صدا و شدت گفتار، تماس چشمی و ...</a:t>
            </a:r>
          </a:p>
          <a:p>
            <a:pPr algn="r" rtl="1"/>
            <a:r>
              <a:rPr lang="fa-IR" dirty="0" smtClean="0">
                <a:cs typeface="B Nazanin" panose="00000400000000000000" pitchFamily="2" charset="-78"/>
              </a:rPr>
              <a:t>مهرابیان (1968): 7% از پیام در مسایل احساسی با نوشتار، 38% با گفتار و 55% بیان رخساری و غیر کلامی</a:t>
            </a:r>
          </a:p>
          <a:p>
            <a:pPr algn="r" rtl="1"/>
            <a:r>
              <a:rPr lang="fa-IR" dirty="0" smtClean="0">
                <a:cs typeface="B Nazanin" panose="00000400000000000000" pitchFamily="2" charset="-78"/>
              </a:rPr>
              <a:t>گالوی (1968):</a:t>
            </a:r>
          </a:p>
          <a:p>
            <a:pPr marL="457200" indent="-457200" algn="r" rtl="1">
              <a:buAutoNum type="arabicPeriod"/>
            </a:pPr>
            <a:r>
              <a:rPr lang="fa-IR" dirty="0" smtClean="0">
                <a:cs typeface="B Nazanin" panose="00000400000000000000" pitchFamily="2" charset="-78"/>
              </a:rPr>
              <a:t>طرز توزیع مواد آموزشی         2. توجه به فراگیران به هنگام گفتار</a:t>
            </a:r>
          </a:p>
          <a:p>
            <a:pPr marL="0" indent="0" algn="r" rtl="1">
              <a:buNone/>
            </a:pPr>
            <a:r>
              <a:rPr lang="fa-IR" dirty="0" smtClean="0">
                <a:cs typeface="B Nazanin" panose="00000400000000000000" pitchFamily="2" charset="-78"/>
              </a:rPr>
              <a:t>3. تقویت غیر کلامی     4. مدت زمان تدریس یک مفهوم     5. حرکت معلم در کلاس</a:t>
            </a:r>
            <a:endParaRPr lang="fa-IR" dirty="0">
              <a:cs typeface="B Nazanin" panose="00000400000000000000" pitchFamily="2" charset="-78"/>
            </a:endParaRPr>
          </a:p>
        </p:txBody>
      </p:sp>
    </p:spTree>
    <p:extLst>
      <p:ext uri="{BB962C8B-B14F-4D97-AF65-F5344CB8AC3E}">
        <p14:creationId xmlns:p14="http://schemas.microsoft.com/office/powerpoint/2010/main" val="1226640603"/>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smtClean="0">
                <a:cs typeface="B Nazanin" panose="00000400000000000000" pitchFamily="2" charset="-78"/>
              </a:rPr>
              <a:t> پدیده های ارتباط غیر کلامی (آدلر، 1983؛ مک کراس و پاین، 1991)</a:t>
            </a:r>
            <a:endParaRPr lang="en-US" dirty="0"/>
          </a:p>
        </p:txBody>
      </p:sp>
      <p:sp>
        <p:nvSpPr>
          <p:cNvPr id="3" name="Content Placeholder 2"/>
          <p:cNvSpPr>
            <a:spLocks noGrp="1"/>
          </p:cNvSpPr>
          <p:nvPr>
            <p:ph idx="1"/>
          </p:nvPr>
        </p:nvSpPr>
        <p:spPr/>
        <p:txBody>
          <a:bodyPr>
            <a:normAutofit fontScale="92500"/>
          </a:bodyPr>
          <a:lstStyle/>
          <a:p>
            <a:pPr marL="457200" indent="-457200" algn="r" rtl="1">
              <a:buAutoNum type="arabicPeriod"/>
            </a:pPr>
            <a:r>
              <a:rPr lang="fa-IR" dirty="0" smtClean="0">
                <a:cs typeface="B Nazanin" panose="00000400000000000000" pitchFamily="2" charset="-78"/>
              </a:rPr>
              <a:t>حرکات و تماس چشمی: اخذ بازخورد،  حالت انتظار، حفظ نظم و آرامش</a:t>
            </a:r>
          </a:p>
          <a:p>
            <a:pPr marL="457200" indent="-457200" algn="r" rtl="1">
              <a:buAutoNum type="arabicPeriod"/>
            </a:pPr>
            <a:r>
              <a:rPr lang="fa-IR" dirty="0" smtClean="0">
                <a:cs typeface="B Nazanin" panose="00000400000000000000" pitchFamily="2" charset="-78"/>
              </a:rPr>
              <a:t>الگوی گفتاری: طرز گفتار و حرکات، تعیین کیفیت ارتباط کلامی، انحراف از موضوع (سکوت طولانی قبل از بحث یا پاسخ)، علاقه مندی و داشتن حوصله </a:t>
            </a:r>
          </a:p>
          <a:p>
            <a:pPr marL="457200" indent="-457200" algn="r" rtl="1">
              <a:buAutoNum type="arabicPeriod"/>
            </a:pPr>
            <a:r>
              <a:rPr lang="fa-IR" dirty="0" smtClean="0">
                <a:cs typeface="B Nazanin" panose="00000400000000000000" pitchFamily="2" charset="-78"/>
              </a:rPr>
              <a:t>فاصله بین افراد (دیویس، 1981): فاصله نزدیک (0 تا نیم متر)، فاصله شخصی (0/75 تا 1/25 متر)، فاصله اجتماعی (1/25 تا 3/70) و فاصله عمومی (3/70 تا 7/6)؛ بسته به فرهنگ و نوع ارتباط و ...</a:t>
            </a:r>
          </a:p>
          <a:p>
            <a:pPr marL="457200" indent="-457200" algn="r" rtl="1">
              <a:buAutoNum type="arabicPeriod"/>
            </a:pPr>
            <a:r>
              <a:rPr lang="fa-IR" dirty="0" smtClean="0">
                <a:cs typeface="B Nazanin" panose="00000400000000000000" pitchFamily="2" charset="-78"/>
              </a:rPr>
              <a:t>حالت و وضعیت: خمیدگی بدن، سر به زیر انداختن، پشت میز پنهان شدن و ...</a:t>
            </a:r>
          </a:p>
          <a:p>
            <a:pPr marL="457200" indent="-457200" algn="r" rtl="1">
              <a:buAutoNum type="arabicPeriod"/>
            </a:pPr>
            <a:r>
              <a:rPr lang="fa-IR" dirty="0" smtClean="0">
                <a:cs typeface="B Nazanin" panose="00000400000000000000" pitchFamily="2" charset="-78"/>
              </a:rPr>
              <a:t>حرکات بدنی (زبان بدن): حرکات سر و صورت، جویدن ناخن، بازی با انگشتها و ....</a:t>
            </a:r>
            <a:endParaRPr lang="en-US" dirty="0"/>
          </a:p>
        </p:txBody>
      </p:sp>
    </p:spTree>
    <p:extLst>
      <p:ext uri="{BB962C8B-B14F-4D97-AF65-F5344CB8AC3E}">
        <p14:creationId xmlns:p14="http://schemas.microsoft.com/office/powerpoint/2010/main" val="2540868324"/>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fa-IR" sz="3200" dirty="0" smtClean="0">
                <a:cs typeface="B Nazanin" panose="00000400000000000000" pitchFamily="2" charset="-78"/>
              </a:rPr>
              <a:t/>
            </a:r>
            <a:br>
              <a:rPr lang="fa-IR" sz="3200" dirty="0" smtClean="0">
                <a:cs typeface="B Nazanin" panose="00000400000000000000" pitchFamily="2" charset="-78"/>
              </a:rPr>
            </a:br>
            <a:r>
              <a:rPr lang="fa-IR" sz="3200" dirty="0" smtClean="0">
                <a:cs typeface="B Nazanin" panose="00000400000000000000" pitchFamily="2" charset="-78"/>
              </a:rPr>
              <a:t>روشهای تجزیه و تحلیل ارتباط</a:t>
            </a:r>
            <a:br>
              <a:rPr lang="fa-IR" sz="3200" dirty="0" smtClean="0">
                <a:cs typeface="B Nazanin" panose="00000400000000000000" pitchFamily="2" charset="-78"/>
              </a:rPr>
            </a:br>
            <a:r>
              <a:rPr lang="fa-IR" sz="3200" dirty="0" smtClean="0">
                <a:cs typeface="B Nazanin" panose="00000400000000000000" pitchFamily="2" charset="-78"/>
              </a:rPr>
              <a:t>تجزیه و تحلیل مذاکره ای (توماس هریس، 1967)</a:t>
            </a:r>
            <a:endParaRPr lang="en-US" sz="3200" dirty="0"/>
          </a:p>
        </p:txBody>
      </p:sp>
      <p:sp>
        <p:nvSpPr>
          <p:cNvPr id="3" name="Content Placeholder 2"/>
          <p:cNvSpPr>
            <a:spLocks noGrp="1"/>
          </p:cNvSpPr>
          <p:nvPr>
            <p:ph idx="1"/>
          </p:nvPr>
        </p:nvSpPr>
        <p:spPr/>
        <p:txBody>
          <a:bodyPr/>
          <a:lstStyle/>
          <a:p>
            <a:pPr algn="r" rtl="1"/>
            <a:r>
              <a:rPr lang="fa-IR" dirty="0" smtClean="0">
                <a:cs typeface="B Nazanin" panose="00000400000000000000" pitchFamily="2" charset="-78"/>
              </a:rPr>
              <a:t>سه نوع منش در نهاد هر فرد: </a:t>
            </a:r>
          </a:p>
          <a:p>
            <a:pPr marL="457200" indent="-457200" algn="r" rtl="1">
              <a:buAutoNum type="arabicPeriod"/>
            </a:pPr>
            <a:r>
              <a:rPr lang="fa-IR" dirty="0" smtClean="0">
                <a:cs typeface="B Nazanin" panose="00000400000000000000" pitchFamily="2" charset="-78"/>
              </a:rPr>
              <a:t>منِ کودک: انگیزه آنی و بدئون تفکر، گرایش به خودستایی، داد زدن، مسخره کردن و ...</a:t>
            </a:r>
          </a:p>
          <a:p>
            <a:pPr marL="457200" indent="-457200" algn="r" rtl="1">
              <a:buAutoNum type="arabicPeriod"/>
            </a:pPr>
            <a:r>
              <a:rPr lang="fa-IR" dirty="0" smtClean="0">
                <a:cs typeface="B Nazanin" panose="00000400000000000000" pitchFamily="2" charset="-78"/>
              </a:rPr>
              <a:t>منِ بالغ: استدلال و منطق، درک و تفکر، احترام به عقاید مخالف و ...</a:t>
            </a:r>
          </a:p>
          <a:p>
            <a:pPr marL="457200" indent="-457200" algn="r" rtl="1">
              <a:buAutoNum type="arabicPeriod"/>
            </a:pPr>
            <a:r>
              <a:rPr lang="fa-IR" dirty="0" smtClean="0">
                <a:cs typeface="B Nazanin" panose="00000400000000000000" pitchFamily="2" charset="-78"/>
              </a:rPr>
              <a:t>منِ والد: حالت انتقادی، آمرانه، انتظار فرمانبرداری، گاه حالت حمایتی نیز دارد.</a:t>
            </a:r>
          </a:p>
          <a:p>
            <a:pPr marL="457200" indent="-457200" algn="r" rtl="1">
              <a:buAutoNum type="arabicPeriod"/>
            </a:pPr>
            <a:endParaRPr lang="en-US" dirty="0"/>
          </a:p>
        </p:txBody>
      </p:sp>
    </p:spTree>
    <p:extLst>
      <p:ext uri="{BB962C8B-B14F-4D97-AF65-F5344CB8AC3E}">
        <p14:creationId xmlns:p14="http://schemas.microsoft.com/office/powerpoint/2010/main" val="954956820"/>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18068"/>
          </a:xfrm>
        </p:spPr>
        <p:txBody>
          <a:bodyPr>
            <a:normAutofit fontScale="90000"/>
          </a:bodyPr>
          <a:lstStyle/>
          <a:p>
            <a:r>
              <a:rPr lang="fa-IR" dirty="0" smtClean="0">
                <a:cs typeface="B Nazanin" panose="00000400000000000000" pitchFamily="2" charset="-78"/>
              </a:rPr>
              <a:t>روش تجزیه و تحلیل فلندرز (1970)</a:t>
            </a:r>
            <a:endParaRPr lang="en-US" dirty="0"/>
          </a:p>
        </p:txBody>
      </p:sp>
      <p:sp>
        <p:nvSpPr>
          <p:cNvPr id="3" name="Content Placeholder 2"/>
          <p:cNvSpPr>
            <a:spLocks noGrp="1"/>
          </p:cNvSpPr>
          <p:nvPr>
            <p:ph idx="1"/>
          </p:nvPr>
        </p:nvSpPr>
        <p:spPr>
          <a:xfrm>
            <a:off x="1295401" y="1676400"/>
            <a:ext cx="9601196" cy="4199468"/>
          </a:xfrm>
        </p:spPr>
        <p:txBody>
          <a:bodyPr>
            <a:normAutofit fontScale="92500" lnSpcReduction="10000"/>
          </a:bodyPr>
          <a:lstStyle/>
          <a:p>
            <a:pPr algn="r" rtl="1"/>
            <a:r>
              <a:rPr lang="fa-IR" dirty="0" smtClean="0">
                <a:cs typeface="B Nazanin" panose="00000400000000000000" pitchFamily="2" charset="-78"/>
              </a:rPr>
              <a:t>ده عامل مهم برای نحوه تدریس و ارتباطات کلاسی</a:t>
            </a:r>
          </a:p>
          <a:p>
            <a:pPr algn="r" rtl="1"/>
            <a:r>
              <a:rPr lang="fa-IR" dirty="0" smtClean="0">
                <a:cs typeface="B Nazanin" panose="00000400000000000000" pitchFamily="2" charset="-78"/>
              </a:rPr>
              <a:t>موارد یک تا هفت: گفتار معلم از غیر مستقیم تا مستقیم</a:t>
            </a:r>
          </a:p>
          <a:p>
            <a:pPr marL="457200" indent="-457200" algn="r" rtl="1">
              <a:buAutoNum type="arabicPeriod"/>
            </a:pPr>
            <a:r>
              <a:rPr lang="fa-IR" dirty="0" smtClean="0">
                <a:cs typeface="B Nazanin" panose="00000400000000000000" pitchFamily="2" charset="-78"/>
              </a:rPr>
              <a:t>درک و قبول احساس فراگیر: بررسی مسأله یا موضوع از دید فراگیر</a:t>
            </a:r>
          </a:p>
          <a:p>
            <a:pPr marL="457200" indent="-457200" algn="r" rtl="1">
              <a:buAutoNum type="arabicPeriod"/>
            </a:pPr>
            <a:r>
              <a:rPr lang="fa-IR" dirty="0" smtClean="0">
                <a:cs typeface="B Nazanin" panose="00000400000000000000" pitchFamily="2" charset="-78"/>
              </a:rPr>
              <a:t>ترغیب و تشویق</a:t>
            </a:r>
          </a:p>
          <a:p>
            <a:pPr marL="457200" indent="-457200" algn="r" rtl="1">
              <a:buAutoNum type="arabicPeriod"/>
            </a:pPr>
            <a:r>
              <a:rPr lang="fa-IR" dirty="0" smtClean="0">
                <a:cs typeface="B Nazanin" panose="00000400000000000000" pitchFamily="2" charset="-78"/>
              </a:rPr>
              <a:t>قبول یا استفاده از نظر فراگیران</a:t>
            </a:r>
          </a:p>
          <a:p>
            <a:pPr marL="457200" indent="-457200" algn="r" rtl="1">
              <a:buAutoNum type="arabicPeriod"/>
            </a:pPr>
            <a:r>
              <a:rPr lang="fa-IR" dirty="0" smtClean="0">
                <a:cs typeface="B Nazanin" panose="00000400000000000000" pitchFamily="2" charset="-78"/>
              </a:rPr>
              <a:t>طرح سوال از طرف معلم</a:t>
            </a:r>
          </a:p>
          <a:p>
            <a:pPr marL="457200" indent="-457200" algn="r" rtl="1">
              <a:buAutoNum type="arabicPeriod"/>
            </a:pPr>
            <a:r>
              <a:rPr lang="fa-IR" dirty="0" smtClean="0">
                <a:cs typeface="B Nazanin" panose="00000400000000000000" pitchFamily="2" charset="-78"/>
              </a:rPr>
              <a:t>سخنرانی و توضیحات معلم</a:t>
            </a:r>
          </a:p>
          <a:p>
            <a:pPr marL="457200" indent="-457200" algn="r" rtl="1">
              <a:buAutoNum type="arabicPeriod"/>
            </a:pPr>
            <a:r>
              <a:rPr lang="fa-IR" dirty="0" smtClean="0">
                <a:cs typeface="B Nazanin" panose="00000400000000000000" pitchFamily="2" charset="-78"/>
              </a:rPr>
              <a:t>ارایه دستورالعمل یا طرح سوالات رفتاری</a:t>
            </a:r>
          </a:p>
          <a:p>
            <a:pPr marL="457200" indent="-457200" algn="r" rtl="1">
              <a:buAutoNum type="arabicPeriod"/>
            </a:pPr>
            <a:r>
              <a:rPr lang="fa-IR" dirty="0" smtClean="0">
                <a:cs typeface="B Nazanin" panose="00000400000000000000" pitchFamily="2" charset="-78"/>
              </a:rPr>
              <a:t>انتقاد شدید و توجیه آمرانه</a:t>
            </a:r>
          </a:p>
          <a:p>
            <a:pPr marL="0" indent="0" algn="r" rtl="1">
              <a:buNone/>
            </a:pPr>
            <a:endParaRPr lang="fa-IR" dirty="0">
              <a:cs typeface="B Nazanin" panose="00000400000000000000" pitchFamily="2" charset="-78"/>
            </a:endParaRPr>
          </a:p>
        </p:txBody>
      </p:sp>
    </p:spTree>
    <p:extLst>
      <p:ext uri="{BB962C8B-B14F-4D97-AF65-F5344CB8AC3E}">
        <p14:creationId xmlns:p14="http://schemas.microsoft.com/office/powerpoint/2010/main" val="2887899616"/>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2090400" cy="6781800"/>
          </a:xfrm>
        </p:spPr>
        <p:txBody>
          <a:bodyPr>
            <a:normAutofit/>
          </a:bodyPr>
          <a:lstStyle/>
          <a:p>
            <a:pPr algn="ctr"/>
            <a:r>
              <a:rPr lang="fa-IR" sz="4800" b="1" dirty="0" smtClean="0">
                <a:cs typeface="B Nazanin" panose="00000400000000000000" pitchFamily="2" charset="-78"/>
              </a:rPr>
              <a:t>فــصـل اول</a:t>
            </a:r>
            <a:br>
              <a:rPr lang="fa-IR" sz="4800" b="1" dirty="0" smtClean="0">
                <a:cs typeface="B Nazanin" panose="00000400000000000000" pitchFamily="2" charset="-78"/>
              </a:rPr>
            </a:br>
            <a:r>
              <a:rPr lang="fa-IR" sz="4800" b="1" dirty="0">
                <a:cs typeface="B Nazanin" panose="00000400000000000000" pitchFamily="2" charset="-78"/>
              </a:rPr>
              <a:t/>
            </a:r>
            <a:br>
              <a:rPr lang="fa-IR" sz="4800" b="1" dirty="0">
                <a:cs typeface="B Nazanin" panose="00000400000000000000" pitchFamily="2" charset="-78"/>
              </a:rPr>
            </a:br>
            <a:r>
              <a:rPr lang="fa-IR" sz="4800" b="1" dirty="0" smtClean="0">
                <a:cs typeface="B Nazanin" panose="00000400000000000000" pitchFamily="2" charset="-78"/>
              </a:rPr>
              <a:t/>
            </a:r>
            <a:br>
              <a:rPr lang="fa-IR" sz="4800" b="1" dirty="0" smtClean="0">
                <a:cs typeface="B Nazanin" panose="00000400000000000000" pitchFamily="2" charset="-78"/>
              </a:rPr>
            </a:br>
            <a:r>
              <a:rPr lang="fa-IR" sz="4800" b="1" dirty="0">
                <a:cs typeface="B Nazanin" panose="00000400000000000000" pitchFamily="2" charset="-78"/>
              </a:rPr>
              <a:t/>
            </a:r>
            <a:br>
              <a:rPr lang="fa-IR" sz="4800" b="1" dirty="0">
                <a:cs typeface="B Nazanin" panose="00000400000000000000" pitchFamily="2" charset="-78"/>
              </a:rPr>
            </a:br>
            <a:r>
              <a:rPr lang="fa-IR" sz="4800" b="1" dirty="0" smtClean="0">
                <a:cs typeface="B Nazanin" panose="00000400000000000000" pitchFamily="2" charset="-78"/>
              </a:rPr>
              <a:t/>
            </a:r>
            <a:br>
              <a:rPr lang="fa-IR" sz="4800" b="1" dirty="0" smtClean="0">
                <a:cs typeface="B Nazanin" panose="00000400000000000000" pitchFamily="2" charset="-78"/>
              </a:rPr>
            </a:br>
            <a:r>
              <a:rPr lang="fa-IR" sz="4800" b="1" dirty="0" smtClean="0">
                <a:cs typeface="B Nazanin" panose="00000400000000000000" pitchFamily="2" charset="-78"/>
              </a:rPr>
              <a:t>مـفهـوم و هـدف تـدریـس</a:t>
            </a:r>
            <a:endParaRPr lang="en-US" sz="4800" b="1" dirty="0">
              <a:cs typeface="B Nazanin" panose="00000400000000000000" pitchFamily="2" charset="-78"/>
            </a:endParaRPr>
          </a:p>
        </p:txBody>
      </p:sp>
    </p:spTree>
    <p:extLst>
      <p:ext uri="{BB962C8B-B14F-4D97-AF65-F5344CB8AC3E}">
        <p14:creationId xmlns:p14="http://schemas.microsoft.com/office/powerpoint/2010/main" val="1700263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Nazanin" panose="00000400000000000000" pitchFamily="2" charset="-78"/>
              </a:rPr>
              <a:t>روش تجزیه و تحلیل فلندرز (1970)</a:t>
            </a:r>
            <a:endParaRPr lang="en-US" dirty="0"/>
          </a:p>
        </p:txBody>
      </p:sp>
      <p:sp>
        <p:nvSpPr>
          <p:cNvPr id="3" name="Content Placeholder 2"/>
          <p:cNvSpPr>
            <a:spLocks noGrp="1"/>
          </p:cNvSpPr>
          <p:nvPr>
            <p:ph idx="1"/>
          </p:nvPr>
        </p:nvSpPr>
        <p:spPr/>
        <p:txBody>
          <a:bodyPr>
            <a:normAutofit fontScale="85000" lnSpcReduction="20000"/>
          </a:bodyPr>
          <a:lstStyle/>
          <a:p>
            <a:pPr algn="r" rtl="1"/>
            <a:r>
              <a:rPr lang="fa-IR" dirty="0" smtClean="0">
                <a:cs typeface="B Nazanin" panose="00000400000000000000" pitchFamily="2" charset="-78"/>
              </a:rPr>
              <a:t>موارد 8 و 9: گفتار فراگیر</a:t>
            </a:r>
          </a:p>
          <a:p>
            <a:pPr marL="0" indent="0" algn="r" rtl="1">
              <a:buNone/>
            </a:pPr>
            <a:r>
              <a:rPr lang="fa-IR" dirty="0" smtClean="0">
                <a:cs typeface="B Nazanin" panose="00000400000000000000" pitchFamily="2" charset="-78"/>
              </a:rPr>
              <a:t>8. گفتار فراگیر درباره سوال معلم (واکنش)</a:t>
            </a:r>
          </a:p>
          <a:p>
            <a:pPr marL="0" indent="0" algn="r" rtl="1">
              <a:buNone/>
            </a:pPr>
            <a:r>
              <a:rPr lang="fa-IR" dirty="0" smtClean="0">
                <a:cs typeface="B Nazanin" panose="00000400000000000000" pitchFamily="2" charset="-78"/>
              </a:rPr>
              <a:t>9. گفتار فراگیر به حالت آزادانه و به عنوان شروع کننده تعامل: ارایه نظرات و عقاید یا پیشنهاد</a:t>
            </a:r>
          </a:p>
          <a:p>
            <a:pPr marL="0" indent="0" algn="r" rtl="1">
              <a:buNone/>
            </a:pPr>
            <a:r>
              <a:rPr lang="fa-IR" dirty="0" smtClean="0">
                <a:cs typeface="B Nazanin" panose="00000400000000000000" pitchFamily="2" charset="-78"/>
              </a:rPr>
              <a:t>و بالاخره:</a:t>
            </a:r>
          </a:p>
          <a:p>
            <a:pPr marL="0" indent="0" algn="r" rtl="1">
              <a:buNone/>
            </a:pPr>
            <a:r>
              <a:rPr lang="fa-IR" dirty="0" smtClean="0">
                <a:cs typeface="B Nazanin" panose="00000400000000000000" pitchFamily="2" charset="-78"/>
              </a:rPr>
              <a:t>10 سکوت و نکات ابهام: مکث شخصی، سکوت طولانی می تواند نشانه مشکل باشد.</a:t>
            </a:r>
          </a:p>
          <a:p>
            <a:pPr algn="r" rtl="1">
              <a:buFont typeface="Arial" charset="0"/>
              <a:buChar char="•"/>
            </a:pPr>
            <a:r>
              <a:rPr lang="fa-IR" dirty="0" smtClean="0">
                <a:cs typeface="B Nazanin" panose="00000400000000000000" pitchFamily="2" charset="-78"/>
              </a:rPr>
              <a:t>کدبرداری: حداقل 20 دقیقه و هر سه ثانیه یک کد (حداقل حدود 400 کد)</a:t>
            </a:r>
          </a:p>
          <a:p>
            <a:pPr algn="r" rtl="1">
              <a:buFont typeface="Arial" charset="0"/>
              <a:buChar char="•"/>
            </a:pPr>
            <a:r>
              <a:rPr lang="fa-IR" dirty="0" smtClean="0">
                <a:cs typeface="B Nazanin" panose="00000400000000000000" pitchFamily="2" charset="-78"/>
              </a:rPr>
              <a:t>اگر جلسه امتحان بود باید یادداشت و پس از آن مجددا کدبرداری ادامه یابد.</a:t>
            </a:r>
          </a:p>
          <a:p>
            <a:pPr algn="r" rtl="1">
              <a:buFont typeface="Arial" charset="0"/>
              <a:buChar char="•"/>
            </a:pPr>
            <a:r>
              <a:rPr lang="fa-IR" dirty="0" smtClean="0">
                <a:cs typeface="B Nazanin" panose="00000400000000000000" pitchFamily="2" charset="-78"/>
              </a:rPr>
              <a:t>نسبتهای مختلف: نسبت واکنش معلم، نسبت سوالات معلم، نسبت تدریس مستقیم بر مستقیم، نسبت دو نوع گفتار فراگیر</a:t>
            </a:r>
            <a:endParaRPr lang="en-US" dirty="0"/>
          </a:p>
        </p:txBody>
      </p:sp>
    </p:spTree>
    <p:extLst>
      <p:ext uri="{BB962C8B-B14F-4D97-AF65-F5344CB8AC3E}">
        <p14:creationId xmlns:p14="http://schemas.microsoft.com/office/powerpoint/2010/main" val="2666269681"/>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smtClean="0">
                <a:cs typeface="B Nazanin" panose="00000400000000000000" pitchFamily="2" charset="-78"/>
              </a:rPr>
              <a:t>تجزیه و تحلیل ارتباط کلامی همراه با غیر کلامی</a:t>
            </a:r>
            <a:br>
              <a:rPr lang="fa-IR" dirty="0" smtClean="0">
                <a:cs typeface="B Nazanin" panose="00000400000000000000" pitchFamily="2" charset="-78"/>
              </a:rPr>
            </a:br>
            <a:r>
              <a:rPr lang="fa-IR" dirty="0" smtClean="0">
                <a:cs typeface="B Nazanin" panose="00000400000000000000" pitchFamily="2" charset="-78"/>
              </a:rPr>
              <a:t>فرنچ و گالوی (1968 و 1970)</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fa-IR" dirty="0" smtClean="0">
                <a:cs typeface="B Nazanin" panose="00000400000000000000" pitchFamily="2" charset="-78"/>
              </a:rPr>
              <a:t>محدودیت روش فلندرز به ارتباطات کلامی</a:t>
            </a:r>
          </a:p>
          <a:p>
            <a:pPr algn="r" rtl="1"/>
            <a:r>
              <a:rPr lang="fa-IR" dirty="0" smtClean="0">
                <a:cs typeface="B Nazanin" panose="00000400000000000000" pitchFamily="2" charset="-78"/>
              </a:rPr>
              <a:t>ایجاد اشکال در کدبرداری به هنگام استفاده از وسایل کمک آموزشی و ...</a:t>
            </a:r>
          </a:p>
          <a:p>
            <a:pPr algn="r" rtl="1"/>
            <a:r>
              <a:rPr lang="fa-IR" dirty="0" smtClean="0">
                <a:cs typeface="B Nazanin" panose="00000400000000000000" pitchFamily="2" charset="-78"/>
              </a:rPr>
              <a:t>در این روش عناصر غیر کلامی حالت « ترغیبی و تقویتی» یا «محدودکننده» به عناصر کلامی تحلیل فلندرز افزوده می شود؛ مثلا ترغیب و تشویق می تواند متجانس با عملکرد فراگیر (ترغیبی) یا نامتجانس با آن (محدود کننده) باشد. عامل انتقاد یا توجیه آمرانه می تواند به شکل قاطعیت (ترغیبی) یا خشونت (محدود کننده) باشد یا سکوت ممکن است نشانگر تفکر و تأمل عمیق بر موضوع  (ترغیبی) یا ناشی از خجالت یا پریشانی (محدود کننده) باشد.</a:t>
            </a:r>
          </a:p>
          <a:p>
            <a:pPr algn="r" rtl="1"/>
            <a:r>
              <a:rPr lang="fa-IR" dirty="0" smtClean="0">
                <a:cs typeface="B Nazanin" panose="00000400000000000000" pitchFamily="2" charset="-78"/>
              </a:rPr>
              <a:t>روش کدبرداری همانند روش فلندرز است و صرفا می توان با افزودن حروفی مانند ت و م حالت ترغیبی و محدود کنندگی را نیز ثبت کرد و به محاسبه نسبتها و درصدها پرداخت.</a:t>
            </a:r>
            <a:endParaRPr lang="en-US" dirty="0"/>
          </a:p>
        </p:txBody>
      </p:sp>
    </p:spTree>
    <p:extLst>
      <p:ext uri="{BB962C8B-B14F-4D97-AF65-F5344CB8AC3E}">
        <p14:creationId xmlns:p14="http://schemas.microsoft.com/office/powerpoint/2010/main" val="4208222268"/>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سؤالات این جلسه</a:t>
            </a:r>
            <a:endParaRPr lang="en-US" dirty="0"/>
          </a:p>
        </p:txBody>
      </p:sp>
      <p:sp>
        <p:nvSpPr>
          <p:cNvPr id="3" name="Content Placeholder 2"/>
          <p:cNvSpPr>
            <a:spLocks noGrp="1"/>
          </p:cNvSpPr>
          <p:nvPr>
            <p:ph idx="1"/>
          </p:nvPr>
        </p:nvSpPr>
        <p:spPr/>
        <p:txBody>
          <a:bodyPr/>
          <a:lstStyle/>
          <a:p>
            <a:pPr marL="457200" indent="-457200" algn="r" rtl="1">
              <a:buAutoNum type="arabicPeriod"/>
            </a:pPr>
            <a:r>
              <a:rPr lang="fa-IR" dirty="0" smtClean="0">
                <a:cs typeface="B Nazanin" panose="00000400000000000000" pitchFamily="2" charset="-78"/>
              </a:rPr>
              <a:t>انضباط را تعریف کنید.</a:t>
            </a:r>
          </a:p>
          <a:p>
            <a:pPr marL="457200" indent="-457200" algn="r" rtl="1">
              <a:buAutoNum type="arabicPeriod"/>
            </a:pPr>
            <a:r>
              <a:rPr lang="fa-IR" dirty="0" smtClean="0">
                <a:cs typeface="B Nazanin" panose="00000400000000000000" pitchFamily="2" charset="-78"/>
              </a:rPr>
              <a:t>بهترین روشها برای ایجاد نظم و انضباط در کلاس کدامند؟</a:t>
            </a:r>
          </a:p>
          <a:p>
            <a:pPr marL="457200" indent="-457200" algn="r" rtl="1">
              <a:buAutoNum type="arabicPeriod"/>
            </a:pPr>
            <a:r>
              <a:rPr lang="fa-IR" dirty="0" smtClean="0">
                <a:cs typeface="B Nazanin" panose="00000400000000000000" pitchFamily="2" charset="-78"/>
              </a:rPr>
              <a:t>کدام عوامل در ایجاد بی نظمی در کلاس مؤثرند؟</a:t>
            </a:r>
          </a:p>
          <a:p>
            <a:pPr marL="457200" indent="-457200" algn="r" rtl="1">
              <a:buAutoNum type="arabicPeriod"/>
            </a:pPr>
            <a:r>
              <a:rPr lang="fa-IR" dirty="0" smtClean="0">
                <a:cs typeface="B Nazanin" panose="00000400000000000000" pitchFamily="2" charset="-78"/>
              </a:rPr>
              <a:t>در برخورد با بی نظمی چه اقداماتی باید انجام داد؟</a:t>
            </a:r>
            <a:endParaRPr lang="en-US" dirty="0"/>
          </a:p>
        </p:txBody>
      </p:sp>
    </p:spTree>
    <p:extLst>
      <p:ext uri="{BB962C8B-B14F-4D97-AF65-F5344CB8AC3E}">
        <p14:creationId xmlns:p14="http://schemas.microsoft.com/office/powerpoint/2010/main" val="2240117875"/>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فصل چهارم</a:t>
            </a:r>
            <a:endParaRPr lang="en-US" dirty="0"/>
          </a:p>
        </p:txBody>
      </p:sp>
      <p:sp>
        <p:nvSpPr>
          <p:cNvPr id="3" name="Content Placeholder 2"/>
          <p:cNvSpPr>
            <a:spLocks noGrp="1"/>
          </p:cNvSpPr>
          <p:nvPr>
            <p:ph idx="1"/>
          </p:nvPr>
        </p:nvSpPr>
        <p:spPr/>
        <p:txBody>
          <a:bodyPr/>
          <a:lstStyle/>
          <a:p>
            <a:pPr marL="0" indent="0" algn="ctr" rtl="1">
              <a:buNone/>
            </a:pPr>
            <a:endParaRPr lang="fa-IR" dirty="0" smtClean="0">
              <a:cs typeface="B Nazanin" panose="00000400000000000000" pitchFamily="2" charset="-78"/>
            </a:endParaRPr>
          </a:p>
          <a:p>
            <a:pPr marL="0" indent="0" algn="ctr" rtl="1">
              <a:buNone/>
            </a:pPr>
            <a:endParaRPr lang="fa-IR" dirty="0">
              <a:cs typeface="B Nazanin" panose="00000400000000000000" pitchFamily="2" charset="-78"/>
            </a:endParaRPr>
          </a:p>
          <a:p>
            <a:pPr marL="0" indent="0" algn="ctr" rtl="1">
              <a:buNone/>
            </a:pPr>
            <a:endParaRPr lang="fa-IR" dirty="0" smtClean="0">
              <a:cs typeface="B Nazanin" panose="00000400000000000000" pitchFamily="2" charset="-78"/>
            </a:endParaRPr>
          </a:p>
          <a:p>
            <a:pPr marL="0" indent="0" algn="ctr" rtl="1">
              <a:buNone/>
            </a:pPr>
            <a:r>
              <a:rPr lang="fa-IR" dirty="0" smtClean="0">
                <a:cs typeface="B Nazanin" panose="00000400000000000000" pitchFamily="2" charset="-78"/>
              </a:rPr>
              <a:t>مدیریت در کلاس</a:t>
            </a:r>
            <a:endParaRPr lang="en-US" dirty="0"/>
          </a:p>
        </p:txBody>
      </p:sp>
    </p:spTree>
    <p:extLst>
      <p:ext uri="{BB962C8B-B14F-4D97-AF65-F5344CB8AC3E}">
        <p14:creationId xmlns:p14="http://schemas.microsoft.com/office/powerpoint/2010/main" val="3125848952"/>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محیط یادگیری</a:t>
            </a:r>
            <a:endParaRPr lang="en-US" dirty="0"/>
          </a:p>
        </p:txBody>
      </p:sp>
      <p:sp>
        <p:nvSpPr>
          <p:cNvPr id="3" name="Content Placeholder 2"/>
          <p:cNvSpPr>
            <a:spLocks noGrp="1"/>
          </p:cNvSpPr>
          <p:nvPr>
            <p:ph idx="1"/>
          </p:nvPr>
        </p:nvSpPr>
        <p:spPr/>
        <p:txBody>
          <a:bodyPr/>
          <a:lstStyle/>
          <a:p>
            <a:pPr marL="457200" indent="-457200" algn="r" rtl="1">
              <a:buAutoNum type="arabicPeriod"/>
            </a:pPr>
            <a:r>
              <a:rPr lang="fa-IR" dirty="0" smtClean="0">
                <a:cs typeface="B Nazanin" panose="00000400000000000000" pitchFamily="2" charset="-78"/>
              </a:rPr>
              <a:t>منابع فیزیکی: سرانه فضای آموزشی، مواد و وسایل لازم و ...</a:t>
            </a:r>
          </a:p>
          <a:p>
            <a:pPr marL="457200" indent="-457200" algn="r" rtl="1">
              <a:buAutoNum type="arabicPeriod"/>
            </a:pPr>
            <a:r>
              <a:rPr lang="fa-IR" dirty="0" smtClean="0">
                <a:cs typeface="B Nazanin" panose="00000400000000000000" pitchFamily="2" charset="-78"/>
              </a:rPr>
              <a:t>منابع اقتصادی: هزینه ها، نسبت بودجه آموزشی به بودجه سالانه کشور و ...</a:t>
            </a:r>
          </a:p>
          <a:p>
            <a:pPr marL="457200" indent="-457200" algn="r" rtl="1">
              <a:buAutoNum type="arabicPeriod"/>
            </a:pPr>
            <a:r>
              <a:rPr lang="fa-IR" dirty="0" smtClean="0">
                <a:cs typeface="B Nazanin" panose="00000400000000000000" pitchFamily="2" charset="-78"/>
              </a:rPr>
              <a:t>منابع انسانی: معلمان، مدیران، فراگیران، برنامه ریزان، والدین که در این میان مدیریت مدرسه، مدیریت کلاس و در مجموع مدیریت آموزشی حایز اهمیت ویژه است.</a:t>
            </a:r>
            <a:endParaRPr lang="en-US" dirty="0"/>
          </a:p>
        </p:txBody>
      </p:sp>
    </p:spTree>
    <p:extLst>
      <p:ext uri="{BB962C8B-B14F-4D97-AF65-F5344CB8AC3E}">
        <p14:creationId xmlns:p14="http://schemas.microsoft.com/office/powerpoint/2010/main" val="4159174618"/>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نظریه های مدیریت (عمومی و صنعتی)</a:t>
            </a:r>
            <a:endParaRPr lang="en-US" dirty="0"/>
          </a:p>
        </p:txBody>
      </p:sp>
      <p:sp>
        <p:nvSpPr>
          <p:cNvPr id="3" name="Content Placeholder 2"/>
          <p:cNvSpPr>
            <a:spLocks noGrp="1"/>
          </p:cNvSpPr>
          <p:nvPr>
            <p:ph idx="1"/>
          </p:nvPr>
        </p:nvSpPr>
        <p:spPr/>
        <p:txBody>
          <a:bodyPr>
            <a:normAutofit fontScale="92500"/>
          </a:bodyPr>
          <a:lstStyle/>
          <a:p>
            <a:pPr algn="r" rtl="1"/>
            <a:r>
              <a:rPr lang="fa-IR" dirty="0" smtClean="0">
                <a:cs typeface="B Nazanin" panose="00000400000000000000" pitchFamily="2" charset="-78"/>
              </a:rPr>
              <a:t>آدیر (1983): عناصر اصلی مدیریت عبارتند از فرد، گروه و وظیفه (هدف). مدیر باید به هر سه این موارد توجه داشته باشد. احساس ارزشمندی فردی و گروهی به اندازه دستیابی به اهداف سازمانی مهم است.</a:t>
            </a:r>
          </a:p>
          <a:p>
            <a:pPr algn="r" rtl="1"/>
            <a:r>
              <a:rPr lang="fa-IR" dirty="0" smtClean="0">
                <a:cs typeface="B Nazanin" panose="00000400000000000000" pitchFamily="2" charset="-78"/>
              </a:rPr>
              <a:t>نظریه های </a:t>
            </a:r>
            <a:r>
              <a:rPr lang="en-US" dirty="0" smtClean="0"/>
              <a:t>x, y , z</a:t>
            </a:r>
            <a:r>
              <a:rPr lang="fa-IR" dirty="0" smtClean="0">
                <a:cs typeface="B Nazanin" panose="00000400000000000000" pitchFamily="2" charset="-78"/>
              </a:rPr>
              <a:t>:</a:t>
            </a:r>
          </a:p>
          <a:p>
            <a:pPr marL="0" indent="0" algn="r" rtl="1">
              <a:buNone/>
            </a:pPr>
            <a:r>
              <a:rPr lang="fa-IR" dirty="0" smtClean="0">
                <a:cs typeface="B Nazanin" panose="00000400000000000000" pitchFamily="2" charset="-78"/>
              </a:rPr>
              <a:t>نظریه ی </a:t>
            </a:r>
            <a:r>
              <a:rPr lang="en-US" dirty="0" smtClean="0"/>
              <a:t>x</a:t>
            </a:r>
            <a:r>
              <a:rPr lang="fa-IR" dirty="0" smtClean="0">
                <a:cs typeface="B Nazanin" panose="00000400000000000000" pitchFamily="2" charset="-78"/>
              </a:rPr>
              <a:t>: افراد کار را دوست ندارند، ذاتا تنبل هستند؛ نیاز به کنترل و فرمانبری دارند، تهدید، تنبیه و خشونت مجاز است.</a:t>
            </a:r>
          </a:p>
          <a:p>
            <a:pPr marL="0" indent="0" algn="r" rtl="1">
              <a:buNone/>
            </a:pPr>
            <a:r>
              <a:rPr lang="fa-IR" dirty="0" smtClean="0">
                <a:cs typeface="B Nazanin" panose="00000400000000000000" pitchFamily="2" charset="-78"/>
              </a:rPr>
              <a:t>نظریه ی </a:t>
            </a:r>
            <a:r>
              <a:rPr lang="en-US" dirty="0" smtClean="0"/>
              <a:t>y</a:t>
            </a:r>
            <a:r>
              <a:rPr lang="fa-IR" dirty="0" smtClean="0">
                <a:cs typeface="B Nazanin" panose="00000400000000000000" pitchFamily="2" charset="-78"/>
              </a:rPr>
              <a:t>: عکس نظریه ی </a:t>
            </a:r>
            <a:r>
              <a:rPr lang="en-US" dirty="0" smtClean="0"/>
              <a:t>x</a:t>
            </a:r>
            <a:r>
              <a:rPr lang="fa-IR" dirty="0" smtClean="0">
                <a:cs typeface="B Nazanin" panose="00000400000000000000" pitchFamily="2" charset="-78"/>
              </a:rPr>
              <a:t>، خود جهت دهی و خود کنترلی، احساس مسئولیت و رضایت</a:t>
            </a:r>
          </a:p>
          <a:p>
            <a:pPr marL="0" indent="0" algn="r" rtl="1">
              <a:buNone/>
            </a:pPr>
            <a:r>
              <a:rPr lang="fa-IR" dirty="0" smtClean="0">
                <a:cs typeface="B Nazanin" panose="00000400000000000000" pitchFamily="2" charset="-78"/>
              </a:rPr>
              <a:t>نظریه ی </a:t>
            </a:r>
            <a:r>
              <a:rPr lang="en-US" dirty="0" smtClean="0"/>
              <a:t>z</a:t>
            </a:r>
            <a:r>
              <a:rPr lang="fa-IR" dirty="0" smtClean="0">
                <a:cs typeface="B Nazanin" panose="00000400000000000000" pitchFamily="2" charset="-78"/>
              </a:rPr>
              <a:t>: کاربرد نظریه </a:t>
            </a:r>
            <a:r>
              <a:rPr lang="en-US" dirty="0" smtClean="0"/>
              <a:t>y</a:t>
            </a:r>
            <a:r>
              <a:rPr lang="fa-IR" dirty="0" smtClean="0">
                <a:cs typeface="B Nazanin" panose="00000400000000000000" pitchFamily="2" charset="-78"/>
              </a:rPr>
              <a:t> به صورت سازماندهی شده و در سطح وسیع</a:t>
            </a:r>
            <a:endParaRPr lang="en-US" dirty="0"/>
          </a:p>
        </p:txBody>
      </p:sp>
    </p:spTree>
    <p:extLst>
      <p:ext uri="{BB962C8B-B14F-4D97-AF65-F5344CB8AC3E}">
        <p14:creationId xmlns:p14="http://schemas.microsoft.com/office/powerpoint/2010/main" val="4183274476"/>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Nazanin" panose="00000400000000000000" pitchFamily="2" charset="-78"/>
              </a:rPr>
              <a:t>ویژگیهای نظریه </a:t>
            </a:r>
            <a:r>
              <a:rPr lang="en-US" dirty="0" smtClean="0"/>
              <a:t>z</a:t>
            </a:r>
            <a:r>
              <a:rPr lang="fa-IR" dirty="0" smtClean="0">
                <a:cs typeface="B Nazanin" panose="00000400000000000000" pitchFamily="2" charset="-78"/>
              </a:rPr>
              <a:t> از دیدگاه او هانلون (1983)</a:t>
            </a:r>
            <a:endParaRPr lang="en-US" dirty="0"/>
          </a:p>
        </p:txBody>
      </p:sp>
      <p:sp>
        <p:nvSpPr>
          <p:cNvPr id="3" name="Content Placeholder 2"/>
          <p:cNvSpPr>
            <a:spLocks noGrp="1"/>
          </p:cNvSpPr>
          <p:nvPr>
            <p:ph idx="1"/>
          </p:nvPr>
        </p:nvSpPr>
        <p:spPr/>
        <p:txBody>
          <a:bodyPr/>
          <a:lstStyle/>
          <a:p>
            <a:pPr marL="457200" indent="-457200" algn="r" rtl="1">
              <a:buAutoNum type="arabicPeriod"/>
            </a:pPr>
            <a:r>
              <a:rPr lang="fa-IR" dirty="0" smtClean="0">
                <a:cs typeface="B Nazanin" panose="00000400000000000000" pitchFamily="2" charset="-78"/>
              </a:rPr>
              <a:t>تعهد و مسئولیت نسبت به فلسفه ی زیربنایی اعمال و تصمیمات</a:t>
            </a:r>
          </a:p>
          <a:p>
            <a:pPr marL="457200" indent="-457200" algn="r" rtl="1">
              <a:buAutoNum type="arabicPeriod"/>
            </a:pPr>
            <a:r>
              <a:rPr lang="fa-IR" dirty="0" smtClean="0">
                <a:cs typeface="B Nazanin" panose="00000400000000000000" pitchFamily="2" charset="-78"/>
              </a:rPr>
              <a:t>تأکید بر برنامه ریزیهای درازمدت</a:t>
            </a:r>
          </a:p>
          <a:p>
            <a:pPr marL="457200" indent="-457200" algn="r" rtl="1">
              <a:buAutoNum type="arabicPeriod"/>
            </a:pPr>
            <a:r>
              <a:rPr lang="fa-IR" dirty="0" smtClean="0">
                <a:cs typeface="B Nazanin" panose="00000400000000000000" pitchFamily="2" charset="-78"/>
              </a:rPr>
              <a:t>مدیر به عنوان منبع اطلاعات و کارکنان به عنوان افراد مسئول و فعال در پروژه ها و فرآیند اطلاعاتی</a:t>
            </a:r>
          </a:p>
          <a:p>
            <a:pPr marL="457200" indent="-457200" algn="r" rtl="1">
              <a:buAutoNum type="arabicPeriod"/>
            </a:pPr>
            <a:r>
              <a:rPr lang="fa-IR" dirty="0" smtClean="0">
                <a:cs typeface="B Nazanin" panose="00000400000000000000" pitchFamily="2" charset="-78"/>
              </a:rPr>
              <a:t>تصمیم گیری دسته جمعی </a:t>
            </a:r>
          </a:p>
          <a:p>
            <a:pPr marL="0" indent="0" algn="r" rtl="1">
              <a:buNone/>
            </a:pPr>
            <a:r>
              <a:rPr lang="fa-IR" dirty="0" smtClean="0">
                <a:cs typeface="B Nazanin" panose="00000400000000000000" pitchFamily="2" charset="-78"/>
              </a:rPr>
              <a:t>* دوایر یا دستجات کیفی: دو تا 10 نماینده از هر بخش سازمان که به طور مرتب با مدیر سازمان جلسه دارند و اطلاعات و مشکلات سازمان را مورد مشاوره و چاره جویی قرار میدهند.</a:t>
            </a:r>
            <a:endParaRPr lang="fa-IR" dirty="0">
              <a:cs typeface="B Nazanin" panose="00000400000000000000" pitchFamily="2" charset="-78"/>
            </a:endParaRPr>
          </a:p>
        </p:txBody>
      </p:sp>
    </p:spTree>
    <p:extLst>
      <p:ext uri="{BB962C8B-B14F-4D97-AF65-F5344CB8AC3E}">
        <p14:creationId xmlns:p14="http://schemas.microsoft.com/office/powerpoint/2010/main" val="2214891912"/>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smtClean="0">
                <a:cs typeface="B Nazanin" panose="00000400000000000000" pitchFamily="2" charset="-78"/>
              </a:rPr>
              <a:t>نحوه درک معلمان از مفهوم نظم و انضباط (فیندلی و آوریلی، 1971)</a:t>
            </a:r>
            <a:endParaRPr lang="en-US" dirty="0"/>
          </a:p>
        </p:txBody>
      </p:sp>
      <p:sp>
        <p:nvSpPr>
          <p:cNvPr id="3" name="Content Placeholder 2"/>
          <p:cNvSpPr>
            <a:spLocks noGrp="1"/>
          </p:cNvSpPr>
          <p:nvPr>
            <p:ph idx="1"/>
          </p:nvPr>
        </p:nvSpPr>
        <p:spPr/>
        <p:txBody>
          <a:bodyPr/>
          <a:lstStyle/>
          <a:p>
            <a:pPr marL="0" indent="0" algn="r" rtl="1">
              <a:buNone/>
            </a:pPr>
            <a:r>
              <a:rPr lang="fa-IR" dirty="0" smtClean="0">
                <a:cs typeface="B Nazanin" panose="00000400000000000000" pitchFamily="2" charset="-78"/>
              </a:rPr>
              <a:t>الف- درجه ای از کنترل یا میزانی از تبعیت: از سکوت کامل تا مشارکت فعالانه</a:t>
            </a:r>
          </a:p>
          <a:p>
            <a:pPr marL="0" indent="0" algn="r" rtl="1">
              <a:buNone/>
            </a:pPr>
            <a:r>
              <a:rPr lang="fa-IR" dirty="0" smtClean="0">
                <a:cs typeface="B Nazanin" panose="00000400000000000000" pitchFamily="2" charset="-78"/>
              </a:rPr>
              <a:t>ب- روشهای نظم و انضباط: اعمال فشار و سختگیری در مقابل انعطاف، ایجاد انگیزه و تربیت فراگیران خویشتن دار</a:t>
            </a:r>
          </a:p>
          <a:p>
            <a:pPr marL="0" indent="0" algn="r" rtl="1">
              <a:buNone/>
            </a:pPr>
            <a:r>
              <a:rPr lang="fa-IR" dirty="0" smtClean="0">
                <a:cs typeface="B Nazanin" panose="00000400000000000000" pitchFamily="2" charset="-78"/>
              </a:rPr>
              <a:t>ج- ایجاد نظم توسط تنبیه: تنبیه گذرا و سطحی مثل نگاه مستقیم تا تنبیه بسیار شدید مثل اخراج از کلاس یا مدرسه.</a:t>
            </a:r>
          </a:p>
          <a:p>
            <a:pPr marL="0" indent="0" algn="r" rtl="1">
              <a:buNone/>
            </a:pPr>
            <a:r>
              <a:rPr lang="fa-IR" dirty="0" smtClean="0">
                <a:cs typeface="B Nazanin" panose="00000400000000000000" pitchFamily="2" charset="-78"/>
              </a:rPr>
              <a:t>آزوبل: نظم و انضباط عبارت است از اعمال استانداردها یا هنجارهای بیرونی بر فرد (در راستای سازگاری فردی و اجتماعی)</a:t>
            </a:r>
            <a:endParaRPr lang="en-US" dirty="0"/>
          </a:p>
        </p:txBody>
      </p:sp>
    </p:spTree>
    <p:extLst>
      <p:ext uri="{BB962C8B-B14F-4D97-AF65-F5344CB8AC3E}">
        <p14:creationId xmlns:p14="http://schemas.microsoft.com/office/powerpoint/2010/main" val="2918039050"/>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Nazanin" panose="00000400000000000000" pitchFamily="2" charset="-78"/>
              </a:rPr>
              <a:t>علل بی نظمی</a:t>
            </a:r>
            <a:endParaRPr lang="en-US" dirty="0"/>
          </a:p>
        </p:txBody>
      </p:sp>
      <p:sp>
        <p:nvSpPr>
          <p:cNvPr id="3" name="Content Placeholder 2"/>
          <p:cNvSpPr>
            <a:spLocks noGrp="1"/>
          </p:cNvSpPr>
          <p:nvPr>
            <p:ph idx="1"/>
          </p:nvPr>
        </p:nvSpPr>
        <p:spPr/>
        <p:txBody>
          <a:bodyPr>
            <a:normAutofit fontScale="85000" lnSpcReduction="20000"/>
          </a:bodyPr>
          <a:lstStyle/>
          <a:p>
            <a:pPr marL="457200" indent="-457200" algn="r" rtl="1">
              <a:buAutoNum type="arabicPeriod"/>
            </a:pPr>
            <a:r>
              <a:rPr lang="fa-IR" dirty="0" smtClean="0">
                <a:cs typeface="B Nazanin" panose="00000400000000000000" pitchFamily="2" charset="-78"/>
              </a:rPr>
              <a:t>علل مربوط به معلم: رفتار و کردار – گرایش و انتظارات – تجانس در اعمال و گفتار- صداقت و اطمینان در گفتار- طرح ریزی و سازماندهی درس و آمادگی- تن صدا و نوع گفتار-آگاهی از فرهنگ جامعه- طرز لباس پوشیدن- ارتباط مؤثر غیر کلامی- درک احساسات فراگیران- احترام متقابل</a:t>
            </a:r>
          </a:p>
          <a:p>
            <a:pPr marL="457200" indent="-457200" algn="r" rtl="1">
              <a:buAutoNum type="arabicPeriod"/>
            </a:pPr>
            <a:r>
              <a:rPr lang="fa-IR" dirty="0" smtClean="0">
                <a:cs typeface="B Nazanin" panose="00000400000000000000" pitchFamily="2" charset="-78"/>
              </a:rPr>
              <a:t>علل مربوط به فراگیر: مشکلات فیزیکی، عاطفی، اجتماعی و فکری، توجه به ویژگیهای خاص مراحل رشد فراگیران به خصوص دوره نوجوانی</a:t>
            </a:r>
          </a:p>
          <a:p>
            <a:pPr marL="457200" indent="-457200" algn="r" rtl="1">
              <a:buAutoNum type="arabicPeriod"/>
            </a:pPr>
            <a:r>
              <a:rPr lang="fa-IR" dirty="0" smtClean="0">
                <a:cs typeface="B Nazanin" panose="00000400000000000000" pitchFamily="2" charset="-78"/>
              </a:rPr>
              <a:t>علل مربوط به همکلاسیها و گروههای دانش آموزی: اثر گروه در رفتارهای مخرب یا سازنده</a:t>
            </a:r>
          </a:p>
          <a:p>
            <a:pPr marL="457200" indent="-457200" algn="r" rtl="1">
              <a:buAutoNum type="arabicPeriod"/>
            </a:pPr>
            <a:r>
              <a:rPr lang="fa-IR" dirty="0" smtClean="0">
                <a:cs typeface="B Nazanin" panose="00000400000000000000" pitchFamily="2" charset="-78"/>
              </a:rPr>
              <a:t>علل مربوط به مدرسه و مدیریت: برنامه ریزی درسی مناسب، وضعیت فیزیکی و بهداشتی فضای آموزشی، ارتباط بین معلمان با یکدیگر و بین مدیر مدرسه و معلمان و ...</a:t>
            </a:r>
          </a:p>
          <a:p>
            <a:pPr marL="457200" indent="-457200" algn="r" rtl="1">
              <a:buAutoNum type="arabicPeriod"/>
            </a:pPr>
            <a:r>
              <a:rPr lang="fa-IR" dirty="0" smtClean="0">
                <a:cs typeface="B Nazanin" panose="00000400000000000000" pitchFamily="2" charset="-78"/>
              </a:rPr>
              <a:t>علل مربوط به خانواده: عدم ارتباط بین خانه و مدرسه یا تناقض بین آنها</a:t>
            </a:r>
          </a:p>
          <a:p>
            <a:pPr marL="457200" indent="-457200" algn="r" rtl="1">
              <a:buAutoNum type="arabicPeriod"/>
            </a:pPr>
            <a:r>
              <a:rPr lang="fa-IR" dirty="0" smtClean="0">
                <a:cs typeface="B Nazanin" panose="00000400000000000000" pitchFamily="2" charset="-78"/>
              </a:rPr>
              <a:t>علل اجتماعی: ارزشها و فرهنگهای مختلف، مهاجرت، مشکلات اقتصادی، ثبات سیاسی و اقتصادی</a:t>
            </a:r>
            <a:endParaRPr lang="en-US" dirty="0"/>
          </a:p>
        </p:txBody>
      </p:sp>
    </p:spTree>
    <p:extLst>
      <p:ext uri="{BB962C8B-B14F-4D97-AF65-F5344CB8AC3E}">
        <p14:creationId xmlns:p14="http://schemas.microsoft.com/office/powerpoint/2010/main" val="3656353589"/>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اصول کلی مدیریت در کلاس</a:t>
            </a:r>
            <a:endParaRPr lang="en-US" dirty="0"/>
          </a:p>
        </p:txBody>
      </p:sp>
      <p:sp>
        <p:nvSpPr>
          <p:cNvPr id="3" name="Content Placeholder 2"/>
          <p:cNvSpPr>
            <a:spLocks noGrp="1"/>
          </p:cNvSpPr>
          <p:nvPr>
            <p:ph idx="1"/>
          </p:nvPr>
        </p:nvSpPr>
        <p:spPr/>
        <p:txBody>
          <a:bodyPr/>
          <a:lstStyle/>
          <a:p>
            <a:pPr marL="457200" indent="-457200" algn="r" rtl="1">
              <a:buAutoNum type="arabicPeriod"/>
            </a:pPr>
            <a:r>
              <a:rPr lang="fa-IR" dirty="0" smtClean="0">
                <a:cs typeface="B Nazanin" panose="00000400000000000000" pitchFamily="2" charset="-78"/>
              </a:rPr>
              <a:t>ایجاد انگیزه: خودکنترلی، انگیزه و رغبت به جای کنترل یا اعمال فشار بیرونی با روش تدریس مناسب، توجه به روابط انسانی و احترام متقابل و ...</a:t>
            </a:r>
          </a:p>
          <a:p>
            <a:pPr marL="457200" indent="-457200" algn="r" rtl="1">
              <a:buAutoNum type="arabicPeriod"/>
            </a:pPr>
            <a:r>
              <a:rPr lang="fa-IR" dirty="0" smtClean="0">
                <a:cs typeface="B Nazanin" panose="00000400000000000000" pitchFamily="2" charset="-78"/>
              </a:rPr>
              <a:t>طرح ریزی درسی: تسلط و آمادگی معلم، علاقه به تدریس و سازماندهی آن</a:t>
            </a:r>
          </a:p>
          <a:p>
            <a:pPr marL="457200" indent="-457200" algn="r" rtl="1">
              <a:buAutoNum type="arabicPeriod"/>
            </a:pPr>
            <a:r>
              <a:rPr lang="fa-IR" dirty="0" smtClean="0">
                <a:cs typeface="B Nazanin" panose="00000400000000000000" pitchFamily="2" charset="-78"/>
              </a:rPr>
              <a:t>تدوین اصول مدیریت در کلاس و روشن نمودن آن: اصول و قواعد محدود، عملی و روشن</a:t>
            </a:r>
          </a:p>
          <a:p>
            <a:pPr marL="457200" indent="-457200" algn="r" rtl="1">
              <a:buAutoNum type="arabicPeriod"/>
            </a:pPr>
            <a:r>
              <a:rPr lang="fa-IR" dirty="0" smtClean="0">
                <a:cs typeface="B Nazanin" panose="00000400000000000000" pitchFamily="2" charset="-78"/>
              </a:rPr>
              <a:t>آگاهی مداوم از وضعیت کلاس و جریان حاکم بر آن به منظور جلوگیری از ادامه و گسترش بی نظمی</a:t>
            </a:r>
          </a:p>
          <a:p>
            <a:pPr marL="457200" indent="-457200" algn="r" rtl="1">
              <a:buAutoNum type="arabicPeriod"/>
            </a:pPr>
            <a:r>
              <a:rPr lang="fa-IR" dirty="0" smtClean="0">
                <a:cs typeface="B Nazanin" panose="00000400000000000000" pitchFamily="2" charset="-78"/>
              </a:rPr>
              <a:t>چشم پوشی از مسایل جزئی</a:t>
            </a:r>
            <a:endParaRPr lang="en-US" dirty="0"/>
          </a:p>
        </p:txBody>
      </p:sp>
    </p:spTree>
    <p:extLst>
      <p:ext uri="{BB962C8B-B14F-4D97-AF65-F5344CB8AC3E}">
        <p14:creationId xmlns:p14="http://schemas.microsoft.com/office/powerpoint/2010/main" val="2377785115"/>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b="1" dirty="0" smtClean="0">
                <a:cs typeface="B Nazanin" panose="00000400000000000000" pitchFamily="2" charset="-78"/>
              </a:rPr>
              <a:t>اهمیت درک مفهوم تدریس</a:t>
            </a:r>
            <a:endParaRPr lang="en-US" sz="40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fa-IR" sz="3200" dirty="0" smtClean="0">
                <a:cs typeface="B Nazanin" panose="00000400000000000000" pitchFamily="2" charset="-78"/>
              </a:rPr>
              <a:t>معلمان و آشنایی با ماهیت شغل خود</a:t>
            </a:r>
          </a:p>
          <a:p>
            <a:pPr algn="r" rtl="1">
              <a:lnSpc>
                <a:spcPct val="150000"/>
              </a:lnSpc>
            </a:pPr>
            <a:r>
              <a:rPr lang="fa-IR" sz="3200" dirty="0" smtClean="0">
                <a:cs typeface="B Nazanin" panose="00000400000000000000" pitchFamily="2" charset="-78"/>
              </a:rPr>
              <a:t>پژوهشگران</a:t>
            </a:r>
          </a:p>
          <a:p>
            <a:pPr algn="r" rtl="1">
              <a:lnSpc>
                <a:spcPct val="150000"/>
              </a:lnSpc>
            </a:pPr>
            <a:r>
              <a:rPr lang="fa-IR" sz="3200" dirty="0" smtClean="0">
                <a:cs typeface="B Nazanin" panose="00000400000000000000" pitchFamily="2" charset="-78"/>
              </a:rPr>
              <a:t>ناظران و ارزیابان</a:t>
            </a:r>
          </a:p>
          <a:p>
            <a:pPr algn="r" rtl="1">
              <a:lnSpc>
                <a:spcPct val="150000"/>
              </a:lnSpc>
            </a:pPr>
            <a:r>
              <a:rPr lang="fa-IR" sz="3200" dirty="0" smtClean="0">
                <a:cs typeface="B Nazanin" panose="00000400000000000000" pitchFamily="2" charset="-78"/>
              </a:rPr>
              <a:t>اعمال و رفتار معلم و دانش آموز</a:t>
            </a:r>
          </a:p>
        </p:txBody>
      </p:sp>
    </p:spTree>
    <p:extLst>
      <p:ext uri="{BB962C8B-B14F-4D97-AF65-F5344CB8AC3E}">
        <p14:creationId xmlns:p14="http://schemas.microsoft.com/office/powerpoint/2010/main" val="17518351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smtClean="0">
                <a:cs typeface="B Nazanin" panose="00000400000000000000" pitchFamily="2" charset="-78"/>
              </a:rPr>
              <a:t> اصول مقطعی برطرف کردن بی نظمی (مختص مسایل جزئی)</a:t>
            </a:r>
            <a:endParaRPr lang="en-US" dirty="0"/>
          </a:p>
        </p:txBody>
      </p:sp>
      <p:sp>
        <p:nvSpPr>
          <p:cNvPr id="3" name="Content Placeholder 2"/>
          <p:cNvSpPr>
            <a:spLocks noGrp="1"/>
          </p:cNvSpPr>
          <p:nvPr>
            <p:ph idx="1"/>
          </p:nvPr>
        </p:nvSpPr>
        <p:spPr/>
        <p:txBody>
          <a:bodyPr/>
          <a:lstStyle/>
          <a:p>
            <a:pPr marL="457200" indent="-457200" algn="r" rtl="1">
              <a:buAutoNum type="arabicPeriod"/>
            </a:pPr>
            <a:r>
              <a:rPr lang="fa-IR" dirty="0" smtClean="0">
                <a:cs typeface="B Nazanin" panose="00000400000000000000" pitchFamily="2" charset="-78"/>
              </a:rPr>
              <a:t>برخورد غیر مستقیم: تماس چشمی، سکوت مختصر، حرکت به منطقه شلوغ، طرح سوال، تغییر در شدت گفتار، برقراری تماس، دعوت به همکاری غیرمستقیم</a:t>
            </a:r>
          </a:p>
          <a:p>
            <a:pPr marL="457200" indent="-457200" algn="r" rtl="1">
              <a:buAutoNum type="arabicPeriod"/>
            </a:pPr>
            <a:r>
              <a:rPr lang="fa-IR" dirty="0" smtClean="0">
                <a:cs typeface="B Nazanin" panose="00000400000000000000" pitchFamily="2" charset="-78"/>
              </a:rPr>
              <a:t>برخورد مستقیم: دعوت به همکاری مستقیم، انجام نصیحت گذرا به صورت جمعی، سوال از علت بی نظمی، تذکر نهایی با امکان اجرایی بودن و بدون تهدید به کسر نمره، تعویض جا، استفاده از روشهای اصلاح رفتار</a:t>
            </a:r>
          </a:p>
          <a:p>
            <a:pPr marL="0" indent="0" algn="r" rtl="1">
              <a:buNone/>
            </a:pPr>
            <a:r>
              <a:rPr lang="fa-IR" dirty="0" smtClean="0">
                <a:cs typeface="B Nazanin" panose="00000400000000000000" pitchFamily="2" charset="-78"/>
              </a:rPr>
              <a:t>* تنبیه یا اخراج از کلاس در آخرین مرحله قرار دارد و باید با احتیاط و رعایت تمام جوانب صورت گیرد.</a:t>
            </a:r>
            <a:endParaRPr lang="fa-IR" dirty="0">
              <a:cs typeface="B Nazanin" panose="00000400000000000000" pitchFamily="2" charset="-78"/>
            </a:endParaRPr>
          </a:p>
        </p:txBody>
      </p:sp>
    </p:spTree>
    <p:extLst>
      <p:ext uri="{BB962C8B-B14F-4D97-AF65-F5344CB8AC3E}">
        <p14:creationId xmlns:p14="http://schemas.microsoft.com/office/powerpoint/2010/main" val="1934499593"/>
      </p:ext>
    </p:extLst>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تکلیف جلسه آینده</a:t>
            </a:r>
            <a:endParaRPr lang="en-US" dirty="0"/>
          </a:p>
        </p:txBody>
      </p:sp>
      <p:sp>
        <p:nvSpPr>
          <p:cNvPr id="3" name="Content Placeholder 2"/>
          <p:cNvSpPr>
            <a:spLocks noGrp="1"/>
          </p:cNvSpPr>
          <p:nvPr>
            <p:ph idx="1"/>
          </p:nvPr>
        </p:nvSpPr>
        <p:spPr/>
        <p:txBody>
          <a:bodyPr/>
          <a:lstStyle/>
          <a:p>
            <a:pPr marL="0" indent="0" algn="ctr" rtl="1">
              <a:buNone/>
            </a:pPr>
            <a:endParaRPr lang="fa-IR" dirty="0" smtClean="0">
              <a:cs typeface="B Nazanin" panose="00000400000000000000" pitchFamily="2" charset="-78"/>
            </a:endParaRPr>
          </a:p>
          <a:p>
            <a:pPr marL="0" indent="0" algn="ctr" rtl="1">
              <a:buNone/>
            </a:pPr>
            <a:endParaRPr lang="fa-IR" dirty="0">
              <a:cs typeface="B Nazanin" panose="00000400000000000000" pitchFamily="2" charset="-78"/>
            </a:endParaRPr>
          </a:p>
          <a:p>
            <a:pPr marL="0" indent="0" algn="ctr" rtl="1">
              <a:buNone/>
            </a:pPr>
            <a:endParaRPr lang="fa-IR" dirty="0" smtClean="0">
              <a:cs typeface="B Nazanin" panose="00000400000000000000" pitchFamily="2" charset="-78"/>
            </a:endParaRPr>
          </a:p>
          <a:p>
            <a:pPr marL="0" indent="0" algn="ctr" rtl="1">
              <a:buNone/>
            </a:pPr>
            <a:r>
              <a:rPr lang="fa-IR" dirty="0" smtClean="0">
                <a:cs typeface="B Nazanin" panose="00000400000000000000" pitchFamily="2" charset="-78"/>
              </a:rPr>
              <a:t>خلاصه ادامه فصل سوم + خلاصه فصل چهارم به صورت کامل</a:t>
            </a:r>
            <a:endParaRPr lang="en-US" dirty="0"/>
          </a:p>
        </p:txBody>
      </p:sp>
    </p:spTree>
    <p:extLst>
      <p:ext uri="{BB962C8B-B14F-4D97-AF65-F5344CB8AC3E}">
        <p14:creationId xmlns:p14="http://schemas.microsoft.com/office/powerpoint/2010/main" val="906629369"/>
      </p:ext>
    </p:extLst>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سوالات این جلسه</a:t>
            </a:r>
            <a:endParaRPr lang="en-US" dirty="0"/>
          </a:p>
        </p:txBody>
      </p:sp>
      <p:sp>
        <p:nvSpPr>
          <p:cNvPr id="3" name="Content Placeholder 2"/>
          <p:cNvSpPr>
            <a:spLocks noGrp="1"/>
          </p:cNvSpPr>
          <p:nvPr>
            <p:ph idx="1"/>
          </p:nvPr>
        </p:nvSpPr>
        <p:spPr/>
        <p:txBody>
          <a:bodyPr/>
          <a:lstStyle/>
          <a:p>
            <a:pPr marL="457200" indent="-457200" algn="r" rtl="1">
              <a:buAutoNum type="arabicPeriod"/>
            </a:pPr>
            <a:r>
              <a:rPr lang="fa-IR" dirty="0" smtClean="0">
                <a:cs typeface="B Nazanin" panose="00000400000000000000" pitchFamily="2" charset="-78"/>
              </a:rPr>
              <a:t>روش تدریس سخنرانی چه نقاط قوت و ضعفی دارد؟</a:t>
            </a:r>
          </a:p>
          <a:p>
            <a:pPr marL="457200" indent="-457200" algn="r" rtl="1">
              <a:buAutoNum type="arabicPeriod"/>
            </a:pPr>
            <a:r>
              <a:rPr lang="fa-IR" dirty="0" smtClean="0">
                <a:cs typeface="B Nazanin" panose="00000400000000000000" pitchFamily="2" charset="-78"/>
              </a:rPr>
              <a:t>چه اصولی را باید در روش سخنرانی رعایت کرد؟</a:t>
            </a:r>
          </a:p>
        </p:txBody>
      </p:sp>
    </p:spTree>
    <p:extLst>
      <p:ext uri="{BB962C8B-B14F-4D97-AF65-F5344CB8AC3E}">
        <p14:creationId xmlns:p14="http://schemas.microsoft.com/office/powerpoint/2010/main" val="4276906645"/>
      </p:ext>
    </p:extLst>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فصل پنجم</a:t>
            </a:r>
            <a:endParaRPr lang="en-US" dirty="0"/>
          </a:p>
        </p:txBody>
      </p:sp>
      <p:sp>
        <p:nvSpPr>
          <p:cNvPr id="3" name="Content Placeholder 2"/>
          <p:cNvSpPr>
            <a:spLocks noGrp="1"/>
          </p:cNvSpPr>
          <p:nvPr>
            <p:ph idx="1"/>
          </p:nvPr>
        </p:nvSpPr>
        <p:spPr/>
        <p:txBody>
          <a:bodyPr/>
          <a:lstStyle/>
          <a:p>
            <a:pPr marL="0" indent="0" algn="ctr" rtl="1">
              <a:buNone/>
            </a:pPr>
            <a:endParaRPr lang="fa-IR" dirty="0" smtClean="0">
              <a:cs typeface="B Nazanin" panose="00000400000000000000" pitchFamily="2" charset="-78"/>
            </a:endParaRPr>
          </a:p>
          <a:p>
            <a:pPr marL="0" indent="0" algn="ctr" rtl="1">
              <a:buNone/>
            </a:pPr>
            <a:endParaRPr lang="fa-IR" dirty="0">
              <a:cs typeface="B Nazanin" panose="00000400000000000000" pitchFamily="2" charset="-78"/>
            </a:endParaRPr>
          </a:p>
          <a:p>
            <a:pPr marL="0" indent="0" algn="ctr" rtl="1">
              <a:buNone/>
            </a:pPr>
            <a:r>
              <a:rPr lang="fa-IR" dirty="0" smtClean="0">
                <a:cs typeface="B Nazanin" panose="00000400000000000000" pitchFamily="2" charset="-78"/>
              </a:rPr>
              <a:t>روشهای تدریس و طبقه بندی آنها</a:t>
            </a:r>
          </a:p>
        </p:txBody>
      </p:sp>
    </p:spTree>
    <p:extLst>
      <p:ext uri="{BB962C8B-B14F-4D97-AF65-F5344CB8AC3E}">
        <p14:creationId xmlns:p14="http://schemas.microsoft.com/office/powerpoint/2010/main" val="568219758"/>
      </p:ext>
    </p:extLst>
  </p:cSld>
  <p:clrMapOvr>
    <a:masterClrMapping/>
  </p:clrMapOvr>
  <p:transition spd="slow">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روش تدریس</a:t>
            </a:r>
            <a:endParaRPr lang="en-US" dirty="0"/>
          </a:p>
        </p:txBody>
      </p:sp>
      <p:sp>
        <p:nvSpPr>
          <p:cNvPr id="3" name="Content Placeholder 2"/>
          <p:cNvSpPr>
            <a:spLocks noGrp="1"/>
          </p:cNvSpPr>
          <p:nvPr>
            <p:ph idx="1"/>
          </p:nvPr>
        </p:nvSpPr>
        <p:spPr/>
        <p:txBody>
          <a:bodyPr/>
          <a:lstStyle/>
          <a:p>
            <a:pPr algn="r" rtl="1"/>
            <a:r>
              <a:rPr lang="fa-IR" dirty="0" smtClean="0">
                <a:cs typeface="B Nazanin" panose="00000400000000000000" pitchFamily="2" charset="-78"/>
              </a:rPr>
              <a:t>گئیج (1975) : </a:t>
            </a:r>
            <a:r>
              <a:rPr lang="fa-IR" u="sng" dirty="0" smtClean="0">
                <a:cs typeface="B Nazanin" panose="00000400000000000000" pitchFamily="2" charset="-78"/>
              </a:rPr>
              <a:t>الگوهای رفتاری </a:t>
            </a:r>
            <a:r>
              <a:rPr lang="fa-IR" dirty="0" smtClean="0">
                <a:cs typeface="B Nazanin" panose="00000400000000000000" pitchFamily="2" charset="-78"/>
              </a:rPr>
              <a:t>معلم که </a:t>
            </a:r>
            <a:r>
              <a:rPr lang="fa-IR" u="sng" dirty="0" smtClean="0">
                <a:cs typeface="B Nazanin" panose="00000400000000000000" pitchFamily="2" charset="-78"/>
              </a:rPr>
              <a:t>تکرار پذیر </a:t>
            </a:r>
            <a:r>
              <a:rPr lang="fa-IR" dirty="0" smtClean="0">
                <a:cs typeface="B Nazanin" panose="00000400000000000000" pitchFamily="2" charset="-78"/>
              </a:rPr>
              <a:t>است، قابلیت استفاده در </a:t>
            </a:r>
            <a:r>
              <a:rPr lang="fa-IR" u="sng" dirty="0" smtClean="0">
                <a:cs typeface="B Nazanin" panose="00000400000000000000" pitchFamily="2" charset="-78"/>
              </a:rPr>
              <a:t>تمامی موضوعات درسی </a:t>
            </a:r>
            <a:r>
              <a:rPr lang="fa-IR" dirty="0" smtClean="0">
                <a:cs typeface="B Nazanin" panose="00000400000000000000" pitchFamily="2" charset="-78"/>
              </a:rPr>
              <a:t>را دارد، به </a:t>
            </a:r>
            <a:r>
              <a:rPr lang="fa-IR" u="sng" dirty="0" smtClean="0">
                <a:cs typeface="B Nazanin" panose="00000400000000000000" pitchFamily="2" charset="-78"/>
              </a:rPr>
              <a:t>یش از یک معلم </a:t>
            </a:r>
            <a:r>
              <a:rPr lang="fa-IR" dirty="0" smtClean="0">
                <a:cs typeface="B Nazanin" panose="00000400000000000000" pitchFamily="2" charset="-78"/>
              </a:rPr>
              <a:t>اختصاص دارد و به امر </a:t>
            </a:r>
            <a:r>
              <a:rPr lang="fa-IR" u="sng" dirty="0" smtClean="0">
                <a:cs typeface="B Nazanin" panose="00000400000000000000" pitchFamily="2" charset="-78"/>
              </a:rPr>
              <a:t>یادگیری</a:t>
            </a:r>
            <a:r>
              <a:rPr lang="fa-IR" dirty="0" smtClean="0">
                <a:cs typeface="B Nazanin" panose="00000400000000000000" pitchFamily="2" charset="-78"/>
              </a:rPr>
              <a:t> ارتباط می یابد.</a:t>
            </a:r>
          </a:p>
          <a:p>
            <a:pPr algn="r" rtl="1"/>
            <a:r>
              <a:rPr lang="fa-IR" dirty="0" smtClean="0">
                <a:cs typeface="B Nazanin" panose="00000400000000000000" pitchFamily="2" charset="-78"/>
              </a:rPr>
              <a:t>طبقه بندی روشهای تدریس:</a:t>
            </a:r>
          </a:p>
          <a:p>
            <a:pPr marL="457200" indent="-457200" algn="r" rtl="1">
              <a:buAutoNum type="arabicPeriod"/>
            </a:pPr>
            <a:r>
              <a:rPr lang="fa-IR" dirty="0" smtClean="0">
                <a:cs typeface="B Nazanin" panose="00000400000000000000" pitchFamily="2" charset="-78"/>
              </a:rPr>
              <a:t>طبقه بندی بر مبنای کنترل و منطق        2. طبقه بندی جویس و ویل</a:t>
            </a:r>
          </a:p>
          <a:p>
            <a:pPr marL="0" indent="0" algn="r" rtl="1">
              <a:buNone/>
            </a:pPr>
            <a:r>
              <a:rPr lang="fa-IR" dirty="0" smtClean="0">
                <a:cs typeface="B Nazanin" panose="00000400000000000000" pitchFamily="2" charset="-78"/>
              </a:rPr>
              <a:t>3. طبقه بندی بر مبنای نقش خود                 4. طبقه بندی بر اساس تعداد فراگیران</a:t>
            </a:r>
          </a:p>
        </p:txBody>
      </p:sp>
    </p:spTree>
    <p:extLst>
      <p:ext uri="{BB962C8B-B14F-4D97-AF65-F5344CB8AC3E}">
        <p14:creationId xmlns:p14="http://schemas.microsoft.com/office/powerpoint/2010/main" val="795484817"/>
      </p:ext>
    </p:extLst>
  </p:cSld>
  <p:clrMapOvr>
    <a:masterClrMapping/>
  </p:clrMapOvr>
  <p:transition spd="slow">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Nazanin" panose="00000400000000000000" pitchFamily="2" charset="-78"/>
              </a:rPr>
              <a:t>طبقه بندی بر مبنای کنترل و منطق</a:t>
            </a:r>
            <a:endParaRPr lang="en-US" dirty="0"/>
          </a:p>
        </p:txBody>
      </p:sp>
      <p:sp>
        <p:nvSpPr>
          <p:cNvPr id="3" name="Content Placeholder 2"/>
          <p:cNvSpPr>
            <a:spLocks noGrp="1"/>
          </p:cNvSpPr>
          <p:nvPr>
            <p:ph idx="1"/>
          </p:nvPr>
        </p:nvSpPr>
        <p:spPr/>
        <p:txBody>
          <a:bodyPr/>
          <a:lstStyle/>
          <a:p>
            <a:pPr algn="r" rtl="1"/>
            <a:r>
              <a:rPr lang="fa-IR" dirty="0" smtClean="0">
                <a:cs typeface="B Nazanin" panose="00000400000000000000" pitchFamily="2" charset="-78"/>
              </a:rPr>
              <a:t>کنترل:</a:t>
            </a:r>
          </a:p>
          <a:p>
            <a:pPr marL="457200" indent="-457200" algn="r" rtl="1">
              <a:buAutoNum type="arabicPeriod"/>
            </a:pPr>
            <a:r>
              <a:rPr lang="fa-IR" dirty="0" smtClean="0">
                <a:cs typeface="B Nazanin" panose="00000400000000000000" pitchFamily="2" charset="-78"/>
              </a:rPr>
              <a:t>کنترل از طرف معلم/ معلم محوری: سخنرانی، نمایشی، روخوانی، انتقال مستقیم و یکطرفه</a:t>
            </a:r>
          </a:p>
          <a:p>
            <a:pPr marL="457200" indent="-457200" algn="r" rtl="1">
              <a:buAutoNum type="arabicPeriod"/>
            </a:pPr>
            <a:r>
              <a:rPr lang="fa-IR" dirty="0" smtClean="0">
                <a:cs typeface="B Nazanin" panose="00000400000000000000" pitchFamily="2" charset="-78"/>
              </a:rPr>
              <a:t>کنترل از طرف فراگیران/ فراگیر محوری: آزمایشگاهی، مکاشفه ای، حل مسأله، پروژه</a:t>
            </a:r>
          </a:p>
          <a:p>
            <a:pPr algn="r" rtl="1">
              <a:buFont typeface="Arial" charset="0"/>
              <a:buChar char="•"/>
            </a:pPr>
            <a:r>
              <a:rPr lang="fa-IR" dirty="0" smtClean="0">
                <a:cs typeface="B Nazanin" panose="00000400000000000000" pitchFamily="2" charset="-78"/>
              </a:rPr>
              <a:t>منطق:</a:t>
            </a:r>
          </a:p>
          <a:p>
            <a:pPr marL="457200" indent="-457200" algn="r" rtl="1">
              <a:buAutoNum type="arabicPeriod"/>
            </a:pPr>
            <a:r>
              <a:rPr lang="fa-IR" dirty="0" smtClean="0">
                <a:cs typeface="B Nazanin" panose="00000400000000000000" pitchFamily="2" charset="-78"/>
              </a:rPr>
              <a:t>سازماندهی از جزء به کل/ روش استقرایی: تدریس غیر مستقیم (فراگیرمحور)</a:t>
            </a:r>
          </a:p>
          <a:p>
            <a:pPr marL="457200" indent="-457200" algn="r" rtl="1">
              <a:buAutoNum type="arabicPeriod"/>
            </a:pPr>
            <a:r>
              <a:rPr lang="fa-IR" dirty="0" smtClean="0">
                <a:cs typeface="B Nazanin" panose="00000400000000000000" pitchFamily="2" charset="-78"/>
              </a:rPr>
              <a:t>سازماندهی از کل به جزء/ قیاسی: تدریس مستقیم (معلم محور)</a:t>
            </a:r>
            <a:endParaRPr lang="en-US" dirty="0"/>
          </a:p>
        </p:txBody>
      </p:sp>
    </p:spTree>
    <p:extLst>
      <p:ext uri="{BB962C8B-B14F-4D97-AF65-F5344CB8AC3E}">
        <p14:creationId xmlns:p14="http://schemas.microsoft.com/office/powerpoint/2010/main" val="2592940594"/>
      </p:ext>
    </p:extLst>
  </p:cSld>
  <p:clrMapOvr>
    <a:masterClrMapping/>
  </p:clrMapOvr>
  <p:transition spd="slow">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طبقه بندی جویس و ویل</a:t>
            </a:r>
            <a:endParaRPr lang="en-US" dirty="0"/>
          </a:p>
        </p:txBody>
      </p:sp>
      <p:sp>
        <p:nvSpPr>
          <p:cNvPr id="3" name="Content Placeholder 2"/>
          <p:cNvSpPr>
            <a:spLocks noGrp="1"/>
          </p:cNvSpPr>
          <p:nvPr>
            <p:ph idx="1"/>
          </p:nvPr>
        </p:nvSpPr>
        <p:spPr/>
        <p:txBody>
          <a:bodyPr/>
          <a:lstStyle/>
          <a:p>
            <a:pPr marL="457200" indent="-457200" algn="r" rtl="1">
              <a:buAutoNum type="arabicPeriod"/>
            </a:pPr>
            <a:r>
              <a:rPr lang="fa-IR" dirty="0" smtClean="0">
                <a:cs typeface="B Nazanin" panose="00000400000000000000" pitchFamily="2" charset="-78"/>
              </a:rPr>
              <a:t>الگوهای پردازش اطلاعات: کاوش مفهوم، یادگیری استقرایی، بدیع نگاری، کاوشگری، یادیارها و ...</a:t>
            </a:r>
          </a:p>
          <a:p>
            <a:pPr marL="457200" indent="-457200" algn="r" rtl="1">
              <a:buAutoNum type="arabicPeriod"/>
            </a:pPr>
            <a:r>
              <a:rPr lang="fa-IR" dirty="0" smtClean="0">
                <a:cs typeface="B Nazanin" panose="00000400000000000000" pitchFamily="2" charset="-78"/>
              </a:rPr>
              <a:t>الگوهای تعامل اجتماعی: بحث به شیوه محاکم قضایی، ایفای نقش، بحث گروهی، پژوهش اجتماعی، فقهی و ...</a:t>
            </a:r>
          </a:p>
          <a:p>
            <a:pPr marL="457200" indent="-457200" algn="r" rtl="1">
              <a:buAutoNum type="arabicPeriod"/>
            </a:pPr>
            <a:r>
              <a:rPr lang="fa-IR" dirty="0" smtClean="0">
                <a:cs typeface="B Nazanin" panose="00000400000000000000" pitchFamily="2" charset="-78"/>
              </a:rPr>
              <a:t>الگوهای فردی (انسانگرایی): آموزش آگاهی، ملاقات کلاسی، خودشکوفایی و ...</a:t>
            </a:r>
          </a:p>
          <a:p>
            <a:pPr marL="457200" indent="-457200" algn="r" rtl="1">
              <a:buAutoNum type="arabicPeriod"/>
            </a:pPr>
            <a:r>
              <a:rPr lang="fa-IR" dirty="0" smtClean="0">
                <a:cs typeface="B Nazanin" panose="00000400000000000000" pitchFamily="2" charset="-78"/>
              </a:rPr>
              <a:t>الگوهای سیستم رفتاری: یادگیری اجتماعی (مشاهده ای)، تسلط آموزی، آموزش برنامه ای، شبیه سازی، روشهای مدیریت و اصلاح رفتار و ... .</a:t>
            </a:r>
            <a:endParaRPr lang="en-US" dirty="0"/>
          </a:p>
        </p:txBody>
      </p:sp>
    </p:spTree>
    <p:extLst>
      <p:ext uri="{BB962C8B-B14F-4D97-AF65-F5344CB8AC3E}">
        <p14:creationId xmlns:p14="http://schemas.microsoft.com/office/powerpoint/2010/main" val="4227842666"/>
      </p:ext>
    </p:extLst>
  </p:cSld>
  <p:clrMapOvr>
    <a:masterClrMapping/>
  </p:clrMapOvr>
  <p:transition spd="slow">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smtClean="0">
                <a:cs typeface="B Nazanin" panose="00000400000000000000" pitchFamily="2" charset="-78"/>
              </a:rPr>
              <a:t> روشهای تدریس بر مبنای نقش خود (برودی، گانسفیلد، اکسلرود)</a:t>
            </a:r>
            <a:endParaRPr lang="en-US" dirty="0"/>
          </a:p>
        </p:txBody>
      </p:sp>
      <p:sp>
        <p:nvSpPr>
          <p:cNvPr id="3" name="Content Placeholder 2"/>
          <p:cNvSpPr>
            <a:spLocks noGrp="1"/>
          </p:cNvSpPr>
          <p:nvPr>
            <p:ph idx="1"/>
          </p:nvPr>
        </p:nvSpPr>
        <p:spPr/>
        <p:txBody>
          <a:bodyPr/>
          <a:lstStyle/>
          <a:p>
            <a:pPr algn="r" rtl="1"/>
            <a:r>
              <a:rPr lang="fa-IR" dirty="0" smtClean="0">
                <a:cs typeface="B Nazanin" panose="00000400000000000000" pitchFamily="2" charset="-78"/>
              </a:rPr>
              <a:t>بیشتر در نظام آموزش عالی مورد توجه است و روشهای زیر را دربر می گیرد:</a:t>
            </a:r>
          </a:p>
          <a:p>
            <a:pPr marL="457200" indent="-457200" algn="r" rtl="1">
              <a:buAutoNum type="arabicPeriod"/>
            </a:pPr>
            <a:r>
              <a:rPr lang="fa-IR" dirty="0" smtClean="0">
                <a:cs typeface="B Nazanin" panose="00000400000000000000" pitchFamily="2" charset="-78"/>
              </a:rPr>
              <a:t>آموزش فرضیات: موضوع محوری و انتقال دانش، مانند سخنرانی، تمرین و تکرار و ...</a:t>
            </a:r>
          </a:p>
          <a:p>
            <a:pPr marL="457200" indent="-457200" algn="r" rtl="1">
              <a:buAutoNum type="arabicPeriod"/>
            </a:pPr>
            <a:r>
              <a:rPr lang="fa-IR" dirty="0" smtClean="0">
                <a:cs typeface="B Nazanin" panose="00000400000000000000" pitchFamily="2" charset="-78"/>
              </a:rPr>
              <a:t>تدریس ابتکاری یا هوشمندانه: حالتی بین موضوع محوری و فراگیر محوری. هدف باز انتقال موضوع است، منتها با درک بیشتر از سوی فراگیر. شبیه روش سقراطی است.</a:t>
            </a:r>
          </a:p>
          <a:p>
            <a:pPr marL="457200" indent="-457200" algn="r" rtl="1">
              <a:buAutoNum type="arabicPeriod"/>
            </a:pPr>
            <a:r>
              <a:rPr lang="fa-IR" dirty="0" smtClean="0">
                <a:cs typeface="B Nazanin" panose="00000400000000000000" pitchFamily="2" charset="-78"/>
              </a:rPr>
              <a:t>تدریس ابداعی – نبوغی: فراگیر محوری و ساخت دانش فردی، تأکید کمتر بر انتقال دانش.</a:t>
            </a:r>
          </a:p>
          <a:p>
            <a:pPr marL="457200" indent="-457200" algn="r" rtl="1">
              <a:buAutoNum type="arabicPeriod"/>
            </a:pPr>
            <a:r>
              <a:rPr lang="fa-IR" dirty="0" smtClean="0">
                <a:cs typeface="B Nazanin" panose="00000400000000000000" pitchFamily="2" charset="-78"/>
              </a:rPr>
              <a:t>روشهای رشد محبت: معلم به عنوان الگو، اهمیت بالای ارتباط، انسان شدن و محبت و دوستی.</a:t>
            </a:r>
            <a:endParaRPr lang="en-US" dirty="0"/>
          </a:p>
        </p:txBody>
      </p:sp>
    </p:spTree>
    <p:extLst>
      <p:ext uri="{BB962C8B-B14F-4D97-AF65-F5344CB8AC3E}">
        <p14:creationId xmlns:p14="http://schemas.microsoft.com/office/powerpoint/2010/main" val="4146010117"/>
      </p:ext>
    </p:extLst>
  </p:cSld>
  <p:clrMapOvr>
    <a:masterClrMapping/>
  </p:clrMapOvr>
  <p:transition spd="slow">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روشهای تدریس براساس تعداد فراگیران</a:t>
            </a:r>
            <a:endParaRPr lang="en-US" dirty="0"/>
          </a:p>
        </p:txBody>
      </p:sp>
      <p:sp>
        <p:nvSpPr>
          <p:cNvPr id="3" name="Content Placeholder 2"/>
          <p:cNvSpPr>
            <a:spLocks noGrp="1"/>
          </p:cNvSpPr>
          <p:nvPr>
            <p:ph idx="1"/>
          </p:nvPr>
        </p:nvSpPr>
        <p:spPr/>
        <p:txBody>
          <a:bodyPr/>
          <a:lstStyle/>
          <a:p>
            <a:pPr marL="457200" indent="-457200" algn="r" rtl="1">
              <a:buAutoNum type="arabicPeriod"/>
            </a:pPr>
            <a:r>
              <a:rPr lang="fa-IR" dirty="0" smtClean="0">
                <a:cs typeface="B Nazanin" panose="00000400000000000000" pitchFamily="2" charset="-78"/>
              </a:rPr>
              <a:t>تدریس انفرادی: یک معلم برای یک دانش آموز یا خود آموزی. آموزش برنامه ای، آموزش انفرادی و یادگیری مستقل.</a:t>
            </a:r>
          </a:p>
          <a:p>
            <a:pPr marL="457200" indent="-457200" algn="r" rtl="1">
              <a:buAutoNum type="arabicPeriod"/>
            </a:pPr>
            <a:r>
              <a:rPr lang="fa-IR" dirty="0" smtClean="0">
                <a:cs typeface="B Nazanin" panose="00000400000000000000" pitchFamily="2" charset="-78"/>
              </a:rPr>
              <a:t>تدریس گروه متوسط: 40-20 نفر. ادغامی از روشهای تدریس.</a:t>
            </a:r>
          </a:p>
          <a:p>
            <a:pPr marL="457200" indent="-457200" algn="r" rtl="1">
              <a:buAutoNum type="arabicPeriod"/>
            </a:pPr>
            <a:r>
              <a:rPr lang="fa-IR" dirty="0" smtClean="0">
                <a:cs typeface="B Nazanin" panose="00000400000000000000" pitchFamily="2" charset="-78"/>
              </a:rPr>
              <a:t>تدریس در گروه بزرگ: بیشتر از 40 نفر. بیشتر روشهای تدریس مستقیم مثل سخنرانی. </a:t>
            </a:r>
          </a:p>
          <a:p>
            <a:pPr marL="0" indent="0" algn="r" rtl="1">
              <a:buNone/>
            </a:pPr>
            <a:endParaRPr lang="fa-IR" dirty="0" smtClean="0">
              <a:cs typeface="B Nazanin" panose="00000400000000000000" pitchFamily="2" charset="-78"/>
            </a:endParaRPr>
          </a:p>
          <a:p>
            <a:pPr marL="0" indent="0" algn="r" rtl="1">
              <a:buNone/>
            </a:pPr>
            <a:r>
              <a:rPr lang="fa-IR" dirty="0" smtClean="0">
                <a:cs typeface="B Nazanin" panose="00000400000000000000" pitchFamily="2" charset="-78"/>
              </a:rPr>
              <a:t>* علاوه بر تعداد فراگیران، سن آنها، موضوع درس، توانایی معلم، رغبت و توانایی فراگیران و ... نیز باید در انتخاب روش تدریس مورد توجه باشد.</a:t>
            </a:r>
            <a:endParaRPr lang="fa-IR" dirty="0">
              <a:cs typeface="B Nazanin" panose="00000400000000000000" pitchFamily="2" charset="-78"/>
            </a:endParaRPr>
          </a:p>
        </p:txBody>
      </p:sp>
    </p:spTree>
    <p:extLst>
      <p:ext uri="{BB962C8B-B14F-4D97-AF65-F5344CB8AC3E}">
        <p14:creationId xmlns:p14="http://schemas.microsoft.com/office/powerpoint/2010/main" val="969083375"/>
      </p:ext>
    </p:extLst>
  </p:cSld>
  <p:clrMapOvr>
    <a:masterClrMapping/>
  </p:clrMapOvr>
  <p:transition spd="slow">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فصل ششم</a:t>
            </a:r>
            <a:endParaRPr lang="en-US" dirty="0"/>
          </a:p>
        </p:txBody>
      </p:sp>
      <p:sp>
        <p:nvSpPr>
          <p:cNvPr id="3" name="Content Placeholder 2"/>
          <p:cNvSpPr>
            <a:spLocks noGrp="1"/>
          </p:cNvSpPr>
          <p:nvPr>
            <p:ph idx="1"/>
          </p:nvPr>
        </p:nvSpPr>
        <p:spPr/>
        <p:txBody>
          <a:bodyPr/>
          <a:lstStyle/>
          <a:p>
            <a:pPr marL="0" indent="0" algn="ctr" rtl="1">
              <a:buNone/>
            </a:pPr>
            <a:endParaRPr lang="fa-IR" dirty="0" smtClean="0">
              <a:cs typeface="B Nazanin" panose="00000400000000000000" pitchFamily="2" charset="-78"/>
            </a:endParaRPr>
          </a:p>
          <a:p>
            <a:pPr marL="0" indent="0" algn="ctr" rtl="1">
              <a:buNone/>
            </a:pPr>
            <a:endParaRPr lang="fa-IR" dirty="0">
              <a:cs typeface="B Nazanin" panose="00000400000000000000" pitchFamily="2" charset="-78"/>
            </a:endParaRPr>
          </a:p>
          <a:p>
            <a:pPr marL="0" indent="0" algn="ctr" rtl="1">
              <a:buNone/>
            </a:pPr>
            <a:r>
              <a:rPr lang="fa-IR" dirty="0" smtClean="0">
                <a:cs typeface="B Nazanin" panose="00000400000000000000" pitchFamily="2" charset="-78"/>
              </a:rPr>
              <a:t>روش سخنرانی</a:t>
            </a:r>
          </a:p>
        </p:txBody>
      </p:sp>
    </p:spTree>
    <p:extLst>
      <p:ext uri="{BB962C8B-B14F-4D97-AF65-F5344CB8AC3E}">
        <p14:creationId xmlns:p14="http://schemas.microsoft.com/office/powerpoint/2010/main" val="3512061187"/>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b="1" dirty="0" smtClean="0">
                <a:cs typeface="B Nazanin" panose="00000400000000000000" pitchFamily="2" charset="-78"/>
              </a:rPr>
              <a:t>رابـطـه تـدریس و یـادگیری</a:t>
            </a:r>
            <a:endParaRPr lang="en-US" sz="40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3200" dirty="0" smtClean="0">
                <a:cs typeface="B Nazanin" panose="00000400000000000000" pitchFamily="2" charset="-78"/>
              </a:rPr>
              <a:t>اسمیت: تهییج یادگیری (هدف گرا)</a:t>
            </a:r>
          </a:p>
          <a:p>
            <a:pPr algn="r" rtl="1"/>
            <a:endParaRPr lang="fa-IR" sz="3200" dirty="0">
              <a:cs typeface="B Nazanin" panose="00000400000000000000" pitchFamily="2" charset="-78"/>
            </a:endParaRPr>
          </a:p>
          <a:p>
            <a:pPr algn="r" rtl="1"/>
            <a:endParaRPr lang="fa-IR" sz="3200" dirty="0" smtClean="0">
              <a:cs typeface="B Nazanin" panose="00000400000000000000" pitchFamily="2" charset="-78"/>
            </a:endParaRPr>
          </a:p>
          <a:p>
            <a:pPr algn="r" rtl="1"/>
            <a:r>
              <a:rPr lang="fa-IR" sz="3200" dirty="0" smtClean="0">
                <a:cs typeface="B Nazanin" panose="00000400000000000000" pitchFamily="2" charset="-78"/>
              </a:rPr>
              <a:t>آیزنر: یادگیری (نتیجه گرا)</a:t>
            </a:r>
            <a:endParaRPr lang="en-US" sz="3200" dirty="0">
              <a:cs typeface="B Nazanin" panose="00000400000000000000" pitchFamily="2" charset="-78"/>
            </a:endParaRPr>
          </a:p>
        </p:txBody>
      </p:sp>
    </p:spTree>
    <p:extLst>
      <p:ext uri="{BB962C8B-B14F-4D97-AF65-F5344CB8AC3E}">
        <p14:creationId xmlns:p14="http://schemas.microsoft.com/office/powerpoint/2010/main" val="16988573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مفهوم روش سخنرانی</a:t>
            </a:r>
            <a:endParaRPr lang="en-US" dirty="0"/>
          </a:p>
        </p:txBody>
      </p:sp>
      <p:sp>
        <p:nvSpPr>
          <p:cNvPr id="3" name="Content Placeholder 2"/>
          <p:cNvSpPr>
            <a:spLocks noGrp="1"/>
          </p:cNvSpPr>
          <p:nvPr>
            <p:ph idx="1"/>
          </p:nvPr>
        </p:nvSpPr>
        <p:spPr/>
        <p:txBody>
          <a:bodyPr/>
          <a:lstStyle/>
          <a:p>
            <a:pPr algn="r" rtl="1"/>
            <a:r>
              <a:rPr lang="fa-IR" dirty="0" smtClean="0">
                <a:cs typeface="B Nazanin" panose="00000400000000000000" pitchFamily="2" charset="-78"/>
              </a:rPr>
              <a:t>معلم محور</a:t>
            </a:r>
          </a:p>
          <a:p>
            <a:pPr algn="r" rtl="1"/>
            <a:r>
              <a:rPr lang="fa-IR" dirty="0" smtClean="0">
                <a:cs typeface="B Nazanin" panose="00000400000000000000" pitchFamily="2" charset="-78"/>
              </a:rPr>
              <a:t>هدف: انتقال دانش</a:t>
            </a:r>
          </a:p>
          <a:p>
            <a:pPr algn="r" rtl="1"/>
            <a:r>
              <a:rPr lang="fa-IR" dirty="0" smtClean="0">
                <a:cs typeface="B Nazanin" panose="00000400000000000000" pitchFamily="2" charset="-78"/>
              </a:rPr>
              <a:t>مناسب برای گروههای بزرگ</a:t>
            </a:r>
          </a:p>
          <a:p>
            <a:pPr algn="r" rtl="1"/>
            <a:r>
              <a:rPr lang="fa-IR" dirty="0" smtClean="0">
                <a:cs typeface="B Nazanin" panose="00000400000000000000" pitchFamily="2" charset="-78"/>
              </a:rPr>
              <a:t>نیاز به صرف زمان و هزینه اندک</a:t>
            </a:r>
            <a:endParaRPr lang="en-US" dirty="0"/>
          </a:p>
        </p:txBody>
      </p:sp>
    </p:spTree>
    <p:extLst>
      <p:ext uri="{BB962C8B-B14F-4D97-AF65-F5344CB8AC3E}">
        <p14:creationId xmlns:p14="http://schemas.microsoft.com/office/powerpoint/2010/main" val="1317262594"/>
      </p:ext>
    </p:extLst>
  </p:cSld>
  <p:clrMapOvr>
    <a:masterClrMapping/>
  </p:clrMapOvr>
  <p:transition spd="slow">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دیدگاه منتقدان (جانسون و مک لیش)</a:t>
            </a:r>
            <a:endParaRPr lang="en-US" dirty="0"/>
          </a:p>
        </p:txBody>
      </p:sp>
      <p:sp>
        <p:nvSpPr>
          <p:cNvPr id="3" name="Content Placeholder 2"/>
          <p:cNvSpPr>
            <a:spLocks noGrp="1"/>
          </p:cNvSpPr>
          <p:nvPr>
            <p:ph idx="1"/>
          </p:nvPr>
        </p:nvSpPr>
        <p:spPr/>
        <p:txBody>
          <a:bodyPr/>
          <a:lstStyle/>
          <a:p>
            <a:pPr marL="457200" indent="-457200" algn="r" rtl="1">
              <a:buAutoNum type="arabicPeriod"/>
            </a:pPr>
            <a:r>
              <a:rPr lang="fa-IR" dirty="0" smtClean="0">
                <a:cs typeface="B Nazanin" panose="00000400000000000000" pitchFamily="2" charset="-78"/>
              </a:rPr>
              <a:t>نوآوری های چاپی</a:t>
            </a:r>
          </a:p>
          <a:p>
            <a:pPr marL="457200" indent="-457200" algn="r" rtl="1">
              <a:buAutoNum type="arabicPeriod"/>
            </a:pPr>
            <a:r>
              <a:rPr lang="fa-IR" dirty="0" smtClean="0">
                <a:cs typeface="B Nazanin" panose="00000400000000000000" pitchFamily="2" charset="-78"/>
              </a:rPr>
              <a:t>روشهای جدید آموزشی</a:t>
            </a:r>
          </a:p>
          <a:p>
            <a:pPr marL="457200" indent="-457200" algn="r" rtl="1">
              <a:buAutoNum type="arabicPeriod"/>
            </a:pPr>
            <a:r>
              <a:rPr lang="fa-IR" dirty="0" smtClean="0">
                <a:cs typeface="B Nazanin" panose="00000400000000000000" pitchFamily="2" charset="-78"/>
              </a:rPr>
              <a:t>غیر فعال بودن یادگیرندگان</a:t>
            </a:r>
          </a:p>
          <a:p>
            <a:pPr marL="457200" indent="-457200" algn="r" rtl="1">
              <a:buAutoNum type="arabicPeriod"/>
            </a:pPr>
            <a:r>
              <a:rPr lang="fa-IR" dirty="0" smtClean="0">
                <a:cs typeface="B Nazanin" panose="00000400000000000000" pitchFamily="2" charset="-78"/>
              </a:rPr>
              <a:t>هنری بودن این روش</a:t>
            </a:r>
            <a:endParaRPr lang="en-US" dirty="0"/>
          </a:p>
        </p:txBody>
      </p:sp>
    </p:spTree>
    <p:extLst>
      <p:ext uri="{BB962C8B-B14F-4D97-AF65-F5344CB8AC3E}">
        <p14:creationId xmlns:p14="http://schemas.microsoft.com/office/powerpoint/2010/main" val="44366967"/>
      </p:ext>
    </p:extLst>
  </p:cSld>
  <p:clrMapOvr>
    <a:masterClrMapping/>
  </p:clrMapOvr>
  <p:transition spd="slow">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18068"/>
          </a:xfrm>
        </p:spPr>
        <p:txBody>
          <a:bodyPr>
            <a:normAutofit fontScale="90000"/>
          </a:bodyPr>
          <a:lstStyle/>
          <a:p>
            <a:r>
              <a:rPr lang="fa-IR" dirty="0" smtClean="0">
                <a:cs typeface="B Nazanin" panose="00000400000000000000" pitchFamily="2" charset="-78"/>
              </a:rPr>
              <a:t>دیدگاه طرفداران (پالسن، کمیته هیل)</a:t>
            </a:r>
            <a:endParaRPr lang="en-US" dirty="0"/>
          </a:p>
        </p:txBody>
      </p:sp>
      <p:sp>
        <p:nvSpPr>
          <p:cNvPr id="3" name="Content Placeholder 2"/>
          <p:cNvSpPr>
            <a:spLocks noGrp="1"/>
          </p:cNvSpPr>
          <p:nvPr>
            <p:ph idx="1"/>
          </p:nvPr>
        </p:nvSpPr>
        <p:spPr>
          <a:xfrm>
            <a:off x="1295401" y="1752600"/>
            <a:ext cx="9601196" cy="4123268"/>
          </a:xfrm>
        </p:spPr>
        <p:txBody>
          <a:bodyPr>
            <a:normAutofit/>
          </a:bodyPr>
          <a:lstStyle/>
          <a:p>
            <a:pPr marL="457200" indent="-457200" algn="r" rtl="1">
              <a:buAutoNum type="arabicPeriod"/>
            </a:pPr>
            <a:r>
              <a:rPr lang="fa-IR" dirty="0" smtClean="0">
                <a:cs typeface="B Nazanin" panose="00000400000000000000" pitchFamily="2" charset="-78"/>
              </a:rPr>
              <a:t>رشد و توانایی اندک فراگیران برای یادگیری و درک مستقل مفاهیم</a:t>
            </a:r>
          </a:p>
          <a:p>
            <a:pPr marL="457200" indent="-457200" algn="r" rtl="1">
              <a:buAutoNum type="arabicPeriod"/>
            </a:pPr>
            <a:r>
              <a:rPr lang="fa-IR" dirty="0" smtClean="0">
                <a:cs typeface="B Nazanin" panose="00000400000000000000" pitchFamily="2" charset="-78"/>
              </a:rPr>
              <a:t>شکافتن مطالب و مفاهیم و یادگیری آسانتر از طریق سخنرانی</a:t>
            </a:r>
          </a:p>
          <a:p>
            <a:pPr marL="457200" indent="-457200" algn="r" rtl="1">
              <a:buAutoNum type="arabicPeriod"/>
            </a:pPr>
            <a:r>
              <a:rPr lang="fa-IR" dirty="0" smtClean="0">
                <a:cs typeface="B Nazanin" panose="00000400000000000000" pitchFamily="2" charset="-78"/>
              </a:rPr>
              <a:t>آگاهی معلم (سخنران) از توانایی و آموخته های قبلی یادگیرندگان و همسو و هماهنگ ساختن متن کتاب با این توانایی ها</a:t>
            </a:r>
          </a:p>
          <a:p>
            <a:pPr marL="457200" indent="-457200" algn="r" rtl="1">
              <a:buAutoNum type="arabicPeriod"/>
            </a:pPr>
            <a:r>
              <a:rPr lang="fa-IR" dirty="0" smtClean="0">
                <a:cs typeface="B Nazanin" panose="00000400000000000000" pitchFamily="2" charset="-78"/>
              </a:rPr>
              <a:t>ایجاد انگیزش و ارتباط مناسب با طرح مباحث چالش برانگیز و نظرات مختلف</a:t>
            </a:r>
          </a:p>
          <a:p>
            <a:pPr marL="457200" indent="-457200" algn="r" rtl="1">
              <a:buAutoNum type="arabicPeriod"/>
            </a:pPr>
            <a:r>
              <a:rPr lang="fa-IR" dirty="0" smtClean="0">
                <a:cs typeface="B Nazanin" panose="00000400000000000000" pitchFamily="2" charset="-78"/>
              </a:rPr>
              <a:t>مقرون به صرفه به ویژه از نظر مدت زمان</a:t>
            </a:r>
          </a:p>
          <a:p>
            <a:pPr marL="457200" indent="-457200" algn="r" rtl="1">
              <a:buAutoNum type="arabicPeriod"/>
            </a:pPr>
            <a:r>
              <a:rPr lang="fa-IR" dirty="0" smtClean="0">
                <a:cs typeface="B Nazanin" panose="00000400000000000000" pitchFamily="2" charset="-78"/>
              </a:rPr>
              <a:t>ساده کردن موضوعات پیچیده و به روز تر بودن نسبت به مطالب چاپی و هماهنگی با تغییرات علمی.</a:t>
            </a:r>
          </a:p>
        </p:txBody>
      </p:sp>
    </p:spTree>
    <p:extLst>
      <p:ext uri="{BB962C8B-B14F-4D97-AF65-F5344CB8AC3E}">
        <p14:creationId xmlns:p14="http://schemas.microsoft.com/office/powerpoint/2010/main" val="362157268"/>
      </p:ext>
    </p:extLst>
  </p:cSld>
  <p:clrMapOvr>
    <a:masterClrMapping/>
  </p:clrMapOvr>
  <p:transition spd="slow">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70468"/>
          </a:xfrm>
        </p:spPr>
        <p:txBody>
          <a:bodyPr/>
          <a:lstStyle/>
          <a:p>
            <a:r>
              <a:rPr lang="fa-IR" dirty="0" smtClean="0">
                <a:cs typeface="B Nazanin" panose="00000400000000000000" pitchFamily="2" charset="-78"/>
              </a:rPr>
              <a:t>مزایای روش سخنرانی از دیدگاه هایمن </a:t>
            </a:r>
            <a:endParaRPr lang="en-US" dirty="0"/>
          </a:p>
        </p:txBody>
      </p:sp>
      <p:sp>
        <p:nvSpPr>
          <p:cNvPr id="3" name="Content Placeholder 2"/>
          <p:cNvSpPr>
            <a:spLocks noGrp="1"/>
          </p:cNvSpPr>
          <p:nvPr>
            <p:ph idx="1"/>
          </p:nvPr>
        </p:nvSpPr>
        <p:spPr>
          <a:xfrm>
            <a:off x="1295401" y="1676400"/>
            <a:ext cx="9601196" cy="4199468"/>
          </a:xfrm>
        </p:spPr>
        <p:txBody>
          <a:bodyPr>
            <a:normAutofit fontScale="92500" lnSpcReduction="10000"/>
          </a:bodyPr>
          <a:lstStyle/>
          <a:p>
            <a:pPr marL="457200" indent="-457200" algn="r" rtl="1">
              <a:buAutoNum type="arabicPeriod"/>
            </a:pPr>
            <a:r>
              <a:rPr lang="fa-IR" dirty="0" smtClean="0">
                <a:cs typeface="B Nazanin" panose="00000400000000000000" pitchFamily="2" charset="-78"/>
              </a:rPr>
              <a:t>بیرونی بودن دانش (رئالیسم)</a:t>
            </a:r>
          </a:p>
          <a:p>
            <a:pPr marL="457200" indent="-457200" algn="r" rtl="1">
              <a:buAutoNum type="arabicPeriod"/>
            </a:pPr>
            <a:r>
              <a:rPr lang="fa-IR" dirty="0" smtClean="0">
                <a:cs typeface="B Nazanin" panose="00000400000000000000" pitchFamily="2" charset="-78"/>
              </a:rPr>
              <a:t>جمع آوری و اخذ دانش (لوح سفید)</a:t>
            </a:r>
          </a:p>
          <a:p>
            <a:pPr marL="457200" indent="-457200" algn="r" rtl="1">
              <a:buAutoNum type="arabicPeriod"/>
            </a:pPr>
            <a:r>
              <a:rPr lang="fa-IR" dirty="0" smtClean="0">
                <a:cs typeface="B Nazanin" panose="00000400000000000000" pitchFamily="2" charset="-78"/>
              </a:rPr>
              <a:t>یادگیری معنی دار در مقابل یادگیری حفظی (پیش سازماندهنده)</a:t>
            </a:r>
          </a:p>
          <a:p>
            <a:pPr marL="457200" indent="-457200" algn="r" rtl="1">
              <a:buAutoNum type="arabicPeriod"/>
            </a:pPr>
            <a:r>
              <a:rPr lang="fa-IR" dirty="0" smtClean="0">
                <a:cs typeface="B Nazanin" panose="00000400000000000000" pitchFamily="2" charset="-78"/>
              </a:rPr>
              <a:t>معلم به عنوان منبع دانش</a:t>
            </a:r>
          </a:p>
          <a:p>
            <a:pPr marL="457200" indent="-457200" algn="r" rtl="1">
              <a:buAutoNum type="arabicPeriod"/>
            </a:pPr>
            <a:r>
              <a:rPr lang="fa-IR" dirty="0" smtClean="0">
                <a:cs typeface="B Nazanin" panose="00000400000000000000" pitchFamily="2" charset="-78"/>
              </a:rPr>
              <a:t>معلم با توانایی انتقال دانش</a:t>
            </a:r>
          </a:p>
          <a:p>
            <a:pPr marL="457200" indent="-457200" algn="r" rtl="1">
              <a:buAutoNum type="arabicPeriod"/>
            </a:pPr>
            <a:r>
              <a:rPr lang="fa-IR" dirty="0" smtClean="0">
                <a:cs typeface="B Nazanin" panose="00000400000000000000" pitchFamily="2" charset="-78"/>
              </a:rPr>
              <a:t>هماهنگی با مفهوم فرهنگی (انتقال میراث فرهنگی)</a:t>
            </a:r>
          </a:p>
          <a:p>
            <a:pPr marL="457200" indent="-457200" algn="r" rtl="1">
              <a:buAutoNum type="arabicPeriod"/>
            </a:pPr>
            <a:r>
              <a:rPr lang="fa-IR" dirty="0" smtClean="0">
                <a:cs typeface="B Nazanin" panose="00000400000000000000" pitchFamily="2" charset="-78"/>
              </a:rPr>
              <a:t>ارتباط با اهداف مدرسه (انتقال و افزایش دانش و معلومات یادگیرندگان)</a:t>
            </a:r>
          </a:p>
          <a:p>
            <a:pPr marL="457200" indent="-457200" algn="r" rtl="1">
              <a:buAutoNum type="arabicPeriod"/>
            </a:pPr>
            <a:r>
              <a:rPr lang="fa-IR" dirty="0" smtClean="0">
                <a:cs typeface="B Nazanin" panose="00000400000000000000" pitchFamily="2" charset="-78"/>
              </a:rPr>
              <a:t>اقتصادی بودن</a:t>
            </a:r>
          </a:p>
          <a:p>
            <a:pPr marL="457200" indent="-457200" algn="r" rtl="1">
              <a:buAutoNum type="arabicPeriod"/>
            </a:pPr>
            <a:r>
              <a:rPr lang="fa-IR" dirty="0" smtClean="0">
                <a:cs typeface="B Nazanin" panose="00000400000000000000" pitchFamily="2" charset="-78"/>
              </a:rPr>
              <a:t>علاقمندی فراگیران (تعامل اجتماعی به خصوص در گروههای بزرگتر).</a:t>
            </a:r>
            <a:endParaRPr lang="en-US" dirty="0"/>
          </a:p>
        </p:txBody>
      </p:sp>
    </p:spTree>
    <p:extLst>
      <p:ext uri="{BB962C8B-B14F-4D97-AF65-F5344CB8AC3E}">
        <p14:creationId xmlns:p14="http://schemas.microsoft.com/office/powerpoint/2010/main" val="3679269529"/>
      </p:ext>
    </p:extLst>
  </p:cSld>
  <p:clrMapOvr>
    <a:masterClrMapping/>
  </p:clrMapOvr>
  <p:transition spd="slow">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46668"/>
          </a:xfrm>
        </p:spPr>
        <p:txBody>
          <a:bodyPr/>
          <a:lstStyle/>
          <a:p>
            <a:r>
              <a:rPr lang="fa-IR" dirty="0" smtClean="0">
                <a:cs typeface="B Nazanin" panose="00000400000000000000" pitchFamily="2" charset="-78"/>
              </a:rPr>
              <a:t>بررسی پژوهش های تجربی</a:t>
            </a:r>
            <a:endParaRPr lang="en-US" dirty="0"/>
          </a:p>
        </p:txBody>
      </p:sp>
      <p:sp>
        <p:nvSpPr>
          <p:cNvPr id="3" name="Content Placeholder 2"/>
          <p:cNvSpPr>
            <a:spLocks noGrp="1"/>
          </p:cNvSpPr>
          <p:nvPr>
            <p:ph idx="1"/>
          </p:nvPr>
        </p:nvSpPr>
        <p:spPr>
          <a:xfrm>
            <a:off x="1295401" y="2057400"/>
            <a:ext cx="9601196" cy="3818468"/>
          </a:xfrm>
        </p:spPr>
        <p:txBody>
          <a:bodyPr/>
          <a:lstStyle/>
          <a:p>
            <a:pPr marL="457200" indent="-457200" algn="r" rtl="1">
              <a:buAutoNum type="arabicPeriod"/>
            </a:pPr>
            <a:r>
              <a:rPr lang="fa-IR" dirty="0" smtClean="0">
                <a:cs typeface="B Nazanin" panose="00000400000000000000" pitchFamily="2" charset="-78"/>
              </a:rPr>
              <a:t>مقایسه با سایر روشها: از لحاظ نمرات پایانی تفاوت معناداری با روشهای مباحثه، پرسش و پاسخ و مطالعه مستقل مشاهده نشده؛البته باید با احتیاط تفسیر کرد، شاید یکی از دلایل مطالعه تکمیلی باشد.</a:t>
            </a:r>
          </a:p>
          <a:p>
            <a:pPr marL="457200" indent="-457200" algn="r" rtl="1">
              <a:buAutoNum type="arabicPeriod"/>
            </a:pPr>
            <a:r>
              <a:rPr lang="fa-IR" dirty="0" smtClean="0">
                <a:cs typeface="B Nazanin" panose="00000400000000000000" pitchFamily="2" charset="-78"/>
              </a:rPr>
              <a:t>تعداد فراگیران در سخنرانی: در نمرات تفاوت معنادار نیست؛ ولی به لحاظ پروش مهارتهای فکری و تغییر در گرایش، گروه های کوچک ارجحیت دارند.</a:t>
            </a:r>
          </a:p>
          <a:p>
            <a:pPr marL="457200" indent="-457200" algn="r" rtl="1">
              <a:buAutoNum type="arabicPeriod"/>
            </a:pPr>
            <a:r>
              <a:rPr lang="fa-IR" dirty="0" smtClean="0">
                <a:cs typeface="B Nazanin" panose="00000400000000000000" pitchFamily="2" charset="-78"/>
              </a:rPr>
              <a:t>به خاطر آوردن مطالب بلافاصله پس از سخنرانی: مدت زمان بیشتر= فراموشی بیشتر. مطالعه مستقل ارجحیت دارد.</a:t>
            </a:r>
          </a:p>
          <a:p>
            <a:pPr marL="457200" indent="-457200" algn="r" rtl="1">
              <a:buAutoNum type="arabicPeriod"/>
            </a:pPr>
            <a:r>
              <a:rPr lang="fa-IR" dirty="0" smtClean="0">
                <a:cs typeface="B Nazanin" panose="00000400000000000000" pitchFamily="2" charset="-78"/>
              </a:rPr>
              <a:t>یادداشت برداری: در درازمدت اثر مثبت آن تأیید شده است.</a:t>
            </a:r>
            <a:endParaRPr lang="en-US" dirty="0"/>
          </a:p>
        </p:txBody>
      </p:sp>
    </p:spTree>
    <p:extLst>
      <p:ext uri="{BB962C8B-B14F-4D97-AF65-F5344CB8AC3E}">
        <p14:creationId xmlns:p14="http://schemas.microsoft.com/office/powerpoint/2010/main" val="2429258383"/>
      </p:ext>
    </p:extLst>
  </p:cSld>
  <p:clrMapOvr>
    <a:masterClrMapping/>
  </p:clrMapOvr>
  <p:transition spd="slow">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46668"/>
          </a:xfrm>
        </p:spPr>
        <p:txBody>
          <a:bodyPr/>
          <a:lstStyle/>
          <a:p>
            <a:r>
              <a:rPr lang="fa-IR" dirty="0">
                <a:cs typeface="B Nazanin" panose="00000400000000000000" pitchFamily="2" charset="-78"/>
              </a:rPr>
              <a:t>بررسی پژوهش های تجربی</a:t>
            </a:r>
            <a:endParaRPr lang="en-US" dirty="0"/>
          </a:p>
        </p:txBody>
      </p:sp>
      <p:sp>
        <p:nvSpPr>
          <p:cNvPr id="3" name="Content Placeholder 2"/>
          <p:cNvSpPr>
            <a:spLocks noGrp="1"/>
          </p:cNvSpPr>
          <p:nvPr>
            <p:ph idx="1"/>
          </p:nvPr>
        </p:nvSpPr>
        <p:spPr>
          <a:xfrm>
            <a:off x="1295401" y="1981200"/>
            <a:ext cx="9601196" cy="3894668"/>
          </a:xfrm>
        </p:spPr>
        <p:txBody>
          <a:bodyPr>
            <a:normAutofit lnSpcReduction="10000"/>
          </a:bodyPr>
          <a:lstStyle/>
          <a:p>
            <a:pPr marL="0" indent="0" algn="r" rtl="1">
              <a:buNone/>
            </a:pPr>
            <a:r>
              <a:rPr lang="fa-IR" dirty="0" smtClean="0">
                <a:cs typeface="B Nazanin" panose="00000400000000000000" pitchFamily="2" charset="-78"/>
              </a:rPr>
              <a:t>5. جریان فکری به هنگام سخنرانی: مباحثه در توانایی حل مسأله و کاهش حواس پرتی برتر بود.</a:t>
            </a:r>
          </a:p>
          <a:p>
            <a:pPr marL="0" indent="0" algn="r" rtl="1">
              <a:buNone/>
            </a:pPr>
            <a:r>
              <a:rPr lang="fa-IR" dirty="0" smtClean="0">
                <a:cs typeface="B Nazanin" panose="00000400000000000000" pitchFamily="2" charset="-78"/>
              </a:rPr>
              <a:t>کوشش برای کاربرد و حلّ مسأله نیز در روشهای حل مسأله و مباحثه بیشتر بوده است.</a:t>
            </a:r>
          </a:p>
          <a:p>
            <a:pPr marL="0" indent="0" algn="r" rtl="1">
              <a:buNone/>
            </a:pPr>
            <a:r>
              <a:rPr lang="fa-IR" dirty="0" smtClean="0">
                <a:cs typeface="B Nazanin" panose="00000400000000000000" pitchFamily="2" charset="-78"/>
              </a:rPr>
              <a:t>6. روشن بودن توضیحات: نقش بسیار مهم معلم در یادگیری معنادار</a:t>
            </a:r>
          </a:p>
          <a:p>
            <a:pPr marL="0" indent="0" algn="r" rtl="1">
              <a:buNone/>
            </a:pPr>
            <a:r>
              <a:rPr lang="fa-IR" dirty="0" smtClean="0">
                <a:cs typeface="B Nazanin" panose="00000400000000000000" pitchFamily="2" charset="-78"/>
              </a:rPr>
              <a:t>7. شور و هیجان و جوّ دوستانه: تأثیر مثبت در واکنش فراگیران و نگرش مثبت به سخنرانی و موضوع درس</a:t>
            </a:r>
          </a:p>
          <a:p>
            <a:pPr marL="0" indent="0" algn="r" rtl="1">
              <a:buNone/>
            </a:pPr>
            <a:r>
              <a:rPr lang="fa-IR" dirty="0" smtClean="0">
                <a:cs typeface="B Nazanin" panose="00000400000000000000" pitchFamily="2" charset="-78"/>
              </a:rPr>
              <a:t>8. استفاده از وسایل کمک آموزشی: از مزایای روش سخنرانی =قابلیت ترکیب آن با سایر روشها</a:t>
            </a:r>
          </a:p>
          <a:p>
            <a:pPr marL="0" indent="0" algn="r" rtl="1">
              <a:buNone/>
            </a:pPr>
            <a:r>
              <a:rPr lang="fa-IR" dirty="0" smtClean="0">
                <a:cs typeface="B Nazanin" panose="00000400000000000000" pitchFamily="2" charset="-78"/>
              </a:rPr>
              <a:t>9. سازماندهی مطالب: باز هم مهارت معلم</a:t>
            </a:r>
          </a:p>
          <a:p>
            <a:pPr marL="0" indent="0" algn="r" rtl="1">
              <a:buNone/>
            </a:pPr>
            <a:r>
              <a:rPr lang="fa-IR" dirty="0" smtClean="0">
                <a:cs typeface="B Nazanin" panose="00000400000000000000" pitchFamily="2" charset="-78"/>
              </a:rPr>
              <a:t>10. فعال سازی فراگیران: ترکیب با سایر روشها مثل پرسش و پاسخ و بحث و ... </a:t>
            </a:r>
            <a:endParaRPr lang="en-US" dirty="0"/>
          </a:p>
        </p:txBody>
      </p:sp>
    </p:spTree>
    <p:extLst>
      <p:ext uri="{BB962C8B-B14F-4D97-AF65-F5344CB8AC3E}">
        <p14:creationId xmlns:p14="http://schemas.microsoft.com/office/powerpoint/2010/main" val="612941882"/>
      </p:ext>
    </p:extLst>
  </p:cSld>
  <p:clrMapOvr>
    <a:masterClrMapping/>
  </p:clrMapOvr>
  <p:transition spd="slow">
    <p:pull/>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اصول سخنرانی (نکراسوا)</a:t>
            </a:r>
            <a:endParaRPr lang="en-US" dirty="0"/>
          </a:p>
        </p:txBody>
      </p:sp>
      <p:sp>
        <p:nvSpPr>
          <p:cNvPr id="3" name="Content Placeholder 2"/>
          <p:cNvSpPr>
            <a:spLocks noGrp="1"/>
          </p:cNvSpPr>
          <p:nvPr>
            <p:ph idx="1"/>
          </p:nvPr>
        </p:nvSpPr>
        <p:spPr/>
        <p:txBody>
          <a:bodyPr/>
          <a:lstStyle/>
          <a:p>
            <a:pPr marL="457200" indent="-457200" algn="r" rtl="1">
              <a:buAutoNum type="arabicPeriod"/>
            </a:pPr>
            <a:r>
              <a:rPr lang="fa-IR" dirty="0" smtClean="0">
                <a:cs typeface="B Nazanin" panose="00000400000000000000" pitchFamily="2" charset="-78"/>
              </a:rPr>
              <a:t>عدم ارایه کامل و آماده ی نتایج؛ تأکید بر اصول و قواعد و تبیین روش حل</a:t>
            </a:r>
          </a:p>
          <a:p>
            <a:pPr marL="457200" indent="-457200" algn="r" rtl="1">
              <a:buAutoNum type="arabicPeriod"/>
            </a:pPr>
            <a:r>
              <a:rPr lang="fa-IR" dirty="0" smtClean="0">
                <a:cs typeface="B Nazanin" panose="00000400000000000000" pitchFamily="2" charset="-78"/>
              </a:rPr>
              <a:t>توجه به موضوعات بحث انگیز</a:t>
            </a:r>
          </a:p>
          <a:p>
            <a:pPr marL="457200" indent="-457200" algn="r" rtl="1">
              <a:buAutoNum type="arabicPeriod"/>
            </a:pPr>
            <a:r>
              <a:rPr lang="fa-IR" dirty="0" smtClean="0">
                <a:cs typeface="B Nazanin" panose="00000400000000000000" pitchFamily="2" charset="-78"/>
              </a:rPr>
              <a:t>روشن کردن رابطه مفاهیم و اصول نظری با کاربردها و پدیده های عملی</a:t>
            </a:r>
          </a:p>
          <a:p>
            <a:pPr marL="457200" indent="-457200" algn="r" rtl="1">
              <a:buAutoNum type="arabicPeriod"/>
            </a:pPr>
            <a:r>
              <a:rPr lang="fa-IR" dirty="0" smtClean="0">
                <a:cs typeface="B Nazanin" panose="00000400000000000000" pitchFamily="2" charset="-78"/>
              </a:rPr>
              <a:t>توجه به اصول روانشناسی و ویژگیهای مخاطبان</a:t>
            </a:r>
          </a:p>
          <a:p>
            <a:pPr marL="457200" indent="-457200" algn="r" rtl="1">
              <a:buAutoNum type="arabicPeriod"/>
            </a:pPr>
            <a:r>
              <a:rPr lang="fa-IR" dirty="0" smtClean="0">
                <a:cs typeface="B Nazanin" panose="00000400000000000000" pitchFamily="2" charset="-78"/>
              </a:rPr>
              <a:t>طرح سوالات کلیدی از طرف معلم و فراگیران</a:t>
            </a:r>
          </a:p>
          <a:p>
            <a:pPr marL="457200" indent="-457200" algn="r" rtl="1">
              <a:buAutoNum type="arabicPeriod"/>
            </a:pPr>
            <a:r>
              <a:rPr lang="fa-IR" dirty="0" smtClean="0">
                <a:cs typeface="B Nazanin" panose="00000400000000000000" pitchFamily="2" charset="-78"/>
              </a:rPr>
              <a:t>توجه به رشد تفکر مستقل و ...</a:t>
            </a:r>
            <a:endParaRPr lang="en-US" dirty="0"/>
          </a:p>
        </p:txBody>
      </p:sp>
    </p:spTree>
    <p:extLst>
      <p:ext uri="{BB962C8B-B14F-4D97-AF65-F5344CB8AC3E}">
        <p14:creationId xmlns:p14="http://schemas.microsoft.com/office/powerpoint/2010/main" val="2121973781"/>
      </p:ext>
    </p:extLst>
  </p:cSld>
  <p:clrMapOvr>
    <a:masterClrMapping/>
  </p:clrMapOvr>
  <p:transition spd="slow">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 عوامل مؤثر در میزان مطالب اخذ شده</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0" indent="-457200" algn="r" rtl="1">
                  <a:buAutoNum type="arabicPeriod"/>
                </a:pPr>
                <a:r>
                  <a:rPr lang="fa-IR" dirty="0" smtClean="0">
                    <a:cs typeface="B Nazanin" panose="00000400000000000000" pitchFamily="2" charset="-78"/>
                  </a:rPr>
                  <a:t>عوامل فیزیکی: فضای کلاس، سیستم صوتی، روشنایی و تهویه و ..</a:t>
                </a:r>
              </a:p>
              <a:p>
                <a:pPr marL="457200" indent="-457200" algn="r" rtl="1">
                  <a:buAutoNum type="arabicPeriod"/>
                </a:pPr>
                <a:r>
                  <a:rPr lang="fa-IR" dirty="0" smtClean="0">
                    <a:cs typeface="B Nazanin" panose="00000400000000000000" pitchFamily="2" charset="-78"/>
                  </a:rPr>
                  <a:t>شرایط روانشناختی: علاقه مندی، خستگی، ساعت خاص روز، فعالیتهای فکری و توانایی های قبلی و ...</a:t>
                </a:r>
              </a:p>
              <a:p>
                <a:pPr marL="0" indent="0" algn="r" rtl="1">
                  <a:buNone/>
                </a:pPr>
                <a:r>
                  <a:rPr lang="fa-IR" dirty="0" smtClean="0">
                    <a:cs typeface="B Nazanin" panose="00000400000000000000" pitchFamily="2" charset="-78"/>
                  </a:rPr>
                  <a:t>فرمول (مک لیش):                 </a:t>
                </a:r>
                <a:r>
                  <a:rPr lang="en-US" dirty="0" err="1"/>
                  <a:t>i</a:t>
                </a:r>
                <a:r>
                  <a:rPr lang="en-US" dirty="0" smtClean="0"/>
                  <a:t> </a:t>
                </a:r>
                <a14:m>
                  <m:oMath xmlns:m="http://schemas.openxmlformats.org/officeDocument/2006/math">
                    <m:r>
                      <a:rPr lang="en-US" i="1" smtClean="0">
                        <a:latin typeface="Cambria Math"/>
                      </a:rPr>
                      <m:t>=</m:t>
                    </m:r>
                    <m:r>
                      <a:rPr lang="en-US" b="0" i="1" smtClean="0">
                        <a:latin typeface="Cambria Math"/>
                      </a:rPr>
                      <m:t>𝐾</m:t>
                    </m:r>
                    <m:f>
                      <m:fPr>
                        <m:ctrlPr>
                          <a:rPr lang="en-US" i="1" smtClean="0">
                            <a:latin typeface="Cambria Math" panose="02040503050406030204" pitchFamily="18" charset="0"/>
                          </a:rPr>
                        </m:ctrlPr>
                      </m:fPr>
                      <m:num>
                        <m:r>
                          <a:rPr lang="en-US" b="0" i="1" smtClean="0">
                            <a:latin typeface="Cambria Math"/>
                          </a:rPr>
                          <m:t>𝑟</m:t>
                        </m:r>
                        <m:r>
                          <a:rPr lang="en-US" b="0" i="1" smtClean="0">
                            <a:latin typeface="Cambria Math"/>
                          </a:rPr>
                          <m:t>∗</m:t>
                        </m:r>
                        <m:r>
                          <a:rPr lang="en-US" b="0" i="1" smtClean="0">
                            <a:latin typeface="Cambria Math"/>
                          </a:rPr>
                          <m:t>𝑎</m:t>
                        </m:r>
                      </m:num>
                      <m:den>
                        <m:r>
                          <a:rPr lang="en-US" b="0" i="1" smtClean="0">
                            <a:latin typeface="Cambria Math"/>
                          </a:rPr>
                          <m:t>𝑓</m:t>
                        </m:r>
                      </m:den>
                    </m:f>
                  </m:oMath>
                </a14:m>
                <a:r>
                  <a:rPr lang="en-US" dirty="0" smtClean="0"/>
                  <a:t> </a:t>
                </a:r>
              </a:p>
              <a:p>
                <a:pPr marL="0" indent="0" algn="r" rtl="1">
                  <a:buNone/>
                </a:pPr>
                <a:r>
                  <a:rPr lang="en-US" dirty="0" err="1" smtClean="0"/>
                  <a:t>i</a:t>
                </a:r>
                <a:r>
                  <a:rPr lang="fa-IR" dirty="0" smtClean="0">
                    <a:cs typeface="B Nazanin" panose="00000400000000000000" pitchFamily="2" charset="-78"/>
                  </a:rPr>
                  <a:t>= میزان موضوع اخذ شده در واحد زمان       </a:t>
                </a:r>
                <a:r>
                  <a:rPr lang="en-US" dirty="0" smtClean="0"/>
                  <a:t>r</a:t>
                </a:r>
                <a:r>
                  <a:rPr lang="fa-IR" dirty="0" smtClean="0">
                    <a:cs typeface="B Nazanin" panose="00000400000000000000" pitchFamily="2" charset="-78"/>
                  </a:rPr>
                  <a:t>= میزان ارتباط ایجاد شده در ساعت کلاسی</a:t>
                </a:r>
              </a:p>
              <a:p>
                <a:pPr marL="0" indent="0" algn="r" rtl="1">
                  <a:buNone/>
                </a:pPr>
                <a:r>
                  <a:rPr lang="en-US" dirty="0" smtClean="0"/>
                  <a:t>a</a:t>
                </a:r>
                <a:r>
                  <a:rPr lang="fa-IR" dirty="0" smtClean="0">
                    <a:cs typeface="B Nazanin" panose="00000400000000000000" pitchFamily="2" charset="-78"/>
                  </a:rPr>
                  <a:t>= واکنش معلم به بازخورد کلاسی                </a:t>
                </a:r>
                <a:r>
                  <a:rPr lang="en-US" dirty="0" smtClean="0"/>
                  <a:t>f</a:t>
                </a:r>
                <a:r>
                  <a:rPr lang="fa-IR" dirty="0" smtClean="0">
                    <a:cs typeface="B Nazanin" panose="00000400000000000000" pitchFamily="2" charset="-78"/>
                  </a:rPr>
                  <a:t>= خستگی و عوامل مؤثر در آن</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07" t="-3670" r="-1271"/>
                </a:stretch>
              </a:blipFill>
            </p:spPr>
            <p:txBody>
              <a:bodyPr/>
              <a:lstStyle/>
              <a:p>
                <a:r>
                  <a:rPr lang="en-US">
                    <a:noFill/>
                  </a:rPr>
                  <a:t> </a:t>
                </a:r>
              </a:p>
            </p:txBody>
          </p:sp>
        </mc:Fallback>
      </mc:AlternateContent>
    </p:spTree>
    <p:extLst>
      <p:ext uri="{BB962C8B-B14F-4D97-AF65-F5344CB8AC3E}">
        <p14:creationId xmlns:p14="http://schemas.microsoft.com/office/powerpoint/2010/main" val="2897683330"/>
      </p:ext>
    </p:extLst>
  </p:cSld>
  <p:clrMapOvr>
    <a:masterClrMapping/>
  </p:clrMapOvr>
  <p:transition spd="slow">
    <p:pull/>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94267"/>
          </a:xfrm>
        </p:spPr>
        <p:txBody>
          <a:bodyPr>
            <a:normAutofit fontScale="90000"/>
          </a:bodyPr>
          <a:lstStyle/>
          <a:p>
            <a:r>
              <a:rPr lang="fa-IR" dirty="0" smtClean="0">
                <a:cs typeface="B Nazanin" panose="00000400000000000000" pitchFamily="2" charset="-78"/>
              </a:rPr>
              <a:t>بخشهای مختلف سخنرانی و اصول آن (گئیج و برلاینر)</a:t>
            </a:r>
            <a:endParaRPr lang="en-US" dirty="0"/>
          </a:p>
        </p:txBody>
      </p:sp>
      <p:sp>
        <p:nvSpPr>
          <p:cNvPr id="3" name="Content Placeholder 2"/>
          <p:cNvSpPr>
            <a:spLocks noGrp="1"/>
          </p:cNvSpPr>
          <p:nvPr>
            <p:ph idx="1"/>
          </p:nvPr>
        </p:nvSpPr>
        <p:spPr>
          <a:xfrm>
            <a:off x="1295401" y="1600200"/>
            <a:ext cx="9601196" cy="4275668"/>
          </a:xfrm>
        </p:spPr>
        <p:txBody>
          <a:bodyPr/>
          <a:lstStyle/>
          <a:p>
            <a:pPr marL="457200" indent="-457200" algn="r" rtl="1">
              <a:buAutoNum type="arabicPeriod"/>
            </a:pPr>
            <a:r>
              <a:rPr lang="fa-IR" dirty="0" smtClean="0">
                <a:cs typeface="B Nazanin" panose="00000400000000000000" pitchFamily="2" charset="-78"/>
              </a:rPr>
              <a:t>آمادگی پیشین: مطالعه قبلی، تسلط، احساس آرامش، انتخاب وسایل کمک آموزشی مناسب، شناخت فراگیران، داشتن طرح درس و ...</a:t>
            </a:r>
          </a:p>
          <a:p>
            <a:pPr marL="457200" indent="-457200" algn="r" rtl="1">
              <a:buAutoNum type="arabicPeriod"/>
            </a:pPr>
            <a:r>
              <a:rPr lang="fa-IR" dirty="0" smtClean="0">
                <a:cs typeface="B Nazanin" panose="00000400000000000000" pitchFamily="2" charset="-78"/>
              </a:rPr>
              <a:t>مقدمه سخنرانی: برقراری ارتباط، ایجاد انگیزه و جلب توجه، ایجاد ارتباط با آموخته های قبلی (5-3 دقیقه)</a:t>
            </a:r>
          </a:p>
          <a:p>
            <a:pPr marL="457200" indent="-457200" algn="r" rtl="1">
              <a:buAutoNum type="arabicPeriod"/>
            </a:pPr>
            <a:r>
              <a:rPr lang="fa-IR" dirty="0" smtClean="0">
                <a:cs typeface="B Nazanin" panose="00000400000000000000" pitchFamily="2" charset="-78"/>
              </a:rPr>
              <a:t>ارایه قسمت اصلی سخنرانی: ارتباط با هدف درس، رعایت اصول ارتباط کلامی و غیر کلامی، پرسش و پاسخ دو طرفه، مثالها و وسایل کمک آموزشی مناسب، سازماندهی مطالب (ارتباط ترکیبی، سلسله مراتب، ویژگیهای اصلی، نقشه مفهومی و ...)، تشویق یادداشت برداری، استفاده از قسمتها و واحدهای کوچک برای سخنرانی به ویژه برای کودکان، ادغام با سایر روشها، توجه به تقویت مهارت شنیداری یادگیرندگان.</a:t>
            </a:r>
          </a:p>
          <a:p>
            <a:pPr marL="457200" indent="-457200" algn="r" rtl="1">
              <a:buAutoNum type="arabicPeriod"/>
            </a:pPr>
            <a:r>
              <a:rPr lang="fa-IR" dirty="0" smtClean="0">
                <a:cs typeface="B Nazanin" panose="00000400000000000000" pitchFamily="2" charset="-78"/>
              </a:rPr>
              <a:t>نتیجه گیری از سخنرانی: خلاصه، جمع بندی و ارزیابی.</a:t>
            </a:r>
            <a:endParaRPr lang="en-US" dirty="0"/>
          </a:p>
        </p:txBody>
      </p:sp>
    </p:spTree>
    <p:extLst>
      <p:ext uri="{BB962C8B-B14F-4D97-AF65-F5344CB8AC3E}">
        <p14:creationId xmlns:p14="http://schemas.microsoft.com/office/powerpoint/2010/main" val="2147801965"/>
      </p:ext>
    </p:extLst>
  </p:cSld>
  <p:clrMapOvr>
    <a:masterClrMapping/>
  </p:clrMapOvr>
  <p:transition spd="slow">
    <p:pull/>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تکلیف جلسه آینده</a:t>
            </a:r>
            <a:endParaRPr lang="en-US" dirty="0"/>
          </a:p>
        </p:txBody>
      </p:sp>
      <p:sp>
        <p:nvSpPr>
          <p:cNvPr id="3" name="Content Placeholder 2"/>
          <p:cNvSpPr>
            <a:spLocks noGrp="1"/>
          </p:cNvSpPr>
          <p:nvPr>
            <p:ph idx="1"/>
          </p:nvPr>
        </p:nvSpPr>
        <p:spPr/>
        <p:txBody>
          <a:bodyPr/>
          <a:lstStyle/>
          <a:p>
            <a:pPr marL="0" indent="0" algn="ctr" rtl="1">
              <a:buNone/>
            </a:pPr>
            <a:endParaRPr lang="fa-IR" dirty="0" smtClean="0">
              <a:cs typeface="B Nazanin" panose="00000400000000000000" pitchFamily="2" charset="-78"/>
            </a:endParaRPr>
          </a:p>
          <a:p>
            <a:pPr marL="0" indent="0" algn="ctr" rtl="1">
              <a:buNone/>
            </a:pPr>
            <a:endParaRPr lang="fa-IR" dirty="0">
              <a:cs typeface="B Nazanin" panose="00000400000000000000" pitchFamily="2" charset="-78"/>
            </a:endParaRPr>
          </a:p>
          <a:p>
            <a:pPr marL="0" indent="0" algn="ctr" rtl="1">
              <a:buNone/>
            </a:pPr>
            <a:r>
              <a:rPr lang="fa-IR" dirty="0" smtClean="0">
                <a:cs typeface="B Nazanin" panose="00000400000000000000" pitchFamily="2" charset="-78"/>
              </a:rPr>
              <a:t>خلاصه فصل های 5 و 6</a:t>
            </a:r>
          </a:p>
        </p:txBody>
      </p:sp>
    </p:spTree>
    <p:extLst>
      <p:ext uri="{BB962C8B-B14F-4D97-AF65-F5344CB8AC3E}">
        <p14:creationId xmlns:p14="http://schemas.microsoft.com/office/powerpoint/2010/main" val="2309821205"/>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b="1" dirty="0" smtClean="0">
                <a:cs typeface="B Nazanin" panose="00000400000000000000" pitchFamily="2" charset="-78"/>
              </a:rPr>
              <a:t>اعـمـال معلم (گرین 1971)</a:t>
            </a:r>
            <a:endParaRPr lang="en-US" sz="4000" b="1" dirty="0">
              <a:cs typeface="B Nazanin" panose="00000400000000000000" pitchFamily="2" charset="-78"/>
            </a:endParaRPr>
          </a:p>
        </p:txBody>
      </p:sp>
      <p:sp>
        <p:nvSpPr>
          <p:cNvPr id="3" name="Content Placeholder 2"/>
          <p:cNvSpPr>
            <a:spLocks noGrp="1"/>
          </p:cNvSpPr>
          <p:nvPr>
            <p:ph idx="1"/>
          </p:nvPr>
        </p:nvSpPr>
        <p:spPr>
          <a:xfrm>
            <a:off x="609600" y="1828800"/>
            <a:ext cx="10439676" cy="4745839"/>
          </a:xfrm>
        </p:spPr>
        <p:txBody>
          <a:bodyPr>
            <a:normAutofit/>
          </a:bodyPr>
          <a:lstStyle/>
          <a:p>
            <a:pPr algn="r" rtl="1">
              <a:lnSpc>
                <a:spcPct val="150000"/>
              </a:lnSpc>
            </a:pPr>
            <a:r>
              <a:rPr lang="fa-IR" sz="2800" dirty="0" smtClean="0">
                <a:cs typeface="B Nazanin" panose="00000400000000000000" pitchFamily="2" charset="-78"/>
              </a:rPr>
              <a:t>اعمال منطقی : توضیح، استدلال، تفکر</a:t>
            </a:r>
          </a:p>
          <a:p>
            <a:pPr algn="r" rtl="1">
              <a:lnSpc>
                <a:spcPct val="150000"/>
              </a:lnSpc>
            </a:pPr>
            <a:r>
              <a:rPr lang="fa-IR" sz="2800" dirty="0" smtClean="0">
                <a:cs typeface="B Nazanin" panose="00000400000000000000" pitchFamily="2" charset="-78"/>
              </a:rPr>
              <a:t>اعمال راهبردی: ایجاد انگیزه، تشویق و ترغیب، کلاسداری و عوامل روانی</a:t>
            </a:r>
          </a:p>
          <a:p>
            <a:pPr algn="r" rtl="1">
              <a:lnSpc>
                <a:spcPct val="150000"/>
              </a:lnSpc>
            </a:pPr>
            <a:r>
              <a:rPr lang="fa-IR" sz="2800" dirty="0" smtClean="0">
                <a:cs typeface="B Nazanin" panose="00000400000000000000" pitchFamily="2" charset="-78"/>
              </a:rPr>
              <a:t>اعمال اداری: تشریفات اداری و حقوقی، کنفرانس، گزارش نمره، حضور و غیاب، جلسات انجمن اولیا و مربیان</a:t>
            </a:r>
            <a:endParaRPr lang="en-US" sz="2800" dirty="0">
              <a:cs typeface="B Nazanin" panose="00000400000000000000" pitchFamily="2" charset="-78"/>
            </a:endParaRPr>
          </a:p>
        </p:txBody>
      </p:sp>
    </p:spTree>
    <p:extLst>
      <p:ext uri="{BB962C8B-B14F-4D97-AF65-F5344CB8AC3E}">
        <p14:creationId xmlns:p14="http://schemas.microsoft.com/office/powerpoint/2010/main" val="5373893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فصل 7</a:t>
            </a:r>
            <a:endParaRPr lang="en-US" dirty="0"/>
          </a:p>
        </p:txBody>
      </p:sp>
      <p:sp>
        <p:nvSpPr>
          <p:cNvPr id="3" name="Content Placeholder 2"/>
          <p:cNvSpPr>
            <a:spLocks noGrp="1"/>
          </p:cNvSpPr>
          <p:nvPr>
            <p:ph idx="1"/>
          </p:nvPr>
        </p:nvSpPr>
        <p:spPr/>
        <p:txBody>
          <a:bodyPr/>
          <a:lstStyle/>
          <a:p>
            <a:pPr marL="0" indent="0" algn="ctr" rtl="1">
              <a:buNone/>
            </a:pPr>
            <a:endParaRPr lang="fa-IR" dirty="0" smtClean="0">
              <a:cs typeface="B Nazanin" panose="00000400000000000000" pitchFamily="2" charset="-78"/>
            </a:endParaRPr>
          </a:p>
          <a:p>
            <a:pPr marL="0" indent="0" algn="ctr" rtl="1">
              <a:buNone/>
            </a:pPr>
            <a:endParaRPr lang="fa-IR" dirty="0">
              <a:cs typeface="B Nazanin" panose="00000400000000000000" pitchFamily="2" charset="-78"/>
            </a:endParaRPr>
          </a:p>
          <a:p>
            <a:pPr marL="0" indent="0" algn="ctr" rtl="1">
              <a:buNone/>
            </a:pPr>
            <a:r>
              <a:rPr lang="fa-IR" dirty="0" smtClean="0">
                <a:cs typeface="B Nazanin" panose="00000400000000000000" pitchFamily="2" charset="-78"/>
              </a:rPr>
              <a:t>روش پرسش و پاسخ</a:t>
            </a:r>
          </a:p>
        </p:txBody>
      </p:sp>
    </p:spTree>
    <p:extLst>
      <p:ext uri="{BB962C8B-B14F-4D97-AF65-F5344CB8AC3E}">
        <p14:creationId xmlns:p14="http://schemas.microsoft.com/office/powerpoint/2010/main" val="20406048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سوالات این جلسه</a:t>
            </a:r>
            <a:endParaRPr lang="en-US" dirty="0"/>
          </a:p>
        </p:txBody>
      </p:sp>
      <p:sp>
        <p:nvSpPr>
          <p:cNvPr id="3" name="Content Placeholder 2"/>
          <p:cNvSpPr>
            <a:spLocks noGrp="1"/>
          </p:cNvSpPr>
          <p:nvPr>
            <p:ph idx="1"/>
          </p:nvPr>
        </p:nvSpPr>
        <p:spPr/>
        <p:txBody>
          <a:bodyPr/>
          <a:lstStyle/>
          <a:p>
            <a:pPr marL="457200" indent="-457200" algn="r" rtl="1">
              <a:buAutoNum type="arabicPeriod"/>
            </a:pPr>
            <a:r>
              <a:rPr lang="fa-IR" dirty="0">
                <a:cs typeface="B Nazanin" panose="00000400000000000000" pitchFamily="2" charset="-78"/>
              </a:rPr>
              <a:t>از روشهای تدریس هر چند مورد که می شناسید، فقط نام ببرید.</a:t>
            </a:r>
          </a:p>
          <a:p>
            <a:pPr marL="457200" indent="-457200" algn="r" rtl="1">
              <a:buAutoNum type="arabicPeriod"/>
            </a:pPr>
            <a:r>
              <a:rPr lang="fa-IR" dirty="0">
                <a:cs typeface="B Nazanin" panose="00000400000000000000" pitchFamily="2" charset="-78"/>
              </a:rPr>
              <a:t>آیا می توانید طبقه بندی برای روشهای تدریسی که اشاره کردید در نظر بگیرید؟</a:t>
            </a:r>
          </a:p>
          <a:p>
            <a:pPr marL="457200" indent="-457200" algn="r" rtl="1">
              <a:buAutoNum type="arabicPeriod"/>
            </a:pPr>
            <a:r>
              <a:rPr lang="fa-IR" dirty="0" smtClean="0">
                <a:cs typeface="B Nazanin" panose="00000400000000000000" pitchFamily="2" charset="-78"/>
              </a:rPr>
              <a:t>انواع سوالات کدامند؟</a:t>
            </a:r>
          </a:p>
          <a:p>
            <a:pPr marL="457200" indent="-457200" algn="r" rtl="1">
              <a:buAutoNum type="arabicPeriod"/>
            </a:pPr>
            <a:r>
              <a:rPr lang="fa-IR" dirty="0" smtClean="0">
                <a:cs typeface="B Nazanin" panose="00000400000000000000" pitchFamily="2" charset="-78"/>
              </a:rPr>
              <a:t>چه اصولی را باید در طراحی سوالات رعایت کرد؟</a:t>
            </a:r>
          </a:p>
          <a:p>
            <a:pPr marL="457200" indent="-457200" algn="r" rtl="1">
              <a:buAutoNum type="arabicPeriod"/>
            </a:pPr>
            <a:r>
              <a:rPr lang="fa-IR" dirty="0" smtClean="0">
                <a:cs typeface="B Nazanin" panose="00000400000000000000" pitchFamily="2" charset="-78"/>
              </a:rPr>
              <a:t>برای روش تدریس پرسش و پاسخ، رعایت کدام موارد را توصیه می کنید؟</a:t>
            </a:r>
            <a:endParaRPr lang="en-US" dirty="0"/>
          </a:p>
        </p:txBody>
      </p:sp>
    </p:spTree>
    <p:extLst>
      <p:ext uri="{BB962C8B-B14F-4D97-AF65-F5344CB8AC3E}">
        <p14:creationId xmlns:p14="http://schemas.microsoft.com/office/powerpoint/2010/main" val="24154906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اهمیت</a:t>
            </a:r>
            <a:endParaRPr lang="en-US" dirty="0"/>
          </a:p>
        </p:txBody>
      </p:sp>
      <p:sp>
        <p:nvSpPr>
          <p:cNvPr id="3" name="Content Placeholder 2"/>
          <p:cNvSpPr>
            <a:spLocks noGrp="1"/>
          </p:cNvSpPr>
          <p:nvPr>
            <p:ph idx="1"/>
          </p:nvPr>
        </p:nvSpPr>
        <p:spPr/>
        <p:txBody>
          <a:bodyPr/>
          <a:lstStyle/>
          <a:p>
            <a:pPr algn="r" rtl="1"/>
            <a:r>
              <a:rPr lang="fa-IR" dirty="0" smtClean="0">
                <a:cs typeface="B Nazanin" panose="00000400000000000000" pitchFamily="2" charset="-78"/>
              </a:rPr>
              <a:t>توجه به هر دو جنبه سوال پرسیدن و پاسخ به سوال</a:t>
            </a:r>
          </a:p>
          <a:p>
            <a:pPr algn="r" rtl="1"/>
            <a:r>
              <a:rPr lang="fa-IR" dirty="0" smtClean="0">
                <a:cs typeface="B Nazanin" panose="00000400000000000000" pitchFamily="2" charset="-78"/>
              </a:rPr>
              <a:t>روش پرسیدن سوال به عنوان یک روش تدریس و روش ارزشیابی</a:t>
            </a:r>
          </a:p>
          <a:p>
            <a:pPr algn="r" rtl="1"/>
            <a:r>
              <a:rPr lang="fa-IR" dirty="0" smtClean="0">
                <a:cs typeface="B Nazanin" panose="00000400000000000000" pitchFamily="2" charset="-78"/>
              </a:rPr>
              <a:t>اهمیت پرسش ها در یافتن مسأله و شناسایی آن.</a:t>
            </a:r>
            <a:endParaRPr lang="en-US" dirty="0"/>
          </a:p>
        </p:txBody>
      </p:sp>
    </p:spTree>
    <p:extLst>
      <p:ext uri="{BB962C8B-B14F-4D97-AF65-F5344CB8AC3E}">
        <p14:creationId xmlns:p14="http://schemas.microsoft.com/office/powerpoint/2010/main" val="18856627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بررسی پژوهشی</a:t>
            </a:r>
            <a:endParaRPr lang="en-US" dirty="0"/>
          </a:p>
        </p:txBody>
      </p:sp>
      <p:sp>
        <p:nvSpPr>
          <p:cNvPr id="3" name="Content Placeholder 2"/>
          <p:cNvSpPr>
            <a:spLocks noGrp="1"/>
          </p:cNvSpPr>
          <p:nvPr>
            <p:ph idx="1"/>
          </p:nvPr>
        </p:nvSpPr>
        <p:spPr/>
        <p:txBody>
          <a:bodyPr/>
          <a:lstStyle/>
          <a:p>
            <a:pPr algn="r" rtl="1"/>
            <a:r>
              <a:rPr lang="fa-IR" dirty="0" smtClean="0">
                <a:cs typeface="B Nazanin" panose="00000400000000000000" pitchFamily="2" charset="-78"/>
              </a:rPr>
              <a:t>اهمیت سوالات باز و برانگیزاننده تفکر</a:t>
            </a:r>
          </a:p>
          <a:p>
            <a:pPr algn="r" rtl="1"/>
            <a:r>
              <a:rPr lang="fa-IR" dirty="0" smtClean="0">
                <a:cs typeface="B Nazanin" panose="00000400000000000000" pitchFamily="2" charset="-78"/>
              </a:rPr>
              <a:t>ارتباط بین سوالات فکر و شناختی در پیشرفت تحصیلی</a:t>
            </a:r>
          </a:p>
          <a:p>
            <a:pPr algn="r" rtl="1"/>
            <a:r>
              <a:rPr lang="fa-IR" dirty="0" smtClean="0">
                <a:cs typeface="B Nazanin" panose="00000400000000000000" pitchFamily="2" charset="-78"/>
              </a:rPr>
              <a:t>ارجحیت کیفیت سوالات بر کمیت آنها</a:t>
            </a:r>
            <a:endParaRPr lang="en-US" dirty="0"/>
          </a:p>
        </p:txBody>
      </p:sp>
    </p:spTree>
    <p:extLst>
      <p:ext uri="{BB962C8B-B14F-4D97-AF65-F5344CB8AC3E}">
        <p14:creationId xmlns:p14="http://schemas.microsoft.com/office/powerpoint/2010/main" val="19944441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موارد استفاده</a:t>
            </a:r>
            <a:endParaRPr lang="en-US" dirty="0"/>
          </a:p>
        </p:txBody>
      </p:sp>
      <p:sp>
        <p:nvSpPr>
          <p:cNvPr id="3" name="Content Placeholder 2"/>
          <p:cNvSpPr>
            <a:spLocks noGrp="1"/>
          </p:cNvSpPr>
          <p:nvPr>
            <p:ph idx="1"/>
          </p:nvPr>
        </p:nvSpPr>
        <p:spPr/>
        <p:txBody>
          <a:bodyPr/>
          <a:lstStyle/>
          <a:p>
            <a:pPr marL="457200" indent="-457200" algn="r" rtl="1">
              <a:buAutoNum type="arabicPeriod"/>
            </a:pPr>
            <a:r>
              <a:rPr lang="fa-IR" dirty="0" smtClean="0">
                <a:cs typeface="B Nazanin" panose="00000400000000000000" pitchFamily="2" charset="-78"/>
              </a:rPr>
              <a:t>جلب توجه</a:t>
            </a:r>
          </a:p>
          <a:p>
            <a:pPr marL="457200" indent="-457200" algn="r" rtl="1">
              <a:buAutoNum type="arabicPeriod"/>
            </a:pPr>
            <a:r>
              <a:rPr lang="fa-IR" dirty="0" smtClean="0">
                <a:cs typeface="B Nazanin" panose="00000400000000000000" pitchFamily="2" charset="-78"/>
              </a:rPr>
              <a:t>برانگیختن تفکر</a:t>
            </a:r>
          </a:p>
          <a:p>
            <a:pPr marL="457200" indent="-457200" algn="r" rtl="1">
              <a:buAutoNum type="arabicPeriod"/>
            </a:pPr>
            <a:r>
              <a:rPr lang="fa-IR" dirty="0" smtClean="0">
                <a:cs typeface="B Nazanin" panose="00000400000000000000" pitchFamily="2" charset="-78"/>
              </a:rPr>
              <a:t>روشن شدن اطلاعات در زمینه های مختلف (علایق، زمینه ها، سطح درک و ...)</a:t>
            </a:r>
          </a:p>
          <a:p>
            <a:pPr marL="457200" indent="-457200" algn="r" rtl="1">
              <a:buAutoNum type="arabicPeriod"/>
            </a:pPr>
            <a:r>
              <a:rPr lang="fa-IR" dirty="0" smtClean="0">
                <a:cs typeface="B Nazanin" panose="00000400000000000000" pitchFamily="2" charset="-78"/>
              </a:rPr>
              <a:t>خلاصه و نتیجه گیری</a:t>
            </a:r>
          </a:p>
          <a:p>
            <a:pPr marL="457200" indent="-457200" algn="r" rtl="1">
              <a:buAutoNum type="arabicPeriod"/>
            </a:pPr>
            <a:r>
              <a:rPr lang="fa-IR" dirty="0" smtClean="0">
                <a:cs typeface="B Nazanin" panose="00000400000000000000" pitchFamily="2" charset="-78"/>
              </a:rPr>
              <a:t>سهیم کردن دانش آموزان و فعال بودن ایشان</a:t>
            </a:r>
            <a:endParaRPr lang="en-US" dirty="0"/>
          </a:p>
        </p:txBody>
      </p:sp>
    </p:spTree>
    <p:extLst>
      <p:ext uri="{BB962C8B-B14F-4D97-AF65-F5344CB8AC3E}">
        <p14:creationId xmlns:p14="http://schemas.microsoft.com/office/powerpoint/2010/main" val="1474265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انواع سوالات شفاهی</a:t>
            </a:r>
            <a:endParaRPr lang="en-US" dirty="0"/>
          </a:p>
        </p:txBody>
      </p:sp>
      <p:sp>
        <p:nvSpPr>
          <p:cNvPr id="4" name="Text Placeholder 3"/>
          <p:cNvSpPr>
            <a:spLocks noGrp="1"/>
          </p:cNvSpPr>
          <p:nvPr>
            <p:ph type="body" idx="1"/>
          </p:nvPr>
        </p:nvSpPr>
        <p:spPr/>
        <p:txBody>
          <a:bodyPr/>
          <a:lstStyle/>
          <a:p>
            <a:pPr algn="ctr"/>
            <a:r>
              <a:rPr lang="fa-IR" dirty="0">
                <a:cs typeface="B Nazanin" panose="00000400000000000000" pitchFamily="2" charset="-78"/>
              </a:rPr>
              <a:t>سوالات باز: </a:t>
            </a:r>
            <a:endParaRPr lang="en-US" dirty="0"/>
          </a:p>
        </p:txBody>
      </p:sp>
      <p:sp>
        <p:nvSpPr>
          <p:cNvPr id="5" name="Text Placeholder 4"/>
          <p:cNvSpPr>
            <a:spLocks noGrp="1"/>
          </p:cNvSpPr>
          <p:nvPr>
            <p:ph type="body" sz="quarter" idx="3"/>
          </p:nvPr>
        </p:nvSpPr>
        <p:spPr/>
        <p:txBody>
          <a:bodyPr/>
          <a:lstStyle/>
          <a:p>
            <a:pPr algn="ctr"/>
            <a:r>
              <a:rPr lang="fa-IR" dirty="0">
                <a:cs typeface="B Nazanin" panose="00000400000000000000" pitchFamily="2" charset="-78"/>
              </a:rPr>
              <a:t>سوالات بسته: </a:t>
            </a:r>
            <a:endParaRPr lang="en-US" dirty="0"/>
          </a:p>
        </p:txBody>
      </p:sp>
      <p:sp>
        <p:nvSpPr>
          <p:cNvPr id="3" name="Content Placeholder 2"/>
          <p:cNvSpPr>
            <a:spLocks noGrp="1"/>
          </p:cNvSpPr>
          <p:nvPr>
            <p:ph sz="quarter" idx="13"/>
          </p:nvPr>
        </p:nvSpPr>
        <p:spPr/>
        <p:txBody>
          <a:bodyPr>
            <a:normAutofit/>
          </a:bodyPr>
          <a:lstStyle/>
          <a:p>
            <a:pPr algn="r" rtl="1">
              <a:buFontTx/>
              <a:buChar char="-"/>
            </a:pPr>
            <a:r>
              <a:rPr lang="fa-IR" dirty="0" smtClean="0">
                <a:cs typeface="B Nazanin" panose="00000400000000000000" pitchFamily="2" charset="-78"/>
              </a:rPr>
              <a:t>دارای جوابهای مختلف و ابتکاری</a:t>
            </a:r>
          </a:p>
          <a:p>
            <a:pPr algn="r" rtl="1">
              <a:buFontTx/>
              <a:buChar char="-"/>
            </a:pPr>
            <a:r>
              <a:rPr lang="fa-IR" dirty="0" smtClean="0">
                <a:cs typeface="B Nazanin" panose="00000400000000000000" pitchFamily="2" charset="-78"/>
              </a:rPr>
              <a:t>مستلزم تفکر </a:t>
            </a:r>
            <a:r>
              <a:rPr lang="fa-IR" dirty="0">
                <a:cs typeface="B Nazanin" panose="00000400000000000000" pitchFamily="2" charset="-78"/>
              </a:rPr>
              <a:t>واگرا</a:t>
            </a:r>
            <a:endParaRPr lang="fa-IR" dirty="0" smtClean="0">
              <a:cs typeface="B Nazanin" panose="00000400000000000000" pitchFamily="2" charset="-78"/>
            </a:endParaRPr>
          </a:p>
          <a:p>
            <a:pPr algn="r" rtl="1">
              <a:buFontTx/>
              <a:buChar char="-"/>
            </a:pPr>
            <a:r>
              <a:rPr lang="fa-IR" dirty="0" smtClean="0">
                <a:cs typeface="B Nazanin" panose="00000400000000000000" pitchFamily="2" charset="-78"/>
              </a:rPr>
              <a:t>آزادی عمل بیشتر</a:t>
            </a:r>
            <a:endParaRPr lang="fa-IR" dirty="0">
              <a:cs typeface="B Nazanin" panose="00000400000000000000" pitchFamily="2" charset="-78"/>
            </a:endParaRPr>
          </a:p>
          <a:p>
            <a:pPr algn="r" rtl="1">
              <a:buFontTx/>
              <a:buChar char="-"/>
            </a:pPr>
            <a:r>
              <a:rPr lang="fa-IR" dirty="0" smtClean="0">
                <a:cs typeface="B Nazanin" panose="00000400000000000000" pitchFamily="2" charset="-78"/>
              </a:rPr>
              <a:t>مرتبط با اهداف سطح بالا (قضاوت و ارزشگذاری)</a:t>
            </a:r>
            <a:endParaRPr lang="en-US" dirty="0"/>
          </a:p>
        </p:txBody>
      </p:sp>
      <p:sp>
        <p:nvSpPr>
          <p:cNvPr id="6" name="Content Placeholder 5"/>
          <p:cNvSpPr>
            <a:spLocks noGrp="1"/>
          </p:cNvSpPr>
          <p:nvPr>
            <p:ph sz="quarter" idx="14"/>
          </p:nvPr>
        </p:nvSpPr>
        <p:spPr/>
        <p:txBody>
          <a:bodyPr/>
          <a:lstStyle/>
          <a:p>
            <a:pPr algn="r" rtl="1">
              <a:buFontTx/>
              <a:buChar char="-"/>
            </a:pPr>
            <a:r>
              <a:rPr lang="fa-IR" dirty="0" smtClean="0">
                <a:cs typeface="B Nazanin" panose="00000400000000000000" pitchFamily="2" charset="-78"/>
              </a:rPr>
              <a:t>دارای </a:t>
            </a:r>
            <a:r>
              <a:rPr lang="fa-IR" dirty="0">
                <a:cs typeface="B Nazanin" panose="00000400000000000000" pitchFamily="2" charset="-78"/>
              </a:rPr>
              <a:t>جواب </a:t>
            </a:r>
            <a:r>
              <a:rPr lang="fa-IR" dirty="0" smtClean="0">
                <a:cs typeface="B Nazanin" panose="00000400000000000000" pitchFamily="2" charset="-78"/>
              </a:rPr>
              <a:t>کوتاه</a:t>
            </a:r>
          </a:p>
          <a:p>
            <a:pPr algn="r" rtl="1">
              <a:buFontTx/>
              <a:buChar char="-"/>
            </a:pPr>
            <a:r>
              <a:rPr lang="fa-IR" dirty="0" smtClean="0">
                <a:cs typeface="B Nazanin" panose="00000400000000000000" pitchFamily="2" charset="-78"/>
              </a:rPr>
              <a:t> </a:t>
            </a:r>
            <a:r>
              <a:rPr lang="fa-IR" dirty="0">
                <a:cs typeface="B Nazanin" panose="00000400000000000000" pitchFamily="2" charset="-78"/>
              </a:rPr>
              <a:t>مستلزم تفکر </a:t>
            </a:r>
            <a:r>
              <a:rPr lang="fa-IR" dirty="0" smtClean="0">
                <a:cs typeface="B Nazanin" panose="00000400000000000000" pitchFamily="2" charset="-78"/>
              </a:rPr>
              <a:t>همگرا</a:t>
            </a:r>
          </a:p>
          <a:p>
            <a:pPr algn="r" rtl="1">
              <a:buFontTx/>
              <a:buChar char="-"/>
            </a:pPr>
            <a:r>
              <a:rPr lang="fa-IR" dirty="0" smtClean="0">
                <a:cs typeface="B Nazanin" panose="00000400000000000000" pitchFamily="2" charset="-78"/>
              </a:rPr>
              <a:t> </a:t>
            </a:r>
            <a:r>
              <a:rPr lang="fa-IR" dirty="0">
                <a:cs typeface="B Nazanin" panose="00000400000000000000" pitchFamily="2" charset="-78"/>
              </a:rPr>
              <a:t>قابل پیش بینی بودن </a:t>
            </a:r>
            <a:r>
              <a:rPr lang="fa-IR" dirty="0" smtClean="0">
                <a:cs typeface="B Nazanin" panose="00000400000000000000" pitchFamily="2" charset="-78"/>
              </a:rPr>
              <a:t>پاسخها</a:t>
            </a:r>
          </a:p>
          <a:p>
            <a:pPr algn="r" rtl="1">
              <a:buFontTx/>
              <a:buChar char="-"/>
            </a:pPr>
            <a:r>
              <a:rPr lang="fa-IR" dirty="0" smtClean="0">
                <a:cs typeface="B Nazanin" panose="00000400000000000000" pitchFamily="2" charset="-78"/>
              </a:rPr>
              <a:t> </a:t>
            </a:r>
            <a:r>
              <a:rPr lang="fa-IR" dirty="0">
                <a:cs typeface="B Nazanin" panose="00000400000000000000" pitchFamily="2" charset="-78"/>
              </a:rPr>
              <a:t>مربوط به اهداف سطح پایین یادگیری</a:t>
            </a:r>
          </a:p>
          <a:p>
            <a:endParaRPr lang="en-US" dirty="0"/>
          </a:p>
        </p:txBody>
      </p:sp>
    </p:spTree>
    <p:extLst>
      <p:ext uri="{BB962C8B-B14F-4D97-AF65-F5344CB8AC3E}">
        <p14:creationId xmlns:p14="http://schemas.microsoft.com/office/powerpoint/2010/main" val="33561219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Nazanin" panose="00000400000000000000" pitchFamily="2" charset="-78"/>
              </a:rPr>
              <a:t>تقسیم بندی لوری و مارشال (1980)</a:t>
            </a:r>
            <a:br>
              <a:rPr lang="fa-IR" dirty="0" smtClean="0">
                <a:cs typeface="B Nazanin" panose="00000400000000000000" pitchFamily="2" charset="-78"/>
              </a:rPr>
            </a:br>
            <a:r>
              <a:rPr lang="fa-IR" dirty="0" smtClean="0">
                <a:cs typeface="B Nazanin" panose="00000400000000000000" pitchFamily="2" charset="-78"/>
              </a:rPr>
              <a:t>1. سوالات کوتاه</a:t>
            </a:r>
            <a:endParaRPr lang="en-US" dirty="0"/>
          </a:p>
        </p:txBody>
      </p:sp>
      <p:sp>
        <p:nvSpPr>
          <p:cNvPr id="3" name="Text Placeholder 2"/>
          <p:cNvSpPr>
            <a:spLocks noGrp="1"/>
          </p:cNvSpPr>
          <p:nvPr>
            <p:ph type="body" idx="1"/>
          </p:nvPr>
        </p:nvSpPr>
        <p:spPr/>
        <p:txBody>
          <a:bodyPr/>
          <a:lstStyle/>
          <a:p>
            <a:pPr algn="ctr" rtl="1"/>
            <a:r>
              <a:rPr lang="fa-IR" dirty="0" smtClean="0">
                <a:cs typeface="B Nazanin" panose="00000400000000000000" pitchFamily="2" charset="-78"/>
              </a:rPr>
              <a:t>1.2 سوالات ائتلافی</a:t>
            </a:r>
            <a:endParaRPr lang="en-US" dirty="0"/>
          </a:p>
        </p:txBody>
      </p:sp>
      <p:sp>
        <p:nvSpPr>
          <p:cNvPr id="5" name="Text Placeholder 4"/>
          <p:cNvSpPr>
            <a:spLocks noGrp="1"/>
          </p:cNvSpPr>
          <p:nvPr>
            <p:ph type="body" sz="quarter" idx="3"/>
          </p:nvPr>
        </p:nvSpPr>
        <p:spPr/>
        <p:txBody>
          <a:bodyPr/>
          <a:lstStyle/>
          <a:p>
            <a:pPr algn="ctr" rtl="1"/>
            <a:r>
              <a:rPr lang="fa-IR" dirty="0" smtClean="0">
                <a:cs typeface="B Nazanin" panose="00000400000000000000" pitchFamily="2" charset="-78"/>
              </a:rPr>
              <a:t>1.1 سوالات تأییدی</a:t>
            </a:r>
            <a:endParaRPr lang="en-US" dirty="0"/>
          </a:p>
        </p:txBody>
      </p:sp>
      <p:sp>
        <p:nvSpPr>
          <p:cNvPr id="4" name="Content Placeholder 3"/>
          <p:cNvSpPr>
            <a:spLocks noGrp="1"/>
          </p:cNvSpPr>
          <p:nvPr>
            <p:ph sz="quarter" idx="13"/>
          </p:nvPr>
        </p:nvSpPr>
        <p:spPr/>
        <p:txBody>
          <a:bodyPr/>
          <a:lstStyle/>
          <a:p>
            <a:pPr algn="r" rtl="1"/>
            <a:r>
              <a:rPr lang="fa-IR" dirty="0" smtClean="0">
                <a:cs typeface="B Nazanin" panose="00000400000000000000" pitchFamily="2" charset="-78"/>
              </a:rPr>
              <a:t>ترکیب و هماهنگی اطلاعات با هدایت معلم</a:t>
            </a:r>
          </a:p>
          <a:p>
            <a:pPr algn="r" rtl="1"/>
            <a:r>
              <a:rPr lang="fa-IR" dirty="0" smtClean="0">
                <a:cs typeface="B Nazanin" panose="00000400000000000000" pitchFamily="2" charset="-78"/>
              </a:rPr>
              <a:t>ترکیبی از یک سری پاسخهای معین و قابل پیش بینی</a:t>
            </a:r>
          </a:p>
          <a:p>
            <a:pPr algn="r" rtl="1"/>
            <a:r>
              <a:rPr lang="fa-IR" dirty="0" smtClean="0">
                <a:cs typeface="B Nazanin" panose="00000400000000000000" pitchFamily="2" charset="-78"/>
              </a:rPr>
              <a:t>مقایسه؛ بیان شباهتها و تفاوتها</a:t>
            </a:r>
          </a:p>
          <a:p>
            <a:pPr algn="r" rtl="1"/>
            <a:r>
              <a:rPr lang="fa-IR" dirty="0" smtClean="0">
                <a:cs typeface="B Nazanin" panose="00000400000000000000" pitchFamily="2" charset="-78"/>
              </a:rPr>
              <a:t>بیان روابط و کاربردها</a:t>
            </a:r>
            <a:endParaRPr lang="en-US" dirty="0"/>
          </a:p>
        </p:txBody>
      </p:sp>
      <p:sp>
        <p:nvSpPr>
          <p:cNvPr id="6" name="Content Placeholder 5"/>
          <p:cNvSpPr>
            <a:spLocks noGrp="1"/>
          </p:cNvSpPr>
          <p:nvPr>
            <p:ph sz="quarter" idx="14"/>
          </p:nvPr>
        </p:nvSpPr>
        <p:spPr/>
        <p:txBody>
          <a:bodyPr/>
          <a:lstStyle/>
          <a:p>
            <a:pPr algn="r" rtl="1"/>
            <a:r>
              <a:rPr lang="fa-IR" dirty="0" smtClean="0">
                <a:cs typeface="B Nazanin" panose="00000400000000000000" pitchFamily="2" charset="-78"/>
              </a:rPr>
              <a:t>به خاطر آوردن یا فراخوانی اطلاعات</a:t>
            </a:r>
          </a:p>
          <a:p>
            <a:pPr algn="r" rtl="1"/>
            <a:r>
              <a:rPr lang="fa-IR" dirty="0" smtClean="0">
                <a:cs typeface="B Nazanin" panose="00000400000000000000" pitchFamily="2" charset="-78"/>
              </a:rPr>
              <a:t>تصدیق اطلاعات و دانسته ها</a:t>
            </a:r>
          </a:p>
          <a:p>
            <a:pPr algn="r" rtl="1"/>
            <a:r>
              <a:rPr lang="fa-IR" dirty="0" smtClean="0">
                <a:cs typeface="B Nazanin" panose="00000400000000000000" pitchFamily="2" charset="-78"/>
              </a:rPr>
              <a:t>تعریف واژگان علمی</a:t>
            </a:r>
          </a:p>
          <a:p>
            <a:pPr algn="r" rtl="1"/>
            <a:r>
              <a:rPr lang="fa-IR" dirty="0" smtClean="0">
                <a:cs typeface="B Nazanin" panose="00000400000000000000" pitchFamily="2" charset="-78"/>
              </a:rPr>
              <a:t>یادگیری حفظی و طوطی وار</a:t>
            </a:r>
          </a:p>
          <a:p>
            <a:pPr algn="r" rtl="1"/>
            <a:r>
              <a:rPr lang="fa-IR" dirty="0" smtClean="0">
                <a:cs typeface="B Nazanin" panose="00000400000000000000" pitchFamily="2" charset="-78"/>
              </a:rPr>
              <a:t>خلاصه کردن مطالب پیش گفته شده</a:t>
            </a:r>
            <a:endParaRPr lang="en-US" dirty="0"/>
          </a:p>
        </p:txBody>
      </p:sp>
    </p:spTree>
    <p:extLst>
      <p:ext uri="{BB962C8B-B14F-4D97-AF65-F5344CB8AC3E}">
        <p14:creationId xmlns:p14="http://schemas.microsoft.com/office/powerpoint/2010/main" val="41532135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cs typeface="B Nazanin" panose="00000400000000000000" pitchFamily="2" charset="-78"/>
              </a:rPr>
              <a:t>تقسیم بندی لوری و مارشال (1980)</a:t>
            </a:r>
            <a:br>
              <a:rPr lang="fa-IR" dirty="0">
                <a:cs typeface="B Nazanin" panose="00000400000000000000" pitchFamily="2" charset="-78"/>
              </a:rPr>
            </a:br>
            <a:r>
              <a:rPr lang="fa-IR" dirty="0" smtClean="0">
                <a:cs typeface="B Nazanin" panose="00000400000000000000" pitchFamily="2" charset="-78"/>
              </a:rPr>
              <a:t>2. </a:t>
            </a:r>
            <a:r>
              <a:rPr lang="fa-IR" dirty="0">
                <a:cs typeface="B Nazanin" panose="00000400000000000000" pitchFamily="2" charset="-78"/>
              </a:rPr>
              <a:t>سوالات </a:t>
            </a:r>
            <a:r>
              <a:rPr lang="fa-IR" dirty="0" smtClean="0">
                <a:cs typeface="B Nazanin" panose="00000400000000000000" pitchFamily="2" charset="-78"/>
              </a:rPr>
              <a:t>گسترده</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8156361"/>
              </p:ext>
            </p:extLst>
          </p:nvPr>
        </p:nvGraphicFramePr>
        <p:xfrm>
          <a:off x="1447800" y="2590800"/>
          <a:ext cx="9601200" cy="3352800"/>
        </p:xfrm>
        <a:graphic>
          <a:graphicData uri="http://schemas.openxmlformats.org/drawingml/2006/table">
            <a:tbl>
              <a:tblPr firstRow="1" bandRow="1">
                <a:tableStyleId>{5C22544A-7EE6-4342-B048-85BDC9FD1C3A}</a:tableStyleId>
              </a:tblPr>
              <a:tblGrid>
                <a:gridCol w="3200400"/>
                <a:gridCol w="3200400"/>
                <a:gridCol w="3200400"/>
              </a:tblGrid>
              <a:tr h="467982">
                <a:tc>
                  <a:txBody>
                    <a:bodyPr/>
                    <a:lstStyle/>
                    <a:p>
                      <a:pPr algn="ctr" rtl="1"/>
                      <a:r>
                        <a:rPr lang="fa-IR" dirty="0" smtClean="0">
                          <a:cs typeface="B Nazanin" panose="00000400000000000000" pitchFamily="2" charset="-78"/>
                        </a:rPr>
                        <a:t>3.2</a:t>
                      </a:r>
                      <a:r>
                        <a:rPr lang="fa-IR" baseline="0" dirty="0" smtClean="0">
                          <a:cs typeface="B Nazanin" panose="00000400000000000000" pitchFamily="2" charset="-78"/>
                        </a:rPr>
                        <a:t> سوالات احساسی</a:t>
                      </a:r>
                      <a:endParaRPr lang="en-US" dirty="0"/>
                    </a:p>
                  </a:txBody>
                  <a:tcPr/>
                </a:tc>
                <a:tc>
                  <a:txBody>
                    <a:bodyPr/>
                    <a:lstStyle/>
                    <a:p>
                      <a:pPr algn="ctr" rtl="1"/>
                      <a:r>
                        <a:rPr lang="fa-IR" dirty="0" smtClean="0">
                          <a:cs typeface="B Nazanin" panose="00000400000000000000" pitchFamily="2" charset="-78"/>
                        </a:rPr>
                        <a:t>2.2 سوالات ارزشی</a:t>
                      </a:r>
                      <a:endParaRPr lang="en-US" dirty="0"/>
                    </a:p>
                  </a:txBody>
                  <a:tcPr/>
                </a:tc>
                <a:tc>
                  <a:txBody>
                    <a:bodyPr/>
                    <a:lstStyle/>
                    <a:p>
                      <a:pPr algn="ctr" rtl="1"/>
                      <a:r>
                        <a:rPr lang="fa-IR" dirty="0" smtClean="0">
                          <a:cs typeface="B Nazanin" panose="00000400000000000000" pitchFamily="2" charset="-78"/>
                        </a:rPr>
                        <a:t>2.1 سوالات باز</a:t>
                      </a:r>
                      <a:endParaRPr lang="en-US" dirty="0"/>
                    </a:p>
                  </a:txBody>
                  <a:tcPr/>
                </a:tc>
              </a:tr>
              <a:tr h="2884818">
                <a:tc>
                  <a:txBody>
                    <a:bodyPr/>
                    <a:lstStyle/>
                    <a:p>
                      <a:pPr marL="285750" indent="-285750" algn="ctr" rtl="1">
                        <a:buFontTx/>
                        <a:buChar char="-"/>
                      </a:pPr>
                      <a:r>
                        <a:rPr lang="fa-IR" dirty="0" smtClean="0">
                          <a:cs typeface="B Nazanin" panose="00000400000000000000" pitchFamily="2" charset="-78"/>
                        </a:rPr>
                        <a:t>ابراز احساسات و هیجانات</a:t>
                      </a:r>
                    </a:p>
                    <a:p>
                      <a:pPr marL="285750" indent="-285750" algn="ctr" rtl="1">
                        <a:buFontTx/>
                        <a:buChar char="-"/>
                      </a:pPr>
                      <a:r>
                        <a:rPr lang="fa-IR" dirty="0" smtClean="0">
                          <a:cs typeface="B Nazanin" panose="00000400000000000000" pitchFamily="2" charset="-78"/>
                        </a:rPr>
                        <a:t>مستلزم قبول احساسات</a:t>
                      </a:r>
                      <a:r>
                        <a:rPr lang="fa-IR" baseline="0" dirty="0" smtClean="0">
                          <a:cs typeface="B Nazanin" panose="00000400000000000000" pitchFamily="2" charset="-78"/>
                        </a:rPr>
                        <a:t> و صداقت و همدلی</a:t>
                      </a:r>
                    </a:p>
                    <a:p>
                      <a:pPr marL="285750" indent="-285750" algn="ctr" rtl="1">
                        <a:buFontTx/>
                        <a:buChar char="-"/>
                      </a:pPr>
                      <a:r>
                        <a:rPr lang="fa-IR" baseline="0" dirty="0" smtClean="0">
                          <a:cs typeface="B Nazanin" panose="00000400000000000000" pitchFamily="2" charset="-78"/>
                        </a:rPr>
                        <a:t>آگاهی از احساس خود و دیگران</a:t>
                      </a:r>
                      <a:endParaRPr lang="en-US" dirty="0"/>
                    </a:p>
                  </a:txBody>
                  <a:tcPr/>
                </a:tc>
                <a:tc>
                  <a:txBody>
                    <a:bodyPr/>
                    <a:lstStyle/>
                    <a:p>
                      <a:pPr marL="285750" indent="-285750" algn="ctr" rtl="1">
                        <a:buFontTx/>
                        <a:buChar char="-"/>
                      </a:pPr>
                      <a:r>
                        <a:rPr lang="fa-IR" dirty="0" smtClean="0">
                          <a:cs typeface="B Nazanin" panose="00000400000000000000" pitchFamily="2" charset="-78"/>
                        </a:rPr>
                        <a:t>ترکیب اطلاعات در جهت دستیابی به قضاوت و ارزیابی مطلوب</a:t>
                      </a:r>
                    </a:p>
                    <a:p>
                      <a:pPr marL="285750" indent="-285750" algn="ctr" rtl="1">
                        <a:buFontTx/>
                        <a:buChar char="-"/>
                      </a:pPr>
                      <a:r>
                        <a:rPr lang="fa-IR" dirty="0" smtClean="0">
                          <a:cs typeface="B Nazanin" panose="00000400000000000000" pitchFamily="2" charset="-78"/>
                        </a:rPr>
                        <a:t>بیان نظریات</a:t>
                      </a:r>
                      <a:r>
                        <a:rPr lang="fa-IR" baseline="0" dirty="0" smtClean="0">
                          <a:cs typeface="B Nazanin" panose="00000400000000000000" pitchFamily="2" charset="-78"/>
                        </a:rPr>
                        <a:t> و خواسته های مورد ترجیح</a:t>
                      </a:r>
                    </a:p>
                    <a:p>
                      <a:pPr marL="285750" indent="-285750" algn="ctr" rtl="1">
                        <a:buFontTx/>
                        <a:buChar char="-"/>
                      </a:pPr>
                      <a:r>
                        <a:rPr lang="fa-IR" baseline="0" dirty="0" smtClean="0">
                          <a:cs typeface="B Nazanin" panose="00000400000000000000" pitchFamily="2" charset="-78"/>
                        </a:rPr>
                        <a:t>سازماندهی دانش، انتخاب موقعیت، دفاع از موقعیت خاص، بررسی شواهد</a:t>
                      </a:r>
                    </a:p>
                    <a:p>
                      <a:pPr marL="285750" indent="-285750" algn="ctr" rtl="1">
                        <a:buFontTx/>
                        <a:buChar char="-"/>
                      </a:pPr>
                      <a:r>
                        <a:rPr lang="fa-IR" baseline="0" dirty="0" smtClean="0">
                          <a:cs typeface="B Nazanin" panose="00000400000000000000" pitchFamily="2" charset="-78"/>
                        </a:rPr>
                        <a:t>اهمیت اظهارنظرهای فردی</a:t>
                      </a:r>
                      <a:endParaRPr lang="en-US" dirty="0"/>
                    </a:p>
                  </a:txBody>
                  <a:tcPr/>
                </a:tc>
                <a:tc>
                  <a:txBody>
                    <a:bodyPr/>
                    <a:lstStyle/>
                    <a:p>
                      <a:pPr algn="ctr" rtl="1"/>
                      <a:r>
                        <a:rPr lang="fa-IR" dirty="0" smtClean="0">
                          <a:cs typeface="B Nazanin" panose="00000400000000000000" pitchFamily="2" charset="-78"/>
                        </a:rPr>
                        <a:t>- بیان عقاید و نظریات با ترکیب یا بررسی آزادانه</a:t>
                      </a:r>
                    </a:p>
                    <a:p>
                      <a:pPr marL="285750" indent="-285750" algn="ctr" rtl="1">
                        <a:buFontTx/>
                        <a:buChar char="-"/>
                      </a:pPr>
                      <a:r>
                        <a:rPr lang="fa-IR" dirty="0" smtClean="0">
                          <a:cs typeface="B Nazanin" panose="00000400000000000000" pitchFamily="2" charset="-78"/>
                        </a:rPr>
                        <a:t>بدون محدودیت با راهنمایی اندک از سوی معلم</a:t>
                      </a:r>
                    </a:p>
                    <a:p>
                      <a:pPr marL="285750" indent="-285750" algn="ctr" rtl="1">
                        <a:buFontTx/>
                        <a:buChar char="-"/>
                      </a:pPr>
                      <a:r>
                        <a:rPr lang="fa-IR" dirty="0" smtClean="0">
                          <a:cs typeface="B Nazanin" panose="00000400000000000000" pitchFamily="2" charset="-78"/>
                        </a:rPr>
                        <a:t>ترکیب اندیشه، ایجاد فرضیه، یافتن راه حل معنادار، پیشگویی و یافتن الگوهای</a:t>
                      </a:r>
                      <a:r>
                        <a:rPr lang="fa-IR" baseline="0" dirty="0" smtClean="0">
                          <a:cs typeface="B Nazanin" panose="00000400000000000000" pitchFamily="2" charset="-78"/>
                        </a:rPr>
                        <a:t> جدید</a:t>
                      </a:r>
                    </a:p>
                    <a:p>
                      <a:pPr marL="285750" indent="-285750" algn="ctr" rtl="1">
                        <a:buFontTx/>
                        <a:buChar char="-"/>
                      </a:pPr>
                      <a:r>
                        <a:rPr lang="fa-IR" baseline="0" dirty="0" smtClean="0">
                          <a:cs typeface="B Nazanin" panose="00000400000000000000" pitchFamily="2" charset="-78"/>
                        </a:rPr>
                        <a:t>بدون پاسخ از پیش طراحی شده</a:t>
                      </a:r>
                      <a:endParaRPr lang="en-US" dirty="0"/>
                    </a:p>
                  </a:txBody>
                  <a:tcPr/>
                </a:tc>
              </a:tr>
            </a:tbl>
          </a:graphicData>
        </a:graphic>
      </p:graphicFrame>
    </p:spTree>
    <p:extLst>
      <p:ext uri="{BB962C8B-B14F-4D97-AF65-F5344CB8AC3E}">
        <p14:creationId xmlns:p14="http://schemas.microsoft.com/office/powerpoint/2010/main" val="31454114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46668"/>
          </a:xfrm>
        </p:spPr>
        <p:txBody>
          <a:bodyPr>
            <a:normAutofit fontScale="90000"/>
          </a:bodyPr>
          <a:lstStyle/>
          <a:p>
            <a:r>
              <a:rPr lang="fa-IR" dirty="0">
                <a:cs typeface="B Nazanin" panose="00000400000000000000" pitchFamily="2" charset="-78"/>
              </a:rPr>
              <a:t>تقسیم بندی لوری و مارشال (1980)</a:t>
            </a:r>
            <a:br>
              <a:rPr lang="fa-IR" dirty="0">
                <a:cs typeface="B Nazanin" panose="00000400000000000000" pitchFamily="2" charset="-78"/>
              </a:rPr>
            </a:br>
            <a:r>
              <a:rPr lang="fa-IR" dirty="0" smtClean="0">
                <a:cs typeface="B Nazanin" panose="00000400000000000000" pitchFamily="2" charset="-78"/>
              </a:rPr>
              <a:t>3. سوالات غیرآموزشی</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5555346"/>
              </p:ext>
            </p:extLst>
          </p:nvPr>
        </p:nvGraphicFramePr>
        <p:xfrm>
          <a:off x="1295400" y="2057400"/>
          <a:ext cx="9601200" cy="3809999"/>
        </p:xfrm>
        <a:graphic>
          <a:graphicData uri="http://schemas.openxmlformats.org/drawingml/2006/table">
            <a:tbl>
              <a:tblPr firstRow="1" bandRow="1">
                <a:tableStyleId>{5C22544A-7EE6-4342-B048-85BDC9FD1C3A}</a:tableStyleId>
              </a:tblPr>
              <a:tblGrid>
                <a:gridCol w="3200400"/>
                <a:gridCol w="3200400"/>
                <a:gridCol w="3200400"/>
              </a:tblGrid>
              <a:tr h="670193">
                <a:tc>
                  <a:txBody>
                    <a:bodyPr/>
                    <a:lstStyle/>
                    <a:p>
                      <a:pPr algn="ctr" rtl="1"/>
                      <a:r>
                        <a:rPr lang="fa-IR" dirty="0" smtClean="0">
                          <a:cs typeface="B Nazanin" panose="00000400000000000000" pitchFamily="2" charset="-78"/>
                        </a:rPr>
                        <a:t>3.3 سوالات رفتاری</a:t>
                      </a:r>
                      <a:endParaRPr lang="en-US" dirty="0"/>
                    </a:p>
                  </a:txBody>
                  <a:tcPr/>
                </a:tc>
                <a:tc>
                  <a:txBody>
                    <a:bodyPr/>
                    <a:lstStyle/>
                    <a:p>
                      <a:pPr algn="ctr" rtl="1"/>
                      <a:r>
                        <a:rPr lang="fa-IR" dirty="0" smtClean="0">
                          <a:cs typeface="B Nazanin" panose="00000400000000000000" pitchFamily="2" charset="-78"/>
                        </a:rPr>
                        <a:t>3.2 سوالات روشی</a:t>
                      </a:r>
                      <a:endParaRPr lang="en-US" dirty="0"/>
                    </a:p>
                  </a:txBody>
                  <a:tcPr/>
                </a:tc>
                <a:tc>
                  <a:txBody>
                    <a:bodyPr/>
                    <a:lstStyle/>
                    <a:p>
                      <a:pPr algn="ctr" rtl="1"/>
                      <a:r>
                        <a:rPr lang="fa-IR" dirty="0" smtClean="0">
                          <a:cs typeface="B Nazanin" panose="00000400000000000000" pitchFamily="2" charset="-78"/>
                        </a:rPr>
                        <a:t>1.3 سوالات بدیهی</a:t>
                      </a:r>
                      <a:endParaRPr lang="en-US" dirty="0"/>
                    </a:p>
                  </a:txBody>
                  <a:tcPr/>
                </a:tc>
              </a:tr>
              <a:tr h="3139806">
                <a:tc>
                  <a:txBody>
                    <a:bodyPr/>
                    <a:lstStyle/>
                    <a:p>
                      <a:pPr marL="285750" indent="-285750" algn="ctr" rtl="1">
                        <a:buFontTx/>
                        <a:buChar char="-"/>
                      </a:pPr>
                      <a:r>
                        <a:rPr lang="fa-IR" dirty="0" smtClean="0">
                          <a:cs typeface="B Nazanin" panose="00000400000000000000" pitchFamily="2" charset="-78"/>
                        </a:rPr>
                        <a:t>کنترل رفتار و مدیریت کلاس</a:t>
                      </a:r>
                    </a:p>
                    <a:p>
                      <a:pPr marL="285750" indent="-285750" algn="ctr" rtl="1">
                        <a:buFontTx/>
                        <a:buChar char="-"/>
                      </a:pPr>
                      <a:r>
                        <a:rPr lang="fa-IR" dirty="0" smtClean="0">
                          <a:cs typeface="B Nazanin" panose="00000400000000000000" pitchFamily="2" charset="-78"/>
                        </a:rPr>
                        <a:t>جلب توجه مجدد</a:t>
                      </a:r>
                    </a:p>
                    <a:p>
                      <a:pPr marL="285750" indent="-285750" algn="ctr" rtl="1">
                        <a:buFontTx/>
                        <a:buChar char="-"/>
                      </a:pPr>
                      <a:r>
                        <a:rPr lang="fa-IR" dirty="0" smtClean="0">
                          <a:cs typeface="B Nazanin" panose="00000400000000000000" pitchFamily="2" charset="-78"/>
                        </a:rPr>
                        <a:t>نیازی</a:t>
                      </a:r>
                      <a:r>
                        <a:rPr lang="fa-IR" baseline="0" dirty="0" smtClean="0">
                          <a:cs typeface="B Nazanin" panose="00000400000000000000" pitchFamily="2" charset="-78"/>
                        </a:rPr>
                        <a:t> به اخذ پاسخ مشخص نیست.</a:t>
                      </a:r>
                      <a:endParaRPr lang="en-US" dirty="0"/>
                    </a:p>
                  </a:txBody>
                  <a:tcPr/>
                </a:tc>
                <a:tc>
                  <a:txBody>
                    <a:bodyPr/>
                    <a:lstStyle/>
                    <a:p>
                      <a:pPr marL="285750" indent="-285750" algn="ctr" rtl="1">
                        <a:buFontTx/>
                        <a:buChar char="-"/>
                      </a:pPr>
                      <a:r>
                        <a:rPr lang="fa-IR" dirty="0" smtClean="0">
                          <a:cs typeface="B Nazanin" panose="00000400000000000000" pitchFamily="2" charset="-78"/>
                        </a:rPr>
                        <a:t>نیازی به اخذ پاسخ نیست</a:t>
                      </a:r>
                    </a:p>
                    <a:p>
                      <a:pPr marL="285750" indent="-285750" algn="ctr" rtl="1">
                        <a:buFontTx/>
                        <a:buChar char="-"/>
                      </a:pPr>
                      <a:r>
                        <a:rPr lang="fa-IR" dirty="0" smtClean="0">
                          <a:cs typeface="B Nazanin" panose="00000400000000000000" pitchFamily="2" charset="-78"/>
                        </a:rPr>
                        <a:t>هدف عبارت است از: سازمان دادن درس، اجرای طرح، ارایه راهنمایی و دستورالعمل</a:t>
                      </a:r>
                    </a:p>
                    <a:p>
                      <a:pPr marL="285750" indent="-285750" algn="ctr" rtl="1">
                        <a:buFontTx/>
                        <a:buChar char="-"/>
                      </a:pPr>
                      <a:r>
                        <a:rPr lang="fa-IR" dirty="0" smtClean="0">
                          <a:cs typeface="B Nazanin" panose="00000400000000000000" pitchFamily="2" charset="-78"/>
                        </a:rPr>
                        <a:t>بیشتر در راستای سازماندهی فعالیتهاست.</a:t>
                      </a:r>
                      <a:endParaRPr lang="en-US" dirty="0"/>
                    </a:p>
                  </a:txBody>
                  <a:tcPr/>
                </a:tc>
                <a:tc>
                  <a:txBody>
                    <a:bodyPr/>
                    <a:lstStyle/>
                    <a:p>
                      <a:pPr marL="285750" indent="-285750" algn="ctr" rtl="1">
                        <a:buFontTx/>
                        <a:buChar char="-"/>
                      </a:pPr>
                      <a:r>
                        <a:rPr lang="fa-IR" dirty="0" smtClean="0">
                          <a:cs typeface="B Nazanin" panose="00000400000000000000" pitchFamily="2" charset="-78"/>
                        </a:rPr>
                        <a:t>هدف</a:t>
                      </a:r>
                      <a:r>
                        <a:rPr lang="fa-IR" baseline="0" dirty="0" smtClean="0">
                          <a:cs typeface="B Nazanin" panose="00000400000000000000" pitchFamily="2" charset="-78"/>
                        </a:rPr>
                        <a:t> اخذ پاسخ نیست</a:t>
                      </a:r>
                    </a:p>
                    <a:p>
                      <a:pPr marL="285750" indent="-285750" algn="ctr" rtl="1">
                        <a:buFontTx/>
                        <a:buChar char="-"/>
                      </a:pPr>
                      <a:r>
                        <a:rPr lang="fa-IR" baseline="0" dirty="0" smtClean="0">
                          <a:cs typeface="B Nazanin" panose="00000400000000000000" pitchFamily="2" charset="-78"/>
                        </a:rPr>
                        <a:t>هدف عبارت است از: تقویت نکته ای از درس، تأکید و افزایش توجه</a:t>
                      </a:r>
                    </a:p>
                    <a:p>
                      <a:pPr marL="285750" indent="-285750" algn="ctr" rtl="1">
                        <a:buFontTx/>
                        <a:buChar char="-"/>
                      </a:pPr>
                      <a:r>
                        <a:rPr lang="fa-IR" baseline="0" dirty="0" smtClean="0">
                          <a:cs typeface="B Nazanin" panose="00000400000000000000" pitchFamily="2" charset="-78"/>
                        </a:rPr>
                        <a:t>جواب در ضمن پرسش مطرح میشود و بیشتر در راستای اهداف عاطفی و نگرشی است.</a:t>
                      </a:r>
                      <a:endParaRPr lang="en-US" dirty="0"/>
                    </a:p>
                  </a:txBody>
                  <a:tcPr/>
                </a:tc>
              </a:tr>
            </a:tbl>
          </a:graphicData>
        </a:graphic>
      </p:graphicFrame>
    </p:spTree>
    <p:extLst>
      <p:ext uri="{BB962C8B-B14F-4D97-AF65-F5344CB8AC3E}">
        <p14:creationId xmlns:p14="http://schemas.microsoft.com/office/powerpoint/2010/main" val="42590802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اصول تنظیم سوالات شفاهی</a:t>
            </a:r>
            <a:endParaRPr lang="en-US" dirty="0"/>
          </a:p>
        </p:txBody>
      </p:sp>
      <p:sp>
        <p:nvSpPr>
          <p:cNvPr id="3" name="Content Placeholder 2"/>
          <p:cNvSpPr>
            <a:spLocks noGrp="1"/>
          </p:cNvSpPr>
          <p:nvPr>
            <p:ph idx="1"/>
          </p:nvPr>
        </p:nvSpPr>
        <p:spPr/>
        <p:txBody>
          <a:bodyPr/>
          <a:lstStyle/>
          <a:p>
            <a:pPr marL="457200" indent="-457200" algn="r" rtl="1">
              <a:buAutoNum type="arabicPeriod"/>
            </a:pPr>
            <a:r>
              <a:rPr lang="fa-IR" dirty="0" smtClean="0">
                <a:cs typeface="B Nazanin" panose="00000400000000000000" pitchFamily="2" charset="-78"/>
              </a:rPr>
              <a:t>ساده و صریح بودن</a:t>
            </a:r>
          </a:p>
          <a:p>
            <a:pPr marL="457200" indent="-457200" algn="r" rtl="1">
              <a:buAutoNum type="arabicPeriod"/>
            </a:pPr>
            <a:r>
              <a:rPr lang="fa-IR" dirty="0" smtClean="0">
                <a:cs typeface="B Nazanin" panose="00000400000000000000" pitchFamily="2" charset="-78"/>
              </a:rPr>
              <a:t>منفرد بودن</a:t>
            </a:r>
          </a:p>
          <a:p>
            <a:pPr marL="457200" indent="-457200" algn="r" rtl="1">
              <a:buAutoNum type="arabicPeriod"/>
            </a:pPr>
            <a:r>
              <a:rPr lang="fa-IR" dirty="0" smtClean="0">
                <a:cs typeface="B Nazanin" panose="00000400000000000000" pitchFamily="2" charset="-78"/>
              </a:rPr>
              <a:t>استفاده از جملات مستقیم</a:t>
            </a:r>
          </a:p>
          <a:p>
            <a:pPr marL="457200" indent="-457200" algn="r" rtl="1">
              <a:buAutoNum type="arabicPeriod"/>
            </a:pPr>
            <a:r>
              <a:rPr lang="fa-IR" dirty="0" smtClean="0">
                <a:cs typeface="B Nazanin" panose="00000400000000000000" pitchFamily="2" charset="-78"/>
              </a:rPr>
              <a:t>مناسب بودن</a:t>
            </a:r>
          </a:p>
          <a:p>
            <a:pPr marL="457200" indent="-457200" algn="r" rtl="1">
              <a:buAutoNum type="arabicPeriod"/>
            </a:pPr>
            <a:r>
              <a:rPr lang="fa-IR" dirty="0" smtClean="0">
                <a:cs typeface="B Nazanin" panose="00000400000000000000" pitchFamily="2" charset="-78"/>
              </a:rPr>
              <a:t>کامل بودن جمله در سوال</a:t>
            </a:r>
          </a:p>
          <a:p>
            <a:pPr marL="457200" indent="-457200" algn="r" rtl="1">
              <a:buAutoNum type="arabicPeriod"/>
            </a:pPr>
            <a:r>
              <a:rPr lang="fa-IR" dirty="0" smtClean="0">
                <a:cs typeface="B Nazanin" panose="00000400000000000000" pitchFamily="2" charset="-78"/>
              </a:rPr>
              <a:t>تبدیل سوالات دارای جواب  بلی و خیر به سوالات معمولی</a:t>
            </a:r>
          </a:p>
        </p:txBody>
      </p:sp>
    </p:spTree>
    <p:extLst>
      <p:ext uri="{BB962C8B-B14F-4D97-AF65-F5344CB8AC3E}">
        <p14:creationId xmlns:p14="http://schemas.microsoft.com/office/powerpoint/2010/main" val="2178501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923" y="1"/>
            <a:ext cx="9474477" cy="914400"/>
          </a:xfrm>
        </p:spPr>
        <p:txBody>
          <a:bodyPr>
            <a:normAutofit/>
          </a:bodyPr>
          <a:lstStyle/>
          <a:p>
            <a:pPr algn="ctr"/>
            <a:r>
              <a:rPr lang="fa-IR" sz="4000" b="1" dirty="0" smtClean="0">
                <a:cs typeface="B Nazanin" panose="00000400000000000000" pitchFamily="2" charset="-78"/>
              </a:rPr>
              <a:t>تدریس، آموزش، پرورش و ...</a:t>
            </a:r>
            <a:endParaRPr lang="en-US" sz="4000" b="1" dirty="0">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2661495"/>
              </p:ext>
            </p:extLst>
          </p:nvPr>
        </p:nvGraphicFramePr>
        <p:xfrm>
          <a:off x="228600" y="914400"/>
          <a:ext cx="11582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00759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94268"/>
          </a:xfrm>
        </p:spPr>
        <p:txBody>
          <a:bodyPr>
            <a:normAutofit fontScale="90000"/>
          </a:bodyPr>
          <a:lstStyle/>
          <a:p>
            <a:r>
              <a:rPr lang="fa-IR" dirty="0" smtClean="0">
                <a:cs typeface="B Nazanin" panose="00000400000000000000" pitchFamily="2" charset="-78"/>
              </a:rPr>
              <a:t>اصول روش پرسش و پاسخ</a:t>
            </a:r>
            <a:endParaRPr lang="en-US" dirty="0"/>
          </a:p>
        </p:txBody>
      </p:sp>
      <p:sp>
        <p:nvSpPr>
          <p:cNvPr id="3" name="Content Placeholder 2"/>
          <p:cNvSpPr>
            <a:spLocks noGrp="1"/>
          </p:cNvSpPr>
          <p:nvPr>
            <p:ph idx="1"/>
          </p:nvPr>
        </p:nvSpPr>
        <p:spPr>
          <a:xfrm>
            <a:off x="1295401" y="1676400"/>
            <a:ext cx="9601196" cy="4199468"/>
          </a:xfrm>
        </p:spPr>
        <p:txBody>
          <a:bodyPr>
            <a:normAutofit fontScale="92500" lnSpcReduction="20000"/>
          </a:bodyPr>
          <a:lstStyle/>
          <a:p>
            <a:pPr marL="457200" indent="-457200" algn="r" rtl="1">
              <a:buAutoNum type="arabicPeriod"/>
            </a:pPr>
            <a:r>
              <a:rPr lang="fa-IR" dirty="0" smtClean="0">
                <a:cs typeface="B Nazanin" panose="00000400000000000000" pitchFamily="2" charset="-78"/>
              </a:rPr>
              <a:t>ایجاد جو مثبت</a:t>
            </a:r>
          </a:p>
          <a:p>
            <a:pPr marL="457200" indent="-457200" algn="r" rtl="1">
              <a:buAutoNum type="arabicPeriod"/>
            </a:pPr>
            <a:r>
              <a:rPr lang="fa-IR" dirty="0" smtClean="0">
                <a:cs typeface="B Nazanin" panose="00000400000000000000" pitchFamily="2" charset="-78"/>
              </a:rPr>
              <a:t>رعایت آداب و رسوم کلاس: اجازه گرفتن برای سوال کردن و جواب دادن و ...</a:t>
            </a:r>
          </a:p>
          <a:p>
            <a:pPr marL="457200" indent="-457200" algn="r" rtl="1">
              <a:buAutoNum type="arabicPeriod"/>
            </a:pPr>
            <a:r>
              <a:rPr lang="fa-IR" dirty="0" smtClean="0">
                <a:cs typeface="B Nazanin" panose="00000400000000000000" pitchFamily="2" charset="-78"/>
              </a:rPr>
              <a:t>عدم درخواست پاسخ دسته جمعی</a:t>
            </a:r>
          </a:p>
          <a:p>
            <a:pPr marL="457200" indent="-457200" algn="r" rtl="1">
              <a:buAutoNum type="arabicPeriod"/>
            </a:pPr>
            <a:r>
              <a:rPr lang="fa-IR" dirty="0" smtClean="0">
                <a:cs typeface="B Nazanin" panose="00000400000000000000" pitchFamily="2" charset="-78"/>
              </a:rPr>
              <a:t>شرکت دادن تمام دانش آموزان در سوال و جواب</a:t>
            </a:r>
          </a:p>
          <a:p>
            <a:pPr marL="457200" indent="-457200" algn="r" rtl="1">
              <a:buAutoNum type="arabicPeriod"/>
            </a:pPr>
            <a:r>
              <a:rPr lang="fa-IR" dirty="0" smtClean="0">
                <a:cs typeface="B Nazanin" panose="00000400000000000000" pitchFamily="2" charset="-78"/>
              </a:rPr>
              <a:t>برخورد مناسب و مثبت با پاسخهای نادرست</a:t>
            </a:r>
          </a:p>
          <a:p>
            <a:pPr marL="457200" indent="-457200" algn="r" rtl="1">
              <a:buAutoNum type="arabicPeriod"/>
            </a:pPr>
            <a:r>
              <a:rPr lang="fa-IR" dirty="0" smtClean="0">
                <a:cs typeface="B Nazanin" panose="00000400000000000000" pitchFamily="2" charset="-78"/>
              </a:rPr>
              <a:t>خودداری از تکرار پرسش و پاسخ</a:t>
            </a:r>
          </a:p>
          <a:p>
            <a:pPr marL="457200" indent="-457200" algn="r" rtl="1">
              <a:buAutoNum type="arabicPeriod"/>
            </a:pPr>
            <a:r>
              <a:rPr lang="fa-IR" dirty="0" smtClean="0">
                <a:cs typeface="B Nazanin" panose="00000400000000000000" pitchFamily="2" charset="-78"/>
              </a:rPr>
              <a:t>افزایش پاسخهای متعدد</a:t>
            </a:r>
          </a:p>
          <a:p>
            <a:pPr marL="457200" indent="-457200" algn="r" rtl="1">
              <a:buAutoNum type="arabicPeriod"/>
            </a:pPr>
            <a:r>
              <a:rPr lang="fa-IR" dirty="0" smtClean="0">
                <a:cs typeface="B Nazanin" panose="00000400000000000000" pitchFamily="2" charset="-78"/>
              </a:rPr>
              <a:t>طرح سوال- مکث کوتاه (3-5 ثانیه) - نام دانش آموز</a:t>
            </a:r>
          </a:p>
          <a:p>
            <a:pPr marL="457200" indent="-457200" algn="r" rtl="1">
              <a:buAutoNum type="arabicPeriod"/>
            </a:pPr>
            <a:r>
              <a:rPr lang="fa-IR" dirty="0" smtClean="0">
                <a:cs typeface="B Nazanin" panose="00000400000000000000" pitchFamily="2" charset="-78"/>
              </a:rPr>
              <a:t>پاسخ به سوالات دانش آموز: دادن جواب مستقیم، دادن جواب با طرح سوالات دیگر و پیشنهاد در یافتن جواب</a:t>
            </a:r>
          </a:p>
          <a:p>
            <a:pPr marL="457200" indent="-457200" algn="r" rtl="1">
              <a:buAutoNum type="arabicPeriod"/>
            </a:pPr>
            <a:endParaRPr lang="fa-IR" dirty="0" smtClean="0">
              <a:cs typeface="B Nazanin" panose="00000400000000000000" pitchFamily="2" charset="-78"/>
            </a:endParaRPr>
          </a:p>
        </p:txBody>
      </p:sp>
    </p:spTree>
    <p:extLst>
      <p:ext uri="{BB962C8B-B14F-4D97-AF65-F5344CB8AC3E}">
        <p14:creationId xmlns:p14="http://schemas.microsoft.com/office/powerpoint/2010/main" val="29950465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فصل هشتم</a:t>
            </a:r>
            <a:endParaRPr lang="en-US" dirty="0"/>
          </a:p>
        </p:txBody>
      </p:sp>
      <p:sp>
        <p:nvSpPr>
          <p:cNvPr id="3" name="Content Placeholder 2"/>
          <p:cNvSpPr>
            <a:spLocks noGrp="1"/>
          </p:cNvSpPr>
          <p:nvPr>
            <p:ph idx="1"/>
          </p:nvPr>
        </p:nvSpPr>
        <p:spPr/>
        <p:txBody>
          <a:bodyPr/>
          <a:lstStyle/>
          <a:p>
            <a:pPr marL="0" indent="0" algn="ctr" rtl="1">
              <a:buNone/>
            </a:pPr>
            <a:endParaRPr lang="fa-IR" dirty="0" smtClean="0">
              <a:cs typeface="B Nazanin" panose="00000400000000000000" pitchFamily="2" charset="-78"/>
            </a:endParaRPr>
          </a:p>
          <a:p>
            <a:pPr marL="0" indent="0" algn="ctr" rtl="1">
              <a:buNone/>
            </a:pPr>
            <a:endParaRPr lang="fa-IR" dirty="0">
              <a:cs typeface="B Nazanin" panose="00000400000000000000" pitchFamily="2" charset="-78"/>
            </a:endParaRPr>
          </a:p>
          <a:p>
            <a:pPr marL="0" indent="0" algn="ctr" rtl="1">
              <a:buNone/>
            </a:pPr>
            <a:r>
              <a:rPr lang="fa-IR" dirty="0" smtClean="0">
                <a:cs typeface="B Nazanin" panose="00000400000000000000" pitchFamily="2" charset="-78"/>
              </a:rPr>
              <a:t>روش مباحثه</a:t>
            </a:r>
          </a:p>
        </p:txBody>
      </p:sp>
    </p:spTree>
    <p:extLst>
      <p:ext uri="{BB962C8B-B14F-4D97-AF65-F5344CB8AC3E}">
        <p14:creationId xmlns:p14="http://schemas.microsoft.com/office/powerpoint/2010/main" val="30692534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اهمیت</a:t>
            </a:r>
            <a:endParaRPr lang="en-US" dirty="0"/>
          </a:p>
        </p:txBody>
      </p:sp>
      <p:sp>
        <p:nvSpPr>
          <p:cNvPr id="3" name="Content Placeholder 2"/>
          <p:cNvSpPr>
            <a:spLocks noGrp="1"/>
          </p:cNvSpPr>
          <p:nvPr>
            <p:ph idx="1"/>
          </p:nvPr>
        </p:nvSpPr>
        <p:spPr/>
        <p:txBody>
          <a:bodyPr/>
          <a:lstStyle/>
          <a:p>
            <a:pPr algn="r" rtl="1"/>
            <a:r>
              <a:rPr lang="fa-IR" dirty="0" smtClean="0">
                <a:cs typeface="B Nazanin" panose="00000400000000000000" pitchFamily="2" charset="-78"/>
              </a:rPr>
              <a:t>ایجاد مثلث پویای تدریس؛ معلم – دانش آموز و موضوع درسی</a:t>
            </a:r>
          </a:p>
          <a:p>
            <a:pPr algn="r" rtl="1"/>
            <a:r>
              <a:rPr lang="fa-IR" dirty="0" smtClean="0">
                <a:cs typeface="B Nazanin" panose="00000400000000000000" pitchFamily="2" charset="-78"/>
              </a:rPr>
              <a:t>تسهیل یادگیری مشارکتی</a:t>
            </a:r>
          </a:p>
          <a:p>
            <a:pPr algn="r" rtl="1"/>
            <a:r>
              <a:rPr lang="fa-IR" dirty="0" smtClean="0">
                <a:cs typeface="B Nazanin" panose="00000400000000000000" pitchFamily="2" charset="-78"/>
              </a:rPr>
              <a:t>تعامل بیشتر و بهتر</a:t>
            </a:r>
          </a:p>
          <a:p>
            <a:pPr algn="r" rtl="1"/>
            <a:r>
              <a:rPr lang="fa-IR" dirty="0" smtClean="0">
                <a:cs typeface="B Nazanin" panose="00000400000000000000" pitchFamily="2" charset="-78"/>
              </a:rPr>
              <a:t>یادگیری عمیق تر و معنادارتر</a:t>
            </a:r>
          </a:p>
          <a:p>
            <a:pPr marL="0" indent="0" algn="r" rtl="1">
              <a:buNone/>
            </a:pPr>
            <a:endParaRPr lang="en-US" dirty="0"/>
          </a:p>
        </p:txBody>
      </p:sp>
    </p:spTree>
    <p:extLst>
      <p:ext uri="{BB962C8B-B14F-4D97-AF65-F5344CB8AC3E}">
        <p14:creationId xmlns:p14="http://schemas.microsoft.com/office/powerpoint/2010/main" val="41226621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مفهوم روش مباحثه</a:t>
            </a:r>
            <a:endParaRPr lang="en-US" dirty="0"/>
          </a:p>
        </p:txBody>
      </p:sp>
      <p:sp>
        <p:nvSpPr>
          <p:cNvPr id="3" name="Content Placeholder 2"/>
          <p:cNvSpPr>
            <a:spLocks noGrp="1"/>
          </p:cNvSpPr>
          <p:nvPr>
            <p:ph idx="1"/>
          </p:nvPr>
        </p:nvSpPr>
        <p:spPr/>
        <p:txBody>
          <a:bodyPr/>
          <a:lstStyle/>
          <a:p>
            <a:pPr marL="0" indent="0" algn="r" rtl="1">
              <a:buNone/>
            </a:pPr>
            <a:r>
              <a:rPr lang="fa-IR" dirty="0" smtClean="0">
                <a:cs typeface="B Nazanin" panose="00000400000000000000" pitchFamily="2" charset="-78"/>
              </a:rPr>
              <a:t>پوتر و اندرسون (1963): تبادل کلامی منظم و هدفدار درباره اصول، مفاهیم و نظریات که توسط گروهی از افراد در روند برآورد اهداف معین انجام می گیرد.</a:t>
            </a:r>
          </a:p>
          <a:p>
            <a:pPr marL="0" indent="0" algn="r" rtl="1">
              <a:buNone/>
            </a:pPr>
            <a:r>
              <a:rPr lang="fa-IR" dirty="0" smtClean="0">
                <a:cs typeface="B Nazanin" panose="00000400000000000000" pitchFamily="2" charset="-78"/>
              </a:rPr>
              <a:t>گروه افراد – زمان و مکان مشخص – ارتباط تعاملی – فرآیند ارتباط کلامی؛ گوش دادن و مشاهده کردن – هدفمندی ؛ تسلط بر موضوع درس، شرکت در موضوعات بحث انگیز و حلّ مسأله، رشد مهارتهای کلامی، تقویت تفکر انتقادی و انعطاف پذیری و ...</a:t>
            </a:r>
            <a:endParaRPr lang="en-US" dirty="0"/>
          </a:p>
        </p:txBody>
      </p:sp>
    </p:spTree>
    <p:extLst>
      <p:ext uri="{BB962C8B-B14F-4D97-AF65-F5344CB8AC3E}">
        <p14:creationId xmlns:p14="http://schemas.microsoft.com/office/powerpoint/2010/main" val="9574382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توجیه طرفداران روش مباحثه</a:t>
            </a:r>
            <a:endParaRPr lang="en-US" dirty="0"/>
          </a:p>
        </p:txBody>
      </p:sp>
      <p:sp>
        <p:nvSpPr>
          <p:cNvPr id="3" name="Content Placeholder 2"/>
          <p:cNvSpPr>
            <a:spLocks noGrp="1"/>
          </p:cNvSpPr>
          <p:nvPr>
            <p:ph idx="1"/>
          </p:nvPr>
        </p:nvSpPr>
        <p:spPr/>
        <p:txBody>
          <a:bodyPr/>
          <a:lstStyle/>
          <a:p>
            <a:pPr marL="457200" indent="-457200" algn="r" rtl="1">
              <a:buAutoNum type="arabicPeriod"/>
            </a:pPr>
            <a:r>
              <a:rPr lang="fa-IR" dirty="0" smtClean="0">
                <a:cs typeface="B Nazanin" panose="00000400000000000000" pitchFamily="2" charset="-78"/>
              </a:rPr>
              <a:t>درونی بودن دانش؛ به اشتراک گذاشتن محصولات فکری مختلف</a:t>
            </a:r>
          </a:p>
          <a:p>
            <a:pPr marL="457200" indent="-457200" algn="r" rtl="1">
              <a:buAutoNum type="arabicPeriod"/>
            </a:pPr>
            <a:r>
              <a:rPr lang="fa-IR" dirty="0" smtClean="0">
                <a:cs typeface="B Nazanin" panose="00000400000000000000" pitchFamily="2" charset="-78"/>
              </a:rPr>
              <a:t>پاداش درونی</a:t>
            </a:r>
          </a:p>
          <a:p>
            <a:pPr marL="457200" indent="-457200" algn="r" rtl="1">
              <a:buAutoNum type="arabicPeriod"/>
            </a:pPr>
            <a:r>
              <a:rPr lang="fa-IR" dirty="0" smtClean="0">
                <a:cs typeface="B Nazanin" panose="00000400000000000000" pitchFamily="2" charset="-78"/>
              </a:rPr>
              <a:t>گسترش روابط انسانی</a:t>
            </a:r>
          </a:p>
          <a:p>
            <a:pPr marL="457200" indent="-457200" algn="r" rtl="1">
              <a:buAutoNum type="arabicPeriod"/>
            </a:pPr>
            <a:r>
              <a:rPr lang="fa-IR" dirty="0" smtClean="0">
                <a:cs typeface="B Nazanin" panose="00000400000000000000" pitchFamily="2" charset="-78"/>
              </a:rPr>
              <a:t>فراهم آوردن بازخورد</a:t>
            </a:r>
          </a:p>
          <a:p>
            <a:pPr marL="457200" indent="-457200" algn="r" rtl="1">
              <a:buAutoNum type="arabicPeriod"/>
            </a:pPr>
            <a:r>
              <a:rPr lang="fa-IR" dirty="0" smtClean="0">
                <a:cs typeface="B Nazanin" panose="00000400000000000000" pitchFamily="2" charset="-78"/>
              </a:rPr>
              <a:t>تقویت ارتباط و قدرت کلامی</a:t>
            </a:r>
          </a:p>
          <a:p>
            <a:pPr marL="457200" indent="-457200" algn="r" rtl="1">
              <a:buAutoNum type="arabicPeriod"/>
            </a:pPr>
            <a:r>
              <a:rPr lang="fa-IR" dirty="0" smtClean="0">
                <a:cs typeface="B Nazanin" panose="00000400000000000000" pitchFamily="2" charset="-78"/>
              </a:rPr>
              <a:t>درک موضوع</a:t>
            </a:r>
          </a:p>
        </p:txBody>
      </p:sp>
    </p:spTree>
    <p:extLst>
      <p:ext uri="{BB962C8B-B14F-4D97-AF65-F5344CB8AC3E}">
        <p14:creationId xmlns:p14="http://schemas.microsoft.com/office/powerpoint/2010/main" val="31476350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یافته های پژوهشی</a:t>
            </a:r>
            <a:endParaRPr lang="en-US" dirty="0"/>
          </a:p>
        </p:txBody>
      </p:sp>
      <p:sp>
        <p:nvSpPr>
          <p:cNvPr id="3" name="Content Placeholder 2"/>
          <p:cNvSpPr>
            <a:spLocks noGrp="1"/>
          </p:cNvSpPr>
          <p:nvPr>
            <p:ph idx="1"/>
          </p:nvPr>
        </p:nvSpPr>
        <p:spPr/>
        <p:txBody>
          <a:bodyPr/>
          <a:lstStyle/>
          <a:p>
            <a:pPr marL="457200" indent="-457200" algn="r" rtl="1">
              <a:buAutoNum type="arabicPeriod"/>
            </a:pPr>
            <a:r>
              <a:rPr lang="fa-IR" dirty="0" smtClean="0">
                <a:cs typeface="B Nazanin" panose="00000400000000000000" pitchFamily="2" charset="-78"/>
              </a:rPr>
              <a:t>تسلط بر موضوع درسی و تسهیل یادگیری مشارکتی؛ برتری بر سخنرانی</a:t>
            </a:r>
          </a:p>
          <a:p>
            <a:pPr marL="457200" indent="-457200" algn="r" rtl="1">
              <a:buAutoNum type="arabicPeriod"/>
            </a:pPr>
            <a:r>
              <a:rPr lang="fa-IR" dirty="0" smtClean="0">
                <a:cs typeface="B Nazanin" panose="00000400000000000000" pitchFamily="2" charset="-78"/>
              </a:rPr>
              <a:t>تغییر در نگرش</a:t>
            </a:r>
          </a:p>
          <a:p>
            <a:pPr marL="457200" indent="-457200" algn="r" rtl="1">
              <a:buAutoNum type="arabicPeriod"/>
            </a:pPr>
            <a:r>
              <a:rPr lang="fa-IR" dirty="0" smtClean="0">
                <a:cs typeface="B Nazanin" panose="00000400000000000000" pitchFamily="2" charset="-78"/>
              </a:rPr>
              <a:t>رشد اخلاقی؛ به ویژه در سه مرحله نخست نظریه رشد اخلاقی کلبرگ</a:t>
            </a:r>
          </a:p>
          <a:p>
            <a:pPr marL="457200" indent="-457200" algn="r" rtl="1">
              <a:buAutoNum type="arabicPeriod"/>
            </a:pPr>
            <a:r>
              <a:rPr lang="fa-IR" dirty="0" smtClean="0">
                <a:cs typeface="B Nazanin" panose="00000400000000000000" pitchFamily="2" charset="-78"/>
              </a:rPr>
              <a:t>کنش و واکنش و مهارتهای ارتباط؛ احترام به عقاید مختلف، شفافیت عقاید و ...</a:t>
            </a:r>
          </a:p>
          <a:p>
            <a:pPr marL="457200" indent="-457200" algn="r" rtl="1">
              <a:buAutoNum type="arabicPeriod"/>
            </a:pPr>
            <a:r>
              <a:rPr lang="fa-IR" dirty="0" smtClean="0">
                <a:cs typeface="B Nazanin" panose="00000400000000000000" pitchFamily="2" charset="-78"/>
              </a:rPr>
              <a:t>حل مسأله</a:t>
            </a:r>
          </a:p>
          <a:p>
            <a:pPr marL="457200" indent="-457200" algn="r" rtl="1">
              <a:buAutoNum type="arabicPeriod"/>
            </a:pPr>
            <a:r>
              <a:rPr lang="fa-IR" dirty="0" smtClean="0">
                <a:cs typeface="B Nazanin" panose="00000400000000000000" pitchFamily="2" charset="-78"/>
              </a:rPr>
              <a:t>تعداد افراد؛ گروههای متوسط و کوچک (10-4 نفر در هر گروه)</a:t>
            </a:r>
            <a:endParaRPr lang="en-US" dirty="0"/>
          </a:p>
        </p:txBody>
      </p:sp>
    </p:spTree>
    <p:extLst>
      <p:ext uri="{BB962C8B-B14F-4D97-AF65-F5344CB8AC3E}">
        <p14:creationId xmlns:p14="http://schemas.microsoft.com/office/powerpoint/2010/main" val="29700425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اصول برقراری مباحثه</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lgn="r" rtl="1">
              <a:buAutoNum type="arabicPeriod"/>
            </a:pPr>
            <a:r>
              <a:rPr lang="fa-IR" dirty="0" smtClean="0">
                <a:cs typeface="B Nazanin" panose="00000400000000000000" pitchFamily="2" charset="-78"/>
              </a:rPr>
              <a:t>طرح مسأله یا سوال؛ با ایجاد انگیزه و علاقه در فراگیران</a:t>
            </a:r>
          </a:p>
          <a:p>
            <a:pPr marL="457200" indent="-457200" algn="r" rtl="1">
              <a:buAutoNum type="arabicPeriod"/>
            </a:pPr>
            <a:r>
              <a:rPr lang="fa-IR" dirty="0" smtClean="0">
                <a:cs typeface="B Nazanin" panose="00000400000000000000" pitchFamily="2" charset="-78"/>
              </a:rPr>
              <a:t>جلسات طرح ریزی به منظور تصمیم گیری در مورد روشها (روش علمی)، مسئولیتها و ...</a:t>
            </a:r>
          </a:p>
          <a:p>
            <a:pPr marL="457200" indent="-457200" algn="r" rtl="1">
              <a:buAutoNum type="arabicPeriod"/>
            </a:pPr>
            <a:r>
              <a:rPr lang="fa-IR" dirty="0" smtClean="0">
                <a:cs typeface="B Nazanin" panose="00000400000000000000" pitchFamily="2" charset="-78"/>
              </a:rPr>
              <a:t>بحث در نتایج؛ گزارش و به چالش کشیدن نتایج</a:t>
            </a:r>
          </a:p>
          <a:p>
            <a:pPr marL="457200" indent="-457200" algn="r" rtl="1">
              <a:buAutoNum type="arabicPeriod"/>
            </a:pPr>
            <a:r>
              <a:rPr lang="fa-IR" dirty="0" smtClean="0">
                <a:cs typeface="B Nazanin" panose="00000400000000000000" pitchFamily="2" charset="-78"/>
              </a:rPr>
              <a:t>بحث برای خلاصه کردن و یادآوری مطالب از طریق ارایه گزارش یا پرسش و پاسخ</a:t>
            </a:r>
          </a:p>
          <a:p>
            <a:pPr marL="457200" indent="-457200" algn="r" rtl="1">
              <a:buAutoNum type="arabicPeriod"/>
            </a:pPr>
            <a:r>
              <a:rPr lang="fa-IR" dirty="0" smtClean="0">
                <a:cs typeface="B Nazanin" panose="00000400000000000000" pitchFamily="2" charset="-78"/>
              </a:rPr>
              <a:t>هدایت بحث: معلم هدایت کننده بحث است و وظایفی در این زمینه دارد که عبارتند از: شروع و ارایه بحث، نگهداری بحث درباره موضوع، ترغیب تمام فراگیران به مشارکت در بحث و قدردانی از مشارکت ایشان، جلوگیری از اطاله کلام، خلاصه و جمعبندی نظرات، جلوگیری از سوءتفاهم، پایان بندی.</a:t>
            </a:r>
          </a:p>
          <a:p>
            <a:pPr marL="457200" indent="-457200" algn="r" rtl="1">
              <a:buAutoNum type="arabicPeriod"/>
            </a:pPr>
            <a:r>
              <a:rPr lang="fa-IR" dirty="0" smtClean="0">
                <a:cs typeface="B Nazanin" panose="00000400000000000000" pitchFamily="2" charset="-78"/>
              </a:rPr>
              <a:t>استفاده از شیوه های مختلف در مباحثه گروههای کوچک (اسلاید بعد)</a:t>
            </a:r>
            <a:endParaRPr lang="en-US" dirty="0"/>
          </a:p>
        </p:txBody>
      </p:sp>
    </p:spTree>
    <p:extLst>
      <p:ext uri="{BB962C8B-B14F-4D97-AF65-F5344CB8AC3E}">
        <p14:creationId xmlns:p14="http://schemas.microsoft.com/office/powerpoint/2010/main" val="3549923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شیوه های مختلف مباحثه در گروههای کوچک</a:t>
            </a:r>
            <a:endParaRPr lang="en-US" dirty="0"/>
          </a:p>
        </p:txBody>
      </p:sp>
      <p:sp>
        <p:nvSpPr>
          <p:cNvPr id="3" name="Content Placeholder 2"/>
          <p:cNvSpPr>
            <a:spLocks noGrp="1"/>
          </p:cNvSpPr>
          <p:nvPr>
            <p:ph idx="1"/>
          </p:nvPr>
        </p:nvSpPr>
        <p:spPr/>
        <p:txBody>
          <a:bodyPr>
            <a:normAutofit lnSpcReduction="10000"/>
          </a:bodyPr>
          <a:lstStyle/>
          <a:p>
            <a:pPr marL="457200" indent="-457200" algn="r" rtl="1">
              <a:buAutoNum type="arabicPeriod"/>
            </a:pPr>
            <a:r>
              <a:rPr lang="fa-IR" dirty="0" smtClean="0">
                <a:cs typeface="B Nazanin" panose="00000400000000000000" pitchFamily="2" charset="-78"/>
              </a:rPr>
              <a:t>ذهن انگیزی (بارش مغزی): برای گروههای بین 5 تا 15 نفر مناسب تر است.</a:t>
            </a:r>
          </a:p>
          <a:p>
            <a:pPr marL="457200" indent="-457200" algn="r" rtl="1">
              <a:buAutoNum type="arabicPeriod"/>
            </a:pPr>
            <a:r>
              <a:rPr lang="fa-IR" dirty="0" smtClean="0">
                <a:cs typeface="B Nazanin" panose="00000400000000000000" pitchFamily="2" charset="-78"/>
              </a:rPr>
              <a:t>فراگیر معلم: دانش آموز در نقش معلم توأم با ارزشیابی تکوینی</a:t>
            </a:r>
          </a:p>
          <a:p>
            <a:pPr marL="457200" indent="-457200" algn="r" rtl="1">
              <a:buAutoNum type="arabicPeriod"/>
            </a:pPr>
            <a:r>
              <a:rPr lang="fa-IR" dirty="0" smtClean="0">
                <a:cs typeface="B Nazanin" panose="00000400000000000000" pitchFamily="2" charset="-78"/>
              </a:rPr>
              <a:t>ایفای نقش: بحث با ایفای نقش صاحبان مشاغل، صاحبنظران، سیاستمداران و ...</a:t>
            </a:r>
          </a:p>
          <a:p>
            <a:pPr marL="457200" indent="-457200" algn="r" rtl="1">
              <a:buAutoNum type="arabicPeriod"/>
            </a:pPr>
            <a:r>
              <a:rPr lang="fa-IR" dirty="0" smtClean="0">
                <a:cs typeface="B Nazanin" panose="00000400000000000000" pitchFamily="2" charset="-78"/>
              </a:rPr>
              <a:t>شبیه سازی: حالتی از ایفای نقش با هزینه و خطرپذیری بیشتر، فرآیند ابزاری و نمایش رفتاری یا فعالانه نه صرفاً بحث و گفتگو</a:t>
            </a:r>
          </a:p>
          <a:p>
            <a:pPr marL="457200" indent="-457200" algn="r" rtl="1">
              <a:buAutoNum type="arabicPeriod"/>
            </a:pPr>
            <a:r>
              <a:rPr lang="fa-IR" dirty="0" smtClean="0">
                <a:cs typeface="B Nazanin" panose="00000400000000000000" pitchFamily="2" charset="-78"/>
              </a:rPr>
              <a:t>بحث وظیفه محور؛ تعیین وظایف مشخص برای گروه و هریک از اعضای گروه</a:t>
            </a:r>
          </a:p>
          <a:p>
            <a:pPr marL="457200" indent="-457200" algn="r" rtl="1">
              <a:buAutoNum type="arabicPeriod"/>
            </a:pPr>
            <a:r>
              <a:rPr lang="fa-IR" dirty="0" smtClean="0">
                <a:cs typeface="B Nazanin" panose="00000400000000000000" pitchFamily="2" charset="-78"/>
              </a:rPr>
              <a:t>بحث پژوهش محور؛ مبتنی بر حل مسأله یا انجام پروژه</a:t>
            </a:r>
            <a:endParaRPr lang="en-US" dirty="0"/>
          </a:p>
        </p:txBody>
      </p:sp>
    </p:spTree>
    <p:extLst>
      <p:ext uri="{BB962C8B-B14F-4D97-AF65-F5344CB8AC3E}">
        <p14:creationId xmlns:p14="http://schemas.microsoft.com/office/powerpoint/2010/main" val="16372076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فصل نهم</a:t>
            </a:r>
            <a:endParaRPr lang="en-US" dirty="0"/>
          </a:p>
        </p:txBody>
      </p:sp>
      <p:sp>
        <p:nvSpPr>
          <p:cNvPr id="3" name="Content Placeholder 2"/>
          <p:cNvSpPr>
            <a:spLocks noGrp="1"/>
          </p:cNvSpPr>
          <p:nvPr>
            <p:ph idx="1"/>
          </p:nvPr>
        </p:nvSpPr>
        <p:spPr/>
        <p:txBody>
          <a:bodyPr/>
          <a:lstStyle/>
          <a:p>
            <a:pPr marL="0" indent="0" algn="ctr" rtl="1">
              <a:buNone/>
            </a:pPr>
            <a:endParaRPr lang="fa-IR" dirty="0" smtClean="0">
              <a:cs typeface="B Nazanin" panose="00000400000000000000" pitchFamily="2" charset="-78"/>
            </a:endParaRPr>
          </a:p>
          <a:p>
            <a:pPr marL="0" indent="0" algn="ctr" rtl="1">
              <a:buNone/>
            </a:pPr>
            <a:endParaRPr lang="fa-IR" dirty="0">
              <a:cs typeface="B Nazanin" panose="00000400000000000000" pitchFamily="2" charset="-78"/>
            </a:endParaRPr>
          </a:p>
          <a:p>
            <a:pPr marL="0" indent="0" algn="ctr" rtl="1">
              <a:buNone/>
            </a:pPr>
            <a:r>
              <a:rPr lang="fa-IR" dirty="0" smtClean="0">
                <a:cs typeface="B Nazanin" panose="00000400000000000000" pitchFamily="2" charset="-78"/>
              </a:rPr>
              <a:t>روش حل مسأله</a:t>
            </a:r>
            <a:endParaRPr lang="en-US" dirty="0"/>
          </a:p>
        </p:txBody>
      </p:sp>
    </p:spTree>
    <p:extLst>
      <p:ext uri="{BB962C8B-B14F-4D97-AF65-F5344CB8AC3E}">
        <p14:creationId xmlns:p14="http://schemas.microsoft.com/office/powerpoint/2010/main" val="33277631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75268"/>
          </a:xfrm>
        </p:spPr>
        <p:txBody>
          <a:bodyPr/>
          <a:lstStyle/>
          <a:p>
            <a:r>
              <a:rPr lang="fa-IR" dirty="0" smtClean="0">
                <a:cs typeface="B Nazanin" panose="00000400000000000000" pitchFamily="2" charset="-78"/>
              </a:rPr>
              <a:t>اهمیت و تعریف حل مسأله</a:t>
            </a:r>
            <a:endParaRPr lang="en-US" dirty="0"/>
          </a:p>
        </p:txBody>
      </p:sp>
      <p:sp>
        <p:nvSpPr>
          <p:cNvPr id="3" name="Content Placeholder 2"/>
          <p:cNvSpPr>
            <a:spLocks noGrp="1"/>
          </p:cNvSpPr>
          <p:nvPr>
            <p:ph idx="1"/>
          </p:nvPr>
        </p:nvSpPr>
        <p:spPr>
          <a:xfrm>
            <a:off x="1295401" y="1905000"/>
            <a:ext cx="9601196" cy="3970868"/>
          </a:xfrm>
        </p:spPr>
        <p:txBody>
          <a:bodyPr>
            <a:normAutofit lnSpcReduction="10000"/>
          </a:bodyPr>
          <a:lstStyle/>
          <a:p>
            <a:pPr algn="r" rtl="1"/>
            <a:r>
              <a:rPr lang="fa-IR" dirty="0" smtClean="0">
                <a:cs typeface="B Nazanin" panose="00000400000000000000" pitchFamily="2" charset="-78"/>
              </a:rPr>
              <a:t>اهمیت: رشد تفرک منطقی، ارتباط بسیار زیاد با زندگی واقعی، متناسب با اهداف اصلی تعلیم و تربیت و ....</a:t>
            </a:r>
          </a:p>
          <a:p>
            <a:pPr algn="r" rtl="1"/>
            <a:r>
              <a:rPr lang="fa-IR" dirty="0" smtClean="0">
                <a:cs typeface="B Nazanin" panose="00000400000000000000" pitchFamily="2" charset="-78"/>
              </a:rPr>
              <a:t>تعریف:</a:t>
            </a:r>
          </a:p>
          <a:p>
            <a:pPr marL="457200" indent="-457200" algn="r" rtl="1">
              <a:buAutoNum type="arabicPeriod"/>
            </a:pPr>
            <a:r>
              <a:rPr lang="fa-IR" dirty="0" smtClean="0">
                <a:cs typeface="B Nazanin" panose="00000400000000000000" pitchFamily="2" charset="-78"/>
              </a:rPr>
              <a:t>گانیه: فرآیند ترکیب اصول آموخته شده قبلی برای برخورد مؤثر با موقعیت جدید</a:t>
            </a:r>
          </a:p>
          <a:p>
            <a:pPr marL="457200" indent="-457200" algn="r" rtl="1">
              <a:buAutoNum type="arabicPeriod"/>
            </a:pPr>
            <a:r>
              <a:rPr lang="fa-IR" dirty="0" smtClean="0">
                <a:cs typeface="B Nazanin" panose="00000400000000000000" pitchFamily="2" charset="-78"/>
              </a:rPr>
              <a:t>ثرندایک: فرآیند آزمون و خطا</a:t>
            </a:r>
          </a:p>
          <a:p>
            <a:pPr marL="457200" indent="-457200" algn="r" rtl="1">
              <a:buAutoNum type="arabicPeriod"/>
            </a:pPr>
            <a:r>
              <a:rPr lang="fa-IR" dirty="0" smtClean="0">
                <a:cs typeface="B Nazanin" panose="00000400000000000000" pitchFamily="2" charset="-78"/>
              </a:rPr>
              <a:t>پیزینی و شپاردسون: روش یادگیری منجر به توانایی مشکل گشایی در فراگیران</a:t>
            </a:r>
          </a:p>
          <a:p>
            <a:pPr marL="457200" indent="-457200" algn="r" rtl="1">
              <a:buAutoNum type="arabicPeriod"/>
            </a:pPr>
            <a:r>
              <a:rPr lang="fa-IR" dirty="0" smtClean="0">
                <a:cs typeface="B Nazanin" panose="00000400000000000000" pitchFamily="2" charset="-78"/>
              </a:rPr>
              <a:t>سیمون و سیمون: مهارت حل مسأله با تجارب واقعی و به صورت معنادار اخذ میشود.</a:t>
            </a:r>
          </a:p>
          <a:p>
            <a:pPr marL="457200" indent="-457200" algn="r" rtl="1">
              <a:buAutoNum type="arabicPeriod"/>
            </a:pPr>
            <a:r>
              <a:rPr lang="fa-IR" dirty="0" smtClean="0">
                <a:cs typeface="B Nazanin" panose="00000400000000000000" pitchFamily="2" charset="-78"/>
              </a:rPr>
              <a:t>دیویی: موقعیتی برای تشخیص یا بیان مسأله، تدوین فرضیه، گردآوری اطلاعات، آزمون فرضیه ها و نتیجه گیری از راه پژوهش و کاوش</a:t>
            </a:r>
            <a:endParaRPr lang="en-US" dirty="0"/>
          </a:p>
        </p:txBody>
      </p:sp>
    </p:spTree>
    <p:extLst>
      <p:ext uri="{BB962C8B-B14F-4D97-AF65-F5344CB8AC3E}">
        <p14:creationId xmlns:p14="http://schemas.microsoft.com/office/powerpoint/2010/main" val="1564906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031" y="817583"/>
            <a:ext cx="9286993" cy="554017"/>
          </a:xfrm>
        </p:spPr>
        <p:txBody>
          <a:bodyPr>
            <a:normAutofit fontScale="90000"/>
          </a:bodyPr>
          <a:lstStyle/>
          <a:p>
            <a:pPr algn="ctr"/>
            <a:r>
              <a:rPr lang="fa-IR" sz="4000" b="1" dirty="0" smtClean="0">
                <a:cs typeface="B Nazanin" panose="00000400000000000000" pitchFamily="2" charset="-78"/>
              </a:rPr>
              <a:t>تـــدریـس و تـفکــر</a:t>
            </a:r>
            <a:endParaRPr lang="en-US" sz="4000" b="1" dirty="0">
              <a:cs typeface="B Nazanin" panose="00000400000000000000" pitchFamily="2" charset="-78"/>
            </a:endParaRPr>
          </a:p>
        </p:txBody>
      </p:sp>
      <p:sp>
        <p:nvSpPr>
          <p:cNvPr id="3" name="Content Placeholder 2"/>
          <p:cNvSpPr>
            <a:spLocks noGrp="1"/>
          </p:cNvSpPr>
          <p:nvPr>
            <p:ph idx="1"/>
          </p:nvPr>
        </p:nvSpPr>
        <p:spPr>
          <a:xfrm>
            <a:off x="101600" y="1447800"/>
            <a:ext cx="11099800" cy="5410200"/>
          </a:xfrm>
        </p:spPr>
        <p:txBody>
          <a:bodyPr>
            <a:normAutofit/>
          </a:bodyPr>
          <a:lstStyle/>
          <a:p>
            <a:pPr algn="r" rtl="1"/>
            <a:r>
              <a:rPr lang="fa-IR" sz="2800" b="1" dirty="0" smtClean="0">
                <a:solidFill>
                  <a:srgbClr val="FF0000"/>
                </a:solidFill>
                <a:cs typeface="B Nazanin" panose="00000400000000000000" pitchFamily="2" charset="-78"/>
              </a:rPr>
              <a:t>هدف از تدریس</a:t>
            </a:r>
            <a:r>
              <a:rPr lang="fa-IR" sz="2800" dirty="0" smtClean="0">
                <a:solidFill>
                  <a:srgbClr val="FF0000"/>
                </a:solidFill>
                <a:cs typeface="B Nazanin" panose="00000400000000000000" pitchFamily="2" charset="-78"/>
              </a:rPr>
              <a:t>: </a:t>
            </a:r>
            <a:r>
              <a:rPr lang="fa-IR" sz="2800" dirty="0" smtClean="0">
                <a:cs typeface="B Nazanin" panose="00000400000000000000" pitchFamily="2" charset="-78"/>
              </a:rPr>
              <a:t>رشد و پرورش تفکر منطقی</a:t>
            </a:r>
          </a:p>
          <a:p>
            <a:pPr algn="r" rtl="1"/>
            <a:r>
              <a:rPr lang="fa-IR" sz="2800" b="1" dirty="0" smtClean="0">
                <a:solidFill>
                  <a:srgbClr val="FF0000"/>
                </a:solidFill>
                <a:cs typeface="B Nazanin" panose="00000400000000000000" pitchFamily="2" charset="-78"/>
              </a:rPr>
              <a:t>تفکر</a:t>
            </a:r>
            <a:r>
              <a:rPr lang="fa-IR" sz="2800" dirty="0" smtClean="0">
                <a:cs typeface="B Nazanin" panose="00000400000000000000" pitchFamily="2" charset="-78"/>
              </a:rPr>
              <a:t>: ترکیبی از </a:t>
            </a:r>
            <a:r>
              <a:rPr lang="fa-IR" sz="2800" u="sng" dirty="0" smtClean="0">
                <a:cs typeface="B Nazanin" panose="00000400000000000000" pitchFamily="2" charset="-78"/>
              </a:rPr>
              <a:t>معرفت و دانش، مهارت و نگرش</a:t>
            </a:r>
          </a:p>
          <a:p>
            <a:pPr algn="r" rtl="1"/>
            <a:r>
              <a:rPr lang="fa-IR" sz="2800" dirty="0" smtClean="0">
                <a:cs typeface="B Nazanin" panose="00000400000000000000" pitchFamily="2" charset="-78"/>
              </a:rPr>
              <a:t>معرفت و دانش: آگاهی ها</a:t>
            </a:r>
          </a:p>
          <a:p>
            <a:pPr algn="r" rtl="1"/>
            <a:r>
              <a:rPr lang="fa-IR" sz="2800" dirty="0" smtClean="0">
                <a:cs typeface="B Nazanin" panose="00000400000000000000" pitchFamily="2" charset="-78"/>
              </a:rPr>
              <a:t>مهارت: مشاهده، طبقه بندی، ایجاد رابطه، فرضیه سازی، تفسیر و تحلیل و ترکیب و ...</a:t>
            </a:r>
          </a:p>
          <a:p>
            <a:pPr algn="r" rtl="1"/>
            <a:r>
              <a:rPr lang="fa-IR" sz="2800" dirty="0" smtClean="0">
                <a:cs typeface="B Nazanin" panose="00000400000000000000" pitchFamily="2" charset="-78"/>
              </a:rPr>
              <a:t>نگرش: علاقه و اشتیاق، تردید، گشودگی، تلاش و انگیزه و ...</a:t>
            </a:r>
          </a:p>
          <a:p>
            <a:pPr marL="0" indent="0" algn="r" rtl="1">
              <a:buNone/>
            </a:pPr>
            <a:r>
              <a:rPr lang="fa-IR" sz="2800" b="1" dirty="0" smtClean="0">
                <a:solidFill>
                  <a:srgbClr val="FF0000"/>
                </a:solidFill>
                <a:cs typeface="B Nazanin" panose="00000400000000000000" pitchFamily="2" charset="-78"/>
              </a:rPr>
              <a:t>تدریس مهارتهای تفکر:</a:t>
            </a:r>
          </a:p>
          <a:p>
            <a:pPr marL="514350" indent="-514350" algn="r" rtl="1">
              <a:buAutoNum type="arabicPeriod"/>
            </a:pPr>
            <a:r>
              <a:rPr lang="fa-IR" sz="2800" dirty="0" smtClean="0">
                <a:cs typeface="B Nazanin" panose="00000400000000000000" pitchFamily="2" charset="-78"/>
              </a:rPr>
              <a:t>مستقیم</a:t>
            </a:r>
          </a:p>
          <a:p>
            <a:pPr marL="514350" indent="-514350" algn="r" rtl="1">
              <a:buAutoNum type="arabicPeriod"/>
            </a:pPr>
            <a:r>
              <a:rPr lang="fa-IR" sz="2800" dirty="0" smtClean="0">
                <a:cs typeface="B Nazanin" panose="00000400000000000000" pitchFamily="2" charset="-78"/>
              </a:rPr>
              <a:t>غیر مستقیم</a:t>
            </a:r>
            <a:endParaRPr lang="en-US" sz="2800" dirty="0">
              <a:cs typeface="B Nazanin" panose="00000400000000000000" pitchFamily="2" charset="-78"/>
            </a:endParaRPr>
          </a:p>
        </p:txBody>
      </p:sp>
    </p:spTree>
    <p:extLst>
      <p:ext uri="{BB962C8B-B14F-4D97-AF65-F5344CB8AC3E}">
        <p14:creationId xmlns:p14="http://schemas.microsoft.com/office/powerpoint/2010/main" val="32019160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94268"/>
          </a:xfrm>
        </p:spPr>
        <p:txBody>
          <a:bodyPr>
            <a:normAutofit fontScale="90000"/>
          </a:bodyPr>
          <a:lstStyle/>
          <a:p>
            <a:r>
              <a:rPr lang="fa-IR" dirty="0" smtClean="0">
                <a:cs typeface="B Nazanin" panose="00000400000000000000" pitchFamily="2" charset="-78"/>
              </a:rPr>
              <a:t>مراحل روش حلّ مسأله</a:t>
            </a:r>
            <a:endParaRPr lang="en-US" dirty="0"/>
          </a:p>
        </p:txBody>
      </p:sp>
      <p:sp>
        <p:nvSpPr>
          <p:cNvPr id="3" name="Content Placeholder 2"/>
          <p:cNvSpPr>
            <a:spLocks noGrp="1"/>
          </p:cNvSpPr>
          <p:nvPr>
            <p:ph idx="1"/>
          </p:nvPr>
        </p:nvSpPr>
        <p:spPr>
          <a:xfrm>
            <a:off x="1295401" y="2057400"/>
            <a:ext cx="9601196" cy="3818468"/>
          </a:xfrm>
        </p:spPr>
        <p:txBody>
          <a:bodyPr>
            <a:normAutofit/>
          </a:bodyPr>
          <a:lstStyle/>
          <a:p>
            <a:pPr algn="r" rtl="1"/>
            <a:r>
              <a:rPr lang="fa-IR" dirty="0" smtClean="0">
                <a:cs typeface="B Nazanin" panose="00000400000000000000" pitchFamily="2" charset="-78"/>
              </a:rPr>
              <a:t>نیوئل و سیمون (1972):</a:t>
            </a:r>
          </a:p>
          <a:p>
            <a:pPr marL="457200" indent="-457200" algn="r" rtl="1">
              <a:buAutoNum type="arabicPeriod"/>
            </a:pPr>
            <a:r>
              <a:rPr lang="fa-IR" dirty="0" smtClean="0">
                <a:cs typeface="B Nazanin" panose="00000400000000000000" pitchFamily="2" charset="-78"/>
              </a:rPr>
              <a:t>قبول و درک مسأله                          2. طرح ریزی برای یافتن جواب</a:t>
            </a:r>
          </a:p>
          <a:p>
            <a:pPr marL="0" indent="0" algn="r" rtl="1">
              <a:buNone/>
            </a:pPr>
            <a:r>
              <a:rPr lang="fa-IR" dirty="0" smtClean="0">
                <a:cs typeface="B Nazanin" panose="00000400000000000000" pitchFamily="2" charset="-78"/>
              </a:rPr>
              <a:t>3. به اجرا گذاشتن طرح                          4. بررسی و آزمون نتایج</a:t>
            </a:r>
          </a:p>
          <a:p>
            <a:pPr algn="r" rtl="1"/>
            <a:r>
              <a:rPr lang="fa-IR" dirty="0" smtClean="0">
                <a:cs typeface="B Nazanin" panose="00000400000000000000" pitchFamily="2" charset="-78"/>
              </a:rPr>
              <a:t>شاو (1983):</a:t>
            </a:r>
          </a:p>
          <a:p>
            <a:pPr marL="0" indent="0" algn="r" rtl="1">
              <a:buNone/>
            </a:pPr>
            <a:r>
              <a:rPr lang="fa-IR" dirty="0" smtClean="0">
                <a:cs typeface="B Nazanin" panose="00000400000000000000" pitchFamily="2" charset="-78"/>
              </a:rPr>
              <a:t>1. تعبیر و تفسیر اطلاعات  2. کنترل متغیرها  3. تعریف عملیاتی    4. فرضیه سازی</a:t>
            </a:r>
            <a:endParaRPr lang="fa-IR" dirty="0">
              <a:cs typeface="B Nazanin" panose="00000400000000000000" pitchFamily="2" charset="-78"/>
            </a:endParaRPr>
          </a:p>
          <a:p>
            <a:pPr algn="r" rtl="1"/>
            <a:r>
              <a:rPr lang="fa-IR" dirty="0" smtClean="0">
                <a:cs typeface="B Nazanin" panose="00000400000000000000" pitchFamily="2" charset="-78"/>
              </a:rPr>
              <a:t>واکفیلد (1996) با الهام از جان دیویی: </a:t>
            </a:r>
          </a:p>
          <a:p>
            <a:pPr marL="0" indent="0" algn="r" rtl="1">
              <a:buNone/>
            </a:pPr>
            <a:r>
              <a:rPr lang="fa-IR" dirty="0" smtClean="0">
                <a:cs typeface="B Nazanin" panose="00000400000000000000" pitchFamily="2" charset="-78"/>
              </a:rPr>
              <a:t>1. تشخیص مسأله   2. بیان مسأله  3. جمع آوری اطلاعات   4. یافتن راه حل  5. اجرا و ارزیابی</a:t>
            </a:r>
            <a:endParaRPr lang="en-US" dirty="0"/>
          </a:p>
        </p:txBody>
      </p:sp>
    </p:spTree>
    <p:extLst>
      <p:ext uri="{BB962C8B-B14F-4D97-AF65-F5344CB8AC3E}">
        <p14:creationId xmlns:p14="http://schemas.microsoft.com/office/powerpoint/2010/main" val="3203192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مدلهای حل مسأله (پیزینی و همکاران، 1989)</a:t>
            </a:r>
            <a:endParaRPr lang="en-US" dirty="0"/>
          </a:p>
        </p:txBody>
      </p:sp>
      <p:sp>
        <p:nvSpPr>
          <p:cNvPr id="4" name="Text Placeholder 3"/>
          <p:cNvSpPr>
            <a:spLocks noGrp="1"/>
          </p:cNvSpPr>
          <p:nvPr>
            <p:ph type="body" idx="1"/>
          </p:nvPr>
        </p:nvSpPr>
        <p:spPr/>
        <p:txBody>
          <a:bodyPr/>
          <a:lstStyle/>
          <a:p>
            <a:r>
              <a:rPr lang="en-US" dirty="0" smtClean="0"/>
              <a:t>SSCS</a:t>
            </a:r>
            <a:endParaRPr lang="en-US" dirty="0"/>
          </a:p>
        </p:txBody>
      </p:sp>
      <p:sp>
        <p:nvSpPr>
          <p:cNvPr id="6" name="Text Placeholder 5"/>
          <p:cNvSpPr>
            <a:spLocks noGrp="1"/>
          </p:cNvSpPr>
          <p:nvPr>
            <p:ph type="body" sz="quarter" idx="3"/>
          </p:nvPr>
        </p:nvSpPr>
        <p:spPr/>
        <p:txBody>
          <a:bodyPr/>
          <a:lstStyle/>
          <a:p>
            <a:r>
              <a:rPr lang="en-US" dirty="0" smtClean="0"/>
              <a:t>IDEAL</a:t>
            </a:r>
            <a:endParaRPr lang="en-US" dirty="0"/>
          </a:p>
        </p:txBody>
      </p:sp>
      <p:sp>
        <p:nvSpPr>
          <p:cNvPr id="5" name="Content Placeholder 4"/>
          <p:cNvSpPr>
            <a:spLocks noGrp="1"/>
          </p:cNvSpPr>
          <p:nvPr>
            <p:ph sz="quarter" idx="13"/>
          </p:nvPr>
        </p:nvSpPr>
        <p:spPr/>
        <p:txBody>
          <a:bodyPr/>
          <a:lstStyle/>
          <a:p>
            <a:r>
              <a:rPr lang="en-US" dirty="0" smtClean="0"/>
              <a:t>Search</a:t>
            </a:r>
          </a:p>
          <a:p>
            <a:r>
              <a:rPr lang="en-US" dirty="0" smtClean="0"/>
              <a:t>Solve</a:t>
            </a:r>
          </a:p>
          <a:p>
            <a:r>
              <a:rPr lang="en-US" dirty="0" smtClean="0"/>
              <a:t>Create</a:t>
            </a:r>
          </a:p>
          <a:p>
            <a:r>
              <a:rPr lang="en-US" dirty="0" smtClean="0"/>
              <a:t>Share </a:t>
            </a:r>
            <a:endParaRPr lang="en-US" dirty="0"/>
          </a:p>
        </p:txBody>
      </p:sp>
      <p:sp>
        <p:nvSpPr>
          <p:cNvPr id="7" name="Content Placeholder 6"/>
          <p:cNvSpPr>
            <a:spLocks noGrp="1"/>
          </p:cNvSpPr>
          <p:nvPr>
            <p:ph sz="quarter" idx="14"/>
          </p:nvPr>
        </p:nvSpPr>
        <p:spPr/>
        <p:txBody>
          <a:bodyPr/>
          <a:lstStyle/>
          <a:p>
            <a:r>
              <a:rPr lang="en-US" dirty="0" smtClean="0"/>
              <a:t>Identify</a:t>
            </a:r>
          </a:p>
          <a:p>
            <a:r>
              <a:rPr lang="en-US" dirty="0" smtClean="0"/>
              <a:t>Define</a:t>
            </a:r>
          </a:p>
          <a:p>
            <a:r>
              <a:rPr lang="en-US" dirty="0" smtClean="0"/>
              <a:t>Explore</a:t>
            </a:r>
          </a:p>
          <a:p>
            <a:r>
              <a:rPr lang="en-US" dirty="0" smtClean="0"/>
              <a:t>Act</a:t>
            </a:r>
          </a:p>
          <a:p>
            <a:r>
              <a:rPr lang="en-US" dirty="0" smtClean="0"/>
              <a:t>Look </a:t>
            </a:r>
            <a:endParaRPr lang="en-US" dirty="0"/>
          </a:p>
        </p:txBody>
      </p:sp>
    </p:spTree>
    <p:extLst>
      <p:ext uri="{BB962C8B-B14F-4D97-AF65-F5344CB8AC3E}">
        <p14:creationId xmlns:p14="http://schemas.microsoft.com/office/powerpoint/2010/main" val="16743404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70468"/>
          </a:xfrm>
        </p:spPr>
        <p:txBody>
          <a:bodyPr/>
          <a:lstStyle/>
          <a:p>
            <a:pPr rtl="1"/>
            <a:r>
              <a:rPr lang="fa-IR" dirty="0" smtClean="0">
                <a:cs typeface="B Nazanin" panose="00000400000000000000" pitchFamily="2" charset="-78"/>
              </a:rPr>
              <a:t>شیوه استقرایی</a:t>
            </a:r>
            <a:endParaRPr lang="en-US" dirty="0"/>
          </a:p>
        </p:txBody>
      </p:sp>
      <p:sp>
        <p:nvSpPr>
          <p:cNvPr id="7" name="Content Placeholder 6"/>
          <p:cNvSpPr>
            <a:spLocks noGrp="1"/>
          </p:cNvSpPr>
          <p:nvPr>
            <p:ph idx="1"/>
          </p:nvPr>
        </p:nvSpPr>
        <p:spPr>
          <a:xfrm>
            <a:off x="1295401" y="1905000"/>
            <a:ext cx="9601196" cy="3970868"/>
          </a:xfrm>
        </p:spPr>
        <p:txBody>
          <a:bodyPr/>
          <a:lstStyle/>
          <a:p>
            <a:pPr algn="r" rtl="1"/>
            <a:r>
              <a:rPr lang="fa-IR" dirty="0" smtClean="0">
                <a:cs typeface="B Nazanin" panose="00000400000000000000" pitchFamily="2" charset="-78"/>
              </a:rPr>
              <a:t>جمع آوری اطلاعات متناسب با اهداف درس/ ارایه اطلاعات از سوی معلم</a:t>
            </a:r>
          </a:p>
          <a:p>
            <a:pPr algn="r" rtl="1"/>
            <a:r>
              <a:rPr lang="fa-IR" dirty="0" smtClean="0">
                <a:cs typeface="B Nazanin" panose="00000400000000000000" pitchFamily="2" charset="-78"/>
              </a:rPr>
              <a:t>وارسی اطلاعات/ طبقه بندی با توجه به شباهتها و تفاوتها</a:t>
            </a:r>
          </a:p>
          <a:p>
            <a:pPr algn="r" rtl="1"/>
            <a:r>
              <a:rPr lang="fa-IR" dirty="0" smtClean="0">
                <a:cs typeface="B Nazanin" panose="00000400000000000000" pitchFamily="2" charset="-78"/>
              </a:rPr>
              <a:t>فرضیه سازی</a:t>
            </a:r>
          </a:p>
          <a:p>
            <a:pPr algn="r" rtl="1"/>
            <a:endParaRPr lang="fa-IR" dirty="0">
              <a:cs typeface="B Nazanin" panose="00000400000000000000" pitchFamily="2" charset="-78"/>
            </a:endParaRPr>
          </a:p>
          <a:p>
            <a:pPr algn="r" rtl="1"/>
            <a:r>
              <a:rPr lang="fa-IR" dirty="0" smtClean="0">
                <a:cs typeface="B Nazanin" panose="00000400000000000000" pitchFamily="2" charset="-78"/>
              </a:rPr>
              <a:t>دو حالت: هدایت شده و مستقل.</a:t>
            </a:r>
            <a:endParaRPr lang="en-US" dirty="0"/>
          </a:p>
        </p:txBody>
      </p:sp>
    </p:spTree>
    <p:extLst>
      <p:ext uri="{BB962C8B-B14F-4D97-AF65-F5344CB8AC3E}">
        <p14:creationId xmlns:p14="http://schemas.microsoft.com/office/powerpoint/2010/main" val="16624385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46668"/>
          </a:xfrm>
        </p:spPr>
        <p:txBody>
          <a:bodyPr/>
          <a:lstStyle/>
          <a:p>
            <a:r>
              <a:rPr lang="fa-IR" dirty="0" smtClean="0">
                <a:cs typeface="B Nazanin" panose="00000400000000000000" pitchFamily="2" charset="-78"/>
              </a:rPr>
              <a:t>شیوه کاوشگری</a:t>
            </a:r>
            <a:endParaRPr lang="en-US" dirty="0"/>
          </a:p>
        </p:txBody>
      </p:sp>
      <p:sp>
        <p:nvSpPr>
          <p:cNvPr id="3" name="Content Placeholder 2"/>
          <p:cNvSpPr>
            <a:spLocks noGrp="1"/>
          </p:cNvSpPr>
          <p:nvPr>
            <p:ph idx="1"/>
          </p:nvPr>
        </p:nvSpPr>
        <p:spPr>
          <a:xfrm>
            <a:off x="1295401" y="1828800"/>
            <a:ext cx="9601196" cy="4047068"/>
          </a:xfrm>
        </p:spPr>
        <p:txBody>
          <a:bodyPr/>
          <a:lstStyle/>
          <a:p>
            <a:pPr algn="r" rtl="1"/>
            <a:r>
              <a:rPr lang="fa-IR" dirty="0" smtClean="0">
                <a:cs typeface="B Nazanin" panose="00000400000000000000" pitchFamily="2" charset="-78"/>
              </a:rPr>
              <a:t>طرح مسأله/ بر هم زدن تعادل فکری</a:t>
            </a:r>
          </a:p>
          <a:p>
            <a:pPr algn="r" rtl="1"/>
            <a:r>
              <a:rPr lang="fa-IR" dirty="0" smtClean="0">
                <a:cs typeface="B Nazanin" panose="00000400000000000000" pitchFamily="2" charset="-78"/>
              </a:rPr>
              <a:t>طرح سوال از سوی فراگیران/ جایگزین فرضیه سازی</a:t>
            </a:r>
          </a:p>
          <a:p>
            <a:pPr algn="r" rtl="1"/>
            <a:r>
              <a:rPr lang="fa-IR" dirty="0" smtClean="0">
                <a:cs typeface="B Nazanin" panose="00000400000000000000" pitchFamily="2" charset="-78"/>
              </a:rPr>
              <a:t>ارایه پاسخهای بلی و خیر از سوی معلم</a:t>
            </a:r>
          </a:p>
          <a:p>
            <a:pPr algn="r" rtl="1"/>
            <a:r>
              <a:rPr lang="fa-IR" dirty="0" smtClean="0">
                <a:cs typeface="B Nazanin" panose="00000400000000000000" pitchFamily="2" charset="-78"/>
              </a:rPr>
              <a:t>تشخیص علت یا اصل مورد نظر</a:t>
            </a:r>
          </a:p>
          <a:p>
            <a:pPr algn="r" rtl="1"/>
            <a:r>
              <a:rPr lang="fa-IR" dirty="0" smtClean="0">
                <a:cs typeface="B Nazanin" panose="00000400000000000000" pitchFamily="2" charset="-78"/>
              </a:rPr>
              <a:t>تعمیم نتایج</a:t>
            </a:r>
            <a:endParaRPr lang="en-US" dirty="0"/>
          </a:p>
        </p:txBody>
      </p:sp>
    </p:spTree>
    <p:extLst>
      <p:ext uri="{BB962C8B-B14F-4D97-AF65-F5344CB8AC3E}">
        <p14:creationId xmlns:p14="http://schemas.microsoft.com/office/powerpoint/2010/main" val="32795413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22868"/>
          </a:xfrm>
        </p:spPr>
        <p:txBody>
          <a:bodyPr/>
          <a:lstStyle/>
          <a:p>
            <a:r>
              <a:rPr lang="fa-IR" dirty="0" smtClean="0">
                <a:cs typeface="B Nazanin" panose="00000400000000000000" pitchFamily="2" charset="-78"/>
              </a:rPr>
              <a:t>شیوه دعوت به پژوهش</a:t>
            </a:r>
            <a:endParaRPr lang="en-US" dirty="0"/>
          </a:p>
        </p:txBody>
      </p:sp>
      <p:sp>
        <p:nvSpPr>
          <p:cNvPr id="3" name="Content Placeholder 2"/>
          <p:cNvSpPr>
            <a:spLocks noGrp="1"/>
          </p:cNvSpPr>
          <p:nvPr>
            <p:ph idx="1"/>
          </p:nvPr>
        </p:nvSpPr>
        <p:spPr>
          <a:xfrm>
            <a:off x="1295401" y="2057400"/>
            <a:ext cx="9601196" cy="3818468"/>
          </a:xfrm>
        </p:spPr>
        <p:txBody>
          <a:bodyPr/>
          <a:lstStyle/>
          <a:p>
            <a:pPr algn="r" rtl="1"/>
            <a:r>
              <a:rPr lang="fa-IR" dirty="0" smtClean="0">
                <a:cs typeface="B Nazanin" panose="00000400000000000000" pitchFamily="2" charset="-78"/>
              </a:rPr>
              <a:t>توجه عمده بر فرآیند و جزیان علمی شکل گیری دانش به جای دانش شکل گرفته و حقایق و مفاهیم ، اصول و قواعد و...</a:t>
            </a:r>
          </a:p>
          <a:p>
            <a:pPr algn="r" rtl="1"/>
            <a:r>
              <a:rPr lang="fa-IR" dirty="0" smtClean="0">
                <a:cs typeface="B Nazanin" panose="00000400000000000000" pitchFamily="2" charset="-78"/>
              </a:rPr>
              <a:t>مراحل:</a:t>
            </a:r>
          </a:p>
          <a:p>
            <a:pPr marL="457200" indent="-457200" algn="r" rtl="1">
              <a:buAutoNum type="arabicPeriod"/>
            </a:pPr>
            <a:r>
              <a:rPr lang="fa-IR" dirty="0" smtClean="0">
                <a:cs typeface="B Nazanin" panose="00000400000000000000" pitchFamily="2" charset="-78"/>
              </a:rPr>
              <a:t>تعریف و مشخص کردن مسأله       2. ایجاد فرضیه</a:t>
            </a:r>
          </a:p>
          <a:p>
            <a:pPr marL="0" indent="0" algn="r" rtl="1">
              <a:buNone/>
            </a:pPr>
            <a:r>
              <a:rPr lang="fa-IR" dirty="0" smtClean="0">
                <a:cs typeface="B Nazanin" panose="00000400000000000000" pitchFamily="2" charset="-78"/>
              </a:rPr>
              <a:t>3. طرح ریزی برای آزمایش               4. جمع آوری و تجزیه و تحلیل اطلاعات</a:t>
            </a:r>
          </a:p>
          <a:p>
            <a:pPr marL="0" indent="0" algn="r" rtl="1">
              <a:buNone/>
            </a:pPr>
            <a:r>
              <a:rPr lang="fa-IR" dirty="0" smtClean="0">
                <a:cs typeface="B Nazanin" panose="00000400000000000000" pitchFamily="2" charset="-78"/>
              </a:rPr>
              <a:t>5. تعبیر و تفسیر و نتیجه گیری معنادار.</a:t>
            </a:r>
          </a:p>
          <a:p>
            <a:pPr marL="0" indent="0" algn="r" rtl="1">
              <a:buNone/>
            </a:pPr>
            <a:r>
              <a:rPr lang="fa-IR" dirty="0" smtClean="0">
                <a:cs typeface="B Nazanin" panose="00000400000000000000" pitchFamily="2" charset="-78"/>
              </a:rPr>
              <a:t>*بحث گروهی و معلم باتجربه وآگاه در این روش بسیار مهم هستند.</a:t>
            </a:r>
            <a:endParaRPr lang="en-US" dirty="0"/>
          </a:p>
        </p:txBody>
      </p:sp>
    </p:spTree>
    <p:extLst>
      <p:ext uri="{BB962C8B-B14F-4D97-AF65-F5344CB8AC3E}">
        <p14:creationId xmlns:p14="http://schemas.microsoft.com/office/powerpoint/2010/main" val="355260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فصل دهم</a:t>
            </a:r>
            <a:endParaRPr lang="en-US" dirty="0"/>
          </a:p>
        </p:txBody>
      </p:sp>
      <p:sp>
        <p:nvSpPr>
          <p:cNvPr id="3" name="Content Placeholder 2"/>
          <p:cNvSpPr>
            <a:spLocks noGrp="1"/>
          </p:cNvSpPr>
          <p:nvPr>
            <p:ph idx="1"/>
          </p:nvPr>
        </p:nvSpPr>
        <p:spPr/>
        <p:txBody>
          <a:bodyPr/>
          <a:lstStyle/>
          <a:p>
            <a:pPr marL="0" indent="0" algn="ctr" rtl="1">
              <a:buNone/>
            </a:pPr>
            <a:endParaRPr lang="fa-IR" dirty="0">
              <a:cs typeface="B Nazanin" panose="00000400000000000000" pitchFamily="2" charset="-78"/>
            </a:endParaRPr>
          </a:p>
          <a:p>
            <a:pPr marL="0" indent="0" algn="ctr" rtl="1">
              <a:buNone/>
            </a:pPr>
            <a:endParaRPr lang="fa-IR" dirty="0" smtClean="0">
              <a:cs typeface="B Nazanin" panose="00000400000000000000" pitchFamily="2" charset="-78"/>
            </a:endParaRPr>
          </a:p>
          <a:p>
            <a:pPr marL="0" indent="0" algn="ctr" rtl="1">
              <a:buNone/>
            </a:pPr>
            <a:r>
              <a:rPr lang="fa-IR" sz="3600" dirty="0" smtClean="0">
                <a:cs typeface="B Nazanin" panose="00000400000000000000" pitchFamily="2" charset="-78"/>
              </a:rPr>
              <a:t>روش آزمایشگاهی و نمایشی</a:t>
            </a:r>
            <a:endParaRPr lang="en-US" sz="3600" dirty="0"/>
          </a:p>
        </p:txBody>
      </p:sp>
    </p:spTree>
    <p:extLst>
      <p:ext uri="{BB962C8B-B14F-4D97-AF65-F5344CB8AC3E}">
        <p14:creationId xmlns:p14="http://schemas.microsoft.com/office/powerpoint/2010/main" val="30871131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روش آزمایشگاهی</a:t>
            </a:r>
            <a:endParaRPr lang="en-US" dirty="0"/>
          </a:p>
        </p:txBody>
      </p:sp>
      <p:sp>
        <p:nvSpPr>
          <p:cNvPr id="3" name="Content Placeholder 2"/>
          <p:cNvSpPr>
            <a:spLocks noGrp="1"/>
          </p:cNvSpPr>
          <p:nvPr>
            <p:ph idx="1"/>
          </p:nvPr>
        </p:nvSpPr>
        <p:spPr/>
        <p:txBody>
          <a:bodyPr/>
          <a:lstStyle/>
          <a:p>
            <a:pPr algn="r" rtl="1"/>
            <a:r>
              <a:rPr lang="fa-IR" dirty="0" smtClean="0">
                <a:cs typeface="B Nazanin" panose="00000400000000000000" pitchFamily="2" charset="-78"/>
              </a:rPr>
              <a:t>حتی در دوره دبیرستان و گاه دانشگاه نیز تمام دانش آموزان و دانشجویان به سطح کامل استدلال انتزاعی نرسیده اند و به ویژه در دروس علوم طبیعی در صورت آموزش انتزاعی مطلق دچار مشکل می شوند.</a:t>
            </a:r>
          </a:p>
          <a:p>
            <a:pPr algn="r" rtl="1"/>
            <a:r>
              <a:rPr lang="fa-IR" dirty="0" smtClean="0">
                <a:cs typeface="B Nazanin" panose="00000400000000000000" pitchFamily="2" charset="-78"/>
              </a:rPr>
              <a:t>آزمایشگاه به عنوان محلی برای انجام کار علمی و تجربیات مربوط به آن از پژوهش علمی ساده تا پیچیده.</a:t>
            </a:r>
            <a:endParaRPr lang="en-US" dirty="0"/>
          </a:p>
        </p:txBody>
      </p:sp>
    </p:spTree>
    <p:extLst>
      <p:ext uri="{BB962C8B-B14F-4D97-AF65-F5344CB8AC3E}">
        <p14:creationId xmlns:p14="http://schemas.microsoft.com/office/powerpoint/2010/main" val="6347724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82132"/>
            <a:ext cx="10134600" cy="1227668"/>
          </a:xfrm>
        </p:spPr>
        <p:txBody>
          <a:bodyPr>
            <a:noAutofit/>
          </a:bodyPr>
          <a:lstStyle/>
          <a:p>
            <a:r>
              <a:rPr lang="fa-IR" sz="3200" b="1" dirty="0" smtClean="0">
                <a:cs typeface="B Nazanin" panose="00000400000000000000" pitchFamily="2" charset="-78"/>
              </a:rPr>
              <a:t>مشکلات مراکز آموزش عالی در تربیت معلمان برای کار آزمایشگاهی</a:t>
            </a:r>
            <a:endParaRPr lang="en-US" sz="3200" b="1" dirty="0"/>
          </a:p>
        </p:txBody>
      </p:sp>
      <p:sp>
        <p:nvSpPr>
          <p:cNvPr id="3" name="Content Placeholder 2"/>
          <p:cNvSpPr>
            <a:spLocks noGrp="1"/>
          </p:cNvSpPr>
          <p:nvPr>
            <p:ph idx="1"/>
          </p:nvPr>
        </p:nvSpPr>
        <p:spPr>
          <a:xfrm>
            <a:off x="1295401" y="2667000"/>
            <a:ext cx="9601196" cy="3208868"/>
          </a:xfrm>
        </p:spPr>
        <p:txBody>
          <a:bodyPr/>
          <a:lstStyle/>
          <a:p>
            <a:pPr marL="457200" indent="-457200" algn="r" rtl="1">
              <a:buAutoNum type="arabicPeriod"/>
            </a:pPr>
            <a:r>
              <a:rPr lang="fa-IR" dirty="0" smtClean="0">
                <a:cs typeface="B Nazanin" panose="00000400000000000000" pitchFamily="2" charset="-78"/>
              </a:rPr>
              <a:t>مشکلات مادی و هزینه بالای آموزش به شیوه آزمایشگاهی</a:t>
            </a:r>
          </a:p>
          <a:p>
            <a:pPr marL="457200" indent="-457200" algn="r" rtl="1">
              <a:buAutoNum type="arabicPeriod"/>
            </a:pPr>
            <a:r>
              <a:rPr lang="fa-IR" dirty="0" smtClean="0">
                <a:cs typeface="B Nazanin" panose="00000400000000000000" pitchFamily="2" charset="-78"/>
              </a:rPr>
              <a:t>پیشرفت سریع فناوری، علوم و روشهای آزمایشگاهی</a:t>
            </a:r>
          </a:p>
          <a:p>
            <a:pPr marL="457200" indent="-457200" algn="r" rtl="1">
              <a:buAutoNum type="arabicPeriod"/>
            </a:pPr>
            <a:r>
              <a:rPr lang="fa-IR" dirty="0" smtClean="0">
                <a:cs typeface="B Nazanin" panose="00000400000000000000" pitchFamily="2" charset="-78"/>
              </a:rPr>
              <a:t>شیوه های مدیریتی </a:t>
            </a:r>
          </a:p>
          <a:p>
            <a:pPr marL="457200" indent="-457200" algn="r" rtl="1">
              <a:buAutoNum type="arabicPeriod"/>
            </a:pPr>
            <a:r>
              <a:rPr lang="fa-IR" dirty="0" smtClean="0">
                <a:cs typeface="B Nazanin" panose="00000400000000000000" pitchFamily="2" charset="-78"/>
              </a:rPr>
              <a:t>تبدیل آزمایشگاهها از مراکز پژوهشی به مکانی برای توصیف، تأیید مفاهیم و قوانین و نشان دادن پدیده ها (به ویژه در سطح آموزش عمومی).</a:t>
            </a:r>
          </a:p>
        </p:txBody>
      </p:sp>
    </p:spTree>
    <p:extLst>
      <p:ext uri="{BB962C8B-B14F-4D97-AF65-F5344CB8AC3E}">
        <p14:creationId xmlns:p14="http://schemas.microsoft.com/office/powerpoint/2010/main" val="31869543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شرایط ایده آل در فعالیت های آزمایشگاهی</a:t>
            </a:r>
            <a:endParaRPr lang="en-US" dirty="0"/>
          </a:p>
        </p:txBody>
      </p:sp>
      <p:sp>
        <p:nvSpPr>
          <p:cNvPr id="3" name="Content Placeholder 2"/>
          <p:cNvSpPr>
            <a:spLocks noGrp="1"/>
          </p:cNvSpPr>
          <p:nvPr>
            <p:ph idx="1"/>
          </p:nvPr>
        </p:nvSpPr>
        <p:spPr>
          <a:xfrm>
            <a:off x="762000" y="2133600"/>
            <a:ext cx="10134597" cy="3742268"/>
          </a:xfrm>
        </p:spPr>
        <p:txBody>
          <a:bodyPr>
            <a:normAutofit/>
          </a:bodyPr>
          <a:lstStyle/>
          <a:p>
            <a:pPr marL="457200" indent="-457200" algn="r" rtl="1">
              <a:buAutoNum type="arabicPeriod"/>
            </a:pPr>
            <a:r>
              <a:rPr lang="fa-IR" dirty="0" smtClean="0">
                <a:cs typeface="B Nazanin" panose="00000400000000000000" pitchFamily="2" charset="-78"/>
              </a:rPr>
              <a:t>ساخت گرایی و یادگیری: تسهیل تجربه مستقیم و یادگیری معنادار</a:t>
            </a:r>
          </a:p>
          <a:p>
            <a:pPr marL="457200" indent="-457200" algn="r" rtl="1">
              <a:buAutoNum type="arabicPeriod"/>
            </a:pPr>
            <a:r>
              <a:rPr lang="fa-IR" dirty="0" smtClean="0">
                <a:cs typeface="B Nazanin" panose="00000400000000000000" pitchFamily="2" charset="-78"/>
              </a:rPr>
              <a:t>حل مسأله: امکانات معرفی مسأله و ایجاد بهت و حیرت</a:t>
            </a:r>
          </a:p>
          <a:p>
            <a:pPr marL="457200" indent="-457200" algn="r" rtl="1">
              <a:buAutoNum type="arabicPeriod"/>
            </a:pPr>
            <a:r>
              <a:rPr lang="fa-IR" dirty="0" smtClean="0">
                <a:cs typeface="B Nazanin" panose="00000400000000000000" pitchFamily="2" charset="-78"/>
              </a:rPr>
              <a:t>یادگیری مشارکتی: کارهای آزمایشگاهی باید با این روش انگیزش ایجاد کنند که در اغلب موارد چنین نیست.</a:t>
            </a:r>
          </a:p>
          <a:p>
            <a:pPr marL="457200" indent="-457200" algn="r" rtl="1">
              <a:buAutoNum type="arabicPeriod"/>
            </a:pPr>
            <a:r>
              <a:rPr lang="fa-IR" dirty="0" smtClean="0">
                <a:cs typeface="B Nazanin" panose="00000400000000000000" pitchFamily="2" charset="-78"/>
              </a:rPr>
              <a:t>کنش و واکنش فراگیران: تجربیات دست اول یادگیری و به ویژه انجام بحث و گفتگو پس از آزمایش</a:t>
            </a:r>
          </a:p>
          <a:p>
            <a:pPr marL="457200" indent="-457200" algn="r" rtl="1">
              <a:buAutoNum type="arabicPeriod"/>
            </a:pPr>
            <a:r>
              <a:rPr lang="fa-IR" dirty="0" smtClean="0">
                <a:cs typeface="B Nazanin" panose="00000400000000000000" pitchFamily="2" charset="-78"/>
              </a:rPr>
              <a:t>ارزیابی یادگیری از فعالیتهای آزمایشگاهی؛ ارزیابی عملکردی و کاربردی در هر سه حیطه شناختی، عاطفی و روانی - حرکتی</a:t>
            </a:r>
            <a:endParaRPr lang="en-US" dirty="0"/>
          </a:p>
        </p:txBody>
      </p:sp>
    </p:spTree>
    <p:extLst>
      <p:ext uri="{BB962C8B-B14F-4D97-AF65-F5344CB8AC3E}">
        <p14:creationId xmlns:p14="http://schemas.microsoft.com/office/powerpoint/2010/main" val="9522135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82133"/>
            <a:ext cx="9982198" cy="846668"/>
          </a:xfrm>
        </p:spPr>
        <p:txBody>
          <a:bodyPr>
            <a:normAutofit/>
          </a:bodyPr>
          <a:lstStyle/>
          <a:p>
            <a:r>
              <a:rPr lang="fa-IR" dirty="0" smtClean="0">
                <a:cs typeface="B Nazanin" panose="00000400000000000000" pitchFamily="2" charset="-78"/>
              </a:rPr>
              <a:t>انواع روشهای آزمایشگاهی (سیمپسون و اندرسون، 1980)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843868"/>
              </p:ext>
            </p:extLst>
          </p:nvPr>
        </p:nvGraphicFramePr>
        <p:xfrm>
          <a:off x="990600" y="1905000"/>
          <a:ext cx="10287000" cy="4602480"/>
        </p:xfrm>
        <a:graphic>
          <a:graphicData uri="http://schemas.openxmlformats.org/drawingml/2006/table">
            <a:tbl>
              <a:tblPr firstRow="1" bandRow="1">
                <a:tableStyleId>{5C22544A-7EE6-4342-B048-85BDC9FD1C3A}</a:tableStyleId>
              </a:tblPr>
              <a:tblGrid>
                <a:gridCol w="3886200"/>
                <a:gridCol w="3200400"/>
                <a:gridCol w="3200400"/>
              </a:tblGrid>
              <a:tr h="390970">
                <a:tc>
                  <a:txBody>
                    <a:bodyPr/>
                    <a:lstStyle/>
                    <a:p>
                      <a:pPr algn="ctr" rtl="1"/>
                      <a:r>
                        <a:rPr lang="fa-IR" sz="2000" dirty="0" smtClean="0">
                          <a:cs typeface="B Nazanin" panose="00000400000000000000" pitchFamily="2" charset="-78"/>
                        </a:rPr>
                        <a:t>نقش معلم</a:t>
                      </a:r>
                      <a:endParaRPr lang="en-US" sz="2000" dirty="0"/>
                    </a:p>
                  </a:txBody>
                  <a:tcPr/>
                </a:tc>
                <a:tc>
                  <a:txBody>
                    <a:bodyPr/>
                    <a:lstStyle/>
                    <a:p>
                      <a:pPr algn="ctr" rtl="1"/>
                      <a:r>
                        <a:rPr lang="fa-IR" sz="2000" dirty="0" smtClean="0">
                          <a:cs typeface="B Nazanin" panose="00000400000000000000" pitchFamily="2" charset="-78"/>
                        </a:rPr>
                        <a:t>هدف اصلی</a:t>
                      </a:r>
                      <a:endParaRPr lang="en-US" sz="2000" dirty="0"/>
                    </a:p>
                  </a:txBody>
                  <a:tcPr/>
                </a:tc>
                <a:tc>
                  <a:txBody>
                    <a:bodyPr/>
                    <a:lstStyle/>
                    <a:p>
                      <a:pPr algn="ctr" rtl="1"/>
                      <a:r>
                        <a:rPr lang="fa-IR" sz="2000" dirty="0" smtClean="0">
                          <a:cs typeface="B Nazanin" panose="00000400000000000000" pitchFamily="2" charset="-78"/>
                        </a:rPr>
                        <a:t>نوع آزمایشگاه</a:t>
                      </a:r>
                      <a:endParaRPr lang="en-US" sz="2000" dirty="0"/>
                    </a:p>
                  </a:txBody>
                  <a:tcPr/>
                </a:tc>
              </a:tr>
              <a:tr h="674825">
                <a:tc>
                  <a:txBody>
                    <a:bodyPr/>
                    <a:lstStyle/>
                    <a:p>
                      <a:pPr algn="ctr" rtl="1"/>
                      <a:r>
                        <a:rPr lang="fa-IR" sz="2000" dirty="0" smtClean="0">
                          <a:cs typeface="B Nazanin" panose="00000400000000000000" pitchFamily="2" charset="-78"/>
                        </a:rPr>
                        <a:t>فراهم آوردن فرصت</a:t>
                      </a:r>
                      <a:r>
                        <a:rPr lang="fa-IR" sz="2000" baseline="0" dirty="0" smtClean="0">
                          <a:cs typeface="B Nazanin" panose="00000400000000000000" pitchFamily="2" charset="-78"/>
                        </a:rPr>
                        <a:t> برای مشاهده  پدیده های تدریس شده به صورت نظری</a:t>
                      </a:r>
                      <a:endParaRPr lang="en-US" sz="2000" dirty="0"/>
                    </a:p>
                  </a:txBody>
                  <a:tcPr/>
                </a:tc>
                <a:tc>
                  <a:txBody>
                    <a:bodyPr/>
                    <a:lstStyle/>
                    <a:p>
                      <a:pPr algn="ctr" rtl="1"/>
                      <a:r>
                        <a:rPr lang="fa-IR" sz="2000" dirty="0" smtClean="0">
                          <a:cs typeface="B Nazanin" panose="00000400000000000000" pitchFamily="2" charset="-78"/>
                        </a:rPr>
                        <a:t>تجربه موضوعات انتزاعی به شکل واقعی</a:t>
                      </a:r>
                      <a:endParaRPr lang="en-US" sz="2000" dirty="0"/>
                    </a:p>
                  </a:txBody>
                  <a:tcPr/>
                </a:tc>
                <a:tc>
                  <a:txBody>
                    <a:bodyPr/>
                    <a:lstStyle/>
                    <a:p>
                      <a:pPr marL="342900" indent="-342900" algn="ctr" rtl="1">
                        <a:buAutoNum type="arabicPeriod"/>
                      </a:pPr>
                      <a:r>
                        <a:rPr lang="fa-IR" sz="2000" dirty="0" smtClean="0">
                          <a:cs typeface="B Nazanin" panose="00000400000000000000" pitchFamily="2" charset="-78"/>
                        </a:rPr>
                        <a:t>تأییدی</a:t>
                      </a:r>
                      <a:endParaRPr lang="en-US" sz="2000" dirty="0"/>
                    </a:p>
                  </a:txBody>
                  <a:tcPr/>
                </a:tc>
              </a:tr>
              <a:tr h="674825">
                <a:tc>
                  <a:txBody>
                    <a:bodyPr/>
                    <a:lstStyle/>
                    <a:p>
                      <a:pPr algn="ctr" rtl="1"/>
                      <a:r>
                        <a:rPr lang="fa-IR" sz="2000" dirty="0" smtClean="0">
                          <a:cs typeface="B Nazanin" panose="00000400000000000000" pitchFamily="2" charset="-78"/>
                        </a:rPr>
                        <a:t>ترغیب پرسش و پاسخ آزادانه و بررسی مواد و پدیده ها</a:t>
                      </a:r>
                      <a:endParaRPr lang="en-US" sz="2000" dirty="0"/>
                    </a:p>
                  </a:txBody>
                  <a:tcPr/>
                </a:tc>
                <a:tc>
                  <a:txBody>
                    <a:bodyPr/>
                    <a:lstStyle/>
                    <a:p>
                      <a:pPr algn="ctr" rtl="1"/>
                      <a:r>
                        <a:rPr lang="fa-IR" sz="2000" dirty="0" smtClean="0">
                          <a:cs typeface="B Nazanin" panose="00000400000000000000" pitchFamily="2" charset="-78"/>
                        </a:rPr>
                        <a:t>ترغیب برای آگاهی از مواد و پدیده های جدید</a:t>
                      </a:r>
                      <a:endParaRPr lang="en-US" sz="2000" dirty="0"/>
                    </a:p>
                  </a:txBody>
                  <a:tcPr/>
                </a:tc>
                <a:tc>
                  <a:txBody>
                    <a:bodyPr/>
                    <a:lstStyle/>
                    <a:p>
                      <a:pPr algn="ctr" rtl="1"/>
                      <a:r>
                        <a:rPr lang="fa-IR" sz="2000" dirty="0" smtClean="0">
                          <a:cs typeface="B Nazanin" panose="00000400000000000000" pitchFamily="2" charset="-78"/>
                        </a:rPr>
                        <a:t>2. توصیفی</a:t>
                      </a:r>
                      <a:endParaRPr lang="en-US" sz="2000" dirty="0"/>
                    </a:p>
                  </a:txBody>
                  <a:tcPr/>
                </a:tc>
              </a:tr>
              <a:tr h="674825">
                <a:tc>
                  <a:txBody>
                    <a:bodyPr/>
                    <a:lstStyle/>
                    <a:p>
                      <a:pPr algn="ctr" rtl="1"/>
                      <a:r>
                        <a:rPr lang="fa-IR" sz="2000" dirty="0" smtClean="0">
                          <a:cs typeface="B Nazanin" panose="00000400000000000000" pitchFamily="2" charset="-78"/>
                        </a:rPr>
                        <a:t>راهنمایی فراگیران به منظور کشف روابط و مفاهیم مهم</a:t>
                      </a:r>
                      <a:endParaRPr lang="en-US" sz="2000" dirty="0"/>
                    </a:p>
                  </a:txBody>
                  <a:tcPr/>
                </a:tc>
                <a:tc>
                  <a:txBody>
                    <a:bodyPr/>
                    <a:lstStyle/>
                    <a:p>
                      <a:pPr algn="ctr" rtl="1"/>
                      <a:r>
                        <a:rPr lang="fa-IR" sz="2000" dirty="0" smtClean="0">
                          <a:cs typeface="B Nazanin" panose="00000400000000000000" pitchFamily="2" charset="-78"/>
                        </a:rPr>
                        <a:t>سازماندهی حقایق و واقعیت ها</a:t>
                      </a:r>
                      <a:r>
                        <a:rPr lang="fa-IR" sz="2000" baseline="0" dirty="0" smtClean="0">
                          <a:cs typeface="B Nazanin" panose="00000400000000000000" pitchFamily="2" charset="-78"/>
                        </a:rPr>
                        <a:t> برای دستیابی به اصول و قوانین</a:t>
                      </a:r>
                      <a:endParaRPr lang="en-US" sz="2000" dirty="0"/>
                    </a:p>
                  </a:txBody>
                  <a:tcPr/>
                </a:tc>
                <a:tc>
                  <a:txBody>
                    <a:bodyPr/>
                    <a:lstStyle/>
                    <a:p>
                      <a:pPr algn="ctr" rtl="1"/>
                      <a:r>
                        <a:rPr lang="fa-IR" sz="2000" dirty="0" smtClean="0">
                          <a:cs typeface="B Nazanin" panose="00000400000000000000" pitchFamily="2" charset="-78"/>
                        </a:rPr>
                        <a:t>3. استقرایی</a:t>
                      </a:r>
                      <a:endParaRPr lang="en-US" sz="2000" dirty="0"/>
                    </a:p>
                  </a:txBody>
                  <a:tcPr/>
                </a:tc>
              </a:tr>
              <a:tr h="674825">
                <a:tc>
                  <a:txBody>
                    <a:bodyPr/>
                    <a:lstStyle/>
                    <a:p>
                      <a:pPr algn="ctr" rtl="1"/>
                      <a:r>
                        <a:rPr lang="fa-IR" sz="2000" dirty="0" smtClean="0">
                          <a:cs typeface="B Nazanin" panose="00000400000000000000" pitchFamily="2" charset="-78"/>
                        </a:rPr>
                        <a:t>ترغیب</a:t>
                      </a:r>
                      <a:r>
                        <a:rPr lang="fa-IR" sz="2000" baseline="0" dirty="0" smtClean="0">
                          <a:cs typeface="B Nazanin" panose="00000400000000000000" pitchFamily="2" charset="-78"/>
                        </a:rPr>
                        <a:t> کاربرد اصول در پیش بینی یا توصیف پدیده ها</a:t>
                      </a:r>
                      <a:endParaRPr lang="en-US" sz="2000" dirty="0"/>
                    </a:p>
                  </a:txBody>
                  <a:tcPr/>
                </a:tc>
                <a:tc>
                  <a:txBody>
                    <a:bodyPr/>
                    <a:lstStyle/>
                    <a:p>
                      <a:pPr algn="ctr" rtl="1"/>
                      <a:r>
                        <a:rPr lang="fa-IR" sz="2000" dirty="0" smtClean="0">
                          <a:cs typeface="B Nazanin" panose="00000400000000000000" pitchFamily="2" charset="-78"/>
                        </a:rPr>
                        <a:t>تبیین پدیده ها بر اساس مفاهیم و اصول آموخته شده</a:t>
                      </a:r>
                      <a:endParaRPr lang="en-US" sz="2000" dirty="0"/>
                    </a:p>
                  </a:txBody>
                  <a:tcPr/>
                </a:tc>
                <a:tc>
                  <a:txBody>
                    <a:bodyPr/>
                    <a:lstStyle/>
                    <a:p>
                      <a:pPr algn="ctr" rtl="1"/>
                      <a:r>
                        <a:rPr lang="fa-IR" sz="2000" dirty="0" smtClean="0">
                          <a:cs typeface="B Nazanin" panose="00000400000000000000" pitchFamily="2" charset="-78"/>
                        </a:rPr>
                        <a:t>4. قیاسی</a:t>
                      </a:r>
                      <a:endParaRPr lang="en-US" sz="2000" dirty="0"/>
                    </a:p>
                  </a:txBody>
                  <a:tcPr/>
                </a:tc>
              </a:tr>
              <a:tr h="674825">
                <a:tc>
                  <a:txBody>
                    <a:bodyPr/>
                    <a:lstStyle/>
                    <a:p>
                      <a:pPr algn="ctr" rtl="1"/>
                      <a:r>
                        <a:rPr lang="fa-IR" sz="2000" dirty="0" smtClean="0">
                          <a:cs typeface="B Nazanin" panose="00000400000000000000" pitchFamily="2" charset="-78"/>
                        </a:rPr>
                        <a:t>ایجاد</a:t>
                      </a:r>
                      <a:r>
                        <a:rPr lang="fa-IR" sz="2000" baseline="0" dirty="0" smtClean="0">
                          <a:cs typeface="B Nazanin" panose="00000400000000000000" pitchFamily="2" charset="-78"/>
                        </a:rPr>
                        <a:t> فرصت تمرین عملی و ارایه بازخورد تا مهارت یابی</a:t>
                      </a:r>
                      <a:endParaRPr lang="en-US" sz="2000" dirty="0"/>
                    </a:p>
                  </a:txBody>
                  <a:tcPr/>
                </a:tc>
                <a:tc>
                  <a:txBody>
                    <a:bodyPr/>
                    <a:lstStyle/>
                    <a:p>
                      <a:pPr algn="ctr" rtl="1"/>
                      <a:r>
                        <a:rPr lang="fa-IR" sz="2000" dirty="0" smtClean="0">
                          <a:cs typeface="B Nazanin" panose="00000400000000000000" pitchFamily="2" charset="-78"/>
                        </a:rPr>
                        <a:t>تسلط بر مهارتهای مورد نیاز فعالیت آزمایشگاهی</a:t>
                      </a:r>
                      <a:endParaRPr lang="en-US" sz="2000" dirty="0"/>
                    </a:p>
                  </a:txBody>
                  <a:tcPr/>
                </a:tc>
                <a:tc>
                  <a:txBody>
                    <a:bodyPr/>
                    <a:lstStyle/>
                    <a:p>
                      <a:pPr algn="ctr" rtl="1"/>
                      <a:r>
                        <a:rPr lang="fa-IR" sz="2000" dirty="0" smtClean="0">
                          <a:cs typeface="B Nazanin" panose="00000400000000000000" pitchFamily="2" charset="-78"/>
                        </a:rPr>
                        <a:t>5. رشد مهارتی</a:t>
                      </a:r>
                      <a:endParaRPr lang="en-US" sz="2000" dirty="0"/>
                    </a:p>
                  </a:txBody>
                  <a:tcPr/>
                </a:tc>
              </a:tr>
              <a:tr h="674825">
                <a:tc>
                  <a:txBody>
                    <a:bodyPr/>
                    <a:lstStyle/>
                    <a:p>
                      <a:pPr algn="ctr" rtl="1"/>
                      <a:r>
                        <a:rPr lang="fa-IR" sz="2000" dirty="0" smtClean="0">
                          <a:cs typeface="B Nazanin" panose="00000400000000000000" pitchFamily="2" charset="-78"/>
                        </a:rPr>
                        <a:t>توجه به نحوه حل مسأله و ارایه راهنمایی های لازم</a:t>
                      </a:r>
                      <a:endParaRPr lang="en-US" sz="2000" dirty="0"/>
                    </a:p>
                  </a:txBody>
                  <a:tcPr/>
                </a:tc>
                <a:tc>
                  <a:txBody>
                    <a:bodyPr/>
                    <a:lstStyle/>
                    <a:p>
                      <a:pPr algn="ctr" rtl="1"/>
                      <a:r>
                        <a:rPr lang="fa-IR" sz="2000" dirty="0" smtClean="0">
                          <a:cs typeface="B Nazanin" panose="00000400000000000000" pitchFamily="2" charset="-78"/>
                        </a:rPr>
                        <a:t>فرآیند حل مسأله از طریق جریان علمی و پژوهشی</a:t>
                      </a:r>
                      <a:endParaRPr lang="en-US" sz="2000" dirty="0"/>
                    </a:p>
                  </a:txBody>
                  <a:tcPr/>
                </a:tc>
                <a:tc>
                  <a:txBody>
                    <a:bodyPr/>
                    <a:lstStyle/>
                    <a:p>
                      <a:pPr algn="ctr" rtl="1"/>
                      <a:r>
                        <a:rPr lang="fa-IR" sz="2000" dirty="0" smtClean="0">
                          <a:cs typeface="B Nazanin" panose="00000400000000000000" pitchFamily="2" charset="-78"/>
                        </a:rPr>
                        <a:t>6. پژوهشی (روش علمی)</a:t>
                      </a:r>
                      <a:endParaRPr lang="en-US" sz="2000" dirty="0"/>
                    </a:p>
                  </a:txBody>
                  <a:tcPr/>
                </a:tc>
              </a:tr>
            </a:tbl>
          </a:graphicData>
        </a:graphic>
      </p:graphicFrame>
    </p:spTree>
    <p:extLst>
      <p:ext uri="{BB962C8B-B14F-4D97-AF65-F5344CB8AC3E}">
        <p14:creationId xmlns:p14="http://schemas.microsoft.com/office/powerpoint/2010/main" val="8200238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1813</TotalTime>
  <Words>8609</Words>
  <Application>Microsoft Office PowerPoint</Application>
  <PresentationFormat>Widescreen</PresentationFormat>
  <Paragraphs>823</Paragraphs>
  <Slides>136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136</vt:i4>
      </vt:variant>
    </vt:vector>
  </HeadingPairs>
  <TitlesOfParts>
    <vt:vector size="147" baseType="lpstr">
      <vt:lpstr>Franklin Gothic Book</vt:lpstr>
      <vt:lpstr>B Davat</vt:lpstr>
      <vt:lpstr>Rage Italic</vt:lpstr>
      <vt:lpstr>Cambria Math</vt:lpstr>
      <vt:lpstr>Brush Script MT</vt:lpstr>
      <vt:lpstr>Lao UI</vt:lpstr>
      <vt:lpstr>Lotus</vt:lpstr>
      <vt:lpstr>Constantia</vt:lpstr>
      <vt:lpstr>Arial</vt:lpstr>
      <vt:lpstr>B Nazanin</vt:lpstr>
      <vt:lpstr>Pushpin</vt:lpstr>
      <vt:lpstr>PowerPoint Presentation</vt:lpstr>
      <vt:lpstr>مــــنـــــابـــــــــع</vt:lpstr>
      <vt:lpstr>سؤالات جلسه اول</vt:lpstr>
      <vt:lpstr>فــصـل اول     مـفهـوم و هـدف تـدریـس</vt:lpstr>
      <vt:lpstr>اهمیت درک مفهوم تدریس</vt:lpstr>
      <vt:lpstr>رابـطـه تـدریس و یـادگیری</vt:lpstr>
      <vt:lpstr>اعـمـال معلم (گرین 1971)</vt:lpstr>
      <vt:lpstr>تدریس، آموزش، پرورش و ...</vt:lpstr>
      <vt:lpstr>تـــدریـس و تـفکــر</vt:lpstr>
      <vt:lpstr>شیوه های مستقیم تدریس تفکر (بونود 1991)</vt:lpstr>
      <vt:lpstr>شــناخت، فراشــناخت و انگــیزش</vt:lpstr>
      <vt:lpstr>تـــدریـس عـلم است یا هـنـر؟</vt:lpstr>
      <vt:lpstr>مشخصات نظریه های آموزشی (تدریس) از دیدگاه برونر </vt:lpstr>
      <vt:lpstr>مراحل پژوهش در یادگیری (هیلگارد)</vt:lpstr>
      <vt:lpstr>تکلیف جلسه آینده     خــــلاصـه فـصـل اول</vt:lpstr>
      <vt:lpstr>فـــصــل دوم     یادگیری و کاربرد آن در تدریس</vt:lpstr>
      <vt:lpstr>سؤالات این جلسه</vt:lpstr>
      <vt:lpstr>یادگیری</vt:lpstr>
      <vt:lpstr>رفـــتـــارگــــرایی</vt:lpstr>
      <vt:lpstr>کاربـرد رفـتــارگـرایـی در تـدریــس</vt:lpstr>
      <vt:lpstr>شـــنـاخت گرایـی</vt:lpstr>
      <vt:lpstr>فرآیند پردازش اطلاعات</vt:lpstr>
      <vt:lpstr>کاربرد روانشناسی شناخت گرا در تدریس </vt:lpstr>
      <vt:lpstr>انواع یادگیری از دیدگاه گانیه</vt:lpstr>
      <vt:lpstr>نظریه پیش سازماندهنده آزوبل</vt:lpstr>
      <vt:lpstr>یادگیری مکاشفه ای برونر</vt:lpstr>
      <vt:lpstr>انسان گرایان</vt:lpstr>
      <vt:lpstr> کاربرد انسان گرایی در تدریس از دیدگاه راجرز</vt:lpstr>
      <vt:lpstr>کاربردهای عملی روانشناسی انسان گرا در تدریس</vt:lpstr>
      <vt:lpstr>تکلیف جلسه آینده</vt:lpstr>
      <vt:lpstr>فصل سوم</vt:lpstr>
      <vt:lpstr>سؤالات این جلسه</vt:lpstr>
      <vt:lpstr>ارتباط؛ اهمیت و مفهوم</vt:lpstr>
      <vt:lpstr> انواع ارتباط 1. ارتباط کلامی</vt:lpstr>
      <vt:lpstr>اصول برقراری ارتباط کلامی (گفتاری)</vt:lpstr>
      <vt:lpstr>انواع ارتباط 2. ارتباط غیر کلامی</vt:lpstr>
      <vt:lpstr> پدیده های ارتباط غیر کلامی (آدلر، 1983؛ مک کراس و پاین، 1991)</vt:lpstr>
      <vt:lpstr> روشهای تجزیه و تحلیل ارتباط تجزیه و تحلیل مذاکره ای (توماس هریس، 1967)</vt:lpstr>
      <vt:lpstr>روش تجزیه و تحلیل فلندرز (1970)</vt:lpstr>
      <vt:lpstr>روش تجزیه و تحلیل فلندرز (1970)</vt:lpstr>
      <vt:lpstr>تجزیه و تحلیل ارتباط کلامی همراه با غیر کلامی فرنچ و گالوی (1968 و 1970)</vt:lpstr>
      <vt:lpstr>سؤالات این جلسه</vt:lpstr>
      <vt:lpstr>فصل چهارم</vt:lpstr>
      <vt:lpstr>محیط یادگیری</vt:lpstr>
      <vt:lpstr>نظریه های مدیریت (عمومی و صنعتی)</vt:lpstr>
      <vt:lpstr>ویژگیهای نظریه z از دیدگاه او هانلون (1983)</vt:lpstr>
      <vt:lpstr>نحوه درک معلمان از مفهوم نظم و انضباط (فیندلی و آوریلی، 1971)</vt:lpstr>
      <vt:lpstr>علل بی نظمی</vt:lpstr>
      <vt:lpstr>اصول کلی مدیریت در کلاس</vt:lpstr>
      <vt:lpstr> اصول مقطعی برطرف کردن بی نظمی (مختص مسایل جزئی)</vt:lpstr>
      <vt:lpstr>تکلیف جلسه آینده</vt:lpstr>
      <vt:lpstr>سوالات این جلسه</vt:lpstr>
      <vt:lpstr>فصل پنجم</vt:lpstr>
      <vt:lpstr>روش تدریس</vt:lpstr>
      <vt:lpstr>طبقه بندی بر مبنای کنترل و منطق</vt:lpstr>
      <vt:lpstr>طبقه بندی جویس و ویل</vt:lpstr>
      <vt:lpstr> روشهای تدریس بر مبنای نقش خود (برودی، گانسفیلد، اکسلرود)</vt:lpstr>
      <vt:lpstr>روشهای تدریس براساس تعداد فراگیران</vt:lpstr>
      <vt:lpstr>فصل ششم</vt:lpstr>
      <vt:lpstr>مفهوم روش سخنرانی</vt:lpstr>
      <vt:lpstr>دیدگاه منتقدان (جانسون و مک لیش)</vt:lpstr>
      <vt:lpstr>دیدگاه طرفداران (پالسن، کمیته هیل)</vt:lpstr>
      <vt:lpstr>مزایای روش سخنرانی از دیدگاه هایمن </vt:lpstr>
      <vt:lpstr>بررسی پژوهش های تجربی</vt:lpstr>
      <vt:lpstr>بررسی پژوهش های تجربی</vt:lpstr>
      <vt:lpstr>اصول سخنرانی (نکراسوا)</vt:lpstr>
      <vt:lpstr> عوامل مؤثر در میزان مطالب اخذ شده</vt:lpstr>
      <vt:lpstr>بخشهای مختلف سخنرانی و اصول آن (گئیج و برلاینر)</vt:lpstr>
      <vt:lpstr>تکلیف جلسه آینده</vt:lpstr>
      <vt:lpstr>فصل 7</vt:lpstr>
      <vt:lpstr>سوالات این جلسه</vt:lpstr>
      <vt:lpstr>اهمیت</vt:lpstr>
      <vt:lpstr>بررسی پژوهشی</vt:lpstr>
      <vt:lpstr>موارد استفاده</vt:lpstr>
      <vt:lpstr>انواع سوالات شفاهی</vt:lpstr>
      <vt:lpstr>تقسیم بندی لوری و مارشال (1980) 1. سوالات کوتاه</vt:lpstr>
      <vt:lpstr>تقسیم بندی لوری و مارشال (1980) 2. سوالات گسترده</vt:lpstr>
      <vt:lpstr>تقسیم بندی لوری و مارشال (1980) 3. سوالات غیرآموزشی</vt:lpstr>
      <vt:lpstr>اصول تنظیم سوالات شفاهی</vt:lpstr>
      <vt:lpstr>اصول روش پرسش و پاسخ</vt:lpstr>
      <vt:lpstr>فصل هشتم</vt:lpstr>
      <vt:lpstr>اهمیت</vt:lpstr>
      <vt:lpstr>مفهوم روش مباحثه</vt:lpstr>
      <vt:lpstr>توجیه طرفداران روش مباحثه</vt:lpstr>
      <vt:lpstr>یافته های پژوهشی</vt:lpstr>
      <vt:lpstr>اصول برقراری مباحثه</vt:lpstr>
      <vt:lpstr>شیوه های مختلف مباحثه در گروههای کوچک</vt:lpstr>
      <vt:lpstr>فصل نهم</vt:lpstr>
      <vt:lpstr>اهمیت و تعریف حل مسأله</vt:lpstr>
      <vt:lpstr>مراحل روش حلّ مسأله</vt:lpstr>
      <vt:lpstr>مدلهای حل مسأله (پیزینی و همکاران، 1989)</vt:lpstr>
      <vt:lpstr>شیوه استقرایی</vt:lpstr>
      <vt:lpstr>شیوه کاوشگری</vt:lpstr>
      <vt:lpstr>شیوه دعوت به پژوهش</vt:lpstr>
      <vt:lpstr>فصل دهم</vt:lpstr>
      <vt:lpstr>روش آزمایشگاهی</vt:lpstr>
      <vt:lpstr>مشکلات مراکز آموزش عالی در تربیت معلمان برای کار آزمایشگاهی</vt:lpstr>
      <vt:lpstr>شرایط ایده آل در فعالیت های آزمایشگاهی</vt:lpstr>
      <vt:lpstr>انواع روشهای آزمایشگاهی (سیمپسون و اندرسون، 1980)</vt:lpstr>
      <vt:lpstr>اصول مربوط به کارهای آزمایشگاهی</vt:lpstr>
      <vt:lpstr>استفاده از رایانه به جای معلم آری یا نه؟</vt:lpstr>
      <vt:lpstr>روش نمایشی</vt:lpstr>
      <vt:lpstr>فواید و محدودیتهای روش نمایشی</vt:lpstr>
      <vt:lpstr>اصول اجرای روش نمایشی</vt:lpstr>
      <vt:lpstr>فصل یازدهم</vt:lpstr>
      <vt:lpstr>سوالات این جلسه</vt:lpstr>
      <vt:lpstr>مفهوم طرح ریزی</vt:lpstr>
      <vt:lpstr>الگوی تفکر و اعمال معلم</vt:lpstr>
      <vt:lpstr>انواع و اهداف طرح ریزی معلم</vt:lpstr>
      <vt:lpstr>مدلهای طرح ریزی</vt:lpstr>
      <vt:lpstr>چرخه طرح ریزی یینگر براساس مراحل حل مسأله </vt:lpstr>
      <vt:lpstr>مدل کل و چان (1994)</vt:lpstr>
      <vt:lpstr>تأثیر طرح ریزی در فعالیت های معلم</vt:lpstr>
      <vt:lpstr>انواع طرح واحد درسی</vt:lpstr>
      <vt:lpstr>اصول طراحی</vt:lpstr>
      <vt:lpstr>اصول طراحی ب. تسلسل و ترتیب محتوا و اهداف</vt:lpstr>
      <vt:lpstr>اصول طراحی ج. انتخاب مواد و وسایل لازم</vt:lpstr>
      <vt:lpstr>اصول طراحی د. تصمیم گیری در راهبردهای مناسب تدریس</vt:lpstr>
      <vt:lpstr>اصول طراحی هـ. ارزیابی در پایان درسی</vt:lpstr>
      <vt:lpstr>طرح درس روزانه</vt:lpstr>
      <vt:lpstr>طرح های درازمدت</vt:lpstr>
      <vt:lpstr>فصل دوازدهم</vt:lpstr>
      <vt:lpstr>سؤالات این جلسه</vt:lpstr>
      <vt:lpstr>مفهوم ارزیابی </vt:lpstr>
      <vt:lpstr>ارتباط ارزشیابی و ارزیابی</vt:lpstr>
      <vt:lpstr>ارتباط ارزیابی، اندازه‌گیری ، سنجش و آزمون </vt:lpstr>
      <vt:lpstr>انواع ارزشیابی بر مبنای هدف و نحوه استفاده </vt:lpstr>
      <vt:lpstr>روش‌های ارزشیابی بر مبنای نحوه تعبیر و تفسیر </vt:lpstr>
      <vt:lpstr>روش‌های ارزیابی بر مبنای ماهیت اندازه‌گیری و سنجش (کرونباخ، 1970) </vt:lpstr>
      <vt:lpstr>روش‌های گردآوری اطلاعات لازم برای ارزیابی </vt:lpstr>
      <vt:lpstr>نارسایی‌های موجود در ارزیابی </vt:lpstr>
      <vt:lpstr>طراحی آزمون‌های پیشرفت تحصیلی </vt:lpstr>
      <vt:lpstr>الف- اهداف آموزشی کلی و رفتاری </vt:lpstr>
      <vt:lpstr>طبقه بندی اهداف آموزشی</vt:lpstr>
      <vt:lpstr>ب- انواع آزمونهای مداد- کاغذی</vt:lpstr>
      <vt:lpstr>ج- ویژگی‌های مهم آزمون‌های پیشرفت تحصیلی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مشخصات نظریه های آموزشی (تدریس) از دیدگاه برونر</dc:title>
  <dc:creator>Deniz Rayan</dc:creator>
  <cp:lastModifiedBy>Life</cp:lastModifiedBy>
  <cp:revision>323</cp:revision>
  <dcterms:created xsi:type="dcterms:W3CDTF">2015-10-14T07:40:35Z</dcterms:created>
  <dcterms:modified xsi:type="dcterms:W3CDTF">2015-12-23T10:51:58Z</dcterms:modified>
</cp:coreProperties>
</file>