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0D665-7C0A-433E-B501-96AF49AAC26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39383-E94F-4C6D-95D7-1412456A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39383-E94F-4C6D-95D7-1412456A05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4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0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6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2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8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1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5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3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4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D99EC-874C-47DB-B974-9BF5F4755F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78729-8B6A-4A9B-A407-370E97F52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4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rgbClr val="FFEFD1"/>
            </a:gs>
            <a:gs pos="13000">
              <a:srgbClr val="F0EBD5"/>
            </a:gs>
            <a:gs pos="85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3270" y="0"/>
            <a:ext cx="2103120" cy="37642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07080" y="3764280"/>
            <a:ext cx="2103120" cy="3093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14575" y="2036618"/>
            <a:ext cx="61836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crosoft Uighur" pitchFamily="2" charset="-78"/>
                <a:cs typeface="Microsoft Uighur" pitchFamily="2" charset="-78"/>
              </a:rPr>
              <a:t>کاربرگ</a:t>
            </a:r>
            <a:endParaRPr lang="en-US" sz="18000" dirty="0"/>
          </a:p>
        </p:txBody>
      </p:sp>
      <p:sp>
        <p:nvSpPr>
          <p:cNvPr id="6" name="TextBox 5"/>
          <p:cNvSpPr txBox="1"/>
          <p:nvPr/>
        </p:nvSpPr>
        <p:spPr>
          <a:xfrm>
            <a:off x="3303270" y="5052238"/>
            <a:ext cx="1874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ریاضی</a:t>
            </a:r>
            <a:endParaRPr lang="en-US" sz="80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4850" y="2712184"/>
            <a:ext cx="1485900" cy="16312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0" dirty="0" smtClean="0"/>
              <a:t>2</a:t>
            </a:r>
            <a:endParaRPr lang="en-US" sz="10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52511"/>
            <a:ext cx="1752600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rtl="1"/>
            <a:r>
              <a:rPr lang="fa-I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تنظیم:</a:t>
            </a:r>
          </a:p>
          <a:p>
            <a:pPr algn="r" rtl="1"/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علیرضا منتظری</a:t>
            </a: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562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772400" y="40952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9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778856"/>
            <a:ext cx="9067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dirty="0" smtClean="0"/>
              <a:t>مساحت دو قسمت (مربع) از چهار قسمت شکل زیر ، درون آن نوشته شده است. مساحت کل شکل را پیدا کنید.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29000" y="1676400"/>
            <a:ext cx="1905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610100" y="1676400"/>
            <a:ext cx="0" cy="198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429000" y="2286000"/>
            <a:ext cx="1905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48200" y="178274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0/49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91082" y="2743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9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9382717">
            <a:off x="-27408" y="2293426"/>
            <a:ext cx="3200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rgbClr val="00B050"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طول = مساحت مستطیل</a:t>
            </a:r>
            <a:r>
              <a:rPr lang="en-US" sz="2000" dirty="0" smtClean="0">
                <a:solidFill>
                  <a:schemeClr val="tx1"/>
                </a:solidFill>
              </a:rPr>
              <a:t>×</a:t>
            </a:r>
            <a:r>
              <a:rPr lang="fa-IR" sz="2000" dirty="0" smtClean="0">
                <a:solidFill>
                  <a:schemeClr val="tx1"/>
                </a:solidFill>
              </a:rPr>
              <a:t> عرض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898068">
            <a:off x="5810758" y="2257377"/>
            <a:ext cx="3200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chemeClr val="tx1"/>
                </a:solidFill>
              </a:rPr>
              <a:t>یک ضلع = مساحت مربع</a:t>
            </a:r>
            <a:r>
              <a:rPr lang="en-US" sz="2000" dirty="0" smtClean="0">
                <a:solidFill>
                  <a:schemeClr val="tx1"/>
                </a:solidFill>
              </a:rPr>
              <a:t>×</a:t>
            </a:r>
            <a:r>
              <a:rPr lang="fa-IR" sz="2000" dirty="0" smtClean="0">
                <a:solidFill>
                  <a:schemeClr val="tx1"/>
                </a:solidFill>
              </a:rPr>
              <a:t> خودش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37226" y="4191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×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4.41=0.49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8327" y="4953000"/>
            <a:ext cx="212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4.41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×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8.82=2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736" y="5721927"/>
            <a:ext cx="3156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8.82 + 0.49 +9 =</a:t>
            </a:r>
            <a:r>
              <a:rPr lang="en-US" sz="2400" dirty="0" smtClean="0">
                <a:solidFill>
                  <a:srgbClr val="FF0000"/>
                </a:solidFill>
              </a:rPr>
              <a:t>18.31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1082" y="573347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C00000"/>
                </a:solidFill>
              </a:rPr>
              <a:t>مساحت کل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5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9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rgbClr val="FFEFD1"/>
            </a:gs>
            <a:gs pos="13000">
              <a:srgbClr val="F0EBD5"/>
            </a:gs>
            <a:gs pos="85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1836" y="1295400"/>
            <a:ext cx="5181600" cy="3237361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prstTxWarp prst="textWave4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sz="7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ات</a:t>
            </a:r>
            <a:r>
              <a:rPr lang="fa-IR" sz="72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مام</a:t>
            </a:r>
            <a:r>
              <a:rPr lang="fa-IR" sz="7200" dirty="0" smtClean="0">
                <a:effectLst/>
              </a:rPr>
              <a:t> </a:t>
            </a:r>
            <a:r>
              <a:rPr lang="fa-IR" sz="72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کا</a:t>
            </a:r>
            <a:r>
              <a:rPr lang="fa-IR" sz="7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رب</a:t>
            </a:r>
            <a:r>
              <a:rPr lang="fa-IR" sz="72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رگ</a:t>
            </a:r>
          </a:p>
          <a:p>
            <a:pPr algn="ctr">
              <a:lnSpc>
                <a:spcPct val="150000"/>
              </a:lnSpc>
            </a:pPr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en-US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052511"/>
            <a:ext cx="1752600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تنظیم:</a:t>
            </a:r>
          </a:p>
          <a:p>
            <a:pPr algn="r" rtl="1"/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علیرضا منتظری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3436" y="6052511"/>
            <a:ext cx="1971964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دبیر مربوطه :</a:t>
            </a:r>
          </a:p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آقای نجف پور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8255" y="6098677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هفتم یک</a:t>
            </a:r>
            <a:endParaRPr lang="en-U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83972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962400" cy="850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0"/>
            <a:ext cx="3581400" cy="850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0"/>
            <a:ext cx="1371600" cy="8509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xagon 6"/>
          <p:cNvSpPr/>
          <p:nvPr/>
        </p:nvSpPr>
        <p:spPr>
          <a:xfrm>
            <a:off x="8093939" y="304800"/>
            <a:ext cx="576121" cy="546100"/>
          </a:xfrm>
          <a:prstGeom prst="hexagon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55287" y="-132040"/>
            <a:ext cx="382972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dirty="0" smtClean="0">
                <a:solidFill>
                  <a:schemeClr val="bg1"/>
                </a:solidFill>
              </a:rPr>
              <a:t>ریاضی</a:t>
            </a: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پایه اول (هفتم) دوره اول متوسطه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10409" y="177740"/>
            <a:ext cx="5583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راهبرد های حل مساله (2)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01000" y="-8387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 smtClean="0">
                <a:solidFill>
                  <a:schemeClr val="bg1"/>
                </a:solidFill>
              </a:rPr>
              <a:t>هفته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3676" y="304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451" y="129540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عددی دو رقمی بیابید که اگر ترتیب ارقامش را عوض کنیم و با عدد اول جمع کنیم حاصل برابر 165 شود. مساله چند جواب دارد؟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2514600"/>
            <a:ext cx="7391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900" dirty="0" smtClean="0">
                <a:solidFill>
                  <a:schemeClr val="accent1">
                    <a:lumMod val="75000"/>
                  </a:schemeClr>
                </a:solidFill>
              </a:rPr>
              <a:t>چون رقم یکان 165 ، 5 است باید دید چه ارقامی رقم یکان 5 درست می کند:</a:t>
            </a: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7" y="2184907"/>
            <a:ext cx="13716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</a:rPr>
              <a:t>5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=0+5</a:t>
            </a:r>
          </a:p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</a:rPr>
              <a:t>5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=4+1</a:t>
            </a:r>
          </a:p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</a:rPr>
              <a:t>5</a:t>
            </a:r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=3+2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(Body)"/>
              </a:rPr>
              <a:t>6+9=1</a:t>
            </a:r>
            <a:r>
              <a:rPr lang="en-US" dirty="0" smtClean="0">
                <a:solidFill>
                  <a:srgbClr val="FF0000"/>
                </a:solidFill>
                <a:latin typeface="Arial (Body)"/>
              </a:rPr>
              <a:t>5</a:t>
            </a:r>
            <a:endParaRPr lang="fa-IR" dirty="0" smtClean="0">
              <a:solidFill>
                <a:srgbClr val="FF0000"/>
              </a:solidFill>
              <a:latin typeface="Arial (Body)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(Body)"/>
              </a:rPr>
              <a:t>8+7=1</a:t>
            </a:r>
            <a:r>
              <a:rPr lang="en-US" dirty="0" smtClean="0">
                <a:solidFill>
                  <a:srgbClr val="FF0000"/>
                </a:solidFill>
                <a:latin typeface="Arial (Body)"/>
              </a:rPr>
              <a:t>5</a:t>
            </a:r>
            <a:endParaRPr lang="en-US" dirty="0">
              <a:solidFill>
                <a:srgbClr val="FF0000"/>
              </a:solidFill>
              <a:latin typeface="Arial (Body)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027724"/>
              </p:ext>
            </p:extLst>
          </p:nvPr>
        </p:nvGraphicFramePr>
        <p:xfrm>
          <a:off x="1447800" y="3653254"/>
          <a:ext cx="4862906" cy="2514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9200"/>
                <a:gridCol w="1219200"/>
                <a:gridCol w="1219200"/>
                <a:gridCol w="1205306"/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عدد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مقلوب عدد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جمع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نتیجه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790699" y="420527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14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790699" y="473867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23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790699" y="5233972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69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790699" y="572927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87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022468" y="4205272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41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22468" y="4738672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60568" y="523397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96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3060568" y="5729272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78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67199" y="4205272"/>
            <a:ext cx="865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55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276381" y="4707894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55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86285" y="5203194"/>
            <a:ext cx="865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165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86285" y="5698494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165</a:t>
            </a:r>
            <a:endParaRPr lang="en-US" dirty="0"/>
          </a:p>
        </p:txBody>
      </p:sp>
      <p:sp>
        <p:nvSpPr>
          <p:cNvPr id="30" name="Multiply 29"/>
          <p:cNvSpPr/>
          <p:nvPr/>
        </p:nvSpPr>
        <p:spPr>
          <a:xfrm>
            <a:off x="5455569" y="4205272"/>
            <a:ext cx="342901" cy="333345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ultiply 30"/>
          <p:cNvSpPr/>
          <p:nvPr/>
        </p:nvSpPr>
        <p:spPr>
          <a:xfrm>
            <a:off x="5455568" y="4725954"/>
            <a:ext cx="342901" cy="333345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>
            <a:off x="6400800" y="4362018"/>
            <a:ext cx="381000" cy="1336476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Brace 33"/>
          <p:cNvSpPr/>
          <p:nvPr/>
        </p:nvSpPr>
        <p:spPr>
          <a:xfrm>
            <a:off x="7436560" y="4354732"/>
            <a:ext cx="366880" cy="1374540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644708" y="4521563"/>
            <a:ext cx="83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</a:rPr>
              <a:t>69</a:t>
            </a:r>
          </a:p>
          <a:p>
            <a:pPr algn="ctr"/>
            <a:r>
              <a:rPr lang="fa-IR" sz="2000" b="1" dirty="0" smtClean="0">
                <a:solidFill>
                  <a:srgbClr val="FF0000"/>
                </a:solidFill>
              </a:rPr>
              <a:t>و</a:t>
            </a:r>
          </a:p>
          <a:p>
            <a:pPr algn="ctr"/>
            <a:r>
              <a:rPr lang="fa-IR" sz="2000" b="1" dirty="0" smtClean="0">
                <a:solidFill>
                  <a:srgbClr val="FF0000"/>
                </a:solidFill>
              </a:rPr>
              <a:t>87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571388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</a:rPr>
              <a:t>صحیح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32296" y="524259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</a:rPr>
              <a:t>صحیح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51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  <p:bldP spid="31" grpId="0" animBg="1"/>
      <p:bldP spid="33" grpId="0" animBg="1"/>
      <p:bldP spid="34" grpId="0" animBg="1"/>
      <p:bldP spid="35" grpId="0"/>
      <p:bldP spid="2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096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2</a:t>
            </a:r>
          </a:p>
          <a:p>
            <a:pPr algn="r" rtl="1">
              <a:buClr>
                <a:schemeClr val="accent6">
                  <a:lumMod val="75000"/>
                </a:schemeClr>
              </a:buClr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8610600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رضا از یک کتابفروشی تعدادی کاب با 15% تخفیف به مبلغ 32300 تومان خرید. قیمت کتاب ها قبل از خرید چند تو مان بوده است؟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54117" y="1684508"/>
            <a:ext cx="312176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dirty="0" smtClean="0"/>
              <a:t>با استفاده از را هبرد حدس و آزمایش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43031"/>
              </p:ext>
            </p:extLst>
          </p:nvPr>
        </p:nvGraphicFramePr>
        <p:xfrm>
          <a:off x="2286000" y="2895600"/>
          <a:ext cx="4724400" cy="21335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0000" endA="275" endPos="40000" dist="101600" dir="5400000" sy="-100000" algn="bl" rotWithShape="0"/>
                </a:effectLst>
                <a:tableStyleId>{F5AB1C69-6EDB-4FF4-983F-18BD219EF322}</a:tableStyleId>
              </a:tblPr>
              <a:tblGrid>
                <a:gridCol w="1219200"/>
                <a:gridCol w="1981200"/>
                <a:gridCol w="1524000"/>
              </a:tblGrid>
              <a:tr h="422031"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/>
                        <a:t>حدس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/>
                        <a:t>آزمایش %15</a:t>
                      </a:r>
                      <a:r>
                        <a:rPr lang="fa-IR" sz="1600" baseline="0" dirty="0" smtClean="0"/>
                        <a:t> تخفیف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/>
                        <a:t>نتیجه</a:t>
                      </a:r>
                      <a:endParaRPr lang="en-US" sz="1600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8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>
                            <a:lumMod val="50000"/>
                          </a:schemeClr>
                        </a:buClr>
                        <a:buFont typeface="Wingdings" pitchFamily="2" charset="2"/>
                        <a:buChar char="ü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14600" y="3352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 smtClean="0"/>
              <a:t>40000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484582" y="376701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35000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484582" y="4219253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37000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498437" y="4659745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38000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924300" y="3337411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34000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924300" y="3779161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29750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24300" y="422051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31450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24300" y="4659745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/>
              <a:t>32300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336434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 smtClean="0"/>
              <a:t>زیاد است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671127" y="3786088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 smtClean="0"/>
              <a:t>کم است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480627" y="4237218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 smtClean="0"/>
              <a:t>نزدیک است اما کم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510645" y="466507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itchFamily="2" charset="2"/>
              <a:buChar char="ü"/>
            </a:pPr>
            <a:r>
              <a:rPr lang="fa-IR" dirty="0" smtClean="0"/>
              <a:t>صحیح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087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sz="1600" dirty="0" smtClean="0"/>
              <a:t>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073" y="902732"/>
            <a:ext cx="8610600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شکل زیر از 7 مربع مساوی درست شده است. اگر مساحت شکل، 567 سانتی متر باشد ، محیط شکل چند متر است؟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3048000" y="2242042"/>
            <a:ext cx="3048000" cy="1425024"/>
            <a:chOff x="2819400" y="1905000"/>
            <a:chExt cx="3048000" cy="1425024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9" name="Rounded Rectangle 8"/>
            <p:cNvSpPr/>
            <p:nvPr/>
          </p:nvSpPr>
          <p:spPr>
            <a:xfrm>
              <a:off x="2819400" y="1905000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257800" y="1906180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038600" y="2617512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418788" y="2617512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648200" y="1905000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648200" y="2617512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429000" y="1905000"/>
              <a:ext cx="609600" cy="712512"/>
            </a:xfrm>
            <a:prstGeom prst="roundRect">
              <a:avLst/>
            </a:prstGeom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 prstMaterial="softEdge">
              <a:bevelT w="127000" prst="artDeco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44938" y="4197915"/>
            <a:ext cx="182250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567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÷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</a:rPr>
              <a:t>81=7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94274" y="4166664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مساحت یک مربع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438400" y="1793573"/>
            <a:ext cx="4249326" cy="2248004"/>
            <a:chOff x="2438400" y="1793573"/>
            <a:chExt cx="4249326" cy="2248004"/>
          </a:xfrm>
        </p:grpSpPr>
        <p:sp>
          <p:nvSpPr>
            <p:cNvPr id="54" name="TextBox 53"/>
            <p:cNvSpPr txBox="1"/>
            <p:nvPr/>
          </p:nvSpPr>
          <p:spPr>
            <a:xfrm>
              <a:off x="4324728" y="2647957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694745" y="1808548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95037" y="1816374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114800" y="2359223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66189" y="2359223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80474" y="1793573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923837" y="1793574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172200" y="2359223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334000" y="3156921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370674" y="3215447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101366" y="2955734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438400" y="2380728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827874" y="3733800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437474" y="3733800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47074" y="3730823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638800" y="2946531"/>
              <a:ext cx="5155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>
                  <a:solidFill>
                    <a:srgbClr val="FF0000"/>
                  </a:solidFill>
                </a:rPr>
                <a:t>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0319" y="4910109"/>
            <a:ext cx="4232244" cy="459452"/>
            <a:chOff x="140319" y="4944050"/>
            <a:chExt cx="4232244" cy="459452"/>
          </a:xfrm>
        </p:grpSpPr>
        <p:grpSp>
          <p:nvGrpSpPr>
            <p:cNvPr id="71" name="Group 70"/>
            <p:cNvGrpSpPr/>
            <p:nvPr/>
          </p:nvGrpSpPr>
          <p:grpSpPr>
            <a:xfrm>
              <a:off x="140319" y="4976607"/>
              <a:ext cx="4232244" cy="396054"/>
              <a:chOff x="708492" y="5098473"/>
              <a:chExt cx="5180338" cy="571313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08492" y="5098473"/>
                <a:ext cx="434508" cy="48323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104144" y="5125545"/>
                <a:ext cx="2594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×</a:t>
                </a:r>
                <a:endParaRPr lang="en-US" sz="24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871056" y="5181600"/>
                <a:ext cx="927178" cy="488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2000" dirty="0" smtClean="0"/>
                  <a:t>81 =</a:t>
                </a:r>
                <a:endParaRPr lang="en-US" sz="24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402416" y="5098473"/>
                <a:ext cx="434508" cy="48323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flipV="1">
                <a:off x="2798234" y="5381656"/>
                <a:ext cx="478365" cy="208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3352800" y="5125545"/>
                <a:ext cx="434508" cy="48323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886200" y="5125545"/>
                <a:ext cx="754423" cy="532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9 =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441030" y="5098473"/>
                <a:ext cx="1447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0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سانتی متر</a:t>
                </a:r>
                <a:endParaRPr lang="en-US" sz="20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177036" y="4944050"/>
              <a:ext cx="47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9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1017" y="4955340"/>
              <a:ext cx="47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9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320170" y="5003392"/>
              <a:ext cx="47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9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324947" y="1560548"/>
            <a:ext cx="2808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تعداد 9 های دور شکل 16 تا پس 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5542" y="5557327"/>
            <a:ext cx="3995093" cy="400110"/>
            <a:chOff x="177036" y="5436058"/>
            <a:chExt cx="3995093" cy="400110"/>
          </a:xfrm>
        </p:grpSpPr>
        <p:sp>
          <p:nvSpPr>
            <p:cNvPr id="76" name="TextBox 75"/>
            <p:cNvSpPr txBox="1"/>
            <p:nvPr/>
          </p:nvSpPr>
          <p:spPr>
            <a:xfrm>
              <a:off x="177036" y="5436058"/>
              <a:ext cx="338031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   =</a:t>
              </a:r>
              <a:r>
                <a:rPr lang="fa-IR" sz="1900" dirty="0" smtClean="0"/>
                <a:t>محیط شکل</a:t>
              </a:r>
              <a:endParaRPr lang="en-US" sz="19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17687" y="5436058"/>
              <a:ext cx="15378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16</a:t>
              </a:r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×</a:t>
              </a:r>
              <a:r>
                <a:rPr lang="fa-IR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144=9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679800" y="5436058"/>
              <a:ext cx="1492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سانتی متر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2327" y="6172200"/>
            <a:ext cx="295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/>
              <a:t>=برای تبدیل سانتی متر به متر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13660" y="6183745"/>
            <a:ext cx="2177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144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÷</a:t>
            </a:r>
            <a:r>
              <a:rPr lang="fa-IR" sz="2000" b="1" dirty="0" smtClean="0">
                <a:solidFill>
                  <a:srgbClr val="FF0000"/>
                </a:solidFill>
              </a:rPr>
              <a:t>1.44</a:t>
            </a:r>
            <a:r>
              <a:rPr lang="fa-I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=100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73254" y="6141422"/>
            <a:ext cx="126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</a:rPr>
              <a:t>متر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4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75" grpId="0"/>
      <p:bldP spid="3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39879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0091" y="457200"/>
                <a:ext cx="8991600" cy="1052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>
                  <a:lnSpc>
                    <a:spcPct val="150000"/>
                  </a:lnSpc>
                </a:pPr>
                <a:r>
                  <a:rPr lang="fa-IR" dirty="0" smtClean="0"/>
                  <a:t>در یک سالن سینما که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a-IR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a-IR" dirty="0" smtClean="0"/>
                  <a:t> آن پر بود 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a-IR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a-IR" dirty="0" smtClean="0"/>
                  <a:t> پسر 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a-IR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fa-IR" dirty="0" smtClean="0"/>
                  <a:t> دختر ، 25% زن و68 نفر مرد حضور داشتند این سینما دارای</a:t>
                </a:r>
              </a:p>
              <a:p>
                <a:pPr algn="r" rtl="1">
                  <a:lnSpc>
                    <a:spcPct val="150000"/>
                  </a:lnSpc>
                </a:pPr>
                <a:r>
                  <a:rPr lang="fa-IR" dirty="0" smtClean="0"/>
                  <a:t>چند صندلی است؟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91" y="457200"/>
                <a:ext cx="8991600" cy="1052789"/>
              </a:xfrm>
              <a:prstGeom prst="rect">
                <a:avLst/>
              </a:prstGeom>
              <a:blipFill rotWithShape="1">
                <a:blip r:embed="rId2"/>
                <a:stretch>
                  <a:fillRect r="-542" b="-7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325870" y="1581666"/>
            <a:ext cx="1964748" cy="1066800"/>
            <a:chOff x="325870" y="1581666"/>
            <a:chExt cx="1964748" cy="1066800"/>
          </a:xfrm>
        </p:grpSpPr>
        <p:grpSp>
          <p:nvGrpSpPr>
            <p:cNvPr id="13" name="Group 12"/>
            <p:cNvGrpSpPr/>
            <p:nvPr/>
          </p:nvGrpSpPr>
          <p:grpSpPr>
            <a:xfrm>
              <a:off x="1090179" y="1581666"/>
              <a:ext cx="1066800" cy="1066800"/>
              <a:chOff x="1066800" y="1509989"/>
              <a:chExt cx="1066800" cy="10668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600200" y="1509989"/>
                <a:ext cx="0" cy="10668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066800" y="1981200"/>
                <a:ext cx="10668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1166379" y="167187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6379" y="2124302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5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55906" y="2126455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100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0794" y="1593211"/>
              <a:ext cx="6598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20%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870" y="1593211"/>
              <a:ext cx="764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پسرها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4379" y="213597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کل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590800" y="1593211"/>
            <a:ext cx="2362200" cy="1073789"/>
            <a:chOff x="2590800" y="1593211"/>
            <a:chExt cx="2362200" cy="1073789"/>
          </a:xfrm>
        </p:grpSpPr>
        <p:grpSp>
          <p:nvGrpSpPr>
            <p:cNvPr id="23" name="Group 22"/>
            <p:cNvGrpSpPr/>
            <p:nvPr/>
          </p:nvGrpSpPr>
          <p:grpSpPr>
            <a:xfrm>
              <a:off x="3352800" y="1600200"/>
              <a:ext cx="1066800" cy="1066800"/>
              <a:chOff x="1066800" y="1509989"/>
              <a:chExt cx="1066800" cy="1066800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1600200" y="1509989"/>
                <a:ext cx="0" cy="10668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066800" y="1981200"/>
                <a:ext cx="10668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3429000" y="167187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429000" y="213597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8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18527" y="2135970"/>
              <a:ext cx="724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100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86200" y="160953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12.5%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90800" y="1593211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دخترها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743200" y="213597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کل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69767" y="1406541"/>
            <a:ext cx="4152358" cy="1269335"/>
            <a:chOff x="4953000" y="1593211"/>
            <a:chExt cx="4152358" cy="1269335"/>
          </a:xfrm>
        </p:grpSpPr>
        <p:cxnSp>
          <p:nvCxnSpPr>
            <p:cNvPr id="44" name="Straight Connector 43"/>
            <p:cNvCxnSpPr/>
            <p:nvPr/>
          </p:nvCxnSpPr>
          <p:spPr>
            <a:xfrm flipH="1">
              <a:off x="5606162" y="1946559"/>
              <a:ext cx="1219200" cy="20557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4953000" y="1593211"/>
              <a:ext cx="4152358" cy="1269335"/>
              <a:chOff x="5100075" y="1732890"/>
              <a:chExt cx="4152358" cy="126933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100075" y="2007163"/>
                <a:ext cx="2977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 </a:t>
                </a:r>
                <a:r>
                  <a:rPr lang="fa-IR" dirty="0" smtClean="0">
                    <a:solidFill>
                      <a:srgbClr val="FF0000"/>
                    </a:solidFill>
                  </a:rPr>
                  <a:t>%42.5</a:t>
                </a:r>
                <a:r>
                  <a:rPr lang="fa-IR" dirty="0" smtClean="0"/>
                  <a:t>=(</a:t>
                </a:r>
                <a:r>
                  <a:rPr lang="fa-IR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25+20+12.5</a:t>
                </a:r>
                <a:r>
                  <a:rPr lang="fa-IR" dirty="0" smtClean="0"/>
                  <a:t>)-100</a:t>
                </a: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5938983" y="2361805"/>
                <a:ext cx="0" cy="29368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6428958" y="2378396"/>
                <a:ext cx="0" cy="29368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6858001" y="2339204"/>
                <a:ext cx="0" cy="29368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5410201" y="2614420"/>
                <a:ext cx="8058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دخترها</a:t>
                </a:r>
                <a:endParaRPr 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096001" y="2632893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پسرها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33922" y="2632893"/>
                <a:ext cx="8328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زن ها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895722" y="1732890"/>
                <a:ext cx="838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%57.5 </a:t>
                </a:r>
                <a:endParaRPr lang="en-US" sz="16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78342" y="2018770"/>
                <a:ext cx="16740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solidFill>
                      <a:srgbClr val="FF0000"/>
                    </a:solidFill>
                  </a:rPr>
                  <a:t>درصد مردان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181444" y="4272771"/>
            <a:ext cx="3392054" cy="1066800"/>
            <a:chOff x="189346" y="3276600"/>
            <a:chExt cx="3392054" cy="1066800"/>
          </a:xfrm>
        </p:grpSpPr>
        <p:grpSp>
          <p:nvGrpSpPr>
            <p:cNvPr id="51" name="Group 50"/>
            <p:cNvGrpSpPr/>
            <p:nvPr/>
          </p:nvGrpSpPr>
          <p:grpSpPr>
            <a:xfrm>
              <a:off x="1090179" y="3276600"/>
              <a:ext cx="1066800" cy="1066800"/>
              <a:chOff x="1066800" y="1509989"/>
              <a:chExt cx="1066800" cy="10668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1600200" y="1509989"/>
                <a:ext cx="0" cy="10668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066800" y="1981200"/>
                <a:ext cx="10668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1027545" y="3276600"/>
              <a:ext cx="801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42.5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027545" y="3810000"/>
              <a:ext cx="596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100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44073" y="3276600"/>
              <a:ext cx="512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68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79112" y="3352800"/>
              <a:ext cx="787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مردان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9346" y="3886200"/>
              <a:ext cx="748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کل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00200" y="3810000"/>
              <a:ext cx="6902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160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743200" y="38100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کل افراد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62" name="Straight Arrow Connector 61"/>
            <p:cNvCxnSpPr>
              <a:endCxn id="59" idx="3"/>
            </p:cNvCxnSpPr>
            <p:nvPr/>
          </p:nvCxnSpPr>
          <p:spPr>
            <a:xfrm flipH="1">
              <a:off x="2290474" y="3994666"/>
              <a:ext cx="30032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3902547" y="4190958"/>
            <a:ext cx="2292869" cy="1086424"/>
            <a:chOff x="4114352" y="4190958"/>
            <a:chExt cx="2292869" cy="1086424"/>
          </a:xfrm>
        </p:grpSpPr>
        <p:grpSp>
          <p:nvGrpSpPr>
            <p:cNvPr id="64" name="Group 63"/>
            <p:cNvGrpSpPr/>
            <p:nvPr/>
          </p:nvGrpSpPr>
          <p:grpSpPr>
            <a:xfrm>
              <a:off x="5171857" y="4210582"/>
              <a:ext cx="1066800" cy="1066800"/>
              <a:chOff x="1066800" y="1509989"/>
              <a:chExt cx="1066800" cy="1066800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1600200" y="1509989"/>
                <a:ext cx="0" cy="10668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066800" y="1981200"/>
                <a:ext cx="10668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5257800" y="4222438"/>
              <a:ext cx="39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257800" y="4736068"/>
              <a:ext cx="3907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744960" y="4190958"/>
              <a:ext cx="5761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160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87842" y="4743982"/>
              <a:ext cx="619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rgbClr val="FF0000"/>
                  </a:solidFill>
                </a:rPr>
                <a:t>240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204177" y="4222438"/>
              <a:ext cx="8773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تماشاچی </a:t>
              </a:r>
              <a:endParaRPr lang="fa-IR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  <a:p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114352" y="4806171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کل صندلی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6480210" y="4806171"/>
            <a:ext cx="2431979" cy="369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endParaRPr lang="en-US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38365" y="4714041"/>
            <a:ext cx="28834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این سینما </a:t>
            </a:r>
            <a:r>
              <a:rPr lang="fa-IR" sz="2000" u="sng" dirty="0">
                <a:solidFill>
                  <a:srgbClr val="FF0000"/>
                </a:solidFill>
              </a:rPr>
              <a:t>240</a:t>
            </a:r>
            <a:r>
              <a:rPr lang="fa-IR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صندلی دارد</a:t>
            </a:r>
            <a:endParaRPr lang="en-US" sz="20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6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48497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5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854302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حاصل عبارت های زیر را به دست آورید.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90054" y="776278"/>
            <a:ext cx="5324764" cy="1133772"/>
            <a:chOff x="9236" y="1075471"/>
            <a:chExt cx="5324764" cy="1133772"/>
          </a:xfrm>
        </p:grpSpPr>
        <p:grpSp>
          <p:nvGrpSpPr>
            <p:cNvPr id="13" name="Group 12"/>
            <p:cNvGrpSpPr/>
            <p:nvPr/>
          </p:nvGrpSpPr>
          <p:grpSpPr>
            <a:xfrm>
              <a:off x="9236" y="1075471"/>
              <a:ext cx="5181600" cy="1133772"/>
              <a:chOff x="0" y="629169"/>
              <a:chExt cx="5181600" cy="113377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0" y="831149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2000" dirty="0" smtClean="0">
                    <a:solidFill>
                      <a:srgbClr val="7030A0"/>
                    </a:solidFill>
                  </a:rPr>
                  <a:t>-الف </a:t>
                </a:r>
                <a:endParaRPr lang="en-US" sz="2000" dirty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609600" y="629169"/>
                <a:ext cx="4572000" cy="1133772"/>
                <a:chOff x="3581400" y="2222341"/>
                <a:chExt cx="4572000" cy="113377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3581400" y="2222341"/>
                      <a:ext cx="4572000" cy="113377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a-IR" b="0" dirty="0" smtClean="0"/>
                        <a:t>1</a:t>
                      </a:r>
                      <a14:m>
                        <m:oMath xmlns:m="http://schemas.openxmlformats.org/officeDocument/2006/math">
                          <m:f>
                            <m:fPr>
                              <m:ctrlPr>
                                <a:rPr lang="fa-IR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a-IR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a-IR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oMath>
                      </a14:m>
                      <a:r>
                        <a:rPr lang="en-US" sz="2800" dirty="0" smtClean="0"/>
                        <a:t>×</a:t>
                      </a:r>
                      <a:r>
                        <a:rPr lang="fa-IR" dirty="0" smtClean="0"/>
                        <a:t>1</a:t>
                      </a:r>
                      <a14:m>
                        <m:oMath xmlns:m="http://schemas.openxmlformats.org/officeDocument/2006/math">
                          <m:f>
                            <m:fPr>
                              <m:ctrlPr>
                                <a:rPr lang="fa-IR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a-IR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a-IR" sz="28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oMath>
                      </a14:m>
                      <a:r>
                        <a:rPr lang="fa-IR" dirty="0" smtClean="0"/>
                        <a:t>1    </a:t>
                      </a:r>
                      <a14:m>
                        <m:oMath xmlns:m="http://schemas.openxmlformats.org/officeDocument/2006/math">
                          <m:f>
                            <m:fPr>
                              <m:ctrlPr>
                                <a:rPr lang="fa-IR" sz="280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a-IR" sz="2800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a-IR" sz="2800" b="0" i="1" dirty="0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oMath>
                      </a14:m>
                      <a:r>
                        <a:rPr lang="fa-IR" sz="2800" dirty="0" smtClean="0"/>
                        <a:t> </a:t>
                      </a:r>
                      <a:r>
                        <a:rPr lang="en-US" sz="2800" dirty="0" smtClean="0"/>
                        <a:t>×</a:t>
                      </a:r>
                      <a:r>
                        <a:rPr lang="fa-IR" sz="2800" dirty="0" smtClean="0"/>
                        <a:t>  </a:t>
                      </a:r>
                      <a:r>
                        <a:rPr lang="fa-IR" sz="2800" dirty="0"/>
                        <a:t>. . </a:t>
                      </a:r>
                      <a:r>
                        <a:rPr lang="fa-IR" sz="2000" dirty="0" smtClean="0"/>
                        <a:t>.</a:t>
                      </a:r>
                      <a:endParaRPr lang="en-US" sz="2000" dirty="0"/>
                    </a:p>
                    <a:p>
                      <a:r>
                        <a:rPr lang="fa-IR" sz="2800" dirty="0" smtClean="0"/>
                        <a:t>   </a:t>
                      </a:r>
                      <a:endParaRPr lang="en-US" sz="2800" dirty="0"/>
                    </a:p>
                  </p:txBody>
                </p:sp>
              </mc:Choice>
              <mc:Fallback xmlns="">
                <p:sp>
                  <p:nvSpPr>
                    <p:cNvPr id="8" name="TextBox 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81400" y="2222341"/>
                      <a:ext cx="4572000" cy="1133772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l="-2933" b="-1290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9" name="TextBox 8"/>
                <p:cNvSpPr txBox="1"/>
                <p:nvPr/>
              </p:nvSpPr>
              <p:spPr>
                <a:xfrm>
                  <a:off x="4343400" y="2296180"/>
                  <a:ext cx="2286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×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867400" y="2323981"/>
                  <a:ext cx="304800" cy="8002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×</a:t>
                  </a:r>
                </a:p>
                <a:p>
                  <a:endParaRPr lang="en-US" dirty="0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200848" y="1075471"/>
                  <a:ext cx="2133152" cy="7033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dirty="0" smtClean="0"/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8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r>
                    <a:rPr lang="fa-IR" sz="2800" dirty="0" smtClean="0"/>
                    <a:t> </a:t>
                  </a:r>
                  <a:r>
                    <a:rPr lang="fa-IR" sz="2400" dirty="0" smtClean="0"/>
                    <a:t>= </a:t>
                  </a:r>
                  <a:endParaRPr lang="en-US" sz="28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0848" y="1075471"/>
                  <a:ext cx="2133152" cy="70339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286" b="-86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762000" y="1809773"/>
            <a:ext cx="3810000" cy="2686027"/>
            <a:chOff x="538242" y="2133599"/>
            <a:chExt cx="3810000" cy="2686027"/>
          </a:xfrm>
        </p:grpSpPr>
        <p:grpSp>
          <p:nvGrpSpPr>
            <p:cNvPr id="27" name="Group 26"/>
            <p:cNvGrpSpPr/>
            <p:nvPr/>
          </p:nvGrpSpPr>
          <p:grpSpPr>
            <a:xfrm>
              <a:off x="538242" y="2388319"/>
              <a:ext cx="3810000" cy="2431307"/>
              <a:chOff x="136236" y="2057399"/>
              <a:chExt cx="3810000" cy="243130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36236" y="2057399"/>
                    <a:ext cx="3810000" cy="24313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:r>
                      <a: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×</a:t>
                    </a:r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fa-IR" sz="280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a14:m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:r>
                      <a: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×</a:t>
                    </a:r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fa-IR" sz="280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:r>
                      <a: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×</a:t>
                    </a:r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...</a:t>
                    </a:r>
                    <a:r>
                      <a: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×</a:t>
                    </a:r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fa-IR" sz="280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101</m:t>
                            </m:r>
                          </m:num>
                          <m:den>
                            <m:r>
                              <a:rPr lang="fa-IR" sz="28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oMath>
                    </a14:m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</a:t>
                    </a:r>
                    <a:r>
                      <a:rPr lang="fa-IR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=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fa-IR" sz="28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a-IR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101</m:t>
                            </m:r>
                          </m:num>
                          <m:den>
                            <m:r>
                              <a:rPr lang="fa-IR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a14:m>
                    <a:endParaRPr lang="en-US" sz="2800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  <a:p>
                    <a:endParaRPr lang="en-US" sz="2800" dirty="0"/>
                  </a:p>
                  <a:p>
                    <a:endParaRPr lang="en-US" sz="2800" dirty="0"/>
                  </a:p>
                  <a:p>
                    <a:endParaRPr lang="en-US" sz="2800" dirty="0"/>
                  </a:p>
                  <a:p>
                    <a:r>
                      <a:rPr lang="fa-IR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   </a:t>
                    </a:r>
                    <a:endParaRPr lang="en-US" sz="2800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236" y="2057399"/>
                    <a:ext cx="3810000" cy="2431307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l="-3360" b="-55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" name="Straight Connector 18"/>
              <p:cNvCxnSpPr/>
              <p:nvPr/>
            </p:nvCxnSpPr>
            <p:spPr>
              <a:xfrm flipH="1">
                <a:off x="1206211" y="2137104"/>
                <a:ext cx="299604" cy="15239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690996" y="2133600"/>
                <a:ext cx="299604" cy="15239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37102" y="2178110"/>
                <a:ext cx="299604" cy="15239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1206211" y="2518104"/>
                <a:ext cx="299604" cy="15239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690996" y="2518104"/>
                <a:ext cx="299604" cy="15239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1093002" y="2133600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93001" y="3124199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27266" y="2133599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608217" y="3124200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1471" y="2152793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99848" y="3505200"/>
            <a:ext cx="5286551" cy="652560"/>
            <a:chOff x="199848" y="3505200"/>
            <a:chExt cx="5286551" cy="652560"/>
          </a:xfrm>
        </p:grpSpPr>
        <p:sp>
          <p:nvSpPr>
            <p:cNvPr id="34" name="TextBox 33"/>
            <p:cNvSpPr txBox="1"/>
            <p:nvPr/>
          </p:nvSpPr>
          <p:spPr>
            <a:xfrm>
              <a:off x="199848" y="3726873"/>
              <a:ext cx="54241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200" dirty="0" smtClean="0">
                  <a:solidFill>
                    <a:srgbClr val="7030A0"/>
                  </a:solidFill>
                </a:rPr>
                <a:t>-ب</a:t>
              </a:r>
              <a:endParaRPr lang="en-US" sz="2200" dirty="0">
                <a:solidFill>
                  <a:srgbClr val="7030A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852054" y="3505200"/>
              <a:ext cx="4634345" cy="561076"/>
              <a:chOff x="852054" y="3505200"/>
              <a:chExt cx="4634345" cy="561076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852054" y="3505200"/>
                <a:ext cx="4562764" cy="561076"/>
                <a:chOff x="852054" y="3505200"/>
                <a:chExt cx="4562764" cy="561076"/>
              </a:xfrm>
            </p:grpSpPr>
            <p:grpSp>
              <p:nvGrpSpPr>
                <p:cNvPr id="37" name="Group 36"/>
                <p:cNvGrpSpPr/>
                <p:nvPr/>
              </p:nvGrpSpPr>
              <p:grpSpPr>
                <a:xfrm>
                  <a:off x="852054" y="3581400"/>
                  <a:ext cx="3496188" cy="484876"/>
                  <a:chOff x="852054" y="3581400"/>
                  <a:chExt cx="3496188" cy="484876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852054" y="3581400"/>
                        <a:ext cx="3496188" cy="48487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14:m>
                          <m:oMath xmlns:m="http://schemas.openxmlformats.org/officeDocument/2006/math">
                            <m:r>
                              <a:rPr lang="fa-IR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fa-IR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fa-IR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a-IR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a-IR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a-IR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oMath>
                        </a14:m>
                        <a:r>
                          <a:rPr lang="fa-IR" dirty="0" smtClean="0"/>
                          <a:t>)(1</a:t>
                        </a:r>
                        <a14:m>
                          <m:oMath xmlns:m="http://schemas.openxmlformats.org/officeDocument/2006/math">
                            <m:r>
                              <a:rPr lang="fa-IR" i="1" dirty="0" smtClean="0">
                                <a:latin typeface="Cambria Math"/>
                              </a:rPr>
                              <m:t>−</m:t>
                            </m:r>
                          </m:oMath>
                        </a14:m>
                        <a:r>
                          <a:rPr lang="fa-IR" dirty="0" smtClean="0"/>
                          <a:t> </a:t>
                        </a:r>
                        <a14:m>
                          <m:oMath xmlns:m="http://schemas.openxmlformats.org/officeDocument/2006/math">
                            <m:f>
                              <m:fPr>
                                <m:ctrlPr>
                                  <a:rPr lang="fa-IR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oMath>
                        </a14:m>
                        <a:r>
                          <a:rPr lang="fa-IR" dirty="0" smtClean="0"/>
                          <a:t> ) (1</a:t>
                        </a:r>
                        <a14:m>
                          <m:oMath xmlns:m="http://schemas.openxmlformats.org/officeDocument/2006/math">
                            <m:r>
                              <a:rPr lang="fa-IR" i="1" dirty="0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a-IR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oMath>
                        </a14:m>
                        <a:r>
                          <a:rPr lang="fa-IR" dirty="0" smtClean="0"/>
                          <a:t>) (1</a:t>
                        </a:r>
                        <a14:m>
                          <m:oMath xmlns:m="http://schemas.openxmlformats.org/officeDocument/2006/math">
                            <m:r>
                              <a:rPr lang="fa-IR" i="1" dirty="0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a-IR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a-IR" b="0" i="1" dirty="0" smtClean="0"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oMath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35" name="TextBox 3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52054" y="3581400"/>
                        <a:ext cx="3496188" cy="484876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 l="-524" b="-632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3429000" y="3639172"/>
                    <a:ext cx="3810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a-IR" dirty="0" smtClean="0"/>
                      <a:t>(</a:t>
                    </a:r>
                    <a:endParaRPr lang="en-US" dirty="0"/>
                  </a:p>
                </p:txBody>
              </p:sp>
            </p:grpSp>
            <p:sp>
              <p:nvSpPr>
                <p:cNvPr id="38" name="TextBox 37"/>
                <p:cNvSpPr txBox="1"/>
                <p:nvPr/>
              </p:nvSpPr>
              <p:spPr>
                <a:xfrm>
                  <a:off x="3581400" y="3657600"/>
                  <a:ext cx="5285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dirty="0" smtClean="0"/>
                    <a:t>...</a:t>
                  </a:r>
                  <a:endParaRPr lang="en-US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3733800" y="3505200"/>
                      <a:ext cx="1681018" cy="5549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a-IR" sz="1600" b="0" i="1" dirty="0" smtClean="0">
                                <a:latin typeface="Cambria Math"/>
                              </a:rPr>
                              <m:t>1</m:t>
                            </m:r>
                            <m:r>
                              <a:rPr lang="fa-IR" sz="1600" i="1" dirty="0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fa-IR" sz="16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fa-IR" sz="16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fa-IR" sz="1600" b="0" i="1" smtClean="0">
                                    <a:latin typeface="Cambria Math"/>
                                  </a:rPr>
                                  <m:t>100</m:t>
                                </m:r>
                              </m:den>
                            </m:f>
                          </m:oMath>
                        </m:oMathPara>
                      </a14:m>
                      <a:endParaRPr lang="en-US" sz="1600" dirty="0"/>
                    </a:p>
                  </p:txBody>
                </p:sp>
              </mc:Choice>
              <mc:Fallback xmlns="">
                <p:sp>
                  <p:nvSpPr>
                    <p:cNvPr id="39" name="TextBox 3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33800" y="3505200"/>
                      <a:ext cx="1681018" cy="554960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1" name="TextBox 40"/>
              <p:cNvSpPr txBox="1"/>
              <p:nvPr/>
            </p:nvSpPr>
            <p:spPr>
              <a:xfrm>
                <a:off x="4976090" y="3678953"/>
                <a:ext cx="5103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= (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10633714">
                <a:off x="3749433" y="368794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(</a:t>
                </a:r>
                <a:endParaRPr lang="en-US" dirty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350520" y="4648200"/>
            <a:ext cx="6780411" cy="616515"/>
            <a:chOff x="704914" y="4648200"/>
            <a:chExt cx="6780411" cy="6165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792954" y="4648200"/>
                  <a:ext cx="6692371" cy="616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fa-IR" sz="2400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fa-IR" dirty="0" smtClean="0"/>
                    <a:t>)</a:t>
                  </a:r>
                  <a:r>
                    <a:rPr lang="fa-IR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fa-IR" dirty="0" smtClean="0"/>
                    <a:t>(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fa-IR" sz="2400" b="0" i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fa-IR" dirty="0" smtClean="0"/>
                    <a:t>)</a:t>
                  </a:r>
                  <a:r>
                    <a:rPr lang="fa-IR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fa-IR" dirty="0" smtClean="0"/>
                    <a:t>(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fa-IR" sz="2400" b="0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fa-IR" dirty="0" smtClean="0"/>
                    <a:t>)</a:t>
                  </a:r>
                  <a:r>
                    <a:rPr lang="fa-IR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fa-IR" dirty="0" smtClean="0"/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a-IR" sz="2400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fa-IR" sz="2400" dirty="0" smtClean="0"/>
                    <a:t> </a:t>
                  </a:r>
                  <a:r>
                    <a:rPr lang="fa-IR" dirty="0" smtClean="0"/>
                    <a:t>)</a:t>
                  </a:r>
                  <a:r>
                    <a:rPr lang="fa-IR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fa-IR" dirty="0" smtClean="0"/>
                    <a:t>...(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100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fa-IR" sz="2400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a-IR" sz="240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endPara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954" y="4648200"/>
                  <a:ext cx="6692371" cy="61651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9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Box 43"/>
            <p:cNvSpPr txBox="1"/>
            <p:nvPr/>
          </p:nvSpPr>
          <p:spPr>
            <a:xfrm>
              <a:off x="704914" y="4771791"/>
              <a:ext cx="4380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)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737224" y="4812268"/>
              <a:ext cx="587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(</a:t>
              </a:r>
              <a:endParaRPr lang="en-US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8818" y="5546295"/>
            <a:ext cx="5217700" cy="1184617"/>
            <a:chOff x="458818" y="5546295"/>
            <a:chExt cx="5217700" cy="1184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471053" y="5791200"/>
                  <a:ext cx="5205465" cy="6169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400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en-US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×</a:t>
                  </a:r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en-US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×</a:t>
                  </a:r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en-US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×</a:t>
                  </a:r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en-US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×</a:t>
                  </a:r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... </a:t>
                  </a:r>
                  <a:r>
                    <a:rPr lang="en-US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×</a:t>
                  </a:r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99</m:t>
                          </m:r>
                        </m:num>
                        <m:den>
                          <m:r>
                            <a:rPr lang="fa-IR" sz="24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r>
                    <a:rPr lang="fa-IR" sz="2400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fa-IR" sz="240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a-IR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a-IR" sz="24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a14:m>
                  <a:endParaRPr lang="en-US" sz="24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053" y="5791200"/>
                  <a:ext cx="5205465" cy="61696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990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Connector 48"/>
            <p:cNvCxnSpPr/>
            <p:nvPr/>
          </p:nvCxnSpPr>
          <p:spPr>
            <a:xfrm flipH="1">
              <a:off x="910648" y="5886310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1316760" y="5886310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1823015" y="5871083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458818" y="6175882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910648" y="6221127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1320110" y="6221126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1817129" y="6175881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2286000" y="5834573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2307471" y="6221125"/>
              <a:ext cx="299604" cy="15239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923411" y="5549656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21729" y="5549656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817129" y="5546295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82838" y="6404803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83389" y="6412552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313471" y="6423135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817128" y="6412552"/>
              <a:ext cx="2963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400" dirty="0" smtClean="0"/>
                <a:t>1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727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50344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6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1066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7030A0"/>
                </a:solidFill>
              </a:rPr>
              <a:t>الف – </a:t>
            </a:r>
            <a:r>
              <a:rPr lang="fa-IR" dirty="0" smtClean="0"/>
              <a:t>مجموع اعداد فرد کوچکتر از 100 چند است؟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78498" y="1797838"/>
            <a:ext cx="28834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اعداد فرد کم تر از 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650" y="-6084"/>
            <a:ext cx="3941750" cy="2402240"/>
            <a:chOff x="20650" y="-6084"/>
            <a:chExt cx="3941750" cy="2402240"/>
          </a:xfrm>
        </p:grpSpPr>
        <p:sp>
          <p:nvSpPr>
            <p:cNvPr id="9" name="TextBox 8"/>
            <p:cNvSpPr txBox="1"/>
            <p:nvPr/>
          </p:nvSpPr>
          <p:spPr>
            <a:xfrm>
              <a:off x="228600" y="1797838"/>
              <a:ext cx="3733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rgbClr val="FF0000"/>
                  </a:solidFill>
                </a:rPr>
                <a:t>25</a:t>
              </a:r>
              <a:r>
                <a:rPr lang="fa-IR" sz="2000" dirty="0" smtClean="0">
                  <a:solidFill>
                    <a:schemeClr val="accent3">
                      <a:lumMod val="75000"/>
                    </a:schemeClr>
                  </a:solidFill>
                </a:rPr>
                <a:t> = 9 + 7 + 5 + 3 + 1</a:t>
              </a:r>
              <a:endParaRPr lang="en-US" sz="2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3" name="Arc 12"/>
            <p:cNvSpPr/>
            <p:nvPr/>
          </p:nvSpPr>
          <p:spPr>
            <a:xfrm rot="8111681">
              <a:off x="20650" y="-6084"/>
              <a:ext cx="2504005" cy="2402240"/>
            </a:xfrm>
            <a:prstGeom prst="arc">
              <a:avLst>
                <a:gd name="adj1" fmla="val 16125048"/>
                <a:gd name="adj2" fmla="val 21542567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7433033">
              <a:off x="560967" y="909869"/>
              <a:ext cx="953594" cy="1492574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909127" y="3429000"/>
            <a:ext cx="288340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اعداد فرد کم تر از </a:t>
            </a:r>
            <a:r>
              <a:rPr lang="fa-I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</a:t>
            </a:r>
            <a:endParaRPr lang="fa-IR" sz="20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4180" y="5248563"/>
            <a:ext cx="305261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اعداد فرد کم تر از </a:t>
            </a:r>
            <a:r>
              <a:rPr lang="fa-IR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1000</a:t>
            </a:r>
            <a:endParaRPr lang="fa-IR" sz="20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208722" y="416913"/>
            <a:ext cx="4856923" cy="3886200"/>
            <a:chOff x="-208722" y="416913"/>
            <a:chExt cx="4856923" cy="3886200"/>
          </a:xfrm>
        </p:grpSpPr>
        <p:sp>
          <p:nvSpPr>
            <p:cNvPr id="15" name="TextBox 14"/>
            <p:cNvSpPr txBox="1"/>
            <p:nvPr/>
          </p:nvSpPr>
          <p:spPr>
            <a:xfrm>
              <a:off x="228600" y="3505200"/>
              <a:ext cx="4419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rgbClr val="FF0000"/>
                  </a:solidFill>
                </a:rPr>
                <a:t>2500</a:t>
              </a:r>
              <a:r>
                <a:rPr lang="fa-IR" sz="2000" dirty="0" smtClean="0">
                  <a:solidFill>
                    <a:schemeClr val="accent6">
                      <a:lumMod val="75000"/>
                    </a:schemeClr>
                  </a:solidFill>
                </a:rPr>
                <a:t> = 99 + 97 + 95 +...+ 5 +3 + 1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0" name="Arc 19"/>
            <p:cNvSpPr/>
            <p:nvPr/>
          </p:nvSpPr>
          <p:spPr>
            <a:xfrm rot="9437426">
              <a:off x="1136581" y="3118496"/>
              <a:ext cx="1355400" cy="784113"/>
            </a:xfrm>
            <a:prstGeom prst="arc">
              <a:avLst>
                <a:gd name="adj1" fmla="val 14294776"/>
                <a:gd name="adj2" fmla="val 314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 rot="7835467">
              <a:off x="306982" y="1468342"/>
              <a:ext cx="2590799" cy="2602468"/>
            </a:xfrm>
            <a:prstGeom prst="arc">
              <a:avLst>
                <a:gd name="adj1" fmla="val 16523877"/>
                <a:gd name="adj2" fmla="val 0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7697113">
              <a:off x="-189513" y="397704"/>
              <a:ext cx="3886200" cy="3924618"/>
            </a:xfrm>
            <a:prstGeom prst="arc">
              <a:avLst>
                <a:gd name="adj1" fmla="val 16739345"/>
                <a:gd name="adj2" fmla="val 29314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483801" y="2038347"/>
            <a:ext cx="6046401" cy="4191000"/>
            <a:chOff x="-483801" y="2038347"/>
            <a:chExt cx="6046401" cy="4191000"/>
          </a:xfrm>
        </p:grpSpPr>
        <p:sp>
          <p:nvSpPr>
            <p:cNvPr id="18" name="TextBox 17"/>
            <p:cNvSpPr txBox="1"/>
            <p:nvPr/>
          </p:nvSpPr>
          <p:spPr>
            <a:xfrm>
              <a:off x="228600" y="5334000"/>
              <a:ext cx="533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000" dirty="0" smtClean="0">
                  <a:solidFill>
                    <a:srgbClr val="FF0000"/>
                  </a:solidFill>
                </a:rPr>
                <a:t>25000</a:t>
              </a:r>
              <a:r>
                <a:rPr lang="fa-IR" sz="2000" dirty="0" smtClean="0">
                  <a:solidFill>
                    <a:schemeClr val="accent5">
                      <a:lumMod val="75000"/>
                    </a:schemeClr>
                  </a:solidFill>
                </a:rPr>
                <a:t> = 999 + 997 + 995 +...+ 5 + 3 + 1</a:t>
              </a:r>
              <a:endParaRPr lang="en-US" sz="20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3" name="Arc 22"/>
            <p:cNvSpPr/>
            <p:nvPr/>
          </p:nvSpPr>
          <p:spPr>
            <a:xfrm rot="8156510">
              <a:off x="920065" y="4108325"/>
              <a:ext cx="1478001" cy="1733836"/>
            </a:xfrm>
            <a:prstGeom prst="arc">
              <a:avLst>
                <a:gd name="adj1" fmla="val 16200000"/>
                <a:gd name="adj2" fmla="val 20867034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7828225">
              <a:off x="279219" y="2882307"/>
              <a:ext cx="2738411" cy="3346434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7889664">
              <a:off x="-281219" y="1835765"/>
              <a:ext cx="4191000" cy="4596164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33788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38032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3810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مساحت مستطیلی را پیدا کنید که طول آن دو برابر عرض آن است و محیط آن برابر 348 سانتی متر است .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52400" y="1219200"/>
            <a:ext cx="4838700" cy="870466"/>
            <a:chOff x="152400" y="1219200"/>
            <a:chExt cx="4838700" cy="870466"/>
          </a:xfrm>
        </p:grpSpPr>
        <p:sp>
          <p:nvSpPr>
            <p:cNvPr id="8" name="TextBox 7"/>
            <p:cNvSpPr txBox="1"/>
            <p:nvPr/>
          </p:nvSpPr>
          <p:spPr>
            <a:xfrm>
              <a:off x="152400" y="12192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 محیط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06764" y="12192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×</a:t>
              </a:r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(طول + عرض)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" y="16880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 348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71682" y="16880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×</a:t>
              </a:r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(طول + عرض)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552700" y="1905000"/>
              <a:ext cx="2667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911764" y="1720334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طول + عرض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76700" y="17203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174=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2418" y="2191327"/>
            <a:ext cx="2489777" cy="893618"/>
            <a:chOff x="182418" y="2191327"/>
            <a:chExt cx="2489777" cy="893618"/>
          </a:xfrm>
        </p:grpSpPr>
        <p:sp>
          <p:nvSpPr>
            <p:cNvPr id="16" name="TextBox 15"/>
            <p:cNvSpPr txBox="1"/>
            <p:nvPr/>
          </p:nvSpPr>
          <p:spPr>
            <a:xfrm>
              <a:off x="182418" y="2214418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 طول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47882" y="2191327"/>
              <a:ext cx="1724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×</a:t>
              </a:r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 عرض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2418" y="2694801"/>
              <a:ext cx="8070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 طول</a:t>
              </a:r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914400" y="2787134"/>
              <a:ext cx="152400" cy="184666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90336" y="2710934"/>
              <a:ext cx="663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و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68004" y="2715613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 عرض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86000" y="2787134"/>
              <a:ext cx="152400" cy="1846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" y="3352800"/>
            <a:ext cx="6059632" cy="1066800"/>
            <a:chOff x="76200" y="3352800"/>
            <a:chExt cx="6059632" cy="1066800"/>
          </a:xfrm>
        </p:grpSpPr>
        <p:sp>
          <p:nvSpPr>
            <p:cNvPr id="25" name="Left Brace 24"/>
            <p:cNvSpPr/>
            <p:nvPr/>
          </p:nvSpPr>
          <p:spPr>
            <a:xfrm>
              <a:off x="76200" y="3352800"/>
              <a:ext cx="279400" cy="1066800"/>
            </a:xfrm>
            <a:prstGeom prst="leftBrace">
              <a:avLst>
                <a:gd name="adj1" fmla="val 0"/>
                <a:gd name="adj2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8331" y="4011874"/>
              <a:ext cx="628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2=</a:t>
              </a:r>
              <a:endParaRPr lang="en-US" dirty="0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85931" y="3435501"/>
              <a:ext cx="5549901" cy="853327"/>
              <a:chOff x="318654" y="3312558"/>
              <a:chExt cx="5549901" cy="85332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318654" y="3981219"/>
                <a:ext cx="152400" cy="184666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18654" y="3431308"/>
                <a:ext cx="152400" cy="184666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54890" y="3312558"/>
                <a:ext cx="2620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2000" dirty="0" smtClean="0"/>
                  <a:t>+</a:t>
                </a:r>
                <a:endParaRPr lang="en-US" sz="20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62000" y="3431308"/>
                <a:ext cx="152400" cy="18466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983673" y="3326368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/>
                  <a:t>174=</a:t>
                </a: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914400" y="3962277"/>
                <a:ext cx="152400" cy="18466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>
                <a:off x="1828800" y="3839119"/>
                <a:ext cx="26670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43" name="Group 42"/>
              <p:cNvGrpSpPr/>
              <p:nvPr/>
            </p:nvGrpSpPr>
            <p:grpSpPr>
              <a:xfrm>
                <a:off x="2291773" y="3669889"/>
                <a:ext cx="3576782" cy="423139"/>
                <a:chOff x="2239818" y="3495645"/>
                <a:chExt cx="3576782" cy="423139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2239818" y="3511034"/>
                  <a:ext cx="62836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514600" y="3603367"/>
                  <a:ext cx="152400" cy="184666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2682009" y="3495645"/>
                  <a:ext cx="26208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sz="2000" dirty="0" smtClean="0"/>
                    <a:t>+</a:t>
                  </a:r>
                  <a:endParaRPr lang="en-US" sz="2000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964873" y="3603367"/>
                  <a:ext cx="152400" cy="184666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3117273" y="3508786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dirty="0" smtClean="0"/>
                    <a:t>174=</a:t>
                  </a:r>
                  <a:endParaRPr lang="en-US" dirty="0"/>
                </a:p>
              </p:txBody>
            </p:sp>
            <p:sp>
              <p:nvSpPr>
                <p:cNvPr id="40" name="Right Arrow 39"/>
                <p:cNvSpPr/>
                <p:nvPr/>
              </p:nvSpPr>
              <p:spPr>
                <a:xfrm>
                  <a:off x="4076700" y="3681783"/>
                  <a:ext cx="221673" cy="65809"/>
                </a:xfrm>
                <a:prstGeom prst="rightArrow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495800" y="3615974"/>
                  <a:ext cx="152400" cy="184666"/>
                </a:xfrm>
                <a:prstGeom prst="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4673600" y="3549452"/>
                  <a:ext cx="1143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a-IR" dirty="0" smtClean="0"/>
                    <a:t>58 =</a:t>
                  </a:r>
                  <a:endParaRPr lang="en-US" dirty="0"/>
                </a:p>
              </p:txBody>
            </p:sp>
          </p:grpSp>
        </p:grpSp>
      </p:grpSp>
      <p:grpSp>
        <p:nvGrpSpPr>
          <p:cNvPr id="58" name="Group 57"/>
          <p:cNvGrpSpPr/>
          <p:nvPr/>
        </p:nvGrpSpPr>
        <p:grpSpPr>
          <a:xfrm>
            <a:off x="279400" y="4853679"/>
            <a:ext cx="3350492" cy="379978"/>
            <a:chOff x="184727" y="4507468"/>
            <a:chExt cx="3350492" cy="379978"/>
          </a:xfrm>
        </p:grpSpPr>
        <p:sp>
          <p:nvSpPr>
            <p:cNvPr id="44" name="Oval 43"/>
            <p:cNvSpPr/>
            <p:nvPr/>
          </p:nvSpPr>
          <p:spPr>
            <a:xfrm>
              <a:off x="184727" y="4572000"/>
              <a:ext cx="152400" cy="184666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1930" y="4507468"/>
              <a:ext cx="628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2 =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95482" y="4599801"/>
              <a:ext cx="152400" cy="1846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1139680" y="4693544"/>
              <a:ext cx="2667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522268" y="4601211"/>
              <a:ext cx="152400" cy="184666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11469" y="4508878"/>
              <a:ext cx="285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59264" y="4518114"/>
              <a:ext cx="1575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2</a:t>
              </a: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× </a:t>
              </a:r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166=58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832139" y="5667936"/>
            <a:ext cx="4713867" cy="564723"/>
            <a:chOff x="247215" y="5426364"/>
            <a:chExt cx="4713867" cy="564723"/>
          </a:xfrm>
        </p:grpSpPr>
        <p:sp>
          <p:nvSpPr>
            <p:cNvPr id="51" name="TextBox 50"/>
            <p:cNvSpPr txBox="1"/>
            <p:nvPr/>
          </p:nvSpPr>
          <p:spPr>
            <a:xfrm>
              <a:off x="247215" y="5426364"/>
              <a:ext cx="17922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b="1" dirty="0" smtClean="0"/>
                <a:t>= مساحت</a:t>
              </a:r>
              <a:endParaRPr lang="en-US" sz="2800" b="1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1701800" y="5595641"/>
              <a:ext cx="152400" cy="184666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215573" y="5595641"/>
              <a:ext cx="152400" cy="1846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98073" y="5503308"/>
              <a:ext cx="317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×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438400" y="552942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/>
                <a:t>=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18955" y="5529422"/>
              <a:ext cx="2242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58 </a:t>
              </a:r>
              <a:r>
                <a:rPr lang="en-US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×</a:t>
              </a:r>
              <a:r>
                <a:rPr lang="fa-IR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fa-IR" sz="2400" dirty="0" smtClean="0">
                  <a:solidFill>
                    <a:srgbClr val="FF0000"/>
                  </a:solidFill>
                </a:rPr>
                <a:t>2728</a:t>
              </a:r>
              <a:r>
                <a:rPr lang="fa-IR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=116</a:t>
              </a:r>
              <a:endPara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58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متوسطه/راهبرد های حل مساله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432955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sz="1600" dirty="0" smtClean="0">
                <a:solidFill>
                  <a:schemeClr val="accent6">
                    <a:lumMod val="75000"/>
                  </a:schemeClr>
                </a:solidFill>
              </a:rPr>
              <a:t>سوال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 8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813955"/>
            <a:ext cx="9067800" cy="87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dirty="0" smtClean="0"/>
              <a:t>در یک مثلث قائم الزاویه ، یکی از زوایای حاده 5 برابر زاویه حاده دیگر است . هر یک از زاویه های حاده چند درجه است ؟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8745" y="1714500"/>
            <a:ext cx="304800" cy="381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3545" y="173078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=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68845" y="1735404"/>
            <a:ext cx="381000" cy="36471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68745" y="3247736"/>
            <a:ext cx="5817755" cy="410354"/>
            <a:chOff x="468745" y="3247736"/>
            <a:chExt cx="5817755" cy="410354"/>
          </a:xfrm>
        </p:grpSpPr>
        <p:sp>
          <p:nvSpPr>
            <p:cNvPr id="11" name="Oval 10"/>
            <p:cNvSpPr/>
            <p:nvPr/>
          </p:nvSpPr>
          <p:spPr>
            <a:xfrm>
              <a:off x="468745" y="3247736"/>
              <a:ext cx="304800" cy="3810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3545" y="3261713"/>
              <a:ext cx="5449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+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078345" y="3247736"/>
              <a:ext cx="381000" cy="36471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24000" y="3261713"/>
              <a:ext cx="762000" cy="379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90 =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152650" y="3446379"/>
              <a:ext cx="2667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14600" y="327228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5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788227" y="3247736"/>
              <a:ext cx="381000" cy="36471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11944" y="3267000"/>
              <a:ext cx="5449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+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543298" y="3267000"/>
              <a:ext cx="381000" cy="36471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1952" y="3278183"/>
              <a:ext cx="762000" cy="379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90 =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4590602" y="3468136"/>
              <a:ext cx="2667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Rounded Rectangle 21"/>
            <p:cNvSpPr/>
            <p:nvPr/>
          </p:nvSpPr>
          <p:spPr>
            <a:xfrm>
              <a:off x="4953000" y="3271618"/>
              <a:ext cx="381000" cy="364714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43500" y="326930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a-IR" dirty="0" smtClean="0">
                  <a:solidFill>
                    <a:srgbClr val="FF0000"/>
                  </a:solidFill>
                </a:rPr>
                <a:t>15=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68745" y="4939146"/>
            <a:ext cx="3184815" cy="699654"/>
            <a:chOff x="468745" y="4939146"/>
            <a:chExt cx="3184815" cy="699654"/>
          </a:xfrm>
        </p:grpSpPr>
        <p:grpSp>
          <p:nvGrpSpPr>
            <p:cNvPr id="27" name="Group 26"/>
            <p:cNvGrpSpPr/>
            <p:nvPr/>
          </p:nvGrpSpPr>
          <p:grpSpPr>
            <a:xfrm>
              <a:off x="468745" y="4939146"/>
              <a:ext cx="1181100" cy="385618"/>
              <a:chOff x="488371" y="4250914"/>
              <a:chExt cx="1181100" cy="385618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488371" y="4250914"/>
                <a:ext cx="304800" cy="381000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93171" y="42672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5 =</a:t>
                </a:r>
                <a:endPara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1288471" y="4271818"/>
                <a:ext cx="381000" cy="364714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676400" y="4992469"/>
              <a:ext cx="1977160" cy="646331"/>
              <a:chOff x="1984792" y="4939146"/>
              <a:chExt cx="1977160" cy="646331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1984792" y="4939146"/>
                <a:ext cx="1977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15      5 =</a:t>
                </a:r>
                <a:endPara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476502" y="4939146"/>
                <a:ext cx="3809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×</a:t>
                </a:r>
              </a:p>
              <a:p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133600" y="5006538"/>
              <a:ext cx="1468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a-IR" dirty="0" smtClean="0">
                  <a:solidFill>
                    <a:srgbClr val="FF0000"/>
                  </a:solidFill>
                </a:rPr>
                <a:t>75=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11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946</Words>
  <Application>Microsoft Office PowerPoint</Application>
  <PresentationFormat>On-screen Show (4:3)</PresentationFormat>
  <Paragraphs>236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Ammar</dc:creator>
  <cp:lastModifiedBy>Ammar</cp:lastModifiedBy>
  <cp:revision>81</cp:revision>
  <dcterms:created xsi:type="dcterms:W3CDTF">2016-10-25T00:18:41Z</dcterms:created>
  <dcterms:modified xsi:type="dcterms:W3CDTF">2016-12-01T03:15:46Z</dcterms:modified>
</cp:coreProperties>
</file>