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1"/>
  </p:notesMasterIdLst>
  <p:sldIdLst>
    <p:sldId id="420" r:id="rId4"/>
    <p:sldId id="491" r:id="rId5"/>
    <p:sldId id="492" r:id="rId6"/>
    <p:sldId id="494" r:id="rId7"/>
    <p:sldId id="495" r:id="rId8"/>
    <p:sldId id="493" r:id="rId9"/>
    <p:sldId id="4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13B"/>
    <a:srgbClr val="FF99FF"/>
    <a:srgbClr val="FF66FF"/>
    <a:srgbClr val="00FFFF"/>
    <a:srgbClr val="2C3929"/>
    <a:srgbClr val="97BAFF"/>
    <a:srgbClr val="7E9D77"/>
    <a:srgbClr val="FFFF00"/>
    <a:srgbClr val="A9D18E"/>
    <a:srgbClr val="E7B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۱۰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حساب اعداد صحیح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dirty="0" smtClean="0"/>
              <a:t>ریاضی نهم                                                                 قسمت ۱۰ / حساب اعداد صحیح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 smtClean="0"/>
              <a:t>کدام یک از جملات زیر نادرست است؟</a:t>
            </a:r>
          </a:p>
          <a:p>
            <a:r>
              <a:rPr lang="fa-IR" dirty="0" smtClean="0"/>
              <a:t>می‌توان جدول روبرو را با 9 عدد صحیح مختلف پُر کرد به طوری که: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الف و ب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الف و پ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ب و پ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sz="1800" dirty="0" smtClean="0"/>
              <a:t>هیچکدام</a:t>
            </a:r>
            <a:endParaRPr lang="en-US" sz="18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352802" y="3256053"/>
            <a:ext cx="6504328" cy="2592879"/>
          </a:xfrm>
          <a:prstGeom prst="rect">
            <a:avLst/>
          </a:prstGeom>
        </p:spPr>
        <p:txBody>
          <a:bodyPr/>
          <a:lstStyle>
            <a:lvl1pPr marL="0" indent="0" algn="just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800" dirty="0" smtClean="0"/>
              <a:t>الف) مجموع اعداد هر ردیف مثبت و مجموع هر ستون منفی باشد.</a:t>
            </a:r>
          </a:p>
          <a:p>
            <a:r>
              <a:rPr lang="fa-IR" sz="1800" dirty="0" smtClean="0"/>
              <a:t>ب) مجموع اعداد هر ردیف زوج و مجموع هر ستون فرد باشد.</a:t>
            </a:r>
          </a:p>
          <a:p>
            <a:r>
              <a:rPr lang="fa-IR" sz="1800" dirty="0" smtClean="0"/>
              <a:t>پ) مجموع اعداد هر ستون، هر ردیف و هر قطر صفر باشد.</a:t>
            </a:r>
            <a:endParaRPr lang="en-US" sz="1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12362"/>
              </p:ext>
            </p:extLst>
          </p:nvPr>
        </p:nvGraphicFramePr>
        <p:xfrm>
          <a:off x="1355721" y="1470626"/>
          <a:ext cx="1666878" cy="166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626">
                  <a:extLst>
                    <a:ext uri="{9D8B030D-6E8A-4147-A177-3AD203B41FA5}">
                      <a16:colId xmlns:a16="http://schemas.microsoft.com/office/drawing/2014/main" val="1810562489"/>
                    </a:ext>
                  </a:extLst>
                </a:gridCol>
                <a:gridCol w="555626">
                  <a:extLst>
                    <a:ext uri="{9D8B030D-6E8A-4147-A177-3AD203B41FA5}">
                      <a16:colId xmlns:a16="http://schemas.microsoft.com/office/drawing/2014/main" val="4125793218"/>
                    </a:ext>
                  </a:extLst>
                </a:gridCol>
                <a:gridCol w="555626">
                  <a:extLst>
                    <a:ext uri="{9D8B030D-6E8A-4147-A177-3AD203B41FA5}">
                      <a16:colId xmlns:a16="http://schemas.microsoft.com/office/drawing/2014/main" val="3157642501"/>
                    </a:ext>
                  </a:extLst>
                </a:gridCol>
              </a:tblGrid>
              <a:tr h="555626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073" marR="16073" marT="8037" marB="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073" marR="16073" marT="8037" marB="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073" marR="16073" marT="8037" marB="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118915"/>
                  </a:ext>
                </a:extLst>
              </a:tr>
              <a:tr h="555626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073" marR="16073" marT="8037" marB="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073" marR="16073" marT="8037" marB="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073" marR="16073" marT="8037" marB="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827305"/>
                  </a:ext>
                </a:extLst>
              </a:tr>
              <a:tr h="555626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073" marR="16073" marT="8037" marB="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073" marR="16073" marT="8037" marB="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073" marR="16073" marT="8037" marB="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6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0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حاصل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</a:rPr>
                      <m:t>۱۰۰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۹۹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fa-I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۹۸</m:t>
                            </m:r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−…−</m:t>
                            </m:r>
                            <m:d>
                              <m:dPr>
                                <m:ctrlPr>
                                  <a:rPr lang="fa-I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a-IR" b="0" i="1" smtClean="0">
                                    <a:latin typeface="Cambria Math" panose="02040503050406030204" pitchFamily="18" charset="0"/>
                                  </a:rPr>
                                  <m:t>۳</m:t>
                                </m:r>
                                <m:r>
                                  <a:rPr lang="fa-I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fa-I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a-IR" b="0" i="1" smtClean="0">
                                        <a:latin typeface="Cambria Math" panose="02040503050406030204" pitchFamily="18" charset="0"/>
                                      </a:rPr>
                                      <m:t>۲</m:t>
                                    </m:r>
                                    <m:r>
                                      <a:rPr lang="fa-I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a-IR" b="0" i="1" smtClean="0">
                                        <a:latin typeface="Cambria Math" panose="02040503050406030204" pitchFamily="18" charset="0"/>
                                      </a:rPr>
                                      <m:t>۱</m:t>
                                    </m:r>
                                  </m:e>
                                </m:d>
                              </m:e>
                            </m:d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e>
                    </m:d>
                  </m:oMath>
                </a14:m>
                <a:r>
                  <a:rPr lang="fa-IR" dirty="0" smtClean="0"/>
                  <a:t>  برابر با کدام گزینه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۵۰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۵۵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۵۰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۴۵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4"/>
                <a:stretch>
                  <a:fillRect r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2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کدام یک از تساوی‌های زیر می‌تواند برقرار باشد اگر در جاهای خالی از علامت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a-IR" dirty="0" smtClean="0"/>
                  <a:t>  یا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a-IR" dirty="0" smtClean="0"/>
                  <a:t>  استفاده کنیم؟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2392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فقط الف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فقط ب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الف و ب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sz="1800" dirty="0" smtClean="0"/>
              <a:t>هیچکدام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2805342" y="3139448"/>
                <a:ext cx="6591300" cy="1303488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dirty="0" smtClean="0"/>
                  <a:t>الف)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</a:rPr>
                      <m:t>۱</m:t>
                    </m:r>
                    <m:borderBox>
                      <m:borderBox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/>
                    </m:borderBox>
                    <m:r>
                      <a:rPr lang="fa-IR" b="0" i="1" smtClean="0">
                        <a:latin typeface="Cambria Math" panose="02040503050406030204" pitchFamily="18" charset="0"/>
                      </a:rPr>
                      <m:t>۲</m:t>
                    </m:r>
                    <m:borderBox>
                      <m:borderBox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borderBoxPr>
                      <m:e/>
                    </m:borderBox>
                    <m:r>
                      <a:rPr lang="fa-IR" b="0" i="1" smtClean="0">
                        <a:latin typeface="Cambria Math" panose="02040503050406030204" pitchFamily="18" charset="0"/>
                      </a:rPr>
                      <m:t>۳</m:t>
                    </m:r>
                    <m:borderBox>
                      <m:borderBox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borderBoxPr>
                      <m:e/>
                    </m:borderBox>
                    <m:r>
                      <a:rPr lang="fa-IR" b="0" i="1" smtClean="0">
                        <a:latin typeface="Cambria Math" panose="02040503050406030204" pitchFamily="18" charset="0"/>
                      </a:rPr>
                      <m:t>۴</m:t>
                    </m:r>
                    <m:r>
                      <a:rPr lang="fa-IR" b="0" i="0" smtClean="0">
                        <a:latin typeface="Cambria Math" panose="02040503050406030204" pitchFamily="18" charset="0"/>
                      </a:rPr>
                      <m:t>…</m:t>
                    </m:r>
                    <m:borderBox>
                      <m:borderBox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borderBoxPr>
                      <m:e/>
                    </m:borderBox>
                    <m:r>
                      <a:rPr lang="fa-IR" b="0" i="1" smtClean="0">
                        <a:latin typeface="Cambria Math" panose="02040503050406030204" pitchFamily="18" charset="0"/>
                      </a:rPr>
                      <m:t>۱۰۰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۰</m:t>
                    </m:r>
                  </m:oMath>
                </a14:m>
                <a:endParaRPr lang="fa-IR" dirty="0" smtClean="0"/>
              </a:p>
              <a:p>
                <a:r>
                  <a:rPr lang="fa-IR" dirty="0" smtClean="0"/>
                  <a:t>ب) </a:t>
                </a:r>
                <a14:m>
                  <m:oMath xmlns:m="http://schemas.openxmlformats.org/officeDocument/2006/math">
                    <m:r>
                      <a:rPr lang="fa-IR" i="1">
                        <a:latin typeface="Cambria Math" panose="02040503050406030204" pitchFamily="18" charset="0"/>
                      </a:rPr>
                      <m:t>۱</m:t>
                    </m:r>
                    <m:borderBox>
                      <m:borderBox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borderBoxPr>
                      <m:e/>
                    </m:borderBox>
                    <m:r>
                      <a:rPr lang="fa-IR" i="1">
                        <a:latin typeface="Cambria Math" panose="02040503050406030204" pitchFamily="18" charset="0"/>
                      </a:rPr>
                      <m:t>۲</m:t>
                    </m:r>
                    <m:borderBox>
                      <m:borderBox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borderBoxPr>
                      <m:e/>
                    </m:borderBox>
                    <m:r>
                      <a:rPr lang="fa-IR" i="1">
                        <a:latin typeface="Cambria Math" panose="02040503050406030204" pitchFamily="18" charset="0"/>
                      </a:rPr>
                      <m:t>۳</m:t>
                    </m:r>
                    <m:borderBox>
                      <m:borderBox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borderBoxPr>
                      <m:e/>
                    </m:borderBox>
                    <m:r>
                      <a:rPr lang="fa-IR" i="1">
                        <a:latin typeface="Cambria Math" panose="02040503050406030204" pitchFamily="18" charset="0"/>
                      </a:rPr>
                      <m:t>۴</m:t>
                    </m:r>
                    <m:r>
                      <a:rPr lang="fa-IR">
                        <a:latin typeface="Cambria Math" panose="02040503050406030204" pitchFamily="18" charset="0"/>
                      </a:rPr>
                      <m:t>…</m:t>
                    </m:r>
                    <m:borderBox>
                      <m:borderBox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borderBoxPr>
                      <m:e/>
                    </m:borderBox>
                    <m:r>
                      <a:rPr lang="fa-IR" i="1">
                        <a:latin typeface="Cambria Math" panose="02040503050406030204" pitchFamily="18" charset="0"/>
                      </a:rPr>
                      <m:t>۱۰۰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۱۰۱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342" y="3139448"/>
                <a:ext cx="6591300" cy="1303488"/>
              </a:xfrm>
              <a:prstGeom prst="rect">
                <a:avLst/>
              </a:prstGeom>
              <a:blipFill>
                <a:blip r:embed="rId3"/>
                <a:stretch>
                  <a:fillRect r="-1203" b="-16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4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smtClean="0"/>
              <a:t>جاهای خالی را طوری با اعداد طبیعی مختلف یک رقمی پُر کنید تا حاصل عبارت، بیشترین مقدار ممکن شود. </a:t>
            </a:r>
            <a:r>
              <a:rPr lang="fa-IR" dirty="0" smtClean="0"/>
              <a:t>این مقدار بدست آمده برابر با کدام گزینه است؟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۴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۱۰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۱۱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۱۴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۲۱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128327" y="3467231"/>
                <a:ext cx="10701007" cy="1303488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/>
                      </m:borderBox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rderBox>
                                <m:borderBox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rderBox>
                                <m:borderBox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7" y="3467231"/>
                <a:ext cx="10701007" cy="1303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7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حاصل عبارت </a:t>
                </a:r>
                <a14:m>
                  <m:oMath xmlns:m="http://schemas.openxmlformats.org/officeDocument/2006/math">
                    <m:r>
                      <a:rPr lang="fa-IR" i="1">
                        <a:latin typeface="Cambria Math" panose="02040503050406030204" pitchFamily="18" charset="0"/>
                      </a:rPr>
                      <m:t>۱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۰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۱۱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۱۲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۱۳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−…−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۵۰</m:t>
                    </m:r>
                  </m:oMath>
                </a14:m>
                <a:r>
                  <a:rPr lang="fa-IR" dirty="0" smtClean="0"/>
                  <a:t>  برابر با کدام گزینه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۱۳۲۰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۱۲۱۰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۱۱۳۰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۱۰۲۰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6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۱۰ / حساب اعداد صحیح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6</a:t>
            </a:fld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۱۰ - سفید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۳۴ - سفید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۳۲ - خاکستری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۱۵ - خاکستری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 smtClean="0"/>
              <a:t>تست ۶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611803" y="1740501"/>
            <a:ext cx="10701007" cy="1303488"/>
          </a:xfrm>
        </p:spPr>
        <p:txBody>
          <a:bodyPr/>
          <a:lstStyle/>
          <a:p>
            <a:r>
              <a:rPr lang="fa-IR" dirty="0" smtClean="0"/>
              <a:t>به الگوی عددی روبرو دقت کنید:</a:t>
            </a:r>
          </a:p>
          <a:p>
            <a:r>
              <a:rPr lang="fa-IR" dirty="0" smtClean="0"/>
              <a:t>عدد ۱۰۰۰ در ردیف ... و در خانهٔ ... قرار دارد.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46297" y="1162821"/>
            <a:ext cx="2207170" cy="1881168"/>
            <a:chOff x="2165133" y="3464622"/>
            <a:chExt cx="2207170" cy="1881168"/>
          </a:xfrm>
        </p:grpSpPr>
        <p:sp>
          <p:nvSpPr>
            <p:cNvPr id="12" name="Rectangle 11"/>
            <p:cNvSpPr/>
            <p:nvPr/>
          </p:nvSpPr>
          <p:spPr>
            <a:xfrm>
              <a:off x="3048001" y="3464622"/>
              <a:ext cx="441434" cy="44143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</a:rPr>
                <a:t>۱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1" y="3906056"/>
              <a:ext cx="441434" cy="4414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</a:rPr>
                <a:t>۳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567" y="3906056"/>
              <a:ext cx="441434" cy="44143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</a:rPr>
                <a:t>۲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89435" y="3906056"/>
              <a:ext cx="441434" cy="44143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</a:rPr>
                <a:t>۴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06567" y="4347490"/>
              <a:ext cx="441434" cy="4414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</a:rPr>
                <a:t>۶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65133" y="4347490"/>
              <a:ext cx="441434" cy="44143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</a:rPr>
                <a:t>۵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48001" y="4347490"/>
              <a:ext cx="441434" cy="44143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</a:rPr>
                <a:t>۷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0869" y="4347490"/>
              <a:ext cx="441434" cy="44143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</a:rPr>
                <a:t>۹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89435" y="4347490"/>
              <a:ext cx="441434" cy="4414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</a:rPr>
                <a:t>۸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268718" y="4949550"/>
              <a:ext cx="91440" cy="396240"/>
              <a:chOff x="3406140" y="4899660"/>
              <a:chExt cx="91440" cy="39624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406140" y="489966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406140" y="505206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406140" y="520446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88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4345</TotalTime>
  <Words>376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IRANSans</vt:lpstr>
      <vt:lpstr>IRANYekan Black</vt:lpstr>
      <vt:lpstr>IRANYekan ExtraBold</vt:lpstr>
      <vt:lpstr>IRANYekan Light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239</cp:revision>
  <dcterms:created xsi:type="dcterms:W3CDTF">2023-04-12T10:55:12Z</dcterms:created>
  <dcterms:modified xsi:type="dcterms:W3CDTF">2023-11-14T15:36:17Z</dcterms:modified>
</cp:coreProperties>
</file>