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0" r:id="rId1"/>
  </p:sldMasterIdLst>
  <p:notesMasterIdLst>
    <p:notesMasterId r:id="rId20"/>
  </p:notesMasterIdLst>
  <p:handoutMasterIdLst>
    <p:handoutMasterId r:id="rId21"/>
  </p:handoutMasterIdLst>
  <p:sldIdLst>
    <p:sldId id="348" r:id="rId2"/>
    <p:sldId id="347" r:id="rId3"/>
    <p:sldId id="282" r:id="rId4"/>
    <p:sldId id="381" r:id="rId5"/>
    <p:sldId id="387" r:id="rId6"/>
    <p:sldId id="383" r:id="rId7"/>
    <p:sldId id="388" r:id="rId8"/>
    <p:sldId id="382" r:id="rId9"/>
    <p:sldId id="385" r:id="rId10"/>
    <p:sldId id="386" r:id="rId11"/>
    <p:sldId id="281" r:id="rId12"/>
    <p:sldId id="293" r:id="rId13"/>
    <p:sldId id="376" r:id="rId14"/>
    <p:sldId id="378" r:id="rId15"/>
    <p:sldId id="379" r:id="rId16"/>
    <p:sldId id="380" r:id="rId17"/>
    <p:sldId id="374" r:id="rId18"/>
    <p:sldId id="277" r:id="rId19"/>
  </p:sldIdLst>
  <p:sldSz cx="9144000" cy="6858000" type="screen4x3"/>
  <p:notesSz cx="6858000" cy="9144000"/>
  <p:embeddedFontLst>
    <p:embeddedFont>
      <p:font typeface="B Nazanin" pitchFamily="2" charset="-78"/>
      <p:regular r:id="rId22"/>
      <p:bold r:id="rId23"/>
    </p:embeddedFont>
    <p:embeddedFont>
      <p:font typeface="110_Besmellah"/>
      <p:regular r:id="rId24"/>
    </p:embeddedFont>
    <p:embeddedFont>
      <p:font typeface="B Jadid" pitchFamily="2" charset="-78"/>
      <p:bold r:id="rId25"/>
    </p:embeddedFont>
    <p:embeddedFont>
      <p:font typeface="Calibri" pitchFamily="34" charset="0"/>
      <p:regular r:id="rId26"/>
      <p:bold r:id="rId27"/>
      <p:italic r:id="rId28"/>
      <p:boldItalic r:id="rId29"/>
    </p:embeddedFont>
    <p:embeddedFont>
      <p:font typeface="B Zar" pitchFamily="2" charset="-78"/>
      <p:regular r:id="rId30"/>
      <p:bold r:id="rId31"/>
    </p:embeddedFont>
    <p:embeddedFont>
      <p:font typeface="_MRT_Win2Farsi_1" charset="0"/>
      <p:regular r:id="rId32"/>
    </p:embeddedFont>
    <p:embeddedFont>
      <p:font typeface="B Mitra" pitchFamily="2" charset="-78"/>
      <p:regular r:id="rId33"/>
      <p:bold r:id="rId34"/>
    </p:embeddedFont>
    <p:embeddedFont>
      <p:font typeface="B Homa" pitchFamily="2" charset="-78"/>
      <p:regular r:id="rId35"/>
    </p:embeddedFont>
    <p:embeddedFont>
      <p:font typeface="B Titr" pitchFamily="2" charset="-78"/>
      <p:bold r:id="rId36"/>
    </p:embeddedFont>
    <p:embeddedFont>
      <p:font typeface="Georgia" pitchFamily="18"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48"/>
            <p14:sldId id="347"/>
          </p14:sldIdLst>
        </p14:section>
        <p14:section name="Overview and Objectives" id="{ABA716BF-3A5C-4ADB-94C9-CFEF84EBA240}">
          <p14:sldIdLst>
            <p14:sldId id="282"/>
            <p14:sldId id="381"/>
            <p14:sldId id="387"/>
            <p14:sldId id="383"/>
            <p14:sldId id="388"/>
            <p14:sldId id="382"/>
            <p14:sldId id="385"/>
            <p14:sldId id="386"/>
            <p14:sldId id="281"/>
            <p14:sldId id="293"/>
            <p14:sldId id="376"/>
            <p14:sldId id="378"/>
            <p14:sldId id="379"/>
            <p14:sldId id="380"/>
            <p14:sldId id="374"/>
          </p14:sldIdLst>
        </p14:section>
        <p14:section name="Conclusion and Summary" id="{790CEF5B-569A-4C2F-BED5-750B08C0E5AD}">
          <p14:sldIdLst>
            <p14:sldId id="277"/>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2BE7"/>
    <a:srgbClr val="5D84FF"/>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4" autoAdjust="0"/>
    <p:restoredTop sz="84014" autoAdjust="0"/>
  </p:normalViewPr>
  <p:slideViewPr>
    <p:cSldViewPr>
      <p:cViewPr varScale="1">
        <p:scale>
          <a:sx n="74" d="100"/>
          <a:sy n="74" d="100"/>
        </p:scale>
        <p:origin x="-1350" y="-9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F8FFC-E282-47D7-B129-012CDB306B0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pPr rtl="1"/>
          <a:endParaRPr lang="fa-IR"/>
        </a:p>
      </dgm:t>
    </dgm:pt>
    <dgm:pt modelId="{060F8B92-7203-48C5-AC40-22DC773B0AAC}">
      <dgm:prSet phldrT="[Text]"/>
      <dgm:spPr/>
      <dgm:t>
        <a:bodyPr/>
        <a:lstStyle/>
        <a:p>
          <a:pPr rtl="1"/>
          <a:r>
            <a:rPr lang="en-US" dirty="0" smtClean="0"/>
            <a:t>boss</a:t>
          </a:r>
          <a:endParaRPr lang="fa-IR" dirty="0"/>
        </a:p>
      </dgm:t>
    </dgm:pt>
    <dgm:pt modelId="{17E35163-BFF2-402D-A1D0-87AD187065CA}" type="parTrans" cxnId="{5C9E9ADC-CA7D-4652-89C7-B5E16B9CCED8}">
      <dgm:prSet/>
      <dgm:spPr/>
      <dgm:t>
        <a:bodyPr/>
        <a:lstStyle/>
        <a:p>
          <a:pPr rtl="1"/>
          <a:endParaRPr lang="fa-IR"/>
        </a:p>
      </dgm:t>
    </dgm:pt>
    <dgm:pt modelId="{C6C10949-788B-4073-8BCF-2BA9F28CD198}" type="sibTrans" cxnId="{5C9E9ADC-CA7D-4652-89C7-B5E16B9CCED8}">
      <dgm:prSet/>
      <dgm:spPr/>
      <dgm:t>
        <a:bodyPr/>
        <a:lstStyle/>
        <a:p>
          <a:pPr rtl="1"/>
          <a:endParaRPr lang="fa-IR"/>
        </a:p>
      </dgm:t>
    </dgm:pt>
    <dgm:pt modelId="{E1695D1F-791A-4B3E-B786-914CA8E9A613}">
      <dgm:prSet phldrT="[Text]"/>
      <dgm:spPr/>
      <dgm:t>
        <a:bodyPr/>
        <a:lstStyle/>
        <a:p>
          <a:pPr rtl="1"/>
          <a:r>
            <a:rPr lang="en-US" dirty="0" smtClean="0"/>
            <a:t>worker1</a:t>
          </a:r>
          <a:endParaRPr lang="fa-IR" dirty="0"/>
        </a:p>
      </dgm:t>
    </dgm:pt>
    <dgm:pt modelId="{AD410CFF-9552-455B-A067-B649457809CA}" type="parTrans" cxnId="{AC591430-1FB9-41DA-8C13-2240B76C6387}">
      <dgm:prSet/>
      <dgm:spPr/>
      <dgm:t>
        <a:bodyPr/>
        <a:lstStyle/>
        <a:p>
          <a:pPr rtl="1"/>
          <a:endParaRPr lang="fa-IR"/>
        </a:p>
      </dgm:t>
    </dgm:pt>
    <dgm:pt modelId="{FED06626-A593-456E-AF29-4565F2B0606B}" type="sibTrans" cxnId="{AC591430-1FB9-41DA-8C13-2240B76C6387}">
      <dgm:prSet/>
      <dgm:spPr/>
      <dgm:t>
        <a:bodyPr/>
        <a:lstStyle/>
        <a:p>
          <a:pPr rtl="1"/>
          <a:endParaRPr lang="fa-IR"/>
        </a:p>
      </dgm:t>
    </dgm:pt>
    <dgm:pt modelId="{4A58D5EA-BAFF-44C8-A42E-10C3FFAAB0BE}">
      <dgm:prSet phldrT="[Text]"/>
      <dgm:spPr/>
      <dgm:t>
        <a:bodyPr/>
        <a:lstStyle/>
        <a:p>
          <a:pPr rtl="1"/>
          <a:r>
            <a:rPr lang="en-US" dirty="0" smtClean="0"/>
            <a:t>worker4</a:t>
          </a:r>
          <a:endParaRPr lang="fa-IR" dirty="0"/>
        </a:p>
      </dgm:t>
    </dgm:pt>
    <dgm:pt modelId="{B1A1FDA4-2737-4729-BF3E-16E7A5B840CF}" type="parTrans" cxnId="{02577D23-695D-49D9-A45F-B873205A651A}">
      <dgm:prSet/>
      <dgm:spPr/>
      <dgm:t>
        <a:bodyPr/>
        <a:lstStyle/>
        <a:p>
          <a:pPr rtl="1"/>
          <a:endParaRPr lang="fa-IR"/>
        </a:p>
      </dgm:t>
    </dgm:pt>
    <dgm:pt modelId="{3A413A57-4921-40BB-8CA5-DE41DD8AE387}" type="sibTrans" cxnId="{02577D23-695D-49D9-A45F-B873205A651A}">
      <dgm:prSet/>
      <dgm:spPr/>
      <dgm:t>
        <a:bodyPr/>
        <a:lstStyle/>
        <a:p>
          <a:pPr rtl="1"/>
          <a:endParaRPr lang="fa-IR"/>
        </a:p>
      </dgm:t>
    </dgm:pt>
    <dgm:pt modelId="{38BEA793-F2B2-4337-823B-9FB52FA76FBD}">
      <dgm:prSet phldrT="[Text]"/>
      <dgm:spPr/>
      <dgm:t>
        <a:bodyPr/>
        <a:lstStyle/>
        <a:p>
          <a:pPr rtl="1"/>
          <a:r>
            <a:rPr lang="en-US" dirty="0" smtClean="0"/>
            <a:t>worker5</a:t>
          </a:r>
          <a:endParaRPr lang="fa-IR" dirty="0"/>
        </a:p>
      </dgm:t>
    </dgm:pt>
    <dgm:pt modelId="{68298A45-CF4D-4006-8A63-C5D49C3FCA08}" type="parTrans" cxnId="{C863ED6A-848B-4B92-9ED4-8490AED2617B}">
      <dgm:prSet/>
      <dgm:spPr/>
      <dgm:t>
        <a:bodyPr/>
        <a:lstStyle/>
        <a:p>
          <a:pPr rtl="1"/>
          <a:endParaRPr lang="fa-IR"/>
        </a:p>
      </dgm:t>
    </dgm:pt>
    <dgm:pt modelId="{58C23936-7CAE-4B8F-B52E-95DEBA3F59D8}" type="sibTrans" cxnId="{C863ED6A-848B-4B92-9ED4-8490AED2617B}">
      <dgm:prSet/>
      <dgm:spPr/>
      <dgm:t>
        <a:bodyPr/>
        <a:lstStyle/>
        <a:p>
          <a:pPr rtl="1"/>
          <a:endParaRPr lang="fa-IR"/>
        </a:p>
      </dgm:t>
    </dgm:pt>
    <dgm:pt modelId="{D18917D1-3372-4183-A372-331F49440AAC}">
      <dgm:prSet phldrT="[Text]"/>
      <dgm:spPr/>
      <dgm:t>
        <a:bodyPr/>
        <a:lstStyle/>
        <a:p>
          <a:pPr rtl="1"/>
          <a:r>
            <a:rPr lang="en-US" dirty="0" smtClean="0"/>
            <a:t>worker2</a:t>
          </a:r>
          <a:endParaRPr lang="fa-IR" dirty="0"/>
        </a:p>
      </dgm:t>
    </dgm:pt>
    <dgm:pt modelId="{C882EE9B-74EB-4190-9ABF-82F1C5B3BB52}" type="parTrans" cxnId="{83CBD563-0C3F-4E0A-B926-5594A77850F7}">
      <dgm:prSet/>
      <dgm:spPr/>
      <dgm:t>
        <a:bodyPr/>
        <a:lstStyle/>
        <a:p>
          <a:pPr rtl="1"/>
          <a:endParaRPr lang="fa-IR"/>
        </a:p>
      </dgm:t>
    </dgm:pt>
    <dgm:pt modelId="{0BD05925-E37B-4033-A366-902C904C4B12}" type="sibTrans" cxnId="{83CBD563-0C3F-4E0A-B926-5594A77850F7}">
      <dgm:prSet/>
      <dgm:spPr/>
      <dgm:t>
        <a:bodyPr/>
        <a:lstStyle/>
        <a:p>
          <a:pPr rtl="1"/>
          <a:endParaRPr lang="fa-IR"/>
        </a:p>
      </dgm:t>
    </dgm:pt>
    <dgm:pt modelId="{2C6BFA4C-8ABC-4E74-8DEE-04F1A46C4078}">
      <dgm:prSet phldrT="[Text]"/>
      <dgm:spPr/>
      <dgm:t>
        <a:bodyPr/>
        <a:lstStyle/>
        <a:p>
          <a:pPr rtl="1"/>
          <a:r>
            <a:rPr lang="en-US" dirty="0" smtClean="0"/>
            <a:t>worker3</a:t>
          </a:r>
          <a:endParaRPr lang="fa-IR" dirty="0"/>
        </a:p>
      </dgm:t>
    </dgm:pt>
    <dgm:pt modelId="{9BF01E68-78FD-44EC-89BB-C2A1DEA84BF9}" type="parTrans" cxnId="{62BF6C63-478A-4EE6-824D-50D6ABB6AAF0}">
      <dgm:prSet/>
      <dgm:spPr/>
      <dgm:t>
        <a:bodyPr/>
        <a:lstStyle/>
        <a:p>
          <a:pPr rtl="1"/>
          <a:endParaRPr lang="fa-IR"/>
        </a:p>
      </dgm:t>
    </dgm:pt>
    <dgm:pt modelId="{3B618ED0-BA82-406C-A3C9-E4D57F84296A}" type="sibTrans" cxnId="{62BF6C63-478A-4EE6-824D-50D6ABB6AAF0}">
      <dgm:prSet/>
      <dgm:spPr/>
      <dgm:t>
        <a:bodyPr/>
        <a:lstStyle/>
        <a:p>
          <a:pPr rtl="1"/>
          <a:endParaRPr lang="fa-IR"/>
        </a:p>
      </dgm:t>
    </dgm:pt>
    <dgm:pt modelId="{6018A5E4-0F4F-4873-9567-8720EC775AA4}" type="pres">
      <dgm:prSet presAssocID="{C0CF8FFC-E282-47D7-B129-012CDB306B01}" presName="mainComposite" presStyleCnt="0">
        <dgm:presLayoutVars>
          <dgm:chPref val="1"/>
          <dgm:dir/>
          <dgm:animOne val="branch"/>
          <dgm:animLvl val="lvl"/>
          <dgm:resizeHandles val="exact"/>
        </dgm:presLayoutVars>
      </dgm:prSet>
      <dgm:spPr/>
      <dgm:t>
        <a:bodyPr/>
        <a:lstStyle/>
        <a:p>
          <a:pPr rtl="1"/>
          <a:endParaRPr lang="fa-IR"/>
        </a:p>
      </dgm:t>
    </dgm:pt>
    <dgm:pt modelId="{4B0B7CBC-1FF2-4AE5-B66C-EAB78B42EBE3}" type="pres">
      <dgm:prSet presAssocID="{C0CF8FFC-E282-47D7-B129-012CDB306B01}" presName="hierFlow" presStyleCnt="0"/>
      <dgm:spPr/>
    </dgm:pt>
    <dgm:pt modelId="{16A36398-0B86-4BAD-88B5-055427A2F7D0}" type="pres">
      <dgm:prSet presAssocID="{C0CF8FFC-E282-47D7-B129-012CDB306B01}" presName="hierChild1" presStyleCnt="0">
        <dgm:presLayoutVars>
          <dgm:chPref val="1"/>
          <dgm:animOne val="branch"/>
          <dgm:animLvl val="lvl"/>
        </dgm:presLayoutVars>
      </dgm:prSet>
      <dgm:spPr/>
    </dgm:pt>
    <dgm:pt modelId="{1B97F49B-129F-4A30-B617-978F68C97F23}" type="pres">
      <dgm:prSet presAssocID="{060F8B92-7203-48C5-AC40-22DC773B0AAC}" presName="Name14" presStyleCnt="0"/>
      <dgm:spPr/>
    </dgm:pt>
    <dgm:pt modelId="{C67CCFAF-071F-46B4-9FCE-DD250076A77B}" type="pres">
      <dgm:prSet presAssocID="{060F8B92-7203-48C5-AC40-22DC773B0AAC}" presName="level1Shape" presStyleLbl="node0" presStyleIdx="0" presStyleCnt="1">
        <dgm:presLayoutVars>
          <dgm:chPref val="3"/>
        </dgm:presLayoutVars>
      </dgm:prSet>
      <dgm:spPr/>
      <dgm:t>
        <a:bodyPr/>
        <a:lstStyle/>
        <a:p>
          <a:pPr rtl="1"/>
          <a:endParaRPr lang="fa-IR"/>
        </a:p>
      </dgm:t>
    </dgm:pt>
    <dgm:pt modelId="{29D84D5B-9BD9-4468-A3D9-EAEAEE30EFE6}" type="pres">
      <dgm:prSet presAssocID="{060F8B92-7203-48C5-AC40-22DC773B0AAC}" presName="hierChild2" presStyleCnt="0"/>
      <dgm:spPr/>
    </dgm:pt>
    <dgm:pt modelId="{365790DC-A12D-404E-88D9-72E1032E771D}" type="pres">
      <dgm:prSet presAssocID="{AD410CFF-9552-455B-A067-B649457809CA}" presName="Name19" presStyleLbl="parChTrans1D2" presStyleIdx="0" presStyleCnt="3"/>
      <dgm:spPr/>
      <dgm:t>
        <a:bodyPr/>
        <a:lstStyle/>
        <a:p>
          <a:pPr rtl="1"/>
          <a:endParaRPr lang="fa-IR"/>
        </a:p>
      </dgm:t>
    </dgm:pt>
    <dgm:pt modelId="{33C941C9-9686-491E-9203-6CA69EF565DA}" type="pres">
      <dgm:prSet presAssocID="{E1695D1F-791A-4B3E-B786-914CA8E9A613}" presName="Name21" presStyleCnt="0"/>
      <dgm:spPr/>
    </dgm:pt>
    <dgm:pt modelId="{5C3E678F-466A-421C-8A7C-7D2F73A19FE9}" type="pres">
      <dgm:prSet presAssocID="{E1695D1F-791A-4B3E-B786-914CA8E9A613}" presName="level2Shape" presStyleLbl="node2" presStyleIdx="0" presStyleCnt="3"/>
      <dgm:spPr/>
      <dgm:t>
        <a:bodyPr/>
        <a:lstStyle/>
        <a:p>
          <a:pPr rtl="1"/>
          <a:endParaRPr lang="fa-IR"/>
        </a:p>
      </dgm:t>
    </dgm:pt>
    <dgm:pt modelId="{564B7376-9D1A-4E75-9456-BA75B5AEC8BB}" type="pres">
      <dgm:prSet presAssocID="{E1695D1F-791A-4B3E-B786-914CA8E9A613}" presName="hierChild3" presStyleCnt="0"/>
      <dgm:spPr/>
    </dgm:pt>
    <dgm:pt modelId="{FCEAB87D-A21D-4149-BACE-AD84D8F87221}" type="pres">
      <dgm:prSet presAssocID="{B1A1FDA4-2737-4729-BF3E-16E7A5B840CF}" presName="Name19" presStyleLbl="parChTrans1D3" presStyleIdx="0" presStyleCnt="2"/>
      <dgm:spPr/>
      <dgm:t>
        <a:bodyPr/>
        <a:lstStyle/>
        <a:p>
          <a:pPr rtl="1"/>
          <a:endParaRPr lang="fa-IR"/>
        </a:p>
      </dgm:t>
    </dgm:pt>
    <dgm:pt modelId="{7D496743-0942-4C87-A61E-007440A014F0}" type="pres">
      <dgm:prSet presAssocID="{4A58D5EA-BAFF-44C8-A42E-10C3FFAAB0BE}" presName="Name21" presStyleCnt="0"/>
      <dgm:spPr/>
    </dgm:pt>
    <dgm:pt modelId="{3814AB94-DCD6-49D6-AB05-88272C7D3BBC}" type="pres">
      <dgm:prSet presAssocID="{4A58D5EA-BAFF-44C8-A42E-10C3FFAAB0BE}" presName="level2Shape" presStyleLbl="node3" presStyleIdx="0" presStyleCnt="2"/>
      <dgm:spPr/>
      <dgm:t>
        <a:bodyPr/>
        <a:lstStyle/>
        <a:p>
          <a:pPr rtl="1"/>
          <a:endParaRPr lang="fa-IR"/>
        </a:p>
      </dgm:t>
    </dgm:pt>
    <dgm:pt modelId="{22F831BE-1EBE-420C-8AD6-A75C2890463D}" type="pres">
      <dgm:prSet presAssocID="{4A58D5EA-BAFF-44C8-A42E-10C3FFAAB0BE}" presName="hierChild3" presStyleCnt="0"/>
      <dgm:spPr/>
    </dgm:pt>
    <dgm:pt modelId="{55E5F905-C767-462E-9FB0-F9C78A83DF3E}" type="pres">
      <dgm:prSet presAssocID="{68298A45-CF4D-4006-8A63-C5D49C3FCA08}" presName="Name19" presStyleLbl="parChTrans1D3" presStyleIdx="1" presStyleCnt="2"/>
      <dgm:spPr/>
      <dgm:t>
        <a:bodyPr/>
        <a:lstStyle/>
        <a:p>
          <a:pPr rtl="1"/>
          <a:endParaRPr lang="fa-IR"/>
        </a:p>
      </dgm:t>
    </dgm:pt>
    <dgm:pt modelId="{FC5706CB-C20B-4410-9F4B-08ED5E8C3B8F}" type="pres">
      <dgm:prSet presAssocID="{38BEA793-F2B2-4337-823B-9FB52FA76FBD}" presName="Name21" presStyleCnt="0"/>
      <dgm:spPr/>
    </dgm:pt>
    <dgm:pt modelId="{35D35D03-6EB9-4EC7-A7E4-E1FC83FDB262}" type="pres">
      <dgm:prSet presAssocID="{38BEA793-F2B2-4337-823B-9FB52FA76FBD}" presName="level2Shape" presStyleLbl="node3" presStyleIdx="1" presStyleCnt="2"/>
      <dgm:spPr/>
      <dgm:t>
        <a:bodyPr/>
        <a:lstStyle/>
        <a:p>
          <a:pPr rtl="1"/>
          <a:endParaRPr lang="fa-IR"/>
        </a:p>
      </dgm:t>
    </dgm:pt>
    <dgm:pt modelId="{480DCF84-F30D-4AED-A37E-0607AE55D04E}" type="pres">
      <dgm:prSet presAssocID="{38BEA793-F2B2-4337-823B-9FB52FA76FBD}" presName="hierChild3" presStyleCnt="0"/>
      <dgm:spPr/>
    </dgm:pt>
    <dgm:pt modelId="{77E41504-FBFD-4DE4-8F8D-83CECEB6216C}" type="pres">
      <dgm:prSet presAssocID="{C882EE9B-74EB-4190-9ABF-82F1C5B3BB52}" presName="Name19" presStyleLbl="parChTrans1D2" presStyleIdx="1" presStyleCnt="3"/>
      <dgm:spPr/>
      <dgm:t>
        <a:bodyPr/>
        <a:lstStyle/>
        <a:p>
          <a:pPr rtl="1"/>
          <a:endParaRPr lang="fa-IR"/>
        </a:p>
      </dgm:t>
    </dgm:pt>
    <dgm:pt modelId="{CB07B16F-9D02-45EA-A5B5-355C58CA4147}" type="pres">
      <dgm:prSet presAssocID="{D18917D1-3372-4183-A372-331F49440AAC}" presName="Name21" presStyleCnt="0"/>
      <dgm:spPr/>
    </dgm:pt>
    <dgm:pt modelId="{C743A058-8DE2-40FA-BB3C-0E686DB86635}" type="pres">
      <dgm:prSet presAssocID="{D18917D1-3372-4183-A372-331F49440AAC}" presName="level2Shape" presStyleLbl="node2" presStyleIdx="1" presStyleCnt="3"/>
      <dgm:spPr/>
      <dgm:t>
        <a:bodyPr/>
        <a:lstStyle/>
        <a:p>
          <a:pPr rtl="1"/>
          <a:endParaRPr lang="fa-IR"/>
        </a:p>
      </dgm:t>
    </dgm:pt>
    <dgm:pt modelId="{A305883D-BDB1-468A-AA18-905B9BDE54C5}" type="pres">
      <dgm:prSet presAssocID="{D18917D1-3372-4183-A372-331F49440AAC}" presName="hierChild3" presStyleCnt="0"/>
      <dgm:spPr/>
    </dgm:pt>
    <dgm:pt modelId="{45198CD6-029D-49E4-A79F-75159B0446AD}" type="pres">
      <dgm:prSet presAssocID="{9BF01E68-78FD-44EC-89BB-C2A1DEA84BF9}" presName="Name19" presStyleLbl="parChTrans1D2" presStyleIdx="2" presStyleCnt="3"/>
      <dgm:spPr/>
      <dgm:t>
        <a:bodyPr/>
        <a:lstStyle/>
        <a:p>
          <a:pPr rtl="1"/>
          <a:endParaRPr lang="fa-IR"/>
        </a:p>
      </dgm:t>
    </dgm:pt>
    <dgm:pt modelId="{C2F46DB6-2DC7-41AE-8834-CA9C677AF962}" type="pres">
      <dgm:prSet presAssocID="{2C6BFA4C-8ABC-4E74-8DEE-04F1A46C4078}" presName="Name21" presStyleCnt="0"/>
      <dgm:spPr/>
    </dgm:pt>
    <dgm:pt modelId="{0DCA86D1-1C93-47D6-AB5A-770897514380}" type="pres">
      <dgm:prSet presAssocID="{2C6BFA4C-8ABC-4E74-8DEE-04F1A46C4078}" presName="level2Shape" presStyleLbl="node2" presStyleIdx="2" presStyleCnt="3"/>
      <dgm:spPr/>
      <dgm:t>
        <a:bodyPr/>
        <a:lstStyle/>
        <a:p>
          <a:pPr rtl="1"/>
          <a:endParaRPr lang="fa-IR"/>
        </a:p>
      </dgm:t>
    </dgm:pt>
    <dgm:pt modelId="{EE2C7385-765F-48D5-91A6-3ABC38FFF324}" type="pres">
      <dgm:prSet presAssocID="{2C6BFA4C-8ABC-4E74-8DEE-04F1A46C4078}" presName="hierChild3" presStyleCnt="0"/>
      <dgm:spPr/>
    </dgm:pt>
    <dgm:pt modelId="{6B30C362-D193-471F-9ECD-39023397F999}" type="pres">
      <dgm:prSet presAssocID="{C0CF8FFC-E282-47D7-B129-012CDB306B01}" presName="bgShapesFlow" presStyleCnt="0"/>
      <dgm:spPr/>
    </dgm:pt>
  </dgm:ptLst>
  <dgm:cxnLst>
    <dgm:cxn modelId="{AC591430-1FB9-41DA-8C13-2240B76C6387}" srcId="{060F8B92-7203-48C5-AC40-22DC773B0AAC}" destId="{E1695D1F-791A-4B3E-B786-914CA8E9A613}" srcOrd="0" destOrd="0" parTransId="{AD410CFF-9552-455B-A067-B649457809CA}" sibTransId="{FED06626-A593-456E-AF29-4565F2B0606B}"/>
    <dgm:cxn modelId="{B7FA4FE0-BF6F-4B10-93D1-5D32FC432B91}" type="presOf" srcId="{AD410CFF-9552-455B-A067-B649457809CA}" destId="{365790DC-A12D-404E-88D9-72E1032E771D}" srcOrd="0" destOrd="0" presId="urn:microsoft.com/office/officeart/2005/8/layout/hierarchy6"/>
    <dgm:cxn modelId="{83D75E99-F73E-4C2C-9D2C-CDA99A17C262}" type="presOf" srcId="{4A58D5EA-BAFF-44C8-A42E-10C3FFAAB0BE}" destId="{3814AB94-DCD6-49D6-AB05-88272C7D3BBC}" srcOrd="0" destOrd="0" presId="urn:microsoft.com/office/officeart/2005/8/layout/hierarchy6"/>
    <dgm:cxn modelId="{5C9E9ADC-CA7D-4652-89C7-B5E16B9CCED8}" srcId="{C0CF8FFC-E282-47D7-B129-012CDB306B01}" destId="{060F8B92-7203-48C5-AC40-22DC773B0AAC}" srcOrd="0" destOrd="0" parTransId="{17E35163-BFF2-402D-A1D0-87AD187065CA}" sibTransId="{C6C10949-788B-4073-8BCF-2BA9F28CD198}"/>
    <dgm:cxn modelId="{4CC4EB6D-CD09-4B8D-908A-A991CB4040F0}" type="presOf" srcId="{060F8B92-7203-48C5-AC40-22DC773B0AAC}" destId="{C67CCFAF-071F-46B4-9FCE-DD250076A77B}" srcOrd="0" destOrd="0" presId="urn:microsoft.com/office/officeart/2005/8/layout/hierarchy6"/>
    <dgm:cxn modelId="{588A4158-8C78-4BD5-A560-A8A7116BD8BD}" type="presOf" srcId="{C882EE9B-74EB-4190-9ABF-82F1C5B3BB52}" destId="{77E41504-FBFD-4DE4-8F8D-83CECEB6216C}" srcOrd="0" destOrd="0" presId="urn:microsoft.com/office/officeart/2005/8/layout/hierarchy6"/>
    <dgm:cxn modelId="{14290208-9208-48D4-9D30-5FC88801AB90}" type="presOf" srcId="{D18917D1-3372-4183-A372-331F49440AAC}" destId="{C743A058-8DE2-40FA-BB3C-0E686DB86635}" srcOrd="0" destOrd="0" presId="urn:microsoft.com/office/officeart/2005/8/layout/hierarchy6"/>
    <dgm:cxn modelId="{02577D23-695D-49D9-A45F-B873205A651A}" srcId="{E1695D1F-791A-4B3E-B786-914CA8E9A613}" destId="{4A58D5EA-BAFF-44C8-A42E-10C3FFAAB0BE}" srcOrd="0" destOrd="0" parTransId="{B1A1FDA4-2737-4729-BF3E-16E7A5B840CF}" sibTransId="{3A413A57-4921-40BB-8CA5-DE41DD8AE387}"/>
    <dgm:cxn modelId="{109FEC3D-75C2-4401-91C9-BCB1E8322029}" type="presOf" srcId="{E1695D1F-791A-4B3E-B786-914CA8E9A613}" destId="{5C3E678F-466A-421C-8A7C-7D2F73A19FE9}" srcOrd="0" destOrd="0" presId="urn:microsoft.com/office/officeart/2005/8/layout/hierarchy6"/>
    <dgm:cxn modelId="{4627F70B-A8B7-4F8A-BFD3-061CC07D8CC8}" type="presOf" srcId="{68298A45-CF4D-4006-8A63-C5D49C3FCA08}" destId="{55E5F905-C767-462E-9FB0-F9C78A83DF3E}" srcOrd="0" destOrd="0" presId="urn:microsoft.com/office/officeart/2005/8/layout/hierarchy6"/>
    <dgm:cxn modelId="{C863ED6A-848B-4B92-9ED4-8490AED2617B}" srcId="{E1695D1F-791A-4B3E-B786-914CA8E9A613}" destId="{38BEA793-F2B2-4337-823B-9FB52FA76FBD}" srcOrd="1" destOrd="0" parTransId="{68298A45-CF4D-4006-8A63-C5D49C3FCA08}" sibTransId="{58C23936-7CAE-4B8F-B52E-95DEBA3F59D8}"/>
    <dgm:cxn modelId="{41FF881A-C413-4C2E-8BB7-69EB4BD0651B}" type="presOf" srcId="{C0CF8FFC-E282-47D7-B129-012CDB306B01}" destId="{6018A5E4-0F4F-4873-9567-8720EC775AA4}" srcOrd="0" destOrd="0" presId="urn:microsoft.com/office/officeart/2005/8/layout/hierarchy6"/>
    <dgm:cxn modelId="{361AFB62-C63F-44C8-801A-ED4F825E76AA}" type="presOf" srcId="{9BF01E68-78FD-44EC-89BB-C2A1DEA84BF9}" destId="{45198CD6-029D-49E4-A79F-75159B0446AD}" srcOrd="0" destOrd="0" presId="urn:microsoft.com/office/officeart/2005/8/layout/hierarchy6"/>
    <dgm:cxn modelId="{844C17C1-88BE-4CC0-9283-3288F56F1B23}" type="presOf" srcId="{2C6BFA4C-8ABC-4E74-8DEE-04F1A46C4078}" destId="{0DCA86D1-1C93-47D6-AB5A-770897514380}" srcOrd="0" destOrd="0" presId="urn:microsoft.com/office/officeart/2005/8/layout/hierarchy6"/>
    <dgm:cxn modelId="{714D1067-FF60-44BB-AC72-291CC60D8CED}" type="presOf" srcId="{B1A1FDA4-2737-4729-BF3E-16E7A5B840CF}" destId="{FCEAB87D-A21D-4149-BACE-AD84D8F87221}" srcOrd="0" destOrd="0" presId="urn:microsoft.com/office/officeart/2005/8/layout/hierarchy6"/>
    <dgm:cxn modelId="{1870E9F1-0289-403B-8976-18D11B82BA78}" type="presOf" srcId="{38BEA793-F2B2-4337-823B-9FB52FA76FBD}" destId="{35D35D03-6EB9-4EC7-A7E4-E1FC83FDB262}" srcOrd="0" destOrd="0" presId="urn:microsoft.com/office/officeart/2005/8/layout/hierarchy6"/>
    <dgm:cxn modelId="{62BF6C63-478A-4EE6-824D-50D6ABB6AAF0}" srcId="{060F8B92-7203-48C5-AC40-22DC773B0AAC}" destId="{2C6BFA4C-8ABC-4E74-8DEE-04F1A46C4078}" srcOrd="2" destOrd="0" parTransId="{9BF01E68-78FD-44EC-89BB-C2A1DEA84BF9}" sibTransId="{3B618ED0-BA82-406C-A3C9-E4D57F84296A}"/>
    <dgm:cxn modelId="{83CBD563-0C3F-4E0A-B926-5594A77850F7}" srcId="{060F8B92-7203-48C5-AC40-22DC773B0AAC}" destId="{D18917D1-3372-4183-A372-331F49440AAC}" srcOrd="1" destOrd="0" parTransId="{C882EE9B-74EB-4190-9ABF-82F1C5B3BB52}" sibTransId="{0BD05925-E37B-4033-A366-902C904C4B12}"/>
    <dgm:cxn modelId="{E5173CF5-6CBC-4021-A509-14FADD464D99}" type="presParOf" srcId="{6018A5E4-0F4F-4873-9567-8720EC775AA4}" destId="{4B0B7CBC-1FF2-4AE5-B66C-EAB78B42EBE3}" srcOrd="0" destOrd="0" presId="urn:microsoft.com/office/officeart/2005/8/layout/hierarchy6"/>
    <dgm:cxn modelId="{50BFDCC5-7C5F-4DB0-9A83-D5D88FBEFDA7}" type="presParOf" srcId="{4B0B7CBC-1FF2-4AE5-B66C-EAB78B42EBE3}" destId="{16A36398-0B86-4BAD-88B5-055427A2F7D0}" srcOrd="0" destOrd="0" presId="urn:microsoft.com/office/officeart/2005/8/layout/hierarchy6"/>
    <dgm:cxn modelId="{23638B53-D553-4CE5-89B7-F5F0E9682548}" type="presParOf" srcId="{16A36398-0B86-4BAD-88B5-055427A2F7D0}" destId="{1B97F49B-129F-4A30-B617-978F68C97F23}" srcOrd="0" destOrd="0" presId="urn:microsoft.com/office/officeart/2005/8/layout/hierarchy6"/>
    <dgm:cxn modelId="{6E513CD6-93AE-4F09-B523-14F641B8BBD9}" type="presParOf" srcId="{1B97F49B-129F-4A30-B617-978F68C97F23}" destId="{C67CCFAF-071F-46B4-9FCE-DD250076A77B}" srcOrd="0" destOrd="0" presId="urn:microsoft.com/office/officeart/2005/8/layout/hierarchy6"/>
    <dgm:cxn modelId="{AE66D3FB-C2D2-4BB2-88B4-A593B5751C19}" type="presParOf" srcId="{1B97F49B-129F-4A30-B617-978F68C97F23}" destId="{29D84D5B-9BD9-4468-A3D9-EAEAEE30EFE6}" srcOrd="1" destOrd="0" presId="urn:microsoft.com/office/officeart/2005/8/layout/hierarchy6"/>
    <dgm:cxn modelId="{8D3B5FDB-AC1B-4E82-848F-8711463D89AD}" type="presParOf" srcId="{29D84D5B-9BD9-4468-A3D9-EAEAEE30EFE6}" destId="{365790DC-A12D-404E-88D9-72E1032E771D}" srcOrd="0" destOrd="0" presId="urn:microsoft.com/office/officeart/2005/8/layout/hierarchy6"/>
    <dgm:cxn modelId="{D5E1F8B3-1726-4944-A0B2-EAE7550975D1}" type="presParOf" srcId="{29D84D5B-9BD9-4468-A3D9-EAEAEE30EFE6}" destId="{33C941C9-9686-491E-9203-6CA69EF565DA}" srcOrd="1" destOrd="0" presId="urn:microsoft.com/office/officeart/2005/8/layout/hierarchy6"/>
    <dgm:cxn modelId="{2F9C61A8-4ACB-4298-A53E-BAD9D50DDFA5}" type="presParOf" srcId="{33C941C9-9686-491E-9203-6CA69EF565DA}" destId="{5C3E678F-466A-421C-8A7C-7D2F73A19FE9}" srcOrd="0" destOrd="0" presId="urn:microsoft.com/office/officeart/2005/8/layout/hierarchy6"/>
    <dgm:cxn modelId="{E4FEB0EE-E39F-47F3-9A1B-278D5B090CA1}" type="presParOf" srcId="{33C941C9-9686-491E-9203-6CA69EF565DA}" destId="{564B7376-9D1A-4E75-9456-BA75B5AEC8BB}" srcOrd="1" destOrd="0" presId="urn:microsoft.com/office/officeart/2005/8/layout/hierarchy6"/>
    <dgm:cxn modelId="{3C3A73A2-0D9E-4B3E-8AA8-240910126686}" type="presParOf" srcId="{564B7376-9D1A-4E75-9456-BA75B5AEC8BB}" destId="{FCEAB87D-A21D-4149-BACE-AD84D8F87221}" srcOrd="0" destOrd="0" presId="urn:microsoft.com/office/officeart/2005/8/layout/hierarchy6"/>
    <dgm:cxn modelId="{B428C30A-83B5-4107-819F-BBC0BD80131E}" type="presParOf" srcId="{564B7376-9D1A-4E75-9456-BA75B5AEC8BB}" destId="{7D496743-0942-4C87-A61E-007440A014F0}" srcOrd="1" destOrd="0" presId="urn:microsoft.com/office/officeart/2005/8/layout/hierarchy6"/>
    <dgm:cxn modelId="{C6D0ECCE-EC20-4559-8BC4-9B32FCFCDC61}" type="presParOf" srcId="{7D496743-0942-4C87-A61E-007440A014F0}" destId="{3814AB94-DCD6-49D6-AB05-88272C7D3BBC}" srcOrd="0" destOrd="0" presId="urn:microsoft.com/office/officeart/2005/8/layout/hierarchy6"/>
    <dgm:cxn modelId="{621E6334-2779-4AEB-B63E-656747C6F666}" type="presParOf" srcId="{7D496743-0942-4C87-A61E-007440A014F0}" destId="{22F831BE-1EBE-420C-8AD6-A75C2890463D}" srcOrd="1" destOrd="0" presId="urn:microsoft.com/office/officeart/2005/8/layout/hierarchy6"/>
    <dgm:cxn modelId="{61D95C19-5DB3-4799-A781-713F5F6B3AFA}" type="presParOf" srcId="{564B7376-9D1A-4E75-9456-BA75B5AEC8BB}" destId="{55E5F905-C767-462E-9FB0-F9C78A83DF3E}" srcOrd="2" destOrd="0" presId="urn:microsoft.com/office/officeart/2005/8/layout/hierarchy6"/>
    <dgm:cxn modelId="{92168587-A133-439B-93F0-BF139E89FA2A}" type="presParOf" srcId="{564B7376-9D1A-4E75-9456-BA75B5AEC8BB}" destId="{FC5706CB-C20B-4410-9F4B-08ED5E8C3B8F}" srcOrd="3" destOrd="0" presId="urn:microsoft.com/office/officeart/2005/8/layout/hierarchy6"/>
    <dgm:cxn modelId="{B5F3AE85-D568-40E7-8C01-9C1404EFAD55}" type="presParOf" srcId="{FC5706CB-C20B-4410-9F4B-08ED5E8C3B8F}" destId="{35D35D03-6EB9-4EC7-A7E4-E1FC83FDB262}" srcOrd="0" destOrd="0" presId="urn:microsoft.com/office/officeart/2005/8/layout/hierarchy6"/>
    <dgm:cxn modelId="{9D190DD1-C4AC-47CF-BC57-3FDD0EEF5CE3}" type="presParOf" srcId="{FC5706CB-C20B-4410-9F4B-08ED5E8C3B8F}" destId="{480DCF84-F30D-4AED-A37E-0607AE55D04E}" srcOrd="1" destOrd="0" presId="urn:microsoft.com/office/officeart/2005/8/layout/hierarchy6"/>
    <dgm:cxn modelId="{8793594C-49CB-4D44-9A5B-3F27A61DC31B}" type="presParOf" srcId="{29D84D5B-9BD9-4468-A3D9-EAEAEE30EFE6}" destId="{77E41504-FBFD-4DE4-8F8D-83CECEB6216C}" srcOrd="2" destOrd="0" presId="urn:microsoft.com/office/officeart/2005/8/layout/hierarchy6"/>
    <dgm:cxn modelId="{BBEA07FF-1C52-4A3B-8CD3-8C3A026706E9}" type="presParOf" srcId="{29D84D5B-9BD9-4468-A3D9-EAEAEE30EFE6}" destId="{CB07B16F-9D02-45EA-A5B5-355C58CA4147}" srcOrd="3" destOrd="0" presId="urn:microsoft.com/office/officeart/2005/8/layout/hierarchy6"/>
    <dgm:cxn modelId="{A7CE9573-6F31-44BA-AC35-1E531516465E}" type="presParOf" srcId="{CB07B16F-9D02-45EA-A5B5-355C58CA4147}" destId="{C743A058-8DE2-40FA-BB3C-0E686DB86635}" srcOrd="0" destOrd="0" presId="urn:microsoft.com/office/officeart/2005/8/layout/hierarchy6"/>
    <dgm:cxn modelId="{315452D0-796D-406E-8FB4-439DE462C873}" type="presParOf" srcId="{CB07B16F-9D02-45EA-A5B5-355C58CA4147}" destId="{A305883D-BDB1-468A-AA18-905B9BDE54C5}" srcOrd="1" destOrd="0" presId="urn:microsoft.com/office/officeart/2005/8/layout/hierarchy6"/>
    <dgm:cxn modelId="{0EF96922-F320-4C25-9E07-17E7D39FE71F}" type="presParOf" srcId="{29D84D5B-9BD9-4468-A3D9-EAEAEE30EFE6}" destId="{45198CD6-029D-49E4-A79F-75159B0446AD}" srcOrd="4" destOrd="0" presId="urn:microsoft.com/office/officeart/2005/8/layout/hierarchy6"/>
    <dgm:cxn modelId="{C1B2DB31-CDBC-4A8C-A669-9B1121706B95}" type="presParOf" srcId="{29D84D5B-9BD9-4468-A3D9-EAEAEE30EFE6}" destId="{C2F46DB6-2DC7-41AE-8834-CA9C677AF962}" srcOrd="5" destOrd="0" presId="urn:microsoft.com/office/officeart/2005/8/layout/hierarchy6"/>
    <dgm:cxn modelId="{A5A92380-2DB6-450E-94FD-03047B96BFD9}" type="presParOf" srcId="{C2F46DB6-2DC7-41AE-8834-CA9C677AF962}" destId="{0DCA86D1-1C93-47D6-AB5A-770897514380}" srcOrd="0" destOrd="0" presId="urn:microsoft.com/office/officeart/2005/8/layout/hierarchy6"/>
    <dgm:cxn modelId="{02347CCB-B618-4849-9470-EBF2B5540C5C}" type="presParOf" srcId="{C2F46DB6-2DC7-41AE-8834-CA9C677AF962}" destId="{EE2C7385-765F-48D5-91A6-3ABC38FFF324}" srcOrd="1" destOrd="0" presId="urn:microsoft.com/office/officeart/2005/8/layout/hierarchy6"/>
    <dgm:cxn modelId="{0CAF6411-B352-485D-ADC2-77623F24CE49}" type="presParOf" srcId="{6018A5E4-0F4F-4873-9567-8720EC775AA4}" destId="{6B30C362-D193-471F-9ECD-39023397F99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CCFAF-071F-46B4-9FCE-DD250076A77B}">
      <dsp:nvSpPr>
        <dsp:cNvPr id="0" name=""/>
        <dsp:cNvSpPr/>
      </dsp:nvSpPr>
      <dsp:spPr>
        <a:xfrm>
          <a:off x="3544901" y="1991"/>
          <a:ext cx="934345" cy="622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en-US" sz="1700" kern="1200" dirty="0" smtClean="0"/>
            <a:t>boss</a:t>
          </a:r>
          <a:endParaRPr lang="fa-IR" sz="1700" kern="1200" dirty="0"/>
        </a:p>
      </dsp:txBody>
      <dsp:txXfrm>
        <a:off x="3563145" y="20235"/>
        <a:ext cx="897857" cy="586409"/>
      </dsp:txXfrm>
    </dsp:sp>
    <dsp:sp modelId="{365790DC-A12D-404E-88D9-72E1032E771D}">
      <dsp:nvSpPr>
        <dsp:cNvPr id="0" name=""/>
        <dsp:cNvSpPr/>
      </dsp:nvSpPr>
      <dsp:spPr>
        <a:xfrm>
          <a:off x="2797424" y="624888"/>
          <a:ext cx="1214649" cy="249158"/>
        </a:xfrm>
        <a:custGeom>
          <a:avLst/>
          <a:gdLst/>
          <a:ahLst/>
          <a:cxnLst/>
          <a:rect l="0" t="0" r="0" b="0"/>
          <a:pathLst>
            <a:path>
              <a:moveTo>
                <a:pt x="1214649" y="0"/>
              </a:moveTo>
              <a:lnTo>
                <a:pt x="1214649" y="124579"/>
              </a:lnTo>
              <a:lnTo>
                <a:pt x="0" y="124579"/>
              </a:lnTo>
              <a:lnTo>
                <a:pt x="0" y="249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E678F-466A-421C-8A7C-7D2F73A19FE9}">
      <dsp:nvSpPr>
        <dsp:cNvPr id="0" name=""/>
        <dsp:cNvSpPr/>
      </dsp:nvSpPr>
      <dsp:spPr>
        <a:xfrm>
          <a:off x="2330251" y="874047"/>
          <a:ext cx="934345" cy="622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en-US" sz="1700" kern="1200" dirty="0" smtClean="0"/>
            <a:t>worker1</a:t>
          </a:r>
          <a:endParaRPr lang="fa-IR" sz="1700" kern="1200" dirty="0"/>
        </a:p>
      </dsp:txBody>
      <dsp:txXfrm>
        <a:off x="2348495" y="892291"/>
        <a:ext cx="897857" cy="586409"/>
      </dsp:txXfrm>
    </dsp:sp>
    <dsp:sp modelId="{FCEAB87D-A21D-4149-BACE-AD84D8F87221}">
      <dsp:nvSpPr>
        <dsp:cNvPr id="0" name=""/>
        <dsp:cNvSpPr/>
      </dsp:nvSpPr>
      <dsp:spPr>
        <a:xfrm>
          <a:off x="2190099" y="1496945"/>
          <a:ext cx="607324" cy="249158"/>
        </a:xfrm>
        <a:custGeom>
          <a:avLst/>
          <a:gdLst/>
          <a:ahLst/>
          <a:cxnLst/>
          <a:rect l="0" t="0" r="0" b="0"/>
          <a:pathLst>
            <a:path>
              <a:moveTo>
                <a:pt x="607324" y="0"/>
              </a:moveTo>
              <a:lnTo>
                <a:pt x="607324" y="124579"/>
              </a:lnTo>
              <a:lnTo>
                <a:pt x="0" y="124579"/>
              </a:lnTo>
              <a:lnTo>
                <a:pt x="0" y="2491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14AB94-DCD6-49D6-AB05-88272C7D3BBC}">
      <dsp:nvSpPr>
        <dsp:cNvPr id="0" name=""/>
        <dsp:cNvSpPr/>
      </dsp:nvSpPr>
      <dsp:spPr>
        <a:xfrm>
          <a:off x="1722926" y="1746104"/>
          <a:ext cx="934345" cy="622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en-US" sz="1700" kern="1200" dirty="0" smtClean="0"/>
            <a:t>worker4</a:t>
          </a:r>
          <a:endParaRPr lang="fa-IR" sz="1700" kern="1200" dirty="0"/>
        </a:p>
      </dsp:txBody>
      <dsp:txXfrm>
        <a:off x="1741170" y="1764348"/>
        <a:ext cx="897857" cy="586409"/>
      </dsp:txXfrm>
    </dsp:sp>
    <dsp:sp modelId="{55E5F905-C767-462E-9FB0-F9C78A83DF3E}">
      <dsp:nvSpPr>
        <dsp:cNvPr id="0" name=""/>
        <dsp:cNvSpPr/>
      </dsp:nvSpPr>
      <dsp:spPr>
        <a:xfrm>
          <a:off x="2797424" y="1496945"/>
          <a:ext cx="607324" cy="249158"/>
        </a:xfrm>
        <a:custGeom>
          <a:avLst/>
          <a:gdLst/>
          <a:ahLst/>
          <a:cxnLst/>
          <a:rect l="0" t="0" r="0" b="0"/>
          <a:pathLst>
            <a:path>
              <a:moveTo>
                <a:pt x="0" y="0"/>
              </a:moveTo>
              <a:lnTo>
                <a:pt x="0" y="124579"/>
              </a:lnTo>
              <a:lnTo>
                <a:pt x="607324" y="124579"/>
              </a:lnTo>
              <a:lnTo>
                <a:pt x="607324" y="2491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35D03-6EB9-4EC7-A7E4-E1FC83FDB262}">
      <dsp:nvSpPr>
        <dsp:cNvPr id="0" name=""/>
        <dsp:cNvSpPr/>
      </dsp:nvSpPr>
      <dsp:spPr>
        <a:xfrm>
          <a:off x="2937576" y="1746104"/>
          <a:ext cx="934345" cy="622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en-US" sz="1700" kern="1200" dirty="0" smtClean="0"/>
            <a:t>worker5</a:t>
          </a:r>
          <a:endParaRPr lang="fa-IR" sz="1700" kern="1200" dirty="0"/>
        </a:p>
      </dsp:txBody>
      <dsp:txXfrm>
        <a:off x="2955820" y="1764348"/>
        <a:ext cx="897857" cy="586409"/>
      </dsp:txXfrm>
    </dsp:sp>
    <dsp:sp modelId="{77E41504-FBFD-4DE4-8F8D-83CECEB6216C}">
      <dsp:nvSpPr>
        <dsp:cNvPr id="0" name=""/>
        <dsp:cNvSpPr/>
      </dsp:nvSpPr>
      <dsp:spPr>
        <a:xfrm>
          <a:off x="3966354" y="624888"/>
          <a:ext cx="91440" cy="249158"/>
        </a:xfrm>
        <a:custGeom>
          <a:avLst/>
          <a:gdLst/>
          <a:ahLst/>
          <a:cxnLst/>
          <a:rect l="0" t="0" r="0" b="0"/>
          <a:pathLst>
            <a:path>
              <a:moveTo>
                <a:pt x="45720" y="0"/>
              </a:moveTo>
              <a:lnTo>
                <a:pt x="45720" y="249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3A058-8DE2-40FA-BB3C-0E686DB86635}">
      <dsp:nvSpPr>
        <dsp:cNvPr id="0" name=""/>
        <dsp:cNvSpPr/>
      </dsp:nvSpPr>
      <dsp:spPr>
        <a:xfrm>
          <a:off x="3544901" y="874047"/>
          <a:ext cx="934345" cy="622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en-US" sz="1700" kern="1200" dirty="0" smtClean="0"/>
            <a:t>worker2</a:t>
          </a:r>
          <a:endParaRPr lang="fa-IR" sz="1700" kern="1200" dirty="0"/>
        </a:p>
      </dsp:txBody>
      <dsp:txXfrm>
        <a:off x="3563145" y="892291"/>
        <a:ext cx="897857" cy="586409"/>
      </dsp:txXfrm>
    </dsp:sp>
    <dsp:sp modelId="{45198CD6-029D-49E4-A79F-75159B0446AD}">
      <dsp:nvSpPr>
        <dsp:cNvPr id="0" name=""/>
        <dsp:cNvSpPr/>
      </dsp:nvSpPr>
      <dsp:spPr>
        <a:xfrm>
          <a:off x="4012074" y="624888"/>
          <a:ext cx="1214649" cy="249158"/>
        </a:xfrm>
        <a:custGeom>
          <a:avLst/>
          <a:gdLst/>
          <a:ahLst/>
          <a:cxnLst/>
          <a:rect l="0" t="0" r="0" b="0"/>
          <a:pathLst>
            <a:path>
              <a:moveTo>
                <a:pt x="0" y="0"/>
              </a:moveTo>
              <a:lnTo>
                <a:pt x="0" y="124579"/>
              </a:lnTo>
              <a:lnTo>
                <a:pt x="1214649" y="124579"/>
              </a:lnTo>
              <a:lnTo>
                <a:pt x="1214649" y="249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A86D1-1C93-47D6-AB5A-770897514380}">
      <dsp:nvSpPr>
        <dsp:cNvPr id="0" name=""/>
        <dsp:cNvSpPr/>
      </dsp:nvSpPr>
      <dsp:spPr>
        <a:xfrm>
          <a:off x="4759551" y="874047"/>
          <a:ext cx="934345" cy="622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en-US" sz="1700" kern="1200" dirty="0" smtClean="0"/>
            <a:t>worker3</a:t>
          </a:r>
          <a:endParaRPr lang="fa-IR" sz="1700" kern="1200" dirty="0"/>
        </a:p>
      </dsp:txBody>
      <dsp:txXfrm>
        <a:off x="4777795" y="892291"/>
        <a:ext cx="897857" cy="5864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11/22/2013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925806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89348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18</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ADF926-9D8A-4710-A66F-161E23D58725}" type="datetime1">
              <a:rPr lang="en-US" smtClean="0"/>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046379409"/>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3D1EA-4224-4492-BF9B-088668347B66}" type="datetime1">
              <a:rPr lang="en-US" smtClean="0"/>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362683361"/>
      </p:ext>
    </p:extLst>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C4CF0-D71C-49F9-9C60-21C11AC2FB7A}" type="datetime1">
              <a:rPr lang="en-US" smtClean="0"/>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543953788"/>
      </p:ext>
    </p:extLst>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C7D673C-9457-4E14-A081-D00C6C7665EF}" type="datetime1">
              <a:rPr lang="en-US" smtClean="0"/>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FE0E7389-E68A-40AE-B6E9-79655B6A2480}" type="datetime1">
              <a:rPr lang="en-US" smtClean="0"/>
              <a:t>11/22/2013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C7D673C-9457-4E14-A081-D00C6C7665EF}" type="datetime1">
              <a:rPr lang="en-US" smtClean="0"/>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1C643-EC21-4384-AB5E-B59A8CFCEE57}" type="datetime1">
              <a:rPr lang="en-US" smtClean="0"/>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1C643-EC21-4384-AB5E-B59A8CFCEE57}" type="datetime1">
              <a:rPr lang="en-US" smtClean="0"/>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024672387"/>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DF926-9D8A-4710-A66F-161E23D58725}" type="datetime1">
              <a:rPr lang="en-US" smtClean="0"/>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18197682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0E04D-4A83-4F87-B95E-2119BE7A5C61}" type="datetime1">
              <a:rPr lang="en-US" smtClean="0"/>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299695690"/>
      </p:ext>
    </p:extLst>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9E21A-0C5A-45B6-83F8-0811AE4B8C50}" type="datetime1">
              <a:rPr lang="en-US" smtClean="0"/>
              <a:t>11/22/2013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153303618"/>
      </p:ext>
    </p:extLst>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ABF18-3C65-4559-9BE7-6F3D122D199F}" type="datetime1">
              <a:rPr lang="en-US" smtClean="0"/>
              <a:t>11/22/2013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734324448"/>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5F3FC-ECA3-4D45-8DFF-4F224FB2B94E}" type="datetime1">
              <a:rPr lang="en-US" smtClean="0"/>
              <a:t>11/22/2013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753386310"/>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3DE87-BDB8-4F4F-B7D0-B993F2324DB6}" type="datetime1">
              <a:rPr lang="en-US" smtClean="0"/>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93376192"/>
      </p:ext>
    </p:extLst>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61026-6033-4639-A740-CFC693372164}" type="datetime1">
              <a:rPr lang="en-US" smtClean="0"/>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931114888"/>
      </p:ext>
    </p:extLst>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DF926-9D8A-4710-A66F-161E23D58725}" type="datetime1">
              <a:rPr lang="en-US" smtClean="0"/>
              <a:t>11/22/2013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77552971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50" r:id="rId16"/>
  </p:sldLayoutIdLst>
  <p:transition spd="slow">
    <p:wipe dir="d"/>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5776" y="1484784"/>
            <a:ext cx="5472608" cy="3770263"/>
          </a:xfrm>
          <a:prstGeom prst="rect">
            <a:avLst/>
          </a:prstGeom>
          <a:noFill/>
        </p:spPr>
        <p:txBody>
          <a:bodyPr wrap="square" rtlCol="1">
            <a:spAutoFit/>
            <a:scene3d>
              <a:camera prst="perspectiveContrastingLeftFacing"/>
              <a:lightRig rig="threePt" dir="t"/>
            </a:scene3d>
          </a:bodyPr>
          <a:lstStyle/>
          <a:p>
            <a:pPr algn="r"/>
            <a:r>
              <a:rPr lang="en-US" sz="23900" dirty="0" smtClean="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reflection blurRad="6350" stA="60000" endA="900" endPos="60000" dist="29997" dir="5400000" sy="-100000" algn="bl" rotWithShape="0"/>
                </a:effectLst>
                <a:latin typeface="110_Besmellah" pitchFamily="2" charset="0"/>
              </a:rPr>
              <a:t>j</a:t>
            </a:r>
            <a:endParaRPr lang="fa-IR" sz="1200" dirty="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reflection blurRad="6350" stA="60000" endA="900" endPos="60000" dist="29997" dir="5400000" sy="-100000" algn="bl" rotWithShape="0"/>
              </a:effectLst>
              <a:latin typeface="_MRT_Win2Farsi_1" panose="02000000000000000000" pitchFamily="2" charset="0"/>
            </a:endParaRPr>
          </a:p>
        </p:txBody>
      </p:sp>
      <p:sp>
        <p:nvSpPr>
          <p:cNvPr id="2" name="Slide Number Placeholder 1"/>
          <p:cNvSpPr>
            <a:spLocks noGrp="1"/>
          </p:cNvSpPr>
          <p:nvPr>
            <p:ph type="sldNum" sz="quarter" idx="12"/>
          </p:nvPr>
        </p:nvSpPr>
        <p:spPr/>
        <p:txBody>
          <a:bodyPr/>
          <a:lstStyle/>
          <a:p>
            <a:fld id="{33D6E5A2-EC83-451F-A719-9AC1370DD5CF}" type="slidenum">
              <a:rPr lang="en-US" smtClean="0"/>
              <a:pPr/>
              <a:t>1</a:t>
            </a:fld>
            <a:endParaRPr lang="en-US" dirty="0"/>
          </a:p>
        </p:txBody>
      </p:sp>
    </p:spTree>
    <p:extLst>
      <p:ext uri="{BB962C8B-B14F-4D97-AF65-F5344CB8AC3E}">
        <p14:creationId xmlns:p14="http://schemas.microsoft.com/office/powerpoint/2010/main" val="2815193376"/>
      </p:ext>
    </p:extLst>
  </p:cSld>
  <p:clrMapOvr>
    <a:masterClrMapping/>
  </p:clrMapOvr>
  <mc:AlternateContent xmlns:mc="http://schemas.openxmlformats.org/markup-compatibility/2006" xmlns:p14="http://schemas.microsoft.com/office/powerpoint/2010/main">
    <mc:Choice Requires="p14">
      <p:transition spd="slow" p14:dur="800" advTm="20000">
        <p:circle/>
      </p:transition>
    </mc:Choice>
    <mc:Fallback xmlns="">
      <p:transition spd="slow" advTm="20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27584" y="476672"/>
            <a:ext cx="8087816" cy="6192688"/>
          </a:xfrm>
        </p:spPr>
        <p:txBody>
          <a:bodyPr>
            <a:normAutofit lnSpcReduction="10000"/>
          </a:bodyPr>
          <a:lstStyle/>
          <a:p>
            <a:pPr marL="0" indent="0" algn="just" rtl="1">
              <a:lnSpc>
                <a:spcPct val="120000"/>
              </a:lnSpc>
              <a:buNone/>
            </a:pPr>
            <a:r>
              <a:rPr lang="fa-IR" sz="2400" b="1" dirty="0" smtClean="0">
                <a:solidFill>
                  <a:srgbClr val="FF0000"/>
                </a:solidFill>
                <a:cs typeface="B Nazanin" pitchFamily="2" charset="-78"/>
              </a:rPr>
              <a:t>3- </a:t>
            </a:r>
            <a:r>
              <a:rPr lang="ar-SA" sz="2400" b="1" dirty="0" smtClean="0">
                <a:solidFill>
                  <a:srgbClr val="FF0000"/>
                </a:solidFill>
                <a:cs typeface="B Nazanin" pitchFamily="2" charset="-78"/>
              </a:rPr>
              <a:t>فراخوانی </a:t>
            </a:r>
            <a:r>
              <a:rPr lang="ar-SA" sz="2400" b="1" dirty="0">
                <a:solidFill>
                  <a:srgbClr val="FF0000"/>
                </a:solidFill>
                <a:cs typeface="B Nazanin" pitchFamily="2" charset="-78"/>
              </a:rPr>
              <a:t>با </a:t>
            </a:r>
            <a:r>
              <a:rPr lang="ar-SA" sz="2400" b="1" dirty="0">
                <a:solidFill>
                  <a:srgbClr val="FF0000"/>
                </a:solidFill>
                <a:cs typeface="B Nazanin" pitchFamily="2" charset="-78"/>
              </a:rPr>
              <a:t>خروجی </a:t>
            </a:r>
            <a:r>
              <a:rPr lang="en-US" sz="2400" b="1" dirty="0">
                <a:solidFill>
                  <a:srgbClr val="FF0000"/>
                </a:solidFill>
                <a:cs typeface="B Nazanin" pitchFamily="2" charset="-78"/>
              </a:rPr>
              <a:t>Call by out</a:t>
            </a:r>
          </a:p>
          <a:p>
            <a:pPr marL="0" indent="0" algn="just" rtl="1">
              <a:lnSpc>
                <a:spcPct val="120000"/>
              </a:lnSpc>
              <a:buNone/>
            </a:pPr>
            <a:r>
              <a:rPr lang="ar-SA" sz="2400" dirty="0">
                <a:cs typeface="B Nazanin" pitchFamily="2" charset="-78"/>
              </a:rPr>
              <a:t>این </a:t>
            </a:r>
            <a:r>
              <a:rPr lang="ar-SA" sz="2400" dirty="0">
                <a:cs typeface="B Nazanin" pitchFamily="2" charset="-78"/>
              </a:rPr>
              <a:t>نوع فراخوانی ، شبیه به فراخوانی با ارجاع است با این تفاوت که مقدار ارسال اطلاعات به متد از طريق پارامتر مد نظر نمی باشد.بلكه ارسال اطلاعات از متد مورد نظر ميباشد. استفاده از اين پارامترها از اينرو كارآمد هستند كه برنامه مجبور به كپي كردن پارامتر به متد نيست و از حجم سرباره</a:t>
            </a:r>
            <a:r>
              <a:rPr lang="en-US" sz="2400" dirty="0">
                <a:cs typeface="B Nazanin" pitchFamily="2" charset="-78"/>
              </a:rPr>
              <a:t> (Overhead) </a:t>
            </a:r>
            <a:r>
              <a:rPr lang="ar-SA" sz="2400" dirty="0">
                <a:cs typeface="B Nazanin" pitchFamily="2" charset="-78"/>
              </a:rPr>
              <a:t>برنامه مي‌كاهد. </a:t>
            </a:r>
            <a:r>
              <a:rPr lang="ar-SA" sz="2400" dirty="0">
                <a:cs typeface="B Nazanin" pitchFamily="2" charset="-78"/>
              </a:rPr>
              <a:t>در برنامه‌هاي عادي اين مسئله چندان به چشم نمي‌آيد، اما در برنامه‌هاي تحت شبكه كه سرعت ارتباط و انتقال داده‌ها بسيار مهم است، اين پارامترها ضروري مي‌شوند</a:t>
            </a:r>
            <a:r>
              <a:rPr lang="en-US" sz="2400" dirty="0" smtClean="0">
                <a:cs typeface="B Nazanin" pitchFamily="2" charset="-78"/>
              </a:rPr>
              <a:t>.</a:t>
            </a:r>
            <a:endParaRPr lang="fa-IR" sz="2400" dirty="0" smtClean="0">
              <a:cs typeface="B Nazanin" pitchFamily="2" charset="-78"/>
            </a:endParaRPr>
          </a:p>
          <a:p>
            <a:pPr marL="0" indent="0" algn="just" rtl="1">
              <a:lnSpc>
                <a:spcPct val="120000"/>
              </a:lnSpc>
              <a:buNone/>
            </a:pPr>
            <a:r>
              <a:rPr lang="fa-IR" sz="2400" b="1" dirty="0" smtClean="0">
                <a:solidFill>
                  <a:srgbClr val="FF0000"/>
                </a:solidFill>
                <a:cs typeface="B Nazanin" pitchFamily="2" charset="-78"/>
              </a:rPr>
              <a:t>3- </a:t>
            </a:r>
            <a:r>
              <a:rPr lang="ar-SA" sz="2400" b="1" dirty="0" smtClean="0">
                <a:solidFill>
                  <a:srgbClr val="FF0000"/>
                </a:solidFill>
                <a:cs typeface="B Nazanin" pitchFamily="2" charset="-78"/>
              </a:rPr>
              <a:t>فراخوانی با</a:t>
            </a:r>
            <a:r>
              <a:rPr lang="en-US" sz="2400" b="1" dirty="0" smtClean="0">
                <a:solidFill>
                  <a:srgbClr val="FF0000"/>
                </a:solidFill>
                <a:cs typeface="B Nazanin" pitchFamily="2" charset="-78"/>
              </a:rPr>
              <a:t> </a:t>
            </a:r>
            <a:r>
              <a:rPr lang="fa-IR" sz="2400" b="1" dirty="0" smtClean="0">
                <a:solidFill>
                  <a:srgbClr val="FF0000"/>
                </a:solidFill>
                <a:cs typeface="B Nazanin" pitchFamily="2" charset="-78"/>
              </a:rPr>
              <a:t>تابع نامعلوم </a:t>
            </a:r>
            <a:r>
              <a:rPr lang="ar-SA" sz="2400" b="1" dirty="0" smtClean="0">
                <a:solidFill>
                  <a:srgbClr val="FF0000"/>
                </a:solidFill>
                <a:cs typeface="B Nazanin" pitchFamily="2" charset="-78"/>
              </a:rPr>
              <a:t> </a:t>
            </a:r>
            <a:r>
              <a:rPr lang="en-US" sz="2400" b="1" dirty="0" smtClean="0">
                <a:solidFill>
                  <a:srgbClr val="FF0000"/>
                </a:solidFill>
                <a:cs typeface="B Nazanin" pitchFamily="2" charset="-78"/>
              </a:rPr>
              <a:t>Call by </a:t>
            </a:r>
            <a:r>
              <a:rPr lang="en-US" sz="2400" b="1" dirty="0" err="1" smtClean="0">
                <a:solidFill>
                  <a:srgbClr val="FF0000"/>
                </a:solidFill>
                <a:cs typeface="B Nazanin" pitchFamily="2" charset="-78"/>
              </a:rPr>
              <a:t>Params</a:t>
            </a:r>
            <a:endParaRPr lang="en-US" sz="2400" b="1" dirty="0" smtClean="0">
              <a:solidFill>
                <a:srgbClr val="FF0000"/>
              </a:solidFill>
              <a:cs typeface="B Nazanin" pitchFamily="2" charset="-78"/>
            </a:endParaRPr>
          </a:p>
          <a:p>
            <a:pPr marL="0" indent="0" algn="r" rtl="1">
              <a:lnSpc>
                <a:spcPct val="120000"/>
              </a:lnSpc>
              <a:buNone/>
            </a:pPr>
            <a:r>
              <a:rPr lang="fa-IR" sz="2400" dirty="0" smtClean="0">
                <a:cs typeface="B Nazanin" pitchFamily="2" charset="-78"/>
              </a:rPr>
              <a:t>گاهی </a:t>
            </a:r>
            <a:r>
              <a:rPr lang="fa-IR" sz="2400" dirty="0">
                <a:cs typeface="B Nazanin" pitchFamily="2" charset="-78"/>
              </a:rPr>
              <a:t>از اوقات نیاز است تا تابعي تعريف كنیم كه تعداد </a:t>
            </a:r>
            <a:r>
              <a:rPr lang="fa-IR" sz="2400" dirty="0" smtClean="0">
                <a:cs typeface="B Nazanin" pitchFamily="2" charset="-78"/>
              </a:rPr>
              <a:t>آرگومانهاي </a:t>
            </a:r>
            <a:r>
              <a:rPr lang="fa-IR" sz="2400" dirty="0">
                <a:cs typeface="B Nazanin" pitchFamily="2" charset="-78"/>
              </a:rPr>
              <a:t>آن متغیر باشند .براي اين منظور از كلمه </a:t>
            </a:r>
            <a:r>
              <a:rPr lang="fa-IR" sz="2400" dirty="0">
                <a:cs typeface="B Nazanin" pitchFamily="2" charset="-78"/>
              </a:rPr>
              <a:t>ي کلیدی </a:t>
            </a:r>
            <a:r>
              <a:rPr lang="en-US" sz="2400" dirty="0" err="1">
                <a:cs typeface="B Nazanin" pitchFamily="2" charset="-78"/>
              </a:rPr>
              <a:t>Params</a:t>
            </a:r>
            <a:r>
              <a:rPr lang="fa-IR" sz="2400" dirty="0">
                <a:cs typeface="B Nazanin" pitchFamily="2" charset="-78"/>
              </a:rPr>
              <a:t> استفاده </a:t>
            </a:r>
            <a:r>
              <a:rPr lang="fa-IR" sz="2400" dirty="0">
                <a:cs typeface="B Nazanin" pitchFamily="2" charset="-78"/>
              </a:rPr>
              <a:t>مي شود</a:t>
            </a:r>
            <a:r>
              <a:rPr lang="fa-IR" sz="2400" dirty="0">
                <a:cs typeface="B Nazanin" pitchFamily="2" charset="-78"/>
              </a:rPr>
              <a:t>.</a:t>
            </a:r>
          </a:p>
          <a:p>
            <a:pPr algn="r" rtl="1">
              <a:lnSpc>
                <a:spcPct val="120000"/>
              </a:lnSpc>
            </a:pPr>
            <a:r>
              <a:rPr lang="fa-IR" sz="2400" dirty="0">
                <a:cs typeface="B Nazanin" pitchFamily="2" charset="-78"/>
              </a:rPr>
              <a:t>دونكته در اينجا حائز اھمیت است:</a:t>
            </a:r>
          </a:p>
          <a:p>
            <a:pPr marL="0" indent="0" algn="r" rtl="1">
              <a:lnSpc>
                <a:spcPct val="120000"/>
              </a:lnSpc>
              <a:buNone/>
            </a:pPr>
            <a:r>
              <a:rPr lang="en-US" sz="2400" dirty="0" smtClean="0">
                <a:cs typeface="B Nazanin" pitchFamily="2" charset="-78"/>
              </a:rPr>
              <a:t>١- </a:t>
            </a:r>
            <a:r>
              <a:rPr lang="fa-IR" sz="2400" dirty="0" smtClean="0">
                <a:cs typeface="B Nazanin" pitchFamily="2" charset="-78"/>
              </a:rPr>
              <a:t> در هر </a:t>
            </a:r>
            <a:r>
              <a:rPr lang="fa-IR" sz="2400" dirty="0">
                <a:cs typeface="B Nazanin" pitchFamily="2" charset="-78"/>
              </a:rPr>
              <a:t>تابعي </a:t>
            </a:r>
            <a:r>
              <a:rPr lang="fa-IR" sz="2400" dirty="0" smtClean="0">
                <a:cs typeface="B Nazanin" pitchFamily="2" charset="-78"/>
              </a:rPr>
              <a:t>تنها </a:t>
            </a:r>
            <a:r>
              <a:rPr lang="fa-IR" sz="2400" dirty="0">
                <a:cs typeface="B Nazanin" pitchFamily="2" charset="-78"/>
              </a:rPr>
              <a:t>مي توان يكبار </a:t>
            </a:r>
            <a:r>
              <a:rPr lang="fa-IR" sz="2400" dirty="0">
                <a:cs typeface="B Nazanin" pitchFamily="2" charset="-78"/>
              </a:rPr>
              <a:t>از</a:t>
            </a:r>
            <a:r>
              <a:rPr lang="en-US" sz="2400" dirty="0">
                <a:cs typeface="B Nazanin" pitchFamily="2" charset="-78"/>
              </a:rPr>
              <a:t> </a:t>
            </a:r>
            <a:r>
              <a:rPr lang="en-US" sz="2400" dirty="0" err="1">
                <a:cs typeface="B Nazanin" pitchFamily="2" charset="-78"/>
              </a:rPr>
              <a:t>params</a:t>
            </a:r>
            <a:r>
              <a:rPr lang="en-US" sz="2400" dirty="0">
                <a:cs typeface="B Nazanin" pitchFamily="2" charset="-78"/>
              </a:rPr>
              <a:t> </a:t>
            </a:r>
            <a:r>
              <a:rPr lang="fa-IR" sz="2400" dirty="0">
                <a:cs typeface="B Nazanin" pitchFamily="2" charset="-78"/>
              </a:rPr>
              <a:t>استفاده کرد</a:t>
            </a:r>
            <a:endParaRPr lang="fa-IR" sz="2400" dirty="0">
              <a:cs typeface="B Nazanin" pitchFamily="2" charset="-78"/>
            </a:endParaRPr>
          </a:p>
          <a:p>
            <a:pPr marL="0" indent="0" algn="r" rtl="1">
              <a:lnSpc>
                <a:spcPct val="120000"/>
              </a:lnSpc>
              <a:buNone/>
            </a:pPr>
            <a:r>
              <a:rPr lang="en-US" sz="2400" dirty="0">
                <a:cs typeface="B Nazanin" pitchFamily="2" charset="-78"/>
              </a:rPr>
              <a:t>٢- </a:t>
            </a:r>
            <a:r>
              <a:rPr lang="fa-IR" sz="2400" dirty="0" smtClean="0">
                <a:cs typeface="B Nazanin" pitchFamily="2" charset="-78"/>
              </a:rPr>
              <a:t> پس </a:t>
            </a:r>
            <a:r>
              <a:rPr lang="fa-IR" sz="2400" dirty="0">
                <a:cs typeface="B Nazanin" pitchFamily="2" charset="-78"/>
              </a:rPr>
              <a:t>از بكار </a:t>
            </a:r>
            <a:r>
              <a:rPr lang="fa-IR" sz="2400" dirty="0">
                <a:cs typeface="B Nazanin" pitchFamily="2" charset="-78"/>
              </a:rPr>
              <a:t>بردن</a:t>
            </a:r>
            <a:r>
              <a:rPr lang="en-US" sz="2400" dirty="0">
                <a:cs typeface="B Nazanin" pitchFamily="2" charset="-78"/>
              </a:rPr>
              <a:t> </a:t>
            </a:r>
            <a:r>
              <a:rPr lang="en-US" sz="2400" dirty="0" err="1">
                <a:cs typeface="B Nazanin" pitchFamily="2" charset="-78"/>
              </a:rPr>
              <a:t>params</a:t>
            </a:r>
            <a:r>
              <a:rPr lang="en-US" sz="2400" dirty="0">
                <a:cs typeface="B Nazanin" pitchFamily="2" charset="-78"/>
              </a:rPr>
              <a:t> </a:t>
            </a:r>
            <a:r>
              <a:rPr lang="fa-IR" sz="2400" dirty="0">
                <a:cs typeface="B Nazanin" pitchFamily="2" charset="-78"/>
              </a:rPr>
              <a:t>ديگر نمي توان ھیچ آرگوماني را تعريف كرد. </a:t>
            </a:r>
            <a:endParaRPr lang="en-US" sz="2400" dirty="0">
              <a:cs typeface="B Nazanin" pitchFamily="2" charset="-78"/>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pPr/>
              <a:t>10</a:t>
            </a:fld>
            <a:endParaRPr lang="en-US" dirty="0"/>
          </a:p>
        </p:txBody>
      </p:sp>
    </p:spTree>
    <p:extLst>
      <p:ext uri="{BB962C8B-B14F-4D97-AF65-F5344CB8AC3E}">
        <p14:creationId xmlns:p14="http://schemas.microsoft.com/office/powerpoint/2010/main" val="377866557"/>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دلایل استفاده از متد </a:t>
            </a:r>
            <a:endPar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endParaRPr>
          </a:p>
        </p:txBody>
      </p:sp>
      <p:sp>
        <p:nvSpPr>
          <p:cNvPr id="3" name="Content Placeholder 2"/>
          <p:cNvSpPr>
            <a:spLocks noGrp="1"/>
          </p:cNvSpPr>
          <p:nvPr>
            <p:ph sz="half" idx="1"/>
          </p:nvPr>
        </p:nvSpPr>
        <p:spPr>
          <a:xfrm>
            <a:off x="755576" y="2060848"/>
            <a:ext cx="8134672" cy="2160241"/>
          </a:xfrm>
        </p:spPr>
        <p:txBody>
          <a:bodyPr>
            <a:normAutofit/>
          </a:bodyPr>
          <a:lstStyle/>
          <a:p>
            <a:pPr algn="justLow" rtl="1">
              <a:buFont typeface="Wingdings" panose="05000000000000000000" pitchFamily="2" charset="2"/>
              <a:buChar char="ü"/>
            </a:pPr>
            <a:r>
              <a:rPr lang="fa-IR" sz="2600" dirty="0" smtClean="0">
                <a:cs typeface="B Mitra" panose="00000400000000000000" pitchFamily="2" charset="-78"/>
              </a:rPr>
              <a:t>فهم بهتر برنامه نوشته شده </a:t>
            </a:r>
          </a:p>
          <a:p>
            <a:pPr algn="justLow" rtl="1">
              <a:buFont typeface="Wingdings" panose="05000000000000000000" pitchFamily="2" charset="2"/>
              <a:buChar char="ü"/>
            </a:pPr>
            <a:r>
              <a:rPr lang="fa-IR" sz="2600" dirty="0" smtClean="0">
                <a:cs typeface="B Mitra" panose="00000400000000000000" pitchFamily="2" charset="-78"/>
              </a:rPr>
              <a:t>ماژولار نمودن برنامه ( تقسیم برنامه بزرگ به برنامه های کوچک )</a:t>
            </a:r>
          </a:p>
          <a:p>
            <a:pPr algn="justLow" rtl="1">
              <a:buFont typeface="Wingdings" panose="05000000000000000000" pitchFamily="2" charset="2"/>
              <a:buChar char="ü"/>
            </a:pPr>
            <a:r>
              <a:rPr lang="fa-IR" sz="2600" dirty="0" smtClean="0">
                <a:cs typeface="B Mitra" panose="00000400000000000000" pitchFamily="2" charset="-78"/>
              </a:rPr>
              <a:t>اجتناب از نوشتن کد های تکراری </a:t>
            </a:r>
          </a:p>
          <a:p>
            <a:pPr algn="justLow" rtl="1">
              <a:buFont typeface="Wingdings" panose="05000000000000000000" pitchFamily="2" charset="2"/>
              <a:buChar char="ü"/>
            </a:pPr>
            <a:r>
              <a:rPr lang="fa-IR" sz="2600" dirty="0" smtClean="0">
                <a:cs typeface="B Mitra" panose="00000400000000000000" pitchFamily="2" charset="-78"/>
              </a:rPr>
              <a:t>اشکال زدایی راحت و آسان </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195844268"/>
              </p:ext>
            </p:extLst>
          </p:nvPr>
        </p:nvGraphicFramePr>
        <p:xfrm>
          <a:off x="899592" y="4293096"/>
          <a:ext cx="7416824" cy="2370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3D6E5A2-EC83-451F-A719-9AC1370DD5CF}" type="slidenum">
              <a:rPr lang="en-US" smtClean="0"/>
              <a:pPr/>
              <a:t>11</a:t>
            </a:fld>
            <a:endParaRPr 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1036908" y="260648"/>
            <a:ext cx="7681664" cy="11430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تعاریف سطوح دسترسی</a:t>
            </a:r>
          </a:p>
        </p:txBody>
      </p:sp>
      <p:pic>
        <p:nvPicPr>
          <p:cNvPr id="307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991540" y="1386944"/>
            <a:ext cx="7772400" cy="256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004" y="3944764"/>
            <a:ext cx="7705567"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3D6E5A2-EC83-451F-A719-9AC1370DD5CF}" type="slidenum">
              <a:rPr lang="en-US" smtClean="0"/>
              <a:pPr/>
              <a:t>12</a:t>
            </a:fld>
            <a:endParaRPr lang="en-US" dirty="0"/>
          </a:p>
        </p:txBody>
      </p:sp>
    </p:spTree>
    <p:extLst>
      <p:ext uri="{BB962C8B-B14F-4D97-AF65-F5344CB8AC3E}">
        <p14:creationId xmlns:p14="http://schemas.microsoft.com/office/powerpoint/2010/main" val="366344447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907976" y="1796678"/>
            <a:ext cx="7681664" cy="11430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بازگشت یک مقدار از متد </a:t>
            </a:r>
          </a:p>
        </p:txBody>
      </p:sp>
      <p:sp>
        <p:nvSpPr>
          <p:cNvPr id="4" name="Content Placeholder 2"/>
          <p:cNvSpPr txBox="1">
            <a:spLocks/>
          </p:cNvSpPr>
          <p:nvPr/>
        </p:nvSpPr>
        <p:spPr>
          <a:xfrm>
            <a:off x="634108" y="2798691"/>
            <a:ext cx="3096344" cy="864096"/>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fa-IR" sz="2600" dirty="0" smtClean="0">
                <a:cs typeface="B Mitra" panose="00000400000000000000" pitchFamily="2" charset="-78"/>
              </a:rPr>
              <a:t> (مقدار یا متقیر)</a:t>
            </a:r>
            <a:r>
              <a:rPr lang="en-US" sz="2600" dirty="0" smtClean="0">
                <a:cs typeface="B Mitra" panose="00000400000000000000" pitchFamily="2" charset="-78"/>
              </a:rPr>
              <a:t>return </a:t>
            </a:r>
            <a:r>
              <a:rPr lang="fa-IR" sz="2600" dirty="0" smtClean="0">
                <a:cs typeface="B Mitra" panose="00000400000000000000" pitchFamily="2" charset="-78"/>
              </a:rPr>
              <a:t> </a:t>
            </a:r>
          </a:p>
        </p:txBody>
      </p:sp>
      <p:sp>
        <p:nvSpPr>
          <p:cNvPr id="6" name="Title 1"/>
          <p:cNvSpPr txBox="1">
            <a:spLocks/>
          </p:cNvSpPr>
          <p:nvPr>
            <p:custDataLst>
              <p:tags r:id="rId2"/>
            </p:custDataLst>
          </p:nvPr>
        </p:nvSpPr>
        <p:spPr>
          <a:xfrm>
            <a:off x="907976" y="188640"/>
            <a:ext cx="7681664" cy="792088"/>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فراخوانی یک متد </a:t>
            </a:r>
          </a:p>
        </p:txBody>
      </p:sp>
      <p:sp>
        <p:nvSpPr>
          <p:cNvPr id="7" name="Content Placeholder 2"/>
          <p:cNvSpPr txBox="1">
            <a:spLocks/>
          </p:cNvSpPr>
          <p:nvPr/>
        </p:nvSpPr>
        <p:spPr>
          <a:xfrm>
            <a:off x="626644" y="1124974"/>
            <a:ext cx="5601540" cy="864096"/>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en-US" sz="2600" dirty="0" smtClean="0">
                <a:cs typeface="B Mitra" panose="00000400000000000000" pitchFamily="2" charset="-78"/>
              </a:rPr>
              <a:t>result= </a:t>
            </a:r>
            <a:r>
              <a:rPr lang="en-US" sz="2600" dirty="0" err="1" smtClean="0">
                <a:cs typeface="B Mitra" panose="00000400000000000000" pitchFamily="2" charset="-78"/>
              </a:rPr>
              <a:t>metodname</a:t>
            </a:r>
            <a:r>
              <a:rPr lang="en-US" sz="2600" dirty="0" smtClean="0">
                <a:cs typeface="B Mitra" panose="00000400000000000000" pitchFamily="2" charset="-78"/>
              </a:rPr>
              <a:t>(</a:t>
            </a:r>
            <a:r>
              <a:rPr lang="en-US" sz="2600" dirty="0" err="1" smtClean="0">
                <a:cs typeface="B Mitra" panose="00000400000000000000" pitchFamily="2" charset="-78"/>
              </a:rPr>
              <a:t>argumantlist</a:t>
            </a:r>
            <a:r>
              <a:rPr lang="en-US" sz="2600" dirty="0" smtClean="0">
                <a:cs typeface="B Mitra" panose="00000400000000000000" pitchFamily="2" charset="-78"/>
              </a:rPr>
              <a:t>)</a:t>
            </a:r>
            <a:endParaRPr lang="fa-IR" sz="2600" dirty="0" smtClean="0">
              <a:cs typeface="B Mitra" panose="00000400000000000000" pitchFamily="2" charset="-78"/>
            </a:endParaRPr>
          </a:p>
        </p:txBody>
      </p:sp>
      <p:sp>
        <p:nvSpPr>
          <p:cNvPr id="8" name="Title 1"/>
          <p:cNvSpPr txBox="1">
            <a:spLocks/>
          </p:cNvSpPr>
          <p:nvPr>
            <p:custDataLst>
              <p:tags r:id="rId3"/>
            </p:custDataLst>
          </p:nvPr>
        </p:nvSpPr>
        <p:spPr>
          <a:xfrm>
            <a:off x="1043608" y="4118871"/>
            <a:ext cx="7681664" cy="792088"/>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مثال :</a:t>
            </a:r>
          </a:p>
        </p:txBody>
      </p:sp>
      <p:sp>
        <p:nvSpPr>
          <p:cNvPr id="9" name="Content Placeholder 2"/>
          <p:cNvSpPr txBox="1">
            <a:spLocks/>
          </p:cNvSpPr>
          <p:nvPr/>
        </p:nvSpPr>
        <p:spPr>
          <a:xfrm>
            <a:off x="769818" y="5157192"/>
            <a:ext cx="5601540" cy="864096"/>
          </a:xfrm>
          <a:prstGeom prst="rect">
            <a:avLst/>
          </a:prstGeom>
        </p:spPr>
        <p:txBody>
          <a:bodyPr>
            <a:normAutofit fontScale="92500" lnSpcReduction="10000"/>
          </a:bodyPr>
          <a:lstStyle>
            <a:lvl1pPr marL="342900" indent="-34290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en-US" sz="2600" dirty="0" err="1" smtClean="0">
                <a:cs typeface="B Mitra" panose="00000400000000000000" pitchFamily="2" charset="-78"/>
              </a:rPr>
              <a:t>addvalues</a:t>
            </a:r>
            <a:r>
              <a:rPr lang="en-US" sz="2600" dirty="0" smtClean="0">
                <a:cs typeface="B Mitra" panose="00000400000000000000" pitchFamily="2" charset="-78"/>
              </a:rPr>
              <a:t>(5,4)</a:t>
            </a:r>
          </a:p>
          <a:p>
            <a:pPr marL="0" indent="0" algn="l">
              <a:buNone/>
            </a:pPr>
            <a:r>
              <a:rPr lang="en-US" sz="2600" dirty="0" err="1" smtClean="0">
                <a:cs typeface="B Mitra" panose="00000400000000000000" pitchFamily="2" charset="-78"/>
              </a:rPr>
              <a:t>int</a:t>
            </a:r>
            <a:r>
              <a:rPr lang="en-US" sz="2600" dirty="0" smtClean="0">
                <a:cs typeface="B Mitra" panose="00000400000000000000" pitchFamily="2" charset="-78"/>
              </a:rPr>
              <a:t> result1=</a:t>
            </a:r>
            <a:r>
              <a:rPr lang="en-US" sz="2600" dirty="0" err="1" smtClean="0">
                <a:cs typeface="B Mitra" panose="00000400000000000000" pitchFamily="2" charset="-78"/>
              </a:rPr>
              <a:t>addvalues</a:t>
            </a:r>
            <a:r>
              <a:rPr lang="en-US" sz="2600" dirty="0" smtClean="0">
                <a:cs typeface="B Mitra" panose="00000400000000000000" pitchFamily="2" charset="-78"/>
              </a:rPr>
              <a:t>(5,4)</a:t>
            </a:r>
            <a:endParaRPr lang="fa-IR" sz="2600" dirty="0" smtClean="0">
              <a:cs typeface="B Mitra" panose="00000400000000000000" pitchFamily="2" charset="-78"/>
            </a:endParaRPr>
          </a:p>
        </p:txBody>
      </p:sp>
      <p:sp>
        <p:nvSpPr>
          <p:cNvPr id="2" name="Slide Number Placeholder 1"/>
          <p:cNvSpPr>
            <a:spLocks noGrp="1"/>
          </p:cNvSpPr>
          <p:nvPr>
            <p:ph type="sldNum" sz="quarter" idx="12"/>
          </p:nvPr>
        </p:nvSpPr>
        <p:spPr/>
        <p:txBody>
          <a:bodyPr/>
          <a:lstStyle/>
          <a:p>
            <a:fld id="{33D6E5A2-EC83-451F-A719-9AC1370DD5CF}" type="slidenum">
              <a:rPr lang="en-US" smtClean="0"/>
              <a:pPr/>
              <a:t>13</a:t>
            </a:fld>
            <a:endParaRPr lang="en-US" dirty="0"/>
          </a:p>
        </p:txBody>
      </p:sp>
    </p:spTree>
    <p:extLst>
      <p:ext uri="{BB962C8B-B14F-4D97-AF65-F5344CB8AC3E}">
        <p14:creationId xmlns:p14="http://schemas.microsoft.com/office/powerpoint/2010/main" val="254713112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14</a:t>
            </a:fld>
            <a:endParaRPr lang="en-US" dirty="0"/>
          </a:p>
        </p:txBody>
      </p:sp>
      <p:sp>
        <p:nvSpPr>
          <p:cNvPr id="3" name="Freeform 2"/>
          <p:cNvSpPr/>
          <p:nvPr/>
        </p:nvSpPr>
        <p:spPr>
          <a:xfrm>
            <a:off x="323528" y="260648"/>
            <a:ext cx="8280920" cy="6408712"/>
          </a:xfrm>
          <a:custGeom>
            <a:avLst/>
            <a:gdLst>
              <a:gd name="connsiteX0" fmla="*/ 0 w 1570508"/>
              <a:gd name="connsiteY0" fmla="*/ 0 h 5692213"/>
              <a:gd name="connsiteX1" fmla="*/ 1570508 w 1570508"/>
              <a:gd name="connsiteY1" fmla="*/ 0 h 5692213"/>
              <a:gd name="connsiteX2" fmla="*/ 1570508 w 1570508"/>
              <a:gd name="connsiteY2" fmla="*/ 5692213 h 5692213"/>
              <a:gd name="connsiteX3" fmla="*/ 0 w 1570508"/>
              <a:gd name="connsiteY3" fmla="*/ 5692213 h 5692213"/>
              <a:gd name="connsiteX4" fmla="*/ 0 w 1570508"/>
              <a:gd name="connsiteY4" fmla="*/ 0 h 569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508" h="5692213">
                <a:moveTo>
                  <a:pt x="0" y="0"/>
                </a:moveTo>
                <a:lnTo>
                  <a:pt x="1570508" y="0"/>
                </a:lnTo>
                <a:lnTo>
                  <a:pt x="1570508" y="5692213"/>
                </a:lnTo>
                <a:lnTo>
                  <a:pt x="0" y="5692213"/>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2672" tIns="42672" rIns="56896" bIns="64008" numCol="1" spcCol="1270" anchor="t" anchorCtr="0">
            <a:noAutofit/>
          </a:bodyPr>
          <a:lstStyle/>
          <a:p>
            <a:endParaRPr lang="en-US" sz="1400" kern="1200" dirty="0" smtClean="0">
              <a:solidFill>
                <a:srgbClr val="FF0000"/>
              </a:solidFill>
            </a:endParaRPr>
          </a:p>
          <a:p>
            <a:pPr algn="ctr"/>
            <a:r>
              <a:rPr lang="en-US" kern="1200" dirty="0" smtClean="0">
                <a:solidFill>
                  <a:srgbClr val="FF0000"/>
                </a:solidFill>
              </a:rPr>
              <a:t>    </a:t>
            </a:r>
            <a:r>
              <a:rPr lang="en-US" kern="1200" dirty="0" smtClean="0">
                <a:solidFill>
                  <a:srgbClr val="FF0000"/>
                </a:solidFill>
                <a:effectLst>
                  <a:outerShdw blurRad="38100" dist="38100" dir="2700000" algn="tl">
                    <a:srgbClr val="000000">
                      <a:alpha val="43137"/>
                    </a:srgbClr>
                  </a:outerShdw>
                </a:effectLst>
              </a:rPr>
              <a:t>Access Modifier </a:t>
            </a:r>
            <a:r>
              <a:rPr lang="fa-IR" kern="1200" dirty="0" smtClean="0">
                <a:solidFill>
                  <a:schemeClr val="tx1"/>
                </a:solidFill>
                <a:effectLst>
                  <a:outerShdw blurRad="38100" dist="38100" dir="2700000" algn="tl">
                    <a:srgbClr val="000000">
                      <a:alpha val="43137"/>
                    </a:srgbClr>
                  </a:outerShdw>
                </a:effectLst>
                <a:cs typeface="B Zar" pitchFamily="2" charset="-78"/>
              </a:rPr>
              <a:t>(</a:t>
            </a:r>
            <a:r>
              <a:rPr lang="fa-IR" kern="1200" dirty="0" smtClean="0">
                <a:solidFill>
                  <a:srgbClr val="0000FF"/>
                </a:solidFill>
                <a:effectLst>
                  <a:outerShdw blurRad="38100" dist="38100" dir="2700000" algn="tl">
                    <a:srgbClr val="000000">
                      <a:alpha val="43137"/>
                    </a:srgbClr>
                  </a:outerShdw>
                </a:effectLst>
                <a:cs typeface="B Zar" pitchFamily="2" charset="-78"/>
              </a:rPr>
              <a:t>پارامترهای ورودی</a:t>
            </a:r>
            <a:r>
              <a:rPr lang="fa-IR" kern="1200" dirty="0" smtClean="0">
                <a:solidFill>
                  <a:schemeClr val="tx1"/>
                </a:solidFill>
                <a:effectLst>
                  <a:outerShdw blurRad="38100" dist="38100" dir="2700000" algn="tl">
                    <a:srgbClr val="000000">
                      <a:alpha val="43137"/>
                    </a:srgbClr>
                  </a:outerShdw>
                </a:effectLst>
                <a:cs typeface="B Zar" pitchFamily="2" charset="-78"/>
              </a:rPr>
              <a:t>) نام متد  </a:t>
            </a:r>
            <a:r>
              <a:rPr lang="fa-IR" kern="1200" dirty="0" smtClean="0">
                <a:solidFill>
                  <a:srgbClr val="0000FF"/>
                </a:solidFill>
                <a:effectLst>
                  <a:outerShdw blurRad="38100" dist="38100" dir="2700000" algn="tl">
                    <a:srgbClr val="000000">
                      <a:alpha val="43137"/>
                    </a:srgbClr>
                  </a:outerShdw>
                </a:effectLst>
                <a:cs typeface="B Zar" pitchFamily="2" charset="-78"/>
              </a:rPr>
              <a:t>نوع داده خروجی</a:t>
            </a:r>
            <a:r>
              <a:rPr lang="fa-IR" kern="1200" dirty="0" smtClean="0">
                <a:solidFill>
                  <a:srgbClr val="0000FF"/>
                </a:solidFill>
                <a:effectLst>
                  <a:outerShdw blurRad="38100" dist="38100" dir="2700000" algn="tl">
                    <a:srgbClr val="000000">
                      <a:alpha val="43137"/>
                    </a:srgbClr>
                  </a:outerShdw>
                </a:effectLst>
              </a:rPr>
              <a:t> </a:t>
            </a:r>
            <a:endParaRPr lang="en-US" kern="1200" dirty="0" smtClean="0">
              <a:solidFill>
                <a:srgbClr val="0000FF"/>
              </a:solidFill>
              <a:effectLst>
                <a:outerShdw blurRad="38100" dist="38100" dir="2700000" algn="tl">
                  <a:srgbClr val="000000">
                    <a:alpha val="43137"/>
                  </a:srgbClr>
                </a:outerShdw>
              </a:effectLst>
            </a:endParaRPr>
          </a:p>
          <a:p>
            <a:endParaRPr lang="en-US" dirty="0" smtClean="0">
              <a:solidFill>
                <a:srgbClr val="0000FF"/>
              </a:solidFill>
            </a:endParaRPr>
          </a:p>
          <a:p>
            <a:r>
              <a:rPr lang="en-US" dirty="0" smtClean="0">
                <a:solidFill>
                  <a:srgbClr val="0000FF"/>
                </a:solidFill>
              </a:rPr>
              <a:t>   public class </a:t>
            </a:r>
            <a:r>
              <a:rPr lang="en-US" dirty="0" smtClean="0">
                <a:solidFill>
                  <a:srgbClr val="2B91AF"/>
                </a:solidFill>
              </a:rPr>
              <a:t>Circle</a:t>
            </a:r>
          </a:p>
          <a:p>
            <a:r>
              <a:rPr lang="en-US" dirty="0" smtClean="0">
                <a:solidFill>
                  <a:schemeClr val="tx1"/>
                </a:solidFill>
              </a:rPr>
              <a:t>   {</a:t>
            </a:r>
          </a:p>
          <a:p>
            <a:r>
              <a:rPr lang="en-US" dirty="0" smtClean="0">
                <a:solidFill>
                  <a:srgbClr val="2B91AF"/>
                </a:solidFill>
              </a:rPr>
              <a:t>       </a:t>
            </a:r>
            <a:r>
              <a:rPr lang="en-US" dirty="0" smtClean="0">
                <a:solidFill>
                  <a:srgbClr val="0000FF"/>
                </a:solidFill>
              </a:rPr>
              <a:t>public double </a:t>
            </a:r>
            <a:r>
              <a:rPr lang="en-US" dirty="0" err="1" smtClean="0">
                <a:solidFill>
                  <a:schemeClr val="tx1"/>
                </a:solidFill>
              </a:rPr>
              <a:t>Raduis</a:t>
            </a:r>
            <a:r>
              <a:rPr lang="en-US" dirty="0" smtClean="0">
                <a:solidFill>
                  <a:schemeClr val="tx1"/>
                </a:solidFill>
              </a:rPr>
              <a:t>;</a:t>
            </a:r>
          </a:p>
          <a:p>
            <a:r>
              <a:rPr lang="en-US" dirty="0" smtClean="0">
                <a:solidFill>
                  <a:srgbClr val="0000FF"/>
                </a:solidFill>
              </a:rPr>
              <a:t>  </a:t>
            </a:r>
          </a:p>
          <a:p>
            <a:r>
              <a:rPr lang="en-US" dirty="0" smtClean="0">
                <a:solidFill>
                  <a:srgbClr val="0000FF"/>
                </a:solidFill>
              </a:rPr>
              <a:t>       public double </a:t>
            </a:r>
            <a:r>
              <a:rPr lang="en-US" dirty="0" smtClean="0">
                <a:solidFill>
                  <a:schemeClr val="tx1"/>
                </a:solidFill>
              </a:rPr>
              <a:t>circumference()</a:t>
            </a:r>
          </a:p>
          <a:p>
            <a:r>
              <a:rPr lang="en-US" dirty="0" smtClean="0">
                <a:solidFill>
                  <a:srgbClr val="0000FF"/>
                </a:solidFill>
              </a:rPr>
              <a:t>       </a:t>
            </a:r>
            <a:r>
              <a:rPr lang="en-US" dirty="0" smtClean="0">
                <a:solidFill>
                  <a:schemeClr val="tx1"/>
                </a:solidFill>
              </a:rPr>
              <a:t>{</a:t>
            </a:r>
          </a:p>
          <a:p>
            <a:r>
              <a:rPr lang="en-US" dirty="0" smtClean="0">
                <a:solidFill>
                  <a:srgbClr val="0000FF"/>
                </a:solidFill>
              </a:rPr>
              <a:t>           return </a:t>
            </a:r>
            <a:r>
              <a:rPr lang="en-US" dirty="0" smtClean="0">
                <a:solidFill>
                  <a:schemeClr val="tx1"/>
                </a:solidFill>
              </a:rPr>
              <a:t>2 * </a:t>
            </a:r>
            <a:r>
              <a:rPr lang="en-US" dirty="0" err="1" smtClean="0">
                <a:solidFill>
                  <a:srgbClr val="2B91AF"/>
                </a:solidFill>
              </a:rPr>
              <a:t>Math</a:t>
            </a:r>
            <a:r>
              <a:rPr lang="en-US" dirty="0" err="1" smtClean="0">
                <a:solidFill>
                  <a:schemeClr val="tx1"/>
                </a:solidFill>
              </a:rPr>
              <a:t>.PI</a:t>
            </a:r>
            <a:r>
              <a:rPr lang="en-US" dirty="0" smtClean="0">
                <a:solidFill>
                  <a:schemeClr val="tx1"/>
                </a:solidFill>
              </a:rPr>
              <a:t> * </a:t>
            </a:r>
            <a:r>
              <a:rPr lang="en-US" dirty="0" err="1" smtClean="0">
                <a:solidFill>
                  <a:schemeClr val="tx1"/>
                </a:solidFill>
              </a:rPr>
              <a:t>Raduis</a:t>
            </a:r>
            <a:r>
              <a:rPr lang="en-US" dirty="0" smtClean="0">
                <a:solidFill>
                  <a:schemeClr val="tx1"/>
                </a:solidFill>
              </a:rPr>
              <a:t>;</a:t>
            </a:r>
          </a:p>
          <a:p>
            <a:r>
              <a:rPr lang="en-US" dirty="0" smtClean="0">
                <a:solidFill>
                  <a:srgbClr val="2B91AF"/>
                </a:solidFill>
              </a:rPr>
              <a:t>       </a:t>
            </a:r>
            <a:r>
              <a:rPr lang="en-US" dirty="0" smtClean="0">
                <a:solidFill>
                  <a:schemeClr val="tx1"/>
                </a:solidFill>
              </a:rPr>
              <a:t>}</a:t>
            </a:r>
          </a:p>
          <a:p>
            <a:r>
              <a:rPr lang="en-US" dirty="0" smtClean="0">
                <a:solidFill>
                  <a:srgbClr val="2B91AF"/>
                </a:solidFill>
              </a:rPr>
              <a:t>       </a:t>
            </a:r>
            <a:r>
              <a:rPr lang="en-US" dirty="0" smtClean="0">
                <a:solidFill>
                  <a:srgbClr val="0000FF"/>
                </a:solidFill>
              </a:rPr>
              <a:t>public double Area()</a:t>
            </a:r>
          </a:p>
          <a:p>
            <a:r>
              <a:rPr lang="en-US" dirty="0" smtClean="0">
                <a:solidFill>
                  <a:schemeClr val="tx1"/>
                </a:solidFill>
              </a:rPr>
              <a:t>       {</a:t>
            </a:r>
          </a:p>
          <a:p>
            <a:r>
              <a:rPr lang="en-US" dirty="0" smtClean="0">
                <a:solidFill>
                  <a:srgbClr val="0000FF"/>
                </a:solidFill>
              </a:rPr>
              <a:t>           return </a:t>
            </a:r>
            <a:r>
              <a:rPr lang="en-US" dirty="0" err="1" smtClean="0">
                <a:solidFill>
                  <a:srgbClr val="2B91AF"/>
                </a:solidFill>
              </a:rPr>
              <a:t>Math</a:t>
            </a:r>
            <a:r>
              <a:rPr lang="en-US" dirty="0" err="1" smtClean="0">
                <a:solidFill>
                  <a:schemeClr val="tx1"/>
                </a:solidFill>
              </a:rPr>
              <a:t>.PI</a:t>
            </a:r>
            <a:r>
              <a:rPr lang="en-US" dirty="0" smtClean="0">
                <a:solidFill>
                  <a:srgbClr val="2B91AF"/>
                </a:solidFill>
              </a:rPr>
              <a:t> </a:t>
            </a:r>
            <a:r>
              <a:rPr lang="en-US" dirty="0" smtClean="0">
                <a:solidFill>
                  <a:schemeClr val="tx1"/>
                </a:solidFill>
              </a:rPr>
              <a:t>* </a:t>
            </a:r>
            <a:r>
              <a:rPr lang="en-US" dirty="0" err="1" smtClean="0">
                <a:solidFill>
                  <a:schemeClr val="tx1"/>
                </a:solidFill>
              </a:rPr>
              <a:t>Raduis</a:t>
            </a:r>
            <a:r>
              <a:rPr lang="en-US" dirty="0" smtClean="0">
                <a:solidFill>
                  <a:schemeClr val="tx1"/>
                </a:solidFill>
              </a:rPr>
              <a:t> * </a:t>
            </a:r>
            <a:r>
              <a:rPr lang="en-US" dirty="0" err="1" smtClean="0">
                <a:solidFill>
                  <a:schemeClr val="tx1"/>
                </a:solidFill>
              </a:rPr>
              <a:t>Raduis</a:t>
            </a:r>
            <a:r>
              <a:rPr lang="en-US" dirty="0" smtClean="0">
                <a:solidFill>
                  <a:schemeClr val="tx1"/>
                </a:solidFill>
              </a:rPr>
              <a:t>;</a:t>
            </a:r>
          </a:p>
          <a:p>
            <a:r>
              <a:rPr lang="en-US" dirty="0" smtClean="0">
                <a:solidFill>
                  <a:schemeClr val="tx1"/>
                </a:solidFill>
              </a:rPr>
              <a:t>       }</a:t>
            </a:r>
          </a:p>
          <a:p>
            <a:r>
              <a:rPr lang="en-US" dirty="0" smtClean="0">
                <a:solidFill>
                  <a:schemeClr val="tx1"/>
                </a:solidFill>
              </a:rPr>
              <a:t>   }</a:t>
            </a:r>
          </a:p>
          <a:p>
            <a:endParaRPr lang="en-US" sz="1400" kern="1200" dirty="0">
              <a:solidFill>
                <a:srgbClr val="0000FF"/>
              </a:solidFill>
            </a:endParaRPr>
          </a:p>
        </p:txBody>
      </p:sp>
    </p:spTree>
    <p:extLst>
      <p:ext uri="{BB962C8B-B14F-4D97-AF65-F5344CB8AC3E}">
        <p14:creationId xmlns:p14="http://schemas.microsoft.com/office/powerpoint/2010/main" val="250839531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3" end="3"/>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3" end="3"/>
                                            </p:txEl>
                                          </p:spTgt>
                                        </p:tgtEl>
                                        <p:attrNameLst>
                                          <p:attrName>ppt_w</p:attrName>
                                        </p:attrNameLst>
                                      </p:cBhvr>
                                    </p:anim>
                                    <p:anim by="(#ppt_w*0.50)" calcmode="lin" valueType="num">
                                      <p:cBhvr>
                                        <p:cTn id="8" dur="500" decel="50000" autoRev="1" fill="hold">
                                          <p:stCondLst>
                                            <p:cond delay="0"/>
                                          </p:stCondLst>
                                        </p:cTn>
                                        <p:tgtEl>
                                          <p:spTgt spid="3">
                                            <p:txEl>
                                              <p:pRg st="3" end="3"/>
                                            </p:txEl>
                                          </p:spTgt>
                                        </p:tgtEl>
                                        <p:attrNameLst>
                                          <p:attrName>ppt_x</p:attrName>
                                        </p:attrNameLst>
                                      </p:cBhvr>
                                    </p:anim>
                                    <p:anim from="(-#ppt_h/2)" to="(#ppt_y)" calcmode="lin" valueType="num">
                                      <p:cBhvr>
                                        <p:cTn id="9" dur="1000" fill="hold">
                                          <p:stCondLst>
                                            <p:cond delay="0"/>
                                          </p:stCondLst>
                                        </p:cTn>
                                        <p:tgtEl>
                                          <p:spTgt spid="3">
                                            <p:txEl>
                                              <p:pRg st="3" end="3"/>
                                            </p:txEl>
                                          </p:spTgt>
                                        </p:tgtEl>
                                        <p:attrNameLst>
                                          <p:attrName>ppt_y</p:attrName>
                                        </p:attrNameLst>
                                      </p:cBhvr>
                                    </p:anim>
                                    <p:animRot by="21600000">
                                      <p:cBhvr>
                                        <p:cTn id="10" dur="1000" fill="hold">
                                          <p:stCondLst>
                                            <p:cond delay="0"/>
                                          </p:stCondLst>
                                        </p:cTn>
                                        <p:tgtEl>
                                          <p:spTgt spid="3">
                                            <p:txEl>
                                              <p:pRg st="3" end="3"/>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4" end="4"/>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4" end="4"/>
                                            </p:txEl>
                                          </p:spTgt>
                                        </p:tgtEl>
                                        <p:attrNameLst>
                                          <p:attrName>ppt_w</p:attrName>
                                        </p:attrNameLst>
                                      </p:cBhvr>
                                    </p:anim>
                                    <p:anim by="(#ppt_w*0.50)" calcmode="lin" valueType="num">
                                      <p:cBhvr>
                                        <p:cTn id="14" dur="500" decel="50000" autoRev="1" fill="hold">
                                          <p:stCondLst>
                                            <p:cond delay="0"/>
                                          </p:stCondLst>
                                        </p:cTn>
                                        <p:tgtEl>
                                          <p:spTgt spid="3">
                                            <p:txEl>
                                              <p:pRg st="4" end="4"/>
                                            </p:txEl>
                                          </p:spTgt>
                                        </p:tgtEl>
                                        <p:attrNameLst>
                                          <p:attrName>ppt_x</p:attrName>
                                        </p:attrNameLst>
                                      </p:cBhvr>
                                    </p:anim>
                                    <p:anim from="(-#ppt_h/2)" to="(#ppt_y)" calcmode="lin" valueType="num">
                                      <p:cBhvr>
                                        <p:cTn id="15" dur="1000" fill="hold">
                                          <p:stCondLst>
                                            <p:cond delay="0"/>
                                          </p:stCondLst>
                                        </p:cTn>
                                        <p:tgtEl>
                                          <p:spTgt spid="3">
                                            <p:txEl>
                                              <p:pRg st="4" end="4"/>
                                            </p:txEl>
                                          </p:spTgt>
                                        </p:tgtEl>
                                        <p:attrNameLst>
                                          <p:attrName>ppt_y</p:attrName>
                                        </p:attrNameLst>
                                      </p:cBhvr>
                                    </p:anim>
                                    <p:animRot by="21600000">
                                      <p:cBhvr>
                                        <p:cTn id="16" dur="1000" fill="hold">
                                          <p:stCondLst>
                                            <p:cond delay="0"/>
                                          </p:stCondLst>
                                        </p:cTn>
                                        <p:tgtEl>
                                          <p:spTgt spid="3">
                                            <p:txEl>
                                              <p:pRg st="4" end="4"/>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5" end="5"/>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5" end="5"/>
                                            </p:txEl>
                                          </p:spTgt>
                                        </p:tgtEl>
                                        <p:attrNameLst>
                                          <p:attrName>ppt_w</p:attrName>
                                        </p:attrNameLst>
                                      </p:cBhvr>
                                    </p:anim>
                                    <p:anim by="(#ppt_w*0.50)" calcmode="lin" valueType="num">
                                      <p:cBhvr>
                                        <p:cTn id="20" dur="500" decel="50000" autoRev="1" fill="hold">
                                          <p:stCondLst>
                                            <p:cond delay="0"/>
                                          </p:stCondLst>
                                        </p:cTn>
                                        <p:tgtEl>
                                          <p:spTgt spid="3">
                                            <p:txEl>
                                              <p:pRg st="5" end="5"/>
                                            </p:txEl>
                                          </p:spTgt>
                                        </p:tgtEl>
                                        <p:attrNameLst>
                                          <p:attrName>ppt_x</p:attrName>
                                        </p:attrNameLst>
                                      </p:cBhvr>
                                    </p:anim>
                                    <p:anim from="(-#ppt_h/2)" to="(#ppt_y)" calcmode="lin" valueType="num">
                                      <p:cBhvr>
                                        <p:cTn id="21" dur="1000" fill="hold">
                                          <p:stCondLst>
                                            <p:cond delay="0"/>
                                          </p:stCondLst>
                                        </p:cTn>
                                        <p:tgtEl>
                                          <p:spTgt spid="3">
                                            <p:txEl>
                                              <p:pRg st="5" end="5"/>
                                            </p:txEl>
                                          </p:spTgt>
                                        </p:tgtEl>
                                        <p:attrNameLst>
                                          <p:attrName>ppt_y</p:attrName>
                                        </p:attrNameLst>
                                      </p:cBhvr>
                                    </p:anim>
                                    <p:animRot by="21600000">
                                      <p:cBhvr>
                                        <p:cTn id="22" dur="1000" fill="hold">
                                          <p:stCondLst>
                                            <p:cond delay="0"/>
                                          </p:stCondLst>
                                        </p:cTn>
                                        <p:tgtEl>
                                          <p:spTgt spid="3">
                                            <p:txEl>
                                              <p:pRg st="5" end="5"/>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3">
                                            <p:txEl>
                                              <p:pRg st="6" end="6"/>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6" end="6"/>
                                            </p:txEl>
                                          </p:spTgt>
                                        </p:tgtEl>
                                        <p:attrNameLst>
                                          <p:attrName>ppt_w</p:attrName>
                                        </p:attrNameLst>
                                      </p:cBhvr>
                                    </p:anim>
                                    <p:anim by="(#ppt_w*0.50)" calcmode="lin" valueType="num">
                                      <p:cBhvr>
                                        <p:cTn id="26" dur="500" decel="50000" autoRev="1" fill="hold">
                                          <p:stCondLst>
                                            <p:cond delay="0"/>
                                          </p:stCondLst>
                                        </p:cTn>
                                        <p:tgtEl>
                                          <p:spTgt spid="3">
                                            <p:txEl>
                                              <p:pRg st="6" end="6"/>
                                            </p:txEl>
                                          </p:spTgt>
                                        </p:tgtEl>
                                        <p:attrNameLst>
                                          <p:attrName>ppt_x</p:attrName>
                                        </p:attrNameLst>
                                      </p:cBhvr>
                                    </p:anim>
                                    <p:anim from="(-#ppt_h/2)" to="(#ppt_y)" calcmode="lin" valueType="num">
                                      <p:cBhvr>
                                        <p:cTn id="27" dur="1000" fill="hold">
                                          <p:stCondLst>
                                            <p:cond delay="0"/>
                                          </p:stCondLst>
                                        </p:cTn>
                                        <p:tgtEl>
                                          <p:spTgt spid="3">
                                            <p:txEl>
                                              <p:pRg st="6" end="6"/>
                                            </p:txEl>
                                          </p:spTgt>
                                        </p:tgtEl>
                                        <p:attrNameLst>
                                          <p:attrName>ppt_y</p:attrName>
                                        </p:attrNameLst>
                                      </p:cBhvr>
                                    </p:anim>
                                    <p:animRot by="21600000">
                                      <p:cBhvr>
                                        <p:cTn id="28" dur="1000" fill="hold">
                                          <p:stCondLst>
                                            <p:cond delay="0"/>
                                          </p:stCondLst>
                                        </p:cTn>
                                        <p:tgtEl>
                                          <p:spTgt spid="3">
                                            <p:txEl>
                                              <p:pRg st="6" end="6"/>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3">
                                            <p:txEl>
                                              <p:pRg st="7" end="7"/>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7" end="7"/>
                                            </p:txEl>
                                          </p:spTgt>
                                        </p:tgtEl>
                                        <p:attrNameLst>
                                          <p:attrName>ppt_w</p:attrName>
                                        </p:attrNameLst>
                                      </p:cBhvr>
                                    </p:anim>
                                    <p:anim by="(#ppt_w*0.50)" calcmode="lin" valueType="num">
                                      <p:cBhvr>
                                        <p:cTn id="32" dur="500" decel="50000" autoRev="1" fill="hold">
                                          <p:stCondLst>
                                            <p:cond delay="0"/>
                                          </p:stCondLst>
                                        </p:cTn>
                                        <p:tgtEl>
                                          <p:spTgt spid="3">
                                            <p:txEl>
                                              <p:pRg st="7" end="7"/>
                                            </p:txEl>
                                          </p:spTgt>
                                        </p:tgtEl>
                                        <p:attrNameLst>
                                          <p:attrName>ppt_x</p:attrName>
                                        </p:attrNameLst>
                                      </p:cBhvr>
                                    </p:anim>
                                    <p:anim from="(-#ppt_h/2)" to="(#ppt_y)" calcmode="lin" valueType="num">
                                      <p:cBhvr>
                                        <p:cTn id="33" dur="1000" fill="hold">
                                          <p:stCondLst>
                                            <p:cond delay="0"/>
                                          </p:stCondLst>
                                        </p:cTn>
                                        <p:tgtEl>
                                          <p:spTgt spid="3">
                                            <p:txEl>
                                              <p:pRg st="7" end="7"/>
                                            </p:txEl>
                                          </p:spTgt>
                                        </p:tgtEl>
                                        <p:attrNameLst>
                                          <p:attrName>ppt_y</p:attrName>
                                        </p:attrNameLst>
                                      </p:cBhvr>
                                    </p:anim>
                                    <p:animRot by="21600000">
                                      <p:cBhvr>
                                        <p:cTn id="34" dur="1000" fill="hold">
                                          <p:stCondLst>
                                            <p:cond delay="0"/>
                                          </p:stCondLst>
                                        </p:cTn>
                                        <p:tgtEl>
                                          <p:spTgt spid="3">
                                            <p:txEl>
                                              <p:pRg st="7" end="7"/>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3">
                                            <p:txEl>
                                              <p:pRg st="8" end="8"/>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8" end="8"/>
                                            </p:txEl>
                                          </p:spTgt>
                                        </p:tgtEl>
                                        <p:attrNameLst>
                                          <p:attrName>ppt_w</p:attrName>
                                        </p:attrNameLst>
                                      </p:cBhvr>
                                    </p:anim>
                                    <p:anim by="(#ppt_w*0.50)" calcmode="lin" valueType="num">
                                      <p:cBhvr>
                                        <p:cTn id="38" dur="500" decel="50000" autoRev="1" fill="hold">
                                          <p:stCondLst>
                                            <p:cond delay="0"/>
                                          </p:stCondLst>
                                        </p:cTn>
                                        <p:tgtEl>
                                          <p:spTgt spid="3">
                                            <p:txEl>
                                              <p:pRg st="8" end="8"/>
                                            </p:txEl>
                                          </p:spTgt>
                                        </p:tgtEl>
                                        <p:attrNameLst>
                                          <p:attrName>ppt_x</p:attrName>
                                        </p:attrNameLst>
                                      </p:cBhvr>
                                    </p:anim>
                                    <p:anim from="(-#ppt_h/2)" to="(#ppt_y)" calcmode="lin" valueType="num">
                                      <p:cBhvr>
                                        <p:cTn id="39" dur="1000" fill="hold">
                                          <p:stCondLst>
                                            <p:cond delay="0"/>
                                          </p:stCondLst>
                                        </p:cTn>
                                        <p:tgtEl>
                                          <p:spTgt spid="3">
                                            <p:txEl>
                                              <p:pRg st="8" end="8"/>
                                            </p:txEl>
                                          </p:spTgt>
                                        </p:tgtEl>
                                        <p:attrNameLst>
                                          <p:attrName>ppt_y</p:attrName>
                                        </p:attrNameLst>
                                      </p:cBhvr>
                                    </p:anim>
                                    <p:animRot by="21600000">
                                      <p:cBhvr>
                                        <p:cTn id="40" dur="1000" fill="hold">
                                          <p:stCondLst>
                                            <p:cond delay="0"/>
                                          </p:stCondLst>
                                        </p:cTn>
                                        <p:tgtEl>
                                          <p:spTgt spid="3">
                                            <p:txEl>
                                              <p:pRg st="8" end="8"/>
                                            </p:txEl>
                                          </p:spTgt>
                                        </p:tgtEl>
                                        <p:attrNameLst>
                                          <p:attrName>r</p:attrName>
                                        </p:attrNameLst>
                                      </p:cBhvr>
                                    </p:animRot>
                                  </p:childTnLst>
                                </p:cTn>
                              </p:par>
                              <p:par>
                                <p:cTn id="41" presetID="56" presetClass="entr" presetSubtype="0" fill="hold" nodeType="withEffect">
                                  <p:stCondLst>
                                    <p:cond delay="0"/>
                                  </p:stCondLst>
                                  <p:iterate type="lt">
                                    <p:tmPct val="10000"/>
                                  </p:iterate>
                                  <p:childTnLst>
                                    <p:set>
                                      <p:cBhvr>
                                        <p:cTn id="42" dur="1" fill="hold">
                                          <p:stCondLst>
                                            <p:cond delay="0"/>
                                          </p:stCondLst>
                                        </p:cTn>
                                        <p:tgtEl>
                                          <p:spTgt spid="3">
                                            <p:txEl>
                                              <p:pRg st="9" end="9"/>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9" end="9"/>
                                            </p:txEl>
                                          </p:spTgt>
                                        </p:tgtEl>
                                        <p:attrNameLst>
                                          <p:attrName>ppt_w</p:attrName>
                                        </p:attrNameLst>
                                      </p:cBhvr>
                                    </p:anim>
                                    <p:anim by="(#ppt_w*0.50)" calcmode="lin" valueType="num">
                                      <p:cBhvr>
                                        <p:cTn id="44" dur="500" decel="50000" autoRev="1" fill="hold">
                                          <p:stCondLst>
                                            <p:cond delay="0"/>
                                          </p:stCondLst>
                                        </p:cTn>
                                        <p:tgtEl>
                                          <p:spTgt spid="3">
                                            <p:txEl>
                                              <p:pRg st="9" end="9"/>
                                            </p:txEl>
                                          </p:spTgt>
                                        </p:tgtEl>
                                        <p:attrNameLst>
                                          <p:attrName>ppt_x</p:attrName>
                                        </p:attrNameLst>
                                      </p:cBhvr>
                                    </p:anim>
                                    <p:anim from="(-#ppt_h/2)" to="(#ppt_y)" calcmode="lin" valueType="num">
                                      <p:cBhvr>
                                        <p:cTn id="45" dur="1000" fill="hold">
                                          <p:stCondLst>
                                            <p:cond delay="0"/>
                                          </p:stCondLst>
                                        </p:cTn>
                                        <p:tgtEl>
                                          <p:spTgt spid="3">
                                            <p:txEl>
                                              <p:pRg st="9" end="9"/>
                                            </p:txEl>
                                          </p:spTgt>
                                        </p:tgtEl>
                                        <p:attrNameLst>
                                          <p:attrName>ppt_y</p:attrName>
                                        </p:attrNameLst>
                                      </p:cBhvr>
                                    </p:anim>
                                    <p:animRot by="21600000">
                                      <p:cBhvr>
                                        <p:cTn id="46" dur="1000" fill="hold">
                                          <p:stCondLst>
                                            <p:cond delay="0"/>
                                          </p:stCondLst>
                                        </p:cTn>
                                        <p:tgtEl>
                                          <p:spTgt spid="3">
                                            <p:txEl>
                                              <p:pRg st="9" end="9"/>
                                            </p:txEl>
                                          </p:spTgt>
                                        </p:tgtEl>
                                        <p:attrNameLst>
                                          <p:attrName>r</p:attrName>
                                        </p:attrNameLst>
                                      </p:cBhvr>
                                    </p:animRo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3">
                                            <p:txEl>
                                              <p:pRg st="10" end="10"/>
                                            </p:txEl>
                                          </p:spTgt>
                                        </p:tgtEl>
                                        <p:attrNameLst>
                                          <p:attrName>style.visibility</p:attrName>
                                        </p:attrNameLst>
                                      </p:cBhvr>
                                      <p:to>
                                        <p:strVal val="visible"/>
                                      </p:to>
                                    </p:set>
                                    <p:anim by="(-#ppt_w*2)" calcmode="lin" valueType="num">
                                      <p:cBhvr rctx="PPT">
                                        <p:cTn id="49" dur="500" autoRev="1" fill="hold">
                                          <p:stCondLst>
                                            <p:cond delay="0"/>
                                          </p:stCondLst>
                                        </p:cTn>
                                        <p:tgtEl>
                                          <p:spTgt spid="3">
                                            <p:txEl>
                                              <p:pRg st="10" end="10"/>
                                            </p:txEl>
                                          </p:spTgt>
                                        </p:tgtEl>
                                        <p:attrNameLst>
                                          <p:attrName>ppt_w</p:attrName>
                                        </p:attrNameLst>
                                      </p:cBhvr>
                                    </p:anim>
                                    <p:anim by="(#ppt_w*0.50)" calcmode="lin" valueType="num">
                                      <p:cBhvr>
                                        <p:cTn id="50" dur="500" decel="50000" autoRev="1" fill="hold">
                                          <p:stCondLst>
                                            <p:cond delay="0"/>
                                          </p:stCondLst>
                                        </p:cTn>
                                        <p:tgtEl>
                                          <p:spTgt spid="3">
                                            <p:txEl>
                                              <p:pRg st="10" end="10"/>
                                            </p:txEl>
                                          </p:spTgt>
                                        </p:tgtEl>
                                        <p:attrNameLst>
                                          <p:attrName>ppt_x</p:attrName>
                                        </p:attrNameLst>
                                      </p:cBhvr>
                                    </p:anim>
                                    <p:anim from="(-#ppt_h/2)" to="(#ppt_y)" calcmode="lin" valueType="num">
                                      <p:cBhvr>
                                        <p:cTn id="51" dur="1000" fill="hold">
                                          <p:stCondLst>
                                            <p:cond delay="0"/>
                                          </p:stCondLst>
                                        </p:cTn>
                                        <p:tgtEl>
                                          <p:spTgt spid="3">
                                            <p:txEl>
                                              <p:pRg st="10" end="10"/>
                                            </p:txEl>
                                          </p:spTgt>
                                        </p:tgtEl>
                                        <p:attrNameLst>
                                          <p:attrName>ppt_y</p:attrName>
                                        </p:attrNameLst>
                                      </p:cBhvr>
                                    </p:anim>
                                    <p:animRot by="21600000">
                                      <p:cBhvr>
                                        <p:cTn id="52" dur="1000" fill="hold">
                                          <p:stCondLst>
                                            <p:cond delay="0"/>
                                          </p:stCondLst>
                                        </p:cTn>
                                        <p:tgtEl>
                                          <p:spTgt spid="3">
                                            <p:txEl>
                                              <p:pRg st="10" end="10"/>
                                            </p:txEl>
                                          </p:spTgt>
                                        </p:tgtEl>
                                        <p:attrNameLst>
                                          <p:attrName>r</p:attrName>
                                        </p:attrNameLst>
                                      </p:cBhvr>
                                    </p:animRot>
                                  </p:childTnLst>
                                </p:cTn>
                              </p:par>
                              <p:par>
                                <p:cTn id="53" presetID="56" presetClass="entr" presetSubtype="0" fill="hold" nodeType="withEffect">
                                  <p:stCondLst>
                                    <p:cond delay="0"/>
                                  </p:stCondLst>
                                  <p:iterate type="lt">
                                    <p:tmPct val="10000"/>
                                  </p:iterate>
                                  <p:childTnLst>
                                    <p:set>
                                      <p:cBhvr>
                                        <p:cTn id="54" dur="1" fill="hold">
                                          <p:stCondLst>
                                            <p:cond delay="0"/>
                                          </p:stCondLst>
                                        </p:cTn>
                                        <p:tgtEl>
                                          <p:spTgt spid="3">
                                            <p:txEl>
                                              <p:pRg st="11" end="11"/>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11" end="11"/>
                                            </p:txEl>
                                          </p:spTgt>
                                        </p:tgtEl>
                                        <p:attrNameLst>
                                          <p:attrName>ppt_w</p:attrName>
                                        </p:attrNameLst>
                                      </p:cBhvr>
                                    </p:anim>
                                    <p:anim by="(#ppt_w*0.50)" calcmode="lin" valueType="num">
                                      <p:cBhvr>
                                        <p:cTn id="56" dur="500" decel="50000" autoRev="1" fill="hold">
                                          <p:stCondLst>
                                            <p:cond delay="0"/>
                                          </p:stCondLst>
                                        </p:cTn>
                                        <p:tgtEl>
                                          <p:spTgt spid="3">
                                            <p:txEl>
                                              <p:pRg st="11" end="11"/>
                                            </p:txEl>
                                          </p:spTgt>
                                        </p:tgtEl>
                                        <p:attrNameLst>
                                          <p:attrName>ppt_x</p:attrName>
                                        </p:attrNameLst>
                                      </p:cBhvr>
                                    </p:anim>
                                    <p:anim from="(-#ppt_h/2)" to="(#ppt_y)" calcmode="lin" valueType="num">
                                      <p:cBhvr>
                                        <p:cTn id="57" dur="1000" fill="hold">
                                          <p:stCondLst>
                                            <p:cond delay="0"/>
                                          </p:stCondLst>
                                        </p:cTn>
                                        <p:tgtEl>
                                          <p:spTgt spid="3">
                                            <p:txEl>
                                              <p:pRg st="11" end="11"/>
                                            </p:txEl>
                                          </p:spTgt>
                                        </p:tgtEl>
                                        <p:attrNameLst>
                                          <p:attrName>ppt_y</p:attrName>
                                        </p:attrNameLst>
                                      </p:cBhvr>
                                    </p:anim>
                                    <p:animRot by="21600000">
                                      <p:cBhvr>
                                        <p:cTn id="58" dur="1000" fill="hold">
                                          <p:stCondLst>
                                            <p:cond delay="0"/>
                                          </p:stCondLst>
                                        </p:cTn>
                                        <p:tgtEl>
                                          <p:spTgt spid="3">
                                            <p:txEl>
                                              <p:pRg st="11" end="11"/>
                                            </p:txEl>
                                          </p:spTgt>
                                        </p:tgtEl>
                                        <p:attrNameLst>
                                          <p:attrName>r</p:attrName>
                                        </p:attrNameLst>
                                      </p:cBhvr>
                                    </p:animRot>
                                  </p:childTnLst>
                                </p:cTn>
                              </p:par>
                              <p:par>
                                <p:cTn id="59" presetID="56" presetClass="entr" presetSubtype="0" fill="hold" nodeType="withEffect">
                                  <p:stCondLst>
                                    <p:cond delay="0"/>
                                  </p:stCondLst>
                                  <p:iterate type="lt">
                                    <p:tmPct val="10000"/>
                                  </p:iterate>
                                  <p:childTnLst>
                                    <p:set>
                                      <p:cBhvr>
                                        <p:cTn id="60" dur="1" fill="hold">
                                          <p:stCondLst>
                                            <p:cond delay="0"/>
                                          </p:stCondLst>
                                        </p:cTn>
                                        <p:tgtEl>
                                          <p:spTgt spid="3">
                                            <p:txEl>
                                              <p:pRg st="12" end="12"/>
                                            </p:txEl>
                                          </p:spTgt>
                                        </p:tgtEl>
                                        <p:attrNameLst>
                                          <p:attrName>style.visibility</p:attrName>
                                        </p:attrNameLst>
                                      </p:cBhvr>
                                      <p:to>
                                        <p:strVal val="visible"/>
                                      </p:to>
                                    </p:set>
                                    <p:anim by="(-#ppt_w*2)" calcmode="lin" valueType="num">
                                      <p:cBhvr rctx="PPT">
                                        <p:cTn id="61" dur="500" autoRev="1" fill="hold">
                                          <p:stCondLst>
                                            <p:cond delay="0"/>
                                          </p:stCondLst>
                                        </p:cTn>
                                        <p:tgtEl>
                                          <p:spTgt spid="3">
                                            <p:txEl>
                                              <p:pRg st="12" end="12"/>
                                            </p:txEl>
                                          </p:spTgt>
                                        </p:tgtEl>
                                        <p:attrNameLst>
                                          <p:attrName>ppt_w</p:attrName>
                                        </p:attrNameLst>
                                      </p:cBhvr>
                                    </p:anim>
                                    <p:anim by="(#ppt_w*0.50)" calcmode="lin" valueType="num">
                                      <p:cBhvr>
                                        <p:cTn id="62" dur="500" decel="50000" autoRev="1" fill="hold">
                                          <p:stCondLst>
                                            <p:cond delay="0"/>
                                          </p:stCondLst>
                                        </p:cTn>
                                        <p:tgtEl>
                                          <p:spTgt spid="3">
                                            <p:txEl>
                                              <p:pRg st="12" end="12"/>
                                            </p:txEl>
                                          </p:spTgt>
                                        </p:tgtEl>
                                        <p:attrNameLst>
                                          <p:attrName>ppt_x</p:attrName>
                                        </p:attrNameLst>
                                      </p:cBhvr>
                                    </p:anim>
                                    <p:anim from="(-#ppt_h/2)" to="(#ppt_y)" calcmode="lin" valueType="num">
                                      <p:cBhvr>
                                        <p:cTn id="63" dur="1000" fill="hold">
                                          <p:stCondLst>
                                            <p:cond delay="0"/>
                                          </p:stCondLst>
                                        </p:cTn>
                                        <p:tgtEl>
                                          <p:spTgt spid="3">
                                            <p:txEl>
                                              <p:pRg st="12" end="12"/>
                                            </p:txEl>
                                          </p:spTgt>
                                        </p:tgtEl>
                                        <p:attrNameLst>
                                          <p:attrName>ppt_y</p:attrName>
                                        </p:attrNameLst>
                                      </p:cBhvr>
                                    </p:anim>
                                    <p:animRot by="21600000">
                                      <p:cBhvr>
                                        <p:cTn id="64" dur="1000" fill="hold">
                                          <p:stCondLst>
                                            <p:cond delay="0"/>
                                          </p:stCondLst>
                                        </p:cTn>
                                        <p:tgtEl>
                                          <p:spTgt spid="3">
                                            <p:txEl>
                                              <p:pRg st="12" end="12"/>
                                            </p:txEl>
                                          </p:spTgt>
                                        </p:tgtEl>
                                        <p:attrNameLst>
                                          <p:attrName>r</p:attrName>
                                        </p:attrNameLst>
                                      </p:cBhvr>
                                    </p:animRot>
                                  </p:childTnLst>
                                </p:cTn>
                              </p:par>
                              <p:par>
                                <p:cTn id="65" presetID="56" presetClass="entr" presetSubtype="0" fill="hold" nodeType="withEffect">
                                  <p:stCondLst>
                                    <p:cond delay="0"/>
                                  </p:stCondLst>
                                  <p:iterate type="lt">
                                    <p:tmPct val="10000"/>
                                  </p:iterate>
                                  <p:childTnLst>
                                    <p:set>
                                      <p:cBhvr>
                                        <p:cTn id="66" dur="1" fill="hold">
                                          <p:stCondLst>
                                            <p:cond delay="0"/>
                                          </p:stCondLst>
                                        </p:cTn>
                                        <p:tgtEl>
                                          <p:spTgt spid="3">
                                            <p:txEl>
                                              <p:pRg st="13" end="13"/>
                                            </p:txEl>
                                          </p:spTgt>
                                        </p:tgtEl>
                                        <p:attrNameLst>
                                          <p:attrName>style.visibility</p:attrName>
                                        </p:attrNameLst>
                                      </p:cBhvr>
                                      <p:to>
                                        <p:strVal val="visible"/>
                                      </p:to>
                                    </p:set>
                                    <p:anim by="(-#ppt_w*2)" calcmode="lin" valueType="num">
                                      <p:cBhvr rctx="PPT">
                                        <p:cTn id="67" dur="500" autoRev="1" fill="hold">
                                          <p:stCondLst>
                                            <p:cond delay="0"/>
                                          </p:stCondLst>
                                        </p:cTn>
                                        <p:tgtEl>
                                          <p:spTgt spid="3">
                                            <p:txEl>
                                              <p:pRg st="13" end="13"/>
                                            </p:txEl>
                                          </p:spTgt>
                                        </p:tgtEl>
                                        <p:attrNameLst>
                                          <p:attrName>ppt_w</p:attrName>
                                        </p:attrNameLst>
                                      </p:cBhvr>
                                    </p:anim>
                                    <p:anim by="(#ppt_w*0.50)" calcmode="lin" valueType="num">
                                      <p:cBhvr>
                                        <p:cTn id="68" dur="500" decel="50000" autoRev="1" fill="hold">
                                          <p:stCondLst>
                                            <p:cond delay="0"/>
                                          </p:stCondLst>
                                        </p:cTn>
                                        <p:tgtEl>
                                          <p:spTgt spid="3">
                                            <p:txEl>
                                              <p:pRg st="13" end="13"/>
                                            </p:txEl>
                                          </p:spTgt>
                                        </p:tgtEl>
                                        <p:attrNameLst>
                                          <p:attrName>ppt_x</p:attrName>
                                        </p:attrNameLst>
                                      </p:cBhvr>
                                    </p:anim>
                                    <p:anim from="(-#ppt_h/2)" to="(#ppt_y)" calcmode="lin" valueType="num">
                                      <p:cBhvr>
                                        <p:cTn id="69" dur="1000" fill="hold">
                                          <p:stCondLst>
                                            <p:cond delay="0"/>
                                          </p:stCondLst>
                                        </p:cTn>
                                        <p:tgtEl>
                                          <p:spTgt spid="3">
                                            <p:txEl>
                                              <p:pRg st="13" end="13"/>
                                            </p:txEl>
                                          </p:spTgt>
                                        </p:tgtEl>
                                        <p:attrNameLst>
                                          <p:attrName>ppt_y</p:attrName>
                                        </p:attrNameLst>
                                      </p:cBhvr>
                                    </p:anim>
                                    <p:animRot by="21600000">
                                      <p:cBhvr>
                                        <p:cTn id="70" dur="1000" fill="hold">
                                          <p:stCondLst>
                                            <p:cond delay="0"/>
                                          </p:stCondLst>
                                        </p:cTn>
                                        <p:tgtEl>
                                          <p:spTgt spid="3">
                                            <p:txEl>
                                              <p:pRg st="13" end="13"/>
                                            </p:txEl>
                                          </p:spTgt>
                                        </p:tgtEl>
                                        <p:attrNameLst>
                                          <p:attrName>r</p:attrName>
                                        </p:attrNameLst>
                                      </p:cBhvr>
                                    </p:animRot>
                                  </p:childTnLst>
                                </p:cTn>
                              </p:par>
                              <p:par>
                                <p:cTn id="71" presetID="56" presetClass="entr" presetSubtype="0" fill="hold" nodeType="withEffect">
                                  <p:stCondLst>
                                    <p:cond delay="0"/>
                                  </p:stCondLst>
                                  <p:iterate type="lt">
                                    <p:tmPct val="10000"/>
                                  </p:iterate>
                                  <p:childTnLst>
                                    <p:set>
                                      <p:cBhvr>
                                        <p:cTn id="72" dur="1" fill="hold">
                                          <p:stCondLst>
                                            <p:cond delay="0"/>
                                          </p:stCondLst>
                                        </p:cTn>
                                        <p:tgtEl>
                                          <p:spTgt spid="3">
                                            <p:txEl>
                                              <p:pRg st="14" end="14"/>
                                            </p:txEl>
                                          </p:spTgt>
                                        </p:tgtEl>
                                        <p:attrNameLst>
                                          <p:attrName>style.visibility</p:attrName>
                                        </p:attrNameLst>
                                      </p:cBhvr>
                                      <p:to>
                                        <p:strVal val="visible"/>
                                      </p:to>
                                    </p:set>
                                    <p:anim by="(-#ppt_w*2)" calcmode="lin" valueType="num">
                                      <p:cBhvr rctx="PPT">
                                        <p:cTn id="73" dur="500" autoRev="1" fill="hold">
                                          <p:stCondLst>
                                            <p:cond delay="0"/>
                                          </p:stCondLst>
                                        </p:cTn>
                                        <p:tgtEl>
                                          <p:spTgt spid="3">
                                            <p:txEl>
                                              <p:pRg st="14" end="14"/>
                                            </p:txEl>
                                          </p:spTgt>
                                        </p:tgtEl>
                                        <p:attrNameLst>
                                          <p:attrName>ppt_w</p:attrName>
                                        </p:attrNameLst>
                                      </p:cBhvr>
                                    </p:anim>
                                    <p:anim by="(#ppt_w*0.50)" calcmode="lin" valueType="num">
                                      <p:cBhvr>
                                        <p:cTn id="74" dur="500" decel="50000" autoRev="1" fill="hold">
                                          <p:stCondLst>
                                            <p:cond delay="0"/>
                                          </p:stCondLst>
                                        </p:cTn>
                                        <p:tgtEl>
                                          <p:spTgt spid="3">
                                            <p:txEl>
                                              <p:pRg st="14" end="14"/>
                                            </p:txEl>
                                          </p:spTgt>
                                        </p:tgtEl>
                                        <p:attrNameLst>
                                          <p:attrName>ppt_x</p:attrName>
                                        </p:attrNameLst>
                                      </p:cBhvr>
                                    </p:anim>
                                    <p:anim from="(-#ppt_h/2)" to="(#ppt_y)" calcmode="lin" valueType="num">
                                      <p:cBhvr>
                                        <p:cTn id="75" dur="1000" fill="hold">
                                          <p:stCondLst>
                                            <p:cond delay="0"/>
                                          </p:stCondLst>
                                        </p:cTn>
                                        <p:tgtEl>
                                          <p:spTgt spid="3">
                                            <p:txEl>
                                              <p:pRg st="14" end="14"/>
                                            </p:txEl>
                                          </p:spTgt>
                                        </p:tgtEl>
                                        <p:attrNameLst>
                                          <p:attrName>ppt_y</p:attrName>
                                        </p:attrNameLst>
                                      </p:cBhvr>
                                    </p:anim>
                                    <p:animRot by="21600000">
                                      <p:cBhvr>
                                        <p:cTn id="76" dur="1000" fill="hold">
                                          <p:stCondLst>
                                            <p:cond delay="0"/>
                                          </p:stCondLst>
                                        </p:cTn>
                                        <p:tgtEl>
                                          <p:spTgt spid="3">
                                            <p:txEl>
                                              <p:pRg st="14" end="14"/>
                                            </p:txEl>
                                          </p:spTgt>
                                        </p:tgtEl>
                                        <p:attrNameLst>
                                          <p:attrName>r</p:attrName>
                                        </p:attrNameLst>
                                      </p:cBhvr>
                                    </p:animRot>
                                  </p:childTnLst>
                                </p:cTn>
                              </p:par>
                              <p:par>
                                <p:cTn id="77" presetID="56" presetClass="entr" presetSubtype="0" fill="hold" nodeType="withEffect">
                                  <p:stCondLst>
                                    <p:cond delay="0"/>
                                  </p:stCondLst>
                                  <p:iterate type="lt">
                                    <p:tmPct val="10000"/>
                                  </p:iterate>
                                  <p:childTnLst>
                                    <p:set>
                                      <p:cBhvr>
                                        <p:cTn id="78" dur="1" fill="hold">
                                          <p:stCondLst>
                                            <p:cond delay="0"/>
                                          </p:stCondLst>
                                        </p:cTn>
                                        <p:tgtEl>
                                          <p:spTgt spid="3">
                                            <p:txEl>
                                              <p:pRg st="15" end="15"/>
                                            </p:txEl>
                                          </p:spTgt>
                                        </p:tgtEl>
                                        <p:attrNameLst>
                                          <p:attrName>style.visibility</p:attrName>
                                        </p:attrNameLst>
                                      </p:cBhvr>
                                      <p:to>
                                        <p:strVal val="visible"/>
                                      </p:to>
                                    </p:set>
                                    <p:anim by="(-#ppt_w*2)" calcmode="lin" valueType="num">
                                      <p:cBhvr rctx="PPT">
                                        <p:cTn id="79" dur="500" autoRev="1" fill="hold">
                                          <p:stCondLst>
                                            <p:cond delay="0"/>
                                          </p:stCondLst>
                                        </p:cTn>
                                        <p:tgtEl>
                                          <p:spTgt spid="3">
                                            <p:txEl>
                                              <p:pRg st="15" end="15"/>
                                            </p:txEl>
                                          </p:spTgt>
                                        </p:tgtEl>
                                        <p:attrNameLst>
                                          <p:attrName>ppt_w</p:attrName>
                                        </p:attrNameLst>
                                      </p:cBhvr>
                                    </p:anim>
                                    <p:anim by="(#ppt_w*0.50)" calcmode="lin" valueType="num">
                                      <p:cBhvr>
                                        <p:cTn id="80" dur="500" decel="50000" autoRev="1" fill="hold">
                                          <p:stCondLst>
                                            <p:cond delay="0"/>
                                          </p:stCondLst>
                                        </p:cTn>
                                        <p:tgtEl>
                                          <p:spTgt spid="3">
                                            <p:txEl>
                                              <p:pRg st="15" end="15"/>
                                            </p:txEl>
                                          </p:spTgt>
                                        </p:tgtEl>
                                        <p:attrNameLst>
                                          <p:attrName>ppt_x</p:attrName>
                                        </p:attrNameLst>
                                      </p:cBhvr>
                                    </p:anim>
                                    <p:anim from="(-#ppt_h/2)" to="(#ppt_y)" calcmode="lin" valueType="num">
                                      <p:cBhvr>
                                        <p:cTn id="81" dur="1000" fill="hold">
                                          <p:stCondLst>
                                            <p:cond delay="0"/>
                                          </p:stCondLst>
                                        </p:cTn>
                                        <p:tgtEl>
                                          <p:spTgt spid="3">
                                            <p:txEl>
                                              <p:pRg st="15" end="15"/>
                                            </p:txEl>
                                          </p:spTgt>
                                        </p:tgtEl>
                                        <p:attrNameLst>
                                          <p:attrName>ppt_y</p:attrName>
                                        </p:attrNameLst>
                                      </p:cBhvr>
                                    </p:anim>
                                    <p:animRot by="21600000">
                                      <p:cBhvr>
                                        <p:cTn id="82" dur="1000" fill="hold">
                                          <p:stCondLst>
                                            <p:cond delay="0"/>
                                          </p:stCondLst>
                                        </p:cTn>
                                        <p:tgtEl>
                                          <p:spTgt spid="3">
                                            <p:txEl>
                                              <p:pRg st="15" end="1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15</a:t>
            </a:fld>
            <a:endParaRPr lang="en-US" dirty="0"/>
          </a:p>
        </p:txBody>
      </p:sp>
      <p:sp>
        <p:nvSpPr>
          <p:cNvPr id="3" name="Rounded Rectangle 2"/>
          <p:cNvSpPr/>
          <p:nvPr/>
        </p:nvSpPr>
        <p:spPr>
          <a:xfrm>
            <a:off x="1772075" y="359319"/>
            <a:ext cx="5599851" cy="932479"/>
          </a:xfrm>
          <a:prstGeom prst="roundRect">
            <a:avLst>
              <a:gd name="adj" fmla="val 10000"/>
            </a:avLst>
          </a:prstGeom>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a:lstStyle/>
          <a:p>
            <a:pPr algn="ctr" rtl="1"/>
            <a:r>
              <a:rPr lang="fa-IR" sz="4800" dirty="0" smtClean="0">
                <a:cs typeface="B Homa" pitchFamily="2" charset="-78"/>
              </a:rPr>
              <a:t>سازنده</a:t>
            </a:r>
            <a:r>
              <a:rPr lang="fa-IR" sz="4800" dirty="0" smtClean="0"/>
              <a:t> </a:t>
            </a:r>
            <a:r>
              <a:rPr lang="en-US" sz="4800" b="1" dirty="0" smtClean="0"/>
              <a:t>(Constructor)</a:t>
            </a:r>
          </a:p>
          <a:p>
            <a:endParaRPr lang="en-US" dirty="0"/>
          </a:p>
        </p:txBody>
      </p:sp>
      <p:sp>
        <p:nvSpPr>
          <p:cNvPr id="4" name="Freeform 3"/>
          <p:cNvSpPr/>
          <p:nvPr/>
        </p:nvSpPr>
        <p:spPr>
          <a:xfrm>
            <a:off x="859809" y="1610435"/>
            <a:ext cx="7424382" cy="4690219"/>
          </a:xfrm>
          <a:custGeom>
            <a:avLst/>
            <a:gdLst>
              <a:gd name="connsiteX0" fmla="*/ 0 w 1570508"/>
              <a:gd name="connsiteY0" fmla="*/ 0 h 5692213"/>
              <a:gd name="connsiteX1" fmla="*/ 1570508 w 1570508"/>
              <a:gd name="connsiteY1" fmla="*/ 0 h 5692213"/>
              <a:gd name="connsiteX2" fmla="*/ 1570508 w 1570508"/>
              <a:gd name="connsiteY2" fmla="*/ 5692213 h 5692213"/>
              <a:gd name="connsiteX3" fmla="*/ 0 w 1570508"/>
              <a:gd name="connsiteY3" fmla="*/ 5692213 h 5692213"/>
              <a:gd name="connsiteX4" fmla="*/ 0 w 1570508"/>
              <a:gd name="connsiteY4" fmla="*/ 0 h 569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508" h="5692213">
                <a:moveTo>
                  <a:pt x="0" y="0"/>
                </a:moveTo>
                <a:lnTo>
                  <a:pt x="1570508" y="0"/>
                </a:lnTo>
                <a:lnTo>
                  <a:pt x="1570508" y="5692213"/>
                </a:lnTo>
                <a:lnTo>
                  <a:pt x="0" y="5692213"/>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2672" tIns="42672" rIns="56896" bIns="64008" numCol="1" spcCol="1270" anchor="t" anchorCtr="0">
            <a:noAutofit/>
          </a:bodyPr>
          <a:lstStyle/>
          <a:p>
            <a:endParaRPr lang="en-US" sz="1400" kern="1200" dirty="0" smtClean="0">
              <a:solidFill>
                <a:srgbClr val="FF0000"/>
              </a:solidFill>
            </a:endParaRPr>
          </a:p>
          <a:p>
            <a:pPr algn="ctr" rtl="1"/>
            <a:r>
              <a:rPr lang="fa-IR" sz="2400" dirty="0" smtClean="0">
                <a:solidFill>
                  <a:srgbClr val="FF0000"/>
                </a:solidFill>
                <a:cs typeface="B Zar" pitchFamily="2" charset="-78"/>
              </a:rPr>
              <a:t>سازنده متدی است همنام کلاس و نوع خروجی ندارد حتی </a:t>
            </a:r>
            <a:r>
              <a:rPr lang="en-US" sz="2400" dirty="0" smtClean="0">
                <a:solidFill>
                  <a:srgbClr val="FF0000"/>
                </a:solidFill>
                <a:cs typeface="B Zar" pitchFamily="2" charset="-78"/>
              </a:rPr>
              <a:t>void</a:t>
            </a:r>
            <a:r>
              <a:rPr lang="fa-IR" sz="2400" dirty="0" smtClean="0">
                <a:solidFill>
                  <a:srgbClr val="FF0000"/>
                </a:solidFill>
                <a:cs typeface="B Zar" pitchFamily="2" charset="-78"/>
              </a:rPr>
              <a:t> یعنی چیزی را بر نمی گرداند و در آن از </a:t>
            </a:r>
            <a:r>
              <a:rPr lang="en-US" sz="2400" dirty="0" smtClean="0">
                <a:solidFill>
                  <a:srgbClr val="FF0000"/>
                </a:solidFill>
                <a:cs typeface="B Zar" pitchFamily="2" charset="-78"/>
              </a:rPr>
              <a:t>return</a:t>
            </a:r>
            <a:r>
              <a:rPr lang="fa-IR" sz="2400" dirty="0" smtClean="0">
                <a:solidFill>
                  <a:srgbClr val="FF0000"/>
                </a:solidFill>
                <a:cs typeface="B Zar" pitchFamily="2" charset="-78"/>
              </a:rPr>
              <a:t> استفاده نمی شود.</a:t>
            </a:r>
            <a:endParaRPr lang="en-US" sz="2400" dirty="0" smtClean="0">
              <a:solidFill>
                <a:srgbClr val="FF0000"/>
              </a:solidFill>
              <a:cs typeface="B Zar" pitchFamily="2" charset="-78"/>
            </a:endParaRPr>
          </a:p>
          <a:p>
            <a:pPr>
              <a:lnSpc>
                <a:spcPct val="115000"/>
              </a:lnSpc>
            </a:pPr>
            <a:r>
              <a:rPr lang="fa-IR" sz="1400" dirty="0" smtClean="0">
                <a:solidFill>
                  <a:srgbClr val="0000FF"/>
                </a:solidFill>
                <a:latin typeface="Courier New"/>
                <a:ea typeface="Calibri"/>
                <a:cs typeface="B Zar"/>
              </a:rPr>
              <a:t>             </a:t>
            </a: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a:t>
            </a:r>
            <a:r>
              <a:rPr lang="en-US" sz="1400" dirty="0" smtClean="0">
                <a:solidFill>
                  <a:srgbClr val="0000FF"/>
                </a:solidFill>
                <a:latin typeface="Courier New"/>
                <a:ea typeface="Calibri"/>
                <a:cs typeface="B Zar"/>
              </a:rPr>
              <a:t>class</a:t>
            </a:r>
            <a:r>
              <a:rPr lang="en-US" sz="1400" dirty="0" smtClean="0">
                <a:latin typeface="Courier New"/>
                <a:ea typeface="Calibri"/>
                <a:cs typeface="B Zar"/>
              </a:rPr>
              <a:t> </a:t>
            </a:r>
            <a:r>
              <a:rPr lang="en-US" sz="1400" dirty="0" smtClean="0">
                <a:solidFill>
                  <a:srgbClr val="2B91AF"/>
                </a:solidFill>
                <a:latin typeface="Courier New"/>
                <a:ea typeface="Calibri"/>
                <a:cs typeface="B Zar"/>
              </a:rPr>
              <a:t>Student</a:t>
            </a:r>
            <a:endParaRPr lang="en-US" sz="1400" dirty="0" smtClean="0">
              <a:ea typeface="Calibri"/>
              <a:cs typeface="Arial"/>
            </a:endParaRPr>
          </a:p>
          <a:p>
            <a:pPr>
              <a:lnSpc>
                <a:spcPct val="115000"/>
              </a:lnSpc>
            </a:pPr>
            <a:r>
              <a:rPr lang="en-US" sz="1400" dirty="0" smtClean="0">
                <a:latin typeface="Courier New"/>
                <a:ea typeface="Calibri"/>
                <a:cs typeface="B Zar"/>
              </a:rPr>
              <a:t>    {</a:t>
            </a:r>
            <a:endParaRPr lang="en-US" sz="1400" dirty="0" smtClean="0">
              <a:ea typeface="Calibri"/>
              <a:cs typeface="Arial"/>
            </a:endParaRPr>
          </a:p>
          <a:p>
            <a:pPr>
              <a:lnSpc>
                <a:spcPct val="115000"/>
              </a:lnSpc>
            </a:pPr>
            <a:r>
              <a:rPr lang="en-US" sz="1400" dirty="0" smtClean="0">
                <a:latin typeface="Courier New"/>
                <a:ea typeface="Calibri"/>
                <a:cs typeface="B Zar"/>
              </a:rPr>
              <a:t>        </a:t>
            </a: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a:t>
            </a:r>
            <a:r>
              <a:rPr lang="en-US" sz="1400" dirty="0" smtClean="0">
                <a:solidFill>
                  <a:srgbClr val="0000FF"/>
                </a:solidFill>
                <a:latin typeface="Courier New"/>
                <a:ea typeface="Calibri"/>
                <a:cs typeface="B Zar"/>
              </a:rPr>
              <a:t>string</a:t>
            </a:r>
            <a:r>
              <a:rPr lang="en-US" sz="1400" dirty="0" smtClean="0">
                <a:latin typeface="Courier New"/>
                <a:ea typeface="Calibri"/>
                <a:cs typeface="B Zar"/>
              </a:rPr>
              <a:t> Name;</a:t>
            </a:r>
            <a:endParaRPr lang="en-US" sz="1400" dirty="0" smtClean="0">
              <a:ea typeface="Calibri"/>
              <a:cs typeface="Arial"/>
            </a:endParaRPr>
          </a:p>
          <a:p>
            <a:pPr>
              <a:lnSpc>
                <a:spcPct val="115000"/>
              </a:lnSpc>
            </a:pPr>
            <a:r>
              <a:rPr lang="en-US" sz="1400" dirty="0" smtClean="0">
                <a:latin typeface="Courier New"/>
                <a:ea typeface="Calibri"/>
                <a:cs typeface="B Zar"/>
              </a:rPr>
              <a:t>        </a:t>
            </a: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a:t>
            </a:r>
            <a:r>
              <a:rPr lang="en-US" sz="1400" dirty="0" smtClean="0">
                <a:solidFill>
                  <a:srgbClr val="0000FF"/>
                </a:solidFill>
                <a:latin typeface="Courier New"/>
                <a:ea typeface="Calibri"/>
                <a:cs typeface="B Zar"/>
              </a:rPr>
              <a:t>double</a:t>
            </a:r>
            <a:r>
              <a:rPr lang="en-US" sz="1400" dirty="0" smtClean="0">
                <a:latin typeface="Courier New"/>
                <a:ea typeface="Calibri"/>
                <a:cs typeface="B Zar"/>
              </a:rPr>
              <a:t> Grade;</a:t>
            </a:r>
            <a:endParaRPr lang="en-US" sz="1400" dirty="0" smtClean="0">
              <a:ea typeface="Calibri"/>
              <a:cs typeface="Arial"/>
            </a:endParaRPr>
          </a:p>
          <a:p>
            <a:pPr>
              <a:lnSpc>
                <a:spcPct val="115000"/>
              </a:lnSpc>
            </a:pPr>
            <a:r>
              <a:rPr lang="en-US" sz="1400" dirty="0" smtClean="0">
                <a:latin typeface="Courier New"/>
                <a:ea typeface="Calibri"/>
                <a:cs typeface="B Zar"/>
              </a:rPr>
              <a:t>        </a:t>
            </a: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a:t>
            </a:r>
            <a:r>
              <a:rPr lang="en-US" sz="1400" dirty="0" smtClean="0">
                <a:solidFill>
                  <a:srgbClr val="0000FF"/>
                </a:solidFill>
                <a:latin typeface="Courier New"/>
                <a:ea typeface="Calibri"/>
                <a:cs typeface="B Zar"/>
              </a:rPr>
              <a:t>void</a:t>
            </a:r>
            <a:r>
              <a:rPr lang="en-US" sz="1400" dirty="0" smtClean="0">
                <a:latin typeface="Courier New"/>
                <a:ea typeface="Calibri"/>
                <a:cs typeface="B Zar"/>
              </a:rPr>
              <a:t> </a:t>
            </a:r>
            <a:r>
              <a:rPr lang="en-US" sz="1400" dirty="0" err="1" smtClean="0">
                <a:latin typeface="Courier New"/>
                <a:ea typeface="Calibri"/>
                <a:cs typeface="B Zar"/>
              </a:rPr>
              <a:t>ShowMe</a:t>
            </a:r>
            <a:r>
              <a:rPr lang="en-US" sz="1400" dirty="0" smtClean="0">
                <a:latin typeface="Courier New"/>
                <a:ea typeface="Calibri"/>
                <a:cs typeface="B Zar"/>
              </a:rPr>
              <a:t>()</a:t>
            </a:r>
            <a:endParaRPr lang="en-US" sz="1400" dirty="0" smtClean="0">
              <a:ea typeface="Calibri"/>
              <a:cs typeface="Arial"/>
            </a:endParaRPr>
          </a:p>
          <a:p>
            <a:pPr>
              <a:lnSpc>
                <a:spcPct val="115000"/>
              </a:lnSpc>
            </a:pPr>
            <a:r>
              <a:rPr lang="en-US" sz="1400" dirty="0" smtClean="0">
                <a:latin typeface="Courier New"/>
                <a:ea typeface="Calibri"/>
                <a:cs typeface="B Zar"/>
              </a:rPr>
              <a:t>        {</a:t>
            </a:r>
            <a:endParaRPr lang="en-US" sz="1400" dirty="0" smtClean="0">
              <a:ea typeface="Calibri"/>
              <a:cs typeface="Arial"/>
            </a:endParaRPr>
          </a:p>
          <a:p>
            <a:pPr>
              <a:lnSpc>
                <a:spcPct val="115000"/>
              </a:lnSpc>
            </a:pPr>
            <a:r>
              <a:rPr lang="en-US" sz="1400" dirty="0" smtClean="0">
                <a:latin typeface="Courier New"/>
                <a:ea typeface="Calibri"/>
                <a:cs typeface="B Zar"/>
              </a:rPr>
              <a:t>            </a:t>
            </a:r>
            <a:r>
              <a:rPr lang="en-US" sz="1400" dirty="0" err="1" smtClean="0">
                <a:solidFill>
                  <a:srgbClr val="2B91AF"/>
                </a:solidFill>
                <a:latin typeface="Courier New"/>
                <a:ea typeface="Calibri"/>
                <a:cs typeface="B Zar"/>
              </a:rPr>
              <a:t>Console</a:t>
            </a:r>
            <a:r>
              <a:rPr lang="en-US" sz="1400" dirty="0" err="1" smtClean="0">
                <a:latin typeface="Courier New"/>
                <a:ea typeface="Calibri"/>
                <a:cs typeface="B Zar"/>
              </a:rPr>
              <a:t>.WriteLine</a:t>
            </a:r>
            <a:r>
              <a:rPr lang="en-US" sz="1400" dirty="0" smtClean="0">
                <a:latin typeface="Courier New"/>
                <a:ea typeface="Calibri"/>
                <a:cs typeface="B Zar"/>
              </a:rPr>
              <a:t>(</a:t>
            </a:r>
            <a:r>
              <a:rPr lang="en-US" sz="1400" dirty="0" smtClean="0">
                <a:solidFill>
                  <a:srgbClr val="A31515"/>
                </a:solidFill>
                <a:latin typeface="Courier New"/>
                <a:ea typeface="Calibri"/>
                <a:cs typeface="B Zar"/>
              </a:rPr>
              <a:t>"Name: {0} and Grade {1}"</a:t>
            </a:r>
            <a:r>
              <a:rPr lang="en-US" sz="1400" dirty="0" smtClean="0">
                <a:latin typeface="Courier New"/>
                <a:ea typeface="Calibri"/>
                <a:cs typeface="B Zar"/>
              </a:rPr>
              <a:t>,</a:t>
            </a:r>
            <a:r>
              <a:rPr lang="en-US" sz="1400" dirty="0" err="1" smtClean="0">
                <a:latin typeface="Courier New"/>
                <a:ea typeface="Calibri"/>
                <a:cs typeface="B Zar"/>
              </a:rPr>
              <a:t>Name,Grade</a:t>
            </a:r>
            <a:r>
              <a:rPr lang="en-US" sz="1400" dirty="0" smtClean="0">
                <a:latin typeface="Courier New"/>
                <a:ea typeface="Calibri"/>
                <a:cs typeface="B Zar"/>
              </a:rPr>
              <a:t>);</a:t>
            </a:r>
            <a:endParaRPr lang="en-US" sz="1400" dirty="0" smtClean="0">
              <a:ea typeface="Calibri"/>
              <a:cs typeface="Arial"/>
            </a:endParaRPr>
          </a:p>
          <a:p>
            <a:pPr>
              <a:lnSpc>
                <a:spcPct val="115000"/>
              </a:lnSpc>
            </a:pPr>
            <a:r>
              <a:rPr lang="en-US" sz="1400" dirty="0" smtClean="0">
                <a:latin typeface="Courier New"/>
                <a:ea typeface="Calibri"/>
                <a:cs typeface="B Zar"/>
              </a:rPr>
              <a:t>        }</a:t>
            </a:r>
            <a:endParaRPr lang="en-US" sz="1400" dirty="0" smtClean="0">
              <a:ea typeface="Calibri"/>
              <a:cs typeface="Arial"/>
            </a:endParaRPr>
          </a:p>
          <a:p>
            <a:pPr>
              <a:lnSpc>
                <a:spcPct val="115000"/>
              </a:lnSpc>
            </a:pPr>
            <a:r>
              <a:rPr lang="en-US" sz="1400" dirty="0" smtClean="0">
                <a:latin typeface="Courier New"/>
                <a:ea typeface="Calibri"/>
                <a:cs typeface="B Zar"/>
              </a:rPr>
              <a:t>        </a:t>
            </a: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Student()</a:t>
            </a:r>
            <a:endParaRPr lang="en-US" sz="1400" dirty="0" smtClean="0">
              <a:ea typeface="Calibri"/>
              <a:cs typeface="Arial"/>
            </a:endParaRPr>
          </a:p>
          <a:p>
            <a:pPr>
              <a:lnSpc>
                <a:spcPct val="115000"/>
              </a:lnSpc>
            </a:pPr>
            <a:r>
              <a:rPr lang="en-US" sz="1400" dirty="0" smtClean="0">
                <a:latin typeface="Courier New"/>
                <a:ea typeface="Calibri"/>
                <a:cs typeface="B Zar"/>
              </a:rPr>
              <a:t>        {</a:t>
            </a:r>
            <a:endParaRPr lang="en-US" sz="1400" dirty="0" smtClean="0">
              <a:ea typeface="Calibri"/>
              <a:cs typeface="Arial"/>
            </a:endParaRPr>
          </a:p>
          <a:p>
            <a:pPr>
              <a:lnSpc>
                <a:spcPct val="115000"/>
              </a:lnSpc>
            </a:pPr>
            <a:r>
              <a:rPr lang="en-US" sz="1400" dirty="0" smtClean="0">
                <a:latin typeface="Courier New"/>
                <a:ea typeface="Calibri"/>
                <a:cs typeface="B Zar"/>
              </a:rPr>
              <a:t>            Name = </a:t>
            </a:r>
            <a:r>
              <a:rPr lang="en-US" sz="1400" dirty="0" smtClean="0">
                <a:solidFill>
                  <a:srgbClr val="A31515"/>
                </a:solidFill>
                <a:latin typeface="Courier New"/>
                <a:ea typeface="Calibri"/>
                <a:cs typeface="B Zar"/>
              </a:rPr>
              <a:t>"Unknown"</a:t>
            </a:r>
            <a:r>
              <a:rPr lang="en-US" sz="1400" dirty="0" smtClean="0">
                <a:latin typeface="Courier New"/>
                <a:ea typeface="Calibri"/>
                <a:cs typeface="B Zar"/>
              </a:rPr>
              <a:t>;</a:t>
            </a:r>
            <a:endParaRPr lang="en-US" sz="1400" dirty="0" smtClean="0">
              <a:ea typeface="Calibri"/>
              <a:cs typeface="Arial"/>
            </a:endParaRPr>
          </a:p>
          <a:p>
            <a:pPr>
              <a:lnSpc>
                <a:spcPct val="115000"/>
              </a:lnSpc>
            </a:pPr>
            <a:r>
              <a:rPr lang="en-US" sz="1400" dirty="0" smtClean="0">
                <a:latin typeface="Courier New"/>
                <a:ea typeface="Calibri"/>
                <a:cs typeface="B Zar"/>
              </a:rPr>
              <a:t>            Grade = 10;</a:t>
            </a:r>
            <a:endParaRPr lang="en-US" sz="1400" dirty="0" smtClean="0">
              <a:ea typeface="Calibri"/>
              <a:cs typeface="Arial"/>
            </a:endParaRPr>
          </a:p>
          <a:p>
            <a:pPr>
              <a:lnSpc>
                <a:spcPct val="115000"/>
              </a:lnSpc>
            </a:pPr>
            <a:r>
              <a:rPr lang="en-US" sz="1400" dirty="0" smtClean="0">
                <a:latin typeface="Courier New"/>
                <a:ea typeface="Calibri"/>
                <a:cs typeface="B Zar"/>
              </a:rPr>
              <a:t>        }</a:t>
            </a:r>
            <a:endParaRPr lang="en-US" sz="1400" dirty="0" smtClean="0">
              <a:ea typeface="Calibri"/>
              <a:cs typeface="Arial"/>
            </a:endParaRPr>
          </a:p>
          <a:p>
            <a:r>
              <a:rPr lang="en-US" sz="1400" dirty="0" smtClean="0">
                <a:latin typeface="Courier New"/>
                <a:ea typeface="Calibri"/>
                <a:cs typeface="B Zar"/>
              </a:rPr>
              <a:t>    }</a:t>
            </a:r>
            <a:endParaRPr lang="en-US" sz="1400" kern="1200" dirty="0">
              <a:solidFill>
                <a:srgbClr val="0000FF"/>
              </a:solidFill>
            </a:endParaRPr>
          </a:p>
        </p:txBody>
      </p:sp>
    </p:spTree>
    <p:extLst>
      <p:ext uri="{BB962C8B-B14F-4D97-AF65-F5344CB8AC3E}">
        <p14:creationId xmlns:p14="http://schemas.microsoft.com/office/powerpoint/2010/main" val="30419384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16</a:t>
            </a:fld>
            <a:endParaRPr lang="en-US" dirty="0"/>
          </a:p>
        </p:txBody>
      </p:sp>
      <p:sp>
        <p:nvSpPr>
          <p:cNvPr id="3" name="Rounded Rectangle 2"/>
          <p:cNvSpPr/>
          <p:nvPr/>
        </p:nvSpPr>
        <p:spPr>
          <a:xfrm>
            <a:off x="1201003" y="359319"/>
            <a:ext cx="6741994" cy="932479"/>
          </a:xfrm>
          <a:prstGeom prst="roundRect">
            <a:avLst>
              <a:gd name="adj" fmla="val 10000"/>
            </a:avLst>
          </a:prstGeom>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a:lstStyle/>
          <a:p>
            <a:pPr algn="ctr"/>
            <a:r>
              <a:rPr lang="en-US" sz="4800" b="1" dirty="0" smtClean="0"/>
              <a:t>Overloading</a:t>
            </a:r>
          </a:p>
          <a:p>
            <a:endParaRPr lang="en-US" dirty="0"/>
          </a:p>
        </p:txBody>
      </p:sp>
      <p:sp>
        <p:nvSpPr>
          <p:cNvPr id="4" name="Freeform 3"/>
          <p:cNvSpPr/>
          <p:nvPr/>
        </p:nvSpPr>
        <p:spPr>
          <a:xfrm>
            <a:off x="859809" y="1610435"/>
            <a:ext cx="7424382" cy="4690219"/>
          </a:xfrm>
          <a:custGeom>
            <a:avLst/>
            <a:gdLst>
              <a:gd name="connsiteX0" fmla="*/ 0 w 1570508"/>
              <a:gd name="connsiteY0" fmla="*/ 0 h 5692213"/>
              <a:gd name="connsiteX1" fmla="*/ 1570508 w 1570508"/>
              <a:gd name="connsiteY1" fmla="*/ 0 h 5692213"/>
              <a:gd name="connsiteX2" fmla="*/ 1570508 w 1570508"/>
              <a:gd name="connsiteY2" fmla="*/ 5692213 h 5692213"/>
              <a:gd name="connsiteX3" fmla="*/ 0 w 1570508"/>
              <a:gd name="connsiteY3" fmla="*/ 5692213 h 5692213"/>
              <a:gd name="connsiteX4" fmla="*/ 0 w 1570508"/>
              <a:gd name="connsiteY4" fmla="*/ 0 h 569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508" h="5692213">
                <a:moveTo>
                  <a:pt x="0" y="0"/>
                </a:moveTo>
                <a:lnTo>
                  <a:pt x="1570508" y="0"/>
                </a:lnTo>
                <a:lnTo>
                  <a:pt x="1570508" y="5692213"/>
                </a:lnTo>
                <a:lnTo>
                  <a:pt x="0" y="5692213"/>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2672" tIns="42672" rIns="56896" bIns="64008" numCol="1" spcCol="1270" anchor="t" anchorCtr="0">
            <a:noAutofit/>
          </a:bodyPr>
          <a:lstStyle/>
          <a:p>
            <a:pPr algn="ctr" rtl="1"/>
            <a:r>
              <a:rPr lang="fa-IR" sz="2000" dirty="0" smtClean="0">
                <a:solidFill>
                  <a:srgbClr val="FF0000"/>
                </a:solidFill>
                <a:latin typeface="Courier New"/>
                <a:ea typeface="Calibri"/>
                <a:cs typeface="B Zar"/>
              </a:rPr>
              <a:t>متد ها و سازنده ها را می توان </a:t>
            </a:r>
            <a:r>
              <a:rPr lang="en-US" sz="2000" dirty="0" smtClean="0">
                <a:solidFill>
                  <a:srgbClr val="FF0000"/>
                </a:solidFill>
                <a:latin typeface="Courier New"/>
                <a:ea typeface="Calibri"/>
                <a:cs typeface="B Zar"/>
              </a:rPr>
              <a:t>Overload</a:t>
            </a:r>
            <a:r>
              <a:rPr lang="fa-IR" sz="2000" dirty="0" smtClean="0">
                <a:solidFill>
                  <a:srgbClr val="FF0000"/>
                </a:solidFill>
                <a:latin typeface="Courier New"/>
                <a:ea typeface="Calibri"/>
                <a:cs typeface="B Zar"/>
              </a:rPr>
              <a:t> کرد یعنی اینکه چند متد با یک نام و امضاهای متفاوت داشت و یا اینکه چند سازنده با امضاهای متفاوت داشت.</a:t>
            </a:r>
            <a:endParaRPr lang="en-US" sz="2000" dirty="0" smtClean="0">
              <a:solidFill>
                <a:srgbClr val="FF0000"/>
              </a:solidFill>
              <a:latin typeface="Courier New"/>
              <a:ea typeface="Calibri"/>
              <a:cs typeface="B Zar"/>
            </a:endParaRPr>
          </a:p>
          <a:p>
            <a:pPr lvl="1">
              <a:lnSpc>
                <a:spcPct val="115000"/>
              </a:lnSpc>
            </a:pP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Student(</a:t>
            </a:r>
            <a:r>
              <a:rPr lang="en-US" sz="1400" dirty="0" smtClean="0">
                <a:solidFill>
                  <a:srgbClr val="0000FF"/>
                </a:solidFill>
                <a:latin typeface="Courier New"/>
                <a:ea typeface="Calibri"/>
                <a:cs typeface="B Zar"/>
              </a:rPr>
              <a:t>string</a:t>
            </a:r>
            <a:r>
              <a:rPr lang="en-US" sz="1400" dirty="0" smtClean="0">
                <a:latin typeface="Courier New"/>
                <a:ea typeface="Calibri"/>
                <a:cs typeface="B Zar"/>
              </a:rPr>
              <a:t> s) </a:t>
            </a:r>
            <a:endParaRPr lang="fa-IR" sz="1400" dirty="0" smtClean="0">
              <a:latin typeface="Courier New"/>
              <a:ea typeface="Calibri"/>
              <a:cs typeface="B Zar"/>
            </a:endParaRPr>
          </a:p>
          <a:p>
            <a:pPr lvl="1">
              <a:lnSpc>
                <a:spcPct val="115000"/>
              </a:lnSpc>
            </a:pPr>
            <a:r>
              <a:rPr lang="en-US" sz="1400" dirty="0" smtClean="0">
                <a:latin typeface="Courier New"/>
                <a:ea typeface="Calibri"/>
                <a:cs typeface="B Zar"/>
              </a:rPr>
              <a:t>{ </a:t>
            </a:r>
            <a:endParaRPr lang="fa-IR" sz="1400" dirty="0" smtClean="0">
              <a:latin typeface="Courier New"/>
              <a:ea typeface="Calibri"/>
              <a:cs typeface="B Zar"/>
            </a:endParaRPr>
          </a:p>
          <a:p>
            <a:pPr lvl="1">
              <a:lnSpc>
                <a:spcPct val="115000"/>
              </a:lnSpc>
            </a:pPr>
            <a:r>
              <a:rPr lang="fa-IR" sz="1400" dirty="0" smtClean="0">
                <a:latin typeface="Courier New"/>
                <a:ea typeface="Calibri"/>
                <a:cs typeface="B Zar"/>
              </a:rPr>
              <a:t>	</a:t>
            </a:r>
            <a:r>
              <a:rPr lang="en-US" sz="1400" dirty="0" smtClean="0">
                <a:latin typeface="Courier New"/>
                <a:ea typeface="Calibri"/>
                <a:cs typeface="B Zar"/>
              </a:rPr>
              <a:t>Name = s; </a:t>
            </a:r>
            <a:endParaRPr lang="fa-IR" sz="1400" dirty="0" smtClean="0">
              <a:latin typeface="Courier New"/>
              <a:ea typeface="Calibri"/>
              <a:cs typeface="B Zar"/>
            </a:endParaRPr>
          </a:p>
          <a:p>
            <a:pPr lvl="1">
              <a:lnSpc>
                <a:spcPct val="115000"/>
              </a:lnSpc>
            </a:pPr>
            <a:r>
              <a:rPr lang="en-US" sz="1400" dirty="0" smtClean="0">
                <a:latin typeface="Courier New"/>
                <a:ea typeface="Calibri"/>
                <a:cs typeface="B Zar"/>
              </a:rPr>
              <a:t>}</a:t>
            </a:r>
            <a:endParaRPr lang="en-US" sz="1400" dirty="0" smtClean="0">
              <a:ea typeface="Calibri"/>
              <a:cs typeface="Arial"/>
            </a:endParaRPr>
          </a:p>
          <a:p>
            <a:pPr lvl="1">
              <a:lnSpc>
                <a:spcPct val="115000"/>
              </a:lnSpc>
            </a:pP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Student(</a:t>
            </a:r>
            <a:r>
              <a:rPr lang="en-US" sz="1400" dirty="0" smtClean="0">
                <a:solidFill>
                  <a:srgbClr val="0000FF"/>
                </a:solidFill>
                <a:latin typeface="Courier New"/>
                <a:ea typeface="Calibri"/>
                <a:cs typeface="B Zar"/>
              </a:rPr>
              <a:t>double</a:t>
            </a:r>
            <a:r>
              <a:rPr lang="en-US" sz="1400" dirty="0" smtClean="0">
                <a:latin typeface="Courier New"/>
                <a:ea typeface="Calibri"/>
                <a:cs typeface="B Zar"/>
              </a:rPr>
              <a:t> G) </a:t>
            </a:r>
            <a:endParaRPr lang="fa-IR" sz="1400" dirty="0" smtClean="0">
              <a:latin typeface="Courier New"/>
              <a:ea typeface="Calibri"/>
              <a:cs typeface="B Zar"/>
            </a:endParaRPr>
          </a:p>
          <a:p>
            <a:pPr lvl="1">
              <a:lnSpc>
                <a:spcPct val="115000"/>
              </a:lnSpc>
            </a:pPr>
            <a:r>
              <a:rPr lang="en-US" sz="1400" dirty="0" smtClean="0">
                <a:latin typeface="Courier New"/>
                <a:ea typeface="Calibri"/>
                <a:cs typeface="B Zar"/>
              </a:rPr>
              <a:t>{ </a:t>
            </a:r>
            <a:endParaRPr lang="fa-IR" sz="1400" dirty="0" smtClean="0">
              <a:latin typeface="Courier New"/>
              <a:ea typeface="Calibri"/>
              <a:cs typeface="B Zar"/>
            </a:endParaRPr>
          </a:p>
          <a:p>
            <a:pPr lvl="1">
              <a:lnSpc>
                <a:spcPct val="115000"/>
              </a:lnSpc>
            </a:pPr>
            <a:r>
              <a:rPr lang="fa-IR" sz="1400" dirty="0" smtClean="0">
                <a:latin typeface="Courier New"/>
                <a:ea typeface="Calibri"/>
                <a:cs typeface="B Zar"/>
              </a:rPr>
              <a:t>	</a:t>
            </a:r>
            <a:r>
              <a:rPr lang="en-US" sz="1400" dirty="0" smtClean="0">
                <a:latin typeface="Courier New"/>
                <a:ea typeface="Calibri"/>
                <a:cs typeface="B Zar"/>
              </a:rPr>
              <a:t>Grade = G; </a:t>
            </a:r>
            <a:endParaRPr lang="fa-IR" sz="1400" dirty="0" smtClean="0">
              <a:latin typeface="Courier New"/>
              <a:ea typeface="Calibri"/>
              <a:cs typeface="B Zar"/>
            </a:endParaRPr>
          </a:p>
          <a:p>
            <a:pPr lvl="1">
              <a:lnSpc>
                <a:spcPct val="115000"/>
              </a:lnSpc>
            </a:pPr>
            <a:r>
              <a:rPr lang="en-US" sz="1400" dirty="0" smtClean="0">
                <a:latin typeface="Courier New"/>
                <a:ea typeface="Calibri"/>
                <a:cs typeface="B Zar"/>
              </a:rPr>
              <a:t>}</a:t>
            </a:r>
            <a:endParaRPr lang="en-US" sz="1400" dirty="0" smtClean="0">
              <a:ea typeface="Calibri"/>
              <a:cs typeface="Arial"/>
            </a:endParaRPr>
          </a:p>
          <a:p>
            <a:pPr lvl="1">
              <a:lnSpc>
                <a:spcPct val="115000"/>
              </a:lnSpc>
            </a:pP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Student() </a:t>
            </a:r>
            <a:endParaRPr lang="fa-IR" sz="1400" dirty="0" smtClean="0">
              <a:latin typeface="Courier New"/>
              <a:ea typeface="Calibri"/>
              <a:cs typeface="B Zar"/>
            </a:endParaRPr>
          </a:p>
          <a:p>
            <a:pPr lvl="1">
              <a:lnSpc>
                <a:spcPct val="115000"/>
              </a:lnSpc>
            </a:pPr>
            <a:r>
              <a:rPr lang="en-US" sz="1400" dirty="0" smtClean="0">
                <a:latin typeface="Courier New"/>
                <a:ea typeface="Calibri"/>
                <a:cs typeface="B Zar"/>
              </a:rPr>
              <a:t>{ </a:t>
            </a:r>
            <a:endParaRPr lang="fa-IR" sz="1400" dirty="0" smtClean="0">
              <a:latin typeface="Courier New"/>
              <a:ea typeface="Calibri"/>
              <a:cs typeface="B Zar"/>
            </a:endParaRPr>
          </a:p>
          <a:p>
            <a:pPr lvl="1">
              <a:lnSpc>
                <a:spcPct val="115000"/>
              </a:lnSpc>
            </a:pPr>
            <a:r>
              <a:rPr lang="fa-IR" sz="1400" dirty="0" smtClean="0">
                <a:latin typeface="Courier New"/>
                <a:ea typeface="Calibri"/>
                <a:cs typeface="B Zar"/>
              </a:rPr>
              <a:t>	</a:t>
            </a:r>
            <a:r>
              <a:rPr lang="en-US" sz="1400" dirty="0" smtClean="0">
                <a:latin typeface="Courier New"/>
                <a:ea typeface="Calibri"/>
                <a:cs typeface="B Zar"/>
              </a:rPr>
              <a:t>Name = </a:t>
            </a:r>
            <a:r>
              <a:rPr lang="en-US" sz="1400" dirty="0" smtClean="0">
                <a:solidFill>
                  <a:srgbClr val="A31515"/>
                </a:solidFill>
                <a:latin typeface="Courier New"/>
                <a:ea typeface="Calibri"/>
                <a:cs typeface="B Zar"/>
              </a:rPr>
              <a:t>"Unknown"</a:t>
            </a:r>
            <a:r>
              <a:rPr lang="en-US" sz="1400" dirty="0" smtClean="0">
                <a:latin typeface="Courier New"/>
                <a:ea typeface="Calibri"/>
                <a:cs typeface="B Zar"/>
              </a:rPr>
              <a:t>; Grade = 10; </a:t>
            </a:r>
            <a:endParaRPr lang="fa-IR" sz="1400" dirty="0" smtClean="0">
              <a:latin typeface="Courier New"/>
              <a:ea typeface="Calibri"/>
              <a:cs typeface="B Zar"/>
            </a:endParaRPr>
          </a:p>
          <a:p>
            <a:pPr lvl="1">
              <a:lnSpc>
                <a:spcPct val="115000"/>
              </a:lnSpc>
            </a:pPr>
            <a:r>
              <a:rPr lang="en-US" sz="1400" dirty="0" smtClean="0">
                <a:latin typeface="Courier New"/>
                <a:ea typeface="Calibri"/>
                <a:cs typeface="B Zar"/>
              </a:rPr>
              <a:t>}</a:t>
            </a:r>
            <a:endParaRPr lang="en-US" sz="1400" dirty="0" smtClean="0">
              <a:ea typeface="Calibri"/>
              <a:cs typeface="Arial"/>
            </a:endParaRPr>
          </a:p>
          <a:p>
            <a:pPr lvl="1">
              <a:lnSpc>
                <a:spcPct val="115000"/>
              </a:lnSpc>
            </a:pPr>
            <a:r>
              <a:rPr lang="en-US" sz="1400" dirty="0" smtClean="0">
                <a:solidFill>
                  <a:srgbClr val="0000FF"/>
                </a:solidFill>
                <a:latin typeface="Courier New"/>
                <a:ea typeface="Calibri"/>
                <a:cs typeface="B Zar"/>
              </a:rPr>
              <a:t>public</a:t>
            </a:r>
            <a:r>
              <a:rPr lang="en-US" sz="1400" dirty="0" smtClean="0">
                <a:latin typeface="Courier New"/>
                <a:ea typeface="Calibri"/>
                <a:cs typeface="B Zar"/>
              </a:rPr>
              <a:t> Student(</a:t>
            </a:r>
            <a:r>
              <a:rPr lang="en-US" sz="1400" dirty="0" smtClean="0">
                <a:solidFill>
                  <a:srgbClr val="0000FF"/>
                </a:solidFill>
                <a:latin typeface="Courier New"/>
                <a:ea typeface="Calibri"/>
                <a:cs typeface="B Zar"/>
              </a:rPr>
              <a:t>string</a:t>
            </a:r>
            <a:r>
              <a:rPr lang="en-US" sz="1400" dirty="0" smtClean="0">
                <a:latin typeface="Courier New"/>
                <a:ea typeface="Calibri"/>
                <a:cs typeface="B Zar"/>
              </a:rPr>
              <a:t> s, </a:t>
            </a:r>
            <a:r>
              <a:rPr lang="en-US" sz="1400" dirty="0" smtClean="0">
                <a:solidFill>
                  <a:srgbClr val="0000FF"/>
                </a:solidFill>
                <a:latin typeface="Courier New"/>
                <a:ea typeface="Calibri"/>
                <a:cs typeface="B Zar"/>
              </a:rPr>
              <a:t>double</a:t>
            </a:r>
            <a:r>
              <a:rPr lang="en-US" sz="1400" dirty="0" smtClean="0">
                <a:latin typeface="Courier New"/>
                <a:ea typeface="Calibri"/>
                <a:cs typeface="B Zar"/>
              </a:rPr>
              <a:t> G) </a:t>
            </a:r>
            <a:endParaRPr lang="fa-IR" sz="1400" dirty="0" smtClean="0">
              <a:latin typeface="Courier New"/>
              <a:ea typeface="Calibri"/>
              <a:cs typeface="B Zar"/>
            </a:endParaRPr>
          </a:p>
          <a:p>
            <a:pPr lvl="1">
              <a:lnSpc>
                <a:spcPct val="115000"/>
              </a:lnSpc>
            </a:pPr>
            <a:r>
              <a:rPr lang="en-US" sz="1400" dirty="0" smtClean="0">
                <a:latin typeface="Courier New"/>
                <a:ea typeface="Calibri"/>
                <a:cs typeface="B Zar"/>
              </a:rPr>
              <a:t>{ </a:t>
            </a:r>
            <a:endParaRPr lang="fa-IR" sz="1400" dirty="0" smtClean="0">
              <a:latin typeface="Courier New"/>
              <a:ea typeface="Calibri"/>
              <a:cs typeface="B Zar"/>
            </a:endParaRPr>
          </a:p>
          <a:p>
            <a:pPr lvl="1">
              <a:lnSpc>
                <a:spcPct val="115000"/>
              </a:lnSpc>
            </a:pPr>
            <a:r>
              <a:rPr lang="fa-IR" sz="1400" dirty="0" smtClean="0">
                <a:latin typeface="Courier New"/>
                <a:ea typeface="Calibri"/>
                <a:cs typeface="B Zar"/>
              </a:rPr>
              <a:t>	</a:t>
            </a:r>
            <a:r>
              <a:rPr lang="en-US" sz="1400" dirty="0" smtClean="0">
                <a:latin typeface="Courier New"/>
                <a:ea typeface="Calibri"/>
                <a:cs typeface="B Zar"/>
              </a:rPr>
              <a:t>Name = s ; Grade = G; </a:t>
            </a:r>
            <a:endParaRPr lang="fa-IR" sz="1400" dirty="0" smtClean="0">
              <a:latin typeface="Courier New"/>
              <a:ea typeface="Calibri"/>
              <a:cs typeface="B Zar"/>
            </a:endParaRPr>
          </a:p>
          <a:p>
            <a:pPr lvl="1">
              <a:lnSpc>
                <a:spcPct val="115000"/>
              </a:lnSpc>
            </a:pPr>
            <a:r>
              <a:rPr lang="en-US" sz="1400" dirty="0" smtClean="0">
                <a:latin typeface="Courier New"/>
                <a:ea typeface="Calibri"/>
                <a:cs typeface="B Zar"/>
              </a:rPr>
              <a:t>}</a:t>
            </a:r>
            <a:endParaRPr lang="en-US" sz="1400" dirty="0" smtClean="0">
              <a:ea typeface="Calibri"/>
              <a:cs typeface="Arial"/>
            </a:endParaRPr>
          </a:p>
          <a:p>
            <a:endParaRPr lang="en-US" sz="1400" dirty="0" smtClean="0">
              <a:solidFill>
                <a:srgbClr val="0000FF"/>
              </a:solidFill>
              <a:latin typeface="Courier New"/>
              <a:ea typeface="Calibri"/>
              <a:cs typeface="B Zar"/>
            </a:endParaRPr>
          </a:p>
        </p:txBody>
      </p:sp>
    </p:spTree>
    <p:extLst>
      <p:ext uri="{BB962C8B-B14F-4D97-AF65-F5344CB8AC3E}">
        <p14:creationId xmlns:p14="http://schemas.microsoft.com/office/powerpoint/2010/main" val="276079835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1030627" y="295528"/>
            <a:ext cx="7681664" cy="1143000"/>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برنامه ای که یک عدد صحیح را از ورودی دریافت کند. </a:t>
            </a:r>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سپس با </a:t>
            </a:r>
            <a:r>
              <a:rPr lang="fa-I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استفاده از یک متد </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static </a:t>
            </a:r>
            <a:r>
              <a:rPr lang="fa-I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دو برابر جذر عدد ورودی را محاسبه و چاپ نماید.</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438528"/>
            <a:ext cx="6192688" cy="520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3D6E5A2-EC83-451F-A719-9AC1370DD5CF}" type="slidenum">
              <a:rPr lang="en-US" smtClean="0"/>
              <a:pPr/>
              <a:t>17</a:t>
            </a:fld>
            <a:endParaRPr lang="en-US" dirty="0"/>
          </a:p>
        </p:txBody>
      </p:sp>
    </p:spTree>
    <p:extLst>
      <p:ext uri="{BB962C8B-B14F-4D97-AF65-F5344CB8AC3E}">
        <p14:creationId xmlns:p14="http://schemas.microsoft.com/office/powerpoint/2010/main" val="331567725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fa-IR" sz="6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anose="00000700000000000000" pitchFamily="2" charset="-78"/>
              </a:rPr>
              <a:t>پایان</a:t>
            </a:r>
            <a:endParaRPr lang="en-US" sz="6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anose="00000700000000000000" pitchFamily="2" charset="-78"/>
            </a:endParaRPr>
          </a:p>
        </p:txBody>
      </p:sp>
      <p:sp>
        <p:nvSpPr>
          <p:cNvPr id="2" name="Slide Number Placeholder 1"/>
          <p:cNvSpPr>
            <a:spLocks noGrp="1"/>
          </p:cNvSpPr>
          <p:nvPr>
            <p:ph type="sldNum" sz="quarter" idx="12"/>
          </p:nvPr>
        </p:nvSpPr>
        <p:spPr/>
        <p:txBody>
          <a:bodyPr/>
          <a:lstStyle/>
          <a:p>
            <a:fld id="{33D6E5A2-EC83-451F-A719-9AC1370DD5CF}" type="slidenum">
              <a:rPr lang="en-US" smtClean="0"/>
              <a:pPr/>
              <a:t>18</a:t>
            </a:fld>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wipe(down)">
                                      <p:cBhvr>
                                        <p:cTn id="7" dur="580">
                                          <p:stCondLst>
                                            <p:cond delay="0"/>
                                          </p:stCondLst>
                                        </p:cTn>
                                        <p:tgtEl>
                                          <p:spTgt spid="620546"/>
                                        </p:tgtEl>
                                      </p:cBhvr>
                                    </p:animEffect>
                                    <p:anim calcmode="lin" valueType="num">
                                      <p:cBhvr>
                                        <p:cTn id="8" dur="1822" tmFilter="0,0; 0.14,0.36; 0.43,0.73; 0.71,0.91; 1.0,1.0">
                                          <p:stCondLst>
                                            <p:cond delay="0"/>
                                          </p:stCondLst>
                                        </p:cTn>
                                        <p:tgtEl>
                                          <p:spTgt spid="6205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05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05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05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05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20546"/>
                                        </p:tgtEl>
                                      </p:cBhvr>
                                      <p:to x="100000" y="60000"/>
                                    </p:animScale>
                                    <p:animScale>
                                      <p:cBhvr>
                                        <p:cTn id="14" dur="166" decel="50000">
                                          <p:stCondLst>
                                            <p:cond delay="676"/>
                                          </p:stCondLst>
                                        </p:cTn>
                                        <p:tgtEl>
                                          <p:spTgt spid="620546"/>
                                        </p:tgtEl>
                                      </p:cBhvr>
                                      <p:to x="100000" y="100000"/>
                                    </p:animScale>
                                    <p:animScale>
                                      <p:cBhvr>
                                        <p:cTn id="15" dur="26">
                                          <p:stCondLst>
                                            <p:cond delay="1312"/>
                                          </p:stCondLst>
                                        </p:cTn>
                                        <p:tgtEl>
                                          <p:spTgt spid="620546"/>
                                        </p:tgtEl>
                                      </p:cBhvr>
                                      <p:to x="100000" y="80000"/>
                                    </p:animScale>
                                    <p:animScale>
                                      <p:cBhvr>
                                        <p:cTn id="16" dur="166" decel="50000">
                                          <p:stCondLst>
                                            <p:cond delay="1338"/>
                                          </p:stCondLst>
                                        </p:cTn>
                                        <p:tgtEl>
                                          <p:spTgt spid="620546"/>
                                        </p:tgtEl>
                                      </p:cBhvr>
                                      <p:to x="100000" y="100000"/>
                                    </p:animScale>
                                    <p:animScale>
                                      <p:cBhvr>
                                        <p:cTn id="17" dur="26">
                                          <p:stCondLst>
                                            <p:cond delay="1642"/>
                                          </p:stCondLst>
                                        </p:cTn>
                                        <p:tgtEl>
                                          <p:spTgt spid="620546"/>
                                        </p:tgtEl>
                                      </p:cBhvr>
                                      <p:to x="100000" y="90000"/>
                                    </p:animScale>
                                    <p:animScale>
                                      <p:cBhvr>
                                        <p:cTn id="18" dur="166" decel="50000">
                                          <p:stCondLst>
                                            <p:cond delay="1668"/>
                                          </p:stCondLst>
                                        </p:cTn>
                                        <p:tgtEl>
                                          <p:spTgt spid="620546"/>
                                        </p:tgtEl>
                                      </p:cBhvr>
                                      <p:to x="100000" y="100000"/>
                                    </p:animScale>
                                    <p:animScale>
                                      <p:cBhvr>
                                        <p:cTn id="19" dur="26">
                                          <p:stCondLst>
                                            <p:cond delay="1808"/>
                                          </p:stCondLst>
                                        </p:cTn>
                                        <p:tgtEl>
                                          <p:spTgt spid="620546"/>
                                        </p:tgtEl>
                                      </p:cBhvr>
                                      <p:to x="100000" y="95000"/>
                                    </p:animScale>
                                    <p:animScale>
                                      <p:cBhvr>
                                        <p:cTn id="20" dur="166" decel="50000">
                                          <p:stCondLst>
                                            <p:cond delay="1834"/>
                                          </p:stCondLst>
                                        </p:cTn>
                                        <p:tgtEl>
                                          <p:spTgt spid="6205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779912" y="4725144"/>
            <a:ext cx="4968552" cy="864096"/>
          </a:xfrm>
        </p:spPr>
        <p:txBody>
          <a:bodyPr>
            <a:normAutofit fontScale="90000"/>
            <a:scene3d>
              <a:camera prst="orthographicFront"/>
              <a:lightRig rig="threePt" dir="t"/>
            </a:scene3d>
            <a:sp3d extrusionH="57150">
              <a:bevelT w="38100" h="38100"/>
            </a:sp3d>
          </a:bodyPr>
          <a:lstStyle/>
          <a:p>
            <a:pPr algn="ctr"/>
            <a:r>
              <a:rPr lang="fa-IR" sz="2700" dirty="0" smtClean="0">
                <a:solidFill>
                  <a:schemeClr val="tx1"/>
                </a:solidFill>
                <a:latin typeface="_MRT_Win2Farsi_1" charset="0"/>
                <a:cs typeface="Arial" pitchFamily="34" charset="0"/>
              </a:rPr>
              <a:t>دانشگاه صنعتی مالک اشتر</a:t>
            </a:r>
            <a:br>
              <a:rPr lang="fa-IR" sz="2700" dirty="0" smtClean="0">
                <a:solidFill>
                  <a:schemeClr val="tx1"/>
                </a:solidFill>
                <a:latin typeface="_MRT_Win2Farsi_1" charset="0"/>
                <a:cs typeface="Arial" pitchFamily="34" charset="0"/>
              </a:rPr>
            </a:br>
            <a:r>
              <a:rPr lang="fa-IR" sz="2200" dirty="0" smtClean="0">
                <a:solidFill>
                  <a:schemeClr val="tx1"/>
                </a:solidFill>
                <a:latin typeface="_MRT_Win2Farsi_1" charset="0"/>
                <a:cs typeface="Arial" pitchFamily="34" charset="0"/>
              </a:rPr>
              <a:t>پاییز 1392</a:t>
            </a:r>
            <a:r>
              <a:rPr lang="fa-IR" dirty="0" smtClean="0">
                <a:solidFill>
                  <a:srgbClr val="FF0000"/>
                </a:solidFill>
                <a:latin typeface="Arial" pitchFamily="34" charset="0"/>
                <a:cs typeface="Arial" pitchFamily="34" charset="0"/>
              </a:rPr>
              <a:t/>
            </a:r>
            <a:br>
              <a:rPr lang="fa-IR" dirty="0" smtClean="0">
                <a:solidFill>
                  <a:srgbClr val="FF0000"/>
                </a:solidFill>
                <a:latin typeface="Arial" pitchFamily="34" charset="0"/>
                <a:cs typeface="Arial" pitchFamily="34" charset="0"/>
              </a:rPr>
            </a:br>
            <a:endParaRPr lang="en-US" dirty="0">
              <a:latin typeface="Arial" pitchFamily="34" charset="0"/>
              <a:cs typeface="Arial" pitchFamily="34" charset="0"/>
            </a:endParaRPr>
          </a:p>
        </p:txBody>
      </p:sp>
      <p:sp>
        <p:nvSpPr>
          <p:cNvPr id="3" name="Subtitle 2"/>
          <p:cNvSpPr>
            <a:spLocks noGrp="1"/>
          </p:cNvSpPr>
          <p:nvPr>
            <p:ph type="subTitle" idx="1"/>
            <p:custDataLst>
              <p:tags r:id="rId3"/>
            </p:custDataLst>
          </p:nvPr>
        </p:nvSpPr>
        <p:spPr>
          <a:xfrm>
            <a:off x="3213805" y="2996952"/>
            <a:ext cx="5400600" cy="136815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spcBef>
                <a:spcPts val="0"/>
              </a:spcBef>
            </a:pPr>
            <a:r>
              <a:rPr lang="en-US"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Titr" pitchFamily="2" charset="-78"/>
              </a:rPr>
              <a:t> </a:t>
            </a:r>
            <a:r>
              <a:rPr lang="fa-IR"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Titr" pitchFamily="2" charset="-78"/>
              </a:rPr>
              <a:t>استاد </a:t>
            </a:r>
            <a:r>
              <a:rPr lang="en-US"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Titr" pitchFamily="2" charset="-78"/>
              </a:rPr>
              <a:t>:</a:t>
            </a:r>
            <a:r>
              <a:rPr lang="fa-IR"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Titr" pitchFamily="2" charset="-78"/>
              </a:rPr>
              <a:t> مهندس کاظم زاده </a:t>
            </a:r>
          </a:p>
          <a:p>
            <a:pPr algn="l" rtl="1">
              <a:lnSpc>
                <a:spcPct val="200000"/>
              </a:lnSpc>
              <a:spcBef>
                <a:spcPts val="0"/>
              </a:spcBef>
            </a:pPr>
            <a:r>
              <a:rPr lang="fa-IR"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Titr" pitchFamily="2" charset="-78"/>
              </a:rPr>
              <a:t>دانشجو یان : حس</a:t>
            </a:r>
            <a:r>
              <a:rPr lang="fa-IR"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Titr" pitchFamily="2" charset="-78"/>
              </a:rPr>
              <a:t>ی</a:t>
            </a:r>
            <a:r>
              <a:rPr lang="fa-IR"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Titr" pitchFamily="2" charset="-78"/>
              </a:rPr>
              <a:t>ن تدین – رحیم آسترکی</a:t>
            </a:r>
            <a:endPar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Titr" pitchFamily="2" charset="-78"/>
            </a:endParaRPr>
          </a:p>
        </p:txBody>
      </p:sp>
      <p:sp>
        <p:nvSpPr>
          <p:cNvPr id="5" name="Title 1"/>
          <p:cNvSpPr txBox="1">
            <a:spLocks/>
          </p:cNvSpPr>
          <p:nvPr>
            <p:custDataLst>
              <p:tags r:id="rId4"/>
            </p:custDataLst>
          </p:nvPr>
        </p:nvSpPr>
        <p:spPr>
          <a:xfrm>
            <a:off x="1403648" y="764704"/>
            <a:ext cx="7210757" cy="1728192"/>
          </a:xfrm>
          <a:prstGeom prst="rect">
            <a:avLst/>
          </a:prstGeom>
        </p:spPr>
        <p:txBody>
          <a:bodyPr vert="horz" lIns="91440" tIns="45720" rIns="91440" bIns="45720" rtlCol="0" anchor="t">
            <a:normAutofit fontScale="97500"/>
            <a:scene3d>
              <a:camera prst="orthographicFront"/>
              <a:lightRig rig="threePt" dir="t"/>
            </a:scene3d>
            <a:sp3d extrusionH="57150">
              <a:bevelT w="38100" h="38100"/>
            </a:sp3d>
          </a:bodyPr>
          <a:lstStyle>
            <a:lvl1pPr algn="r" defTabSz="914400" rtl="1" eaLnBrk="1" latinLnBrk="0" hangingPunct="1">
              <a:spcBef>
                <a:spcPct val="0"/>
              </a:spcBef>
              <a:buNone/>
              <a:defRPr lang="en-US" sz="4400" b="1" kern="1200" cap="small" baseline="0">
                <a:solidFill>
                  <a:srgbClr val="003300"/>
                </a:solidFill>
                <a:latin typeface="+mj-lt"/>
                <a:ea typeface="+mj-ea"/>
                <a:cs typeface="+mj-cs"/>
              </a:defRPr>
            </a:lvl1pPr>
          </a:lstStyle>
          <a:p>
            <a:pPr algn="ctr">
              <a:lnSpc>
                <a:spcPct val="160000"/>
              </a:lnSpc>
            </a:pPr>
            <a:r>
              <a:rPr lang="fa-IR" sz="3600" b="0" dirty="0" smtClean="0">
                <a:solidFill>
                  <a:srgbClr val="0070C0"/>
                </a:solidFill>
                <a:effectLst>
                  <a:outerShdw blurRad="60007" dist="200025" dir="15000000" sy="30000" kx="-1800000" algn="bl" rotWithShape="0">
                    <a:prstClr val="black">
                      <a:alpha val="32000"/>
                    </a:prstClr>
                  </a:outerShdw>
                </a:effectLst>
                <a:latin typeface="Arial" pitchFamily="34" charset="0"/>
                <a:cs typeface="+mn-cs"/>
              </a:rPr>
              <a:t>عنوان ارائه:</a:t>
            </a:r>
          </a:p>
          <a:p>
            <a:pPr algn="ctr"/>
            <a:r>
              <a:rPr lang="fa-IR" sz="5000" b="0" dirty="0" smtClean="0">
                <a:solidFill>
                  <a:srgbClr val="0070C0"/>
                </a:solidFill>
                <a:effectLst>
                  <a:outerShdw blurRad="60007" dist="200025" dir="15000000" sy="30000" kx="-1800000" algn="bl" rotWithShape="0">
                    <a:prstClr val="black">
                      <a:alpha val="32000"/>
                    </a:prstClr>
                  </a:outerShdw>
                </a:effectLst>
                <a:latin typeface="Arial" pitchFamily="34" charset="0"/>
                <a:cs typeface="+mn-cs"/>
              </a:rPr>
              <a:t> </a:t>
            </a:r>
            <a:r>
              <a:rPr lang="fa-IR" sz="5000" dirty="0" smtClean="0">
                <a:solidFill>
                  <a:srgbClr val="0070C0"/>
                </a:solidFill>
                <a:effectLst>
                  <a:outerShdw blurRad="60007" dist="200025" dir="15000000" sy="30000" kx="-1800000" algn="bl" rotWithShape="0">
                    <a:prstClr val="black">
                      <a:alpha val="32000"/>
                    </a:prstClr>
                  </a:outerShdw>
                </a:effectLst>
                <a:latin typeface="Arial" pitchFamily="34" charset="0"/>
                <a:cs typeface="+mn-cs"/>
              </a:rPr>
              <a:t>متد ها</a:t>
            </a:r>
            <a:r>
              <a:rPr lang="en-US" sz="5000" dirty="0" smtClean="0">
                <a:solidFill>
                  <a:srgbClr val="0070C0"/>
                </a:solidFill>
                <a:effectLst>
                  <a:outerShdw blurRad="60007" dist="200025" dir="15000000" sy="30000" kx="-1800000" algn="bl" rotWithShape="0">
                    <a:prstClr val="black">
                      <a:alpha val="32000"/>
                    </a:prstClr>
                  </a:outerShdw>
                </a:effectLst>
                <a:latin typeface="Arial" pitchFamily="34" charset="0"/>
                <a:cs typeface="+mn-cs"/>
              </a:rPr>
              <a:t> </a:t>
            </a:r>
            <a:r>
              <a:rPr lang="fa-IR" sz="5000" dirty="0" smtClean="0">
                <a:solidFill>
                  <a:srgbClr val="0070C0"/>
                </a:solidFill>
                <a:effectLst>
                  <a:outerShdw blurRad="60007" dist="200025" dir="15000000" sy="30000" kx="-1800000" algn="bl" rotWithShape="0">
                    <a:prstClr val="black">
                      <a:alpha val="32000"/>
                    </a:prstClr>
                  </a:outerShdw>
                </a:effectLst>
                <a:latin typeface="Arial" pitchFamily="34" charset="0"/>
                <a:cs typeface="+mn-cs"/>
              </a:rPr>
              <a:t>در </a:t>
            </a:r>
            <a:r>
              <a:rPr lang="en-US" sz="5000" dirty="0" err="1">
                <a:solidFill>
                  <a:srgbClr val="0070C0"/>
                </a:solidFill>
                <a:effectLst>
                  <a:outerShdw blurRad="60007" dist="200025" dir="15000000" sy="30000" kx="-1800000" algn="bl" rotWithShape="0">
                    <a:prstClr val="black">
                      <a:alpha val="32000"/>
                    </a:prstClr>
                  </a:outerShdw>
                </a:effectLst>
                <a:latin typeface="Arial" pitchFamily="34" charset="0"/>
                <a:cs typeface="Arial" pitchFamily="34" charset="0"/>
              </a:rPr>
              <a:t>visualc</a:t>
            </a:r>
            <a:r>
              <a:rPr lang="en-US" sz="5000" dirty="0">
                <a:solidFill>
                  <a:srgbClr val="0070C0"/>
                </a:solidFill>
                <a:effectLst>
                  <a:outerShdw blurRad="60007" dist="200025" dir="15000000" sy="30000" kx="-1800000" algn="bl" rotWithShape="0">
                    <a:prstClr val="black">
                      <a:alpha val="32000"/>
                    </a:prstClr>
                  </a:outerShdw>
                </a:effectLst>
                <a:latin typeface="Arial" pitchFamily="34" charset="0"/>
                <a:cs typeface="Arial" pitchFamily="34" charset="0"/>
              </a:rPr>
              <a:t>#</a:t>
            </a:r>
            <a:r>
              <a:rPr lang="fa-IR" sz="5000" dirty="0" smtClean="0">
                <a:solidFill>
                  <a:srgbClr val="0070C0"/>
                </a:solidFill>
                <a:effectLst>
                  <a:outerShdw blurRad="60007" dist="200025" dir="15000000" sy="30000" kx="-1800000" algn="bl" rotWithShape="0">
                    <a:prstClr val="black">
                      <a:alpha val="32000"/>
                    </a:prstClr>
                  </a:outerShdw>
                </a:effectLst>
                <a:latin typeface="Arial" pitchFamily="34" charset="0"/>
                <a:cs typeface="B Jadid" pitchFamily="2" charset="-78"/>
              </a:rPr>
              <a:t> </a:t>
            </a:r>
            <a:endParaRPr lang="en-US" sz="5000" dirty="0">
              <a:latin typeface="Arial" pitchFamily="34" charset="0"/>
              <a:cs typeface="B Jadid" pitchFamily="2" charset="-78"/>
            </a:endParaRPr>
          </a:p>
        </p:txBody>
      </p:sp>
    </p:spTree>
    <p:custDataLst>
      <p:tags r:id="rId1"/>
    </p:custDataLst>
    <p:extLst>
      <p:ext uri="{BB962C8B-B14F-4D97-AF65-F5344CB8AC3E}">
        <p14:creationId xmlns:p14="http://schemas.microsoft.com/office/powerpoint/2010/main" val="868448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250"/>
                                        <p:tgtEl>
                                          <p:spTgt spid="5"/>
                                        </p:tgtEl>
                                      </p:cBhvr>
                                    </p:animEffect>
                                  </p:childTnLst>
                                </p:cTn>
                              </p:par>
                            </p:childTnLst>
                          </p:cTn>
                        </p:par>
                        <p:par>
                          <p:cTn id="8" fill="hold">
                            <p:stCondLst>
                              <p:cond delay="1250"/>
                            </p:stCondLst>
                            <p:childTnLst>
                              <p:par>
                                <p:cTn id="9" presetID="14" presetClass="entr" presetSubtype="5"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1250"/>
                                        <p:tgtEl>
                                          <p:spTgt spid="2"/>
                                        </p:tgtEl>
                                      </p:cBhvr>
                                    </p:animEffect>
                                  </p:childTnLst>
                                </p:cTn>
                              </p:par>
                            </p:childTnLst>
                          </p:cTn>
                        </p:par>
                        <p:par>
                          <p:cTn id="12" fill="hold">
                            <p:stCondLst>
                              <p:cond delay="25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35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832147"/>
            <a:ext cx="8280920" cy="4469061"/>
          </a:xfrm>
          <a:prstGeom prst="rect">
            <a:avLst/>
          </a:prstGeom>
          <a:noFill/>
        </p:spPr>
        <p:txBody>
          <a:bodyPr wrap="square" rtlCol="0">
            <a:normAutofit fontScale="92500" lnSpcReduction="20000"/>
          </a:bodyPr>
          <a:lstStyle/>
          <a:p>
            <a:pPr algn="just" rtl="1">
              <a:lnSpc>
                <a:spcPct val="150000"/>
              </a:lnSpc>
            </a:pPr>
            <a:r>
              <a:rPr lang="ar-SA" sz="2000" dirty="0" smtClean="0">
                <a:cs typeface="B Nazanin" pitchFamily="2" charset="-78"/>
              </a:rPr>
              <a:t>متد</a:t>
            </a:r>
            <a:r>
              <a:rPr lang="fa-IR" sz="2000" dirty="0" smtClean="0">
                <a:cs typeface="B Nazanin" pitchFamily="2" charset="-78"/>
              </a:rPr>
              <a:t>ها</a:t>
            </a:r>
            <a:r>
              <a:rPr lang="ar-SA" sz="2000" dirty="0" smtClean="0">
                <a:cs typeface="B Nazanin" pitchFamily="2" charset="-78"/>
              </a:rPr>
              <a:t> </a:t>
            </a:r>
            <a:r>
              <a:rPr lang="ar-SA" sz="2000" dirty="0">
                <a:cs typeface="B Nazanin" pitchFamily="2" charset="-78"/>
              </a:rPr>
              <a:t>در سي شارپ اعضاي يك شيء يا كلاس </a:t>
            </a:r>
            <a:r>
              <a:rPr lang="fa-IR" sz="2000" dirty="0" smtClean="0">
                <a:cs typeface="B Nazanin" pitchFamily="2" charset="-78"/>
              </a:rPr>
              <a:t>ه</a:t>
            </a:r>
            <a:r>
              <a:rPr lang="ar-SA" sz="2000" dirty="0" smtClean="0">
                <a:cs typeface="B Nazanin" pitchFamily="2" charset="-78"/>
              </a:rPr>
              <a:t>ستند </a:t>
            </a:r>
            <a:r>
              <a:rPr lang="ar-SA" sz="2000" dirty="0">
                <a:cs typeface="B Nazanin" pitchFamily="2" charset="-78"/>
              </a:rPr>
              <a:t>و مجموعه اي از يك سري ،از </a:t>
            </a:r>
            <a:r>
              <a:rPr lang="ar-SA" sz="2000" dirty="0" smtClean="0">
                <a:cs typeface="B Nazanin" pitchFamily="2" charset="-78"/>
              </a:rPr>
              <a:t>كار</a:t>
            </a:r>
            <a:r>
              <a:rPr lang="fa-IR" sz="2000" dirty="0" smtClean="0">
                <a:cs typeface="B Nazanin" pitchFamily="2" charset="-78"/>
              </a:rPr>
              <a:t>ها</a:t>
            </a:r>
            <a:r>
              <a:rPr lang="ar-SA" sz="2000" dirty="0" smtClean="0">
                <a:cs typeface="B Nazanin" pitchFamily="2" charset="-78"/>
              </a:rPr>
              <a:t> </a:t>
            </a:r>
            <a:r>
              <a:rPr lang="ar-SA" sz="2000" dirty="0">
                <a:cs typeface="B Nazanin" pitchFamily="2" charset="-78"/>
              </a:rPr>
              <a:t>را انجام مي </a:t>
            </a:r>
            <a:r>
              <a:rPr lang="ar-SA" sz="2000" dirty="0" smtClean="0">
                <a:cs typeface="B Nazanin" pitchFamily="2" charset="-78"/>
              </a:rPr>
              <a:t>د</a:t>
            </a:r>
            <a:r>
              <a:rPr lang="fa-IR" sz="2000" dirty="0" smtClean="0">
                <a:cs typeface="B Nazanin" pitchFamily="2" charset="-78"/>
              </a:rPr>
              <a:t>ه</a:t>
            </a:r>
            <a:r>
              <a:rPr lang="ar-SA" sz="2000" dirty="0" smtClean="0">
                <a:cs typeface="B Nazanin" pitchFamily="2" charset="-78"/>
              </a:rPr>
              <a:t>ند</a:t>
            </a:r>
            <a:r>
              <a:rPr lang="en-US" sz="2000" dirty="0" smtClean="0">
                <a:cs typeface="B Nazanin" pitchFamily="2" charset="-78"/>
              </a:rPr>
              <a:t> </a:t>
            </a:r>
            <a:r>
              <a:rPr lang="en-US" sz="2000" dirty="0">
                <a:cs typeface="B Nazanin" pitchFamily="2" charset="-78"/>
              </a:rPr>
              <a:t>. </a:t>
            </a:r>
            <a:r>
              <a:rPr lang="ar-SA" sz="2000" dirty="0">
                <a:cs typeface="B Nazanin" pitchFamily="2" charset="-78"/>
              </a:rPr>
              <a:t>فرض كنید در برنامه ي شما ، قسمتي بايد يك عملیات رياضي خاص را انجام </a:t>
            </a:r>
            <a:r>
              <a:rPr lang="ar-SA" sz="2000" dirty="0" smtClean="0">
                <a:cs typeface="B Nazanin" pitchFamily="2" charset="-78"/>
              </a:rPr>
              <a:t>د</a:t>
            </a:r>
            <a:r>
              <a:rPr lang="fa-IR" sz="2000" dirty="0" smtClean="0">
                <a:cs typeface="B Nazanin" pitchFamily="2" charset="-78"/>
              </a:rPr>
              <a:t>ه</a:t>
            </a:r>
            <a:r>
              <a:rPr lang="ar-SA" sz="2000" dirty="0" smtClean="0">
                <a:cs typeface="B Nazanin" pitchFamily="2" charset="-78"/>
              </a:rPr>
              <a:t>د </a:t>
            </a:r>
            <a:r>
              <a:rPr lang="ar-SA" sz="2000" dirty="0">
                <a:cs typeface="B Nazanin" pitchFamily="2" charset="-78"/>
              </a:rPr>
              <a:t>و اين قسمت از كد كه شامل چندين خط نیز مي گردد بايد </a:t>
            </a:r>
            <a:r>
              <a:rPr lang="ar-SA" sz="2000" dirty="0" smtClean="0">
                <a:cs typeface="B Nazanin" pitchFamily="2" charset="-78"/>
              </a:rPr>
              <a:t>بار</a:t>
            </a:r>
            <a:r>
              <a:rPr lang="fa-IR" sz="2000" dirty="0" smtClean="0">
                <a:cs typeface="B Nazanin" pitchFamily="2" charset="-78"/>
              </a:rPr>
              <a:t>ها</a:t>
            </a:r>
            <a:r>
              <a:rPr lang="ar-SA" sz="2000" dirty="0" smtClean="0">
                <a:cs typeface="B Nazanin" pitchFamily="2" charset="-78"/>
              </a:rPr>
              <a:t> </a:t>
            </a:r>
            <a:r>
              <a:rPr lang="ar-SA" sz="2000" dirty="0">
                <a:cs typeface="B Nazanin" pitchFamily="2" charset="-78"/>
              </a:rPr>
              <a:t>و </a:t>
            </a:r>
            <a:r>
              <a:rPr lang="ar-SA" sz="2000" dirty="0" smtClean="0">
                <a:cs typeface="B Nazanin" pitchFamily="2" charset="-78"/>
              </a:rPr>
              <a:t>بار</a:t>
            </a:r>
            <a:r>
              <a:rPr lang="fa-IR" sz="2000" dirty="0" smtClean="0">
                <a:cs typeface="B Nazanin" pitchFamily="2" charset="-78"/>
              </a:rPr>
              <a:t>ها </a:t>
            </a:r>
            <a:r>
              <a:rPr lang="ar-SA" sz="2000" dirty="0" smtClean="0">
                <a:cs typeface="B Nazanin" pitchFamily="2" charset="-78"/>
              </a:rPr>
              <a:t>در </a:t>
            </a:r>
            <a:r>
              <a:rPr lang="ar-SA" sz="2000" dirty="0">
                <a:cs typeface="B Nazanin" pitchFamily="2" charset="-78"/>
              </a:rPr>
              <a:t>برنامه صدا زده شود</a:t>
            </a:r>
            <a:r>
              <a:rPr lang="en-US" sz="2000" dirty="0">
                <a:cs typeface="B Nazanin" pitchFamily="2" charset="-78"/>
              </a:rPr>
              <a:t> . </a:t>
            </a:r>
            <a:r>
              <a:rPr lang="ar-SA" sz="2000" dirty="0">
                <a:cs typeface="B Nazanin" pitchFamily="2" charset="-78"/>
              </a:rPr>
              <a:t>براي نظم بخشیدن به برنامه ، </a:t>
            </a:r>
            <a:r>
              <a:rPr lang="ar-SA" sz="2000" dirty="0" smtClean="0">
                <a:cs typeface="B Nazanin" pitchFamily="2" charset="-78"/>
              </a:rPr>
              <a:t>آن</a:t>
            </a:r>
            <a:r>
              <a:rPr lang="fa-IR" sz="2000" dirty="0" smtClean="0">
                <a:cs typeface="B Nazanin" pitchFamily="2" charset="-78"/>
              </a:rPr>
              <a:t>ها</a:t>
            </a:r>
            <a:r>
              <a:rPr lang="ar-SA" sz="2000" dirty="0" smtClean="0">
                <a:cs typeface="B Nazanin" pitchFamily="2" charset="-78"/>
              </a:rPr>
              <a:t> </a:t>
            </a:r>
            <a:r>
              <a:rPr lang="ar-SA" sz="2000" dirty="0">
                <a:cs typeface="B Nazanin" pitchFamily="2" charset="-78"/>
              </a:rPr>
              <a:t>را مي توان به صورت توابع بسته بندي كرد و بجاي نوشتن چندين خط تكراري، فقط نام اين بسته ( تابع ) و </a:t>
            </a:r>
            <a:r>
              <a:rPr lang="ar-SA" sz="2000" dirty="0" smtClean="0">
                <a:cs typeface="B Nazanin" pitchFamily="2" charset="-78"/>
              </a:rPr>
              <a:t>پارامتر</a:t>
            </a:r>
            <a:r>
              <a:rPr lang="fa-IR" sz="2000" dirty="0" smtClean="0">
                <a:cs typeface="B Nazanin" pitchFamily="2" charset="-78"/>
              </a:rPr>
              <a:t>ها</a:t>
            </a:r>
            <a:r>
              <a:rPr lang="ar-SA" sz="2000" dirty="0" smtClean="0">
                <a:cs typeface="B Nazanin" pitchFamily="2" charset="-78"/>
              </a:rPr>
              <a:t>ي </a:t>
            </a:r>
            <a:r>
              <a:rPr lang="ar-SA" sz="2000" dirty="0">
                <a:cs typeface="B Nazanin" pitchFamily="2" charset="-78"/>
              </a:rPr>
              <a:t>آن را فراخواني نمود</a:t>
            </a:r>
            <a:r>
              <a:rPr lang="en-US" sz="2000" dirty="0">
                <a:cs typeface="B Nazanin" pitchFamily="2" charset="-78"/>
              </a:rPr>
              <a:t>.</a:t>
            </a:r>
          </a:p>
          <a:p>
            <a:pPr algn="r" rtl="1">
              <a:lnSpc>
                <a:spcPct val="150000"/>
              </a:lnSpc>
            </a:pPr>
            <a:r>
              <a:rPr lang="ar-SA" sz="2000" b="1" dirty="0">
                <a:solidFill>
                  <a:srgbClr val="FF0000"/>
                </a:solidFill>
                <a:cs typeface="B Nazanin" pitchFamily="2" charset="-78"/>
              </a:rPr>
              <a:t>در سي شارپ يك تابع به صورت زير تعريف مي شود</a:t>
            </a:r>
            <a:r>
              <a:rPr lang="en-US" sz="2000" b="1" dirty="0">
                <a:solidFill>
                  <a:srgbClr val="FF0000"/>
                </a:solidFill>
                <a:cs typeface="B Nazanin" pitchFamily="2" charset="-78"/>
              </a:rPr>
              <a:t> :</a:t>
            </a:r>
          </a:p>
          <a:p>
            <a:pPr rtl="1">
              <a:lnSpc>
                <a:spcPct val="150000"/>
              </a:lnSpc>
            </a:pPr>
            <a:r>
              <a:rPr lang="fa-IR" sz="2000" dirty="0" smtClean="0">
                <a:cs typeface="B Nazanin" pitchFamily="2" charset="-78"/>
              </a:rPr>
              <a:t>          </a:t>
            </a:r>
            <a:r>
              <a:rPr lang="ar-SA" sz="2000" dirty="0" smtClean="0">
                <a:cs typeface="B Nazanin" pitchFamily="2" charset="-78"/>
              </a:rPr>
              <a:t>(</a:t>
            </a:r>
            <a:r>
              <a:rPr lang="ar-SA" sz="2000" dirty="0">
                <a:cs typeface="B Nazanin" pitchFamily="2" charset="-78"/>
              </a:rPr>
              <a:t>نوع و اسامي </a:t>
            </a:r>
            <a:r>
              <a:rPr lang="ar-SA" sz="2000" dirty="0" smtClean="0">
                <a:cs typeface="B Nazanin" pitchFamily="2" charset="-78"/>
              </a:rPr>
              <a:t>پارامتر</a:t>
            </a:r>
            <a:r>
              <a:rPr lang="fa-IR" sz="2000" dirty="0" smtClean="0">
                <a:cs typeface="B Nazanin" pitchFamily="2" charset="-78"/>
              </a:rPr>
              <a:t>ها</a:t>
            </a:r>
            <a:r>
              <a:rPr lang="ar-SA" sz="2000" dirty="0" smtClean="0">
                <a:cs typeface="B Nazanin" pitchFamily="2" charset="-78"/>
              </a:rPr>
              <a:t>) </a:t>
            </a:r>
            <a:r>
              <a:rPr lang="ar-SA" sz="2000" dirty="0">
                <a:cs typeface="B Nazanin" pitchFamily="2" charset="-78"/>
              </a:rPr>
              <a:t>نام تابع</a:t>
            </a:r>
            <a:r>
              <a:rPr lang="en-US" sz="2000" dirty="0">
                <a:cs typeface="B Nazanin" pitchFamily="2" charset="-78"/>
              </a:rPr>
              <a:t>          </a:t>
            </a:r>
            <a:r>
              <a:rPr lang="ar-SA" sz="2000" dirty="0">
                <a:cs typeface="B Nazanin" pitchFamily="2" charset="-78"/>
              </a:rPr>
              <a:t>نوع خروجي تابع</a:t>
            </a:r>
            <a:r>
              <a:rPr lang="en-US" sz="2000" dirty="0">
                <a:cs typeface="B Nazanin" pitchFamily="2" charset="-78"/>
              </a:rPr>
              <a:t>       </a:t>
            </a:r>
            <a:r>
              <a:rPr lang="ar-SA" sz="2000" dirty="0">
                <a:cs typeface="B Nazanin" pitchFamily="2" charset="-78"/>
              </a:rPr>
              <a:t>سطح دسترسي به </a:t>
            </a:r>
            <a:r>
              <a:rPr lang="ar-SA" sz="2000" dirty="0" smtClean="0">
                <a:cs typeface="B Nazanin" pitchFamily="2" charset="-78"/>
              </a:rPr>
              <a:t>تابع</a:t>
            </a:r>
            <a:r>
              <a:rPr lang="fa-IR" sz="2000" dirty="0" smtClean="0">
                <a:cs typeface="B Nazanin" pitchFamily="2" charset="-78"/>
              </a:rPr>
              <a:t>                          </a:t>
            </a:r>
            <a:endParaRPr lang="en-US" sz="2000" dirty="0">
              <a:cs typeface="B Nazanin" pitchFamily="2" charset="-78"/>
            </a:endParaRPr>
          </a:p>
          <a:p>
            <a:pPr rtl="1">
              <a:lnSpc>
                <a:spcPct val="150000"/>
              </a:lnSpc>
            </a:pPr>
            <a:r>
              <a:rPr lang="en-US" sz="2000" dirty="0" smtClean="0">
                <a:cs typeface="B Nazanin" pitchFamily="2" charset="-78"/>
              </a:rPr>
              <a:t>{</a:t>
            </a:r>
            <a:r>
              <a:rPr lang="fa-IR" sz="2000" dirty="0" smtClean="0">
                <a:cs typeface="B Nazanin" pitchFamily="2" charset="-78"/>
              </a:rPr>
              <a:t>       </a:t>
            </a:r>
            <a:endParaRPr lang="en-US" sz="2000" dirty="0">
              <a:cs typeface="B Nazanin" pitchFamily="2" charset="-78"/>
            </a:endParaRPr>
          </a:p>
          <a:p>
            <a:pPr rtl="1">
              <a:lnSpc>
                <a:spcPct val="150000"/>
              </a:lnSpc>
            </a:pPr>
            <a:r>
              <a:rPr lang="ar-SA" sz="2000" dirty="0" smtClean="0">
                <a:cs typeface="B Nazanin" pitchFamily="2" charset="-78"/>
              </a:rPr>
              <a:t>بدنه </a:t>
            </a:r>
            <a:r>
              <a:rPr lang="ar-SA" sz="2000" dirty="0">
                <a:cs typeface="B Nazanin" pitchFamily="2" charset="-78"/>
              </a:rPr>
              <a:t>ي </a:t>
            </a:r>
            <a:r>
              <a:rPr lang="ar-SA" sz="2000" dirty="0" smtClean="0">
                <a:cs typeface="B Nazanin" pitchFamily="2" charset="-78"/>
              </a:rPr>
              <a:t>تابع</a:t>
            </a:r>
            <a:endParaRPr lang="fa-IR" sz="2000" dirty="0" smtClean="0">
              <a:cs typeface="B Nazanin" pitchFamily="2" charset="-78"/>
            </a:endParaRPr>
          </a:p>
          <a:p>
            <a:pPr rtl="1">
              <a:lnSpc>
                <a:spcPct val="150000"/>
              </a:lnSpc>
            </a:pPr>
            <a:r>
              <a:rPr lang="fa-IR" sz="2000" dirty="0" smtClean="0">
                <a:cs typeface="B Nazanin" pitchFamily="2" charset="-78"/>
              </a:rPr>
              <a:t>{</a:t>
            </a:r>
          </a:p>
          <a:p>
            <a:pPr algn="r" rtl="1">
              <a:lnSpc>
                <a:spcPct val="150000"/>
              </a:lnSpc>
            </a:pPr>
            <a:r>
              <a:rPr lang="fa-IR" sz="2000" dirty="0" smtClean="0">
                <a:cs typeface="B Nazanin" pitchFamily="2" charset="-78"/>
              </a:rPr>
              <a:t>مثال </a:t>
            </a:r>
          </a:p>
          <a:p>
            <a:pPr rtl="1">
              <a:lnSpc>
                <a:spcPct val="150000"/>
              </a:lnSpc>
            </a:pPr>
            <a:endParaRPr lang="fa-IR" sz="2000" dirty="0" smtClean="0">
              <a:cs typeface="B Nazanin" pitchFamily="2" charset="-78"/>
            </a:endParaRPr>
          </a:p>
          <a:p>
            <a:pPr rtl="1">
              <a:lnSpc>
                <a:spcPct val="150000"/>
              </a:lnSpc>
            </a:pPr>
            <a:endParaRPr lang="fa-IR" sz="2000" dirty="0">
              <a:cs typeface="B Nazanin" pitchFamily="2" charset="-78"/>
            </a:endParaRPr>
          </a:p>
          <a:p>
            <a:pPr rtl="1">
              <a:lnSpc>
                <a:spcPct val="150000"/>
              </a:lnSpc>
            </a:pPr>
            <a:endParaRPr lang="en-US" sz="2000" dirty="0">
              <a:cs typeface="B Nazanin" pitchFamily="2" charset="-78"/>
            </a:endParaRPr>
          </a:p>
        </p:txBody>
      </p:sp>
      <p:sp>
        <p:nvSpPr>
          <p:cNvPr id="4" name="Title 1"/>
          <p:cNvSpPr txBox="1">
            <a:spLocks/>
          </p:cNvSpPr>
          <p:nvPr>
            <p:custDataLst>
              <p:tags r:id="rId1"/>
            </p:custDataLst>
          </p:nvPr>
        </p:nvSpPr>
        <p:spPr>
          <a:xfrm>
            <a:off x="1036908" y="260648"/>
            <a:ext cx="7681664" cy="11430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متد ها </a:t>
            </a: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در</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C#</a:t>
            </a: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 </a:t>
            </a:r>
            <a:endPar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endParaRPr>
          </a:p>
        </p:txBody>
      </p:sp>
      <p:sp>
        <p:nvSpPr>
          <p:cNvPr id="2" name="Slide Number Placeholder 1"/>
          <p:cNvSpPr>
            <a:spLocks noGrp="1"/>
          </p:cNvSpPr>
          <p:nvPr>
            <p:ph type="sldNum" sz="quarter" idx="12"/>
          </p:nvPr>
        </p:nvSpPr>
        <p:spPr/>
        <p:txBody>
          <a:bodyPr/>
          <a:lstStyle/>
          <a:p>
            <a:fld id="{33D6E5A2-EC83-451F-A719-9AC1370DD5CF}" type="slidenum">
              <a:rPr lang="en-US" smtClean="0"/>
              <a:pPr/>
              <a:t>3</a:t>
            </a:fld>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90" y="5013176"/>
            <a:ext cx="5593463" cy="144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4</a:t>
            </a:fld>
            <a:endParaRPr lang="en-US" dirty="0"/>
          </a:p>
        </p:txBody>
      </p:sp>
      <p:sp>
        <p:nvSpPr>
          <p:cNvPr id="3" name="Rectangle 2"/>
          <p:cNvSpPr/>
          <p:nvPr/>
        </p:nvSpPr>
        <p:spPr>
          <a:xfrm>
            <a:off x="547165" y="635228"/>
            <a:ext cx="8198663" cy="5632311"/>
          </a:xfrm>
          <a:prstGeom prst="rect">
            <a:avLst/>
          </a:prstGeom>
        </p:spPr>
        <p:txBody>
          <a:bodyPr wrap="square">
            <a:spAutoFit/>
          </a:bodyPr>
          <a:lstStyle/>
          <a:p>
            <a:pPr algn="r" rtl="1"/>
            <a:r>
              <a:rPr lang="ar-SA" sz="2000" dirty="0">
                <a:cs typeface="B Nazanin" pitchFamily="2" charset="-78"/>
              </a:rPr>
              <a:t>براي تعريف يك متد يا تابع ابتدا سطح دسترسي به آن مانند  </a:t>
            </a:r>
            <a:r>
              <a:rPr lang="en-US" sz="2000" dirty="0">
                <a:cs typeface="B Nazanin" pitchFamily="2" charset="-78"/>
              </a:rPr>
              <a:t>private </a:t>
            </a:r>
            <a:r>
              <a:rPr lang="ar-SA" sz="2000" dirty="0">
                <a:cs typeface="B Nazanin" pitchFamily="2" charset="-78"/>
              </a:rPr>
              <a:t>و</a:t>
            </a:r>
            <a:r>
              <a:rPr lang="en-US" sz="2000" dirty="0">
                <a:cs typeface="B Nazanin" pitchFamily="2" charset="-78"/>
              </a:rPr>
              <a:t> public</a:t>
            </a:r>
            <a:r>
              <a:rPr lang="ar-SA" sz="2000" dirty="0">
                <a:cs typeface="B Nazanin" pitchFamily="2" charset="-78"/>
              </a:rPr>
              <a:t> سپس نوع خروجی تابع مانند </a:t>
            </a:r>
            <a:r>
              <a:rPr lang="en-US" sz="2000" dirty="0">
                <a:cs typeface="B Nazanin" pitchFamily="2" charset="-78"/>
              </a:rPr>
              <a:t>void </a:t>
            </a:r>
            <a:r>
              <a:rPr lang="fa-IR" sz="2000" dirty="0" smtClean="0">
                <a:cs typeface="B Nazanin" pitchFamily="2" charset="-78"/>
              </a:rPr>
              <a:t>(ه</a:t>
            </a:r>
            <a:r>
              <a:rPr lang="ar-SA" sz="2000" dirty="0" smtClean="0">
                <a:cs typeface="B Nazanin" pitchFamily="2" charset="-78"/>
              </a:rPr>
              <a:t>یچ </a:t>
            </a:r>
            <a:r>
              <a:rPr lang="fa-IR" sz="2000" dirty="0" smtClean="0">
                <a:cs typeface="B Nazanin" pitchFamily="2" charset="-78"/>
              </a:rPr>
              <a:t>) </a:t>
            </a:r>
            <a:r>
              <a:rPr lang="ar-SA" sz="2000" dirty="0" smtClean="0">
                <a:cs typeface="B Nazanin" pitchFamily="2" charset="-78"/>
              </a:rPr>
              <a:t>ذكر </a:t>
            </a:r>
            <a:r>
              <a:rPr lang="ar-SA" sz="2000" dirty="0">
                <a:cs typeface="B Nazanin" pitchFamily="2" charset="-78"/>
              </a:rPr>
              <a:t>مي گردد كه داخل اين </a:t>
            </a:r>
            <a:r>
              <a:rPr lang="ar-SA" sz="2000" dirty="0" smtClean="0">
                <a:cs typeface="B Nazanin" pitchFamily="2" charset="-78"/>
              </a:rPr>
              <a:t>پرانتز</a:t>
            </a:r>
            <a:r>
              <a:rPr lang="fa-IR" sz="2000" dirty="0" smtClean="0">
                <a:cs typeface="B Nazanin" pitchFamily="2" charset="-78"/>
              </a:rPr>
              <a:t>ها</a:t>
            </a:r>
            <a:r>
              <a:rPr lang="ar-SA" sz="2000" dirty="0" smtClean="0">
                <a:cs typeface="B Nazanin" pitchFamily="2" charset="-78"/>
              </a:rPr>
              <a:t> </a:t>
            </a:r>
            <a:r>
              <a:rPr lang="ar-SA" sz="2000" dirty="0">
                <a:cs typeface="B Nazanin" pitchFamily="2" charset="-78"/>
              </a:rPr>
              <a:t>مي توان ورودي </a:t>
            </a:r>
            <a:r>
              <a:rPr lang="fa-IR" sz="2000" dirty="0" smtClean="0">
                <a:cs typeface="B Nazanin" pitchFamily="2" charset="-78"/>
              </a:rPr>
              <a:t>ها</a:t>
            </a:r>
            <a:r>
              <a:rPr lang="ar-SA" sz="2000" dirty="0" smtClean="0">
                <a:cs typeface="B Nazanin" pitchFamily="2" charset="-78"/>
              </a:rPr>
              <a:t>ي </a:t>
            </a:r>
            <a:r>
              <a:rPr lang="ar-SA" sz="2000" dirty="0">
                <a:cs typeface="B Nazanin" pitchFamily="2" charset="-78"/>
              </a:rPr>
              <a:t>تابع يا بقولي آرگومان </a:t>
            </a:r>
            <a:r>
              <a:rPr lang="fa-IR" sz="2000" dirty="0" smtClean="0">
                <a:cs typeface="B Nazanin" pitchFamily="2" charset="-78"/>
              </a:rPr>
              <a:t>ها</a:t>
            </a:r>
            <a:r>
              <a:rPr lang="ar-SA" sz="2000" dirty="0" smtClean="0">
                <a:cs typeface="B Nazanin" pitchFamily="2" charset="-78"/>
              </a:rPr>
              <a:t>ي </a:t>
            </a:r>
            <a:r>
              <a:rPr lang="ar-SA" sz="2000" dirty="0">
                <a:cs typeface="B Nazanin" pitchFamily="2" charset="-78"/>
              </a:rPr>
              <a:t>ورودي را  معرفي كرد</a:t>
            </a:r>
            <a:r>
              <a:rPr lang="en-US" sz="2000" dirty="0">
                <a:cs typeface="B Nazanin" pitchFamily="2" charset="-78"/>
              </a:rPr>
              <a:t>. </a:t>
            </a:r>
            <a:r>
              <a:rPr lang="ar-SA" sz="2000" dirty="0">
                <a:cs typeface="B Nazanin" pitchFamily="2" charset="-78"/>
              </a:rPr>
              <a:t>سپس تابع بايد با</a:t>
            </a:r>
            <a:r>
              <a:rPr lang="en-US" sz="2000" dirty="0">
                <a:cs typeface="B Nazanin" pitchFamily="2" charset="-78"/>
              </a:rPr>
              <a:t> } </a:t>
            </a:r>
            <a:r>
              <a:rPr lang="ar-SA" sz="2000" dirty="0">
                <a:cs typeface="B Nazanin" pitchFamily="2" charset="-78"/>
              </a:rPr>
              <a:t>شروع و با يك</a:t>
            </a:r>
            <a:r>
              <a:rPr lang="en-US" sz="2000" dirty="0">
                <a:cs typeface="B Nazanin" pitchFamily="2" charset="-78"/>
              </a:rPr>
              <a:t> { </a:t>
            </a:r>
            <a:r>
              <a:rPr lang="ar-SA" sz="2000" dirty="0">
                <a:cs typeface="B Nazanin" pitchFamily="2" charset="-78"/>
              </a:rPr>
              <a:t>خاتمه يابد</a:t>
            </a:r>
            <a:r>
              <a:rPr lang="en-US" sz="2000" dirty="0">
                <a:cs typeface="B Nazanin" pitchFamily="2" charset="-78"/>
              </a:rPr>
              <a:t>.</a:t>
            </a:r>
          </a:p>
          <a:p>
            <a:pPr algn="r" rtl="1"/>
            <a:r>
              <a:rPr lang="ar-SA" sz="2000" dirty="0">
                <a:cs typeface="B Nazanin" pitchFamily="2" charset="-78"/>
              </a:rPr>
              <a:t>براي مثال </a:t>
            </a:r>
            <a:r>
              <a:rPr lang="en-US" sz="2000" dirty="0">
                <a:cs typeface="B Nazanin" pitchFamily="2" charset="-78"/>
              </a:rPr>
              <a:t>:</a:t>
            </a:r>
          </a:p>
          <a:p>
            <a:pPr algn="l"/>
            <a:r>
              <a:rPr lang="en-US" sz="2000" dirty="0">
                <a:cs typeface="B Nazanin" pitchFamily="2" charset="-78"/>
              </a:rPr>
              <a:t>public </a:t>
            </a:r>
            <a:r>
              <a:rPr lang="en-US" sz="2000" dirty="0" err="1">
                <a:cs typeface="B Nazanin" pitchFamily="2" charset="-78"/>
              </a:rPr>
              <a:t>int</a:t>
            </a:r>
            <a:r>
              <a:rPr lang="en-US" sz="2000" dirty="0">
                <a:cs typeface="B Nazanin" pitchFamily="2" charset="-78"/>
              </a:rPr>
              <a:t> </a:t>
            </a:r>
            <a:r>
              <a:rPr lang="en-US" sz="2000" dirty="0" err="1">
                <a:cs typeface="B Nazanin" pitchFamily="2" charset="-78"/>
              </a:rPr>
              <a:t>myFunc</a:t>
            </a:r>
            <a:r>
              <a:rPr lang="en-US" sz="2000" dirty="0">
                <a:cs typeface="B Nazanin" pitchFamily="2" charset="-78"/>
              </a:rPr>
              <a:t>( </a:t>
            </a:r>
            <a:r>
              <a:rPr lang="en-US" sz="2000" dirty="0" err="1">
                <a:cs typeface="B Nazanin" pitchFamily="2" charset="-78"/>
              </a:rPr>
              <a:t>int</a:t>
            </a:r>
            <a:r>
              <a:rPr lang="en-US" sz="2000" dirty="0">
                <a:cs typeface="B Nazanin" pitchFamily="2" charset="-78"/>
              </a:rPr>
              <a:t> x )</a:t>
            </a:r>
          </a:p>
          <a:p>
            <a:pPr algn="l"/>
            <a:r>
              <a:rPr lang="en-US" sz="2000" dirty="0">
                <a:cs typeface="B Nazanin" pitchFamily="2" charset="-78"/>
              </a:rPr>
              <a:t>{</a:t>
            </a:r>
          </a:p>
          <a:p>
            <a:pPr algn="l"/>
            <a:r>
              <a:rPr lang="en-US" sz="2000" dirty="0">
                <a:cs typeface="B Nazanin" pitchFamily="2" charset="-78"/>
              </a:rPr>
              <a:t>...….</a:t>
            </a:r>
          </a:p>
          <a:p>
            <a:pPr algn="l"/>
            <a:r>
              <a:rPr lang="en-US" sz="2000" dirty="0">
                <a:cs typeface="B Nazanin" pitchFamily="2" charset="-78"/>
              </a:rPr>
              <a:t>}</a:t>
            </a:r>
          </a:p>
          <a:p>
            <a:pPr algn="r" rtl="1"/>
            <a:r>
              <a:rPr lang="fa-IR" sz="2000" dirty="0" smtClean="0">
                <a:cs typeface="B Nazanin" pitchFamily="2" charset="-78"/>
              </a:rPr>
              <a:t>ه</a:t>
            </a:r>
            <a:r>
              <a:rPr lang="ar-SA" sz="2000" dirty="0" smtClean="0">
                <a:cs typeface="B Nazanin" pitchFamily="2" charset="-78"/>
              </a:rPr>
              <a:t>ر </a:t>
            </a:r>
            <a:r>
              <a:rPr lang="ar-SA" sz="2000" dirty="0">
                <a:cs typeface="B Nazanin" pitchFamily="2" charset="-78"/>
              </a:rPr>
              <a:t>تابعي مي تواند صفر تا تعداد بیشماري آرگومان ورودي و صفر تا تعداد بیشماري خروجي داشته باشد</a:t>
            </a:r>
            <a:r>
              <a:rPr lang="en-US" sz="2000" dirty="0">
                <a:cs typeface="B Nazanin" pitchFamily="2" charset="-78"/>
              </a:rPr>
              <a:t> .</a:t>
            </a:r>
          </a:p>
          <a:p>
            <a:pPr algn="r" rtl="1"/>
            <a:r>
              <a:rPr lang="ar-SA" sz="2000" dirty="0">
                <a:cs typeface="B Nazanin" pitchFamily="2" charset="-78"/>
              </a:rPr>
              <a:t>بوسیله يك تابع مي توان پیچیدگي كار را مخفي كرد و صرفا با صدا زدن نام آن ، يك سري از عملیات را انجام داد</a:t>
            </a:r>
            <a:r>
              <a:rPr lang="en-US" sz="2000" dirty="0">
                <a:cs typeface="B Nazanin" pitchFamily="2" charset="-78"/>
              </a:rPr>
              <a:t> .</a:t>
            </a:r>
          </a:p>
          <a:p>
            <a:pPr algn="r" rtl="1"/>
            <a:r>
              <a:rPr lang="ar-SA" sz="2000" dirty="0" smtClean="0">
                <a:cs typeface="B Nazanin" pitchFamily="2" charset="-78"/>
              </a:rPr>
              <a:t>گا</a:t>
            </a:r>
            <a:r>
              <a:rPr lang="fa-IR" sz="2000" dirty="0" smtClean="0">
                <a:cs typeface="B Nazanin" pitchFamily="2" charset="-78"/>
              </a:rPr>
              <a:t>ه</a:t>
            </a:r>
            <a:r>
              <a:rPr lang="ar-SA" sz="2000" dirty="0" smtClean="0">
                <a:cs typeface="B Nazanin" pitchFamily="2" charset="-78"/>
              </a:rPr>
              <a:t>ي </a:t>
            </a:r>
            <a:r>
              <a:rPr lang="ar-SA" sz="2000" dirty="0">
                <a:cs typeface="B Nazanin" pitchFamily="2" charset="-78"/>
              </a:rPr>
              <a:t>از اوقات لازم مي شود دو يا چند تابع با يك نام داشته باشیم بطوريكه پارام </a:t>
            </a:r>
            <a:r>
              <a:rPr lang="ar-SA" sz="2000" dirty="0" smtClean="0">
                <a:cs typeface="B Nazanin" pitchFamily="2" charset="-78"/>
              </a:rPr>
              <a:t>تر</a:t>
            </a:r>
            <a:r>
              <a:rPr lang="fa-IR" sz="2000" dirty="0" smtClean="0">
                <a:cs typeface="B Nazanin" pitchFamily="2" charset="-78"/>
              </a:rPr>
              <a:t>ها</a:t>
            </a:r>
            <a:r>
              <a:rPr lang="ar-SA" sz="2000" dirty="0" smtClean="0">
                <a:cs typeface="B Nazanin" pitchFamily="2" charset="-78"/>
              </a:rPr>
              <a:t>ي </a:t>
            </a:r>
            <a:r>
              <a:rPr lang="ar-SA" sz="2000" dirty="0">
                <a:cs typeface="B Nazanin" pitchFamily="2" charset="-78"/>
              </a:rPr>
              <a:t>ورودي يا مقادير خروجي</a:t>
            </a:r>
            <a:endParaRPr lang="en-US" sz="2000" dirty="0">
              <a:cs typeface="B Nazanin" pitchFamily="2" charset="-78"/>
            </a:endParaRPr>
          </a:p>
          <a:p>
            <a:pPr algn="r" rtl="1"/>
            <a:r>
              <a:rPr lang="ar-SA" sz="2000" dirty="0">
                <a:cs typeface="B Nazanin" pitchFamily="2" charset="-78"/>
              </a:rPr>
              <a:t>و يا نوع آرگومان </a:t>
            </a:r>
            <a:r>
              <a:rPr lang="fa-IR" sz="2000" dirty="0" smtClean="0">
                <a:cs typeface="B Nazanin" pitchFamily="2" charset="-78"/>
              </a:rPr>
              <a:t>ها</a:t>
            </a:r>
            <a:r>
              <a:rPr lang="ar-SA" sz="2000" dirty="0" smtClean="0">
                <a:cs typeface="B Nazanin" pitchFamily="2" charset="-78"/>
              </a:rPr>
              <a:t>ي </a:t>
            </a:r>
            <a:r>
              <a:rPr lang="ar-SA" sz="2000" dirty="0">
                <a:cs typeface="B Nazanin" pitchFamily="2" charset="-78"/>
              </a:rPr>
              <a:t>ورودي </a:t>
            </a:r>
            <a:r>
              <a:rPr lang="ar-SA" sz="2000" dirty="0" smtClean="0">
                <a:cs typeface="B Nazanin" pitchFamily="2" charset="-78"/>
              </a:rPr>
              <a:t>آن</a:t>
            </a:r>
            <a:r>
              <a:rPr lang="fa-IR" sz="2000" dirty="0" smtClean="0">
                <a:cs typeface="B Nazanin" pitchFamily="2" charset="-78"/>
              </a:rPr>
              <a:t>ها</a:t>
            </a:r>
            <a:r>
              <a:rPr lang="ar-SA" sz="2000" dirty="0" smtClean="0">
                <a:cs typeface="B Nazanin" pitchFamily="2" charset="-78"/>
              </a:rPr>
              <a:t> </a:t>
            </a:r>
            <a:r>
              <a:rPr lang="ar-SA" sz="2000" dirty="0">
                <a:cs typeface="B Nazanin" pitchFamily="2" charset="-78"/>
              </a:rPr>
              <a:t>با </a:t>
            </a:r>
            <a:r>
              <a:rPr lang="fa-IR" sz="2000" dirty="0" smtClean="0">
                <a:cs typeface="B Nazanin" pitchFamily="2" charset="-78"/>
              </a:rPr>
              <a:t>ه</a:t>
            </a:r>
            <a:r>
              <a:rPr lang="ar-SA" sz="2000" dirty="0" smtClean="0">
                <a:cs typeface="B Nazanin" pitchFamily="2" charset="-78"/>
              </a:rPr>
              <a:t>م </a:t>
            </a:r>
            <a:r>
              <a:rPr lang="ar-SA" sz="2000" dirty="0">
                <a:cs typeface="B Nazanin" pitchFamily="2" charset="-78"/>
              </a:rPr>
              <a:t>متفاوت باشد به اين كار  </a:t>
            </a:r>
            <a:r>
              <a:rPr lang="en-US" sz="2000" dirty="0">
                <a:solidFill>
                  <a:srgbClr val="FF0000"/>
                </a:solidFill>
                <a:cs typeface="B Nazanin" pitchFamily="2" charset="-78"/>
              </a:rPr>
              <a:t>overloading</a:t>
            </a:r>
            <a:r>
              <a:rPr lang="ar-SA" sz="2000" dirty="0">
                <a:cs typeface="B Nazanin" pitchFamily="2" charset="-78"/>
              </a:rPr>
              <a:t> می گویند</a:t>
            </a:r>
            <a:endParaRPr lang="en-US" sz="2000" dirty="0">
              <a:cs typeface="B Nazanin" pitchFamily="2" charset="-78"/>
            </a:endParaRPr>
          </a:p>
          <a:p>
            <a:pPr algn="r" rtl="1"/>
            <a:r>
              <a:rPr lang="ar-SA" sz="2000" dirty="0">
                <a:cs typeface="B Nazanin" pitchFamily="2" charset="-78"/>
              </a:rPr>
              <a:t>بسیاري از كلاس </a:t>
            </a:r>
            <a:r>
              <a:rPr lang="fa-IR" sz="2000" dirty="0" smtClean="0">
                <a:cs typeface="B Nazanin" pitchFamily="2" charset="-78"/>
              </a:rPr>
              <a:t>ها</a:t>
            </a:r>
            <a:r>
              <a:rPr lang="ar-SA" sz="2000" dirty="0" smtClean="0">
                <a:cs typeface="B Nazanin" pitchFamily="2" charset="-78"/>
              </a:rPr>
              <a:t>ي </a:t>
            </a:r>
            <a:r>
              <a:rPr lang="ar-SA" sz="2000" dirty="0">
                <a:cs typeface="B Nazanin" pitchFamily="2" charset="-78"/>
              </a:rPr>
              <a:t>دات نت فريم ورك </a:t>
            </a:r>
            <a:r>
              <a:rPr lang="ar-SA" sz="2000" dirty="0" smtClean="0">
                <a:cs typeface="B Nazanin" pitchFamily="2" charset="-78"/>
              </a:rPr>
              <a:t>متد</a:t>
            </a:r>
            <a:r>
              <a:rPr lang="fa-IR" sz="2000" dirty="0" smtClean="0">
                <a:cs typeface="B Nazanin" pitchFamily="2" charset="-78"/>
              </a:rPr>
              <a:t>ها</a:t>
            </a:r>
            <a:r>
              <a:rPr lang="ar-SA" sz="2000" dirty="0" smtClean="0">
                <a:cs typeface="B Nazanin" pitchFamily="2" charset="-78"/>
              </a:rPr>
              <a:t> </a:t>
            </a:r>
            <a:r>
              <a:rPr lang="ar-SA" sz="2000" dirty="0">
                <a:cs typeface="B Nazanin" pitchFamily="2" charset="-78"/>
              </a:rPr>
              <a:t>و يا توابع مفید حاضر و آماده اي را دارند</a:t>
            </a:r>
            <a:r>
              <a:rPr lang="en-US" sz="2000" dirty="0">
                <a:cs typeface="B Nazanin" pitchFamily="2" charset="-78"/>
              </a:rPr>
              <a:t> . </a:t>
            </a:r>
            <a:r>
              <a:rPr lang="ar-SA" sz="2000" dirty="0">
                <a:cs typeface="B Nazanin" pitchFamily="2" charset="-78"/>
              </a:rPr>
              <a:t>براي مثال كلاس ،</a:t>
            </a:r>
            <a:r>
              <a:rPr lang="en-US" sz="2000" dirty="0">
                <a:cs typeface="B Nazanin" pitchFamily="2" charset="-78"/>
              </a:rPr>
              <a:t> </a:t>
            </a:r>
            <a:r>
              <a:rPr lang="en-US" sz="2000" dirty="0" err="1">
                <a:cs typeface="B Nazanin" pitchFamily="2" charset="-78"/>
              </a:rPr>
              <a:t>DateTime</a:t>
            </a:r>
            <a:r>
              <a:rPr lang="en-US" sz="2000" dirty="0">
                <a:cs typeface="B Nazanin" pitchFamily="2" charset="-78"/>
              </a:rPr>
              <a:t> </a:t>
            </a:r>
            <a:r>
              <a:rPr lang="ar-SA" sz="2000" dirty="0">
                <a:cs typeface="B Nazanin" pitchFamily="2" charset="-78"/>
              </a:rPr>
              <a:t>متدي به نام </a:t>
            </a:r>
            <a:r>
              <a:rPr lang="en-US" sz="2000" dirty="0" err="1">
                <a:cs typeface="B Nazanin" pitchFamily="2" charset="-78"/>
              </a:rPr>
              <a:t>ToLongDatastring</a:t>
            </a:r>
            <a:r>
              <a:rPr lang="en-US" sz="2000" dirty="0">
                <a:cs typeface="B Nazanin" pitchFamily="2" charset="-78"/>
              </a:rPr>
              <a:t> </a:t>
            </a:r>
            <a:r>
              <a:rPr lang="ar-SA" sz="2000" dirty="0">
                <a:cs typeface="B Nazanin" pitchFamily="2" charset="-78"/>
              </a:rPr>
              <a:t>دارد كه تاريخ را به صورت يك رشته طولاني بر مي گرداند</a:t>
            </a:r>
            <a:endParaRPr lang="en-US" sz="2000" dirty="0">
              <a:cs typeface="B Nazanin" pitchFamily="2" charset="-78"/>
            </a:endParaRPr>
          </a:p>
          <a:p>
            <a:pPr rtl="1"/>
            <a:r>
              <a:rPr lang="en-US" sz="2000" dirty="0">
                <a:cs typeface="B Nazanin" pitchFamily="2" charset="-78"/>
              </a:rPr>
              <a:t> </a:t>
            </a:r>
          </a:p>
        </p:txBody>
      </p:sp>
    </p:spTree>
    <p:extLst>
      <p:ext uri="{BB962C8B-B14F-4D97-AF65-F5344CB8AC3E}">
        <p14:creationId xmlns:p14="http://schemas.microsoft.com/office/powerpoint/2010/main" val="1439278166"/>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5</a:t>
            </a:fld>
            <a:endParaRPr lang="en-US" dirty="0"/>
          </a:p>
        </p:txBody>
      </p:sp>
      <p:sp>
        <p:nvSpPr>
          <p:cNvPr id="5" name="Rectangle 4"/>
          <p:cNvSpPr/>
          <p:nvPr/>
        </p:nvSpPr>
        <p:spPr>
          <a:xfrm>
            <a:off x="247328" y="682503"/>
            <a:ext cx="8640960" cy="512832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lnSpc>
                <a:spcPct val="150000"/>
              </a:lnSpc>
            </a:pPr>
            <a:r>
              <a:rPr lang="fa-IR" sz="2200" dirty="0">
                <a:latin typeface="_MRT_Win2Farsi_1" charset="0"/>
                <a:cs typeface="B Nazanin" pitchFamily="2" charset="-78"/>
              </a:rPr>
              <a:t>یک متد یک تکه کد است که وظیفه خاصی را انجام میدهد متدها که پروسیجر هم نامیده میشوند به دو دلیل اهمیت زیادی دارند </a:t>
            </a:r>
            <a:endParaRPr lang="en-US" sz="2200" dirty="0" smtClean="0">
              <a:latin typeface="_MRT_Win2Farsi_1" charset="0"/>
              <a:cs typeface="B Nazanin" pitchFamily="2" charset="-78"/>
            </a:endParaRPr>
          </a:p>
          <a:p>
            <a:pPr algn="r" rtl="1">
              <a:lnSpc>
                <a:spcPct val="150000"/>
              </a:lnSpc>
            </a:pPr>
            <a:r>
              <a:rPr lang="fa-IR" sz="2200" dirty="0" smtClean="0">
                <a:solidFill>
                  <a:srgbClr val="FF0000"/>
                </a:solidFill>
                <a:latin typeface="_MRT_Win2Farsi_1" charset="0"/>
                <a:cs typeface="B Nazanin" pitchFamily="2" charset="-78"/>
              </a:rPr>
              <a:t>دلیل اول</a:t>
            </a:r>
            <a:r>
              <a:rPr lang="fa-IR" sz="2200" dirty="0">
                <a:solidFill>
                  <a:srgbClr val="FF0000"/>
                </a:solidFill>
                <a:latin typeface="_MRT_Win2Farsi_1" charset="0"/>
                <a:cs typeface="B Nazanin" pitchFamily="2" charset="-78"/>
              </a:rPr>
              <a:t>:</a:t>
            </a:r>
            <a:r>
              <a:rPr lang="fa-IR" sz="2200" dirty="0" smtClean="0">
                <a:solidFill>
                  <a:srgbClr val="FF0000"/>
                </a:solidFill>
                <a:latin typeface="_MRT_Win2Farsi_1" charset="0"/>
                <a:cs typeface="B Nazanin" pitchFamily="2" charset="-78"/>
              </a:rPr>
              <a:t> </a:t>
            </a:r>
            <a:r>
              <a:rPr lang="fa-IR" sz="2200" dirty="0">
                <a:latin typeface="_MRT_Win2Farsi_1" charset="0"/>
                <a:cs typeface="B Nazanin" pitchFamily="2" charset="-78"/>
              </a:rPr>
              <a:t>آنها برنامه را به تکه های کوچک تقسیم میکنند که باعث درک بهتر برنامه میشود </a:t>
            </a:r>
            <a:endParaRPr lang="en-US" sz="2200" dirty="0" smtClean="0">
              <a:latin typeface="_MRT_Win2Farsi_1" charset="0"/>
              <a:cs typeface="B Nazanin" pitchFamily="2" charset="-78"/>
            </a:endParaRPr>
          </a:p>
          <a:p>
            <a:pPr algn="r" rtl="1">
              <a:lnSpc>
                <a:spcPct val="150000"/>
              </a:lnSpc>
            </a:pPr>
            <a:r>
              <a:rPr lang="fa-IR" sz="2200" dirty="0" smtClean="0">
                <a:solidFill>
                  <a:srgbClr val="FF0000"/>
                </a:solidFill>
                <a:latin typeface="_MRT_Win2Farsi_1" charset="0"/>
                <a:cs typeface="B Nazanin" pitchFamily="2" charset="-78"/>
              </a:rPr>
              <a:t>دلیل دوم: </a:t>
            </a:r>
            <a:r>
              <a:rPr lang="fa-IR" sz="2200" dirty="0" smtClean="0">
                <a:latin typeface="_MRT_Win2Farsi_1" charset="0"/>
                <a:cs typeface="B Nazanin" pitchFamily="2" charset="-78"/>
              </a:rPr>
              <a:t>متدها </a:t>
            </a:r>
            <a:r>
              <a:rPr lang="fa-IR" sz="2200" dirty="0">
                <a:latin typeface="_MRT_Win2Farsi_1" charset="0"/>
                <a:cs typeface="B Nazanin" pitchFamily="2" charset="-78"/>
              </a:rPr>
              <a:t>قابلیت استفاده مجدد از کدها را فراهم میکنند که در برنامه نویسی بسیار مهم است.</a:t>
            </a:r>
            <a:br>
              <a:rPr lang="fa-IR" sz="2200" dirty="0">
                <a:latin typeface="_MRT_Win2Farsi_1" charset="0"/>
                <a:cs typeface="B Nazanin" pitchFamily="2" charset="-78"/>
              </a:rPr>
            </a:br>
            <a:r>
              <a:rPr lang="fa-IR" sz="2200" dirty="0">
                <a:latin typeface="_MRT_Win2Farsi_1" charset="0"/>
                <a:cs typeface="B Nazanin" pitchFamily="2" charset="-78"/>
              </a:rPr>
              <a:t>همانطورکه میدانید هنگامی که شروع به نوشتن یک برنامه میکنید ابتدا باید الگوریتم کلی برنامه را تهیه کنید سپس هرقسمت از الگوریتم را به کد تقسیم میکنید تا کل بخشهای الگوریتم را بصورت کد داشته باشید بعداز این با کنارهم قرار دادن این کدها به الگوریتم کلی میرسید یگ متد قسمتی از این الگوریتم کلی را اجرا میکند که کار خاصی را انجام میدهد بطور مثال : "یک فایل را باز کن" ، "یک صفحه را چاپ کن" و ...</a:t>
            </a:r>
            <a:br>
              <a:rPr lang="fa-IR" sz="2200" dirty="0">
                <a:latin typeface="_MRT_Win2Farsi_1" charset="0"/>
                <a:cs typeface="B Nazanin" pitchFamily="2" charset="-78"/>
              </a:rPr>
            </a:br>
            <a:r>
              <a:rPr lang="fa-IR" sz="2200" dirty="0">
                <a:latin typeface="_MRT_Win2Farsi_1" charset="0"/>
                <a:cs typeface="B Nazanin" pitchFamily="2" charset="-78"/>
              </a:rPr>
              <a:t>چگونگی تقسیم یک الگوریتم به قسمتهای کوچک مهارتی است که با تجربه بدست میاید. </a:t>
            </a:r>
            <a:endParaRPr lang="en-US" sz="2200" dirty="0">
              <a:latin typeface="_MRT_Win2Farsi_1" charset="0"/>
              <a:cs typeface="B Nazanin" pitchFamily="2" charset="-78"/>
            </a:endParaRPr>
          </a:p>
        </p:txBody>
      </p:sp>
      <p:sp>
        <p:nvSpPr>
          <p:cNvPr id="6" name="Title 1"/>
          <p:cNvSpPr txBox="1">
            <a:spLocks/>
          </p:cNvSpPr>
          <p:nvPr/>
        </p:nvSpPr>
        <p:spPr>
          <a:xfrm>
            <a:off x="733023" y="262721"/>
            <a:ext cx="8077200" cy="790015"/>
          </a:xfrm>
          <a:prstGeom prst="rect">
            <a:avLst/>
          </a:prstGeom>
        </p:spPr>
        <p:txBody>
          <a:bodyPr>
            <a:norm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ctr"/>
            <a:endPar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endParaRPr>
          </a:p>
        </p:txBody>
      </p:sp>
    </p:spTree>
    <p:extLst>
      <p:ext uri="{BB962C8B-B14F-4D97-AF65-F5344CB8AC3E}">
        <p14:creationId xmlns:p14="http://schemas.microsoft.com/office/powerpoint/2010/main" val="2802514744"/>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6</a:t>
            </a:fld>
            <a:endParaRPr lang="en-US" dirty="0"/>
          </a:p>
        </p:txBody>
      </p:sp>
      <p:sp>
        <p:nvSpPr>
          <p:cNvPr id="3" name="Rectangle 2"/>
          <p:cNvSpPr/>
          <p:nvPr/>
        </p:nvSpPr>
        <p:spPr>
          <a:xfrm>
            <a:off x="251520" y="3276969"/>
            <a:ext cx="8712968" cy="621709"/>
          </a:xfrm>
          <a:prstGeom prst="rect">
            <a:avLst/>
          </a:prstGeom>
        </p:spPr>
        <p:txBody>
          <a:bodyPr wrap="square" anchor="ctr">
            <a:spAutoFit/>
          </a:bodyPr>
          <a:lstStyle/>
          <a:p>
            <a:pPr algn="r" rtl="1">
              <a:lnSpc>
                <a:spcPct val="200000"/>
              </a:lnSpc>
            </a:pPr>
            <a:r>
              <a:rPr lang="en-US" sz="2000" dirty="0" smtClean="0">
                <a:cs typeface="B Nazanin" pitchFamily="2" charset="-78"/>
              </a:rPr>
              <a:t>. </a:t>
            </a:r>
            <a:endParaRPr lang="en-US" sz="2000" dirty="0">
              <a:cs typeface="B Nazanin" pitchFamily="2" charset="-78"/>
            </a:endParaRPr>
          </a:p>
        </p:txBody>
      </p:sp>
      <p:sp>
        <p:nvSpPr>
          <p:cNvPr id="4" name="Title 1"/>
          <p:cNvSpPr txBox="1">
            <a:spLocks/>
          </p:cNvSpPr>
          <p:nvPr/>
        </p:nvSpPr>
        <p:spPr>
          <a:xfrm>
            <a:off x="733023" y="262721"/>
            <a:ext cx="8077200" cy="790015"/>
          </a:xfrm>
          <a:prstGeom prst="rect">
            <a:avLst/>
          </a:prstGeom>
        </p:spPr>
        <p:txBody>
          <a:bodyPr>
            <a:norm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متد</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 Main</a:t>
            </a: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 </a:t>
            </a:r>
            <a:endPar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endParaRPr>
          </a:p>
        </p:txBody>
      </p:sp>
      <p:sp>
        <p:nvSpPr>
          <p:cNvPr id="5" name="Rectangle 4"/>
          <p:cNvSpPr/>
          <p:nvPr/>
        </p:nvSpPr>
        <p:spPr>
          <a:xfrm>
            <a:off x="251520" y="908721"/>
            <a:ext cx="8208912" cy="5262979"/>
          </a:xfrm>
          <a:prstGeom prst="rect">
            <a:avLst/>
          </a:prstGeom>
        </p:spPr>
        <p:txBody>
          <a:bodyPr wrap="square">
            <a:spAutoFit/>
          </a:bodyPr>
          <a:lstStyle/>
          <a:p>
            <a:pPr algn="just" rtl="1"/>
            <a:r>
              <a:rPr lang="fa-IR" sz="2400" dirty="0" smtClean="0">
                <a:cs typeface="B Nazanin" pitchFamily="2" charset="-78"/>
              </a:rPr>
              <a:t>حالت متد استاندارد</a:t>
            </a:r>
            <a:r>
              <a:rPr lang="en-US" sz="2400" dirty="0">
                <a:cs typeface="B Nazanin" pitchFamily="2" charset="-78"/>
              </a:rPr>
              <a:t>Main </a:t>
            </a:r>
            <a:r>
              <a:rPr lang="fa-IR" sz="2400" dirty="0" smtClean="0">
                <a:cs typeface="B Nazanin" pitchFamily="2" charset="-78"/>
              </a:rPr>
              <a:t> در </a:t>
            </a:r>
            <a:r>
              <a:rPr lang="fa-IR" sz="2400" dirty="0">
                <a:cs typeface="B Nazanin" pitchFamily="2" charset="-78"/>
              </a:rPr>
              <a:t>اينجا قسمتي است كه عملیات اصلي برنامه در </a:t>
            </a:r>
            <a:r>
              <a:rPr lang="en-US" sz="2400" dirty="0">
                <a:cs typeface="B Nazanin" pitchFamily="2" charset="-78"/>
              </a:rPr>
              <a:t>Console </a:t>
            </a:r>
            <a:r>
              <a:rPr lang="fa-IR" sz="2400" dirty="0" smtClean="0">
                <a:cs typeface="B Nazanin" pitchFamily="2" charset="-78"/>
              </a:rPr>
              <a:t> در </a:t>
            </a:r>
            <a:r>
              <a:rPr lang="fa-IR" sz="2400" dirty="0">
                <a:cs typeface="B Nazanin" pitchFamily="2" charset="-78"/>
              </a:rPr>
              <a:t>آن انجام مي شود.</a:t>
            </a:r>
          </a:p>
          <a:p>
            <a:pPr algn="just" rtl="1"/>
            <a:r>
              <a:rPr lang="fa-IR" sz="2400" dirty="0" smtClean="0">
                <a:cs typeface="B Nazanin" pitchFamily="2" charset="-78"/>
              </a:rPr>
              <a:t>بدون متد </a:t>
            </a:r>
            <a:r>
              <a:rPr lang="en-US" sz="2400" dirty="0">
                <a:cs typeface="B Nazanin" pitchFamily="2" charset="-78"/>
              </a:rPr>
              <a:t>Main</a:t>
            </a:r>
            <a:r>
              <a:rPr lang="fa-IR" sz="2400" dirty="0" smtClean="0">
                <a:cs typeface="B Nazanin" pitchFamily="2" charset="-78"/>
              </a:rPr>
              <a:t> برنامه هاي </a:t>
            </a:r>
            <a:r>
              <a:rPr lang="fa-IR" sz="2400" dirty="0">
                <a:cs typeface="B Nazanin" pitchFamily="2" charset="-78"/>
              </a:rPr>
              <a:t>سي شارپ قادر به اجرا نخواھند بود . نوع آن در اينجا </a:t>
            </a:r>
            <a:r>
              <a:rPr lang="en-US" sz="2400" dirty="0">
                <a:cs typeface="B Nazanin" pitchFamily="2" charset="-78"/>
              </a:rPr>
              <a:t>void </a:t>
            </a:r>
            <a:r>
              <a:rPr lang="fa-IR" sz="2400" dirty="0">
                <a:cs typeface="B Nazanin" pitchFamily="2" charset="-78"/>
              </a:rPr>
              <a:t>تعريف شده است </a:t>
            </a:r>
            <a:r>
              <a:rPr lang="fa-IR" sz="2400" dirty="0" smtClean="0">
                <a:cs typeface="B Nazanin" pitchFamily="2" charset="-78"/>
              </a:rPr>
              <a:t>يعني </a:t>
            </a:r>
            <a:r>
              <a:rPr lang="fa-IR" sz="2400" dirty="0">
                <a:cs typeface="B Nazanin" pitchFamily="2" charset="-78"/>
              </a:rPr>
              <a:t>اين متد خروجي ندارد حتي اگر برنامه </a:t>
            </a:r>
            <a:r>
              <a:rPr lang="fa-IR" sz="2400" dirty="0" smtClean="0">
                <a:cs typeface="B Nazanin" pitchFamily="2" charset="-78"/>
              </a:rPr>
              <a:t>هاي </a:t>
            </a:r>
            <a:r>
              <a:rPr lang="fa-IR" sz="2400" dirty="0">
                <a:cs typeface="B Nazanin" pitchFamily="2" charset="-78"/>
              </a:rPr>
              <a:t>استاندارد ويندوز را ھم </a:t>
            </a:r>
            <a:r>
              <a:rPr lang="fa-IR" sz="2400" dirty="0" smtClean="0">
                <a:cs typeface="B Nazanin" pitchFamily="2" charset="-78"/>
              </a:rPr>
              <a:t>بخواهید با </a:t>
            </a:r>
            <a:r>
              <a:rPr lang="en-US" sz="2400" dirty="0">
                <a:cs typeface="B Nazanin" pitchFamily="2" charset="-78"/>
              </a:rPr>
              <a:t>C</a:t>
            </a:r>
            <a:r>
              <a:rPr lang="en-US" sz="2400" dirty="0" smtClean="0">
                <a:cs typeface="B Nazanin" pitchFamily="2" charset="-78"/>
              </a:rPr>
              <a:t>#</a:t>
            </a:r>
            <a:r>
              <a:rPr lang="fa-IR" sz="2400" dirty="0" smtClean="0">
                <a:cs typeface="B Nazanin" pitchFamily="2" charset="-78"/>
              </a:rPr>
              <a:t> </a:t>
            </a:r>
            <a:r>
              <a:rPr lang="fa-IR" sz="2400" dirty="0">
                <a:cs typeface="B Nazanin" pitchFamily="2" charset="-78"/>
              </a:rPr>
              <a:t>بنويسید </a:t>
            </a:r>
            <a:r>
              <a:rPr lang="fa-IR" sz="2400" dirty="0" smtClean="0">
                <a:cs typeface="B Nazanin" pitchFamily="2" charset="-78"/>
              </a:rPr>
              <a:t>بازهم </a:t>
            </a:r>
            <a:r>
              <a:rPr lang="fa-IR" sz="2400" dirty="0">
                <a:cs typeface="B Nazanin" pitchFamily="2" charset="-78"/>
              </a:rPr>
              <a:t>متد </a:t>
            </a:r>
            <a:r>
              <a:rPr lang="en-US" sz="2400" dirty="0" smtClean="0">
                <a:cs typeface="B Nazanin" pitchFamily="2" charset="-78"/>
              </a:rPr>
              <a:t>Main</a:t>
            </a:r>
            <a:r>
              <a:rPr lang="fa-IR" sz="2400" dirty="0" smtClean="0">
                <a:cs typeface="B Nazanin" pitchFamily="2" charset="-78"/>
              </a:rPr>
              <a:t> حضور خواهد </a:t>
            </a:r>
            <a:r>
              <a:rPr lang="fa-IR" sz="2400" dirty="0">
                <a:cs typeface="B Nazanin" pitchFamily="2" charset="-78"/>
              </a:rPr>
              <a:t>داشت ، </a:t>
            </a:r>
            <a:r>
              <a:rPr lang="fa-IR" sz="2400" dirty="0" smtClean="0">
                <a:cs typeface="B Nazanin" pitchFamily="2" charset="-78"/>
              </a:rPr>
              <a:t>هر </a:t>
            </a:r>
            <a:r>
              <a:rPr lang="fa-IR" sz="2400" dirty="0">
                <a:cs typeface="B Nazanin" pitchFamily="2" charset="-78"/>
              </a:rPr>
              <a:t>چند به صورت خودكار ويژوال استوديو آنرا تولید مي كند.</a:t>
            </a:r>
          </a:p>
          <a:p>
            <a:pPr algn="just" rtl="1"/>
            <a:r>
              <a:rPr lang="fa-IR" sz="2400" dirty="0" smtClean="0">
                <a:cs typeface="B Nazanin" pitchFamily="2" charset="-78"/>
              </a:rPr>
              <a:t>طريقه </a:t>
            </a:r>
            <a:r>
              <a:rPr lang="fa-IR" sz="2400" dirty="0">
                <a:cs typeface="B Nazanin" pitchFamily="2" charset="-78"/>
              </a:rPr>
              <a:t>ي نوشتن </a:t>
            </a:r>
            <a:r>
              <a:rPr lang="fa-IR" sz="2400" dirty="0" smtClean="0">
                <a:cs typeface="B Nazanin" pitchFamily="2" charset="-78"/>
              </a:rPr>
              <a:t>توضیحات </a:t>
            </a:r>
            <a:r>
              <a:rPr lang="en-US" sz="2400" dirty="0">
                <a:cs typeface="B Nazanin" pitchFamily="2" charset="-78"/>
              </a:rPr>
              <a:t>Comments)</a:t>
            </a:r>
            <a:r>
              <a:rPr lang="fa-IR" sz="2400" dirty="0" smtClean="0">
                <a:cs typeface="B Nazanin" pitchFamily="2" charset="-78"/>
              </a:rPr>
              <a:t> ) در </a:t>
            </a:r>
            <a:r>
              <a:rPr lang="fa-IR" sz="2400" dirty="0">
                <a:cs typeface="B Nazanin" pitchFamily="2" charset="-78"/>
              </a:rPr>
              <a:t>سي شارپ ھمانند </a:t>
            </a:r>
            <a:r>
              <a:rPr lang="en-US" sz="2400" dirty="0">
                <a:cs typeface="B Nazanin" pitchFamily="2" charset="-78"/>
              </a:rPr>
              <a:t>C++ </a:t>
            </a:r>
            <a:r>
              <a:rPr lang="fa-IR" sz="2400" dirty="0" smtClean="0">
                <a:cs typeface="B Nazanin" pitchFamily="2" charset="-78"/>
              </a:rPr>
              <a:t> مي </a:t>
            </a:r>
            <a:r>
              <a:rPr lang="fa-IR" sz="2400" dirty="0">
                <a:cs typeface="B Nazanin" pitchFamily="2" charset="-78"/>
              </a:rPr>
              <a:t>باشد يعني : </a:t>
            </a:r>
            <a:endParaRPr lang="fa-IR" sz="2400" dirty="0" smtClean="0">
              <a:cs typeface="B Nazanin" pitchFamily="2" charset="-78"/>
            </a:endParaRPr>
          </a:p>
          <a:p>
            <a:pPr rtl="1"/>
            <a:r>
              <a:rPr lang="en-US" sz="2400" dirty="0" smtClean="0">
                <a:cs typeface="B Nazanin" pitchFamily="2" charset="-78"/>
              </a:rPr>
              <a:t>/* </a:t>
            </a:r>
            <a:r>
              <a:rPr lang="en-US" sz="2400" dirty="0">
                <a:cs typeface="B Nazanin" pitchFamily="2" charset="-78"/>
              </a:rPr>
              <a:t>any comments */</a:t>
            </a:r>
          </a:p>
          <a:p>
            <a:pPr rtl="1"/>
            <a:r>
              <a:rPr lang="fa-IR" sz="2400" dirty="0">
                <a:cs typeface="B Nazanin" pitchFamily="2" charset="-78"/>
              </a:rPr>
              <a:t>ويا</a:t>
            </a:r>
          </a:p>
          <a:p>
            <a:pPr rtl="1"/>
            <a:r>
              <a:rPr lang="en-US" sz="2400" dirty="0">
                <a:cs typeface="B Nazanin" pitchFamily="2" charset="-78"/>
              </a:rPr>
              <a:t>// any comments</a:t>
            </a:r>
          </a:p>
          <a:p>
            <a:pPr algn="just" rtl="1">
              <a:lnSpc>
                <a:spcPct val="150000"/>
              </a:lnSpc>
            </a:pPr>
            <a:r>
              <a:rPr lang="fa-IR" sz="2400" dirty="0">
                <a:cs typeface="B Nazanin" pitchFamily="2" charset="-78"/>
              </a:rPr>
              <a:t>و </a:t>
            </a:r>
            <a:r>
              <a:rPr lang="fa-IR" sz="2400" dirty="0" smtClean="0">
                <a:cs typeface="B Nazanin" pitchFamily="2" charset="-78"/>
              </a:rPr>
              <a:t>تنها برنامه </a:t>
            </a:r>
            <a:r>
              <a:rPr lang="fa-IR" sz="2400" dirty="0">
                <a:cs typeface="B Nazanin" pitchFamily="2" charset="-78"/>
              </a:rPr>
              <a:t>نويس براي نوشتن توضیحاتي در مورد </a:t>
            </a:r>
            <a:r>
              <a:rPr lang="fa-IR" sz="2400" dirty="0" smtClean="0">
                <a:cs typeface="B Nazanin" pitchFamily="2" charset="-78"/>
              </a:rPr>
              <a:t>كدهاي </a:t>
            </a:r>
            <a:r>
              <a:rPr lang="fa-IR" sz="2400" dirty="0">
                <a:cs typeface="B Nazanin" pitchFamily="2" charset="-78"/>
              </a:rPr>
              <a:t>خود از </a:t>
            </a:r>
            <a:r>
              <a:rPr lang="fa-IR" sz="2400" dirty="0" smtClean="0">
                <a:cs typeface="B Nazanin" pitchFamily="2" charset="-78"/>
              </a:rPr>
              <a:t>آنها </a:t>
            </a:r>
            <a:r>
              <a:rPr lang="fa-IR" sz="2400" dirty="0">
                <a:cs typeface="B Nazanin" pitchFamily="2" charset="-78"/>
              </a:rPr>
              <a:t>استفاده مي كند و در خروجي </a:t>
            </a:r>
            <a:r>
              <a:rPr lang="fa-IR" sz="2400" dirty="0" smtClean="0">
                <a:cs typeface="B Nazanin" pitchFamily="2" charset="-78"/>
              </a:rPr>
              <a:t>برنامه ظاهر </a:t>
            </a:r>
            <a:r>
              <a:rPr lang="fa-IR" sz="2400" dirty="0">
                <a:cs typeface="B Nazanin" pitchFamily="2" charset="-78"/>
              </a:rPr>
              <a:t>نمي شوند</a:t>
            </a:r>
            <a:endParaRPr lang="en-US" sz="2400" dirty="0">
              <a:cs typeface="B Nazanin" pitchFamily="2" charset="-78"/>
            </a:endParaRPr>
          </a:p>
        </p:txBody>
      </p:sp>
    </p:spTree>
    <p:extLst>
      <p:ext uri="{BB962C8B-B14F-4D97-AF65-F5344CB8AC3E}">
        <p14:creationId xmlns:p14="http://schemas.microsoft.com/office/powerpoint/2010/main" val="579266807"/>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7</a:t>
            </a:fld>
            <a:endParaRPr lang="en-US" dirty="0"/>
          </a:p>
        </p:txBody>
      </p:sp>
      <p:sp>
        <p:nvSpPr>
          <p:cNvPr id="3" name="Rectangle 2"/>
          <p:cNvSpPr/>
          <p:nvPr/>
        </p:nvSpPr>
        <p:spPr>
          <a:xfrm>
            <a:off x="251520" y="1694998"/>
            <a:ext cx="8712968" cy="3785652"/>
          </a:xfrm>
          <a:prstGeom prst="rect">
            <a:avLst/>
          </a:prstGeom>
        </p:spPr>
        <p:txBody>
          <a:bodyPr wrap="square" anchor="ctr">
            <a:spAutoFit/>
          </a:bodyPr>
          <a:lstStyle/>
          <a:p>
            <a:pPr algn="r" rtl="1">
              <a:lnSpc>
                <a:spcPct val="200000"/>
              </a:lnSpc>
            </a:pPr>
            <a:r>
              <a:rPr lang="fa-IR" sz="2000" b="1" dirty="0" smtClean="0">
                <a:solidFill>
                  <a:srgbClr val="FF0000"/>
                </a:solidFill>
                <a:cs typeface="B Nazanin" pitchFamily="2" charset="-78"/>
              </a:rPr>
              <a:t>1- </a:t>
            </a:r>
            <a:r>
              <a:rPr lang="ar-SA" sz="2000" b="1" dirty="0" smtClean="0">
                <a:solidFill>
                  <a:srgbClr val="FF0000"/>
                </a:solidFill>
                <a:cs typeface="B Nazanin" pitchFamily="2" charset="-78"/>
              </a:rPr>
              <a:t>متدهاي </a:t>
            </a:r>
            <a:r>
              <a:rPr lang="ar-SA" sz="2000" b="1" dirty="0">
                <a:solidFill>
                  <a:srgbClr val="FF0000"/>
                </a:solidFill>
                <a:cs typeface="B Nazanin" pitchFamily="2" charset="-78"/>
              </a:rPr>
              <a:t>استاتيك</a:t>
            </a:r>
            <a:r>
              <a:rPr lang="en-US" sz="2000" b="1" dirty="0">
                <a:solidFill>
                  <a:srgbClr val="FF0000"/>
                </a:solidFill>
                <a:cs typeface="B Nazanin" pitchFamily="2" charset="-78"/>
              </a:rPr>
              <a:t> (Static) </a:t>
            </a:r>
            <a:r>
              <a:rPr lang="ar-SA" sz="2000" dirty="0">
                <a:cs typeface="B Nazanin" pitchFamily="2" charset="-78"/>
              </a:rPr>
              <a:t>متدهايي كه در اعلان خود شامل كلمه كليدي</a:t>
            </a:r>
            <a:r>
              <a:rPr lang="en-US" sz="2000" dirty="0">
                <a:cs typeface="B Nazanin" pitchFamily="2" charset="-78"/>
              </a:rPr>
              <a:t> static </a:t>
            </a:r>
            <a:r>
              <a:rPr lang="ar-SA" sz="2000" dirty="0">
                <a:cs typeface="B Nazanin" pitchFamily="2" charset="-78"/>
              </a:rPr>
              <a:t>هستند، از نوع استاتيك هستند، بدين معنا كه هيچ نمونه‌اي از روي اين متد قابل ايجاد نيست و اين تنها همين نمونه موجود قابل استفاده است.</a:t>
            </a:r>
            <a:endParaRPr lang="fa-IR" sz="2000" dirty="0">
              <a:cs typeface="B Nazanin" pitchFamily="2" charset="-78"/>
            </a:endParaRPr>
          </a:p>
          <a:p>
            <a:pPr algn="r" rtl="1">
              <a:lnSpc>
                <a:spcPct val="200000"/>
              </a:lnSpc>
            </a:pPr>
            <a:r>
              <a:rPr lang="fa-IR" sz="2000" b="1" dirty="0" smtClean="0">
                <a:solidFill>
                  <a:srgbClr val="FF0000"/>
                </a:solidFill>
                <a:cs typeface="B Nazanin" pitchFamily="2" charset="-78"/>
              </a:rPr>
              <a:t>2-</a:t>
            </a:r>
            <a:r>
              <a:rPr lang="ar-SA" sz="2000" b="1" dirty="0" smtClean="0">
                <a:solidFill>
                  <a:srgbClr val="FF0000"/>
                </a:solidFill>
                <a:cs typeface="B Nazanin" pitchFamily="2" charset="-78"/>
              </a:rPr>
              <a:t> متدهاي </a:t>
            </a:r>
            <a:r>
              <a:rPr lang="ar-SA" sz="2000" b="1" dirty="0">
                <a:solidFill>
                  <a:srgbClr val="FF0000"/>
                </a:solidFill>
                <a:cs typeface="B Nazanin" pitchFamily="2" charset="-78"/>
              </a:rPr>
              <a:t>نمونه</a:t>
            </a:r>
            <a:r>
              <a:rPr lang="en-US" sz="2000" b="1" dirty="0">
                <a:solidFill>
                  <a:srgbClr val="FF0000"/>
                </a:solidFill>
                <a:cs typeface="B Nazanin" pitchFamily="2" charset="-78"/>
              </a:rPr>
              <a:t> (Instance</a:t>
            </a:r>
            <a:r>
              <a:rPr lang="en-US" sz="2000" b="1" dirty="0" smtClean="0">
                <a:solidFill>
                  <a:srgbClr val="FF0000"/>
                </a:solidFill>
                <a:cs typeface="B Nazanin" pitchFamily="2" charset="-78"/>
              </a:rPr>
              <a:t>)</a:t>
            </a:r>
            <a:r>
              <a:rPr lang="en-US" sz="2000" dirty="0" smtClean="0">
                <a:cs typeface="B Nazanin" pitchFamily="2" charset="-78"/>
              </a:rPr>
              <a:t> </a:t>
            </a:r>
            <a:r>
              <a:rPr lang="ar-SA" sz="2000" dirty="0" smtClean="0">
                <a:cs typeface="B Nazanin" pitchFamily="2" charset="-78"/>
              </a:rPr>
              <a:t>در </a:t>
            </a:r>
            <a:r>
              <a:rPr lang="ar-SA" sz="2000" dirty="0">
                <a:cs typeface="B Nazanin" pitchFamily="2" charset="-78"/>
              </a:rPr>
              <a:t>صورتيكه در اعلان متد از كلمه كليدي</a:t>
            </a:r>
            <a:r>
              <a:rPr lang="en-US" sz="2000" dirty="0">
                <a:cs typeface="B Nazanin" pitchFamily="2" charset="-78"/>
              </a:rPr>
              <a:t> static </a:t>
            </a:r>
            <a:r>
              <a:rPr lang="ar-SA" sz="2000" dirty="0">
                <a:cs typeface="B Nazanin" pitchFamily="2" charset="-78"/>
              </a:rPr>
              <a:t>استفاده نشده باشد، متد بعنوان متد نمونه در نظر گرفته مي‌شود، بدين معنا كه از روي آن مي‌توان نمونه ايجاد كرد و شيء توليد نمود. هر يك از اشياء ايجاد شده از روي اين متدها، تمامي عناصر آن متد را داراي مي‌باشند</a:t>
            </a:r>
            <a:r>
              <a:rPr lang="en-US" sz="2000" dirty="0">
                <a:cs typeface="B Nazanin" pitchFamily="2" charset="-78"/>
              </a:rPr>
              <a:t>. </a:t>
            </a:r>
          </a:p>
        </p:txBody>
      </p:sp>
      <p:sp>
        <p:nvSpPr>
          <p:cNvPr id="4" name="Title 1"/>
          <p:cNvSpPr txBox="1">
            <a:spLocks/>
          </p:cNvSpPr>
          <p:nvPr/>
        </p:nvSpPr>
        <p:spPr>
          <a:xfrm>
            <a:off x="733023" y="262721"/>
            <a:ext cx="8077200" cy="790015"/>
          </a:xfrm>
          <a:prstGeom prst="rect">
            <a:avLst/>
          </a:prstGeom>
        </p:spPr>
        <p:txBody>
          <a:bodyPr>
            <a:norm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انواع متدها</a:t>
            </a:r>
            <a:endPar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endParaRPr>
          </a:p>
        </p:txBody>
      </p:sp>
    </p:spTree>
    <p:extLst>
      <p:ext uri="{BB962C8B-B14F-4D97-AF65-F5344CB8AC3E}">
        <p14:creationId xmlns:p14="http://schemas.microsoft.com/office/powerpoint/2010/main" val="1614557653"/>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8</a:t>
            </a:fld>
            <a:endParaRPr lang="en-US" dirty="0"/>
          </a:p>
        </p:txBody>
      </p:sp>
      <p:sp>
        <p:nvSpPr>
          <p:cNvPr id="6" name="Title 1"/>
          <p:cNvSpPr txBox="1">
            <a:spLocks/>
          </p:cNvSpPr>
          <p:nvPr/>
        </p:nvSpPr>
        <p:spPr>
          <a:xfrm>
            <a:off x="733023" y="262721"/>
            <a:ext cx="8077200" cy="790015"/>
          </a:xfrm>
          <a:prstGeom prst="rect">
            <a:avLst/>
          </a:prstGeom>
        </p:spPr>
        <p:txBody>
          <a:bodyPr>
            <a:norm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ctr"/>
            <a:r>
              <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چرا از متدها استفاده میکنیم؟</a:t>
            </a:r>
          </a:p>
        </p:txBody>
      </p:sp>
      <p:sp>
        <p:nvSpPr>
          <p:cNvPr id="3" name="Rectangle 2"/>
          <p:cNvSpPr/>
          <p:nvPr/>
        </p:nvSpPr>
        <p:spPr>
          <a:xfrm>
            <a:off x="733024" y="1268760"/>
            <a:ext cx="8077199" cy="4208844"/>
          </a:xfrm>
          <a:prstGeom prst="rect">
            <a:avLst/>
          </a:prstGeom>
        </p:spPr>
        <p:txBody>
          <a:bodyPr wrap="square">
            <a:spAutoFit/>
          </a:bodyPr>
          <a:lstStyle/>
          <a:p>
            <a:pPr algn="justLow" rtl="1">
              <a:lnSpc>
                <a:spcPct val="150000"/>
              </a:lnSpc>
            </a:pPr>
            <a:r>
              <a:rPr lang="fa-IR" sz="2000" dirty="0">
                <a:cs typeface="B Nazanin" pitchFamily="2" charset="-78"/>
              </a:rPr>
              <a:t>در استفاده از متدها باید اطلاعاتی که متد برای اجرا به آنها نیاز دارد فراهم شوند این اطلاعات ممکن است یک یا چند عدد صحیح، یک رشته متنی یا ترکیبی از هردو باشد. البته بعضی از متدها ورودی دریافت نمیکنند.</a:t>
            </a:r>
          </a:p>
          <a:p>
            <a:pPr algn="just" rtl="1">
              <a:lnSpc>
                <a:spcPct val="150000"/>
              </a:lnSpc>
            </a:pPr>
            <a:r>
              <a:rPr lang="fa-IR" sz="2000" dirty="0">
                <a:cs typeface="B Nazanin" pitchFamily="2" charset="-78"/>
              </a:rPr>
              <a:t>یک متد میتواند مقداری را برگرداند یا هیچ مقداری برنگرداند که اولی را تابع و دومی را زیربرنامه میگویند. داده هایی که به متد فرستاده میشود پارامتر نامیده میشوند و درنهایت برای استفاده از یک متد باید آن متد فراخوانی شود.</a:t>
            </a:r>
          </a:p>
          <a:p>
            <a:pPr algn="just" rtl="1">
              <a:lnSpc>
                <a:spcPct val="150000"/>
              </a:lnSpc>
            </a:pPr>
            <a:r>
              <a:rPr lang="fa-IR" sz="2000" dirty="0">
                <a:cs typeface="B Nazanin" pitchFamily="2" charset="-78"/>
              </a:rPr>
              <a:t>بعنوان مثال اگر در چند جای برنامه نیاز به محاسبه محیط دایره با شعاع های مختلف یاشد باید متدی نوشت که محیط دایره را محاسبه میکند و پارامتر آن شعاع دایره است و هرجا که نیاز به محاسبه محیط دایره بود باید این متد فراخوانی شود.</a:t>
            </a:r>
            <a:endParaRPr lang="en-US" sz="2000" dirty="0">
              <a:cs typeface="B Nazanin" pitchFamily="2" charset="-78"/>
            </a:endParaRPr>
          </a:p>
        </p:txBody>
      </p:sp>
    </p:spTree>
    <p:extLst>
      <p:ext uri="{BB962C8B-B14F-4D97-AF65-F5344CB8AC3E}">
        <p14:creationId xmlns:p14="http://schemas.microsoft.com/office/powerpoint/2010/main" val="1896660564"/>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077200" cy="1080120"/>
          </a:xfrm>
        </p:spPr>
        <p:txBody>
          <a:bodyPr anchor="ctr">
            <a:noAutofit/>
          </a:bodyPr>
          <a:lstStyle/>
          <a:p>
            <a:pPr rtl="1"/>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rPr>
              <a:t>انوع برگشت(فراخوانی) یک متد </a:t>
            </a:r>
            <a:endPar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endParaRPr>
          </a:p>
        </p:txBody>
      </p:sp>
      <p:sp>
        <p:nvSpPr>
          <p:cNvPr id="4" name="Content Placeholder 3"/>
          <p:cNvSpPr>
            <a:spLocks noGrp="1"/>
          </p:cNvSpPr>
          <p:nvPr>
            <p:ph sz="half" idx="1"/>
          </p:nvPr>
        </p:nvSpPr>
        <p:spPr>
          <a:xfrm>
            <a:off x="827584" y="1196752"/>
            <a:ext cx="8064896" cy="4929411"/>
          </a:xfrm>
        </p:spPr>
        <p:txBody>
          <a:bodyPr>
            <a:normAutofit fontScale="92500" lnSpcReduction="10000"/>
          </a:bodyPr>
          <a:lstStyle/>
          <a:p>
            <a:pPr marL="0" indent="0" algn="just" rtl="1">
              <a:lnSpc>
                <a:spcPct val="150000"/>
              </a:lnSpc>
              <a:buNone/>
            </a:pPr>
            <a:r>
              <a:rPr lang="fa-IR" sz="2400" b="1" dirty="0" smtClean="0">
                <a:solidFill>
                  <a:srgbClr val="FF0000"/>
                </a:solidFill>
                <a:cs typeface="B Nazanin" pitchFamily="2" charset="-78"/>
              </a:rPr>
              <a:t>1- </a:t>
            </a:r>
            <a:r>
              <a:rPr lang="ar-SA" sz="2400" b="1" dirty="0" smtClean="0">
                <a:solidFill>
                  <a:srgbClr val="FF0000"/>
                </a:solidFill>
                <a:cs typeface="B Nazanin" pitchFamily="2" charset="-78"/>
              </a:rPr>
              <a:t>فراخوانی </a:t>
            </a:r>
            <a:r>
              <a:rPr lang="ar-SA" sz="2400" b="1" dirty="0">
                <a:solidFill>
                  <a:srgbClr val="FF0000"/>
                </a:solidFill>
                <a:cs typeface="B Nazanin" pitchFamily="2" charset="-78"/>
              </a:rPr>
              <a:t>با مقدار</a:t>
            </a:r>
            <a:r>
              <a:rPr lang="en-US" sz="2400" b="1" dirty="0">
                <a:solidFill>
                  <a:srgbClr val="FF0000"/>
                </a:solidFill>
                <a:cs typeface="B Nazanin" pitchFamily="2" charset="-78"/>
              </a:rPr>
              <a:t> </a:t>
            </a:r>
            <a:r>
              <a:rPr lang="en-US" b="1" dirty="0">
                <a:solidFill>
                  <a:srgbClr val="FF0000"/>
                </a:solidFill>
              </a:rPr>
              <a:t>Call by value</a:t>
            </a:r>
          </a:p>
          <a:p>
            <a:pPr marL="0" indent="0" algn="just" rtl="1">
              <a:lnSpc>
                <a:spcPct val="150000"/>
              </a:lnSpc>
              <a:buNone/>
            </a:pPr>
            <a:r>
              <a:rPr lang="ar-SA" sz="2400" dirty="0">
                <a:cs typeface="B Nazanin" pitchFamily="2" charset="-78"/>
              </a:rPr>
              <a:t>در این حالت یک کپی از پارامتر مربوطه به متد مورد نظر ارسال میشود.سپس در آن متد، چنانچه تغییری روی آن پارامتر انجام شود ، این تغییر صرفا در محدوده همان متد معتبر است</a:t>
            </a:r>
            <a:r>
              <a:rPr lang="en-US" sz="2400" dirty="0">
                <a:cs typeface="B Nazanin" pitchFamily="2" charset="-78"/>
              </a:rPr>
              <a:t>. </a:t>
            </a:r>
            <a:endParaRPr lang="en-US" sz="2400" dirty="0" smtClean="0">
              <a:cs typeface="B Nazanin" pitchFamily="2" charset="-78"/>
            </a:endParaRPr>
          </a:p>
          <a:p>
            <a:pPr marL="0" indent="0" algn="just" rtl="1">
              <a:lnSpc>
                <a:spcPct val="150000"/>
              </a:lnSpc>
              <a:buNone/>
            </a:pPr>
            <a:r>
              <a:rPr lang="fa-IR" sz="2400" b="1" dirty="0" smtClean="0">
                <a:solidFill>
                  <a:srgbClr val="FF0000"/>
                </a:solidFill>
                <a:cs typeface="B Nazanin" pitchFamily="2" charset="-78"/>
              </a:rPr>
              <a:t>2- </a:t>
            </a:r>
            <a:r>
              <a:rPr lang="ar-SA" sz="2400" b="1" dirty="0" smtClean="0">
                <a:solidFill>
                  <a:srgbClr val="FF0000"/>
                </a:solidFill>
                <a:cs typeface="B Nazanin" pitchFamily="2" charset="-78"/>
              </a:rPr>
              <a:t>فراخوانی </a:t>
            </a:r>
            <a:r>
              <a:rPr lang="ar-SA" sz="2400" b="1" dirty="0">
                <a:solidFill>
                  <a:srgbClr val="FF0000"/>
                </a:solidFill>
                <a:cs typeface="B Nazanin" pitchFamily="2" charset="-78"/>
              </a:rPr>
              <a:t>با ارجاع</a:t>
            </a:r>
            <a:r>
              <a:rPr lang="en-US" sz="2400" b="1" dirty="0">
                <a:solidFill>
                  <a:srgbClr val="FF0000"/>
                </a:solidFill>
                <a:cs typeface="B Nazanin" pitchFamily="2" charset="-78"/>
              </a:rPr>
              <a:t> </a:t>
            </a:r>
            <a:r>
              <a:rPr lang="en-US" b="1" dirty="0">
                <a:solidFill>
                  <a:srgbClr val="FF0000"/>
                </a:solidFill>
              </a:rPr>
              <a:t>Call by Reference</a:t>
            </a:r>
          </a:p>
          <a:p>
            <a:pPr marL="0" indent="0" algn="just" rtl="1">
              <a:lnSpc>
                <a:spcPct val="150000"/>
              </a:lnSpc>
              <a:buNone/>
            </a:pPr>
            <a:r>
              <a:rPr lang="ar-SA" sz="2400" dirty="0">
                <a:cs typeface="B Nazanin" pitchFamily="2" charset="-78"/>
              </a:rPr>
              <a:t>در این حالت یک اشاره گر از پارامتر مربوطه به متد مورد نظر ارسال میشود.سپس در آن متد، چنانچه تغییری روی آن پارامتر انجام شود ، این تغییر مستقیما بر پارامتر مربوطه در برنامه اصلی نیز تاثیر خواهد داشت. برای آنکه پارامتری از این نوع تعریف شود میبایست از کلمه کلیدی</a:t>
            </a:r>
            <a:r>
              <a:rPr lang="en-US" sz="2400" dirty="0">
                <a:cs typeface="B Nazanin" pitchFamily="2" charset="-78"/>
              </a:rPr>
              <a:t> ref </a:t>
            </a:r>
            <a:r>
              <a:rPr lang="ar-SA" sz="2400" dirty="0">
                <a:cs typeface="B Nazanin" pitchFamily="2" charset="-78"/>
              </a:rPr>
              <a:t>هم در هنگام تعریف تابع و هم در زمان فراخوانی تابع استفاده کرد</a:t>
            </a:r>
            <a:endParaRPr lang="en-US" sz="2400" dirty="0">
              <a:cs typeface="B Nazanin" pitchFamily="2" charset="-78"/>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pPr/>
              <a:t>9</a:t>
            </a:fld>
            <a:endParaRPr lang="en-US" dirty="0"/>
          </a:p>
        </p:txBody>
      </p:sp>
    </p:spTree>
    <p:extLst>
      <p:ext uri="{BB962C8B-B14F-4D97-AF65-F5344CB8AC3E}">
        <p14:creationId xmlns:p14="http://schemas.microsoft.com/office/powerpoint/2010/main" val="1091255827"/>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2.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1604</Words>
  <Application>Microsoft Office PowerPoint</Application>
  <PresentationFormat>On-screen Show (4:3)</PresentationFormat>
  <Paragraphs>174</Paragraphs>
  <Slides>18</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Wingdings</vt:lpstr>
      <vt:lpstr>B Nazanin</vt:lpstr>
      <vt:lpstr>110_Besmellah</vt:lpstr>
      <vt:lpstr>B Jadid</vt:lpstr>
      <vt:lpstr>Calibri</vt:lpstr>
      <vt:lpstr>B Zar</vt:lpstr>
      <vt:lpstr>_MRT_Win2Farsi_1</vt:lpstr>
      <vt:lpstr>B Mitra</vt:lpstr>
      <vt:lpstr>Courier New</vt:lpstr>
      <vt:lpstr>B Homa</vt:lpstr>
      <vt:lpstr>B Titr</vt:lpstr>
      <vt:lpstr>Georgia</vt:lpstr>
      <vt:lpstr>Office Theme</vt:lpstr>
      <vt:lpstr>PowerPoint Presentation</vt:lpstr>
      <vt:lpstr>دانشگاه صنعتی مالک اشتر پاییز 1392 </vt:lpstr>
      <vt:lpstr>PowerPoint Presentation</vt:lpstr>
      <vt:lpstr>PowerPoint Presentation</vt:lpstr>
      <vt:lpstr>PowerPoint Presentation</vt:lpstr>
      <vt:lpstr>PowerPoint Presentation</vt:lpstr>
      <vt:lpstr>PowerPoint Presentation</vt:lpstr>
      <vt:lpstr>PowerPoint Presentation</vt:lpstr>
      <vt:lpstr>انوع برگشت(فراخوانی) یک متد </vt:lpstr>
      <vt:lpstr>PowerPoint Presentation</vt:lpstr>
      <vt:lpstr>دلایل استفاده از متد </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2013-10-02T07:34:45Z</dcterms:created>
  <dcterms:modified xsi:type="dcterms:W3CDTF">2013-11-22T20:13:23Z</dcterms:modified>
</cp:coreProperties>
</file>