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9" r:id="rId2"/>
    <p:sldId id="258" r:id="rId3"/>
    <p:sldId id="262" r:id="rId4"/>
    <p:sldId id="266" r:id="rId5"/>
    <p:sldId id="271" r:id="rId6"/>
    <p:sldId id="272" r:id="rId7"/>
    <p:sldId id="273" r:id="rId8"/>
    <p:sldId id="275" r:id="rId9"/>
    <p:sldId id="277" r:id="rId10"/>
    <p:sldId id="274" r:id="rId11"/>
    <p:sldId id="276" r:id="rId12"/>
    <p:sldId id="278" r:id="rId13"/>
    <p:sldId id="279"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3300"/>
    <a:srgbClr val="EAEAE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29" autoAdjust="0"/>
    <p:restoredTop sz="94660"/>
  </p:normalViewPr>
  <p:slideViewPr>
    <p:cSldViewPr>
      <p:cViewPr varScale="1">
        <p:scale>
          <a:sx n="72" d="100"/>
          <a:sy n="72" d="100"/>
        </p:scale>
        <p:origin x="-5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822EF19-0269-4F0C-99E6-A4BDE883918C}" type="datetimeFigureOut">
              <a:rPr lang="en-US" smtClean="0"/>
              <a:pPr/>
              <a:t>5/3/2015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C989C22-0BA4-4B70-95B4-1265FF54851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822EF19-0269-4F0C-99E6-A4BDE883918C}" type="datetimeFigureOut">
              <a:rPr lang="en-US" smtClean="0"/>
              <a:pPr/>
              <a:t>5/3/2015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C989C22-0BA4-4B70-95B4-1265FF5485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822EF19-0269-4F0C-99E6-A4BDE883918C}" type="datetimeFigureOut">
              <a:rPr lang="en-US" smtClean="0"/>
              <a:pPr/>
              <a:t>5/3/2015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C989C22-0BA4-4B70-95B4-1265FF54851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822EF19-0269-4F0C-99E6-A4BDE883918C}" type="datetimeFigureOut">
              <a:rPr lang="en-US" smtClean="0"/>
              <a:pPr/>
              <a:t>5/3/2015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989C22-0BA4-4B70-95B4-1265FF5485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822EF19-0269-4F0C-99E6-A4BDE883918C}" type="datetimeFigureOut">
              <a:rPr lang="en-US" smtClean="0"/>
              <a:pPr/>
              <a:t>5/3/2015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989C22-0BA4-4B70-95B4-1265FF548512}"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822EF19-0269-4F0C-99E6-A4BDE883918C}" type="datetimeFigureOut">
              <a:rPr lang="en-US" smtClean="0"/>
              <a:pPr/>
              <a:t>5/3/2015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C989C22-0BA4-4B70-95B4-1265FF5485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1143000" y="355739"/>
            <a:ext cx="6204515" cy="6502261"/>
          </a:xfrm>
          <a:prstGeom prst="rect">
            <a:avLst/>
          </a:prstGeom>
        </p:spPr>
      </p:pic>
      <p:sp>
        <p:nvSpPr>
          <p:cNvPr id="6" name="Content Placeholder 5"/>
          <p:cNvSpPr>
            <a:spLocks noGrp="1"/>
          </p:cNvSpPr>
          <p:nvPr>
            <p:ph idx="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553200" cy="548640"/>
          </a:xfrm>
        </p:spPr>
        <p:txBody>
          <a:bodyPr>
            <a:normAutofit fontScale="90000"/>
          </a:bodyPr>
          <a:lstStyle/>
          <a:p>
            <a:pPr algn="r"/>
            <a:r>
              <a:rPr lang="fa-IR" dirty="0" smtClean="0">
                <a:solidFill>
                  <a:schemeClr val="tx2">
                    <a:lumMod val="75000"/>
                  </a:schemeClr>
                </a:solidFill>
              </a:rPr>
              <a:t>عملکرد حجم مبنا </a:t>
            </a:r>
            <a:endParaRPr lang="en-US" dirty="0">
              <a:solidFill>
                <a:schemeClr val="tx2">
                  <a:lumMod val="75000"/>
                </a:schemeClr>
              </a:solidFill>
            </a:endParaRPr>
          </a:p>
        </p:txBody>
      </p:sp>
      <p:sp>
        <p:nvSpPr>
          <p:cNvPr id="3" name="Content Placeholder 2"/>
          <p:cNvSpPr>
            <a:spLocks noGrp="1"/>
          </p:cNvSpPr>
          <p:nvPr>
            <p:ph idx="1"/>
          </p:nvPr>
        </p:nvSpPr>
        <p:spPr>
          <a:xfrm>
            <a:off x="152400" y="685800"/>
            <a:ext cx="7848600" cy="4876800"/>
          </a:xfrm>
        </p:spPr>
        <p:txBody>
          <a:bodyPr>
            <a:normAutofit/>
          </a:bodyPr>
          <a:lstStyle/>
          <a:p>
            <a:pPr algn="just">
              <a:lnSpc>
                <a:spcPct val="150000"/>
              </a:lnSpc>
              <a:buNone/>
            </a:pPr>
            <a:r>
              <a:rPr lang="fa-IR" sz="2400" dirty="0" smtClean="0">
                <a:solidFill>
                  <a:schemeClr val="tx2">
                    <a:lumMod val="50000"/>
                  </a:schemeClr>
                </a:solidFill>
              </a:rPr>
              <a:t>عملکرد حجم مبنا به این گونه است که تعداد سهام شرکتی در یک روز باید دادوستد شود تا قیمت آن سهم به طور کامل مشمول تغییر (مثبت یا منفی)در دامنه نوسان تعریف شده (4%مثبت یا منفی) قرار گیرد .اگر تعداد سهام دادوستد شده مساوی یا بیشتر از حجم مبنای سهام شرکت باشد میانگین موزون قیمت سهام درآن روز به عنوان قیمت پایانی اعلام می شود.اما،اگر تعداد سهام دادوستد شده کمتر از حجم مبنا باشد قیمت پایانی با در نظر گرفتن ضریب تعداد سهام معامله شده به حجم مبنا محاسبه می شود.                       </a:t>
            </a:r>
            <a:endParaRPr lang="en-US" sz="2400" dirty="0">
              <a:solidFill>
                <a:schemeClr val="tx2">
                  <a:lumMod val="50000"/>
                </a:schemeClr>
              </a:solidFill>
            </a:endParaRPr>
          </a:p>
        </p:txBody>
      </p:sp>
      <p:sp>
        <p:nvSpPr>
          <p:cNvPr id="7" name="Rectangle 6"/>
          <p:cNvSpPr/>
          <p:nvPr/>
        </p:nvSpPr>
        <p:spPr>
          <a:xfrm>
            <a:off x="228600" y="4648200"/>
            <a:ext cx="2895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تعدادسهام معامله شده </a:t>
            </a:r>
            <a:r>
              <a:rPr lang="fa-IR" dirty="0" smtClean="0">
                <a:solidFill>
                  <a:schemeClr val="tx1"/>
                </a:solidFill>
              </a:rPr>
              <a:t>=</a:t>
            </a:r>
            <a:r>
              <a:rPr lang="fa-IR" sz="2000" dirty="0" smtClean="0">
                <a:solidFill>
                  <a:schemeClr val="tx1"/>
                </a:solidFill>
              </a:rPr>
              <a:t>&gt;</a:t>
            </a:r>
            <a:r>
              <a:rPr lang="fa-IR" sz="2000" dirty="0" smtClean="0"/>
              <a:t> </a:t>
            </a:r>
            <a:r>
              <a:rPr lang="fa-IR" dirty="0" smtClean="0"/>
              <a:t>جحم مبنا</a:t>
            </a:r>
            <a:endParaRPr lang="en-US" dirty="0"/>
          </a:p>
        </p:txBody>
      </p:sp>
      <p:sp>
        <p:nvSpPr>
          <p:cNvPr id="32" name="Right Arrow 31"/>
          <p:cNvSpPr/>
          <p:nvPr/>
        </p:nvSpPr>
        <p:spPr>
          <a:xfrm>
            <a:off x="3352800" y="4800600"/>
            <a:ext cx="1524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قیمت پایانی</a:t>
            </a:r>
            <a:endParaRPr lang="en-US" dirty="0"/>
          </a:p>
        </p:txBody>
      </p:sp>
      <p:sp>
        <p:nvSpPr>
          <p:cNvPr id="33" name="Rectangle 32"/>
          <p:cNvSpPr/>
          <p:nvPr/>
        </p:nvSpPr>
        <p:spPr>
          <a:xfrm>
            <a:off x="5105400" y="4648200"/>
            <a:ext cx="2895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میانگین موزون قیمت روز جاری </a:t>
            </a:r>
            <a:endParaRPr lang="en-US" dirty="0"/>
          </a:p>
        </p:txBody>
      </p:sp>
      <p:sp>
        <p:nvSpPr>
          <p:cNvPr id="36" name="Rectangle 35"/>
          <p:cNvSpPr/>
          <p:nvPr/>
        </p:nvSpPr>
        <p:spPr>
          <a:xfrm>
            <a:off x="228600" y="5791200"/>
            <a:ext cx="2895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تعدادسهام معامله شده </a:t>
            </a:r>
            <a:r>
              <a:rPr lang="fa-IR" sz="2000" dirty="0" smtClean="0">
                <a:solidFill>
                  <a:schemeClr val="tx1"/>
                </a:solidFill>
              </a:rPr>
              <a:t>&lt; </a:t>
            </a:r>
            <a:r>
              <a:rPr lang="fa-IR" dirty="0" smtClean="0"/>
              <a:t>جحم مبنا</a:t>
            </a:r>
            <a:endParaRPr lang="en-US" dirty="0"/>
          </a:p>
        </p:txBody>
      </p:sp>
      <p:sp>
        <p:nvSpPr>
          <p:cNvPr id="37" name="Right Arrow 36"/>
          <p:cNvSpPr/>
          <p:nvPr/>
        </p:nvSpPr>
        <p:spPr>
          <a:xfrm>
            <a:off x="3352800" y="6019800"/>
            <a:ext cx="1524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قیمت پایانی</a:t>
            </a:r>
            <a:endParaRPr lang="en-US" dirty="0"/>
          </a:p>
        </p:txBody>
      </p:sp>
      <p:sp>
        <p:nvSpPr>
          <p:cNvPr id="39" name="Rectangle 38"/>
          <p:cNvSpPr/>
          <p:nvPr/>
        </p:nvSpPr>
        <p:spPr>
          <a:xfrm>
            <a:off x="5029200" y="5715000"/>
            <a:ext cx="2971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 = P1 +  ( P – P1 ) * N     </a:t>
            </a:r>
          </a:p>
          <a:p>
            <a:r>
              <a:rPr lang="en-US" dirty="0" smtClean="0"/>
              <a:t>                                      M</a:t>
            </a:r>
            <a:endParaRPr lang="en-US" dirty="0"/>
          </a:p>
        </p:txBody>
      </p:sp>
      <p:sp>
        <p:nvSpPr>
          <p:cNvPr id="40" name="Double Bracket 39"/>
          <p:cNvSpPr/>
          <p:nvPr/>
        </p:nvSpPr>
        <p:spPr>
          <a:xfrm>
            <a:off x="5943600" y="5867400"/>
            <a:ext cx="1600200" cy="609600"/>
          </a:xfrm>
          <a:prstGeom prst="bracketPair">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n-US"/>
          </a:p>
        </p:txBody>
      </p:sp>
      <p:cxnSp>
        <p:nvCxnSpPr>
          <p:cNvPr id="42" name="Straight Connector 41"/>
          <p:cNvCxnSpPr/>
          <p:nvPr/>
        </p:nvCxnSpPr>
        <p:spPr>
          <a:xfrm>
            <a:off x="6172200" y="5943600"/>
            <a:ext cx="152400" cy="1588"/>
          </a:xfrm>
          <a:prstGeom prst="line">
            <a:avLst/>
          </a:prstGeom>
        </p:spPr>
        <p:style>
          <a:lnRef idx="1">
            <a:schemeClr val="accent5"/>
          </a:lnRef>
          <a:fillRef idx="0">
            <a:schemeClr val="accent5"/>
          </a:fillRef>
          <a:effectRef idx="0">
            <a:schemeClr val="accent5"/>
          </a:effectRef>
          <a:fontRef idx="minor">
            <a:schemeClr val="tx1"/>
          </a:fontRef>
        </p:style>
      </p:cxnSp>
      <p:cxnSp>
        <p:nvCxnSpPr>
          <p:cNvPr id="46" name="Straight Connector 45"/>
          <p:cNvCxnSpPr/>
          <p:nvPr/>
        </p:nvCxnSpPr>
        <p:spPr>
          <a:xfrm>
            <a:off x="7162800" y="6172200"/>
            <a:ext cx="228600" cy="1588"/>
          </a:xfrm>
          <a:prstGeom prst="line">
            <a:avLst/>
          </a:prstGeom>
        </p:spPr>
        <p:style>
          <a:lnRef idx="1">
            <a:schemeClr val="accent5"/>
          </a:lnRef>
          <a:fillRef idx="0">
            <a:schemeClr val="accent5"/>
          </a:fillRef>
          <a:effectRef idx="0">
            <a:schemeClr val="accent5"/>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7">
                                            <p:bg/>
                                          </p:spTgt>
                                        </p:tgtEl>
                                        <p:attrNameLst>
                                          <p:attrName>style.visibility</p:attrName>
                                        </p:attrNameLst>
                                      </p:cBhvr>
                                      <p:to>
                                        <p:strVal val="visible"/>
                                      </p:to>
                                    </p:set>
                                    <p:animEffect transition="in" filter="fade">
                                      <p:cBhvr>
                                        <p:cTn id="19" dur="1000"/>
                                        <p:tgtEl>
                                          <p:spTgt spid="7">
                                            <p:bg/>
                                          </p:spTgt>
                                        </p:tgtEl>
                                      </p:cBhvr>
                                    </p:animEffect>
                                    <p:anim calcmode="lin" valueType="num">
                                      <p:cBhvr>
                                        <p:cTn id="20" dur="1000" fill="hold"/>
                                        <p:tgtEl>
                                          <p:spTgt spid="7">
                                            <p:bg/>
                                          </p:spTgt>
                                        </p:tgtEl>
                                        <p:attrNameLst>
                                          <p:attrName>ppt_x</p:attrName>
                                        </p:attrNameLst>
                                      </p:cBhvr>
                                      <p:tavLst>
                                        <p:tav tm="0">
                                          <p:val>
                                            <p:strVal val="#ppt_x"/>
                                          </p:val>
                                        </p:tav>
                                        <p:tav tm="100000">
                                          <p:val>
                                            <p:strVal val="#ppt_x"/>
                                          </p:val>
                                        </p:tav>
                                      </p:tavLst>
                                    </p:anim>
                                    <p:anim calcmode="lin" valueType="num">
                                      <p:cBhvr>
                                        <p:cTn id="21" dur="1000" fill="hold"/>
                                        <p:tgtEl>
                                          <p:spTgt spid="7">
                                            <p:bg/>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1000"/>
                                        <p:tgtEl>
                                          <p:spTgt spid="7">
                                            <p:txEl>
                                              <p:pRg st="0" end="0"/>
                                            </p:txEl>
                                          </p:spTgt>
                                        </p:tgtEl>
                                      </p:cBhvr>
                                    </p:animEffect>
                                    <p:anim calcmode="lin" valueType="num">
                                      <p:cBhvr>
                                        <p:cTn id="2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33">
                                            <p:bg/>
                                          </p:spTgt>
                                        </p:tgtEl>
                                        <p:attrNameLst>
                                          <p:attrName>style.visibility</p:attrName>
                                        </p:attrNameLst>
                                      </p:cBhvr>
                                      <p:to>
                                        <p:strVal val="visible"/>
                                      </p:to>
                                    </p:set>
                                    <p:animEffect transition="in" filter="fade">
                                      <p:cBhvr>
                                        <p:cTn id="37" dur="1000"/>
                                        <p:tgtEl>
                                          <p:spTgt spid="33">
                                            <p:bg/>
                                          </p:spTgt>
                                        </p:tgtEl>
                                      </p:cBhvr>
                                    </p:animEffect>
                                    <p:anim calcmode="lin" valueType="num">
                                      <p:cBhvr>
                                        <p:cTn id="38" dur="1000" fill="hold"/>
                                        <p:tgtEl>
                                          <p:spTgt spid="33">
                                            <p:bg/>
                                          </p:spTgt>
                                        </p:tgtEl>
                                        <p:attrNameLst>
                                          <p:attrName>ppt_x</p:attrName>
                                        </p:attrNameLst>
                                      </p:cBhvr>
                                      <p:tavLst>
                                        <p:tav tm="0">
                                          <p:val>
                                            <p:strVal val="#ppt_x"/>
                                          </p:val>
                                        </p:tav>
                                        <p:tav tm="100000">
                                          <p:val>
                                            <p:strVal val="#ppt_x"/>
                                          </p:val>
                                        </p:tav>
                                      </p:tavLst>
                                    </p:anim>
                                    <p:anim calcmode="lin" valueType="num">
                                      <p:cBhvr>
                                        <p:cTn id="39" dur="1000" fill="hold"/>
                                        <p:tgtEl>
                                          <p:spTgt spid="33">
                                            <p:bg/>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33">
                                            <p:txEl>
                                              <p:pRg st="0" end="0"/>
                                            </p:txEl>
                                          </p:spTgt>
                                        </p:tgtEl>
                                        <p:attrNameLst>
                                          <p:attrName>style.visibility</p:attrName>
                                        </p:attrNameLst>
                                      </p:cBhvr>
                                      <p:to>
                                        <p:strVal val="visible"/>
                                      </p:to>
                                    </p:set>
                                    <p:animEffect transition="in" filter="fade">
                                      <p:cBhvr>
                                        <p:cTn id="43" dur="1000"/>
                                        <p:tgtEl>
                                          <p:spTgt spid="33">
                                            <p:txEl>
                                              <p:pRg st="0" end="0"/>
                                            </p:txEl>
                                          </p:spTgt>
                                        </p:tgtEl>
                                      </p:cBhvr>
                                    </p:animEffect>
                                    <p:anim calcmode="lin" valueType="num">
                                      <p:cBhvr>
                                        <p:cTn id="44"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grpId="0" nodeType="afterEffect">
                                  <p:stCondLst>
                                    <p:cond delay="0"/>
                                  </p:stCondLst>
                                  <p:childTnLst>
                                    <p:set>
                                      <p:cBhvr>
                                        <p:cTn id="48" dur="1" fill="hold">
                                          <p:stCondLst>
                                            <p:cond delay="0"/>
                                          </p:stCondLst>
                                        </p:cTn>
                                        <p:tgtEl>
                                          <p:spTgt spid="36">
                                            <p:bg/>
                                          </p:spTgt>
                                        </p:tgtEl>
                                        <p:attrNameLst>
                                          <p:attrName>style.visibility</p:attrName>
                                        </p:attrNameLst>
                                      </p:cBhvr>
                                      <p:to>
                                        <p:strVal val="visible"/>
                                      </p:to>
                                    </p:set>
                                    <p:animEffect transition="in" filter="fade">
                                      <p:cBhvr>
                                        <p:cTn id="49" dur="1000"/>
                                        <p:tgtEl>
                                          <p:spTgt spid="36">
                                            <p:bg/>
                                          </p:spTgt>
                                        </p:tgtEl>
                                      </p:cBhvr>
                                    </p:animEffect>
                                    <p:anim calcmode="lin" valueType="num">
                                      <p:cBhvr>
                                        <p:cTn id="50" dur="1000" fill="hold"/>
                                        <p:tgtEl>
                                          <p:spTgt spid="36">
                                            <p:bg/>
                                          </p:spTgt>
                                        </p:tgtEl>
                                        <p:attrNameLst>
                                          <p:attrName>ppt_x</p:attrName>
                                        </p:attrNameLst>
                                      </p:cBhvr>
                                      <p:tavLst>
                                        <p:tav tm="0">
                                          <p:val>
                                            <p:strVal val="#ppt_x"/>
                                          </p:val>
                                        </p:tav>
                                        <p:tav tm="100000">
                                          <p:val>
                                            <p:strVal val="#ppt_x"/>
                                          </p:val>
                                        </p:tav>
                                      </p:tavLst>
                                    </p:anim>
                                    <p:anim calcmode="lin" valueType="num">
                                      <p:cBhvr>
                                        <p:cTn id="51" dur="1000" fill="hold"/>
                                        <p:tgtEl>
                                          <p:spTgt spid="36">
                                            <p:bg/>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grpId="0" nodeType="afterEffect">
                                  <p:stCondLst>
                                    <p:cond delay="0"/>
                                  </p:stCondLst>
                                  <p:childTnLst>
                                    <p:set>
                                      <p:cBhvr>
                                        <p:cTn id="54" dur="1" fill="hold">
                                          <p:stCondLst>
                                            <p:cond delay="0"/>
                                          </p:stCondLst>
                                        </p:cTn>
                                        <p:tgtEl>
                                          <p:spTgt spid="36">
                                            <p:txEl>
                                              <p:pRg st="0" end="0"/>
                                            </p:txEl>
                                          </p:spTgt>
                                        </p:tgtEl>
                                        <p:attrNameLst>
                                          <p:attrName>style.visibility</p:attrName>
                                        </p:attrNameLst>
                                      </p:cBhvr>
                                      <p:to>
                                        <p:strVal val="visible"/>
                                      </p:to>
                                    </p:set>
                                    <p:animEffect transition="in" filter="fade">
                                      <p:cBhvr>
                                        <p:cTn id="55" dur="1000"/>
                                        <p:tgtEl>
                                          <p:spTgt spid="36">
                                            <p:txEl>
                                              <p:pRg st="0" end="0"/>
                                            </p:txEl>
                                          </p:spTgt>
                                        </p:tgtEl>
                                      </p:cBhvr>
                                    </p:animEffect>
                                    <p:anim calcmode="lin" valueType="num">
                                      <p:cBhvr>
                                        <p:cTn id="56"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7" presetClass="entr" presetSubtype="0"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1000"/>
                                        <p:tgtEl>
                                          <p:spTgt spid="37"/>
                                        </p:tgtEl>
                                      </p:cBhvr>
                                    </p:animEffect>
                                    <p:anim calcmode="lin" valueType="num">
                                      <p:cBhvr>
                                        <p:cTn id="62" dur="1000" fill="hold"/>
                                        <p:tgtEl>
                                          <p:spTgt spid="37"/>
                                        </p:tgtEl>
                                        <p:attrNameLst>
                                          <p:attrName>ppt_x</p:attrName>
                                        </p:attrNameLst>
                                      </p:cBhvr>
                                      <p:tavLst>
                                        <p:tav tm="0">
                                          <p:val>
                                            <p:strVal val="#ppt_x"/>
                                          </p:val>
                                        </p:tav>
                                        <p:tav tm="100000">
                                          <p:val>
                                            <p:strVal val="#ppt_x"/>
                                          </p:val>
                                        </p:tav>
                                      </p:tavLst>
                                    </p:anim>
                                    <p:anim calcmode="lin" valueType="num">
                                      <p:cBhvr>
                                        <p:cTn id="63" dur="1000" fill="hold"/>
                                        <p:tgtEl>
                                          <p:spTgt spid="37"/>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7" presetClass="entr" presetSubtype="0" fill="hold" nodeType="afterEffect">
                                  <p:stCondLst>
                                    <p:cond delay="0"/>
                                  </p:stCondLst>
                                  <p:childTnLst>
                                    <p:set>
                                      <p:cBhvr>
                                        <p:cTn id="66" dur="1" fill="hold">
                                          <p:stCondLst>
                                            <p:cond delay="0"/>
                                          </p:stCondLst>
                                        </p:cTn>
                                        <p:tgtEl>
                                          <p:spTgt spid="39">
                                            <p:txEl>
                                              <p:pRg st="1" end="1"/>
                                            </p:txEl>
                                          </p:spTgt>
                                        </p:tgtEl>
                                        <p:attrNameLst>
                                          <p:attrName>style.visibility</p:attrName>
                                        </p:attrNameLst>
                                      </p:cBhvr>
                                      <p:to>
                                        <p:strVal val="visible"/>
                                      </p:to>
                                    </p:set>
                                    <p:animEffect transition="in" filter="fade">
                                      <p:cBhvr>
                                        <p:cTn id="67" dur="1000"/>
                                        <p:tgtEl>
                                          <p:spTgt spid="39">
                                            <p:txEl>
                                              <p:pRg st="1" end="1"/>
                                            </p:txEl>
                                          </p:spTgt>
                                        </p:tgtEl>
                                      </p:cBhvr>
                                    </p:animEffect>
                                    <p:anim calcmode="lin" valueType="num">
                                      <p:cBhvr>
                                        <p:cTn id="68"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7" presetClass="entr" presetSubtype="0" fill="hold" grpId="0" nodeType="afterEffect">
                                  <p:stCondLst>
                                    <p:cond delay="0"/>
                                  </p:stCondLst>
                                  <p:childTnLst>
                                    <p:set>
                                      <p:cBhvr>
                                        <p:cTn id="72" dur="1" fill="hold">
                                          <p:stCondLst>
                                            <p:cond delay="0"/>
                                          </p:stCondLst>
                                        </p:cTn>
                                        <p:tgtEl>
                                          <p:spTgt spid="39">
                                            <p:bg/>
                                          </p:spTgt>
                                        </p:tgtEl>
                                        <p:attrNameLst>
                                          <p:attrName>style.visibility</p:attrName>
                                        </p:attrNameLst>
                                      </p:cBhvr>
                                      <p:to>
                                        <p:strVal val="visible"/>
                                      </p:to>
                                    </p:set>
                                    <p:animEffect transition="in" filter="fade">
                                      <p:cBhvr>
                                        <p:cTn id="73" dur="1000"/>
                                        <p:tgtEl>
                                          <p:spTgt spid="39">
                                            <p:bg/>
                                          </p:spTgt>
                                        </p:tgtEl>
                                      </p:cBhvr>
                                    </p:animEffect>
                                    <p:anim calcmode="lin" valueType="num">
                                      <p:cBhvr>
                                        <p:cTn id="74" dur="1000" fill="hold"/>
                                        <p:tgtEl>
                                          <p:spTgt spid="39">
                                            <p:bg/>
                                          </p:spTgt>
                                        </p:tgtEl>
                                        <p:attrNameLst>
                                          <p:attrName>ppt_x</p:attrName>
                                        </p:attrNameLst>
                                      </p:cBhvr>
                                      <p:tavLst>
                                        <p:tav tm="0">
                                          <p:val>
                                            <p:strVal val="#ppt_x"/>
                                          </p:val>
                                        </p:tav>
                                        <p:tav tm="100000">
                                          <p:val>
                                            <p:strVal val="#ppt_x"/>
                                          </p:val>
                                        </p:tav>
                                      </p:tavLst>
                                    </p:anim>
                                    <p:anim calcmode="lin" valueType="num">
                                      <p:cBhvr>
                                        <p:cTn id="75" dur="1000" fill="hold"/>
                                        <p:tgtEl>
                                          <p:spTgt spid="39">
                                            <p:bg/>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7" presetClass="entr" presetSubtype="0" fill="hold" grpId="0" nodeType="afterEffect">
                                  <p:stCondLst>
                                    <p:cond delay="0"/>
                                  </p:stCondLst>
                                  <p:childTnLst>
                                    <p:set>
                                      <p:cBhvr>
                                        <p:cTn id="78" dur="1" fill="hold">
                                          <p:stCondLst>
                                            <p:cond delay="0"/>
                                          </p:stCondLst>
                                        </p:cTn>
                                        <p:tgtEl>
                                          <p:spTgt spid="39">
                                            <p:txEl>
                                              <p:pRg st="0" end="0"/>
                                            </p:txEl>
                                          </p:spTgt>
                                        </p:tgtEl>
                                        <p:attrNameLst>
                                          <p:attrName>style.visibility</p:attrName>
                                        </p:attrNameLst>
                                      </p:cBhvr>
                                      <p:to>
                                        <p:strVal val="visible"/>
                                      </p:to>
                                    </p:set>
                                    <p:animEffect transition="in" filter="fade">
                                      <p:cBhvr>
                                        <p:cTn id="79" dur="1000"/>
                                        <p:tgtEl>
                                          <p:spTgt spid="39">
                                            <p:txEl>
                                              <p:pRg st="0" end="0"/>
                                            </p:txEl>
                                          </p:spTgt>
                                        </p:tgtEl>
                                      </p:cBhvr>
                                    </p:animEffect>
                                    <p:anim calcmode="lin" valueType="num">
                                      <p:cBhvr>
                                        <p:cTn id="80"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7" presetClass="entr" presetSubtype="0" fill="hold" grpId="0" nodeType="afterEffect">
                                  <p:stCondLst>
                                    <p:cond delay="0"/>
                                  </p:stCondLst>
                                  <p:childTnLst>
                                    <p:set>
                                      <p:cBhvr>
                                        <p:cTn id="84" dur="1" fill="hold">
                                          <p:stCondLst>
                                            <p:cond delay="0"/>
                                          </p:stCondLst>
                                        </p:cTn>
                                        <p:tgtEl>
                                          <p:spTgt spid="39">
                                            <p:txEl>
                                              <p:pRg st="1" end="1"/>
                                            </p:txEl>
                                          </p:spTgt>
                                        </p:tgtEl>
                                        <p:attrNameLst>
                                          <p:attrName>style.visibility</p:attrName>
                                        </p:attrNameLst>
                                      </p:cBhvr>
                                      <p:to>
                                        <p:strVal val="visible"/>
                                      </p:to>
                                    </p:set>
                                    <p:animEffect transition="in" filter="fade">
                                      <p:cBhvr>
                                        <p:cTn id="85" dur="1000"/>
                                        <p:tgtEl>
                                          <p:spTgt spid="39">
                                            <p:txEl>
                                              <p:pRg st="1" end="1"/>
                                            </p:txEl>
                                          </p:spTgt>
                                        </p:tgtEl>
                                      </p:cBhvr>
                                    </p:animEffect>
                                    <p:anim calcmode="lin" valueType="num">
                                      <p:cBhvr>
                                        <p:cTn id="86"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53" presetClass="entr" presetSubtype="0" fill="hold" grpId="0" nodeType="afterEffect">
                                  <p:stCondLst>
                                    <p:cond delay="0"/>
                                  </p:stCondLst>
                                  <p:childTnLst>
                                    <p:set>
                                      <p:cBhvr>
                                        <p:cTn id="90" dur="1" fill="hold">
                                          <p:stCondLst>
                                            <p:cond delay="0"/>
                                          </p:stCondLst>
                                        </p:cTn>
                                        <p:tgtEl>
                                          <p:spTgt spid="40"/>
                                        </p:tgtEl>
                                        <p:attrNameLst>
                                          <p:attrName>style.visibility</p:attrName>
                                        </p:attrNameLst>
                                      </p:cBhvr>
                                      <p:to>
                                        <p:strVal val="visible"/>
                                      </p:to>
                                    </p:set>
                                    <p:anim calcmode="lin" valueType="num">
                                      <p:cBhvr>
                                        <p:cTn id="91" dur="500" fill="hold"/>
                                        <p:tgtEl>
                                          <p:spTgt spid="40"/>
                                        </p:tgtEl>
                                        <p:attrNameLst>
                                          <p:attrName>ppt_w</p:attrName>
                                        </p:attrNameLst>
                                      </p:cBhvr>
                                      <p:tavLst>
                                        <p:tav tm="0">
                                          <p:val>
                                            <p:fltVal val="0"/>
                                          </p:val>
                                        </p:tav>
                                        <p:tav tm="100000">
                                          <p:val>
                                            <p:strVal val="#ppt_w"/>
                                          </p:val>
                                        </p:tav>
                                      </p:tavLst>
                                    </p:anim>
                                    <p:anim calcmode="lin" valueType="num">
                                      <p:cBhvr>
                                        <p:cTn id="92" dur="500" fill="hold"/>
                                        <p:tgtEl>
                                          <p:spTgt spid="40"/>
                                        </p:tgtEl>
                                        <p:attrNameLst>
                                          <p:attrName>ppt_h</p:attrName>
                                        </p:attrNameLst>
                                      </p:cBhvr>
                                      <p:tavLst>
                                        <p:tav tm="0">
                                          <p:val>
                                            <p:fltVal val="0"/>
                                          </p:val>
                                        </p:tav>
                                        <p:tav tm="100000">
                                          <p:val>
                                            <p:strVal val="#ppt_h"/>
                                          </p:val>
                                        </p:tav>
                                      </p:tavLst>
                                    </p:anim>
                                    <p:animEffect transition="in" filter="fade">
                                      <p:cBhvr>
                                        <p:cTn id="93" dur="500"/>
                                        <p:tgtEl>
                                          <p:spTgt spid="40"/>
                                        </p:tgtEl>
                                      </p:cBhvr>
                                    </p:animEffect>
                                  </p:childTnLst>
                                </p:cTn>
                              </p:par>
                            </p:childTnLst>
                          </p:cTn>
                        </p:par>
                        <p:par>
                          <p:cTn id="94" fill="hold">
                            <p:stCondLst>
                              <p:cond delay="14500"/>
                            </p:stCondLst>
                            <p:childTnLst>
                              <p:par>
                                <p:cTn id="95" presetID="53" presetClass="entr" presetSubtype="0"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500" fill="hold"/>
                                        <p:tgtEl>
                                          <p:spTgt spid="42"/>
                                        </p:tgtEl>
                                        <p:attrNameLst>
                                          <p:attrName>ppt_w</p:attrName>
                                        </p:attrNameLst>
                                      </p:cBhvr>
                                      <p:tavLst>
                                        <p:tav tm="0">
                                          <p:val>
                                            <p:fltVal val="0"/>
                                          </p:val>
                                        </p:tav>
                                        <p:tav tm="100000">
                                          <p:val>
                                            <p:strVal val="#ppt_w"/>
                                          </p:val>
                                        </p:tav>
                                      </p:tavLst>
                                    </p:anim>
                                    <p:anim calcmode="lin" valueType="num">
                                      <p:cBhvr>
                                        <p:cTn id="98" dur="500" fill="hold"/>
                                        <p:tgtEl>
                                          <p:spTgt spid="42"/>
                                        </p:tgtEl>
                                        <p:attrNameLst>
                                          <p:attrName>ppt_h</p:attrName>
                                        </p:attrNameLst>
                                      </p:cBhvr>
                                      <p:tavLst>
                                        <p:tav tm="0">
                                          <p:val>
                                            <p:fltVal val="0"/>
                                          </p:val>
                                        </p:tav>
                                        <p:tav tm="100000">
                                          <p:val>
                                            <p:strVal val="#ppt_h"/>
                                          </p:val>
                                        </p:tav>
                                      </p:tavLst>
                                    </p:anim>
                                    <p:animEffect transition="in" filter="fade">
                                      <p:cBhvr>
                                        <p:cTn id="99" dur="500"/>
                                        <p:tgtEl>
                                          <p:spTgt spid="42"/>
                                        </p:tgtEl>
                                      </p:cBhvr>
                                    </p:animEffect>
                                  </p:childTnLst>
                                </p:cTn>
                              </p:par>
                            </p:childTnLst>
                          </p:cTn>
                        </p:par>
                        <p:par>
                          <p:cTn id="100" fill="hold">
                            <p:stCondLst>
                              <p:cond delay="15000"/>
                            </p:stCondLst>
                            <p:childTnLst>
                              <p:par>
                                <p:cTn id="101" presetID="53" presetClass="entr" presetSubtype="0" fill="hold" nodeType="afterEffect">
                                  <p:stCondLst>
                                    <p:cond delay="0"/>
                                  </p:stCondLst>
                                  <p:childTnLst>
                                    <p:set>
                                      <p:cBhvr>
                                        <p:cTn id="102" dur="1" fill="hold">
                                          <p:stCondLst>
                                            <p:cond delay="0"/>
                                          </p:stCondLst>
                                        </p:cTn>
                                        <p:tgtEl>
                                          <p:spTgt spid="46"/>
                                        </p:tgtEl>
                                        <p:attrNameLst>
                                          <p:attrName>style.visibility</p:attrName>
                                        </p:attrNameLst>
                                      </p:cBhvr>
                                      <p:to>
                                        <p:strVal val="visible"/>
                                      </p:to>
                                    </p:set>
                                    <p:anim calcmode="lin" valueType="num">
                                      <p:cBhvr>
                                        <p:cTn id="103" dur="500" fill="hold"/>
                                        <p:tgtEl>
                                          <p:spTgt spid="46"/>
                                        </p:tgtEl>
                                        <p:attrNameLst>
                                          <p:attrName>ppt_w</p:attrName>
                                        </p:attrNameLst>
                                      </p:cBhvr>
                                      <p:tavLst>
                                        <p:tav tm="0">
                                          <p:val>
                                            <p:fltVal val="0"/>
                                          </p:val>
                                        </p:tav>
                                        <p:tav tm="100000">
                                          <p:val>
                                            <p:strVal val="#ppt_w"/>
                                          </p:val>
                                        </p:tav>
                                      </p:tavLst>
                                    </p:anim>
                                    <p:anim calcmode="lin" valueType="num">
                                      <p:cBhvr>
                                        <p:cTn id="104" dur="500" fill="hold"/>
                                        <p:tgtEl>
                                          <p:spTgt spid="46"/>
                                        </p:tgtEl>
                                        <p:attrNameLst>
                                          <p:attrName>ppt_h</p:attrName>
                                        </p:attrNameLst>
                                      </p:cBhvr>
                                      <p:tavLst>
                                        <p:tav tm="0">
                                          <p:val>
                                            <p:fltVal val="0"/>
                                          </p:val>
                                        </p:tav>
                                        <p:tav tm="100000">
                                          <p:val>
                                            <p:strVal val="#ppt_h"/>
                                          </p:val>
                                        </p:tav>
                                      </p:tavLst>
                                    </p:anim>
                                    <p:animEffect transition="in" filter="fade">
                                      <p:cBhvr>
                                        <p:cTn id="10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allAtOnce" animBg="1"/>
      <p:bldP spid="32" grpId="0" animBg="1"/>
      <p:bldP spid="33" grpId="0" uiExpand="1" build="allAtOnce" animBg="1"/>
      <p:bldP spid="36" grpId="0" build="allAtOnce" animBg="1"/>
      <p:bldP spid="37" grpId="0" animBg="1"/>
      <p:bldP spid="39" grpId="0" uiExpand="1" build="allAtOnce" animBg="1"/>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152400"/>
            <a:ext cx="1447800" cy="701040"/>
          </a:xfrm>
        </p:spPr>
        <p:txBody>
          <a:bodyPr/>
          <a:lstStyle/>
          <a:p>
            <a:r>
              <a:rPr lang="fa-IR" sz="4400" dirty="0" smtClean="0">
                <a:solidFill>
                  <a:schemeClr val="tx2">
                    <a:lumMod val="75000"/>
                  </a:schemeClr>
                </a:solidFill>
              </a:rPr>
              <a:t>مثال</a:t>
            </a:r>
            <a:r>
              <a:rPr lang="fa-IR" dirty="0" smtClean="0"/>
              <a:t> </a:t>
            </a:r>
            <a:endParaRPr lang="en-US" dirty="0"/>
          </a:p>
        </p:txBody>
      </p:sp>
      <p:sp>
        <p:nvSpPr>
          <p:cNvPr id="3" name="Content Placeholder 2"/>
          <p:cNvSpPr>
            <a:spLocks noGrp="1"/>
          </p:cNvSpPr>
          <p:nvPr>
            <p:ph idx="1"/>
          </p:nvPr>
        </p:nvSpPr>
        <p:spPr>
          <a:xfrm>
            <a:off x="457200" y="838200"/>
            <a:ext cx="7543800" cy="5388936"/>
          </a:xfrm>
        </p:spPr>
        <p:txBody>
          <a:bodyPr>
            <a:normAutofit/>
          </a:bodyPr>
          <a:lstStyle/>
          <a:p>
            <a:pPr algn="just">
              <a:lnSpc>
                <a:spcPct val="150000"/>
              </a:lnSpc>
            </a:pPr>
            <a:r>
              <a:rPr lang="fa-IR" sz="2000" dirty="0" smtClean="0">
                <a:solidFill>
                  <a:schemeClr val="tx2">
                    <a:lumMod val="50000"/>
                  </a:schemeClr>
                </a:solidFill>
              </a:rPr>
              <a:t>اگر شرکتی دارای 100 میلیون سهم باشد (حجم مبنا سهام شرکت برابر با 80/000 سهم است )و تعداد 40/000 سهم در یک روز دادوستد شود .قیمت پایانی روز قبل و میانگین موزون قیمت در روز جاری آن شرکت به ترتیب 10/000ریال و 10/400 ریال باشد،نرخ پایانی روز جاری برای سهم آن </a:t>
            </a:r>
            <a:r>
              <a:rPr lang="fa-IR" sz="2000" dirty="0" smtClean="0">
                <a:solidFill>
                  <a:schemeClr val="tx2">
                    <a:lumMod val="50000"/>
                  </a:schemeClr>
                </a:solidFill>
              </a:rPr>
              <a:t>شرکت چقدر خواهد بود؟                  </a:t>
            </a:r>
            <a:endParaRPr lang="en-US" sz="2000" dirty="0">
              <a:solidFill>
                <a:schemeClr val="tx2">
                  <a:lumMod val="50000"/>
                </a:schemeClr>
              </a:solidFill>
            </a:endParaRPr>
          </a:p>
        </p:txBody>
      </p:sp>
      <p:sp>
        <p:nvSpPr>
          <p:cNvPr id="10" name="Double Bracket 9"/>
          <p:cNvSpPr/>
          <p:nvPr/>
        </p:nvSpPr>
        <p:spPr>
          <a:xfrm>
            <a:off x="1447800" y="5715000"/>
            <a:ext cx="2743200" cy="609600"/>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152400" y="3505200"/>
            <a:ext cx="4495800" cy="646331"/>
          </a:xfrm>
          <a:prstGeom prst="rect">
            <a:avLst/>
          </a:prstGeom>
          <a:noFill/>
        </p:spPr>
        <p:txBody>
          <a:bodyPr wrap="square" rtlCol="0">
            <a:spAutoFit/>
          </a:bodyPr>
          <a:lstStyle/>
          <a:p>
            <a:pPr algn="ctr"/>
            <a:r>
              <a:rPr lang="fa-IR" dirty="0" smtClean="0"/>
              <a:t>10/000</a:t>
            </a:r>
            <a:r>
              <a:rPr lang="en-US" dirty="0" smtClean="0"/>
              <a:t>+ (</a:t>
            </a:r>
            <a:r>
              <a:rPr lang="fa-IR" dirty="0" smtClean="0"/>
              <a:t>10/400</a:t>
            </a:r>
            <a:r>
              <a:rPr lang="en-US" dirty="0" smtClean="0"/>
              <a:t>–</a:t>
            </a:r>
            <a:r>
              <a:rPr lang="fa-IR" dirty="0" smtClean="0"/>
              <a:t>40/000 ×(10/000</a:t>
            </a:r>
          </a:p>
          <a:p>
            <a:pPr algn="r"/>
            <a:r>
              <a:rPr lang="fa-IR" dirty="0" smtClean="0"/>
              <a:t>      80/000</a:t>
            </a:r>
          </a:p>
        </p:txBody>
      </p:sp>
      <p:sp>
        <p:nvSpPr>
          <p:cNvPr id="14" name="TextBox 13"/>
          <p:cNvSpPr txBox="1"/>
          <p:nvPr/>
        </p:nvSpPr>
        <p:spPr>
          <a:xfrm>
            <a:off x="4343400" y="3657600"/>
            <a:ext cx="1219200" cy="369332"/>
          </a:xfrm>
          <a:prstGeom prst="rect">
            <a:avLst/>
          </a:prstGeom>
          <a:noFill/>
        </p:spPr>
        <p:txBody>
          <a:bodyPr wrap="square" rtlCol="0">
            <a:spAutoFit/>
          </a:bodyPr>
          <a:lstStyle/>
          <a:p>
            <a:r>
              <a:rPr lang="fa-IR" dirty="0" smtClean="0"/>
              <a:t>10/200=</a:t>
            </a:r>
            <a:endParaRPr lang="en-US" dirty="0"/>
          </a:p>
        </p:txBody>
      </p:sp>
      <p:sp>
        <p:nvSpPr>
          <p:cNvPr id="15" name="Double Bracket 14"/>
          <p:cNvSpPr/>
          <p:nvPr/>
        </p:nvSpPr>
        <p:spPr>
          <a:xfrm>
            <a:off x="1524000" y="3429000"/>
            <a:ext cx="2743200" cy="685800"/>
          </a:xfrm>
          <a:prstGeom prst="bracketPair">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7" name="Straight Connector 16"/>
          <p:cNvCxnSpPr/>
          <p:nvPr/>
        </p:nvCxnSpPr>
        <p:spPr>
          <a:xfrm>
            <a:off x="3429000" y="3810000"/>
            <a:ext cx="762000" cy="1588"/>
          </a:xfrm>
          <a:prstGeom prst="line">
            <a:avLst/>
          </a:prstGeom>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0" y="4267200"/>
            <a:ext cx="8001000" cy="2400657"/>
          </a:xfrm>
          <a:prstGeom prst="rect">
            <a:avLst/>
          </a:prstGeom>
          <a:noFill/>
        </p:spPr>
        <p:txBody>
          <a:bodyPr wrap="square" rtlCol="0">
            <a:spAutoFit/>
          </a:bodyPr>
          <a:lstStyle/>
          <a:p>
            <a:pPr algn="r">
              <a:lnSpc>
                <a:spcPct val="150000"/>
              </a:lnSpc>
            </a:pPr>
            <a:r>
              <a:rPr lang="fa-IR" sz="2000" dirty="0" smtClean="0">
                <a:solidFill>
                  <a:schemeClr val="tx2">
                    <a:lumMod val="50000"/>
                  </a:schemeClr>
                </a:solidFill>
              </a:rPr>
              <a:t>الف)اگر </a:t>
            </a:r>
            <a:r>
              <a:rPr lang="fa-IR" sz="2000" dirty="0" smtClean="0">
                <a:solidFill>
                  <a:schemeClr val="tx2">
                    <a:lumMod val="50000"/>
                  </a:schemeClr>
                </a:solidFill>
              </a:rPr>
              <a:t>تعداد سهام معامله شده این </a:t>
            </a:r>
            <a:r>
              <a:rPr lang="fa-IR" sz="2000" dirty="0" smtClean="0">
                <a:solidFill>
                  <a:schemeClr val="tx2">
                    <a:lumMod val="50000"/>
                  </a:schemeClr>
                </a:solidFill>
              </a:rPr>
              <a:t>شرکت </a:t>
            </a:r>
            <a:r>
              <a:rPr lang="fa-IR" sz="2000" dirty="0" smtClean="0">
                <a:solidFill>
                  <a:schemeClr val="tx2">
                    <a:lumMod val="50000"/>
                  </a:schemeClr>
                </a:solidFill>
              </a:rPr>
              <a:t>80/000 سهم </a:t>
            </a:r>
            <a:r>
              <a:rPr lang="fa-IR" sz="2000" dirty="0" smtClean="0">
                <a:solidFill>
                  <a:schemeClr val="tx2">
                    <a:lumMod val="50000"/>
                  </a:schemeClr>
                </a:solidFill>
              </a:rPr>
              <a:t>باشد، </a:t>
            </a:r>
            <a:r>
              <a:rPr lang="fa-IR" sz="2000" dirty="0" smtClean="0">
                <a:solidFill>
                  <a:schemeClr val="tx2">
                    <a:lumMod val="50000"/>
                  </a:schemeClr>
                </a:solidFill>
              </a:rPr>
              <a:t>قیمت پایانی </a:t>
            </a:r>
            <a:r>
              <a:rPr lang="fa-IR" sz="2000" dirty="0" smtClean="0">
                <a:solidFill>
                  <a:schemeClr val="tx2">
                    <a:lumMod val="50000"/>
                  </a:schemeClr>
                </a:solidFill>
              </a:rPr>
              <a:t>چقدرخواهد بود؟ </a:t>
            </a:r>
            <a:r>
              <a:rPr lang="fa-IR" sz="2000" dirty="0" smtClean="0">
                <a:solidFill>
                  <a:schemeClr val="tx2">
                    <a:lumMod val="50000"/>
                  </a:schemeClr>
                </a:solidFill>
              </a:rPr>
              <a:t>قیمت پایانی همان میانگین موزون قیمت در روز جاری یعنی 10/400می باشد. </a:t>
            </a:r>
            <a:endParaRPr lang="fa-IR" sz="2000" dirty="0" smtClean="0">
              <a:solidFill>
                <a:schemeClr val="tx2">
                  <a:lumMod val="50000"/>
                </a:schemeClr>
              </a:solidFill>
            </a:endParaRPr>
          </a:p>
          <a:p>
            <a:pPr algn="r">
              <a:lnSpc>
                <a:spcPct val="150000"/>
              </a:lnSpc>
            </a:pPr>
            <a:endParaRPr lang="fa-IR" sz="2000" dirty="0" smtClean="0">
              <a:solidFill>
                <a:schemeClr val="tx2">
                  <a:lumMod val="50000"/>
                </a:schemeClr>
              </a:solidFill>
            </a:endParaRPr>
          </a:p>
          <a:p>
            <a:pPr algn="r">
              <a:lnSpc>
                <a:spcPct val="150000"/>
              </a:lnSpc>
            </a:pPr>
            <a:r>
              <a:rPr lang="fa-IR" sz="2000" dirty="0" smtClean="0">
                <a:solidFill>
                  <a:schemeClr val="tx2">
                    <a:lumMod val="50000"/>
                  </a:schemeClr>
                </a:solidFill>
              </a:rPr>
              <a:t>ب</a:t>
            </a:r>
            <a:r>
              <a:rPr lang="fa-IR" sz="2000" dirty="0" smtClean="0">
                <a:solidFill>
                  <a:schemeClr val="tx2">
                    <a:lumMod val="50000"/>
                  </a:schemeClr>
                </a:solidFill>
              </a:rPr>
              <a:t>)اگر </a:t>
            </a:r>
            <a:r>
              <a:rPr lang="fa-IR" sz="2000" dirty="0" smtClean="0">
                <a:solidFill>
                  <a:schemeClr val="tx2">
                    <a:lumMod val="50000"/>
                  </a:schemeClr>
                </a:solidFill>
              </a:rPr>
              <a:t>تعداد سهام معامله شده100/000 </a:t>
            </a:r>
            <a:r>
              <a:rPr lang="fa-IR" sz="2000" dirty="0" smtClean="0">
                <a:solidFill>
                  <a:schemeClr val="tx2">
                    <a:lumMod val="50000"/>
                  </a:schemeClr>
                </a:solidFill>
              </a:rPr>
              <a:t>سهم باشد ،قیمت پایانی چقدرخواهدبود؟</a:t>
            </a:r>
          </a:p>
          <a:p>
            <a:pPr algn="r">
              <a:lnSpc>
                <a:spcPct val="150000"/>
              </a:lnSpc>
            </a:pPr>
            <a:r>
              <a:rPr lang="fa-IR" sz="2000" dirty="0" smtClean="0">
                <a:solidFill>
                  <a:schemeClr val="tx2">
                    <a:lumMod val="50000"/>
                  </a:schemeClr>
                </a:solidFill>
              </a:rPr>
              <a:t>قیمت پایانی همان میانگین موزون قیمت در روز جاری یعنی 10/400می </a:t>
            </a:r>
            <a:r>
              <a:rPr lang="fa-IR" sz="2000" dirty="0" smtClean="0">
                <a:solidFill>
                  <a:schemeClr val="tx2">
                    <a:lumMod val="50000"/>
                  </a:schemeClr>
                </a:solidFill>
              </a:rPr>
              <a:t>باشد.</a:t>
            </a:r>
            <a:endParaRPr lang="fa-IR" sz="2000" dirty="0" smtClean="0">
              <a:solidFill>
                <a:schemeClr val="tx2">
                  <a:lumMod val="50000"/>
                </a:schemeClr>
              </a:solidFill>
            </a:endParaRPr>
          </a:p>
        </p:txBody>
      </p:sp>
      <p:sp>
        <p:nvSpPr>
          <p:cNvPr id="11" name="Rectangle 10"/>
          <p:cNvSpPr/>
          <p:nvPr/>
        </p:nvSpPr>
        <p:spPr>
          <a:xfrm>
            <a:off x="609600" y="2743200"/>
            <a:ext cx="27432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P = P1 +  ( P – P1 ) * N     </a:t>
            </a:r>
          </a:p>
          <a:p>
            <a:r>
              <a:rPr lang="en-US" dirty="0" smtClean="0">
                <a:solidFill>
                  <a:schemeClr val="tx1"/>
                </a:solidFill>
              </a:rPr>
              <a:t>                                      M</a:t>
            </a:r>
            <a:endParaRPr lang="en-US" dirty="0">
              <a:solidFill>
                <a:schemeClr val="tx1"/>
              </a:solidFill>
            </a:endParaRPr>
          </a:p>
        </p:txBody>
      </p:sp>
      <p:sp>
        <p:nvSpPr>
          <p:cNvPr id="16" name="Double Bracket 15"/>
          <p:cNvSpPr/>
          <p:nvPr/>
        </p:nvSpPr>
        <p:spPr>
          <a:xfrm>
            <a:off x="1600200" y="2667000"/>
            <a:ext cx="1524000" cy="6096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25" name="Straight Connector 24"/>
          <p:cNvCxnSpPr/>
          <p:nvPr/>
        </p:nvCxnSpPr>
        <p:spPr>
          <a:xfrm>
            <a:off x="1752600" y="2819400"/>
            <a:ext cx="152400" cy="1588"/>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2743200" y="3048000"/>
            <a:ext cx="2286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fade">
                                      <p:cBhvr>
                                        <p:cTn id="19" dur="1000"/>
                                        <p:tgtEl>
                                          <p:spTgt spid="12">
                                            <p:txEl>
                                              <p:pRg st="0" end="0"/>
                                            </p:txEl>
                                          </p:spTgt>
                                        </p:tgtEl>
                                      </p:cBhvr>
                                    </p:animEffect>
                                    <p:anim calcmode="lin" valueType="num">
                                      <p:cBhvr>
                                        <p:cTn id="20"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12">
                                            <p:txEl>
                                              <p:pRg st="1" end="1"/>
                                            </p:txEl>
                                          </p:spTgt>
                                        </p:tgtEl>
                                        <p:attrNameLst>
                                          <p:attrName>style.visibility</p:attrName>
                                        </p:attrNameLst>
                                      </p:cBhvr>
                                      <p:to>
                                        <p:strVal val="visible"/>
                                      </p:to>
                                    </p:set>
                                    <p:animEffect transition="in" filter="fade">
                                      <p:cBhvr>
                                        <p:cTn id="24" dur="1000"/>
                                        <p:tgtEl>
                                          <p:spTgt spid="12">
                                            <p:txEl>
                                              <p:pRg st="1" end="1"/>
                                            </p:txEl>
                                          </p:spTgt>
                                        </p:tgtEl>
                                      </p:cBhvr>
                                    </p:animEffect>
                                    <p:anim calcmode="lin" valueType="num">
                                      <p:cBhvr>
                                        <p:cTn id="2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0"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p:cTn id="30" dur="500" fill="hold"/>
                                        <p:tgtEl>
                                          <p:spTgt spid="15"/>
                                        </p:tgtEl>
                                        <p:attrNameLst>
                                          <p:attrName>ppt_w</p:attrName>
                                        </p:attrNameLst>
                                      </p:cBhvr>
                                      <p:tavLst>
                                        <p:tav tm="0">
                                          <p:val>
                                            <p:fltVal val="0"/>
                                          </p:val>
                                        </p:tav>
                                        <p:tav tm="100000">
                                          <p:val>
                                            <p:strVal val="#ppt_w"/>
                                          </p:val>
                                        </p:tav>
                                      </p:tavLst>
                                    </p:anim>
                                    <p:anim calcmode="lin" valueType="num">
                                      <p:cBhvr>
                                        <p:cTn id="31" dur="500" fill="hold"/>
                                        <p:tgtEl>
                                          <p:spTgt spid="15"/>
                                        </p:tgtEl>
                                        <p:attrNameLst>
                                          <p:attrName>ppt_h</p:attrName>
                                        </p:attrNameLst>
                                      </p:cBhvr>
                                      <p:tavLst>
                                        <p:tav tm="0">
                                          <p:val>
                                            <p:fltVal val="0"/>
                                          </p:val>
                                        </p:tav>
                                        <p:tav tm="100000">
                                          <p:val>
                                            <p:strVal val="#ppt_h"/>
                                          </p:val>
                                        </p:tav>
                                      </p:tavLst>
                                    </p:anim>
                                    <p:animEffect transition="in" filter="fade">
                                      <p:cBhvr>
                                        <p:cTn id="32" dur="500"/>
                                        <p:tgtEl>
                                          <p:spTgt spid="15"/>
                                        </p:tgtEl>
                                      </p:cBhvr>
                                    </p:animEffect>
                                  </p:childTnLst>
                                </p:cTn>
                              </p:par>
                            </p:childTnLst>
                          </p:cTn>
                        </p:par>
                        <p:par>
                          <p:cTn id="33" fill="hold">
                            <p:stCondLst>
                              <p:cond delay="3500"/>
                            </p:stCondLst>
                            <p:childTnLst>
                              <p:par>
                                <p:cTn id="34" presetID="53" presetClass="entr" presetSubtype="0" fill="hold"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Effect transition="in" filter="fade">
                                      <p:cBhvr>
                                        <p:cTn id="38" dur="500"/>
                                        <p:tgtEl>
                                          <p:spTgt spid="17"/>
                                        </p:tgtEl>
                                      </p:cBhvr>
                                    </p:animEffect>
                                  </p:childTnLst>
                                </p:cTn>
                              </p:par>
                            </p:childTnLst>
                          </p:cTn>
                        </p:par>
                        <p:par>
                          <p:cTn id="39" fill="hold">
                            <p:stCondLst>
                              <p:cond delay="4000"/>
                            </p:stCondLst>
                            <p:childTnLst>
                              <p:par>
                                <p:cTn id="40" presetID="53" presetClass="entr" presetSubtype="0" fill="hold" nodeType="after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 calcmode="lin" valueType="num">
                                      <p:cBhvr>
                                        <p:cTn id="42"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14">
                                            <p:txEl>
                                              <p:pRg st="0" end="0"/>
                                            </p:txEl>
                                          </p:spTgt>
                                        </p:tgtEl>
                                      </p:cBhvr>
                                    </p:animEffect>
                                  </p:childTnLst>
                                </p:cTn>
                              </p:par>
                            </p:childTnLst>
                          </p:cTn>
                        </p:par>
                        <p:par>
                          <p:cTn id="45" fill="hold">
                            <p:stCondLst>
                              <p:cond delay="4500"/>
                            </p:stCondLst>
                            <p:childTnLst>
                              <p:par>
                                <p:cTn id="46" presetID="47" presetClass="entr" presetSubtype="0" fill="hold" nodeType="afterEffect">
                                  <p:stCondLst>
                                    <p:cond delay="0"/>
                                  </p:stCondLst>
                                  <p:childTnLst>
                                    <p:set>
                                      <p:cBhvr>
                                        <p:cTn id="47" dur="1" fill="hold">
                                          <p:stCondLst>
                                            <p:cond delay="0"/>
                                          </p:stCondLst>
                                        </p:cTn>
                                        <p:tgtEl>
                                          <p:spTgt spid="21">
                                            <p:txEl>
                                              <p:pRg st="0" end="0"/>
                                            </p:txEl>
                                          </p:spTgt>
                                        </p:tgtEl>
                                        <p:attrNameLst>
                                          <p:attrName>style.visibility</p:attrName>
                                        </p:attrNameLst>
                                      </p:cBhvr>
                                      <p:to>
                                        <p:strVal val="visible"/>
                                      </p:to>
                                    </p:set>
                                    <p:animEffect transition="in" filter="fade">
                                      <p:cBhvr>
                                        <p:cTn id="48" dur="1000"/>
                                        <p:tgtEl>
                                          <p:spTgt spid="21">
                                            <p:txEl>
                                              <p:pRg st="0" end="0"/>
                                            </p:txEl>
                                          </p:spTgt>
                                        </p:tgtEl>
                                      </p:cBhvr>
                                    </p:animEffect>
                                    <p:anim calcmode="lin" valueType="num">
                                      <p:cBhvr>
                                        <p:cTn id="49"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5500"/>
                            </p:stCondLst>
                            <p:childTnLst>
                              <p:par>
                                <p:cTn id="52" presetID="47" presetClass="entr" presetSubtype="0" fill="hold" nodeType="afterEffect">
                                  <p:stCondLst>
                                    <p:cond delay="0"/>
                                  </p:stCondLst>
                                  <p:childTnLst>
                                    <p:set>
                                      <p:cBhvr>
                                        <p:cTn id="53" dur="1" fill="hold">
                                          <p:stCondLst>
                                            <p:cond delay="0"/>
                                          </p:stCondLst>
                                        </p:cTn>
                                        <p:tgtEl>
                                          <p:spTgt spid="21">
                                            <p:txEl>
                                              <p:pRg st="2" end="2"/>
                                            </p:txEl>
                                          </p:spTgt>
                                        </p:tgtEl>
                                        <p:attrNameLst>
                                          <p:attrName>style.visibility</p:attrName>
                                        </p:attrNameLst>
                                      </p:cBhvr>
                                      <p:to>
                                        <p:strVal val="visible"/>
                                      </p:to>
                                    </p:set>
                                    <p:animEffect transition="in" filter="fade">
                                      <p:cBhvr>
                                        <p:cTn id="54" dur="1000"/>
                                        <p:tgtEl>
                                          <p:spTgt spid="21">
                                            <p:txEl>
                                              <p:pRg st="2" end="2"/>
                                            </p:txEl>
                                          </p:spTgt>
                                        </p:tgtEl>
                                      </p:cBhvr>
                                    </p:animEffect>
                                    <p:anim calcmode="lin" valueType="num">
                                      <p:cBhvr>
                                        <p:cTn id="55"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47" presetClass="entr" presetSubtype="0" fill="hold" nodeType="afterEffect">
                                  <p:stCondLst>
                                    <p:cond delay="0"/>
                                  </p:stCondLst>
                                  <p:childTnLst>
                                    <p:set>
                                      <p:cBhvr>
                                        <p:cTn id="59" dur="1" fill="hold">
                                          <p:stCondLst>
                                            <p:cond delay="0"/>
                                          </p:stCondLst>
                                        </p:cTn>
                                        <p:tgtEl>
                                          <p:spTgt spid="21">
                                            <p:txEl>
                                              <p:pRg st="3" end="3"/>
                                            </p:txEl>
                                          </p:spTgt>
                                        </p:tgtEl>
                                        <p:attrNameLst>
                                          <p:attrName>style.visibility</p:attrName>
                                        </p:attrNameLst>
                                      </p:cBhvr>
                                      <p:to>
                                        <p:strVal val="visible"/>
                                      </p:to>
                                    </p:set>
                                    <p:animEffect transition="in" filter="fade">
                                      <p:cBhvr>
                                        <p:cTn id="60" dur="1000"/>
                                        <p:tgtEl>
                                          <p:spTgt spid="21">
                                            <p:txEl>
                                              <p:pRg st="3" end="3"/>
                                            </p:txEl>
                                          </p:spTgt>
                                        </p:tgtEl>
                                      </p:cBhvr>
                                    </p:animEffect>
                                    <p:anim calcmode="lin" valueType="num">
                                      <p:cBhvr>
                                        <p:cTn id="61"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47" presetClass="entr" presetSubtype="0" fill="hold" nodeType="afterEffect">
                                  <p:stCondLst>
                                    <p:cond delay="0"/>
                                  </p:stCondLst>
                                  <p:childTnLst>
                                    <p:set>
                                      <p:cBhvr>
                                        <p:cTn id="65" dur="1" fill="hold">
                                          <p:stCondLst>
                                            <p:cond delay="0"/>
                                          </p:stCondLst>
                                        </p:cTn>
                                        <p:tgtEl>
                                          <p:spTgt spid="11">
                                            <p:txEl>
                                              <p:pRg st="1" end="1"/>
                                            </p:txEl>
                                          </p:spTgt>
                                        </p:tgtEl>
                                        <p:attrNameLst>
                                          <p:attrName>style.visibility</p:attrName>
                                        </p:attrNameLst>
                                      </p:cBhvr>
                                      <p:to>
                                        <p:strVal val="visible"/>
                                      </p:to>
                                    </p:set>
                                    <p:animEffect transition="in" filter="fade">
                                      <p:cBhvr>
                                        <p:cTn id="66" dur="1000"/>
                                        <p:tgtEl>
                                          <p:spTgt spid="11">
                                            <p:txEl>
                                              <p:pRg st="1" end="1"/>
                                            </p:txEl>
                                          </p:spTgt>
                                        </p:tgtEl>
                                      </p:cBhvr>
                                    </p:animEffect>
                                    <p:anim calcmode="lin" valueType="num">
                                      <p:cBhvr>
                                        <p:cTn id="67"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47" presetClass="entr" presetSubtype="0" fill="hold" grpId="0" nodeType="afterEffect">
                                  <p:stCondLst>
                                    <p:cond delay="0"/>
                                  </p:stCondLst>
                                  <p:childTnLst>
                                    <p:set>
                                      <p:cBhvr>
                                        <p:cTn id="71" dur="1" fill="hold">
                                          <p:stCondLst>
                                            <p:cond delay="0"/>
                                          </p:stCondLst>
                                        </p:cTn>
                                        <p:tgtEl>
                                          <p:spTgt spid="11">
                                            <p:bg/>
                                          </p:spTgt>
                                        </p:tgtEl>
                                        <p:attrNameLst>
                                          <p:attrName>style.visibility</p:attrName>
                                        </p:attrNameLst>
                                      </p:cBhvr>
                                      <p:to>
                                        <p:strVal val="visible"/>
                                      </p:to>
                                    </p:set>
                                    <p:animEffect transition="in" filter="fade">
                                      <p:cBhvr>
                                        <p:cTn id="72" dur="1000"/>
                                        <p:tgtEl>
                                          <p:spTgt spid="11">
                                            <p:bg/>
                                          </p:spTgt>
                                        </p:tgtEl>
                                      </p:cBhvr>
                                    </p:animEffect>
                                    <p:anim calcmode="lin" valueType="num">
                                      <p:cBhvr>
                                        <p:cTn id="73" dur="1000" fill="hold"/>
                                        <p:tgtEl>
                                          <p:spTgt spid="11">
                                            <p:bg/>
                                          </p:spTgt>
                                        </p:tgtEl>
                                        <p:attrNameLst>
                                          <p:attrName>ppt_x</p:attrName>
                                        </p:attrNameLst>
                                      </p:cBhvr>
                                      <p:tavLst>
                                        <p:tav tm="0">
                                          <p:val>
                                            <p:strVal val="#ppt_x"/>
                                          </p:val>
                                        </p:tav>
                                        <p:tav tm="100000">
                                          <p:val>
                                            <p:strVal val="#ppt_x"/>
                                          </p:val>
                                        </p:tav>
                                      </p:tavLst>
                                    </p:anim>
                                    <p:anim calcmode="lin" valueType="num">
                                      <p:cBhvr>
                                        <p:cTn id="74" dur="1000" fill="hold"/>
                                        <p:tgtEl>
                                          <p:spTgt spid="11">
                                            <p:bg/>
                                          </p:spTgt>
                                        </p:tgtEl>
                                        <p:attrNameLst>
                                          <p:attrName>ppt_y</p:attrName>
                                        </p:attrNameLst>
                                      </p:cBhvr>
                                      <p:tavLst>
                                        <p:tav tm="0">
                                          <p:val>
                                            <p:strVal val="#ppt_y-.1"/>
                                          </p:val>
                                        </p:tav>
                                        <p:tav tm="100000">
                                          <p:val>
                                            <p:strVal val="#ppt_y"/>
                                          </p:val>
                                        </p:tav>
                                      </p:tavLst>
                                    </p:anim>
                                  </p:childTnLst>
                                </p:cTn>
                              </p:par>
                            </p:childTnLst>
                          </p:cTn>
                        </p:par>
                        <p:par>
                          <p:cTn id="75" fill="hold">
                            <p:stCondLst>
                              <p:cond delay="9500"/>
                            </p:stCondLst>
                            <p:childTnLst>
                              <p:par>
                                <p:cTn id="76" presetID="47" presetClass="entr" presetSubtype="0" fill="hold" grpId="0" nodeType="afterEffect">
                                  <p:stCondLst>
                                    <p:cond delay="0"/>
                                  </p:stCondLst>
                                  <p:childTnLst>
                                    <p:set>
                                      <p:cBhvr>
                                        <p:cTn id="77" dur="1" fill="hold">
                                          <p:stCondLst>
                                            <p:cond delay="0"/>
                                          </p:stCondLst>
                                        </p:cTn>
                                        <p:tgtEl>
                                          <p:spTgt spid="11">
                                            <p:txEl>
                                              <p:pRg st="0" end="0"/>
                                            </p:txEl>
                                          </p:spTgt>
                                        </p:tgtEl>
                                        <p:attrNameLst>
                                          <p:attrName>style.visibility</p:attrName>
                                        </p:attrNameLst>
                                      </p:cBhvr>
                                      <p:to>
                                        <p:strVal val="visible"/>
                                      </p:to>
                                    </p:set>
                                    <p:animEffect transition="in" filter="fade">
                                      <p:cBhvr>
                                        <p:cTn id="78" dur="1000"/>
                                        <p:tgtEl>
                                          <p:spTgt spid="11">
                                            <p:txEl>
                                              <p:pRg st="0" end="0"/>
                                            </p:txEl>
                                          </p:spTgt>
                                        </p:tgtEl>
                                      </p:cBhvr>
                                    </p:animEffect>
                                    <p:anim calcmode="lin" valueType="num">
                                      <p:cBhvr>
                                        <p:cTn id="79"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80"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10500"/>
                            </p:stCondLst>
                            <p:childTnLst>
                              <p:par>
                                <p:cTn id="82" presetID="47" presetClass="entr" presetSubtype="0" fill="hold" grpId="0" nodeType="afterEffect">
                                  <p:stCondLst>
                                    <p:cond delay="0"/>
                                  </p:stCondLst>
                                  <p:childTnLst>
                                    <p:set>
                                      <p:cBhvr>
                                        <p:cTn id="83" dur="1" fill="hold">
                                          <p:stCondLst>
                                            <p:cond delay="0"/>
                                          </p:stCondLst>
                                        </p:cTn>
                                        <p:tgtEl>
                                          <p:spTgt spid="11">
                                            <p:txEl>
                                              <p:pRg st="1" end="1"/>
                                            </p:txEl>
                                          </p:spTgt>
                                        </p:tgtEl>
                                        <p:attrNameLst>
                                          <p:attrName>style.visibility</p:attrName>
                                        </p:attrNameLst>
                                      </p:cBhvr>
                                      <p:to>
                                        <p:strVal val="visible"/>
                                      </p:to>
                                    </p:set>
                                    <p:animEffect transition="in" filter="fade">
                                      <p:cBhvr>
                                        <p:cTn id="84" dur="1000"/>
                                        <p:tgtEl>
                                          <p:spTgt spid="11">
                                            <p:txEl>
                                              <p:pRg st="1" end="1"/>
                                            </p:txEl>
                                          </p:spTgt>
                                        </p:tgtEl>
                                      </p:cBhvr>
                                    </p:animEffect>
                                    <p:anim calcmode="lin" valueType="num">
                                      <p:cBhvr>
                                        <p:cTn id="8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8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par>
                          <p:cTn id="87" fill="hold">
                            <p:stCondLst>
                              <p:cond delay="11500"/>
                            </p:stCondLst>
                            <p:childTnLst>
                              <p:par>
                                <p:cTn id="88" presetID="53" presetClass="entr" presetSubtype="0" fill="hold" grpId="0" nodeType="after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500" fill="hold"/>
                                        <p:tgtEl>
                                          <p:spTgt spid="16"/>
                                        </p:tgtEl>
                                        <p:attrNameLst>
                                          <p:attrName>ppt_w</p:attrName>
                                        </p:attrNameLst>
                                      </p:cBhvr>
                                      <p:tavLst>
                                        <p:tav tm="0">
                                          <p:val>
                                            <p:fltVal val="0"/>
                                          </p:val>
                                        </p:tav>
                                        <p:tav tm="100000">
                                          <p:val>
                                            <p:strVal val="#ppt_w"/>
                                          </p:val>
                                        </p:tav>
                                      </p:tavLst>
                                    </p:anim>
                                    <p:anim calcmode="lin" valueType="num">
                                      <p:cBhvr>
                                        <p:cTn id="91" dur="500" fill="hold"/>
                                        <p:tgtEl>
                                          <p:spTgt spid="16"/>
                                        </p:tgtEl>
                                        <p:attrNameLst>
                                          <p:attrName>ppt_h</p:attrName>
                                        </p:attrNameLst>
                                      </p:cBhvr>
                                      <p:tavLst>
                                        <p:tav tm="0">
                                          <p:val>
                                            <p:fltVal val="0"/>
                                          </p:val>
                                        </p:tav>
                                        <p:tav tm="100000">
                                          <p:val>
                                            <p:strVal val="#ppt_h"/>
                                          </p:val>
                                        </p:tav>
                                      </p:tavLst>
                                    </p:anim>
                                    <p:animEffect transition="in" filter="fade">
                                      <p:cBhvr>
                                        <p:cTn id="92" dur="500"/>
                                        <p:tgtEl>
                                          <p:spTgt spid="16"/>
                                        </p:tgtEl>
                                      </p:cBhvr>
                                    </p:animEffect>
                                  </p:childTnLst>
                                </p:cTn>
                              </p:par>
                            </p:childTnLst>
                          </p:cTn>
                        </p:par>
                        <p:par>
                          <p:cTn id="93" fill="hold">
                            <p:stCondLst>
                              <p:cond delay="12000"/>
                            </p:stCondLst>
                            <p:childTnLst>
                              <p:par>
                                <p:cTn id="94" presetID="53" presetClass="entr" presetSubtype="0" fill="hold" nodeType="afterEffect">
                                  <p:stCondLst>
                                    <p:cond delay="0"/>
                                  </p:stCondLst>
                                  <p:childTnLst>
                                    <p:set>
                                      <p:cBhvr>
                                        <p:cTn id="95" dur="1" fill="hold">
                                          <p:stCondLst>
                                            <p:cond delay="0"/>
                                          </p:stCondLst>
                                        </p:cTn>
                                        <p:tgtEl>
                                          <p:spTgt spid="25"/>
                                        </p:tgtEl>
                                        <p:attrNameLst>
                                          <p:attrName>style.visibility</p:attrName>
                                        </p:attrNameLst>
                                      </p:cBhvr>
                                      <p:to>
                                        <p:strVal val="visible"/>
                                      </p:to>
                                    </p:set>
                                    <p:anim calcmode="lin" valueType="num">
                                      <p:cBhvr>
                                        <p:cTn id="96" dur="500" fill="hold"/>
                                        <p:tgtEl>
                                          <p:spTgt spid="25"/>
                                        </p:tgtEl>
                                        <p:attrNameLst>
                                          <p:attrName>ppt_w</p:attrName>
                                        </p:attrNameLst>
                                      </p:cBhvr>
                                      <p:tavLst>
                                        <p:tav tm="0">
                                          <p:val>
                                            <p:fltVal val="0"/>
                                          </p:val>
                                        </p:tav>
                                        <p:tav tm="100000">
                                          <p:val>
                                            <p:strVal val="#ppt_w"/>
                                          </p:val>
                                        </p:tav>
                                      </p:tavLst>
                                    </p:anim>
                                    <p:anim calcmode="lin" valueType="num">
                                      <p:cBhvr>
                                        <p:cTn id="97" dur="500" fill="hold"/>
                                        <p:tgtEl>
                                          <p:spTgt spid="25"/>
                                        </p:tgtEl>
                                        <p:attrNameLst>
                                          <p:attrName>ppt_h</p:attrName>
                                        </p:attrNameLst>
                                      </p:cBhvr>
                                      <p:tavLst>
                                        <p:tav tm="0">
                                          <p:val>
                                            <p:fltVal val="0"/>
                                          </p:val>
                                        </p:tav>
                                        <p:tav tm="100000">
                                          <p:val>
                                            <p:strVal val="#ppt_h"/>
                                          </p:val>
                                        </p:tav>
                                      </p:tavLst>
                                    </p:anim>
                                    <p:animEffect transition="in" filter="fade">
                                      <p:cBhvr>
                                        <p:cTn id="98" dur="500"/>
                                        <p:tgtEl>
                                          <p:spTgt spid="25"/>
                                        </p:tgtEl>
                                      </p:cBhvr>
                                    </p:animEffect>
                                  </p:childTnLst>
                                </p:cTn>
                              </p:par>
                            </p:childTnLst>
                          </p:cTn>
                        </p:par>
                        <p:par>
                          <p:cTn id="99" fill="hold">
                            <p:stCondLst>
                              <p:cond delay="12500"/>
                            </p:stCondLst>
                            <p:childTnLst>
                              <p:par>
                                <p:cTn id="100" presetID="53" presetClass="entr" presetSubtype="0" fill="hold" nodeType="after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animBg="1"/>
      <p:bldP spid="11" grpId="0" build="allAtOnce"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838200"/>
          </a:xfrm>
        </p:spPr>
        <p:txBody>
          <a:bodyPr>
            <a:normAutofit fontScale="90000"/>
          </a:bodyPr>
          <a:lstStyle/>
          <a:p>
            <a:pPr algn="r">
              <a:lnSpc>
                <a:spcPct val="150000"/>
              </a:lnSpc>
            </a:pPr>
            <a:r>
              <a:rPr lang="fa-IR" sz="2000" dirty="0" smtClean="0">
                <a:solidFill>
                  <a:schemeClr val="tx2">
                    <a:lumMod val="75000"/>
                  </a:schemeClr>
                </a:solidFill>
              </a:rPr>
              <a:t>جدول زیر قیمت پایانی سهام چهار شرکت پذیرفته شده در بورس اوراق بهادار تهران را در تاریخ 1389/4/6 را نشان میدهد </a:t>
            </a:r>
            <a:endParaRPr lang="en-US" sz="2000" dirty="0">
              <a:solidFill>
                <a:schemeClr val="tx2">
                  <a:lumMod val="75000"/>
                </a:schemeClr>
              </a:solidFill>
            </a:endParaRPr>
          </a:p>
        </p:txBody>
      </p:sp>
      <p:graphicFrame>
        <p:nvGraphicFramePr>
          <p:cNvPr id="4" name="Content Placeholder 3"/>
          <p:cNvGraphicFramePr>
            <a:graphicFrameLocks noGrp="1"/>
          </p:cNvGraphicFramePr>
          <p:nvPr>
            <p:ph idx="1"/>
          </p:nvPr>
        </p:nvGraphicFramePr>
        <p:xfrm>
          <a:off x="228600" y="1295400"/>
          <a:ext cx="7772400" cy="2438400"/>
        </p:xfrm>
        <a:graphic>
          <a:graphicData uri="http://schemas.openxmlformats.org/drawingml/2006/table">
            <a:tbl>
              <a:tblPr firstRow="1" bandRow="1">
                <a:tableStyleId>{6E25E649-3F16-4E02-A733-19D2CDBF48F0}</a:tableStyleId>
              </a:tblPr>
              <a:tblGrid>
                <a:gridCol w="1295400"/>
                <a:gridCol w="1219200"/>
                <a:gridCol w="1371600"/>
                <a:gridCol w="1143000"/>
                <a:gridCol w="1219200"/>
                <a:gridCol w="1524000"/>
              </a:tblGrid>
              <a:tr h="926952">
                <a:tc>
                  <a:txBody>
                    <a:bodyPr/>
                    <a:lstStyle/>
                    <a:p>
                      <a:r>
                        <a:rPr lang="fa-IR" dirty="0" smtClean="0"/>
                        <a:t>قیمت پایانی</a:t>
                      </a:r>
                      <a:r>
                        <a:rPr lang="fa-IR" baseline="0" dirty="0" smtClean="0"/>
                        <a:t> </a:t>
                      </a:r>
                      <a:endParaRPr lang="fa-IR" dirty="0" smtClean="0"/>
                    </a:p>
                    <a:p>
                      <a:r>
                        <a:rPr lang="fa-IR" dirty="0" smtClean="0"/>
                        <a:t>روز جاری  </a:t>
                      </a:r>
                      <a:endParaRPr lang="en-US" dirty="0"/>
                    </a:p>
                  </a:txBody>
                  <a:tcPr/>
                </a:tc>
                <a:tc>
                  <a:txBody>
                    <a:bodyPr/>
                    <a:lstStyle/>
                    <a:p>
                      <a:r>
                        <a:rPr lang="fa-IR" dirty="0" smtClean="0"/>
                        <a:t>قیمت پایانی </a:t>
                      </a:r>
                    </a:p>
                    <a:p>
                      <a:r>
                        <a:rPr lang="fa-IR" dirty="0" smtClean="0"/>
                        <a:t>روز قبل    </a:t>
                      </a:r>
                      <a:endParaRPr lang="en-US" dirty="0"/>
                    </a:p>
                  </a:txBody>
                  <a:tcPr/>
                </a:tc>
                <a:tc>
                  <a:txBody>
                    <a:bodyPr/>
                    <a:lstStyle/>
                    <a:p>
                      <a:r>
                        <a:rPr lang="fa-IR" baseline="0" dirty="0" smtClean="0"/>
                        <a:t>میانگین    </a:t>
                      </a:r>
                    </a:p>
                    <a:p>
                      <a:r>
                        <a:rPr lang="fa-IR" baseline="0" dirty="0" smtClean="0"/>
                        <a:t>موزون قیمت </a:t>
                      </a:r>
                    </a:p>
                    <a:p>
                      <a:r>
                        <a:rPr lang="fa-IR" baseline="0" dirty="0" smtClean="0"/>
                        <a:t>روز جاری  </a:t>
                      </a:r>
                      <a:endParaRPr lang="en-US" dirty="0"/>
                    </a:p>
                  </a:txBody>
                  <a:tcPr/>
                </a:tc>
                <a:tc>
                  <a:txBody>
                    <a:bodyPr/>
                    <a:lstStyle/>
                    <a:p>
                      <a:r>
                        <a:rPr lang="fa-IR" dirty="0" smtClean="0"/>
                        <a:t>تعداد سهام </a:t>
                      </a:r>
                    </a:p>
                    <a:p>
                      <a:r>
                        <a:rPr lang="fa-IR" dirty="0" smtClean="0"/>
                        <a:t>معامله شده </a:t>
                      </a:r>
                      <a:endParaRPr lang="en-US" dirty="0"/>
                    </a:p>
                  </a:txBody>
                  <a:tcPr/>
                </a:tc>
                <a:tc>
                  <a:txBody>
                    <a:bodyPr/>
                    <a:lstStyle/>
                    <a:p>
                      <a:r>
                        <a:rPr lang="fa-IR" dirty="0" smtClean="0"/>
                        <a:t>حجم مبنا   </a:t>
                      </a:r>
                    </a:p>
                    <a:p>
                      <a:r>
                        <a:rPr lang="fa-IR" dirty="0" smtClean="0"/>
                        <a:t>تعداد سهم  </a:t>
                      </a:r>
                      <a:r>
                        <a:rPr lang="fa-IR" baseline="0" dirty="0" smtClean="0"/>
                        <a:t> </a:t>
                      </a:r>
                      <a:endParaRPr lang="fa-IR" dirty="0" smtClean="0"/>
                    </a:p>
                  </a:txBody>
                  <a:tcPr/>
                </a:tc>
                <a:tc>
                  <a:txBody>
                    <a:bodyPr/>
                    <a:lstStyle/>
                    <a:p>
                      <a:endParaRPr lang="fa-IR" dirty="0" smtClean="0"/>
                    </a:p>
                    <a:p>
                      <a:r>
                        <a:rPr lang="fa-IR" dirty="0" smtClean="0"/>
                        <a:t>نام</a:t>
                      </a:r>
                      <a:r>
                        <a:rPr lang="fa-IR" baseline="0" dirty="0" smtClean="0"/>
                        <a:t> شرکت  </a:t>
                      </a:r>
                      <a:endParaRPr lang="fa-IR" dirty="0" smtClean="0"/>
                    </a:p>
                  </a:txBody>
                  <a:tcPr/>
                </a:tc>
              </a:tr>
              <a:tr h="377862">
                <a:tc>
                  <a:txBody>
                    <a:bodyPr/>
                    <a:lstStyle/>
                    <a:p>
                      <a:r>
                        <a:rPr lang="fa-IR" sz="1600" dirty="0" smtClean="0"/>
                        <a:t>3/008 ریال </a:t>
                      </a:r>
                      <a:endParaRPr lang="en-US" sz="1600" dirty="0"/>
                    </a:p>
                  </a:txBody>
                  <a:tcPr/>
                </a:tc>
                <a:tc>
                  <a:txBody>
                    <a:bodyPr/>
                    <a:lstStyle/>
                    <a:p>
                      <a:r>
                        <a:rPr lang="fa-IR" sz="1600" dirty="0" smtClean="0"/>
                        <a:t>3010 ریال </a:t>
                      </a:r>
                      <a:endParaRPr lang="en-US" sz="1600" dirty="0"/>
                    </a:p>
                  </a:txBody>
                  <a:tcPr/>
                </a:tc>
                <a:tc>
                  <a:txBody>
                    <a:bodyPr/>
                    <a:lstStyle/>
                    <a:p>
                      <a:r>
                        <a:rPr lang="fa-IR" sz="1600" dirty="0" smtClean="0"/>
                        <a:t>2/954 ریال  </a:t>
                      </a:r>
                      <a:endParaRPr lang="en-US" sz="1600" dirty="0"/>
                    </a:p>
                  </a:txBody>
                  <a:tcPr/>
                </a:tc>
                <a:tc>
                  <a:txBody>
                    <a:bodyPr/>
                    <a:lstStyle/>
                    <a:p>
                      <a:r>
                        <a:rPr lang="fa-IR" sz="1600" dirty="0" smtClean="0"/>
                        <a:t>48/920  </a:t>
                      </a:r>
                      <a:endParaRPr lang="en-US" sz="1600" dirty="0"/>
                    </a:p>
                  </a:txBody>
                  <a:tcPr/>
                </a:tc>
                <a:tc>
                  <a:txBody>
                    <a:bodyPr/>
                    <a:lstStyle/>
                    <a:p>
                      <a:r>
                        <a:rPr lang="fa-IR" sz="1600" dirty="0" smtClean="0"/>
                        <a:t>1/600/000</a:t>
                      </a:r>
                      <a:endParaRPr lang="en-US" sz="1600" dirty="0"/>
                    </a:p>
                  </a:txBody>
                  <a:tcPr/>
                </a:tc>
                <a:tc>
                  <a:txBody>
                    <a:bodyPr/>
                    <a:lstStyle/>
                    <a:p>
                      <a:r>
                        <a:rPr lang="fa-IR" dirty="0" smtClean="0"/>
                        <a:t>بانک اقتصادنوین</a:t>
                      </a:r>
                      <a:r>
                        <a:rPr lang="fa-IR" baseline="0" dirty="0" smtClean="0"/>
                        <a:t> </a:t>
                      </a:r>
                      <a:endParaRPr lang="en-US" dirty="0"/>
                    </a:p>
                  </a:txBody>
                  <a:tcPr/>
                </a:tc>
              </a:tr>
              <a:tr h="377862">
                <a:tc>
                  <a:txBody>
                    <a:bodyPr/>
                    <a:lstStyle/>
                    <a:p>
                      <a:r>
                        <a:rPr lang="fa-IR" sz="1600" dirty="0" smtClean="0"/>
                        <a:t>2/182 ریال </a:t>
                      </a:r>
                      <a:endParaRPr lang="en-US" sz="1600" dirty="0"/>
                    </a:p>
                  </a:txBody>
                  <a:tcPr/>
                </a:tc>
                <a:tc>
                  <a:txBody>
                    <a:bodyPr/>
                    <a:lstStyle/>
                    <a:p>
                      <a:r>
                        <a:rPr lang="fa-IR" sz="1600" dirty="0" smtClean="0"/>
                        <a:t>2/109</a:t>
                      </a:r>
                      <a:r>
                        <a:rPr lang="fa-IR" sz="1600" baseline="0" dirty="0" smtClean="0"/>
                        <a:t> ریال </a:t>
                      </a:r>
                      <a:endParaRPr lang="en-US" sz="1600" dirty="0"/>
                    </a:p>
                  </a:txBody>
                  <a:tcPr/>
                </a:tc>
                <a:tc>
                  <a:txBody>
                    <a:bodyPr/>
                    <a:lstStyle/>
                    <a:p>
                      <a:r>
                        <a:rPr lang="fa-IR" sz="1600" dirty="0" smtClean="0"/>
                        <a:t>2/182 ریال  </a:t>
                      </a:r>
                      <a:endParaRPr lang="en-US" sz="1600" dirty="0"/>
                    </a:p>
                  </a:txBody>
                  <a:tcPr/>
                </a:tc>
                <a:tc>
                  <a:txBody>
                    <a:bodyPr/>
                    <a:lstStyle/>
                    <a:p>
                      <a:r>
                        <a:rPr lang="fa-IR" sz="1600" dirty="0" smtClean="0"/>
                        <a:t>227/117 </a:t>
                      </a:r>
                      <a:endParaRPr lang="en-US" sz="1600" dirty="0"/>
                    </a:p>
                  </a:txBody>
                  <a:tcPr/>
                </a:tc>
                <a:tc>
                  <a:txBody>
                    <a:bodyPr/>
                    <a:lstStyle/>
                    <a:p>
                      <a:r>
                        <a:rPr lang="fa-IR" sz="1600" dirty="0" smtClean="0"/>
                        <a:t>133/623 </a:t>
                      </a:r>
                      <a:endParaRPr lang="en-US" sz="1600" dirty="0"/>
                    </a:p>
                  </a:txBody>
                  <a:tcPr/>
                </a:tc>
                <a:tc>
                  <a:txBody>
                    <a:bodyPr/>
                    <a:lstStyle/>
                    <a:p>
                      <a:r>
                        <a:rPr lang="fa-IR" dirty="0" smtClean="0"/>
                        <a:t>چینی ایران     </a:t>
                      </a:r>
                    </a:p>
                  </a:txBody>
                  <a:tcPr/>
                </a:tc>
              </a:tr>
              <a:tr h="377862">
                <a:tc>
                  <a:txBody>
                    <a:bodyPr/>
                    <a:lstStyle/>
                    <a:p>
                      <a:r>
                        <a:rPr lang="fa-IR" sz="1600" dirty="0" smtClean="0"/>
                        <a:t>2/446 ریال </a:t>
                      </a:r>
                      <a:endParaRPr lang="en-US" sz="1600" dirty="0"/>
                    </a:p>
                  </a:txBody>
                  <a:tcPr/>
                </a:tc>
                <a:tc>
                  <a:txBody>
                    <a:bodyPr/>
                    <a:lstStyle/>
                    <a:p>
                      <a:r>
                        <a:rPr lang="fa-IR" sz="1600" dirty="0" smtClean="0"/>
                        <a:t>2/426 ریال </a:t>
                      </a:r>
                      <a:endParaRPr lang="en-US" sz="1600" dirty="0"/>
                    </a:p>
                  </a:txBody>
                  <a:tcPr/>
                </a:tc>
                <a:tc>
                  <a:txBody>
                    <a:bodyPr/>
                    <a:lstStyle/>
                    <a:p>
                      <a:r>
                        <a:rPr lang="fa-IR" sz="1600" dirty="0" smtClean="0"/>
                        <a:t>2481 ریال  </a:t>
                      </a:r>
                      <a:endParaRPr lang="en-US" sz="1600" dirty="0"/>
                    </a:p>
                  </a:txBody>
                  <a:tcPr/>
                </a:tc>
                <a:tc>
                  <a:txBody>
                    <a:bodyPr/>
                    <a:lstStyle/>
                    <a:p>
                      <a:r>
                        <a:rPr lang="fa-IR" sz="1600" dirty="0" smtClean="0"/>
                        <a:t>240/670 </a:t>
                      </a:r>
                      <a:endParaRPr lang="en-US" sz="1600" dirty="0"/>
                    </a:p>
                  </a:txBody>
                  <a:tcPr/>
                </a:tc>
                <a:tc>
                  <a:txBody>
                    <a:bodyPr/>
                    <a:lstStyle/>
                    <a:p>
                      <a:r>
                        <a:rPr lang="fa-IR" sz="1600" dirty="0" smtClean="0"/>
                        <a:t>656/246  </a:t>
                      </a:r>
                      <a:endParaRPr lang="en-US" sz="1600" dirty="0"/>
                    </a:p>
                  </a:txBody>
                  <a:tcPr/>
                </a:tc>
                <a:tc>
                  <a:txBody>
                    <a:bodyPr/>
                    <a:lstStyle/>
                    <a:p>
                      <a:r>
                        <a:rPr lang="fa-IR" dirty="0" smtClean="0"/>
                        <a:t>سیمان</a:t>
                      </a:r>
                      <a:r>
                        <a:rPr lang="fa-IR" baseline="0" dirty="0" smtClean="0"/>
                        <a:t> تهران    </a:t>
                      </a:r>
                      <a:endParaRPr lang="en-US" dirty="0"/>
                    </a:p>
                  </a:txBody>
                  <a:tcPr/>
                </a:tc>
              </a:tr>
              <a:tr h="377862">
                <a:tc>
                  <a:txBody>
                    <a:bodyPr/>
                    <a:lstStyle/>
                    <a:p>
                      <a:r>
                        <a:rPr lang="fa-IR" sz="1600" dirty="0" smtClean="0"/>
                        <a:t>2/581 ریال </a:t>
                      </a:r>
                      <a:endParaRPr lang="en-US" sz="1600" dirty="0"/>
                    </a:p>
                  </a:txBody>
                  <a:tcPr/>
                </a:tc>
                <a:tc>
                  <a:txBody>
                    <a:bodyPr/>
                    <a:lstStyle/>
                    <a:p>
                      <a:r>
                        <a:rPr lang="fa-IR" sz="1600" dirty="0" smtClean="0"/>
                        <a:t>2/617 ریال </a:t>
                      </a:r>
                      <a:endParaRPr lang="en-US" sz="1600" dirty="0"/>
                    </a:p>
                  </a:txBody>
                  <a:tcPr/>
                </a:tc>
                <a:tc>
                  <a:txBody>
                    <a:bodyPr/>
                    <a:lstStyle/>
                    <a:p>
                      <a:r>
                        <a:rPr lang="fa-IR" sz="1600" dirty="0" smtClean="0"/>
                        <a:t>2/568 ریال  </a:t>
                      </a:r>
                      <a:endParaRPr lang="en-US" sz="1600" dirty="0"/>
                    </a:p>
                  </a:txBody>
                  <a:tcPr/>
                </a:tc>
                <a:tc>
                  <a:txBody>
                    <a:bodyPr/>
                    <a:lstStyle/>
                    <a:p>
                      <a:r>
                        <a:rPr lang="fa-IR" sz="1600" dirty="0" smtClean="0"/>
                        <a:t>962/676 </a:t>
                      </a:r>
                      <a:endParaRPr lang="en-US" sz="1600" dirty="0"/>
                    </a:p>
                  </a:txBody>
                  <a:tcPr/>
                </a:tc>
                <a:tc>
                  <a:txBody>
                    <a:bodyPr/>
                    <a:lstStyle/>
                    <a:p>
                      <a:r>
                        <a:rPr lang="fa-IR" sz="1600" dirty="0" smtClean="0"/>
                        <a:t>1/302/703 </a:t>
                      </a:r>
                      <a:endParaRPr lang="en-US" sz="1600" dirty="0"/>
                    </a:p>
                  </a:txBody>
                  <a:tcPr/>
                </a:tc>
                <a:tc>
                  <a:txBody>
                    <a:bodyPr/>
                    <a:lstStyle/>
                    <a:p>
                      <a:r>
                        <a:rPr lang="fa-IR" dirty="0" smtClean="0"/>
                        <a:t>حفاری شمال     </a:t>
                      </a:r>
                      <a:endParaRPr lang="en-US" dirty="0"/>
                    </a:p>
                  </a:txBody>
                  <a:tcPr/>
                </a:tc>
              </a:tr>
            </a:tbl>
          </a:graphicData>
        </a:graphic>
      </p:graphicFrame>
      <p:graphicFrame>
        <p:nvGraphicFramePr>
          <p:cNvPr id="8" name="Table 7"/>
          <p:cNvGraphicFramePr>
            <a:graphicFrameLocks noGrp="1"/>
          </p:cNvGraphicFramePr>
          <p:nvPr/>
        </p:nvGraphicFramePr>
        <p:xfrm>
          <a:off x="228600" y="4114800"/>
          <a:ext cx="7772400" cy="1752600"/>
        </p:xfrm>
        <a:graphic>
          <a:graphicData uri="http://schemas.openxmlformats.org/drawingml/2006/table">
            <a:tbl>
              <a:tblPr firstRow="1" bandRow="1">
                <a:tableStyleId>{5C22544A-7EE6-4342-B048-85BDC9FD1C3A}</a:tableStyleId>
              </a:tblPr>
              <a:tblGrid>
                <a:gridCol w="6248400"/>
                <a:gridCol w="1524000"/>
              </a:tblGrid>
              <a:tr h="370840">
                <a:tc>
                  <a:txBody>
                    <a:bodyPr/>
                    <a:lstStyle/>
                    <a:p>
                      <a:r>
                        <a:rPr lang="fa-IR" dirty="0" smtClean="0"/>
                        <a:t>3/010</a:t>
                      </a:r>
                      <a:r>
                        <a:rPr lang="en-US" dirty="0" smtClean="0"/>
                        <a:t>+</a:t>
                      </a:r>
                      <a:r>
                        <a:rPr lang="en-US" baseline="0" dirty="0" smtClean="0"/>
                        <a:t> [(</a:t>
                      </a:r>
                      <a:r>
                        <a:rPr lang="fa-IR" baseline="0" dirty="0" smtClean="0"/>
                        <a:t>2/954</a:t>
                      </a:r>
                      <a:r>
                        <a:rPr lang="en-US" baseline="0" dirty="0" smtClean="0"/>
                        <a:t>–</a:t>
                      </a:r>
                      <a:r>
                        <a:rPr lang="fa-IR" baseline="0" dirty="0" smtClean="0"/>
                        <a:t>3/010</a:t>
                      </a:r>
                      <a:r>
                        <a:rPr lang="en-US" baseline="0" dirty="0" smtClean="0"/>
                        <a:t>)×(</a:t>
                      </a:r>
                      <a:r>
                        <a:rPr lang="fa-IR" baseline="0" dirty="0" smtClean="0"/>
                        <a:t>48/920</a:t>
                      </a:r>
                      <a:r>
                        <a:rPr lang="en-US" baseline="0" dirty="0" smtClean="0"/>
                        <a:t>÷</a:t>
                      </a:r>
                      <a:r>
                        <a:rPr lang="fa-IR" baseline="0" dirty="0" smtClean="0"/>
                        <a:t>1/600/000</a:t>
                      </a:r>
                      <a:r>
                        <a:rPr lang="en-US" baseline="0" dirty="0" smtClean="0"/>
                        <a:t>)]=</a:t>
                      </a:r>
                      <a:r>
                        <a:rPr lang="fa-IR" baseline="0" dirty="0" smtClean="0"/>
                        <a:t>3/008</a:t>
                      </a:r>
                      <a:endParaRPr lang="en-US" dirty="0"/>
                    </a:p>
                  </a:txBody>
                  <a:tcPr/>
                </a:tc>
                <a:tc>
                  <a:txBody>
                    <a:bodyPr/>
                    <a:lstStyle/>
                    <a:p>
                      <a:r>
                        <a:rPr lang="fa-IR" dirty="0" smtClean="0"/>
                        <a:t>بانک اقتصادنوین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a-IR" dirty="0" smtClean="0"/>
                        <a:t>چون تعدادسهام معامله شده از حجم مبنا بزرگتر است همان میانگین موزون قیمت روز جاری مبنای اعلام قیمت پایانی روز جاری است.                              </a:t>
                      </a:r>
                      <a:endParaRPr lang="en-US" dirty="0" smtClean="0"/>
                    </a:p>
                  </a:txBody>
                  <a:tcPr/>
                </a:tc>
                <a:tc>
                  <a:txBody>
                    <a:bodyPr/>
                    <a:lstStyle/>
                    <a:p>
                      <a:r>
                        <a:rPr lang="fa-IR" dirty="0" smtClean="0"/>
                        <a:t>چینی ایران    </a:t>
                      </a:r>
                      <a:endParaRPr lang="en-US" dirty="0"/>
                    </a:p>
                  </a:txBody>
                  <a:tcPr/>
                </a:tc>
              </a:tr>
              <a:tr h="370840">
                <a:tc>
                  <a:txBody>
                    <a:bodyPr/>
                    <a:lstStyle/>
                    <a:p>
                      <a:r>
                        <a:rPr lang="fa-IR" sz="1600" dirty="0" smtClean="0"/>
                        <a:t>2/426</a:t>
                      </a:r>
                      <a:r>
                        <a:rPr lang="en-US" sz="1600" dirty="0" smtClean="0"/>
                        <a:t>+[(</a:t>
                      </a:r>
                      <a:r>
                        <a:rPr lang="fa-IR" sz="1600" dirty="0" smtClean="0"/>
                        <a:t>2/481</a:t>
                      </a:r>
                      <a:r>
                        <a:rPr lang="en-US" sz="1600" dirty="0" smtClean="0"/>
                        <a:t>–</a:t>
                      </a:r>
                      <a:r>
                        <a:rPr lang="fa-IR" sz="1600" dirty="0" smtClean="0"/>
                        <a:t>2/426</a:t>
                      </a:r>
                      <a:r>
                        <a:rPr lang="en-US" sz="1600" dirty="0" smtClean="0"/>
                        <a:t>)×(</a:t>
                      </a:r>
                      <a:r>
                        <a:rPr lang="fa-IR" sz="1600" dirty="0" smtClean="0"/>
                        <a:t>240/670</a:t>
                      </a:r>
                      <a:r>
                        <a:rPr lang="en-US" sz="1600" dirty="0" smtClean="0"/>
                        <a:t>÷</a:t>
                      </a:r>
                      <a:r>
                        <a:rPr lang="fa-IR" sz="1600" dirty="0" smtClean="0"/>
                        <a:t>656/246</a:t>
                      </a:r>
                      <a:r>
                        <a:rPr lang="en-US" sz="1600" dirty="0" smtClean="0"/>
                        <a:t>)]=</a:t>
                      </a:r>
                      <a:r>
                        <a:rPr lang="fa-IR" sz="1600" dirty="0" smtClean="0"/>
                        <a:t>2/446</a:t>
                      </a:r>
                      <a:endParaRPr lang="en-US" sz="1600" dirty="0">
                        <a:solidFill>
                          <a:schemeClr val="bg1"/>
                        </a:solidFill>
                      </a:endParaRPr>
                    </a:p>
                  </a:txBody>
                  <a:tcPr/>
                </a:tc>
                <a:tc>
                  <a:txBody>
                    <a:bodyPr/>
                    <a:lstStyle/>
                    <a:p>
                      <a:r>
                        <a:rPr lang="fa-IR" dirty="0" smtClean="0"/>
                        <a:t>سیمان تهران    </a:t>
                      </a:r>
                      <a:endParaRPr lang="en-US" dirty="0">
                        <a:solidFill>
                          <a:schemeClr val="bg1"/>
                        </a:solidFill>
                      </a:endParaRPr>
                    </a:p>
                  </a:txBody>
                  <a:tcPr/>
                </a:tc>
              </a:tr>
              <a:tr h="370840">
                <a:tc>
                  <a:txBody>
                    <a:bodyPr/>
                    <a:lstStyle/>
                    <a:p>
                      <a:r>
                        <a:rPr lang="fa-IR" dirty="0" smtClean="0"/>
                        <a:t>2/617</a:t>
                      </a:r>
                      <a:r>
                        <a:rPr lang="en-US" dirty="0" smtClean="0"/>
                        <a:t>+[(</a:t>
                      </a:r>
                      <a:r>
                        <a:rPr lang="fa-IR" dirty="0" smtClean="0"/>
                        <a:t>2/568</a:t>
                      </a:r>
                      <a:r>
                        <a:rPr lang="en-US" baseline="0" dirty="0" smtClean="0"/>
                        <a:t> –</a:t>
                      </a:r>
                      <a:r>
                        <a:rPr lang="fa-IR" baseline="0" dirty="0" smtClean="0"/>
                        <a:t>2/618</a:t>
                      </a:r>
                      <a:r>
                        <a:rPr lang="en-US" baseline="0" dirty="0" smtClean="0"/>
                        <a:t>)×(</a:t>
                      </a:r>
                      <a:r>
                        <a:rPr lang="fa-IR" baseline="0" dirty="0" smtClean="0"/>
                        <a:t>962/676</a:t>
                      </a:r>
                      <a:r>
                        <a:rPr lang="en-US" baseline="0" dirty="0" smtClean="0"/>
                        <a:t> ÷</a:t>
                      </a:r>
                      <a:r>
                        <a:rPr lang="fa-IR" baseline="0" dirty="0" smtClean="0"/>
                        <a:t>1/302/703</a:t>
                      </a:r>
                      <a:r>
                        <a:rPr lang="en-US" baseline="0" dirty="0" smtClean="0"/>
                        <a:t>)]=</a:t>
                      </a:r>
                      <a:r>
                        <a:rPr lang="fa-IR" baseline="0" dirty="0" smtClean="0"/>
                        <a:t>2/581</a:t>
                      </a:r>
                      <a:endParaRPr lang="en-US" dirty="0"/>
                    </a:p>
                  </a:txBody>
                  <a:tcPr/>
                </a:tc>
                <a:tc>
                  <a:txBody>
                    <a:bodyPr/>
                    <a:lstStyle/>
                    <a:p>
                      <a:r>
                        <a:rPr lang="fa-IR" dirty="0" smtClean="0"/>
                        <a:t>حفاری شمال    </a:t>
                      </a:r>
                      <a:endParaRPr lang="en-US" dirty="0"/>
                    </a:p>
                  </a:txBody>
                  <a:tcPr/>
                </a:tc>
              </a:tr>
            </a:tbl>
          </a:graphicData>
        </a:graphic>
      </p:graphicFrame>
      <p:sp>
        <p:nvSpPr>
          <p:cNvPr id="9" name="Rectangle 8"/>
          <p:cNvSpPr/>
          <p:nvPr/>
        </p:nvSpPr>
        <p:spPr>
          <a:xfrm>
            <a:off x="228600" y="3733800"/>
            <a:ext cx="7772400" cy="3810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محاسبات :                                                                                                 </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0" name="TextBox 9"/>
          <p:cNvSpPr txBox="1"/>
          <p:nvPr/>
        </p:nvSpPr>
        <p:spPr>
          <a:xfrm>
            <a:off x="152400" y="6019800"/>
            <a:ext cx="7924800" cy="677108"/>
          </a:xfrm>
          <a:prstGeom prst="rect">
            <a:avLst/>
          </a:prstGeom>
          <a:noFill/>
        </p:spPr>
        <p:txBody>
          <a:bodyPr wrap="square" rtlCol="0">
            <a:spAutoFit/>
          </a:bodyPr>
          <a:lstStyle/>
          <a:p>
            <a:r>
              <a:rPr lang="fa-IR" sz="2000" b="1" dirty="0" smtClean="0"/>
              <a:t>توضییح: </a:t>
            </a:r>
            <a:r>
              <a:rPr lang="fa-IR" dirty="0" smtClean="0"/>
              <a:t>طبق مقررات شرکت فرابورس ایران، حجم معاملات در محاسبه قیمت پایانی تاثیری معاملات سهام درفرابورس ندارد.در شرکت فرابورس قیمت پایانی درهرحال،همان میانگین موزون قیمت هااست.</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nodeType="after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fade">
                                      <p:cBhvr>
                                        <p:cTn id="31" dur="1000"/>
                                        <p:tgtEl>
                                          <p:spTgt spid="10">
                                            <p:txEl>
                                              <p:pRg st="0" end="0"/>
                                            </p:txEl>
                                          </p:spTgt>
                                        </p:tgtEl>
                                      </p:cBhvr>
                                    </p:animEffect>
                                    <p:anim calcmode="lin" valueType="num">
                                      <p:cBhvr>
                                        <p:cTn id="32"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fa-IR" sz="40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18" charset="-78"/>
                <a:cs typeface="Andalus" pitchFamily="18" charset="-78"/>
              </a:rPr>
              <a:t>استاد </a:t>
            </a:r>
            <a:r>
              <a:rPr lang="fa-IR" sz="40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18" charset="-78"/>
                <a:cs typeface="Andalus" pitchFamily="18" charset="-78"/>
              </a:rPr>
              <a:t>گرامی</a:t>
            </a:r>
            <a:endParaRPr lang="en-US"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Content Placeholder 5"/>
          <p:cNvSpPr>
            <a:spLocks noGrp="1"/>
          </p:cNvSpPr>
          <p:nvPr>
            <p:ph idx="1"/>
          </p:nvPr>
        </p:nvSpPr>
        <p:spPr>
          <a:xfrm>
            <a:off x="838200" y="1600200"/>
            <a:ext cx="7239000" cy="4846320"/>
          </a:xfrm>
        </p:spPr>
        <p:txBody>
          <a:bodyPr/>
          <a:lstStyle/>
          <a:p>
            <a:pPr algn="r" rtl="1">
              <a:buNone/>
            </a:pPr>
            <a:r>
              <a:rPr lang="fa-IR" b="1" dirty="0" smtClean="0"/>
              <a:t>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با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همه بلندي مقامتان و همه كوتاهي مرتبه مان در برابر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شما، قدردان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زحمات هميشگي تان هستيم. </a:t>
            </a:r>
            <a:endPar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r" rtl="1">
              <a:buNone/>
            </a:pP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و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دعا مي كنيم آنچه را كه ما از جبرانش عاجزيم و در ظرف زمان و مكان نمي گنجد، قادر مطلق در هر دو جهان برايتان جبران فرمايد</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r"/>
            <a:endParaRPr lang="en-US" dirty="0"/>
          </a:p>
        </p:txBody>
      </p:sp>
      <p:pic>
        <p:nvPicPr>
          <p:cNvPr id="1027" name="Picture 3" descr="C:\Users\aseman\Desktop\roze-moalem-photokade-2.gif"/>
          <p:cNvPicPr>
            <a:picLocks noChangeAspect="1" noChangeArrowheads="1" noCrop="1"/>
          </p:cNvPicPr>
          <p:nvPr/>
        </p:nvPicPr>
        <p:blipFill>
          <a:blip r:embed="rId2"/>
          <a:srcRect/>
          <a:stretch>
            <a:fillRect/>
          </a:stretch>
        </p:blipFill>
        <p:spPr bwMode="auto">
          <a:xfrm>
            <a:off x="0" y="3352800"/>
            <a:ext cx="4284486" cy="3505200"/>
          </a:xfrm>
          <a:prstGeom prst="rect">
            <a:avLst/>
          </a:prstGeom>
          <a:noFill/>
        </p:spPr>
      </p:pic>
      <p:sp>
        <p:nvSpPr>
          <p:cNvPr id="9" name="TextBox 8"/>
          <p:cNvSpPr txBox="1"/>
          <p:nvPr/>
        </p:nvSpPr>
        <p:spPr>
          <a:xfrm>
            <a:off x="5867400" y="6248400"/>
            <a:ext cx="2438400" cy="369332"/>
          </a:xfrm>
          <a:prstGeom prst="rect">
            <a:avLst/>
          </a:prstGeom>
          <a:noFill/>
        </p:spPr>
        <p:txBody>
          <a:bodyPr wrap="square" rtlCol="0">
            <a:spAutoFit/>
          </a:bodyPr>
          <a:lstStyle/>
          <a:p>
            <a:r>
              <a:rPr lang="fa-IR"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هفته معلم گرامی باد</a:t>
            </a:r>
            <a:endParaRPr lang="en-US"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aseman\Desktop\Folder\پاور اربیتراژ\پشت زمینه\22124015422617112710710202227214164189188166128.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rot="1152451">
            <a:off x="3367206" y="1166205"/>
            <a:ext cx="2827392" cy="954107"/>
          </a:xfrm>
          <a:prstGeom prst="rect">
            <a:avLst/>
          </a:prstGeom>
          <a:noFill/>
        </p:spPr>
        <p:txBody>
          <a:bodyPr wrap="square" rtlCol="0">
            <a:spAutoFit/>
          </a:bodyPr>
          <a:lstStyle/>
          <a:p>
            <a:pPr algn="r"/>
            <a:r>
              <a:rPr lang="fa-IR" sz="2800" b="1" dirty="0" smtClean="0">
                <a:effectLst>
                  <a:outerShdw blurRad="38100" dist="38100" dir="2700000" algn="tl">
                    <a:srgbClr val="000000">
                      <a:alpha val="43137"/>
                    </a:srgbClr>
                  </a:outerShdw>
                </a:effectLst>
              </a:rPr>
              <a:t>با آرزوی موفقیت          روز افزون </a:t>
            </a:r>
            <a:endParaRPr lang="en-US" sz="2800" b="1" dirty="0">
              <a:effectLst>
                <a:outerShdw blurRad="38100" dist="38100" dir="2700000" algn="tl">
                  <a:srgbClr val="000000">
                    <a:alpha val="43137"/>
                  </a:srgbClr>
                </a:outerShdw>
              </a:effectLst>
            </a:endParaRPr>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075" name="Picture 3"/>
          <p:cNvPicPr>
            <a:picLocks noChangeAspect="1" noChangeArrowheads="1"/>
          </p:cNvPicPr>
          <p:nvPr/>
        </p:nvPicPr>
        <p:blipFill>
          <a:blip r:embed="rId2"/>
          <a:srcRect/>
          <a:stretch>
            <a:fillRect/>
          </a:stretch>
        </p:blipFill>
        <p:spPr bwMode="auto">
          <a:xfrm>
            <a:off x="-635" y="0"/>
            <a:ext cx="9144635" cy="6858000"/>
          </a:xfrm>
          <a:prstGeom prst="rect">
            <a:avLst/>
          </a:prstGeom>
          <a:noFill/>
          <a:ln w="9525">
            <a:noFill/>
            <a:miter lim="800000"/>
            <a:headEnd/>
            <a:tailEnd/>
          </a:ln>
          <a:effectLst/>
        </p:spPr>
      </p:pic>
      <p:sp>
        <p:nvSpPr>
          <p:cNvPr id="5" name="TextBox 4"/>
          <p:cNvSpPr txBox="1"/>
          <p:nvPr/>
        </p:nvSpPr>
        <p:spPr>
          <a:xfrm>
            <a:off x="3657600" y="685800"/>
            <a:ext cx="4147131" cy="646331"/>
          </a:xfrm>
          <a:prstGeom prst="rect">
            <a:avLst/>
          </a:prstGeom>
          <a:noFill/>
        </p:spPr>
        <p:txBody>
          <a:bodyPr wrap="square" rtlCol="0">
            <a:spAutoFit/>
          </a:bodyPr>
          <a:lstStyle/>
          <a:p>
            <a:pPr algn="r"/>
            <a:endParaRPr lang="en-US" sz="3600" b="1" dirty="0">
              <a:solidFill>
                <a:schemeClr val="tx2"/>
              </a:solidFill>
              <a:latin typeface="Agency FB" pitchFamily="34" charset="0"/>
              <a:cs typeface="Aparajita" pitchFamily="34" charset="0"/>
            </a:endParaRPr>
          </a:p>
        </p:txBody>
      </p:sp>
      <p:sp>
        <p:nvSpPr>
          <p:cNvPr id="6" name="TextBox 5"/>
          <p:cNvSpPr txBox="1"/>
          <p:nvPr/>
        </p:nvSpPr>
        <p:spPr>
          <a:xfrm>
            <a:off x="2667000" y="1447800"/>
            <a:ext cx="2362200" cy="523220"/>
          </a:xfrm>
          <a:prstGeom prst="rect">
            <a:avLst/>
          </a:prstGeom>
          <a:noFill/>
        </p:spPr>
        <p:txBody>
          <a:bodyPr wrap="square" rtlCol="0">
            <a:spAutoFit/>
          </a:bodyPr>
          <a:lstStyle/>
          <a:p>
            <a:pPr algn="r"/>
            <a:endParaRPr lang="en-US" sz="2800" dirty="0">
              <a:solidFill>
                <a:schemeClr val="tx2"/>
              </a:solidFill>
            </a:endParaRPr>
          </a:p>
        </p:txBody>
      </p:sp>
      <p:sp>
        <p:nvSpPr>
          <p:cNvPr id="7" name="TextBox 6"/>
          <p:cNvSpPr txBox="1"/>
          <p:nvPr/>
        </p:nvSpPr>
        <p:spPr>
          <a:xfrm>
            <a:off x="4800600" y="2438400"/>
            <a:ext cx="3124200" cy="1200329"/>
          </a:xfrm>
          <a:prstGeom prst="rect">
            <a:avLst/>
          </a:prstGeom>
          <a:noFill/>
        </p:spPr>
        <p:txBody>
          <a:bodyPr wrap="square" rtlCol="0">
            <a:spAutoFit/>
          </a:bodyPr>
          <a:lstStyle/>
          <a:p>
            <a:pPr algn="r"/>
            <a:endParaRPr lang="en-US" sz="3600" b="1" dirty="0" smtClean="0">
              <a:solidFill>
                <a:schemeClr val="tx2"/>
              </a:solidFill>
            </a:endParaRPr>
          </a:p>
          <a:p>
            <a:pPr algn="r"/>
            <a:endParaRPr lang="en-US" sz="3600" b="1" dirty="0">
              <a:solidFill>
                <a:schemeClr val="tx2"/>
              </a:solidFill>
            </a:endParaRPr>
          </a:p>
        </p:txBody>
      </p:sp>
      <p:sp>
        <p:nvSpPr>
          <p:cNvPr id="8" name="TextBox 7"/>
          <p:cNvSpPr txBox="1"/>
          <p:nvPr/>
        </p:nvSpPr>
        <p:spPr>
          <a:xfrm>
            <a:off x="1219200" y="3429000"/>
            <a:ext cx="4572000" cy="523220"/>
          </a:xfrm>
          <a:prstGeom prst="rect">
            <a:avLst/>
          </a:prstGeom>
          <a:noFill/>
        </p:spPr>
        <p:txBody>
          <a:bodyPr wrap="square" rtlCol="0">
            <a:spAutoFit/>
          </a:bodyPr>
          <a:lstStyle/>
          <a:p>
            <a:pPr algn="r"/>
            <a:endParaRPr lang="en-US" sz="2800" dirty="0">
              <a:solidFill>
                <a:schemeClr val="tx2"/>
              </a:solidFill>
            </a:endParaRPr>
          </a:p>
        </p:txBody>
      </p:sp>
      <p:sp>
        <p:nvSpPr>
          <p:cNvPr id="10" name="Content Placeholder 9"/>
          <p:cNvSpPr>
            <a:spLocks noGrp="1"/>
          </p:cNvSpPr>
          <p:nvPr>
            <p:ph idx="1"/>
          </p:nvPr>
        </p:nvSpPr>
        <p:spPr>
          <a:xfrm>
            <a:off x="2057400" y="5715000"/>
            <a:ext cx="5638800" cy="740736"/>
          </a:xfrm>
        </p:spPr>
        <p:txBody>
          <a:bodyPr/>
          <a:lstStyle/>
          <a:p>
            <a:endParaRPr lang="en-US" dirty="0"/>
          </a:p>
        </p:txBody>
      </p:sp>
      <p:sp>
        <p:nvSpPr>
          <p:cNvPr id="9" name="Rectangle 8"/>
          <p:cNvSpPr/>
          <p:nvPr/>
        </p:nvSpPr>
        <p:spPr>
          <a:xfrm>
            <a:off x="5105400" y="685800"/>
            <a:ext cx="2364924" cy="769441"/>
          </a:xfrm>
          <a:prstGeom prst="rect">
            <a:avLst/>
          </a:prstGeom>
        </p:spPr>
        <p:txBody>
          <a:bodyPr wrap="square">
            <a:spAutoFit/>
          </a:bodyPr>
          <a:lstStyle/>
          <a:p>
            <a:pPr algn="r"/>
            <a:r>
              <a:rPr lang="fa-IR" sz="4400" b="1" dirty="0" smtClean="0">
                <a:ln w="1905"/>
                <a:solidFill>
                  <a:schemeClr val="accent5">
                    <a:lumMod val="50000"/>
                  </a:schemeClr>
                </a:solidFill>
                <a:effectLst>
                  <a:innerShdw blurRad="69850" dist="43180" dir="5400000">
                    <a:srgbClr val="000000">
                      <a:alpha val="65000"/>
                    </a:srgbClr>
                  </a:innerShdw>
                </a:effectLst>
                <a:latin typeface="Andalus" pitchFamily="18" charset="-78"/>
                <a:cs typeface="Andalus" pitchFamily="18" charset="-78"/>
              </a:rPr>
              <a:t>استاد محترم:</a:t>
            </a:r>
            <a:endParaRPr lang="en-US" sz="4400" b="1" dirty="0">
              <a:ln w="1905"/>
              <a:solidFill>
                <a:schemeClr val="accent5">
                  <a:lumMod val="50000"/>
                </a:schemeClr>
              </a:solidFill>
              <a:effectLst>
                <a:innerShdw blurRad="69850" dist="43180" dir="5400000">
                  <a:srgbClr val="000000">
                    <a:alpha val="65000"/>
                  </a:srgbClr>
                </a:innerShdw>
              </a:effectLst>
              <a:latin typeface="Andalus" pitchFamily="18" charset="-78"/>
              <a:cs typeface="Andalus" pitchFamily="18" charset="-78"/>
            </a:endParaRPr>
          </a:p>
        </p:txBody>
      </p:sp>
      <p:sp>
        <p:nvSpPr>
          <p:cNvPr id="11" name="Rectangle 10"/>
          <p:cNvSpPr/>
          <p:nvPr/>
        </p:nvSpPr>
        <p:spPr>
          <a:xfrm>
            <a:off x="1828800" y="1371600"/>
            <a:ext cx="3331777" cy="707886"/>
          </a:xfrm>
          <a:prstGeom prst="rect">
            <a:avLst/>
          </a:prstGeom>
        </p:spPr>
        <p:txBody>
          <a:bodyPr wrap="square">
            <a:spAutoFit/>
          </a:bodyPr>
          <a:lstStyle/>
          <a:p>
            <a:pPr algn="ctr"/>
            <a:r>
              <a:rPr lang="fa-IR" sz="4000" b="1" dirty="0" smtClean="0">
                <a:ln w="1905"/>
                <a:solidFill>
                  <a:schemeClr val="accent5">
                    <a:lumMod val="50000"/>
                  </a:schemeClr>
                </a:solidFill>
                <a:effectLst>
                  <a:innerShdw blurRad="69850" dist="43180" dir="5400000">
                    <a:srgbClr val="000000">
                      <a:alpha val="65000"/>
                    </a:srgbClr>
                  </a:innerShdw>
                </a:effectLst>
                <a:latin typeface="Arabic Typesetting" pitchFamily="66" charset="-78"/>
                <a:cs typeface="Arabic Typesetting" pitchFamily="66" charset="-78"/>
              </a:rPr>
              <a:t>خانم صحرائیان</a:t>
            </a:r>
            <a:endParaRPr lang="en-US" sz="4000" b="1" dirty="0">
              <a:ln w="1905"/>
              <a:solidFill>
                <a:schemeClr val="accent5">
                  <a:lumMod val="50000"/>
                </a:schemeClr>
              </a:solidFill>
              <a:effectLst>
                <a:innerShdw blurRad="69850" dist="43180" dir="5400000">
                  <a:srgbClr val="000000">
                    <a:alpha val="65000"/>
                  </a:srgbClr>
                </a:innerShdw>
              </a:effectLst>
              <a:latin typeface="Arabic Typesetting" pitchFamily="66" charset="-78"/>
              <a:cs typeface="Arabic Typesetting" pitchFamily="66" charset="-78"/>
            </a:endParaRPr>
          </a:p>
        </p:txBody>
      </p:sp>
      <p:sp>
        <p:nvSpPr>
          <p:cNvPr id="12" name="Rectangle 11"/>
          <p:cNvSpPr/>
          <p:nvPr/>
        </p:nvSpPr>
        <p:spPr>
          <a:xfrm>
            <a:off x="3276600" y="2590800"/>
            <a:ext cx="4330220" cy="707886"/>
          </a:xfrm>
          <a:prstGeom prst="rect">
            <a:avLst/>
          </a:prstGeom>
        </p:spPr>
        <p:txBody>
          <a:bodyPr wrap="square">
            <a:spAutoFit/>
          </a:bodyPr>
          <a:lstStyle/>
          <a:p>
            <a:pPr algn="r"/>
            <a:r>
              <a:rPr lang="fa-IR" sz="4000" b="1" dirty="0" smtClean="0">
                <a:ln w="1905"/>
                <a:solidFill>
                  <a:schemeClr val="accent5">
                    <a:lumMod val="50000"/>
                  </a:schemeClr>
                </a:solidFill>
                <a:effectLst>
                  <a:innerShdw blurRad="69850" dist="43180" dir="5400000">
                    <a:srgbClr val="000000">
                      <a:alpha val="65000"/>
                    </a:srgbClr>
                  </a:innerShdw>
                </a:effectLst>
                <a:latin typeface="Andalus" pitchFamily="18" charset="-78"/>
                <a:cs typeface="Andalus" pitchFamily="18" charset="-78"/>
              </a:rPr>
              <a:t>ارائه دهندگان:</a:t>
            </a:r>
            <a:endParaRPr lang="en-US" sz="4000" b="1" dirty="0">
              <a:ln w="1905"/>
              <a:solidFill>
                <a:schemeClr val="accent5">
                  <a:lumMod val="50000"/>
                </a:schemeClr>
              </a:solidFill>
              <a:effectLst>
                <a:innerShdw blurRad="69850" dist="43180" dir="5400000">
                  <a:srgbClr val="000000">
                    <a:alpha val="65000"/>
                  </a:srgbClr>
                </a:innerShdw>
              </a:effectLst>
              <a:latin typeface="Andalus" pitchFamily="18" charset="-78"/>
              <a:cs typeface="Andalus" pitchFamily="18" charset="-78"/>
            </a:endParaRPr>
          </a:p>
        </p:txBody>
      </p:sp>
      <p:sp>
        <p:nvSpPr>
          <p:cNvPr id="13" name="Rectangle 12"/>
          <p:cNvSpPr/>
          <p:nvPr/>
        </p:nvSpPr>
        <p:spPr>
          <a:xfrm>
            <a:off x="1295400" y="3244334"/>
            <a:ext cx="4060629" cy="707886"/>
          </a:xfrm>
          <a:prstGeom prst="rect">
            <a:avLst/>
          </a:prstGeom>
        </p:spPr>
        <p:txBody>
          <a:bodyPr wrap="square">
            <a:spAutoFit/>
          </a:bodyPr>
          <a:lstStyle/>
          <a:p>
            <a:r>
              <a:rPr lang="fa-IR" sz="4000" b="1" dirty="0" smtClean="0">
                <a:ln w="1905"/>
                <a:solidFill>
                  <a:schemeClr val="accent5">
                    <a:lumMod val="50000"/>
                  </a:schemeClr>
                </a:solidFill>
                <a:effectLst>
                  <a:innerShdw blurRad="69850" dist="43180" dir="5400000">
                    <a:srgbClr val="000000">
                      <a:alpha val="65000"/>
                    </a:srgbClr>
                  </a:innerShdw>
                </a:effectLst>
                <a:latin typeface="Arabic Typesetting" pitchFamily="66" charset="-78"/>
                <a:cs typeface="Arabic Typesetting" pitchFamily="66" charset="-78"/>
              </a:rPr>
              <a:t>الهه ارکیان – مریم محمد یان</a:t>
            </a:r>
            <a:r>
              <a:rPr lang="en-US" sz="4000" b="1" dirty="0" smtClean="0">
                <a:ln w="1905"/>
                <a:solidFill>
                  <a:schemeClr val="accent5">
                    <a:lumMod val="50000"/>
                  </a:schemeClr>
                </a:solidFill>
                <a:effectLst>
                  <a:innerShdw blurRad="69850" dist="43180" dir="5400000">
                    <a:srgbClr val="000000">
                      <a:alpha val="65000"/>
                    </a:srgbClr>
                  </a:innerShdw>
                </a:effectLst>
                <a:latin typeface="Arabic Typesetting" pitchFamily="66" charset="-78"/>
                <a:cs typeface="Arabic Typesetting" pitchFamily="66" charset="-78"/>
              </a:rPr>
              <a:t> </a:t>
            </a:r>
            <a:endParaRPr lang="en-US" sz="4000" b="1" dirty="0">
              <a:ln w="1905"/>
              <a:solidFill>
                <a:schemeClr val="accent5">
                  <a:lumMod val="50000"/>
                </a:schemeClr>
              </a:solidFill>
              <a:effectLst>
                <a:innerShdw blurRad="69850" dist="43180" dir="5400000">
                  <a:srgbClr val="000000">
                    <a:alpha val="65000"/>
                  </a:srgbClr>
                </a:inn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anim calcmode="lin" valueType="num">
                                      <p:cBhvr>
                                        <p:cTn id="14" dur="1000" fill="hold"/>
                                        <p:tgtEl>
                                          <p:spTgt spid="11"/>
                                        </p:tgtEl>
                                        <p:attrNameLst>
                                          <p:attrName>ppt_x</p:attrName>
                                        </p:attrNameLst>
                                      </p:cBhvr>
                                      <p:tavLst>
                                        <p:tav tm="0">
                                          <p:val>
                                            <p:strVal val="#ppt_x"/>
                                          </p:val>
                                        </p:tav>
                                        <p:tav tm="100000">
                                          <p:val>
                                            <p:strVal val="#ppt_x"/>
                                          </p:val>
                                        </p:tav>
                                      </p:tavLst>
                                    </p:anim>
                                    <p:anim calcmode="lin" valueType="num">
                                      <p:cBhvr>
                                        <p:cTn id="15" dur="1000" fill="hold"/>
                                        <p:tgtEl>
                                          <p:spTgt spid="11"/>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1"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000"/>
                                        <p:tgtEl>
                                          <p:spTgt spid="13"/>
                                        </p:tgtEl>
                                      </p:cBhvr>
                                    </p:animEffect>
                                    <p:anim calcmode="lin" valueType="num">
                                      <p:cBhvr>
                                        <p:cTn id="26" dur="1000" fill="hold"/>
                                        <p:tgtEl>
                                          <p:spTgt spid="13"/>
                                        </p:tgtEl>
                                        <p:attrNameLst>
                                          <p:attrName>ppt_x</p:attrName>
                                        </p:attrNameLst>
                                      </p:cBhvr>
                                      <p:tavLst>
                                        <p:tav tm="0">
                                          <p:val>
                                            <p:strVal val="#ppt_x"/>
                                          </p:val>
                                        </p:tav>
                                        <p:tav tm="100000">
                                          <p:val>
                                            <p:strVal val="#ppt_x"/>
                                          </p:val>
                                        </p:tav>
                                      </p:tavLst>
                                    </p:anim>
                                    <p:anim calcmode="lin" valueType="num">
                                      <p:cBhvr>
                                        <p:cTn id="2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5" name="TextBox 4"/>
          <p:cNvSpPr txBox="1"/>
          <p:nvPr/>
        </p:nvSpPr>
        <p:spPr>
          <a:xfrm>
            <a:off x="4724400" y="1295400"/>
            <a:ext cx="2851731" cy="584775"/>
          </a:xfrm>
          <a:prstGeom prst="rect">
            <a:avLst/>
          </a:prstGeom>
          <a:noFill/>
        </p:spPr>
        <p:txBody>
          <a:bodyPr wrap="square" rtlCol="0">
            <a:spAutoFit/>
          </a:bodyPr>
          <a:lstStyle/>
          <a:p>
            <a:pPr algn="r"/>
            <a:r>
              <a:rPr lang="fa-IR" sz="3200" b="1" dirty="0" smtClean="0">
                <a:ln w="1905"/>
                <a:solidFill>
                  <a:schemeClr val="accent5">
                    <a:lumMod val="50000"/>
                  </a:schemeClr>
                </a:solidFill>
                <a:effectLst>
                  <a:innerShdw blurRad="69850" dist="43180" dir="5400000">
                    <a:srgbClr val="000000">
                      <a:alpha val="65000"/>
                    </a:srgbClr>
                  </a:innerShdw>
                </a:effectLst>
              </a:rPr>
              <a:t>موضوع ارائه :</a:t>
            </a:r>
            <a:endParaRPr lang="en-US" sz="3200" b="1" dirty="0">
              <a:ln w="1905"/>
              <a:solidFill>
                <a:schemeClr val="accent5">
                  <a:lumMod val="50000"/>
                </a:schemeClr>
              </a:solidFill>
              <a:effectLst>
                <a:innerShdw blurRad="69850" dist="43180" dir="5400000">
                  <a:srgbClr val="000000">
                    <a:alpha val="65000"/>
                  </a:srgbClr>
                </a:innerShdw>
              </a:effectLst>
            </a:endParaRPr>
          </a:p>
        </p:txBody>
      </p:sp>
      <p:sp>
        <p:nvSpPr>
          <p:cNvPr id="6" name="TextBox 5"/>
          <p:cNvSpPr txBox="1"/>
          <p:nvPr/>
        </p:nvSpPr>
        <p:spPr>
          <a:xfrm>
            <a:off x="838200" y="2514600"/>
            <a:ext cx="5791200" cy="646331"/>
          </a:xfrm>
          <a:prstGeom prst="rect">
            <a:avLst/>
          </a:prstGeom>
          <a:noFill/>
        </p:spPr>
        <p:txBody>
          <a:bodyPr wrap="square" rtlCol="0">
            <a:spAutoFit/>
          </a:bodyPr>
          <a:lstStyle/>
          <a:p>
            <a:pPr algn="r"/>
            <a:r>
              <a:rPr lang="fa-IR" sz="3600" b="1" dirty="0" smtClean="0">
                <a:ln w="1905"/>
                <a:solidFill>
                  <a:schemeClr val="accent5">
                    <a:lumMod val="50000"/>
                  </a:schemeClr>
                </a:solidFill>
                <a:effectLst>
                  <a:innerShdw blurRad="69850" dist="43180" dir="5400000">
                    <a:srgbClr val="000000">
                      <a:alpha val="65000"/>
                    </a:srgbClr>
                  </a:innerShdw>
                </a:effectLst>
              </a:rPr>
              <a:t>حجم مبنا ومحاسبه قیمت پایانی سهام</a:t>
            </a:r>
            <a:r>
              <a:rPr lang="fa-IR" b="1" dirty="0" smtClean="0">
                <a:ln w="1905"/>
                <a:solidFill>
                  <a:schemeClr val="accent5">
                    <a:lumMod val="50000"/>
                  </a:schemeClr>
                </a:solidFill>
                <a:effectLst>
                  <a:innerShdw blurRad="69850" dist="43180" dir="5400000">
                    <a:srgbClr val="000000">
                      <a:alpha val="65000"/>
                    </a:srgbClr>
                  </a:innerShdw>
                </a:effectLst>
              </a:rPr>
              <a:t> </a:t>
            </a:r>
            <a:endParaRPr lang="en-US" b="1" dirty="0">
              <a:ln w="1905"/>
              <a:solidFill>
                <a:schemeClr val="accent5">
                  <a:lumMod val="50000"/>
                </a:schemeClr>
              </a:solidFill>
              <a:effectLst>
                <a:innerShdw blurRad="69850" dist="43180" dir="5400000">
                  <a:srgbClr val="000000">
                    <a:alpha val="65000"/>
                  </a:srgbClr>
                </a:inn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wipe(down)">
                                      <p:cBhvr>
                                        <p:cTn id="13" dur="580">
                                          <p:stCondLst>
                                            <p:cond delay="0"/>
                                          </p:stCondLst>
                                        </p:cTn>
                                        <p:tgtEl>
                                          <p:spTgt spid="6">
                                            <p:txEl>
                                              <p:pRg st="0" end="0"/>
                                            </p:txEl>
                                          </p:spTgt>
                                        </p:tgtEl>
                                      </p:cBhvr>
                                    </p:animEffect>
                                    <p:anim calcmode="lin" valueType="num">
                                      <p:cBhvr>
                                        <p:cTn id="14"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xEl>
                                              <p:pRg st="0" end="0"/>
                                            </p:txEl>
                                          </p:spTgt>
                                        </p:tgtEl>
                                      </p:cBhvr>
                                      <p:to x="100000" y="60000"/>
                                    </p:animScale>
                                    <p:animScale>
                                      <p:cBhvr>
                                        <p:cTn id="20" dur="166" decel="50000">
                                          <p:stCondLst>
                                            <p:cond delay="676"/>
                                          </p:stCondLst>
                                        </p:cTn>
                                        <p:tgtEl>
                                          <p:spTgt spid="6">
                                            <p:txEl>
                                              <p:pRg st="0" end="0"/>
                                            </p:txEl>
                                          </p:spTgt>
                                        </p:tgtEl>
                                      </p:cBhvr>
                                      <p:to x="100000" y="100000"/>
                                    </p:animScale>
                                    <p:animScale>
                                      <p:cBhvr>
                                        <p:cTn id="21" dur="26">
                                          <p:stCondLst>
                                            <p:cond delay="1312"/>
                                          </p:stCondLst>
                                        </p:cTn>
                                        <p:tgtEl>
                                          <p:spTgt spid="6">
                                            <p:txEl>
                                              <p:pRg st="0" end="0"/>
                                            </p:txEl>
                                          </p:spTgt>
                                        </p:tgtEl>
                                      </p:cBhvr>
                                      <p:to x="100000" y="80000"/>
                                    </p:animScale>
                                    <p:animScale>
                                      <p:cBhvr>
                                        <p:cTn id="22" dur="166" decel="50000">
                                          <p:stCondLst>
                                            <p:cond delay="1338"/>
                                          </p:stCondLst>
                                        </p:cTn>
                                        <p:tgtEl>
                                          <p:spTgt spid="6">
                                            <p:txEl>
                                              <p:pRg st="0" end="0"/>
                                            </p:txEl>
                                          </p:spTgt>
                                        </p:tgtEl>
                                      </p:cBhvr>
                                      <p:to x="100000" y="100000"/>
                                    </p:animScale>
                                    <p:animScale>
                                      <p:cBhvr>
                                        <p:cTn id="23" dur="26">
                                          <p:stCondLst>
                                            <p:cond delay="1642"/>
                                          </p:stCondLst>
                                        </p:cTn>
                                        <p:tgtEl>
                                          <p:spTgt spid="6">
                                            <p:txEl>
                                              <p:pRg st="0" end="0"/>
                                            </p:txEl>
                                          </p:spTgt>
                                        </p:tgtEl>
                                      </p:cBhvr>
                                      <p:to x="100000" y="90000"/>
                                    </p:animScale>
                                    <p:animScale>
                                      <p:cBhvr>
                                        <p:cTn id="24" dur="166" decel="50000">
                                          <p:stCondLst>
                                            <p:cond delay="1668"/>
                                          </p:stCondLst>
                                        </p:cTn>
                                        <p:tgtEl>
                                          <p:spTgt spid="6">
                                            <p:txEl>
                                              <p:pRg st="0" end="0"/>
                                            </p:txEl>
                                          </p:spTgt>
                                        </p:tgtEl>
                                      </p:cBhvr>
                                      <p:to x="100000" y="100000"/>
                                    </p:animScale>
                                    <p:animScale>
                                      <p:cBhvr>
                                        <p:cTn id="25" dur="26">
                                          <p:stCondLst>
                                            <p:cond delay="1808"/>
                                          </p:stCondLst>
                                        </p:cTn>
                                        <p:tgtEl>
                                          <p:spTgt spid="6">
                                            <p:txEl>
                                              <p:pRg st="0" end="0"/>
                                            </p:txEl>
                                          </p:spTgt>
                                        </p:tgtEl>
                                      </p:cBhvr>
                                      <p:to x="100000" y="95000"/>
                                    </p:animScale>
                                    <p:animScale>
                                      <p:cBhvr>
                                        <p:cTn id="26" dur="166" decel="50000">
                                          <p:stCondLst>
                                            <p:cond delay="1834"/>
                                          </p:stCondLst>
                                        </p:cTn>
                                        <p:tgtEl>
                                          <p:spTgt spid="6">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239000" cy="1143000"/>
          </a:xfrm>
        </p:spPr>
        <p:txBody>
          <a:bodyPr>
            <a:normAutofit/>
          </a:bodyPr>
          <a:lstStyle/>
          <a:p>
            <a:pPr algn="r"/>
            <a:r>
              <a:rPr lang="fa-IR" sz="2800" dirty="0" smtClean="0">
                <a:solidFill>
                  <a:schemeClr val="tx2">
                    <a:lumMod val="75000"/>
                  </a:schemeClr>
                </a:solidFill>
              </a:rPr>
              <a:t>حجم مبنا  </a:t>
            </a:r>
            <a:endParaRPr lang="en-US" sz="2800" dirty="0">
              <a:solidFill>
                <a:schemeClr val="tx2">
                  <a:lumMod val="75000"/>
                </a:schemeClr>
              </a:solidFill>
            </a:endParaRPr>
          </a:p>
        </p:txBody>
      </p:sp>
      <p:sp>
        <p:nvSpPr>
          <p:cNvPr id="6" name="Content Placeholder 4"/>
          <p:cNvSpPr>
            <a:spLocks noGrp="1"/>
          </p:cNvSpPr>
          <p:nvPr>
            <p:ph idx="1"/>
          </p:nvPr>
        </p:nvSpPr>
        <p:spPr>
          <a:xfrm>
            <a:off x="457200" y="1600200"/>
            <a:ext cx="7239000" cy="4846320"/>
          </a:xfrm>
        </p:spPr>
        <p:txBody>
          <a:bodyPr>
            <a:normAutofit/>
          </a:bodyPr>
          <a:lstStyle/>
          <a:p>
            <a:pPr algn="r">
              <a:lnSpc>
                <a:spcPct val="150000"/>
              </a:lnSpc>
              <a:buNone/>
            </a:pPr>
            <a:r>
              <a:rPr lang="ar-SA" sz="2400" dirty="0" smtClean="0">
                <a:solidFill>
                  <a:schemeClr val="tx2">
                    <a:lumMod val="50000"/>
                  </a:schemeClr>
                </a:solidFill>
              </a:rPr>
              <a:t>حجم مبنا حداقل تعداد برگه سهامی است که باید مورد معامله قرار گیرد تا سهم در پایان روز در قیمتی به ثبت برسد. حجم مبنا برای کنترل </a:t>
            </a:r>
            <a:r>
              <a:rPr lang="fa-IR" sz="2400" dirty="0" smtClean="0">
                <a:solidFill>
                  <a:schemeClr val="tx2">
                    <a:lumMod val="50000"/>
                  </a:schemeClr>
                </a:solidFill>
              </a:rPr>
              <a:t> </a:t>
            </a:r>
            <a:r>
              <a:rPr lang="ar-SA" sz="2400" dirty="0" smtClean="0">
                <a:solidFill>
                  <a:schemeClr val="tx2">
                    <a:lumMod val="50000"/>
                  </a:schemeClr>
                </a:solidFill>
              </a:rPr>
              <a:t>رشد بی رویه قیمت سهام در سال 1382تصویب شد.</a:t>
            </a:r>
            <a:endParaRPr lang="fa-IR" sz="2400" dirty="0" smtClean="0">
              <a:solidFill>
                <a:schemeClr val="tx2">
                  <a:lumMod val="50000"/>
                </a:schemeClr>
              </a:solidFill>
            </a:endParaRPr>
          </a:p>
          <a:p>
            <a:pPr algn="r">
              <a:lnSpc>
                <a:spcPct val="150000"/>
              </a:lnSpc>
              <a:buNone/>
            </a:pPr>
            <a:r>
              <a:rPr lang="fa-IR" sz="2400" dirty="0" smtClean="0">
                <a:solidFill>
                  <a:schemeClr val="tx2">
                    <a:lumMod val="50000"/>
                  </a:schemeClr>
                </a:solidFill>
              </a:rPr>
              <a:t>به عبارت دیگر </a:t>
            </a:r>
          </a:p>
          <a:p>
            <a:pPr algn="r">
              <a:lnSpc>
                <a:spcPct val="150000"/>
              </a:lnSpc>
              <a:buNone/>
            </a:pPr>
            <a:r>
              <a:rPr lang="fa-IR" sz="2400" dirty="0" smtClean="0">
                <a:solidFill>
                  <a:schemeClr val="tx2">
                    <a:lumMod val="50000"/>
                  </a:schemeClr>
                </a:solidFill>
              </a:rPr>
              <a:t>حجم مبنا تعداد اوراق بهادار از یک نوع است که هر روز باید مورد دادوستد قرار گیرد تا کل درصد تغییر آن روز،در تعیین قیمت روز بعد ملاک باشد.</a:t>
            </a:r>
            <a:endParaRPr lang="en-US" sz="2400" dirty="0" smtClean="0">
              <a:solidFill>
                <a:schemeClr val="tx2">
                  <a:lumMod val="50000"/>
                </a:schemeClr>
              </a:solidFill>
            </a:endParaRPr>
          </a:p>
          <a:p>
            <a:pPr algn="r">
              <a:lnSpc>
                <a:spcPct val="150000"/>
              </a:lnSpc>
              <a:buNone/>
            </a:pPr>
            <a:endParaRPr lang="en-US" sz="2400" dirty="0">
              <a:solidFill>
                <a:schemeClr val="accent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1000"/>
                                        <p:tgtEl>
                                          <p:spTgt spid="6">
                                            <p:txEl>
                                              <p:pRg st="1" end="1"/>
                                            </p:txEl>
                                          </p:spTgt>
                                        </p:tgtEl>
                                      </p:cBhvr>
                                    </p:animEffect>
                                    <p:anim calcmode="lin" valueType="num">
                                      <p:cBhvr>
                                        <p:cTn id="2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fade">
                                      <p:cBhvr>
                                        <p:cTn id="25" dur="1000"/>
                                        <p:tgtEl>
                                          <p:spTgt spid="6">
                                            <p:txEl>
                                              <p:pRg st="2" end="2"/>
                                            </p:txEl>
                                          </p:spTgt>
                                        </p:tgtEl>
                                      </p:cBhvr>
                                    </p:animEffect>
                                    <p:anim calcmode="lin" valueType="num">
                                      <p:cBhvr>
                                        <p:cTn id="2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543800" cy="1447800"/>
          </a:xfrm>
        </p:spPr>
        <p:txBody>
          <a:bodyPr>
            <a:normAutofit/>
          </a:bodyPr>
          <a:lstStyle/>
          <a:p>
            <a:r>
              <a:rPr lang="fa-IR" sz="2800" dirty="0" smtClean="0">
                <a:solidFill>
                  <a:schemeClr val="tx2">
                    <a:lumMod val="75000"/>
                  </a:schemeClr>
                </a:solidFill>
              </a:rPr>
              <a:t>حجم مبنا در سازمان بورس اوراق تهران</a:t>
            </a:r>
            <a:endParaRPr lang="en-US" sz="2800" dirty="0">
              <a:solidFill>
                <a:schemeClr val="tx2">
                  <a:lumMod val="75000"/>
                </a:schemeClr>
              </a:solidFill>
            </a:endParaRPr>
          </a:p>
        </p:txBody>
      </p:sp>
      <p:sp>
        <p:nvSpPr>
          <p:cNvPr id="5" name="Content Placeholder 4"/>
          <p:cNvSpPr>
            <a:spLocks noGrp="1"/>
          </p:cNvSpPr>
          <p:nvPr>
            <p:ph idx="1"/>
          </p:nvPr>
        </p:nvSpPr>
        <p:spPr>
          <a:xfrm>
            <a:off x="685800" y="1143000"/>
            <a:ext cx="7239000" cy="4846320"/>
          </a:xfrm>
        </p:spPr>
        <p:txBody>
          <a:bodyPr/>
          <a:lstStyle/>
          <a:p>
            <a:pPr lvl="0" algn="r">
              <a:buNone/>
            </a:pPr>
            <a:r>
              <a:rPr lang="fa-IR" dirty="0" smtClean="0">
                <a:solidFill>
                  <a:schemeClr val="tx2">
                    <a:lumMod val="50000"/>
                  </a:schemeClr>
                </a:solidFill>
              </a:rPr>
              <a:t>در سازمان بورس اوراق تهران حجم مبنا عبارت از ضریبی از تعداد سهام یک شرکت است.این ضریب برای شرکتها با توجه به سهام آنها به صورت زیر قرار داده شده است.</a:t>
            </a:r>
            <a:endParaRPr lang="en-US" dirty="0">
              <a:solidFill>
                <a:schemeClr val="tx2">
                  <a:lumMod val="50000"/>
                </a:schemeClr>
              </a:solidFill>
            </a:endParaRPr>
          </a:p>
        </p:txBody>
      </p:sp>
      <p:sp>
        <p:nvSpPr>
          <p:cNvPr id="6" name="Block Arc 5"/>
          <p:cNvSpPr/>
          <p:nvPr/>
        </p:nvSpPr>
        <p:spPr>
          <a:xfrm>
            <a:off x="-4800600" y="1295400"/>
            <a:ext cx="6023757" cy="6023757"/>
          </a:xfrm>
          <a:prstGeom prst="blockArc">
            <a:avLst>
              <a:gd name="adj1" fmla="val 18793784"/>
              <a:gd name="adj2" fmla="val 2931900"/>
              <a:gd name="adj3" fmla="val 0"/>
            </a:avLst>
          </a:prstGeom>
          <a:solidFill>
            <a:schemeClr val="tx2"/>
          </a:solidFill>
          <a:ln>
            <a:solidFill>
              <a:schemeClr val="accent2">
                <a:lumMod val="75000"/>
              </a:schemeClr>
            </a:solidFill>
          </a:ln>
        </p:spPr>
        <p:style>
          <a:lnRef idx="1">
            <a:schemeClr val="dk1"/>
          </a:lnRef>
          <a:fillRef idx="2">
            <a:schemeClr val="dk1"/>
          </a:fillRef>
          <a:effectRef idx="1">
            <a:schemeClr val="dk1"/>
          </a:effectRef>
          <a:fontRef idx="minor">
            <a:schemeClr val="dk1"/>
          </a:fontRef>
        </p:style>
      </p:sp>
      <p:sp>
        <p:nvSpPr>
          <p:cNvPr id="24" name="TextBox 23"/>
          <p:cNvSpPr txBox="1"/>
          <p:nvPr/>
        </p:nvSpPr>
        <p:spPr>
          <a:xfrm>
            <a:off x="1524000" y="4191000"/>
            <a:ext cx="6858000" cy="523220"/>
          </a:xfrm>
          <a:prstGeom prst="rect">
            <a:avLst/>
          </a:prstGeom>
          <a:noFill/>
        </p:spPr>
        <p:txBody>
          <a:bodyPr wrap="square" rtlCol="0">
            <a:spAutoFit/>
          </a:bodyPr>
          <a:lstStyle/>
          <a:p>
            <a:r>
              <a:rPr lang="fa-IR" sz="2800" dirty="0" smtClean="0">
                <a:solidFill>
                  <a:schemeClr val="bg1"/>
                </a:solidFill>
                <a:cs typeface="B Zar" panose="00000400000000000000" pitchFamily="2" charset="-78"/>
              </a:rPr>
              <a:t>شرکتهایی که کمتراز 10میلیاردتا 3میلیاردسهم</a:t>
            </a:r>
            <a:endParaRPr lang="en-US" sz="2800" dirty="0">
              <a:solidFill>
                <a:schemeClr val="bg1"/>
              </a:solidFill>
            </a:endParaRPr>
          </a:p>
        </p:txBody>
      </p:sp>
      <p:sp>
        <p:nvSpPr>
          <p:cNvPr id="26" name="TextBox 25"/>
          <p:cNvSpPr txBox="1"/>
          <p:nvPr/>
        </p:nvSpPr>
        <p:spPr>
          <a:xfrm>
            <a:off x="2209800" y="4876800"/>
            <a:ext cx="4953000" cy="490904"/>
          </a:xfrm>
          <a:prstGeom prst="rect">
            <a:avLst/>
          </a:prstGeom>
          <a:noFill/>
        </p:spPr>
        <p:txBody>
          <a:bodyPr wrap="square" rtlCol="0">
            <a:spAutoFit/>
          </a:bodyPr>
          <a:lstStyle/>
          <a:p>
            <a:pPr lvl="0" algn="ctr" defTabSz="1244600" rtl="1">
              <a:lnSpc>
                <a:spcPct val="90000"/>
              </a:lnSpc>
              <a:spcBef>
                <a:spcPct val="0"/>
              </a:spcBef>
              <a:spcAft>
                <a:spcPct val="35000"/>
              </a:spcAft>
            </a:pPr>
            <a:r>
              <a:rPr lang="fa-IR" sz="2800" dirty="0" smtClean="0">
                <a:solidFill>
                  <a:schemeClr val="bg1"/>
                </a:solidFill>
                <a:cs typeface="B Zar" panose="00000400000000000000" pitchFamily="2" charset="-78"/>
              </a:rPr>
              <a:t>شرکتهایی که کمتراز 3میلیاردتا 1میلیاردسهم</a:t>
            </a:r>
            <a:r>
              <a:rPr lang="fa-IR" dirty="0" smtClean="0">
                <a:cs typeface="B Zar" panose="00000400000000000000" pitchFamily="2" charset="-78"/>
              </a:rPr>
              <a:t> </a:t>
            </a:r>
            <a:endParaRPr lang="fa-IR" dirty="0">
              <a:cs typeface="B Zar" panose="00000400000000000000" pitchFamily="2" charset="-78"/>
            </a:endParaRPr>
          </a:p>
        </p:txBody>
      </p:sp>
      <p:sp>
        <p:nvSpPr>
          <p:cNvPr id="33" name="TextBox 32"/>
          <p:cNvSpPr txBox="1"/>
          <p:nvPr/>
        </p:nvSpPr>
        <p:spPr>
          <a:xfrm>
            <a:off x="2209800" y="6019800"/>
            <a:ext cx="5105400" cy="490904"/>
          </a:xfrm>
          <a:prstGeom prst="rect">
            <a:avLst/>
          </a:prstGeom>
          <a:noFill/>
        </p:spPr>
        <p:txBody>
          <a:bodyPr wrap="square" rtlCol="0">
            <a:spAutoFit/>
          </a:bodyPr>
          <a:lstStyle/>
          <a:p>
            <a:pPr lvl="0" algn="ctr" defTabSz="1244600" rtl="1">
              <a:lnSpc>
                <a:spcPct val="90000"/>
              </a:lnSpc>
              <a:spcBef>
                <a:spcPct val="0"/>
              </a:spcBef>
              <a:spcAft>
                <a:spcPct val="35000"/>
              </a:spcAft>
            </a:pPr>
            <a:r>
              <a:rPr lang="fa-IR" sz="2800" dirty="0" smtClean="0">
                <a:solidFill>
                  <a:schemeClr val="bg1"/>
                </a:solidFill>
                <a:cs typeface="B Zar" panose="00000400000000000000" pitchFamily="2" charset="-78"/>
              </a:rPr>
              <a:t>شرکتهایی که کمتراز 1میلیاردسهم </a:t>
            </a:r>
            <a:endParaRPr lang="fa-IR" sz="2800" dirty="0">
              <a:solidFill>
                <a:schemeClr val="bg1"/>
              </a:solidFill>
              <a:cs typeface="B Zar" panose="00000400000000000000" pitchFamily="2" charset="-78"/>
            </a:endParaRPr>
          </a:p>
        </p:txBody>
      </p:sp>
      <p:sp>
        <p:nvSpPr>
          <p:cNvPr id="34" name="Rectangle 33"/>
          <p:cNvSpPr/>
          <p:nvPr/>
        </p:nvSpPr>
        <p:spPr>
          <a:xfrm>
            <a:off x="609600" y="2514600"/>
            <a:ext cx="7391400" cy="762000"/>
          </a:xfrm>
          <a:prstGeom prst="rect">
            <a:avLst/>
          </a:prstGeom>
          <a:solidFill>
            <a:schemeClr val="tx2"/>
          </a:solidFill>
        </p:spPr>
        <p:style>
          <a:lnRef idx="0">
            <a:scrgbClr r="0" g="0" b="0"/>
          </a:lnRef>
          <a:fillRef idx="0">
            <a:scrgbClr r="0" g="0" b="0"/>
          </a:fillRef>
          <a:effectRef idx="0">
            <a:scrgbClr r="0" g="0" b="0"/>
          </a:effectRef>
          <a:fontRef idx="minor">
            <a:schemeClr val="lt1"/>
          </a:fontRef>
        </p:style>
        <p:txBody>
          <a:bodyPr spcFirstLastPara="0" vert="horz" wrap="square" lIns="546313" tIns="71120" rIns="71120" bIns="71120" numCol="1" spcCol="1270" anchor="ctr" anchorCtr="0">
            <a:noAutofit/>
          </a:bodyPr>
          <a:lstStyle/>
          <a:p>
            <a:pPr lvl="0" defTabSz="1244600" rtl="1">
              <a:lnSpc>
                <a:spcPct val="90000"/>
              </a:lnSpc>
              <a:spcBef>
                <a:spcPct val="0"/>
              </a:spcBef>
              <a:spcAft>
                <a:spcPct val="35000"/>
              </a:spcAft>
            </a:pPr>
            <a:r>
              <a:rPr lang="fa-IR" sz="2800" kern="1200" dirty="0" smtClean="0">
                <a:cs typeface="B Zar"/>
              </a:rPr>
              <a:t>تعداد سهام شرکت </a:t>
            </a:r>
            <a:r>
              <a:rPr lang="fa-IR" sz="3200" kern="1200" dirty="0" smtClean="0">
                <a:cs typeface="B Zar"/>
              </a:rPr>
              <a:t>&gt;</a:t>
            </a:r>
            <a:r>
              <a:rPr lang="en-US" sz="3200" kern="1200" dirty="0" smtClean="0">
                <a:cs typeface="B Zar"/>
              </a:rPr>
              <a:t>                         </a:t>
            </a:r>
            <a:r>
              <a:rPr lang="en-US" sz="2000" kern="1200" dirty="0" smtClean="0">
                <a:cs typeface="B Zar"/>
              </a:rPr>
              <a:t>10,000,000,000  </a:t>
            </a:r>
            <a:endParaRPr lang="fa-IR" sz="2000" kern="1200" dirty="0">
              <a:cs typeface="B Zar"/>
            </a:endParaRPr>
          </a:p>
        </p:txBody>
      </p:sp>
      <p:grpSp>
        <p:nvGrpSpPr>
          <p:cNvPr id="35" name="Group 34"/>
          <p:cNvGrpSpPr/>
          <p:nvPr/>
        </p:nvGrpSpPr>
        <p:grpSpPr>
          <a:xfrm>
            <a:off x="1066800" y="3581400"/>
            <a:ext cx="6934200" cy="840668"/>
            <a:chOff x="277033" y="3441702"/>
            <a:chExt cx="6019800" cy="688268"/>
          </a:xfrm>
          <a:solidFill>
            <a:schemeClr val="tx2"/>
          </a:solidFill>
        </p:grpSpPr>
        <p:sp>
          <p:nvSpPr>
            <p:cNvPr id="36" name="Rectangle 35"/>
            <p:cNvSpPr/>
            <p:nvPr/>
          </p:nvSpPr>
          <p:spPr>
            <a:xfrm>
              <a:off x="505633" y="3441702"/>
              <a:ext cx="5785051" cy="688268"/>
            </a:xfrm>
            <a:prstGeom prst="rect">
              <a:avLst/>
            </a:prstGeom>
            <a:grpFill/>
          </p:spPr>
          <p:style>
            <a:lnRef idx="2">
              <a:schemeClr val="lt1">
                <a:hueOff val="0"/>
                <a:satOff val="0"/>
                <a:lumOff val="0"/>
                <a:alphaOff val="0"/>
              </a:schemeClr>
            </a:lnRef>
            <a:fillRef idx="1">
              <a:schemeClr val="accent3">
                <a:hueOff val="3077644"/>
                <a:satOff val="4738"/>
                <a:lumOff val="6274"/>
                <a:alphaOff val="0"/>
              </a:schemeClr>
            </a:fillRef>
            <a:effectRef idx="0">
              <a:schemeClr val="accent3">
                <a:hueOff val="3077644"/>
                <a:satOff val="4738"/>
                <a:lumOff val="6274"/>
                <a:alphaOff val="0"/>
              </a:schemeClr>
            </a:effectRef>
            <a:fontRef idx="minor">
              <a:schemeClr val="lt1"/>
            </a:fontRef>
          </p:style>
        </p:sp>
        <p:sp>
          <p:nvSpPr>
            <p:cNvPr id="37" name="Rectangle 36"/>
            <p:cNvSpPr/>
            <p:nvPr/>
          </p:nvSpPr>
          <p:spPr>
            <a:xfrm>
              <a:off x="277033" y="3441702"/>
              <a:ext cx="6019800" cy="6882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46313" tIns="71120" rIns="71120" bIns="71120" numCol="1" spcCol="1270" anchor="ctr" anchorCtr="0">
              <a:noAutofit/>
            </a:bodyPr>
            <a:lstStyle/>
            <a:p>
              <a:pPr lvl="0" algn="ctr" defTabSz="1244600" rtl="1">
                <a:lnSpc>
                  <a:spcPct val="90000"/>
                </a:lnSpc>
                <a:spcBef>
                  <a:spcPct val="0"/>
                </a:spcBef>
                <a:spcAft>
                  <a:spcPct val="35000"/>
                </a:spcAft>
              </a:pPr>
              <a:r>
                <a:rPr lang="fa-IR" sz="2800" dirty="0" smtClean="0">
                  <a:cs typeface="B Zar" panose="00000400000000000000" pitchFamily="2" charset="-78"/>
                </a:rPr>
                <a:t>  </a:t>
              </a:r>
              <a:endParaRPr lang="fa-IR" sz="2800" kern="1200" dirty="0">
                <a:cs typeface="B Zar" panose="00000400000000000000" pitchFamily="2" charset="-78"/>
              </a:endParaRPr>
            </a:p>
          </p:txBody>
        </p:sp>
      </p:grpSp>
      <p:sp>
        <p:nvSpPr>
          <p:cNvPr id="38" name="TextBox 37"/>
          <p:cNvSpPr txBox="1"/>
          <p:nvPr/>
        </p:nvSpPr>
        <p:spPr>
          <a:xfrm>
            <a:off x="1600200" y="3733800"/>
            <a:ext cx="8102600" cy="584775"/>
          </a:xfrm>
          <a:prstGeom prst="rect">
            <a:avLst/>
          </a:prstGeom>
          <a:noFill/>
        </p:spPr>
        <p:txBody>
          <a:bodyPr wrap="square" rtlCol="0">
            <a:spAutoFit/>
          </a:bodyPr>
          <a:lstStyle/>
          <a:p>
            <a:pPr lvl="1" rtl="1"/>
            <a:r>
              <a:rPr lang="en-US" dirty="0" smtClean="0">
                <a:solidFill>
                  <a:schemeClr val="bg1"/>
                </a:solidFill>
                <a:latin typeface="Malgun Gothic" pitchFamily="34" charset="-127"/>
                <a:ea typeface="Malgun Gothic" pitchFamily="34" charset="-127"/>
                <a:cs typeface="B Zar"/>
              </a:rPr>
              <a:t>10,000,000,000               </a:t>
            </a:r>
            <a:r>
              <a:rPr lang="fa-IR" dirty="0" smtClean="0">
                <a:solidFill>
                  <a:schemeClr val="bg1"/>
                </a:solidFill>
                <a:latin typeface="Malgun Gothic" pitchFamily="34" charset="-127"/>
                <a:ea typeface="Malgun Gothic" pitchFamily="34" charset="-127"/>
                <a:cs typeface="B Zar"/>
              </a:rPr>
              <a:t>  </a:t>
            </a:r>
            <a:r>
              <a:rPr lang="fa-IR" sz="2000" dirty="0" smtClean="0">
                <a:solidFill>
                  <a:schemeClr val="bg1"/>
                </a:solidFill>
                <a:latin typeface="Malgun Gothic" pitchFamily="34" charset="-127"/>
                <a:ea typeface="Malgun Gothic" pitchFamily="34" charset="-127"/>
                <a:cs typeface="B Zar"/>
              </a:rPr>
              <a:t>≥  </a:t>
            </a:r>
            <a:r>
              <a:rPr lang="fa-IR" sz="2000" dirty="0" smtClean="0">
                <a:solidFill>
                  <a:schemeClr val="bg1"/>
                </a:solidFill>
                <a:cs typeface="B Zar"/>
              </a:rPr>
              <a:t>تعداد سهام شرکت</a:t>
            </a:r>
            <a:r>
              <a:rPr lang="en-US" sz="2000" dirty="0" smtClean="0">
                <a:solidFill>
                  <a:schemeClr val="bg1"/>
                </a:solidFill>
                <a:cs typeface="B Zar"/>
              </a:rPr>
              <a:t>  </a:t>
            </a:r>
            <a:r>
              <a:rPr lang="fa-IR" sz="3200" dirty="0" smtClean="0">
                <a:solidFill>
                  <a:schemeClr val="bg1"/>
                </a:solidFill>
                <a:cs typeface="B Zar"/>
              </a:rPr>
              <a:t>&gt;</a:t>
            </a:r>
            <a:r>
              <a:rPr lang="fa-IR" dirty="0" smtClean="0">
                <a:solidFill>
                  <a:schemeClr val="bg1"/>
                </a:solidFill>
                <a:cs typeface="B Zar"/>
              </a:rPr>
              <a:t> </a:t>
            </a:r>
            <a:r>
              <a:rPr lang="en-US" dirty="0" smtClean="0">
                <a:solidFill>
                  <a:schemeClr val="bg1"/>
                </a:solidFill>
                <a:cs typeface="B Zar"/>
              </a:rPr>
              <a:t>                  </a:t>
            </a:r>
            <a:r>
              <a:rPr lang="en-US" dirty="0" smtClean="0">
                <a:solidFill>
                  <a:schemeClr val="bg1"/>
                </a:solidFill>
                <a:latin typeface="Malgun Gothic" pitchFamily="34" charset="-127"/>
                <a:ea typeface="Malgun Gothic" pitchFamily="34" charset="-127"/>
                <a:cs typeface="B Zar"/>
              </a:rPr>
              <a:t>3,000,000,000</a:t>
            </a:r>
            <a:r>
              <a:rPr lang="fa-IR" sz="2000" dirty="0" smtClean="0">
                <a:solidFill>
                  <a:schemeClr val="bg1"/>
                </a:solidFill>
                <a:latin typeface="Malgun Gothic" pitchFamily="34" charset="-127"/>
                <a:ea typeface="Malgun Gothic" pitchFamily="34" charset="-127"/>
                <a:cs typeface="B Zar"/>
              </a:rPr>
              <a:t> </a:t>
            </a:r>
            <a:endParaRPr lang="en-US" sz="2000" dirty="0">
              <a:solidFill>
                <a:schemeClr val="bg1"/>
              </a:solidFill>
              <a:cs typeface="B Zar"/>
            </a:endParaRPr>
          </a:p>
        </p:txBody>
      </p:sp>
      <p:sp>
        <p:nvSpPr>
          <p:cNvPr id="39" name="Rectangle 38"/>
          <p:cNvSpPr/>
          <p:nvPr/>
        </p:nvSpPr>
        <p:spPr>
          <a:xfrm>
            <a:off x="914400" y="5791200"/>
            <a:ext cx="7086600" cy="762000"/>
          </a:xfrm>
          <a:prstGeom prst="rect">
            <a:avLst/>
          </a:prstGeom>
          <a:solidFill>
            <a:schemeClr val="tx2"/>
          </a:solidFill>
        </p:spPr>
        <p:style>
          <a:lnRef idx="0">
            <a:scrgbClr r="0" g="0" b="0"/>
          </a:lnRef>
          <a:fillRef idx="0">
            <a:scrgbClr r="0" g="0" b="0"/>
          </a:fillRef>
          <a:effectRef idx="0">
            <a:scrgbClr r="0" g="0" b="0"/>
          </a:effectRef>
          <a:fontRef idx="minor">
            <a:schemeClr val="lt1"/>
          </a:fontRef>
        </p:style>
        <p:txBody>
          <a:bodyPr spcFirstLastPara="0" vert="horz" wrap="square" lIns="546313" tIns="71120" rIns="71120" bIns="71120" numCol="1" spcCol="1270" anchor="ctr" anchorCtr="0">
            <a:noAutofit/>
          </a:bodyPr>
          <a:lstStyle/>
          <a:p>
            <a:pPr lvl="0" defTabSz="1244600" rtl="1">
              <a:lnSpc>
                <a:spcPct val="90000"/>
              </a:lnSpc>
              <a:spcBef>
                <a:spcPct val="0"/>
              </a:spcBef>
              <a:spcAft>
                <a:spcPct val="35000"/>
              </a:spcAft>
            </a:pPr>
            <a:r>
              <a:rPr lang="fa-IR" sz="2800" dirty="0" smtClean="0">
                <a:latin typeface="AngsanaUPC" pitchFamily="18" charset="-34"/>
                <a:cs typeface="B Zar" panose="00000400000000000000" pitchFamily="2" charset="-78"/>
              </a:rPr>
              <a:t>تعداد </a:t>
            </a:r>
            <a:r>
              <a:rPr lang="fa-IR" sz="2800" dirty="0">
                <a:latin typeface="AngsanaUPC" pitchFamily="18" charset="-34"/>
                <a:cs typeface="B Zar" panose="00000400000000000000" pitchFamily="2" charset="-78"/>
              </a:rPr>
              <a:t>سهام شرکت </a:t>
            </a:r>
            <a:r>
              <a:rPr lang="fa-IR" sz="2800" dirty="0" smtClean="0">
                <a:latin typeface="AngsanaUPC" pitchFamily="18" charset="-34"/>
                <a:cs typeface="B Zar" panose="00000400000000000000" pitchFamily="2" charset="-78"/>
              </a:rPr>
              <a:t>&lt;</a:t>
            </a:r>
            <a:r>
              <a:rPr lang="en-US" sz="2800" dirty="0" smtClean="0">
                <a:latin typeface="AngsanaUPC" pitchFamily="18" charset="-34"/>
                <a:cs typeface="B Zar" panose="00000400000000000000" pitchFamily="2" charset="-78"/>
              </a:rPr>
              <a:t> </a:t>
            </a:r>
            <a:r>
              <a:rPr lang="fa-IR" sz="2800" dirty="0" smtClean="0">
                <a:latin typeface="AngsanaUPC" pitchFamily="18" charset="-34"/>
                <a:cs typeface="B Zar" panose="00000400000000000000" pitchFamily="2" charset="-78"/>
              </a:rPr>
              <a:t> </a:t>
            </a:r>
            <a:r>
              <a:rPr lang="en-US" sz="2800" dirty="0" smtClean="0">
                <a:latin typeface="AngsanaUPC" pitchFamily="18" charset="-34"/>
                <a:cs typeface="B Zar" panose="00000400000000000000" pitchFamily="2" charset="-78"/>
              </a:rPr>
              <a:t>                                               </a:t>
            </a:r>
            <a:r>
              <a:rPr lang="en-US" sz="2800" dirty="0" smtClean="0">
                <a:latin typeface="AngsanaUPC" pitchFamily="18" charset="-34"/>
                <a:cs typeface="AngsanaUPC" pitchFamily="18" charset="-34"/>
              </a:rPr>
              <a:t>1,000,000,000</a:t>
            </a:r>
            <a:endParaRPr lang="fa-IR" sz="2800" dirty="0">
              <a:latin typeface="AngsanaUPC" pitchFamily="18" charset="-34"/>
              <a:cs typeface="B Zar"/>
            </a:endParaRPr>
          </a:p>
        </p:txBody>
      </p:sp>
      <p:sp>
        <p:nvSpPr>
          <p:cNvPr id="41" name="Rectangle 40"/>
          <p:cNvSpPr/>
          <p:nvPr/>
        </p:nvSpPr>
        <p:spPr>
          <a:xfrm>
            <a:off x="1219200" y="4724400"/>
            <a:ext cx="6781800" cy="762000"/>
          </a:xfrm>
          <a:prstGeom prst="rect">
            <a:avLst/>
          </a:prstGeom>
          <a:solidFill>
            <a:schemeClr val="tx2"/>
          </a:solidFill>
        </p:spPr>
        <p:style>
          <a:lnRef idx="0">
            <a:scrgbClr r="0" g="0" b="0"/>
          </a:lnRef>
          <a:fillRef idx="0">
            <a:scrgbClr r="0" g="0" b="0"/>
          </a:fillRef>
          <a:effectRef idx="0">
            <a:scrgbClr r="0" g="0" b="0"/>
          </a:effectRef>
          <a:fontRef idx="minor">
            <a:schemeClr val="lt1"/>
          </a:fontRef>
        </p:style>
        <p:txBody>
          <a:bodyPr spcFirstLastPara="0" vert="horz" wrap="square" lIns="546313" tIns="71120" rIns="71120" bIns="71120" numCol="1" spcCol="1270" anchor="ctr" anchorCtr="0">
            <a:noAutofit/>
          </a:bodyPr>
          <a:lstStyle/>
          <a:p>
            <a:pPr lvl="0" algn="ctr" defTabSz="1244600" rtl="1">
              <a:lnSpc>
                <a:spcPct val="90000"/>
              </a:lnSpc>
              <a:spcBef>
                <a:spcPct val="0"/>
              </a:spcBef>
              <a:spcAft>
                <a:spcPct val="35000"/>
              </a:spcAft>
            </a:pPr>
            <a:endParaRPr lang="fa-IR" sz="2800" kern="1200" dirty="0">
              <a:cs typeface="B Zar" panose="00000400000000000000" pitchFamily="2" charset="-78"/>
            </a:endParaRPr>
          </a:p>
        </p:txBody>
      </p:sp>
      <p:sp>
        <p:nvSpPr>
          <p:cNvPr id="42" name="TextBox 41"/>
          <p:cNvSpPr txBox="1"/>
          <p:nvPr/>
        </p:nvSpPr>
        <p:spPr>
          <a:xfrm>
            <a:off x="2057400" y="4800600"/>
            <a:ext cx="7391400" cy="584775"/>
          </a:xfrm>
          <a:prstGeom prst="rect">
            <a:avLst/>
          </a:prstGeom>
          <a:noFill/>
        </p:spPr>
        <p:txBody>
          <a:bodyPr wrap="square" rtlCol="0">
            <a:spAutoFit/>
          </a:bodyPr>
          <a:lstStyle/>
          <a:p>
            <a:pPr rtl="1"/>
            <a:r>
              <a:rPr lang="en-US" dirty="0" smtClean="0">
                <a:solidFill>
                  <a:schemeClr val="bg1"/>
                </a:solidFill>
                <a:latin typeface="Malgun Gothic" pitchFamily="34" charset="-127"/>
                <a:ea typeface="Malgun Gothic" pitchFamily="34" charset="-127"/>
                <a:cs typeface="B Zar"/>
              </a:rPr>
              <a:t>3,000,000,000               </a:t>
            </a:r>
            <a:r>
              <a:rPr lang="fa-IR" dirty="0" smtClean="0">
                <a:solidFill>
                  <a:schemeClr val="bg1"/>
                </a:solidFill>
                <a:latin typeface="Malgun Gothic" pitchFamily="34" charset="-127"/>
                <a:ea typeface="Malgun Gothic" pitchFamily="34" charset="-127"/>
                <a:cs typeface="B Zar"/>
              </a:rPr>
              <a:t>≥  </a:t>
            </a:r>
            <a:r>
              <a:rPr lang="fa-IR" dirty="0">
                <a:solidFill>
                  <a:schemeClr val="bg1"/>
                </a:solidFill>
                <a:cs typeface="B Zar" panose="00000400000000000000" pitchFamily="2" charset="-78"/>
              </a:rPr>
              <a:t>تعداد سهام </a:t>
            </a:r>
            <a:r>
              <a:rPr lang="fa-IR" dirty="0" smtClean="0">
                <a:solidFill>
                  <a:schemeClr val="bg1"/>
                </a:solidFill>
                <a:cs typeface="B Zar" panose="00000400000000000000" pitchFamily="2" charset="-78"/>
              </a:rPr>
              <a:t>شرکت</a:t>
            </a:r>
            <a:r>
              <a:rPr lang="en-US" dirty="0" smtClean="0">
                <a:solidFill>
                  <a:schemeClr val="bg1"/>
                </a:solidFill>
                <a:cs typeface="B Zar" panose="00000400000000000000" pitchFamily="2" charset="-78"/>
              </a:rPr>
              <a:t>  </a:t>
            </a:r>
            <a:r>
              <a:rPr lang="fa-IR" sz="3200" b="1" dirty="0" smtClean="0">
                <a:solidFill>
                  <a:schemeClr val="bg1"/>
                </a:solidFill>
                <a:cs typeface="B Zar" panose="00000400000000000000" pitchFamily="2" charset="-78"/>
              </a:rPr>
              <a:t>&gt;</a:t>
            </a:r>
            <a:r>
              <a:rPr lang="fa-IR" dirty="0" smtClean="0">
                <a:solidFill>
                  <a:schemeClr val="bg1"/>
                </a:solidFill>
                <a:cs typeface="B Zar" panose="00000400000000000000" pitchFamily="2" charset="-78"/>
              </a:rPr>
              <a:t> </a:t>
            </a:r>
            <a:r>
              <a:rPr lang="en-US" dirty="0" smtClean="0">
                <a:solidFill>
                  <a:schemeClr val="bg1"/>
                </a:solidFill>
                <a:latin typeface="Malgun Gothic" pitchFamily="34" charset="-127"/>
                <a:ea typeface="Malgun Gothic" pitchFamily="34" charset="-127"/>
                <a:cs typeface="B Zar"/>
              </a:rPr>
              <a:t>000,000,000</a:t>
            </a:r>
            <a:r>
              <a:rPr lang="fa-IR" dirty="0" smtClean="0">
                <a:solidFill>
                  <a:schemeClr val="bg1"/>
                </a:solidFill>
                <a:latin typeface="Malgun Gothic" pitchFamily="34" charset="-127"/>
                <a:ea typeface="Malgun Gothic" pitchFamily="34" charset="-127"/>
                <a:cs typeface="B Zar"/>
              </a:rPr>
              <a:t> </a:t>
            </a:r>
            <a:r>
              <a:rPr lang="en-US" dirty="0" smtClean="0">
                <a:solidFill>
                  <a:schemeClr val="bg1"/>
                </a:solidFill>
                <a:latin typeface="Malgun Gothic" pitchFamily="34" charset="-127"/>
                <a:ea typeface="Malgun Gothic" pitchFamily="34" charset="-127"/>
                <a:cs typeface="B Zar"/>
              </a:rPr>
              <a:t>             1</a:t>
            </a:r>
            <a:endParaRPr lang="en-US" dirty="0">
              <a:solidFill>
                <a:schemeClr val="bg1"/>
              </a:solidFill>
            </a:endParaRPr>
          </a:p>
        </p:txBody>
      </p:sp>
      <p:sp>
        <p:nvSpPr>
          <p:cNvPr id="43" name="Oval 42"/>
          <p:cNvSpPr/>
          <p:nvPr/>
        </p:nvSpPr>
        <p:spPr>
          <a:xfrm>
            <a:off x="381000" y="2438400"/>
            <a:ext cx="860336" cy="860336"/>
          </a:xfrm>
          <a:prstGeom prst="ellipse">
            <a:avLst/>
          </a:prstGeom>
          <a:ln/>
        </p:spPr>
        <p:style>
          <a:lnRef idx="1">
            <a:schemeClr val="accent1"/>
          </a:lnRef>
          <a:fillRef idx="2">
            <a:schemeClr val="accent1"/>
          </a:fillRef>
          <a:effectRef idx="1">
            <a:schemeClr val="accent1"/>
          </a:effectRef>
          <a:fontRef idx="minor">
            <a:schemeClr val="dk1"/>
          </a:fontRef>
        </p:style>
      </p:sp>
      <p:sp>
        <p:nvSpPr>
          <p:cNvPr id="44" name="TextBox 43"/>
          <p:cNvSpPr txBox="1"/>
          <p:nvPr/>
        </p:nvSpPr>
        <p:spPr>
          <a:xfrm>
            <a:off x="381000" y="2743200"/>
            <a:ext cx="914400" cy="369332"/>
          </a:xfrm>
          <a:prstGeom prst="rect">
            <a:avLst/>
          </a:prstGeom>
          <a:noFill/>
        </p:spPr>
        <p:txBody>
          <a:bodyPr wrap="square" rtlCol="0">
            <a:spAutoFit/>
          </a:bodyPr>
          <a:lstStyle/>
          <a:p>
            <a:r>
              <a:rPr lang="fa-IR" dirty="0" smtClean="0"/>
              <a:t>0/0003</a:t>
            </a:r>
            <a:endParaRPr lang="en-US" dirty="0"/>
          </a:p>
        </p:txBody>
      </p:sp>
      <p:sp>
        <p:nvSpPr>
          <p:cNvPr id="46" name="Left Arrow 45"/>
          <p:cNvSpPr/>
          <p:nvPr/>
        </p:nvSpPr>
        <p:spPr>
          <a:xfrm>
            <a:off x="1600200" y="2590800"/>
            <a:ext cx="990600" cy="533400"/>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a:t>
            </a:r>
            <a:endParaRPr lang="en-US" dirty="0">
              <a:solidFill>
                <a:sysClr val="windowText" lastClr="000000"/>
              </a:solidFill>
            </a:endParaRPr>
          </a:p>
        </p:txBody>
      </p:sp>
      <p:sp>
        <p:nvSpPr>
          <p:cNvPr id="47" name="Oval 46"/>
          <p:cNvSpPr/>
          <p:nvPr/>
        </p:nvSpPr>
        <p:spPr>
          <a:xfrm>
            <a:off x="685800" y="3581400"/>
            <a:ext cx="860336" cy="860336"/>
          </a:xfrm>
          <a:prstGeom prst="ellipse">
            <a:avLst/>
          </a:prstGeom>
          <a:ln/>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48" name="TextBox 47"/>
          <p:cNvSpPr txBox="1"/>
          <p:nvPr/>
        </p:nvSpPr>
        <p:spPr>
          <a:xfrm>
            <a:off x="685800" y="3810000"/>
            <a:ext cx="914400" cy="369332"/>
          </a:xfrm>
          <a:prstGeom prst="rect">
            <a:avLst/>
          </a:prstGeom>
          <a:noFill/>
        </p:spPr>
        <p:txBody>
          <a:bodyPr wrap="square" rtlCol="0">
            <a:spAutoFit/>
          </a:bodyPr>
          <a:lstStyle/>
          <a:p>
            <a:r>
              <a:rPr lang="fa-IR" dirty="0" smtClean="0"/>
              <a:t>0/0004</a:t>
            </a:r>
            <a:endParaRPr lang="en-US" dirty="0"/>
          </a:p>
        </p:txBody>
      </p:sp>
      <p:sp>
        <p:nvSpPr>
          <p:cNvPr id="49" name="Left Arrow 48"/>
          <p:cNvSpPr/>
          <p:nvPr/>
        </p:nvSpPr>
        <p:spPr>
          <a:xfrm>
            <a:off x="1600200" y="3733800"/>
            <a:ext cx="990600" cy="533400"/>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a:t>
            </a:r>
            <a:endParaRPr lang="en-US" dirty="0">
              <a:solidFill>
                <a:sysClr val="windowText" lastClr="000000"/>
              </a:solidFill>
            </a:endParaRPr>
          </a:p>
        </p:txBody>
      </p:sp>
      <p:sp>
        <p:nvSpPr>
          <p:cNvPr id="50" name="Oval 49"/>
          <p:cNvSpPr/>
          <p:nvPr/>
        </p:nvSpPr>
        <p:spPr>
          <a:xfrm>
            <a:off x="685800" y="4648200"/>
            <a:ext cx="860336" cy="860336"/>
          </a:xfrm>
          <a:prstGeom prst="ellipse">
            <a:avLst/>
          </a:prstGeom>
          <a:ln/>
        </p:spPr>
        <p:style>
          <a:lnRef idx="1">
            <a:schemeClr val="accent1"/>
          </a:lnRef>
          <a:fillRef idx="2">
            <a:schemeClr val="accent1"/>
          </a:fillRef>
          <a:effectRef idx="1">
            <a:schemeClr val="accent1"/>
          </a:effectRef>
          <a:fontRef idx="minor">
            <a:schemeClr val="dk1"/>
          </a:fontRef>
        </p:style>
      </p:sp>
      <p:sp>
        <p:nvSpPr>
          <p:cNvPr id="51" name="TextBox 50"/>
          <p:cNvSpPr txBox="1"/>
          <p:nvPr/>
        </p:nvSpPr>
        <p:spPr>
          <a:xfrm>
            <a:off x="685800" y="4876800"/>
            <a:ext cx="914400" cy="369332"/>
          </a:xfrm>
          <a:prstGeom prst="rect">
            <a:avLst/>
          </a:prstGeom>
          <a:noFill/>
        </p:spPr>
        <p:txBody>
          <a:bodyPr wrap="square" rtlCol="0">
            <a:spAutoFit/>
          </a:bodyPr>
          <a:lstStyle/>
          <a:p>
            <a:r>
              <a:rPr lang="fa-IR" dirty="0" smtClean="0"/>
              <a:t>0/0005</a:t>
            </a:r>
            <a:endParaRPr lang="en-US" dirty="0"/>
          </a:p>
        </p:txBody>
      </p:sp>
      <p:sp>
        <p:nvSpPr>
          <p:cNvPr id="52" name="Left Arrow 51"/>
          <p:cNvSpPr/>
          <p:nvPr/>
        </p:nvSpPr>
        <p:spPr>
          <a:xfrm>
            <a:off x="1676400" y="4800600"/>
            <a:ext cx="990600" cy="533400"/>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a:t>
            </a:r>
            <a:endParaRPr lang="en-US" dirty="0">
              <a:solidFill>
                <a:sysClr val="windowText" lastClr="000000"/>
              </a:solidFill>
            </a:endParaRPr>
          </a:p>
        </p:txBody>
      </p:sp>
      <p:sp>
        <p:nvSpPr>
          <p:cNvPr id="53" name="Oval 52"/>
          <p:cNvSpPr/>
          <p:nvPr/>
        </p:nvSpPr>
        <p:spPr>
          <a:xfrm>
            <a:off x="304800" y="5715000"/>
            <a:ext cx="860336" cy="860336"/>
          </a:xfrm>
          <a:prstGeom prst="ellipse">
            <a:avLst/>
          </a:prstGeom>
          <a:ln/>
        </p:spPr>
        <p:style>
          <a:lnRef idx="1">
            <a:schemeClr val="accent1"/>
          </a:lnRef>
          <a:fillRef idx="2">
            <a:schemeClr val="accent1"/>
          </a:fillRef>
          <a:effectRef idx="1">
            <a:schemeClr val="accent1"/>
          </a:effectRef>
          <a:fontRef idx="minor">
            <a:schemeClr val="dk1"/>
          </a:fontRef>
        </p:style>
      </p:sp>
      <p:sp>
        <p:nvSpPr>
          <p:cNvPr id="54" name="TextBox 53"/>
          <p:cNvSpPr txBox="1"/>
          <p:nvPr/>
        </p:nvSpPr>
        <p:spPr>
          <a:xfrm>
            <a:off x="304800" y="5943600"/>
            <a:ext cx="990600" cy="369332"/>
          </a:xfrm>
          <a:prstGeom prst="rect">
            <a:avLst/>
          </a:prstGeom>
          <a:noFill/>
        </p:spPr>
        <p:txBody>
          <a:bodyPr wrap="square" rtlCol="0">
            <a:spAutoFit/>
          </a:bodyPr>
          <a:lstStyle/>
          <a:p>
            <a:r>
              <a:rPr lang="fa-IR" dirty="0" smtClean="0"/>
              <a:t>0/0008</a:t>
            </a:r>
            <a:endParaRPr lang="en-US" dirty="0"/>
          </a:p>
        </p:txBody>
      </p:sp>
      <p:sp>
        <p:nvSpPr>
          <p:cNvPr id="55" name="Left Arrow 54"/>
          <p:cNvSpPr/>
          <p:nvPr/>
        </p:nvSpPr>
        <p:spPr>
          <a:xfrm>
            <a:off x="1600200" y="5867400"/>
            <a:ext cx="990600" cy="533400"/>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a:t>
            </a:r>
            <a:endParaRPr lang="en-US"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24">
                                            <p:txEl>
                                              <p:pRg st="0" end="0"/>
                                            </p:txEl>
                                          </p:spTgt>
                                        </p:tgtEl>
                                        <p:attrNameLst>
                                          <p:attrName>style.visibility</p:attrName>
                                        </p:attrNameLst>
                                      </p:cBhvr>
                                      <p:to>
                                        <p:strVal val="visible"/>
                                      </p:to>
                                    </p:set>
                                    <p:animEffect transition="in" filter="fade">
                                      <p:cBhvr>
                                        <p:cTn id="19" dur="1000"/>
                                        <p:tgtEl>
                                          <p:spTgt spid="24">
                                            <p:txEl>
                                              <p:pRg st="0" end="0"/>
                                            </p:txEl>
                                          </p:spTgt>
                                        </p:tgtEl>
                                      </p:cBhvr>
                                    </p:animEffect>
                                    <p:anim calcmode="lin" valueType="num">
                                      <p:cBhvr>
                                        <p:cTn id="2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26">
                                            <p:txEl>
                                              <p:pRg st="0" end="0"/>
                                            </p:txEl>
                                          </p:spTgt>
                                        </p:tgtEl>
                                        <p:attrNameLst>
                                          <p:attrName>style.visibility</p:attrName>
                                        </p:attrNameLst>
                                      </p:cBhvr>
                                      <p:to>
                                        <p:strVal val="visible"/>
                                      </p:to>
                                    </p:set>
                                    <p:animEffect transition="in" filter="fade">
                                      <p:cBhvr>
                                        <p:cTn id="25" dur="1000"/>
                                        <p:tgtEl>
                                          <p:spTgt spid="26">
                                            <p:txEl>
                                              <p:pRg st="0" end="0"/>
                                            </p:txEl>
                                          </p:spTgt>
                                        </p:tgtEl>
                                      </p:cBhvr>
                                    </p:animEffect>
                                    <p:anim calcmode="lin" valueType="num">
                                      <p:cBhvr>
                                        <p:cTn id="26"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nodeType="afterEffect">
                                  <p:stCondLst>
                                    <p:cond delay="0"/>
                                  </p:stCondLst>
                                  <p:childTnLst>
                                    <p:set>
                                      <p:cBhvr>
                                        <p:cTn id="30" dur="1" fill="hold">
                                          <p:stCondLst>
                                            <p:cond delay="0"/>
                                          </p:stCondLst>
                                        </p:cTn>
                                        <p:tgtEl>
                                          <p:spTgt spid="33">
                                            <p:txEl>
                                              <p:pRg st="0" end="0"/>
                                            </p:txEl>
                                          </p:spTgt>
                                        </p:tgtEl>
                                        <p:attrNameLst>
                                          <p:attrName>style.visibility</p:attrName>
                                        </p:attrNameLst>
                                      </p:cBhvr>
                                      <p:to>
                                        <p:strVal val="visible"/>
                                      </p:to>
                                    </p:set>
                                    <p:animEffect transition="in" filter="fade">
                                      <p:cBhvr>
                                        <p:cTn id="31" dur="1000"/>
                                        <p:tgtEl>
                                          <p:spTgt spid="33">
                                            <p:txEl>
                                              <p:pRg st="0" end="0"/>
                                            </p:txEl>
                                          </p:spTgt>
                                        </p:tgtEl>
                                      </p:cBhvr>
                                    </p:animEffect>
                                    <p:anim calcmode="lin" valueType="num">
                                      <p:cBhvr>
                                        <p:cTn id="32"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nodeType="afterEffect">
                                  <p:stCondLst>
                                    <p:cond delay="0"/>
                                  </p:stCondLst>
                                  <p:childTnLst>
                                    <p:set>
                                      <p:cBhvr>
                                        <p:cTn id="36" dur="1" fill="hold">
                                          <p:stCondLst>
                                            <p:cond delay="0"/>
                                          </p:stCondLst>
                                        </p:cTn>
                                        <p:tgtEl>
                                          <p:spTgt spid="34">
                                            <p:txEl>
                                              <p:pRg st="0" end="0"/>
                                            </p:txEl>
                                          </p:spTgt>
                                        </p:tgtEl>
                                        <p:attrNameLst>
                                          <p:attrName>style.visibility</p:attrName>
                                        </p:attrNameLst>
                                      </p:cBhvr>
                                      <p:to>
                                        <p:strVal val="visible"/>
                                      </p:to>
                                    </p:set>
                                    <p:animEffect transition="in" filter="fade">
                                      <p:cBhvr>
                                        <p:cTn id="37" dur="1000"/>
                                        <p:tgtEl>
                                          <p:spTgt spid="34">
                                            <p:txEl>
                                              <p:pRg st="0" end="0"/>
                                            </p:txEl>
                                          </p:spTgt>
                                        </p:tgtEl>
                                      </p:cBhvr>
                                    </p:animEffect>
                                    <p:anim calcmode="lin" valueType="num">
                                      <p:cBhvr>
                                        <p:cTn id="38"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nodeType="afterEffect">
                                  <p:stCondLst>
                                    <p:cond delay="0"/>
                                  </p:stCondLst>
                                  <p:childTnLst>
                                    <p:set>
                                      <p:cBhvr>
                                        <p:cTn id="42" dur="1" fill="hold">
                                          <p:stCondLst>
                                            <p:cond delay="0"/>
                                          </p:stCondLst>
                                        </p:cTn>
                                        <p:tgtEl>
                                          <p:spTgt spid="38">
                                            <p:txEl>
                                              <p:pRg st="0" end="0"/>
                                            </p:txEl>
                                          </p:spTgt>
                                        </p:tgtEl>
                                        <p:attrNameLst>
                                          <p:attrName>style.visibility</p:attrName>
                                        </p:attrNameLst>
                                      </p:cBhvr>
                                      <p:to>
                                        <p:strVal val="visible"/>
                                      </p:to>
                                    </p:set>
                                    <p:animEffect transition="in" filter="fade">
                                      <p:cBhvr>
                                        <p:cTn id="43" dur="1000"/>
                                        <p:tgtEl>
                                          <p:spTgt spid="38">
                                            <p:txEl>
                                              <p:pRg st="0" end="0"/>
                                            </p:txEl>
                                          </p:spTgt>
                                        </p:tgtEl>
                                      </p:cBhvr>
                                    </p:animEffect>
                                    <p:anim calcmode="lin" valueType="num">
                                      <p:cBhvr>
                                        <p:cTn id="44"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nodeType="afterEffect">
                                  <p:stCondLst>
                                    <p:cond delay="0"/>
                                  </p:stCondLst>
                                  <p:childTnLst>
                                    <p:set>
                                      <p:cBhvr>
                                        <p:cTn id="48" dur="1" fill="hold">
                                          <p:stCondLst>
                                            <p:cond delay="0"/>
                                          </p:stCondLst>
                                        </p:cTn>
                                        <p:tgtEl>
                                          <p:spTgt spid="42">
                                            <p:txEl>
                                              <p:pRg st="0" end="0"/>
                                            </p:txEl>
                                          </p:spTgt>
                                        </p:tgtEl>
                                        <p:attrNameLst>
                                          <p:attrName>style.visibility</p:attrName>
                                        </p:attrNameLst>
                                      </p:cBhvr>
                                      <p:to>
                                        <p:strVal val="visible"/>
                                      </p:to>
                                    </p:set>
                                    <p:animEffect transition="in" filter="fade">
                                      <p:cBhvr>
                                        <p:cTn id="49" dur="1000"/>
                                        <p:tgtEl>
                                          <p:spTgt spid="42">
                                            <p:txEl>
                                              <p:pRg st="0" end="0"/>
                                            </p:txEl>
                                          </p:spTgt>
                                        </p:tgtEl>
                                      </p:cBhvr>
                                    </p:animEffect>
                                    <p:anim calcmode="lin" valueType="num">
                                      <p:cBhvr>
                                        <p:cTn id="50"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nodeType="afterEffect">
                                  <p:stCondLst>
                                    <p:cond delay="0"/>
                                  </p:stCondLst>
                                  <p:childTnLst>
                                    <p:set>
                                      <p:cBhvr>
                                        <p:cTn id="54" dur="1" fill="hold">
                                          <p:stCondLst>
                                            <p:cond delay="0"/>
                                          </p:stCondLst>
                                        </p:cTn>
                                        <p:tgtEl>
                                          <p:spTgt spid="39">
                                            <p:txEl>
                                              <p:pRg st="0" end="0"/>
                                            </p:txEl>
                                          </p:spTgt>
                                        </p:tgtEl>
                                        <p:attrNameLst>
                                          <p:attrName>style.visibility</p:attrName>
                                        </p:attrNameLst>
                                      </p:cBhvr>
                                      <p:to>
                                        <p:strVal val="visible"/>
                                      </p:to>
                                    </p:set>
                                    <p:animEffect transition="in" filter="fade">
                                      <p:cBhvr>
                                        <p:cTn id="55" dur="1000"/>
                                        <p:tgtEl>
                                          <p:spTgt spid="39">
                                            <p:txEl>
                                              <p:pRg st="0" end="0"/>
                                            </p:txEl>
                                          </p:spTgt>
                                        </p:tgtEl>
                                      </p:cBhvr>
                                    </p:animEffect>
                                    <p:anim calcmode="lin" valueType="num">
                                      <p:cBhvr>
                                        <p:cTn id="56"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7" presetClass="entr" presetSubtype="0" fill="hold" nodeType="afterEffect">
                                  <p:stCondLst>
                                    <p:cond delay="0"/>
                                  </p:stCondLst>
                                  <p:childTnLst>
                                    <p:set>
                                      <p:cBhvr>
                                        <p:cTn id="60" dur="1" fill="hold">
                                          <p:stCondLst>
                                            <p:cond delay="0"/>
                                          </p:stCondLst>
                                        </p:cTn>
                                        <p:tgtEl>
                                          <p:spTgt spid="44">
                                            <p:txEl>
                                              <p:pRg st="0" end="0"/>
                                            </p:txEl>
                                          </p:spTgt>
                                        </p:tgtEl>
                                        <p:attrNameLst>
                                          <p:attrName>style.visibility</p:attrName>
                                        </p:attrNameLst>
                                      </p:cBhvr>
                                      <p:to>
                                        <p:strVal val="visible"/>
                                      </p:to>
                                    </p:set>
                                    <p:animEffect transition="in" filter="fade">
                                      <p:cBhvr>
                                        <p:cTn id="61" dur="1000"/>
                                        <p:tgtEl>
                                          <p:spTgt spid="44">
                                            <p:txEl>
                                              <p:pRg st="0" end="0"/>
                                            </p:txEl>
                                          </p:spTgt>
                                        </p:tgtEl>
                                      </p:cBhvr>
                                    </p:animEffect>
                                    <p:anim calcmode="lin" valueType="num">
                                      <p:cBhvr>
                                        <p:cTn id="62"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7" presetClass="entr" presetSubtype="0" fill="hold" nodeType="afterEffect">
                                  <p:stCondLst>
                                    <p:cond delay="0"/>
                                  </p:stCondLst>
                                  <p:childTnLst>
                                    <p:set>
                                      <p:cBhvr>
                                        <p:cTn id="66" dur="1" fill="hold">
                                          <p:stCondLst>
                                            <p:cond delay="0"/>
                                          </p:stCondLst>
                                        </p:cTn>
                                        <p:tgtEl>
                                          <p:spTgt spid="48">
                                            <p:txEl>
                                              <p:pRg st="0" end="0"/>
                                            </p:txEl>
                                          </p:spTgt>
                                        </p:tgtEl>
                                        <p:attrNameLst>
                                          <p:attrName>style.visibility</p:attrName>
                                        </p:attrNameLst>
                                      </p:cBhvr>
                                      <p:to>
                                        <p:strVal val="visible"/>
                                      </p:to>
                                    </p:set>
                                    <p:animEffect transition="in" filter="fade">
                                      <p:cBhvr>
                                        <p:cTn id="67" dur="1000"/>
                                        <p:tgtEl>
                                          <p:spTgt spid="48">
                                            <p:txEl>
                                              <p:pRg st="0" end="0"/>
                                            </p:txEl>
                                          </p:spTgt>
                                        </p:tgtEl>
                                      </p:cBhvr>
                                    </p:animEffect>
                                    <p:anim calcmode="lin" valueType="num">
                                      <p:cBhvr>
                                        <p:cTn id="68"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7" presetClass="entr" presetSubtype="0" fill="hold" nodeType="afterEffect">
                                  <p:stCondLst>
                                    <p:cond delay="0"/>
                                  </p:stCondLst>
                                  <p:childTnLst>
                                    <p:set>
                                      <p:cBhvr>
                                        <p:cTn id="72" dur="1" fill="hold">
                                          <p:stCondLst>
                                            <p:cond delay="0"/>
                                          </p:stCondLst>
                                        </p:cTn>
                                        <p:tgtEl>
                                          <p:spTgt spid="51">
                                            <p:txEl>
                                              <p:pRg st="0" end="0"/>
                                            </p:txEl>
                                          </p:spTgt>
                                        </p:tgtEl>
                                        <p:attrNameLst>
                                          <p:attrName>style.visibility</p:attrName>
                                        </p:attrNameLst>
                                      </p:cBhvr>
                                      <p:to>
                                        <p:strVal val="visible"/>
                                      </p:to>
                                    </p:set>
                                    <p:animEffect transition="in" filter="fade">
                                      <p:cBhvr>
                                        <p:cTn id="73" dur="1000"/>
                                        <p:tgtEl>
                                          <p:spTgt spid="51">
                                            <p:txEl>
                                              <p:pRg st="0" end="0"/>
                                            </p:txEl>
                                          </p:spTgt>
                                        </p:tgtEl>
                                      </p:cBhvr>
                                    </p:animEffect>
                                    <p:anim calcmode="lin" valueType="num">
                                      <p:cBhvr>
                                        <p:cTn id="74"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7" presetClass="entr" presetSubtype="0" fill="hold" nodeType="afterEffect">
                                  <p:stCondLst>
                                    <p:cond delay="0"/>
                                  </p:stCondLst>
                                  <p:childTnLst>
                                    <p:set>
                                      <p:cBhvr>
                                        <p:cTn id="78" dur="1" fill="hold">
                                          <p:stCondLst>
                                            <p:cond delay="0"/>
                                          </p:stCondLst>
                                        </p:cTn>
                                        <p:tgtEl>
                                          <p:spTgt spid="54">
                                            <p:txEl>
                                              <p:pRg st="0" end="0"/>
                                            </p:txEl>
                                          </p:spTgt>
                                        </p:tgtEl>
                                        <p:attrNameLst>
                                          <p:attrName>style.visibility</p:attrName>
                                        </p:attrNameLst>
                                      </p:cBhvr>
                                      <p:to>
                                        <p:strVal val="visible"/>
                                      </p:to>
                                    </p:set>
                                    <p:animEffect transition="in" filter="fade">
                                      <p:cBhvr>
                                        <p:cTn id="79" dur="1000"/>
                                        <p:tgtEl>
                                          <p:spTgt spid="54">
                                            <p:txEl>
                                              <p:pRg st="0" end="0"/>
                                            </p:txEl>
                                          </p:spTgt>
                                        </p:tgtEl>
                                      </p:cBhvr>
                                    </p:animEffect>
                                    <p:anim calcmode="lin" valueType="num">
                                      <p:cBhvr>
                                        <p:cTn id="80"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5334000" cy="762000"/>
          </a:xfrm>
        </p:spPr>
        <p:txBody>
          <a:bodyPr>
            <a:normAutofit/>
          </a:bodyPr>
          <a:lstStyle/>
          <a:p>
            <a:r>
              <a:rPr lang="fa-IR" sz="2800" dirty="0" smtClean="0">
                <a:solidFill>
                  <a:schemeClr val="tx2">
                    <a:lumMod val="75000"/>
                  </a:schemeClr>
                </a:solidFill>
              </a:rPr>
              <a:t>نمونه ای از حجم مبنای سهام</a:t>
            </a:r>
            <a:endParaRPr lang="en-US" sz="2800" dirty="0">
              <a:solidFill>
                <a:schemeClr val="tx2">
                  <a:lumMod val="75000"/>
                </a:schemeClr>
              </a:solidFill>
            </a:endParaRPr>
          </a:p>
        </p:txBody>
      </p:sp>
      <p:sp>
        <p:nvSpPr>
          <p:cNvPr id="3" name="Content Placeholder 2"/>
          <p:cNvSpPr>
            <a:spLocks noGrp="1"/>
          </p:cNvSpPr>
          <p:nvPr>
            <p:ph idx="1"/>
          </p:nvPr>
        </p:nvSpPr>
        <p:spPr>
          <a:xfrm>
            <a:off x="609600" y="1295400"/>
            <a:ext cx="7239000" cy="4846320"/>
          </a:xfrm>
        </p:spPr>
        <p:txBody>
          <a:bodyPr/>
          <a:lstStyle/>
          <a:p>
            <a:pPr algn="r">
              <a:buNone/>
            </a:pPr>
            <a:r>
              <a:rPr lang="fa-IR" dirty="0" smtClean="0"/>
              <a:t> </a:t>
            </a:r>
            <a:r>
              <a:rPr lang="fa-IR" dirty="0" smtClean="0">
                <a:solidFill>
                  <a:schemeClr val="tx2">
                    <a:lumMod val="50000"/>
                  </a:schemeClr>
                </a:solidFill>
              </a:rPr>
              <a:t>جدول زیر حجم مبنای 4 شرکت پذیرفته شده در بورس اوراق </a:t>
            </a:r>
          </a:p>
          <a:p>
            <a:pPr algn="r">
              <a:buNone/>
            </a:pPr>
            <a:r>
              <a:rPr lang="en-US" dirty="0" smtClean="0"/>
              <a:t> </a:t>
            </a:r>
            <a:r>
              <a:rPr lang="fa-IR" dirty="0" smtClean="0">
                <a:solidFill>
                  <a:schemeClr val="tx2">
                    <a:lumMod val="50000"/>
                  </a:schemeClr>
                </a:solidFill>
              </a:rPr>
              <a:t>بهادارتهران نشان می دهد. </a:t>
            </a:r>
            <a:endParaRPr lang="en-US" dirty="0">
              <a:solidFill>
                <a:schemeClr val="tx2">
                  <a:lumMod val="50000"/>
                </a:schemeClr>
              </a:solidFill>
            </a:endParaRPr>
          </a:p>
        </p:txBody>
      </p:sp>
      <p:graphicFrame>
        <p:nvGraphicFramePr>
          <p:cNvPr id="5" name="Table 4"/>
          <p:cNvGraphicFramePr>
            <a:graphicFrameLocks noGrp="1"/>
          </p:cNvGraphicFramePr>
          <p:nvPr/>
        </p:nvGraphicFramePr>
        <p:xfrm>
          <a:off x="381000" y="2895600"/>
          <a:ext cx="7467601" cy="2743200"/>
        </p:xfrm>
        <a:graphic>
          <a:graphicData uri="http://schemas.openxmlformats.org/drawingml/2006/table">
            <a:tbl>
              <a:tblPr firstRow="1" bandRow="1">
                <a:tableStyleId>{D7AC3CCA-C797-4891-BE02-D94E43425B78}</a:tableStyleId>
              </a:tblPr>
              <a:tblGrid>
                <a:gridCol w="1217544"/>
                <a:gridCol w="1136373"/>
                <a:gridCol w="1948070"/>
                <a:gridCol w="1948070"/>
                <a:gridCol w="1217544"/>
              </a:tblGrid>
              <a:tr h="548640">
                <a:tc>
                  <a:txBody>
                    <a:bodyPr/>
                    <a:lstStyle/>
                    <a:p>
                      <a:r>
                        <a:rPr lang="fa-IR" dirty="0" smtClean="0"/>
                        <a:t> حجم مبنا   </a:t>
                      </a:r>
                      <a:endParaRPr lang="en-US" dirty="0"/>
                    </a:p>
                  </a:txBody>
                  <a:tcPr/>
                </a:tc>
                <a:tc>
                  <a:txBody>
                    <a:bodyPr/>
                    <a:lstStyle/>
                    <a:p>
                      <a:r>
                        <a:rPr lang="fa-IR" dirty="0" smtClean="0"/>
                        <a:t>ضریب  </a:t>
                      </a:r>
                      <a:r>
                        <a:rPr lang="fa-IR" baseline="0" dirty="0" smtClean="0"/>
                        <a:t>  </a:t>
                      </a:r>
                      <a:endParaRPr lang="en-US" dirty="0"/>
                    </a:p>
                  </a:txBody>
                  <a:tcPr/>
                </a:tc>
                <a:tc>
                  <a:txBody>
                    <a:bodyPr/>
                    <a:lstStyle/>
                    <a:p>
                      <a:r>
                        <a:rPr lang="fa-IR" dirty="0" smtClean="0"/>
                        <a:t>تعداد سهام       </a:t>
                      </a:r>
                      <a:endParaRPr lang="en-US" dirty="0"/>
                    </a:p>
                  </a:txBody>
                  <a:tcPr/>
                </a:tc>
                <a:tc>
                  <a:txBody>
                    <a:bodyPr/>
                    <a:lstStyle/>
                    <a:p>
                      <a:r>
                        <a:rPr lang="fa-IR" dirty="0" smtClean="0"/>
                        <a:t>نام شرکت       </a:t>
                      </a:r>
                      <a:endParaRPr lang="en-US" dirty="0"/>
                    </a:p>
                  </a:txBody>
                  <a:tcPr/>
                </a:tc>
                <a:tc>
                  <a:txBody>
                    <a:bodyPr/>
                    <a:lstStyle/>
                    <a:p>
                      <a:r>
                        <a:rPr lang="fa-IR" dirty="0" smtClean="0"/>
                        <a:t>نماد</a:t>
                      </a:r>
                      <a:r>
                        <a:rPr lang="fa-IR" baseline="0" dirty="0" smtClean="0"/>
                        <a:t>      </a:t>
                      </a:r>
                      <a:endParaRPr lang="fa-IR" dirty="0" smtClean="0"/>
                    </a:p>
                  </a:txBody>
                  <a:tcPr/>
                </a:tc>
              </a:tr>
              <a:tr h="548640">
                <a:tc>
                  <a:txBody>
                    <a:bodyPr/>
                    <a:lstStyle/>
                    <a:p>
                      <a:r>
                        <a:rPr lang="fa-IR" dirty="0" smtClean="0"/>
                        <a:t>4/740/000 </a:t>
                      </a:r>
                      <a:endParaRPr lang="en-US" dirty="0"/>
                    </a:p>
                  </a:txBody>
                  <a:tcPr/>
                </a:tc>
                <a:tc>
                  <a:txBody>
                    <a:bodyPr/>
                    <a:lstStyle/>
                    <a:p>
                      <a:r>
                        <a:rPr lang="fa-IR" dirty="0" smtClean="0"/>
                        <a:t>0/0003</a:t>
                      </a:r>
                      <a:r>
                        <a:rPr lang="fa-IR" baseline="0" dirty="0" smtClean="0"/>
                        <a:t> </a:t>
                      </a:r>
                      <a:endParaRPr lang="fa-IR" dirty="0" smtClean="0"/>
                    </a:p>
                  </a:txBody>
                  <a:tcPr/>
                </a:tc>
                <a:tc>
                  <a:txBody>
                    <a:bodyPr/>
                    <a:lstStyle/>
                    <a:p>
                      <a:r>
                        <a:rPr lang="fa-IR" dirty="0" smtClean="0"/>
                        <a:t>15/800/000/000</a:t>
                      </a:r>
                      <a:endParaRPr lang="en-US" dirty="0"/>
                    </a:p>
                  </a:txBody>
                  <a:tcPr/>
                </a:tc>
                <a:tc>
                  <a:txBody>
                    <a:bodyPr/>
                    <a:lstStyle/>
                    <a:p>
                      <a:r>
                        <a:rPr lang="fa-IR" dirty="0" smtClean="0"/>
                        <a:t>فولادمبارکه</a:t>
                      </a:r>
                      <a:r>
                        <a:rPr lang="fa-IR" baseline="0" dirty="0" smtClean="0"/>
                        <a:t> اصفهان </a:t>
                      </a:r>
                      <a:endParaRPr lang="en-US" dirty="0"/>
                    </a:p>
                  </a:txBody>
                  <a:tcPr/>
                </a:tc>
                <a:tc>
                  <a:txBody>
                    <a:bodyPr/>
                    <a:lstStyle/>
                    <a:p>
                      <a:r>
                        <a:rPr lang="fa-IR" dirty="0" smtClean="0"/>
                        <a:t>فولاد      </a:t>
                      </a:r>
                      <a:endParaRPr lang="en-US" dirty="0"/>
                    </a:p>
                  </a:txBody>
                  <a:tcPr/>
                </a:tc>
              </a:tr>
              <a:tr h="548640">
                <a:tc>
                  <a:txBody>
                    <a:bodyPr/>
                    <a:lstStyle/>
                    <a:p>
                      <a:r>
                        <a:rPr lang="fa-IR" dirty="0" smtClean="0"/>
                        <a:t>2/520/000 </a:t>
                      </a:r>
                      <a:endParaRPr lang="en-US" dirty="0"/>
                    </a:p>
                  </a:txBody>
                  <a:tcPr/>
                </a:tc>
                <a:tc>
                  <a:txBody>
                    <a:bodyPr/>
                    <a:lstStyle/>
                    <a:p>
                      <a:r>
                        <a:rPr lang="fa-IR" dirty="0" smtClean="0"/>
                        <a:t>0/0004 </a:t>
                      </a:r>
                      <a:endParaRPr lang="en-US" dirty="0"/>
                    </a:p>
                  </a:txBody>
                  <a:tcPr/>
                </a:tc>
                <a:tc>
                  <a:txBody>
                    <a:bodyPr/>
                    <a:lstStyle/>
                    <a:p>
                      <a:r>
                        <a:rPr lang="fa-IR" dirty="0" smtClean="0"/>
                        <a:t>  6/300/000/000</a:t>
                      </a:r>
                      <a:endParaRPr lang="en-US" dirty="0"/>
                    </a:p>
                  </a:txBody>
                  <a:tcPr/>
                </a:tc>
                <a:tc>
                  <a:txBody>
                    <a:bodyPr/>
                    <a:lstStyle/>
                    <a:p>
                      <a:r>
                        <a:rPr lang="fa-IR" dirty="0" smtClean="0"/>
                        <a:t>ایران خودرو     </a:t>
                      </a:r>
                      <a:r>
                        <a:rPr lang="fa-IR" baseline="0" dirty="0" smtClean="0"/>
                        <a:t> </a:t>
                      </a:r>
                      <a:endParaRPr lang="en-US" dirty="0"/>
                    </a:p>
                  </a:txBody>
                  <a:tcPr/>
                </a:tc>
                <a:tc>
                  <a:txBody>
                    <a:bodyPr/>
                    <a:lstStyle/>
                    <a:p>
                      <a:r>
                        <a:rPr lang="fa-IR" dirty="0" smtClean="0"/>
                        <a:t>خودرو     </a:t>
                      </a:r>
                      <a:endParaRPr lang="en-US" dirty="0"/>
                    </a:p>
                  </a:txBody>
                  <a:tcPr/>
                </a:tc>
              </a:tr>
              <a:tr h="548640">
                <a:tc>
                  <a:txBody>
                    <a:bodyPr/>
                    <a:lstStyle/>
                    <a:p>
                      <a:r>
                        <a:rPr lang="fa-IR" dirty="0" smtClean="0"/>
                        <a:t>656/246 </a:t>
                      </a:r>
                      <a:endParaRPr lang="en-US" dirty="0"/>
                    </a:p>
                  </a:txBody>
                  <a:tcPr/>
                </a:tc>
                <a:tc>
                  <a:txBody>
                    <a:bodyPr/>
                    <a:lstStyle/>
                    <a:p>
                      <a:r>
                        <a:rPr lang="fa-IR" dirty="0" smtClean="0"/>
                        <a:t>0/0005 </a:t>
                      </a:r>
                      <a:endParaRPr lang="en-US" dirty="0"/>
                    </a:p>
                  </a:txBody>
                  <a:tcPr/>
                </a:tc>
                <a:tc>
                  <a:txBody>
                    <a:bodyPr/>
                    <a:lstStyle/>
                    <a:p>
                      <a:r>
                        <a:rPr lang="fa-IR" dirty="0" smtClean="0"/>
                        <a:t>1/312/391/600</a:t>
                      </a:r>
                      <a:endParaRPr lang="en-US" dirty="0"/>
                    </a:p>
                  </a:txBody>
                  <a:tcPr/>
                </a:tc>
                <a:tc>
                  <a:txBody>
                    <a:bodyPr/>
                    <a:lstStyle/>
                    <a:p>
                      <a:r>
                        <a:rPr lang="fa-IR" dirty="0" smtClean="0"/>
                        <a:t>سیمان تهران      </a:t>
                      </a:r>
                      <a:endParaRPr lang="en-US" dirty="0"/>
                    </a:p>
                  </a:txBody>
                  <a:tcPr/>
                </a:tc>
                <a:tc>
                  <a:txBody>
                    <a:bodyPr/>
                    <a:lstStyle/>
                    <a:p>
                      <a:r>
                        <a:rPr lang="fa-IR" dirty="0" smtClean="0"/>
                        <a:t>ستران     </a:t>
                      </a:r>
                      <a:endParaRPr lang="en-US" dirty="0"/>
                    </a:p>
                  </a:txBody>
                  <a:tcPr/>
                </a:tc>
              </a:tr>
              <a:tr h="548640">
                <a:tc>
                  <a:txBody>
                    <a:bodyPr/>
                    <a:lstStyle/>
                    <a:p>
                      <a:r>
                        <a:rPr lang="fa-IR" dirty="0" smtClean="0"/>
                        <a:t>40/000 </a:t>
                      </a:r>
                      <a:endParaRPr lang="en-US" dirty="0"/>
                    </a:p>
                  </a:txBody>
                  <a:tcPr/>
                </a:tc>
                <a:tc>
                  <a:txBody>
                    <a:bodyPr/>
                    <a:lstStyle/>
                    <a:p>
                      <a:r>
                        <a:rPr lang="fa-IR" dirty="0" smtClean="0"/>
                        <a:t>0/0008 </a:t>
                      </a:r>
                      <a:endParaRPr lang="en-US" dirty="0"/>
                    </a:p>
                  </a:txBody>
                  <a:tcPr/>
                </a:tc>
                <a:tc>
                  <a:txBody>
                    <a:bodyPr/>
                    <a:lstStyle/>
                    <a:p>
                      <a:r>
                        <a:rPr lang="fa-IR" dirty="0" smtClean="0"/>
                        <a:t>     50/000/000</a:t>
                      </a:r>
                      <a:endParaRPr lang="en-US" dirty="0"/>
                    </a:p>
                  </a:txBody>
                  <a:tcPr/>
                </a:tc>
                <a:tc>
                  <a:txBody>
                    <a:bodyPr/>
                    <a:lstStyle/>
                    <a:p>
                      <a:r>
                        <a:rPr lang="fa-IR" dirty="0" smtClean="0"/>
                        <a:t>نوش مازندران    </a:t>
                      </a:r>
                      <a:endParaRPr lang="en-US" dirty="0"/>
                    </a:p>
                  </a:txBody>
                  <a:tcPr/>
                </a:tc>
                <a:tc>
                  <a:txBody>
                    <a:bodyPr/>
                    <a:lstStyle/>
                    <a:p>
                      <a:r>
                        <a:rPr lang="fa-IR" dirty="0" smtClean="0"/>
                        <a:t>غنوش     </a:t>
                      </a:r>
                      <a:endParaRPr lang="en-US"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152400"/>
            <a:ext cx="3810000" cy="914400"/>
          </a:xfrm>
        </p:spPr>
        <p:txBody>
          <a:bodyPr/>
          <a:lstStyle/>
          <a:p>
            <a:r>
              <a:rPr lang="fa-IR" dirty="0" smtClean="0">
                <a:solidFill>
                  <a:schemeClr val="tx2">
                    <a:lumMod val="75000"/>
                  </a:schemeClr>
                </a:solidFill>
              </a:rPr>
              <a:t>کاربرد حجم مبنا</a:t>
            </a:r>
            <a:endParaRPr lang="en-US" dirty="0">
              <a:solidFill>
                <a:schemeClr val="tx2">
                  <a:lumMod val="75000"/>
                </a:schemeClr>
              </a:solidFill>
            </a:endParaRPr>
          </a:p>
        </p:txBody>
      </p:sp>
      <p:sp>
        <p:nvSpPr>
          <p:cNvPr id="3" name="Content Placeholder 2"/>
          <p:cNvSpPr>
            <a:spLocks noGrp="1"/>
          </p:cNvSpPr>
          <p:nvPr>
            <p:ph idx="1"/>
          </p:nvPr>
        </p:nvSpPr>
        <p:spPr>
          <a:xfrm>
            <a:off x="0" y="838200"/>
            <a:ext cx="8458200" cy="4846320"/>
          </a:xfrm>
        </p:spPr>
        <p:txBody>
          <a:bodyPr>
            <a:normAutofit/>
          </a:bodyPr>
          <a:lstStyle/>
          <a:p>
            <a:pPr algn="just" rtl="1">
              <a:lnSpc>
                <a:spcPct val="150000"/>
              </a:lnSpc>
              <a:buNone/>
            </a:pPr>
            <a:r>
              <a:rPr lang="fa-IR" sz="2000" dirty="0" smtClean="0">
                <a:solidFill>
                  <a:schemeClr val="tx2">
                    <a:lumMod val="50000"/>
                  </a:schemeClr>
                </a:solidFill>
              </a:rPr>
              <a:t>      حجم مبنا تعدادی قراردادی از سهام یک شرکت است که برای محاسبه قیمت پایانی هر سهم مورد     استفاده قرار می گیرد. درساعت معاملات بورس اوراق بهادار تهران (12-9)سهام یک شرکت ممکن است به قیمتهای متفاوت، البته در دامنه نوسان تعریف شده،مورد معامله قرارگیرد.برای مثال،شرکت سیمان شمال که دارای 826،977،870سهام است به قیمتهای به شرح زیردریک روزمعاملاتی دادوستد شده است.</a:t>
            </a:r>
            <a:endParaRPr lang="en-US" sz="2000" dirty="0">
              <a:solidFill>
                <a:schemeClr val="tx2">
                  <a:lumMod val="50000"/>
                </a:schemeClr>
              </a:solidFill>
            </a:endParaRPr>
          </a:p>
        </p:txBody>
      </p:sp>
      <p:graphicFrame>
        <p:nvGraphicFramePr>
          <p:cNvPr id="4" name="Table 3"/>
          <p:cNvGraphicFramePr>
            <a:graphicFrameLocks noGrp="1"/>
          </p:cNvGraphicFramePr>
          <p:nvPr/>
        </p:nvGraphicFramePr>
        <p:xfrm>
          <a:off x="457200" y="3505202"/>
          <a:ext cx="6781800" cy="2766676"/>
        </p:xfrm>
        <a:graphic>
          <a:graphicData uri="http://schemas.openxmlformats.org/drawingml/2006/table">
            <a:tbl>
              <a:tblPr firstRow="1" bandRow="1">
                <a:tableStyleId>{5C22544A-7EE6-4342-B048-85BDC9FD1C3A}</a:tableStyleId>
              </a:tblPr>
              <a:tblGrid>
                <a:gridCol w="2260600"/>
                <a:gridCol w="2260600"/>
                <a:gridCol w="2260600"/>
              </a:tblGrid>
              <a:tr h="578296">
                <a:tc>
                  <a:txBody>
                    <a:bodyPr/>
                    <a:lstStyle/>
                    <a:p>
                      <a:r>
                        <a:rPr lang="fa-IR" dirty="0" smtClean="0"/>
                        <a:t>قیمت معامله</a:t>
                      </a:r>
                      <a:r>
                        <a:rPr lang="fa-IR" baseline="0" dirty="0" smtClean="0"/>
                        <a:t>         </a:t>
                      </a:r>
                      <a:endParaRPr lang="en-US" dirty="0"/>
                    </a:p>
                  </a:txBody>
                  <a:tcPr>
                    <a:solidFill>
                      <a:schemeClr val="tx2"/>
                    </a:solidFill>
                  </a:tcPr>
                </a:tc>
                <a:tc>
                  <a:txBody>
                    <a:bodyPr/>
                    <a:lstStyle/>
                    <a:p>
                      <a:r>
                        <a:rPr lang="fa-IR" dirty="0" smtClean="0"/>
                        <a:t>تعداد سهام معامله</a:t>
                      </a:r>
                      <a:r>
                        <a:rPr lang="fa-IR" baseline="0" dirty="0" smtClean="0"/>
                        <a:t> شده   </a:t>
                      </a:r>
                      <a:endParaRPr lang="en-US" dirty="0"/>
                    </a:p>
                  </a:txBody>
                  <a:tcPr>
                    <a:solidFill>
                      <a:schemeClr val="tx2"/>
                    </a:solidFill>
                  </a:tcPr>
                </a:tc>
                <a:tc>
                  <a:txBody>
                    <a:bodyPr/>
                    <a:lstStyle/>
                    <a:p>
                      <a:r>
                        <a:rPr lang="fa-IR" dirty="0" smtClean="0"/>
                        <a:t>ساعت</a:t>
                      </a:r>
                      <a:r>
                        <a:rPr lang="fa-IR" baseline="0" dirty="0" smtClean="0"/>
                        <a:t> معامله          </a:t>
                      </a:r>
                      <a:endParaRPr lang="en-US" dirty="0"/>
                    </a:p>
                  </a:txBody>
                  <a:tcPr>
                    <a:solidFill>
                      <a:schemeClr val="tx2"/>
                    </a:solidFill>
                  </a:tcPr>
                </a:tc>
              </a:tr>
              <a:tr h="564702">
                <a:tc>
                  <a:txBody>
                    <a:bodyPr/>
                    <a:lstStyle/>
                    <a:p>
                      <a:r>
                        <a:rPr lang="fa-IR" dirty="0" smtClean="0"/>
                        <a:t>2/050 ریال         </a:t>
                      </a:r>
                      <a:endParaRPr lang="en-US" dirty="0"/>
                    </a:p>
                  </a:txBody>
                  <a:tcPr/>
                </a:tc>
                <a:tc>
                  <a:txBody>
                    <a:bodyPr/>
                    <a:lstStyle/>
                    <a:p>
                      <a:r>
                        <a:rPr lang="fa-IR" dirty="0" smtClean="0"/>
                        <a:t> 50/000 سهم        </a:t>
                      </a:r>
                      <a:endParaRPr lang="en-US" dirty="0"/>
                    </a:p>
                  </a:txBody>
                  <a:tcPr/>
                </a:tc>
                <a:tc>
                  <a:txBody>
                    <a:bodyPr/>
                    <a:lstStyle/>
                    <a:p>
                      <a:r>
                        <a:rPr lang="fa-IR" dirty="0" smtClean="0"/>
                        <a:t> ساعت</a:t>
                      </a:r>
                      <a:r>
                        <a:rPr lang="fa-IR" baseline="0" dirty="0" smtClean="0"/>
                        <a:t> 9:10:9         </a:t>
                      </a:r>
                      <a:endParaRPr lang="en-US" dirty="0"/>
                    </a:p>
                  </a:txBody>
                  <a:tcPr/>
                </a:tc>
              </a:tr>
              <a:tr h="541226">
                <a:tc>
                  <a:txBody>
                    <a:bodyPr/>
                    <a:lstStyle/>
                    <a:p>
                      <a:r>
                        <a:rPr lang="fa-IR" dirty="0" smtClean="0"/>
                        <a:t>2/020 ریال         </a:t>
                      </a:r>
                      <a:endParaRPr lang="en-US" dirty="0"/>
                    </a:p>
                  </a:txBody>
                  <a:tcPr/>
                </a:tc>
                <a:tc>
                  <a:txBody>
                    <a:bodyPr/>
                    <a:lstStyle/>
                    <a:p>
                      <a:r>
                        <a:rPr lang="fa-IR" dirty="0" smtClean="0"/>
                        <a:t>200/000</a:t>
                      </a:r>
                      <a:r>
                        <a:rPr lang="fa-IR" baseline="0" dirty="0" smtClean="0"/>
                        <a:t> سهم      </a:t>
                      </a:r>
                      <a:endParaRPr lang="en-US" dirty="0"/>
                    </a:p>
                  </a:txBody>
                  <a:tcPr/>
                </a:tc>
                <a:tc>
                  <a:txBody>
                    <a:bodyPr/>
                    <a:lstStyle/>
                    <a:p>
                      <a:r>
                        <a:rPr lang="fa-IR" dirty="0" smtClean="0"/>
                        <a:t>ساعت</a:t>
                      </a:r>
                      <a:r>
                        <a:rPr lang="fa-IR" baseline="0" dirty="0" smtClean="0"/>
                        <a:t> 10:11:10      </a:t>
                      </a:r>
                      <a:endParaRPr lang="en-US" dirty="0"/>
                    </a:p>
                  </a:txBody>
                  <a:tcPr/>
                </a:tc>
              </a:tr>
              <a:tr h="541226">
                <a:tc>
                  <a:txBody>
                    <a:bodyPr/>
                    <a:lstStyle/>
                    <a:p>
                      <a:r>
                        <a:rPr lang="fa-IR" dirty="0" smtClean="0"/>
                        <a:t>2/030 ریال         </a:t>
                      </a:r>
                      <a:endParaRPr lang="en-US" dirty="0"/>
                    </a:p>
                  </a:txBody>
                  <a:tcPr/>
                </a:tc>
                <a:tc>
                  <a:txBody>
                    <a:bodyPr/>
                    <a:lstStyle/>
                    <a:p>
                      <a:r>
                        <a:rPr lang="fa-IR" dirty="0" smtClean="0"/>
                        <a:t>20/000 سهم        </a:t>
                      </a:r>
                      <a:endParaRPr lang="en-US" dirty="0"/>
                    </a:p>
                  </a:txBody>
                  <a:tcPr/>
                </a:tc>
                <a:tc>
                  <a:txBody>
                    <a:bodyPr/>
                    <a:lstStyle/>
                    <a:p>
                      <a:r>
                        <a:rPr lang="fa-IR" dirty="0" smtClean="0"/>
                        <a:t>ساعت 11:12:11       </a:t>
                      </a:r>
                      <a:endParaRPr lang="en-US" dirty="0"/>
                    </a:p>
                  </a:txBody>
                  <a:tcPr/>
                </a:tc>
              </a:tr>
              <a:tr h="541226">
                <a:tc>
                  <a:txBody>
                    <a:bodyPr/>
                    <a:lstStyle/>
                    <a:p>
                      <a:r>
                        <a:rPr lang="fa-IR" dirty="0" smtClean="0"/>
                        <a:t>1/950 ریال        </a:t>
                      </a:r>
                      <a:r>
                        <a:rPr lang="fa-IR" baseline="0" dirty="0" smtClean="0"/>
                        <a:t> </a:t>
                      </a:r>
                      <a:endParaRPr lang="en-US" dirty="0"/>
                    </a:p>
                  </a:txBody>
                  <a:tcPr/>
                </a:tc>
                <a:tc>
                  <a:txBody>
                    <a:bodyPr/>
                    <a:lstStyle/>
                    <a:p>
                      <a:r>
                        <a:rPr lang="fa-IR" dirty="0" smtClean="0"/>
                        <a:t>500 سهم          </a:t>
                      </a:r>
                      <a:r>
                        <a:rPr lang="fa-IR" baseline="0" dirty="0" smtClean="0"/>
                        <a:t> </a:t>
                      </a:r>
                      <a:endParaRPr lang="en-US" dirty="0"/>
                    </a:p>
                  </a:txBody>
                  <a:tcPr/>
                </a:tc>
                <a:tc>
                  <a:txBody>
                    <a:bodyPr/>
                    <a:lstStyle/>
                    <a:p>
                      <a:r>
                        <a:rPr lang="fa-IR" dirty="0" smtClean="0"/>
                        <a:t>ساعت 11:59:55      </a:t>
                      </a:r>
                      <a:endParaRPr lang="en-US" dirty="0"/>
                    </a:p>
                  </a:txBody>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239000" cy="701040"/>
          </a:xfrm>
        </p:spPr>
        <p:txBody>
          <a:bodyPr/>
          <a:lstStyle/>
          <a:p>
            <a:r>
              <a:rPr lang="fa-IR" dirty="0" smtClean="0">
                <a:solidFill>
                  <a:schemeClr val="tx2">
                    <a:lumMod val="75000"/>
                  </a:schemeClr>
                </a:solidFill>
              </a:rPr>
              <a:t>کاربرد حجم مبنا                         </a:t>
            </a:r>
            <a:endParaRPr lang="en-US" dirty="0">
              <a:solidFill>
                <a:schemeClr val="tx2">
                  <a:lumMod val="75000"/>
                </a:schemeClr>
              </a:solidFill>
            </a:endParaRPr>
          </a:p>
        </p:txBody>
      </p:sp>
      <p:sp>
        <p:nvSpPr>
          <p:cNvPr id="3" name="Content Placeholder 2"/>
          <p:cNvSpPr>
            <a:spLocks noGrp="1"/>
          </p:cNvSpPr>
          <p:nvPr>
            <p:ph idx="1"/>
          </p:nvPr>
        </p:nvSpPr>
        <p:spPr>
          <a:xfrm>
            <a:off x="228600" y="685800"/>
            <a:ext cx="7848600" cy="4846320"/>
          </a:xfrm>
        </p:spPr>
        <p:txBody>
          <a:bodyPr>
            <a:normAutofit/>
          </a:bodyPr>
          <a:lstStyle/>
          <a:p>
            <a:pPr algn="just">
              <a:buNone/>
            </a:pPr>
            <a:r>
              <a:rPr lang="fa-IR" sz="2000" dirty="0" smtClean="0">
                <a:solidFill>
                  <a:schemeClr val="tx2">
                    <a:lumMod val="50000"/>
                  </a:schemeClr>
                </a:solidFill>
              </a:rPr>
              <a:t>اکنون این سوال مطرح است که قیمت پایانی هر سهام که مبنای درج در رسانه های گروهی و قیمت پایه روز بعد قرار می گیرد چه قیمتی است؟آیا اعلام مبلغ 1/950ریال درست است ؟خیر،بدیهی است که استفاده از آخرین قیمت معامله شده سهام به عنوان قیمت پایانی منطقی به نظر نمی رسد و شاید برخی بخواهند با اعلام قیمت های غیر متعارف در لحظه پایانی معاملات در قیمت ها دستکاری نمایند.برای رفع این مشکل استفاده از میانگین موزون قیمت راه حل مناسبی باشد.یعنی قیمت  پایانی سهام شرکت سیمان شمال به طریقه زیر محاسبه می شود:                                                                                      </a:t>
            </a:r>
            <a:endParaRPr lang="en-US" sz="2000" dirty="0">
              <a:solidFill>
                <a:schemeClr val="tx2">
                  <a:lumMod val="50000"/>
                </a:schemeClr>
              </a:solidFill>
            </a:endParaRPr>
          </a:p>
        </p:txBody>
      </p:sp>
      <p:graphicFrame>
        <p:nvGraphicFramePr>
          <p:cNvPr id="4" name="Table 3"/>
          <p:cNvGraphicFramePr>
            <a:graphicFrameLocks noGrp="1"/>
          </p:cNvGraphicFramePr>
          <p:nvPr/>
        </p:nvGraphicFramePr>
        <p:xfrm>
          <a:off x="228600" y="2819400"/>
          <a:ext cx="6019800" cy="2468880"/>
        </p:xfrm>
        <a:graphic>
          <a:graphicData uri="http://schemas.openxmlformats.org/drawingml/2006/table">
            <a:tbl>
              <a:tblPr firstRow="1" bandRow="1">
                <a:tableStyleId>{6E25E649-3F16-4E02-A733-19D2CDBF48F0}</a:tableStyleId>
              </a:tblPr>
              <a:tblGrid>
                <a:gridCol w="2006600"/>
                <a:gridCol w="2006600"/>
                <a:gridCol w="2006600"/>
              </a:tblGrid>
              <a:tr h="347996">
                <a:tc>
                  <a:txBody>
                    <a:bodyPr/>
                    <a:lstStyle/>
                    <a:p>
                      <a:r>
                        <a:rPr lang="fa-IR" dirty="0" smtClean="0"/>
                        <a:t>جمع            </a:t>
                      </a:r>
                      <a:endParaRPr lang="en-US" dirty="0"/>
                    </a:p>
                  </a:txBody>
                  <a:tcPr>
                    <a:solidFill>
                      <a:schemeClr val="accent1">
                        <a:lumMod val="75000"/>
                      </a:schemeClr>
                    </a:solidFill>
                  </a:tcPr>
                </a:tc>
                <a:tc>
                  <a:txBody>
                    <a:bodyPr/>
                    <a:lstStyle/>
                    <a:p>
                      <a:r>
                        <a:rPr lang="fa-IR" dirty="0" smtClean="0"/>
                        <a:t>نرخ            </a:t>
                      </a:r>
                      <a:endParaRPr lang="en-US" dirty="0"/>
                    </a:p>
                  </a:txBody>
                  <a:tcPr>
                    <a:solidFill>
                      <a:schemeClr val="accent1">
                        <a:lumMod val="75000"/>
                      </a:schemeClr>
                    </a:solidFill>
                  </a:tcPr>
                </a:tc>
                <a:tc>
                  <a:txBody>
                    <a:bodyPr/>
                    <a:lstStyle/>
                    <a:p>
                      <a:r>
                        <a:rPr lang="fa-IR" dirty="0" smtClean="0"/>
                        <a:t>تعداد</a:t>
                      </a:r>
                      <a:r>
                        <a:rPr lang="fa-IR" baseline="0" dirty="0" smtClean="0"/>
                        <a:t> سهام معامله شده </a:t>
                      </a:r>
                      <a:endParaRPr lang="en-US" dirty="0"/>
                    </a:p>
                  </a:txBody>
                  <a:tcPr>
                    <a:solidFill>
                      <a:schemeClr val="accent1">
                        <a:lumMod val="75000"/>
                      </a:schemeClr>
                    </a:solidFill>
                  </a:tcPr>
                </a:tc>
              </a:tr>
              <a:tr h="343229">
                <a:tc>
                  <a:txBody>
                    <a:bodyPr/>
                    <a:lstStyle/>
                    <a:p>
                      <a:r>
                        <a:rPr lang="fa-IR" dirty="0" smtClean="0"/>
                        <a:t>102/500/000</a:t>
                      </a:r>
                      <a:r>
                        <a:rPr lang="fa-IR" baseline="0" dirty="0" smtClean="0"/>
                        <a:t>    </a:t>
                      </a:r>
                      <a:endParaRPr lang="en-US" dirty="0"/>
                    </a:p>
                  </a:txBody>
                  <a:tcPr/>
                </a:tc>
                <a:tc>
                  <a:txBody>
                    <a:bodyPr/>
                    <a:lstStyle/>
                    <a:p>
                      <a:r>
                        <a:rPr lang="fa-IR" dirty="0" smtClean="0"/>
                        <a:t>2/050           </a:t>
                      </a:r>
                      <a:endParaRPr lang="en-US" dirty="0"/>
                    </a:p>
                  </a:txBody>
                  <a:tcPr/>
                </a:tc>
                <a:tc>
                  <a:txBody>
                    <a:bodyPr/>
                    <a:lstStyle/>
                    <a:p>
                      <a:r>
                        <a:rPr lang="fa-IR" dirty="0" smtClean="0"/>
                        <a:t>50/000         </a:t>
                      </a:r>
                      <a:endParaRPr lang="en-US" dirty="0"/>
                    </a:p>
                  </a:txBody>
                  <a:tcPr/>
                </a:tc>
              </a:tr>
              <a:tr h="343229">
                <a:tc>
                  <a:txBody>
                    <a:bodyPr/>
                    <a:lstStyle/>
                    <a:p>
                      <a:r>
                        <a:rPr lang="fa-IR" dirty="0" smtClean="0"/>
                        <a:t>404/000/000    </a:t>
                      </a:r>
                      <a:endParaRPr lang="en-US" dirty="0"/>
                    </a:p>
                  </a:txBody>
                  <a:tcPr/>
                </a:tc>
                <a:tc>
                  <a:txBody>
                    <a:bodyPr/>
                    <a:lstStyle/>
                    <a:p>
                      <a:r>
                        <a:rPr lang="fa-IR" dirty="0" smtClean="0"/>
                        <a:t>2/020           </a:t>
                      </a:r>
                      <a:endParaRPr lang="en-US" dirty="0"/>
                    </a:p>
                  </a:txBody>
                  <a:tcPr/>
                </a:tc>
                <a:tc>
                  <a:txBody>
                    <a:bodyPr/>
                    <a:lstStyle/>
                    <a:p>
                      <a:r>
                        <a:rPr lang="fa-IR" dirty="0" smtClean="0"/>
                        <a:t>200/000        </a:t>
                      </a:r>
                      <a:endParaRPr lang="en-US" dirty="0"/>
                    </a:p>
                  </a:txBody>
                  <a:tcPr/>
                </a:tc>
              </a:tr>
              <a:tr h="343229">
                <a:tc>
                  <a:txBody>
                    <a:bodyPr/>
                    <a:lstStyle/>
                    <a:p>
                      <a:r>
                        <a:rPr lang="fa-IR" dirty="0" smtClean="0"/>
                        <a:t>43/000/000    </a:t>
                      </a:r>
                      <a:endParaRPr lang="en-US" dirty="0"/>
                    </a:p>
                  </a:txBody>
                  <a:tcPr/>
                </a:tc>
                <a:tc>
                  <a:txBody>
                    <a:bodyPr/>
                    <a:lstStyle/>
                    <a:p>
                      <a:r>
                        <a:rPr lang="fa-IR" dirty="0" smtClean="0"/>
                        <a:t>2/150           </a:t>
                      </a:r>
                      <a:endParaRPr lang="en-US" dirty="0"/>
                    </a:p>
                  </a:txBody>
                  <a:tcPr/>
                </a:tc>
                <a:tc>
                  <a:txBody>
                    <a:bodyPr/>
                    <a:lstStyle/>
                    <a:p>
                      <a:r>
                        <a:rPr lang="fa-IR" dirty="0" smtClean="0"/>
                        <a:t>20/000         </a:t>
                      </a:r>
                      <a:endParaRPr lang="en-US" dirty="0"/>
                    </a:p>
                  </a:txBody>
                  <a:tcPr/>
                </a:tc>
              </a:tr>
              <a:tr h="343229">
                <a:tc>
                  <a:txBody>
                    <a:bodyPr/>
                    <a:lstStyle/>
                    <a:p>
                      <a:r>
                        <a:rPr lang="fa-IR" dirty="0" smtClean="0"/>
                        <a:t>975/000      </a:t>
                      </a:r>
                      <a:endParaRPr lang="en-US" dirty="0"/>
                    </a:p>
                  </a:txBody>
                  <a:tcPr/>
                </a:tc>
                <a:tc>
                  <a:txBody>
                    <a:bodyPr/>
                    <a:lstStyle/>
                    <a:p>
                      <a:r>
                        <a:rPr lang="fa-IR" dirty="0" smtClean="0"/>
                        <a:t>1/950           </a:t>
                      </a:r>
                      <a:endParaRPr lang="en-US" dirty="0"/>
                    </a:p>
                  </a:txBody>
                  <a:tcPr/>
                </a:tc>
                <a:tc>
                  <a:txBody>
                    <a:bodyPr/>
                    <a:lstStyle/>
                    <a:p>
                      <a:r>
                        <a:rPr lang="fa-IR" dirty="0" smtClean="0"/>
                        <a:t>500           </a:t>
                      </a:r>
                      <a:endParaRPr lang="en-US" dirty="0"/>
                    </a:p>
                  </a:txBody>
                  <a:tcPr/>
                </a:tc>
              </a:tr>
              <a:tr h="600650">
                <a:tc>
                  <a:txBody>
                    <a:bodyPr/>
                    <a:lstStyle/>
                    <a:p>
                      <a:r>
                        <a:rPr lang="fa-IR" dirty="0" smtClean="0"/>
                        <a:t>550/475/000    </a:t>
                      </a:r>
                      <a:endParaRPr lang="en-US" dirty="0"/>
                    </a:p>
                  </a:txBody>
                  <a:tcPr/>
                </a:tc>
                <a:tc>
                  <a:txBody>
                    <a:bodyPr/>
                    <a:lstStyle/>
                    <a:p>
                      <a:endParaRPr lang="en-US" dirty="0"/>
                    </a:p>
                  </a:txBody>
                  <a:tcPr/>
                </a:tc>
                <a:tc>
                  <a:txBody>
                    <a:bodyPr/>
                    <a:lstStyle/>
                    <a:p>
                      <a:r>
                        <a:rPr lang="fa-IR" dirty="0" smtClean="0"/>
                        <a:t>270/500        </a:t>
                      </a:r>
                    </a:p>
                    <a:p>
                      <a:endParaRPr lang="en-US" dirty="0"/>
                    </a:p>
                  </a:txBody>
                  <a:tcPr/>
                </a:tc>
              </a:tr>
            </a:tbl>
          </a:graphicData>
        </a:graphic>
      </p:graphicFrame>
      <p:cxnSp>
        <p:nvCxnSpPr>
          <p:cNvPr id="8" name="Straight Connector 7"/>
          <p:cNvCxnSpPr/>
          <p:nvPr/>
        </p:nvCxnSpPr>
        <p:spPr>
          <a:xfrm>
            <a:off x="4953000" y="4648200"/>
            <a:ext cx="609600"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4800600" y="4953000"/>
            <a:ext cx="914400"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800600" y="5029200"/>
            <a:ext cx="914400" cy="1588"/>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228600" y="5257800"/>
            <a:ext cx="6019800" cy="609600"/>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تعداد سهام معامله شده ÷ ارزش کل معاملات </a:t>
            </a:r>
            <a:r>
              <a:rPr lang="en-US" dirty="0" smtClean="0"/>
              <a:t> =</a:t>
            </a:r>
            <a:r>
              <a:rPr lang="fa-IR" dirty="0" smtClean="0"/>
              <a:t>میانگین موزون (قیمت پایانی )</a:t>
            </a:r>
          </a:p>
        </p:txBody>
      </p:sp>
      <p:cxnSp>
        <p:nvCxnSpPr>
          <p:cNvPr id="10" name="Straight Connector 9"/>
          <p:cNvCxnSpPr/>
          <p:nvPr/>
        </p:nvCxnSpPr>
        <p:spPr>
          <a:xfrm>
            <a:off x="762000" y="4648200"/>
            <a:ext cx="838200"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609600" y="4953000"/>
            <a:ext cx="121920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609600" y="5029200"/>
            <a:ext cx="1219200" cy="1588"/>
          </a:xfrm>
          <a:prstGeom prst="line">
            <a:avLst/>
          </a:prstGeom>
        </p:spPr>
        <p:style>
          <a:lnRef idx="1">
            <a:schemeClr val="dk1"/>
          </a:lnRef>
          <a:fillRef idx="0">
            <a:schemeClr val="dk1"/>
          </a:fillRef>
          <a:effectRef idx="0">
            <a:schemeClr val="dk1"/>
          </a:effectRef>
          <a:fontRef idx="minor">
            <a:schemeClr val="tx1"/>
          </a:fontRef>
        </p:style>
      </p:cxnSp>
      <p:sp>
        <p:nvSpPr>
          <p:cNvPr id="18" name="Rectangle 17"/>
          <p:cNvSpPr/>
          <p:nvPr/>
        </p:nvSpPr>
        <p:spPr>
          <a:xfrm>
            <a:off x="228600" y="5867400"/>
            <a:ext cx="6019800" cy="6858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ysClr val="windowText" lastClr="000000"/>
                </a:solidFill>
              </a:rPr>
              <a:t>2/035=270/500÷550/475/000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53"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par>
                          <p:cTn id="28" fill="hold">
                            <p:stCondLst>
                              <p:cond delay="3500"/>
                            </p:stCondLst>
                            <p:childTnLst>
                              <p:par>
                                <p:cTn id="29" presetID="53"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par>
                          <p:cTn id="34" fill="hold">
                            <p:stCondLst>
                              <p:cond delay="4000"/>
                            </p:stCondLst>
                            <p:childTnLst>
                              <p:par>
                                <p:cTn id="35" presetID="53" presetClass="entr" presetSubtype="0"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4500"/>
                            </p:stCondLst>
                            <p:childTnLst>
                              <p:par>
                                <p:cTn id="41" presetID="53" presetClass="entr" presetSubtype="0"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5000"/>
                            </p:stCondLst>
                            <p:childTnLst>
                              <p:par>
                                <p:cTn id="47" presetID="53" presetClass="entr" presetSubtype="0" fill="hold"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5500"/>
                            </p:stCondLst>
                            <p:childTnLst>
                              <p:par>
                                <p:cTn id="53" presetID="53" presetClass="entr" presetSubtype="0" fill="hold" nodeType="after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Effect transition="in" filter="fade">
                                      <p:cBhvr>
                                        <p:cTn id="57" dur="500"/>
                                        <p:tgtEl>
                                          <p:spTgt spid="16"/>
                                        </p:tgtEl>
                                      </p:cBhvr>
                                    </p:animEffect>
                                  </p:childTnLst>
                                </p:cTn>
                              </p:par>
                            </p:childTnLst>
                          </p:cTn>
                        </p:par>
                        <p:par>
                          <p:cTn id="58" fill="hold">
                            <p:stCondLst>
                              <p:cond delay="6000"/>
                            </p:stCondLst>
                            <p:childTnLst>
                              <p:par>
                                <p:cTn id="59" presetID="47"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7" presetClass="entr" presetSubtype="0"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239000" cy="701040"/>
          </a:xfrm>
        </p:spPr>
        <p:txBody>
          <a:bodyPr/>
          <a:lstStyle/>
          <a:p>
            <a:pPr algn="r"/>
            <a:r>
              <a:rPr lang="fa-IR" dirty="0" smtClean="0">
                <a:solidFill>
                  <a:schemeClr val="tx2">
                    <a:lumMod val="75000"/>
                  </a:schemeClr>
                </a:solidFill>
              </a:rPr>
              <a:t>کاربرد حجم مبنا</a:t>
            </a:r>
            <a:endParaRPr lang="en-US" dirty="0"/>
          </a:p>
        </p:txBody>
      </p:sp>
      <p:sp>
        <p:nvSpPr>
          <p:cNvPr id="3" name="Content Placeholder 2"/>
          <p:cNvSpPr>
            <a:spLocks noGrp="1"/>
          </p:cNvSpPr>
          <p:nvPr>
            <p:ph idx="1"/>
          </p:nvPr>
        </p:nvSpPr>
        <p:spPr>
          <a:xfrm>
            <a:off x="228600" y="838200"/>
            <a:ext cx="7772400" cy="3124200"/>
          </a:xfrm>
        </p:spPr>
        <p:txBody>
          <a:bodyPr>
            <a:normAutofit/>
          </a:bodyPr>
          <a:lstStyle/>
          <a:p>
            <a:pPr algn="just"/>
            <a:r>
              <a:rPr lang="fa-IR" dirty="0" smtClean="0">
                <a:solidFill>
                  <a:schemeClr val="tx2">
                    <a:lumMod val="50000"/>
                  </a:schemeClr>
                </a:solidFill>
              </a:rPr>
              <a:t>اگرچه ،استفاده از میانگین موزون روش مناسبی است اما،در برخی موارد،اگر تعداد کمی از سهام شرکت دادوستد شود استفاده از میانگین موزون نیز گمراه کننده است. به طور کلی،در حالت هایی که تعدادسهام معامله شده کمتر از حجم مبنا باشد قیمت پایانی با استفاده از پارامترهایی همچون،قیمت پایانی روز قبل،میانگین موزون قیمت در روز جاری،تعدادسهام دادوستد شده در روز جاری و میزان حجم مبنا شرکت با استفاده از فرمول زیر محاسبه می شود.                </a:t>
            </a:r>
            <a:endParaRPr lang="en-US" dirty="0">
              <a:solidFill>
                <a:schemeClr val="tx2">
                  <a:lumMod val="50000"/>
                </a:schemeClr>
              </a:solidFill>
            </a:endParaRPr>
          </a:p>
        </p:txBody>
      </p:sp>
      <p:sp>
        <p:nvSpPr>
          <p:cNvPr id="4" name="TextBox 3"/>
          <p:cNvSpPr txBox="1"/>
          <p:nvPr/>
        </p:nvSpPr>
        <p:spPr>
          <a:xfrm>
            <a:off x="228600" y="4648200"/>
            <a:ext cx="7696200" cy="1200329"/>
          </a:xfrm>
          <a:prstGeom prst="rect">
            <a:avLst/>
          </a:prstGeom>
          <a:noFill/>
        </p:spPr>
        <p:txBody>
          <a:bodyPr wrap="square" rtlCol="0">
            <a:spAutoFit/>
          </a:bodyPr>
          <a:lstStyle/>
          <a:p>
            <a:pPr algn="r"/>
            <a:r>
              <a:rPr lang="en-US" dirty="0" smtClean="0">
                <a:solidFill>
                  <a:schemeClr val="tx2">
                    <a:lumMod val="50000"/>
                  </a:schemeClr>
                </a:solidFill>
              </a:rPr>
              <a:t>    </a:t>
            </a:r>
            <a:r>
              <a:rPr lang="fa-IR" sz="2400" dirty="0" smtClean="0">
                <a:solidFill>
                  <a:schemeClr val="tx2">
                    <a:lumMod val="50000"/>
                  </a:schemeClr>
                </a:solidFill>
              </a:rPr>
              <a:t>=قیمت پایانی روزجاری</a:t>
            </a:r>
            <a:r>
              <a:rPr lang="en-US" sz="2400" dirty="0" smtClean="0">
                <a:solidFill>
                  <a:schemeClr val="tx2">
                    <a:lumMod val="50000"/>
                  </a:schemeClr>
                </a:solidFill>
              </a:rPr>
              <a:t>P</a:t>
            </a:r>
            <a:endParaRPr lang="fa-IR" sz="2400" dirty="0" smtClean="0">
              <a:solidFill>
                <a:schemeClr val="tx2">
                  <a:lumMod val="50000"/>
                </a:schemeClr>
              </a:solidFill>
            </a:endParaRPr>
          </a:p>
          <a:p>
            <a:pPr algn="r"/>
            <a:r>
              <a:rPr lang="en-US" sz="2400" dirty="0" smtClean="0">
                <a:solidFill>
                  <a:schemeClr val="tx2">
                    <a:lumMod val="50000"/>
                  </a:schemeClr>
                </a:solidFill>
              </a:rPr>
              <a:t>   </a:t>
            </a:r>
            <a:r>
              <a:rPr lang="fa-IR" sz="2400" dirty="0" smtClean="0">
                <a:solidFill>
                  <a:schemeClr val="tx2">
                    <a:lumMod val="50000"/>
                  </a:schemeClr>
                </a:solidFill>
              </a:rPr>
              <a:t>میانگین </a:t>
            </a:r>
            <a:r>
              <a:rPr lang="fa-IR" sz="2400" dirty="0" smtClean="0">
                <a:solidFill>
                  <a:schemeClr val="tx2">
                    <a:lumMod val="50000"/>
                  </a:schemeClr>
                </a:solidFill>
              </a:rPr>
              <a:t>موزون قیمت درروزجاری</a:t>
            </a:r>
            <a:r>
              <a:rPr lang="en-US" sz="2400" dirty="0" smtClean="0">
                <a:solidFill>
                  <a:schemeClr val="tx2">
                    <a:lumMod val="50000"/>
                  </a:schemeClr>
                </a:solidFill>
              </a:rPr>
              <a:t> = </a:t>
            </a:r>
            <a:r>
              <a:rPr lang="en-US" sz="2400" dirty="0" smtClean="0">
                <a:solidFill>
                  <a:schemeClr val="tx2">
                    <a:lumMod val="50000"/>
                  </a:schemeClr>
                </a:solidFill>
              </a:rPr>
              <a:t>P        </a:t>
            </a:r>
            <a:r>
              <a:rPr lang="en-US" sz="2400" dirty="0" smtClean="0">
                <a:solidFill>
                  <a:schemeClr val="accent2">
                    <a:lumMod val="75000"/>
                  </a:schemeClr>
                </a:solidFill>
              </a:rPr>
              <a:t> </a:t>
            </a:r>
            <a:r>
              <a:rPr lang="fa-IR" sz="2400" dirty="0" smtClean="0">
                <a:solidFill>
                  <a:schemeClr val="tx2">
                    <a:lumMod val="50000"/>
                  </a:schemeClr>
                </a:solidFill>
              </a:rPr>
              <a:t>قیمت پایانی روز قبل </a:t>
            </a:r>
            <a:r>
              <a:rPr lang="en-US" sz="2400" dirty="0" smtClean="0">
                <a:solidFill>
                  <a:schemeClr val="tx2">
                    <a:lumMod val="50000"/>
                  </a:schemeClr>
                </a:solidFill>
              </a:rPr>
              <a:t>=</a:t>
            </a:r>
            <a:r>
              <a:rPr lang="en-US" sz="2400" dirty="0" smtClean="0">
                <a:solidFill>
                  <a:schemeClr val="tx2">
                    <a:lumMod val="50000"/>
                  </a:schemeClr>
                </a:solidFill>
              </a:rPr>
              <a:t>P1</a:t>
            </a:r>
            <a:endParaRPr lang="fa-IR" sz="2400" dirty="0" smtClean="0">
              <a:solidFill>
                <a:schemeClr val="tx2">
                  <a:lumMod val="50000"/>
                </a:schemeClr>
              </a:solidFill>
            </a:endParaRPr>
          </a:p>
          <a:p>
            <a:pPr algn="r"/>
            <a:r>
              <a:rPr lang="fa-IR" sz="2400" dirty="0" smtClean="0">
                <a:solidFill>
                  <a:schemeClr val="tx2">
                    <a:lumMod val="50000"/>
                  </a:schemeClr>
                </a:solidFill>
              </a:rPr>
              <a:t>حجم مبنای سهام شرکت</a:t>
            </a:r>
            <a:r>
              <a:rPr lang="en-US" sz="2400" dirty="0" smtClean="0">
                <a:solidFill>
                  <a:schemeClr val="tx2">
                    <a:lumMod val="50000"/>
                  </a:schemeClr>
                </a:solidFill>
              </a:rPr>
              <a:t> = </a:t>
            </a:r>
            <a:r>
              <a:rPr lang="en-US" sz="2400" dirty="0" smtClean="0">
                <a:solidFill>
                  <a:schemeClr val="tx2">
                    <a:lumMod val="50000"/>
                  </a:schemeClr>
                </a:solidFill>
              </a:rPr>
              <a:t>M  </a:t>
            </a:r>
            <a:r>
              <a:rPr lang="fa-IR" sz="2400" dirty="0" smtClean="0">
                <a:solidFill>
                  <a:schemeClr val="tx2">
                    <a:lumMod val="50000"/>
                  </a:schemeClr>
                </a:solidFill>
              </a:rPr>
              <a:t>=تعداد سهام دادوستد شده در روز جاری </a:t>
            </a:r>
            <a:r>
              <a:rPr lang="en-US" sz="2400" dirty="0" smtClean="0">
                <a:solidFill>
                  <a:schemeClr val="tx2">
                    <a:lumMod val="50000"/>
                  </a:schemeClr>
                </a:solidFill>
              </a:rPr>
              <a:t>N</a:t>
            </a:r>
            <a:r>
              <a:rPr lang="en-US" dirty="0" smtClean="0">
                <a:solidFill>
                  <a:schemeClr val="tx2">
                    <a:lumMod val="50000"/>
                  </a:schemeClr>
                </a:solidFill>
              </a:rPr>
              <a:t>   </a:t>
            </a:r>
            <a:endParaRPr lang="en-US" dirty="0">
              <a:solidFill>
                <a:schemeClr val="tx2">
                  <a:lumMod val="50000"/>
                </a:schemeClr>
              </a:solidFill>
            </a:endParaRPr>
          </a:p>
        </p:txBody>
      </p:sp>
      <p:cxnSp>
        <p:nvCxnSpPr>
          <p:cNvPr id="6" name="Straight Connector 5"/>
          <p:cNvCxnSpPr/>
          <p:nvPr/>
        </p:nvCxnSpPr>
        <p:spPr>
          <a:xfrm>
            <a:off x="4419600" y="5105400"/>
            <a:ext cx="152400" cy="1588"/>
          </a:xfrm>
          <a:prstGeom prst="line">
            <a:avLst/>
          </a:prstGeom>
        </p:spPr>
        <p:style>
          <a:lnRef idx="1">
            <a:schemeClr val="dk1"/>
          </a:lnRef>
          <a:fillRef idx="0">
            <a:schemeClr val="dk1"/>
          </a:fillRef>
          <a:effectRef idx="0">
            <a:schemeClr val="dk1"/>
          </a:effectRef>
          <a:fontRef idx="minor">
            <a:schemeClr val="tx1"/>
          </a:fontRef>
        </p:style>
      </p:cxnSp>
      <p:sp>
        <p:nvSpPr>
          <p:cNvPr id="24" name="Rectangle 23"/>
          <p:cNvSpPr/>
          <p:nvPr/>
        </p:nvSpPr>
        <p:spPr>
          <a:xfrm>
            <a:off x="228600" y="3810000"/>
            <a:ext cx="3200400" cy="1143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P = P1 +  ( P – P1 ) * N     </a:t>
            </a:r>
          </a:p>
          <a:p>
            <a:r>
              <a:rPr lang="en-US" sz="2000" dirty="0" smtClean="0"/>
              <a:t>                                      M</a:t>
            </a:r>
            <a:endParaRPr lang="en-US" sz="2000" dirty="0"/>
          </a:p>
        </p:txBody>
      </p:sp>
      <p:cxnSp>
        <p:nvCxnSpPr>
          <p:cNvPr id="28" name="Straight Connector 27"/>
          <p:cNvCxnSpPr/>
          <p:nvPr/>
        </p:nvCxnSpPr>
        <p:spPr>
          <a:xfrm>
            <a:off x="2590800" y="4419600"/>
            <a:ext cx="304800" cy="1588"/>
          </a:xfrm>
          <a:prstGeom prst="line">
            <a:avLst/>
          </a:prstGeom>
          <a:ln>
            <a:solidFill>
              <a:schemeClr val="bg1"/>
            </a:solidFill>
          </a:ln>
        </p:spPr>
        <p:style>
          <a:lnRef idx="1">
            <a:schemeClr val="accent5"/>
          </a:lnRef>
          <a:fillRef idx="0">
            <a:schemeClr val="accent5"/>
          </a:fillRef>
          <a:effectRef idx="0">
            <a:schemeClr val="accent5"/>
          </a:effectRef>
          <a:fontRef idx="minor">
            <a:schemeClr val="tx1"/>
          </a:fontRef>
        </p:style>
      </p:cxnSp>
      <p:cxnSp>
        <p:nvCxnSpPr>
          <p:cNvPr id="37" name="Straight Connector 36"/>
          <p:cNvCxnSpPr/>
          <p:nvPr/>
        </p:nvCxnSpPr>
        <p:spPr>
          <a:xfrm>
            <a:off x="1524000" y="4114800"/>
            <a:ext cx="152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Double Bracket 39"/>
          <p:cNvSpPr/>
          <p:nvPr/>
        </p:nvSpPr>
        <p:spPr>
          <a:xfrm>
            <a:off x="1295400" y="3962400"/>
            <a:ext cx="1676400" cy="762000"/>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Arrow 9"/>
          <p:cNvSpPr/>
          <p:nvPr/>
        </p:nvSpPr>
        <p:spPr>
          <a:xfrm>
            <a:off x="7086600" y="6019800"/>
            <a:ext cx="9144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توضیح</a:t>
            </a:r>
            <a:endParaRPr lang="en-US" dirty="0"/>
          </a:p>
        </p:txBody>
      </p:sp>
      <p:sp>
        <p:nvSpPr>
          <p:cNvPr id="11" name="Rectangle 10"/>
          <p:cNvSpPr/>
          <p:nvPr/>
        </p:nvSpPr>
        <p:spPr>
          <a:xfrm>
            <a:off x="304800" y="6019800"/>
            <a:ext cx="6705600" cy="707886"/>
          </a:xfrm>
          <a:prstGeom prst="rect">
            <a:avLst/>
          </a:prstGeom>
        </p:spPr>
        <p:txBody>
          <a:bodyPr wrap="square">
            <a:spAutoFit/>
          </a:bodyPr>
          <a:lstStyle/>
          <a:p>
            <a:pPr algn="r"/>
            <a:r>
              <a:rPr lang="ar-SA" i="1" dirty="0" smtClean="0">
                <a:solidFill>
                  <a:schemeClr val="tx2">
                    <a:lumMod val="50000"/>
                  </a:schemeClr>
                </a:solidFill>
              </a:rPr>
              <a:t> </a:t>
            </a:r>
            <a:r>
              <a:rPr lang="ar-SA" sz="2000" i="1" dirty="0" smtClean="0">
                <a:solidFill>
                  <a:schemeClr val="tx2">
                    <a:lumMod val="50000"/>
                  </a:schemeClr>
                </a:solidFill>
              </a:rPr>
              <a:t>قیمت</a:t>
            </a:r>
            <a:r>
              <a:rPr lang="fa-IR" sz="2000" i="1" dirty="0" smtClean="0">
                <a:solidFill>
                  <a:schemeClr val="tx2">
                    <a:lumMod val="50000"/>
                  </a:schemeClr>
                </a:solidFill>
              </a:rPr>
              <a:t> </a:t>
            </a:r>
            <a:r>
              <a:rPr lang="ar-SA" sz="2000" i="1" dirty="0" smtClean="0">
                <a:solidFill>
                  <a:schemeClr val="tx2">
                    <a:lumMod val="50000"/>
                  </a:schemeClr>
                </a:solidFill>
              </a:rPr>
              <a:t>پایانی سهام</a:t>
            </a:r>
            <a:r>
              <a:rPr lang="ar-SA" sz="2000" dirty="0" smtClean="0">
                <a:solidFill>
                  <a:schemeClr val="tx2">
                    <a:lumMod val="50000"/>
                  </a:schemeClr>
                </a:solidFill>
              </a:rPr>
              <a:t> قیمتی است که معامله سهم در ابتدای روز بعد، براساس آن قیمت آغاز می شود</a:t>
            </a:r>
            <a:r>
              <a:rPr lang="fa-IR" sz="2000" dirty="0" smtClean="0">
                <a:solidFill>
                  <a:schemeClr val="tx2">
                    <a:lumMod val="50000"/>
                  </a:schemeClr>
                </a:solidFill>
              </a:rPr>
              <a:t>.</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2000"/>
                                        <p:tgtEl>
                                          <p:spTgt spid="24"/>
                                        </p:tgtEl>
                                      </p:cBhvr>
                                    </p:animEffect>
                                  </p:childTnLst>
                                </p:cTn>
                              </p:par>
                            </p:childTnLst>
                          </p:cTn>
                        </p:par>
                        <p:par>
                          <p:cTn id="20" fill="hold">
                            <p:stCondLst>
                              <p:cond delay="4000"/>
                            </p:stCondLst>
                            <p:childTnLst>
                              <p:par>
                                <p:cTn id="21" presetID="47"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1000"/>
                                        <p:tgtEl>
                                          <p:spTgt spid="4">
                                            <p:txEl>
                                              <p:pRg st="0" end="0"/>
                                            </p:txEl>
                                          </p:spTgt>
                                        </p:tgtEl>
                                      </p:cBhvr>
                                    </p:animEffect>
                                    <p:anim calcmode="lin" valueType="num">
                                      <p:cBhvr>
                                        <p:cTn id="2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7" presetClass="entr" presetSubtype="0" fill="hold" nodeType="after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fade">
                                      <p:cBhvr>
                                        <p:cTn id="29" dur="1000"/>
                                        <p:tgtEl>
                                          <p:spTgt spid="4">
                                            <p:txEl>
                                              <p:pRg st="1" end="1"/>
                                            </p:txEl>
                                          </p:spTgt>
                                        </p:tgtEl>
                                      </p:cBhvr>
                                    </p:animEffect>
                                    <p:anim calcmode="lin" valueType="num">
                                      <p:cBhvr>
                                        <p:cTn id="3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0"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par>
                          <p:cTn id="38" fill="hold">
                            <p:stCondLst>
                              <p:cond delay="6500"/>
                            </p:stCondLst>
                            <p:childTnLst>
                              <p:par>
                                <p:cTn id="39" presetID="47" presetClass="entr" presetSubtype="0" fill="hold" nodeType="after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Effect transition="in" filter="fade">
                                      <p:cBhvr>
                                        <p:cTn id="41" dur="1000"/>
                                        <p:tgtEl>
                                          <p:spTgt spid="4">
                                            <p:txEl>
                                              <p:pRg st="2" end="2"/>
                                            </p:txEl>
                                          </p:spTgt>
                                        </p:tgtEl>
                                      </p:cBhvr>
                                    </p:animEffect>
                                    <p:anim calcmode="lin" valueType="num">
                                      <p:cBhvr>
                                        <p:cTn id="4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7500"/>
                            </p:stCondLst>
                            <p:childTnLst>
                              <p:par>
                                <p:cTn id="45" presetID="26"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80">
                                          <p:stCondLst>
                                            <p:cond delay="0"/>
                                          </p:stCondLst>
                                        </p:cTn>
                                        <p:tgtEl>
                                          <p:spTgt spid="10"/>
                                        </p:tgtEl>
                                      </p:cBhvr>
                                    </p:animEffect>
                                    <p:anim calcmode="lin" valueType="num">
                                      <p:cBhvr>
                                        <p:cTn id="4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53" dur="26">
                                          <p:stCondLst>
                                            <p:cond delay="650"/>
                                          </p:stCondLst>
                                        </p:cTn>
                                        <p:tgtEl>
                                          <p:spTgt spid="10"/>
                                        </p:tgtEl>
                                      </p:cBhvr>
                                      <p:to x="100000" y="60000"/>
                                    </p:animScale>
                                    <p:animScale>
                                      <p:cBhvr>
                                        <p:cTn id="54" dur="166" decel="50000">
                                          <p:stCondLst>
                                            <p:cond delay="676"/>
                                          </p:stCondLst>
                                        </p:cTn>
                                        <p:tgtEl>
                                          <p:spTgt spid="10"/>
                                        </p:tgtEl>
                                      </p:cBhvr>
                                      <p:to x="100000" y="100000"/>
                                    </p:animScale>
                                    <p:animScale>
                                      <p:cBhvr>
                                        <p:cTn id="55" dur="26">
                                          <p:stCondLst>
                                            <p:cond delay="1312"/>
                                          </p:stCondLst>
                                        </p:cTn>
                                        <p:tgtEl>
                                          <p:spTgt spid="10"/>
                                        </p:tgtEl>
                                      </p:cBhvr>
                                      <p:to x="100000" y="80000"/>
                                    </p:animScale>
                                    <p:animScale>
                                      <p:cBhvr>
                                        <p:cTn id="56" dur="166" decel="50000">
                                          <p:stCondLst>
                                            <p:cond delay="1338"/>
                                          </p:stCondLst>
                                        </p:cTn>
                                        <p:tgtEl>
                                          <p:spTgt spid="10"/>
                                        </p:tgtEl>
                                      </p:cBhvr>
                                      <p:to x="100000" y="100000"/>
                                    </p:animScale>
                                    <p:animScale>
                                      <p:cBhvr>
                                        <p:cTn id="57" dur="26">
                                          <p:stCondLst>
                                            <p:cond delay="1642"/>
                                          </p:stCondLst>
                                        </p:cTn>
                                        <p:tgtEl>
                                          <p:spTgt spid="10"/>
                                        </p:tgtEl>
                                      </p:cBhvr>
                                      <p:to x="100000" y="90000"/>
                                    </p:animScale>
                                    <p:animScale>
                                      <p:cBhvr>
                                        <p:cTn id="58" dur="166" decel="50000">
                                          <p:stCondLst>
                                            <p:cond delay="1668"/>
                                          </p:stCondLst>
                                        </p:cTn>
                                        <p:tgtEl>
                                          <p:spTgt spid="10"/>
                                        </p:tgtEl>
                                      </p:cBhvr>
                                      <p:to x="100000" y="100000"/>
                                    </p:animScale>
                                    <p:animScale>
                                      <p:cBhvr>
                                        <p:cTn id="59" dur="26">
                                          <p:stCondLst>
                                            <p:cond delay="1808"/>
                                          </p:stCondLst>
                                        </p:cTn>
                                        <p:tgtEl>
                                          <p:spTgt spid="10"/>
                                        </p:tgtEl>
                                      </p:cBhvr>
                                      <p:to x="100000" y="95000"/>
                                    </p:animScale>
                                    <p:animScale>
                                      <p:cBhvr>
                                        <p:cTn id="60" dur="166" decel="50000">
                                          <p:stCondLst>
                                            <p:cond delay="1834"/>
                                          </p:stCondLst>
                                        </p:cTn>
                                        <p:tgtEl>
                                          <p:spTgt spid="10"/>
                                        </p:tgtEl>
                                      </p:cBhvr>
                                      <p:to x="100000" y="100000"/>
                                    </p:animScale>
                                  </p:childTnLst>
                                </p:cTn>
                              </p:par>
                            </p:childTnLst>
                          </p:cTn>
                        </p:par>
                        <p:par>
                          <p:cTn id="61" fill="hold">
                            <p:stCondLst>
                              <p:cond delay="9500"/>
                            </p:stCondLst>
                            <p:childTnLst>
                              <p:par>
                                <p:cTn id="62" presetID="47" presetClass="entr" presetSubtype="0"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1000"/>
                                        <p:tgtEl>
                                          <p:spTgt spid="11"/>
                                        </p:tgtEl>
                                      </p:cBhvr>
                                    </p:animEffect>
                                    <p:anim calcmode="lin" valueType="num">
                                      <p:cBhvr>
                                        <p:cTn id="65" dur="1000" fill="hold"/>
                                        <p:tgtEl>
                                          <p:spTgt spid="11"/>
                                        </p:tgtEl>
                                        <p:attrNameLst>
                                          <p:attrName>ppt_x</p:attrName>
                                        </p:attrNameLst>
                                      </p:cBhvr>
                                      <p:tavLst>
                                        <p:tav tm="0">
                                          <p:val>
                                            <p:strVal val="#ppt_x"/>
                                          </p:val>
                                        </p:tav>
                                        <p:tav tm="100000">
                                          <p:val>
                                            <p:strVal val="#ppt_x"/>
                                          </p:val>
                                        </p:tav>
                                      </p:tavLst>
                                    </p:anim>
                                    <p:anim calcmode="lin" valueType="num">
                                      <p:cBhvr>
                                        <p:cTn id="6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animBg="1"/>
      <p:bldP spid="10" grpId="0" animBg="1"/>
      <p:bldP spid="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1136</TotalTime>
  <Words>1141</Words>
  <Application>Microsoft Office PowerPoint</Application>
  <PresentationFormat>On-screen Show (4:3)</PresentationFormat>
  <Paragraphs>176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Slide 1</vt:lpstr>
      <vt:lpstr>Slide 2</vt:lpstr>
      <vt:lpstr>Slide 3</vt:lpstr>
      <vt:lpstr>حجم مبنا  </vt:lpstr>
      <vt:lpstr>حجم مبنا در سازمان بورس اوراق تهران</vt:lpstr>
      <vt:lpstr>نمونه ای از حجم مبنای سهام</vt:lpstr>
      <vt:lpstr>کاربرد حجم مبنا</vt:lpstr>
      <vt:lpstr>کاربرد حجم مبنا                         </vt:lpstr>
      <vt:lpstr>کاربرد حجم مبنا</vt:lpstr>
      <vt:lpstr>عملکرد حجم مبنا </vt:lpstr>
      <vt:lpstr>مثال </vt:lpstr>
      <vt:lpstr>جدول زیر قیمت پایانی سهام چهار شرکت پذیرفته شده در بورس اوراق بهادار تهران را در تاریخ 1389/4/6 را نشان میدهد </vt:lpstr>
      <vt:lpstr>استاد گرامی</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aseman</dc:creator>
  <cp:lastModifiedBy>aseman</cp:lastModifiedBy>
  <cp:revision>177</cp:revision>
  <dcterms:created xsi:type="dcterms:W3CDTF">2015-04-15T11:19:40Z</dcterms:created>
  <dcterms:modified xsi:type="dcterms:W3CDTF">2015-05-03T10:53:28Z</dcterms:modified>
</cp:coreProperties>
</file>