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25"/>
  </p:notesMasterIdLst>
  <p:sldIdLst>
    <p:sldId id="256" r:id="rId2"/>
    <p:sldId id="258" r:id="rId3"/>
    <p:sldId id="259" r:id="rId4"/>
    <p:sldId id="265" r:id="rId5"/>
    <p:sldId id="263" r:id="rId6"/>
    <p:sldId id="264" r:id="rId7"/>
    <p:sldId id="266" r:id="rId8"/>
    <p:sldId id="261" r:id="rId9"/>
    <p:sldId id="262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0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F89A19-23B5-4588-AAE6-274112B719B0}" type="datetimeFigureOut">
              <a:rPr lang="en-US" smtClean="0"/>
              <a:t>5/12/2014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27325C-B45E-470C-ADA0-7BEF168799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14992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27325C-B45E-470C-ADA0-7BEF16879960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51432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7772400" cy="4571999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8800" spc="-80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C7024-5E73-4C4D-AE38-4B5D380278D1}" type="datetimeFigureOut">
              <a:rPr lang="en-US" smtClean="0"/>
              <a:t>5/12/2014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535CB033-2FF5-4E11-B458-DC6C23D5A5F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C7024-5E73-4C4D-AE38-4B5D380278D1}" type="datetimeFigureOut">
              <a:rPr lang="en-US" smtClean="0"/>
              <a:t>5/12/2014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CB033-2FF5-4E11-B458-DC6C23D5A5F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C7024-5E73-4C4D-AE38-4B5D380278D1}" type="datetimeFigureOut">
              <a:rPr lang="en-US" smtClean="0"/>
              <a:t>5/12/2014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CB033-2FF5-4E11-B458-DC6C23D5A5F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C7024-5E73-4C4D-AE38-4B5D380278D1}" type="datetimeFigureOut">
              <a:rPr lang="en-US" smtClean="0"/>
              <a:t>5/12/2014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CB033-2FF5-4E11-B458-DC6C23D5A5F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C7024-5E73-4C4D-AE38-4B5D380278D1}" type="datetimeFigureOut">
              <a:rPr lang="en-US" smtClean="0"/>
              <a:t>5/12/2014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35CB033-2FF5-4E11-B458-DC6C23D5A5FF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C7024-5E73-4C4D-AE38-4B5D380278D1}" type="datetimeFigureOut">
              <a:rPr lang="en-US" smtClean="0"/>
              <a:t>5/12/2014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CB033-2FF5-4E11-B458-DC6C23D5A5F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C7024-5E73-4C4D-AE38-4B5D380278D1}" type="datetimeFigureOut">
              <a:rPr lang="en-US" smtClean="0"/>
              <a:t>5/12/2014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CB033-2FF5-4E11-B458-DC6C23D5A5F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C7024-5E73-4C4D-AE38-4B5D380278D1}" type="datetimeFigureOut">
              <a:rPr lang="en-US" smtClean="0"/>
              <a:t>5/12/2014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CB033-2FF5-4E11-B458-DC6C23D5A5F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C7024-5E73-4C4D-AE38-4B5D380278D1}" type="datetimeFigureOut">
              <a:rPr lang="en-US" smtClean="0"/>
              <a:t>5/12/2014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CB033-2FF5-4E11-B458-DC6C23D5A5F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C7024-5E73-4C4D-AE38-4B5D380278D1}" type="datetimeFigureOut">
              <a:rPr lang="en-US" smtClean="0"/>
              <a:t>5/12/2014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CB033-2FF5-4E11-B458-DC6C23D5A5FF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C7024-5E73-4C4D-AE38-4B5D380278D1}" type="datetimeFigureOut">
              <a:rPr lang="en-US" smtClean="0"/>
              <a:t>5/12/2014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535CB033-2FF5-4E11-B458-DC6C23D5A5FF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6ECC7024-5E73-4C4D-AE38-4B5D380278D1}" type="datetimeFigureOut">
              <a:rPr lang="en-US" smtClean="0"/>
              <a:t>5/12/2014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535CB033-2FF5-4E11-B458-DC6C23D5A5FF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001124" y="0"/>
            <a:ext cx="142876" cy="1371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001124" y="1371600"/>
            <a:ext cx="142876" cy="5486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ods.od.nih.gov/factsheets/showterm.aspx?tID=4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" y="114300"/>
            <a:ext cx="8763000" cy="5867400"/>
          </a:xfrm>
        </p:spPr>
        <p:txBody>
          <a:bodyPr/>
          <a:lstStyle/>
          <a:p>
            <a:pPr algn="r" rtl="1"/>
            <a:endParaRPr lang="en-US" dirty="0" smtClean="0"/>
          </a:p>
          <a:p>
            <a:pPr algn="r" rtl="1"/>
            <a:endParaRPr lang="en-US" dirty="0"/>
          </a:p>
          <a:p>
            <a:pPr algn="r" rtl="1"/>
            <a:endParaRPr lang="en-US" dirty="0" smtClean="0"/>
          </a:p>
          <a:p>
            <a:pPr algn="r" rtl="1"/>
            <a:endParaRPr lang="en-US" dirty="0"/>
          </a:p>
          <a:p>
            <a:pPr algn="r" rtl="1"/>
            <a:endParaRPr lang="en-US" dirty="0" smtClean="0"/>
          </a:p>
          <a:p>
            <a:pPr algn="r" rtl="1"/>
            <a:endParaRPr lang="fa-IR" dirty="0" smtClean="0"/>
          </a:p>
          <a:p>
            <a:pPr algn="r" rtl="1"/>
            <a:r>
              <a:rPr lang="fa-IR" sz="1800" b="1" dirty="0" smtClean="0">
                <a:solidFill>
                  <a:schemeClr val="tx1"/>
                </a:solidFill>
                <a:latin typeface="+mn-lt"/>
              </a:rPr>
              <a:t>آنمی های </a:t>
            </a:r>
            <a:r>
              <a:rPr lang="fa-IR" sz="1800" b="1" dirty="0" err="1" smtClean="0">
                <a:solidFill>
                  <a:schemeClr val="tx1"/>
                </a:solidFill>
                <a:latin typeface="+mn-lt"/>
              </a:rPr>
              <a:t>ماکروسیتیک</a:t>
            </a:r>
            <a:r>
              <a:rPr lang="fa-IR" sz="1800" b="1" dirty="0" smtClean="0">
                <a:solidFill>
                  <a:schemeClr val="tx1"/>
                </a:solidFill>
                <a:latin typeface="+mn-lt"/>
              </a:rPr>
              <a:t> (</a:t>
            </a:r>
            <a:r>
              <a:rPr lang="en-US" sz="1800" b="1" dirty="0" smtClean="0">
                <a:solidFill>
                  <a:schemeClr val="tx1"/>
                </a:solidFill>
                <a:latin typeface="+mn-lt"/>
              </a:rPr>
              <a:t>mcv </a:t>
            </a:r>
            <a:r>
              <a:rPr lang="en-US" sz="1800" b="1" dirty="0" smtClean="0">
                <a:solidFill>
                  <a:schemeClr val="tx1"/>
                </a:solidFill>
                <a:latin typeface="Times New Roman"/>
                <a:cs typeface="Times New Roman"/>
              </a:rPr>
              <a:t>&gt; 95 </a:t>
            </a:r>
            <a:r>
              <a:rPr lang="en-US" sz="1800" b="1" cap="none" dirty="0" err="1" smtClean="0">
                <a:solidFill>
                  <a:schemeClr val="tx1"/>
                </a:solidFill>
                <a:latin typeface="Times New Roman"/>
                <a:cs typeface="Times New Roman"/>
              </a:rPr>
              <a:t>fl</a:t>
            </a:r>
            <a:r>
              <a:rPr lang="en-US" sz="1800" b="1" dirty="0" smtClean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fa-IR" sz="1800" b="1" dirty="0" smtClean="0">
                <a:solidFill>
                  <a:schemeClr val="tx1"/>
                </a:solidFill>
                <a:latin typeface="+mn-lt"/>
              </a:rPr>
              <a:t>)   </a:t>
            </a:r>
            <a:endParaRPr lang="en-US" sz="1800" b="1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5" name="Right Brace 4"/>
          <p:cNvSpPr/>
          <p:nvPr/>
        </p:nvSpPr>
        <p:spPr>
          <a:xfrm>
            <a:off x="4953000" y="533400"/>
            <a:ext cx="76200" cy="4800600"/>
          </a:xfrm>
          <a:prstGeom prst="rightBrace">
            <a:avLst/>
          </a:prstGeom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048000" y="2057400"/>
            <a:ext cx="1905000" cy="304800"/>
          </a:xfrm>
          <a:prstGeom prst="rect">
            <a:avLst/>
          </a:prstGeom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 err="1" smtClean="0">
                <a:solidFill>
                  <a:schemeClr val="tx1"/>
                </a:solidFill>
              </a:rPr>
              <a:t>مگالوبلاستیک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Right Brace 7"/>
          <p:cNvSpPr/>
          <p:nvPr/>
        </p:nvSpPr>
        <p:spPr>
          <a:xfrm>
            <a:off x="2895600" y="1219200"/>
            <a:ext cx="76200" cy="2133600"/>
          </a:xfrm>
          <a:prstGeom prst="righ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1066800" y="1219200"/>
            <a:ext cx="1905000" cy="304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B12</a:t>
            </a:r>
            <a:r>
              <a:rPr lang="fa-IR" dirty="0" smtClean="0">
                <a:solidFill>
                  <a:schemeClr val="tx1"/>
                </a:solidFill>
              </a:rPr>
              <a:t>فقر </a:t>
            </a:r>
            <a:r>
              <a:rPr lang="fa-IR" dirty="0" err="1" smtClean="0">
                <a:solidFill>
                  <a:schemeClr val="tx1"/>
                </a:solidFill>
              </a:rPr>
              <a:t>فولات</a:t>
            </a:r>
            <a:r>
              <a:rPr lang="fa-IR" dirty="0" smtClean="0">
                <a:solidFill>
                  <a:schemeClr val="tx1"/>
                </a:solidFill>
              </a:rPr>
              <a:t> و 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76200" y="1600200"/>
            <a:ext cx="2819400" cy="533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 rtl="1"/>
            <a:r>
              <a:rPr lang="fa-IR" dirty="0" smtClean="0">
                <a:solidFill>
                  <a:schemeClr val="tx1"/>
                </a:solidFill>
              </a:rPr>
              <a:t>اختلال در متابولیسم </a:t>
            </a:r>
            <a:r>
              <a:rPr lang="fa-IR" dirty="0" err="1" smtClean="0">
                <a:solidFill>
                  <a:schemeClr val="tx1"/>
                </a:solidFill>
              </a:rPr>
              <a:t>فولات</a:t>
            </a:r>
            <a:r>
              <a:rPr lang="fa-IR" dirty="0" smtClean="0">
                <a:solidFill>
                  <a:schemeClr val="tx1"/>
                </a:solidFill>
              </a:rPr>
              <a:t> و </a:t>
            </a:r>
            <a:r>
              <a:rPr lang="en-US" dirty="0" smtClean="0">
                <a:solidFill>
                  <a:schemeClr val="tx1"/>
                </a:solidFill>
              </a:rPr>
              <a:t>B12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76200" y="2057400"/>
            <a:ext cx="28194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 rtl="1"/>
            <a:r>
              <a:rPr lang="fa-IR" dirty="0" smtClean="0">
                <a:solidFill>
                  <a:schemeClr val="tx1"/>
                </a:solidFill>
              </a:rPr>
              <a:t>نقص ژنتیکی آنزیم: </a:t>
            </a:r>
            <a:r>
              <a:rPr lang="fa-IR" dirty="0" err="1" smtClean="0">
                <a:solidFill>
                  <a:schemeClr val="tx1"/>
                </a:solidFill>
              </a:rPr>
              <a:t>اورتیک</a:t>
            </a:r>
            <a:r>
              <a:rPr lang="fa-IR" dirty="0" smtClean="0">
                <a:solidFill>
                  <a:schemeClr val="tx1"/>
                </a:solidFill>
              </a:rPr>
              <a:t> اسید </a:t>
            </a:r>
            <a:r>
              <a:rPr lang="fa-IR" dirty="0" err="1" smtClean="0">
                <a:solidFill>
                  <a:schemeClr val="tx1"/>
                </a:solidFill>
              </a:rPr>
              <a:t>اوری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0" y="2819400"/>
            <a:ext cx="2895600" cy="457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 rtl="1"/>
            <a:r>
              <a:rPr lang="fa-IR" dirty="0" smtClean="0">
                <a:solidFill>
                  <a:schemeClr val="tx1"/>
                </a:solidFill>
              </a:rPr>
              <a:t>نقص اکتسابی آنزیم: الکل </a:t>
            </a:r>
            <a:r>
              <a:rPr lang="fa-IR" dirty="0" err="1" smtClean="0">
                <a:solidFill>
                  <a:schemeClr val="tx1"/>
                </a:solidFill>
              </a:rPr>
              <a:t>وهیدروکسی</a:t>
            </a:r>
            <a:r>
              <a:rPr lang="fa-IR" dirty="0" smtClean="0">
                <a:solidFill>
                  <a:schemeClr val="tx1"/>
                </a:solidFill>
              </a:rPr>
              <a:t> اوره 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3200400" y="4419600"/>
            <a:ext cx="1676400" cy="457200"/>
          </a:xfrm>
          <a:prstGeom prst="rect">
            <a:avLst/>
          </a:prstGeom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r" rtl="1"/>
            <a:r>
              <a:rPr lang="fa-IR" dirty="0" smtClean="0">
                <a:solidFill>
                  <a:schemeClr val="tx1"/>
                </a:solidFill>
              </a:rPr>
              <a:t>غیر </a:t>
            </a:r>
            <a:r>
              <a:rPr lang="fa-IR" dirty="0" err="1" smtClean="0">
                <a:solidFill>
                  <a:schemeClr val="tx1"/>
                </a:solidFill>
              </a:rPr>
              <a:t>مگالوبلاستیک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" name="Right Brace 13"/>
          <p:cNvSpPr/>
          <p:nvPr/>
        </p:nvSpPr>
        <p:spPr>
          <a:xfrm>
            <a:off x="2971800" y="4114800"/>
            <a:ext cx="152400" cy="1143000"/>
          </a:xfrm>
          <a:prstGeom prst="rightBrac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152400" y="4267200"/>
            <a:ext cx="2819400" cy="762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 rtl="1"/>
            <a:r>
              <a:rPr lang="fa-IR" dirty="0" smtClean="0">
                <a:solidFill>
                  <a:schemeClr val="tx1"/>
                </a:solidFill>
              </a:rPr>
              <a:t>الکل/ بیماری کبدی/ </a:t>
            </a:r>
            <a:r>
              <a:rPr lang="fa-IR" dirty="0" err="1" smtClean="0">
                <a:solidFill>
                  <a:schemeClr val="tx1"/>
                </a:solidFill>
              </a:rPr>
              <a:t>میلودیسپلازی</a:t>
            </a:r>
            <a:r>
              <a:rPr lang="fa-IR" dirty="0" smtClean="0">
                <a:solidFill>
                  <a:schemeClr val="tx1"/>
                </a:solidFill>
              </a:rPr>
              <a:t> /آنمی </a:t>
            </a:r>
            <a:r>
              <a:rPr lang="fa-IR" dirty="0" err="1" smtClean="0">
                <a:solidFill>
                  <a:schemeClr val="tx1"/>
                </a:solidFill>
              </a:rPr>
              <a:t>آپلاستیک</a:t>
            </a:r>
            <a:r>
              <a:rPr lang="fa-IR" dirty="0" smtClean="0">
                <a:solidFill>
                  <a:schemeClr val="tx1"/>
                </a:solidFill>
              </a:rPr>
              <a:t>/خونریزی حاد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17" name="Elbow Connector 16"/>
          <p:cNvCxnSpPr/>
          <p:nvPr/>
        </p:nvCxnSpPr>
        <p:spPr>
          <a:xfrm rot="5400000">
            <a:off x="3276600" y="1219200"/>
            <a:ext cx="1066800" cy="152400"/>
          </a:xfrm>
          <a:prstGeom prst="bentConnector3">
            <a:avLst/>
          </a:prstGeom>
          <a:ln>
            <a:headEnd type="arrow"/>
            <a:tailEnd type="arrow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sp>
        <p:nvSpPr>
          <p:cNvPr id="18" name="Rectangle 17"/>
          <p:cNvSpPr/>
          <p:nvPr/>
        </p:nvSpPr>
        <p:spPr>
          <a:xfrm>
            <a:off x="2895600" y="381000"/>
            <a:ext cx="18288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 rtl="1"/>
            <a:r>
              <a:rPr lang="fa-IR" dirty="0" smtClean="0">
                <a:solidFill>
                  <a:schemeClr val="tx1"/>
                </a:solidFill>
              </a:rPr>
              <a:t>نقص در سنتز </a:t>
            </a:r>
            <a:r>
              <a:rPr lang="en-US" dirty="0" smtClean="0">
                <a:solidFill>
                  <a:schemeClr val="tx1"/>
                </a:solidFill>
              </a:rPr>
              <a:t>DNA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76200" y="5334000"/>
            <a:ext cx="8839200" cy="1371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fa-IR" b="1" dirty="0" smtClean="0">
                <a:solidFill>
                  <a:schemeClr val="tx1"/>
                </a:solidFill>
                <a:latin typeface="Zar" pitchFamily="2" charset="-78"/>
                <a:cs typeface="Zar" pitchFamily="2" charset="-78"/>
              </a:rPr>
              <a:t>تفاوت : حضور </a:t>
            </a:r>
            <a:r>
              <a:rPr lang="fa-IR" b="1" dirty="0" err="1" smtClean="0">
                <a:solidFill>
                  <a:schemeClr val="tx1"/>
                </a:solidFill>
                <a:latin typeface="Zar" pitchFamily="2" charset="-78"/>
                <a:cs typeface="Zar" pitchFamily="2" charset="-78"/>
              </a:rPr>
              <a:t>ماکرواوالوسیت</a:t>
            </a:r>
            <a:r>
              <a:rPr lang="fa-IR" b="1" dirty="0" smtClean="0">
                <a:solidFill>
                  <a:schemeClr val="tx1"/>
                </a:solidFill>
                <a:latin typeface="Zar" pitchFamily="2" charset="-78"/>
                <a:cs typeface="Zar" pitchFamily="2" charset="-78"/>
              </a:rPr>
              <a:t> + نوتروفیل </a:t>
            </a:r>
            <a:r>
              <a:rPr lang="fa-IR" b="1" dirty="0" err="1" smtClean="0">
                <a:solidFill>
                  <a:schemeClr val="tx1"/>
                </a:solidFill>
                <a:latin typeface="Zar" pitchFamily="2" charset="-78"/>
                <a:cs typeface="Zar" pitchFamily="2" charset="-78"/>
              </a:rPr>
              <a:t>هیپر</a:t>
            </a:r>
            <a:r>
              <a:rPr lang="fa-IR" b="1" dirty="0" smtClean="0">
                <a:solidFill>
                  <a:schemeClr val="tx1"/>
                </a:solidFill>
                <a:latin typeface="Zar" pitchFamily="2" charset="-78"/>
                <a:cs typeface="Zar" pitchFamily="2" charset="-78"/>
              </a:rPr>
              <a:t> </a:t>
            </a:r>
            <a:r>
              <a:rPr lang="fa-IR" b="1" dirty="0" err="1" smtClean="0">
                <a:solidFill>
                  <a:schemeClr val="tx1"/>
                </a:solidFill>
                <a:latin typeface="Zar" pitchFamily="2" charset="-78"/>
                <a:cs typeface="Zar" pitchFamily="2" charset="-78"/>
              </a:rPr>
              <a:t>سگمنته</a:t>
            </a:r>
            <a:r>
              <a:rPr lang="fa-IR" b="1" dirty="0" smtClean="0">
                <a:solidFill>
                  <a:schemeClr val="tx1"/>
                </a:solidFill>
                <a:latin typeface="Zar" pitchFamily="2" charset="-78"/>
                <a:cs typeface="Zar" pitchFamily="2" charset="-78"/>
              </a:rPr>
              <a:t>+ </a:t>
            </a:r>
            <a:r>
              <a:rPr lang="fa-IR" b="1" dirty="0" err="1" smtClean="0">
                <a:solidFill>
                  <a:schemeClr val="tx1"/>
                </a:solidFill>
                <a:latin typeface="Zar" pitchFamily="2" charset="-78"/>
                <a:cs typeface="Zar" pitchFamily="2" charset="-78"/>
              </a:rPr>
              <a:t>پان</a:t>
            </a:r>
            <a:r>
              <a:rPr lang="fa-IR" b="1" dirty="0" smtClean="0">
                <a:solidFill>
                  <a:schemeClr val="tx1"/>
                </a:solidFill>
                <a:latin typeface="Zar" pitchFamily="2" charset="-78"/>
                <a:cs typeface="Zar" pitchFamily="2" charset="-78"/>
              </a:rPr>
              <a:t> </a:t>
            </a:r>
            <a:r>
              <a:rPr lang="fa-IR" b="1" dirty="0" err="1" smtClean="0">
                <a:solidFill>
                  <a:schemeClr val="tx1"/>
                </a:solidFill>
                <a:latin typeface="Zar" pitchFamily="2" charset="-78"/>
                <a:cs typeface="Zar" pitchFamily="2" charset="-78"/>
              </a:rPr>
              <a:t>سیتوپنی</a:t>
            </a:r>
            <a:r>
              <a:rPr lang="fa-IR" b="1" dirty="0" smtClean="0">
                <a:solidFill>
                  <a:schemeClr val="tx1"/>
                </a:solidFill>
                <a:latin typeface="Zar" pitchFamily="2" charset="-78"/>
                <a:cs typeface="Zar" pitchFamily="2" charset="-78"/>
              </a:rPr>
              <a:t>(در خون محیطی) </a:t>
            </a:r>
            <a:r>
              <a:rPr lang="en-US" b="1" dirty="0" smtClean="0">
                <a:solidFill>
                  <a:schemeClr val="tx1"/>
                </a:solidFill>
                <a:latin typeface="Zar" pitchFamily="2" charset="-78"/>
                <a:cs typeface="Zar" pitchFamily="2" charset="-78"/>
              </a:rPr>
              <a:t>+</a:t>
            </a:r>
            <a:r>
              <a:rPr lang="fa-IR" b="1" dirty="0" smtClean="0">
                <a:solidFill>
                  <a:schemeClr val="tx1"/>
                </a:solidFill>
                <a:latin typeface="Zar" pitchFamily="2" charset="-78"/>
                <a:cs typeface="Zar" pitchFamily="2" charset="-78"/>
              </a:rPr>
              <a:t>خصوصیات  ظاهری </a:t>
            </a:r>
            <a:r>
              <a:rPr lang="fa-IR" b="1" dirty="0" err="1" smtClean="0">
                <a:solidFill>
                  <a:schemeClr val="tx1"/>
                </a:solidFill>
                <a:latin typeface="Zar" pitchFamily="2" charset="-78"/>
                <a:cs typeface="Zar" pitchFamily="2" charset="-78"/>
              </a:rPr>
              <a:t>اریتروبلاست</a:t>
            </a:r>
            <a:r>
              <a:rPr lang="fa-IR" b="1" dirty="0" smtClean="0">
                <a:solidFill>
                  <a:schemeClr val="tx1"/>
                </a:solidFill>
                <a:latin typeface="Zar" pitchFamily="2" charset="-78"/>
                <a:cs typeface="Zar" pitchFamily="2" charset="-78"/>
              </a:rPr>
              <a:t> ها و پیش ساز های گلبول های سفید در مغز استخوان در آنمی </a:t>
            </a:r>
            <a:r>
              <a:rPr lang="fa-IR" b="1" dirty="0" err="1" smtClean="0">
                <a:solidFill>
                  <a:schemeClr val="tx1"/>
                </a:solidFill>
                <a:latin typeface="Zar" pitchFamily="2" charset="-78"/>
                <a:cs typeface="Zar" pitchFamily="2" charset="-78"/>
              </a:rPr>
              <a:t>مگالوبلاستیک</a:t>
            </a:r>
            <a:endParaRPr lang="en-US" b="1" dirty="0">
              <a:solidFill>
                <a:schemeClr val="tx1"/>
              </a:solidFill>
              <a:latin typeface="Zar" pitchFamily="2" charset="-78"/>
              <a:cs typeface="Za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5350068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66800"/>
            <a:ext cx="8305800" cy="5257800"/>
          </a:xfrm>
        </p:spPr>
        <p:txBody>
          <a:bodyPr/>
          <a:lstStyle/>
          <a:p>
            <a:pPr algn="just"/>
            <a:endParaRPr lang="fa-IR" b="0" dirty="0" smtClean="0">
              <a:latin typeface="Zar" pitchFamily="2" charset="-78"/>
              <a:cs typeface="Zar" pitchFamily="2" charset="-78"/>
            </a:endParaRPr>
          </a:p>
          <a:p>
            <a:pPr algn="just" rtl="1"/>
            <a:r>
              <a:rPr lang="fa-IR" b="0" dirty="0" smtClean="0">
                <a:latin typeface="Zar" pitchFamily="2" charset="-78"/>
                <a:cs typeface="Zar" pitchFamily="2" charset="-78"/>
              </a:rPr>
              <a:t>معمولا بیماران مبتلا به </a:t>
            </a:r>
            <a:r>
              <a:rPr lang="en-US" b="0" dirty="0" smtClean="0">
                <a:latin typeface="Zar" pitchFamily="2" charset="-78"/>
                <a:cs typeface="Zar" pitchFamily="2" charset="-78"/>
              </a:rPr>
              <a:t>PA</a:t>
            </a:r>
            <a:r>
              <a:rPr lang="fa-IR" b="0" dirty="0" smtClean="0">
                <a:latin typeface="Zar" pitchFamily="2" charset="-78"/>
                <a:cs typeface="Zar" pitchFamily="2" charset="-78"/>
              </a:rPr>
              <a:t> دارای تاریخچه فامیلی و اختلالات </a:t>
            </a:r>
            <a:r>
              <a:rPr lang="fa-IR" b="0" dirty="0" err="1" smtClean="0">
                <a:latin typeface="Zar" pitchFamily="2" charset="-78"/>
                <a:cs typeface="Zar" pitchFamily="2" charset="-78"/>
              </a:rPr>
              <a:t>اندوکرین</a:t>
            </a:r>
            <a:r>
              <a:rPr lang="fa-IR" b="0" dirty="0" smtClean="0">
                <a:latin typeface="Zar" pitchFamily="2" charset="-78"/>
                <a:cs typeface="Zar" pitchFamily="2" charset="-78"/>
              </a:rPr>
              <a:t> (بیماری تیروئید) و اختلالات ایمنی (آنمی </a:t>
            </a:r>
            <a:r>
              <a:rPr lang="fa-IR" b="0" dirty="0" err="1" smtClean="0">
                <a:latin typeface="Zar" pitchFamily="2" charset="-78"/>
                <a:cs typeface="Zar" pitchFamily="2" charset="-78"/>
              </a:rPr>
              <a:t>همولیتیک</a:t>
            </a:r>
            <a:r>
              <a:rPr lang="fa-IR" b="0" dirty="0" smtClean="0">
                <a:latin typeface="Zar" pitchFamily="2" charset="-78"/>
                <a:cs typeface="Zar" pitchFamily="2" charset="-78"/>
              </a:rPr>
              <a:t> </a:t>
            </a:r>
            <a:r>
              <a:rPr lang="fa-IR" b="0" dirty="0" err="1" smtClean="0">
                <a:latin typeface="Zar" pitchFamily="2" charset="-78"/>
                <a:cs typeface="Zar" pitchFamily="2" charset="-78"/>
              </a:rPr>
              <a:t>ایمیون</a:t>
            </a:r>
            <a:r>
              <a:rPr lang="fa-IR" b="0" dirty="0" smtClean="0">
                <a:latin typeface="Zar" pitchFamily="2" charset="-78"/>
                <a:cs typeface="Zar" pitchFamily="2" charset="-78"/>
              </a:rPr>
              <a:t> )  هستند. کمبود </a:t>
            </a:r>
            <a:r>
              <a:rPr lang="fa-IR" b="0" dirty="0" err="1" smtClean="0">
                <a:latin typeface="Zar" pitchFamily="2" charset="-78"/>
                <a:cs typeface="Zar" pitchFamily="2" charset="-78"/>
              </a:rPr>
              <a:t>کوبالامین</a:t>
            </a:r>
            <a:r>
              <a:rPr lang="fa-IR" b="0" dirty="0" smtClean="0">
                <a:latin typeface="Zar" pitchFamily="2" charset="-78"/>
                <a:cs typeface="Zar" pitchFamily="2" charset="-78"/>
              </a:rPr>
              <a:t> در گیاه </a:t>
            </a:r>
            <a:r>
              <a:rPr lang="fa-IR" b="0" dirty="0" err="1" smtClean="0">
                <a:latin typeface="Zar" pitchFamily="2" charset="-78"/>
                <a:cs typeface="Zar" pitchFamily="2" charset="-78"/>
              </a:rPr>
              <a:t>خواران</a:t>
            </a:r>
            <a:r>
              <a:rPr lang="fa-IR" b="0" dirty="0" smtClean="0">
                <a:latin typeface="Zar" pitchFamily="2" charset="-78"/>
                <a:cs typeface="Zar" pitchFamily="2" charset="-78"/>
              </a:rPr>
              <a:t> با علایم </a:t>
            </a:r>
            <a:r>
              <a:rPr lang="fa-IR" b="0" dirty="0" err="1" smtClean="0">
                <a:latin typeface="Zar" pitchFamily="2" charset="-78"/>
                <a:cs typeface="Zar" pitchFamily="2" charset="-78"/>
              </a:rPr>
              <a:t>نوروپاتی</a:t>
            </a:r>
            <a:r>
              <a:rPr lang="fa-IR" b="0" dirty="0" smtClean="0">
                <a:latin typeface="Zar" pitchFamily="2" charset="-78"/>
                <a:cs typeface="Zar" pitchFamily="2" charset="-78"/>
              </a:rPr>
              <a:t> و </a:t>
            </a:r>
            <a:r>
              <a:rPr lang="fa-IR" b="0" dirty="0" err="1" smtClean="0">
                <a:latin typeface="Zar" pitchFamily="2" charset="-78"/>
                <a:cs typeface="Zar" pitchFamily="2" charset="-78"/>
              </a:rPr>
              <a:t>گزگز</a:t>
            </a:r>
            <a:r>
              <a:rPr lang="fa-IR" b="0" dirty="0" smtClean="0">
                <a:latin typeface="Zar" pitchFamily="2" charset="-78"/>
                <a:cs typeface="Zar" pitchFamily="2" charset="-78"/>
              </a:rPr>
              <a:t> و در بیماران با </a:t>
            </a:r>
            <a:r>
              <a:rPr lang="fa-IR" b="0" dirty="0" err="1" smtClean="0">
                <a:latin typeface="Zar" pitchFamily="2" charset="-78"/>
                <a:cs typeface="Zar" pitchFamily="2" charset="-78"/>
              </a:rPr>
              <a:t>گاسترکتومی</a:t>
            </a:r>
            <a:r>
              <a:rPr lang="fa-IR" b="0" dirty="0">
                <a:latin typeface="Zar" pitchFamily="2" charset="-78"/>
                <a:cs typeface="Zar" pitchFamily="2" charset="-78"/>
              </a:rPr>
              <a:t> دیده می شود</a:t>
            </a:r>
            <a:r>
              <a:rPr lang="fa-IR" b="0" dirty="0" smtClean="0">
                <a:latin typeface="Zar" pitchFamily="2" charset="-78"/>
                <a:cs typeface="Zar" pitchFamily="2" charset="-78"/>
              </a:rPr>
              <a:t> .</a:t>
            </a:r>
          </a:p>
          <a:p>
            <a:pPr algn="just" rtl="1"/>
            <a:endParaRPr lang="fa-IR" b="0" dirty="0" smtClean="0">
              <a:latin typeface="Zar" pitchFamily="2" charset="-78"/>
              <a:cs typeface="Zar" pitchFamily="2" charset="-78"/>
            </a:endParaRPr>
          </a:p>
          <a:p>
            <a:pPr algn="just" rtl="1"/>
            <a:r>
              <a:rPr lang="fa-IR" b="0" dirty="0" smtClean="0">
                <a:latin typeface="Zar" pitchFamily="2" charset="-78"/>
                <a:cs typeface="Zar" pitchFamily="2" charset="-78"/>
              </a:rPr>
              <a:t>تست شلینگ : برای بررسی کاهش </a:t>
            </a:r>
            <a:r>
              <a:rPr lang="en-US" b="0" dirty="0" smtClean="0">
                <a:latin typeface="Zar" pitchFamily="2" charset="-78"/>
                <a:cs typeface="Zar" pitchFamily="2" charset="-78"/>
              </a:rPr>
              <a:t>IF</a:t>
            </a:r>
            <a:r>
              <a:rPr lang="fa-IR" b="0" dirty="0" smtClean="0">
                <a:latin typeface="Zar" pitchFamily="2" charset="-78"/>
                <a:cs typeface="Zar" pitchFamily="2" charset="-78"/>
              </a:rPr>
              <a:t> : تجویز </a:t>
            </a:r>
            <a:r>
              <a:rPr lang="en-US" b="0" dirty="0" smtClean="0">
                <a:latin typeface="Zar" pitchFamily="2" charset="-78"/>
                <a:cs typeface="Zar" pitchFamily="2" charset="-78"/>
              </a:rPr>
              <a:t>B12 </a:t>
            </a:r>
            <a:r>
              <a:rPr lang="fa-IR" b="0" dirty="0" smtClean="0">
                <a:latin typeface="Zar" pitchFamily="2" charset="-78"/>
                <a:cs typeface="Zar" pitchFamily="2" charset="-78"/>
              </a:rPr>
              <a:t> خوراکی </a:t>
            </a:r>
            <a:r>
              <a:rPr lang="fa-IR" b="0" dirty="0" err="1" smtClean="0">
                <a:latin typeface="Zar" pitchFamily="2" charset="-78"/>
                <a:cs typeface="Zar" pitchFamily="2" charset="-78"/>
              </a:rPr>
              <a:t>نشاندار</a:t>
            </a:r>
            <a:r>
              <a:rPr lang="fa-IR" b="0" dirty="0" smtClean="0">
                <a:latin typeface="Zar" pitchFamily="2" charset="-78"/>
                <a:cs typeface="Zar" pitchFamily="2" charset="-78"/>
              </a:rPr>
              <a:t> و 2 ساعت بعد تزریق </a:t>
            </a:r>
            <a:r>
              <a:rPr lang="en-US" b="0" dirty="0" smtClean="0">
                <a:latin typeface="Zar" pitchFamily="2" charset="-78"/>
                <a:cs typeface="Zar" pitchFamily="2" charset="-78"/>
              </a:rPr>
              <a:t>B12</a:t>
            </a:r>
            <a:r>
              <a:rPr lang="fa-IR" b="0" dirty="0" smtClean="0">
                <a:latin typeface="Zar" pitchFamily="2" charset="-78"/>
                <a:cs typeface="Zar" pitchFamily="2" charset="-78"/>
              </a:rPr>
              <a:t> غیر </a:t>
            </a:r>
            <a:r>
              <a:rPr lang="fa-IR" b="0" dirty="0" err="1" smtClean="0">
                <a:latin typeface="Zar" pitchFamily="2" charset="-78"/>
                <a:cs typeface="Zar" pitchFamily="2" charset="-78"/>
              </a:rPr>
              <a:t>نشاندار</a:t>
            </a:r>
            <a:r>
              <a:rPr lang="fa-IR" b="0" dirty="0" smtClean="0">
                <a:latin typeface="Zar" pitchFamily="2" charset="-78"/>
                <a:cs typeface="Zar" pitchFamily="2" charset="-78"/>
              </a:rPr>
              <a:t> با دوز بالا سپس اندازه گیری</a:t>
            </a:r>
            <a:r>
              <a:rPr lang="en-US" b="0" dirty="0" smtClean="0">
                <a:latin typeface="Zar" pitchFamily="2" charset="-78"/>
                <a:cs typeface="Zar" pitchFamily="2" charset="-78"/>
              </a:rPr>
              <a:t>B12</a:t>
            </a:r>
            <a:r>
              <a:rPr lang="fa-IR" b="0" dirty="0" smtClean="0">
                <a:latin typeface="Zar" pitchFamily="2" charset="-78"/>
                <a:cs typeface="Zar" pitchFamily="2" charset="-78"/>
              </a:rPr>
              <a:t> </a:t>
            </a:r>
            <a:r>
              <a:rPr lang="fa-IR" b="0" dirty="0" err="1" smtClean="0">
                <a:latin typeface="Zar" pitchFamily="2" charset="-78"/>
                <a:cs typeface="Zar" pitchFamily="2" charset="-78"/>
              </a:rPr>
              <a:t>نشاندار</a:t>
            </a:r>
            <a:r>
              <a:rPr lang="fa-IR" b="0" dirty="0" smtClean="0">
                <a:latin typeface="Zar" pitchFamily="2" charset="-78"/>
                <a:cs typeface="Zar" pitchFamily="2" charset="-78"/>
              </a:rPr>
              <a:t> در ادرار 24 ساعته که در افراد نرمال بیش از 7% از دوز خورده شده دفع می شود اما در کمبود </a:t>
            </a:r>
            <a:r>
              <a:rPr lang="en-US" b="0" dirty="0" smtClean="0">
                <a:latin typeface="Zar" pitchFamily="2" charset="-78"/>
                <a:cs typeface="Zar" pitchFamily="2" charset="-78"/>
              </a:rPr>
              <a:t>IF</a:t>
            </a:r>
            <a:r>
              <a:rPr lang="fa-IR" b="0" dirty="0" smtClean="0">
                <a:latin typeface="Zar" pitchFamily="2" charset="-78"/>
                <a:cs typeface="Zar" pitchFamily="2" charset="-78"/>
              </a:rPr>
              <a:t> این میزان کاهش می یابد. اگر نتیجه آزمایش کاهش جذب را نشان داد در مرحله بعد </a:t>
            </a:r>
            <a:r>
              <a:rPr lang="en-US" b="0" dirty="0" smtClean="0">
                <a:latin typeface="Zar" pitchFamily="2" charset="-78"/>
                <a:cs typeface="Zar" pitchFamily="2" charset="-78"/>
              </a:rPr>
              <a:t>IF</a:t>
            </a:r>
            <a:r>
              <a:rPr lang="fa-IR" b="0" dirty="0" smtClean="0">
                <a:latin typeface="Zar" pitchFamily="2" charset="-78"/>
                <a:cs typeface="Zar" pitchFamily="2" charset="-78"/>
              </a:rPr>
              <a:t>+ </a:t>
            </a:r>
            <a:r>
              <a:rPr lang="en-US" b="0" dirty="0" smtClean="0">
                <a:latin typeface="Zar" pitchFamily="2" charset="-78"/>
                <a:cs typeface="Zar" pitchFamily="2" charset="-78"/>
              </a:rPr>
              <a:t>B12</a:t>
            </a:r>
            <a:r>
              <a:rPr lang="fa-IR" b="0" dirty="0" smtClean="0">
                <a:latin typeface="Zar" pitchFamily="2" charset="-78"/>
                <a:cs typeface="Zar" pitchFamily="2" charset="-78"/>
              </a:rPr>
              <a:t> </a:t>
            </a:r>
            <a:r>
              <a:rPr lang="fa-IR" b="0" dirty="0" err="1" smtClean="0">
                <a:latin typeface="Zar" pitchFamily="2" charset="-78"/>
                <a:cs typeface="Zar" pitchFamily="2" charset="-78"/>
              </a:rPr>
              <a:t>نشاندار</a:t>
            </a:r>
            <a:r>
              <a:rPr lang="fa-IR" b="0" dirty="0" smtClean="0">
                <a:latin typeface="Zar" pitchFamily="2" charset="-78"/>
                <a:cs typeface="Zar" pitchFamily="2" charset="-78"/>
              </a:rPr>
              <a:t> به بیمار داده شده و تست تکرار می شود </a:t>
            </a:r>
            <a:r>
              <a:rPr lang="fa-IR" b="0" dirty="0" smtClean="0">
                <a:solidFill>
                  <a:schemeClr val="tx2"/>
                </a:solidFill>
                <a:latin typeface="Zar" pitchFamily="2" charset="-78"/>
                <a:cs typeface="Zar" pitchFamily="2" charset="-78"/>
              </a:rPr>
              <a:t>: نرمال شدن تست=  نقص </a:t>
            </a:r>
            <a:r>
              <a:rPr lang="en-US" b="0" dirty="0" smtClean="0">
                <a:solidFill>
                  <a:schemeClr val="tx2"/>
                </a:solidFill>
                <a:latin typeface="Zar" pitchFamily="2" charset="-78"/>
                <a:cs typeface="Zar" pitchFamily="2" charset="-78"/>
              </a:rPr>
              <a:t>IF</a:t>
            </a:r>
            <a:r>
              <a:rPr lang="fa-IR" b="0" dirty="0" smtClean="0">
                <a:solidFill>
                  <a:schemeClr val="tx2"/>
                </a:solidFill>
                <a:latin typeface="Zar" pitchFamily="2" charset="-78"/>
                <a:cs typeface="Zar" pitchFamily="2" charset="-78"/>
              </a:rPr>
              <a:t>  و نرمال نبودن تست= سندرم سوء جذب    </a:t>
            </a:r>
          </a:p>
          <a:p>
            <a:pPr algn="just" rtl="1"/>
            <a:endParaRPr lang="fa-IR" b="0" dirty="0" smtClean="0">
              <a:solidFill>
                <a:schemeClr val="tx2"/>
              </a:solidFill>
              <a:latin typeface="Zar" pitchFamily="2" charset="-78"/>
              <a:cs typeface="Zar" pitchFamily="2" charset="-78"/>
            </a:endParaRPr>
          </a:p>
          <a:p>
            <a:pPr algn="just" rtl="1"/>
            <a:r>
              <a:rPr lang="fa-IR" b="0" dirty="0" smtClean="0">
                <a:latin typeface="Zar" pitchFamily="2" charset="-78"/>
                <a:cs typeface="Zar" pitchFamily="2" charset="-78"/>
              </a:rPr>
              <a:t>بررسی مستقیم کمبود </a:t>
            </a:r>
            <a:r>
              <a:rPr lang="en-US" b="0" dirty="0" smtClean="0">
                <a:latin typeface="Zar" pitchFamily="2" charset="-78"/>
                <a:cs typeface="Zar" pitchFamily="2" charset="-78"/>
              </a:rPr>
              <a:t>IF</a:t>
            </a:r>
            <a:r>
              <a:rPr lang="fa-IR" b="0" dirty="0" smtClean="0">
                <a:latin typeface="Zar" pitchFamily="2" charset="-78"/>
                <a:cs typeface="Zar" pitchFamily="2" charset="-78"/>
              </a:rPr>
              <a:t> می تواند </a:t>
            </a:r>
            <a:r>
              <a:rPr lang="en-US" b="0" dirty="0" smtClean="0">
                <a:latin typeface="Zar" pitchFamily="2" charset="-78"/>
                <a:cs typeface="Zar" pitchFamily="2" charset="-78"/>
              </a:rPr>
              <a:t>PA</a:t>
            </a:r>
            <a:r>
              <a:rPr lang="fa-IR" b="0" dirty="0" smtClean="0">
                <a:latin typeface="Zar" pitchFamily="2" charset="-78"/>
                <a:cs typeface="Zar" pitchFamily="2" charset="-78"/>
              </a:rPr>
              <a:t> را تایید کند. ترکیب آنمی </a:t>
            </a:r>
            <a:r>
              <a:rPr lang="fa-IR" b="0" dirty="0" err="1" smtClean="0">
                <a:latin typeface="Zar" pitchFamily="2" charset="-78"/>
                <a:cs typeface="Zar" pitchFamily="2" charset="-78"/>
              </a:rPr>
              <a:t>مگالوبلاستیک</a:t>
            </a:r>
            <a:r>
              <a:rPr lang="fa-IR" b="0" dirty="0" smtClean="0">
                <a:latin typeface="Zar" pitchFamily="2" charset="-78"/>
                <a:cs typeface="Zar" pitchFamily="2" charset="-78"/>
              </a:rPr>
              <a:t> + کاهش </a:t>
            </a:r>
            <a:r>
              <a:rPr lang="fa-IR" b="0" dirty="0" err="1" smtClean="0">
                <a:latin typeface="Zar" pitchFamily="2" charset="-78"/>
                <a:cs typeface="Zar" pitchFamily="2" charset="-78"/>
              </a:rPr>
              <a:t>کوبالامین</a:t>
            </a:r>
            <a:r>
              <a:rPr lang="fa-IR" b="0" dirty="0" smtClean="0">
                <a:latin typeface="Zar" pitchFamily="2" charset="-78"/>
                <a:cs typeface="Zar" pitchFamily="2" charset="-78"/>
              </a:rPr>
              <a:t> سرم + آنتی بادی های سرمی علیه </a:t>
            </a:r>
            <a:r>
              <a:rPr lang="en-US" b="0" dirty="0" smtClean="0">
                <a:latin typeface="Zar" pitchFamily="2" charset="-78"/>
                <a:cs typeface="Zar" pitchFamily="2" charset="-78"/>
              </a:rPr>
              <a:t>IF</a:t>
            </a:r>
            <a:r>
              <a:rPr lang="fa-IR" b="0" dirty="0" smtClean="0">
                <a:latin typeface="Zar" pitchFamily="2" charset="-78"/>
                <a:cs typeface="Zar" pitchFamily="2" charset="-78"/>
              </a:rPr>
              <a:t> برای تشخیص </a:t>
            </a:r>
            <a:r>
              <a:rPr lang="en-US" b="0" dirty="0" smtClean="0">
                <a:latin typeface="Zar" pitchFamily="2" charset="-78"/>
                <a:cs typeface="Zar" pitchFamily="2" charset="-78"/>
              </a:rPr>
              <a:t>PA</a:t>
            </a:r>
            <a:r>
              <a:rPr lang="fa-IR" b="0" dirty="0" smtClean="0">
                <a:latin typeface="Zar" pitchFamily="2" charset="-78"/>
                <a:cs typeface="Zar" pitchFamily="2" charset="-78"/>
              </a:rPr>
              <a:t> ضروری است </a:t>
            </a:r>
            <a:r>
              <a:rPr lang="fa-IR" b="0" dirty="0" err="1" smtClean="0">
                <a:latin typeface="Zar" pitchFamily="2" charset="-78"/>
                <a:cs typeface="Zar" pitchFamily="2" charset="-78"/>
              </a:rPr>
              <a:t>ونیاز</a:t>
            </a:r>
            <a:r>
              <a:rPr lang="fa-IR" b="0" dirty="0" smtClean="0">
                <a:latin typeface="Zar" pitchFamily="2" charset="-78"/>
                <a:cs typeface="Zar" pitchFamily="2" charset="-78"/>
              </a:rPr>
              <a:t> به تست شلینگ نیست.</a:t>
            </a:r>
          </a:p>
          <a:p>
            <a:pPr algn="just" rtl="1"/>
            <a:endParaRPr lang="en-US" b="0" dirty="0">
              <a:latin typeface="Zar" pitchFamily="2" charset="-78"/>
              <a:cs typeface="Zar" pitchFamily="2" charset="-78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590800" y="152400"/>
            <a:ext cx="3581400" cy="685800"/>
          </a:xfrm>
          <a:prstGeom prst="rect">
            <a:avLst/>
          </a:prstGeom>
          <a:solidFill>
            <a:schemeClr val="accent2"/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آنمی </a:t>
            </a:r>
            <a:r>
              <a:rPr lang="fa-IR" sz="28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مگالوبلاستیک</a:t>
            </a:r>
            <a:endParaRPr lang="en-US" sz="2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1086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295400"/>
            <a:ext cx="8839200" cy="5029200"/>
          </a:xfrm>
        </p:spPr>
        <p:txBody>
          <a:bodyPr>
            <a:normAutofit lnSpcReduction="10000"/>
          </a:bodyPr>
          <a:lstStyle/>
          <a:p>
            <a:pPr algn="just" rtl="1"/>
            <a:r>
              <a:rPr lang="fa-IR" b="0" dirty="0" smtClean="0">
                <a:latin typeface="Zar" pitchFamily="2" charset="-78"/>
                <a:cs typeface="Zar" pitchFamily="2" charset="-78"/>
              </a:rPr>
              <a:t>بررسی کمبود </a:t>
            </a:r>
            <a:r>
              <a:rPr lang="fa-IR" b="0" dirty="0" err="1" smtClean="0">
                <a:latin typeface="Zar" pitchFamily="2" charset="-78"/>
                <a:cs typeface="Zar" pitchFamily="2" charset="-78"/>
              </a:rPr>
              <a:t>فولات</a:t>
            </a:r>
            <a:r>
              <a:rPr lang="fa-IR" b="0" dirty="0" smtClean="0">
                <a:latin typeface="Zar" pitchFamily="2" charset="-78"/>
                <a:cs typeface="Zar" pitchFamily="2" charset="-78"/>
              </a:rPr>
              <a:t>:</a:t>
            </a:r>
          </a:p>
          <a:p>
            <a:pPr algn="just" rtl="1"/>
            <a:r>
              <a:rPr lang="fa-IR" b="0" dirty="0" smtClean="0">
                <a:latin typeface="Zar" pitchFamily="2" charset="-78"/>
                <a:cs typeface="Zar" pitchFamily="2" charset="-78"/>
              </a:rPr>
              <a:t> 1- ارزیابی </a:t>
            </a:r>
            <a:r>
              <a:rPr lang="fa-IR" b="0" dirty="0" err="1" smtClean="0">
                <a:latin typeface="Zar" pitchFamily="2" charset="-78"/>
                <a:cs typeface="Zar" pitchFamily="2" charset="-78"/>
              </a:rPr>
              <a:t>فولات</a:t>
            </a:r>
            <a:r>
              <a:rPr lang="fa-IR" b="0" dirty="0" smtClean="0">
                <a:latin typeface="Zar" pitchFamily="2" charset="-78"/>
                <a:cs typeface="Zar" pitchFamily="2" charset="-78"/>
              </a:rPr>
              <a:t> سرم و گلبول قرمز : </a:t>
            </a:r>
            <a:r>
              <a:rPr lang="fa-IR" b="0" dirty="0" err="1" smtClean="0">
                <a:latin typeface="Zar" pitchFamily="2" charset="-78"/>
                <a:cs typeface="Zar" pitchFamily="2" charset="-78"/>
              </a:rPr>
              <a:t>لاکتوباسیل</a:t>
            </a:r>
            <a:r>
              <a:rPr lang="fa-IR" b="0" dirty="0" smtClean="0">
                <a:latin typeface="Zar" pitchFamily="2" charset="-78"/>
                <a:cs typeface="Zar" pitchFamily="2" charset="-78"/>
              </a:rPr>
              <a:t> </a:t>
            </a:r>
            <a:r>
              <a:rPr lang="fa-IR" b="0" dirty="0" err="1" smtClean="0">
                <a:latin typeface="Zar" pitchFamily="2" charset="-78"/>
                <a:cs typeface="Zar" pitchFamily="2" charset="-78"/>
              </a:rPr>
              <a:t>کازئی</a:t>
            </a:r>
            <a:r>
              <a:rPr lang="fa-IR" b="0" dirty="0" smtClean="0">
                <a:latin typeface="Zar" pitchFamily="2" charset="-78"/>
                <a:cs typeface="Zar" pitchFamily="2" charset="-78"/>
              </a:rPr>
              <a:t> و روش </a:t>
            </a:r>
            <a:r>
              <a:rPr lang="fa-IR" b="0" dirty="0" err="1" smtClean="0">
                <a:latin typeface="Zar" pitchFamily="2" charset="-78"/>
                <a:cs typeface="Zar" pitchFamily="2" charset="-78"/>
              </a:rPr>
              <a:t>کمیلومینسانس</a:t>
            </a:r>
            <a:r>
              <a:rPr lang="fa-IR" b="0" dirty="0" smtClean="0">
                <a:latin typeface="Zar" pitchFamily="2" charset="-78"/>
                <a:cs typeface="Zar" pitchFamily="2" charset="-78"/>
              </a:rPr>
              <a:t>/ </a:t>
            </a:r>
            <a:r>
              <a:rPr lang="fa-IR" b="0" dirty="0" smtClean="0">
                <a:solidFill>
                  <a:schemeClr val="tx2"/>
                </a:solidFill>
                <a:latin typeface="Zar" pitchFamily="2" charset="-78"/>
                <a:cs typeface="Zar" pitchFamily="2" charset="-78"/>
              </a:rPr>
              <a:t>اندازه </a:t>
            </a:r>
            <a:r>
              <a:rPr lang="fa-IR" b="0" dirty="0">
                <a:solidFill>
                  <a:schemeClr val="tx2"/>
                </a:solidFill>
                <a:latin typeface="Zar" pitchFamily="2" charset="-78"/>
                <a:cs typeface="Zar" pitchFamily="2" charset="-78"/>
              </a:rPr>
              <a:t>گیری </a:t>
            </a:r>
            <a:r>
              <a:rPr lang="fa-IR" b="0" dirty="0" err="1">
                <a:solidFill>
                  <a:schemeClr val="tx2"/>
                </a:solidFill>
                <a:latin typeface="Zar" pitchFamily="2" charset="-78"/>
                <a:cs typeface="Zar" pitchFamily="2" charset="-78"/>
              </a:rPr>
              <a:t>فولات</a:t>
            </a:r>
            <a:r>
              <a:rPr lang="fa-IR" b="0" dirty="0">
                <a:solidFill>
                  <a:schemeClr val="tx2"/>
                </a:solidFill>
                <a:latin typeface="Zar" pitchFamily="2" charset="-78"/>
                <a:cs typeface="Zar" pitchFamily="2" charset="-78"/>
              </a:rPr>
              <a:t> گلبول قرمز سنجش بهتری از کاهش </a:t>
            </a:r>
            <a:r>
              <a:rPr lang="fa-IR" b="0" dirty="0" err="1">
                <a:solidFill>
                  <a:schemeClr val="tx2"/>
                </a:solidFill>
                <a:latin typeface="Zar" pitchFamily="2" charset="-78"/>
                <a:cs typeface="Zar" pitchFamily="2" charset="-78"/>
              </a:rPr>
              <a:t>فولات</a:t>
            </a:r>
            <a:r>
              <a:rPr lang="fa-IR" b="0" dirty="0">
                <a:solidFill>
                  <a:schemeClr val="tx2"/>
                </a:solidFill>
                <a:latin typeface="Zar" pitchFamily="2" charset="-78"/>
                <a:cs typeface="Zar" pitchFamily="2" charset="-78"/>
              </a:rPr>
              <a:t> بدست می دهد.</a:t>
            </a:r>
            <a:endParaRPr lang="en-US" b="0" dirty="0">
              <a:solidFill>
                <a:schemeClr val="tx2"/>
              </a:solidFill>
              <a:latin typeface="Zar" pitchFamily="2" charset="-78"/>
              <a:cs typeface="Zar" pitchFamily="2" charset="-78"/>
            </a:endParaRPr>
          </a:p>
          <a:p>
            <a:pPr algn="just" rtl="1"/>
            <a:r>
              <a:rPr lang="fa-IR" b="0" dirty="0" smtClean="0">
                <a:latin typeface="Zar" pitchFamily="2" charset="-78"/>
                <a:cs typeface="Zar" pitchFamily="2" charset="-78"/>
              </a:rPr>
              <a:t>2-  </a:t>
            </a:r>
            <a:r>
              <a:rPr lang="fa-IR" b="0" dirty="0" err="1" smtClean="0">
                <a:latin typeface="Zar" pitchFamily="2" charset="-78"/>
                <a:cs typeface="Zar" pitchFamily="2" charset="-78"/>
              </a:rPr>
              <a:t>ازیابی</a:t>
            </a:r>
            <a:r>
              <a:rPr lang="fa-IR" b="0" dirty="0" smtClean="0">
                <a:latin typeface="Zar" pitchFamily="2" charset="-78"/>
                <a:cs typeface="Zar" pitchFamily="2" charset="-78"/>
              </a:rPr>
              <a:t> </a:t>
            </a:r>
            <a:r>
              <a:rPr lang="fa-IR" b="0" dirty="0" err="1" smtClean="0">
                <a:latin typeface="Zar" pitchFamily="2" charset="-78"/>
                <a:cs typeface="Zar" pitchFamily="2" charset="-78"/>
              </a:rPr>
              <a:t>فور</a:t>
            </a:r>
            <a:r>
              <a:rPr lang="fa-IR" b="0" dirty="0" smtClean="0">
                <a:latin typeface="Zar" pitchFamily="2" charset="-78"/>
                <a:cs typeface="Zar" pitchFamily="2" charset="-78"/>
              </a:rPr>
              <a:t> مینو </a:t>
            </a:r>
            <a:r>
              <a:rPr lang="fa-IR" b="0" dirty="0" err="1" smtClean="0">
                <a:latin typeface="Zar" pitchFamily="2" charset="-78"/>
                <a:cs typeface="Zar" pitchFamily="2" charset="-78"/>
              </a:rPr>
              <a:t>گلوتامیک</a:t>
            </a:r>
            <a:r>
              <a:rPr lang="fa-IR" b="0" dirty="0" smtClean="0">
                <a:latin typeface="Zar" pitchFamily="2" charset="-78"/>
                <a:cs typeface="Zar" pitchFamily="2" charset="-78"/>
              </a:rPr>
              <a:t> اسید ادراری : در کاتابولیسم </a:t>
            </a:r>
            <a:r>
              <a:rPr lang="fa-IR" b="0" dirty="0" err="1" smtClean="0">
                <a:latin typeface="Zar" pitchFamily="2" charset="-78"/>
                <a:cs typeface="Zar" pitchFamily="2" charset="-78"/>
              </a:rPr>
              <a:t>هیستیدین</a:t>
            </a:r>
            <a:r>
              <a:rPr lang="fa-IR" b="0" dirty="0" smtClean="0">
                <a:latin typeface="Zar" pitchFamily="2" charset="-78"/>
                <a:cs typeface="Zar" pitchFamily="2" charset="-78"/>
              </a:rPr>
              <a:t> برای تبدیل </a:t>
            </a:r>
            <a:r>
              <a:rPr lang="en-US" b="0" dirty="0" smtClean="0">
                <a:latin typeface="Zar" pitchFamily="2" charset="-78"/>
                <a:cs typeface="Zar" pitchFamily="2" charset="-78"/>
              </a:rPr>
              <a:t>FIGLU</a:t>
            </a:r>
            <a:r>
              <a:rPr lang="fa-IR" b="0" dirty="0" smtClean="0">
                <a:latin typeface="Zar" pitchFamily="2" charset="-78"/>
                <a:cs typeface="Zar" pitchFamily="2" charset="-78"/>
              </a:rPr>
              <a:t>               </a:t>
            </a:r>
            <a:r>
              <a:rPr lang="en-US" b="0" dirty="0" smtClean="0">
                <a:latin typeface="Zar" pitchFamily="2" charset="-78"/>
                <a:cs typeface="Zar" pitchFamily="2" charset="-78"/>
              </a:rPr>
              <a:t>GLU</a:t>
            </a:r>
            <a:r>
              <a:rPr lang="fa-IR" b="0" dirty="0" smtClean="0">
                <a:latin typeface="Zar" pitchFamily="2" charset="-78"/>
                <a:cs typeface="Zar" pitchFamily="2" charset="-78"/>
              </a:rPr>
              <a:t> احتیاج به </a:t>
            </a:r>
            <a:r>
              <a:rPr lang="fa-IR" b="0" dirty="0" err="1" smtClean="0">
                <a:latin typeface="Zar" pitchFamily="2" charset="-78"/>
                <a:cs typeface="Zar" pitchFamily="2" charset="-78"/>
              </a:rPr>
              <a:t>کوآنزیم</a:t>
            </a:r>
            <a:r>
              <a:rPr lang="fa-IR" b="0" dirty="0" smtClean="0">
                <a:latin typeface="Zar" pitchFamily="2" charset="-78"/>
                <a:cs typeface="Zar" pitchFamily="2" charset="-78"/>
              </a:rPr>
              <a:t> های فولیک اسید است. اساس تست: </a:t>
            </a:r>
            <a:r>
              <a:rPr lang="fa-IR" b="0" dirty="0" err="1" smtClean="0">
                <a:latin typeface="Zar" pitchFamily="2" charset="-78"/>
                <a:cs typeface="Zar" pitchFamily="2" charset="-78"/>
              </a:rPr>
              <a:t>هیستیدین</a:t>
            </a:r>
            <a:r>
              <a:rPr lang="fa-IR" b="0" dirty="0" smtClean="0">
                <a:latin typeface="Zar" pitchFamily="2" charset="-78"/>
                <a:cs typeface="Zar" pitchFamily="2" charset="-78"/>
              </a:rPr>
              <a:t> خوراکی به بیمار داده می شود. اگر کمبود اسید فولیک وجود داشت، </a:t>
            </a:r>
            <a:r>
              <a:rPr lang="en-US" b="0" dirty="0" smtClean="0">
                <a:latin typeface="Zar" pitchFamily="2" charset="-78"/>
                <a:cs typeface="Zar" pitchFamily="2" charset="-78"/>
              </a:rPr>
              <a:t>FIGLU</a:t>
            </a:r>
            <a:r>
              <a:rPr lang="fa-IR" b="0" dirty="0" smtClean="0">
                <a:latin typeface="Zar" pitchFamily="2" charset="-78"/>
                <a:cs typeface="Zar" pitchFamily="2" charset="-78"/>
              </a:rPr>
              <a:t> در </a:t>
            </a:r>
            <a:r>
              <a:rPr lang="fa-IR" b="0" dirty="0">
                <a:latin typeface="Zar" pitchFamily="2" charset="-78"/>
                <a:cs typeface="Zar" pitchFamily="2" charset="-78"/>
              </a:rPr>
              <a:t>ادرار افزایش می یابد. این تست در بیمارانی که داروهای ضد </a:t>
            </a:r>
            <a:r>
              <a:rPr lang="fa-IR" b="0" dirty="0" err="1">
                <a:latin typeface="Zar" pitchFamily="2" charset="-78"/>
                <a:cs typeface="Zar" pitchFamily="2" charset="-78"/>
              </a:rPr>
              <a:t>فولات</a:t>
            </a:r>
            <a:r>
              <a:rPr lang="fa-IR" b="0" dirty="0">
                <a:latin typeface="Zar" pitchFamily="2" charset="-78"/>
                <a:cs typeface="Zar" pitchFamily="2" charset="-78"/>
              </a:rPr>
              <a:t> مصرف می کنند مفید است</a:t>
            </a:r>
            <a:r>
              <a:rPr lang="fa-IR" b="0" dirty="0" smtClean="0">
                <a:latin typeface="Zar" pitchFamily="2" charset="-78"/>
                <a:cs typeface="Zar" pitchFamily="2" charset="-78"/>
              </a:rPr>
              <a:t>.</a:t>
            </a:r>
          </a:p>
          <a:p>
            <a:pPr algn="just" rtl="1"/>
            <a:r>
              <a:rPr lang="fa-IR" b="0" dirty="0" smtClean="0">
                <a:latin typeface="Zar" pitchFamily="2" charset="-78"/>
                <a:cs typeface="Zar" pitchFamily="2" charset="-78"/>
              </a:rPr>
              <a:t>3- آزمایش سرکوب </a:t>
            </a:r>
            <a:r>
              <a:rPr lang="fa-IR" b="0" dirty="0" err="1" smtClean="0">
                <a:latin typeface="Zar" pitchFamily="2" charset="-78"/>
                <a:cs typeface="Zar" pitchFamily="2" charset="-78"/>
              </a:rPr>
              <a:t>داکسی</a:t>
            </a:r>
            <a:r>
              <a:rPr lang="fa-IR" b="0" dirty="0" smtClean="0">
                <a:latin typeface="Zar" pitchFamily="2" charset="-78"/>
                <a:cs typeface="Zar" pitchFamily="2" charset="-78"/>
              </a:rPr>
              <a:t> </a:t>
            </a:r>
            <a:r>
              <a:rPr lang="fa-IR" b="0" dirty="0" err="1" smtClean="0">
                <a:latin typeface="Zar" pitchFamily="2" charset="-78"/>
                <a:cs typeface="Zar" pitchFamily="2" charset="-78"/>
              </a:rPr>
              <a:t>یوریدین</a:t>
            </a:r>
            <a:endParaRPr lang="fa-IR" b="0" dirty="0" smtClean="0">
              <a:latin typeface="Zar" pitchFamily="2" charset="-78"/>
              <a:cs typeface="Zar" pitchFamily="2" charset="-78"/>
            </a:endParaRPr>
          </a:p>
          <a:p>
            <a:pPr algn="just" rtl="1"/>
            <a:endParaRPr lang="fa-IR" b="0" dirty="0" smtClean="0">
              <a:latin typeface="Zar" pitchFamily="2" charset="-78"/>
              <a:cs typeface="Zar" pitchFamily="2" charset="-78"/>
            </a:endParaRPr>
          </a:p>
          <a:p>
            <a:pPr algn="just" rtl="1"/>
            <a:r>
              <a:rPr lang="fa-IR" b="0" dirty="0" smtClean="0">
                <a:latin typeface="Zar" pitchFamily="2" charset="-78"/>
                <a:cs typeface="Zar" pitchFamily="2" charset="-78"/>
              </a:rPr>
              <a:t>4- ارزیابی هموسیستئین پلاسما : هموسیستئین در کمبود </a:t>
            </a:r>
            <a:r>
              <a:rPr lang="fa-IR" b="0" dirty="0" err="1" smtClean="0">
                <a:latin typeface="Zar" pitchFamily="2" charset="-78"/>
                <a:cs typeface="Zar" pitchFamily="2" charset="-78"/>
              </a:rPr>
              <a:t>فولات</a:t>
            </a:r>
            <a:r>
              <a:rPr lang="fa-IR" b="0" dirty="0" smtClean="0">
                <a:latin typeface="Zar" pitchFamily="2" charset="-78"/>
                <a:cs typeface="Zar" pitchFamily="2" charset="-78"/>
              </a:rPr>
              <a:t> افزایش دارد اما متیل </a:t>
            </a:r>
            <a:r>
              <a:rPr lang="fa-IR" b="0" dirty="0" err="1" smtClean="0">
                <a:latin typeface="Zar" pitchFamily="2" charset="-78"/>
                <a:cs typeface="Zar" pitchFamily="2" charset="-78"/>
              </a:rPr>
              <a:t>ماکونیک</a:t>
            </a:r>
            <a:r>
              <a:rPr lang="fa-IR" b="0" dirty="0" smtClean="0">
                <a:latin typeface="Zar" pitchFamily="2" charset="-78"/>
                <a:cs typeface="Zar" pitchFamily="2" charset="-78"/>
              </a:rPr>
              <a:t> اسید نرمال است.</a:t>
            </a:r>
          </a:p>
          <a:p>
            <a:pPr algn="just" rtl="1"/>
            <a:endParaRPr lang="fa-IR" b="0" dirty="0">
              <a:latin typeface="Zar" pitchFamily="2" charset="-78"/>
              <a:cs typeface="Zar" pitchFamily="2" charset="-78"/>
            </a:endParaRPr>
          </a:p>
          <a:p>
            <a:pPr algn="just" rtl="1"/>
            <a:r>
              <a:rPr lang="fa-IR" b="0" dirty="0" smtClean="0">
                <a:latin typeface="Zar" pitchFamily="2" charset="-78"/>
                <a:cs typeface="Zar" pitchFamily="2" charset="-78"/>
              </a:rPr>
              <a:t>آنمی </a:t>
            </a:r>
            <a:r>
              <a:rPr lang="fa-IR" b="0" dirty="0" err="1" smtClean="0">
                <a:latin typeface="Zar" pitchFamily="2" charset="-78"/>
                <a:cs typeface="Zar" pitchFamily="2" charset="-78"/>
              </a:rPr>
              <a:t>مگالوبلاستیک</a:t>
            </a:r>
            <a:r>
              <a:rPr lang="fa-IR" b="0" dirty="0" smtClean="0">
                <a:latin typeface="Zar" pitchFamily="2" charset="-78"/>
                <a:cs typeface="Zar" pitchFamily="2" charset="-78"/>
              </a:rPr>
              <a:t> حاد:1- فقر </a:t>
            </a:r>
            <a:r>
              <a:rPr lang="fa-IR" b="0" dirty="0" err="1" smtClean="0">
                <a:latin typeface="Zar" pitchFamily="2" charset="-78"/>
                <a:cs typeface="Zar" pitchFamily="2" charset="-78"/>
              </a:rPr>
              <a:t>کوبالامین</a:t>
            </a:r>
            <a:r>
              <a:rPr lang="fa-IR" b="0" dirty="0" smtClean="0">
                <a:latin typeface="Zar" pitchFamily="2" charset="-78"/>
                <a:cs typeface="Zar" pitchFamily="2" charset="-78"/>
              </a:rPr>
              <a:t>: در اثر ماده بیهوشی </a:t>
            </a:r>
            <a:r>
              <a:rPr lang="en-US" b="0" dirty="0" smtClean="0">
                <a:latin typeface="Zar" pitchFamily="2" charset="-78"/>
                <a:cs typeface="Zar" pitchFamily="2" charset="-78"/>
              </a:rPr>
              <a:t>NO2</a:t>
            </a:r>
            <a:r>
              <a:rPr lang="fa-IR" b="0" dirty="0" smtClean="0">
                <a:latin typeface="Zar" pitchFamily="2" charset="-78"/>
                <a:cs typeface="Zar" pitchFamily="2" charset="-78"/>
              </a:rPr>
              <a:t> (باعث تخریب سریع متیل </a:t>
            </a:r>
            <a:r>
              <a:rPr lang="fa-IR" b="0" dirty="0" err="1" smtClean="0">
                <a:latin typeface="Zar" pitchFamily="2" charset="-78"/>
                <a:cs typeface="Zar" pitchFamily="2" charset="-78"/>
              </a:rPr>
              <a:t>کوبالامین</a:t>
            </a:r>
            <a:r>
              <a:rPr lang="fa-IR" b="0" dirty="0" smtClean="0">
                <a:latin typeface="Zar" pitchFamily="2" charset="-78"/>
                <a:cs typeface="Zar" pitchFamily="2" charset="-78"/>
              </a:rPr>
              <a:t> می شود) و آنمی </a:t>
            </a:r>
            <a:r>
              <a:rPr lang="fa-IR" b="0" dirty="0" err="1" smtClean="0">
                <a:latin typeface="Zar" pitchFamily="2" charset="-78"/>
                <a:cs typeface="Zar" pitchFamily="2" charset="-78"/>
              </a:rPr>
              <a:t>مگالوبلاستیک</a:t>
            </a:r>
            <a:r>
              <a:rPr lang="fa-IR" b="0" dirty="0" smtClean="0">
                <a:latin typeface="Zar" pitchFamily="2" charset="-78"/>
                <a:cs typeface="Zar" pitchFamily="2" charset="-78"/>
              </a:rPr>
              <a:t> ظرف چند روز ایجاد می شود. 2- فقر </a:t>
            </a:r>
            <a:r>
              <a:rPr lang="fa-IR" b="0" dirty="0" err="1" smtClean="0">
                <a:latin typeface="Zar" pitchFamily="2" charset="-78"/>
                <a:cs typeface="Zar" pitchFamily="2" charset="-78"/>
              </a:rPr>
              <a:t>فولات</a:t>
            </a:r>
            <a:r>
              <a:rPr lang="fa-IR" b="0" dirty="0" smtClean="0">
                <a:latin typeface="Zar" pitchFamily="2" charset="-78"/>
                <a:cs typeface="Zar" pitchFamily="2" charset="-78"/>
              </a:rPr>
              <a:t>: در بیماران تحت مراقبت های ویژه(کاهش </a:t>
            </a:r>
            <a:r>
              <a:rPr lang="fa-IR" b="0" dirty="0" err="1" smtClean="0">
                <a:latin typeface="Zar" pitchFamily="2" charset="-78"/>
                <a:cs typeface="Zar" pitchFamily="2" charset="-78"/>
              </a:rPr>
              <a:t>ورورد</a:t>
            </a:r>
            <a:r>
              <a:rPr lang="fa-IR" b="0" dirty="0" smtClean="0">
                <a:latin typeface="Zar" pitchFamily="2" charset="-78"/>
                <a:cs typeface="Zar" pitchFamily="2" charset="-78"/>
              </a:rPr>
              <a:t> </a:t>
            </a:r>
            <a:r>
              <a:rPr lang="fa-IR" b="0" dirty="0" err="1" smtClean="0">
                <a:latin typeface="Zar" pitchFamily="2" charset="-78"/>
                <a:cs typeface="Zar" pitchFamily="2" charset="-78"/>
              </a:rPr>
              <a:t>فولات</a:t>
            </a:r>
            <a:r>
              <a:rPr lang="fa-IR" b="0" dirty="0" smtClean="0">
                <a:latin typeface="Zar" pitchFamily="2" charset="-78"/>
                <a:cs typeface="Zar" pitchFamily="2" charset="-78"/>
              </a:rPr>
              <a:t> به بدن / تغذیه تزریقی </a:t>
            </a:r>
            <a:r>
              <a:rPr lang="fa-IR" b="0" dirty="0" err="1" smtClean="0">
                <a:latin typeface="Zar" pitchFamily="2" charset="-78"/>
                <a:cs typeface="Zar" pitchFamily="2" charset="-78"/>
              </a:rPr>
              <a:t>توتال</a:t>
            </a:r>
            <a:r>
              <a:rPr lang="fa-IR" b="0" dirty="0" smtClean="0">
                <a:latin typeface="Zar" pitchFamily="2" charset="-78"/>
                <a:cs typeface="Zar" pitchFamily="2" charset="-78"/>
              </a:rPr>
              <a:t>/ دیالیز/ داروها)</a:t>
            </a:r>
            <a:endParaRPr lang="fa-IR" b="0" dirty="0">
              <a:latin typeface="Zar" pitchFamily="2" charset="-78"/>
              <a:cs typeface="Zar" pitchFamily="2" charset="-78"/>
            </a:endParaRPr>
          </a:p>
          <a:p>
            <a:pPr algn="just" rtl="1"/>
            <a:endParaRPr lang="en-US" b="0" dirty="0">
              <a:latin typeface="Zar" pitchFamily="2" charset="-78"/>
              <a:cs typeface="Zar" pitchFamily="2" charset="-78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438400" y="152718"/>
            <a:ext cx="3810000" cy="456882"/>
          </a:xfrm>
          <a:prstGeom prst="rect">
            <a:avLst/>
          </a:prstGeom>
          <a:solidFill>
            <a:schemeClr val="accent2"/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90000"/>
          </a:bodyPr>
          <a:lstStyle/>
          <a:p>
            <a:pPr algn="ctr"/>
            <a:r>
              <a:rPr lang="fa-IR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آنمی </a:t>
            </a:r>
            <a:r>
              <a:rPr lang="fa-IR" sz="28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مگالوبلاستیک</a:t>
            </a:r>
            <a:endParaRPr lang="en-US" sz="2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6" name="Straight Arrow Connector 5"/>
          <p:cNvCxnSpPr/>
          <p:nvPr/>
        </p:nvCxnSpPr>
        <p:spPr>
          <a:xfrm flipH="1">
            <a:off x="1447800" y="2514600"/>
            <a:ext cx="6096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68837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257800"/>
          </a:xfrm>
        </p:spPr>
        <p:txBody>
          <a:bodyPr>
            <a:normAutofit lnSpcReduction="10000"/>
          </a:bodyPr>
          <a:lstStyle/>
          <a:p>
            <a:pPr algn="just" rtl="1"/>
            <a:r>
              <a:rPr lang="fa-IR" dirty="0" smtClean="0">
                <a:solidFill>
                  <a:schemeClr val="accent5">
                    <a:lumMod val="75000"/>
                  </a:schemeClr>
                </a:solidFill>
                <a:latin typeface="Zar" pitchFamily="2" charset="-78"/>
                <a:cs typeface="Zar" pitchFamily="2" charset="-78"/>
              </a:rPr>
              <a:t>درمان: </a:t>
            </a:r>
            <a:r>
              <a:rPr lang="fa-IR" b="0" dirty="0" smtClean="0">
                <a:latin typeface="Zar" pitchFamily="2" charset="-78"/>
                <a:cs typeface="Zar" pitchFamily="2" charset="-78"/>
              </a:rPr>
              <a:t>در بیماران شدیدا </a:t>
            </a:r>
            <a:r>
              <a:rPr lang="fa-IR" b="0" dirty="0" err="1" smtClean="0">
                <a:latin typeface="Zar" pitchFamily="2" charset="-78"/>
                <a:cs typeface="Zar" pitchFamily="2" charset="-78"/>
              </a:rPr>
              <a:t>آنمیک</a:t>
            </a:r>
            <a:r>
              <a:rPr lang="fa-IR" b="0" dirty="0" smtClean="0">
                <a:latin typeface="Zar" pitchFamily="2" charset="-78"/>
                <a:cs typeface="Zar" pitchFamily="2" charset="-78"/>
              </a:rPr>
              <a:t> درمان با اسید فولیک و </a:t>
            </a:r>
            <a:r>
              <a:rPr lang="en-US" b="0" dirty="0" smtClean="0">
                <a:latin typeface="Zar" pitchFamily="2" charset="-78"/>
                <a:cs typeface="Zar" pitchFamily="2" charset="-78"/>
              </a:rPr>
              <a:t>B12</a:t>
            </a:r>
            <a:r>
              <a:rPr lang="fa-IR" b="0" dirty="0" smtClean="0">
                <a:latin typeface="Zar" pitchFamily="2" charset="-78"/>
                <a:cs typeface="Zar" pitchFamily="2" charset="-78"/>
              </a:rPr>
              <a:t> انجام می گیرد. اساس درمان ، تشخیص افتراقی کمبود </a:t>
            </a:r>
            <a:r>
              <a:rPr lang="en-US" b="0" dirty="0" smtClean="0">
                <a:latin typeface="Zar" pitchFamily="2" charset="-78"/>
                <a:cs typeface="Zar" pitchFamily="2" charset="-78"/>
              </a:rPr>
              <a:t>B12</a:t>
            </a:r>
            <a:r>
              <a:rPr lang="fa-IR" b="0" dirty="0" smtClean="0">
                <a:latin typeface="Zar" pitchFamily="2" charset="-78"/>
                <a:cs typeface="Zar" pitchFamily="2" charset="-78"/>
              </a:rPr>
              <a:t> یا </a:t>
            </a:r>
            <a:r>
              <a:rPr lang="fa-IR" b="0" dirty="0" err="1" smtClean="0">
                <a:latin typeface="Zar" pitchFamily="2" charset="-78"/>
                <a:cs typeface="Zar" pitchFamily="2" charset="-78"/>
              </a:rPr>
              <a:t>فولات</a:t>
            </a:r>
            <a:r>
              <a:rPr lang="fa-IR" b="0" dirty="0" smtClean="0">
                <a:latin typeface="Zar" pitchFamily="2" charset="-78"/>
                <a:cs typeface="Zar" pitchFamily="2" charset="-78"/>
              </a:rPr>
              <a:t> و درمان با ویتامین مربوطه است.</a:t>
            </a:r>
          </a:p>
          <a:p>
            <a:pPr algn="just" rtl="1"/>
            <a:r>
              <a:rPr lang="fa-IR" b="0" dirty="0" smtClean="0">
                <a:latin typeface="Zar" pitchFamily="2" charset="-78"/>
                <a:cs typeface="Zar" pitchFamily="2" charset="-78"/>
              </a:rPr>
              <a:t>پس از درمان حداکثر پاسخ </a:t>
            </a:r>
            <a:r>
              <a:rPr lang="fa-IR" b="0" dirty="0" err="1" smtClean="0">
                <a:latin typeface="Zar" pitchFamily="2" charset="-78"/>
                <a:cs typeface="Zar" pitchFamily="2" charset="-78"/>
              </a:rPr>
              <a:t>رتیکلوسیتی</a:t>
            </a:r>
            <a:r>
              <a:rPr lang="fa-IR" b="0" dirty="0" smtClean="0">
                <a:latin typeface="Zar" pitchFamily="2" charset="-78"/>
                <a:cs typeface="Zar" pitchFamily="2" charset="-78"/>
              </a:rPr>
              <a:t> در مدت 5 تا 7 روز مشاهده می شود. مغز استخوان </a:t>
            </a:r>
            <a:r>
              <a:rPr lang="fa-IR" b="0" dirty="0" err="1" smtClean="0">
                <a:latin typeface="Zar" pitchFamily="2" charset="-78"/>
                <a:cs typeface="Zar" pitchFamily="2" charset="-78"/>
              </a:rPr>
              <a:t>نرموبلاستیک</a:t>
            </a:r>
            <a:r>
              <a:rPr lang="fa-IR" b="0" dirty="0" smtClean="0">
                <a:latin typeface="Zar" pitchFamily="2" charset="-78"/>
                <a:cs typeface="Zar" pitchFamily="2" charset="-78"/>
              </a:rPr>
              <a:t> می شود. ناهنجاری های </a:t>
            </a:r>
            <a:r>
              <a:rPr lang="fa-IR" b="0" dirty="0" err="1" smtClean="0">
                <a:latin typeface="Zar" pitchFamily="2" charset="-78"/>
                <a:cs typeface="Zar" pitchFamily="2" charset="-78"/>
              </a:rPr>
              <a:t>گرانولوسیتی</a:t>
            </a:r>
            <a:r>
              <a:rPr lang="fa-IR" b="0" dirty="0" smtClean="0">
                <a:latin typeface="Zar" pitchFamily="2" charset="-78"/>
                <a:cs typeface="Zar" pitchFamily="2" charset="-78"/>
              </a:rPr>
              <a:t> آهسته تر برطرف می شود(نوتروفیل </a:t>
            </a:r>
            <a:r>
              <a:rPr lang="fa-IR" b="0" dirty="0" err="1" smtClean="0">
                <a:latin typeface="Zar" pitchFamily="2" charset="-78"/>
                <a:cs typeface="Zar" pitchFamily="2" charset="-78"/>
              </a:rPr>
              <a:t>هایپر</a:t>
            </a:r>
            <a:r>
              <a:rPr lang="fa-IR" b="0" dirty="0" smtClean="0">
                <a:latin typeface="Zar" pitchFamily="2" charset="-78"/>
                <a:cs typeface="Zar" pitchFamily="2" charset="-78"/>
              </a:rPr>
              <a:t> </a:t>
            </a:r>
            <a:r>
              <a:rPr lang="fa-IR" b="0" dirty="0" err="1" smtClean="0">
                <a:latin typeface="Zar" pitchFamily="2" charset="-78"/>
                <a:cs typeface="Zar" pitchFamily="2" charset="-78"/>
              </a:rPr>
              <a:t>سگمنته</a:t>
            </a:r>
            <a:r>
              <a:rPr lang="fa-IR" b="0" dirty="0" smtClean="0">
                <a:latin typeface="Zar" pitchFamily="2" charset="-78"/>
                <a:cs typeface="Zar" pitchFamily="2" charset="-78"/>
              </a:rPr>
              <a:t> در مدت 12-14 روز  در خون محو می شود)</a:t>
            </a:r>
          </a:p>
          <a:p>
            <a:pPr algn="just" rtl="1"/>
            <a:endParaRPr lang="fa-IR" b="0" dirty="0">
              <a:latin typeface="Zar" pitchFamily="2" charset="-78"/>
              <a:cs typeface="Zar" pitchFamily="2" charset="-78"/>
            </a:endParaRPr>
          </a:p>
          <a:p>
            <a:pPr algn="just" rtl="1"/>
            <a:r>
              <a:rPr lang="fa-IR" i="1" dirty="0" smtClean="0">
                <a:solidFill>
                  <a:srgbClr val="002060"/>
                </a:solidFill>
                <a:latin typeface="Lotus" pitchFamily="2" charset="-78"/>
                <a:cs typeface="Lotus" pitchFamily="2" charset="-78"/>
              </a:rPr>
              <a:t>سایر نقص های سنتز </a:t>
            </a:r>
            <a:r>
              <a:rPr lang="fa-IR" i="1" dirty="0" err="1" smtClean="0">
                <a:solidFill>
                  <a:srgbClr val="002060"/>
                </a:solidFill>
                <a:latin typeface="Lotus" pitchFamily="2" charset="-78"/>
                <a:cs typeface="Lotus" pitchFamily="2" charset="-78"/>
              </a:rPr>
              <a:t>نوکلئوپروتئین</a:t>
            </a:r>
            <a:r>
              <a:rPr lang="fa-IR" i="1" dirty="0" smtClean="0">
                <a:solidFill>
                  <a:srgbClr val="002060"/>
                </a:solidFill>
                <a:latin typeface="Lotus" pitchFamily="2" charset="-78"/>
                <a:cs typeface="Lotus" pitchFamily="2" charset="-78"/>
              </a:rPr>
              <a:t> ها</a:t>
            </a:r>
            <a:r>
              <a:rPr lang="fa-IR" dirty="0" smtClean="0">
                <a:solidFill>
                  <a:srgbClr val="002060"/>
                </a:solidFill>
                <a:latin typeface="Lotus" pitchFamily="2" charset="-78"/>
                <a:cs typeface="Lotus" pitchFamily="2" charset="-78"/>
              </a:rPr>
              <a:t>: </a:t>
            </a:r>
            <a:r>
              <a:rPr lang="fa-IR" b="0" dirty="0">
                <a:latin typeface="Lotus" pitchFamily="2" charset="-78"/>
                <a:cs typeface="Lotus" pitchFamily="2" charset="-78"/>
              </a:rPr>
              <a:t>سایر نقص های سنتز </a:t>
            </a:r>
            <a:r>
              <a:rPr lang="fa-IR" b="0" dirty="0" err="1" smtClean="0">
                <a:latin typeface="Lotus" pitchFamily="2" charset="-78"/>
                <a:cs typeface="Lotus" pitchFamily="2" charset="-78"/>
              </a:rPr>
              <a:t>نوکلئوپروتئین</a:t>
            </a:r>
            <a:r>
              <a:rPr lang="fa-IR" b="0" dirty="0" smtClean="0">
                <a:latin typeface="Lotus" pitchFamily="2" charset="-78"/>
                <a:cs typeface="Lotus" pitchFamily="2" charset="-78"/>
              </a:rPr>
              <a:t> ها باعث آنمی </a:t>
            </a:r>
            <a:r>
              <a:rPr lang="fa-IR" b="0" dirty="0" err="1" smtClean="0">
                <a:latin typeface="Lotus" pitchFamily="2" charset="-78"/>
                <a:cs typeface="Lotus" pitchFamily="2" charset="-78"/>
              </a:rPr>
              <a:t>مگالوبلاستیک</a:t>
            </a:r>
            <a:r>
              <a:rPr lang="fa-IR" b="0" dirty="0" smtClean="0">
                <a:latin typeface="Lotus" pitchFamily="2" charset="-78"/>
                <a:cs typeface="Lotus" pitchFamily="2" charset="-78"/>
              </a:rPr>
              <a:t> مقاوم به </a:t>
            </a:r>
            <a:r>
              <a:rPr lang="fa-IR" b="0" dirty="0" err="1" smtClean="0">
                <a:latin typeface="Lotus" pitchFamily="2" charset="-78"/>
                <a:cs typeface="Lotus" pitchFamily="2" charset="-78"/>
              </a:rPr>
              <a:t>کوبالامین</a:t>
            </a:r>
            <a:r>
              <a:rPr lang="fa-IR" b="0" dirty="0" smtClean="0">
                <a:latin typeface="Lotus" pitchFamily="2" charset="-78"/>
                <a:cs typeface="Lotus" pitchFamily="2" charset="-78"/>
              </a:rPr>
              <a:t> و فولیک اسید می شود. </a:t>
            </a:r>
            <a:r>
              <a:rPr lang="fa-IR" dirty="0" err="1" smtClean="0">
                <a:solidFill>
                  <a:schemeClr val="tx2"/>
                </a:solidFill>
                <a:latin typeface="Lotus" pitchFamily="2" charset="-78"/>
                <a:cs typeface="Lotus" pitchFamily="2" charset="-78"/>
              </a:rPr>
              <a:t>اورتیک</a:t>
            </a:r>
            <a:r>
              <a:rPr lang="fa-IR" dirty="0" smtClean="0">
                <a:solidFill>
                  <a:schemeClr val="tx2"/>
                </a:solidFill>
                <a:latin typeface="Lotus" pitchFamily="2" charset="-78"/>
                <a:cs typeface="Lotus" pitchFamily="2" charset="-78"/>
              </a:rPr>
              <a:t> اسید </a:t>
            </a:r>
            <a:r>
              <a:rPr lang="fa-IR" dirty="0" err="1" smtClean="0">
                <a:solidFill>
                  <a:schemeClr val="tx2"/>
                </a:solidFill>
                <a:latin typeface="Lotus" pitchFamily="2" charset="-78"/>
                <a:cs typeface="Lotus" pitchFamily="2" charset="-78"/>
              </a:rPr>
              <a:t>اوری</a:t>
            </a:r>
            <a:r>
              <a:rPr lang="fa-IR" b="0" dirty="0" smtClean="0">
                <a:latin typeface="Lotus" pitchFamily="2" charset="-78"/>
                <a:cs typeface="Lotus" pitchFamily="2" charset="-78"/>
              </a:rPr>
              <a:t>: </a:t>
            </a:r>
            <a:r>
              <a:rPr lang="fa-IR" b="0" dirty="0" err="1" smtClean="0">
                <a:latin typeface="Lotus" pitchFamily="2" charset="-78"/>
                <a:cs typeface="Lotus" pitchFamily="2" charset="-78"/>
              </a:rPr>
              <a:t>اتوزوم</a:t>
            </a:r>
            <a:r>
              <a:rPr lang="fa-IR" b="0" dirty="0" smtClean="0">
                <a:latin typeface="Lotus" pitchFamily="2" charset="-78"/>
                <a:cs typeface="Lotus" pitchFamily="2" charset="-78"/>
              </a:rPr>
              <a:t> مغلوب/ نقص در سنتز </a:t>
            </a:r>
            <a:r>
              <a:rPr lang="fa-IR" b="0" dirty="0" err="1" smtClean="0">
                <a:latin typeface="Lotus" pitchFamily="2" charset="-78"/>
                <a:cs typeface="Lotus" pitchFamily="2" charset="-78"/>
              </a:rPr>
              <a:t>پریمیدین</a:t>
            </a:r>
            <a:r>
              <a:rPr lang="fa-IR" b="0" dirty="0" smtClean="0">
                <a:latin typeface="Lotus" pitchFamily="2" charset="-78"/>
                <a:cs typeface="Lotus" pitchFamily="2" charset="-78"/>
              </a:rPr>
              <a:t> ها وجود دارد/ دفع شدید ادراری </a:t>
            </a:r>
            <a:r>
              <a:rPr lang="fa-IR" b="0" dirty="0" err="1" smtClean="0">
                <a:latin typeface="Lotus" pitchFamily="2" charset="-78"/>
                <a:cs typeface="Lotus" pitchFamily="2" charset="-78"/>
              </a:rPr>
              <a:t>اورتیک</a:t>
            </a:r>
            <a:r>
              <a:rPr lang="fa-IR" b="0" dirty="0" smtClean="0">
                <a:latin typeface="Lotus" pitchFamily="2" charset="-78"/>
                <a:cs typeface="Lotus" pitchFamily="2" charset="-78"/>
              </a:rPr>
              <a:t> اسید/ نارسایی در رشد / بیمار به ترکیبات </a:t>
            </a:r>
            <a:r>
              <a:rPr lang="fa-IR" b="0" dirty="0" err="1" smtClean="0">
                <a:latin typeface="Lotus" pitchFamily="2" charset="-78"/>
                <a:cs typeface="Lotus" pitchFamily="2" charset="-78"/>
              </a:rPr>
              <a:t>یوریدین</a:t>
            </a:r>
            <a:r>
              <a:rPr lang="fa-IR" b="0" dirty="0" smtClean="0">
                <a:latin typeface="Lotus" pitchFamily="2" charset="-78"/>
                <a:cs typeface="Lotus" pitchFamily="2" charset="-78"/>
              </a:rPr>
              <a:t> پاسخ می دهد. </a:t>
            </a:r>
            <a:r>
              <a:rPr lang="fa-IR" dirty="0" smtClean="0">
                <a:solidFill>
                  <a:schemeClr val="tx2"/>
                </a:solidFill>
                <a:latin typeface="Lotus" pitchFamily="2" charset="-78"/>
                <a:cs typeface="Lotus" pitchFamily="2" charset="-78"/>
              </a:rPr>
              <a:t>کمبود متیل </a:t>
            </a:r>
            <a:r>
              <a:rPr lang="fa-IR" dirty="0" err="1" smtClean="0">
                <a:solidFill>
                  <a:schemeClr val="tx2"/>
                </a:solidFill>
                <a:latin typeface="Lotus" pitchFamily="2" charset="-78"/>
                <a:cs typeface="Lotus" pitchFamily="2" charset="-78"/>
              </a:rPr>
              <a:t>تتراهیدروفولات</a:t>
            </a:r>
            <a:r>
              <a:rPr lang="fa-IR" dirty="0" smtClean="0">
                <a:solidFill>
                  <a:schemeClr val="tx2"/>
                </a:solidFill>
                <a:latin typeface="Lotus" pitchFamily="2" charset="-78"/>
                <a:cs typeface="Lotus" pitchFamily="2" charset="-78"/>
              </a:rPr>
              <a:t> </a:t>
            </a:r>
            <a:r>
              <a:rPr lang="fa-IR" dirty="0" err="1" smtClean="0">
                <a:solidFill>
                  <a:schemeClr val="tx2"/>
                </a:solidFill>
                <a:latin typeface="Lotus" pitchFamily="2" charset="-78"/>
                <a:cs typeface="Lotus" pitchFamily="2" charset="-78"/>
              </a:rPr>
              <a:t>ردکتاز</a:t>
            </a:r>
            <a:r>
              <a:rPr lang="fa-IR" dirty="0" smtClean="0">
                <a:solidFill>
                  <a:schemeClr val="tx2"/>
                </a:solidFill>
                <a:latin typeface="Lotus" pitchFamily="2" charset="-78"/>
                <a:cs typeface="Lotus" pitchFamily="2" charset="-78"/>
              </a:rPr>
              <a:t> </a:t>
            </a:r>
            <a:r>
              <a:rPr lang="fa-IR" b="0" dirty="0" smtClean="0">
                <a:latin typeface="Lotus" pitchFamily="2" charset="-78"/>
                <a:cs typeface="Lotus" pitchFamily="2" charset="-78"/>
              </a:rPr>
              <a:t>نیز باعث آنمی </a:t>
            </a:r>
            <a:r>
              <a:rPr lang="fa-IR" b="0" dirty="0" err="1" smtClean="0">
                <a:latin typeface="Lotus" pitchFamily="2" charset="-78"/>
                <a:cs typeface="Lotus" pitchFamily="2" charset="-78"/>
              </a:rPr>
              <a:t>مگالوبلاستیک</a:t>
            </a:r>
            <a:r>
              <a:rPr lang="fa-IR" b="0" dirty="0" smtClean="0">
                <a:latin typeface="Lotus" pitchFamily="2" charset="-78"/>
                <a:cs typeface="Lotus" pitchFamily="2" charset="-78"/>
              </a:rPr>
              <a:t> مقاوم به </a:t>
            </a:r>
            <a:r>
              <a:rPr lang="fa-IR" b="0" dirty="0" err="1" smtClean="0">
                <a:latin typeface="Lotus" pitchFamily="2" charset="-78"/>
                <a:cs typeface="Lotus" pitchFamily="2" charset="-78"/>
              </a:rPr>
              <a:t>فولات</a:t>
            </a:r>
            <a:r>
              <a:rPr lang="fa-IR" b="0" dirty="0" smtClean="0">
                <a:latin typeface="Lotus" pitchFamily="2" charset="-78"/>
                <a:cs typeface="Lotus" pitchFamily="2" charset="-78"/>
              </a:rPr>
              <a:t> می شود.</a:t>
            </a:r>
          </a:p>
          <a:p>
            <a:pPr algn="just" rtl="1"/>
            <a:r>
              <a:rPr lang="fa-IR" b="0" dirty="0" smtClean="0">
                <a:latin typeface="Lotus" pitchFamily="2" charset="-78"/>
                <a:cs typeface="Lotus" pitchFamily="2" charset="-78"/>
              </a:rPr>
              <a:t>مهارکننده سنتز </a:t>
            </a:r>
            <a:r>
              <a:rPr lang="fa-IR" b="0" dirty="0" err="1" smtClean="0">
                <a:latin typeface="Lotus" pitchFamily="2" charset="-78"/>
                <a:cs typeface="Lotus" pitchFamily="2" charset="-78"/>
              </a:rPr>
              <a:t>پورین</a:t>
            </a:r>
            <a:r>
              <a:rPr lang="fa-IR" b="0" dirty="0" smtClean="0">
                <a:latin typeface="Lotus" pitchFamily="2" charset="-78"/>
                <a:cs typeface="Lotus" pitchFamily="2" charset="-78"/>
              </a:rPr>
              <a:t>(</a:t>
            </a:r>
            <a:r>
              <a:rPr lang="fa-IR" b="0" dirty="0" err="1" smtClean="0">
                <a:latin typeface="Lotus" pitchFamily="2" charset="-78"/>
                <a:cs typeface="Lotus" pitchFamily="2" charset="-78"/>
              </a:rPr>
              <a:t>تیوگوانین</a:t>
            </a:r>
            <a:r>
              <a:rPr lang="fa-IR" b="0" dirty="0" smtClean="0">
                <a:latin typeface="Lotus" pitchFamily="2" charset="-78"/>
                <a:cs typeface="Lotus" pitchFamily="2" charset="-78"/>
              </a:rPr>
              <a:t>) و مهار کننده سنتز </a:t>
            </a:r>
            <a:r>
              <a:rPr lang="fa-IR" b="0" dirty="0" err="1" smtClean="0">
                <a:latin typeface="Lotus" pitchFamily="2" charset="-78"/>
                <a:cs typeface="Lotus" pitchFamily="2" charset="-78"/>
              </a:rPr>
              <a:t>پریمیدین</a:t>
            </a:r>
            <a:r>
              <a:rPr lang="fa-IR" b="0" dirty="0" smtClean="0">
                <a:latin typeface="Lotus" pitchFamily="2" charset="-78"/>
                <a:cs typeface="Lotus" pitchFamily="2" charset="-78"/>
              </a:rPr>
              <a:t>(5- </a:t>
            </a:r>
            <a:r>
              <a:rPr lang="fa-IR" b="0" dirty="0" err="1" smtClean="0">
                <a:latin typeface="Lotus" pitchFamily="2" charset="-78"/>
                <a:cs typeface="Lotus" pitchFamily="2" charset="-78"/>
              </a:rPr>
              <a:t>فلورواوراسیل</a:t>
            </a:r>
            <a:r>
              <a:rPr lang="en-US" b="0" dirty="0" smtClean="0">
                <a:latin typeface="Lotus" pitchFamily="2" charset="-78"/>
                <a:cs typeface="Lotus" pitchFamily="2" charset="-78"/>
              </a:rPr>
              <a:t>(</a:t>
            </a:r>
            <a:r>
              <a:rPr lang="fa-IR" b="0" dirty="0" smtClean="0">
                <a:latin typeface="Lotus" pitchFamily="2" charset="-78"/>
                <a:cs typeface="Lotus" pitchFamily="2" charset="-78"/>
              </a:rPr>
              <a:t> که در شیمی درمانی </a:t>
            </a:r>
            <a:r>
              <a:rPr lang="fa-IR" b="0" dirty="0" err="1" smtClean="0">
                <a:latin typeface="Lotus" pitchFamily="2" charset="-78"/>
                <a:cs typeface="Lotus" pitchFamily="2" charset="-78"/>
              </a:rPr>
              <a:t>کابرد</a:t>
            </a:r>
            <a:r>
              <a:rPr lang="fa-IR" b="0" dirty="0" smtClean="0">
                <a:latin typeface="Lotus" pitchFamily="2" charset="-78"/>
                <a:cs typeface="Lotus" pitchFamily="2" charset="-78"/>
              </a:rPr>
              <a:t> دارند باعث </a:t>
            </a:r>
            <a:r>
              <a:rPr lang="fa-IR" b="0" dirty="0" err="1" smtClean="0">
                <a:latin typeface="Lotus" pitchFamily="2" charset="-78"/>
                <a:cs typeface="Lotus" pitchFamily="2" charset="-78"/>
              </a:rPr>
              <a:t>مگالوبلاستوز</a:t>
            </a:r>
            <a:r>
              <a:rPr lang="fa-IR" b="0" dirty="0" smtClean="0">
                <a:latin typeface="Lotus" pitchFamily="2" charset="-78"/>
                <a:cs typeface="Lotus" pitchFamily="2" charset="-78"/>
              </a:rPr>
              <a:t> می شوند. </a:t>
            </a:r>
          </a:p>
          <a:p>
            <a:pPr algn="just" rtl="1"/>
            <a:r>
              <a:rPr lang="fa-IR" dirty="0" smtClean="0">
                <a:solidFill>
                  <a:srgbClr val="7030A0"/>
                </a:solidFill>
                <a:latin typeface="Lotus" pitchFamily="2" charset="-78"/>
                <a:cs typeface="Lotus" pitchFamily="2" charset="-78"/>
              </a:rPr>
              <a:t>آنمی های </a:t>
            </a:r>
            <a:r>
              <a:rPr lang="fa-IR" dirty="0" err="1" smtClean="0">
                <a:solidFill>
                  <a:srgbClr val="7030A0"/>
                </a:solidFill>
                <a:latin typeface="Lotus" pitchFamily="2" charset="-78"/>
                <a:cs typeface="Lotus" pitchFamily="2" charset="-78"/>
              </a:rPr>
              <a:t>رفرکتوری</a:t>
            </a:r>
            <a:r>
              <a:rPr lang="fa-IR" dirty="0" smtClean="0">
                <a:solidFill>
                  <a:srgbClr val="7030A0"/>
                </a:solidFill>
                <a:latin typeface="Lotus" pitchFamily="2" charset="-78"/>
                <a:cs typeface="Lotus" pitchFamily="2" charset="-78"/>
              </a:rPr>
              <a:t> : </a:t>
            </a:r>
            <a:r>
              <a:rPr lang="fa-IR" b="0" dirty="0" smtClean="0">
                <a:latin typeface="Lotus" pitchFamily="2" charset="-78"/>
                <a:cs typeface="Lotus" pitchFamily="2" charset="-78"/>
              </a:rPr>
              <a:t>آنمی های </a:t>
            </a:r>
            <a:r>
              <a:rPr lang="fa-IR" b="0" dirty="0" err="1" smtClean="0">
                <a:latin typeface="Lotus" pitchFamily="2" charset="-78"/>
                <a:cs typeface="Lotus" pitchFamily="2" charset="-78"/>
              </a:rPr>
              <a:t>مگالوبلاستیک</a:t>
            </a:r>
            <a:r>
              <a:rPr lang="fa-IR" b="0" dirty="0" smtClean="0">
                <a:latin typeface="Lotus" pitchFamily="2" charset="-78"/>
                <a:cs typeface="Lotus" pitchFamily="2" charset="-78"/>
              </a:rPr>
              <a:t> که به درمان با </a:t>
            </a:r>
            <a:r>
              <a:rPr lang="fa-IR" b="0" dirty="0" err="1" smtClean="0">
                <a:latin typeface="Lotus" pitchFamily="2" charset="-78"/>
                <a:cs typeface="Lotus" pitchFamily="2" charset="-78"/>
              </a:rPr>
              <a:t>فولات</a:t>
            </a:r>
            <a:r>
              <a:rPr lang="fa-IR" b="0" dirty="0" smtClean="0">
                <a:latin typeface="Lotus" pitchFamily="2" charset="-78"/>
                <a:cs typeface="Lotus" pitchFamily="2" charset="-78"/>
              </a:rPr>
              <a:t> و </a:t>
            </a:r>
            <a:r>
              <a:rPr lang="en-US" b="0" dirty="0" smtClean="0">
                <a:latin typeface="Lotus" pitchFamily="2" charset="-78"/>
                <a:cs typeface="Lotus" pitchFamily="2" charset="-78"/>
              </a:rPr>
              <a:t>B12</a:t>
            </a:r>
            <a:r>
              <a:rPr lang="fa-IR" b="0" dirty="0" smtClean="0">
                <a:latin typeface="Lotus" pitchFamily="2" charset="-78"/>
                <a:cs typeface="Lotus" pitchFamily="2" charset="-78"/>
              </a:rPr>
              <a:t> مقاوم هستند / دارای تغییرات </a:t>
            </a:r>
            <a:r>
              <a:rPr lang="fa-IR" b="0" dirty="0" err="1" smtClean="0">
                <a:latin typeface="Lotus" pitchFamily="2" charset="-78"/>
                <a:cs typeface="Lotus" pitchFamily="2" charset="-78"/>
              </a:rPr>
              <a:t>مگالوبلاستیک</a:t>
            </a:r>
            <a:r>
              <a:rPr lang="fa-IR" b="0" dirty="0" smtClean="0">
                <a:latin typeface="Lotus" pitchFamily="2" charset="-78"/>
                <a:cs typeface="Lotus" pitchFamily="2" charset="-78"/>
              </a:rPr>
              <a:t> و معمولا بدون تغییرات </a:t>
            </a:r>
            <a:r>
              <a:rPr lang="fa-IR" b="0" dirty="0" err="1" smtClean="0">
                <a:latin typeface="Lotus" pitchFamily="2" charset="-78"/>
                <a:cs typeface="Lotus" pitchFamily="2" charset="-78"/>
              </a:rPr>
              <a:t>گرانولوسیتی</a:t>
            </a:r>
            <a:r>
              <a:rPr lang="fa-IR" b="0" dirty="0" smtClean="0">
                <a:latin typeface="Lotus" pitchFamily="2" charset="-78"/>
                <a:cs typeface="Lotus" pitchFamily="2" charset="-78"/>
              </a:rPr>
              <a:t> بوده و تحت عنوان سندرم های </a:t>
            </a:r>
            <a:r>
              <a:rPr lang="fa-IR" b="0" dirty="0" err="1" smtClean="0">
                <a:latin typeface="Lotus" pitchFamily="2" charset="-78"/>
                <a:cs typeface="Lotus" pitchFamily="2" charset="-78"/>
              </a:rPr>
              <a:t>میلودیسپلاستیک</a:t>
            </a:r>
            <a:r>
              <a:rPr lang="fa-IR" b="0" dirty="0" smtClean="0">
                <a:latin typeface="Lotus" pitchFamily="2" charset="-78"/>
                <a:cs typeface="Lotus" pitchFamily="2" charset="-78"/>
              </a:rPr>
              <a:t> شناخته می شوند.</a:t>
            </a:r>
            <a:endParaRPr lang="fa-IR" b="0" dirty="0">
              <a:latin typeface="Lotus" pitchFamily="2" charset="-78"/>
              <a:cs typeface="Lotus" pitchFamily="2" charset="-78"/>
            </a:endParaRPr>
          </a:p>
          <a:p>
            <a:pPr algn="just" rtl="1"/>
            <a:endParaRPr lang="fa-IR" b="0" dirty="0" smtClean="0">
              <a:latin typeface="Lotus" pitchFamily="2" charset="-78"/>
              <a:cs typeface="Lotus" pitchFamily="2" charset="-78"/>
            </a:endParaRPr>
          </a:p>
          <a:p>
            <a:pPr algn="just" rtl="1"/>
            <a:endParaRPr lang="fa-IR" b="0" dirty="0" smtClean="0">
              <a:latin typeface="Lotus" pitchFamily="2" charset="-78"/>
              <a:cs typeface="Lotus" pitchFamily="2" charset="-78"/>
            </a:endParaRPr>
          </a:p>
          <a:p>
            <a:pPr algn="just" rtl="1"/>
            <a:endParaRPr lang="fa-IR" b="0" dirty="0" smtClean="0">
              <a:latin typeface="Lotus" pitchFamily="2" charset="-78"/>
              <a:cs typeface="Lotus" pitchFamily="2" charset="-78"/>
            </a:endParaRPr>
          </a:p>
          <a:p>
            <a:pPr algn="just" rtl="1"/>
            <a:endParaRPr lang="fa-IR" b="0" dirty="0" smtClean="0">
              <a:latin typeface="Lotus" pitchFamily="2" charset="-78"/>
              <a:cs typeface="Lotus" pitchFamily="2" charset="-78"/>
            </a:endParaRPr>
          </a:p>
          <a:p>
            <a:pPr algn="just" rtl="1"/>
            <a:endParaRPr lang="en-US" dirty="0">
              <a:latin typeface="Zar" pitchFamily="2" charset="-78"/>
              <a:cs typeface="Zar" pitchFamily="2" charset="-78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362200" y="152718"/>
            <a:ext cx="3886200" cy="685482"/>
          </a:xfrm>
          <a:prstGeom prst="rect">
            <a:avLst/>
          </a:prstGeom>
          <a:solidFill>
            <a:schemeClr val="accent2"/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آنمی </a:t>
            </a:r>
            <a:r>
              <a:rPr lang="fa-IR" sz="28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مگالوبلاستیک</a:t>
            </a:r>
            <a:endParaRPr lang="en-US" sz="2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8008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228600"/>
            <a:ext cx="3276600" cy="762000"/>
          </a:xfrm>
          <a:solidFill>
            <a:schemeClr val="accent6"/>
          </a:solidFill>
          <a:ln>
            <a:solidFill>
              <a:srgbClr val="FF0000"/>
            </a:solidFill>
          </a:ln>
        </p:spPr>
        <p:txBody>
          <a:bodyPr>
            <a:normAutofit fontScale="90000"/>
          </a:bodyPr>
          <a:lstStyle/>
          <a:p>
            <a:pPr algn="r" rtl="1"/>
            <a:r>
              <a:rPr lang="fa-IR" sz="2400" dirty="0" smtClean="0">
                <a:solidFill>
                  <a:schemeClr val="tx1"/>
                </a:solidFill>
                <a:latin typeface="Zar" pitchFamily="2" charset="-78"/>
                <a:cs typeface="Zar" pitchFamily="2" charset="-78"/>
              </a:rPr>
              <a:t>هموگلوبین </a:t>
            </a:r>
            <a:r>
              <a:rPr lang="fa-IR" sz="2400" dirty="0" err="1" smtClean="0">
                <a:solidFill>
                  <a:schemeClr val="tx1"/>
                </a:solidFill>
                <a:latin typeface="Zar" pitchFamily="2" charset="-78"/>
                <a:cs typeface="Zar" pitchFamily="2" charset="-78"/>
              </a:rPr>
              <a:t>اوری</a:t>
            </a:r>
            <a:r>
              <a:rPr lang="fa-IR" sz="2400" dirty="0" smtClean="0">
                <a:solidFill>
                  <a:schemeClr val="tx1"/>
                </a:solidFill>
                <a:latin typeface="Zar" pitchFamily="2" charset="-78"/>
                <a:cs typeface="Zar" pitchFamily="2" charset="-78"/>
              </a:rPr>
              <a:t> حمله ای شبانه(</a:t>
            </a:r>
            <a:r>
              <a:rPr lang="en-US" sz="2400" dirty="0" smtClean="0">
                <a:solidFill>
                  <a:schemeClr val="tx1"/>
                </a:solidFill>
                <a:latin typeface="Zar" pitchFamily="2" charset="-78"/>
                <a:cs typeface="Zar" pitchFamily="2" charset="-78"/>
              </a:rPr>
              <a:t>PNH</a:t>
            </a:r>
            <a:r>
              <a:rPr lang="fa-IR" sz="2400" dirty="0" smtClean="0">
                <a:solidFill>
                  <a:schemeClr val="tx1"/>
                </a:solidFill>
                <a:latin typeface="Zar" pitchFamily="2" charset="-78"/>
                <a:cs typeface="Zar" pitchFamily="2" charset="-78"/>
              </a:rPr>
              <a:t>)</a:t>
            </a:r>
            <a:endParaRPr lang="en-US" sz="2400" dirty="0">
              <a:solidFill>
                <a:schemeClr val="tx1"/>
              </a:solidFill>
              <a:latin typeface="Zar" pitchFamily="2" charset="-78"/>
              <a:cs typeface="Zar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66800"/>
            <a:ext cx="8382000" cy="5562600"/>
          </a:xfr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 algn="r" rtl="1"/>
            <a:r>
              <a:rPr lang="fa-IR" dirty="0" smtClean="0">
                <a:latin typeface="Zar" pitchFamily="2" charset="-78"/>
                <a:cs typeface="Zar" pitchFamily="2" charset="-78"/>
              </a:rPr>
              <a:t>هموگلوبین </a:t>
            </a:r>
            <a:r>
              <a:rPr lang="fa-IR" dirty="0" err="1">
                <a:latin typeface="Zar" pitchFamily="2" charset="-78"/>
                <a:cs typeface="Zar" pitchFamily="2" charset="-78"/>
              </a:rPr>
              <a:t>اوری</a:t>
            </a:r>
            <a:r>
              <a:rPr lang="fa-IR" dirty="0">
                <a:latin typeface="Zar" pitchFamily="2" charset="-78"/>
                <a:cs typeface="Zar" pitchFamily="2" charset="-78"/>
              </a:rPr>
              <a:t> حمله </a:t>
            </a:r>
            <a:r>
              <a:rPr lang="fa-IR" dirty="0" smtClean="0">
                <a:latin typeface="Zar" pitchFamily="2" charset="-78"/>
                <a:cs typeface="Zar" pitchFamily="2" charset="-78"/>
              </a:rPr>
              <a:t>ای شبانه</a:t>
            </a:r>
            <a:r>
              <a:rPr lang="fa-IR" dirty="0">
                <a:latin typeface="Zar" pitchFamily="2" charset="-78"/>
                <a:cs typeface="Zar" pitchFamily="2" charset="-78"/>
              </a:rPr>
              <a:t>:</a:t>
            </a:r>
            <a:r>
              <a:rPr lang="en-US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b="0" dirty="0" smtClean="0">
                <a:latin typeface="Times New Roman" pitchFamily="18" charset="0"/>
                <a:cs typeface="Times New Roman" pitchFamily="18" charset="0"/>
              </a:rPr>
              <a:t>aroxysmal </a:t>
            </a:r>
            <a:r>
              <a:rPr lang="en-US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b="0" dirty="0" smtClean="0">
                <a:latin typeface="Times New Roman" pitchFamily="18" charset="0"/>
                <a:cs typeface="Times New Roman" pitchFamily="18" charset="0"/>
              </a:rPr>
              <a:t>octurnal </a:t>
            </a:r>
            <a:r>
              <a:rPr lang="en-US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b="0" dirty="0" err="1" smtClean="0">
                <a:latin typeface="Times New Roman" pitchFamily="18" charset="0"/>
                <a:cs typeface="Times New Roman" pitchFamily="18" charset="0"/>
              </a:rPr>
              <a:t>emoglobinuria</a:t>
            </a:r>
            <a:r>
              <a:rPr lang="en-US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a-IR" b="0" dirty="0" smtClean="0">
                <a:latin typeface="Times New Roman" pitchFamily="18" charset="0"/>
                <a:cs typeface="Times New Roman" pitchFamily="18" charset="0"/>
              </a:rPr>
              <a:t>    </a:t>
            </a:r>
          </a:p>
          <a:p>
            <a:pPr algn="just" rtl="1"/>
            <a:r>
              <a:rPr lang="fa-IR" b="0" dirty="0" smtClean="0">
                <a:latin typeface="Lotus" pitchFamily="2" charset="-78"/>
                <a:cs typeface="Lotus" pitchFamily="2" charset="-78"/>
              </a:rPr>
              <a:t>یک اختلال کلونال اکتسابی در سلول مادر خونساز است. کم خونی </a:t>
            </a:r>
            <a:r>
              <a:rPr lang="fa-IR" b="0" dirty="0" err="1" smtClean="0">
                <a:latin typeface="Lotus" pitchFamily="2" charset="-78"/>
                <a:cs typeface="Lotus" pitchFamily="2" charset="-78"/>
              </a:rPr>
              <a:t>همولیتیک</a:t>
            </a:r>
            <a:r>
              <a:rPr lang="fa-IR" b="0" dirty="0" smtClean="0">
                <a:latin typeface="Lotus" pitchFamily="2" charset="-78"/>
                <a:cs typeface="Lotus" pitchFamily="2" charset="-78"/>
              </a:rPr>
              <a:t> مزمن داخل عروقی بعلت تهاجم سیستم کمپلمان به گلبول های قرمز . گلبول های قرمز ، سفید و </a:t>
            </a:r>
            <a:r>
              <a:rPr lang="fa-IR" b="0" dirty="0" err="1" smtClean="0">
                <a:latin typeface="Lotus" pitchFamily="2" charset="-78"/>
                <a:cs typeface="Lotus" pitchFamily="2" charset="-78"/>
              </a:rPr>
              <a:t>پلاکتها</a:t>
            </a:r>
            <a:r>
              <a:rPr lang="fa-IR" b="0" dirty="0" smtClean="0">
                <a:latin typeface="Lotus" pitchFamily="2" charset="-78"/>
                <a:cs typeface="Lotus" pitchFamily="2" charset="-78"/>
              </a:rPr>
              <a:t> فاقد ابزار دفاعی در برابر تهاجم کمپلمان هستند و به کمپلمان حساس می باشند. در تعداد کمی از بیماران خروج ادرار قرمز تا سیاه رنگ پس از خواب وجود دارد.</a:t>
            </a:r>
          </a:p>
          <a:p>
            <a:pPr algn="just" rtl="1"/>
            <a:endParaRPr lang="fa-IR" b="0" dirty="0">
              <a:latin typeface="Lotus" pitchFamily="2" charset="-78"/>
              <a:cs typeface="Lotus" pitchFamily="2" charset="-78"/>
            </a:endParaRPr>
          </a:p>
          <a:p>
            <a:pPr algn="just" rtl="1"/>
            <a:r>
              <a:rPr lang="fa-IR" b="0" dirty="0" smtClean="0">
                <a:latin typeface="Lotus" pitchFamily="2" charset="-78"/>
                <a:cs typeface="Lotus" pitchFamily="2" charset="-78"/>
              </a:rPr>
              <a:t>علت: جهش </a:t>
            </a:r>
            <a:r>
              <a:rPr lang="fa-IR" b="0" dirty="0" err="1" smtClean="0">
                <a:latin typeface="Lotus" pitchFamily="2" charset="-78"/>
                <a:cs typeface="Lotus" pitchFamily="2" charset="-78"/>
              </a:rPr>
              <a:t>سوماتیک</a:t>
            </a:r>
            <a:r>
              <a:rPr lang="fa-IR" b="0" dirty="0" smtClean="0">
                <a:latin typeface="Lotus" pitchFamily="2" charset="-78"/>
                <a:cs typeface="Lotus" pitchFamily="2" charset="-78"/>
              </a:rPr>
              <a:t> در سلول مادر خونساز (</a:t>
            </a:r>
            <a:r>
              <a:rPr lang="en-US" b="0" dirty="0" smtClean="0">
                <a:latin typeface="Lotus" pitchFamily="2" charset="-78"/>
                <a:cs typeface="Lotus" pitchFamily="2" charset="-78"/>
              </a:rPr>
              <a:t>HSC</a:t>
            </a:r>
            <a:r>
              <a:rPr lang="fa-IR" b="0" dirty="0" smtClean="0">
                <a:latin typeface="Lotus" pitchFamily="2" charset="-78"/>
                <a:cs typeface="Lotus" pitchFamily="2" charset="-78"/>
              </a:rPr>
              <a:t>) که باعث حذف کامل یا کاهش فراورده ژن </a:t>
            </a:r>
            <a:r>
              <a:rPr lang="en-US" b="0" dirty="0" smtClean="0">
                <a:latin typeface="Lotus" pitchFamily="2" charset="-78"/>
                <a:cs typeface="Lotus" pitchFamily="2" charset="-78"/>
              </a:rPr>
              <a:t>PIG A</a:t>
            </a:r>
            <a:r>
              <a:rPr lang="fa-IR" b="0" dirty="0" smtClean="0">
                <a:latin typeface="Lotus" pitchFamily="2" charset="-78"/>
                <a:cs typeface="Lotus" pitchFamily="2" charset="-78"/>
              </a:rPr>
              <a:t> روی </a:t>
            </a:r>
            <a:r>
              <a:rPr lang="fa-IR" b="0" dirty="0" err="1" smtClean="0">
                <a:latin typeface="Lotus" pitchFamily="2" charset="-78"/>
                <a:cs typeface="Lotus" pitchFamily="2" charset="-78"/>
              </a:rPr>
              <a:t>کروموزوم</a:t>
            </a:r>
            <a:r>
              <a:rPr lang="fa-IR" b="0" dirty="0" smtClean="0">
                <a:latin typeface="Lotus" pitchFamily="2" charset="-78"/>
                <a:cs typeface="Lotus" pitchFamily="2" charset="-78"/>
              </a:rPr>
              <a:t> </a:t>
            </a:r>
            <a:r>
              <a:rPr lang="en-US" b="0" dirty="0" smtClean="0">
                <a:latin typeface="Lotus" pitchFamily="2" charset="-78"/>
                <a:cs typeface="Lotus" pitchFamily="2" charset="-78"/>
              </a:rPr>
              <a:t>X</a:t>
            </a:r>
            <a:r>
              <a:rPr lang="fa-IR" b="0" dirty="0" smtClean="0">
                <a:latin typeface="Lotus" pitchFamily="2" charset="-78"/>
                <a:cs typeface="Lotus" pitchFamily="2" charset="-78"/>
              </a:rPr>
              <a:t> می شود. در نتیجه کاهش یا فقدان  </a:t>
            </a:r>
            <a:r>
              <a:rPr lang="en-US" b="0" dirty="0" smtClean="0">
                <a:latin typeface="Lotus" pitchFamily="2" charset="-78"/>
                <a:cs typeface="Lotus" pitchFamily="2" charset="-78"/>
              </a:rPr>
              <a:t>GPI </a:t>
            </a:r>
            <a:r>
              <a:rPr lang="fa-IR" b="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b="0" dirty="0" err="1">
                <a:latin typeface="Times New Roman" pitchFamily="18" charset="0"/>
                <a:cs typeface="Times New Roman" pitchFamily="18" charset="0"/>
              </a:rPr>
              <a:t>Glycosylphosphatidylinisotol</a:t>
            </a:r>
            <a:r>
              <a:rPr lang="fa-IR" b="0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fa-IR" b="0" dirty="0">
                <a:latin typeface="Lotus" pitchFamily="2" charset="-78"/>
                <a:cs typeface="Lotus" pitchFamily="2" charset="-78"/>
              </a:rPr>
              <a:t>باعث می شود </a:t>
            </a:r>
            <a:r>
              <a:rPr lang="fa-IR" b="0" dirty="0" err="1">
                <a:latin typeface="Lotus" pitchFamily="2" charset="-78"/>
                <a:cs typeface="Lotus" pitchFamily="2" charset="-78"/>
              </a:rPr>
              <a:t>مولکول</a:t>
            </a:r>
            <a:r>
              <a:rPr lang="fa-IR" b="0" dirty="0">
                <a:latin typeface="Lotus" pitchFamily="2" charset="-78"/>
                <a:cs typeface="Lotus" pitchFamily="2" charset="-78"/>
              </a:rPr>
              <a:t> های تنظیم کننده و حفاظت کننده کمپلمان نتوانند به سلول بچسبند و </a:t>
            </a:r>
            <a:r>
              <a:rPr lang="fa-IR" b="0" dirty="0" err="1">
                <a:latin typeface="Lotus" pitchFamily="2" charset="-78"/>
                <a:cs typeface="Lotus" pitchFamily="2" charset="-78"/>
              </a:rPr>
              <a:t>همولیز</a:t>
            </a:r>
            <a:r>
              <a:rPr lang="fa-IR" b="0" dirty="0">
                <a:latin typeface="Lotus" pitchFamily="2" charset="-78"/>
                <a:cs typeface="Lotus" pitchFamily="2" charset="-78"/>
              </a:rPr>
              <a:t> و تخریب گلبول سفید و پلاکت اتفاق می افتد.</a:t>
            </a:r>
          </a:p>
          <a:p>
            <a:pPr algn="just" rtl="1"/>
            <a:endParaRPr lang="fa-IR" b="0" dirty="0">
              <a:latin typeface="Lotus" pitchFamily="2" charset="-78"/>
              <a:cs typeface="Lotus" pitchFamily="2" charset="-78"/>
            </a:endParaRPr>
          </a:p>
          <a:p>
            <a:pPr algn="just" rtl="1"/>
            <a:r>
              <a:rPr lang="fa-IR" b="0" dirty="0" smtClean="0">
                <a:latin typeface="Lotus" pitchFamily="2" charset="-78"/>
                <a:cs typeface="Lotus" pitchFamily="2" charset="-78"/>
              </a:rPr>
              <a:t>گلبول های قرمز بر اساس حساسیت به کمپلمان در 3 تیپ قرار دارند: تیپ</a:t>
            </a:r>
            <a:r>
              <a:rPr lang="en-US" b="0" dirty="0" smtClean="0">
                <a:latin typeface="Times New Roman"/>
                <a:cs typeface="Times New Roman"/>
              </a:rPr>
              <a:t>I</a:t>
            </a:r>
            <a:r>
              <a:rPr lang="fa-IR" b="0" dirty="0" smtClean="0">
                <a:latin typeface="Lotus" pitchFamily="2" charset="-78"/>
                <a:cs typeface="Lotus" pitchFamily="2" charset="-78"/>
              </a:rPr>
              <a:t>  با حساسیت طبیعی، </a:t>
            </a:r>
            <a:r>
              <a:rPr lang="en-US" b="0" dirty="0" smtClean="0">
                <a:latin typeface="Times New Roman"/>
                <a:cs typeface="Times New Roman"/>
              </a:rPr>
              <a:t>II</a:t>
            </a:r>
            <a:r>
              <a:rPr lang="fa-IR" b="0" dirty="0" smtClean="0">
                <a:latin typeface="Lotus" pitchFamily="2" charset="-78"/>
                <a:cs typeface="Lotus" pitchFamily="2" charset="-78"/>
              </a:rPr>
              <a:t>با حساسیت متوسط و</a:t>
            </a:r>
            <a:r>
              <a:rPr lang="en-US" b="0" dirty="0" smtClean="0">
                <a:latin typeface="Times New Roman"/>
                <a:cs typeface="Times New Roman"/>
              </a:rPr>
              <a:t>III</a:t>
            </a:r>
            <a:r>
              <a:rPr lang="fa-IR" b="0" dirty="0" smtClean="0">
                <a:latin typeface="Lotus" pitchFamily="2" charset="-78"/>
                <a:cs typeface="Lotus" pitchFamily="2" charset="-78"/>
              </a:rPr>
              <a:t> با حساسیت بالا(15-20 برابر نرمال).</a:t>
            </a:r>
          </a:p>
          <a:p>
            <a:pPr algn="just" rtl="1"/>
            <a:endParaRPr lang="en-US" b="0" dirty="0">
              <a:latin typeface="Lotus" pitchFamily="2" charset="-78"/>
              <a:cs typeface="Lotus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7368002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838200"/>
            <a:ext cx="8915400" cy="5791200"/>
          </a:xfrm>
          <a:solidFill>
            <a:schemeClr val="tx2">
              <a:lumMod val="20000"/>
              <a:lumOff val="80000"/>
            </a:schemeClr>
          </a:solidFill>
        </p:spPr>
        <p:txBody>
          <a:bodyPr/>
          <a:lstStyle/>
          <a:p>
            <a:pPr algn="just" rtl="1"/>
            <a:r>
              <a:rPr lang="fa-IR" dirty="0">
                <a:latin typeface="Lotus" pitchFamily="2" charset="-78"/>
                <a:cs typeface="Lotus" pitchFamily="2" charset="-78"/>
              </a:rPr>
              <a:t>بیماری نادری است / با </a:t>
            </a:r>
            <a:r>
              <a:rPr lang="fa-IR" dirty="0" err="1" smtClean="0">
                <a:latin typeface="Lotus" pitchFamily="2" charset="-78"/>
                <a:cs typeface="Lotus" pitchFamily="2" charset="-78"/>
              </a:rPr>
              <a:t>همولیز</a:t>
            </a:r>
            <a:r>
              <a:rPr lang="fa-IR" dirty="0" smtClean="0">
                <a:latin typeface="Lotus" pitchFamily="2" charset="-78"/>
                <a:cs typeface="Lotus" pitchFamily="2" charset="-78"/>
              </a:rPr>
              <a:t> </a:t>
            </a:r>
            <a:r>
              <a:rPr lang="fa-IR" dirty="0">
                <a:latin typeface="Lotus" pitchFamily="2" charset="-78"/>
                <a:cs typeface="Lotus" pitchFamily="2" charset="-78"/>
              </a:rPr>
              <a:t>مزمن داخل عروقی با یا بدون هموگلوبین </a:t>
            </a:r>
            <a:r>
              <a:rPr lang="fa-IR" dirty="0" err="1">
                <a:latin typeface="Lotus" pitchFamily="2" charset="-78"/>
                <a:cs typeface="Lotus" pitchFamily="2" charset="-78"/>
              </a:rPr>
              <a:t>اوری</a:t>
            </a:r>
            <a:r>
              <a:rPr lang="fa-IR" dirty="0">
                <a:latin typeface="Lotus" pitchFamily="2" charset="-78"/>
                <a:cs typeface="Lotus" pitchFamily="2" charset="-78"/>
              </a:rPr>
              <a:t> / </a:t>
            </a:r>
            <a:r>
              <a:rPr lang="fa-IR" dirty="0" err="1">
                <a:latin typeface="Lotus" pitchFamily="2" charset="-78"/>
                <a:cs typeface="Lotus" pitchFamily="2" charset="-78"/>
              </a:rPr>
              <a:t>هموسیدرین</a:t>
            </a:r>
            <a:r>
              <a:rPr lang="fa-IR" dirty="0">
                <a:latin typeface="Lotus" pitchFamily="2" charset="-78"/>
                <a:cs typeface="Lotus" pitchFamily="2" charset="-78"/>
              </a:rPr>
              <a:t> </a:t>
            </a:r>
            <a:r>
              <a:rPr lang="fa-IR" dirty="0" err="1" smtClean="0">
                <a:latin typeface="Lotus" pitchFamily="2" charset="-78"/>
                <a:cs typeface="Lotus" pitchFamily="2" charset="-78"/>
              </a:rPr>
              <a:t>اوری</a:t>
            </a:r>
            <a:r>
              <a:rPr lang="fa-IR" dirty="0" smtClean="0">
                <a:latin typeface="Lotus" pitchFamily="2" charset="-78"/>
                <a:cs typeface="Lotus" pitchFamily="2" charset="-78"/>
              </a:rPr>
              <a:t>   معمولا وجود دارد/ </a:t>
            </a:r>
            <a:r>
              <a:rPr lang="fa-IR" dirty="0" err="1" smtClean="0">
                <a:latin typeface="Lotus" pitchFamily="2" charset="-78"/>
                <a:cs typeface="Lotus" pitchFamily="2" charset="-78"/>
              </a:rPr>
              <a:t>همولیز</a:t>
            </a:r>
            <a:r>
              <a:rPr lang="fa-IR" dirty="0" smtClean="0">
                <a:latin typeface="Lotus" pitchFamily="2" charset="-78"/>
                <a:cs typeface="Lotus" pitchFamily="2" charset="-78"/>
              </a:rPr>
              <a:t> با عفونت، جراحی و حتی ورزش کردن تشدید می شود. </a:t>
            </a:r>
          </a:p>
          <a:p>
            <a:pPr algn="just" rtl="1"/>
            <a:r>
              <a:rPr lang="fa-IR" dirty="0" smtClean="0">
                <a:latin typeface="Lotus" pitchFamily="2" charset="-78"/>
                <a:cs typeface="Lotus" pitchFamily="2" charset="-78"/>
              </a:rPr>
              <a:t>در هنگام خواب: افزایش </a:t>
            </a:r>
            <a:r>
              <a:rPr lang="en-US" dirty="0" smtClean="0">
                <a:latin typeface="Lotus" pitchFamily="2" charset="-78"/>
                <a:cs typeface="Lotus" pitchFamily="2" charset="-78"/>
              </a:rPr>
              <a:t>CO2</a:t>
            </a:r>
            <a:r>
              <a:rPr lang="fa-IR" dirty="0" smtClean="0">
                <a:latin typeface="Lotus" pitchFamily="2" charset="-78"/>
                <a:cs typeface="Lotus" pitchFamily="2" charset="-78"/>
              </a:rPr>
              <a:t> و کاهش </a:t>
            </a:r>
            <a:r>
              <a:rPr lang="en-US" dirty="0" smtClean="0">
                <a:latin typeface="Lotus" pitchFamily="2" charset="-78"/>
                <a:cs typeface="Lotus" pitchFamily="2" charset="-78"/>
              </a:rPr>
              <a:t>pH</a:t>
            </a:r>
            <a:r>
              <a:rPr lang="fa-IR" dirty="0" smtClean="0">
                <a:latin typeface="Lotus" pitchFamily="2" charset="-78"/>
                <a:cs typeface="Lotus" pitchFamily="2" charset="-78"/>
              </a:rPr>
              <a:t> باعث فعال شدن مسیر آلترناتیو کمپلمان و </a:t>
            </a:r>
            <a:r>
              <a:rPr lang="fa-IR" dirty="0" err="1" smtClean="0">
                <a:latin typeface="Lotus" pitchFamily="2" charset="-78"/>
                <a:cs typeface="Lotus" pitchFamily="2" charset="-78"/>
              </a:rPr>
              <a:t>هولیز</a:t>
            </a:r>
            <a:r>
              <a:rPr lang="fa-IR" dirty="0" smtClean="0">
                <a:latin typeface="Lotus" pitchFamily="2" charset="-78"/>
                <a:cs typeface="Lotus" pitchFamily="2" charset="-78"/>
              </a:rPr>
              <a:t> داخل عروقی می شود. آنمی </a:t>
            </a:r>
            <a:r>
              <a:rPr lang="fa-IR" dirty="0" err="1" smtClean="0">
                <a:latin typeface="Lotus" pitchFamily="2" charset="-78"/>
                <a:cs typeface="Lotus" pitchFamily="2" charset="-78"/>
              </a:rPr>
              <a:t>نرموکروم</a:t>
            </a:r>
            <a:r>
              <a:rPr lang="fa-IR" dirty="0" smtClean="0">
                <a:latin typeface="Lotus" pitchFamily="2" charset="-78"/>
                <a:cs typeface="Lotus" pitchFamily="2" charset="-78"/>
              </a:rPr>
              <a:t> و </a:t>
            </a:r>
            <a:r>
              <a:rPr lang="fa-IR" dirty="0" err="1" smtClean="0">
                <a:latin typeface="Lotus" pitchFamily="2" charset="-78"/>
                <a:cs typeface="Lotus" pitchFamily="2" charset="-78"/>
              </a:rPr>
              <a:t>نرموسیت</a:t>
            </a:r>
            <a:r>
              <a:rPr lang="fa-IR" dirty="0" smtClean="0">
                <a:latin typeface="Lotus" pitchFamily="2" charset="-78"/>
                <a:cs typeface="Lotus" pitchFamily="2" charset="-78"/>
              </a:rPr>
              <a:t> است اما به علت </a:t>
            </a:r>
            <a:r>
              <a:rPr lang="fa-IR" dirty="0" err="1" smtClean="0">
                <a:latin typeface="Lotus" pitchFamily="2" charset="-78"/>
                <a:cs typeface="Lotus" pitchFamily="2" charset="-78"/>
              </a:rPr>
              <a:t>هوگلوبین</a:t>
            </a:r>
            <a:r>
              <a:rPr lang="fa-IR" dirty="0" smtClean="0">
                <a:latin typeface="Lotus" pitchFamily="2" charset="-78"/>
                <a:cs typeface="Lotus" pitchFamily="2" charset="-78"/>
              </a:rPr>
              <a:t> و </a:t>
            </a:r>
            <a:r>
              <a:rPr lang="fa-IR" dirty="0" err="1" smtClean="0">
                <a:latin typeface="Lotus" pitchFamily="2" charset="-78"/>
                <a:cs typeface="Lotus" pitchFamily="2" charset="-78"/>
              </a:rPr>
              <a:t>هموسیدرین</a:t>
            </a:r>
            <a:r>
              <a:rPr lang="fa-IR" dirty="0" smtClean="0">
                <a:latin typeface="Lotus" pitchFamily="2" charset="-78"/>
                <a:cs typeface="Lotus" pitchFamily="2" charset="-78"/>
              </a:rPr>
              <a:t> </a:t>
            </a:r>
            <a:r>
              <a:rPr lang="fa-IR" dirty="0" err="1" smtClean="0">
                <a:latin typeface="Lotus" pitchFamily="2" charset="-78"/>
                <a:cs typeface="Lotus" pitchFamily="2" charset="-78"/>
              </a:rPr>
              <a:t>اوری</a:t>
            </a:r>
            <a:r>
              <a:rPr lang="fa-IR" dirty="0" smtClean="0">
                <a:latin typeface="Lotus" pitchFamily="2" charset="-78"/>
                <a:cs typeface="Lotus" pitchFamily="2" charset="-78"/>
              </a:rPr>
              <a:t> آهن در ادرار از دست میرود             و باعث آنمی فقر آهن می شود/ نارسایی کلیوی در بیماران وجود  دارد/ </a:t>
            </a:r>
            <a:r>
              <a:rPr lang="fa-IR" dirty="0" err="1" smtClean="0">
                <a:latin typeface="Lotus" pitchFamily="2" charset="-78"/>
                <a:cs typeface="Lotus" pitchFamily="2" charset="-78"/>
              </a:rPr>
              <a:t>پان</a:t>
            </a:r>
            <a:r>
              <a:rPr lang="fa-IR" dirty="0" smtClean="0">
                <a:latin typeface="Lotus" pitchFamily="2" charset="-78"/>
                <a:cs typeface="Lotus" pitchFamily="2" charset="-78"/>
              </a:rPr>
              <a:t> </a:t>
            </a:r>
            <a:r>
              <a:rPr lang="fa-IR" dirty="0" err="1" smtClean="0">
                <a:latin typeface="Lotus" pitchFamily="2" charset="-78"/>
                <a:cs typeface="Lotus" pitchFamily="2" charset="-78"/>
              </a:rPr>
              <a:t>سیتوپنی</a:t>
            </a:r>
            <a:r>
              <a:rPr lang="fa-IR" dirty="0" smtClean="0">
                <a:latin typeface="Lotus" pitchFamily="2" charset="-78"/>
                <a:cs typeface="Lotus" pitchFamily="2" charset="-78"/>
              </a:rPr>
              <a:t>/ مغز استخوان معمولا </a:t>
            </a:r>
            <a:r>
              <a:rPr lang="fa-IR" dirty="0" err="1" smtClean="0">
                <a:latin typeface="Lotus" pitchFamily="2" charset="-78"/>
                <a:cs typeface="Lotus" pitchFamily="2" charset="-78"/>
              </a:rPr>
              <a:t>هایپر</a:t>
            </a:r>
            <a:r>
              <a:rPr lang="fa-IR" dirty="0" smtClean="0">
                <a:latin typeface="Lotus" pitchFamily="2" charset="-78"/>
                <a:cs typeface="Lotus" pitchFamily="2" charset="-78"/>
              </a:rPr>
              <a:t> </a:t>
            </a:r>
            <a:r>
              <a:rPr lang="fa-IR" dirty="0" err="1" smtClean="0">
                <a:latin typeface="Lotus" pitchFamily="2" charset="-78"/>
                <a:cs typeface="Lotus" pitchFamily="2" charset="-78"/>
              </a:rPr>
              <a:t>سلولار</a:t>
            </a:r>
            <a:r>
              <a:rPr lang="fa-IR" dirty="0" smtClean="0">
                <a:latin typeface="Lotus" pitchFamily="2" charset="-78"/>
                <a:cs typeface="Lotus" pitchFamily="2" charset="-78"/>
              </a:rPr>
              <a:t> است.</a:t>
            </a:r>
          </a:p>
          <a:p>
            <a:pPr algn="just" rtl="1"/>
            <a:endParaRPr lang="fa-IR" dirty="0" smtClean="0">
              <a:latin typeface="Lotus" pitchFamily="2" charset="-78"/>
              <a:cs typeface="Lotus" pitchFamily="2" charset="-78"/>
            </a:endParaRPr>
          </a:p>
          <a:p>
            <a:pPr algn="just" rtl="1"/>
            <a:r>
              <a:rPr lang="fa-IR" dirty="0" smtClean="0">
                <a:latin typeface="Lotus" pitchFamily="2" charset="-78"/>
                <a:cs typeface="Lotus" pitchFamily="2" charset="-78"/>
              </a:rPr>
              <a:t> </a:t>
            </a:r>
            <a:r>
              <a:rPr lang="fa-IR" dirty="0" err="1" smtClean="0">
                <a:latin typeface="Lotus" pitchFamily="2" charset="-78"/>
                <a:cs typeface="Lotus" pitchFamily="2" charset="-78"/>
              </a:rPr>
              <a:t>ترومبوز</a:t>
            </a:r>
            <a:r>
              <a:rPr lang="fa-IR" dirty="0" smtClean="0">
                <a:latin typeface="Lotus" pitchFamily="2" charset="-78"/>
                <a:cs typeface="Lotus" pitchFamily="2" charset="-78"/>
              </a:rPr>
              <a:t> مشکل مهمی بوده و از علل اصلی مرگ است: فقدان </a:t>
            </a:r>
            <a:r>
              <a:rPr lang="en-US" dirty="0" smtClean="0">
                <a:latin typeface="Lotus" pitchFamily="2" charset="-78"/>
                <a:cs typeface="Lotus" pitchFamily="2" charset="-78"/>
              </a:rPr>
              <a:t>CD59</a:t>
            </a:r>
            <a:r>
              <a:rPr lang="fa-IR" dirty="0" smtClean="0">
                <a:latin typeface="Lotus" pitchFamily="2" charset="-78"/>
                <a:cs typeface="Lotus" pitchFamily="2" charset="-78"/>
              </a:rPr>
              <a:t> باعث </a:t>
            </a:r>
            <a:r>
              <a:rPr lang="fa-IR" dirty="0" err="1" smtClean="0">
                <a:latin typeface="Lotus" pitchFamily="2" charset="-78"/>
                <a:cs typeface="Lotus" pitchFamily="2" charset="-78"/>
              </a:rPr>
              <a:t>اکسترنالیزه</a:t>
            </a:r>
            <a:r>
              <a:rPr lang="fa-IR" dirty="0" smtClean="0">
                <a:latin typeface="Lotus" pitchFamily="2" charset="-78"/>
                <a:cs typeface="Lotus" pitchFamily="2" charset="-78"/>
              </a:rPr>
              <a:t> شدن </a:t>
            </a:r>
            <a:r>
              <a:rPr lang="fa-IR" dirty="0" err="1" smtClean="0">
                <a:latin typeface="Lotus" pitchFamily="2" charset="-78"/>
                <a:cs typeface="Lotus" pitchFamily="2" charset="-78"/>
              </a:rPr>
              <a:t>فسفاتیدیل</a:t>
            </a:r>
            <a:r>
              <a:rPr lang="fa-IR" dirty="0" smtClean="0">
                <a:latin typeface="Lotus" pitchFamily="2" charset="-78"/>
                <a:cs typeface="Lotus" pitchFamily="2" charset="-78"/>
              </a:rPr>
              <a:t> سرین روی پلاکت و به دنبال آن فعال شدن کمپلکس </a:t>
            </a:r>
            <a:r>
              <a:rPr lang="fa-IR" dirty="0" err="1" smtClean="0">
                <a:latin typeface="Lotus" pitchFamily="2" charset="-78"/>
                <a:cs typeface="Lotus" pitchFamily="2" charset="-78"/>
              </a:rPr>
              <a:t>پروترومبیناز</a:t>
            </a:r>
            <a:r>
              <a:rPr lang="fa-IR" dirty="0" smtClean="0">
                <a:latin typeface="Lotus" pitchFamily="2" charset="-78"/>
                <a:cs typeface="Lotus" pitchFamily="2" charset="-78"/>
              </a:rPr>
              <a:t> و انعقاد صورت می گیرد همچنین نبود گیرنده فعال کننده </a:t>
            </a:r>
            <a:r>
              <a:rPr lang="fa-IR" dirty="0" err="1" smtClean="0">
                <a:latin typeface="Lotus" pitchFamily="2" charset="-78"/>
                <a:cs typeface="Lotus" pitchFamily="2" charset="-78"/>
              </a:rPr>
              <a:t>پلاسمینوژن</a:t>
            </a:r>
            <a:r>
              <a:rPr lang="fa-IR" dirty="0" smtClean="0">
                <a:latin typeface="Lotus" pitchFamily="2" charset="-78"/>
                <a:cs typeface="Lotus" pitchFamily="2" charset="-78"/>
              </a:rPr>
              <a:t> که از طریق </a:t>
            </a:r>
            <a:r>
              <a:rPr lang="en-US" dirty="0" smtClean="0">
                <a:latin typeface="Lotus" pitchFamily="2" charset="-78"/>
                <a:cs typeface="Lotus" pitchFamily="2" charset="-78"/>
              </a:rPr>
              <a:t>GPI</a:t>
            </a:r>
            <a:r>
              <a:rPr lang="fa-IR" dirty="0" smtClean="0">
                <a:latin typeface="Lotus" pitchFamily="2" charset="-78"/>
                <a:cs typeface="Lotus" pitchFamily="2" charset="-78"/>
              </a:rPr>
              <a:t> متصل می شود نیز باعث </a:t>
            </a:r>
            <a:r>
              <a:rPr lang="fa-IR" dirty="0" err="1" smtClean="0">
                <a:latin typeface="Lotus" pitchFamily="2" charset="-78"/>
                <a:cs typeface="Lotus" pitchFamily="2" charset="-78"/>
              </a:rPr>
              <a:t>ترومبوز</a:t>
            </a:r>
            <a:r>
              <a:rPr lang="fa-IR" dirty="0" smtClean="0">
                <a:latin typeface="Lotus" pitchFamily="2" charset="-78"/>
                <a:cs typeface="Lotus" pitchFamily="2" charset="-78"/>
              </a:rPr>
              <a:t> می شود. </a:t>
            </a:r>
            <a:r>
              <a:rPr lang="fa-IR" dirty="0" err="1" smtClean="0">
                <a:latin typeface="Lotus" pitchFamily="2" charset="-78"/>
                <a:cs typeface="Lotus" pitchFamily="2" charset="-78"/>
              </a:rPr>
              <a:t>ترومبوز</a:t>
            </a:r>
            <a:r>
              <a:rPr lang="fa-IR" dirty="0" smtClean="0">
                <a:latin typeface="Lotus" pitchFamily="2" charset="-78"/>
                <a:cs typeface="Lotus" pitchFamily="2" charset="-78"/>
              </a:rPr>
              <a:t> در کبد ، مغز و شکم بیشتر اتفاق می افتد. </a:t>
            </a:r>
            <a:r>
              <a:rPr lang="fa-IR" dirty="0" err="1" smtClean="0">
                <a:latin typeface="Lotus" pitchFamily="2" charset="-78"/>
                <a:cs typeface="Lotus" pitchFamily="2" charset="-78"/>
              </a:rPr>
              <a:t>لختگی</a:t>
            </a:r>
            <a:r>
              <a:rPr lang="fa-IR" dirty="0" smtClean="0">
                <a:latin typeface="Lotus" pitchFamily="2" charset="-78"/>
                <a:cs typeface="Lotus" pitchFamily="2" charset="-78"/>
              </a:rPr>
              <a:t> در سیاهرگ کبدی(سندرم </a:t>
            </a:r>
            <a:r>
              <a:rPr lang="fa-IR" dirty="0" err="1" smtClean="0">
                <a:latin typeface="Lotus" pitchFamily="2" charset="-78"/>
                <a:cs typeface="Lotus" pitchFamily="2" charset="-78"/>
              </a:rPr>
              <a:t>بودکیاری</a:t>
            </a:r>
            <a:r>
              <a:rPr lang="fa-IR" dirty="0" smtClean="0">
                <a:latin typeface="Lotus" pitchFamily="2" charset="-78"/>
                <a:cs typeface="Lotus" pitchFamily="2" charset="-78"/>
              </a:rPr>
              <a:t>)</a:t>
            </a:r>
          </a:p>
          <a:p>
            <a:pPr algn="just" rtl="1"/>
            <a:endParaRPr lang="fa-IR" b="0" dirty="0" smtClean="0">
              <a:latin typeface="Zar" pitchFamily="2" charset="-78"/>
              <a:cs typeface="Zar" pitchFamily="2" charset="-78"/>
            </a:endParaRPr>
          </a:p>
          <a:p>
            <a:pPr algn="just" rtl="1"/>
            <a:r>
              <a:rPr lang="fa-IR" b="0" dirty="0" smtClean="0">
                <a:latin typeface="Zar" pitchFamily="2" charset="-78"/>
                <a:cs typeface="Zar" pitchFamily="2" charset="-78"/>
              </a:rPr>
              <a:t>از دیگر پروتئین های متصل به </a:t>
            </a:r>
            <a:r>
              <a:rPr lang="en-US" b="0" dirty="0" smtClean="0">
                <a:latin typeface="Zar" pitchFamily="2" charset="-78"/>
                <a:cs typeface="Zar" pitchFamily="2" charset="-78"/>
              </a:rPr>
              <a:t>GPI</a:t>
            </a:r>
            <a:r>
              <a:rPr lang="fa-IR" b="0" dirty="0" smtClean="0">
                <a:latin typeface="Zar" pitchFamily="2" charset="-78"/>
                <a:cs typeface="Zar" pitchFamily="2" charset="-78"/>
              </a:rPr>
              <a:t> : </a:t>
            </a:r>
            <a:r>
              <a:rPr lang="fa-IR" b="0" dirty="0">
                <a:latin typeface="Zar" pitchFamily="2" charset="-78"/>
                <a:cs typeface="Zar" pitchFamily="2" charset="-78"/>
              </a:rPr>
              <a:t>استیل </a:t>
            </a:r>
            <a:r>
              <a:rPr lang="fa-IR" b="0" dirty="0" err="1">
                <a:latin typeface="Zar" pitchFamily="2" charset="-78"/>
                <a:cs typeface="Zar" pitchFamily="2" charset="-78"/>
              </a:rPr>
              <a:t>کولین</a:t>
            </a:r>
            <a:r>
              <a:rPr lang="fa-IR" b="0" dirty="0">
                <a:latin typeface="Zar" pitchFamily="2" charset="-78"/>
                <a:cs typeface="Zar" pitchFamily="2" charset="-78"/>
              </a:rPr>
              <a:t> </a:t>
            </a:r>
            <a:r>
              <a:rPr lang="fa-IR" b="0" dirty="0" err="1" smtClean="0">
                <a:latin typeface="Zar" pitchFamily="2" charset="-78"/>
                <a:cs typeface="Zar" pitchFamily="2" charset="-78"/>
              </a:rPr>
              <a:t>استراز</a:t>
            </a:r>
            <a:r>
              <a:rPr lang="fa-IR" b="0" dirty="0" smtClean="0">
                <a:latin typeface="Zar" pitchFamily="2" charset="-78"/>
                <a:cs typeface="Zar" pitchFamily="2" charset="-78"/>
              </a:rPr>
              <a:t> </a:t>
            </a:r>
            <a:r>
              <a:rPr lang="fa-IR" b="0" dirty="0" err="1" smtClean="0">
                <a:latin typeface="Zar" pitchFamily="2" charset="-78"/>
                <a:cs typeface="Zar" pitchFamily="2" charset="-78"/>
              </a:rPr>
              <a:t>وآلکالن</a:t>
            </a:r>
            <a:r>
              <a:rPr lang="fa-IR" b="0" dirty="0" smtClean="0">
                <a:latin typeface="Zar" pitchFamily="2" charset="-78"/>
                <a:cs typeface="Zar" pitchFamily="2" charset="-78"/>
              </a:rPr>
              <a:t> </a:t>
            </a:r>
            <a:r>
              <a:rPr lang="fa-IR" b="0" dirty="0" err="1" smtClean="0">
                <a:latin typeface="Zar" pitchFamily="2" charset="-78"/>
                <a:cs typeface="Zar" pitchFamily="2" charset="-78"/>
              </a:rPr>
              <a:t>فسفاتاز</a:t>
            </a:r>
            <a:r>
              <a:rPr lang="fa-IR" b="0" dirty="0" smtClean="0">
                <a:latin typeface="Zar" pitchFamily="2" charset="-78"/>
                <a:cs typeface="Zar" pitchFamily="2" charset="-78"/>
              </a:rPr>
              <a:t> </a:t>
            </a:r>
            <a:r>
              <a:rPr lang="fa-IR" b="0" dirty="0" err="1" smtClean="0">
                <a:latin typeface="Zar" pitchFamily="2" charset="-78"/>
                <a:cs typeface="Zar" pitchFamily="2" charset="-78"/>
              </a:rPr>
              <a:t>لکوسیتی</a:t>
            </a:r>
            <a:r>
              <a:rPr lang="fa-IR" b="0" dirty="0" smtClean="0">
                <a:latin typeface="Zar" pitchFamily="2" charset="-78"/>
                <a:cs typeface="Zar" pitchFamily="2" charset="-78"/>
              </a:rPr>
              <a:t> / </a:t>
            </a:r>
            <a:r>
              <a:rPr lang="en-US" b="0" dirty="0" smtClean="0">
                <a:latin typeface="Zar" pitchFamily="2" charset="-78"/>
                <a:cs typeface="Zar" pitchFamily="2" charset="-78"/>
              </a:rPr>
              <a:t>CD 52</a:t>
            </a:r>
            <a:r>
              <a:rPr lang="fa-IR" b="0" dirty="0" smtClean="0">
                <a:latin typeface="Zar" pitchFamily="2" charset="-78"/>
                <a:cs typeface="Zar" pitchFamily="2" charset="-78"/>
              </a:rPr>
              <a:t>و </a:t>
            </a:r>
            <a:r>
              <a:rPr lang="en-US" b="0" dirty="0" smtClean="0">
                <a:latin typeface="Zar" pitchFamily="2" charset="-78"/>
                <a:cs typeface="Zar" pitchFamily="2" charset="-78"/>
              </a:rPr>
              <a:t>CD90 </a:t>
            </a:r>
            <a:r>
              <a:rPr lang="fa-IR" b="0" dirty="0" smtClean="0">
                <a:latin typeface="Zar" pitchFamily="2" charset="-78"/>
                <a:cs typeface="Zar" pitchFamily="2" charset="-78"/>
              </a:rPr>
              <a:t> و </a:t>
            </a:r>
            <a:r>
              <a:rPr lang="en-US" b="0" dirty="0" smtClean="0">
                <a:latin typeface="Zar" pitchFamily="2" charset="-78"/>
                <a:cs typeface="Zar" pitchFamily="2" charset="-78"/>
              </a:rPr>
              <a:t>CD 58</a:t>
            </a:r>
            <a:r>
              <a:rPr lang="fa-IR" b="0" dirty="0" smtClean="0">
                <a:latin typeface="Zar" pitchFamily="2" charset="-78"/>
                <a:cs typeface="Zar" pitchFamily="2" charset="-78"/>
              </a:rPr>
              <a:t> و </a:t>
            </a:r>
            <a:r>
              <a:rPr lang="en-US" b="0" dirty="0" smtClean="0">
                <a:latin typeface="Zar" pitchFamily="2" charset="-78"/>
                <a:cs typeface="Zar" pitchFamily="2" charset="-78"/>
              </a:rPr>
              <a:t>CD14</a:t>
            </a:r>
            <a:r>
              <a:rPr lang="fa-IR" b="0" dirty="0" smtClean="0">
                <a:latin typeface="Zar" pitchFamily="2" charset="-78"/>
                <a:cs typeface="Zar" pitchFamily="2" charset="-78"/>
              </a:rPr>
              <a:t> 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2514600" y="228918"/>
            <a:ext cx="3733800" cy="533082"/>
          </a:xfrm>
          <a:solidFill>
            <a:schemeClr val="accent6"/>
          </a:solidFill>
          <a:ln>
            <a:solidFill>
              <a:srgbClr val="FF0000"/>
            </a:solidFill>
          </a:ln>
        </p:spPr>
        <p:txBody>
          <a:bodyPr>
            <a:normAutofit/>
          </a:bodyPr>
          <a:lstStyle/>
          <a:p>
            <a:pPr algn="r" rtl="1"/>
            <a:r>
              <a:rPr lang="fa-IR" sz="2400" dirty="0" smtClean="0">
                <a:solidFill>
                  <a:schemeClr val="tx1"/>
                </a:solidFill>
                <a:latin typeface="Zar" pitchFamily="2" charset="-78"/>
                <a:cs typeface="Zar" pitchFamily="2" charset="-78"/>
              </a:rPr>
              <a:t>هموگلوبین </a:t>
            </a:r>
            <a:r>
              <a:rPr lang="fa-IR" sz="2400" dirty="0" err="1" smtClean="0">
                <a:solidFill>
                  <a:schemeClr val="tx1"/>
                </a:solidFill>
                <a:latin typeface="Zar" pitchFamily="2" charset="-78"/>
                <a:cs typeface="Zar" pitchFamily="2" charset="-78"/>
              </a:rPr>
              <a:t>اوری</a:t>
            </a:r>
            <a:r>
              <a:rPr lang="fa-IR" sz="2400" dirty="0" smtClean="0">
                <a:solidFill>
                  <a:schemeClr val="tx1"/>
                </a:solidFill>
                <a:latin typeface="Zar" pitchFamily="2" charset="-78"/>
                <a:cs typeface="Zar" pitchFamily="2" charset="-78"/>
              </a:rPr>
              <a:t> حمله ای شبانه(</a:t>
            </a:r>
            <a:r>
              <a:rPr lang="en-US" sz="2400" dirty="0" smtClean="0">
                <a:solidFill>
                  <a:schemeClr val="tx1"/>
                </a:solidFill>
                <a:latin typeface="Zar" pitchFamily="2" charset="-78"/>
                <a:cs typeface="Zar" pitchFamily="2" charset="-78"/>
              </a:rPr>
              <a:t>PNH</a:t>
            </a:r>
            <a:r>
              <a:rPr lang="fa-IR" sz="2800" dirty="0" smtClean="0">
                <a:solidFill>
                  <a:schemeClr val="tx1"/>
                </a:solidFill>
                <a:latin typeface="Zar" pitchFamily="2" charset="-78"/>
                <a:cs typeface="Zar" pitchFamily="2" charset="-78"/>
              </a:rPr>
              <a:t>)</a:t>
            </a:r>
            <a:endParaRPr lang="en-US" sz="2800" dirty="0">
              <a:solidFill>
                <a:schemeClr val="tx1"/>
              </a:solidFill>
              <a:latin typeface="Zar" pitchFamily="2" charset="-78"/>
              <a:cs typeface="Za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946099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14400"/>
            <a:ext cx="8610600" cy="5486400"/>
          </a:xfrm>
          <a:solidFill>
            <a:schemeClr val="tx2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endParaRPr lang="fa-IR" dirty="0" smtClean="0">
              <a:latin typeface="Lotus" pitchFamily="2" charset="-78"/>
              <a:cs typeface="Lotus" pitchFamily="2" charset="-78"/>
            </a:endParaRPr>
          </a:p>
          <a:p>
            <a:pPr algn="r" rtl="1"/>
            <a:r>
              <a:rPr lang="fa-IR" dirty="0" smtClean="0">
                <a:latin typeface="Lotus" pitchFamily="2" charset="-78"/>
                <a:cs typeface="Lotus" pitchFamily="2" charset="-78"/>
              </a:rPr>
              <a:t>ارتباط </a:t>
            </a:r>
            <a:r>
              <a:rPr lang="en-US" dirty="0" smtClean="0">
                <a:latin typeface="Lotus" pitchFamily="2" charset="-78"/>
                <a:cs typeface="Lotus" pitchFamily="2" charset="-78"/>
              </a:rPr>
              <a:t>PNH</a:t>
            </a:r>
            <a:r>
              <a:rPr lang="fa-IR" dirty="0" smtClean="0">
                <a:latin typeface="Lotus" pitchFamily="2" charset="-78"/>
                <a:cs typeface="Lotus" pitchFamily="2" charset="-78"/>
              </a:rPr>
              <a:t> و آنمی </a:t>
            </a:r>
            <a:r>
              <a:rPr lang="fa-IR" dirty="0" err="1" smtClean="0">
                <a:latin typeface="Lotus" pitchFamily="2" charset="-78"/>
                <a:cs typeface="Lotus" pitchFamily="2" charset="-78"/>
              </a:rPr>
              <a:t>آپلاستیک</a:t>
            </a:r>
            <a:r>
              <a:rPr lang="fa-IR" dirty="0" smtClean="0">
                <a:latin typeface="Lotus" pitchFamily="2" charset="-78"/>
                <a:cs typeface="Lotus" pitchFamily="2" charset="-78"/>
              </a:rPr>
              <a:t>:</a:t>
            </a:r>
          </a:p>
          <a:p>
            <a:pPr algn="r" rtl="1"/>
            <a:r>
              <a:rPr lang="fa-IR" dirty="0" smtClean="0">
                <a:latin typeface="Lotus" pitchFamily="2" charset="-78"/>
                <a:cs typeface="Lotus" pitchFamily="2" charset="-78"/>
              </a:rPr>
              <a:t>گاهی در بیمار مبتلا به </a:t>
            </a:r>
            <a:r>
              <a:rPr lang="en-US" dirty="0" smtClean="0">
                <a:latin typeface="Lotus" pitchFamily="2" charset="-78"/>
                <a:cs typeface="Lotus" pitchFamily="2" charset="-78"/>
              </a:rPr>
              <a:t>PNH</a:t>
            </a:r>
            <a:r>
              <a:rPr lang="fa-IR" dirty="0" smtClean="0">
                <a:latin typeface="Lotus" pitchFamily="2" charset="-78"/>
                <a:cs typeface="Lotus" pitchFamily="2" charset="-78"/>
              </a:rPr>
              <a:t> از شدت </a:t>
            </a:r>
            <a:r>
              <a:rPr lang="fa-IR" dirty="0" err="1" smtClean="0">
                <a:latin typeface="Lotus" pitchFamily="2" charset="-78"/>
                <a:cs typeface="Lotus" pitchFamily="2" charset="-78"/>
              </a:rPr>
              <a:t>همولیز</a:t>
            </a:r>
            <a:r>
              <a:rPr lang="fa-IR" dirty="0" smtClean="0">
                <a:latin typeface="Lotus" pitchFamily="2" charset="-78"/>
                <a:cs typeface="Lotus" pitchFamily="2" charset="-78"/>
              </a:rPr>
              <a:t> کاسته شده کم خونی با </a:t>
            </a:r>
            <a:r>
              <a:rPr lang="fa-IR" dirty="0" err="1" smtClean="0">
                <a:latin typeface="Lotus" pitchFamily="2" charset="-78"/>
                <a:cs typeface="Lotus" pitchFamily="2" charset="-78"/>
              </a:rPr>
              <a:t>پان</a:t>
            </a:r>
            <a:r>
              <a:rPr lang="fa-IR" dirty="0" smtClean="0">
                <a:latin typeface="Lotus" pitchFamily="2" charset="-78"/>
                <a:cs typeface="Lotus" pitchFamily="2" charset="-78"/>
              </a:rPr>
              <a:t> </a:t>
            </a:r>
            <a:r>
              <a:rPr lang="fa-IR" dirty="0" err="1" smtClean="0">
                <a:latin typeface="Lotus" pitchFamily="2" charset="-78"/>
                <a:cs typeface="Lotus" pitchFamily="2" charset="-78"/>
              </a:rPr>
              <a:t>سیتوپنی</a:t>
            </a:r>
            <a:r>
              <a:rPr lang="fa-IR" dirty="0" smtClean="0">
                <a:latin typeface="Lotus" pitchFamily="2" charset="-78"/>
                <a:cs typeface="Lotus" pitchFamily="2" charset="-78"/>
              </a:rPr>
              <a:t> شبیه آنمی </a:t>
            </a:r>
            <a:r>
              <a:rPr lang="fa-IR" dirty="0" err="1" smtClean="0">
                <a:latin typeface="Lotus" pitchFamily="2" charset="-78"/>
                <a:cs typeface="Lotus" pitchFamily="2" charset="-78"/>
              </a:rPr>
              <a:t>آپلاستیک</a:t>
            </a:r>
            <a:r>
              <a:rPr lang="fa-IR" dirty="0" smtClean="0">
                <a:latin typeface="Lotus" pitchFamily="2" charset="-78"/>
                <a:cs typeface="Lotus" pitchFamily="2" charset="-78"/>
              </a:rPr>
              <a:t> بروز می کند و گاهی نیز کم خونی </a:t>
            </a:r>
            <a:r>
              <a:rPr lang="fa-IR" dirty="0" err="1" smtClean="0">
                <a:latin typeface="Lotus" pitchFamily="2" charset="-78"/>
                <a:cs typeface="Lotus" pitchFamily="2" charset="-78"/>
              </a:rPr>
              <a:t>آپلاستیک</a:t>
            </a:r>
            <a:r>
              <a:rPr lang="fa-IR" dirty="0" smtClean="0">
                <a:latin typeface="Lotus" pitchFamily="2" charset="-78"/>
                <a:cs typeface="Lotus" pitchFamily="2" charset="-78"/>
              </a:rPr>
              <a:t> به </a:t>
            </a:r>
            <a:r>
              <a:rPr lang="en-US" dirty="0" smtClean="0">
                <a:latin typeface="Lotus" pitchFamily="2" charset="-78"/>
                <a:cs typeface="Lotus" pitchFamily="2" charset="-78"/>
              </a:rPr>
              <a:t>PNH</a:t>
            </a:r>
            <a:r>
              <a:rPr lang="fa-IR" dirty="0" smtClean="0">
                <a:latin typeface="Lotus" pitchFamily="2" charset="-78"/>
                <a:cs typeface="Lotus" pitchFamily="2" charset="-78"/>
              </a:rPr>
              <a:t> تبدیل می شود. در 40 تا 50% بیماران با آنمی </a:t>
            </a:r>
            <a:r>
              <a:rPr lang="fa-IR" dirty="0" err="1" smtClean="0">
                <a:latin typeface="Lotus" pitchFamily="2" charset="-78"/>
                <a:cs typeface="Lotus" pitchFamily="2" charset="-78"/>
              </a:rPr>
              <a:t>آپلاستیک</a:t>
            </a:r>
            <a:r>
              <a:rPr lang="fa-IR" dirty="0" smtClean="0">
                <a:latin typeface="Lotus" pitchFamily="2" charset="-78"/>
                <a:cs typeface="Lotus" pitchFamily="2" charset="-78"/>
              </a:rPr>
              <a:t> </a:t>
            </a:r>
            <a:r>
              <a:rPr lang="fa-IR" dirty="0" err="1" smtClean="0">
                <a:latin typeface="Lotus" pitchFamily="2" charset="-78"/>
                <a:cs typeface="Lotus" pitchFamily="2" charset="-78"/>
              </a:rPr>
              <a:t>مارکرهای</a:t>
            </a:r>
            <a:r>
              <a:rPr lang="fa-IR" dirty="0" smtClean="0">
                <a:latin typeface="Lotus" pitchFamily="2" charset="-78"/>
                <a:cs typeface="Lotus" pitchFamily="2" charset="-78"/>
              </a:rPr>
              <a:t> سطحی </a:t>
            </a:r>
            <a:r>
              <a:rPr lang="en-US" dirty="0" smtClean="0">
                <a:latin typeface="Lotus" pitchFamily="2" charset="-78"/>
                <a:cs typeface="Lotus" pitchFamily="2" charset="-78"/>
              </a:rPr>
              <a:t>PNH</a:t>
            </a:r>
            <a:r>
              <a:rPr lang="fa-IR" dirty="0" smtClean="0">
                <a:latin typeface="Lotus" pitchFamily="2" charset="-78"/>
                <a:cs typeface="Lotus" pitchFamily="2" charset="-78"/>
              </a:rPr>
              <a:t> وجود دارد.</a:t>
            </a:r>
          </a:p>
          <a:p>
            <a:pPr algn="just" rtl="1"/>
            <a:endParaRPr lang="fa-IR" dirty="0">
              <a:latin typeface="Lotus" pitchFamily="2" charset="-78"/>
              <a:cs typeface="Lotus" pitchFamily="2" charset="-78"/>
            </a:endParaRPr>
          </a:p>
          <a:p>
            <a:pPr algn="just" rtl="1"/>
            <a:r>
              <a:rPr lang="fa-IR" sz="2100" dirty="0" smtClean="0">
                <a:solidFill>
                  <a:srgbClr val="0070C0"/>
                </a:solidFill>
                <a:latin typeface="Lotus" pitchFamily="2" charset="-78"/>
                <a:cs typeface="Lotus" pitchFamily="2" charset="-78"/>
              </a:rPr>
              <a:t>تشخیص </a:t>
            </a:r>
            <a:r>
              <a:rPr lang="en-US" sz="2100" dirty="0" smtClean="0">
                <a:solidFill>
                  <a:srgbClr val="0070C0"/>
                </a:solidFill>
                <a:latin typeface="Lotus" pitchFamily="2" charset="-78"/>
                <a:cs typeface="Lotus" pitchFamily="2" charset="-78"/>
              </a:rPr>
              <a:t>PNH</a:t>
            </a:r>
            <a:r>
              <a:rPr lang="fa-IR" sz="2100" dirty="0" smtClean="0">
                <a:solidFill>
                  <a:srgbClr val="0070C0"/>
                </a:solidFill>
                <a:latin typeface="Lotus" pitchFamily="2" charset="-78"/>
                <a:cs typeface="Lotus" pitchFamily="2" charset="-78"/>
              </a:rPr>
              <a:t> :</a:t>
            </a:r>
            <a:endParaRPr lang="fa-IR" sz="2100" b="0" dirty="0" smtClean="0">
              <a:solidFill>
                <a:srgbClr val="0070C0"/>
              </a:solidFill>
              <a:latin typeface="Lotus" pitchFamily="2" charset="-78"/>
              <a:cs typeface="Lotus" pitchFamily="2" charset="-78"/>
            </a:endParaRPr>
          </a:p>
          <a:p>
            <a:pPr algn="just" rtl="1"/>
            <a:r>
              <a:rPr lang="fa-IR" sz="2100" b="0" dirty="0" smtClean="0">
                <a:solidFill>
                  <a:schemeClr val="accent3">
                    <a:lumMod val="50000"/>
                  </a:schemeClr>
                </a:solidFill>
                <a:latin typeface="Lotus" pitchFamily="2" charset="-78"/>
                <a:cs typeface="Lotus" pitchFamily="2" charset="-78"/>
              </a:rPr>
              <a:t>1- سنجش حساسیت گلبول قرمز به کمپلمان (    آزمون </a:t>
            </a:r>
            <a:r>
              <a:rPr lang="fa-IR" sz="2100" b="0" dirty="0" err="1" smtClean="0">
                <a:solidFill>
                  <a:schemeClr val="accent3">
                    <a:lumMod val="50000"/>
                  </a:schemeClr>
                </a:solidFill>
                <a:latin typeface="Lotus" pitchFamily="2" charset="-78"/>
                <a:cs typeface="Lotus" pitchFamily="2" charset="-78"/>
              </a:rPr>
              <a:t>همولیز</a:t>
            </a:r>
            <a:r>
              <a:rPr lang="fa-IR" sz="2100" b="0" dirty="0" smtClean="0">
                <a:solidFill>
                  <a:schemeClr val="accent3">
                    <a:lumMod val="50000"/>
                  </a:schemeClr>
                </a:solidFill>
                <a:latin typeface="Lotus" pitchFamily="2" charset="-78"/>
                <a:cs typeface="Lotus" pitchFamily="2" charset="-78"/>
              </a:rPr>
              <a:t> </a:t>
            </a:r>
            <a:r>
              <a:rPr lang="fa-IR" sz="2100" b="0" dirty="0" err="1" smtClean="0">
                <a:solidFill>
                  <a:schemeClr val="accent3">
                    <a:lumMod val="50000"/>
                  </a:schemeClr>
                </a:solidFill>
                <a:latin typeface="Lotus" pitchFamily="2" charset="-78"/>
                <a:cs typeface="Lotus" pitchFamily="2" charset="-78"/>
              </a:rPr>
              <a:t>سوکروز</a:t>
            </a:r>
            <a:r>
              <a:rPr lang="fa-IR" sz="2100" b="0" dirty="0" smtClean="0">
                <a:solidFill>
                  <a:schemeClr val="accent3">
                    <a:lumMod val="50000"/>
                  </a:schemeClr>
                </a:solidFill>
                <a:latin typeface="Lotus" pitchFamily="2" charset="-78"/>
                <a:cs typeface="Lotus" pitchFamily="2" charset="-78"/>
              </a:rPr>
              <a:t> و آزمایش سرم اسیدی)</a:t>
            </a:r>
          </a:p>
          <a:p>
            <a:pPr algn="just" rtl="1"/>
            <a:r>
              <a:rPr lang="fa-IR" sz="2100" b="0" dirty="0" smtClean="0">
                <a:solidFill>
                  <a:srgbClr val="0070C0"/>
                </a:solidFill>
                <a:latin typeface="Lotus" pitchFamily="2" charset="-78"/>
                <a:cs typeface="Lotus" pitchFamily="2" charset="-78"/>
              </a:rPr>
              <a:t>2- شناسایی </a:t>
            </a:r>
            <a:r>
              <a:rPr lang="fa-IR" sz="2100" b="0" dirty="0" err="1" smtClean="0">
                <a:solidFill>
                  <a:srgbClr val="0070C0"/>
                </a:solidFill>
                <a:latin typeface="Lotus" pitchFamily="2" charset="-78"/>
                <a:cs typeface="Lotus" pitchFamily="2" charset="-78"/>
              </a:rPr>
              <a:t>مارکرها</a:t>
            </a:r>
            <a:r>
              <a:rPr lang="fa-IR" sz="2100" b="0" dirty="0" smtClean="0">
                <a:solidFill>
                  <a:srgbClr val="0070C0"/>
                </a:solidFill>
                <a:latin typeface="Lotus" pitchFamily="2" charset="-78"/>
                <a:cs typeface="Lotus" pitchFamily="2" charset="-78"/>
              </a:rPr>
              <a:t> </a:t>
            </a:r>
            <a:r>
              <a:rPr lang="fa-IR" sz="2100" b="0" dirty="0" err="1" smtClean="0">
                <a:solidFill>
                  <a:srgbClr val="0070C0"/>
                </a:solidFill>
                <a:latin typeface="Lotus" pitchFamily="2" charset="-78"/>
                <a:cs typeface="Lotus" pitchFamily="2" charset="-78"/>
              </a:rPr>
              <a:t>یی</a:t>
            </a:r>
            <a:r>
              <a:rPr lang="fa-IR" sz="2100" b="0" dirty="0" smtClean="0">
                <a:solidFill>
                  <a:srgbClr val="0070C0"/>
                </a:solidFill>
                <a:latin typeface="Lotus" pitchFamily="2" charset="-78"/>
                <a:cs typeface="Lotus" pitchFamily="2" charset="-78"/>
              </a:rPr>
              <a:t> که از طریق </a:t>
            </a:r>
            <a:r>
              <a:rPr lang="en-US" sz="2100" b="0" dirty="0" smtClean="0">
                <a:solidFill>
                  <a:srgbClr val="0070C0"/>
                </a:solidFill>
                <a:latin typeface="Lotus" pitchFamily="2" charset="-78"/>
                <a:cs typeface="Lotus" pitchFamily="2" charset="-78"/>
              </a:rPr>
              <a:t>GPI</a:t>
            </a:r>
            <a:r>
              <a:rPr lang="fa-IR" sz="2100" b="0" dirty="0" smtClean="0">
                <a:solidFill>
                  <a:srgbClr val="0070C0"/>
                </a:solidFill>
                <a:latin typeface="Lotus" pitchFamily="2" charset="-78"/>
                <a:cs typeface="Lotus" pitchFamily="2" charset="-78"/>
              </a:rPr>
              <a:t> به </a:t>
            </a:r>
            <a:r>
              <a:rPr lang="en-US" sz="2100" b="0" dirty="0" smtClean="0">
                <a:solidFill>
                  <a:srgbClr val="0070C0"/>
                </a:solidFill>
                <a:latin typeface="Lotus" pitchFamily="2" charset="-78"/>
                <a:cs typeface="Lotus" pitchFamily="2" charset="-78"/>
              </a:rPr>
              <a:t>RBC</a:t>
            </a:r>
            <a:r>
              <a:rPr lang="fa-IR" sz="2100" b="0" dirty="0" smtClean="0">
                <a:solidFill>
                  <a:srgbClr val="0070C0"/>
                </a:solidFill>
                <a:latin typeface="Lotus" pitchFamily="2" charset="-78"/>
                <a:cs typeface="Lotus" pitchFamily="2" charset="-78"/>
              </a:rPr>
              <a:t> یا سایر سلول ها متصل می شوند با استفاده از </a:t>
            </a:r>
            <a:r>
              <a:rPr lang="fa-IR" sz="2100" b="0" dirty="0" err="1" smtClean="0">
                <a:solidFill>
                  <a:srgbClr val="0070C0"/>
                </a:solidFill>
                <a:latin typeface="Lotus" pitchFamily="2" charset="-78"/>
                <a:cs typeface="Lotus" pitchFamily="2" charset="-78"/>
              </a:rPr>
              <a:t>فلوسایتومتری</a:t>
            </a:r>
            <a:r>
              <a:rPr lang="fa-IR" sz="2100" b="0" dirty="0" smtClean="0">
                <a:solidFill>
                  <a:srgbClr val="0070C0"/>
                </a:solidFill>
                <a:latin typeface="Lotus" pitchFamily="2" charset="-78"/>
                <a:cs typeface="Lotus" pitchFamily="2" charset="-78"/>
              </a:rPr>
              <a:t>(</a:t>
            </a:r>
            <a:r>
              <a:rPr lang="en-US" sz="2100" b="0" dirty="0" smtClean="0">
                <a:solidFill>
                  <a:srgbClr val="0070C0"/>
                </a:solidFill>
                <a:latin typeface="Lotus" pitchFamily="2" charset="-78"/>
                <a:cs typeface="Lotus" pitchFamily="2" charset="-78"/>
              </a:rPr>
              <a:t>1</a:t>
            </a:r>
            <a:r>
              <a:rPr lang="en-US" sz="2100" b="0" dirty="0">
                <a:solidFill>
                  <a:srgbClr val="0070C0"/>
                </a:solidFill>
                <a:latin typeface="Lotus" pitchFamily="2" charset="-78"/>
                <a:cs typeface="Lotus" pitchFamily="2" charset="-78"/>
              </a:rPr>
              <a:t>4</a:t>
            </a:r>
            <a:r>
              <a:rPr lang="fa-IR" sz="2100" b="0" dirty="0">
                <a:solidFill>
                  <a:srgbClr val="0070C0"/>
                </a:solidFill>
                <a:latin typeface="Lotus" pitchFamily="2" charset="-78"/>
                <a:cs typeface="Lotus" pitchFamily="2" charset="-78"/>
              </a:rPr>
              <a:t> /</a:t>
            </a:r>
            <a:r>
              <a:rPr lang="en-US" sz="2100" b="0" dirty="0">
                <a:solidFill>
                  <a:srgbClr val="0070C0"/>
                </a:solidFill>
                <a:latin typeface="Lotus" pitchFamily="2" charset="-78"/>
                <a:cs typeface="Lotus" pitchFamily="2" charset="-78"/>
              </a:rPr>
              <a:t> CD55/</a:t>
            </a:r>
            <a:r>
              <a:rPr lang="en-US" sz="2100" dirty="0">
                <a:solidFill>
                  <a:schemeClr val="accent3">
                    <a:lumMod val="50000"/>
                  </a:schemeClr>
                </a:solidFill>
                <a:latin typeface="Lotus" pitchFamily="2" charset="-78"/>
                <a:cs typeface="Lotus" pitchFamily="2" charset="-78"/>
              </a:rPr>
              <a:t>59</a:t>
            </a:r>
            <a:r>
              <a:rPr lang="en-US" sz="2100" b="0" dirty="0">
                <a:solidFill>
                  <a:srgbClr val="0070C0"/>
                </a:solidFill>
                <a:latin typeface="Lotus" pitchFamily="2" charset="-78"/>
                <a:cs typeface="Lotus" pitchFamily="2" charset="-78"/>
              </a:rPr>
              <a:t>/58</a:t>
            </a:r>
            <a:r>
              <a:rPr lang="fa-IR" sz="2100" b="0" dirty="0">
                <a:solidFill>
                  <a:srgbClr val="0070C0"/>
                </a:solidFill>
                <a:latin typeface="Lotus" pitchFamily="2" charset="-78"/>
                <a:cs typeface="Lotus" pitchFamily="2" charset="-78"/>
              </a:rPr>
              <a:t>)</a:t>
            </a:r>
          </a:p>
          <a:p>
            <a:pPr algn="just" rtl="1"/>
            <a:r>
              <a:rPr lang="fa-IR" b="0" dirty="0" smtClean="0">
                <a:solidFill>
                  <a:srgbClr val="0070C0"/>
                </a:solidFill>
                <a:latin typeface="Lotus" pitchFamily="2" charset="-78"/>
                <a:cs typeface="Lotus" pitchFamily="2" charset="-78"/>
              </a:rPr>
              <a:t>3- شناسایی </a:t>
            </a:r>
            <a:r>
              <a:rPr lang="en-US" b="0" dirty="0" smtClean="0">
                <a:solidFill>
                  <a:srgbClr val="0070C0"/>
                </a:solidFill>
                <a:latin typeface="Lotus" pitchFamily="2" charset="-78"/>
                <a:cs typeface="Lotus" pitchFamily="2" charset="-78"/>
              </a:rPr>
              <a:t>GPI</a:t>
            </a:r>
            <a:r>
              <a:rPr lang="fa-IR" b="0" dirty="0" smtClean="0">
                <a:solidFill>
                  <a:srgbClr val="0070C0"/>
                </a:solidFill>
                <a:latin typeface="Lotus" pitchFamily="2" charset="-78"/>
                <a:cs typeface="Lotus" pitchFamily="2" charset="-78"/>
              </a:rPr>
              <a:t> با  آزمایش</a:t>
            </a:r>
            <a:r>
              <a:rPr lang="en-US" b="0" dirty="0" smtClean="0">
                <a:solidFill>
                  <a:srgbClr val="0070C0"/>
                </a:solidFill>
                <a:latin typeface="Lotus" pitchFamily="2" charset="-78"/>
                <a:cs typeface="Lotus" pitchFamily="2" charset="-78"/>
              </a:rPr>
              <a:t>FLAER</a:t>
            </a:r>
            <a:r>
              <a:rPr lang="fa-IR" b="0" dirty="0" smtClean="0">
                <a:solidFill>
                  <a:srgbClr val="0070C0"/>
                </a:solidFill>
                <a:latin typeface="Lotus" pitchFamily="2" charset="-78"/>
                <a:cs typeface="Lotus" pitchFamily="2" charset="-78"/>
              </a:rPr>
              <a:t> : مشتق </a:t>
            </a:r>
            <a:r>
              <a:rPr lang="fa-IR" b="0" dirty="0" err="1" smtClean="0">
                <a:solidFill>
                  <a:srgbClr val="0070C0"/>
                </a:solidFill>
                <a:latin typeface="Lotus" pitchFamily="2" charset="-78"/>
                <a:cs typeface="Lotus" pitchFamily="2" charset="-78"/>
              </a:rPr>
              <a:t>فلورسانت</a:t>
            </a:r>
            <a:r>
              <a:rPr lang="fa-IR" b="0" dirty="0" smtClean="0">
                <a:solidFill>
                  <a:srgbClr val="0070C0"/>
                </a:solidFill>
                <a:latin typeface="Lotus" pitchFamily="2" charset="-78"/>
                <a:cs typeface="Lotus" pitchFamily="2" charset="-78"/>
              </a:rPr>
              <a:t>  و جهش یافته توکسین باکتری (</a:t>
            </a:r>
            <a:r>
              <a:rPr lang="fa-IR" b="0" dirty="0" err="1" smtClean="0">
                <a:solidFill>
                  <a:srgbClr val="0070C0"/>
                </a:solidFill>
                <a:latin typeface="Lotus" pitchFamily="2" charset="-78"/>
                <a:cs typeface="Lotus" pitchFamily="2" charset="-78"/>
              </a:rPr>
              <a:t>آئرولیزین</a:t>
            </a:r>
            <a:r>
              <a:rPr lang="fa-IR" b="0" dirty="0" smtClean="0">
                <a:solidFill>
                  <a:srgbClr val="0070C0"/>
                </a:solidFill>
                <a:latin typeface="Lotus" pitchFamily="2" charset="-78"/>
                <a:cs typeface="Lotus" pitchFamily="2" charset="-78"/>
              </a:rPr>
              <a:t>) که </a:t>
            </a:r>
            <a:r>
              <a:rPr lang="fa-IR" b="0" dirty="0" err="1" smtClean="0">
                <a:solidFill>
                  <a:srgbClr val="0070C0"/>
                </a:solidFill>
                <a:latin typeface="Lotus" pitchFamily="2" charset="-78"/>
                <a:cs typeface="Lotus" pitchFamily="2" charset="-78"/>
              </a:rPr>
              <a:t>بصورت</a:t>
            </a:r>
            <a:r>
              <a:rPr lang="fa-IR" b="0" dirty="0" smtClean="0">
                <a:solidFill>
                  <a:srgbClr val="0070C0"/>
                </a:solidFill>
                <a:latin typeface="Lotus" pitchFamily="2" charset="-78"/>
                <a:cs typeface="Lotus" pitchFamily="2" charset="-78"/>
              </a:rPr>
              <a:t> اختصاصی به </a:t>
            </a:r>
            <a:r>
              <a:rPr lang="en-US" b="0" dirty="0" smtClean="0">
                <a:solidFill>
                  <a:srgbClr val="0070C0"/>
                </a:solidFill>
                <a:latin typeface="Lotus" pitchFamily="2" charset="-78"/>
                <a:cs typeface="Lotus" pitchFamily="2" charset="-78"/>
              </a:rPr>
              <a:t>GPI</a:t>
            </a:r>
            <a:r>
              <a:rPr lang="fa-IR" b="0" dirty="0" smtClean="0">
                <a:solidFill>
                  <a:srgbClr val="0070C0"/>
                </a:solidFill>
                <a:latin typeface="Lotus" pitchFamily="2" charset="-78"/>
                <a:cs typeface="Lotus" pitchFamily="2" charset="-78"/>
              </a:rPr>
              <a:t> متصل می شود و اگر سلول فاقد </a:t>
            </a:r>
            <a:r>
              <a:rPr lang="en-US" b="0" dirty="0" smtClean="0">
                <a:solidFill>
                  <a:srgbClr val="0070C0"/>
                </a:solidFill>
                <a:latin typeface="Lotus" pitchFamily="2" charset="-78"/>
                <a:cs typeface="Lotus" pitchFamily="2" charset="-78"/>
              </a:rPr>
              <a:t>GPI</a:t>
            </a:r>
            <a:r>
              <a:rPr lang="fa-IR" b="0" dirty="0" smtClean="0">
                <a:solidFill>
                  <a:srgbClr val="0070C0"/>
                </a:solidFill>
                <a:latin typeface="Lotus" pitchFamily="2" charset="-78"/>
                <a:cs typeface="Lotus" pitchFamily="2" charset="-78"/>
              </a:rPr>
              <a:t> باشد خاصیت </a:t>
            </a:r>
            <a:r>
              <a:rPr lang="fa-IR" b="0" dirty="0" err="1" smtClean="0">
                <a:solidFill>
                  <a:srgbClr val="0070C0"/>
                </a:solidFill>
                <a:latin typeface="Lotus" pitchFamily="2" charset="-78"/>
                <a:cs typeface="Lotus" pitchFamily="2" charset="-78"/>
              </a:rPr>
              <a:t>فلورسانس</a:t>
            </a:r>
            <a:r>
              <a:rPr lang="fa-IR" b="0" dirty="0" smtClean="0">
                <a:solidFill>
                  <a:srgbClr val="0070C0"/>
                </a:solidFill>
                <a:latin typeface="Lotus" pitchFamily="2" charset="-78"/>
                <a:cs typeface="Lotus" pitchFamily="2" charset="-78"/>
              </a:rPr>
              <a:t> نخواهد داشت.</a:t>
            </a:r>
            <a:endParaRPr lang="fa-IR" b="0" dirty="0">
              <a:solidFill>
                <a:srgbClr val="0070C0"/>
              </a:solidFill>
              <a:latin typeface="Lotus" pitchFamily="2" charset="-78"/>
              <a:cs typeface="Lotus" pitchFamily="2" charset="-78"/>
            </a:endParaRPr>
          </a:p>
          <a:p>
            <a:pPr algn="just"/>
            <a:endParaRPr lang="fa-IR" dirty="0" smtClean="0">
              <a:solidFill>
                <a:srgbClr val="0070C0"/>
              </a:solidFill>
              <a:latin typeface="Lotus" pitchFamily="2" charset="-78"/>
              <a:cs typeface="Lotus" pitchFamily="2" charset="-78"/>
            </a:endParaRPr>
          </a:p>
          <a:p>
            <a:pPr algn="just"/>
            <a:endParaRPr lang="fa-IR" dirty="0"/>
          </a:p>
          <a:p>
            <a:endParaRPr lang="fa-IR" dirty="0" smtClean="0"/>
          </a:p>
          <a:p>
            <a:endParaRPr lang="fa-IR" dirty="0"/>
          </a:p>
          <a:p>
            <a:endParaRPr lang="fa-IR" dirty="0" smtClean="0"/>
          </a:p>
          <a:p>
            <a:endParaRPr lang="fa-IR" dirty="0"/>
          </a:p>
          <a:p>
            <a:endParaRPr lang="fa-IR" dirty="0" smtClean="0"/>
          </a:p>
          <a:p>
            <a:endParaRPr lang="fa-IR" dirty="0" smtClean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1905000" y="152400"/>
            <a:ext cx="4343400" cy="533400"/>
          </a:xfrm>
          <a:solidFill>
            <a:schemeClr val="accent6"/>
          </a:solidFill>
          <a:ln>
            <a:solidFill>
              <a:srgbClr val="FF0000"/>
            </a:solidFill>
          </a:ln>
        </p:spPr>
        <p:txBody>
          <a:bodyPr>
            <a:normAutofit fontScale="90000"/>
          </a:bodyPr>
          <a:lstStyle/>
          <a:p>
            <a:pPr algn="r" rtl="1"/>
            <a:r>
              <a:rPr lang="fa-IR" sz="3100" dirty="0" smtClean="0">
                <a:solidFill>
                  <a:schemeClr val="tx1"/>
                </a:solidFill>
                <a:latin typeface="Zar" pitchFamily="2" charset="-78"/>
                <a:cs typeface="Zar" pitchFamily="2" charset="-78"/>
              </a:rPr>
              <a:t>هموگلوبین </a:t>
            </a:r>
            <a:r>
              <a:rPr lang="fa-IR" sz="3100" dirty="0" err="1" smtClean="0">
                <a:solidFill>
                  <a:schemeClr val="tx1"/>
                </a:solidFill>
                <a:latin typeface="Zar" pitchFamily="2" charset="-78"/>
                <a:cs typeface="Zar" pitchFamily="2" charset="-78"/>
              </a:rPr>
              <a:t>اوری</a:t>
            </a:r>
            <a:r>
              <a:rPr lang="fa-IR" sz="3100" dirty="0" smtClean="0">
                <a:solidFill>
                  <a:schemeClr val="tx1"/>
                </a:solidFill>
                <a:latin typeface="Zar" pitchFamily="2" charset="-78"/>
                <a:cs typeface="Zar" pitchFamily="2" charset="-78"/>
              </a:rPr>
              <a:t> حمله ای شبانه(</a:t>
            </a:r>
            <a:r>
              <a:rPr lang="en-US" sz="2800" dirty="0" smtClean="0">
                <a:solidFill>
                  <a:schemeClr val="tx1"/>
                </a:solidFill>
                <a:latin typeface="Zar" pitchFamily="2" charset="-78"/>
                <a:cs typeface="Zar" pitchFamily="2" charset="-78"/>
              </a:rPr>
              <a:t>PNH</a:t>
            </a:r>
            <a:r>
              <a:rPr lang="fa-IR" sz="2800" dirty="0" smtClean="0">
                <a:solidFill>
                  <a:schemeClr val="tx1"/>
                </a:solidFill>
                <a:latin typeface="Zar" pitchFamily="2" charset="-78"/>
                <a:cs typeface="Zar" pitchFamily="2" charset="-78"/>
              </a:rPr>
              <a:t>)</a:t>
            </a:r>
            <a:endParaRPr lang="en-US" sz="2800" dirty="0">
              <a:solidFill>
                <a:schemeClr val="tx1"/>
              </a:solidFill>
              <a:latin typeface="Zar" pitchFamily="2" charset="-78"/>
              <a:cs typeface="Za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404969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143000"/>
            <a:ext cx="8610600" cy="5105400"/>
          </a:xfrm>
          <a:solidFill>
            <a:schemeClr val="tx2">
              <a:lumMod val="20000"/>
              <a:lumOff val="80000"/>
            </a:schemeClr>
          </a:solidFill>
        </p:spPr>
        <p:txBody>
          <a:bodyPr/>
          <a:lstStyle/>
          <a:p>
            <a:pPr algn="r" rtl="1"/>
            <a:r>
              <a:rPr lang="fa-IR" b="0" dirty="0">
                <a:solidFill>
                  <a:schemeClr val="accent3">
                    <a:lumMod val="50000"/>
                  </a:schemeClr>
                </a:solidFill>
                <a:latin typeface="Lotus" pitchFamily="2" charset="-78"/>
                <a:cs typeface="Lotus" pitchFamily="2" charset="-78"/>
              </a:rPr>
              <a:t>آزمون </a:t>
            </a:r>
            <a:r>
              <a:rPr lang="fa-IR" b="0" dirty="0" err="1">
                <a:solidFill>
                  <a:schemeClr val="accent3">
                    <a:lumMod val="50000"/>
                  </a:schemeClr>
                </a:solidFill>
                <a:latin typeface="Lotus" pitchFamily="2" charset="-78"/>
                <a:cs typeface="Lotus" pitchFamily="2" charset="-78"/>
              </a:rPr>
              <a:t>همولیز</a:t>
            </a:r>
            <a:r>
              <a:rPr lang="fa-IR" b="0" dirty="0">
                <a:solidFill>
                  <a:schemeClr val="accent3">
                    <a:lumMod val="50000"/>
                  </a:schemeClr>
                </a:solidFill>
                <a:latin typeface="Lotus" pitchFamily="2" charset="-78"/>
                <a:cs typeface="Lotus" pitchFamily="2" charset="-78"/>
              </a:rPr>
              <a:t> </a:t>
            </a:r>
            <a:r>
              <a:rPr lang="fa-IR" b="0" dirty="0" err="1">
                <a:solidFill>
                  <a:schemeClr val="accent3">
                    <a:lumMod val="50000"/>
                  </a:schemeClr>
                </a:solidFill>
                <a:latin typeface="Lotus" pitchFamily="2" charset="-78"/>
                <a:cs typeface="Lotus" pitchFamily="2" charset="-78"/>
              </a:rPr>
              <a:t>سوکروز</a:t>
            </a:r>
            <a:r>
              <a:rPr lang="fa-IR" b="0" dirty="0">
                <a:solidFill>
                  <a:schemeClr val="accent3">
                    <a:lumMod val="50000"/>
                  </a:schemeClr>
                </a:solidFill>
                <a:latin typeface="Lotus" pitchFamily="2" charset="-78"/>
                <a:cs typeface="Lotus" pitchFamily="2" charset="-78"/>
              </a:rPr>
              <a:t> </a:t>
            </a:r>
            <a:r>
              <a:rPr lang="fa-IR" b="0" dirty="0" smtClean="0">
                <a:solidFill>
                  <a:schemeClr val="accent3">
                    <a:lumMod val="50000"/>
                  </a:schemeClr>
                </a:solidFill>
                <a:latin typeface="Lotus" pitchFamily="2" charset="-78"/>
                <a:cs typeface="Lotus" pitchFamily="2" charset="-78"/>
              </a:rPr>
              <a:t>: </a:t>
            </a:r>
            <a:r>
              <a:rPr lang="fa-IR" b="0" dirty="0" err="1" smtClean="0">
                <a:solidFill>
                  <a:schemeClr val="accent3">
                    <a:lumMod val="50000"/>
                  </a:schemeClr>
                </a:solidFill>
                <a:latin typeface="Lotus" pitchFamily="2" charset="-78"/>
                <a:cs typeface="Lotus" pitchFamily="2" charset="-78"/>
              </a:rPr>
              <a:t>سوکروز</a:t>
            </a:r>
            <a:r>
              <a:rPr lang="fa-IR" b="0" dirty="0" smtClean="0">
                <a:solidFill>
                  <a:schemeClr val="accent3">
                    <a:lumMod val="50000"/>
                  </a:schemeClr>
                </a:solidFill>
                <a:latin typeface="Lotus" pitchFamily="2" charset="-78"/>
                <a:cs typeface="Lotus" pitchFamily="2" charset="-78"/>
              </a:rPr>
              <a:t> محیطی با قدرت </a:t>
            </a:r>
            <a:r>
              <a:rPr lang="fa-IR" b="0" dirty="0" err="1" smtClean="0">
                <a:solidFill>
                  <a:schemeClr val="accent3">
                    <a:lumMod val="50000"/>
                  </a:schemeClr>
                </a:solidFill>
                <a:latin typeface="Lotus" pitchFamily="2" charset="-78"/>
                <a:cs typeface="Lotus" pitchFamily="2" charset="-78"/>
              </a:rPr>
              <a:t>یونی</a:t>
            </a:r>
            <a:r>
              <a:rPr lang="fa-IR" b="0" dirty="0" smtClean="0">
                <a:solidFill>
                  <a:schemeClr val="accent3">
                    <a:lumMod val="50000"/>
                  </a:schemeClr>
                </a:solidFill>
                <a:latin typeface="Lotus" pitchFamily="2" charset="-78"/>
                <a:cs typeface="Lotus" pitchFamily="2" charset="-78"/>
              </a:rPr>
              <a:t> پایین فراهم می کن که باعث فعال شدن کمپلمان می شود. درصدی از سلول ها به کمپلمان حساس </a:t>
            </a:r>
            <a:r>
              <a:rPr lang="fa-IR" b="0" dirty="0" err="1" smtClean="0">
                <a:solidFill>
                  <a:schemeClr val="accent3">
                    <a:lumMod val="50000"/>
                  </a:schemeClr>
                </a:solidFill>
                <a:latin typeface="Lotus" pitchFamily="2" charset="-78"/>
                <a:cs typeface="Lotus" pitchFamily="2" charset="-78"/>
              </a:rPr>
              <a:t>هستند.نتایج</a:t>
            </a:r>
            <a:r>
              <a:rPr lang="fa-IR" b="0" dirty="0" smtClean="0">
                <a:solidFill>
                  <a:schemeClr val="accent3">
                    <a:lumMod val="50000"/>
                  </a:schemeClr>
                </a:solidFill>
                <a:latin typeface="Lotus" pitchFamily="2" charset="-78"/>
                <a:cs typeface="Lotus" pitchFamily="2" charset="-78"/>
              </a:rPr>
              <a:t> مشکوک در آنمی </a:t>
            </a:r>
            <a:r>
              <a:rPr lang="fa-IR" b="0" dirty="0" err="1" smtClean="0">
                <a:solidFill>
                  <a:schemeClr val="accent3">
                    <a:lumMod val="50000"/>
                  </a:schemeClr>
                </a:solidFill>
                <a:latin typeface="Lotus" pitchFamily="2" charset="-78"/>
                <a:cs typeface="Lotus" pitchFamily="2" charset="-78"/>
              </a:rPr>
              <a:t>مگالوبلاستیک</a:t>
            </a:r>
            <a:r>
              <a:rPr lang="fa-IR" b="0" dirty="0" smtClean="0">
                <a:solidFill>
                  <a:schemeClr val="accent3">
                    <a:lumMod val="50000"/>
                  </a:schemeClr>
                </a:solidFill>
                <a:latin typeface="Lotus" pitchFamily="2" charset="-78"/>
                <a:cs typeface="Lotus" pitchFamily="2" charset="-78"/>
              </a:rPr>
              <a:t> و آنمی </a:t>
            </a:r>
            <a:r>
              <a:rPr lang="fa-IR" b="0" dirty="0" err="1" smtClean="0">
                <a:solidFill>
                  <a:schemeClr val="accent3">
                    <a:lumMod val="50000"/>
                  </a:schemeClr>
                </a:solidFill>
                <a:latin typeface="Lotus" pitchFamily="2" charset="-78"/>
                <a:cs typeface="Lotus" pitchFamily="2" charset="-78"/>
              </a:rPr>
              <a:t>همولیتیک</a:t>
            </a:r>
            <a:r>
              <a:rPr lang="fa-IR" b="0" dirty="0" smtClean="0">
                <a:solidFill>
                  <a:schemeClr val="accent3">
                    <a:lumMod val="50000"/>
                  </a:schemeClr>
                </a:solidFill>
                <a:latin typeface="Lotus" pitchFamily="2" charset="-78"/>
                <a:cs typeface="Lotus" pitchFamily="2" charset="-78"/>
              </a:rPr>
              <a:t> </a:t>
            </a:r>
            <a:r>
              <a:rPr lang="fa-IR" b="0" dirty="0" err="1" smtClean="0">
                <a:solidFill>
                  <a:schemeClr val="accent3">
                    <a:lumMod val="50000"/>
                  </a:schemeClr>
                </a:solidFill>
                <a:latin typeface="Lotus" pitchFamily="2" charset="-78"/>
                <a:cs typeface="Lotus" pitchFamily="2" charset="-78"/>
              </a:rPr>
              <a:t>اتوایمیون</a:t>
            </a:r>
            <a:r>
              <a:rPr lang="fa-IR" b="0" dirty="0" smtClean="0">
                <a:solidFill>
                  <a:schemeClr val="accent3">
                    <a:lumMod val="50000"/>
                  </a:schemeClr>
                </a:solidFill>
                <a:latin typeface="Lotus" pitchFamily="2" charset="-78"/>
                <a:cs typeface="Lotus" pitchFamily="2" charset="-78"/>
              </a:rPr>
              <a:t> دیده ی شود.</a:t>
            </a:r>
          </a:p>
          <a:p>
            <a:pPr algn="just"/>
            <a:endParaRPr lang="fa-IR" b="0" dirty="0" smtClean="0">
              <a:solidFill>
                <a:schemeClr val="accent3">
                  <a:lumMod val="50000"/>
                </a:schemeClr>
              </a:solidFill>
              <a:latin typeface="Lotus" pitchFamily="2" charset="-78"/>
              <a:cs typeface="Lotus" pitchFamily="2" charset="-78"/>
            </a:endParaRPr>
          </a:p>
          <a:p>
            <a:pPr algn="just" rtl="1"/>
            <a:r>
              <a:rPr lang="fa-IR" b="0" dirty="0">
                <a:solidFill>
                  <a:schemeClr val="accent3">
                    <a:lumMod val="50000"/>
                  </a:schemeClr>
                </a:solidFill>
                <a:latin typeface="Lotus" pitchFamily="2" charset="-78"/>
                <a:cs typeface="Lotus" pitchFamily="2" charset="-78"/>
              </a:rPr>
              <a:t>تست سرم اسیدی (</a:t>
            </a:r>
            <a:r>
              <a:rPr lang="en-US" b="0" dirty="0">
                <a:solidFill>
                  <a:schemeClr val="accent3">
                    <a:lumMod val="50000"/>
                  </a:schemeClr>
                </a:solidFill>
                <a:latin typeface="Lotus" pitchFamily="2" charset="-78"/>
                <a:cs typeface="Lotus" pitchFamily="2" charset="-78"/>
              </a:rPr>
              <a:t>Ham test</a:t>
            </a:r>
            <a:r>
              <a:rPr lang="fa-IR" b="0" dirty="0">
                <a:solidFill>
                  <a:schemeClr val="accent3">
                    <a:lumMod val="50000"/>
                  </a:schemeClr>
                </a:solidFill>
                <a:latin typeface="Lotus" pitchFamily="2" charset="-78"/>
                <a:cs typeface="Lotus" pitchFamily="2" charset="-78"/>
              </a:rPr>
              <a:t>)</a:t>
            </a:r>
            <a:r>
              <a:rPr lang="en-US" b="0" dirty="0">
                <a:solidFill>
                  <a:schemeClr val="accent3">
                    <a:lumMod val="50000"/>
                  </a:schemeClr>
                </a:solidFill>
                <a:latin typeface="Lotus" pitchFamily="2" charset="-78"/>
                <a:cs typeface="Lotus" pitchFamily="2" charset="-78"/>
              </a:rPr>
              <a:t> </a:t>
            </a:r>
            <a:r>
              <a:rPr lang="fa-IR" b="0" dirty="0" smtClean="0">
                <a:solidFill>
                  <a:schemeClr val="accent3">
                    <a:lumMod val="50000"/>
                  </a:schemeClr>
                </a:solidFill>
                <a:latin typeface="Lotus" pitchFamily="2" charset="-78"/>
                <a:cs typeface="Lotus" pitchFamily="2" charset="-78"/>
              </a:rPr>
              <a:t>(</a:t>
            </a:r>
            <a:r>
              <a:rPr lang="fa-IR" b="0" dirty="0">
                <a:solidFill>
                  <a:schemeClr val="accent3">
                    <a:lumMod val="50000"/>
                  </a:schemeClr>
                </a:solidFill>
                <a:latin typeface="Lotus" pitchFamily="2" charset="-78"/>
                <a:cs typeface="Lotus" pitchFamily="2" charset="-78"/>
              </a:rPr>
              <a:t>آزمایش </a:t>
            </a:r>
            <a:r>
              <a:rPr lang="fa-IR" b="0" dirty="0" err="1">
                <a:solidFill>
                  <a:schemeClr val="accent3">
                    <a:lumMod val="50000"/>
                  </a:schemeClr>
                </a:solidFill>
                <a:latin typeface="Lotus" pitchFamily="2" charset="-78"/>
                <a:cs typeface="Lotus" pitchFamily="2" charset="-78"/>
              </a:rPr>
              <a:t>هامز</a:t>
            </a:r>
            <a:r>
              <a:rPr lang="fa-IR" b="0" dirty="0" smtClean="0">
                <a:solidFill>
                  <a:schemeClr val="accent3">
                    <a:lumMod val="50000"/>
                  </a:schemeClr>
                </a:solidFill>
                <a:latin typeface="Lotus" pitchFamily="2" charset="-78"/>
                <a:cs typeface="Lotus" pitchFamily="2" charset="-78"/>
              </a:rPr>
              <a:t>): </a:t>
            </a:r>
            <a:endParaRPr lang="fa-IR" b="0" dirty="0">
              <a:solidFill>
                <a:schemeClr val="accent3">
                  <a:lumMod val="50000"/>
                </a:schemeClr>
              </a:solidFill>
              <a:latin typeface="Lotus" pitchFamily="2" charset="-78"/>
              <a:cs typeface="Lotus" pitchFamily="2" charset="-78"/>
            </a:endParaRPr>
          </a:p>
          <a:p>
            <a:pPr algn="just" rtl="1"/>
            <a:r>
              <a:rPr lang="fa-IR" b="0" dirty="0">
                <a:solidFill>
                  <a:schemeClr val="accent3">
                    <a:lumMod val="50000"/>
                  </a:schemeClr>
                </a:solidFill>
                <a:latin typeface="Lotus" pitchFamily="2" charset="-78"/>
                <a:cs typeface="Lotus" pitchFamily="2" charset="-78"/>
              </a:rPr>
              <a:t>در سرم اسیدی کمپلمان از مسیر آلترناتیو فعال می شود. </a:t>
            </a:r>
            <a:r>
              <a:rPr lang="en-US" b="0" dirty="0">
                <a:solidFill>
                  <a:schemeClr val="accent3">
                    <a:lumMod val="50000"/>
                  </a:schemeClr>
                </a:solidFill>
                <a:latin typeface="Lotus" pitchFamily="2" charset="-78"/>
                <a:cs typeface="Lotus" pitchFamily="2" charset="-78"/>
              </a:rPr>
              <a:t>RBC</a:t>
            </a:r>
            <a:r>
              <a:rPr lang="fa-IR" b="0" dirty="0">
                <a:solidFill>
                  <a:schemeClr val="accent3">
                    <a:lumMod val="50000"/>
                  </a:schemeClr>
                </a:solidFill>
                <a:latin typeface="Lotus" pitchFamily="2" charset="-78"/>
                <a:cs typeface="Lotus" pitchFamily="2" charset="-78"/>
              </a:rPr>
              <a:t> شسته شده بیمار با سرم سازگار از لحاظ </a:t>
            </a:r>
            <a:r>
              <a:rPr lang="en-US" b="0" dirty="0">
                <a:solidFill>
                  <a:schemeClr val="accent3">
                    <a:lumMod val="50000"/>
                  </a:schemeClr>
                </a:solidFill>
                <a:latin typeface="Lotus" pitchFamily="2" charset="-78"/>
                <a:cs typeface="Lotus" pitchFamily="2" charset="-78"/>
              </a:rPr>
              <a:t>ABO</a:t>
            </a:r>
            <a:r>
              <a:rPr lang="fa-IR" b="0" dirty="0">
                <a:solidFill>
                  <a:schemeClr val="accent3">
                    <a:lumMod val="50000"/>
                  </a:schemeClr>
                </a:solidFill>
                <a:latin typeface="Lotus" pitchFamily="2" charset="-78"/>
                <a:cs typeface="Lotus" pitchFamily="2" charset="-78"/>
              </a:rPr>
              <a:t> و اسید مخلوط شده و در 37درجه به مدت 1 ساعت </a:t>
            </a:r>
            <a:r>
              <a:rPr lang="fa-IR" b="0" dirty="0" err="1">
                <a:solidFill>
                  <a:schemeClr val="accent3">
                    <a:lumMod val="50000"/>
                  </a:schemeClr>
                </a:solidFill>
                <a:latin typeface="Lotus" pitchFamily="2" charset="-78"/>
                <a:cs typeface="Lotus" pitchFamily="2" charset="-78"/>
              </a:rPr>
              <a:t>انکوبه</a:t>
            </a:r>
            <a:r>
              <a:rPr lang="fa-IR" b="0" dirty="0">
                <a:solidFill>
                  <a:schemeClr val="accent3">
                    <a:lumMod val="50000"/>
                  </a:schemeClr>
                </a:solidFill>
                <a:latin typeface="Lotus" pitchFamily="2" charset="-78"/>
                <a:cs typeface="Lotus" pitchFamily="2" charset="-78"/>
              </a:rPr>
              <a:t> می شود. در </a:t>
            </a:r>
            <a:r>
              <a:rPr lang="en-US" b="0" dirty="0">
                <a:solidFill>
                  <a:schemeClr val="accent3">
                    <a:lumMod val="50000"/>
                  </a:schemeClr>
                </a:solidFill>
                <a:latin typeface="Lotus" pitchFamily="2" charset="-78"/>
                <a:cs typeface="Lotus" pitchFamily="2" charset="-78"/>
              </a:rPr>
              <a:t>PNH</a:t>
            </a:r>
            <a:r>
              <a:rPr lang="fa-IR" b="0" dirty="0">
                <a:solidFill>
                  <a:schemeClr val="accent3">
                    <a:lumMod val="50000"/>
                  </a:schemeClr>
                </a:solidFill>
                <a:latin typeface="Lotus" pitchFamily="2" charset="-78"/>
                <a:cs typeface="Lotus" pitchFamily="2" charset="-78"/>
              </a:rPr>
              <a:t> سلولها لیز می شوند. </a:t>
            </a:r>
            <a:r>
              <a:rPr lang="fa-IR" b="0" dirty="0" smtClean="0">
                <a:solidFill>
                  <a:schemeClr val="accent3">
                    <a:lumMod val="50000"/>
                  </a:schemeClr>
                </a:solidFill>
                <a:latin typeface="Lotus" pitchFamily="2" charset="-78"/>
                <a:cs typeface="Lotus" pitchFamily="2" charset="-78"/>
              </a:rPr>
              <a:t>در </a:t>
            </a:r>
            <a:r>
              <a:rPr lang="fa-IR" b="0" dirty="0">
                <a:solidFill>
                  <a:schemeClr val="accent3">
                    <a:lumMod val="50000"/>
                  </a:schemeClr>
                </a:solidFill>
                <a:latin typeface="Lotus" pitchFamily="2" charset="-78"/>
                <a:cs typeface="Lotus" pitchFamily="2" charset="-78"/>
              </a:rPr>
              <a:t>آنمی دیس </a:t>
            </a:r>
            <a:r>
              <a:rPr lang="fa-IR" b="0" dirty="0" err="1">
                <a:solidFill>
                  <a:schemeClr val="accent3">
                    <a:lumMod val="50000"/>
                  </a:schemeClr>
                </a:solidFill>
                <a:latin typeface="Lotus" pitchFamily="2" charset="-78"/>
                <a:cs typeface="Lotus" pitchFamily="2" charset="-78"/>
              </a:rPr>
              <a:t>اریتروپوئتیک</a:t>
            </a:r>
            <a:r>
              <a:rPr lang="fa-IR" b="0" dirty="0">
                <a:solidFill>
                  <a:schemeClr val="accent3">
                    <a:lumMod val="50000"/>
                  </a:schemeClr>
                </a:solidFill>
                <a:latin typeface="Lotus" pitchFamily="2" charset="-78"/>
                <a:cs typeface="Lotus" pitchFamily="2" charset="-78"/>
              </a:rPr>
              <a:t> ارثی تیپ </a:t>
            </a:r>
            <a:r>
              <a:rPr lang="en-US" b="0" dirty="0">
                <a:solidFill>
                  <a:schemeClr val="accent3">
                    <a:lumMod val="50000"/>
                  </a:schemeClr>
                </a:solidFill>
                <a:latin typeface="Lotus" pitchFamily="2" charset="-78"/>
                <a:cs typeface="Lotus" pitchFamily="2" charset="-78"/>
              </a:rPr>
              <a:t>II</a:t>
            </a:r>
            <a:r>
              <a:rPr lang="fa-IR" b="0" dirty="0">
                <a:solidFill>
                  <a:schemeClr val="accent3">
                    <a:lumMod val="50000"/>
                  </a:schemeClr>
                </a:solidFill>
                <a:latin typeface="Lotus" pitchFamily="2" charset="-78"/>
                <a:cs typeface="Lotus" pitchFamily="2" charset="-78"/>
              </a:rPr>
              <a:t> (</a:t>
            </a:r>
            <a:r>
              <a:rPr lang="en-US" b="0" dirty="0">
                <a:solidFill>
                  <a:schemeClr val="accent3">
                    <a:lumMod val="50000"/>
                  </a:schemeClr>
                </a:solidFill>
                <a:latin typeface="Lotus" pitchFamily="2" charset="-78"/>
                <a:cs typeface="Lotus" pitchFamily="2" charset="-78"/>
              </a:rPr>
              <a:t>CDA- II</a:t>
            </a:r>
            <a:r>
              <a:rPr lang="fa-IR" b="0" dirty="0">
                <a:solidFill>
                  <a:schemeClr val="accent3">
                    <a:lumMod val="50000"/>
                  </a:schemeClr>
                </a:solidFill>
                <a:latin typeface="Lotus" pitchFamily="2" charset="-78"/>
                <a:cs typeface="Lotus" pitchFamily="2" charset="-78"/>
              </a:rPr>
              <a:t>)</a:t>
            </a:r>
            <a:r>
              <a:rPr lang="en-US" b="0" dirty="0">
                <a:solidFill>
                  <a:schemeClr val="accent3">
                    <a:lumMod val="50000"/>
                  </a:schemeClr>
                </a:solidFill>
                <a:latin typeface="Lotus" pitchFamily="2" charset="-78"/>
                <a:cs typeface="Lotus" pitchFamily="2" charset="-78"/>
              </a:rPr>
              <a:t> </a:t>
            </a:r>
            <a:r>
              <a:rPr lang="fa-IR" b="0" dirty="0" smtClean="0">
                <a:solidFill>
                  <a:schemeClr val="accent3">
                    <a:lumMod val="50000"/>
                  </a:schemeClr>
                </a:solidFill>
                <a:latin typeface="Lotus" pitchFamily="2" charset="-78"/>
                <a:cs typeface="Lotus" pitchFamily="2" charset="-78"/>
              </a:rPr>
              <a:t> یا  </a:t>
            </a:r>
            <a:r>
              <a:rPr lang="en-US" b="0" dirty="0" smtClean="0">
                <a:solidFill>
                  <a:schemeClr val="accent3">
                    <a:lumMod val="50000"/>
                  </a:schemeClr>
                </a:solidFill>
                <a:latin typeface="Lotus" pitchFamily="2" charset="-78"/>
                <a:cs typeface="Lotus" pitchFamily="2" charset="-78"/>
              </a:rPr>
              <a:t>HEM – PAS</a:t>
            </a:r>
            <a:r>
              <a:rPr lang="fa-IR" b="0" dirty="0" smtClean="0">
                <a:solidFill>
                  <a:schemeClr val="accent3">
                    <a:lumMod val="50000"/>
                  </a:schemeClr>
                </a:solidFill>
                <a:latin typeface="Lotus" pitchFamily="2" charset="-78"/>
                <a:cs typeface="Lotus" pitchFamily="2" charset="-78"/>
              </a:rPr>
              <a:t>، </a:t>
            </a:r>
            <a:r>
              <a:rPr lang="fa-IR" b="0" dirty="0">
                <a:solidFill>
                  <a:schemeClr val="accent3">
                    <a:lumMod val="50000"/>
                  </a:schemeClr>
                </a:solidFill>
                <a:latin typeface="Lotus" pitchFamily="2" charset="-78"/>
                <a:cs typeface="Lotus" pitchFamily="2" charset="-78"/>
              </a:rPr>
              <a:t>آزمایش </a:t>
            </a:r>
            <a:r>
              <a:rPr lang="fa-IR" b="0" dirty="0" err="1">
                <a:solidFill>
                  <a:schemeClr val="accent3">
                    <a:lumMod val="50000"/>
                  </a:schemeClr>
                </a:solidFill>
                <a:latin typeface="Lotus" pitchFamily="2" charset="-78"/>
                <a:cs typeface="Lotus" pitchFamily="2" charset="-78"/>
              </a:rPr>
              <a:t>هامز</a:t>
            </a:r>
            <a:r>
              <a:rPr lang="fa-IR" b="0" dirty="0">
                <a:solidFill>
                  <a:schemeClr val="accent3">
                    <a:lumMod val="50000"/>
                  </a:schemeClr>
                </a:solidFill>
                <a:latin typeface="Lotus" pitchFamily="2" charset="-78"/>
                <a:cs typeface="Lotus" pitchFamily="2" charset="-78"/>
              </a:rPr>
              <a:t> با 30% سرم های نرمال مثبت می </a:t>
            </a:r>
            <a:r>
              <a:rPr lang="fa-IR" b="0" dirty="0" smtClean="0">
                <a:solidFill>
                  <a:schemeClr val="accent3">
                    <a:lumMod val="50000"/>
                  </a:schemeClr>
                </a:solidFill>
                <a:latin typeface="Lotus" pitchFamily="2" charset="-78"/>
                <a:cs typeface="Lotus" pitchFamily="2" charset="-78"/>
              </a:rPr>
              <a:t>شود. </a:t>
            </a:r>
            <a:endParaRPr lang="en-US" b="0" dirty="0">
              <a:solidFill>
                <a:schemeClr val="accent3">
                  <a:lumMod val="50000"/>
                </a:schemeClr>
              </a:solidFill>
              <a:latin typeface="Lotus" pitchFamily="2" charset="-78"/>
              <a:cs typeface="Lotus" pitchFamily="2" charset="-78"/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2438400" y="152718"/>
            <a:ext cx="3810000" cy="685482"/>
          </a:xfrm>
          <a:solidFill>
            <a:schemeClr val="accent6"/>
          </a:solidFill>
          <a:ln>
            <a:solidFill>
              <a:srgbClr val="FF0000"/>
            </a:solidFill>
          </a:ln>
        </p:spPr>
        <p:txBody>
          <a:bodyPr>
            <a:normAutofit/>
          </a:bodyPr>
          <a:lstStyle/>
          <a:p>
            <a:pPr algn="r" rtl="1"/>
            <a:r>
              <a:rPr lang="fa-IR" sz="2400" dirty="0" smtClean="0">
                <a:solidFill>
                  <a:schemeClr val="tx1"/>
                </a:solidFill>
                <a:latin typeface="Zar" pitchFamily="2" charset="-78"/>
                <a:cs typeface="Zar" pitchFamily="2" charset="-78"/>
              </a:rPr>
              <a:t>هموگلوبین </a:t>
            </a:r>
            <a:r>
              <a:rPr lang="fa-IR" sz="2400" dirty="0" err="1" smtClean="0">
                <a:solidFill>
                  <a:schemeClr val="tx1"/>
                </a:solidFill>
                <a:latin typeface="Zar" pitchFamily="2" charset="-78"/>
                <a:cs typeface="Zar" pitchFamily="2" charset="-78"/>
              </a:rPr>
              <a:t>اوری</a:t>
            </a:r>
            <a:r>
              <a:rPr lang="fa-IR" sz="2400" dirty="0" smtClean="0">
                <a:solidFill>
                  <a:schemeClr val="tx1"/>
                </a:solidFill>
                <a:latin typeface="Zar" pitchFamily="2" charset="-78"/>
                <a:cs typeface="Zar" pitchFamily="2" charset="-78"/>
              </a:rPr>
              <a:t> حمله ای شبانه(</a:t>
            </a:r>
            <a:r>
              <a:rPr lang="en-US" sz="2400" dirty="0" smtClean="0">
                <a:solidFill>
                  <a:schemeClr val="tx1"/>
                </a:solidFill>
                <a:latin typeface="Zar" pitchFamily="2" charset="-78"/>
                <a:cs typeface="Zar" pitchFamily="2" charset="-78"/>
              </a:rPr>
              <a:t>PNH</a:t>
            </a:r>
            <a:r>
              <a:rPr lang="fa-IR" sz="2400" dirty="0" smtClean="0">
                <a:solidFill>
                  <a:schemeClr val="tx1"/>
                </a:solidFill>
                <a:latin typeface="Zar" pitchFamily="2" charset="-78"/>
                <a:cs typeface="Zar" pitchFamily="2" charset="-78"/>
              </a:rPr>
              <a:t>)</a:t>
            </a:r>
            <a:endParaRPr lang="en-US" sz="2400" dirty="0">
              <a:solidFill>
                <a:schemeClr val="tx1"/>
              </a:solidFill>
              <a:latin typeface="Zar" pitchFamily="2" charset="-78"/>
              <a:cs typeface="Za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88548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19400" y="76200"/>
            <a:ext cx="2971800" cy="685800"/>
          </a:xfrm>
          <a:solidFill>
            <a:srgbClr val="0070C0"/>
          </a:solidFill>
          <a:ln>
            <a:solidFill>
              <a:srgbClr val="FF0066"/>
            </a:solidFill>
          </a:ln>
        </p:spPr>
        <p:txBody>
          <a:bodyPr>
            <a:normAutofit/>
          </a:bodyPr>
          <a:lstStyle/>
          <a:p>
            <a:pPr algn="ctr"/>
            <a:r>
              <a:rPr lang="fa-IR" b="1" dirty="0" smtClean="0">
                <a:solidFill>
                  <a:schemeClr val="bg1"/>
                </a:solidFill>
                <a:cs typeface="B Lotus" pitchFamily="2" charset="-78"/>
              </a:rPr>
              <a:t>آنمی </a:t>
            </a:r>
            <a:r>
              <a:rPr lang="fa-IR" b="1" dirty="0" err="1" smtClean="0">
                <a:solidFill>
                  <a:schemeClr val="bg1"/>
                </a:solidFill>
                <a:cs typeface="B Lotus" pitchFamily="2" charset="-78"/>
              </a:rPr>
              <a:t>آپلاستیک</a:t>
            </a:r>
            <a:endParaRPr lang="en-US" b="1" dirty="0">
              <a:solidFill>
                <a:schemeClr val="bg1"/>
              </a:solidFill>
              <a:cs typeface="B Lotus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90600"/>
            <a:ext cx="8610600" cy="5638800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algn="r" rtl="1"/>
            <a:endParaRPr lang="en-US" dirty="0" smtClean="0">
              <a:solidFill>
                <a:srgbClr val="FF0000"/>
              </a:solidFill>
              <a:latin typeface="Zar" pitchFamily="2" charset="-78"/>
              <a:cs typeface="Zar" pitchFamily="2" charset="-78"/>
            </a:endParaRPr>
          </a:p>
          <a:p>
            <a:pPr algn="r" rtl="1"/>
            <a:r>
              <a:rPr lang="fa-IR" b="0" dirty="0" err="1" smtClean="0">
                <a:latin typeface="Zar" pitchFamily="2" charset="-78"/>
                <a:cs typeface="Zar" pitchFamily="2" charset="-78"/>
              </a:rPr>
              <a:t>پان</a:t>
            </a:r>
            <a:r>
              <a:rPr lang="fa-IR" b="0" dirty="0" smtClean="0">
                <a:latin typeface="Zar" pitchFamily="2" charset="-78"/>
                <a:cs typeface="Zar" pitchFamily="2" charset="-78"/>
              </a:rPr>
              <a:t> </a:t>
            </a:r>
            <a:r>
              <a:rPr lang="fa-IR" b="0" dirty="0" err="1" smtClean="0">
                <a:latin typeface="Zar" pitchFamily="2" charset="-78"/>
                <a:cs typeface="Zar" pitchFamily="2" charset="-78"/>
              </a:rPr>
              <a:t>سیتوپنی</a:t>
            </a:r>
            <a:r>
              <a:rPr lang="fa-IR" b="0" dirty="0" smtClean="0">
                <a:latin typeface="Zar" pitchFamily="2" charset="-78"/>
                <a:cs typeface="Zar" pitchFamily="2" charset="-78"/>
              </a:rPr>
              <a:t> خون محیطی در کنار مغز استخوان کم کار و </a:t>
            </a:r>
            <a:r>
              <a:rPr lang="fa-IR" b="0" dirty="0" err="1" smtClean="0">
                <a:latin typeface="Zar" pitchFamily="2" charset="-78"/>
                <a:cs typeface="Zar" pitchFamily="2" charset="-78"/>
              </a:rPr>
              <a:t>هیپوسلولار</a:t>
            </a:r>
            <a:r>
              <a:rPr lang="fa-IR" b="0" dirty="0" smtClean="0">
                <a:latin typeface="Zar" pitchFamily="2" charset="-78"/>
                <a:cs typeface="Zar" pitchFamily="2" charset="-78"/>
              </a:rPr>
              <a:t> و بدون سلول غیر طبیعی را آنمی </a:t>
            </a:r>
            <a:r>
              <a:rPr lang="fa-IR" b="0" dirty="0" err="1" smtClean="0">
                <a:latin typeface="Zar" pitchFamily="2" charset="-78"/>
                <a:cs typeface="Zar" pitchFamily="2" charset="-78"/>
              </a:rPr>
              <a:t>آپلاستیک</a:t>
            </a:r>
            <a:r>
              <a:rPr lang="fa-IR" b="0" dirty="0" smtClean="0">
                <a:latin typeface="Zar" pitchFamily="2" charset="-78"/>
                <a:cs typeface="Zar" pitchFamily="2" charset="-78"/>
              </a:rPr>
              <a:t> (</a:t>
            </a:r>
            <a:r>
              <a:rPr lang="en-US" b="0" dirty="0" smtClean="0">
                <a:latin typeface="Zar" pitchFamily="2" charset="-78"/>
                <a:cs typeface="Zar" pitchFamily="2" charset="-78"/>
              </a:rPr>
              <a:t>AA</a:t>
            </a:r>
            <a:r>
              <a:rPr lang="fa-IR" b="0" dirty="0" smtClean="0">
                <a:latin typeface="Zar" pitchFamily="2" charset="-78"/>
                <a:cs typeface="Zar" pitchFamily="2" charset="-78"/>
              </a:rPr>
              <a:t>)</a:t>
            </a:r>
            <a:r>
              <a:rPr lang="en-US" b="0" dirty="0" smtClean="0">
                <a:latin typeface="Zar" pitchFamily="2" charset="-78"/>
                <a:cs typeface="Zar" pitchFamily="2" charset="-78"/>
              </a:rPr>
              <a:t> </a:t>
            </a:r>
            <a:r>
              <a:rPr lang="fa-IR" b="0" dirty="0" smtClean="0">
                <a:latin typeface="Zar" pitchFamily="2" charset="-78"/>
                <a:cs typeface="Zar" pitchFamily="2" charset="-78"/>
              </a:rPr>
              <a:t> ( </a:t>
            </a:r>
            <a:r>
              <a:rPr lang="en-US" b="0" dirty="0" smtClean="0">
                <a:latin typeface="Zar" pitchFamily="2" charset="-78"/>
                <a:cs typeface="Zar" pitchFamily="2" charset="-78"/>
              </a:rPr>
              <a:t>Aplastic Anemia</a:t>
            </a:r>
            <a:r>
              <a:rPr lang="fa-IR" b="0" dirty="0" smtClean="0">
                <a:latin typeface="Zar" pitchFamily="2" charset="-78"/>
                <a:cs typeface="Zar" pitchFamily="2" charset="-78"/>
              </a:rPr>
              <a:t>)</a:t>
            </a:r>
            <a:r>
              <a:rPr lang="en-US" b="0" dirty="0" smtClean="0">
                <a:latin typeface="Zar" pitchFamily="2" charset="-78"/>
                <a:cs typeface="Zar" pitchFamily="2" charset="-78"/>
              </a:rPr>
              <a:t> </a:t>
            </a:r>
            <a:r>
              <a:rPr lang="fa-IR" b="0" dirty="0" smtClean="0">
                <a:latin typeface="Zar" pitchFamily="2" charset="-78"/>
                <a:cs typeface="Zar" pitchFamily="2" charset="-78"/>
              </a:rPr>
              <a:t> می نامند.</a:t>
            </a:r>
          </a:p>
          <a:p>
            <a:pPr algn="r" rtl="1"/>
            <a:endParaRPr lang="fa-IR" b="0" dirty="0">
              <a:latin typeface="Zar" pitchFamily="2" charset="-78"/>
              <a:cs typeface="Zar" pitchFamily="2" charset="-78"/>
            </a:endParaRPr>
          </a:p>
          <a:p>
            <a:pPr algn="r" rtl="1"/>
            <a:r>
              <a:rPr lang="fa-IR" b="0" dirty="0" smtClean="0">
                <a:latin typeface="Zar" pitchFamily="2" charset="-78"/>
                <a:cs typeface="Zar" pitchFamily="2" charset="-78"/>
              </a:rPr>
              <a:t>وجود حداقل 2 مورد از پارامترهای زیر برای تشخیص </a:t>
            </a:r>
            <a:r>
              <a:rPr lang="en-US" b="0" dirty="0" smtClean="0">
                <a:latin typeface="Zar" pitchFamily="2" charset="-78"/>
                <a:cs typeface="Zar" pitchFamily="2" charset="-78"/>
              </a:rPr>
              <a:t>AA</a:t>
            </a:r>
            <a:r>
              <a:rPr lang="fa-IR" b="0" dirty="0" smtClean="0">
                <a:latin typeface="Zar" pitchFamily="2" charset="-78"/>
                <a:cs typeface="Zar" pitchFamily="2" charset="-78"/>
              </a:rPr>
              <a:t> لازم است:   </a:t>
            </a:r>
            <a:endParaRPr lang="fa-IR" b="0" i="1" dirty="0">
              <a:latin typeface="Zar" pitchFamily="2" charset="-78"/>
              <a:cs typeface="Zar" pitchFamily="2" charset="-78"/>
            </a:endParaRPr>
          </a:p>
          <a:p>
            <a:r>
              <a:rPr lang="fa-IR" b="0" i="1" dirty="0" err="1" smtClean="0">
                <a:latin typeface="Zar" pitchFamily="2" charset="-78"/>
                <a:cs typeface="Zar" pitchFamily="2" charset="-78"/>
              </a:rPr>
              <a:t>گرانولوسیت</a:t>
            </a:r>
            <a:r>
              <a:rPr lang="en-US" b="0" i="1" dirty="0" smtClean="0">
                <a:latin typeface="Zar" pitchFamily="2" charset="-78"/>
                <a:cs typeface="Zar" pitchFamily="2" charset="-78"/>
              </a:rPr>
              <a:t> </a:t>
            </a:r>
            <a:r>
              <a:rPr lang="fa-IR" b="0" i="1" dirty="0">
                <a:latin typeface="Zar" pitchFamily="2" charset="-78"/>
                <a:cs typeface="Zar" pitchFamily="2" charset="-78"/>
              </a:rPr>
              <a:t>&gt;</a:t>
            </a:r>
            <a:r>
              <a:rPr lang="en-US" b="0" i="1" dirty="0">
                <a:latin typeface="Zar" pitchFamily="2" charset="-78"/>
                <a:cs typeface="Zar" pitchFamily="2" charset="-78"/>
              </a:rPr>
              <a:t>  1.5 X</a:t>
            </a:r>
            <a:r>
              <a:rPr lang="fa-IR" b="0" i="1" dirty="0">
                <a:latin typeface="Zar" pitchFamily="2" charset="-78"/>
                <a:cs typeface="Zar" pitchFamily="2" charset="-78"/>
              </a:rPr>
              <a:t> </a:t>
            </a:r>
            <a:r>
              <a:rPr lang="en-US" b="0" i="1" dirty="0">
                <a:latin typeface="Zar" pitchFamily="2" charset="-78"/>
                <a:cs typeface="Zar" pitchFamily="2" charset="-78"/>
              </a:rPr>
              <a:t>10 </a:t>
            </a:r>
            <a:r>
              <a:rPr lang="en-US" b="0" i="1" baseline="30000" dirty="0">
                <a:latin typeface="Zar" pitchFamily="2" charset="-78"/>
                <a:cs typeface="Zar" pitchFamily="2" charset="-78"/>
              </a:rPr>
              <a:t>9</a:t>
            </a:r>
            <a:r>
              <a:rPr lang="en-US" b="0" i="1" dirty="0" smtClean="0">
                <a:latin typeface="Zar" pitchFamily="2" charset="-78"/>
                <a:cs typeface="Zar" pitchFamily="2" charset="-78"/>
              </a:rPr>
              <a:t>  </a:t>
            </a:r>
            <a:r>
              <a:rPr lang="en-US" b="0" i="1" dirty="0">
                <a:latin typeface="Zar" pitchFamily="2" charset="-78"/>
                <a:cs typeface="Zar" pitchFamily="2" charset="-78"/>
              </a:rPr>
              <a:t>/ L</a:t>
            </a:r>
            <a:r>
              <a:rPr lang="fa-IR" b="0" i="1" dirty="0">
                <a:latin typeface="Zar" pitchFamily="2" charset="-78"/>
                <a:cs typeface="Zar" pitchFamily="2" charset="-78"/>
              </a:rPr>
              <a:t> </a:t>
            </a:r>
            <a:r>
              <a:rPr lang="en-US" b="0" i="1" dirty="0">
                <a:latin typeface="Zar" pitchFamily="2" charset="-78"/>
                <a:cs typeface="Zar" pitchFamily="2" charset="-78"/>
              </a:rPr>
              <a:t>     </a:t>
            </a:r>
          </a:p>
          <a:p>
            <a:r>
              <a:rPr lang="en-US" b="0" i="1" dirty="0" smtClean="0">
                <a:latin typeface="Zar" pitchFamily="2" charset="-78"/>
                <a:cs typeface="Zar" pitchFamily="2" charset="-78"/>
              </a:rPr>
              <a:t>PLT  </a:t>
            </a:r>
            <a:r>
              <a:rPr lang="fa-IR" b="0" i="1" dirty="0">
                <a:latin typeface="Zar" pitchFamily="2" charset="-78"/>
                <a:cs typeface="Zar" pitchFamily="2" charset="-78"/>
              </a:rPr>
              <a:t>&gt;</a:t>
            </a:r>
            <a:r>
              <a:rPr lang="en-US" b="0" i="1" dirty="0">
                <a:latin typeface="Zar" pitchFamily="2" charset="-78"/>
                <a:cs typeface="Zar" pitchFamily="2" charset="-78"/>
              </a:rPr>
              <a:t>  </a:t>
            </a:r>
            <a:r>
              <a:rPr lang="en-US" b="0" i="1" dirty="0" smtClean="0">
                <a:latin typeface="Zar" pitchFamily="2" charset="-78"/>
                <a:cs typeface="Zar" pitchFamily="2" charset="-78"/>
              </a:rPr>
              <a:t>50 </a:t>
            </a:r>
            <a:r>
              <a:rPr lang="en-US" b="0" i="1" dirty="0">
                <a:latin typeface="Zar" pitchFamily="2" charset="-78"/>
                <a:cs typeface="Zar" pitchFamily="2" charset="-78"/>
              </a:rPr>
              <a:t>X</a:t>
            </a:r>
            <a:r>
              <a:rPr lang="fa-IR" b="0" i="1" dirty="0">
                <a:latin typeface="Zar" pitchFamily="2" charset="-78"/>
                <a:cs typeface="Zar" pitchFamily="2" charset="-78"/>
              </a:rPr>
              <a:t>  </a:t>
            </a:r>
            <a:r>
              <a:rPr lang="en-US" b="0" i="1" dirty="0">
                <a:latin typeface="Zar" pitchFamily="2" charset="-78"/>
                <a:cs typeface="Zar" pitchFamily="2" charset="-78"/>
              </a:rPr>
              <a:t> </a:t>
            </a:r>
            <a:r>
              <a:rPr lang="en-US" b="0" i="1" dirty="0" smtClean="0">
                <a:latin typeface="Zar" pitchFamily="2" charset="-78"/>
                <a:cs typeface="Zar" pitchFamily="2" charset="-78"/>
              </a:rPr>
              <a:t>10 </a:t>
            </a:r>
            <a:r>
              <a:rPr lang="en-US" b="0" i="1" baseline="30000" dirty="0" smtClean="0">
                <a:latin typeface="Zar" pitchFamily="2" charset="-78"/>
                <a:cs typeface="Zar" pitchFamily="2" charset="-78"/>
              </a:rPr>
              <a:t>9</a:t>
            </a:r>
            <a:r>
              <a:rPr lang="en-US" b="0" i="1" dirty="0" smtClean="0">
                <a:latin typeface="Zar" pitchFamily="2" charset="-78"/>
                <a:cs typeface="Zar" pitchFamily="2" charset="-78"/>
              </a:rPr>
              <a:t> </a:t>
            </a:r>
            <a:r>
              <a:rPr lang="en-US" b="0" i="1" dirty="0">
                <a:latin typeface="Zar" pitchFamily="2" charset="-78"/>
                <a:cs typeface="Zar" pitchFamily="2" charset="-78"/>
              </a:rPr>
              <a:t>/ </a:t>
            </a:r>
            <a:r>
              <a:rPr lang="en-US" b="0" i="1" dirty="0" smtClean="0">
                <a:latin typeface="Zar" pitchFamily="2" charset="-78"/>
                <a:cs typeface="Zar" pitchFamily="2" charset="-78"/>
              </a:rPr>
              <a:t>L   </a:t>
            </a:r>
          </a:p>
          <a:p>
            <a:r>
              <a:rPr lang="en-US" b="0" i="1" dirty="0" err="1" smtClean="0">
                <a:latin typeface="Zar" pitchFamily="2" charset="-78"/>
                <a:cs typeface="Zar" pitchFamily="2" charset="-78"/>
              </a:rPr>
              <a:t>Hb</a:t>
            </a:r>
            <a:r>
              <a:rPr lang="en-US" b="0" i="1" dirty="0" smtClean="0">
                <a:latin typeface="Zar" pitchFamily="2" charset="-78"/>
                <a:cs typeface="Zar" pitchFamily="2" charset="-78"/>
              </a:rPr>
              <a:t>  </a:t>
            </a:r>
            <a:r>
              <a:rPr lang="fa-IR" b="0" i="1" dirty="0">
                <a:latin typeface="Zar" pitchFamily="2" charset="-78"/>
                <a:cs typeface="Zar" pitchFamily="2" charset="-78"/>
              </a:rPr>
              <a:t>&gt;</a:t>
            </a:r>
            <a:r>
              <a:rPr lang="en-US" b="0" i="1" dirty="0">
                <a:latin typeface="Zar" pitchFamily="2" charset="-78"/>
                <a:cs typeface="Zar" pitchFamily="2" charset="-78"/>
              </a:rPr>
              <a:t>  </a:t>
            </a:r>
            <a:r>
              <a:rPr lang="en-US" b="0" i="1" dirty="0" smtClean="0">
                <a:latin typeface="Zar" pitchFamily="2" charset="-78"/>
                <a:cs typeface="Zar" pitchFamily="2" charset="-78"/>
              </a:rPr>
              <a:t>100 g </a:t>
            </a:r>
            <a:r>
              <a:rPr lang="en-US" b="0" i="1" dirty="0">
                <a:latin typeface="Zar" pitchFamily="2" charset="-78"/>
                <a:cs typeface="Zar" pitchFamily="2" charset="-78"/>
              </a:rPr>
              <a:t>/ </a:t>
            </a:r>
            <a:r>
              <a:rPr lang="en-US" b="0" i="1" dirty="0" smtClean="0">
                <a:latin typeface="Zar" pitchFamily="2" charset="-78"/>
                <a:cs typeface="Zar" pitchFamily="2" charset="-78"/>
              </a:rPr>
              <a:t>L                           </a:t>
            </a:r>
          </a:p>
          <a:p>
            <a:pPr algn="r" rtl="1"/>
            <a:r>
              <a:rPr lang="en-US" b="0" dirty="0" smtClean="0">
                <a:latin typeface="Zar" pitchFamily="2" charset="-78"/>
                <a:cs typeface="Zar" pitchFamily="2" charset="-78"/>
              </a:rPr>
              <a:t>AA</a:t>
            </a:r>
            <a:r>
              <a:rPr lang="fa-IR" b="0" dirty="0" smtClean="0">
                <a:latin typeface="Zar" pitchFamily="2" charset="-78"/>
                <a:cs typeface="Zar" pitchFamily="2" charset="-78"/>
              </a:rPr>
              <a:t> شدید: دارا بودن 2 پارامتر از </a:t>
            </a:r>
            <a:r>
              <a:rPr lang="en-US" b="0" dirty="0" smtClean="0">
                <a:latin typeface="Zar" pitchFamily="2" charset="-78"/>
                <a:cs typeface="Zar" pitchFamily="2" charset="-78"/>
              </a:rPr>
              <a:t> 3</a:t>
            </a:r>
            <a:r>
              <a:rPr lang="fa-IR" b="0" dirty="0" smtClean="0">
                <a:latin typeface="Zar" pitchFamily="2" charset="-78"/>
                <a:cs typeface="Zar" pitchFamily="2" charset="-78"/>
              </a:rPr>
              <a:t> </a:t>
            </a:r>
            <a:r>
              <a:rPr lang="fa-IR" b="0" dirty="0" err="1" smtClean="0">
                <a:latin typeface="Zar" pitchFamily="2" charset="-78"/>
                <a:cs typeface="Zar" pitchFamily="2" charset="-78"/>
              </a:rPr>
              <a:t>معیارخون</a:t>
            </a:r>
            <a:r>
              <a:rPr lang="fa-IR" b="0" dirty="0" smtClean="0">
                <a:latin typeface="Zar" pitchFamily="2" charset="-78"/>
                <a:cs typeface="Zar" pitchFamily="2" charset="-78"/>
              </a:rPr>
              <a:t> محیطی ذکر شده:</a:t>
            </a:r>
          </a:p>
          <a:p>
            <a:r>
              <a:rPr lang="fa-IR" b="0" i="1" dirty="0" smtClean="0">
                <a:latin typeface="Zar" pitchFamily="2" charset="-78"/>
                <a:cs typeface="Zar" pitchFamily="2" charset="-78"/>
              </a:rPr>
              <a:t>&gt;</a:t>
            </a:r>
            <a:r>
              <a:rPr lang="fa-IR" b="0" i="1" dirty="0" err="1" smtClean="0">
                <a:latin typeface="Zar" pitchFamily="2" charset="-78"/>
                <a:cs typeface="Zar" pitchFamily="2" charset="-78"/>
              </a:rPr>
              <a:t>گرانولوسیت</a:t>
            </a:r>
            <a:r>
              <a:rPr lang="en-US" b="0" i="1" dirty="0" smtClean="0">
                <a:latin typeface="Zar" pitchFamily="2" charset="-78"/>
                <a:cs typeface="Zar" pitchFamily="2" charset="-78"/>
              </a:rPr>
              <a:t>  </a:t>
            </a:r>
            <a:r>
              <a:rPr lang="fa-IR" b="0" i="1" dirty="0" smtClean="0">
                <a:latin typeface="Zar" pitchFamily="2" charset="-78"/>
                <a:cs typeface="Zar" pitchFamily="2" charset="-78"/>
              </a:rPr>
              <a:t>0</a:t>
            </a:r>
            <a:r>
              <a:rPr lang="en-US" b="0" i="1" dirty="0" smtClean="0">
                <a:latin typeface="Zar" pitchFamily="2" charset="-78"/>
                <a:cs typeface="Zar" pitchFamily="2" charset="-78"/>
              </a:rPr>
              <a:t>.5 </a:t>
            </a:r>
            <a:r>
              <a:rPr lang="fa-IR" b="0" i="1" dirty="0" smtClean="0">
                <a:latin typeface="Zar" pitchFamily="2" charset="-78"/>
                <a:cs typeface="Zar" pitchFamily="2" charset="-78"/>
              </a:rPr>
              <a:t> </a:t>
            </a:r>
            <a:r>
              <a:rPr lang="en-US" b="0" i="1" dirty="0" smtClean="0">
                <a:latin typeface="Zar" pitchFamily="2" charset="-78"/>
                <a:cs typeface="Zar" pitchFamily="2" charset="-78"/>
              </a:rPr>
              <a:t>X</a:t>
            </a:r>
            <a:r>
              <a:rPr lang="fa-IR" b="0" i="1" dirty="0" smtClean="0">
                <a:latin typeface="Zar" pitchFamily="2" charset="-78"/>
                <a:cs typeface="Zar" pitchFamily="2" charset="-78"/>
              </a:rPr>
              <a:t>  </a:t>
            </a:r>
            <a:r>
              <a:rPr lang="en-US" b="0" i="1" dirty="0">
                <a:latin typeface="Zar" pitchFamily="2" charset="-78"/>
                <a:cs typeface="Zar" pitchFamily="2" charset="-78"/>
              </a:rPr>
              <a:t>10 </a:t>
            </a:r>
            <a:r>
              <a:rPr lang="en-US" b="0" i="1" baseline="30000" dirty="0">
                <a:latin typeface="Zar" pitchFamily="2" charset="-78"/>
                <a:cs typeface="Zar" pitchFamily="2" charset="-78"/>
              </a:rPr>
              <a:t>9</a:t>
            </a:r>
            <a:r>
              <a:rPr lang="en-US" b="0" i="1" dirty="0">
                <a:latin typeface="Zar" pitchFamily="2" charset="-78"/>
                <a:cs typeface="Zar" pitchFamily="2" charset="-78"/>
              </a:rPr>
              <a:t>  / L</a:t>
            </a:r>
            <a:r>
              <a:rPr lang="fa-IR" b="0" i="1" dirty="0">
                <a:latin typeface="Zar" pitchFamily="2" charset="-78"/>
                <a:cs typeface="Zar" pitchFamily="2" charset="-78"/>
              </a:rPr>
              <a:t> </a:t>
            </a:r>
            <a:r>
              <a:rPr lang="en-US" b="0" i="1" dirty="0">
                <a:latin typeface="Zar" pitchFamily="2" charset="-78"/>
                <a:cs typeface="Zar" pitchFamily="2" charset="-78"/>
              </a:rPr>
              <a:t>     </a:t>
            </a:r>
          </a:p>
          <a:p>
            <a:r>
              <a:rPr lang="en-US" b="0" i="1" dirty="0">
                <a:latin typeface="Zar" pitchFamily="2" charset="-78"/>
                <a:cs typeface="Zar" pitchFamily="2" charset="-78"/>
              </a:rPr>
              <a:t>PLT  </a:t>
            </a:r>
            <a:r>
              <a:rPr lang="fa-IR" b="0" i="1" dirty="0">
                <a:latin typeface="Zar" pitchFamily="2" charset="-78"/>
                <a:cs typeface="Zar" pitchFamily="2" charset="-78"/>
              </a:rPr>
              <a:t>&gt;</a:t>
            </a:r>
            <a:r>
              <a:rPr lang="en-US" b="0" i="1" dirty="0">
                <a:latin typeface="Zar" pitchFamily="2" charset="-78"/>
                <a:cs typeface="Zar" pitchFamily="2" charset="-78"/>
              </a:rPr>
              <a:t>  </a:t>
            </a:r>
            <a:r>
              <a:rPr lang="fa-IR" b="0" i="1" dirty="0" smtClean="0">
                <a:latin typeface="Zar" pitchFamily="2" charset="-78"/>
                <a:cs typeface="Zar" pitchFamily="2" charset="-78"/>
              </a:rPr>
              <a:t>2</a:t>
            </a:r>
            <a:r>
              <a:rPr lang="en-US" b="0" i="1" dirty="0" smtClean="0">
                <a:latin typeface="Zar" pitchFamily="2" charset="-78"/>
                <a:cs typeface="Zar" pitchFamily="2" charset="-78"/>
              </a:rPr>
              <a:t>0 </a:t>
            </a:r>
            <a:r>
              <a:rPr lang="fa-IR" b="0" i="1" dirty="0" smtClean="0">
                <a:latin typeface="Zar" pitchFamily="2" charset="-78"/>
                <a:cs typeface="Zar" pitchFamily="2" charset="-78"/>
              </a:rPr>
              <a:t> </a:t>
            </a:r>
            <a:r>
              <a:rPr lang="en-US" b="0" i="1" dirty="0" smtClean="0">
                <a:latin typeface="Zar" pitchFamily="2" charset="-78"/>
                <a:cs typeface="Zar" pitchFamily="2" charset="-78"/>
              </a:rPr>
              <a:t>X</a:t>
            </a:r>
            <a:r>
              <a:rPr lang="fa-IR" b="0" i="1" dirty="0" smtClean="0">
                <a:latin typeface="Zar" pitchFamily="2" charset="-78"/>
                <a:cs typeface="Zar" pitchFamily="2" charset="-78"/>
              </a:rPr>
              <a:t>  </a:t>
            </a:r>
            <a:r>
              <a:rPr lang="en-US" b="0" i="1" dirty="0" smtClean="0">
                <a:latin typeface="Zar" pitchFamily="2" charset="-78"/>
                <a:cs typeface="Zar" pitchFamily="2" charset="-78"/>
              </a:rPr>
              <a:t> </a:t>
            </a:r>
            <a:r>
              <a:rPr lang="en-US" b="0" i="1" dirty="0">
                <a:latin typeface="Zar" pitchFamily="2" charset="-78"/>
                <a:cs typeface="Zar" pitchFamily="2" charset="-78"/>
              </a:rPr>
              <a:t>10 </a:t>
            </a:r>
            <a:r>
              <a:rPr lang="en-US" b="0" i="1" baseline="30000" dirty="0">
                <a:latin typeface="Zar" pitchFamily="2" charset="-78"/>
                <a:cs typeface="Zar" pitchFamily="2" charset="-78"/>
              </a:rPr>
              <a:t>9</a:t>
            </a:r>
            <a:r>
              <a:rPr lang="en-US" b="0" i="1" dirty="0">
                <a:latin typeface="Zar" pitchFamily="2" charset="-78"/>
                <a:cs typeface="Zar" pitchFamily="2" charset="-78"/>
              </a:rPr>
              <a:t> / L   </a:t>
            </a:r>
          </a:p>
          <a:p>
            <a:r>
              <a:rPr lang="fa-IR" b="0" i="1" dirty="0" smtClean="0">
                <a:latin typeface="Zar" pitchFamily="2" charset="-78"/>
                <a:cs typeface="Zar" pitchFamily="2" charset="-78"/>
              </a:rPr>
              <a:t>&gt;</a:t>
            </a:r>
            <a:r>
              <a:rPr lang="fa-IR" b="0" i="1" dirty="0">
                <a:latin typeface="Zar" pitchFamily="2" charset="-78"/>
                <a:cs typeface="Zar" pitchFamily="2" charset="-78"/>
              </a:rPr>
              <a:t>شمارش </a:t>
            </a:r>
            <a:r>
              <a:rPr lang="fa-IR" b="0" i="1" dirty="0" err="1">
                <a:latin typeface="Zar" pitchFamily="2" charset="-78"/>
                <a:cs typeface="Zar" pitchFamily="2" charset="-78"/>
              </a:rPr>
              <a:t>رتیک</a:t>
            </a:r>
            <a:r>
              <a:rPr lang="fa-IR" b="0" i="1" dirty="0">
                <a:latin typeface="Zar" pitchFamily="2" charset="-78"/>
                <a:cs typeface="Zar" pitchFamily="2" charset="-78"/>
              </a:rPr>
              <a:t> تصحیح شده </a:t>
            </a:r>
            <a:r>
              <a:rPr lang="en-US" b="0" i="1" dirty="0" smtClean="0">
                <a:latin typeface="Zar" pitchFamily="2" charset="-78"/>
                <a:cs typeface="Zar" pitchFamily="2" charset="-78"/>
              </a:rPr>
              <a:t> 1%</a:t>
            </a:r>
          </a:p>
          <a:p>
            <a:r>
              <a:rPr lang="fa-IR" sz="2400" b="0" dirty="0" smtClean="0">
                <a:latin typeface="Zar" pitchFamily="2" charset="-78"/>
                <a:cs typeface="Zar" pitchFamily="2" charset="-78"/>
              </a:rPr>
              <a:t>و </a:t>
            </a:r>
            <a:r>
              <a:rPr lang="en-US" b="0" dirty="0" smtClean="0">
                <a:latin typeface="Zar" pitchFamily="2" charset="-78"/>
                <a:cs typeface="Zar" pitchFamily="2" charset="-78"/>
              </a:rPr>
              <a:t>Bone </a:t>
            </a:r>
            <a:r>
              <a:rPr lang="en-US" b="0" dirty="0">
                <a:latin typeface="Zar" pitchFamily="2" charset="-78"/>
                <a:cs typeface="Zar" pitchFamily="2" charset="-78"/>
              </a:rPr>
              <a:t>marrow cellularity </a:t>
            </a:r>
            <a:r>
              <a:rPr lang="fa-IR" b="0" i="1" dirty="0">
                <a:latin typeface="Zar" pitchFamily="2" charset="-78"/>
                <a:cs typeface="Zar" pitchFamily="2" charset="-78"/>
              </a:rPr>
              <a:t> </a:t>
            </a:r>
            <a:r>
              <a:rPr lang="fa-IR" b="0" i="1" dirty="0" smtClean="0">
                <a:latin typeface="Zar" pitchFamily="2" charset="-78"/>
                <a:cs typeface="Zar" pitchFamily="2" charset="-78"/>
              </a:rPr>
              <a:t>&gt;</a:t>
            </a:r>
            <a:r>
              <a:rPr lang="en-US" b="0" i="1" dirty="0" smtClean="0">
                <a:latin typeface="Zar" pitchFamily="2" charset="-78"/>
                <a:cs typeface="Zar" pitchFamily="2" charset="-78"/>
              </a:rPr>
              <a:t>  30%</a:t>
            </a:r>
            <a:endParaRPr lang="fa-IR" b="0" i="1" dirty="0" smtClean="0">
              <a:latin typeface="Zar" pitchFamily="2" charset="-78"/>
              <a:cs typeface="Zar" pitchFamily="2" charset="-78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04800" y="6096000"/>
            <a:ext cx="3733800" cy="457200"/>
          </a:xfrm>
          <a:prstGeom prst="rect">
            <a:avLst/>
          </a:prstGeom>
          <a:noFill/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1810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914400"/>
            <a:ext cx="8991600" cy="5867400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algn="r" rtl="1"/>
            <a:r>
              <a:rPr lang="en-US" b="0" dirty="0" smtClean="0">
                <a:latin typeface="Zar" pitchFamily="2" charset="-78"/>
                <a:cs typeface="Zar" pitchFamily="2" charset="-78"/>
              </a:rPr>
              <a:t>AA</a:t>
            </a:r>
            <a:r>
              <a:rPr lang="fa-IR" b="0" dirty="0" smtClean="0">
                <a:latin typeface="Zar" pitchFamily="2" charset="-78"/>
                <a:cs typeface="Zar" pitchFamily="2" charset="-78"/>
              </a:rPr>
              <a:t> بسیار شدید:  شمارش </a:t>
            </a:r>
            <a:r>
              <a:rPr lang="fa-IR" b="0" dirty="0" err="1" smtClean="0">
                <a:latin typeface="Zar" pitchFamily="2" charset="-78"/>
                <a:cs typeface="Zar" pitchFamily="2" charset="-78"/>
              </a:rPr>
              <a:t>گرانولوسیت</a:t>
            </a:r>
            <a:r>
              <a:rPr lang="fa-IR" b="0" dirty="0" smtClean="0">
                <a:latin typeface="Zar" pitchFamily="2" charset="-78"/>
                <a:cs typeface="Zar" pitchFamily="2" charset="-78"/>
              </a:rPr>
              <a:t> کمتر از 200 عدد در </a:t>
            </a:r>
            <a:r>
              <a:rPr lang="fa-IR" b="0" dirty="0" err="1" smtClean="0">
                <a:latin typeface="Zar" pitchFamily="2" charset="-78"/>
                <a:cs typeface="Zar" pitchFamily="2" charset="-78"/>
              </a:rPr>
              <a:t>میکرولیتر</a:t>
            </a:r>
            <a:r>
              <a:rPr lang="fa-IR" b="0" dirty="0" smtClean="0">
                <a:latin typeface="Zar" pitchFamily="2" charset="-78"/>
                <a:cs typeface="Zar" pitchFamily="2" charset="-78"/>
              </a:rPr>
              <a:t> باشد</a:t>
            </a:r>
            <a:endParaRPr lang="en-US" b="0" dirty="0" smtClean="0">
              <a:latin typeface="Zar" pitchFamily="2" charset="-78"/>
              <a:cs typeface="Zar" pitchFamily="2" charset="-78"/>
            </a:endParaRPr>
          </a:p>
          <a:p>
            <a:pPr algn="r"/>
            <a:endParaRPr lang="fa-IR" dirty="0" smtClean="0"/>
          </a:p>
          <a:p>
            <a:pPr algn="r"/>
            <a:endParaRPr lang="fa-IR" dirty="0" smtClean="0"/>
          </a:p>
          <a:p>
            <a:pPr algn="r" rtl="1"/>
            <a:r>
              <a:rPr lang="fa-IR" dirty="0" smtClean="0">
                <a:latin typeface="Zar" pitchFamily="2" charset="-78"/>
                <a:cs typeface="B Lotus" pitchFamily="2" charset="-78"/>
              </a:rPr>
              <a:t>علت: </a:t>
            </a:r>
          </a:p>
          <a:p>
            <a:pPr algn="r" rtl="1"/>
            <a:endParaRPr lang="fa-IR" dirty="0">
              <a:latin typeface="Zar" pitchFamily="2" charset="-78"/>
              <a:cs typeface="B Lotus" pitchFamily="2" charset="-78"/>
            </a:endParaRPr>
          </a:p>
          <a:p>
            <a:pPr algn="r" rtl="1"/>
            <a:endParaRPr lang="fa-IR" dirty="0" smtClean="0">
              <a:latin typeface="Zar" pitchFamily="2" charset="-78"/>
              <a:cs typeface="B Lotus" pitchFamily="2" charset="-78"/>
            </a:endParaRPr>
          </a:p>
          <a:p>
            <a:pPr algn="r" rtl="1"/>
            <a:endParaRPr lang="fa-IR" dirty="0">
              <a:latin typeface="Zar" pitchFamily="2" charset="-78"/>
              <a:cs typeface="B Lotus" pitchFamily="2" charset="-78"/>
            </a:endParaRPr>
          </a:p>
          <a:p>
            <a:pPr algn="r" rtl="1"/>
            <a:endParaRPr lang="fa-IR" dirty="0" smtClean="0">
              <a:latin typeface="Zar" pitchFamily="2" charset="-78"/>
              <a:cs typeface="B Lotus" pitchFamily="2" charset="-78"/>
            </a:endParaRPr>
          </a:p>
          <a:p>
            <a:pPr algn="r" rtl="1"/>
            <a:r>
              <a:rPr lang="fa-IR" dirty="0" smtClean="0">
                <a:latin typeface="Zar" pitchFamily="2" charset="-78"/>
                <a:cs typeface="B Lotus" pitchFamily="2" charset="-78"/>
              </a:rPr>
              <a:t>پاتوژنز: آسیب پیش ساز مغز استخوان توسط</a:t>
            </a:r>
          </a:p>
          <a:p>
            <a:pPr algn="r" rtl="1"/>
            <a:endParaRPr lang="fa-IR" dirty="0">
              <a:latin typeface="Zar" pitchFamily="2" charset="-78"/>
              <a:cs typeface="B Lotus" pitchFamily="2" charset="-78"/>
            </a:endParaRPr>
          </a:p>
          <a:p>
            <a:pPr algn="r" rtl="1"/>
            <a:endParaRPr lang="fa-IR" dirty="0" smtClean="0">
              <a:latin typeface="Zar" pitchFamily="2" charset="-78"/>
              <a:cs typeface="B Lotus" pitchFamily="2" charset="-78"/>
            </a:endParaRPr>
          </a:p>
          <a:p>
            <a:pPr algn="r" rtl="1"/>
            <a:r>
              <a:rPr lang="fa-IR" dirty="0" smtClean="0">
                <a:latin typeface="Zar" pitchFamily="2" charset="-78"/>
                <a:cs typeface="B Lotus" pitchFamily="2" charset="-78"/>
              </a:rPr>
              <a:t>تعداد </a:t>
            </a:r>
            <a:r>
              <a:rPr lang="fa-IR" dirty="0" err="1" smtClean="0">
                <a:latin typeface="Zar" pitchFamily="2" charset="-78"/>
                <a:cs typeface="B Lotus" pitchFamily="2" charset="-78"/>
              </a:rPr>
              <a:t>استم</a:t>
            </a:r>
            <a:r>
              <a:rPr lang="fa-IR" dirty="0" smtClean="0">
                <a:latin typeface="Zar" pitchFamily="2" charset="-78"/>
                <a:cs typeface="B Lotus" pitchFamily="2" charset="-78"/>
              </a:rPr>
              <a:t> سل  و پیش سازهای </a:t>
            </a:r>
            <a:r>
              <a:rPr lang="en-US" dirty="0" smtClean="0">
                <a:latin typeface="Zar" pitchFamily="2" charset="-78"/>
                <a:cs typeface="B Lotus" pitchFamily="2" charset="-78"/>
              </a:rPr>
              <a:t>CD34+</a:t>
            </a:r>
            <a:r>
              <a:rPr lang="fa-IR" dirty="0" smtClean="0">
                <a:latin typeface="Zar" pitchFamily="2" charset="-78"/>
                <a:cs typeface="B Lotus" pitchFamily="2" charset="-78"/>
              </a:rPr>
              <a:t>  در مغز استخوان بشدت کاهش می یابد. </a:t>
            </a:r>
            <a:endParaRPr lang="en-US" dirty="0">
              <a:latin typeface="Zar" pitchFamily="2" charset="-78"/>
              <a:cs typeface="B Lotus" pitchFamily="2" charset="-78"/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3048000" y="76200"/>
            <a:ext cx="2819400" cy="761682"/>
          </a:xfrm>
          <a:solidFill>
            <a:srgbClr val="0070C0"/>
          </a:solidFill>
          <a:ln>
            <a:solidFill>
              <a:schemeClr val="accent3">
                <a:lumMod val="50000"/>
              </a:schemeClr>
            </a:solidFill>
          </a:ln>
        </p:spPr>
        <p:txBody>
          <a:bodyPr>
            <a:normAutofit/>
          </a:bodyPr>
          <a:lstStyle/>
          <a:p>
            <a:pPr algn="ctr"/>
            <a:r>
              <a:rPr lang="fa-IR" b="1" dirty="0" smtClean="0">
                <a:solidFill>
                  <a:schemeClr val="bg1"/>
                </a:solidFill>
                <a:cs typeface="B Lotus" pitchFamily="2" charset="-78"/>
              </a:rPr>
              <a:t>آنمی </a:t>
            </a:r>
            <a:r>
              <a:rPr lang="fa-IR" b="1" dirty="0" err="1" smtClean="0">
                <a:solidFill>
                  <a:schemeClr val="bg1"/>
                </a:solidFill>
                <a:cs typeface="B Lotus" pitchFamily="2" charset="-78"/>
              </a:rPr>
              <a:t>آپلاستیک</a:t>
            </a:r>
            <a:endParaRPr lang="en-US" b="1" dirty="0">
              <a:solidFill>
                <a:schemeClr val="bg1"/>
              </a:solidFill>
              <a:cs typeface="B Lotus" pitchFamily="2" charset="-78"/>
            </a:endParaRPr>
          </a:p>
        </p:txBody>
      </p:sp>
      <p:sp>
        <p:nvSpPr>
          <p:cNvPr id="5" name="Right Brace 4"/>
          <p:cNvSpPr/>
          <p:nvPr/>
        </p:nvSpPr>
        <p:spPr>
          <a:xfrm>
            <a:off x="7924800" y="1428750"/>
            <a:ext cx="457200" cy="1943100"/>
          </a:xfrm>
          <a:prstGeom prst="rightBrac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5507182" y="1447800"/>
            <a:ext cx="2112818" cy="4953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b="1" dirty="0" smtClean="0">
                <a:solidFill>
                  <a:schemeClr val="tx1"/>
                </a:solidFill>
                <a:latin typeface="Zar" pitchFamily="2" charset="-78"/>
                <a:cs typeface="Zar" pitchFamily="2" charset="-78"/>
              </a:rPr>
              <a:t>70% موارد </a:t>
            </a:r>
            <a:r>
              <a:rPr lang="fa-IR" b="1" dirty="0" err="1" smtClean="0">
                <a:solidFill>
                  <a:schemeClr val="tx1"/>
                </a:solidFill>
                <a:latin typeface="Zar" pitchFamily="2" charset="-78"/>
                <a:cs typeface="Zar" pitchFamily="2" charset="-78"/>
              </a:rPr>
              <a:t>ایدیوپاتیک</a:t>
            </a:r>
            <a:endParaRPr lang="en-US" b="1" dirty="0">
              <a:solidFill>
                <a:schemeClr val="tx1"/>
              </a:solidFill>
              <a:latin typeface="Zar" pitchFamily="2" charset="-78"/>
              <a:cs typeface="Zar" pitchFamily="2" charset="-78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257800" y="1943100"/>
            <a:ext cx="2431828" cy="304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b="1" dirty="0" smtClean="0">
                <a:solidFill>
                  <a:schemeClr val="tx1"/>
                </a:solidFill>
                <a:latin typeface="Zar" pitchFamily="2" charset="-78"/>
                <a:cs typeface="Zar" pitchFamily="2" charset="-78"/>
              </a:rPr>
              <a:t>عوامل فیزیکی و شیمیایی </a:t>
            </a:r>
            <a:endParaRPr lang="en-US" b="1" dirty="0">
              <a:solidFill>
                <a:schemeClr val="tx1"/>
              </a:solidFill>
              <a:latin typeface="Zar" pitchFamily="2" charset="-78"/>
              <a:cs typeface="Zar" pitchFamily="2" charset="-78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715000" y="2400300"/>
            <a:ext cx="1676400" cy="1143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b="1" dirty="0" smtClean="0">
                <a:solidFill>
                  <a:schemeClr val="tx1"/>
                </a:solidFill>
                <a:latin typeface="Zar" pitchFamily="2" charset="-78"/>
                <a:cs typeface="Zar" pitchFamily="2" charset="-78"/>
              </a:rPr>
              <a:t>سایر بیماری ها </a:t>
            </a:r>
            <a:endParaRPr lang="en-US" b="1" dirty="0">
              <a:solidFill>
                <a:schemeClr val="tx1"/>
              </a:solidFill>
              <a:latin typeface="Zar" pitchFamily="2" charset="-78"/>
              <a:cs typeface="Zar" pitchFamily="2" charset="-78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715000" y="2705100"/>
            <a:ext cx="19050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b="1" dirty="0" smtClean="0">
                <a:solidFill>
                  <a:schemeClr val="tx1"/>
                </a:solidFill>
                <a:latin typeface="Zar" pitchFamily="2" charset="-78"/>
                <a:cs typeface="Zar" pitchFamily="2" charset="-78"/>
              </a:rPr>
              <a:t>بیماری های </a:t>
            </a:r>
            <a:r>
              <a:rPr lang="fa-IR" b="1" dirty="0" err="1" smtClean="0">
                <a:solidFill>
                  <a:schemeClr val="tx1"/>
                </a:solidFill>
                <a:latin typeface="Zar" pitchFamily="2" charset="-78"/>
                <a:cs typeface="Zar" pitchFamily="2" charset="-78"/>
              </a:rPr>
              <a:t>ایمنولوژیک</a:t>
            </a:r>
            <a:r>
              <a:rPr lang="fa-IR" b="1" dirty="0" smtClean="0">
                <a:solidFill>
                  <a:schemeClr val="tx1"/>
                </a:solidFill>
                <a:latin typeface="Zar" pitchFamily="2" charset="-78"/>
                <a:cs typeface="Zar" pitchFamily="2" charset="-78"/>
              </a:rPr>
              <a:t> </a:t>
            </a:r>
            <a:endParaRPr lang="en-US" b="1" dirty="0">
              <a:solidFill>
                <a:schemeClr val="tx1"/>
              </a:solidFill>
              <a:latin typeface="Zar" pitchFamily="2" charset="-78"/>
              <a:cs typeface="Zar" pitchFamily="2" charset="-78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701855" y="3086100"/>
            <a:ext cx="1765745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b="1" dirty="0" smtClean="0">
                <a:solidFill>
                  <a:schemeClr val="tx1"/>
                </a:solidFill>
                <a:latin typeface="Zar" pitchFamily="2" charset="-78"/>
                <a:cs typeface="Zar" pitchFamily="2" charset="-78"/>
              </a:rPr>
              <a:t>موارد ارثی</a:t>
            </a:r>
            <a:r>
              <a:rPr lang="fa-IR" dirty="0" smtClean="0"/>
              <a:t> </a:t>
            </a:r>
            <a:endParaRPr lang="en-US" dirty="0"/>
          </a:p>
        </p:txBody>
      </p:sp>
      <p:sp>
        <p:nvSpPr>
          <p:cNvPr id="12" name="Right Brace 11"/>
          <p:cNvSpPr/>
          <p:nvPr/>
        </p:nvSpPr>
        <p:spPr>
          <a:xfrm>
            <a:off x="5257800" y="3962400"/>
            <a:ext cx="152400" cy="1413164"/>
          </a:xfrm>
          <a:prstGeom prst="rightBrace">
            <a:avLst/>
          </a:prstGeom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952500" y="4152900"/>
            <a:ext cx="4343400" cy="4953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 rtl="1"/>
            <a:r>
              <a:rPr lang="fa-IR" sz="2200" dirty="0" smtClean="0">
                <a:solidFill>
                  <a:schemeClr val="tx1"/>
                </a:solidFill>
                <a:latin typeface="Zar" pitchFamily="2" charset="-78"/>
                <a:cs typeface="Zar" pitchFamily="2" charset="-78"/>
              </a:rPr>
              <a:t>دارو، اشعه ، ویروس ها و عوامل ناشناخته</a:t>
            </a:r>
            <a:endParaRPr lang="en-US" sz="2200" dirty="0">
              <a:solidFill>
                <a:schemeClr val="tx1"/>
              </a:solidFill>
              <a:latin typeface="Zar" pitchFamily="2" charset="-78"/>
              <a:cs typeface="Zar" pitchFamily="2" charset="-78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152400" y="4724400"/>
            <a:ext cx="5181600" cy="762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 rtl="1"/>
            <a:r>
              <a:rPr lang="fa-IR" sz="2200" dirty="0" smtClean="0">
                <a:solidFill>
                  <a:schemeClr val="tx1"/>
                </a:solidFill>
                <a:latin typeface="Zar" pitchFamily="2" charset="-78"/>
                <a:cs typeface="Zar" pitchFamily="2" charset="-78"/>
              </a:rPr>
              <a:t>واسطه های ایمنی : مانند </a:t>
            </a:r>
            <a:r>
              <a:rPr lang="fa-IR" sz="2200" dirty="0" err="1" smtClean="0">
                <a:solidFill>
                  <a:schemeClr val="tx1"/>
                </a:solidFill>
                <a:latin typeface="Zar" pitchFamily="2" charset="-78"/>
                <a:cs typeface="Zar" pitchFamily="2" charset="-78"/>
              </a:rPr>
              <a:t>سایتوکاین</a:t>
            </a:r>
            <a:r>
              <a:rPr lang="fa-IR" sz="2200" dirty="0" smtClean="0">
                <a:solidFill>
                  <a:schemeClr val="tx1"/>
                </a:solidFill>
                <a:latin typeface="Zar" pitchFamily="2" charset="-78"/>
                <a:cs typeface="Zar" pitchFamily="2" charset="-78"/>
              </a:rPr>
              <a:t> ها/ لنفوسیت های </a:t>
            </a:r>
            <a:r>
              <a:rPr lang="en-US" sz="2200" dirty="0" smtClean="0">
                <a:solidFill>
                  <a:schemeClr val="tx1"/>
                </a:solidFill>
                <a:latin typeface="Zar" pitchFamily="2" charset="-78"/>
                <a:cs typeface="Zar" pitchFamily="2" charset="-78"/>
              </a:rPr>
              <a:t>T</a:t>
            </a:r>
            <a:r>
              <a:rPr lang="fa-IR" sz="2200" dirty="0" smtClean="0">
                <a:solidFill>
                  <a:schemeClr val="tx1"/>
                </a:solidFill>
                <a:latin typeface="Zar" pitchFamily="2" charset="-78"/>
                <a:cs typeface="Zar" pitchFamily="2" charset="-78"/>
              </a:rPr>
              <a:t> </a:t>
            </a:r>
            <a:r>
              <a:rPr lang="fa-IR" sz="2200" dirty="0" err="1" smtClean="0">
                <a:solidFill>
                  <a:schemeClr val="tx1"/>
                </a:solidFill>
                <a:latin typeface="Zar" pitchFamily="2" charset="-78"/>
                <a:cs typeface="Zar" pitchFamily="2" charset="-78"/>
              </a:rPr>
              <a:t>سایتوتوکسیک</a:t>
            </a:r>
            <a:endParaRPr lang="en-US" sz="2200" dirty="0">
              <a:solidFill>
                <a:schemeClr val="tx1"/>
              </a:solidFill>
              <a:latin typeface="Zar" pitchFamily="2" charset="-78"/>
              <a:cs typeface="Za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526420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990600"/>
            <a:ext cx="8832274" cy="5638800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algn="r" rtl="1"/>
            <a:r>
              <a:rPr lang="fa-IR" b="0" dirty="0" smtClean="0">
                <a:latin typeface="Zar" pitchFamily="2" charset="-78"/>
                <a:cs typeface="Zar" pitchFamily="2" charset="-78"/>
              </a:rPr>
              <a:t>چهره بالینی: دوره بیماری ممکن است مزمن و آرام باشد یا حاد با پیشرفت سریع به مرگ. </a:t>
            </a:r>
            <a:endParaRPr lang="fa-IR" b="0" dirty="0">
              <a:latin typeface="Zar" pitchFamily="2" charset="-78"/>
              <a:cs typeface="Zar" pitchFamily="2" charset="-78"/>
            </a:endParaRPr>
          </a:p>
          <a:p>
            <a:pPr algn="r" rtl="1"/>
            <a:r>
              <a:rPr lang="fa-IR" b="0" dirty="0" smtClean="0">
                <a:solidFill>
                  <a:srgbClr val="002060"/>
                </a:solidFill>
                <a:latin typeface="Zar" pitchFamily="2" charset="-78"/>
                <a:cs typeface="Zar" pitchFamily="2" charset="-78"/>
              </a:rPr>
              <a:t>علایم شامل: کم خونی / خونریزی(40% موارد) به شکل خونریزی از بینی ، لثه و  </a:t>
            </a:r>
            <a:r>
              <a:rPr lang="en-US" b="0" dirty="0">
                <a:solidFill>
                  <a:srgbClr val="002060"/>
                </a:solidFill>
                <a:latin typeface="Zar" pitchFamily="2" charset="-78"/>
                <a:cs typeface="Zar" pitchFamily="2" charset="-78"/>
              </a:rPr>
              <a:t>easy </a:t>
            </a:r>
            <a:r>
              <a:rPr lang="en-US" b="0" dirty="0" smtClean="0">
                <a:solidFill>
                  <a:srgbClr val="002060"/>
                </a:solidFill>
                <a:latin typeface="Zar" pitchFamily="2" charset="-78"/>
                <a:cs typeface="Zar" pitchFamily="2" charset="-78"/>
              </a:rPr>
              <a:t>bruising </a:t>
            </a:r>
            <a:r>
              <a:rPr lang="fa-IR" b="0" dirty="0" smtClean="0">
                <a:solidFill>
                  <a:srgbClr val="002060"/>
                </a:solidFill>
                <a:latin typeface="Zar" pitchFamily="2" charset="-78"/>
                <a:cs typeface="Zar" pitchFamily="2" charset="-78"/>
              </a:rPr>
              <a:t> /  عفونت / </a:t>
            </a:r>
            <a:r>
              <a:rPr lang="fa-IR" b="0" dirty="0" err="1" smtClean="0">
                <a:solidFill>
                  <a:srgbClr val="002060"/>
                </a:solidFill>
                <a:latin typeface="Zar" pitchFamily="2" charset="-78"/>
                <a:cs typeface="Zar" pitchFamily="2" charset="-78"/>
              </a:rPr>
              <a:t>اسپلنومگالی</a:t>
            </a:r>
            <a:r>
              <a:rPr lang="fa-IR" b="0" dirty="0" smtClean="0">
                <a:solidFill>
                  <a:srgbClr val="002060"/>
                </a:solidFill>
                <a:latin typeface="Zar" pitchFamily="2" charset="-78"/>
                <a:cs typeface="Zar" pitchFamily="2" charset="-78"/>
              </a:rPr>
              <a:t> وجود ندارد</a:t>
            </a:r>
          </a:p>
          <a:p>
            <a:pPr algn="just" rtl="1"/>
            <a:endParaRPr lang="fa-IR" b="0" dirty="0" smtClean="0">
              <a:solidFill>
                <a:schemeClr val="tx2">
                  <a:lumMod val="50000"/>
                </a:schemeClr>
              </a:solidFill>
              <a:latin typeface="Zar" pitchFamily="2" charset="-78"/>
              <a:cs typeface="Zar" pitchFamily="2" charset="-78"/>
            </a:endParaRPr>
          </a:p>
          <a:p>
            <a:pPr algn="just" rtl="1"/>
            <a:r>
              <a:rPr lang="en-US" b="0" dirty="0" smtClean="0">
                <a:solidFill>
                  <a:schemeClr val="tx2">
                    <a:lumMod val="50000"/>
                  </a:schemeClr>
                </a:solidFill>
                <a:latin typeface="Zar" pitchFamily="2" charset="-78"/>
                <a:cs typeface="Zar" pitchFamily="2" charset="-78"/>
              </a:rPr>
              <a:t>AA</a:t>
            </a:r>
            <a:r>
              <a:rPr lang="fa-IR" b="0" dirty="0" smtClean="0">
                <a:solidFill>
                  <a:schemeClr val="tx2">
                    <a:lumMod val="50000"/>
                  </a:schemeClr>
                </a:solidFill>
                <a:latin typeface="Zar" pitchFamily="2" charset="-78"/>
                <a:cs typeface="Zar" pitchFamily="2" charset="-78"/>
              </a:rPr>
              <a:t> </a:t>
            </a:r>
            <a:r>
              <a:rPr lang="fa-IR" b="0" dirty="0" err="1" smtClean="0">
                <a:solidFill>
                  <a:schemeClr val="tx2">
                    <a:lumMod val="50000"/>
                  </a:schemeClr>
                </a:solidFill>
                <a:latin typeface="Zar" pitchFamily="2" charset="-78"/>
                <a:cs typeface="Zar" pitchFamily="2" charset="-78"/>
              </a:rPr>
              <a:t>ایدیوپاتیک</a:t>
            </a:r>
            <a:r>
              <a:rPr lang="fa-IR" b="0" dirty="0" smtClean="0">
                <a:solidFill>
                  <a:schemeClr val="tx2">
                    <a:lumMod val="50000"/>
                  </a:schemeClr>
                </a:solidFill>
                <a:latin typeface="Zar" pitchFamily="2" charset="-78"/>
                <a:cs typeface="Zar" pitchFamily="2" charset="-78"/>
              </a:rPr>
              <a:t> : عامل مشخصی  برای بروز آن وجود ندارد</a:t>
            </a:r>
          </a:p>
          <a:p>
            <a:pPr algn="just" rtl="1"/>
            <a:r>
              <a:rPr lang="fa-IR" b="0" dirty="0" smtClean="0">
                <a:solidFill>
                  <a:schemeClr val="tx2">
                    <a:lumMod val="50000"/>
                  </a:schemeClr>
                </a:solidFill>
                <a:latin typeface="Zar" pitchFamily="2" charset="-78"/>
                <a:cs typeface="Zar" pitchFamily="2" charset="-78"/>
              </a:rPr>
              <a:t>خون: </a:t>
            </a:r>
            <a:r>
              <a:rPr lang="fa-IR" b="0" dirty="0" err="1" smtClean="0">
                <a:solidFill>
                  <a:schemeClr val="tx2">
                    <a:lumMod val="50000"/>
                  </a:schemeClr>
                </a:solidFill>
                <a:latin typeface="Zar" pitchFamily="2" charset="-78"/>
                <a:cs typeface="Zar" pitchFamily="2" charset="-78"/>
              </a:rPr>
              <a:t>نرموکروم</a:t>
            </a:r>
            <a:r>
              <a:rPr lang="fa-IR" b="0" dirty="0" smtClean="0">
                <a:solidFill>
                  <a:schemeClr val="tx2">
                    <a:lumMod val="50000"/>
                  </a:schemeClr>
                </a:solidFill>
                <a:latin typeface="Zar" pitchFamily="2" charset="-78"/>
                <a:cs typeface="Zar" pitchFamily="2" charset="-78"/>
              </a:rPr>
              <a:t> </a:t>
            </a:r>
            <a:r>
              <a:rPr lang="fa-IR" b="0" dirty="0" err="1" smtClean="0">
                <a:solidFill>
                  <a:schemeClr val="tx2">
                    <a:lumMod val="50000"/>
                  </a:schemeClr>
                </a:solidFill>
                <a:latin typeface="Zar" pitchFamily="2" charset="-78"/>
                <a:cs typeface="Zar" pitchFamily="2" charset="-78"/>
              </a:rPr>
              <a:t>نرموسیتیک</a:t>
            </a:r>
            <a:r>
              <a:rPr lang="fa-IR" b="0" dirty="0" smtClean="0">
                <a:solidFill>
                  <a:schemeClr val="tx2">
                    <a:lumMod val="50000"/>
                  </a:schemeClr>
                </a:solidFill>
                <a:latin typeface="Zar" pitchFamily="2" charset="-78"/>
                <a:cs typeface="Zar" pitchFamily="2" charset="-78"/>
              </a:rPr>
              <a:t> و گاهی به علت افزایش </a:t>
            </a:r>
            <a:r>
              <a:rPr lang="fa-IR" b="0" dirty="0" err="1" smtClean="0">
                <a:solidFill>
                  <a:schemeClr val="tx2">
                    <a:lumMod val="50000"/>
                  </a:schemeClr>
                </a:solidFill>
                <a:latin typeface="Zar" pitchFamily="2" charset="-78"/>
                <a:cs typeface="Zar" pitchFamily="2" charset="-78"/>
              </a:rPr>
              <a:t>اریتروپوئتین</a:t>
            </a:r>
            <a:r>
              <a:rPr lang="fa-IR" b="0" dirty="0" smtClean="0">
                <a:solidFill>
                  <a:schemeClr val="tx2">
                    <a:lumMod val="50000"/>
                  </a:schemeClr>
                </a:solidFill>
                <a:latin typeface="Zar" pitchFamily="2" charset="-78"/>
                <a:cs typeface="Zar" pitchFamily="2" charset="-78"/>
              </a:rPr>
              <a:t> </a:t>
            </a:r>
            <a:r>
              <a:rPr lang="fa-IR" b="0" dirty="0" err="1" smtClean="0">
                <a:solidFill>
                  <a:schemeClr val="tx2">
                    <a:lumMod val="50000"/>
                  </a:schemeClr>
                </a:solidFill>
                <a:latin typeface="Zar" pitchFamily="2" charset="-78"/>
                <a:cs typeface="Zar" pitchFamily="2" charset="-78"/>
              </a:rPr>
              <a:t>ماکروسیتوز</a:t>
            </a:r>
            <a:r>
              <a:rPr lang="fa-IR" b="0" dirty="0" smtClean="0">
                <a:solidFill>
                  <a:schemeClr val="tx2">
                    <a:lumMod val="50000"/>
                  </a:schemeClr>
                </a:solidFill>
                <a:latin typeface="Zar" pitchFamily="2" charset="-78"/>
                <a:cs typeface="Zar" pitchFamily="2" charset="-78"/>
              </a:rPr>
              <a:t> وجود دارد/ </a:t>
            </a:r>
            <a:r>
              <a:rPr lang="fa-IR" b="0" dirty="0" err="1" smtClean="0">
                <a:solidFill>
                  <a:schemeClr val="tx2">
                    <a:lumMod val="50000"/>
                  </a:schemeClr>
                </a:solidFill>
                <a:latin typeface="Zar" pitchFamily="2" charset="-78"/>
                <a:cs typeface="Zar" pitchFamily="2" charset="-78"/>
              </a:rPr>
              <a:t>آنیزوسیتوز</a:t>
            </a:r>
            <a:r>
              <a:rPr lang="fa-IR" b="0" dirty="0" smtClean="0">
                <a:solidFill>
                  <a:schemeClr val="tx2">
                    <a:lumMod val="50000"/>
                  </a:schemeClr>
                </a:solidFill>
                <a:latin typeface="Zar" pitchFamily="2" charset="-78"/>
                <a:cs typeface="Zar" pitchFamily="2" charset="-78"/>
              </a:rPr>
              <a:t> و </a:t>
            </a:r>
            <a:r>
              <a:rPr lang="fa-IR" b="0" dirty="0" err="1" smtClean="0">
                <a:solidFill>
                  <a:schemeClr val="tx2">
                    <a:lumMod val="50000"/>
                  </a:schemeClr>
                </a:solidFill>
                <a:latin typeface="Zar" pitchFamily="2" charset="-78"/>
                <a:cs typeface="Zar" pitchFamily="2" charset="-78"/>
              </a:rPr>
              <a:t>پویکیلوسیتوز</a:t>
            </a:r>
            <a:r>
              <a:rPr lang="fa-IR" b="0" dirty="0" smtClean="0">
                <a:solidFill>
                  <a:schemeClr val="tx2">
                    <a:lumMod val="50000"/>
                  </a:schemeClr>
                </a:solidFill>
                <a:latin typeface="Zar" pitchFamily="2" charset="-78"/>
                <a:cs typeface="Zar" pitchFamily="2" charset="-78"/>
              </a:rPr>
              <a:t>/ </a:t>
            </a:r>
            <a:r>
              <a:rPr lang="fa-IR" b="0" dirty="0" err="1" smtClean="0">
                <a:solidFill>
                  <a:schemeClr val="tx2">
                    <a:lumMod val="50000"/>
                  </a:schemeClr>
                </a:solidFill>
                <a:latin typeface="Zar" pitchFamily="2" charset="-78"/>
                <a:cs typeface="Zar" pitchFamily="2" charset="-78"/>
              </a:rPr>
              <a:t>لکوپنی</a:t>
            </a:r>
            <a:r>
              <a:rPr lang="fa-IR" b="0" dirty="0" smtClean="0">
                <a:solidFill>
                  <a:schemeClr val="tx2">
                    <a:lumMod val="50000"/>
                  </a:schemeClr>
                </a:solidFill>
                <a:latin typeface="Zar" pitchFamily="2" charset="-78"/>
                <a:cs typeface="Zar" pitchFamily="2" charset="-78"/>
              </a:rPr>
              <a:t>(کاهش </a:t>
            </a:r>
            <a:r>
              <a:rPr lang="fa-IR" b="0" dirty="0" err="1" smtClean="0">
                <a:solidFill>
                  <a:schemeClr val="tx2">
                    <a:lumMod val="50000"/>
                  </a:schemeClr>
                </a:solidFill>
                <a:latin typeface="Zar" pitchFamily="2" charset="-78"/>
                <a:cs typeface="Zar" pitchFamily="2" charset="-78"/>
              </a:rPr>
              <a:t>گرانولوسیت</a:t>
            </a:r>
            <a:r>
              <a:rPr lang="fa-IR" b="0" dirty="0" smtClean="0">
                <a:solidFill>
                  <a:schemeClr val="tx2">
                    <a:lumMod val="50000"/>
                  </a:schemeClr>
                </a:solidFill>
                <a:latin typeface="Zar" pitchFamily="2" charset="-78"/>
                <a:cs typeface="Zar" pitchFamily="2" charset="-78"/>
              </a:rPr>
              <a:t> ها و افزایش نسبی لنفوسیت ها) / آهن سرم افزایش دارد</a:t>
            </a:r>
          </a:p>
          <a:p>
            <a:pPr algn="just" rtl="1"/>
            <a:r>
              <a:rPr lang="fa-IR" b="0" dirty="0" smtClean="0">
                <a:solidFill>
                  <a:schemeClr val="tx2">
                    <a:lumMod val="50000"/>
                  </a:schemeClr>
                </a:solidFill>
                <a:latin typeface="Zar" pitchFamily="2" charset="-78"/>
                <a:cs typeface="Zar" pitchFamily="2" charset="-78"/>
              </a:rPr>
              <a:t>مغز استخوان: </a:t>
            </a:r>
            <a:r>
              <a:rPr lang="fa-IR" b="0" dirty="0" err="1" smtClean="0">
                <a:solidFill>
                  <a:schemeClr val="tx2">
                    <a:lumMod val="50000"/>
                  </a:schemeClr>
                </a:solidFill>
                <a:latin typeface="Zar" pitchFamily="2" charset="-78"/>
                <a:cs typeface="Zar" pitchFamily="2" charset="-78"/>
              </a:rPr>
              <a:t>آسپیراسیون</a:t>
            </a:r>
            <a:r>
              <a:rPr lang="fa-IR" b="0" dirty="0" smtClean="0">
                <a:solidFill>
                  <a:schemeClr val="tx2">
                    <a:lumMod val="50000"/>
                  </a:schemeClr>
                </a:solidFill>
                <a:latin typeface="Zar" pitchFamily="2" charset="-78"/>
                <a:cs typeface="Zar" pitchFamily="2" charset="-78"/>
              </a:rPr>
              <a:t> </a:t>
            </a:r>
            <a:r>
              <a:rPr lang="en-US" b="0" dirty="0" smtClean="0">
                <a:solidFill>
                  <a:schemeClr val="tx2">
                    <a:lumMod val="50000"/>
                  </a:schemeClr>
                </a:solidFill>
                <a:latin typeface="Zar" pitchFamily="2" charset="-78"/>
                <a:cs typeface="Zar" pitchFamily="2" charset="-78"/>
              </a:rPr>
              <a:t>BM</a:t>
            </a:r>
            <a:r>
              <a:rPr lang="fa-IR" b="0" dirty="0" smtClean="0">
                <a:solidFill>
                  <a:schemeClr val="tx2">
                    <a:lumMod val="50000"/>
                  </a:schemeClr>
                </a:solidFill>
                <a:latin typeface="Zar" pitchFamily="2" charset="-78"/>
                <a:cs typeface="Zar" pitchFamily="2" charset="-78"/>
              </a:rPr>
              <a:t> پلاسما سل ها </a:t>
            </a:r>
            <a:r>
              <a:rPr lang="fa-IR" b="0" dirty="0" err="1" smtClean="0">
                <a:solidFill>
                  <a:schemeClr val="tx2">
                    <a:lumMod val="50000"/>
                  </a:schemeClr>
                </a:solidFill>
                <a:latin typeface="Zar" pitchFamily="2" charset="-78"/>
                <a:cs typeface="Zar" pitchFamily="2" charset="-78"/>
              </a:rPr>
              <a:t>ومست</a:t>
            </a:r>
            <a:r>
              <a:rPr lang="fa-IR" b="0" dirty="0" smtClean="0">
                <a:solidFill>
                  <a:schemeClr val="tx2">
                    <a:lumMod val="50000"/>
                  </a:schemeClr>
                </a:solidFill>
                <a:latin typeface="Zar" pitchFamily="2" charset="-78"/>
                <a:cs typeface="Zar" pitchFamily="2" charset="-78"/>
              </a:rPr>
              <a:t> سل ها و ذرات چربی را نشان می دهد و در مقاطع </a:t>
            </a:r>
            <a:r>
              <a:rPr lang="en-US" b="0" dirty="0" smtClean="0">
                <a:solidFill>
                  <a:schemeClr val="tx2">
                    <a:lumMod val="50000"/>
                  </a:schemeClr>
                </a:solidFill>
                <a:latin typeface="Zar" pitchFamily="2" charset="-78"/>
                <a:cs typeface="Zar" pitchFamily="2" charset="-78"/>
              </a:rPr>
              <a:t>BM</a:t>
            </a:r>
            <a:r>
              <a:rPr lang="fa-IR" b="0" dirty="0" smtClean="0">
                <a:solidFill>
                  <a:schemeClr val="tx2">
                    <a:lumMod val="50000"/>
                  </a:schemeClr>
                </a:solidFill>
                <a:latin typeface="Zar" pitchFamily="2" charset="-78"/>
                <a:cs typeface="Zar" pitchFamily="2" charset="-78"/>
              </a:rPr>
              <a:t> جزایر لنفوسیتی و به همراه بافت چربی و جود دارد/ ذخایر آهن افزایش دارد</a:t>
            </a:r>
          </a:p>
          <a:p>
            <a:pPr algn="just" rtl="1"/>
            <a:endParaRPr lang="fa-IR" b="0" dirty="0">
              <a:solidFill>
                <a:schemeClr val="tx2">
                  <a:lumMod val="50000"/>
                </a:schemeClr>
              </a:solidFill>
              <a:latin typeface="Zar" pitchFamily="2" charset="-78"/>
              <a:cs typeface="Zar" pitchFamily="2" charset="-78"/>
            </a:endParaRPr>
          </a:p>
          <a:p>
            <a:pPr algn="just" rtl="1"/>
            <a:r>
              <a:rPr lang="en-US" b="0" dirty="0" smtClean="0">
                <a:solidFill>
                  <a:schemeClr val="tx2">
                    <a:lumMod val="50000"/>
                  </a:schemeClr>
                </a:solidFill>
                <a:latin typeface="Zar" pitchFamily="2" charset="-78"/>
                <a:cs typeface="Zar" pitchFamily="2" charset="-78"/>
              </a:rPr>
              <a:t>AA</a:t>
            </a:r>
            <a:r>
              <a:rPr lang="fa-IR" b="0" dirty="0" smtClean="0">
                <a:solidFill>
                  <a:schemeClr val="tx2">
                    <a:lumMod val="50000"/>
                  </a:schemeClr>
                </a:solidFill>
                <a:latin typeface="Zar" pitchFamily="2" charset="-78"/>
                <a:cs typeface="Zar" pitchFamily="2" charset="-78"/>
              </a:rPr>
              <a:t> مرتبط با عوامل فیزیکی و شیمیایی : اشعه </a:t>
            </a:r>
            <a:r>
              <a:rPr lang="fa-IR" b="0" dirty="0" err="1" smtClean="0">
                <a:solidFill>
                  <a:schemeClr val="tx2">
                    <a:lumMod val="50000"/>
                  </a:schemeClr>
                </a:solidFill>
                <a:latin typeface="Zar" pitchFamily="2" charset="-78"/>
                <a:cs typeface="Zar" pitchFamily="2" charset="-78"/>
              </a:rPr>
              <a:t>یونیزان</a:t>
            </a:r>
            <a:r>
              <a:rPr lang="fa-IR" b="0" dirty="0" smtClean="0">
                <a:solidFill>
                  <a:schemeClr val="tx2">
                    <a:lumMod val="50000"/>
                  </a:schemeClr>
                </a:solidFill>
                <a:latin typeface="Zar" pitchFamily="2" charset="-78"/>
                <a:cs typeface="Zar" pitchFamily="2" charset="-78"/>
              </a:rPr>
              <a:t>/ ترکیبات خردل/</a:t>
            </a:r>
            <a:r>
              <a:rPr lang="fa-IR" b="0" dirty="0" err="1" smtClean="0">
                <a:solidFill>
                  <a:schemeClr val="tx2">
                    <a:lumMod val="50000"/>
                  </a:schemeClr>
                </a:solidFill>
                <a:latin typeface="Zar" pitchFamily="2" charset="-78"/>
                <a:cs typeface="Zar" pitchFamily="2" charset="-78"/>
              </a:rPr>
              <a:t>بنزن</a:t>
            </a:r>
            <a:endParaRPr lang="fa-IR" b="0" dirty="0" smtClean="0">
              <a:solidFill>
                <a:schemeClr val="tx2">
                  <a:lumMod val="50000"/>
                </a:schemeClr>
              </a:solidFill>
              <a:latin typeface="Zar" pitchFamily="2" charset="-78"/>
              <a:cs typeface="Zar" pitchFamily="2" charset="-78"/>
            </a:endParaRPr>
          </a:p>
          <a:p>
            <a:pPr algn="just" rtl="1"/>
            <a:r>
              <a:rPr lang="fa-IR" b="0" dirty="0" smtClean="0">
                <a:solidFill>
                  <a:schemeClr val="tx2">
                    <a:lumMod val="50000"/>
                  </a:schemeClr>
                </a:solidFill>
                <a:latin typeface="Zar" pitchFamily="2" charset="-78"/>
                <a:cs typeface="Zar" pitchFamily="2" charset="-78"/>
              </a:rPr>
              <a:t>لنفوسیت ها به اشعه حساس هستند و مسئول </a:t>
            </a:r>
            <a:r>
              <a:rPr lang="fa-IR" b="0" dirty="0" err="1" smtClean="0">
                <a:solidFill>
                  <a:schemeClr val="tx2">
                    <a:lumMod val="50000"/>
                  </a:schemeClr>
                </a:solidFill>
                <a:latin typeface="Zar" pitchFamily="2" charset="-78"/>
                <a:cs typeface="Zar" pitchFamily="2" charset="-78"/>
              </a:rPr>
              <a:t>لکوپنی</a:t>
            </a:r>
            <a:r>
              <a:rPr lang="fa-IR" b="0" dirty="0" smtClean="0">
                <a:solidFill>
                  <a:schemeClr val="tx2">
                    <a:lumMod val="50000"/>
                  </a:schemeClr>
                </a:solidFill>
                <a:latin typeface="Zar" pitchFamily="2" charset="-78"/>
                <a:cs typeface="Zar" pitchFamily="2" charset="-78"/>
              </a:rPr>
              <a:t> اولیه کاهش لنفوسیت ها می باشند. </a:t>
            </a:r>
            <a:r>
              <a:rPr lang="fa-IR" b="0" dirty="0" err="1" smtClean="0">
                <a:solidFill>
                  <a:schemeClr val="tx2">
                    <a:lumMod val="50000"/>
                  </a:schemeClr>
                </a:solidFill>
                <a:latin typeface="Zar" pitchFamily="2" charset="-78"/>
                <a:cs typeface="Zar" pitchFamily="2" charset="-78"/>
              </a:rPr>
              <a:t>گرانولوسیت</a:t>
            </a:r>
            <a:r>
              <a:rPr lang="fa-IR" b="0" dirty="0" smtClean="0">
                <a:solidFill>
                  <a:schemeClr val="tx2">
                    <a:lumMod val="50000"/>
                  </a:schemeClr>
                </a:solidFill>
                <a:latin typeface="Zar" pitchFamily="2" charset="-78"/>
                <a:cs typeface="Zar" pitchFamily="2" charset="-78"/>
              </a:rPr>
              <a:t> </a:t>
            </a:r>
            <a:r>
              <a:rPr lang="fa-IR" b="0" dirty="0" err="1" smtClean="0">
                <a:solidFill>
                  <a:schemeClr val="tx2">
                    <a:lumMod val="50000"/>
                  </a:schemeClr>
                </a:solidFill>
                <a:latin typeface="Zar" pitchFamily="2" charset="-78"/>
                <a:cs typeface="Zar" pitchFamily="2" charset="-78"/>
              </a:rPr>
              <a:t>ومگاکاریوسیت</a:t>
            </a:r>
            <a:r>
              <a:rPr lang="fa-IR" b="0" dirty="0" smtClean="0">
                <a:solidFill>
                  <a:schemeClr val="tx2">
                    <a:lumMod val="50000"/>
                  </a:schemeClr>
                </a:solidFill>
                <a:latin typeface="Zar" pitchFamily="2" charset="-78"/>
                <a:cs typeface="Zar" pitchFamily="2" charset="-78"/>
              </a:rPr>
              <a:t> حساسیت متوسط داشته و پلاکت ، گلبول قرمز و سلول های </a:t>
            </a:r>
            <a:r>
              <a:rPr lang="fa-IR" b="0" dirty="0" err="1" smtClean="0">
                <a:solidFill>
                  <a:schemeClr val="tx2">
                    <a:lumMod val="50000"/>
                  </a:schemeClr>
                </a:solidFill>
                <a:latin typeface="Zar" pitchFamily="2" charset="-78"/>
                <a:cs typeface="Zar" pitchFamily="2" charset="-78"/>
              </a:rPr>
              <a:t>استرومال</a:t>
            </a:r>
            <a:r>
              <a:rPr lang="fa-IR" b="0" dirty="0" smtClean="0">
                <a:solidFill>
                  <a:schemeClr val="tx2">
                    <a:lumMod val="50000"/>
                  </a:schemeClr>
                </a:solidFill>
                <a:latin typeface="Zar" pitchFamily="2" charset="-78"/>
                <a:cs typeface="Zar" pitchFamily="2" charset="-78"/>
              </a:rPr>
              <a:t> مقاوم هستند. </a:t>
            </a:r>
          </a:p>
          <a:p>
            <a:pPr algn="just" rtl="1"/>
            <a:r>
              <a:rPr lang="fa-IR" b="0" dirty="0" smtClean="0">
                <a:solidFill>
                  <a:schemeClr val="tx2">
                    <a:lumMod val="50000"/>
                  </a:schemeClr>
                </a:solidFill>
                <a:latin typeface="Zar" pitchFamily="2" charset="-78"/>
                <a:cs typeface="Zar" pitchFamily="2" charset="-78"/>
              </a:rPr>
              <a:t>آنمی </a:t>
            </a:r>
            <a:r>
              <a:rPr lang="fa-IR" b="0" dirty="0" err="1" smtClean="0">
                <a:solidFill>
                  <a:schemeClr val="tx2">
                    <a:lumMod val="50000"/>
                  </a:schemeClr>
                </a:solidFill>
                <a:latin typeface="Zar" pitchFamily="2" charset="-78"/>
                <a:cs typeface="Zar" pitchFamily="2" charset="-78"/>
              </a:rPr>
              <a:t>آپلاستیک</a:t>
            </a:r>
            <a:r>
              <a:rPr lang="fa-IR" b="0" dirty="0" smtClean="0">
                <a:solidFill>
                  <a:schemeClr val="tx2">
                    <a:lumMod val="50000"/>
                  </a:schemeClr>
                </a:solidFill>
                <a:latin typeface="Zar" pitchFamily="2" charset="-78"/>
                <a:cs typeface="Zar" pitchFamily="2" charset="-78"/>
              </a:rPr>
              <a:t> </a:t>
            </a:r>
            <a:r>
              <a:rPr lang="fa-IR" b="0" dirty="0" err="1" smtClean="0">
                <a:solidFill>
                  <a:schemeClr val="tx2">
                    <a:lumMod val="50000"/>
                  </a:schemeClr>
                </a:solidFill>
                <a:latin typeface="Zar" pitchFamily="2" charset="-78"/>
                <a:cs typeface="Zar" pitchFamily="2" charset="-78"/>
              </a:rPr>
              <a:t>هایپر</a:t>
            </a:r>
            <a:r>
              <a:rPr lang="fa-IR" b="0" dirty="0" smtClean="0">
                <a:solidFill>
                  <a:schemeClr val="tx2">
                    <a:lumMod val="50000"/>
                  </a:schemeClr>
                </a:solidFill>
                <a:latin typeface="Zar" pitchFamily="2" charset="-78"/>
                <a:cs typeface="Zar" pitchFamily="2" charset="-78"/>
              </a:rPr>
              <a:t> </a:t>
            </a:r>
            <a:r>
              <a:rPr lang="fa-IR" b="0" dirty="0" err="1" smtClean="0">
                <a:solidFill>
                  <a:schemeClr val="tx2">
                    <a:lumMod val="50000"/>
                  </a:schemeClr>
                </a:solidFill>
                <a:latin typeface="Zar" pitchFamily="2" charset="-78"/>
                <a:cs typeface="Zar" pitchFamily="2" charset="-78"/>
              </a:rPr>
              <a:t>سنسیتیو</a:t>
            </a:r>
            <a:r>
              <a:rPr lang="fa-IR" b="0" dirty="0" smtClean="0">
                <a:solidFill>
                  <a:schemeClr val="tx2">
                    <a:lumMod val="50000"/>
                  </a:schemeClr>
                </a:solidFill>
                <a:latin typeface="Zar" pitchFamily="2" charset="-78"/>
                <a:cs typeface="Zar" pitchFamily="2" charset="-78"/>
              </a:rPr>
              <a:t>: برخی از داروها پس از یک یا چند بار مصرف به مغز استخوان آسیب می زنند و شامل کلرامفنیکل/ ضد تشنج ها/ </a:t>
            </a:r>
            <a:r>
              <a:rPr lang="fa-IR" b="0" dirty="0" err="1" smtClean="0">
                <a:solidFill>
                  <a:schemeClr val="tx2">
                    <a:lumMod val="50000"/>
                  </a:schemeClr>
                </a:solidFill>
                <a:latin typeface="Zar" pitchFamily="2" charset="-78"/>
                <a:cs typeface="Zar" pitchFamily="2" charset="-78"/>
              </a:rPr>
              <a:t>سولفانامیدها</a:t>
            </a:r>
            <a:r>
              <a:rPr lang="fa-IR" b="0" dirty="0" smtClean="0">
                <a:solidFill>
                  <a:schemeClr val="tx2">
                    <a:lumMod val="50000"/>
                  </a:schemeClr>
                </a:solidFill>
                <a:latin typeface="Zar" pitchFamily="2" charset="-78"/>
                <a:cs typeface="Zar" pitchFamily="2" charset="-78"/>
              </a:rPr>
              <a:t> و..... می شوند.</a:t>
            </a:r>
          </a:p>
          <a:p>
            <a:pPr algn="r" rtl="1"/>
            <a:endParaRPr lang="en-US" b="0" dirty="0" smtClean="0">
              <a:solidFill>
                <a:schemeClr val="tx2">
                  <a:lumMod val="50000"/>
                </a:schemeClr>
              </a:solidFill>
              <a:latin typeface="Zar" pitchFamily="2" charset="-78"/>
              <a:cs typeface="Zar" pitchFamily="2" charset="-78"/>
            </a:endParaRPr>
          </a:p>
          <a:p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2971800" y="76200"/>
            <a:ext cx="2895600" cy="685482"/>
          </a:xfrm>
          <a:solidFill>
            <a:srgbClr val="0070C0"/>
          </a:solidFill>
          <a:ln>
            <a:solidFill>
              <a:schemeClr val="accent3">
                <a:lumMod val="50000"/>
              </a:schemeClr>
            </a:solidFill>
          </a:ln>
        </p:spPr>
        <p:txBody>
          <a:bodyPr>
            <a:normAutofit/>
          </a:bodyPr>
          <a:lstStyle/>
          <a:p>
            <a:pPr algn="ctr" rtl="1"/>
            <a:r>
              <a:rPr lang="fa-IR" b="1" dirty="0" smtClean="0">
                <a:solidFill>
                  <a:schemeClr val="bg1"/>
                </a:solidFill>
                <a:cs typeface="B Lotus" pitchFamily="2" charset="-78"/>
              </a:rPr>
              <a:t>آنمی </a:t>
            </a:r>
            <a:r>
              <a:rPr lang="fa-IR" b="1" dirty="0" err="1" smtClean="0">
                <a:solidFill>
                  <a:schemeClr val="bg1"/>
                </a:solidFill>
                <a:cs typeface="B Lotus" pitchFamily="2" charset="-78"/>
              </a:rPr>
              <a:t>آپلا</a:t>
            </a:r>
            <a:r>
              <a:rPr lang="en-US" b="1" dirty="0" smtClean="0">
                <a:solidFill>
                  <a:schemeClr val="bg1"/>
                </a:solidFill>
                <a:cs typeface="B Lotus" pitchFamily="2" charset="-78"/>
              </a:rPr>
              <a:t> </a:t>
            </a:r>
            <a:r>
              <a:rPr lang="fa-IR" b="1" dirty="0" err="1" smtClean="0">
                <a:solidFill>
                  <a:schemeClr val="bg1"/>
                </a:solidFill>
                <a:cs typeface="B Lotus" pitchFamily="2" charset="-78"/>
              </a:rPr>
              <a:t>ستیک</a:t>
            </a:r>
            <a:endParaRPr lang="en-US" b="1" dirty="0">
              <a:solidFill>
                <a:schemeClr val="bg1"/>
              </a:solidFill>
              <a:cs typeface="B Lotus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793169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305800" cy="5410200"/>
          </a:xfrm>
        </p:spPr>
        <p:txBody>
          <a:bodyPr>
            <a:normAutofit/>
          </a:bodyPr>
          <a:lstStyle/>
          <a:p>
            <a:pPr algn="r" rtl="1"/>
            <a:r>
              <a:rPr lang="fa-IR" b="0" dirty="0" smtClean="0">
                <a:latin typeface="Zar" pitchFamily="2" charset="-78"/>
                <a:cs typeface="Zar" pitchFamily="2" charset="-78"/>
              </a:rPr>
              <a:t>هسته </a:t>
            </a:r>
            <a:r>
              <a:rPr lang="fa-IR" b="0" dirty="0" err="1" smtClean="0">
                <a:latin typeface="Zar" pitchFamily="2" charset="-78"/>
                <a:cs typeface="Zar" pitchFamily="2" charset="-78"/>
              </a:rPr>
              <a:t>کورینی</a:t>
            </a:r>
            <a:r>
              <a:rPr lang="fa-IR" b="0" dirty="0" smtClean="0">
                <a:latin typeface="Zar" pitchFamily="2" charset="-78"/>
                <a:cs typeface="Zar" pitchFamily="2" charset="-78"/>
              </a:rPr>
              <a:t> (گروه </a:t>
            </a:r>
            <a:r>
              <a:rPr lang="fa-IR" b="0" dirty="0" err="1" smtClean="0">
                <a:latin typeface="Zar" pitchFamily="2" charset="-78"/>
                <a:cs typeface="Zar" pitchFamily="2" charset="-78"/>
              </a:rPr>
              <a:t>پلانار</a:t>
            </a:r>
            <a:r>
              <a:rPr lang="fa-IR" b="0" dirty="0" smtClean="0">
                <a:latin typeface="Zar" pitchFamily="2" charset="-78"/>
                <a:cs typeface="Zar" pitchFamily="2" charset="-78"/>
              </a:rPr>
              <a:t>): ساختار </a:t>
            </a:r>
            <a:r>
              <a:rPr lang="fa-IR" b="0" dirty="0" err="1" smtClean="0">
                <a:latin typeface="Zar" pitchFamily="2" charset="-78"/>
                <a:cs typeface="Zar" pitchFamily="2" charset="-78"/>
              </a:rPr>
              <a:t>حلقوی</a:t>
            </a:r>
            <a:r>
              <a:rPr lang="fa-IR" b="0" dirty="0" smtClean="0">
                <a:latin typeface="Zar" pitchFamily="2" charset="-78"/>
                <a:cs typeface="Zar" pitchFamily="2" charset="-78"/>
              </a:rPr>
              <a:t> اطراف  اتم </a:t>
            </a:r>
            <a:r>
              <a:rPr lang="fa-IR" b="0" dirty="0" err="1" smtClean="0">
                <a:latin typeface="Zar" pitchFamily="2" charset="-78"/>
                <a:cs typeface="Zar" pitchFamily="2" charset="-78"/>
              </a:rPr>
              <a:t>کوبالت</a:t>
            </a:r>
            <a:r>
              <a:rPr lang="fa-IR" b="0" dirty="0" smtClean="0">
                <a:latin typeface="Zar" pitchFamily="2" charset="-78"/>
                <a:cs typeface="Zar" pitchFamily="2" charset="-78"/>
              </a:rPr>
              <a:t>  </a:t>
            </a:r>
          </a:p>
          <a:p>
            <a:pPr algn="r" rtl="1"/>
            <a:r>
              <a:rPr lang="fa-IR" b="0" dirty="0" smtClean="0">
                <a:latin typeface="Zar" pitchFamily="2" charset="-78"/>
                <a:cs typeface="Zar" pitchFamily="2" charset="-78"/>
              </a:rPr>
              <a:t>گروه </a:t>
            </a:r>
            <a:r>
              <a:rPr lang="fa-IR" b="0" dirty="0" err="1" smtClean="0">
                <a:latin typeface="Zar" pitchFamily="2" charset="-78"/>
                <a:cs typeface="Zar" pitchFamily="2" charset="-78"/>
              </a:rPr>
              <a:t>نوکلئوتیدی</a:t>
            </a:r>
            <a:r>
              <a:rPr lang="fa-IR" b="0" dirty="0" smtClean="0">
                <a:latin typeface="Zar" pitchFamily="2" charset="-78"/>
                <a:cs typeface="Zar" pitchFamily="2" charset="-78"/>
              </a:rPr>
              <a:t>: 5و6 دی متیل </a:t>
            </a:r>
            <a:r>
              <a:rPr lang="fa-IR" b="0" dirty="0" err="1" smtClean="0">
                <a:latin typeface="Zar" pitchFamily="2" charset="-78"/>
                <a:cs typeface="Zar" pitchFamily="2" charset="-78"/>
              </a:rPr>
              <a:t>بنزایمیدازول</a:t>
            </a:r>
            <a:r>
              <a:rPr lang="fa-IR" b="0" dirty="0" smtClean="0">
                <a:latin typeface="Zar" pitchFamily="2" charset="-78"/>
                <a:cs typeface="Zar" pitchFamily="2" charset="-78"/>
              </a:rPr>
              <a:t> و یک </a:t>
            </a:r>
            <a:r>
              <a:rPr lang="fa-IR" b="0" dirty="0" err="1" smtClean="0">
                <a:latin typeface="Zar" pitchFamily="2" charset="-78"/>
                <a:cs typeface="Zar" pitchFamily="2" charset="-78"/>
              </a:rPr>
              <a:t>ریبوز</a:t>
            </a:r>
            <a:r>
              <a:rPr lang="fa-IR" b="0" dirty="0" smtClean="0">
                <a:latin typeface="Zar" pitchFamily="2" charset="-78"/>
                <a:cs typeface="Zar" pitchFamily="2" charset="-78"/>
              </a:rPr>
              <a:t> </a:t>
            </a:r>
            <a:r>
              <a:rPr lang="fa-IR" b="0" dirty="0" err="1" smtClean="0">
                <a:latin typeface="Zar" pitchFamily="2" charset="-78"/>
                <a:cs typeface="Zar" pitchFamily="2" charset="-78"/>
              </a:rPr>
              <a:t>فسفریله</a:t>
            </a:r>
            <a:r>
              <a:rPr lang="fa-IR" b="0" dirty="0" smtClean="0">
                <a:latin typeface="Zar" pitchFamily="2" charset="-78"/>
                <a:cs typeface="Zar" pitchFamily="2" charset="-78"/>
              </a:rPr>
              <a:t> ی </a:t>
            </a:r>
            <a:r>
              <a:rPr lang="fa-IR" b="0" dirty="0" err="1" smtClean="0">
                <a:latin typeface="Zar" pitchFamily="2" charset="-78"/>
                <a:cs typeface="Zar" pitchFamily="2" charset="-78"/>
              </a:rPr>
              <a:t>استریفیه</a:t>
            </a:r>
            <a:r>
              <a:rPr lang="fa-IR" b="0" dirty="0" smtClean="0">
                <a:latin typeface="Zar" pitchFamily="2" charset="-78"/>
                <a:cs typeface="Zar" pitchFamily="2" charset="-78"/>
              </a:rPr>
              <a:t> شده با 1-آمینو 2- </a:t>
            </a:r>
            <a:r>
              <a:rPr lang="fa-IR" b="0" dirty="0" err="1" smtClean="0">
                <a:latin typeface="Zar" pitchFamily="2" charset="-78"/>
                <a:cs typeface="Zar" pitchFamily="2" charset="-78"/>
              </a:rPr>
              <a:t>پروپانول</a:t>
            </a:r>
            <a:endParaRPr lang="fa-IR" b="0" dirty="0" smtClean="0">
              <a:latin typeface="Zar" pitchFamily="2" charset="-78"/>
              <a:cs typeface="Zar" pitchFamily="2" charset="-78"/>
            </a:endParaRPr>
          </a:p>
          <a:p>
            <a:pPr algn="r" rtl="1"/>
            <a:endParaRPr lang="fa-IR" b="0" dirty="0" smtClean="0">
              <a:latin typeface="Zar" pitchFamily="2" charset="-78"/>
              <a:cs typeface="Zar" pitchFamily="2" charset="-78"/>
            </a:endParaRPr>
          </a:p>
          <a:p>
            <a:pPr algn="r" rtl="1"/>
            <a:endParaRPr lang="fa-IR" b="0" dirty="0">
              <a:latin typeface="Zar" pitchFamily="2" charset="-78"/>
              <a:cs typeface="Zar" pitchFamily="2" charset="-78"/>
            </a:endParaRPr>
          </a:p>
          <a:p>
            <a:pPr algn="r" rtl="1"/>
            <a:endParaRPr lang="fa-IR" b="0" dirty="0" smtClean="0">
              <a:latin typeface="Zar" pitchFamily="2" charset="-78"/>
              <a:cs typeface="Zar" pitchFamily="2" charset="-78"/>
            </a:endParaRPr>
          </a:p>
          <a:p>
            <a:pPr algn="r" rtl="1"/>
            <a:endParaRPr lang="fa-IR" b="0" dirty="0">
              <a:latin typeface="Zar" pitchFamily="2" charset="-78"/>
              <a:cs typeface="Zar" pitchFamily="2" charset="-78"/>
            </a:endParaRPr>
          </a:p>
          <a:p>
            <a:pPr algn="r" rtl="1"/>
            <a:r>
              <a:rPr lang="fa-IR" b="0" dirty="0" smtClean="0">
                <a:latin typeface="Zar" pitchFamily="2" charset="-78"/>
                <a:cs typeface="Zar" pitchFamily="2" charset="-78"/>
              </a:rPr>
              <a:t>با توجه به گروه متصل به </a:t>
            </a:r>
            <a:r>
              <a:rPr lang="fa-IR" b="0" dirty="0" err="1" smtClean="0">
                <a:latin typeface="Zar" pitchFamily="2" charset="-78"/>
                <a:cs typeface="Zar" pitchFamily="2" charset="-78"/>
              </a:rPr>
              <a:t>کوبالت</a:t>
            </a:r>
            <a:endParaRPr lang="fa-IR" b="0" dirty="0" smtClean="0">
              <a:latin typeface="Zar" pitchFamily="2" charset="-78"/>
              <a:cs typeface="Zar" pitchFamily="2" charset="-78"/>
            </a:endParaRPr>
          </a:p>
          <a:p>
            <a:pPr algn="r" rtl="1"/>
            <a:endParaRPr lang="fa-IR" b="0" dirty="0" smtClean="0">
              <a:latin typeface="Zar" pitchFamily="2" charset="-78"/>
              <a:cs typeface="Zar" pitchFamily="2" charset="-78"/>
            </a:endParaRPr>
          </a:p>
          <a:p>
            <a:pPr algn="r" rtl="1"/>
            <a:endParaRPr lang="fa-IR" b="0" dirty="0">
              <a:latin typeface="Zar" pitchFamily="2" charset="-78"/>
              <a:cs typeface="Zar" pitchFamily="2" charset="-78"/>
            </a:endParaRPr>
          </a:p>
          <a:p>
            <a:pPr algn="r" rtl="1"/>
            <a:endParaRPr lang="fa-IR" b="0" dirty="0" smtClean="0">
              <a:latin typeface="Zar" pitchFamily="2" charset="-78"/>
              <a:cs typeface="Zar" pitchFamily="2" charset="-78"/>
            </a:endParaRPr>
          </a:p>
          <a:p>
            <a:pPr algn="r" rtl="1"/>
            <a:endParaRPr lang="en-US" b="0" dirty="0">
              <a:latin typeface="Zar" pitchFamily="2" charset="-78"/>
              <a:cs typeface="Zar" pitchFamily="2" charset="-78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124200" y="304800"/>
            <a:ext cx="2743200" cy="461665"/>
          </a:xfrm>
          <a:prstGeom prst="rect">
            <a:avLst/>
          </a:prstGeom>
          <a:ln>
            <a:solidFill>
              <a:srgbClr val="FFC000"/>
            </a:solidFill>
          </a:ln>
        </p:spPr>
        <p:txBody>
          <a:bodyPr wrap="square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r>
              <a:rPr lang="en-US" sz="2400" b="1" dirty="0">
                <a:ln/>
                <a:solidFill>
                  <a:schemeClr val="accent3"/>
                </a:solidFill>
              </a:rPr>
              <a:t>Vitamin </a:t>
            </a:r>
            <a:r>
              <a:rPr lang="en-US" sz="2400" b="1" dirty="0" smtClean="0">
                <a:ln/>
                <a:solidFill>
                  <a:schemeClr val="accent3"/>
                </a:solidFill>
              </a:rPr>
              <a:t>B</a:t>
            </a:r>
            <a:r>
              <a:rPr lang="en-US" sz="2400" b="1" baseline="-25000" dirty="0" smtClean="0">
                <a:ln/>
                <a:solidFill>
                  <a:schemeClr val="accent3"/>
                </a:solidFill>
              </a:rPr>
              <a:t>12</a:t>
            </a:r>
            <a:endParaRPr lang="en-US" sz="2400" b="1" dirty="0">
              <a:ln/>
              <a:solidFill>
                <a:schemeClr val="accent3"/>
              </a:solidFill>
            </a:endParaRPr>
          </a:p>
        </p:txBody>
      </p:sp>
      <p:pic>
        <p:nvPicPr>
          <p:cNvPr id="1026" name="Picture 2" descr="C:\Users\lenovo\Desktop\vitaminb12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133600"/>
            <a:ext cx="2667000" cy="3209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ight Brace 5"/>
          <p:cNvSpPr/>
          <p:nvPr/>
        </p:nvSpPr>
        <p:spPr>
          <a:xfrm>
            <a:off x="6019800" y="3243263"/>
            <a:ext cx="152400" cy="1481137"/>
          </a:xfrm>
          <a:prstGeom prst="rightBrac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438400" y="3276600"/>
            <a:ext cx="3581400" cy="381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fa-IR" dirty="0" err="1" smtClean="0">
                <a:solidFill>
                  <a:schemeClr val="tx1"/>
                </a:solidFill>
                <a:latin typeface="Zar" pitchFamily="2" charset="-78"/>
                <a:cs typeface="Zar" pitchFamily="2" charset="-78"/>
              </a:rPr>
              <a:t>هیدروکسیل</a:t>
            </a:r>
            <a:r>
              <a:rPr lang="fa-IR" dirty="0" smtClean="0">
                <a:solidFill>
                  <a:schemeClr val="tx1"/>
                </a:solidFill>
                <a:latin typeface="Zar" pitchFamily="2" charset="-78"/>
                <a:cs typeface="Zar" pitchFamily="2" charset="-78"/>
              </a:rPr>
              <a:t>: </a:t>
            </a:r>
            <a:r>
              <a:rPr lang="fa-IR" dirty="0" err="1" smtClean="0">
                <a:solidFill>
                  <a:schemeClr val="tx1"/>
                </a:solidFill>
                <a:latin typeface="Zar" pitchFamily="2" charset="-78"/>
                <a:cs typeface="Zar" pitchFamily="2" charset="-78"/>
              </a:rPr>
              <a:t>هیدروکسی</a:t>
            </a:r>
            <a:r>
              <a:rPr lang="fa-IR" dirty="0" smtClean="0">
                <a:latin typeface="Zar" pitchFamily="2" charset="-78"/>
                <a:cs typeface="Zar" pitchFamily="2" charset="-78"/>
              </a:rPr>
              <a:t> </a:t>
            </a:r>
            <a:r>
              <a:rPr lang="fa-IR" dirty="0" err="1" smtClean="0">
                <a:solidFill>
                  <a:schemeClr val="tx1"/>
                </a:solidFill>
                <a:latin typeface="Zar" pitchFamily="2" charset="-78"/>
                <a:cs typeface="Zar" pitchFamily="2" charset="-78"/>
              </a:rPr>
              <a:t>کوبالامین</a:t>
            </a:r>
            <a:r>
              <a:rPr lang="fa-IR" dirty="0" smtClean="0">
                <a:solidFill>
                  <a:schemeClr val="tx1"/>
                </a:solidFill>
                <a:latin typeface="Zar" pitchFamily="2" charset="-78"/>
                <a:cs typeface="Zar" pitchFamily="2" charset="-78"/>
              </a:rPr>
              <a:t>: شکل درمانی </a:t>
            </a:r>
            <a:endParaRPr lang="en-US" dirty="0">
              <a:solidFill>
                <a:schemeClr val="tx1"/>
              </a:solidFill>
              <a:latin typeface="Zar" pitchFamily="2" charset="-78"/>
              <a:cs typeface="Zar" pitchFamily="2" charset="-78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209800" y="3733800"/>
            <a:ext cx="3810000" cy="381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fa-IR" dirty="0" err="1" smtClean="0">
                <a:solidFill>
                  <a:schemeClr val="tx1"/>
                </a:solidFill>
                <a:latin typeface="Zar" pitchFamily="2" charset="-78"/>
                <a:cs typeface="Zar" pitchFamily="2" charset="-78"/>
              </a:rPr>
              <a:t>آدنوزیل</a:t>
            </a:r>
            <a:r>
              <a:rPr lang="fa-IR" dirty="0" smtClean="0">
                <a:solidFill>
                  <a:schemeClr val="tx1"/>
                </a:solidFill>
                <a:latin typeface="Zar" pitchFamily="2" charset="-78"/>
                <a:cs typeface="Zar" pitchFamily="2" charset="-78"/>
              </a:rPr>
              <a:t>: </a:t>
            </a:r>
            <a:r>
              <a:rPr lang="fa-IR" dirty="0" err="1" smtClean="0">
                <a:solidFill>
                  <a:schemeClr val="tx1"/>
                </a:solidFill>
                <a:latin typeface="Zar" pitchFamily="2" charset="-78"/>
                <a:cs typeface="Zar" pitchFamily="2" charset="-78"/>
              </a:rPr>
              <a:t>آدنوزیل</a:t>
            </a:r>
            <a:r>
              <a:rPr lang="fa-IR" dirty="0" smtClean="0">
                <a:solidFill>
                  <a:schemeClr val="tx1"/>
                </a:solidFill>
                <a:latin typeface="Zar" pitchFamily="2" charset="-78"/>
                <a:cs typeface="Zar" pitchFamily="2" charset="-78"/>
              </a:rPr>
              <a:t> </a:t>
            </a:r>
            <a:r>
              <a:rPr lang="fa-IR" dirty="0" err="1" smtClean="0">
                <a:solidFill>
                  <a:schemeClr val="tx1"/>
                </a:solidFill>
                <a:latin typeface="Zar" pitchFamily="2" charset="-78"/>
                <a:cs typeface="Zar" pitchFamily="2" charset="-78"/>
              </a:rPr>
              <a:t>کوبالامین</a:t>
            </a:r>
            <a:r>
              <a:rPr lang="fa-IR" dirty="0" smtClean="0">
                <a:solidFill>
                  <a:schemeClr val="tx1"/>
                </a:solidFill>
                <a:latin typeface="Zar" pitchFamily="2" charset="-78"/>
                <a:cs typeface="Zar" pitchFamily="2" charset="-78"/>
              </a:rPr>
              <a:t> : شکل اصلی در بافت</a:t>
            </a:r>
            <a:endParaRPr lang="en-US" dirty="0">
              <a:solidFill>
                <a:schemeClr val="tx1"/>
              </a:solidFill>
              <a:latin typeface="Zar" pitchFamily="2" charset="-78"/>
              <a:cs typeface="Zar" pitchFamily="2" charset="-78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438400" y="4191000"/>
            <a:ext cx="3581400" cy="381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fa-IR" dirty="0" smtClean="0">
                <a:solidFill>
                  <a:schemeClr val="tx1"/>
                </a:solidFill>
                <a:latin typeface="Zar" pitchFamily="2" charset="-78"/>
                <a:cs typeface="Zar" pitchFamily="2" charset="-78"/>
              </a:rPr>
              <a:t>متیل : متیل </a:t>
            </a:r>
            <a:r>
              <a:rPr lang="fa-IR" dirty="0" err="1" smtClean="0">
                <a:solidFill>
                  <a:schemeClr val="tx1"/>
                </a:solidFill>
                <a:latin typeface="Zar" pitchFamily="2" charset="-78"/>
                <a:cs typeface="Zar" pitchFamily="2" charset="-78"/>
              </a:rPr>
              <a:t>کوبالامین</a:t>
            </a:r>
            <a:r>
              <a:rPr lang="fa-IR" dirty="0" smtClean="0">
                <a:solidFill>
                  <a:schemeClr val="tx1"/>
                </a:solidFill>
                <a:latin typeface="Zar" pitchFamily="2" charset="-78"/>
                <a:cs typeface="Zar" pitchFamily="2" charset="-78"/>
              </a:rPr>
              <a:t>: پلاسما</a:t>
            </a:r>
            <a:endParaRPr lang="en-US" dirty="0">
              <a:solidFill>
                <a:schemeClr val="tx1"/>
              </a:solidFill>
              <a:latin typeface="Zar" pitchFamily="2" charset="-78"/>
              <a:cs typeface="Zar" pitchFamily="2" charset="-78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914400" y="5562600"/>
            <a:ext cx="7277100" cy="762000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fa-IR" dirty="0" smtClean="0">
                <a:solidFill>
                  <a:schemeClr val="tx1"/>
                </a:solidFill>
              </a:rPr>
              <a:t>توسط میکروارگانیسم ها تولید می شود: بافت های حیوانی/ تخم مرغ   اما در غذاهای گیاهی وجود ندارد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378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66800"/>
            <a:ext cx="8458200" cy="5562600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algn="r" rtl="1"/>
            <a:endParaRPr lang="fa-IR" dirty="0" smtClean="0">
              <a:latin typeface="Zar" pitchFamily="2" charset="-78"/>
              <a:cs typeface="Zar" pitchFamily="2" charset="-78"/>
            </a:endParaRPr>
          </a:p>
          <a:p>
            <a:pPr algn="r" rtl="1"/>
            <a:r>
              <a:rPr lang="fa-IR" dirty="0" smtClean="0">
                <a:latin typeface="Zar" pitchFamily="2" charset="-78"/>
                <a:cs typeface="Zar" pitchFamily="2" charset="-78"/>
              </a:rPr>
              <a:t>کلرامفنیکل : 1- </a:t>
            </a:r>
            <a:r>
              <a:rPr lang="fa-IR" dirty="0" err="1" smtClean="0">
                <a:latin typeface="Zar" pitchFamily="2" charset="-78"/>
                <a:cs typeface="Zar" pitchFamily="2" charset="-78"/>
              </a:rPr>
              <a:t>بصورت</a:t>
            </a:r>
            <a:r>
              <a:rPr lang="fa-IR" dirty="0" smtClean="0">
                <a:latin typeface="Zar" pitchFamily="2" charset="-78"/>
                <a:cs typeface="Zar" pitchFamily="2" charset="-78"/>
              </a:rPr>
              <a:t> وابسته به دوز، باعث </a:t>
            </a:r>
            <a:r>
              <a:rPr lang="fa-IR" dirty="0" err="1" smtClean="0">
                <a:latin typeface="Zar" pitchFamily="2" charset="-78"/>
                <a:cs typeface="Zar" pitchFamily="2" charset="-78"/>
              </a:rPr>
              <a:t>نوتروپنی</a:t>
            </a:r>
            <a:r>
              <a:rPr lang="fa-IR" dirty="0" smtClean="0">
                <a:latin typeface="Zar" pitchFamily="2" charset="-78"/>
                <a:cs typeface="Zar" pitchFamily="2" charset="-78"/>
              </a:rPr>
              <a:t>، آنمی و </a:t>
            </a:r>
            <a:r>
              <a:rPr lang="fa-IR" dirty="0" err="1" smtClean="0">
                <a:latin typeface="Zar" pitchFamily="2" charset="-78"/>
                <a:cs typeface="Zar" pitchFamily="2" charset="-78"/>
              </a:rPr>
              <a:t>ترومبوسایتوپنی</a:t>
            </a:r>
            <a:r>
              <a:rPr lang="fa-IR" dirty="0" smtClean="0">
                <a:latin typeface="Zar" pitchFamily="2" charset="-78"/>
                <a:cs typeface="Zar" pitchFamily="2" charset="-78"/>
              </a:rPr>
              <a:t> می شود. پیش سازهای </a:t>
            </a:r>
            <a:r>
              <a:rPr lang="en-US" dirty="0" smtClean="0">
                <a:latin typeface="Zar" pitchFamily="2" charset="-78"/>
                <a:cs typeface="Zar" pitchFamily="2" charset="-78"/>
              </a:rPr>
              <a:t>BM</a:t>
            </a:r>
            <a:r>
              <a:rPr lang="fa-IR" dirty="0" smtClean="0">
                <a:latin typeface="Zar" pitchFamily="2" charset="-78"/>
                <a:cs typeface="Zar" pitchFamily="2" charset="-78"/>
              </a:rPr>
              <a:t> </a:t>
            </a:r>
            <a:r>
              <a:rPr lang="fa-IR" dirty="0" err="1" smtClean="0">
                <a:latin typeface="Zar" pitchFamily="2" charset="-78"/>
                <a:cs typeface="Zar" pitchFamily="2" charset="-78"/>
              </a:rPr>
              <a:t>واکوئله</a:t>
            </a:r>
            <a:r>
              <a:rPr lang="fa-IR" dirty="0" smtClean="0">
                <a:latin typeface="Zar" pitchFamily="2" charset="-78"/>
                <a:cs typeface="Zar" pitchFamily="2" charset="-78"/>
              </a:rPr>
              <a:t> می شوند. این حالت برگشت پذیر است.</a:t>
            </a:r>
          </a:p>
          <a:p>
            <a:pPr algn="r" rtl="1"/>
            <a:r>
              <a:rPr lang="fa-IR" dirty="0" smtClean="0">
                <a:latin typeface="Zar" pitchFamily="2" charset="-78"/>
                <a:cs typeface="Zar" pitchFamily="2" charset="-78"/>
              </a:rPr>
              <a:t>2- در گروهی از افراد </a:t>
            </a:r>
            <a:r>
              <a:rPr lang="en-US" dirty="0" smtClean="0">
                <a:latin typeface="Zar" pitchFamily="2" charset="-78"/>
                <a:cs typeface="Zar" pitchFamily="2" charset="-78"/>
              </a:rPr>
              <a:t>AA</a:t>
            </a:r>
            <a:r>
              <a:rPr lang="fa-IR" dirty="0" smtClean="0">
                <a:latin typeface="Zar" pitchFamily="2" charset="-78"/>
                <a:cs typeface="Zar" pitchFamily="2" charset="-78"/>
              </a:rPr>
              <a:t> غیر قابل برگشت و کشنده ایجاد می شود.</a:t>
            </a:r>
          </a:p>
          <a:p>
            <a:pPr algn="r" rtl="1"/>
            <a:endParaRPr lang="fa-IR" dirty="0">
              <a:latin typeface="Zar" pitchFamily="2" charset="-78"/>
              <a:cs typeface="Zar" pitchFamily="2" charset="-78"/>
            </a:endParaRPr>
          </a:p>
          <a:p>
            <a:pPr algn="r" rtl="1"/>
            <a:r>
              <a:rPr lang="en-US" dirty="0" smtClean="0">
                <a:latin typeface="Zar" pitchFamily="2" charset="-78"/>
                <a:cs typeface="Zar" pitchFamily="2" charset="-78"/>
              </a:rPr>
              <a:t>AA</a:t>
            </a:r>
            <a:r>
              <a:rPr lang="fa-IR" dirty="0" smtClean="0">
                <a:latin typeface="Zar" pitchFamily="2" charset="-78"/>
                <a:cs typeface="Zar" pitchFamily="2" charset="-78"/>
              </a:rPr>
              <a:t> مرتبط با سایر بیماری ها:</a:t>
            </a:r>
          </a:p>
          <a:p>
            <a:pPr algn="r" rtl="1"/>
            <a:r>
              <a:rPr lang="fa-IR" dirty="0" err="1" smtClean="0">
                <a:latin typeface="Zar" pitchFamily="2" charset="-78"/>
                <a:cs typeface="Zar" pitchFamily="2" charset="-78"/>
              </a:rPr>
              <a:t>عفونت:هپاتیت</a:t>
            </a:r>
            <a:r>
              <a:rPr lang="fa-IR" dirty="0" smtClean="0">
                <a:latin typeface="Zar" pitchFamily="2" charset="-78"/>
                <a:cs typeface="Zar" pitchFamily="2" charset="-78"/>
              </a:rPr>
              <a:t> عامل مهمی در این زمینه می باشد و هنگامی که هپاتیت در حال </a:t>
            </a:r>
            <a:r>
              <a:rPr lang="fa-IR" dirty="0" err="1" smtClean="0">
                <a:latin typeface="Zar" pitchFamily="2" charset="-78"/>
                <a:cs typeface="Zar" pitchFamily="2" charset="-78"/>
              </a:rPr>
              <a:t>فروکش</a:t>
            </a:r>
            <a:r>
              <a:rPr lang="fa-IR" dirty="0" smtClean="0">
                <a:latin typeface="Zar" pitchFamily="2" charset="-78"/>
                <a:cs typeface="Zar" pitchFamily="2" charset="-78"/>
              </a:rPr>
              <a:t> کردن است  </a:t>
            </a:r>
            <a:r>
              <a:rPr lang="en-US" dirty="0" smtClean="0">
                <a:latin typeface="Zar" pitchFamily="2" charset="-78"/>
                <a:cs typeface="Zar" pitchFamily="2" charset="-78"/>
              </a:rPr>
              <a:t>AA</a:t>
            </a:r>
            <a:r>
              <a:rPr lang="fa-IR" dirty="0" smtClean="0">
                <a:latin typeface="Zar" pitchFamily="2" charset="-78"/>
                <a:cs typeface="Zar" pitchFamily="2" charset="-78"/>
              </a:rPr>
              <a:t>بروز می کند. </a:t>
            </a:r>
            <a:r>
              <a:rPr lang="fa-IR" dirty="0" err="1" smtClean="0">
                <a:latin typeface="Zar" pitchFamily="2" charset="-78"/>
                <a:cs typeface="Zar" pitchFamily="2" charset="-78"/>
              </a:rPr>
              <a:t>پاروویروس</a:t>
            </a:r>
            <a:r>
              <a:rPr lang="fa-IR" dirty="0" smtClean="0">
                <a:latin typeface="Zar" pitchFamily="2" charset="-78"/>
                <a:cs typeface="Zar" pitchFamily="2" charset="-78"/>
              </a:rPr>
              <a:t> </a:t>
            </a:r>
            <a:r>
              <a:rPr lang="en-US" dirty="0" smtClean="0">
                <a:latin typeface="Zar" pitchFamily="2" charset="-78"/>
                <a:cs typeface="Zar" pitchFamily="2" charset="-78"/>
              </a:rPr>
              <a:t>B19</a:t>
            </a:r>
            <a:r>
              <a:rPr lang="fa-IR" dirty="0" smtClean="0">
                <a:latin typeface="Zar" pitchFamily="2" charset="-78"/>
                <a:cs typeface="Zar" pitchFamily="2" charset="-78"/>
              </a:rPr>
              <a:t> با تهاجم </a:t>
            </a:r>
            <a:r>
              <a:rPr lang="en-US" dirty="0" smtClean="0">
                <a:latin typeface="Zar" pitchFamily="2" charset="-78"/>
                <a:cs typeface="Zar" pitchFamily="2" charset="-78"/>
              </a:rPr>
              <a:t>CFU- E</a:t>
            </a:r>
            <a:r>
              <a:rPr lang="fa-IR" dirty="0" smtClean="0">
                <a:latin typeface="Zar" pitchFamily="2" charset="-78"/>
                <a:cs typeface="Zar" pitchFamily="2" charset="-78"/>
              </a:rPr>
              <a:t> باعث </a:t>
            </a:r>
            <a:r>
              <a:rPr lang="fa-IR" dirty="0" err="1" smtClean="0">
                <a:latin typeface="Zar" pitchFamily="2" charset="-78"/>
                <a:cs typeface="Zar" pitchFamily="2" charset="-78"/>
              </a:rPr>
              <a:t>آپلازی</a:t>
            </a:r>
            <a:r>
              <a:rPr lang="fa-IR" dirty="0" smtClean="0">
                <a:latin typeface="Zar" pitchFamily="2" charset="-78"/>
                <a:cs typeface="Zar" pitchFamily="2" charset="-78"/>
              </a:rPr>
              <a:t> خاص گلبول های قرمز می شود.</a:t>
            </a:r>
            <a:r>
              <a:rPr lang="en-US" dirty="0" smtClean="0">
                <a:latin typeface="Zar" pitchFamily="2" charset="-78"/>
                <a:cs typeface="Zar" pitchFamily="2" charset="-78"/>
              </a:rPr>
              <a:t>HIV </a:t>
            </a:r>
            <a:r>
              <a:rPr lang="fa-IR" dirty="0" smtClean="0">
                <a:latin typeface="Zar" pitchFamily="2" charset="-78"/>
                <a:cs typeface="Zar" pitchFamily="2" charset="-78"/>
              </a:rPr>
              <a:t> باعث کاهش </a:t>
            </a:r>
            <a:r>
              <a:rPr lang="fa-IR" dirty="0" err="1" smtClean="0">
                <a:latin typeface="Zar" pitchFamily="2" charset="-78"/>
                <a:cs typeface="Zar" pitchFamily="2" charset="-78"/>
              </a:rPr>
              <a:t>نوتروپنی</a:t>
            </a:r>
            <a:r>
              <a:rPr lang="fa-IR" dirty="0" smtClean="0">
                <a:latin typeface="Zar" pitchFamily="2" charset="-78"/>
                <a:cs typeface="Zar" pitchFamily="2" charset="-78"/>
              </a:rPr>
              <a:t> و کاهش پلاکت می شود. </a:t>
            </a:r>
            <a:r>
              <a:rPr lang="en-US" dirty="0" smtClean="0">
                <a:latin typeface="Zar" pitchFamily="2" charset="-78"/>
                <a:cs typeface="Zar" pitchFamily="2" charset="-78"/>
              </a:rPr>
              <a:t>EBV</a:t>
            </a:r>
            <a:r>
              <a:rPr lang="fa-IR" dirty="0" smtClean="0">
                <a:latin typeface="Zar" pitchFamily="2" charset="-78"/>
                <a:cs typeface="Zar" pitchFamily="2" charset="-78"/>
              </a:rPr>
              <a:t> باعث سرکوب </a:t>
            </a:r>
            <a:r>
              <a:rPr lang="fa-IR" dirty="0" err="1" smtClean="0">
                <a:latin typeface="Zar" pitchFamily="2" charset="-78"/>
                <a:cs typeface="Zar" pitchFamily="2" charset="-78"/>
              </a:rPr>
              <a:t>خونسازی</a:t>
            </a:r>
            <a:r>
              <a:rPr lang="fa-IR" dirty="0" smtClean="0">
                <a:latin typeface="Zar" pitchFamily="2" charset="-78"/>
                <a:cs typeface="Zar" pitchFamily="2" charset="-78"/>
              </a:rPr>
              <a:t> می شود.</a:t>
            </a:r>
          </a:p>
          <a:p>
            <a:pPr algn="r" rtl="1"/>
            <a:r>
              <a:rPr lang="en-US" dirty="0" smtClean="0">
                <a:latin typeface="Zar" pitchFamily="2" charset="-78"/>
                <a:cs typeface="Zar" pitchFamily="2" charset="-78"/>
              </a:rPr>
              <a:t>PNH</a:t>
            </a:r>
            <a:r>
              <a:rPr lang="fa-IR" dirty="0" smtClean="0">
                <a:latin typeface="Zar" pitchFamily="2" charset="-78"/>
                <a:cs typeface="Zar" pitchFamily="2" charset="-78"/>
              </a:rPr>
              <a:t>: برخی بیماران </a:t>
            </a:r>
            <a:r>
              <a:rPr lang="en-US" dirty="0" smtClean="0">
                <a:latin typeface="Zar" pitchFamily="2" charset="-78"/>
                <a:cs typeface="Zar" pitchFamily="2" charset="-78"/>
              </a:rPr>
              <a:t>PNH</a:t>
            </a:r>
            <a:r>
              <a:rPr lang="fa-IR" dirty="0" smtClean="0">
                <a:latin typeface="Zar" pitchFamily="2" charset="-78"/>
                <a:cs typeface="Zar" pitchFamily="2" charset="-78"/>
              </a:rPr>
              <a:t> در سیر بیماری خود به </a:t>
            </a:r>
            <a:r>
              <a:rPr lang="en-US" dirty="0" smtClean="0">
                <a:latin typeface="Zar" pitchFamily="2" charset="-78"/>
                <a:cs typeface="Zar" pitchFamily="2" charset="-78"/>
              </a:rPr>
              <a:t>AA</a:t>
            </a:r>
            <a:r>
              <a:rPr lang="fa-IR" dirty="0" smtClean="0">
                <a:latin typeface="Zar" pitchFamily="2" charset="-78"/>
                <a:cs typeface="Zar" pitchFamily="2" charset="-78"/>
              </a:rPr>
              <a:t> مبتلا می شوند.</a:t>
            </a:r>
          </a:p>
          <a:p>
            <a:pPr algn="r" rtl="1"/>
            <a:endParaRPr lang="fa-IR" dirty="0" smtClean="0">
              <a:latin typeface="Zar" pitchFamily="2" charset="-78"/>
              <a:cs typeface="Zar" pitchFamily="2" charset="-78"/>
            </a:endParaRPr>
          </a:p>
          <a:p>
            <a:pPr algn="r" rtl="1"/>
            <a:r>
              <a:rPr lang="fa-IR" dirty="0" smtClean="0">
                <a:latin typeface="Zar" pitchFamily="2" charset="-78"/>
                <a:cs typeface="Zar" pitchFamily="2" charset="-78"/>
              </a:rPr>
              <a:t>حاملگی : باعث تشدید یا ایجاد </a:t>
            </a:r>
            <a:r>
              <a:rPr lang="en-US" dirty="0" smtClean="0">
                <a:latin typeface="Zar" pitchFamily="2" charset="-78"/>
                <a:cs typeface="Zar" pitchFamily="2" charset="-78"/>
              </a:rPr>
              <a:t>AA</a:t>
            </a:r>
            <a:r>
              <a:rPr lang="fa-IR" dirty="0" smtClean="0">
                <a:latin typeface="Zar" pitchFamily="2" charset="-78"/>
                <a:cs typeface="Zar" pitchFamily="2" charset="-78"/>
              </a:rPr>
              <a:t> گذرا می شود و طول عمر مادر و جنین بالا است.</a:t>
            </a:r>
          </a:p>
          <a:p>
            <a:pPr algn="r" rtl="1"/>
            <a:endParaRPr lang="fa-IR" dirty="0" smtClean="0">
              <a:latin typeface="Zar" pitchFamily="2" charset="-78"/>
              <a:cs typeface="Zar" pitchFamily="2" charset="-78"/>
            </a:endParaRPr>
          </a:p>
          <a:p>
            <a:pPr algn="r" rtl="1"/>
            <a:endParaRPr lang="en-US" dirty="0">
              <a:latin typeface="Zar" pitchFamily="2" charset="-78"/>
              <a:cs typeface="Zar" pitchFamily="2" charset="-78"/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2743200" y="152718"/>
            <a:ext cx="3505200" cy="685482"/>
          </a:xfrm>
          <a:solidFill>
            <a:srgbClr val="0070C0"/>
          </a:solidFill>
          <a:ln>
            <a:solidFill>
              <a:schemeClr val="accent3">
                <a:lumMod val="50000"/>
              </a:schemeClr>
            </a:solidFill>
          </a:ln>
        </p:spPr>
        <p:txBody>
          <a:bodyPr>
            <a:normAutofit/>
          </a:bodyPr>
          <a:lstStyle/>
          <a:p>
            <a:pPr algn="ctr" rtl="1"/>
            <a:r>
              <a:rPr lang="fa-IR" b="1" dirty="0" smtClean="0">
                <a:solidFill>
                  <a:schemeClr val="bg1"/>
                </a:solidFill>
                <a:cs typeface="B Lotus" pitchFamily="2" charset="-78"/>
              </a:rPr>
              <a:t>آنمی </a:t>
            </a:r>
            <a:r>
              <a:rPr lang="fa-IR" b="1" dirty="0" err="1" smtClean="0">
                <a:solidFill>
                  <a:schemeClr val="bg1"/>
                </a:solidFill>
                <a:cs typeface="B Lotus" pitchFamily="2" charset="-78"/>
              </a:rPr>
              <a:t>آپلا</a:t>
            </a:r>
            <a:r>
              <a:rPr lang="en-US" b="1" dirty="0" smtClean="0">
                <a:solidFill>
                  <a:schemeClr val="bg1"/>
                </a:solidFill>
                <a:cs typeface="B Lotus" pitchFamily="2" charset="-78"/>
              </a:rPr>
              <a:t> </a:t>
            </a:r>
            <a:r>
              <a:rPr lang="fa-IR" b="1" dirty="0" err="1" smtClean="0">
                <a:solidFill>
                  <a:schemeClr val="bg1"/>
                </a:solidFill>
                <a:cs typeface="B Lotus" pitchFamily="2" charset="-78"/>
              </a:rPr>
              <a:t>ستیک</a:t>
            </a:r>
            <a:endParaRPr lang="en-US" b="1" dirty="0">
              <a:solidFill>
                <a:schemeClr val="bg1"/>
              </a:solidFill>
              <a:cs typeface="B Lotus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817293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077200" cy="5638800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r" rtl="1"/>
            <a:r>
              <a:rPr lang="fa-IR" b="0" dirty="0" smtClean="0">
                <a:latin typeface="Zar" pitchFamily="2" charset="-78"/>
                <a:cs typeface="Zar" pitchFamily="2" charset="-78"/>
              </a:rPr>
              <a:t>اصطلاح</a:t>
            </a:r>
            <a:r>
              <a:rPr lang="fa-IR" b="0" dirty="0" smtClean="0">
                <a:latin typeface="Times New Roman" pitchFamily="18" charset="0"/>
              </a:rPr>
              <a:t> </a:t>
            </a:r>
            <a:r>
              <a:rPr lang="en-US" b="0" dirty="0" smtClean="0">
                <a:latin typeface="Times New Roman" pitchFamily="18" charset="0"/>
                <a:cs typeface="Vrinda" pitchFamily="34" charset="0"/>
              </a:rPr>
              <a:t>AA</a:t>
            </a:r>
            <a:r>
              <a:rPr lang="fa-IR" b="0" dirty="0" smtClean="0">
                <a:latin typeface="Times New Roman" pitchFamily="18" charset="0"/>
              </a:rPr>
              <a:t> </a:t>
            </a:r>
            <a:r>
              <a:rPr lang="fa-IR" b="0" dirty="0">
                <a:latin typeface="Zar" pitchFamily="2" charset="-78"/>
                <a:cs typeface="Zar" pitchFamily="2" charset="-78"/>
              </a:rPr>
              <a:t>ارثی: نارسایی مزمن </a:t>
            </a:r>
            <a:r>
              <a:rPr lang="en-US" b="0" dirty="0" smtClean="0">
                <a:latin typeface="Times New Roman" pitchFamily="18" charset="0"/>
                <a:cs typeface="Vrinda" pitchFamily="34" charset="0"/>
              </a:rPr>
              <a:t>BM</a:t>
            </a:r>
            <a:r>
              <a:rPr lang="fa-IR" b="0" dirty="0" smtClean="0">
                <a:latin typeface="Times New Roman" pitchFamily="18" charset="0"/>
              </a:rPr>
              <a:t> </a:t>
            </a:r>
            <a:r>
              <a:rPr lang="fa-IR" b="0" dirty="0">
                <a:latin typeface="Zar" pitchFamily="2" charset="-78"/>
                <a:cs typeface="Zar" pitchFamily="2" charset="-78"/>
              </a:rPr>
              <a:t>که ممکن است همراه با سایر ناهنجاری ها باشد.</a:t>
            </a:r>
          </a:p>
          <a:p>
            <a:pPr algn="just" rtl="1"/>
            <a:r>
              <a:rPr lang="fa-IR" b="0" dirty="0">
                <a:latin typeface="Zar" pitchFamily="2" charset="-78"/>
                <a:cs typeface="Zar" pitchFamily="2" charset="-78"/>
              </a:rPr>
              <a:t>آنمی </a:t>
            </a:r>
            <a:r>
              <a:rPr lang="fa-IR" b="0" dirty="0" err="1">
                <a:latin typeface="Zar" pitchFamily="2" charset="-78"/>
                <a:cs typeface="Zar" pitchFamily="2" charset="-78"/>
              </a:rPr>
              <a:t>فانکونی</a:t>
            </a:r>
            <a:r>
              <a:rPr lang="fa-IR" b="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b="0" dirty="0" smtClean="0">
                <a:latin typeface="Times New Roman" pitchFamily="18" charset="0"/>
                <a:cs typeface="Times New Roman" pitchFamily="18" charset="0"/>
              </a:rPr>
              <a:t>FA</a:t>
            </a:r>
            <a:r>
              <a:rPr lang="fa-IR" b="0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fa-IR" b="0" dirty="0">
                <a:latin typeface="Zar" pitchFamily="2" charset="-78"/>
                <a:cs typeface="Zar" pitchFamily="2" charset="-78"/>
              </a:rPr>
              <a:t>: بیماری </a:t>
            </a:r>
            <a:r>
              <a:rPr lang="fa-IR" b="0" dirty="0" err="1">
                <a:latin typeface="Zar" pitchFamily="2" charset="-78"/>
                <a:cs typeface="Zar" pitchFamily="2" charset="-78"/>
              </a:rPr>
              <a:t>اتوزوم</a:t>
            </a:r>
            <a:r>
              <a:rPr lang="fa-IR" b="0" dirty="0">
                <a:latin typeface="Zar" pitchFamily="2" charset="-78"/>
                <a:cs typeface="Zar" pitchFamily="2" charset="-78"/>
              </a:rPr>
              <a:t> مغلوب به علت </a:t>
            </a:r>
            <a:r>
              <a:rPr lang="fa-IR" b="0" dirty="0" err="1">
                <a:latin typeface="Zar" pitchFamily="2" charset="-78"/>
                <a:cs typeface="Zar" pitchFamily="2" charset="-78"/>
              </a:rPr>
              <a:t>موتاسیون</a:t>
            </a:r>
            <a:r>
              <a:rPr lang="fa-IR" b="0" dirty="0">
                <a:latin typeface="Zar" pitchFamily="2" charset="-78"/>
                <a:cs typeface="Zar" pitchFamily="2" charset="-78"/>
              </a:rPr>
              <a:t> های ارثی در ژن های مسئول ترمیم </a:t>
            </a:r>
            <a:r>
              <a:rPr lang="en-US" b="0" dirty="0" smtClean="0">
                <a:latin typeface="Times New Roman" pitchFamily="18" charset="0"/>
                <a:cs typeface="Vrinda" pitchFamily="34" charset="0"/>
              </a:rPr>
              <a:t>DNA</a:t>
            </a:r>
            <a:r>
              <a:rPr lang="fa-IR" b="0" dirty="0" smtClean="0">
                <a:latin typeface="Times New Roman" pitchFamily="18" charset="0"/>
              </a:rPr>
              <a:t> </a:t>
            </a:r>
            <a:r>
              <a:rPr lang="fa-IR" b="0" dirty="0">
                <a:latin typeface="Zar" pitchFamily="2" charset="-78"/>
                <a:cs typeface="Zar" pitchFamily="2" charset="-78"/>
              </a:rPr>
              <a:t>ایجاد می شود</a:t>
            </a:r>
            <a:r>
              <a:rPr lang="fa-IR" b="0" dirty="0" smtClean="0">
                <a:latin typeface="Zar" pitchFamily="2" charset="-78"/>
                <a:cs typeface="Zar" pitchFamily="2" charset="-78"/>
              </a:rPr>
              <a:t>. 13 گروه از انواع </a:t>
            </a:r>
            <a:r>
              <a:rPr lang="en-US" b="0" dirty="0" smtClean="0">
                <a:latin typeface="Zar" pitchFamily="2" charset="-78"/>
                <a:cs typeface="Zar" pitchFamily="2" charset="-78"/>
              </a:rPr>
              <a:t>FA</a:t>
            </a:r>
            <a:r>
              <a:rPr lang="fa-IR" b="0" dirty="0" smtClean="0">
                <a:latin typeface="Zar" pitchFamily="2" charset="-78"/>
                <a:cs typeface="Zar" pitchFamily="2" charset="-78"/>
              </a:rPr>
              <a:t> شناخته شده </a:t>
            </a:r>
            <a:r>
              <a:rPr lang="fa-IR" b="0" dirty="0" smtClean="0">
                <a:latin typeface="Zar" pitchFamily="2" charset="-78"/>
                <a:cs typeface="Zar" pitchFamily="2" charset="-78"/>
              </a:rPr>
              <a:t>است</a:t>
            </a:r>
            <a:r>
              <a:rPr lang="en-US" b="0" dirty="0">
                <a:latin typeface="Zar" pitchFamily="2" charset="-78"/>
                <a:cs typeface="Zar" pitchFamily="2" charset="-78"/>
              </a:rPr>
              <a:t>.</a:t>
            </a:r>
            <a:r>
              <a:rPr lang="fa-IR" b="0" dirty="0" smtClean="0">
                <a:latin typeface="Zar" pitchFamily="2" charset="-78"/>
                <a:cs typeface="Zar" pitchFamily="2" charset="-78"/>
              </a:rPr>
              <a:t> </a:t>
            </a:r>
            <a:endParaRPr lang="fa-IR" b="0" dirty="0" smtClean="0">
              <a:latin typeface="Zar" pitchFamily="2" charset="-78"/>
              <a:cs typeface="Zar" pitchFamily="2" charset="-78"/>
            </a:endParaRPr>
          </a:p>
          <a:p>
            <a:pPr algn="just" rtl="1"/>
            <a:r>
              <a:rPr lang="fa-IR" b="0" dirty="0" smtClean="0">
                <a:latin typeface="Zar" pitchFamily="2" charset="-78"/>
                <a:cs typeface="Zar" pitchFamily="2" charset="-78"/>
              </a:rPr>
              <a:t>معمولا بیش از یکی از افراد خانواده را درگیر می کند. </a:t>
            </a:r>
            <a:r>
              <a:rPr lang="fa-IR" b="0" dirty="0" err="1" smtClean="0">
                <a:latin typeface="Zar" pitchFamily="2" charset="-78"/>
                <a:cs typeface="Zar" pitchFamily="2" charset="-78"/>
              </a:rPr>
              <a:t>پان</a:t>
            </a:r>
            <a:r>
              <a:rPr lang="fa-IR" b="0" dirty="0" smtClean="0">
                <a:latin typeface="Zar" pitchFamily="2" charset="-78"/>
                <a:cs typeface="Zar" pitchFamily="2" charset="-78"/>
              </a:rPr>
              <a:t> </a:t>
            </a:r>
            <a:r>
              <a:rPr lang="fa-IR" b="0" dirty="0" err="1" smtClean="0">
                <a:latin typeface="Zar" pitchFamily="2" charset="-78"/>
                <a:cs typeface="Zar" pitchFamily="2" charset="-78"/>
              </a:rPr>
              <a:t>سیتوپنی</a:t>
            </a:r>
            <a:r>
              <a:rPr lang="fa-IR" b="0" dirty="0" smtClean="0">
                <a:latin typeface="Zar" pitchFamily="2" charset="-78"/>
                <a:cs typeface="Zar" pitchFamily="2" charset="-78"/>
              </a:rPr>
              <a:t> در 8 سالگی رخ می دهد و میانگین طول عمر آنها 19 سال می باشد. بیماران </a:t>
            </a:r>
            <a:r>
              <a:rPr lang="en-US" b="0" dirty="0" smtClean="0">
                <a:latin typeface="Zar" pitchFamily="2" charset="-78"/>
                <a:cs typeface="Zar" pitchFamily="2" charset="-78"/>
              </a:rPr>
              <a:t>FA</a:t>
            </a:r>
            <a:r>
              <a:rPr lang="fa-IR" b="0" dirty="0" smtClean="0">
                <a:latin typeface="Zar" pitchFamily="2" charset="-78"/>
                <a:cs typeface="Zar" pitchFamily="2" charset="-78"/>
              </a:rPr>
              <a:t> مستعد ابتلا به </a:t>
            </a:r>
            <a:r>
              <a:rPr lang="fa-IR" b="0" dirty="0" err="1" smtClean="0">
                <a:latin typeface="Zar" pitchFamily="2" charset="-78"/>
                <a:cs typeface="Zar" pitchFamily="2" charset="-78"/>
              </a:rPr>
              <a:t>لوسمی</a:t>
            </a:r>
            <a:r>
              <a:rPr lang="fa-IR" b="0" dirty="0" smtClean="0">
                <a:latin typeface="Zar" pitchFamily="2" charset="-78"/>
                <a:cs typeface="Zar" pitchFamily="2" charset="-78"/>
              </a:rPr>
              <a:t> ها و سایر تومورهای غیر هماتولوژیک هستند.</a:t>
            </a:r>
          </a:p>
          <a:p>
            <a:pPr algn="just" rtl="1"/>
            <a:r>
              <a:rPr lang="fa-IR" b="0" dirty="0" smtClean="0">
                <a:latin typeface="Zar" pitchFamily="2" charset="-78"/>
                <a:cs typeface="Zar" pitchFamily="2" charset="-78"/>
              </a:rPr>
              <a:t>آنمی </a:t>
            </a:r>
            <a:r>
              <a:rPr lang="fa-IR" b="0" dirty="0" err="1" smtClean="0">
                <a:latin typeface="Zar" pitchFamily="2" charset="-78"/>
                <a:cs typeface="Zar" pitchFamily="2" charset="-78"/>
              </a:rPr>
              <a:t>نرموکروم</a:t>
            </a:r>
            <a:r>
              <a:rPr lang="fa-IR" b="0" dirty="0" smtClean="0">
                <a:latin typeface="Zar" pitchFamily="2" charset="-78"/>
                <a:cs typeface="Zar" pitchFamily="2" charset="-78"/>
              </a:rPr>
              <a:t> </a:t>
            </a:r>
            <a:r>
              <a:rPr lang="fa-IR" b="0" dirty="0" err="1" smtClean="0">
                <a:latin typeface="Zar" pitchFamily="2" charset="-78"/>
                <a:cs typeface="Zar" pitchFamily="2" charset="-78"/>
              </a:rPr>
              <a:t>نرموسیتیک</a:t>
            </a:r>
            <a:r>
              <a:rPr lang="fa-IR" b="0" dirty="0" smtClean="0">
                <a:latin typeface="Zar" pitchFamily="2" charset="-78"/>
                <a:cs typeface="Zar" pitchFamily="2" charset="-78"/>
              </a:rPr>
              <a:t> و ممکن است </a:t>
            </a:r>
            <a:r>
              <a:rPr lang="fa-IR" b="0" dirty="0" err="1" smtClean="0">
                <a:latin typeface="Zar" pitchFamily="2" charset="-78"/>
                <a:cs typeface="Zar" pitchFamily="2" charset="-78"/>
              </a:rPr>
              <a:t>ماکروسیتیک</a:t>
            </a:r>
            <a:r>
              <a:rPr lang="fa-IR" b="0" dirty="0" smtClean="0">
                <a:latin typeface="Zar" pitchFamily="2" charset="-78"/>
                <a:cs typeface="Zar" pitchFamily="2" charset="-78"/>
              </a:rPr>
              <a:t> باشد. افزایش </a:t>
            </a:r>
            <a:r>
              <a:rPr lang="en-US" b="0" dirty="0" err="1" smtClean="0">
                <a:latin typeface="Zar" pitchFamily="2" charset="-78"/>
                <a:cs typeface="Zar" pitchFamily="2" charset="-78"/>
              </a:rPr>
              <a:t>HbF</a:t>
            </a:r>
            <a:r>
              <a:rPr lang="fa-IR" b="0" dirty="0" smtClean="0">
                <a:latin typeface="Zar" pitchFamily="2" charset="-78"/>
                <a:cs typeface="Zar" pitchFamily="2" charset="-78"/>
              </a:rPr>
              <a:t> و آنتی ژن </a:t>
            </a:r>
            <a:r>
              <a:rPr lang="en-US" b="0" dirty="0" smtClean="0">
                <a:latin typeface="Zar" pitchFamily="2" charset="-78"/>
                <a:cs typeface="Zar" pitchFamily="2" charset="-78"/>
              </a:rPr>
              <a:t>i</a:t>
            </a:r>
            <a:r>
              <a:rPr lang="fa-IR" b="0" dirty="0" smtClean="0">
                <a:latin typeface="Zar" pitchFamily="2" charset="-78"/>
                <a:cs typeface="Zar" pitchFamily="2" charset="-78"/>
              </a:rPr>
              <a:t> در گلبول های قرمز مشاهده می شود. </a:t>
            </a:r>
            <a:r>
              <a:rPr lang="en-US" b="0" dirty="0" smtClean="0">
                <a:latin typeface="Zar" pitchFamily="2" charset="-78"/>
                <a:cs typeface="Zar" pitchFamily="2" charset="-78"/>
              </a:rPr>
              <a:t>BM</a:t>
            </a:r>
            <a:r>
              <a:rPr lang="fa-IR" b="0" dirty="0" smtClean="0">
                <a:latin typeface="Zar" pitchFamily="2" charset="-78"/>
                <a:cs typeface="Zar" pitchFamily="2" charset="-78"/>
              </a:rPr>
              <a:t> </a:t>
            </a:r>
            <a:r>
              <a:rPr lang="fa-IR" b="0" dirty="0" err="1" smtClean="0">
                <a:latin typeface="Zar" pitchFamily="2" charset="-78"/>
                <a:cs typeface="Zar" pitchFamily="2" charset="-78"/>
              </a:rPr>
              <a:t>هیپوسلولار</a:t>
            </a:r>
            <a:r>
              <a:rPr lang="fa-IR" b="0" dirty="0" smtClean="0">
                <a:latin typeface="Zar" pitchFamily="2" charset="-78"/>
                <a:cs typeface="Zar" pitchFamily="2" charset="-78"/>
              </a:rPr>
              <a:t> است. </a:t>
            </a:r>
          </a:p>
          <a:p>
            <a:pPr algn="just" rtl="1"/>
            <a:r>
              <a:rPr lang="fa-IR" b="0" dirty="0" smtClean="0">
                <a:latin typeface="Zar" pitchFamily="2" charset="-78"/>
                <a:cs typeface="Zar" pitchFamily="2" charset="-78"/>
              </a:rPr>
              <a:t>علایم بالینی: قامت کوتاه/ </a:t>
            </a:r>
            <a:r>
              <a:rPr lang="fa-IR" b="0" dirty="0" err="1" smtClean="0">
                <a:latin typeface="Zar" pitchFamily="2" charset="-78"/>
                <a:cs typeface="Zar" pitchFamily="2" charset="-78"/>
              </a:rPr>
              <a:t>آپلازی</a:t>
            </a:r>
            <a:r>
              <a:rPr lang="fa-IR" b="0" dirty="0" smtClean="0">
                <a:latin typeface="Zar" pitchFamily="2" charset="-78"/>
                <a:cs typeface="Zar" pitchFamily="2" charset="-78"/>
              </a:rPr>
              <a:t> استخوان </a:t>
            </a:r>
            <a:r>
              <a:rPr lang="fa-IR" b="0" dirty="0" err="1" smtClean="0">
                <a:latin typeface="Zar" pitchFamily="2" charset="-78"/>
                <a:cs typeface="Zar" pitchFamily="2" charset="-78"/>
              </a:rPr>
              <a:t>رادیوس</a:t>
            </a:r>
            <a:r>
              <a:rPr lang="fa-IR" b="0" dirty="0" smtClean="0">
                <a:latin typeface="Zar" pitchFamily="2" charset="-78"/>
                <a:cs typeface="Zar" pitchFamily="2" charset="-78"/>
              </a:rPr>
              <a:t>/ ناهنجاری انگشت شست/ </a:t>
            </a:r>
            <a:r>
              <a:rPr lang="fa-IR" b="0" dirty="0" err="1" smtClean="0">
                <a:latin typeface="Zar" pitchFamily="2" charset="-78"/>
                <a:cs typeface="Zar" pitchFamily="2" charset="-78"/>
              </a:rPr>
              <a:t>میکروسفالی</a:t>
            </a:r>
            <a:r>
              <a:rPr lang="fa-IR" b="0" dirty="0" smtClean="0">
                <a:latin typeface="Zar" pitchFamily="2" charset="-78"/>
                <a:cs typeface="Zar" pitchFamily="2" charset="-78"/>
              </a:rPr>
              <a:t>/ </a:t>
            </a:r>
            <a:r>
              <a:rPr lang="fa-IR" b="0" dirty="0" err="1" smtClean="0">
                <a:latin typeface="Zar" pitchFamily="2" charset="-78"/>
                <a:cs typeface="Zar" pitchFamily="2" charset="-78"/>
              </a:rPr>
              <a:t>هیپوگنادیسم</a:t>
            </a:r>
            <a:r>
              <a:rPr lang="fa-IR" b="0" dirty="0" smtClean="0">
                <a:latin typeface="Zar" pitchFamily="2" charset="-78"/>
                <a:cs typeface="Zar" pitchFamily="2" charset="-78"/>
              </a:rPr>
              <a:t> / کلیه نعل اسبی شکل </a:t>
            </a:r>
          </a:p>
          <a:p>
            <a:pPr algn="just" rtl="1"/>
            <a:r>
              <a:rPr lang="fa-IR" b="0" dirty="0" smtClean="0">
                <a:latin typeface="Zar" pitchFamily="2" charset="-78"/>
                <a:cs typeface="Zar" pitchFamily="2" charset="-78"/>
              </a:rPr>
              <a:t>آزمون </a:t>
            </a:r>
            <a:r>
              <a:rPr lang="fa-IR" b="0" dirty="0" err="1" smtClean="0">
                <a:latin typeface="Zar" pitchFamily="2" charset="-78"/>
                <a:cs typeface="Zar" pitchFamily="2" charset="-78"/>
              </a:rPr>
              <a:t>کلاستوژن</a:t>
            </a:r>
            <a:r>
              <a:rPr lang="fa-IR" b="0" dirty="0" smtClean="0">
                <a:latin typeface="Zar" pitchFamily="2" charset="-78"/>
                <a:cs typeface="Zar" pitchFamily="2" charset="-78"/>
              </a:rPr>
              <a:t> جهت شناسایی شکستگی های متعدد </a:t>
            </a:r>
            <a:r>
              <a:rPr lang="fa-IR" b="0" dirty="0" err="1" smtClean="0">
                <a:latin typeface="Zar" pitchFamily="2" charset="-78"/>
                <a:cs typeface="Zar" pitchFamily="2" charset="-78"/>
              </a:rPr>
              <a:t>کروموزومی</a:t>
            </a:r>
            <a:r>
              <a:rPr lang="fa-IR" b="0" dirty="0" smtClean="0">
                <a:latin typeface="Zar" pitchFamily="2" charset="-78"/>
                <a:cs typeface="Zar" pitchFamily="2" charset="-78"/>
              </a:rPr>
              <a:t> در اثر مجاورت لنفوسیت های بیمار  با مواد ی مثل </a:t>
            </a:r>
            <a:r>
              <a:rPr lang="fa-IR" b="0" dirty="0" err="1" smtClean="0">
                <a:latin typeface="Zar" pitchFamily="2" charset="-78"/>
                <a:cs typeface="Zar" pitchFamily="2" charset="-78"/>
              </a:rPr>
              <a:t>میتومایسین</a:t>
            </a:r>
            <a:r>
              <a:rPr lang="fa-IR" b="0" dirty="0" smtClean="0">
                <a:latin typeface="Zar" pitchFamily="2" charset="-78"/>
                <a:cs typeface="Zar" pitchFamily="2" charset="-78"/>
              </a:rPr>
              <a:t> </a:t>
            </a:r>
            <a:r>
              <a:rPr lang="en-US" b="0" dirty="0" smtClean="0">
                <a:latin typeface="Zar" pitchFamily="2" charset="-78"/>
                <a:cs typeface="Zar" pitchFamily="2" charset="-78"/>
              </a:rPr>
              <a:t>C</a:t>
            </a:r>
            <a:r>
              <a:rPr lang="fa-IR" b="0" dirty="0" smtClean="0">
                <a:latin typeface="Zar" pitchFamily="2" charset="-78"/>
                <a:cs typeface="Zar" pitchFamily="2" charset="-78"/>
              </a:rPr>
              <a:t>(</a:t>
            </a:r>
            <a:r>
              <a:rPr lang="en-US" b="0" dirty="0" smtClean="0">
                <a:latin typeface="Zar" pitchFamily="2" charset="-78"/>
                <a:cs typeface="Zar" pitchFamily="2" charset="-78"/>
              </a:rPr>
              <a:t>MMC</a:t>
            </a:r>
            <a:r>
              <a:rPr lang="fa-IR" b="0" dirty="0" smtClean="0">
                <a:latin typeface="Zar" pitchFamily="2" charset="-78"/>
                <a:cs typeface="Zar" pitchFamily="2" charset="-78"/>
              </a:rPr>
              <a:t> )  یا </a:t>
            </a:r>
            <a:r>
              <a:rPr lang="fa-IR" b="0" dirty="0" err="1" smtClean="0">
                <a:latin typeface="Zar" pitchFamily="2" charset="-78"/>
                <a:cs typeface="Zar" pitchFamily="2" charset="-78"/>
              </a:rPr>
              <a:t>دای</a:t>
            </a:r>
            <a:r>
              <a:rPr lang="fa-IR" b="0" dirty="0" smtClean="0">
                <a:latin typeface="Zar" pitchFamily="2" charset="-78"/>
                <a:cs typeface="Zar" pitchFamily="2" charset="-78"/>
              </a:rPr>
              <a:t> </a:t>
            </a:r>
            <a:r>
              <a:rPr lang="fa-IR" b="0" dirty="0" err="1" smtClean="0">
                <a:latin typeface="Zar" pitchFamily="2" charset="-78"/>
                <a:cs typeface="Zar" pitchFamily="2" charset="-78"/>
              </a:rPr>
              <a:t>اپوکسی</a:t>
            </a:r>
            <a:r>
              <a:rPr lang="fa-IR" b="0" dirty="0" smtClean="0">
                <a:latin typeface="Zar" pitchFamily="2" charset="-78"/>
                <a:cs typeface="Zar" pitchFamily="2" charset="-78"/>
              </a:rPr>
              <a:t> </a:t>
            </a:r>
            <a:r>
              <a:rPr lang="fa-IR" b="0" dirty="0" err="1" smtClean="0">
                <a:latin typeface="Zar" pitchFamily="2" charset="-78"/>
                <a:cs typeface="Zar" pitchFamily="2" charset="-78"/>
              </a:rPr>
              <a:t>بوتان</a:t>
            </a:r>
            <a:r>
              <a:rPr lang="fa-IR" b="0" dirty="0" smtClean="0">
                <a:latin typeface="Zar" pitchFamily="2" charset="-78"/>
                <a:cs typeface="Zar" pitchFamily="2" charset="-78"/>
              </a:rPr>
              <a:t> (</a:t>
            </a:r>
            <a:r>
              <a:rPr lang="en-US" b="0" dirty="0" smtClean="0">
                <a:latin typeface="Zar" pitchFamily="2" charset="-78"/>
                <a:cs typeface="Zar" pitchFamily="2" charset="-78"/>
              </a:rPr>
              <a:t>DEB</a:t>
            </a:r>
            <a:r>
              <a:rPr lang="fa-IR" b="0" dirty="0" smtClean="0">
                <a:latin typeface="Zar" pitchFamily="2" charset="-78"/>
                <a:cs typeface="Zar" pitchFamily="2" charset="-78"/>
              </a:rPr>
              <a:t> ) و مشاهده شکستگی های متعدد در </a:t>
            </a:r>
            <a:r>
              <a:rPr lang="fa-IR" b="0" dirty="0" err="1" smtClean="0">
                <a:latin typeface="Zar" pitchFamily="2" charset="-78"/>
                <a:cs typeface="Zar" pitchFamily="2" charset="-78"/>
              </a:rPr>
              <a:t>متافاز</a:t>
            </a:r>
            <a:r>
              <a:rPr lang="fa-IR" b="0" dirty="0" smtClean="0">
                <a:latin typeface="Zar" pitchFamily="2" charset="-78"/>
                <a:cs typeface="Zar" pitchFamily="2" charset="-78"/>
              </a:rPr>
              <a:t> </a:t>
            </a:r>
          </a:p>
          <a:p>
            <a:pPr algn="just" rtl="1"/>
            <a:endParaRPr lang="en-US" b="0" dirty="0">
              <a:latin typeface="Zar" pitchFamily="2" charset="-78"/>
              <a:cs typeface="Zar" pitchFamily="2" charset="-78"/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2667000" y="76200"/>
            <a:ext cx="2971800" cy="609600"/>
          </a:xfrm>
          <a:solidFill>
            <a:srgbClr val="0070C0"/>
          </a:solidFill>
          <a:ln>
            <a:solidFill>
              <a:schemeClr val="accent3">
                <a:lumMod val="50000"/>
              </a:schemeClr>
            </a:solidFill>
          </a:ln>
        </p:spPr>
        <p:txBody>
          <a:bodyPr>
            <a:normAutofit/>
          </a:bodyPr>
          <a:lstStyle/>
          <a:p>
            <a:pPr algn="ctr" rtl="1"/>
            <a:r>
              <a:rPr lang="fa-IR" sz="2800" b="1" dirty="0" smtClean="0">
                <a:solidFill>
                  <a:schemeClr val="bg1"/>
                </a:solidFill>
                <a:cs typeface="B Lotus" pitchFamily="2" charset="-78"/>
              </a:rPr>
              <a:t>آنمی </a:t>
            </a:r>
            <a:r>
              <a:rPr lang="fa-IR" sz="2800" b="1" dirty="0" err="1" smtClean="0">
                <a:solidFill>
                  <a:schemeClr val="bg1"/>
                </a:solidFill>
                <a:cs typeface="B Lotus" pitchFamily="2" charset="-78"/>
              </a:rPr>
              <a:t>آپلا</a:t>
            </a:r>
            <a:r>
              <a:rPr lang="en-US" sz="2800" b="1" dirty="0" smtClean="0">
                <a:solidFill>
                  <a:schemeClr val="bg1"/>
                </a:solidFill>
                <a:cs typeface="B Lotus" pitchFamily="2" charset="-78"/>
              </a:rPr>
              <a:t> </a:t>
            </a:r>
            <a:r>
              <a:rPr lang="fa-IR" sz="2800" b="1" dirty="0" err="1" smtClean="0">
                <a:solidFill>
                  <a:schemeClr val="bg1"/>
                </a:solidFill>
                <a:cs typeface="B Lotus" pitchFamily="2" charset="-78"/>
              </a:rPr>
              <a:t>ستیک</a:t>
            </a:r>
            <a:r>
              <a:rPr lang="fa-IR" sz="2800" b="1" dirty="0" smtClean="0">
                <a:solidFill>
                  <a:schemeClr val="bg1"/>
                </a:solidFill>
                <a:cs typeface="B Lotus" pitchFamily="2" charset="-78"/>
              </a:rPr>
              <a:t> ارثی</a:t>
            </a:r>
            <a:endParaRPr lang="en-US" sz="2800" b="1" dirty="0">
              <a:solidFill>
                <a:schemeClr val="bg1"/>
              </a:solidFill>
              <a:cs typeface="B Lotus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557526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762000"/>
            <a:ext cx="8382000" cy="5943600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marL="342900" indent="-342900" algn="r" rtl="1">
              <a:buFont typeface="Wingdings" pitchFamily="2" charset="2"/>
              <a:buChar char="q"/>
            </a:pPr>
            <a:r>
              <a:rPr lang="fa-IR" b="0" dirty="0" err="1" smtClean="0">
                <a:latin typeface="Zar" pitchFamily="2" charset="-78"/>
                <a:cs typeface="Zar" pitchFamily="2" charset="-78"/>
              </a:rPr>
              <a:t>ترومبوسایتوپنی</a:t>
            </a:r>
            <a:r>
              <a:rPr lang="fa-IR" b="0" dirty="0" smtClean="0">
                <a:latin typeface="Zar" pitchFamily="2" charset="-78"/>
                <a:cs typeface="Zar" pitchFamily="2" charset="-78"/>
              </a:rPr>
              <a:t> </a:t>
            </a:r>
            <a:r>
              <a:rPr lang="fa-IR" b="0" dirty="0" err="1" smtClean="0">
                <a:latin typeface="Zar" pitchFamily="2" charset="-78"/>
                <a:cs typeface="Zar" pitchFamily="2" charset="-78"/>
              </a:rPr>
              <a:t>آمگاکاریوسیتیک</a:t>
            </a:r>
            <a:r>
              <a:rPr lang="fa-IR" b="0" dirty="0" smtClean="0">
                <a:latin typeface="Zar" pitchFamily="2" charset="-78"/>
                <a:cs typeface="Zar" pitchFamily="2" charset="-78"/>
              </a:rPr>
              <a:t>: </a:t>
            </a:r>
            <a:r>
              <a:rPr lang="fa-IR" b="0" dirty="0" err="1" smtClean="0">
                <a:latin typeface="Zar" pitchFamily="2" charset="-78"/>
                <a:cs typeface="Zar" pitchFamily="2" charset="-78"/>
              </a:rPr>
              <a:t>اتوزوم</a:t>
            </a:r>
            <a:r>
              <a:rPr lang="fa-IR" b="0" dirty="0" smtClean="0">
                <a:latin typeface="Zar" pitchFamily="2" charset="-78"/>
                <a:cs typeface="Zar" pitchFamily="2" charset="-78"/>
              </a:rPr>
              <a:t> مغلوب/ بروز </a:t>
            </a:r>
            <a:r>
              <a:rPr lang="fa-IR" b="0" dirty="0" err="1" smtClean="0">
                <a:latin typeface="Zar" pitchFamily="2" charset="-78"/>
                <a:cs typeface="Zar" pitchFamily="2" charset="-78"/>
              </a:rPr>
              <a:t>پان</a:t>
            </a:r>
            <a:r>
              <a:rPr lang="fa-IR" b="0" dirty="0" smtClean="0">
                <a:latin typeface="Zar" pitchFamily="2" charset="-78"/>
                <a:cs typeface="Zar" pitchFamily="2" charset="-78"/>
              </a:rPr>
              <a:t> </a:t>
            </a:r>
            <a:r>
              <a:rPr lang="fa-IR" b="0" dirty="0" err="1" smtClean="0">
                <a:latin typeface="Zar" pitchFamily="2" charset="-78"/>
                <a:cs typeface="Zar" pitchFamily="2" charset="-78"/>
              </a:rPr>
              <a:t>سیتوپنی</a:t>
            </a:r>
            <a:r>
              <a:rPr lang="fa-IR" b="0" dirty="0" smtClean="0">
                <a:latin typeface="Zar" pitchFamily="2" charset="-78"/>
                <a:cs typeface="Zar" pitchFamily="2" charset="-78"/>
              </a:rPr>
              <a:t> و </a:t>
            </a:r>
            <a:r>
              <a:rPr lang="en-US" b="0" dirty="0" smtClean="0">
                <a:latin typeface="Zar" pitchFamily="2" charset="-78"/>
                <a:cs typeface="Zar" pitchFamily="2" charset="-78"/>
              </a:rPr>
              <a:t>BM</a:t>
            </a:r>
            <a:r>
              <a:rPr lang="fa-IR" b="0" dirty="0" smtClean="0">
                <a:latin typeface="Zar" pitchFamily="2" charset="-78"/>
                <a:cs typeface="Zar" pitchFamily="2" charset="-78"/>
              </a:rPr>
              <a:t> </a:t>
            </a:r>
            <a:r>
              <a:rPr lang="fa-IR" b="0" dirty="0" err="1" smtClean="0">
                <a:latin typeface="Zar" pitchFamily="2" charset="-78"/>
                <a:cs typeface="Zar" pitchFamily="2" charset="-78"/>
              </a:rPr>
              <a:t>هیپوسلولار</a:t>
            </a:r>
            <a:r>
              <a:rPr lang="fa-IR" b="0" dirty="0" smtClean="0">
                <a:latin typeface="Zar" pitchFamily="2" charset="-78"/>
                <a:cs typeface="Zar" pitchFamily="2" charset="-78"/>
              </a:rPr>
              <a:t> با پیشرفت بیماری/ علت: </a:t>
            </a:r>
            <a:r>
              <a:rPr lang="fa-IR" b="0" dirty="0" err="1" smtClean="0">
                <a:latin typeface="Zar" pitchFamily="2" charset="-78"/>
                <a:cs typeface="Zar" pitchFamily="2" charset="-78"/>
              </a:rPr>
              <a:t>موتاسیون</a:t>
            </a:r>
            <a:r>
              <a:rPr lang="fa-IR" b="0" dirty="0" smtClean="0">
                <a:latin typeface="Zar" pitchFamily="2" charset="-78"/>
                <a:cs typeface="Zar" pitchFamily="2" charset="-78"/>
              </a:rPr>
              <a:t> در ژن گیرنده </a:t>
            </a:r>
            <a:r>
              <a:rPr lang="fa-IR" b="0" dirty="0" err="1" smtClean="0">
                <a:latin typeface="Zar" pitchFamily="2" charset="-78"/>
                <a:cs typeface="Zar" pitchFamily="2" charset="-78"/>
              </a:rPr>
              <a:t>ترومبوپوئتین</a:t>
            </a:r>
            <a:r>
              <a:rPr lang="fa-IR" b="0" dirty="0" smtClean="0">
                <a:latin typeface="Zar" pitchFamily="2" charset="-78"/>
                <a:cs typeface="Zar" pitchFamily="2" charset="-78"/>
              </a:rPr>
              <a:t> </a:t>
            </a:r>
            <a:r>
              <a:rPr lang="en-US" b="0" dirty="0" smtClean="0">
                <a:latin typeface="Zar" pitchFamily="2" charset="-78"/>
                <a:cs typeface="Zar" pitchFamily="2" charset="-78"/>
              </a:rPr>
              <a:t>C-</a:t>
            </a:r>
            <a:r>
              <a:rPr lang="en-US" b="0" dirty="0" err="1" smtClean="0">
                <a:latin typeface="Zar" pitchFamily="2" charset="-78"/>
                <a:cs typeface="Zar" pitchFamily="2" charset="-78"/>
              </a:rPr>
              <a:t>mpl</a:t>
            </a:r>
            <a:r>
              <a:rPr lang="fa-IR" b="0" dirty="0" smtClean="0">
                <a:latin typeface="Zar" pitchFamily="2" charset="-78"/>
                <a:cs typeface="Zar" pitchFamily="2" charset="-78"/>
              </a:rPr>
              <a:t> </a:t>
            </a:r>
          </a:p>
          <a:p>
            <a:pPr marL="342900" indent="-342900" algn="r" rtl="1">
              <a:buFont typeface="Wingdings" pitchFamily="2" charset="2"/>
              <a:buChar char="q"/>
            </a:pPr>
            <a:r>
              <a:rPr lang="fa-IR" b="0" dirty="0" smtClean="0">
                <a:latin typeface="Zar" pitchFamily="2" charset="-78"/>
                <a:cs typeface="Zar" pitchFamily="2" charset="-78"/>
              </a:rPr>
              <a:t>دیس </a:t>
            </a:r>
            <a:r>
              <a:rPr lang="fa-IR" b="0" dirty="0" err="1" smtClean="0">
                <a:latin typeface="Zar" pitchFamily="2" charset="-78"/>
                <a:cs typeface="Zar" pitchFamily="2" charset="-78"/>
              </a:rPr>
              <a:t>کراتوز</a:t>
            </a:r>
            <a:r>
              <a:rPr lang="fa-IR" b="0" dirty="0" smtClean="0">
                <a:latin typeface="Zar" pitchFamily="2" charset="-78"/>
                <a:cs typeface="Zar" pitchFamily="2" charset="-78"/>
              </a:rPr>
              <a:t> مادرزادی: </a:t>
            </a:r>
            <a:r>
              <a:rPr lang="fa-IR" b="0" dirty="0" err="1" smtClean="0">
                <a:latin typeface="Zar" pitchFamily="2" charset="-78"/>
                <a:cs typeface="Zar" pitchFamily="2" charset="-78"/>
              </a:rPr>
              <a:t>دیستروفی</a:t>
            </a:r>
            <a:r>
              <a:rPr lang="fa-IR" b="0" dirty="0" smtClean="0">
                <a:latin typeface="Zar" pitchFamily="2" charset="-78"/>
                <a:cs typeface="Zar" pitchFamily="2" charset="-78"/>
              </a:rPr>
              <a:t> ناخن/ </a:t>
            </a:r>
            <a:r>
              <a:rPr lang="fa-IR" b="0" dirty="0" err="1" smtClean="0">
                <a:latin typeface="Zar" pitchFamily="2" charset="-78"/>
                <a:cs typeface="Zar" pitchFamily="2" charset="-78"/>
              </a:rPr>
              <a:t>هیپرپیگمانتاسیون</a:t>
            </a:r>
            <a:r>
              <a:rPr lang="fa-IR" b="0" dirty="0" smtClean="0">
                <a:latin typeface="Zar" pitchFamily="2" charset="-78"/>
                <a:cs typeface="Zar" pitchFamily="2" charset="-78"/>
              </a:rPr>
              <a:t> پوست/ </a:t>
            </a:r>
            <a:r>
              <a:rPr lang="en-US" b="0" dirty="0" smtClean="0">
                <a:latin typeface="Zar" pitchFamily="2" charset="-78"/>
                <a:cs typeface="Zar" pitchFamily="2" charset="-78"/>
              </a:rPr>
              <a:t>AA</a:t>
            </a:r>
            <a:r>
              <a:rPr lang="fa-IR" b="0" dirty="0" smtClean="0">
                <a:latin typeface="Zar" pitchFamily="2" charset="-78"/>
                <a:cs typeface="Zar" pitchFamily="2" charset="-78"/>
              </a:rPr>
              <a:t>/ </a:t>
            </a:r>
          </a:p>
          <a:p>
            <a:pPr marL="342900" indent="-342900" algn="r" rtl="1">
              <a:buFont typeface="Wingdings" pitchFamily="2" charset="2"/>
              <a:buChar char="q"/>
            </a:pPr>
            <a:r>
              <a:rPr lang="fa-IR" b="0" dirty="0" smtClean="0">
                <a:latin typeface="Zar" pitchFamily="2" charset="-78"/>
                <a:cs typeface="Zar" pitchFamily="2" charset="-78"/>
              </a:rPr>
              <a:t>سندرم </a:t>
            </a:r>
            <a:r>
              <a:rPr lang="fa-IR" b="0" dirty="0" err="1" smtClean="0">
                <a:latin typeface="Zar" pitchFamily="2" charset="-78"/>
                <a:cs typeface="Zar" pitchFamily="2" charset="-78"/>
              </a:rPr>
              <a:t>شوآخمن</a:t>
            </a:r>
            <a:r>
              <a:rPr lang="fa-IR" b="0" dirty="0" smtClean="0">
                <a:latin typeface="Zar" pitchFamily="2" charset="-78"/>
                <a:cs typeface="Zar" pitchFamily="2" charset="-78"/>
              </a:rPr>
              <a:t> </a:t>
            </a:r>
            <a:r>
              <a:rPr lang="fa-IR" b="0" dirty="0" err="1" smtClean="0">
                <a:latin typeface="Zar" pitchFamily="2" charset="-78"/>
                <a:cs typeface="Zar" pitchFamily="2" charset="-78"/>
              </a:rPr>
              <a:t>دیاموند</a:t>
            </a:r>
            <a:r>
              <a:rPr lang="fa-IR" b="0" dirty="0" smtClean="0">
                <a:latin typeface="Zar" pitchFamily="2" charset="-78"/>
                <a:cs typeface="Zar" pitchFamily="2" charset="-78"/>
              </a:rPr>
              <a:t>: نارسایی </a:t>
            </a:r>
            <a:r>
              <a:rPr lang="fa-IR" b="0" dirty="0" err="1" smtClean="0">
                <a:latin typeface="Zar" pitchFamily="2" charset="-78"/>
                <a:cs typeface="Zar" pitchFamily="2" charset="-78"/>
              </a:rPr>
              <a:t>اگزوکرین</a:t>
            </a:r>
            <a:r>
              <a:rPr lang="fa-IR" b="0" dirty="0" smtClean="0">
                <a:latin typeface="Zar" pitchFamily="2" charset="-78"/>
                <a:cs typeface="Zar" pitchFamily="2" charset="-78"/>
              </a:rPr>
              <a:t> پانکراس و </a:t>
            </a:r>
            <a:r>
              <a:rPr lang="fa-IR" b="0" dirty="0" err="1" smtClean="0">
                <a:latin typeface="Zar" pitchFamily="2" charset="-78"/>
                <a:cs typeface="Zar" pitchFamily="2" charset="-78"/>
              </a:rPr>
              <a:t>نوتروپنی</a:t>
            </a:r>
            <a:r>
              <a:rPr lang="fa-IR" b="0" dirty="0" smtClean="0">
                <a:latin typeface="Zar" pitchFamily="2" charset="-78"/>
                <a:cs typeface="Zar" pitchFamily="2" charset="-78"/>
              </a:rPr>
              <a:t> که در نهایت به </a:t>
            </a:r>
            <a:r>
              <a:rPr lang="en-US" b="0" dirty="0" smtClean="0">
                <a:latin typeface="Zar" pitchFamily="2" charset="-78"/>
                <a:cs typeface="Zar" pitchFamily="2" charset="-78"/>
              </a:rPr>
              <a:t>AA</a:t>
            </a:r>
            <a:r>
              <a:rPr lang="fa-IR" b="0" dirty="0" smtClean="0">
                <a:latin typeface="Zar" pitchFamily="2" charset="-78"/>
                <a:cs typeface="Zar" pitchFamily="2" charset="-78"/>
              </a:rPr>
              <a:t> تبدیل می شود.</a:t>
            </a:r>
          </a:p>
          <a:p>
            <a:pPr algn="ctr" rtl="1"/>
            <a:r>
              <a:rPr lang="fa-IR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آپلازی</a:t>
            </a:r>
            <a:r>
              <a:rPr lang="fa-IR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خالص گلبول های قرمز</a:t>
            </a:r>
            <a:r>
              <a:rPr lang="en-US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fa-IR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</a:rPr>
              <a:t>(</a:t>
            </a:r>
            <a:r>
              <a:rPr lang="en-US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</a:rPr>
              <a:t>pure red cell aplasia</a:t>
            </a:r>
            <a:r>
              <a:rPr lang="fa-IR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</a:rPr>
              <a:t>) </a:t>
            </a:r>
          </a:p>
          <a:p>
            <a:pPr algn="just" rtl="1"/>
            <a:endParaRPr lang="en-US" b="0" dirty="0" smtClean="0">
              <a:latin typeface="Zar" pitchFamily="2" charset="-78"/>
              <a:cs typeface="Zar" pitchFamily="2" charset="-78"/>
            </a:endParaRPr>
          </a:p>
          <a:p>
            <a:pPr algn="just" rtl="1"/>
            <a:r>
              <a:rPr lang="fa-IR" b="0" dirty="0" err="1">
                <a:latin typeface="Zar" pitchFamily="2" charset="-78"/>
                <a:cs typeface="Zar" pitchFamily="2" charset="-78"/>
              </a:rPr>
              <a:t>آپلازی</a:t>
            </a:r>
            <a:r>
              <a:rPr lang="fa-IR" b="0" dirty="0">
                <a:latin typeface="Zar" pitchFamily="2" charset="-78"/>
                <a:cs typeface="Zar" pitchFamily="2" charset="-78"/>
              </a:rPr>
              <a:t> خالص گلبول های </a:t>
            </a:r>
            <a:r>
              <a:rPr lang="fa-IR" b="0" dirty="0" smtClean="0">
                <a:latin typeface="Zar" pitchFamily="2" charset="-78"/>
                <a:cs typeface="Zar" pitchFamily="2" charset="-78"/>
              </a:rPr>
              <a:t>قرمز(کم خونی </a:t>
            </a:r>
            <a:r>
              <a:rPr lang="fa-IR" b="0" dirty="0" err="1" smtClean="0">
                <a:latin typeface="Zar" pitchFamily="2" charset="-78"/>
                <a:cs typeface="Zar" pitchFamily="2" charset="-78"/>
              </a:rPr>
              <a:t>نرموکروم</a:t>
            </a:r>
            <a:r>
              <a:rPr lang="fa-IR" b="0" dirty="0" smtClean="0">
                <a:latin typeface="Zar" pitchFamily="2" charset="-78"/>
                <a:cs typeface="Zar" pitchFamily="2" charset="-78"/>
              </a:rPr>
              <a:t> </a:t>
            </a:r>
            <a:r>
              <a:rPr lang="fa-IR" b="0" dirty="0" err="1" smtClean="0">
                <a:latin typeface="Zar" pitchFamily="2" charset="-78"/>
                <a:cs typeface="Zar" pitchFamily="2" charset="-78"/>
              </a:rPr>
              <a:t>نرموسیتیک</a:t>
            </a:r>
            <a:r>
              <a:rPr lang="fa-IR" b="0" dirty="0" smtClean="0">
                <a:latin typeface="Zar" pitchFamily="2" charset="-78"/>
                <a:cs typeface="Zar" pitchFamily="2" charset="-78"/>
              </a:rPr>
              <a:t>  و کاهش کمتر از یک درصدی </a:t>
            </a:r>
            <a:r>
              <a:rPr lang="fa-IR" b="0" dirty="0" err="1" smtClean="0">
                <a:latin typeface="Zar" pitchFamily="2" charset="-78"/>
                <a:cs typeface="Zar" pitchFamily="2" charset="-78"/>
              </a:rPr>
              <a:t>رتیکلوسیت</a:t>
            </a:r>
            <a:r>
              <a:rPr lang="fa-IR" b="0" dirty="0" smtClean="0">
                <a:latin typeface="Zar" pitchFamily="2" charset="-78"/>
                <a:cs typeface="Zar" pitchFamily="2" charset="-78"/>
              </a:rPr>
              <a:t>):اکتسابی</a:t>
            </a:r>
            <a:r>
              <a:rPr lang="fa-IR" b="0" dirty="0">
                <a:latin typeface="Zar" pitchFamily="2" charset="-78"/>
                <a:cs typeface="Zar" pitchFamily="2" charset="-78"/>
              </a:rPr>
              <a:t> </a:t>
            </a:r>
            <a:r>
              <a:rPr lang="fa-IR" b="0" dirty="0" smtClean="0">
                <a:latin typeface="Zar" pitchFamily="2" charset="-78"/>
                <a:cs typeface="Zar" pitchFamily="2" charset="-78"/>
              </a:rPr>
              <a:t>و  ارثی</a:t>
            </a:r>
            <a:endParaRPr lang="en-US" b="0" dirty="0">
              <a:latin typeface="Zar" pitchFamily="2" charset="-78"/>
              <a:cs typeface="Zar" pitchFamily="2" charset="-78"/>
            </a:endParaRPr>
          </a:p>
          <a:p>
            <a:pPr algn="just" rtl="1"/>
            <a:r>
              <a:rPr lang="fa-IR" b="0" dirty="0" smtClean="0">
                <a:latin typeface="Zar" pitchFamily="2" charset="-78"/>
                <a:cs typeface="Zar" pitchFamily="2" charset="-78"/>
              </a:rPr>
              <a:t>  اکتسابی: توقف گذرای </a:t>
            </a:r>
            <a:r>
              <a:rPr lang="fa-IR" b="0" dirty="0" err="1" smtClean="0">
                <a:latin typeface="Zar" pitchFamily="2" charset="-78"/>
                <a:cs typeface="Zar" pitchFamily="2" charset="-78"/>
              </a:rPr>
              <a:t>اریتروپوئز</a:t>
            </a:r>
            <a:r>
              <a:rPr lang="fa-IR" b="0" dirty="0" smtClean="0">
                <a:latin typeface="Zar" pitchFamily="2" charset="-78"/>
                <a:cs typeface="Zar" pitchFamily="2" charset="-78"/>
              </a:rPr>
              <a:t>: ناشی از داروها(</a:t>
            </a:r>
            <a:r>
              <a:rPr lang="fa-IR" b="0" dirty="0" err="1" smtClean="0">
                <a:latin typeface="Zar" pitchFamily="2" charset="-78"/>
                <a:cs typeface="Zar" pitchFamily="2" charset="-78"/>
              </a:rPr>
              <a:t>ایزونیازید</a:t>
            </a:r>
            <a:r>
              <a:rPr lang="fa-IR" b="0" dirty="0" smtClean="0">
                <a:latin typeface="Zar" pitchFamily="2" charset="-78"/>
                <a:cs typeface="Zar" pitchFamily="2" charset="-78"/>
              </a:rPr>
              <a:t>)/ در بیماری های </a:t>
            </a:r>
            <a:r>
              <a:rPr lang="fa-IR" b="0" dirty="0" err="1" smtClean="0">
                <a:latin typeface="Zar" pitchFamily="2" charset="-78"/>
                <a:cs typeface="Zar" pitchFamily="2" charset="-78"/>
              </a:rPr>
              <a:t>اتوایمیون</a:t>
            </a:r>
            <a:r>
              <a:rPr lang="fa-IR" b="0" dirty="0" smtClean="0">
                <a:latin typeface="Zar" pitchFamily="2" charset="-78"/>
                <a:cs typeface="Zar" pitchFamily="2" charset="-78"/>
              </a:rPr>
              <a:t>(</a:t>
            </a:r>
            <a:r>
              <a:rPr lang="fa-IR" b="0" dirty="0" err="1" smtClean="0">
                <a:latin typeface="Zar" pitchFamily="2" charset="-78"/>
                <a:cs typeface="Zar" pitchFamily="2" charset="-78"/>
              </a:rPr>
              <a:t>لوپوس</a:t>
            </a:r>
            <a:r>
              <a:rPr lang="fa-IR" b="0" dirty="0" smtClean="0">
                <a:latin typeface="Zar" pitchFamily="2" charset="-78"/>
                <a:cs typeface="Zar" pitchFamily="2" charset="-78"/>
              </a:rPr>
              <a:t>)/ عفونت </a:t>
            </a:r>
            <a:r>
              <a:rPr lang="en-US" b="0" dirty="0" smtClean="0">
                <a:latin typeface="Zar" pitchFamily="2" charset="-78"/>
                <a:cs typeface="Zar" pitchFamily="2" charset="-78"/>
              </a:rPr>
              <a:t>HIV</a:t>
            </a:r>
            <a:r>
              <a:rPr lang="fa-IR" b="0" dirty="0" smtClean="0">
                <a:latin typeface="Zar" pitchFamily="2" charset="-78"/>
                <a:cs typeface="Zar" pitchFamily="2" charset="-78"/>
              </a:rPr>
              <a:t>/سرطان </a:t>
            </a:r>
            <a:r>
              <a:rPr lang="fa-IR" b="0" dirty="0" err="1" smtClean="0">
                <a:latin typeface="Zar" pitchFamily="2" charset="-78"/>
                <a:cs typeface="Zar" pitchFamily="2" charset="-78"/>
              </a:rPr>
              <a:t>تیموس</a:t>
            </a:r>
            <a:r>
              <a:rPr lang="fa-IR" b="0" dirty="0" smtClean="0">
                <a:latin typeface="Zar" pitchFamily="2" charset="-78"/>
                <a:cs typeface="Zar" pitchFamily="2" charset="-78"/>
              </a:rPr>
              <a:t>/ </a:t>
            </a:r>
            <a:r>
              <a:rPr lang="fa-IR" b="0" dirty="0" smtClean="0">
                <a:solidFill>
                  <a:schemeClr val="tx2"/>
                </a:solidFill>
                <a:latin typeface="Zar" pitchFamily="2" charset="-78"/>
                <a:cs typeface="Zar" pitchFamily="2" charset="-78"/>
              </a:rPr>
              <a:t>در طی آنمی </a:t>
            </a:r>
            <a:r>
              <a:rPr lang="fa-IR" b="0" dirty="0" err="1" smtClean="0">
                <a:solidFill>
                  <a:schemeClr val="tx2"/>
                </a:solidFill>
                <a:latin typeface="Zar" pitchFamily="2" charset="-78"/>
                <a:cs typeface="Zar" pitchFamily="2" charset="-78"/>
              </a:rPr>
              <a:t>همولیتیک</a:t>
            </a:r>
            <a:r>
              <a:rPr lang="fa-IR" b="0" dirty="0" smtClean="0">
                <a:solidFill>
                  <a:schemeClr val="tx2"/>
                </a:solidFill>
                <a:latin typeface="Zar" pitchFamily="2" charset="-78"/>
                <a:cs typeface="Zar" pitchFamily="2" charset="-78"/>
              </a:rPr>
              <a:t> (ترکیب </a:t>
            </a:r>
            <a:r>
              <a:rPr lang="fa-IR" b="0" dirty="0" err="1" smtClean="0">
                <a:solidFill>
                  <a:schemeClr val="tx2"/>
                </a:solidFill>
                <a:latin typeface="Zar" pitchFamily="2" charset="-78"/>
                <a:cs typeface="Zar" pitchFamily="2" charset="-78"/>
              </a:rPr>
              <a:t>همولیز</a:t>
            </a:r>
            <a:r>
              <a:rPr lang="fa-IR" b="0" dirty="0" smtClean="0">
                <a:solidFill>
                  <a:schemeClr val="tx2"/>
                </a:solidFill>
                <a:latin typeface="Zar" pitchFamily="2" charset="-78"/>
                <a:cs typeface="Zar" pitchFamily="2" charset="-78"/>
              </a:rPr>
              <a:t> و </a:t>
            </a:r>
            <a:r>
              <a:rPr lang="fa-IR" b="0" dirty="0" err="1" smtClean="0">
                <a:solidFill>
                  <a:schemeClr val="tx2"/>
                </a:solidFill>
                <a:latin typeface="Zar" pitchFamily="2" charset="-78"/>
                <a:cs typeface="Zar" pitchFamily="2" charset="-78"/>
              </a:rPr>
              <a:t>آپلازی</a:t>
            </a:r>
            <a:r>
              <a:rPr lang="fa-IR" b="0" dirty="0" smtClean="0">
                <a:solidFill>
                  <a:schemeClr val="tx2"/>
                </a:solidFill>
                <a:latin typeface="Zar" pitchFamily="2" charset="-78"/>
                <a:cs typeface="Zar" pitchFamily="2" charset="-78"/>
              </a:rPr>
              <a:t> شرایط مرگ آفرینی ایجاد می کند): بحران </a:t>
            </a:r>
            <a:r>
              <a:rPr lang="fa-IR" b="0" dirty="0" err="1" smtClean="0">
                <a:solidFill>
                  <a:schemeClr val="tx2"/>
                </a:solidFill>
                <a:latin typeface="Zar" pitchFamily="2" charset="-78"/>
                <a:cs typeface="Zar" pitchFamily="2" charset="-78"/>
              </a:rPr>
              <a:t>آپلاستیک</a:t>
            </a:r>
            <a:r>
              <a:rPr lang="fa-IR" b="0" dirty="0" smtClean="0">
                <a:solidFill>
                  <a:schemeClr val="tx2"/>
                </a:solidFill>
                <a:latin typeface="Zar" pitchFamily="2" charset="-78"/>
                <a:cs typeface="Zar" pitchFamily="2" charset="-78"/>
              </a:rPr>
              <a:t> در طی آنمی های </a:t>
            </a:r>
            <a:r>
              <a:rPr lang="fa-IR" b="0" dirty="0" err="1" smtClean="0">
                <a:solidFill>
                  <a:schemeClr val="tx2"/>
                </a:solidFill>
                <a:latin typeface="Zar" pitchFamily="2" charset="-78"/>
                <a:cs typeface="Zar" pitchFamily="2" charset="-78"/>
              </a:rPr>
              <a:t>همولیتیک</a:t>
            </a:r>
            <a:r>
              <a:rPr lang="fa-IR" b="0" dirty="0" smtClean="0">
                <a:solidFill>
                  <a:schemeClr val="tx2"/>
                </a:solidFill>
                <a:latin typeface="Zar" pitchFamily="2" charset="-78"/>
                <a:cs typeface="Zar" pitchFamily="2" charset="-78"/>
              </a:rPr>
              <a:t> ناشی از عفونت با </a:t>
            </a:r>
            <a:r>
              <a:rPr lang="fa-IR" b="0" dirty="0" err="1" smtClean="0">
                <a:solidFill>
                  <a:schemeClr val="tx2"/>
                </a:solidFill>
                <a:latin typeface="Zar" pitchFamily="2" charset="-78"/>
                <a:cs typeface="Zar" pitchFamily="2" charset="-78"/>
              </a:rPr>
              <a:t>پاروویروس</a:t>
            </a:r>
            <a:r>
              <a:rPr lang="en-US" b="0" dirty="0" smtClean="0">
                <a:solidFill>
                  <a:schemeClr val="tx2"/>
                </a:solidFill>
                <a:latin typeface="Zar" pitchFamily="2" charset="-78"/>
                <a:cs typeface="Zar" pitchFamily="2" charset="-78"/>
              </a:rPr>
              <a:t>19 </a:t>
            </a:r>
            <a:r>
              <a:rPr lang="fa-IR" b="0" dirty="0" smtClean="0">
                <a:solidFill>
                  <a:schemeClr val="tx2"/>
                </a:solidFill>
                <a:latin typeface="Zar" pitchFamily="2" charset="-78"/>
                <a:cs typeface="Zar" pitchFamily="2" charset="-78"/>
              </a:rPr>
              <a:t> </a:t>
            </a:r>
            <a:r>
              <a:rPr lang="en-US" b="0" dirty="0" smtClean="0">
                <a:solidFill>
                  <a:schemeClr val="tx2"/>
                </a:solidFill>
                <a:latin typeface="Zar" pitchFamily="2" charset="-78"/>
                <a:cs typeface="Zar" pitchFamily="2" charset="-78"/>
              </a:rPr>
              <a:t>B</a:t>
            </a:r>
            <a:r>
              <a:rPr lang="fa-IR" b="0" dirty="0" smtClean="0">
                <a:solidFill>
                  <a:schemeClr val="tx2"/>
                </a:solidFill>
                <a:latin typeface="Zar" pitchFamily="2" charset="-78"/>
                <a:cs typeface="Zar" pitchFamily="2" charset="-78"/>
              </a:rPr>
              <a:t> می باشد که در این شرایط تنها تعداد کمی از پیش سازهای </a:t>
            </a:r>
            <a:r>
              <a:rPr lang="fa-IR" b="0" dirty="0" err="1" smtClean="0">
                <a:solidFill>
                  <a:schemeClr val="tx2"/>
                </a:solidFill>
                <a:latin typeface="Zar" pitchFamily="2" charset="-78"/>
                <a:cs typeface="Zar" pitchFamily="2" charset="-78"/>
              </a:rPr>
              <a:t>نابالغ</a:t>
            </a:r>
            <a:r>
              <a:rPr lang="fa-IR" b="0" dirty="0" smtClean="0">
                <a:solidFill>
                  <a:schemeClr val="tx2"/>
                </a:solidFill>
                <a:latin typeface="Zar" pitchFamily="2" charset="-78"/>
                <a:cs typeface="Zar" pitchFamily="2" charset="-78"/>
              </a:rPr>
              <a:t> </a:t>
            </a:r>
            <a:r>
              <a:rPr lang="en-US" b="0" dirty="0" smtClean="0">
                <a:solidFill>
                  <a:schemeClr val="tx2"/>
                </a:solidFill>
                <a:latin typeface="Zar" pitchFamily="2" charset="-78"/>
                <a:cs typeface="Zar" pitchFamily="2" charset="-78"/>
              </a:rPr>
              <a:t>RBC</a:t>
            </a:r>
            <a:r>
              <a:rPr lang="fa-IR" b="0" dirty="0" smtClean="0">
                <a:solidFill>
                  <a:schemeClr val="tx2"/>
                </a:solidFill>
                <a:latin typeface="Zar" pitchFamily="2" charset="-78"/>
                <a:cs typeface="Zar" pitchFamily="2" charset="-78"/>
              </a:rPr>
              <a:t> مشاهده می شود. حضور </a:t>
            </a:r>
            <a:r>
              <a:rPr lang="fa-IR" b="0" dirty="0" err="1" smtClean="0">
                <a:solidFill>
                  <a:schemeClr val="tx2"/>
                </a:solidFill>
                <a:latin typeface="Zar" pitchFamily="2" charset="-78"/>
                <a:cs typeface="Zar" pitchFamily="2" charset="-78"/>
              </a:rPr>
              <a:t>پرونرموبلاست</a:t>
            </a:r>
            <a:r>
              <a:rPr lang="fa-IR" b="0" dirty="0" smtClean="0">
                <a:solidFill>
                  <a:schemeClr val="tx2"/>
                </a:solidFill>
                <a:latin typeface="Zar" pitchFamily="2" charset="-78"/>
                <a:cs typeface="Zar" pitchFamily="2" charset="-78"/>
              </a:rPr>
              <a:t> غول </a:t>
            </a:r>
            <a:r>
              <a:rPr lang="fa-IR" b="0" dirty="0" err="1" smtClean="0">
                <a:solidFill>
                  <a:schemeClr val="tx2"/>
                </a:solidFill>
                <a:latin typeface="Zar" pitchFamily="2" charset="-78"/>
                <a:cs typeface="Zar" pitchFamily="2" charset="-78"/>
              </a:rPr>
              <a:t>آسا</a:t>
            </a:r>
            <a:r>
              <a:rPr lang="fa-IR" b="0" dirty="0" smtClean="0">
                <a:solidFill>
                  <a:schemeClr val="tx2"/>
                </a:solidFill>
                <a:latin typeface="Zar" pitchFamily="2" charset="-78"/>
                <a:cs typeface="Zar" pitchFamily="2" charset="-78"/>
              </a:rPr>
              <a:t> در </a:t>
            </a:r>
            <a:r>
              <a:rPr lang="fa-IR" b="0" dirty="0" err="1" smtClean="0">
                <a:solidFill>
                  <a:schemeClr val="tx2"/>
                </a:solidFill>
                <a:latin typeface="Zar" pitchFamily="2" charset="-78"/>
                <a:cs typeface="Zar" pitchFamily="2" charset="-78"/>
              </a:rPr>
              <a:t>آسپیره</a:t>
            </a:r>
            <a:r>
              <a:rPr lang="fa-IR" b="0" dirty="0" smtClean="0">
                <a:solidFill>
                  <a:schemeClr val="tx2"/>
                </a:solidFill>
                <a:latin typeface="Zar" pitchFamily="2" charset="-78"/>
                <a:cs typeface="Zar" pitchFamily="2" charset="-78"/>
              </a:rPr>
              <a:t> </a:t>
            </a:r>
            <a:r>
              <a:rPr lang="en-US" b="0" dirty="0" smtClean="0">
                <a:solidFill>
                  <a:schemeClr val="tx2"/>
                </a:solidFill>
                <a:latin typeface="Zar" pitchFamily="2" charset="-78"/>
                <a:cs typeface="Zar" pitchFamily="2" charset="-78"/>
              </a:rPr>
              <a:t>BM</a:t>
            </a:r>
            <a:r>
              <a:rPr lang="fa-IR" b="0" dirty="0" smtClean="0">
                <a:solidFill>
                  <a:schemeClr val="tx2"/>
                </a:solidFill>
                <a:latin typeface="Zar" pitchFamily="2" charset="-78"/>
                <a:cs typeface="Zar" pitchFamily="2" charset="-78"/>
              </a:rPr>
              <a:t> از ویژه گی های آلودگی با این ویروس است.</a:t>
            </a:r>
            <a:endParaRPr lang="en-US" b="0" dirty="0" smtClean="0">
              <a:solidFill>
                <a:schemeClr val="tx2"/>
              </a:solidFill>
              <a:latin typeface="Zar" pitchFamily="2" charset="-78"/>
              <a:cs typeface="Zar" pitchFamily="2" charset="-78"/>
            </a:endParaRPr>
          </a:p>
          <a:p>
            <a:pPr algn="just" rtl="1"/>
            <a:endParaRPr lang="en-US" b="0" dirty="0">
              <a:latin typeface="Zar" pitchFamily="2" charset="-78"/>
              <a:cs typeface="Zar" pitchFamily="2" charset="-78"/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3048000" y="152400"/>
            <a:ext cx="2895600" cy="533082"/>
          </a:xfrm>
          <a:solidFill>
            <a:srgbClr val="0070C0"/>
          </a:solidFill>
          <a:ln>
            <a:solidFill>
              <a:schemeClr val="accent3">
                <a:lumMod val="50000"/>
              </a:schemeClr>
            </a:solidFill>
          </a:ln>
        </p:spPr>
        <p:txBody>
          <a:bodyPr>
            <a:normAutofit/>
          </a:bodyPr>
          <a:lstStyle/>
          <a:p>
            <a:pPr algn="ctr" rtl="1"/>
            <a:r>
              <a:rPr lang="fa-IR" sz="2400" b="1" dirty="0" smtClean="0">
                <a:solidFill>
                  <a:schemeClr val="bg1"/>
                </a:solidFill>
                <a:cs typeface="B Lotus" pitchFamily="2" charset="-78"/>
              </a:rPr>
              <a:t>آنمی </a:t>
            </a:r>
            <a:r>
              <a:rPr lang="fa-IR" sz="2400" b="1" dirty="0" err="1" smtClean="0">
                <a:solidFill>
                  <a:schemeClr val="bg1"/>
                </a:solidFill>
                <a:cs typeface="B Lotus" pitchFamily="2" charset="-78"/>
              </a:rPr>
              <a:t>آپلا</a:t>
            </a:r>
            <a:r>
              <a:rPr lang="en-US" sz="2400" b="1" dirty="0" smtClean="0">
                <a:solidFill>
                  <a:schemeClr val="bg1"/>
                </a:solidFill>
                <a:cs typeface="B Lotus" pitchFamily="2" charset="-78"/>
              </a:rPr>
              <a:t> </a:t>
            </a:r>
            <a:r>
              <a:rPr lang="fa-IR" sz="2400" b="1" dirty="0" err="1" smtClean="0">
                <a:solidFill>
                  <a:schemeClr val="bg1"/>
                </a:solidFill>
                <a:cs typeface="B Lotus" pitchFamily="2" charset="-78"/>
              </a:rPr>
              <a:t>ستیک</a:t>
            </a:r>
            <a:r>
              <a:rPr lang="fa-IR" sz="2400" b="1" dirty="0" smtClean="0">
                <a:solidFill>
                  <a:schemeClr val="bg1"/>
                </a:solidFill>
                <a:cs typeface="B Lotus" pitchFamily="2" charset="-78"/>
              </a:rPr>
              <a:t> ارثی</a:t>
            </a:r>
            <a:endParaRPr lang="en-US" sz="2400" b="1" dirty="0">
              <a:solidFill>
                <a:schemeClr val="bg1"/>
              </a:solidFill>
              <a:cs typeface="B Lotus" pitchFamily="2" charset="-78"/>
            </a:endParaRPr>
          </a:p>
        </p:txBody>
      </p:sp>
      <p:pic>
        <p:nvPicPr>
          <p:cNvPr id="1026" name="Picture 2" descr="C:\Users\lenovo\Desktop\images (1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200" y="3114675"/>
            <a:ext cx="3124200" cy="2676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355584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304800"/>
            <a:ext cx="8610600" cy="6324600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r"/>
            <a:r>
              <a:rPr lang="fa-IR" dirty="0">
                <a:cs typeface="B Badr" pitchFamily="2" charset="-78"/>
              </a:rPr>
              <a:t>کم خونی </a:t>
            </a:r>
            <a:r>
              <a:rPr lang="fa-IR" dirty="0" err="1">
                <a:cs typeface="B Badr" pitchFamily="2" charset="-78"/>
              </a:rPr>
              <a:t>دیاموند</a:t>
            </a:r>
            <a:r>
              <a:rPr lang="fa-IR" dirty="0">
                <a:cs typeface="B Badr" pitchFamily="2" charset="-78"/>
              </a:rPr>
              <a:t> </a:t>
            </a:r>
            <a:r>
              <a:rPr lang="fa-IR" dirty="0" err="1">
                <a:cs typeface="B Badr" pitchFamily="2" charset="-78"/>
              </a:rPr>
              <a:t>بلک</a:t>
            </a:r>
            <a:r>
              <a:rPr lang="fa-IR" dirty="0">
                <a:cs typeface="B Badr" pitchFamily="2" charset="-78"/>
              </a:rPr>
              <a:t> </a:t>
            </a:r>
            <a:r>
              <a:rPr lang="fa-IR" dirty="0" err="1">
                <a:cs typeface="B Badr" pitchFamily="2" charset="-78"/>
              </a:rPr>
              <a:t>فان</a:t>
            </a:r>
            <a:endParaRPr lang="fa-IR" b="0" dirty="0" smtClean="0">
              <a:latin typeface="Zar" pitchFamily="2" charset="-78"/>
              <a:cs typeface="Zar" pitchFamily="2" charset="-78"/>
            </a:endParaRPr>
          </a:p>
          <a:p>
            <a:pPr algn="just" rtl="1"/>
            <a:r>
              <a:rPr lang="fa-IR" b="0" dirty="0" smtClean="0">
                <a:latin typeface="Zar" pitchFamily="2" charset="-78"/>
                <a:cs typeface="Zar" pitchFamily="2" charset="-78"/>
              </a:rPr>
              <a:t>کم </a:t>
            </a:r>
            <a:r>
              <a:rPr lang="fa-IR" b="0" dirty="0">
                <a:latin typeface="Zar" pitchFamily="2" charset="-78"/>
                <a:cs typeface="Zar" pitchFamily="2" charset="-78"/>
              </a:rPr>
              <a:t>خونی </a:t>
            </a:r>
            <a:r>
              <a:rPr lang="fa-IR" b="0" dirty="0" err="1">
                <a:latin typeface="Zar" pitchFamily="2" charset="-78"/>
                <a:cs typeface="Zar" pitchFamily="2" charset="-78"/>
              </a:rPr>
              <a:t>دیاموند</a:t>
            </a:r>
            <a:r>
              <a:rPr lang="fa-IR" b="0" dirty="0">
                <a:latin typeface="Zar" pitchFamily="2" charset="-78"/>
                <a:cs typeface="Zar" pitchFamily="2" charset="-78"/>
              </a:rPr>
              <a:t> </a:t>
            </a:r>
            <a:r>
              <a:rPr lang="fa-IR" b="0" dirty="0" err="1">
                <a:latin typeface="Zar" pitchFamily="2" charset="-78"/>
                <a:cs typeface="Zar" pitchFamily="2" charset="-78"/>
              </a:rPr>
              <a:t>بلک</a:t>
            </a:r>
            <a:r>
              <a:rPr lang="fa-IR" b="0" dirty="0">
                <a:latin typeface="Zar" pitchFamily="2" charset="-78"/>
                <a:cs typeface="Zar" pitchFamily="2" charset="-78"/>
              </a:rPr>
              <a:t> </a:t>
            </a:r>
            <a:r>
              <a:rPr lang="fa-IR" b="0" dirty="0" err="1" smtClean="0">
                <a:latin typeface="Zar" pitchFamily="2" charset="-78"/>
                <a:cs typeface="Zar" pitchFamily="2" charset="-78"/>
              </a:rPr>
              <a:t>فان</a:t>
            </a:r>
            <a:r>
              <a:rPr lang="fa-IR" b="0" dirty="0" smtClean="0">
                <a:latin typeface="Zar" pitchFamily="2" charset="-78"/>
                <a:cs typeface="Zar" pitchFamily="2" charset="-78"/>
              </a:rPr>
              <a:t> یا </a:t>
            </a:r>
            <a:r>
              <a:rPr lang="fa-IR" b="0" dirty="0" err="1" smtClean="0">
                <a:latin typeface="Zar" pitchFamily="2" charset="-78"/>
                <a:cs typeface="Zar" pitchFamily="2" charset="-78"/>
              </a:rPr>
              <a:t>آپلازی</a:t>
            </a:r>
            <a:r>
              <a:rPr lang="fa-IR" b="0" dirty="0" smtClean="0">
                <a:latin typeface="Zar" pitchFamily="2" charset="-78"/>
                <a:cs typeface="Zar" pitchFamily="2" charset="-78"/>
              </a:rPr>
              <a:t> ارثی گلبول های قرمز: جهش در ژن </a:t>
            </a:r>
            <a:r>
              <a:rPr lang="en-US" b="0" dirty="0" smtClean="0">
                <a:latin typeface="Zar" pitchFamily="2" charset="-78"/>
                <a:cs typeface="Zar" pitchFamily="2" charset="-78"/>
              </a:rPr>
              <a:t>RPS 19</a:t>
            </a:r>
            <a:r>
              <a:rPr lang="fa-IR" b="0" dirty="0" smtClean="0">
                <a:latin typeface="Zar" pitchFamily="2" charset="-78"/>
                <a:cs typeface="Zar" pitchFamily="2" charset="-78"/>
              </a:rPr>
              <a:t> در </a:t>
            </a:r>
            <a:r>
              <a:rPr lang="en-US" b="0" dirty="0" smtClean="0">
                <a:latin typeface="Zar" pitchFamily="2" charset="-78"/>
                <a:cs typeface="Zar" pitchFamily="2" charset="-78"/>
              </a:rPr>
              <a:t>25%</a:t>
            </a:r>
            <a:r>
              <a:rPr lang="fa-IR" b="0" dirty="0" smtClean="0">
                <a:latin typeface="Zar" pitchFamily="2" charset="-78"/>
                <a:cs typeface="Zar" pitchFamily="2" charset="-78"/>
              </a:rPr>
              <a:t> بیماران وجود دارد که مربوط به پروتئین </a:t>
            </a:r>
            <a:r>
              <a:rPr lang="fa-IR" b="0" dirty="0" err="1" smtClean="0">
                <a:latin typeface="Zar" pitchFamily="2" charset="-78"/>
                <a:cs typeface="Zar" pitchFamily="2" charset="-78"/>
              </a:rPr>
              <a:t>ریبوزومی</a:t>
            </a:r>
            <a:r>
              <a:rPr lang="fa-IR" b="0" dirty="0" smtClean="0">
                <a:latin typeface="Zar" pitchFamily="2" charset="-78"/>
                <a:cs typeface="Zar" pitchFamily="2" charset="-78"/>
              </a:rPr>
              <a:t> است. در پیش سازها میزان </a:t>
            </a:r>
            <a:r>
              <a:rPr lang="fa-IR" b="0" dirty="0" err="1" smtClean="0">
                <a:latin typeface="Zar" pitchFamily="2" charset="-78"/>
                <a:cs typeface="Zar" pitchFamily="2" charset="-78"/>
              </a:rPr>
              <a:t>آپوپتوز</a:t>
            </a:r>
            <a:r>
              <a:rPr lang="fa-IR" b="0" dirty="0" smtClean="0">
                <a:latin typeface="Zar" pitchFamily="2" charset="-78"/>
                <a:cs typeface="Zar" pitchFamily="2" charset="-78"/>
              </a:rPr>
              <a:t> افزایش یافته است و </a:t>
            </a:r>
            <a:r>
              <a:rPr lang="en-US" b="0" dirty="0" smtClean="0">
                <a:latin typeface="Zar" pitchFamily="2" charset="-78"/>
                <a:cs typeface="Zar" pitchFamily="2" charset="-78"/>
              </a:rPr>
              <a:t>75%</a:t>
            </a:r>
            <a:r>
              <a:rPr lang="fa-IR" b="0" dirty="0" smtClean="0">
                <a:latin typeface="Zar" pitchFamily="2" charset="-78"/>
                <a:cs typeface="Zar" pitchFamily="2" charset="-78"/>
              </a:rPr>
              <a:t>بیماران به </a:t>
            </a:r>
            <a:r>
              <a:rPr lang="fa-IR" b="0" dirty="0" err="1" smtClean="0">
                <a:latin typeface="Zar" pitchFamily="2" charset="-78"/>
                <a:cs typeface="Zar" pitchFamily="2" charset="-78"/>
              </a:rPr>
              <a:t>کورتیکواستروئیدها</a:t>
            </a:r>
            <a:r>
              <a:rPr lang="fa-IR" b="0" dirty="0" smtClean="0">
                <a:latin typeface="Zar" pitchFamily="2" charset="-78"/>
                <a:cs typeface="Zar" pitchFamily="2" charset="-78"/>
              </a:rPr>
              <a:t> پاسخ می </a:t>
            </a:r>
            <a:r>
              <a:rPr lang="fa-IR" b="0" dirty="0">
                <a:latin typeface="Zar" pitchFamily="2" charset="-78"/>
                <a:cs typeface="Zar" pitchFamily="2" charset="-78"/>
              </a:rPr>
              <a:t>دهند. </a:t>
            </a:r>
            <a:r>
              <a:rPr lang="en-US" b="0" dirty="0">
                <a:latin typeface="Zar" pitchFamily="2" charset="-78"/>
                <a:cs typeface="Zar" pitchFamily="2" charset="-78"/>
              </a:rPr>
              <a:t>50%</a:t>
            </a:r>
            <a:r>
              <a:rPr lang="fa-IR" b="0" dirty="0">
                <a:latin typeface="Zar" pitchFamily="2" charset="-78"/>
                <a:cs typeface="Zar" pitchFamily="2" charset="-78"/>
              </a:rPr>
              <a:t> بیاران الگوی </a:t>
            </a:r>
            <a:r>
              <a:rPr lang="fa-IR" b="0" dirty="0" err="1">
                <a:latin typeface="Zar" pitchFamily="2" charset="-78"/>
                <a:cs typeface="Zar" pitchFamily="2" charset="-78"/>
              </a:rPr>
              <a:t>اتوزوم</a:t>
            </a:r>
            <a:r>
              <a:rPr lang="fa-IR" b="0" dirty="0">
                <a:latin typeface="Zar" pitchFamily="2" charset="-78"/>
                <a:cs typeface="Zar" pitchFamily="2" charset="-78"/>
              </a:rPr>
              <a:t> غالب  دارند. </a:t>
            </a:r>
            <a:endParaRPr lang="fa-IR" b="0" dirty="0" smtClean="0">
              <a:latin typeface="Zar" pitchFamily="2" charset="-78"/>
              <a:cs typeface="Zar" pitchFamily="2" charset="-78"/>
            </a:endParaRPr>
          </a:p>
          <a:p>
            <a:pPr algn="just" rtl="1"/>
            <a:r>
              <a:rPr lang="fa-IR" b="0" dirty="0" smtClean="0">
                <a:latin typeface="Zar" pitchFamily="2" charset="-78"/>
                <a:cs typeface="Zar" pitchFamily="2" charset="-78"/>
              </a:rPr>
              <a:t>بیماری نادر که در سال اول زندگی نمایان می شود. آنمی شدید که ممکن است </a:t>
            </a:r>
            <a:r>
              <a:rPr lang="fa-IR" b="0" dirty="0" err="1" smtClean="0">
                <a:latin typeface="Zar" pitchFamily="2" charset="-78"/>
                <a:cs typeface="Zar" pitchFamily="2" charset="-78"/>
              </a:rPr>
              <a:t>ماکروسیت</a:t>
            </a:r>
            <a:r>
              <a:rPr lang="fa-IR" b="0" dirty="0" smtClean="0">
                <a:latin typeface="Zar" pitchFamily="2" charset="-78"/>
                <a:cs typeface="Zar" pitchFamily="2" charset="-78"/>
              </a:rPr>
              <a:t> باشد. در مغز استخوان به جز  تعدادی  </a:t>
            </a:r>
            <a:r>
              <a:rPr lang="fa-IR" b="0" dirty="0" err="1" smtClean="0">
                <a:latin typeface="Zar" pitchFamily="2" charset="-78"/>
                <a:cs typeface="Zar" pitchFamily="2" charset="-78"/>
              </a:rPr>
              <a:t>پرونرموبلاست</a:t>
            </a:r>
            <a:r>
              <a:rPr lang="fa-IR" b="0" dirty="0" smtClean="0">
                <a:latin typeface="Zar" pitchFamily="2" charset="-78"/>
                <a:cs typeface="Zar" pitchFamily="2" charset="-78"/>
              </a:rPr>
              <a:t>  در برخی بیماران ، سایر پیش سازها دیده </a:t>
            </a:r>
            <a:r>
              <a:rPr lang="fa-IR" b="0" dirty="0" err="1" smtClean="0">
                <a:latin typeface="Zar" pitchFamily="2" charset="-78"/>
                <a:cs typeface="Zar" pitchFamily="2" charset="-78"/>
              </a:rPr>
              <a:t>نمی</a:t>
            </a:r>
            <a:r>
              <a:rPr lang="fa-IR" b="0" dirty="0" smtClean="0">
                <a:latin typeface="Zar" pitchFamily="2" charset="-78"/>
                <a:cs typeface="Zar" pitchFamily="2" charset="-78"/>
              </a:rPr>
              <a:t> شود. </a:t>
            </a:r>
            <a:r>
              <a:rPr lang="en-US" b="0" dirty="0" err="1" smtClean="0">
                <a:latin typeface="Zar" pitchFamily="2" charset="-78"/>
                <a:cs typeface="Zar" pitchFamily="2" charset="-78"/>
              </a:rPr>
              <a:t>Hb</a:t>
            </a:r>
            <a:r>
              <a:rPr lang="en-US" b="0" dirty="0" smtClean="0">
                <a:latin typeface="Zar" pitchFamily="2" charset="-78"/>
                <a:cs typeface="Zar" pitchFamily="2" charset="-78"/>
              </a:rPr>
              <a:t> F</a:t>
            </a:r>
            <a:r>
              <a:rPr lang="fa-IR" b="0" dirty="0" smtClean="0">
                <a:latin typeface="Zar" pitchFamily="2" charset="-78"/>
                <a:cs typeface="Zar" pitchFamily="2" charset="-78"/>
              </a:rPr>
              <a:t> و آنتی ژن </a:t>
            </a:r>
            <a:r>
              <a:rPr lang="en-US" b="0" dirty="0" smtClean="0">
                <a:latin typeface="Zar" pitchFamily="2" charset="-78"/>
                <a:cs typeface="Zar" pitchFamily="2" charset="-78"/>
              </a:rPr>
              <a:t>i</a:t>
            </a:r>
            <a:r>
              <a:rPr lang="fa-IR" b="0" dirty="0" smtClean="0">
                <a:latin typeface="Zar" pitchFamily="2" charset="-78"/>
                <a:cs typeface="Zar" pitchFamily="2" charset="-78"/>
              </a:rPr>
              <a:t> و آدنوزین د </a:t>
            </a:r>
            <a:r>
              <a:rPr lang="fa-IR" b="0" dirty="0" err="1" smtClean="0">
                <a:latin typeface="Zar" pitchFamily="2" charset="-78"/>
                <a:cs typeface="Zar" pitchFamily="2" charset="-78"/>
              </a:rPr>
              <a:t>آمیناز</a:t>
            </a:r>
            <a:r>
              <a:rPr lang="fa-IR" b="0" dirty="0" smtClean="0">
                <a:latin typeface="Zar" pitchFamily="2" charset="-78"/>
                <a:cs typeface="Zar" pitchFamily="2" charset="-78"/>
              </a:rPr>
              <a:t> </a:t>
            </a:r>
            <a:r>
              <a:rPr lang="en-US" b="0" dirty="0" smtClean="0">
                <a:latin typeface="Zar" pitchFamily="2" charset="-78"/>
                <a:cs typeface="Zar" pitchFamily="2" charset="-78"/>
              </a:rPr>
              <a:t> </a:t>
            </a:r>
            <a:r>
              <a:rPr lang="fa-IR" b="0" dirty="0" err="1" smtClean="0">
                <a:latin typeface="Zar" pitchFamily="2" charset="-78"/>
                <a:cs typeface="Zar" pitchFamily="2" charset="-78"/>
              </a:rPr>
              <a:t>اریتروسیتی</a:t>
            </a:r>
            <a:r>
              <a:rPr lang="fa-IR" b="0" dirty="0" smtClean="0">
                <a:latin typeface="Zar" pitchFamily="2" charset="-78"/>
                <a:cs typeface="Zar" pitchFamily="2" charset="-78"/>
              </a:rPr>
              <a:t> افزایش دارد. </a:t>
            </a:r>
            <a:r>
              <a:rPr lang="en-US" b="0" dirty="0" smtClean="0">
                <a:latin typeface="Zar" pitchFamily="2" charset="-78"/>
                <a:cs typeface="Zar" pitchFamily="2" charset="-78"/>
              </a:rPr>
              <a:t>BFU-E</a:t>
            </a:r>
            <a:r>
              <a:rPr lang="fa-IR" b="0" dirty="0" smtClean="0">
                <a:latin typeface="Zar" pitchFamily="2" charset="-78"/>
                <a:cs typeface="Zar" pitchFamily="2" charset="-78"/>
              </a:rPr>
              <a:t> که به طور نرمال در جریان خون هستند در این بیماران کاهش می یابد یا وجود ندارند. </a:t>
            </a:r>
            <a:r>
              <a:rPr lang="fa-IR" b="0" dirty="0" err="1" smtClean="0">
                <a:latin typeface="Zar" pitchFamily="2" charset="-78"/>
                <a:cs typeface="Zar" pitchFamily="2" charset="-78"/>
              </a:rPr>
              <a:t>آنومالی</a:t>
            </a:r>
            <a:r>
              <a:rPr lang="fa-IR" b="0" dirty="0" smtClean="0">
                <a:latin typeface="Zar" pitchFamily="2" charset="-78"/>
                <a:cs typeface="Zar" pitchFamily="2" charset="-78"/>
              </a:rPr>
              <a:t> های صورت </a:t>
            </a:r>
            <a:r>
              <a:rPr lang="fa-IR" b="0" dirty="0" err="1" smtClean="0">
                <a:latin typeface="Zar" pitchFamily="2" charset="-78"/>
                <a:cs typeface="Zar" pitchFamily="2" charset="-78"/>
              </a:rPr>
              <a:t>وگردن</a:t>
            </a:r>
            <a:r>
              <a:rPr lang="fa-IR" b="0" dirty="0" smtClean="0">
                <a:latin typeface="Zar" pitchFamily="2" charset="-78"/>
                <a:cs typeface="Zar" pitchFamily="2" charset="-78"/>
              </a:rPr>
              <a:t> و </a:t>
            </a:r>
            <a:r>
              <a:rPr lang="fa-IR" b="0" dirty="0" err="1" smtClean="0">
                <a:latin typeface="Zar" pitchFamily="2" charset="-78"/>
                <a:cs typeface="Zar" pitchFamily="2" charset="-78"/>
              </a:rPr>
              <a:t>ناهنجای</a:t>
            </a:r>
            <a:r>
              <a:rPr lang="fa-IR" b="0" dirty="0" smtClean="0">
                <a:latin typeface="Zar" pitchFamily="2" charset="-78"/>
                <a:cs typeface="Zar" pitchFamily="2" charset="-78"/>
              </a:rPr>
              <a:t> های قلبی با این کم خونی همراه است.</a:t>
            </a:r>
          </a:p>
          <a:p>
            <a:pPr algn="just" rtl="1"/>
            <a:endParaRPr lang="fa-IR" b="0" dirty="0">
              <a:latin typeface="Zar" pitchFamily="2" charset="-78"/>
              <a:cs typeface="Zar" pitchFamily="2" charset="-78"/>
            </a:endParaRPr>
          </a:p>
          <a:p>
            <a:pPr algn="just" rtl="1"/>
            <a:r>
              <a:rPr lang="fa-IR" b="0" dirty="0" err="1" smtClean="0">
                <a:latin typeface="Zar" pitchFamily="2" charset="-78"/>
                <a:cs typeface="Zar" pitchFamily="2" charset="-78"/>
              </a:rPr>
              <a:t>اریتروبلاستو</a:t>
            </a:r>
            <a:r>
              <a:rPr lang="fa-IR" b="0" dirty="0" err="1" smtClean="0">
                <a:latin typeface="Zar" pitchFamily="2" charset="-78"/>
                <a:cs typeface="Zar" pitchFamily="2" charset="-78"/>
              </a:rPr>
              <a:t>پنی</a:t>
            </a:r>
            <a:r>
              <a:rPr lang="fa-IR" b="0" smtClean="0">
                <a:latin typeface="Zar" pitchFamily="2" charset="-78"/>
                <a:cs typeface="Zar" pitchFamily="2" charset="-78"/>
              </a:rPr>
              <a:t> </a:t>
            </a:r>
            <a:r>
              <a:rPr lang="fa-IR" b="0" smtClean="0">
                <a:latin typeface="Zar" pitchFamily="2" charset="-78"/>
                <a:cs typeface="Zar" pitchFamily="2" charset="-78"/>
              </a:rPr>
              <a:t>گذرای </a:t>
            </a:r>
            <a:r>
              <a:rPr lang="fa-IR" b="0" dirty="0" smtClean="0">
                <a:latin typeface="Zar" pitchFamily="2" charset="-78"/>
                <a:cs typeface="Zar" pitchFamily="2" charset="-78"/>
              </a:rPr>
              <a:t>کودکی : در کودکان زیر 8 سال اتفاق می افتد: </a:t>
            </a:r>
          </a:p>
          <a:p>
            <a:pPr algn="just" rtl="1"/>
            <a:r>
              <a:rPr lang="fa-IR" b="0" dirty="0" smtClean="0">
                <a:latin typeface="Zar" pitchFamily="2" charset="-78"/>
                <a:cs typeface="Zar" pitchFamily="2" charset="-78"/>
              </a:rPr>
              <a:t>کاهش شدید </a:t>
            </a:r>
            <a:r>
              <a:rPr lang="fa-IR" b="0" dirty="0" err="1" smtClean="0">
                <a:latin typeface="Zar" pitchFamily="2" charset="-78"/>
                <a:cs typeface="Zar" pitchFamily="2" charset="-78"/>
              </a:rPr>
              <a:t>رتیکلوسیت</a:t>
            </a:r>
            <a:r>
              <a:rPr lang="fa-IR" b="0" dirty="0" smtClean="0">
                <a:latin typeface="Zar" pitchFamily="2" charset="-78"/>
                <a:cs typeface="Zar" pitchFamily="2" charset="-78"/>
              </a:rPr>
              <a:t> و آنمی </a:t>
            </a:r>
            <a:r>
              <a:rPr lang="fa-IR" b="0" dirty="0" err="1" smtClean="0">
                <a:latin typeface="Zar" pitchFamily="2" charset="-78"/>
                <a:cs typeface="Zar" pitchFamily="2" charset="-78"/>
              </a:rPr>
              <a:t>نرموکروم</a:t>
            </a:r>
            <a:r>
              <a:rPr lang="fa-IR" b="0" dirty="0" smtClean="0">
                <a:latin typeface="Zar" pitchFamily="2" charset="-78"/>
                <a:cs typeface="Zar" pitchFamily="2" charset="-78"/>
              </a:rPr>
              <a:t> </a:t>
            </a:r>
            <a:r>
              <a:rPr lang="fa-IR" b="0" dirty="0" err="1" smtClean="0">
                <a:latin typeface="Zar" pitchFamily="2" charset="-78"/>
                <a:cs typeface="Zar" pitchFamily="2" charset="-78"/>
              </a:rPr>
              <a:t>نرموسیت</a:t>
            </a:r>
            <a:r>
              <a:rPr lang="fa-IR" b="0" dirty="0" smtClean="0">
                <a:latin typeface="Zar" pitchFamily="2" charset="-78"/>
                <a:cs typeface="Zar" pitchFamily="2" charset="-78"/>
              </a:rPr>
              <a:t> </a:t>
            </a:r>
          </a:p>
          <a:p>
            <a:pPr algn="just" rtl="1"/>
            <a:r>
              <a:rPr lang="fa-IR" b="0" dirty="0" err="1" smtClean="0">
                <a:latin typeface="Zar" pitchFamily="2" charset="-78"/>
                <a:cs typeface="Zar" pitchFamily="2" charset="-78"/>
              </a:rPr>
              <a:t>نوتروپنی</a:t>
            </a:r>
            <a:r>
              <a:rPr lang="fa-IR" b="0" dirty="0" smtClean="0">
                <a:latin typeface="Zar" pitchFamily="2" charset="-78"/>
                <a:cs typeface="Zar" pitchFamily="2" charset="-78"/>
              </a:rPr>
              <a:t> موقت(</a:t>
            </a:r>
            <a:r>
              <a:rPr lang="en-US" b="0" dirty="0" smtClean="0">
                <a:latin typeface="Zar" pitchFamily="2" charset="-78"/>
                <a:cs typeface="Zar" pitchFamily="2" charset="-78"/>
              </a:rPr>
              <a:t>20% </a:t>
            </a:r>
            <a:r>
              <a:rPr lang="fa-IR" b="0" dirty="0" smtClean="0">
                <a:latin typeface="Zar" pitchFamily="2" charset="-78"/>
                <a:cs typeface="Zar" pitchFamily="2" charset="-78"/>
              </a:rPr>
              <a:t>موارد) و افزایش پلاکت(</a:t>
            </a:r>
            <a:r>
              <a:rPr lang="en-US" b="0" dirty="0" smtClean="0">
                <a:latin typeface="Zar" pitchFamily="2" charset="-78"/>
                <a:cs typeface="Zar" pitchFamily="2" charset="-78"/>
              </a:rPr>
              <a:t>60% </a:t>
            </a:r>
            <a:r>
              <a:rPr lang="fa-IR" b="0" dirty="0" smtClean="0">
                <a:latin typeface="Zar" pitchFamily="2" charset="-78"/>
                <a:cs typeface="Zar" pitchFamily="2" charset="-78"/>
              </a:rPr>
              <a:t> موارد)</a:t>
            </a:r>
          </a:p>
          <a:p>
            <a:pPr algn="just" rtl="1"/>
            <a:r>
              <a:rPr lang="fa-IR" b="0" dirty="0" smtClean="0">
                <a:latin typeface="Zar" pitchFamily="2" charset="-78"/>
                <a:cs typeface="Zar" pitchFamily="2" charset="-78"/>
              </a:rPr>
              <a:t>فقدان رده ی </a:t>
            </a:r>
            <a:r>
              <a:rPr lang="fa-IR" b="0" dirty="0" err="1" smtClean="0">
                <a:latin typeface="Zar" pitchFamily="2" charset="-78"/>
                <a:cs typeface="Zar" pitchFamily="2" charset="-78"/>
              </a:rPr>
              <a:t>اریتروئیدی</a:t>
            </a:r>
            <a:r>
              <a:rPr lang="fa-IR" b="0" dirty="0" smtClean="0">
                <a:latin typeface="Zar" pitchFamily="2" charset="-78"/>
                <a:cs typeface="Zar" pitchFamily="2" charset="-78"/>
              </a:rPr>
              <a:t> در </a:t>
            </a:r>
            <a:r>
              <a:rPr lang="en-US" b="0" dirty="0" smtClean="0">
                <a:latin typeface="Zar" pitchFamily="2" charset="-78"/>
                <a:cs typeface="Zar" pitchFamily="2" charset="-78"/>
              </a:rPr>
              <a:t>BM</a:t>
            </a:r>
            <a:r>
              <a:rPr lang="fa-IR" b="0" dirty="0" smtClean="0">
                <a:latin typeface="Zar" pitchFamily="2" charset="-78"/>
                <a:cs typeface="Zar" pitchFamily="2" charset="-78"/>
              </a:rPr>
              <a:t> </a:t>
            </a:r>
          </a:p>
          <a:p>
            <a:pPr algn="just" rtl="1"/>
            <a:r>
              <a:rPr lang="fa-IR" b="0" dirty="0" smtClean="0">
                <a:latin typeface="Zar" pitchFamily="2" charset="-78"/>
                <a:cs typeface="Zar" pitchFamily="2" charset="-78"/>
              </a:rPr>
              <a:t>سابقه عفونت ویروسی در چند ماه گذشته </a:t>
            </a:r>
          </a:p>
          <a:p>
            <a:pPr algn="just" rtl="1"/>
            <a:endParaRPr lang="en-US" b="0" dirty="0">
              <a:latin typeface="Zar" pitchFamily="2" charset="-78"/>
              <a:cs typeface="Za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82068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90600"/>
            <a:ext cx="8763000" cy="5135563"/>
          </a:xfrm>
        </p:spPr>
        <p:txBody>
          <a:bodyPr/>
          <a:lstStyle/>
          <a:p>
            <a:pPr algn="r" rtl="1"/>
            <a:r>
              <a:rPr lang="en-US" dirty="0" smtClean="0"/>
              <a:t> </a:t>
            </a:r>
            <a:r>
              <a:rPr lang="fa-IR" dirty="0" smtClean="0"/>
              <a:t> </a:t>
            </a:r>
            <a:r>
              <a:rPr lang="en-US" dirty="0" smtClean="0"/>
              <a:t>  </a:t>
            </a:r>
            <a:r>
              <a:rPr lang="fa-IR" b="0" dirty="0" smtClean="0"/>
              <a:t>غذا( متصل به </a:t>
            </a:r>
            <a:r>
              <a:rPr lang="en-US" b="0" dirty="0" smtClean="0"/>
              <a:t>R-binder</a:t>
            </a:r>
            <a:r>
              <a:rPr lang="fa-IR" b="0" dirty="0" smtClean="0"/>
              <a:t>)  </a:t>
            </a:r>
            <a:r>
              <a:rPr lang="en-US" b="0" dirty="0" smtClean="0"/>
              <a:t>     </a:t>
            </a:r>
            <a:r>
              <a:rPr lang="fa-IR" b="0" dirty="0" smtClean="0"/>
              <a:t> معده (اتصال به </a:t>
            </a:r>
            <a:r>
              <a:rPr lang="en-US" b="0" dirty="0"/>
              <a:t>R-binder</a:t>
            </a:r>
            <a:r>
              <a:rPr lang="fa-IR" b="0" dirty="0" smtClean="0"/>
              <a:t>)        </a:t>
            </a:r>
            <a:r>
              <a:rPr lang="fa-IR" b="0" dirty="0" err="1" smtClean="0"/>
              <a:t>دئودنوم</a:t>
            </a:r>
            <a:r>
              <a:rPr lang="fa-IR" b="0" dirty="0" smtClean="0"/>
              <a:t>(اتصال به </a:t>
            </a:r>
            <a:r>
              <a:rPr lang="en-US" b="0" dirty="0" smtClean="0"/>
              <a:t>IF</a:t>
            </a:r>
            <a:r>
              <a:rPr lang="fa-IR" b="0" dirty="0" smtClean="0"/>
              <a:t>)   </a:t>
            </a:r>
            <a:endParaRPr lang="en-US" b="0" dirty="0" smtClean="0"/>
          </a:p>
          <a:p>
            <a:pPr algn="r" rtl="1"/>
            <a:endParaRPr lang="en-US" b="0" dirty="0"/>
          </a:p>
          <a:p>
            <a:pPr algn="r" rtl="1"/>
            <a:r>
              <a:rPr lang="fa-IR" b="0" dirty="0" smtClean="0"/>
              <a:t>انتهای </a:t>
            </a:r>
            <a:r>
              <a:rPr lang="fa-IR" b="0" dirty="0" err="1" smtClean="0"/>
              <a:t>ایلئوم</a:t>
            </a:r>
            <a:r>
              <a:rPr lang="fa-IR" b="0" dirty="0" smtClean="0"/>
              <a:t> (افزایش گیرنده های </a:t>
            </a:r>
            <a:r>
              <a:rPr lang="fa-IR" b="0" dirty="0" err="1" smtClean="0"/>
              <a:t>کوبیلین</a:t>
            </a:r>
            <a:r>
              <a:rPr lang="fa-IR" b="0" dirty="0" smtClean="0"/>
              <a:t> </a:t>
            </a:r>
            <a:r>
              <a:rPr lang="fa-IR" b="0" dirty="0" err="1" smtClean="0"/>
              <a:t>آمنیون</a:t>
            </a:r>
            <a:r>
              <a:rPr lang="fa-IR" b="0" dirty="0" smtClean="0"/>
              <a:t> لس)       جذب کمپلکس </a:t>
            </a:r>
            <a:r>
              <a:rPr lang="en-US" b="0" dirty="0" smtClean="0"/>
              <a:t>B12- IF</a:t>
            </a:r>
            <a:r>
              <a:rPr lang="fa-IR" b="0" dirty="0" smtClean="0"/>
              <a:t>        تخریب </a:t>
            </a:r>
            <a:r>
              <a:rPr lang="en-US" b="0" dirty="0" smtClean="0"/>
              <a:t>IF</a:t>
            </a:r>
            <a:r>
              <a:rPr lang="fa-IR" b="0" dirty="0" smtClean="0"/>
              <a:t>و بازگشت گیرنده به سطح سلول</a:t>
            </a:r>
          </a:p>
          <a:p>
            <a:pPr algn="r" rtl="1"/>
            <a:endParaRPr lang="fa-IR" b="0" dirty="0"/>
          </a:p>
          <a:p>
            <a:pPr algn="r" rtl="1"/>
            <a:r>
              <a:rPr lang="fa-IR" b="0" dirty="0" smtClean="0"/>
              <a:t>در پلاسما </a:t>
            </a:r>
            <a:endParaRPr lang="en-US" b="0" dirty="0" smtClean="0"/>
          </a:p>
          <a:p>
            <a:pPr algn="r" rtl="1"/>
            <a:endParaRPr lang="fa-IR" b="0" dirty="0" smtClean="0"/>
          </a:p>
          <a:p>
            <a:pPr algn="r" rtl="1"/>
            <a:r>
              <a:rPr lang="en-US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hlinkClick r:id="rId2"/>
              </a:rPr>
              <a:t>Intrinsic Factor</a:t>
            </a:r>
            <a:r>
              <a:rPr lang="fa-IR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IF</a:t>
            </a:r>
            <a:r>
              <a:rPr lang="fa-IR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): </a:t>
            </a:r>
            <a:r>
              <a:rPr lang="fa-IR" dirty="0" smtClean="0">
                <a:latin typeface="Zar" pitchFamily="2" charset="-78"/>
                <a:cs typeface="Zar" pitchFamily="2" charset="-78"/>
              </a:rPr>
              <a:t>ژن آن روی </a:t>
            </a:r>
            <a:r>
              <a:rPr lang="fa-IR" dirty="0" err="1" smtClean="0">
                <a:latin typeface="Zar" pitchFamily="2" charset="-78"/>
                <a:cs typeface="Zar" pitchFamily="2" charset="-78"/>
              </a:rPr>
              <a:t>کروموزوم</a:t>
            </a:r>
            <a:r>
              <a:rPr lang="fa-IR" dirty="0" smtClean="0">
                <a:latin typeface="Zar" pitchFamily="2" charset="-78"/>
                <a:cs typeface="Zar" pitchFamily="2" charset="-78"/>
              </a:rPr>
              <a:t> 11/ </a:t>
            </a:r>
            <a:r>
              <a:rPr lang="fa-IR" dirty="0" err="1" smtClean="0">
                <a:latin typeface="Zar" pitchFamily="2" charset="-78"/>
                <a:cs typeface="Zar" pitchFamily="2" charset="-78"/>
              </a:rPr>
              <a:t>گلیکوپروتئین</a:t>
            </a:r>
            <a:r>
              <a:rPr lang="fa-IR" dirty="0" smtClean="0">
                <a:latin typeface="Zar" pitchFamily="2" charset="-78"/>
                <a:cs typeface="Zar" pitchFamily="2" charset="-78"/>
              </a:rPr>
              <a:t> تولیدی توسط سلول های </a:t>
            </a:r>
            <a:r>
              <a:rPr lang="fa-IR" dirty="0" err="1" smtClean="0">
                <a:latin typeface="Zar" pitchFamily="2" charset="-78"/>
                <a:cs typeface="Zar" pitchFamily="2" charset="-78"/>
              </a:rPr>
              <a:t>پریتال</a:t>
            </a:r>
            <a:r>
              <a:rPr lang="fa-IR" dirty="0" smtClean="0">
                <a:latin typeface="Zar" pitchFamily="2" charset="-78"/>
                <a:cs typeface="Zar" pitchFamily="2" charset="-78"/>
              </a:rPr>
              <a:t> معده</a:t>
            </a:r>
            <a:r>
              <a:rPr lang="en-US" dirty="0" smtClean="0">
                <a:latin typeface="Zar" pitchFamily="2" charset="-78"/>
                <a:cs typeface="Zar" pitchFamily="2" charset="-78"/>
              </a:rPr>
              <a:t> </a:t>
            </a:r>
            <a:r>
              <a:rPr lang="fa-IR" dirty="0" smtClean="0">
                <a:latin typeface="Zar" pitchFamily="2" charset="-78"/>
                <a:cs typeface="Zar" pitchFamily="2" charset="-78"/>
              </a:rPr>
              <a:t> تولید می شود</a:t>
            </a:r>
            <a:endParaRPr lang="en-US" dirty="0">
              <a:latin typeface="Zar" pitchFamily="2" charset="-78"/>
              <a:cs typeface="Zar" pitchFamily="2" charset="-78"/>
            </a:endParaRPr>
          </a:p>
          <a:p>
            <a:pPr algn="r" rtl="1"/>
            <a:r>
              <a:rPr lang="fa-IR" b="0" dirty="0" smtClean="0"/>
              <a:t> </a:t>
            </a:r>
            <a:endParaRPr lang="fa-IR" b="0" dirty="0" smtClean="0">
              <a:latin typeface="Zar" pitchFamily="2" charset="-78"/>
              <a:cs typeface="Zar" pitchFamily="2" charset="-78"/>
            </a:endParaRPr>
          </a:p>
          <a:p>
            <a:pPr algn="r" rtl="1"/>
            <a:r>
              <a:rPr lang="fa-IR" b="0" dirty="0" smtClean="0">
                <a:latin typeface="Zar" pitchFamily="2" charset="-78"/>
                <a:cs typeface="Zar" pitchFamily="2" charset="-78"/>
              </a:rPr>
              <a:t>نیاز روزانه به </a:t>
            </a:r>
            <a:r>
              <a:rPr lang="en-US" b="0" dirty="0" smtClean="0">
                <a:latin typeface="Zar" pitchFamily="2" charset="-78"/>
                <a:cs typeface="Zar" pitchFamily="2" charset="-78"/>
              </a:rPr>
              <a:t>V B12</a:t>
            </a:r>
            <a:r>
              <a:rPr lang="fa-IR" b="0" dirty="0" smtClean="0">
                <a:latin typeface="Zar" pitchFamily="2" charset="-78"/>
                <a:cs typeface="Zar" pitchFamily="2" charset="-78"/>
              </a:rPr>
              <a:t> ، 2-5 میکروگرم در روز است. ذخیره بدن 2-5 میلی گرم که برای چند سال(3-6 سال) کفایت می کند.</a:t>
            </a:r>
            <a:endParaRPr lang="fa-IR" b="0" dirty="0">
              <a:latin typeface="Zar" pitchFamily="2" charset="-78"/>
              <a:cs typeface="Zar" pitchFamily="2" charset="-78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971800" y="152400"/>
            <a:ext cx="2895600" cy="461665"/>
          </a:xfrm>
          <a:prstGeom prst="rect">
            <a:avLst/>
          </a:prstGeom>
          <a:ln>
            <a:solidFill>
              <a:srgbClr val="FFC000"/>
            </a:solidFill>
          </a:ln>
        </p:spPr>
        <p:txBody>
          <a:bodyPr wrap="square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r>
              <a:rPr lang="en-US" sz="2400" b="1" dirty="0">
                <a:ln/>
                <a:solidFill>
                  <a:schemeClr val="accent3"/>
                </a:solidFill>
              </a:rPr>
              <a:t>Vitamin </a:t>
            </a:r>
            <a:r>
              <a:rPr lang="en-US" sz="2400" b="1" dirty="0" smtClean="0">
                <a:ln/>
                <a:solidFill>
                  <a:schemeClr val="accent3"/>
                </a:solidFill>
              </a:rPr>
              <a:t>B</a:t>
            </a:r>
            <a:r>
              <a:rPr lang="en-US" sz="2400" b="1" baseline="-25000" dirty="0" smtClean="0">
                <a:ln/>
                <a:solidFill>
                  <a:schemeClr val="accent3"/>
                </a:solidFill>
              </a:rPr>
              <a:t>12</a:t>
            </a:r>
            <a:endParaRPr lang="en-US" sz="2400" b="1" dirty="0">
              <a:ln/>
              <a:solidFill>
                <a:schemeClr val="accent3"/>
              </a:solidFill>
            </a:endParaRPr>
          </a:p>
        </p:txBody>
      </p:sp>
      <p:cxnSp>
        <p:nvCxnSpPr>
          <p:cNvPr id="6" name="Straight Arrow Connector 5"/>
          <p:cNvCxnSpPr/>
          <p:nvPr/>
        </p:nvCxnSpPr>
        <p:spPr>
          <a:xfrm flipH="1">
            <a:off x="5829300" y="1219200"/>
            <a:ext cx="3429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flipH="1">
            <a:off x="2933700" y="1219200"/>
            <a:ext cx="3429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Curved Up Arrow 14"/>
          <p:cNvSpPr/>
          <p:nvPr/>
        </p:nvSpPr>
        <p:spPr>
          <a:xfrm flipV="1">
            <a:off x="1143000" y="1371600"/>
            <a:ext cx="4419600" cy="381000"/>
          </a:xfrm>
          <a:prstGeom prst="curvedUpArrow">
            <a:avLst/>
          </a:prstGeom>
          <a:ln>
            <a:solidFill>
              <a:schemeClr val="tx2"/>
            </a:solidFill>
          </a:ln>
          <a:scene3d>
            <a:camera prst="orthographicFront">
              <a:rot lat="300000" lon="300000" rev="10799999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16" name="Straight Arrow Connector 15"/>
          <p:cNvCxnSpPr/>
          <p:nvPr/>
        </p:nvCxnSpPr>
        <p:spPr>
          <a:xfrm flipH="1">
            <a:off x="4152900" y="2133600"/>
            <a:ext cx="3429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H="1">
            <a:off x="1562100" y="2057400"/>
            <a:ext cx="3429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ight Brace 17"/>
          <p:cNvSpPr/>
          <p:nvPr/>
        </p:nvSpPr>
        <p:spPr>
          <a:xfrm>
            <a:off x="7924800" y="2819400"/>
            <a:ext cx="76200" cy="685800"/>
          </a:xfrm>
          <a:prstGeom prst="rightBrace">
            <a:avLst/>
          </a:prstGeom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5791200" y="2819400"/>
            <a:ext cx="1905000" cy="304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Times New Roman"/>
                <a:cs typeface="Times New Roman"/>
              </a:rPr>
              <a:t>II</a:t>
            </a:r>
            <a:r>
              <a:rPr lang="fa-IR" dirty="0">
                <a:solidFill>
                  <a:schemeClr val="tx1"/>
                </a:solidFill>
              </a:rPr>
              <a:t>ترانس </a:t>
            </a:r>
            <a:r>
              <a:rPr lang="fa-IR" dirty="0" err="1">
                <a:solidFill>
                  <a:schemeClr val="tx1"/>
                </a:solidFill>
              </a:rPr>
              <a:t>کوبالامین</a:t>
            </a:r>
            <a:r>
              <a:rPr lang="fa-IR" dirty="0">
                <a:solidFill>
                  <a:schemeClr val="tx1"/>
                </a:solidFill>
              </a:rPr>
              <a:t> 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1524000" y="3276600"/>
            <a:ext cx="6248400" cy="457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 rtl="1"/>
            <a:r>
              <a:rPr lang="fa-IR" dirty="0" err="1" smtClean="0">
                <a:solidFill>
                  <a:schemeClr val="tx1"/>
                </a:solidFill>
                <a:latin typeface="Times New Roman"/>
                <a:cs typeface="Times New Roman"/>
              </a:rPr>
              <a:t>هاپتوکورین</a:t>
            </a:r>
            <a:r>
              <a:rPr lang="fa-IR" dirty="0" smtClean="0">
                <a:solidFill>
                  <a:schemeClr val="tx1"/>
                </a:solidFill>
                <a:latin typeface="Times New Roman"/>
                <a:cs typeface="Times New Roman"/>
              </a:rPr>
              <a:t> ها ( ترانس </a:t>
            </a:r>
            <a:r>
              <a:rPr lang="fa-IR" dirty="0" err="1" smtClean="0">
                <a:solidFill>
                  <a:schemeClr val="tx1"/>
                </a:solidFill>
                <a:latin typeface="Times New Roman"/>
                <a:cs typeface="Times New Roman"/>
              </a:rPr>
              <a:t>کوبالامین</a:t>
            </a:r>
            <a:r>
              <a:rPr lang="fa-IR" dirty="0" smtClean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en-US" dirty="0" smtClean="0">
                <a:solidFill>
                  <a:schemeClr val="tx1"/>
                </a:solidFill>
                <a:latin typeface="Times New Roman"/>
                <a:cs typeface="Times New Roman"/>
              </a:rPr>
              <a:t>III</a:t>
            </a:r>
            <a:r>
              <a:rPr lang="fa-IR" dirty="0" smtClean="0">
                <a:solidFill>
                  <a:schemeClr val="tx1"/>
                </a:solidFill>
                <a:latin typeface="Times New Roman"/>
                <a:cs typeface="Times New Roman"/>
              </a:rPr>
              <a:t>و</a:t>
            </a:r>
            <a:r>
              <a:rPr lang="en-US" dirty="0" smtClean="0">
                <a:solidFill>
                  <a:schemeClr val="tx1"/>
                </a:solidFill>
                <a:latin typeface="Times New Roman"/>
                <a:cs typeface="Times New Roman"/>
              </a:rPr>
              <a:t>I</a:t>
            </a:r>
            <a:r>
              <a:rPr lang="fa-IR" dirty="0" smtClean="0">
                <a:solidFill>
                  <a:schemeClr val="tx1"/>
                </a:solidFill>
                <a:latin typeface="Times New Roman"/>
                <a:cs typeface="Times New Roman"/>
              </a:rPr>
              <a:t>/ </a:t>
            </a:r>
            <a:r>
              <a:rPr lang="fa-IR" dirty="0" err="1" smtClean="0">
                <a:solidFill>
                  <a:schemeClr val="tx1"/>
                </a:solidFill>
                <a:latin typeface="Times New Roman"/>
                <a:cs typeface="Times New Roman"/>
              </a:rPr>
              <a:t>کوبالوفیلین</a:t>
            </a:r>
            <a:r>
              <a:rPr lang="fa-IR" dirty="0" smtClean="0">
                <a:solidFill>
                  <a:schemeClr val="tx1"/>
                </a:solidFill>
                <a:latin typeface="Times New Roman"/>
                <a:cs typeface="Times New Roman"/>
              </a:rPr>
              <a:t> و </a:t>
            </a:r>
            <a:r>
              <a:rPr lang="en-US" dirty="0">
                <a:solidFill>
                  <a:schemeClr val="tx1"/>
                </a:solidFill>
              </a:rPr>
              <a:t>R-binder</a:t>
            </a:r>
            <a:r>
              <a:rPr lang="fa-IR" dirty="0" smtClean="0">
                <a:solidFill>
                  <a:schemeClr val="tx1"/>
                </a:solidFill>
                <a:latin typeface="Times New Roman"/>
                <a:cs typeface="Times New Roman"/>
              </a:rPr>
              <a:t> )</a:t>
            </a:r>
            <a:r>
              <a:rPr lang="en-US" dirty="0" smtClean="0">
                <a:solidFill>
                  <a:schemeClr val="tx1"/>
                </a:solidFill>
                <a:latin typeface="Times New Roman"/>
                <a:cs typeface="Times New Roman"/>
              </a:rPr>
              <a:t>  </a:t>
            </a:r>
            <a:r>
              <a:rPr lang="fa-IR" dirty="0" smtClean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</a:p>
          <a:p>
            <a:pPr algn="r" rtl="1"/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8630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001000" cy="5867400"/>
          </a:xfrm>
        </p:spPr>
        <p:txBody>
          <a:bodyPr>
            <a:normAutofit/>
          </a:bodyPr>
          <a:lstStyle/>
          <a:p>
            <a:pPr algn="r" rtl="1"/>
            <a:r>
              <a:rPr lang="fa-IR" sz="2200" b="0" dirty="0" smtClean="0">
                <a:latin typeface="Zar" pitchFamily="2" charset="-78"/>
                <a:cs typeface="Zar" pitchFamily="2" charset="-78"/>
              </a:rPr>
              <a:t>اسید فولیک (</a:t>
            </a:r>
            <a:r>
              <a:rPr lang="en-US" sz="2200" b="0" dirty="0" smtClean="0">
                <a:latin typeface="Zar" pitchFamily="2" charset="-78"/>
                <a:cs typeface="Zar" pitchFamily="2" charset="-78"/>
              </a:rPr>
              <a:t> </a:t>
            </a:r>
            <a:r>
              <a:rPr lang="en-US" sz="2200" b="0" dirty="0" err="1" smtClean="0">
                <a:latin typeface="Zar" pitchFamily="2" charset="-78"/>
                <a:cs typeface="Zar" pitchFamily="2" charset="-78"/>
              </a:rPr>
              <a:t>pteroylmonoglutamic</a:t>
            </a:r>
            <a:r>
              <a:rPr lang="en-US" sz="2200" b="0" dirty="0" smtClean="0">
                <a:latin typeface="Zar" pitchFamily="2" charset="-78"/>
                <a:cs typeface="Zar" pitchFamily="2" charset="-78"/>
              </a:rPr>
              <a:t> </a:t>
            </a:r>
            <a:r>
              <a:rPr lang="fa-IR" sz="2200" b="0" dirty="0" smtClean="0">
                <a:latin typeface="Zar" pitchFamily="2" charset="-78"/>
                <a:cs typeface="Zar" pitchFamily="2" charset="-78"/>
              </a:rPr>
              <a:t>)</a:t>
            </a:r>
            <a:r>
              <a:rPr lang="en-US" sz="2200" b="0" dirty="0" smtClean="0">
                <a:latin typeface="Zar" pitchFamily="2" charset="-78"/>
                <a:cs typeface="Zar" pitchFamily="2" charset="-78"/>
              </a:rPr>
              <a:t> </a:t>
            </a:r>
            <a:r>
              <a:rPr lang="fa-IR" sz="2200" b="0" dirty="0" smtClean="0">
                <a:latin typeface="Zar" pitchFamily="2" charset="-78"/>
                <a:cs typeface="Zar" pitchFamily="2" charset="-78"/>
              </a:rPr>
              <a:t> در ساختمان خود سه جز دارد: </a:t>
            </a:r>
            <a:r>
              <a:rPr lang="fa-IR" sz="2200" b="0" dirty="0" err="1" smtClean="0">
                <a:latin typeface="Zar" pitchFamily="2" charset="-78"/>
                <a:cs typeface="Zar" pitchFamily="2" charset="-78"/>
              </a:rPr>
              <a:t>پتریدین</a:t>
            </a:r>
            <a:r>
              <a:rPr lang="fa-IR" sz="2200" b="0" dirty="0" smtClean="0">
                <a:latin typeface="Zar" pitchFamily="2" charset="-78"/>
                <a:cs typeface="Zar" pitchFamily="2" charset="-78"/>
              </a:rPr>
              <a:t>، </a:t>
            </a:r>
            <a:r>
              <a:rPr lang="fa-IR" sz="2200" b="0" dirty="0" err="1" smtClean="0">
                <a:latin typeface="Zar" pitchFamily="2" charset="-78"/>
                <a:cs typeface="Zar" pitchFamily="2" charset="-78"/>
              </a:rPr>
              <a:t>پاراآمینو</a:t>
            </a:r>
            <a:r>
              <a:rPr lang="fa-IR" sz="2200" b="0" dirty="0" smtClean="0">
                <a:latin typeface="Zar" pitchFamily="2" charset="-78"/>
                <a:cs typeface="Zar" pitchFamily="2" charset="-78"/>
              </a:rPr>
              <a:t> </a:t>
            </a:r>
            <a:r>
              <a:rPr lang="fa-IR" sz="2200" b="0" dirty="0" err="1" smtClean="0">
                <a:latin typeface="Zar" pitchFamily="2" charset="-78"/>
                <a:cs typeface="Zar" pitchFamily="2" charset="-78"/>
              </a:rPr>
              <a:t>بنزوئیک</a:t>
            </a:r>
            <a:r>
              <a:rPr lang="fa-IR" sz="2200" b="0" dirty="0" smtClean="0">
                <a:latin typeface="Zar" pitchFamily="2" charset="-78"/>
                <a:cs typeface="Zar" pitchFamily="2" charset="-78"/>
              </a:rPr>
              <a:t> و </a:t>
            </a:r>
            <a:r>
              <a:rPr lang="fa-IR" sz="2200" b="0" dirty="0" err="1" smtClean="0">
                <a:latin typeface="Zar" pitchFamily="2" charset="-78"/>
                <a:cs typeface="Zar" pitchFamily="2" charset="-78"/>
              </a:rPr>
              <a:t>ال</a:t>
            </a:r>
            <a:r>
              <a:rPr lang="fa-IR" sz="2200" b="0" dirty="0" smtClean="0">
                <a:latin typeface="Zar" pitchFamily="2" charset="-78"/>
                <a:cs typeface="Zar" pitchFamily="2" charset="-78"/>
              </a:rPr>
              <a:t>- </a:t>
            </a:r>
            <a:r>
              <a:rPr lang="fa-IR" sz="2200" b="0" dirty="0" err="1" smtClean="0">
                <a:latin typeface="Zar" pitchFamily="2" charset="-78"/>
                <a:cs typeface="Zar" pitchFamily="2" charset="-78"/>
              </a:rPr>
              <a:t>گلوتامیک</a:t>
            </a:r>
            <a:r>
              <a:rPr lang="fa-IR" sz="2200" b="0" dirty="0" smtClean="0">
                <a:latin typeface="Zar" pitchFamily="2" charset="-78"/>
                <a:cs typeface="Zar" pitchFamily="2" charset="-78"/>
              </a:rPr>
              <a:t> اسید.</a:t>
            </a:r>
          </a:p>
          <a:p>
            <a:pPr algn="r" rtl="1"/>
            <a:endParaRPr lang="fa-IR" sz="2200" b="0" dirty="0">
              <a:latin typeface="Zar" pitchFamily="2" charset="-78"/>
              <a:cs typeface="Zar" pitchFamily="2" charset="-78"/>
            </a:endParaRPr>
          </a:p>
          <a:p>
            <a:pPr algn="r" rtl="1"/>
            <a:endParaRPr lang="fa-IR" sz="2200" b="0" dirty="0" smtClean="0">
              <a:latin typeface="Zar" pitchFamily="2" charset="-78"/>
              <a:cs typeface="Zar" pitchFamily="2" charset="-78"/>
            </a:endParaRPr>
          </a:p>
          <a:p>
            <a:pPr algn="r" rtl="1"/>
            <a:endParaRPr lang="fa-IR" sz="2200" b="0" dirty="0" smtClean="0">
              <a:latin typeface="Zar" pitchFamily="2" charset="-78"/>
              <a:cs typeface="Zar" pitchFamily="2" charset="-78"/>
            </a:endParaRPr>
          </a:p>
          <a:p>
            <a:pPr algn="r" rtl="1"/>
            <a:endParaRPr lang="fa-IR" sz="2200" b="0" dirty="0" smtClean="0">
              <a:latin typeface="Zar" pitchFamily="2" charset="-78"/>
              <a:cs typeface="Zar" pitchFamily="2" charset="-78"/>
            </a:endParaRPr>
          </a:p>
          <a:p>
            <a:pPr algn="just" rtl="1"/>
            <a:endParaRPr lang="fa-IR" sz="2200" b="0" dirty="0">
              <a:latin typeface="Zar" pitchFamily="2" charset="-78"/>
              <a:cs typeface="Zar" pitchFamily="2" charset="-78"/>
            </a:endParaRPr>
          </a:p>
          <a:p>
            <a:pPr algn="just" rtl="1"/>
            <a:r>
              <a:rPr lang="fa-IR" sz="2200" b="0" dirty="0" smtClean="0">
                <a:latin typeface="Zar" pitchFamily="2" charset="-78"/>
                <a:cs typeface="Zar" pitchFamily="2" charset="-78"/>
              </a:rPr>
              <a:t>در طبیعت به شکل پلی </a:t>
            </a:r>
            <a:r>
              <a:rPr lang="fa-IR" sz="2200" b="0" dirty="0" err="1" smtClean="0">
                <a:latin typeface="Zar" pitchFamily="2" charset="-78"/>
                <a:cs typeface="Zar" pitchFamily="2" charset="-78"/>
              </a:rPr>
              <a:t>گلوتامیک</a:t>
            </a:r>
            <a:r>
              <a:rPr lang="fa-IR" sz="2200" b="0" dirty="0" smtClean="0">
                <a:latin typeface="Zar" pitchFamily="2" charset="-78"/>
                <a:cs typeface="Zar" pitchFamily="2" charset="-78"/>
              </a:rPr>
              <a:t> است/ در شیر، تخم مرغ، سبزیجات برگ پهن و جگر وجود دارد/ انسان ها قادر به تولید آن نیستند/بسیار حساس به حرارت است/ در قسمت ابتدایی </a:t>
            </a:r>
            <a:r>
              <a:rPr lang="fa-IR" sz="2200" b="0" dirty="0" err="1" smtClean="0">
                <a:latin typeface="Zar" pitchFamily="2" charset="-78"/>
                <a:cs typeface="Zar" pitchFamily="2" charset="-78"/>
              </a:rPr>
              <a:t>ژوژنوم</a:t>
            </a:r>
            <a:r>
              <a:rPr lang="fa-IR" sz="2200" b="0" dirty="0" smtClean="0">
                <a:latin typeface="Zar" pitchFamily="2" charset="-78"/>
                <a:cs typeface="Zar" pitchFamily="2" charset="-78"/>
              </a:rPr>
              <a:t> جذب پلاسما می شود.</a:t>
            </a:r>
          </a:p>
          <a:p>
            <a:pPr algn="just" rtl="1"/>
            <a:r>
              <a:rPr lang="fa-IR" sz="2200" b="0" dirty="0" smtClean="0">
                <a:latin typeface="Zar" pitchFamily="2" charset="-78"/>
                <a:cs typeface="Zar" pitchFamily="2" charset="-78"/>
              </a:rPr>
              <a:t>شکل اصلی آن در </a:t>
            </a:r>
            <a:r>
              <a:rPr lang="fa-IR" sz="2200" b="0" dirty="0" smtClean="0">
                <a:solidFill>
                  <a:srgbClr val="FF0000"/>
                </a:solidFill>
                <a:latin typeface="Zar" pitchFamily="2" charset="-78"/>
                <a:cs typeface="Zar" pitchFamily="2" charset="-78"/>
              </a:rPr>
              <a:t>کبد</a:t>
            </a:r>
            <a:r>
              <a:rPr lang="fa-IR" sz="2200" b="0" dirty="0" smtClean="0">
                <a:latin typeface="Zar" pitchFamily="2" charset="-78"/>
                <a:cs typeface="Zar" pitchFamily="2" charset="-78"/>
              </a:rPr>
              <a:t> و گلبول قرمز به شکل 5- متیل </a:t>
            </a:r>
            <a:r>
              <a:rPr lang="fa-IR" sz="2200" b="0" dirty="0" err="1" smtClean="0">
                <a:latin typeface="Zar" pitchFamily="2" charset="-78"/>
                <a:cs typeface="Zar" pitchFamily="2" charset="-78"/>
              </a:rPr>
              <a:t>تتراهیدروفولات</a:t>
            </a:r>
            <a:r>
              <a:rPr lang="fa-IR" sz="2200" b="0" dirty="0" smtClean="0">
                <a:latin typeface="Zar" pitchFamily="2" charset="-78"/>
                <a:cs typeface="Zar" pitchFamily="2" charset="-78"/>
              </a:rPr>
              <a:t> است. اسید فولیک دارای گردش </a:t>
            </a:r>
            <a:r>
              <a:rPr lang="fa-IR" sz="2200" b="0" dirty="0" err="1" smtClean="0">
                <a:latin typeface="Zar" pitchFamily="2" charset="-78"/>
                <a:cs typeface="Zar" pitchFamily="2" charset="-78"/>
              </a:rPr>
              <a:t>انتروهپاتیک</a:t>
            </a:r>
            <a:r>
              <a:rPr lang="fa-IR" sz="2200" b="0" dirty="0" smtClean="0">
                <a:latin typeface="Zar" pitchFamily="2" charset="-78"/>
                <a:cs typeface="Zar" pitchFamily="2" charset="-78"/>
              </a:rPr>
              <a:t> است و غلظت آن در صفرا 2-10 برابر سرم است. نیاز روزانه حدود 50 میکروگرم </a:t>
            </a:r>
            <a:r>
              <a:rPr lang="fa-IR" sz="2200" b="0" dirty="0" err="1" smtClean="0">
                <a:latin typeface="Zar" pitchFamily="2" charset="-78"/>
                <a:cs typeface="Zar" pitchFamily="2" charset="-78"/>
              </a:rPr>
              <a:t>پتروئیل</a:t>
            </a:r>
            <a:r>
              <a:rPr lang="fa-IR" sz="2200" b="0" dirty="0" smtClean="0">
                <a:latin typeface="Zar" pitchFamily="2" charset="-78"/>
                <a:cs typeface="Zar" pitchFamily="2" charset="-78"/>
              </a:rPr>
              <a:t> </a:t>
            </a:r>
            <a:r>
              <a:rPr lang="fa-IR" sz="2200" b="0" dirty="0" err="1" smtClean="0">
                <a:latin typeface="Zar" pitchFamily="2" charset="-78"/>
                <a:cs typeface="Zar" pitchFamily="2" charset="-78"/>
              </a:rPr>
              <a:t>منوگلوتامات</a:t>
            </a:r>
            <a:r>
              <a:rPr lang="fa-IR" sz="2200" b="0" dirty="0" smtClean="0">
                <a:latin typeface="Zar" pitchFamily="2" charset="-78"/>
                <a:cs typeface="Zar" pitchFamily="2" charset="-78"/>
              </a:rPr>
              <a:t> است. ذخایر بدن برای 3-6 ماه کافی است و در اثر مصرف نکردن اسید فولیک کم خونی در مدت 3تا6 ماه بروز میکند.</a:t>
            </a:r>
          </a:p>
          <a:p>
            <a:pPr algn="just" rtl="1"/>
            <a:endParaRPr lang="fa-IR" sz="2200" b="0" dirty="0" smtClean="0">
              <a:latin typeface="Zar" pitchFamily="2" charset="-78"/>
              <a:cs typeface="Zar" pitchFamily="2" charset="-78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048000" y="152718"/>
            <a:ext cx="3124200" cy="609282"/>
          </a:xfrm>
        </p:spPr>
        <p:txBody>
          <a:bodyPr>
            <a:normAutofit fontScale="90000"/>
          </a:bodyPr>
          <a:lstStyle/>
          <a:p>
            <a:r>
              <a:rPr lang="fa-IR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Zar" pitchFamily="2" charset="-78"/>
                <a:cs typeface="Zar" pitchFamily="2" charset="-78"/>
              </a:rPr>
              <a:t>اسید فولیک</a:t>
            </a:r>
            <a:endParaRPr lang="en-US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Zar" pitchFamily="2" charset="-78"/>
              <a:cs typeface="Zar" pitchFamily="2" charset="-78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143000"/>
            <a:ext cx="3429000" cy="2743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56667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90600"/>
            <a:ext cx="8534400" cy="5638800"/>
          </a:xfrm>
        </p:spPr>
        <p:txBody>
          <a:bodyPr>
            <a:normAutofit/>
          </a:bodyPr>
          <a:lstStyle/>
          <a:p>
            <a:pPr algn="just" rtl="1"/>
            <a:r>
              <a:rPr lang="fa-IR" sz="1800" dirty="0" smtClean="0">
                <a:latin typeface="Zar" pitchFamily="2" charset="-78"/>
                <a:cs typeface="Zar" pitchFamily="2" charset="-78"/>
              </a:rPr>
              <a:t> </a:t>
            </a:r>
            <a:r>
              <a:rPr lang="fa-IR" sz="1800" dirty="0">
                <a:latin typeface="Zar" pitchFamily="2" charset="-78"/>
                <a:cs typeface="Zar" pitchFamily="2" charset="-78"/>
              </a:rPr>
              <a:t>در آنمی </a:t>
            </a:r>
            <a:r>
              <a:rPr lang="fa-IR" sz="1800" dirty="0" err="1">
                <a:latin typeface="Zar" pitchFamily="2" charset="-78"/>
                <a:cs typeface="Zar" pitchFamily="2" charset="-78"/>
              </a:rPr>
              <a:t>مگالوبلاستیک</a:t>
            </a:r>
            <a:r>
              <a:rPr lang="fa-IR" sz="1800" dirty="0">
                <a:latin typeface="Zar" pitchFamily="2" charset="-78"/>
                <a:cs typeface="Zar" pitchFamily="2" charset="-78"/>
              </a:rPr>
              <a:t> ناهنجاری اصلی در کاهش ظرفیت سنتز </a:t>
            </a:r>
            <a:r>
              <a:rPr lang="en-US" sz="1800" dirty="0">
                <a:latin typeface="Zar" pitchFamily="2" charset="-78"/>
                <a:cs typeface="Zar" pitchFamily="2" charset="-78"/>
              </a:rPr>
              <a:t>DNA</a:t>
            </a:r>
            <a:r>
              <a:rPr lang="fa-IR" sz="1800" dirty="0">
                <a:latin typeface="Zar" pitchFamily="2" charset="-78"/>
                <a:cs typeface="Zar" pitchFamily="2" charset="-78"/>
              </a:rPr>
              <a:t> است  که باعث بزرگ شدن تمام سلول های بدن که تکثیر سریعی دارند -مانند سلول های مغز استخوان -می شود</a:t>
            </a:r>
            <a:r>
              <a:rPr lang="fa-IR" sz="1800" dirty="0" smtClean="0">
                <a:latin typeface="Zar" pitchFamily="2" charset="-78"/>
                <a:cs typeface="Zar" pitchFamily="2" charset="-78"/>
              </a:rPr>
              <a:t>.</a:t>
            </a:r>
          </a:p>
          <a:p>
            <a:pPr algn="just" rtl="1"/>
            <a:r>
              <a:rPr lang="fa-IR" dirty="0" smtClean="0">
                <a:solidFill>
                  <a:srgbClr val="C00000"/>
                </a:solidFill>
                <a:latin typeface="Zar" pitchFamily="2" charset="-78"/>
                <a:cs typeface="Zar" pitchFamily="2" charset="-78"/>
              </a:rPr>
              <a:t>کمبود </a:t>
            </a:r>
            <a:r>
              <a:rPr lang="fa-IR" dirty="0" err="1">
                <a:solidFill>
                  <a:srgbClr val="C00000"/>
                </a:solidFill>
                <a:latin typeface="Zar" pitchFamily="2" charset="-78"/>
                <a:cs typeface="Zar" pitchFamily="2" charset="-78"/>
              </a:rPr>
              <a:t>کوبالامین</a:t>
            </a:r>
            <a:r>
              <a:rPr lang="fa-IR" dirty="0">
                <a:solidFill>
                  <a:srgbClr val="C00000"/>
                </a:solidFill>
                <a:latin typeface="Zar" pitchFamily="2" charset="-78"/>
                <a:cs typeface="Zar" pitchFamily="2" charset="-78"/>
              </a:rPr>
              <a:t> : </a:t>
            </a:r>
            <a:r>
              <a:rPr lang="fa-IR" b="0" dirty="0">
                <a:latin typeface="Zar" pitchFamily="2" charset="-78"/>
                <a:cs typeface="Zar" pitchFamily="2" charset="-78"/>
              </a:rPr>
              <a:t>تغذیه( گیاه </a:t>
            </a:r>
            <a:r>
              <a:rPr lang="fa-IR" b="0" dirty="0" err="1">
                <a:latin typeface="Zar" pitchFamily="2" charset="-78"/>
                <a:cs typeface="Zar" pitchFamily="2" charset="-78"/>
              </a:rPr>
              <a:t>خواران</a:t>
            </a:r>
            <a:r>
              <a:rPr lang="fa-IR" b="0" dirty="0">
                <a:latin typeface="Zar" pitchFamily="2" charset="-78"/>
                <a:cs typeface="Zar" pitchFamily="2" charset="-78"/>
              </a:rPr>
              <a:t>)/ در </a:t>
            </a:r>
            <a:r>
              <a:rPr lang="fa-IR" b="0" dirty="0" err="1">
                <a:latin typeface="Zar" pitchFamily="2" charset="-78"/>
                <a:cs typeface="Zar" pitchFamily="2" charset="-78"/>
              </a:rPr>
              <a:t>سالخوردگان</a:t>
            </a:r>
            <a:r>
              <a:rPr lang="fa-IR" b="0" dirty="0">
                <a:latin typeface="Zar" pitchFamily="2" charset="-78"/>
                <a:cs typeface="Zar" pitchFamily="2" charset="-78"/>
              </a:rPr>
              <a:t> (</a:t>
            </a:r>
            <a:r>
              <a:rPr lang="fa-IR" b="0" dirty="0" err="1">
                <a:latin typeface="Zar" pitchFamily="2" charset="-78"/>
                <a:cs typeface="Zar" pitchFamily="2" charset="-78"/>
              </a:rPr>
              <a:t>هایپو</a:t>
            </a:r>
            <a:r>
              <a:rPr lang="fa-IR" b="0" dirty="0">
                <a:latin typeface="Zar" pitchFamily="2" charset="-78"/>
                <a:cs typeface="Zar" pitchFamily="2" charset="-78"/>
              </a:rPr>
              <a:t> </a:t>
            </a:r>
            <a:r>
              <a:rPr lang="fa-IR" b="0" dirty="0" err="1">
                <a:latin typeface="Zar" pitchFamily="2" charset="-78"/>
                <a:cs typeface="Zar" pitchFamily="2" charset="-78"/>
              </a:rPr>
              <a:t>کلوریدیا</a:t>
            </a:r>
            <a:r>
              <a:rPr lang="fa-IR" b="0" dirty="0">
                <a:latin typeface="Zar" pitchFamily="2" charset="-78"/>
                <a:cs typeface="Zar" pitchFamily="2" charset="-78"/>
              </a:rPr>
              <a:t>)/مصرف مهار کننده های پمپ پروتون/ </a:t>
            </a:r>
            <a:r>
              <a:rPr lang="fa-IR" b="0" dirty="0" err="1">
                <a:latin typeface="Zar" pitchFamily="2" charset="-78"/>
                <a:cs typeface="Zar" pitchFamily="2" charset="-78"/>
              </a:rPr>
              <a:t>گاسترکتومی</a:t>
            </a:r>
            <a:r>
              <a:rPr lang="fa-IR" b="0" dirty="0">
                <a:latin typeface="Zar" pitchFamily="2" charset="-78"/>
                <a:cs typeface="Zar" pitchFamily="2" charset="-78"/>
              </a:rPr>
              <a:t>/ سندرم سو جذب ( </a:t>
            </a:r>
            <a:r>
              <a:rPr lang="fa-IR" b="0" dirty="0" err="1">
                <a:latin typeface="Zar" pitchFamily="2" charset="-78"/>
                <a:cs typeface="Zar" pitchFamily="2" charset="-78"/>
              </a:rPr>
              <a:t>سلیاک</a:t>
            </a:r>
            <a:r>
              <a:rPr lang="fa-IR" b="0" dirty="0">
                <a:latin typeface="Zar" pitchFamily="2" charset="-78"/>
                <a:cs typeface="Zar" pitchFamily="2" charset="-78"/>
              </a:rPr>
              <a:t>، </a:t>
            </a:r>
            <a:r>
              <a:rPr lang="fa-IR" b="0" dirty="0" err="1">
                <a:latin typeface="Zar" pitchFamily="2" charset="-78"/>
                <a:cs typeface="Zar" pitchFamily="2" charset="-78"/>
              </a:rPr>
              <a:t>اسپروی</a:t>
            </a:r>
            <a:r>
              <a:rPr lang="fa-IR" b="0" dirty="0">
                <a:latin typeface="Zar" pitchFamily="2" charset="-78"/>
                <a:cs typeface="Zar" pitchFamily="2" charset="-78"/>
              </a:rPr>
              <a:t> گرمسیری/ برداشت روده کوچک/ کرم نواری </a:t>
            </a:r>
            <a:r>
              <a:rPr lang="fa-IR" b="0" dirty="0" err="1">
                <a:latin typeface="Zar" pitchFamily="2" charset="-78"/>
                <a:cs typeface="Zar" pitchFamily="2" charset="-78"/>
              </a:rPr>
              <a:t>دیفلوبوتریوم</a:t>
            </a:r>
            <a:r>
              <a:rPr lang="fa-IR" b="0" dirty="0">
                <a:latin typeface="Zar" pitchFamily="2" charset="-78"/>
                <a:cs typeface="Zar" pitchFamily="2" charset="-78"/>
              </a:rPr>
              <a:t> </a:t>
            </a:r>
            <a:r>
              <a:rPr lang="fa-IR" b="0" dirty="0" err="1">
                <a:latin typeface="Zar" pitchFamily="2" charset="-78"/>
                <a:cs typeface="Zar" pitchFamily="2" charset="-78"/>
              </a:rPr>
              <a:t>لاتوم</a:t>
            </a:r>
            <a:r>
              <a:rPr lang="fa-IR" b="0" dirty="0">
                <a:latin typeface="Zar" pitchFamily="2" charset="-78"/>
                <a:cs typeface="Zar" pitchFamily="2" charset="-78"/>
              </a:rPr>
              <a:t>/ نقصان تولید </a:t>
            </a:r>
            <a:r>
              <a:rPr lang="en-US" sz="1800" b="0" dirty="0" smtClean="0">
                <a:latin typeface="Zar" pitchFamily="2" charset="-78"/>
                <a:cs typeface="Zar" pitchFamily="2" charset="-78"/>
              </a:rPr>
              <a:t>IF</a:t>
            </a:r>
            <a:endParaRPr lang="fa-IR" sz="1800" b="0" dirty="0" smtClean="0">
              <a:latin typeface="Zar" pitchFamily="2" charset="-78"/>
              <a:cs typeface="Zar" pitchFamily="2" charset="-78"/>
            </a:endParaRPr>
          </a:p>
          <a:p>
            <a:pPr algn="just" rtl="1"/>
            <a:endParaRPr lang="fa-IR" sz="1800" b="0" dirty="0" smtClean="0">
              <a:latin typeface="Zar" pitchFamily="2" charset="-78"/>
              <a:cs typeface="Zar" pitchFamily="2" charset="-78"/>
            </a:endParaRPr>
          </a:p>
          <a:p>
            <a:pPr algn="just" rtl="1"/>
            <a:r>
              <a:rPr lang="fa-IR" dirty="0">
                <a:solidFill>
                  <a:srgbClr val="C00000"/>
                </a:solidFill>
                <a:latin typeface="Zar" pitchFamily="2" charset="-78"/>
                <a:cs typeface="Zar" pitchFamily="2" charset="-78"/>
              </a:rPr>
              <a:t>کمبود اسید </a:t>
            </a:r>
            <a:r>
              <a:rPr lang="fa-IR" dirty="0" smtClean="0">
                <a:solidFill>
                  <a:srgbClr val="C00000"/>
                </a:solidFill>
                <a:latin typeface="Zar" pitchFamily="2" charset="-78"/>
                <a:cs typeface="Zar" pitchFamily="2" charset="-78"/>
              </a:rPr>
              <a:t>فولیک: </a:t>
            </a:r>
            <a:r>
              <a:rPr lang="fa-IR" b="0" dirty="0" smtClean="0">
                <a:latin typeface="Zar" pitchFamily="2" charset="-78"/>
                <a:cs typeface="Zar" pitchFamily="2" charset="-78"/>
              </a:rPr>
              <a:t>کمبود </a:t>
            </a:r>
            <a:r>
              <a:rPr lang="fa-IR" b="0" dirty="0" err="1" smtClean="0">
                <a:latin typeface="Zar" pitchFamily="2" charset="-78"/>
                <a:cs typeface="Zar" pitchFamily="2" charset="-78"/>
              </a:rPr>
              <a:t>فولات</a:t>
            </a:r>
            <a:r>
              <a:rPr lang="fa-IR" b="0" dirty="0" smtClean="0">
                <a:latin typeface="Zar" pitchFamily="2" charset="-78"/>
                <a:cs typeface="Zar" pitchFamily="2" charset="-78"/>
              </a:rPr>
              <a:t> در مواد غذایی به ویژه در </a:t>
            </a:r>
            <a:r>
              <a:rPr lang="fa-IR" b="0" dirty="0" err="1" smtClean="0">
                <a:latin typeface="Zar" pitchFamily="2" charset="-78"/>
                <a:cs typeface="Zar" pitchFamily="2" charset="-78"/>
              </a:rPr>
              <a:t>مواردی</a:t>
            </a:r>
            <a:r>
              <a:rPr lang="fa-IR" b="0" dirty="0" smtClean="0">
                <a:latin typeface="Zar" pitchFamily="2" charset="-78"/>
                <a:cs typeface="Zar" pitchFamily="2" charset="-78"/>
              </a:rPr>
              <a:t> مثل حاملگی یا کودک که نیاز به </a:t>
            </a:r>
            <a:r>
              <a:rPr lang="fa-IR" b="0" dirty="0" err="1" smtClean="0">
                <a:latin typeface="Zar" pitchFamily="2" charset="-78"/>
                <a:cs typeface="Zar" pitchFamily="2" charset="-78"/>
              </a:rPr>
              <a:t>فولات</a:t>
            </a:r>
            <a:r>
              <a:rPr lang="fa-IR" b="0" dirty="0" smtClean="0">
                <a:latin typeface="Zar" pitchFamily="2" charset="-78"/>
                <a:cs typeface="Zar" pitchFamily="2" charset="-78"/>
              </a:rPr>
              <a:t> افزایش می یابد. شیر انسان مقادیر کافی </a:t>
            </a:r>
            <a:r>
              <a:rPr lang="fa-IR" b="0" dirty="0" err="1" smtClean="0">
                <a:latin typeface="Zar" pitchFamily="2" charset="-78"/>
                <a:cs typeface="Zar" pitchFamily="2" charset="-78"/>
              </a:rPr>
              <a:t>فولات</a:t>
            </a:r>
            <a:r>
              <a:rPr lang="fa-IR" b="0" dirty="0" smtClean="0">
                <a:latin typeface="Zar" pitchFamily="2" charset="-78"/>
                <a:cs typeface="Zar" pitchFamily="2" charset="-78"/>
              </a:rPr>
              <a:t> را دارا است اما شیر حرارت دیده و شیر خشک </a:t>
            </a:r>
            <a:r>
              <a:rPr lang="fa-IR" b="0" dirty="0" err="1" smtClean="0">
                <a:latin typeface="Zar" pitchFamily="2" charset="-78"/>
                <a:cs typeface="Zar" pitchFamily="2" charset="-78"/>
              </a:rPr>
              <a:t>فولات</a:t>
            </a:r>
            <a:r>
              <a:rPr lang="fa-IR" b="0" dirty="0" smtClean="0">
                <a:latin typeface="Zar" pitchFamily="2" charset="-78"/>
                <a:cs typeface="Zar" pitchFamily="2" charset="-78"/>
              </a:rPr>
              <a:t> کافی ندارند/ </a:t>
            </a:r>
            <a:r>
              <a:rPr lang="fa-IR" b="0" dirty="0" err="1" smtClean="0">
                <a:latin typeface="Zar" pitchFamily="2" charset="-78"/>
                <a:cs typeface="Zar" pitchFamily="2" charset="-78"/>
              </a:rPr>
              <a:t>الکلیسم</a:t>
            </a:r>
            <a:r>
              <a:rPr lang="fa-IR" b="0" dirty="0" smtClean="0">
                <a:latin typeface="Zar" pitchFamily="2" charset="-78"/>
                <a:cs typeface="Zar" pitchFamily="2" charset="-78"/>
              </a:rPr>
              <a:t>: تخریب </a:t>
            </a:r>
            <a:r>
              <a:rPr lang="fa-IR" b="0" dirty="0" err="1" smtClean="0">
                <a:latin typeface="Zar" pitchFamily="2" charset="-78"/>
                <a:cs typeface="Zar" pitchFamily="2" charset="-78"/>
              </a:rPr>
              <a:t>فولات</a:t>
            </a:r>
            <a:r>
              <a:rPr lang="fa-IR" b="0" dirty="0" smtClean="0">
                <a:latin typeface="Zar" pitchFamily="2" charset="-78"/>
                <a:cs typeface="Zar" pitchFamily="2" charset="-78"/>
              </a:rPr>
              <a:t>، اختلال در جذب </a:t>
            </a:r>
            <a:r>
              <a:rPr lang="fa-IR" b="0" dirty="0" err="1" smtClean="0">
                <a:latin typeface="Zar" pitchFamily="2" charset="-78"/>
                <a:cs typeface="Zar" pitchFamily="2" charset="-78"/>
              </a:rPr>
              <a:t>فولات</a:t>
            </a:r>
            <a:r>
              <a:rPr lang="fa-IR" b="0" dirty="0" smtClean="0">
                <a:latin typeface="Zar" pitchFamily="2" charset="-78"/>
                <a:cs typeface="Zar" pitchFamily="2" charset="-78"/>
              </a:rPr>
              <a:t> ، تاثیر بر کبد (گردش </a:t>
            </a:r>
            <a:r>
              <a:rPr lang="fa-IR" b="0" dirty="0" err="1" smtClean="0">
                <a:latin typeface="Zar" pitchFamily="2" charset="-78"/>
                <a:cs typeface="Zar" pitchFamily="2" charset="-78"/>
              </a:rPr>
              <a:t>انتروهپاتیک</a:t>
            </a:r>
            <a:r>
              <a:rPr lang="fa-IR" b="0" dirty="0" smtClean="0">
                <a:latin typeface="Zar" pitchFamily="2" charset="-78"/>
                <a:cs typeface="Zar" pitchFamily="2" charset="-78"/>
              </a:rPr>
              <a:t> و محل اصلی ذخیره </a:t>
            </a:r>
            <a:r>
              <a:rPr lang="fa-IR" b="0" dirty="0" err="1" smtClean="0">
                <a:latin typeface="Zar" pitchFamily="2" charset="-78"/>
                <a:cs typeface="Zar" pitchFamily="2" charset="-78"/>
              </a:rPr>
              <a:t>فولات</a:t>
            </a:r>
            <a:r>
              <a:rPr lang="fa-IR" b="0" dirty="0" smtClean="0">
                <a:latin typeface="Zar" pitchFamily="2" charset="-78"/>
                <a:cs typeface="Zar" pitchFamily="2" charset="-78"/>
              </a:rPr>
              <a:t>)/</a:t>
            </a:r>
            <a:r>
              <a:rPr lang="fa-IR" b="0" dirty="0" err="1" smtClean="0">
                <a:latin typeface="Zar" pitchFamily="2" charset="-78"/>
                <a:cs typeface="Zar" pitchFamily="2" charset="-78"/>
              </a:rPr>
              <a:t>اسپیروی</a:t>
            </a:r>
            <a:r>
              <a:rPr lang="fa-IR" b="0" dirty="0" smtClean="0">
                <a:latin typeface="Zar" pitchFamily="2" charset="-78"/>
                <a:cs typeface="Zar" pitchFamily="2" charset="-78"/>
              </a:rPr>
              <a:t> غیر گرمسیری یا </a:t>
            </a:r>
            <a:r>
              <a:rPr lang="fa-IR" b="0" dirty="0" err="1" smtClean="0">
                <a:latin typeface="Zar" pitchFamily="2" charset="-78"/>
                <a:cs typeface="Zar" pitchFamily="2" charset="-78"/>
              </a:rPr>
              <a:t>سلیاک</a:t>
            </a:r>
            <a:r>
              <a:rPr lang="fa-IR" b="0" dirty="0" smtClean="0">
                <a:latin typeface="Zar" pitchFamily="2" charset="-78"/>
                <a:cs typeface="Zar" pitchFamily="2" charset="-78"/>
              </a:rPr>
              <a:t>/ </a:t>
            </a:r>
            <a:r>
              <a:rPr lang="fa-IR" b="0" dirty="0" err="1" smtClean="0">
                <a:latin typeface="Zar" pitchFamily="2" charset="-78"/>
                <a:cs typeface="Zar" pitchFamily="2" charset="-78"/>
              </a:rPr>
              <a:t>اسپیروی</a:t>
            </a:r>
            <a:r>
              <a:rPr lang="fa-IR" b="0" dirty="0" smtClean="0">
                <a:latin typeface="Zar" pitchFamily="2" charset="-78"/>
                <a:cs typeface="Zar" pitchFamily="2" charset="-78"/>
              </a:rPr>
              <a:t> گرمسیری/ داروهای ضد استفراغ، </a:t>
            </a:r>
            <a:r>
              <a:rPr lang="fa-IR" b="0" dirty="0" err="1" smtClean="0">
                <a:latin typeface="Zar" pitchFamily="2" charset="-78"/>
                <a:cs typeface="Zar" pitchFamily="2" charset="-78"/>
              </a:rPr>
              <a:t>فنوباربیتال</a:t>
            </a:r>
            <a:r>
              <a:rPr lang="fa-IR" b="0" dirty="0" smtClean="0">
                <a:latin typeface="Zar" pitchFamily="2" charset="-78"/>
                <a:cs typeface="Zar" pitchFamily="2" charset="-78"/>
              </a:rPr>
              <a:t>/ داروهای ضد بارداری</a:t>
            </a:r>
            <a:endParaRPr lang="fa-IR" b="0" dirty="0">
              <a:latin typeface="Zar" pitchFamily="2" charset="-78"/>
              <a:cs typeface="Zar" pitchFamily="2" charset="-78"/>
            </a:endParaRPr>
          </a:p>
          <a:p>
            <a:pPr algn="just" rtl="1"/>
            <a:endParaRPr lang="fa-IR" sz="1900" b="0" dirty="0" smtClean="0">
              <a:latin typeface="Zar" pitchFamily="2" charset="-78"/>
              <a:cs typeface="Zar" pitchFamily="2" charset="-78"/>
            </a:endParaRPr>
          </a:p>
          <a:p>
            <a:pPr algn="just" rtl="1"/>
            <a:r>
              <a:rPr lang="fa-IR" sz="1900" b="0" dirty="0" smtClean="0">
                <a:latin typeface="Zar" pitchFamily="2" charset="-78"/>
                <a:cs typeface="Zar" pitchFamily="2" charset="-78"/>
              </a:rPr>
              <a:t>خون محیطی</a:t>
            </a:r>
            <a:r>
              <a:rPr lang="fa-IR" sz="1900" b="0" dirty="0" smtClean="0">
                <a:solidFill>
                  <a:schemeClr val="accent5">
                    <a:lumMod val="50000"/>
                  </a:schemeClr>
                </a:solidFill>
                <a:latin typeface="Zar" pitchFamily="2" charset="-78"/>
                <a:cs typeface="Zar" pitchFamily="2" charset="-78"/>
              </a:rPr>
              <a:t>:  افزایش </a:t>
            </a:r>
            <a:r>
              <a:rPr lang="en-US" sz="1900" b="0" dirty="0" smtClean="0">
                <a:solidFill>
                  <a:schemeClr val="accent5">
                    <a:lumMod val="50000"/>
                  </a:schemeClr>
                </a:solidFill>
                <a:latin typeface="Zar" pitchFamily="2" charset="-78"/>
                <a:cs typeface="Zar" pitchFamily="2" charset="-78"/>
              </a:rPr>
              <a:t>MCV</a:t>
            </a:r>
            <a:r>
              <a:rPr lang="fa-IR" sz="1900" b="0" dirty="0" smtClean="0">
                <a:solidFill>
                  <a:schemeClr val="accent5">
                    <a:lumMod val="50000"/>
                  </a:schemeClr>
                </a:solidFill>
                <a:latin typeface="Zar" pitchFamily="2" charset="-78"/>
                <a:cs typeface="Zar" pitchFamily="2" charset="-78"/>
              </a:rPr>
              <a:t> / </a:t>
            </a:r>
            <a:r>
              <a:rPr lang="fa-IR" sz="1900" b="0" dirty="0" err="1" smtClean="0">
                <a:solidFill>
                  <a:schemeClr val="accent5">
                    <a:lumMod val="50000"/>
                  </a:schemeClr>
                </a:solidFill>
                <a:latin typeface="Zar" pitchFamily="2" charset="-78"/>
                <a:cs typeface="Zar" pitchFamily="2" charset="-78"/>
              </a:rPr>
              <a:t>ماکرواوالوسیت</a:t>
            </a:r>
            <a:r>
              <a:rPr lang="fa-IR" sz="1900" b="0" dirty="0" smtClean="0">
                <a:solidFill>
                  <a:schemeClr val="accent5">
                    <a:lumMod val="50000"/>
                  </a:schemeClr>
                </a:solidFill>
                <a:latin typeface="Zar" pitchFamily="2" charset="-78"/>
                <a:cs typeface="Zar" pitchFamily="2" charset="-78"/>
              </a:rPr>
              <a:t> / </a:t>
            </a:r>
            <a:r>
              <a:rPr lang="fa-IR" sz="1900" b="0" dirty="0" err="1" smtClean="0">
                <a:solidFill>
                  <a:schemeClr val="accent5">
                    <a:lumMod val="50000"/>
                  </a:schemeClr>
                </a:solidFill>
                <a:latin typeface="Zar" pitchFamily="2" charset="-78"/>
                <a:cs typeface="Zar" pitchFamily="2" charset="-78"/>
              </a:rPr>
              <a:t>پویکیلو</a:t>
            </a:r>
            <a:r>
              <a:rPr lang="fa-IR" sz="1900" b="0" dirty="0" smtClean="0">
                <a:solidFill>
                  <a:schemeClr val="accent5">
                    <a:lumMod val="50000"/>
                  </a:schemeClr>
                </a:solidFill>
                <a:latin typeface="Zar" pitchFamily="2" charset="-78"/>
                <a:cs typeface="Zar" pitchFamily="2" charset="-78"/>
              </a:rPr>
              <a:t> </a:t>
            </a:r>
            <a:r>
              <a:rPr lang="fa-IR" sz="1900" b="0" dirty="0" err="1" smtClean="0">
                <a:solidFill>
                  <a:schemeClr val="accent5">
                    <a:lumMod val="50000"/>
                  </a:schemeClr>
                </a:solidFill>
                <a:latin typeface="Zar" pitchFamily="2" charset="-78"/>
                <a:cs typeface="Zar" pitchFamily="2" charset="-78"/>
              </a:rPr>
              <a:t>سیتوزو</a:t>
            </a:r>
            <a:r>
              <a:rPr lang="fa-IR" sz="1900" b="0" dirty="0" smtClean="0">
                <a:solidFill>
                  <a:schemeClr val="accent5">
                    <a:lumMod val="50000"/>
                  </a:schemeClr>
                </a:solidFill>
                <a:latin typeface="Zar" pitchFamily="2" charset="-78"/>
                <a:cs typeface="Zar" pitchFamily="2" charset="-78"/>
              </a:rPr>
              <a:t> </a:t>
            </a:r>
            <a:r>
              <a:rPr lang="fa-IR" sz="1900" b="0" dirty="0" err="1" smtClean="0">
                <a:solidFill>
                  <a:schemeClr val="accent5">
                    <a:lumMod val="50000"/>
                  </a:schemeClr>
                </a:solidFill>
                <a:latin typeface="Zar" pitchFamily="2" charset="-78"/>
                <a:cs typeface="Zar" pitchFamily="2" charset="-78"/>
              </a:rPr>
              <a:t>آنیزو</a:t>
            </a:r>
            <a:r>
              <a:rPr lang="fa-IR" sz="1900" b="0" dirty="0" smtClean="0">
                <a:solidFill>
                  <a:schemeClr val="accent5">
                    <a:lumMod val="50000"/>
                  </a:schemeClr>
                </a:solidFill>
                <a:latin typeface="Zar" pitchFamily="2" charset="-78"/>
                <a:cs typeface="Zar" pitchFamily="2" charset="-78"/>
              </a:rPr>
              <a:t> </a:t>
            </a:r>
            <a:r>
              <a:rPr lang="fa-IR" sz="1900" b="0" dirty="0" err="1" smtClean="0">
                <a:solidFill>
                  <a:schemeClr val="accent5">
                    <a:lumMod val="50000"/>
                  </a:schemeClr>
                </a:solidFill>
                <a:latin typeface="Zar" pitchFamily="2" charset="-78"/>
                <a:cs typeface="Zar" pitchFamily="2" charset="-78"/>
              </a:rPr>
              <a:t>سیتوز</a:t>
            </a:r>
            <a:r>
              <a:rPr lang="fa-IR" sz="1900" b="0" dirty="0" smtClean="0">
                <a:solidFill>
                  <a:schemeClr val="accent5">
                    <a:lumMod val="50000"/>
                  </a:schemeClr>
                </a:solidFill>
                <a:latin typeface="Zar" pitchFamily="2" charset="-78"/>
                <a:cs typeface="Zar" pitchFamily="2" charset="-78"/>
              </a:rPr>
              <a:t>/ </a:t>
            </a:r>
            <a:r>
              <a:rPr lang="fa-IR" sz="1900" b="0" dirty="0" err="1" smtClean="0">
                <a:solidFill>
                  <a:schemeClr val="accent5">
                    <a:lumMod val="50000"/>
                  </a:schemeClr>
                </a:solidFill>
                <a:latin typeface="Zar" pitchFamily="2" charset="-78"/>
                <a:cs typeface="Zar" pitchFamily="2" charset="-78"/>
              </a:rPr>
              <a:t>داکروسایت</a:t>
            </a:r>
            <a:r>
              <a:rPr lang="fa-IR" sz="1900" b="0" dirty="0" smtClean="0">
                <a:solidFill>
                  <a:schemeClr val="accent5">
                    <a:lumMod val="50000"/>
                  </a:schemeClr>
                </a:solidFill>
                <a:latin typeface="Zar" pitchFamily="2" charset="-78"/>
                <a:cs typeface="Zar" pitchFamily="2" charset="-78"/>
              </a:rPr>
              <a:t>/ </a:t>
            </a:r>
            <a:r>
              <a:rPr lang="fa-IR" sz="1900" b="0" dirty="0" err="1" smtClean="0">
                <a:solidFill>
                  <a:schemeClr val="accent5">
                    <a:lumMod val="50000"/>
                  </a:schemeClr>
                </a:solidFill>
                <a:latin typeface="Zar" pitchFamily="2" charset="-78"/>
                <a:cs typeface="Zar" pitchFamily="2" charset="-78"/>
              </a:rPr>
              <a:t>بازوفیلیک</a:t>
            </a:r>
            <a:r>
              <a:rPr lang="fa-IR" sz="1900" b="0" dirty="0" smtClean="0">
                <a:solidFill>
                  <a:schemeClr val="accent5">
                    <a:lumMod val="50000"/>
                  </a:schemeClr>
                </a:solidFill>
                <a:latin typeface="Zar" pitchFamily="2" charset="-78"/>
                <a:cs typeface="Zar" pitchFamily="2" charset="-78"/>
              </a:rPr>
              <a:t> </a:t>
            </a:r>
            <a:r>
              <a:rPr lang="fa-IR" sz="1900" b="0" dirty="0" err="1" smtClean="0">
                <a:solidFill>
                  <a:schemeClr val="accent5">
                    <a:lumMod val="50000"/>
                  </a:schemeClr>
                </a:solidFill>
                <a:latin typeface="Zar" pitchFamily="2" charset="-78"/>
                <a:cs typeface="Zar" pitchFamily="2" charset="-78"/>
              </a:rPr>
              <a:t>استپلینگ</a:t>
            </a:r>
            <a:r>
              <a:rPr lang="fa-IR" sz="1900" b="0" dirty="0" smtClean="0">
                <a:solidFill>
                  <a:schemeClr val="accent5">
                    <a:lumMod val="50000"/>
                  </a:schemeClr>
                </a:solidFill>
                <a:latin typeface="Zar" pitchFamily="2" charset="-78"/>
                <a:cs typeface="Zar" pitchFamily="2" charset="-78"/>
              </a:rPr>
              <a:t>/ </a:t>
            </a:r>
            <a:r>
              <a:rPr lang="fa-IR" sz="1900" b="0" dirty="0" err="1" smtClean="0">
                <a:solidFill>
                  <a:schemeClr val="accent5">
                    <a:lumMod val="50000"/>
                  </a:schemeClr>
                </a:solidFill>
                <a:latin typeface="Zar" pitchFamily="2" charset="-78"/>
                <a:cs typeface="Zar" pitchFamily="2" charset="-78"/>
              </a:rPr>
              <a:t>هاول</a:t>
            </a:r>
            <a:r>
              <a:rPr lang="fa-IR" sz="1900" b="0" dirty="0" smtClean="0">
                <a:solidFill>
                  <a:schemeClr val="accent5">
                    <a:lumMod val="50000"/>
                  </a:schemeClr>
                </a:solidFill>
                <a:latin typeface="Zar" pitchFamily="2" charset="-78"/>
                <a:cs typeface="Zar" pitchFamily="2" charset="-78"/>
              </a:rPr>
              <a:t> </a:t>
            </a:r>
            <a:r>
              <a:rPr lang="fa-IR" sz="1900" b="0" dirty="0" err="1" smtClean="0">
                <a:solidFill>
                  <a:schemeClr val="accent5">
                    <a:lumMod val="50000"/>
                  </a:schemeClr>
                </a:solidFill>
                <a:latin typeface="Zar" pitchFamily="2" charset="-78"/>
                <a:cs typeface="Zar" pitchFamily="2" charset="-78"/>
              </a:rPr>
              <a:t>ژولی</a:t>
            </a:r>
            <a:r>
              <a:rPr lang="fa-IR" sz="1900" b="0" dirty="0" smtClean="0">
                <a:solidFill>
                  <a:schemeClr val="accent5">
                    <a:lumMod val="50000"/>
                  </a:schemeClr>
                </a:solidFill>
                <a:latin typeface="Zar" pitchFamily="2" charset="-78"/>
                <a:cs typeface="Zar" pitchFamily="2" charset="-78"/>
              </a:rPr>
              <a:t> بادی </a:t>
            </a:r>
            <a:r>
              <a:rPr lang="fa-IR" sz="1900" b="0" dirty="0" err="1" smtClean="0">
                <a:solidFill>
                  <a:schemeClr val="accent5">
                    <a:lumMod val="50000"/>
                  </a:schemeClr>
                </a:solidFill>
                <a:latin typeface="Zar" pitchFamily="2" charset="-78"/>
                <a:cs typeface="Zar" pitchFamily="2" charset="-78"/>
              </a:rPr>
              <a:t>چندتایی</a:t>
            </a:r>
            <a:r>
              <a:rPr lang="fa-IR" sz="1900" b="0" dirty="0" smtClean="0">
                <a:solidFill>
                  <a:schemeClr val="accent5">
                    <a:lumMod val="50000"/>
                  </a:schemeClr>
                </a:solidFill>
                <a:latin typeface="Zar" pitchFamily="2" charset="-78"/>
                <a:cs typeface="Zar" pitchFamily="2" charset="-78"/>
              </a:rPr>
              <a:t> / گلبول قرمز هسته </a:t>
            </a:r>
            <a:r>
              <a:rPr lang="fa-IR" sz="1900" b="0" dirty="0" err="1" smtClean="0">
                <a:solidFill>
                  <a:schemeClr val="accent5">
                    <a:lumMod val="50000"/>
                  </a:schemeClr>
                </a:solidFill>
                <a:latin typeface="Zar" pitchFamily="2" charset="-78"/>
                <a:cs typeface="Zar" pitchFamily="2" charset="-78"/>
              </a:rPr>
              <a:t>داربا</a:t>
            </a:r>
            <a:r>
              <a:rPr lang="fa-IR" sz="1900" b="0" dirty="0" smtClean="0">
                <a:solidFill>
                  <a:schemeClr val="accent5">
                    <a:lumMod val="50000"/>
                  </a:schemeClr>
                </a:solidFill>
                <a:latin typeface="Zar" pitchFamily="2" charset="-78"/>
                <a:cs typeface="Zar" pitchFamily="2" charset="-78"/>
              </a:rPr>
              <a:t> </a:t>
            </a:r>
            <a:r>
              <a:rPr lang="fa-IR" sz="1900" b="0" dirty="0" err="1" smtClean="0">
                <a:solidFill>
                  <a:schemeClr val="accent5">
                    <a:lumMod val="50000"/>
                  </a:schemeClr>
                </a:solidFill>
                <a:latin typeface="Zar" pitchFamily="2" charset="-78"/>
                <a:cs typeface="Zar" pitchFamily="2" charset="-78"/>
              </a:rPr>
              <a:t>کاریورکسی</a:t>
            </a:r>
            <a:r>
              <a:rPr lang="fa-IR" sz="1900" b="0" dirty="0" smtClean="0">
                <a:solidFill>
                  <a:schemeClr val="accent5">
                    <a:lumMod val="50000"/>
                  </a:schemeClr>
                </a:solidFill>
                <a:latin typeface="Zar" pitchFamily="2" charset="-78"/>
                <a:cs typeface="Zar" pitchFamily="2" charset="-78"/>
              </a:rPr>
              <a:t> و حتی </a:t>
            </a:r>
            <a:r>
              <a:rPr lang="fa-IR" sz="1900" b="0" dirty="0" err="1" smtClean="0">
                <a:solidFill>
                  <a:schemeClr val="accent5">
                    <a:lumMod val="50000"/>
                  </a:schemeClr>
                </a:solidFill>
                <a:latin typeface="Zar" pitchFamily="2" charset="-78"/>
                <a:cs typeface="Zar" pitchFamily="2" charset="-78"/>
              </a:rPr>
              <a:t>مگالوبلاست</a:t>
            </a:r>
            <a:r>
              <a:rPr lang="fa-IR" sz="1900" b="0" dirty="0" smtClean="0">
                <a:solidFill>
                  <a:schemeClr val="accent5">
                    <a:lumMod val="50000"/>
                  </a:schemeClr>
                </a:solidFill>
                <a:latin typeface="Zar" pitchFamily="2" charset="-78"/>
                <a:cs typeface="Zar" pitchFamily="2" charset="-78"/>
              </a:rPr>
              <a:t> ها /نوتروفیل </a:t>
            </a:r>
            <a:r>
              <a:rPr lang="fa-IR" sz="1900" b="0" dirty="0" err="1">
                <a:solidFill>
                  <a:schemeClr val="accent5">
                    <a:lumMod val="50000"/>
                  </a:schemeClr>
                </a:solidFill>
                <a:latin typeface="Zar" pitchFamily="2" charset="-78"/>
                <a:cs typeface="Zar" pitchFamily="2" charset="-78"/>
              </a:rPr>
              <a:t>هیپر</a:t>
            </a:r>
            <a:r>
              <a:rPr lang="fa-IR" sz="1900" b="0" dirty="0">
                <a:solidFill>
                  <a:schemeClr val="accent5">
                    <a:lumMod val="50000"/>
                  </a:schemeClr>
                </a:solidFill>
                <a:latin typeface="Zar" pitchFamily="2" charset="-78"/>
                <a:cs typeface="Zar" pitchFamily="2" charset="-78"/>
              </a:rPr>
              <a:t> </a:t>
            </a:r>
            <a:r>
              <a:rPr lang="fa-IR" sz="1900" b="0" dirty="0" err="1" smtClean="0">
                <a:solidFill>
                  <a:schemeClr val="accent5">
                    <a:lumMod val="50000"/>
                  </a:schemeClr>
                </a:solidFill>
                <a:latin typeface="Zar" pitchFamily="2" charset="-78"/>
                <a:cs typeface="Zar" pitchFamily="2" charset="-78"/>
              </a:rPr>
              <a:t>سگمنته</a:t>
            </a:r>
            <a:r>
              <a:rPr lang="fa-IR" sz="1900" b="0" dirty="0" smtClean="0">
                <a:solidFill>
                  <a:schemeClr val="accent5">
                    <a:lumMod val="50000"/>
                  </a:schemeClr>
                </a:solidFill>
                <a:latin typeface="Zar" pitchFamily="2" charset="-78"/>
                <a:cs typeface="Zar" pitchFamily="2" charset="-78"/>
              </a:rPr>
              <a:t>/  گاهی کاهش پلاکت باعث خونریزی می شود/</a:t>
            </a:r>
            <a:r>
              <a:rPr lang="fa-IR" sz="1900" b="0" dirty="0" err="1" smtClean="0">
                <a:solidFill>
                  <a:schemeClr val="accent5">
                    <a:lumMod val="50000"/>
                  </a:schemeClr>
                </a:solidFill>
                <a:latin typeface="Zar" pitchFamily="2" charset="-78"/>
                <a:cs typeface="Zar" pitchFamily="2" charset="-78"/>
              </a:rPr>
              <a:t>پان</a:t>
            </a:r>
            <a:r>
              <a:rPr lang="fa-IR" sz="1900" b="0" dirty="0" smtClean="0">
                <a:solidFill>
                  <a:schemeClr val="accent5">
                    <a:lumMod val="50000"/>
                  </a:schemeClr>
                </a:solidFill>
                <a:latin typeface="Zar" pitchFamily="2" charset="-78"/>
                <a:cs typeface="Zar" pitchFamily="2" charset="-78"/>
              </a:rPr>
              <a:t> </a:t>
            </a:r>
            <a:r>
              <a:rPr lang="fa-IR" sz="1900" b="0" dirty="0" err="1" smtClean="0">
                <a:solidFill>
                  <a:schemeClr val="accent5">
                    <a:lumMod val="50000"/>
                  </a:schemeClr>
                </a:solidFill>
                <a:latin typeface="Zar" pitchFamily="2" charset="-78"/>
                <a:cs typeface="Zar" pitchFamily="2" charset="-78"/>
              </a:rPr>
              <a:t>سیتوپنی</a:t>
            </a:r>
            <a:endParaRPr lang="fa-IR" sz="1900" b="0" dirty="0" smtClean="0">
              <a:solidFill>
                <a:schemeClr val="accent5">
                  <a:lumMod val="50000"/>
                </a:schemeClr>
              </a:solidFill>
              <a:latin typeface="Zar" pitchFamily="2" charset="-78"/>
              <a:cs typeface="Zar" pitchFamily="2" charset="-78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124200" y="76200"/>
            <a:ext cx="2743200" cy="381000"/>
          </a:xfrm>
          <a:prstGeom prst="rect">
            <a:avLst/>
          </a:prstGeom>
          <a:solidFill>
            <a:schemeClr val="accent2"/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آنمی </a:t>
            </a:r>
            <a:r>
              <a:rPr lang="fa-IR" sz="28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مگالوبلاستیک</a:t>
            </a:r>
            <a:endParaRPr lang="en-US" sz="2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2187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762000"/>
            <a:ext cx="8458200" cy="5562600"/>
          </a:xfrm>
        </p:spPr>
        <p:txBody>
          <a:bodyPr>
            <a:normAutofit fontScale="92500"/>
          </a:bodyPr>
          <a:lstStyle/>
          <a:p>
            <a:pPr algn="just" rtl="1"/>
            <a:endParaRPr lang="fa-IR" b="0" dirty="0">
              <a:solidFill>
                <a:schemeClr val="accent5">
                  <a:lumMod val="50000"/>
                </a:schemeClr>
              </a:solidFill>
              <a:latin typeface="Zar" pitchFamily="2" charset="-78"/>
              <a:cs typeface="Zar" pitchFamily="2" charset="-78"/>
            </a:endParaRPr>
          </a:p>
          <a:p>
            <a:pPr algn="just" rtl="1"/>
            <a:r>
              <a:rPr lang="fa-IR" sz="1900" b="0" dirty="0">
                <a:latin typeface="Zar" pitchFamily="2" charset="-78"/>
                <a:cs typeface="Zar" pitchFamily="2" charset="-78"/>
              </a:rPr>
              <a:t>مغز استخوان :</a:t>
            </a:r>
            <a:r>
              <a:rPr lang="en-US" sz="1900" b="0" dirty="0">
                <a:latin typeface="Zar" pitchFamily="2" charset="-78"/>
                <a:cs typeface="Zar" pitchFamily="2" charset="-78"/>
              </a:rPr>
              <a:t> </a:t>
            </a:r>
            <a:r>
              <a:rPr lang="fa-IR" sz="1900" b="0" dirty="0">
                <a:latin typeface="Zar" pitchFamily="2" charset="-78"/>
                <a:cs typeface="Zar" pitchFamily="2" charset="-78"/>
              </a:rPr>
              <a:t>  </a:t>
            </a:r>
            <a:r>
              <a:rPr lang="fa-IR" b="0" dirty="0">
                <a:solidFill>
                  <a:schemeClr val="accent5">
                    <a:lumMod val="50000"/>
                  </a:schemeClr>
                </a:solidFill>
                <a:latin typeface="Zar" pitchFamily="2" charset="-78"/>
                <a:cs typeface="Zar" pitchFamily="2" charset="-78"/>
              </a:rPr>
              <a:t>سلول ها دچار نقص  و تاخیر در بلوغ هسته نسبت به سیتوپلاسم هستند (</a:t>
            </a:r>
            <a:r>
              <a:rPr lang="en-US" b="0" dirty="0" err="1">
                <a:solidFill>
                  <a:schemeClr val="accent5">
                    <a:lumMod val="50000"/>
                  </a:schemeClr>
                </a:solidFill>
                <a:latin typeface="Zar" pitchFamily="2" charset="-78"/>
                <a:cs typeface="Zar" pitchFamily="2" charset="-78"/>
              </a:rPr>
              <a:t>asynchronus</a:t>
            </a:r>
            <a:r>
              <a:rPr lang="fa-IR" b="0" dirty="0">
                <a:solidFill>
                  <a:schemeClr val="accent5">
                    <a:lumMod val="50000"/>
                  </a:schemeClr>
                </a:solidFill>
                <a:latin typeface="Zar" pitchFamily="2" charset="-78"/>
                <a:cs typeface="Zar" pitchFamily="2" charset="-78"/>
              </a:rPr>
              <a:t>) / استراحت بین </a:t>
            </a:r>
            <a:r>
              <a:rPr lang="fa-IR" b="0" dirty="0" err="1">
                <a:solidFill>
                  <a:schemeClr val="accent5">
                    <a:lumMod val="50000"/>
                  </a:schemeClr>
                </a:solidFill>
                <a:latin typeface="Zar" pitchFamily="2" charset="-78"/>
                <a:cs typeface="Zar" pitchFamily="2" charset="-78"/>
              </a:rPr>
              <a:t>میتوز</a:t>
            </a:r>
            <a:r>
              <a:rPr lang="fa-IR" b="0" dirty="0">
                <a:solidFill>
                  <a:schemeClr val="accent5">
                    <a:lumMod val="50000"/>
                  </a:schemeClr>
                </a:solidFill>
                <a:latin typeface="Zar" pitchFamily="2" charset="-78"/>
                <a:cs typeface="Zar" pitchFamily="2" charset="-78"/>
              </a:rPr>
              <a:t> طولانی شده  است/ </a:t>
            </a:r>
            <a:r>
              <a:rPr lang="en-US" b="0" dirty="0">
                <a:solidFill>
                  <a:schemeClr val="accent5">
                    <a:lumMod val="50000"/>
                  </a:schemeClr>
                </a:solidFill>
                <a:latin typeface="Zar" pitchFamily="2" charset="-78"/>
                <a:cs typeface="Zar" pitchFamily="2" charset="-78"/>
              </a:rPr>
              <a:t>RNA</a:t>
            </a:r>
            <a:r>
              <a:rPr lang="fa-IR" b="0" dirty="0">
                <a:solidFill>
                  <a:schemeClr val="accent5">
                    <a:lumMod val="50000"/>
                  </a:schemeClr>
                </a:solidFill>
                <a:latin typeface="Zar" pitchFamily="2" charset="-78"/>
                <a:cs typeface="Zar" pitchFamily="2" charset="-78"/>
              </a:rPr>
              <a:t> کمتر از </a:t>
            </a:r>
            <a:r>
              <a:rPr lang="en-US" b="0" dirty="0">
                <a:solidFill>
                  <a:schemeClr val="accent5">
                    <a:lumMod val="50000"/>
                  </a:schemeClr>
                </a:solidFill>
                <a:latin typeface="Zar" pitchFamily="2" charset="-78"/>
                <a:cs typeface="Zar" pitchFamily="2" charset="-78"/>
              </a:rPr>
              <a:t>DNA </a:t>
            </a:r>
            <a:r>
              <a:rPr lang="fa-IR" b="0" dirty="0">
                <a:solidFill>
                  <a:schemeClr val="accent5">
                    <a:lumMod val="50000"/>
                  </a:schemeClr>
                </a:solidFill>
                <a:latin typeface="Zar" pitchFamily="2" charset="-78"/>
                <a:cs typeface="Zar" pitchFamily="2" charset="-78"/>
              </a:rPr>
              <a:t> تحت تاثیر قرار گرفته و بنابراین بلوغ  سیتوپلاسم طبیعی است و رشد  ادامه دارد و سلول بزرگ می شود/ </a:t>
            </a:r>
            <a:r>
              <a:rPr lang="fa-IR" b="0" dirty="0" err="1">
                <a:solidFill>
                  <a:schemeClr val="accent5">
                    <a:lumMod val="50000"/>
                  </a:schemeClr>
                </a:solidFill>
                <a:latin typeface="Zar" pitchFamily="2" charset="-78"/>
                <a:cs typeface="Zar" pitchFamily="2" charset="-78"/>
              </a:rPr>
              <a:t>کروماتین</a:t>
            </a:r>
            <a:r>
              <a:rPr lang="fa-IR" b="0" dirty="0">
                <a:solidFill>
                  <a:schemeClr val="accent5">
                    <a:lumMod val="50000"/>
                  </a:schemeClr>
                </a:solidFill>
                <a:latin typeface="Zar" pitchFamily="2" charset="-78"/>
                <a:cs typeface="Zar" pitchFamily="2" charset="-78"/>
              </a:rPr>
              <a:t> ظریف و پراکنده ( </a:t>
            </a:r>
            <a:r>
              <a:rPr lang="en-US" b="0" dirty="0">
                <a:solidFill>
                  <a:schemeClr val="accent5">
                    <a:lumMod val="50000"/>
                  </a:schemeClr>
                </a:solidFill>
                <a:latin typeface="Zar" pitchFamily="2" charset="-78"/>
                <a:cs typeface="Zar" pitchFamily="2" charset="-78"/>
              </a:rPr>
              <a:t>open</a:t>
            </a:r>
            <a:r>
              <a:rPr lang="fa-IR" b="0" dirty="0">
                <a:solidFill>
                  <a:schemeClr val="accent5">
                    <a:lumMod val="50000"/>
                  </a:schemeClr>
                </a:solidFill>
                <a:latin typeface="Zar" pitchFamily="2" charset="-78"/>
                <a:cs typeface="Zar" pitchFamily="2" charset="-78"/>
              </a:rPr>
              <a:t> ) نسبت به پیش سازهای نرمال/ </a:t>
            </a:r>
            <a:r>
              <a:rPr lang="fa-IR" b="0" dirty="0" err="1">
                <a:solidFill>
                  <a:schemeClr val="accent5">
                    <a:lumMod val="50000"/>
                  </a:schemeClr>
                </a:solidFill>
                <a:latin typeface="Zar" pitchFamily="2" charset="-78"/>
                <a:cs typeface="Zar" pitchFamily="2" charset="-78"/>
              </a:rPr>
              <a:t>کاریورکسی</a:t>
            </a:r>
            <a:r>
              <a:rPr lang="fa-IR" b="0" dirty="0">
                <a:solidFill>
                  <a:schemeClr val="accent5">
                    <a:lumMod val="50000"/>
                  </a:schemeClr>
                </a:solidFill>
                <a:latin typeface="Zar" pitchFamily="2" charset="-78"/>
                <a:cs typeface="Zar" pitchFamily="2" charset="-78"/>
              </a:rPr>
              <a:t> هسته /  </a:t>
            </a:r>
            <a:r>
              <a:rPr lang="en-US" b="0" dirty="0">
                <a:solidFill>
                  <a:schemeClr val="accent5">
                    <a:lumMod val="50000"/>
                  </a:schemeClr>
                </a:solidFill>
                <a:latin typeface="Zar" pitchFamily="2" charset="-78"/>
                <a:cs typeface="Zar" pitchFamily="2" charset="-78"/>
              </a:rPr>
              <a:t>maturation arrest</a:t>
            </a:r>
            <a:r>
              <a:rPr lang="fa-IR" b="0" dirty="0">
                <a:solidFill>
                  <a:schemeClr val="accent5">
                    <a:lumMod val="50000"/>
                  </a:schemeClr>
                </a:solidFill>
                <a:latin typeface="Zar" pitchFamily="2" charset="-78"/>
                <a:cs typeface="Zar" pitchFamily="2" charset="-78"/>
              </a:rPr>
              <a:t> / پیش سازهای غیر نرمال(</a:t>
            </a:r>
            <a:r>
              <a:rPr lang="fa-IR" b="0" dirty="0" err="1">
                <a:solidFill>
                  <a:schemeClr val="accent5">
                    <a:lumMod val="50000"/>
                  </a:schemeClr>
                </a:solidFill>
                <a:latin typeface="Zar" pitchFamily="2" charset="-78"/>
                <a:cs typeface="Zar" pitchFamily="2" charset="-78"/>
              </a:rPr>
              <a:t>پرومگالوبلاست</a:t>
            </a:r>
            <a:r>
              <a:rPr lang="fa-IR" b="0" dirty="0">
                <a:solidFill>
                  <a:schemeClr val="accent5">
                    <a:lumMod val="50000"/>
                  </a:schemeClr>
                </a:solidFill>
                <a:latin typeface="Zar" pitchFamily="2" charset="-78"/>
                <a:cs typeface="Zar" pitchFamily="2" charset="-78"/>
              </a:rPr>
              <a:t> و </a:t>
            </a:r>
            <a:r>
              <a:rPr lang="fa-IR" b="0" dirty="0" err="1">
                <a:solidFill>
                  <a:schemeClr val="accent5">
                    <a:lumMod val="50000"/>
                  </a:schemeClr>
                </a:solidFill>
                <a:latin typeface="Zar" pitchFamily="2" charset="-78"/>
                <a:cs typeface="Zar" pitchFamily="2" charset="-78"/>
              </a:rPr>
              <a:t>بازوفیلیک</a:t>
            </a:r>
            <a:r>
              <a:rPr lang="fa-IR" b="0" dirty="0">
                <a:solidFill>
                  <a:schemeClr val="accent5">
                    <a:lumMod val="50000"/>
                  </a:schemeClr>
                </a:solidFill>
                <a:latin typeface="Zar" pitchFamily="2" charset="-78"/>
                <a:cs typeface="Zar" pitchFamily="2" charset="-78"/>
              </a:rPr>
              <a:t> </a:t>
            </a:r>
            <a:r>
              <a:rPr lang="fa-IR" b="0" dirty="0" err="1">
                <a:solidFill>
                  <a:schemeClr val="accent5">
                    <a:lumMod val="50000"/>
                  </a:schemeClr>
                </a:solidFill>
                <a:latin typeface="Zar" pitchFamily="2" charset="-78"/>
                <a:cs typeface="Zar" pitchFamily="2" charset="-78"/>
              </a:rPr>
              <a:t>مگالوبلاست</a:t>
            </a:r>
            <a:r>
              <a:rPr lang="fa-IR" b="0" dirty="0">
                <a:solidFill>
                  <a:schemeClr val="accent5">
                    <a:lumMod val="50000"/>
                  </a:schemeClr>
                </a:solidFill>
                <a:latin typeface="Zar" pitchFamily="2" charset="-78"/>
                <a:cs typeface="Zar" pitchFamily="2" charset="-78"/>
              </a:rPr>
              <a:t> بویژه پلی </a:t>
            </a:r>
            <a:r>
              <a:rPr lang="fa-IR" b="0" dirty="0" err="1">
                <a:solidFill>
                  <a:schemeClr val="accent5">
                    <a:lumMod val="50000"/>
                  </a:schemeClr>
                </a:solidFill>
                <a:latin typeface="Zar" pitchFamily="2" charset="-78"/>
                <a:cs typeface="Zar" pitchFamily="2" charset="-78"/>
              </a:rPr>
              <a:t>کروماتوفیلیک</a:t>
            </a:r>
            <a:r>
              <a:rPr lang="fa-IR" b="0" dirty="0">
                <a:solidFill>
                  <a:schemeClr val="accent5">
                    <a:lumMod val="50000"/>
                  </a:schemeClr>
                </a:solidFill>
                <a:latin typeface="Zar" pitchFamily="2" charset="-78"/>
                <a:cs typeface="Zar" pitchFamily="2" charset="-78"/>
              </a:rPr>
              <a:t> غول </a:t>
            </a:r>
            <a:r>
              <a:rPr lang="fa-IR" b="0" dirty="0" err="1">
                <a:solidFill>
                  <a:schemeClr val="accent5">
                    <a:lumMod val="50000"/>
                  </a:schemeClr>
                </a:solidFill>
                <a:latin typeface="Zar" pitchFamily="2" charset="-78"/>
                <a:cs typeface="Zar" pitchFamily="2" charset="-78"/>
              </a:rPr>
              <a:t>آسا</a:t>
            </a:r>
            <a:r>
              <a:rPr lang="fa-IR" b="0" dirty="0">
                <a:solidFill>
                  <a:schemeClr val="accent5">
                    <a:lumMod val="50000"/>
                  </a:schemeClr>
                </a:solidFill>
                <a:latin typeface="Zar" pitchFamily="2" charset="-78"/>
                <a:cs typeface="Zar" pitchFamily="2" charset="-78"/>
              </a:rPr>
              <a:t>/  </a:t>
            </a:r>
            <a:r>
              <a:rPr lang="fa-IR" b="0" dirty="0">
                <a:solidFill>
                  <a:srgbClr val="7030A0"/>
                </a:solidFill>
                <a:latin typeface="Zar" pitchFamily="2" charset="-78"/>
                <a:cs typeface="Zar" pitchFamily="2" charset="-78"/>
              </a:rPr>
              <a:t>در سایر رده ها: در </a:t>
            </a:r>
            <a:r>
              <a:rPr lang="fa-IR" b="0" dirty="0" err="1">
                <a:solidFill>
                  <a:srgbClr val="7030A0"/>
                </a:solidFill>
                <a:latin typeface="Zar" pitchFamily="2" charset="-78"/>
                <a:cs typeface="Zar" pitchFamily="2" charset="-78"/>
              </a:rPr>
              <a:t>گرانولوسیت</a:t>
            </a:r>
            <a:r>
              <a:rPr lang="fa-IR" b="0" dirty="0">
                <a:solidFill>
                  <a:srgbClr val="7030A0"/>
                </a:solidFill>
                <a:latin typeface="Zar" pitchFamily="2" charset="-78"/>
                <a:cs typeface="Zar" pitchFamily="2" charset="-78"/>
              </a:rPr>
              <a:t> ها تاخیر در بلوغ هسته و </a:t>
            </a:r>
            <a:r>
              <a:rPr lang="fa-IR" b="0" dirty="0" err="1">
                <a:solidFill>
                  <a:srgbClr val="7030A0"/>
                </a:solidFill>
                <a:latin typeface="Zar" pitchFamily="2" charset="-78"/>
                <a:cs typeface="Zar" pitchFamily="2" charset="-78"/>
              </a:rPr>
              <a:t>کروماتین</a:t>
            </a:r>
            <a:r>
              <a:rPr lang="fa-IR" b="0" dirty="0">
                <a:solidFill>
                  <a:srgbClr val="7030A0"/>
                </a:solidFill>
                <a:latin typeface="Zar" pitchFamily="2" charset="-78"/>
                <a:cs typeface="Zar" pitchFamily="2" charset="-78"/>
              </a:rPr>
              <a:t> باز/ گرانول های اختصاصی بزرگ/ گاهی هسته پیچ خورده </a:t>
            </a:r>
            <a:r>
              <a:rPr lang="fa-IR" b="0" dirty="0" err="1">
                <a:solidFill>
                  <a:srgbClr val="7030A0"/>
                </a:solidFill>
                <a:latin typeface="Zar" pitchFamily="2" charset="-78"/>
                <a:cs typeface="Zar" pitchFamily="2" charset="-78"/>
              </a:rPr>
              <a:t>ومتامیلوسیت</a:t>
            </a:r>
            <a:r>
              <a:rPr lang="fa-IR" b="0" dirty="0">
                <a:solidFill>
                  <a:srgbClr val="7030A0"/>
                </a:solidFill>
                <a:latin typeface="Zar" pitchFamily="2" charset="-78"/>
                <a:cs typeface="Zar" pitchFamily="2" charset="-78"/>
              </a:rPr>
              <a:t> غول </a:t>
            </a:r>
            <a:r>
              <a:rPr lang="fa-IR" b="0" dirty="0" err="1">
                <a:solidFill>
                  <a:srgbClr val="7030A0"/>
                </a:solidFill>
                <a:latin typeface="Zar" pitchFamily="2" charset="-78"/>
                <a:cs typeface="Zar" pitchFamily="2" charset="-78"/>
              </a:rPr>
              <a:t>آسا</a:t>
            </a:r>
            <a:r>
              <a:rPr lang="fa-IR" b="0" dirty="0">
                <a:solidFill>
                  <a:srgbClr val="7030A0"/>
                </a:solidFill>
                <a:latin typeface="Zar" pitchFamily="2" charset="-78"/>
                <a:cs typeface="Zar" pitchFamily="2" charset="-78"/>
              </a:rPr>
              <a:t>/  </a:t>
            </a:r>
            <a:r>
              <a:rPr lang="fa-IR" b="0" dirty="0" err="1">
                <a:solidFill>
                  <a:srgbClr val="7030A0"/>
                </a:solidFill>
                <a:latin typeface="Zar" pitchFamily="2" charset="-78"/>
                <a:cs typeface="Zar" pitchFamily="2" charset="-78"/>
              </a:rPr>
              <a:t>مگاکاریوسیت</a:t>
            </a:r>
            <a:r>
              <a:rPr lang="fa-IR" b="0" dirty="0">
                <a:solidFill>
                  <a:srgbClr val="7030A0"/>
                </a:solidFill>
                <a:latin typeface="Zar" pitchFamily="2" charset="-78"/>
                <a:cs typeface="Zar" pitchFamily="2" charset="-78"/>
              </a:rPr>
              <a:t> های بزرگ با قطعات هسته ای جدا از هم / </a:t>
            </a:r>
            <a:r>
              <a:rPr lang="fa-IR" b="0" dirty="0" err="1">
                <a:solidFill>
                  <a:srgbClr val="7030A0"/>
                </a:solidFill>
                <a:latin typeface="Zar" pitchFamily="2" charset="-78"/>
                <a:cs typeface="Zar" pitchFamily="2" charset="-78"/>
              </a:rPr>
              <a:t>هایپرپلازی</a:t>
            </a:r>
            <a:r>
              <a:rPr lang="fa-IR" b="0" dirty="0">
                <a:solidFill>
                  <a:srgbClr val="7030A0"/>
                </a:solidFill>
                <a:latin typeface="Zar" pitchFamily="2" charset="-78"/>
                <a:cs typeface="Zar" pitchFamily="2" charset="-78"/>
              </a:rPr>
              <a:t> و</a:t>
            </a:r>
            <a:r>
              <a:rPr lang="en-US" b="0" dirty="0">
                <a:solidFill>
                  <a:srgbClr val="7030A0"/>
                </a:solidFill>
                <a:latin typeface="Zar" pitchFamily="2" charset="-78"/>
                <a:cs typeface="Zar" pitchFamily="2" charset="-78"/>
              </a:rPr>
              <a:t>Ineffective erythropoiesis</a:t>
            </a:r>
            <a:r>
              <a:rPr lang="fa-IR" b="0" dirty="0">
                <a:solidFill>
                  <a:srgbClr val="7030A0"/>
                </a:solidFill>
                <a:latin typeface="Zar" pitchFamily="2" charset="-78"/>
                <a:cs typeface="Zar" pitchFamily="2" charset="-78"/>
              </a:rPr>
              <a:t>/  افزایش </a:t>
            </a:r>
            <a:r>
              <a:rPr lang="en-US" b="0" dirty="0">
                <a:solidFill>
                  <a:srgbClr val="7030A0"/>
                </a:solidFill>
                <a:latin typeface="Zar" pitchFamily="2" charset="-78"/>
                <a:cs typeface="Zar" pitchFamily="2" charset="-78"/>
              </a:rPr>
              <a:t>LDH</a:t>
            </a:r>
          </a:p>
          <a:p>
            <a:pPr algn="r" rtl="1"/>
            <a:endParaRPr lang="en-US" dirty="0" smtClean="0"/>
          </a:p>
          <a:p>
            <a:pPr algn="just" rtl="1"/>
            <a:r>
              <a:rPr lang="en-US" b="0" dirty="0" smtClean="0">
                <a:latin typeface="Zar" pitchFamily="2" charset="-78"/>
                <a:cs typeface="Zar" pitchFamily="2" charset="-78"/>
              </a:rPr>
              <a:t> </a:t>
            </a:r>
            <a:r>
              <a:rPr lang="fa-IR" b="0" dirty="0" smtClean="0">
                <a:latin typeface="Zar" pitchFamily="2" charset="-78"/>
                <a:cs typeface="Zar" pitchFamily="2" charset="-78"/>
              </a:rPr>
              <a:t>در آنمی </a:t>
            </a:r>
            <a:r>
              <a:rPr lang="fa-IR" b="0" dirty="0" err="1" smtClean="0">
                <a:latin typeface="Zar" pitchFamily="2" charset="-78"/>
                <a:cs typeface="Zar" pitchFamily="2" charset="-78"/>
              </a:rPr>
              <a:t>مگالوبلاستیک</a:t>
            </a:r>
            <a:r>
              <a:rPr lang="fa-IR" b="0" dirty="0" smtClean="0">
                <a:latin typeface="Zar" pitchFamily="2" charset="-78"/>
                <a:cs typeface="Zar" pitchFamily="2" charset="-78"/>
              </a:rPr>
              <a:t> </a:t>
            </a:r>
            <a:r>
              <a:rPr lang="fa-IR" b="0" dirty="0" err="1" smtClean="0">
                <a:latin typeface="Zar" pitchFamily="2" charset="-78"/>
                <a:cs typeface="Zar" pitchFamily="2" charset="-78"/>
              </a:rPr>
              <a:t>اریتروپوئز</a:t>
            </a:r>
            <a:r>
              <a:rPr lang="fa-IR" b="0" dirty="0" smtClean="0">
                <a:latin typeface="Zar" pitchFamily="2" charset="-78"/>
                <a:cs typeface="Zar" pitchFamily="2" charset="-78"/>
              </a:rPr>
              <a:t> افزایش دارد اما از نوع غیر موثر است و به علت </a:t>
            </a:r>
            <a:r>
              <a:rPr lang="fa-IR" b="0" dirty="0" err="1" smtClean="0">
                <a:latin typeface="Zar" pitchFamily="2" charset="-78"/>
                <a:cs typeface="Zar" pitchFamily="2" charset="-78"/>
              </a:rPr>
              <a:t>همولیز</a:t>
            </a:r>
            <a:r>
              <a:rPr lang="fa-IR" b="0" dirty="0" smtClean="0">
                <a:latin typeface="Zar" pitchFamily="2" charset="-78"/>
                <a:cs typeface="Zar" pitchFamily="2" charset="-78"/>
              </a:rPr>
              <a:t> </a:t>
            </a:r>
            <a:r>
              <a:rPr lang="fa-IR" b="0" dirty="0" err="1" smtClean="0">
                <a:latin typeface="Zar" pitchFamily="2" charset="-78"/>
                <a:cs typeface="Zar" pitchFamily="2" charset="-78"/>
              </a:rPr>
              <a:t>بیلی</a:t>
            </a:r>
            <a:r>
              <a:rPr lang="fa-IR" b="0" dirty="0" smtClean="0">
                <a:latin typeface="Zar" pitchFamily="2" charset="-78"/>
                <a:cs typeface="Zar" pitchFamily="2" charset="-78"/>
              </a:rPr>
              <a:t> </a:t>
            </a:r>
            <a:r>
              <a:rPr lang="fa-IR" b="0" dirty="0" err="1" smtClean="0">
                <a:latin typeface="Zar" pitchFamily="2" charset="-78"/>
                <a:cs typeface="Zar" pitchFamily="2" charset="-78"/>
              </a:rPr>
              <a:t>روبین</a:t>
            </a:r>
            <a:r>
              <a:rPr lang="fa-IR" b="0" dirty="0" smtClean="0">
                <a:latin typeface="Zar" pitchFamily="2" charset="-78"/>
                <a:cs typeface="Zar" pitchFamily="2" charset="-78"/>
              </a:rPr>
              <a:t> غیر مستقیم بالاست همچنین </a:t>
            </a:r>
            <a:r>
              <a:rPr lang="fa-IR" b="0" dirty="0" err="1" smtClean="0">
                <a:latin typeface="Zar" pitchFamily="2" charset="-78"/>
                <a:cs typeface="Zar" pitchFamily="2" charset="-78"/>
              </a:rPr>
              <a:t>بازگردش</a:t>
            </a:r>
            <a:r>
              <a:rPr lang="fa-IR" b="0" dirty="0" smtClean="0">
                <a:latin typeface="Zar" pitchFamily="2" charset="-78"/>
                <a:cs typeface="Zar" pitchFamily="2" charset="-78"/>
              </a:rPr>
              <a:t> آهن پلاسما سریع است و آهن سرم بالا است. افزایش مور </a:t>
            </a:r>
            <a:r>
              <a:rPr lang="fa-IR" b="0" dirty="0" err="1" smtClean="0">
                <a:latin typeface="Zar" pitchFamily="2" charset="-78"/>
                <a:cs typeface="Zar" pitchFamily="2" charset="-78"/>
              </a:rPr>
              <a:t>آمیداز</a:t>
            </a:r>
            <a:r>
              <a:rPr lang="fa-IR" b="0" dirty="0" smtClean="0">
                <a:latin typeface="Zar" pitchFamily="2" charset="-78"/>
                <a:cs typeface="Zar" pitchFamily="2" charset="-78"/>
              </a:rPr>
              <a:t> سرم نشانگر </a:t>
            </a:r>
            <a:r>
              <a:rPr lang="fa-IR" b="0" dirty="0" err="1" smtClean="0">
                <a:latin typeface="Zar" pitchFamily="2" charset="-78"/>
                <a:cs typeface="Zar" pitchFamily="2" charset="-78"/>
              </a:rPr>
              <a:t>گرانولوپوئز</a:t>
            </a:r>
            <a:r>
              <a:rPr lang="fa-IR" b="0" dirty="0" smtClean="0">
                <a:latin typeface="Zar" pitchFamily="2" charset="-78"/>
                <a:cs typeface="Zar" pitchFamily="2" charset="-78"/>
              </a:rPr>
              <a:t> غیر موثر است.</a:t>
            </a:r>
          </a:p>
          <a:p>
            <a:pPr algn="just" rtl="1"/>
            <a:endParaRPr lang="fa-IR" b="0" dirty="0">
              <a:latin typeface="Zar" pitchFamily="2" charset="-78"/>
              <a:cs typeface="Zar" pitchFamily="2" charset="-78"/>
            </a:endParaRPr>
          </a:p>
          <a:p>
            <a:pPr algn="just" rtl="1"/>
            <a:r>
              <a:rPr lang="fa-IR" b="0" dirty="0" smtClean="0">
                <a:latin typeface="Zar" pitchFamily="2" charset="-78"/>
                <a:cs typeface="Zar" pitchFamily="2" charset="-78"/>
              </a:rPr>
              <a:t>یافته های بالینی : یرقان متوسط(چهره زرد </a:t>
            </a:r>
            <a:r>
              <a:rPr lang="fa-IR" b="0" dirty="0" err="1" smtClean="0">
                <a:latin typeface="Zar" pitchFamily="2" charset="-78"/>
                <a:cs typeface="Zar" pitchFamily="2" charset="-78"/>
              </a:rPr>
              <a:t>لیمویی</a:t>
            </a:r>
            <a:r>
              <a:rPr lang="fa-IR" b="0" dirty="0" smtClean="0">
                <a:latin typeface="Zar" pitchFamily="2" charset="-78"/>
                <a:cs typeface="Zar" pitchFamily="2" charset="-78"/>
              </a:rPr>
              <a:t>)/ </a:t>
            </a:r>
            <a:r>
              <a:rPr lang="fa-IR" b="0" dirty="0" err="1" smtClean="0">
                <a:latin typeface="Zar" pitchFamily="2" charset="-78"/>
                <a:cs typeface="Zar" pitchFamily="2" charset="-78"/>
              </a:rPr>
              <a:t>گلوسیت</a:t>
            </a:r>
            <a:r>
              <a:rPr lang="fa-IR" b="0" dirty="0" smtClean="0">
                <a:latin typeface="Zar" pitchFamily="2" charset="-78"/>
                <a:cs typeface="Zar" pitchFamily="2" charset="-78"/>
              </a:rPr>
              <a:t> (زبان قرمز و دردناک)/ زخم گوشه لب/ نقص مجاری عصبی در جنین/</a:t>
            </a:r>
            <a:r>
              <a:rPr lang="fa-IR" b="0" dirty="0" err="1" smtClean="0">
                <a:latin typeface="Zar" pitchFamily="2" charset="-78"/>
                <a:cs typeface="Zar" pitchFamily="2" charset="-78"/>
              </a:rPr>
              <a:t>نوروپاتی</a:t>
            </a:r>
            <a:r>
              <a:rPr lang="fa-IR" b="0" dirty="0" smtClean="0">
                <a:latin typeface="Zar" pitchFamily="2" charset="-78"/>
                <a:cs typeface="Zar" pitchFamily="2" charset="-78"/>
              </a:rPr>
              <a:t> در فقر </a:t>
            </a:r>
            <a:r>
              <a:rPr lang="en-US" b="0" dirty="0" smtClean="0">
                <a:latin typeface="Zar" pitchFamily="2" charset="-78"/>
                <a:cs typeface="Zar" pitchFamily="2" charset="-78"/>
              </a:rPr>
              <a:t>B12</a:t>
            </a:r>
            <a:r>
              <a:rPr lang="fa-IR" b="0" dirty="0" smtClean="0">
                <a:latin typeface="Zar" pitchFamily="2" charset="-78"/>
                <a:cs typeface="Zar" pitchFamily="2" charset="-78"/>
              </a:rPr>
              <a:t> / ناباروری در فقر شدید </a:t>
            </a:r>
            <a:r>
              <a:rPr lang="fa-IR" b="0" dirty="0" err="1" smtClean="0">
                <a:latin typeface="Zar" pitchFamily="2" charset="-78"/>
                <a:cs typeface="Zar" pitchFamily="2" charset="-78"/>
              </a:rPr>
              <a:t>فولات</a:t>
            </a:r>
            <a:r>
              <a:rPr lang="fa-IR" b="0" dirty="0" smtClean="0">
                <a:latin typeface="Zar" pitchFamily="2" charset="-78"/>
                <a:cs typeface="Zar" pitchFamily="2" charset="-78"/>
              </a:rPr>
              <a:t> و </a:t>
            </a:r>
            <a:r>
              <a:rPr lang="en-US" b="0" dirty="0" smtClean="0">
                <a:latin typeface="Zar" pitchFamily="2" charset="-78"/>
                <a:cs typeface="Zar" pitchFamily="2" charset="-78"/>
              </a:rPr>
              <a:t>B12</a:t>
            </a:r>
            <a:r>
              <a:rPr lang="fa-IR" b="0" dirty="0" smtClean="0">
                <a:latin typeface="Zar" pitchFamily="2" charset="-78"/>
                <a:cs typeface="Zar" pitchFamily="2" charset="-78"/>
              </a:rPr>
              <a:t>/افزایش هموسیستئین باعث سکته قلبی و </a:t>
            </a:r>
            <a:r>
              <a:rPr lang="fa-IR" b="0" dirty="0" err="1" smtClean="0">
                <a:latin typeface="Zar" pitchFamily="2" charset="-78"/>
                <a:cs typeface="Zar" pitchFamily="2" charset="-78"/>
              </a:rPr>
              <a:t>ترومبوزهای</a:t>
            </a:r>
            <a:r>
              <a:rPr lang="fa-IR" b="0" dirty="0" smtClean="0">
                <a:latin typeface="Zar" pitchFamily="2" charset="-78"/>
                <a:cs typeface="Zar" pitchFamily="2" charset="-78"/>
              </a:rPr>
              <a:t> وریدی می شود/ فقر </a:t>
            </a:r>
            <a:r>
              <a:rPr lang="fa-IR" b="0" dirty="0" err="1" smtClean="0">
                <a:latin typeface="Zar" pitchFamily="2" charset="-78"/>
                <a:cs typeface="Zar" pitchFamily="2" charset="-78"/>
              </a:rPr>
              <a:t>فولات</a:t>
            </a:r>
            <a:r>
              <a:rPr lang="fa-IR" b="0" dirty="0" smtClean="0">
                <a:latin typeface="Zar" pitchFamily="2" charset="-78"/>
                <a:cs typeface="Zar" pitchFamily="2" charset="-78"/>
              </a:rPr>
              <a:t> و </a:t>
            </a:r>
            <a:r>
              <a:rPr lang="en-US" b="0" dirty="0" smtClean="0">
                <a:latin typeface="Zar" pitchFamily="2" charset="-78"/>
                <a:cs typeface="Zar" pitchFamily="2" charset="-78"/>
              </a:rPr>
              <a:t>B12</a:t>
            </a:r>
            <a:r>
              <a:rPr lang="fa-IR" b="0" dirty="0" smtClean="0">
                <a:latin typeface="Zar" pitchFamily="2" charset="-78"/>
                <a:cs typeface="Zar" pitchFamily="2" charset="-78"/>
              </a:rPr>
              <a:t> در مادر جنین را مستعد (</a:t>
            </a:r>
            <a:r>
              <a:rPr lang="en-US" b="0" dirty="0">
                <a:latin typeface="Zar" pitchFamily="2" charset="-78"/>
                <a:cs typeface="Zar" pitchFamily="2" charset="-78"/>
              </a:rPr>
              <a:t>NTD  </a:t>
            </a:r>
            <a:r>
              <a:rPr lang="fa-IR" b="0" dirty="0" smtClean="0">
                <a:latin typeface="Zar" pitchFamily="2" charset="-78"/>
                <a:cs typeface="Zar" pitchFamily="2" charset="-78"/>
              </a:rPr>
              <a:t>) نقص طناب نخاعی می کند</a:t>
            </a:r>
            <a:endParaRPr lang="fa-IR" b="0" dirty="0">
              <a:latin typeface="Zar" pitchFamily="2" charset="-78"/>
              <a:cs typeface="Zar" pitchFamily="2" charset="-78"/>
            </a:endParaRPr>
          </a:p>
          <a:p>
            <a:pPr algn="just" rtl="1"/>
            <a:endParaRPr lang="en-US" b="0" dirty="0">
              <a:latin typeface="Zar" pitchFamily="2" charset="-78"/>
              <a:cs typeface="Zar" pitchFamily="2" charset="-78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057400" y="76200"/>
            <a:ext cx="4343400" cy="533082"/>
          </a:xfrm>
          <a:prstGeom prst="rect">
            <a:avLst/>
          </a:prstGeom>
          <a:solidFill>
            <a:schemeClr val="accent2"/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آنمی </a:t>
            </a:r>
            <a:r>
              <a:rPr lang="fa-IR" sz="28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مگالوبلاستیک</a:t>
            </a:r>
            <a:endParaRPr lang="en-US" sz="2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9822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001000" cy="5257800"/>
          </a:xfrm>
        </p:spPr>
        <p:txBody>
          <a:bodyPr/>
          <a:lstStyle/>
          <a:p>
            <a:pPr algn="r" rtl="1"/>
            <a:r>
              <a:rPr lang="fa-IR" dirty="0" smtClean="0">
                <a:latin typeface="Zar" pitchFamily="2" charset="-78"/>
                <a:cs typeface="Zar" pitchFamily="2" charset="-78"/>
              </a:rPr>
              <a:t>به دنبال مصرف نکردن </a:t>
            </a:r>
            <a:r>
              <a:rPr lang="fa-IR" dirty="0" err="1" smtClean="0">
                <a:latin typeface="Zar" pitchFamily="2" charset="-78"/>
                <a:cs typeface="Zar" pitchFamily="2" charset="-78"/>
              </a:rPr>
              <a:t>فولات</a:t>
            </a:r>
            <a:r>
              <a:rPr lang="fa-IR" dirty="0" smtClean="0">
                <a:latin typeface="Zar" pitchFamily="2" charset="-78"/>
                <a:cs typeface="Zar" pitchFamily="2" charset="-78"/>
              </a:rPr>
              <a:t> :</a:t>
            </a:r>
          </a:p>
          <a:p>
            <a:pPr algn="r" rtl="1"/>
            <a:r>
              <a:rPr lang="fa-IR" dirty="0" smtClean="0">
                <a:latin typeface="Zar" pitchFamily="2" charset="-78"/>
                <a:cs typeface="Zar" pitchFamily="2" charset="-78"/>
              </a:rPr>
              <a:t>1- کاهش </a:t>
            </a:r>
            <a:r>
              <a:rPr lang="fa-IR" dirty="0" err="1" smtClean="0">
                <a:latin typeface="Zar" pitchFamily="2" charset="-78"/>
                <a:cs typeface="Zar" pitchFamily="2" charset="-78"/>
              </a:rPr>
              <a:t>فولات</a:t>
            </a:r>
            <a:r>
              <a:rPr lang="fa-IR" dirty="0" smtClean="0">
                <a:latin typeface="Zar" pitchFamily="2" charset="-78"/>
                <a:cs typeface="Zar" pitchFamily="2" charset="-78"/>
              </a:rPr>
              <a:t> سرم</a:t>
            </a:r>
          </a:p>
          <a:p>
            <a:pPr algn="r" rtl="1"/>
            <a:r>
              <a:rPr lang="fa-IR" dirty="0" smtClean="0">
                <a:latin typeface="Zar" pitchFamily="2" charset="-78"/>
                <a:cs typeface="Zar" pitchFamily="2" charset="-78"/>
              </a:rPr>
              <a:t>2- ظاهر شدن نوتروفیل </a:t>
            </a:r>
            <a:r>
              <a:rPr lang="fa-IR" dirty="0" err="1" smtClean="0">
                <a:latin typeface="Zar" pitchFamily="2" charset="-78"/>
                <a:cs typeface="Zar" pitchFamily="2" charset="-78"/>
              </a:rPr>
              <a:t>هایپر</a:t>
            </a:r>
            <a:r>
              <a:rPr lang="fa-IR" dirty="0" smtClean="0">
                <a:latin typeface="Zar" pitchFamily="2" charset="-78"/>
                <a:cs typeface="Zar" pitchFamily="2" charset="-78"/>
              </a:rPr>
              <a:t> </a:t>
            </a:r>
            <a:r>
              <a:rPr lang="fa-IR" dirty="0" err="1" smtClean="0">
                <a:latin typeface="Zar" pitchFamily="2" charset="-78"/>
                <a:cs typeface="Zar" pitchFamily="2" charset="-78"/>
              </a:rPr>
              <a:t>سگمنته</a:t>
            </a:r>
            <a:r>
              <a:rPr lang="fa-IR" dirty="0" smtClean="0">
                <a:latin typeface="Zar" pitchFamily="2" charset="-78"/>
                <a:cs typeface="Zar" pitchFamily="2" charset="-78"/>
              </a:rPr>
              <a:t> در مغز استخوان و خون </a:t>
            </a:r>
          </a:p>
          <a:p>
            <a:pPr algn="r" rtl="1"/>
            <a:r>
              <a:rPr lang="fa-IR" dirty="0" smtClean="0">
                <a:latin typeface="Zar" pitchFamily="2" charset="-78"/>
                <a:cs typeface="Zar" pitchFamily="2" charset="-78"/>
              </a:rPr>
              <a:t>3- تغییرات </a:t>
            </a:r>
            <a:r>
              <a:rPr lang="fa-IR" dirty="0" err="1" smtClean="0">
                <a:latin typeface="Zar" pitchFamily="2" charset="-78"/>
                <a:cs typeface="Zar" pitchFamily="2" charset="-78"/>
              </a:rPr>
              <a:t>مگالوبلاستیک</a:t>
            </a:r>
            <a:r>
              <a:rPr lang="fa-IR" dirty="0" smtClean="0">
                <a:latin typeface="Zar" pitchFamily="2" charset="-78"/>
                <a:cs typeface="Zar" pitchFamily="2" charset="-78"/>
              </a:rPr>
              <a:t> </a:t>
            </a:r>
          </a:p>
          <a:p>
            <a:pPr algn="r" rtl="1"/>
            <a:r>
              <a:rPr lang="fa-IR" dirty="0" smtClean="0">
                <a:latin typeface="Zar" pitchFamily="2" charset="-78"/>
                <a:cs typeface="Zar" pitchFamily="2" charset="-78"/>
              </a:rPr>
              <a:t>4- </a:t>
            </a:r>
            <a:r>
              <a:rPr lang="fa-IR" dirty="0" err="1" smtClean="0">
                <a:latin typeface="Zar" pitchFamily="2" charset="-78"/>
                <a:cs typeface="Zar" pitchFamily="2" charset="-78"/>
              </a:rPr>
              <a:t>ماکرواوالوسیت</a:t>
            </a:r>
            <a:endParaRPr lang="fa-IR" dirty="0" smtClean="0">
              <a:latin typeface="Zar" pitchFamily="2" charset="-78"/>
              <a:cs typeface="Zar" pitchFamily="2" charset="-78"/>
            </a:endParaRPr>
          </a:p>
          <a:p>
            <a:pPr algn="r" rtl="1"/>
            <a:r>
              <a:rPr lang="fa-IR" dirty="0" smtClean="0">
                <a:latin typeface="Zar" pitchFamily="2" charset="-78"/>
                <a:cs typeface="Zar" pitchFamily="2" charset="-78"/>
              </a:rPr>
              <a:t>5- کم خونی </a:t>
            </a:r>
            <a:r>
              <a:rPr lang="fa-IR" dirty="0" err="1" smtClean="0">
                <a:latin typeface="Zar" pitchFamily="2" charset="-78"/>
                <a:cs typeface="Zar" pitchFamily="2" charset="-78"/>
              </a:rPr>
              <a:t>مگالوبلاستیک</a:t>
            </a:r>
            <a:r>
              <a:rPr lang="fa-IR" dirty="0" smtClean="0">
                <a:latin typeface="Zar" pitchFamily="2" charset="-78"/>
                <a:cs typeface="Zar" pitchFamily="2" charset="-78"/>
              </a:rPr>
              <a:t> (هفته 20)</a:t>
            </a:r>
          </a:p>
          <a:p>
            <a:pPr algn="r" rtl="1"/>
            <a:endParaRPr lang="fa-IR" dirty="0">
              <a:latin typeface="Zar" pitchFamily="2" charset="-78"/>
              <a:cs typeface="Zar" pitchFamily="2" charset="-78"/>
            </a:endParaRPr>
          </a:p>
          <a:p>
            <a:pPr algn="r" rtl="1"/>
            <a:r>
              <a:rPr lang="fa-IR" b="0" i="1" dirty="0" smtClean="0">
                <a:latin typeface="Zar" pitchFamily="2" charset="-78"/>
                <a:cs typeface="Zar" pitchFamily="2" charset="-78"/>
              </a:rPr>
              <a:t>یافته های کم خونی </a:t>
            </a:r>
            <a:r>
              <a:rPr lang="fa-IR" b="0" i="1" dirty="0" err="1" smtClean="0">
                <a:latin typeface="Zar" pitchFamily="2" charset="-78"/>
                <a:cs typeface="Zar" pitchFamily="2" charset="-78"/>
              </a:rPr>
              <a:t>مگالوبلاستیک</a:t>
            </a:r>
            <a:r>
              <a:rPr lang="fa-IR" b="0" i="1" dirty="0" smtClean="0">
                <a:latin typeface="Zar" pitchFamily="2" charset="-78"/>
                <a:cs typeface="Zar" pitchFamily="2" charset="-78"/>
              </a:rPr>
              <a:t> در کمبود </a:t>
            </a:r>
            <a:r>
              <a:rPr lang="fa-IR" b="0" i="1" dirty="0" err="1" smtClean="0">
                <a:latin typeface="Zar" pitchFamily="2" charset="-78"/>
                <a:cs typeface="Zar" pitchFamily="2" charset="-78"/>
              </a:rPr>
              <a:t>فولات</a:t>
            </a:r>
            <a:r>
              <a:rPr lang="fa-IR" b="0" i="1" dirty="0" smtClean="0">
                <a:latin typeface="Zar" pitchFamily="2" charset="-78"/>
                <a:cs typeface="Zar" pitchFamily="2" charset="-78"/>
              </a:rPr>
              <a:t> و </a:t>
            </a:r>
            <a:r>
              <a:rPr lang="en-US" b="0" i="1" dirty="0" smtClean="0">
                <a:latin typeface="Zar" pitchFamily="2" charset="-78"/>
                <a:cs typeface="Zar" pitchFamily="2" charset="-78"/>
              </a:rPr>
              <a:t>VB12</a:t>
            </a:r>
            <a:r>
              <a:rPr lang="fa-IR" b="0" i="1" dirty="0" smtClean="0">
                <a:latin typeface="Zar" pitchFamily="2" charset="-78"/>
                <a:cs typeface="Zar" pitchFamily="2" charset="-78"/>
              </a:rPr>
              <a:t> بجز اختلالات </a:t>
            </a:r>
            <a:r>
              <a:rPr lang="fa-IR" b="0" i="1" dirty="0" err="1" smtClean="0">
                <a:latin typeface="Zar" pitchFamily="2" charset="-78"/>
                <a:cs typeface="Zar" pitchFamily="2" charset="-78"/>
              </a:rPr>
              <a:t>نورولوژیک</a:t>
            </a:r>
            <a:r>
              <a:rPr lang="fa-IR" b="0" i="1" dirty="0" smtClean="0">
                <a:latin typeface="Zar" pitchFamily="2" charset="-78"/>
                <a:cs typeface="Zar" pitchFamily="2" charset="-78"/>
              </a:rPr>
              <a:t> که در کمبود </a:t>
            </a:r>
            <a:r>
              <a:rPr lang="en-US" b="0" i="1" dirty="0" smtClean="0">
                <a:latin typeface="Zar" pitchFamily="2" charset="-78"/>
                <a:cs typeface="Zar" pitchFamily="2" charset="-78"/>
              </a:rPr>
              <a:t>VB12 </a:t>
            </a:r>
            <a:r>
              <a:rPr lang="fa-IR" b="0" i="1" dirty="0" smtClean="0">
                <a:latin typeface="Zar" pitchFamily="2" charset="-78"/>
                <a:cs typeface="Zar" pitchFamily="2" charset="-78"/>
              </a:rPr>
              <a:t> وجود دارد شبیه به هم است.</a:t>
            </a:r>
          </a:p>
          <a:p>
            <a:pPr algn="r" rtl="1"/>
            <a:endParaRPr lang="fa-IR" dirty="0" smtClean="0">
              <a:latin typeface="Zar" pitchFamily="2" charset="-78"/>
              <a:cs typeface="Zar" pitchFamily="2" charset="-78"/>
            </a:endParaRPr>
          </a:p>
          <a:p>
            <a:pPr algn="r" rtl="1"/>
            <a:endParaRPr lang="fa-IR" dirty="0">
              <a:latin typeface="Zar" pitchFamily="2" charset="-78"/>
              <a:cs typeface="Zar" pitchFamily="2" charset="-78"/>
            </a:endParaRPr>
          </a:p>
          <a:p>
            <a:pPr algn="r" rtl="1"/>
            <a:endParaRPr lang="en-US" dirty="0">
              <a:latin typeface="Zar" pitchFamily="2" charset="-78"/>
              <a:cs typeface="Zar" pitchFamily="2" charset="-78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447800" y="76200"/>
            <a:ext cx="5791200" cy="761682"/>
          </a:xfrm>
          <a:prstGeom prst="rect">
            <a:avLst/>
          </a:prstGeom>
          <a:solidFill>
            <a:schemeClr val="accent2"/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آنمی </a:t>
            </a:r>
            <a:r>
              <a:rPr lang="fa-IR" sz="28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مگالوبلاستیک</a:t>
            </a:r>
            <a:endParaRPr lang="en-US" sz="2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7317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457200"/>
            <a:ext cx="8839200" cy="6172200"/>
          </a:xfrm>
        </p:spPr>
        <p:txBody>
          <a:bodyPr/>
          <a:lstStyle/>
          <a:p>
            <a:pPr algn="r" rtl="1"/>
            <a:endParaRPr lang="fa-IR" sz="1800" b="0" dirty="0" smtClean="0">
              <a:latin typeface="Times New Roman" pitchFamily="18" charset="0"/>
              <a:cs typeface="Times New Roman" pitchFamily="18" charset="0"/>
            </a:endParaRPr>
          </a:p>
          <a:p>
            <a:pPr algn="r" rtl="1"/>
            <a:r>
              <a:rPr lang="fa-IR" dirty="0" smtClean="0">
                <a:cs typeface="B Nazanin" pitchFamily="2" charset="-78"/>
              </a:rPr>
              <a:t>آنمی </a:t>
            </a:r>
            <a:r>
              <a:rPr lang="fa-IR" dirty="0" err="1" smtClean="0">
                <a:cs typeface="B Nazanin" pitchFamily="2" charset="-78"/>
              </a:rPr>
              <a:t>پرنیشیوز</a:t>
            </a:r>
            <a:r>
              <a:rPr lang="fa-IR" dirty="0" smtClean="0">
                <a:cs typeface="B Nazanin" pitchFamily="2" charset="-78"/>
              </a:rPr>
              <a:t>(</a:t>
            </a:r>
            <a:r>
              <a:rPr lang="en-US" sz="1400" dirty="0" smtClean="0">
                <a:cs typeface="B Nazanin" pitchFamily="2" charset="-78"/>
              </a:rPr>
              <a:t>PA</a:t>
            </a:r>
            <a:r>
              <a:rPr lang="fa-IR" dirty="0" smtClean="0">
                <a:cs typeface="B Nazanin" pitchFamily="2" charset="-78"/>
              </a:rPr>
              <a:t>)</a:t>
            </a:r>
            <a:r>
              <a:rPr lang="en-US" dirty="0" smtClean="0">
                <a:cs typeface="B Nazanin" pitchFamily="2" charset="-78"/>
              </a:rPr>
              <a:t>:</a:t>
            </a:r>
            <a:r>
              <a:rPr lang="fa-IR" dirty="0" smtClean="0">
                <a:cs typeface="B Nazanin" pitchFamily="2" charset="-78"/>
              </a:rPr>
              <a:t> </a:t>
            </a:r>
            <a:r>
              <a:rPr lang="fa-IR" b="0" dirty="0" smtClean="0">
                <a:solidFill>
                  <a:srgbClr val="002060"/>
                </a:solidFill>
                <a:cs typeface="B Nazanin" pitchFamily="2" charset="-78"/>
              </a:rPr>
              <a:t>اختلال </a:t>
            </a:r>
            <a:r>
              <a:rPr lang="fa-IR" b="0" dirty="0" err="1" smtClean="0">
                <a:solidFill>
                  <a:srgbClr val="C00000"/>
                </a:solidFill>
                <a:cs typeface="B Nazanin" pitchFamily="2" charset="-78"/>
              </a:rPr>
              <a:t>اتوایمیون</a:t>
            </a:r>
            <a:r>
              <a:rPr lang="en-US" b="0" dirty="0" smtClean="0">
                <a:solidFill>
                  <a:srgbClr val="002060"/>
                </a:solidFill>
                <a:cs typeface="B Nazanin" pitchFamily="2" charset="-78"/>
              </a:rPr>
              <a:t> </a:t>
            </a:r>
            <a:r>
              <a:rPr lang="fa-IR" b="0" dirty="0" smtClean="0">
                <a:solidFill>
                  <a:srgbClr val="002060"/>
                </a:solidFill>
                <a:cs typeface="B Nazanin" pitchFamily="2" charset="-78"/>
              </a:rPr>
              <a:t>باعث کاهش یا عدم تولید اسید معده و </a:t>
            </a:r>
            <a:r>
              <a:rPr lang="en-US" b="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IF</a:t>
            </a:r>
            <a:endParaRPr lang="en-US" b="0" dirty="0" smtClean="0">
              <a:solidFill>
                <a:srgbClr val="002060"/>
              </a:solidFill>
              <a:cs typeface="B Nazanin" pitchFamily="2" charset="-78"/>
            </a:endParaRPr>
          </a:p>
          <a:p>
            <a:pPr algn="r" rtl="1"/>
            <a:endParaRPr lang="en-US" b="0" dirty="0" smtClean="0">
              <a:solidFill>
                <a:srgbClr val="002060"/>
              </a:solidFill>
              <a:cs typeface="B Nazanin" pitchFamily="2" charset="-78"/>
            </a:endParaRPr>
          </a:p>
          <a:p>
            <a:pPr algn="r" rtl="1"/>
            <a:endParaRPr lang="en-US" b="0" dirty="0">
              <a:solidFill>
                <a:srgbClr val="002060"/>
              </a:solidFill>
              <a:cs typeface="B Nazanin" pitchFamily="2" charset="-78"/>
            </a:endParaRPr>
          </a:p>
          <a:p>
            <a:pPr algn="r" rtl="1"/>
            <a:endParaRPr lang="en-US" b="0" dirty="0" smtClean="0">
              <a:solidFill>
                <a:srgbClr val="002060"/>
              </a:solidFill>
              <a:cs typeface="B Nazanin" pitchFamily="2" charset="-78"/>
            </a:endParaRPr>
          </a:p>
          <a:p>
            <a:pPr algn="just" rtl="1"/>
            <a:endParaRPr lang="en-US" b="0" dirty="0" smtClean="0">
              <a:solidFill>
                <a:srgbClr val="7030A0"/>
              </a:solidFill>
              <a:cs typeface="B Nazanin" pitchFamily="2" charset="-78"/>
            </a:endParaRPr>
          </a:p>
          <a:p>
            <a:pPr algn="just" rtl="1"/>
            <a:r>
              <a:rPr lang="en-US" b="0" dirty="0" smtClean="0">
                <a:solidFill>
                  <a:srgbClr val="7030A0"/>
                </a:solidFill>
                <a:latin typeface="Zar" pitchFamily="2" charset="-78"/>
                <a:cs typeface="Zar" pitchFamily="2" charset="-78"/>
              </a:rPr>
              <a:t>PA</a:t>
            </a:r>
            <a:r>
              <a:rPr lang="fa-IR" b="0" dirty="0" smtClean="0">
                <a:solidFill>
                  <a:srgbClr val="7030A0"/>
                </a:solidFill>
                <a:latin typeface="Zar" pitchFamily="2" charset="-78"/>
                <a:cs typeface="Zar" pitchFamily="2" charset="-78"/>
              </a:rPr>
              <a:t> زمینه ارثی دارد و در زنان و مردان به یک نسبت دیده می شود و غالبا در زمان پیری دیده می شود.  در این بیماران گاستریت </a:t>
            </a:r>
            <a:r>
              <a:rPr lang="fa-IR" b="0" dirty="0" err="1" smtClean="0">
                <a:solidFill>
                  <a:srgbClr val="7030A0"/>
                </a:solidFill>
                <a:latin typeface="Zar" pitchFamily="2" charset="-78"/>
                <a:cs typeface="Zar" pitchFamily="2" charset="-78"/>
              </a:rPr>
              <a:t>آتروفیک</a:t>
            </a:r>
            <a:r>
              <a:rPr lang="fa-IR" b="0" dirty="0" smtClean="0">
                <a:solidFill>
                  <a:srgbClr val="7030A0"/>
                </a:solidFill>
                <a:latin typeface="Zar" pitchFamily="2" charset="-78"/>
                <a:cs typeface="Zar" pitchFamily="2" charset="-78"/>
              </a:rPr>
              <a:t> معده وجود داشته و </a:t>
            </a:r>
            <a:r>
              <a:rPr lang="fa-IR" b="0" dirty="0" err="1" smtClean="0">
                <a:solidFill>
                  <a:srgbClr val="7030A0"/>
                </a:solidFill>
                <a:latin typeface="Zar" pitchFamily="2" charset="-78"/>
                <a:cs typeface="Zar" pitchFamily="2" charset="-78"/>
              </a:rPr>
              <a:t>آکلریدریا</a:t>
            </a:r>
            <a:r>
              <a:rPr lang="fa-IR" b="0" dirty="0" smtClean="0">
                <a:solidFill>
                  <a:srgbClr val="7030A0"/>
                </a:solidFill>
                <a:latin typeface="Zar" pitchFamily="2" charset="-78"/>
                <a:cs typeface="Zar" pitchFamily="2" charset="-78"/>
              </a:rPr>
              <a:t> مقاوم به هیستامین در اغلب موارد دیده می شود. دردهای شکمی ، یبوست </a:t>
            </a:r>
            <a:r>
              <a:rPr lang="fa-IR" b="0" dirty="0" err="1" smtClean="0">
                <a:solidFill>
                  <a:srgbClr val="7030A0"/>
                </a:solidFill>
                <a:latin typeface="Zar" pitchFamily="2" charset="-78"/>
                <a:cs typeface="Zar" pitchFamily="2" charset="-78"/>
              </a:rPr>
              <a:t>واسهال</a:t>
            </a:r>
            <a:r>
              <a:rPr lang="fa-IR" b="0" dirty="0" smtClean="0">
                <a:solidFill>
                  <a:srgbClr val="7030A0"/>
                </a:solidFill>
                <a:latin typeface="Zar" pitchFamily="2" charset="-78"/>
                <a:cs typeface="Zar" pitchFamily="2" charset="-78"/>
              </a:rPr>
              <a:t> اغلب دیده می شود/  تخریب منتشر غلاف </a:t>
            </a:r>
            <a:r>
              <a:rPr lang="fa-IR" b="0" dirty="0" err="1" smtClean="0">
                <a:solidFill>
                  <a:srgbClr val="7030A0"/>
                </a:solidFill>
                <a:latin typeface="Zar" pitchFamily="2" charset="-78"/>
                <a:cs typeface="Zar" pitchFamily="2" charset="-78"/>
              </a:rPr>
              <a:t>میلین</a:t>
            </a:r>
            <a:r>
              <a:rPr lang="fa-IR" b="0" dirty="0" smtClean="0">
                <a:solidFill>
                  <a:srgbClr val="7030A0"/>
                </a:solidFill>
                <a:latin typeface="Zar" pitchFamily="2" charset="-78"/>
                <a:cs typeface="Zar" pitchFamily="2" charset="-78"/>
              </a:rPr>
              <a:t>/ درگیری طناب نخاعی باعث اسپاسم و ضعف می شود/ گاهی درگیری مغز ی اتفاق می افتد.</a:t>
            </a:r>
          </a:p>
          <a:p>
            <a:pPr algn="just" rtl="1"/>
            <a:endParaRPr lang="fa-IR" b="0" dirty="0" smtClean="0">
              <a:solidFill>
                <a:srgbClr val="7030A0"/>
              </a:solidFill>
              <a:latin typeface="Zar" pitchFamily="2" charset="-78"/>
              <a:cs typeface="Zar" pitchFamily="2" charset="-78"/>
            </a:endParaRPr>
          </a:p>
          <a:p>
            <a:pPr algn="just" rtl="1"/>
            <a:endParaRPr lang="fa-IR" b="0" dirty="0" smtClean="0">
              <a:solidFill>
                <a:srgbClr val="7030A0"/>
              </a:solidFill>
              <a:latin typeface="Zar" pitchFamily="2" charset="-78"/>
              <a:cs typeface="Zar" pitchFamily="2" charset="-78"/>
            </a:endParaRPr>
          </a:p>
          <a:p>
            <a:pPr algn="r" rtl="1"/>
            <a:r>
              <a:rPr lang="en-US" b="0" dirty="0" smtClean="0">
                <a:solidFill>
                  <a:srgbClr val="002060"/>
                </a:solidFill>
                <a:latin typeface="Zar" pitchFamily="2" charset="-78"/>
                <a:cs typeface="Zar" pitchFamily="2" charset="-78"/>
              </a:rPr>
              <a:t>PA</a:t>
            </a:r>
            <a:r>
              <a:rPr lang="fa-IR" b="0" dirty="0" smtClean="0">
                <a:solidFill>
                  <a:srgbClr val="002060"/>
                </a:solidFill>
                <a:latin typeface="Zar" pitchFamily="2" charset="-78"/>
                <a:cs typeface="Zar" pitchFamily="2" charset="-78"/>
              </a:rPr>
              <a:t> در کودکان : </a:t>
            </a:r>
            <a:endParaRPr lang="fa-IR" b="0" dirty="0">
              <a:solidFill>
                <a:srgbClr val="002060"/>
              </a:solidFill>
              <a:latin typeface="Zar" pitchFamily="2" charset="-78"/>
              <a:cs typeface="Zar" pitchFamily="2" charset="-78"/>
            </a:endParaRPr>
          </a:p>
          <a:p>
            <a:pPr algn="r" rtl="1"/>
            <a:endParaRPr lang="en-US" b="0" dirty="0">
              <a:solidFill>
                <a:srgbClr val="002060"/>
              </a:solidFill>
              <a:latin typeface="Zar" pitchFamily="2" charset="-78"/>
              <a:cs typeface="Zar" pitchFamily="2" charset="-78"/>
            </a:endParaRPr>
          </a:p>
          <a:p>
            <a:pPr algn="r" rtl="1"/>
            <a:endParaRPr lang="en-US" b="0" dirty="0" smtClean="0">
              <a:solidFill>
                <a:srgbClr val="002060"/>
              </a:solidFill>
              <a:cs typeface="B Nazanin" pitchFamily="2" charset="-78"/>
            </a:endParaRPr>
          </a:p>
          <a:p>
            <a:pPr algn="r" rtl="1"/>
            <a:endParaRPr lang="fa-IR" dirty="0">
              <a:cs typeface="B Nazanin" pitchFamily="2" charset="-78"/>
            </a:endParaRPr>
          </a:p>
          <a:p>
            <a:pPr algn="r" rtl="1"/>
            <a:endParaRPr lang="en-US" b="0" dirty="0">
              <a:cs typeface="B Nazanin" pitchFamily="2" charset="-78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-76200" y="1447800"/>
            <a:ext cx="6324600" cy="4191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 rtl="1"/>
            <a:r>
              <a:rPr lang="fa-IR" dirty="0">
                <a:solidFill>
                  <a:schemeClr val="tx1"/>
                </a:solidFill>
                <a:cs typeface="B Nazanin" pitchFamily="2" charset="-78"/>
              </a:rPr>
              <a:t>در 90% بیماران آنتی بادی علیه </a:t>
            </a:r>
            <a:r>
              <a:rPr lang="fa-IR" dirty="0" smtClean="0">
                <a:solidFill>
                  <a:schemeClr val="tx1"/>
                </a:solidFill>
                <a:cs typeface="B Nazanin" pitchFamily="2" charset="-78"/>
              </a:rPr>
              <a:t>سلولهای </a:t>
            </a:r>
            <a:r>
              <a:rPr lang="fa-IR" dirty="0" err="1">
                <a:solidFill>
                  <a:schemeClr val="tx1"/>
                </a:solidFill>
                <a:cs typeface="B Nazanin" pitchFamily="2" charset="-78"/>
              </a:rPr>
              <a:t>پریتال</a:t>
            </a:r>
            <a:r>
              <a:rPr lang="fa-IR" dirty="0">
                <a:solidFill>
                  <a:schemeClr val="tx1"/>
                </a:solidFill>
                <a:cs typeface="B Nazanin" pitchFamily="2" charset="-78"/>
              </a:rPr>
              <a:t> مستقیما </a:t>
            </a:r>
            <a:r>
              <a:rPr lang="fa-IR" dirty="0" smtClean="0">
                <a:solidFill>
                  <a:schemeClr val="tx1"/>
                </a:solidFill>
                <a:cs typeface="B Nazanin" pitchFamily="2" charset="-78"/>
              </a:rPr>
              <a:t>علیه  </a:t>
            </a:r>
            <a:r>
              <a:rPr lang="en-US" dirty="0" smtClean="0">
                <a:solidFill>
                  <a:schemeClr val="tx1"/>
                </a:solidFill>
                <a:cs typeface="B Nazanin" pitchFamily="2" charset="-78"/>
              </a:rPr>
              <a:t> 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H</a:t>
            </a:r>
            <a:r>
              <a:rPr lang="en-US" baseline="30000" dirty="0">
                <a:solidFill>
                  <a:schemeClr val="tx1"/>
                </a:solidFill>
              </a:rPr>
              <a:t>+</a:t>
            </a:r>
            <a:r>
              <a:rPr lang="en-US" dirty="0">
                <a:solidFill>
                  <a:schemeClr val="tx1"/>
                </a:solidFill>
              </a:rPr>
              <a:t>/K</a:t>
            </a:r>
            <a:r>
              <a:rPr lang="en-US" baseline="30000" dirty="0" smtClean="0">
                <a:solidFill>
                  <a:schemeClr val="tx1"/>
                </a:solidFill>
              </a:rPr>
              <a:t>+  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ATPase</a:t>
            </a:r>
            <a:r>
              <a:rPr lang="fa-IR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dirty="0">
              <a:solidFill>
                <a:schemeClr val="tx1"/>
              </a:solidFill>
            </a:endParaRPr>
          </a:p>
          <a:p>
            <a:pPr algn="r" rtl="1"/>
            <a:r>
              <a:rPr lang="en-US" baseline="30000" dirty="0" smtClean="0">
                <a:solidFill>
                  <a:schemeClr val="tx1"/>
                </a:solidFill>
              </a:rPr>
              <a:t> </a:t>
            </a:r>
            <a:endParaRPr lang="en-US" dirty="0">
              <a:solidFill>
                <a:schemeClr val="tx1"/>
              </a:solidFill>
            </a:endParaRPr>
          </a:p>
          <a:p>
            <a:pPr algn="r" rtl="1"/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Right Brace 10"/>
          <p:cNvSpPr/>
          <p:nvPr/>
        </p:nvSpPr>
        <p:spPr>
          <a:xfrm>
            <a:off x="6248400" y="1295400"/>
            <a:ext cx="76200" cy="1524000"/>
          </a:xfrm>
          <a:prstGeom prst="rightBrace">
            <a:avLst/>
          </a:prstGeom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3657600" y="2057400"/>
            <a:ext cx="2514600" cy="304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 rtl="1"/>
            <a:r>
              <a:rPr lang="fa-IR" dirty="0">
                <a:solidFill>
                  <a:schemeClr val="tx1"/>
                </a:solidFill>
                <a:cs typeface="B Nazanin" pitchFamily="2" charset="-78"/>
              </a:rPr>
              <a:t>آنتی بادی علیه 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IF</a:t>
            </a:r>
            <a:r>
              <a:rPr lang="fa-IR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a-IR" dirty="0">
                <a:solidFill>
                  <a:schemeClr val="tx1"/>
                </a:solidFill>
                <a:cs typeface="B Nazanin" pitchFamily="2" charset="-78"/>
              </a:rPr>
              <a:t>در 75% </a:t>
            </a:r>
            <a:r>
              <a:rPr lang="fa-IR" dirty="0" smtClean="0">
                <a:solidFill>
                  <a:schemeClr val="tx1"/>
                </a:solidFill>
                <a:cs typeface="B Nazanin" pitchFamily="2" charset="-78"/>
              </a:rPr>
              <a:t>موارد</a:t>
            </a:r>
            <a:endParaRPr lang="en-US" dirty="0">
              <a:solidFill>
                <a:schemeClr val="tx1"/>
              </a:solidFill>
              <a:cs typeface="B Nazanin" pitchFamily="2" charset="-78"/>
            </a:endParaRPr>
          </a:p>
        </p:txBody>
      </p:sp>
      <p:sp>
        <p:nvSpPr>
          <p:cNvPr id="14" name="Right Brace 13"/>
          <p:cNvSpPr/>
          <p:nvPr/>
        </p:nvSpPr>
        <p:spPr>
          <a:xfrm>
            <a:off x="3581400" y="1657350"/>
            <a:ext cx="152400" cy="1143000"/>
          </a:xfrm>
          <a:prstGeom prst="rightBrace">
            <a:avLst/>
          </a:prstGeom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1219200" y="1752600"/>
            <a:ext cx="2286000" cy="304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 rtl="1"/>
            <a:r>
              <a:rPr lang="fa-IR" dirty="0" smtClean="0">
                <a:solidFill>
                  <a:schemeClr val="tx1"/>
                </a:solidFill>
                <a:cs typeface="B Nazanin" pitchFamily="2" charset="-78"/>
              </a:rPr>
              <a:t>آنتی </a:t>
            </a:r>
            <a:r>
              <a:rPr lang="fa-IR" dirty="0">
                <a:solidFill>
                  <a:schemeClr val="tx1"/>
                </a:solidFill>
                <a:cs typeface="B Nazanin" pitchFamily="2" charset="-78"/>
              </a:rPr>
              <a:t>بادی نوع </a:t>
            </a:r>
            <a:r>
              <a:rPr lang="en-US" dirty="0">
                <a:solidFill>
                  <a:schemeClr val="tx1"/>
                </a:solidFill>
                <a:latin typeface="Times New Roman"/>
                <a:cs typeface="Times New Roman"/>
              </a:rPr>
              <a:t>I</a:t>
            </a:r>
            <a:r>
              <a:rPr lang="fa-IR" dirty="0">
                <a:solidFill>
                  <a:schemeClr val="tx1"/>
                </a:solidFill>
                <a:latin typeface="Times New Roman"/>
                <a:cs typeface="Times New Roman"/>
              </a:rPr>
              <a:t>(</a:t>
            </a:r>
            <a:r>
              <a:rPr lang="en-US" dirty="0" smtClean="0">
                <a:solidFill>
                  <a:schemeClr val="tx1"/>
                </a:solidFill>
                <a:latin typeface="Times New Roman"/>
                <a:cs typeface="Times New Roman"/>
              </a:rPr>
              <a:t>blocking</a:t>
            </a:r>
            <a:r>
              <a:rPr lang="fa-IR" dirty="0" smtClean="0">
                <a:solidFill>
                  <a:schemeClr val="tx1"/>
                </a:solidFill>
                <a:latin typeface="Times New Roman"/>
                <a:cs typeface="Times New Roman"/>
              </a:rPr>
              <a:t>)</a:t>
            </a:r>
            <a:endParaRPr lang="en-US" dirty="0">
              <a:solidFill>
                <a:schemeClr val="tx1"/>
              </a:solidFill>
              <a:cs typeface="B Nazanin" pitchFamily="2" charset="-78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838200" y="2209800"/>
            <a:ext cx="2590800" cy="304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 rtl="1"/>
            <a:r>
              <a:rPr lang="fa-IR" dirty="0">
                <a:solidFill>
                  <a:schemeClr val="tx1"/>
                </a:solidFill>
                <a:cs typeface="B Nazanin" pitchFamily="2" charset="-78"/>
              </a:rPr>
              <a:t>آنتی </a:t>
            </a:r>
            <a:r>
              <a:rPr lang="fa-IR" dirty="0" smtClean="0">
                <a:solidFill>
                  <a:schemeClr val="tx1"/>
                </a:solidFill>
                <a:cs typeface="B Nazanin" pitchFamily="2" charset="-78"/>
              </a:rPr>
              <a:t>بادی نوع </a:t>
            </a:r>
            <a:r>
              <a:rPr lang="en-US" dirty="0" smtClean="0">
                <a:solidFill>
                  <a:schemeClr val="tx1"/>
                </a:solidFill>
                <a:latin typeface="Times New Roman"/>
                <a:cs typeface="Times New Roman"/>
              </a:rPr>
              <a:t>II</a:t>
            </a:r>
            <a:r>
              <a:rPr lang="fa-IR" dirty="0" smtClean="0">
                <a:solidFill>
                  <a:schemeClr val="tx1"/>
                </a:solidFill>
                <a:latin typeface="Times New Roman"/>
                <a:cs typeface="Times New Roman"/>
              </a:rPr>
              <a:t>(</a:t>
            </a:r>
            <a:r>
              <a:rPr lang="en-US" dirty="0" smtClean="0">
                <a:solidFill>
                  <a:schemeClr val="tx1"/>
                </a:solidFill>
                <a:latin typeface="Times New Roman"/>
                <a:cs typeface="Times New Roman"/>
              </a:rPr>
              <a:t>binding</a:t>
            </a:r>
            <a:r>
              <a:rPr lang="fa-IR" dirty="0" smtClean="0">
                <a:solidFill>
                  <a:schemeClr val="tx1"/>
                </a:solidFill>
                <a:latin typeface="Times New Roman"/>
                <a:cs typeface="Times New Roman"/>
              </a:rPr>
              <a:t>)</a:t>
            </a:r>
            <a:endParaRPr lang="en-US" dirty="0">
              <a:solidFill>
                <a:schemeClr val="tx1"/>
              </a:solidFill>
              <a:cs typeface="B Nazanin" pitchFamily="2" charset="-78"/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2362200" y="76200"/>
            <a:ext cx="3581400" cy="533400"/>
          </a:xfrm>
          <a:solidFill>
            <a:schemeClr val="accent1"/>
          </a:solidFill>
          <a:ln>
            <a:solidFill>
              <a:schemeClr val="accent2"/>
            </a:solidFill>
          </a:ln>
        </p:spPr>
        <p:txBody>
          <a:bodyPr>
            <a:normAutofit fontScale="90000"/>
          </a:bodyPr>
          <a:lstStyle/>
          <a:p>
            <a:pPr algn="ctr"/>
            <a:r>
              <a:rPr lang="fa-IR" dirty="0" smtClean="0">
                <a:solidFill>
                  <a:srgbClr val="FFC000"/>
                </a:solidFill>
                <a:cs typeface="B Zar" pitchFamily="2" charset="-78"/>
              </a:rPr>
              <a:t>آنمی پر </a:t>
            </a:r>
            <a:r>
              <a:rPr lang="fa-IR" dirty="0" err="1" smtClean="0">
                <a:solidFill>
                  <a:srgbClr val="FFC000"/>
                </a:solidFill>
                <a:cs typeface="B Zar" pitchFamily="2" charset="-78"/>
              </a:rPr>
              <a:t>نیشیوز</a:t>
            </a:r>
            <a:endParaRPr lang="en-US" dirty="0">
              <a:solidFill>
                <a:srgbClr val="FFC000"/>
              </a:solidFill>
              <a:cs typeface="B Zar" pitchFamily="2" charset="-78"/>
            </a:endParaRPr>
          </a:p>
        </p:txBody>
      </p:sp>
      <p:sp>
        <p:nvSpPr>
          <p:cNvPr id="2" name="Right Brace 1"/>
          <p:cNvSpPr/>
          <p:nvPr/>
        </p:nvSpPr>
        <p:spPr>
          <a:xfrm>
            <a:off x="7391400" y="4572000"/>
            <a:ext cx="76200" cy="1600200"/>
          </a:xfrm>
          <a:prstGeom prst="rightBrac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152400" y="4610100"/>
            <a:ext cx="7162800" cy="5715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fa-IR" dirty="0" smtClean="0">
                <a:solidFill>
                  <a:schemeClr val="tx1"/>
                </a:solidFill>
                <a:latin typeface="Zar" pitchFamily="2" charset="-78"/>
                <a:cs typeface="Zar" pitchFamily="2" charset="-78"/>
              </a:rPr>
              <a:t>در اوایل زندگی بروز می کند. ترشح </a:t>
            </a:r>
            <a:r>
              <a:rPr lang="en-US" dirty="0" smtClean="0">
                <a:solidFill>
                  <a:schemeClr val="tx1"/>
                </a:solidFill>
                <a:latin typeface="Zar" pitchFamily="2" charset="-78"/>
                <a:cs typeface="Zar" pitchFamily="2" charset="-78"/>
              </a:rPr>
              <a:t>IF</a:t>
            </a:r>
            <a:r>
              <a:rPr lang="fa-IR" dirty="0" smtClean="0">
                <a:solidFill>
                  <a:schemeClr val="tx1"/>
                </a:solidFill>
                <a:latin typeface="Zar" pitchFamily="2" charset="-78"/>
                <a:cs typeface="Zar" pitchFamily="2" charset="-78"/>
              </a:rPr>
              <a:t> وجود ندارد یا از لحاظ عملکردی ناقص است اما اسید معده و ظاهر معده نرمال است و آنتی بادی علیه سلولهای معده وجود ندارد</a:t>
            </a:r>
            <a:endParaRPr lang="en-US" dirty="0">
              <a:solidFill>
                <a:schemeClr val="tx1"/>
              </a:solidFill>
              <a:latin typeface="Zar" pitchFamily="2" charset="-78"/>
              <a:cs typeface="Zar" pitchFamily="2" charset="-78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52400" y="5143500"/>
            <a:ext cx="7162800" cy="10287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fa-IR" dirty="0" smtClean="0">
                <a:solidFill>
                  <a:schemeClr val="tx1"/>
                </a:solidFill>
                <a:latin typeface="Zar" pitchFamily="2" charset="-78"/>
                <a:cs typeface="Zar" pitchFamily="2" charset="-78"/>
              </a:rPr>
              <a:t>آنمی </a:t>
            </a:r>
            <a:r>
              <a:rPr lang="fa-IR" dirty="0" err="1" smtClean="0">
                <a:solidFill>
                  <a:schemeClr val="tx1"/>
                </a:solidFill>
                <a:latin typeface="Zar" pitchFamily="2" charset="-78"/>
                <a:cs typeface="Zar" pitchFamily="2" charset="-78"/>
              </a:rPr>
              <a:t>پرنیشیوز</a:t>
            </a:r>
            <a:r>
              <a:rPr lang="fa-IR" dirty="0" smtClean="0">
                <a:solidFill>
                  <a:schemeClr val="tx1"/>
                </a:solidFill>
                <a:latin typeface="Zar" pitchFamily="2" charset="-78"/>
                <a:cs typeface="Zar" pitchFamily="2" charset="-78"/>
              </a:rPr>
              <a:t> جوانان: در کودکان بزرگتر / آنتی بادی علیه </a:t>
            </a:r>
            <a:r>
              <a:rPr lang="en-US" dirty="0" smtClean="0">
                <a:solidFill>
                  <a:schemeClr val="tx1"/>
                </a:solidFill>
                <a:latin typeface="Zar" pitchFamily="2" charset="-78"/>
                <a:cs typeface="Zar" pitchFamily="2" charset="-78"/>
              </a:rPr>
              <a:t>IF</a:t>
            </a:r>
            <a:r>
              <a:rPr lang="fa-IR" dirty="0" smtClean="0">
                <a:solidFill>
                  <a:schemeClr val="tx1"/>
                </a:solidFill>
                <a:latin typeface="Zar" pitchFamily="2" charset="-78"/>
                <a:cs typeface="Zar" pitchFamily="2" charset="-78"/>
              </a:rPr>
              <a:t> و سلول های </a:t>
            </a:r>
            <a:r>
              <a:rPr lang="fa-IR" dirty="0" err="1" smtClean="0">
                <a:solidFill>
                  <a:schemeClr val="tx1"/>
                </a:solidFill>
                <a:latin typeface="Zar" pitchFamily="2" charset="-78"/>
                <a:cs typeface="Zar" pitchFamily="2" charset="-78"/>
              </a:rPr>
              <a:t>پاریتال</a:t>
            </a:r>
            <a:r>
              <a:rPr lang="fa-IR" dirty="0" smtClean="0">
                <a:solidFill>
                  <a:schemeClr val="tx1"/>
                </a:solidFill>
                <a:latin typeface="Zar" pitchFamily="2" charset="-78"/>
                <a:cs typeface="Zar" pitchFamily="2" charset="-78"/>
              </a:rPr>
              <a:t> وجود دارد/ </a:t>
            </a:r>
            <a:r>
              <a:rPr lang="fa-IR" dirty="0" err="1" smtClean="0">
                <a:solidFill>
                  <a:schemeClr val="tx1"/>
                </a:solidFill>
                <a:latin typeface="Zar" pitchFamily="2" charset="-78"/>
                <a:cs typeface="Zar" pitchFamily="2" charset="-78"/>
              </a:rPr>
              <a:t>آتروفی</a:t>
            </a:r>
            <a:r>
              <a:rPr lang="fa-IR" dirty="0" smtClean="0">
                <a:solidFill>
                  <a:schemeClr val="tx1"/>
                </a:solidFill>
                <a:latin typeface="Zar" pitchFamily="2" charset="-78"/>
                <a:cs typeface="Zar" pitchFamily="2" charset="-78"/>
              </a:rPr>
              <a:t> معده و </a:t>
            </a:r>
            <a:r>
              <a:rPr lang="fa-IR" dirty="0" err="1" smtClean="0">
                <a:solidFill>
                  <a:schemeClr val="tx1"/>
                </a:solidFill>
                <a:latin typeface="Zar" pitchFamily="2" charset="-78"/>
                <a:cs typeface="Zar" pitchFamily="2" charset="-78"/>
              </a:rPr>
              <a:t>آکلریدریا</a:t>
            </a:r>
            <a:r>
              <a:rPr lang="fa-IR" dirty="0" smtClean="0">
                <a:solidFill>
                  <a:schemeClr val="tx1"/>
                </a:solidFill>
                <a:latin typeface="Zar" pitchFamily="2" charset="-78"/>
                <a:cs typeface="Zar" pitchFamily="2" charset="-78"/>
              </a:rPr>
              <a:t> وجود دارد</a:t>
            </a:r>
            <a:endParaRPr lang="en-US" dirty="0">
              <a:solidFill>
                <a:schemeClr val="tx1"/>
              </a:solidFill>
              <a:latin typeface="Zar" pitchFamily="2" charset="-78"/>
              <a:cs typeface="Za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820603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153400" cy="5638800"/>
          </a:xfrm>
        </p:spPr>
        <p:txBody>
          <a:bodyPr>
            <a:normAutofit fontScale="92500" lnSpcReduction="10000"/>
          </a:bodyPr>
          <a:lstStyle/>
          <a:p>
            <a:pPr algn="just" rtl="1"/>
            <a:r>
              <a:rPr lang="fa-IR" b="0" dirty="0" smtClean="0">
                <a:latin typeface="Zar" pitchFamily="2" charset="-78"/>
                <a:cs typeface="Zar" pitchFamily="2" charset="-78"/>
              </a:rPr>
              <a:t>سندرم   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  <a:latin typeface="Zar" pitchFamily="2" charset="-78"/>
                <a:cs typeface="Zar" pitchFamily="2" charset="-78"/>
              </a:rPr>
              <a:t> </a:t>
            </a:r>
            <a:r>
              <a:rPr lang="en-US" dirty="0" err="1">
                <a:solidFill>
                  <a:schemeClr val="accent3">
                    <a:lumMod val="75000"/>
                  </a:schemeClr>
                </a:solidFill>
                <a:latin typeface="Zar" pitchFamily="2" charset="-78"/>
                <a:cs typeface="Zar" pitchFamily="2" charset="-78"/>
              </a:rPr>
              <a:t>Imerslund-Gräsbeck</a:t>
            </a:r>
            <a:r>
              <a:rPr lang="fa-IR" b="0" dirty="0" smtClean="0">
                <a:latin typeface="Zar" pitchFamily="2" charset="-78"/>
                <a:cs typeface="Zar" pitchFamily="2" charset="-78"/>
              </a:rPr>
              <a:t>    : </a:t>
            </a:r>
            <a:r>
              <a:rPr lang="fa-IR" b="0" dirty="0" err="1" smtClean="0">
                <a:latin typeface="Zar" pitchFamily="2" charset="-78"/>
                <a:cs typeface="Zar" pitchFamily="2" charset="-78"/>
              </a:rPr>
              <a:t>اتوزوم</a:t>
            </a:r>
            <a:r>
              <a:rPr lang="fa-IR" b="0" dirty="0" smtClean="0">
                <a:latin typeface="Zar" pitchFamily="2" charset="-78"/>
                <a:cs typeface="Zar" pitchFamily="2" charset="-78"/>
              </a:rPr>
              <a:t> مغلوب/ نقص در جذب </a:t>
            </a:r>
            <a:r>
              <a:rPr lang="fa-IR" b="0" dirty="0" err="1" smtClean="0">
                <a:latin typeface="Zar" pitchFamily="2" charset="-78"/>
                <a:cs typeface="Zar" pitchFamily="2" charset="-78"/>
              </a:rPr>
              <a:t>کوبالامین</a:t>
            </a:r>
            <a:r>
              <a:rPr lang="fa-IR" b="0" dirty="0" smtClean="0">
                <a:latin typeface="Zar" pitchFamily="2" charset="-78"/>
                <a:cs typeface="Zar" pitchFamily="2" charset="-78"/>
              </a:rPr>
              <a:t> در حضور </a:t>
            </a:r>
            <a:r>
              <a:rPr lang="en-US" b="0" dirty="0" smtClean="0">
                <a:latin typeface="Zar" pitchFamily="2" charset="-78"/>
                <a:cs typeface="Zar" pitchFamily="2" charset="-78"/>
              </a:rPr>
              <a:t>IF</a:t>
            </a:r>
            <a:r>
              <a:rPr lang="fa-IR" b="0" dirty="0" smtClean="0">
                <a:latin typeface="Zar" pitchFamily="2" charset="-78"/>
                <a:cs typeface="Zar" pitchFamily="2" charset="-78"/>
              </a:rPr>
              <a:t> نرمال/ پروتئین </a:t>
            </a:r>
            <a:r>
              <a:rPr lang="fa-IR" b="0" dirty="0" err="1" smtClean="0">
                <a:latin typeface="Zar" pitchFamily="2" charset="-78"/>
                <a:cs typeface="Zar" pitchFamily="2" charset="-78"/>
              </a:rPr>
              <a:t>اوری</a:t>
            </a:r>
            <a:r>
              <a:rPr lang="fa-IR" b="0" dirty="0" smtClean="0">
                <a:latin typeface="Zar" pitchFamily="2" charset="-78"/>
                <a:cs typeface="Zar" pitchFamily="2" charset="-78"/>
              </a:rPr>
              <a:t> / علت : نقص در گیرنده </a:t>
            </a:r>
            <a:r>
              <a:rPr lang="fa-IR" b="0" dirty="0" err="1" smtClean="0">
                <a:latin typeface="Zar" pitchFamily="2" charset="-78"/>
                <a:cs typeface="Zar" pitchFamily="2" charset="-78"/>
              </a:rPr>
              <a:t>کوبیلین</a:t>
            </a:r>
            <a:r>
              <a:rPr lang="fa-IR" b="0" dirty="0" smtClean="0">
                <a:latin typeface="Zar" pitchFamily="2" charset="-78"/>
                <a:cs typeface="Zar" pitchFamily="2" charset="-78"/>
              </a:rPr>
              <a:t>- </a:t>
            </a:r>
            <a:r>
              <a:rPr lang="fa-IR" b="0" dirty="0" err="1" smtClean="0">
                <a:latin typeface="Zar" pitchFamily="2" charset="-78"/>
                <a:cs typeface="Zar" pitchFamily="2" charset="-78"/>
              </a:rPr>
              <a:t>آمنیون</a:t>
            </a:r>
            <a:r>
              <a:rPr lang="fa-IR" b="0" dirty="0" smtClean="0">
                <a:latin typeface="Zar" pitchFamily="2" charset="-78"/>
                <a:cs typeface="Zar" pitchFamily="2" charset="-78"/>
              </a:rPr>
              <a:t> لس</a:t>
            </a:r>
          </a:p>
          <a:p>
            <a:pPr algn="just" rtl="1"/>
            <a:endParaRPr lang="fa-IR" b="0" dirty="0">
              <a:latin typeface="Zar" pitchFamily="2" charset="-78"/>
              <a:cs typeface="Zar" pitchFamily="2" charset="-78"/>
            </a:endParaRPr>
          </a:p>
          <a:p>
            <a:pPr algn="just" rtl="1"/>
            <a:r>
              <a:rPr lang="fa-IR" dirty="0" smtClean="0">
                <a:latin typeface="Zar" pitchFamily="2" charset="-78"/>
                <a:cs typeface="Zar" pitchFamily="2" charset="-78"/>
              </a:rPr>
              <a:t>تشخیص کمبود </a:t>
            </a:r>
            <a:r>
              <a:rPr lang="fa-IR" dirty="0" err="1" smtClean="0">
                <a:latin typeface="Zar" pitchFamily="2" charset="-78"/>
                <a:cs typeface="Zar" pitchFamily="2" charset="-78"/>
              </a:rPr>
              <a:t>کوبالامین</a:t>
            </a:r>
            <a:r>
              <a:rPr lang="fa-IR" dirty="0" smtClean="0">
                <a:latin typeface="Zar" pitchFamily="2" charset="-78"/>
                <a:cs typeface="Zar" pitchFamily="2" charset="-78"/>
              </a:rPr>
              <a:t> : علایم </a:t>
            </a:r>
            <a:r>
              <a:rPr lang="fa-IR" dirty="0" err="1" smtClean="0">
                <a:latin typeface="Zar" pitchFamily="2" charset="-78"/>
                <a:cs typeface="Zar" pitchFamily="2" charset="-78"/>
              </a:rPr>
              <a:t>نورولوژیک</a:t>
            </a:r>
            <a:r>
              <a:rPr lang="fa-IR" dirty="0" smtClean="0">
                <a:latin typeface="Zar" pitchFamily="2" charset="-78"/>
                <a:cs typeface="Zar" pitchFamily="2" charset="-78"/>
              </a:rPr>
              <a:t> به نفع کمبود </a:t>
            </a:r>
            <a:r>
              <a:rPr lang="fa-IR" dirty="0" err="1" smtClean="0">
                <a:latin typeface="Zar" pitchFamily="2" charset="-78"/>
                <a:cs typeface="Zar" pitchFamily="2" charset="-78"/>
              </a:rPr>
              <a:t>کوبالامین</a:t>
            </a:r>
            <a:r>
              <a:rPr lang="fa-IR" dirty="0" smtClean="0">
                <a:latin typeface="Zar" pitchFamily="2" charset="-78"/>
                <a:cs typeface="Zar" pitchFamily="2" charset="-78"/>
              </a:rPr>
              <a:t> است.</a:t>
            </a:r>
          </a:p>
          <a:p>
            <a:pPr algn="just" rtl="1"/>
            <a:r>
              <a:rPr lang="fa-IR" b="0" dirty="0" smtClean="0">
                <a:latin typeface="Zar" pitchFamily="2" charset="-78"/>
                <a:cs typeface="Zar" pitchFamily="2" charset="-78"/>
              </a:rPr>
              <a:t>1- درمان دارویی: تجویز دوز فیزیولوژیک تزریقی (</a:t>
            </a:r>
            <a:r>
              <a:rPr lang="en-US" b="0" dirty="0" smtClean="0">
                <a:latin typeface="Zar" pitchFamily="2" charset="-78"/>
                <a:cs typeface="Zar" pitchFamily="2" charset="-78"/>
              </a:rPr>
              <a:t>10 </a:t>
            </a:r>
            <a:r>
              <a:rPr lang="el-GR" b="0" dirty="0" smtClean="0">
                <a:latin typeface="Arial"/>
                <a:cs typeface="Arial"/>
              </a:rPr>
              <a:t>μ</a:t>
            </a:r>
            <a:r>
              <a:rPr lang="en-US" b="0" dirty="0" smtClean="0">
                <a:latin typeface="Arial"/>
                <a:cs typeface="Arial"/>
              </a:rPr>
              <a:t>g/day</a:t>
            </a:r>
            <a:r>
              <a:rPr lang="fa-IR" b="0" dirty="0" smtClean="0">
                <a:latin typeface="Zar" pitchFamily="2" charset="-78"/>
                <a:cs typeface="Zar" pitchFamily="2" charset="-78"/>
              </a:rPr>
              <a:t>)</a:t>
            </a:r>
            <a:r>
              <a:rPr lang="en-US" b="0" dirty="0" smtClean="0">
                <a:latin typeface="Zar" pitchFamily="2" charset="-78"/>
                <a:cs typeface="Zar" pitchFamily="2" charset="-78"/>
              </a:rPr>
              <a:t>  </a:t>
            </a:r>
            <a:r>
              <a:rPr lang="fa-IR" b="0" dirty="0" smtClean="0">
                <a:latin typeface="Zar" pitchFamily="2" charset="-78"/>
                <a:cs typeface="Zar" pitchFamily="2" charset="-78"/>
              </a:rPr>
              <a:t>و مشاهده پاسخ هماتولوژیک</a:t>
            </a:r>
          </a:p>
          <a:p>
            <a:pPr algn="just" rtl="1"/>
            <a:endParaRPr lang="fa-IR" b="0" dirty="0" smtClean="0">
              <a:latin typeface="Zar" pitchFamily="2" charset="-78"/>
              <a:cs typeface="Zar" pitchFamily="2" charset="-78"/>
            </a:endParaRPr>
          </a:p>
          <a:p>
            <a:pPr algn="just" rtl="1"/>
            <a:r>
              <a:rPr lang="fa-IR" b="0" dirty="0" smtClean="0">
                <a:latin typeface="Zar" pitchFamily="2" charset="-78"/>
                <a:cs typeface="Zar" pitchFamily="2" charset="-78"/>
              </a:rPr>
              <a:t>2- </a:t>
            </a:r>
            <a:r>
              <a:rPr lang="en-US" b="0" dirty="0" smtClean="0">
                <a:latin typeface="Zar" pitchFamily="2" charset="-78"/>
                <a:cs typeface="Zar" pitchFamily="2" charset="-78"/>
              </a:rPr>
              <a:t> </a:t>
            </a:r>
            <a:r>
              <a:rPr lang="fa-IR" b="0" dirty="0" smtClean="0">
                <a:latin typeface="Zar" pitchFamily="2" charset="-78"/>
                <a:cs typeface="Zar" pitchFamily="2" charset="-78"/>
              </a:rPr>
              <a:t> ارزیابی </a:t>
            </a:r>
            <a:r>
              <a:rPr lang="fa-IR" b="0" dirty="0" err="1" smtClean="0">
                <a:latin typeface="Zar" pitchFamily="2" charset="-78"/>
                <a:cs typeface="Zar" pitchFamily="2" charset="-78"/>
              </a:rPr>
              <a:t>کوبالامین</a:t>
            </a:r>
            <a:r>
              <a:rPr lang="fa-IR" b="0" dirty="0" smtClean="0">
                <a:latin typeface="Zar" pitchFamily="2" charset="-78"/>
                <a:cs typeface="Zar" pitchFamily="2" charset="-78"/>
              </a:rPr>
              <a:t> سرم: استفاده از </a:t>
            </a:r>
            <a:r>
              <a:rPr lang="fa-IR" b="0" dirty="0" err="1" smtClean="0">
                <a:latin typeface="Zar" pitchFamily="2" charset="-78"/>
                <a:cs typeface="Zar" pitchFamily="2" charset="-78"/>
              </a:rPr>
              <a:t>اوگلنا</a:t>
            </a:r>
            <a:r>
              <a:rPr lang="fa-IR" b="0" dirty="0" smtClean="0">
                <a:latin typeface="Zar" pitchFamily="2" charset="-78"/>
                <a:cs typeface="Zar" pitchFamily="2" charset="-78"/>
              </a:rPr>
              <a:t> </a:t>
            </a:r>
            <a:r>
              <a:rPr lang="fa-IR" b="0" dirty="0" err="1" smtClean="0">
                <a:latin typeface="Zar" pitchFamily="2" charset="-78"/>
                <a:cs typeface="Zar" pitchFamily="2" charset="-78"/>
              </a:rPr>
              <a:t>گراسیلیس</a:t>
            </a:r>
            <a:r>
              <a:rPr lang="fa-IR" b="0" dirty="0" smtClean="0">
                <a:latin typeface="Zar" pitchFamily="2" charset="-78"/>
                <a:cs typeface="Zar" pitchFamily="2" charset="-78"/>
              </a:rPr>
              <a:t> (دقیق اما وقت گیر) ، ارزیابی </a:t>
            </a:r>
            <a:r>
              <a:rPr lang="fa-IR" b="0" dirty="0" err="1" smtClean="0">
                <a:latin typeface="Zar" pitchFamily="2" charset="-78"/>
                <a:cs typeface="Zar" pitchFamily="2" charset="-78"/>
              </a:rPr>
              <a:t>کمیلومینسانس</a:t>
            </a:r>
            <a:r>
              <a:rPr lang="fa-IR" b="0" dirty="0" smtClean="0">
                <a:latin typeface="Zar" pitchFamily="2" charset="-78"/>
                <a:cs typeface="Zar" pitchFamily="2" charset="-78"/>
              </a:rPr>
              <a:t> ، مقدار نرمال   </a:t>
            </a:r>
            <a:r>
              <a:rPr lang="en-US" b="0" dirty="0" err="1" smtClean="0">
                <a:latin typeface="Zar" pitchFamily="2" charset="-78"/>
                <a:cs typeface="Zar" pitchFamily="2" charset="-78"/>
              </a:rPr>
              <a:t>ng</a:t>
            </a:r>
            <a:r>
              <a:rPr lang="en-US" b="0" dirty="0" smtClean="0">
                <a:latin typeface="Zar" pitchFamily="2" charset="-78"/>
                <a:cs typeface="Zar" pitchFamily="2" charset="-78"/>
              </a:rPr>
              <a:t>/L</a:t>
            </a:r>
            <a:r>
              <a:rPr lang="fa-IR" b="0" dirty="0" smtClean="0">
                <a:latin typeface="Zar" pitchFamily="2" charset="-78"/>
                <a:cs typeface="Zar" pitchFamily="2" charset="-78"/>
              </a:rPr>
              <a:t> 200 -900</a:t>
            </a:r>
            <a:r>
              <a:rPr lang="en-US" b="0" dirty="0">
                <a:latin typeface="Zar" pitchFamily="2" charset="-78"/>
                <a:cs typeface="Zar" pitchFamily="2" charset="-78"/>
              </a:rPr>
              <a:t> </a:t>
            </a:r>
            <a:r>
              <a:rPr lang="en-US" b="0" dirty="0" smtClean="0">
                <a:latin typeface="Zar" pitchFamily="2" charset="-78"/>
                <a:cs typeface="Zar" pitchFamily="2" charset="-78"/>
              </a:rPr>
              <a:t>/ </a:t>
            </a:r>
            <a:r>
              <a:rPr lang="fa-IR" b="0" dirty="0" smtClean="0">
                <a:latin typeface="Zar" pitchFamily="2" charset="-78"/>
                <a:cs typeface="Zar" pitchFamily="2" charset="-78"/>
              </a:rPr>
              <a:t> </a:t>
            </a:r>
            <a:r>
              <a:rPr lang="fa-IR" b="0" dirty="0" err="1" smtClean="0">
                <a:latin typeface="Zar" pitchFamily="2" charset="-78"/>
                <a:cs typeface="Zar" pitchFamily="2" charset="-78"/>
              </a:rPr>
              <a:t>کوبالامین</a:t>
            </a:r>
            <a:r>
              <a:rPr lang="fa-IR" b="0" dirty="0" smtClean="0">
                <a:latin typeface="Zar" pitchFamily="2" charset="-78"/>
                <a:cs typeface="Zar" pitchFamily="2" charset="-78"/>
              </a:rPr>
              <a:t> سرم در بدخیمی های </a:t>
            </a:r>
            <a:r>
              <a:rPr lang="fa-IR" b="0" dirty="0" err="1" smtClean="0">
                <a:latin typeface="Zar" pitchFamily="2" charset="-78"/>
                <a:cs typeface="Zar" pitchFamily="2" charset="-78"/>
              </a:rPr>
              <a:t>میلوپرولیفراتیو</a:t>
            </a:r>
            <a:r>
              <a:rPr lang="fa-IR" b="0" dirty="0" smtClean="0">
                <a:latin typeface="Zar" pitchFamily="2" charset="-78"/>
                <a:cs typeface="Zar" pitchFamily="2" charset="-78"/>
              </a:rPr>
              <a:t> افزایش می یابد/ ارزیابی </a:t>
            </a:r>
            <a:r>
              <a:rPr lang="fa-IR" b="0" dirty="0" err="1" smtClean="0">
                <a:latin typeface="Zar" pitchFamily="2" charset="-78"/>
                <a:cs typeface="Zar" pitchFamily="2" charset="-78"/>
              </a:rPr>
              <a:t>کوبالامین</a:t>
            </a:r>
            <a:r>
              <a:rPr lang="fa-IR" b="0" dirty="0" smtClean="0">
                <a:latin typeface="Zar" pitchFamily="2" charset="-78"/>
                <a:cs typeface="Zar" pitchFamily="2" charset="-78"/>
              </a:rPr>
              <a:t> متصل به ترانس </a:t>
            </a:r>
            <a:r>
              <a:rPr lang="fa-IR" b="0" dirty="0" err="1" smtClean="0">
                <a:latin typeface="Zar" pitchFamily="2" charset="-78"/>
                <a:cs typeface="Zar" pitchFamily="2" charset="-78"/>
              </a:rPr>
              <a:t>کوبالامین</a:t>
            </a:r>
            <a:r>
              <a:rPr lang="en-US" b="0" dirty="0" smtClean="0">
                <a:latin typeface="Times New Roman"/>
                <a:cs typeface="Times New Roman"/>
              </a:rPr>
              <a:t>II</a:t>
            </a:r>
            <a:r>
              <a:rPr lang="fa-IR" b="0" dirty="0" smtClean="0">
                <a:latin typeface="Zar" pitchFamily="2" charset="-78"/>
                <a:cs typeface="Zar" pitchFamily="2" charset="-78"/>
              </a:rPr>
              <a:t>    (</a:t>
            </a:r>
            <a:r>
              <a:rPr lang="fa-IR" b="0" dirty="0" err="1" smtClean="0">
                <a:latin typeface="Zar" pitchFamily="2" charset="-78"/>
                <a:cs typeface="Zar" pitchFamily="2" charset="-78"/>
              </a:rPr>
              <a:t>هولوترانس</a:t>
            </a:r>
            <a:r>
              <a:rPr lang="fa-IR" b="0" dirty="0" smtClean="0">
                <a:latin typeface="Zar" pitchFamily="2" charset="-78"/>
                <a:cs typeface="Zar" pitchFamily="2" charset="-78"/>
              </a:rPr>
              <a:t> </a:t>
            </a:r>
            <a:r>
              <a:rPr lang="fa-IR" b="0" dirty="0" err="1" smtClean="0">
                <a:latin typeface="Zar" pitchFamily="2" charset="-78"/>
                <a:cs typeface="Zar" pitchFamily="2" charset="-78"/>
              </a:rPr>
              <a:t>کوبالامین</a:t>
            </a:r>
            <a:r>
              <a:rPr lang="fa-IR" b="0" dirty="0" smtClean="0">
                <a:latin typeface="Zar" pitchFamily="2" charset="-78"/>
                <a:cs typeface="Zar" pitchFamily="2" charset="-78"/>
              </a:rPr>
              <a:t> </a:t>
            </a:r>
            <a:r>
              <a:rPr lang="en-US" b="0" dirty="0" smtClean="0">
                <a:latin typeface="Times New Roman"/>
                <a:cs typeface="Times New Roman"/>
              </a:rPr>
              <a:t>II</a:t>
            </a:r>
            <a:r>
              <a:rPr lang="fa-IR" b="0" dirty="0" smtClean="0">
                <a:latin typeface="Zar" pitchFamily="2" charset="-78"/>
                <a:cs typeface="Zar" pitchFamily="2" charset="-78"/>
              </a:rPr>
              <a:t>) اطلاعات بیشتری می دهد</a:t>
            </a:r>
            <a:endParaRPr lang="fa-IR" b="0" dirty="0">
              <a:latin typeface="Zar" pitchFamily="2" charset="-78"/>
              <a:cs typeface="Zar" pitchFamily="2" charset="-78"/>
            </a:endParaRPr>
          </a:p>
          <a:p>
            <a:pPr algn="just" rtl="1"/>
            <a:endParaRPr lang="fa-IR" b="0" dirty="0" smtClean="0">
              <a:latin typeface="Zar" pitchFamily="2" charset="-78"/>
              <a:cs typeface="Zar" pitchFamily="2" charset="-78"/>
            </a:endParaRPr>
          </a:p>
          <a:p>
            <a:pPr algn="just" rtl="1"/>
            <a:r>
              <a:rPr lang="fa-IR" b="0" dirty="0" smtClean="0">
                <a:latin typeface="Zar" pitchFamily="2" charset="-78"/>
                <a:cs typeface="Zar" pitchFamily="2" charset="-78"/>
              </a:rPr>
              <a:t>3-  ارزیابی متیل </a:t>
            </a:r>
            <a:r>
              <a:rPr lang="fa-IR" b="0" dirty="0" err="1" smtClean="0">
                <a:latin typeface="Zar" pitchFamily="2" charset="-78"/>
                <a:cs typeface="Zar" pitchFamily="2" charset="-78"/>
              </a:rPr>
              <a:t>مالونیک</a:t>
            </a:r>
            <a:r>
              <a:rPr lang="fa-IR" b="0" dirty="0" smtClean="0">
                <a:latin typeface="Zar" pitchFamily="2" charset="-78"/>
                <a:cs typeface="Zar" pitchFamily="2" charset="-78"/>
              </a:rPr>
              <a:t> اسید و هموسیستئین: در بیماران با نارسایی مزمن کلیوی ممکن است افزایش یابند </a:t>
            </a:r>
          </a:p>
          <a:p>
            <a:pPr algn="just" rtl="1"/>
            <a:endParaRPr lang="fa-IR" b="0" dirty="0" smtClean="0">
              <a:latin typeface="Zar" pitchFamily="2" charset="-78"/>
              <a:cs typeface="Zar" pitchFamily="2" charset="-78"/>
            </a:endParaRPr>
          </a:p>
          <a:p>
            <a:pPr algn="just" rtl="1"/>
            <a:r>
              <a:rPr lang="fa-IR" b="0" dirty="0" smtClean="0">
                <a:latin typeface="Zar" pitchFamily="2" charset="-78"/>
                <a:cs typeface="Zar" pitchFamily="2" charset="-78"/>
              </a:rPr>
              <a:t>4- سرکوب </a:t>
            </a:r>
            <a:r>
              <a:rPr lang="fa-IR" b="0" dirty="0" err="1" smtClean="0">
                <a:latin typeface="Zar" pitchFamily="2" charset="-78"/>
                <a:cs typeface="Zar" pitchFamily="2" charset="-78"/>
              </a:rPr>
              <a:t>داکسی</a:t>
            </a:r>
            <a:r>
              <a:rPr lang="fa-IR" b="0" dirty="0" smtClean="0">
                <a:latin typeface="Zar" pitchFamily="2" charset="-78"/>
                <a:cs typeface="Zar" pitchFamily="2" charset="-78"/>
              </a:rPr>
              <a:t> </a:t>
            </a:r>
            <a:r>
              <a:rPr lang="fa-IR" b="0" dirty="0" err="1" smtClean="0">
                <a:latin typeface="Zar" pitchFamily="2" charset="-78"/>
                <a:cs typeface="Zar" pitchFamily="2" charset="-78"/>
              </a:rPr>
              <a:t>یوریدین</a:t>
            </a:r>
            <a:r>
              <a:rPr lang="fa-IR" b="0" dirty="0" smtClean="0">
                <a:latin typeface="Zar" pitchFamily="2" charset="-78"/>
                <a:cs typeface="Zar" pitchFamily="2" charset="-78"/>
              </a:rPr>
              <a:t>: آزمایش حساس در نشان دادن کاهش 5و10 متیل </a:t>
            </a:r>
            <a:r>
              <a:rPr lang="fa-IR" b="0" dirty="0" err="1" smtClean="0">
                <a:latin typeface="Zar" pitchFamily="2" charset="-78"/>
                <a:cs typeface="Zar" pitchFamily="2" charset="-78"/>
              </a:rPr>
              <a:t>تتراهیدروفولات</a:t>
            </a:r>
            <a:r>
              <a:rPr lang="fa-IR" b="0" dirty="0" smtClean="0">
                <a:latin typeface="Zar" pitchFamily="2" charset="-78"/>
                <a:cs typeface="Zar" pitchFamily="2" charset="-78"/>
              </a:rPr>
              <a:t> است که احتیاج به </a:t>
            </a:r>
            <a:r>
              <a:rPr lang="en-US" b="0" dirty="0" smtClean="0">
                <a:latin typeface="Zar" pitchFamily="2" charset="-78"/>
                <a:cs typeface="Zar" pitchFamily="2" charset="-78"/>
              </a:rPr>
              <a:t>VB12</a:t>
            </a:r>
            <a:r>
              <a:rPr lang="fa-IR" b="0" dirty="0" smtClean="0">
                <a:latin typeface="Zar" pitchFamily="2" charset="-78"/>
                <a:cs typeface="Zar" pitchFamily="2" charset="-78"/>
              </a:rPr>
              <a:t> دارد. در حالت نرمال در ساختار </a:t>
            </a:r>
            <a:r>
              <a:rPr lang="en-US" b="0" dirty="0" smtClean="0">
                <a:latin typeface="Zar" pitchFamily="2" charset="-78"/>
                <a:cs typeface="Zar" pitchFamily="2" charset="-78"/>
              </a:rPr>
              <a:t> DNA</a:t>
            </a:r>
            <a:r>
              <a:rPr lang="fa-IR" b="0" dirty="0" smtClean="0">
                <a:latin typeface="Zar" pitchFamily="2" charset="-78"/>
                <a:cs typeface="Zar" pitchFamily="2" charset="-78"/>
              </a:rPr>
              <a:t> کمتر از 10%  </a:t>
            </a:r>
            <a:r>
              <a:rPr lang="fa-IR" b="0" dirty="0" err="1" smtClean="0">
                <a:latin typeface="Zar" pitchFamily="2" charset="-78"/>
                <a:cs typeface="Zar" pitchFamily="2" charset="-78"/>
              </a:rPr>
              <a:t>تیمیدین</a:t>
            </a:r>
            <a:r>
              <a:rPr lang="fa-IR" b="0" dirty="0" smtClean="0">
                <a:latin typeface="Zar" pitchFamily="2" charset="-78"/>
                <a:cs typeface="Zar" pitchFamily="2" charset="-78"/>
              </a:rPr>
              <a:t> </a:t>
            </a:r>
            <a:r>
              <a:rPr lang="fa-IR" b="0" dirty="0" err="1" smtClean="0">
                <a:latin typeface="Zar" pitchFamily="2" charset="-78"/>
                <a:cs typeface="Zar" pitchFamily="2" charset="-78"/>
              </a:rPr>
              <a:t>نشاندار</a:t>
            </a:r>
            <a:r>
              <a:rPr lang="fa-IR" b="0" dirty="0" smtClean="0">
                <a:latin typeface="Zar" pitchFamily="2" charset="-78"/>
                <a:cs typeface="Zar" pitchFamily="2" charset="-78"/>
              </a:rPr>
              <a:t>(با </a:t>
            </a:r>
            <a:r>
              <a:rPr lang="fa-IR" b="0" dirty="0" err="1" smtClean="0">
                <a:latin typeface="Zar" pitchFamily="2" charset="-78"/>
                <a:cs typeface="Zar" pitchFamily="2" charset="-78"/>
              </a:rPr>
              <a:t>تریتیوم</a:t>
            </a:r>
            <a:r>
              <a:rPr lang="fa-IR" b="0" dirty="0" smtClean="0">
                <a:latin typeface="Zar" pitchFamily="2" charset="-78"/>
                <a:cs typeface="Zar" pitchFamily="2" charset="-78"/>
              </a:rPr>
              <a:t>)  وارد می شود. اما در نبود </a:t>
            </a:r>
            <a:r>
              <a:rPr lang="en-US" b="0" dirty="0" smtClean="0">
                <a:latin typeface="Zar" pitchFamily="2" charset="-78"/>
                <a:cs typeface="Zar" pitchFamily="2" charset="-78"/>
              </a:rPr>
              <a:t>VB12</a:t>
            </a:r>
            <a:r>
              <a:rPr lang="fa-IR" b="0" dirty="0" smtClean="0">
                <a:latin typeface="Zar" pitchFamily="2" charset="-78"/>
                <a:cs typeface="Zar" pitchFamily="2" charset="-78"/>
              </a:rPr>
              <a:t> یا </a:t>
            </a:r>
            <a:r>
              <a:rPr lang="fa-IR" b="0" dirty="0" err="1" smtClean="0">
                <a:latin typeface="Zar" pitchFamily="2" charset="-78"/>
                <a:cs typeface="Zar" pitchFamily="2" charset="-78"/>
              </a:rPr>
              <a:t>تتراهیدروفولات</a:t>
            </a:r>
            <a:r>
              <a:rPr lang="fa-IR" b="0" dirty="0" smtClean="0">
                <a:latin typeface="Zar" pitchFamily="2" charset="-78"/>
                <a:cs typeface="Zar" pitchFamily="2" charset="-78"/>
              </a:rPr>
              <a:t> این مقدار افزایش می یابد.</a:t>
            </a:r>
          </a:p>
          <a:p>
            <a:pPr algn="just" rtl="1"/>
            <a:endParaRPr lang="en-US" b="0" dirty="0">
              <a:latin typeface="Zar" pitchFamily="2" charset="-78"/>
              <a:cs typeface="Zar" pitchFamily="2" charset="-78"/>
            </a:endParaRPr>
          </a:p>
        </p:txBody>
      </p:sp>
      <p:sp>
        <p:nvSpPr>
          <p:cNvPr id="6" name="Title 3"/>
          <p:cNvSpPr>
            <a:spLocks noGrp="1"/>
          </p:cNvSpPr>
          <p:nvPr>
            <p:ph type="title"/>
          </p:nvPr>
        </p:nvSpPr>
        <p:spPr>
          <a:xfrm>
            <a:off x="2819400" y="76518"/>
            <a:ext cx="3657600" cy="609282"/>
          </a:xfrm>
          <a:prstGeom prst="rect">
            <a:avLst/>
          </a:prstGeom>
          <a:solidFill>
            <a:schemeClr val="accent2"/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آنمی </a:t>
            </a:r>
            <a:r>
              <a:rPr lang="fa-IR" sz="28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مگالوبلاستیک</a:t>
            </a:r>
            <a:endParaRPr lang="en-US" sz="2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1437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ssential">
  <a:themeElements>
    <a:clrScheme name="Essential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Essential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sential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Essential</Template>
  <TotalTime>1741</TotalTime>
  <Words>3399</Words>
  <Application>Microsoft Office PowerPoint</Application>
  <PresentationFormat>On-screen Show (4:3)</PresentationFormat>
  <Paragraphs>246</Paragraphs>
  <Slides>23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Essential</vt:lpstr>
      <vt:lpstr>PowerPoint Presentation</vt:lpstr>
      <vt:lpstr>Vitamin B12</vt:lpstr>
      <vt:lpstr>Vitamin B12</vt:lpstr>
      <vt:lpstr>اسید فولیک</vt:lpstr>
      <vt:lpstr>PowerPoint Presentation</vt:lpstr>
      <vt:lpstr>آنمی مگالوبلاستیک</vt:lpstr>
      <vt:lpstr>آنمی مگالوبلاستیک</vt:lpstr>
      <vt:lpstr>آنمی پر نیشیوز</vt:lpstr>
      <vt:lpstr>آنمی مگالوبلاستیک</vt:lpstr>
      <vt:lpstr>آنمی مگالوبلاستیک</vt:lpstr>
      <vt:lpstr>آنمی مگالوبلاستیک</vt:lpstr>
      <vt:lpstr>آنمی مگالوبلاستیک</vt:lpstr>
      <vt:lpstr>هموگلوبین اوری حمله ای شبانه(PNH)</vt:lpstr>
      <vt:lpstr>هموگلوبین اوری حمله ای شبانه(PNH)</vt:lpstr>
      <vt:lpstr>هموگلوبین اوری حمله ای شبانه(PNH)</vt:lpstr>
      <vt:lpstr>هموگلوبین اوری حمله ای شبانه(PNH)</vt:lpstr>
      <vt:lpstr>آنمی آپلاستیک</vt:lpstr>
      <vt:lpstr>آنمی آپلاستیک</vt:lpstr>
      <vt:lpstr>آنمی آپلا ستیک</vt:lpstr>
      <vt:lpstr>آنمی آپلا ستیک</vt:lpstr>
      <vt:lpstr>آنمی آپلا ستیک ارثی</vt:lpstr>
      <vt:lpstr>آنمی آپلا ستیک ارثی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lenovo</dc:creator>
  <cp:lastModifiedBy>lenovo</cp:lastModifiedBy>
  <cp:revision>178</cp:revision>
  <dcterms:created xsi:type="dcterms:W3CDTF">2014-05-03T13:59:48Z</dcterms:created>
  <dcterms:modified xsi:type="dcterms:W3CDTF">2014-05-11T20:21:21Z</dcterms:modified>
</cp:coreProperties>
</file>