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31EE-1496-4B21-B9DA-026868A3B6F8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BC473-9AC0-432F-AE9E-155EE0A09E6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08720"/>
            <a:ext cx="7704856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6600" dirty="0" smtClean="0">
                <a:cs typeface="B Titr" pitchFamily="2" charset="-78"/>
              </a:rPr>
              <a:t>راهنماي عملي پژوهش</a:t>
            </a:r>
          </a:p>
          <a:p>
            <a:pPr algn="ctr">
              <a:lnSpc>
                <a:spcPct val="200000"/>
              </a:lnSpc>
            </a:pPr>
            <a:r>
              <a:rPr lang="fa-IR" sz="6600" dirty="0" smtClean="0">
                <a:cs typeface="B Titr" pitchFamily="2" charset="-78"/>
              </a:rPr>
              <a:t> ( ويژه دانش آموزان )</a:t>
            </a:r>
            <a:endParaRPr lang="fa-IR" sz="6600" dirty="0">
              <a:cs typeface="B Titr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292314"/>
            <a:ext cx="849694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روش هاي جمع آوري اطلاعات :</a:t>
            </a:r>
          </a:p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الف – مصاحبه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 – مشاهده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ج – روش پرسشنامه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36394"/>
            <a:ext cx="849694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نحوه خلاصه كردن كتاب 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800" dirty="0" smtClean="0">
              <a:latin typeface="Calibri" pitchFamily="34" charset="0"/>
              <a:cs typeface="B Titr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هنگامي كه كتابي را مطالعه مي كنيد ، ممكن است لازم باشد تا مطالبي را خلاصه كنيد . براي خلاصه كردن  ابتدا متن را به طور دقيق مطالعه ، سپس سعي كنيد در ذهن خود متن را تشريح كرده و آن گاه ، خلاصه اي از آن را روي كاغذ بياوريد 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توجه :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 در خلاصه كردن سعي كنيد به اصل مطلب لطمه اي وارد نشود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 يكپارچگي و نظم مطالب را فراموش نكنيد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3- اصل امانت داري را حفظ كنيد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448841"/>
            <a:ext cx="87849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فيش برداري 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400" dirty="0" smtClean="0"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فيش برداري عبارت است از اين كه محقق در موقع خواندن كتاب و نشريات مختلف ، نكاتي كه به نظرش مهم مي آيد و به موضوع تحقيق ربط دارد ، در برگه هاي كوچكي به نام فيش بنويسد . در هر فيش اطلاعاتي مانند : نام كتاب ، نام نويسنده ، نام انتشارات ، سال انتشار و شماره صفحه نوشته شده است</a:t>
            </a: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233399"/>
            <a:ext cx="86409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بررسي و تجزيه و تحليل اطلاعات جمع آوري شده 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800" dirty="0" smtClean="0">
              <a:latin typeface="Calibri" pitchFamily="34" charset="0"/>
              <a:cs typeface="B Titr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 اين قسمت كه در واقع هسته ي اصلي تحقيق است ، بايد اطلاعاتي را كه از منابع مختلف به دست آورده ايد بررسي و تجزيه و تحليل كنيد . در حقيقت در اين بخش شما درصدد پاسخگويي به سوال يا سوالات پژوهش هستيد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63688" y="1646775"/>
            <a:ext cx="56166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تهيه نمودار ،جداول و...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9552" y="862427"/>
            <a:ext cx="820891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جمع بندي و نتيجه گيري:</a:t>
            </a:r>
          </a:p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800" dirty="0" smtClean="0"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a-IR" sz="2800" dirty="0" smtClean="0">
                <a:cs typeface="B Titr" pitchFamily="2" charset="-78"/>
              </a:rPr>
              <a:t>در اين بخش شما بايد نتايج كلي و پاسخ هاي قطعي كه از بررسي و تجزيه و تحليل اطلاعات به دست آورده ايد را ارايه دهيد و عقيده و نظر خود را در باره آن بيان كنيد . در واقع بايد عصاره و چكيده ي كار خود را تهيه كنيد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494154"/>
            <a:ext cx="878497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تهيه گزارش تحقيق 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شكل و سبك نوشتن گزارش تحقيق ، معمولا از يك الگوي نسبتا استاندارد شده پيروي مي كند </a:t>
            </a: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9512" y="2188556"/>
            <a:ext cx="878497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1-  روی جلد : عنوان پژوهش، نام پژوهشگران، دبیر راهنما، نام استان/منطقه ، شهرستان/مدرسه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2- صفحه بسم الله الرحمن الرحیم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3- شناسنامه تحقیق ( شامل اطلاعات  کامل پژوهشگران و موضوع انتخابی)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4- چکیده تحقیق (چکیده باید بین 250 تا 300 کلمه باشد. ضمن اینکه هدف، جامعه آماری، روش تحقیق و نتایج را هم به صورت مختصر دربر گیرد.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5- کلید واژه (معمولاً در انتهای چکیده می آید و شامل حدوداً 5 واژه کلیدی پیرامون موضوع است)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6- تقدیر و تشکر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7- فهرست مطالب و فهرست تصاویر، جداول و نمودارها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8-</a:t>
            </a:r>
            <a:r>
              <a:rPr kumimoji="0" lang="fa-I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پیش گفتار یا مقدمه شامل پیشینه تحقیق و...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9- اهداف تحقیق (اهداف، فرضیه ها و یا سؤالات پژوهش به طور شفاف بیان گردد.)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10- روش جمع آوری مطالب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11- اصل تحقیق و تجزیه و تحلیل مطالب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12- جمع بندی و نتیجه گیری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13- پیشنهادات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14- منابع و مآخذ: (نام خانوادگی، نام. (سال انتشار). نام کتاب یا مقاله.مترجم. انتشارات </a:t>
            </a:r>
            <a:endParaRPr kumimoji="0" 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6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build="p"/>
      <p:bldP spid="2867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346"/>
            <a:ext cx="8784976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پژوهش چيست ؟</a:t>
            </a:r>
          </a:p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3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جستجو براي كسب آگاهي هاي جديد با استفاده از روش هاي علمي .</a:t>
            </a:r>
          </a:p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پژوهش</a:t>
            </a:r>
            <a:r>
              <a:rPr kumimoji="0" lang="fa-I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،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 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فعاليت هاي منظمي است كه در جهت حل يك مشكل( اجتماعي ، علمي و ...) انجام مي شود .</a:t>
            </a:r>
          </a:p>
          <a:p>
            <a:pPr marL="0" marR="0" lvl="0" indent="0" algn="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چگونه مي توانيم يك پژوهشگر موفق باشيم ؟</a:t>
            </a:r>
          </a:p>
          <a:p>
            <a:pPr marL="0" marR="0" lvl="0" indent="0" algn="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اگر مي خواهيد پژوهشگر موفقي باشيد بايد ويژگي هاي زير را در خود جستجو كنيد :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تا چه اندازه با روش هاي پژوهش آشنايي داريد ؟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تا چه اندازه به موضوع پژوهش فكر مي كنيد و آن را نزد خود يا گروه بررسي مي كنيد ؟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تا چه اندازه در انجام كارها صبر و حوصله و پشتكار داريد ؟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تا چه اندازه واقع بين هستيد ؟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تا چه اندازه امانت دار و صادق هستيد ؟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243152"/>
            <a:ext cx="871296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معرفي دو نوع روش پژوهش 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 پژوهش تاريخي (كتابخانه اي):  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 اين نوع پژوهش موضوع معيني كه در گذشته اتفاق افتاده مورد مطا لعه قرار مي گيرد. و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پژوهشگر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سعي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مي كند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از طريق جمع آوري اطلاعات و سنجيدن درست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آن،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درستي مطالب را بررسي كرده سپس اين اطلاعات را كنار هم قرار داده و پس از تفسير ، آن ها را منظم كند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مثال : بررسي دوران كودكي حضرت محمد (ص)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براي بررسي اين موضوع پژوهشگر كتاب هاي متعددي را جمع آوري و مطالعه كرده ، مطالب آن را مي سنجد و سپس اين مطالب را كه از منابع ديگر به دست آورده كنار هم قرار مي دهد و پس از مقايسه ، آن ها را دسته بندي و منظم مي كند .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  پژوهش توصيفي(ميداني):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 اين نوع پژوهش ، پژوهش گر سعي مي كند يك موقعيت يا يك موضوع را به طور عيني  ، واقعي و منظم توصيف كند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مثال : بررسي وضعيت آلودگي هوا در شهر قزوين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براي بررسي اين موضوع پژوهشگر كتاب ، مجلات ، مقالات ، تصاوير ، نمودار ، گزارش اخبار و ... را مطالعه كرده و با كنار هم قرار دادن مطالب سعي مي كند يك گزارش از چگونگي وضعيت آلودگي هوا در شهر قزوين ارايه دهد 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3600" dirty="0">
                <a:solidFill>
                  <a:srgbClr val="7030A0"/>
                </a:solidFill>
                <a:cs typeface="B Titr" pitchFamily="2" charset="-78"/>
              </a:rPr>
              <a:t>مراحل </a:t>
            </a:r>
            <a:r>
              <a:rPr lang="fa-IR" sz="3600" dirty="0" smtClean="0">
                <a:solidFill>
                  <a:srgbClr val="7030A0"/>
                </a:solidFill>
                <a:cs typeface="B Titr" pitchFamily="2" charset="-78"/>
              </a:rPr>
              <a:t>پژوهش : </a:t>
            </a:r>
          </a:p>
          <a:p>
            <a:pPr lvl="0"/>
            <a:endParaRPr lang="en-US" sz="3200" dirty="0">
              <a:cs typeface="B Titr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1- انتخاب </a:t>
            </a:r>
            <a:r>
              <a:rPr lang="fa-IR" sz="3200" dirty="0">
                <a:cs typeface="B Titr" pitchFamily="2" charset="-78"/>
              </a:rPr>
              <a:t>مساله و موضوع </a:t>
            </a:r>
            <a:r>
              <a:rPr lang="fa-IR" sz="3200" dirty="0" smtClean="0">
                <a:cs typeface="B Titr" pitchFamily="2" charset="-78"/>
              </a:rPr>
              <a:t>پژوهش</a:t>
            </a:r>
            <a:r>
              <a:rPr lang="fa-IR" sz="3200" dirty="0" smtClean="0">
                <a:cs typeface="B Titr" pitchFamily="2" charset="-78"/>
              </a:rPr>
              <a:t>.</a:t>
            </a:r>
            <a:endParaRPr lang="en-US" sz="3200" dirty="0">
              <a:cs typeface="B Titr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2- جمع آوري اطلاعات.</a:t>
            </a:r>
            <a:endParaRPr lang="en-US" sz="3200" dirty="0">
              <a:cs typeface="B Titr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3- بررسي </a:t>
            </a:r>
            <a:r>
              <a:rPr lang="fa-IR" sz="3200" dirty="0">
                <a:cs typeface="B Titr" pitchFamily="2" charset="-78"/>
              </a:rPr>
              <a:t>و تجزيه و تحليل اطلاعات جمع آوري </a:t>
            </a:r>
            <a:r>
              <a:rPr lang="fa-IR" sz="3200" dirty="0" smtClean="0">
                <a:cs typeface="B Titr" pitchFamily="2" charset="-78"/>
              </a:rPr>
              <a:t>شده.</a:t>
            </a:r>
            <a:endParaRPr lang="en-US" sz="3200" dirty="0">
              <a:cs typeface="B Titr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4-جمع </a:t>
            </a:r>
            <a:r>
              <a:rPr lang="fa-IR" sz="3200" dirty="0">
                <a:cs typeface="B Titr" pitchFamily="2" charset="-78"/>
              </a:rPr>
              <a:t>بندي و نتيجه </a:t>
            </a:r>
            <a:r>
              <a:rPr lang="fa-IR" sz="3200" dirty="0" smtClean="0">
                <a:cs typeface="B Titr" pitchFamily="2" charset="-78"/>
              </a:rPr>
              <a:t>گيري.</a:t>
            </a:r>
            <a:endParaRPr lang="en-US" sz="3200" dirty="0">
              <a:cs typeface="B Titr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5-تهيه </a:t>
            </a:r>
            <a:r>
              <a:rPr lang="fa-IR" sz="3200" dirty="0">
                <a:cs typeface="B Titr" pitchFamily="2" charset="-78"/>
              </a:rPr>
              <a:t>گزارش </a:t>
            </a:r>
            <a:r>
              <a:rPr lang="fa-IR" sz="3200" dirty="0" smtClean="0">
                <a:cs typeface="B Titr" pitchFamily="2" charset="-78"/>
              </a:rPr>
              <a:t>پژوهش.</a:t>
            </a:r>
            <a:endParaRPr lang="en-US" sz="3200" dirty="0">
              <a:cs typeface="B Titr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96079"/>
            <a:ext cx="8424936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 انتخاب هر موضوع پژوهشي حد اقل دو انگيزه وجود دارد 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1-آن چه شما دوست داريد بدانيد.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2-آن چه شما نيازمند به دانستنش هستيد.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a-IR" sz="2800" dirty="0" smtClean="0">
              <a:latin typeface="Calibri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موضوع پژوهش را مي توان از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راههاي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مختلف مثلا با استفاده از تجارب شخصي در زندگي روزمره و يا كنجكاوي در اطلاعات منتشره از سوي رسانه ها به دست آورد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428554"/>
            <a:ext cx="8064896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دقت در انتخاب موضوع: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1-مورد علاقه باشد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 بدون عجله و شتاب زدگي.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a-IR" sz="2800" dirty="0" smtClean="0">
                <a:latin typeface="Calibri" pitchFamily="34" charset="0"/>
                <a:ea typeface="Calibri" pitchFamily="34" charset="0"/>
                <a:cs typeface="B Titr" pitchFamily="2" charset="-78"/>
              </a:rPr>
              <a:t>3-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مساله روشن و واضح باشد.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4- از مفيد بودن موضوع خود مطمئن شويد.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5- توانايي خود را در نظر بگيريد (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توانايي علمي و اطلاعات قبلي ، افرادي كه مي توانند در اين پژوهش به شما كمك كنند ، منابعي كه مي توانيد از آن ها اطلاعات به دست آوريد ، مكان هايي كه مي توانيد از آن بازديد كنيد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68054"/>
            <a:ext cx="842493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اهداف پژوهش :</a:t>
            </a:r>
          </a:p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 هدف كلي : </a:t>
            </a: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در واقع منظور و مقصود نهايي از انجام پژوهش است و به طور مستقيم از عنوان پژوهش گرفته مي شود.</a:t>
            </a: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 هدف جزيي :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از اهداف كلي استخراج مي شود . در حقيقت پژوهشگر با بيان اين اهداف دقيقا مي گويد كه در اين پژوهش ، چه انجام مي شود و چه نمي شود. 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182271"/>
            <a:ext cx="871296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جمع آوري اطلاعات: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800" dirty="0" smtClean="0"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يكي از مراحل مهم و ضروري هر پژوهش مطالعه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منابع مربوط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به موضوع پژوهش است و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آن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عبارت است از بررسي كتاب ها، جزوه ها ، مجلات ، روزنامه ها و ... كه بطور مستقيم يا غير مستقيم با موضوع پژوهش ارتباط دارد و به شما كمك مي كند تا مساله را بهتر شناسايي كنيد. </a:t>
            </a: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512" y="26624"/>
            <a:ext cx="878497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منابع پژوهش 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a-IR" sz="2800" dirty="0" smtClean="0">
              <a:latin typeface="Calibri" pitchFamily="34" charset="0"/>
              <a:cs typeface="B Titr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1- دايره المعارف ها ، فرهنگ نامه ها ، زندگي نامه ها ، روزنامه هاي مختلف ، كتاب ها ، كتاب هاي درسي سال هاي مختلف ، نشريات ، و...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2- نوار ، فيلم و 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3- مكان هايي براي بازديد مانند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كتابخانه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ها ، موزه ها ، انجمن هاي علمي ، آزمايشگاه ها 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دفاتر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پژوهشي سازمان هاي علمي ، باغ وحش ، مزارع گل و گياه ، كارخانه هاي توليدي 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...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Titr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4- متخصصين مانند معلمان ، اساتيد دانشگاه ، دانشجويان ، دوستان و همسايگان و ...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1224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www.sahandrayan.com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h.masoumi</dc:creator>
  <cp:lastModifiedBy>h.masoumi</cp:lastModifiedBy>
  <cp:revision>40</cp:revision>
  <dcterms:created xsi:type="dcterms:W3CDTF">2015-10-17T09:14:55Z</dcterms:created>
  <dcterms:modified xsi:type="dcterms:W3CDTF">2015-10-18T04:14:57Z</dcterms:modified>
</cp:coreProperties>
</file>