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68" r:id="rId15"/>
    <p:sldId id="269" r:id="rId16"/>
    <p:sldId id="270" r:id="rId17"/>
    <p:sldId id="271" r:id="rId18"/>
    <p:sldId id="272" r:id="rId19"/>
    <p:sldId id="273" r:id="rId20"/>
    <p:sldId id="274" r:id="rId21"/>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87" autoAdjust="0"/>
    <p:restoredTop sz="94660"/>
  </p:normalViewPr>
  <p:slideViewPr>
    <p:cSldViewPr snapToGrid="0">
      <p:cViewPr varScale="1">
        <p:scale>
          <a:sx n="62" d="100"/>
          <a:sy n="62" d="100"/>
        </p:scale>
        <p:origin x="36"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ECD9F8EA-0ABC-466F-AA4A-72DFA96F397F}" type="datetimeFigureOut">
              <a:rPr lang="fa-IR" smtClean="0"/>
              <a:t>04/07/1436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85E970-603D-49DF-B2EB-C7E256162199}" type="slidenum">
              <a:rPr lang="fa-IR" smtClean="0"/>
              <a:t>‹#›</a:t>
            </a:fld>
            <a:endParaRPr lang="fa-IR"/>
          </a:p>
        </p:txBody>
      </p:sp>
    </p:spTree>
    <p:extLst>
      <p:ext uri="{BB962C8B-B14F-4D97-AF65-F5344CB8AC3E}">
        <p14:creationId xmlns:p14="http://schemas.microsoft.com/office/powerpoint/2010/main" val="40075331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CD9F8EA-0ABC-466F-AA4A-72DFA96F397F}" type="datetimeFigureOut">
              <a:rPr lang="fa-IR" smtClean="0"/>
              <a:t>04/07/1436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85E970-603D-49DF-B2EB-C7E256162199}" type="slidenum">
              <a:rPr lang="fa-IR" smtClean="0"/>
              <a:t>‹#›</a:t>
            </a:fld>
            <a:endParaRPr lang="fa-IR"/>
          </a:p>
        </p:txBody>
      </p:sp>
    </p:spTree>
    <p:extLst>
      <p:ext uri="{BB962C8B-B14F-4D97-AF65-F5344CB8AC3E}">
        <p14:creationId xmlns:p14="http://schemas.microsoft.com/office/powerpoint/2010/main" val="22510344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CD9F8EA-0ABC-466F-AA4A-72DFA96F397F}" type="datetimeFigureOut">
              <a:rPr lang="fa-IR" smtClean="0"/>
              <a:t>04/07/1436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85E970-603D-49DF-B2EB-C7E256162199}" type="slidenum">
              <a:rPr lang="fa-IR" smtClean="0"/>
              <a:t>‹#›</a:t>
            </a:fld>
            <a:endParaRPr lang="fa-IR"/>
          </a:p>
        </p:txBody>
      </p:sp>
    </p:spTree>
    <p:extLst>
      <p:ext uri="{BB962C8B-B14F-4D97-AF65-F5344CB8AC3E}">
        <p14:creationId xmlns:p14="http://schemas.microsoft.com/office/powerpoint/2010/main" val="6891288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CD9F8EA-0ABC-466F-AA4A-72DFA96F397F}" type="datetimeFigureOut">
              <a:rPr lang="fa-IR" smtClean="0"/>
              <a:t>04/07/1436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85E970-603D-49DF-B2EB-C7E256162199}" type="slidenum">
              <a:rPr lang="fa-IR" smtClean="0"/>
              <a:t>‹#›</a:t>
            </a:fld>
            <a:endParaRPr lang="fa-IR"/>
          </a:p>
        </p:txBody>
      </p:sp>
    </p:spTree>
    <p:extLst>
      <p:ext uri="{BB962C8B-B14F-4D97-AF65-F5344CB8AC3E}">
        <p14:creationId xmlns:p14="http://schemas.microsoft.com/office/powerpoint/2010/main" val="39166281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CD9F8EA-0ABC-466F-AA4A-72DFA96F397F}" type="datetimeFigureOut">
              <a:rPr lang="fa-IR" smtClean="0"/>
              <a:t>04/07/1436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85E970-603D-49DF-B2EB-C7E256162199}" type="slidenum">
              <a:rPr lang="fa-IR" smtClean="0"/>
              <a:t>‹#›</a:t>
            </a:fld>
            <a:endParaRPr lang="fa-IR"/>
          </a:p>
        </p:txBody>
      </p:sp>
    </p:spTree>
    <p:extLst>
      <p:ext uri="{BB962C8B-B14F-4D97-AF65-F5344CB8AC3E}">
        <p14:creationId xmlns:p14="http://schemas.microsoft.com/office/powerpoint/2010/main" val="4789713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D9F8EA-0ABC-466F-AA4A-72DFA96F397F}" type="datetimeFigureOut">
              <a:rPr lang="fa-IR" smtClean="0"/>
              <a:t>04/07/1436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85E970-603D-49DF-B2EB-C7E256162199}" type="slidenum">
              <a:rPr lang="fa-IR" smtClean="0"/>
              <a:t>‹#›</a:t>
            </a:fld>
            <a:endParaRPr lang="fa-IR"/>
          </a:p>
        </p:txBody>
      </p:sp>
    </p:spTree>
    <p:extLst>
      <p:ext uri="{BB962C8B-B14F-4D97-AF65-F5344CB8AC3E}">
        <p14:creationId xmlns:p14="http://schemas.microsoft.com/office/powerpoint/2010/main" val="28376905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ECD9F8EA-0ABC-466F-AA4A-72DFA96F397F}" type="datetimeFigureOut">
              <a:rPr lang="fa-IR" smtClean="0"/>
              <a:t>04/07/1436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085E970-603D-49DF-B2EB-C7E256162199}" type="slidenum">
              <a:rPr lang="fa-IR" smtClean="0"/>
              <a:t>‹#›</a:t>
            </a:fld>
            <a:endParaRPr lang="fa-IR"/>
          </a:p>
        </p:txBody>
      </p:sp>
    </p:spTree>
    <p:extLst>
      <p:ext uri="{BB962C8B-B14F-4D97-AF65-F5344CB8AC3E}">
        <p14:creationId xmlns:p14="http://schemas.microsoft.com/office/powerpoint/2010/main" val="2435445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ECD9F8EA-0ABC-466F-AA4A-72DFA96F397F}" type="datetimeFigureOut">
              <a:rPr lang="fa-IR" smtClean="0"/>
              <a:t>04/07/1436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085E970-603D-49DF-B2EB-C7E256162199}" type="slidenum">
              <a:rPr lang="fa-IR" smtClean="0"/>
              <a:t>‹#›</a:t>
            </a:fld>
            <a:endParaRPr lang="fa-IR"/>
          </a:p>
        </p:txBody>
      </p:sp>
    </p:spTree>
    <p:extLst>
      <p:ext uri="{BB962C8B-B14F-4D97-AF65-F5344CB8AC3E}">
        <p14:creationId xmlns:p14="http://schemas.microsoft.com/office/powerpoint/2010/main" val="37170630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ECD9F8EA-0ABC-466F-AA4A-72DFA96F397F}" type="datetimeFigureOut">
              <a:rPr lang="fa-IR" smtClean="0"/>
              <a:t>04/07/1436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085E970-603D-49DF-B2EB-C7E256162199}" type="slidenum">
              <a:rPr lang="fa-IR" smtClean="0"/>
              <a:t>‹#›</a:t>
            </a:fld>
            <a:endParaRPr lang="fa-IR"/>
          </a:p>
        </p:txBody>
      </p:sp>
    </p:spTree>
    <p:extLst>
      <p:ext uri="{BB962C8B-B14F-4D97-AF65-F5344CB8AC3E}">
        <p14:creationId xmlns:p14="http://schemas.microsoft.com/office/powerpoint/2010/main" val="26962521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9F8EA-0ABC-466F-AA4A-72DFA96F397F}" type="datetimeFigureOut">
              <a:rPr lang="fa-IR" smtClean="0"/>
              <a:t>04/07/1436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085E970-603D-49DF-B2EB-C7E256162199}" type="slidenum">
              <a:rPr lang="fa-IR" smtClean="0"/>
              <a:t>‹#›</a:t>
            </a:fld>
            <a:endParaRPr lang="fa-IR"/>
          </a:p>
        </p:txBody>
      </p:sp>
    </p:spTree>
    <p:extLst>
      <p:ext uri="{BB962C8B-B14F-4D97-AF65-F5344CB8AC3E}">
        <p14:creationId xmlns:p14="http://schemas.microsoft.com/office/powerpoint/2010/main" val="25070404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D9F8EA-0ABC-466F-AA4A-72DFA96F397F}" type="datetimeFigureOut">
              <a:rPr lang="fa-IR" smtClean="0"/>
              <a:t>04/07/1436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085E970-603D-49DF-B2EB-C7E256162199}" type="slidenum">
              <a:rPr lang="fa-IR" smtClean="0"/>
              <a:t>‹#›</a:t>
            </a:fld>
            <a:endParaRPr lang="fa-IR"/>
          </a:p>
        </p:txBody>
      </p:sp>
    </p:spTree>
    <p:extLst>
      <p:ext uri="{BB962C8B-B14F-4D97-AF65-F5344CB8AC3E}">
        <p14:creationId xmlns:p14="http://schemas.microsoft.com/office/powerpoint/2010/main" val="6367365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D9F8EA-0ABC-466F-AA4A-72DFA96F397F}" type="datetimeFigureOut">
              <a:rPr lang="fa-IR" smtClean="0"/>
              <a:t>04/07/1436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085E970-603D-49DF-B2EB-C7E256162199}" type="slidenum">
              <a:rPr lang="fa-IR" smtClean="0"/>
              <a:t>‹#›</a:t>
            </a:fld>
            <a:endParaRPr lang="fa-IR"/>
          </a:p>
        </p:txBody>
      </p:sp>
    </p:spTree>
    <p:extLst>
      <p:ext uri="{BB962C8B-B14F-4D97-AF65-F5344CB8AC3E}">
        <p14:creationId xmlns:p14="http://schemas.microsoft.com/office/powerpoint/2010/main" val="14975152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10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CD9F8EA-0ABC-466F-AA4A-72DFA96F397F}" type="datetimeFigureOut">
              <a:rPr lang="fa-IR" smtClean="0"/>
              <a:t>04/07/1436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085E970-603D-49DF-B2EB-C7E256162199}" type="slidenum">
              <a:rPr lang="fa-IR" smtClean="0"/>
              <a:t>‹#›</a:t>
            </a:fld>
            <a:endParaRPr lang="fa-IR"/>
          </a:p>
        </p:txBody>
      </p:sp>
    </p:spTree>
    <p:extLst>
      <p:ext uri="{BB962C8B-B14F-4D97-AF65-F5344CB8AC3E}">
        <p14:creationId xmlns:p14="http://schemas.microsoft.com/office/powerpoint/2010/main" val="296905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بسم الله الرحمن الرحيم</a:t>
            </a:r>
          </a:p>
        </p:txBody>
      </p:sp>
      <p:sp>
        <p:nvSpPr>
          <p:cNvPr id="3" name="Text Placeholder 2"/>
          <p:cNvSpPr>
            <a:spLocks noGrp="1"/>
          </p:cNvSpPr>
          <p:nvPr>
            <p:ph type="body" idx="1"/>
          </p:nvPr>
        </p:nvSpPr>
        <p:spPr/>
        <p:txBody>
          <a:bodyPr>
            <a:normAutofit lnSpcReduction="10000"/>
          </a:bodyPr>
          <a:lstStyle/>
          <a:p>
            <a:pPr marR="0" lvl="1" algn="just" rtl="1"/>
            <a:r>
              <a:rPr lang="fa-IR" sz="4800" b="0" i="0" u="none" strike="noStrike" baseline="0" dirty="0" smtClean="0">
                <a:cs typeface="B Mitra" panose="00000400000000000000" pitchFamily="2" charset="-78"/>
              </a:rPr>
              <a:t>آموزش عقائد آيت الله مصباح</a:t>
            </a:r>
          </a:p>
          <a:p>
            <a:pPr marR="0" lvl="1" algn="just" rtl="1"/>
            <a:r>
              <a:rPr lang="fa-IR" sz="4800" b="0" i="0" u="none" strike="noStrike" baseline="0" dirty="0" smtClean="0">
                <a:cs typeface="B Mitra" panose="00000400000000000000" pitchFamily="2" charset="-78"/>
              </a:rPr>
              <a:t>درس سی و نهم : عصمت و علم امام </a:t>
            </a:r>
            <a:endParaRPr lang="fa-IR" sz="4800" b="0" i="0" u="none" strike="noStrike" baseline="0" dirty="0" smtClean="0">
              <a:cs typeface="B Mitra" panose="00000400000000000000" pitchFamily="2" charset="-78"/>
            </a:endParaRPr>
          </a:p>
          <a:p>
            <a:pPr marR="0" lvl="1" algn="just" rtl="1"/>
            <a:endParaRPr lang="fa-IR" sz="4800" b="0" i="0" u="none" strike="noStrike" baseline="0" dirty="0" smtClean="0">
              <a:cs typeface="B Mitra" panose="00000400000000000000" pitchFamily="2" charset="-78"/>
            </a:endParaRPr>
          </a:p>
          <a:p>
            <a:pPr marR="0" lvl="1" algn="just" rtl="1"/>
            <a:r>
              <a:rPr lang="fa-IR" sz="4800" b="0" i="0" u="none" strike="noStrike" baseline="0" dirty="0" smtClean="0">
                <a:solidFill>
                  <a:schemeClr val="accent1"/>
                </a:solidFill>
                <a:cs typeface="B Badr" panose="00000400000000000000" pitchFamily="2" charset="-78"/>
              </a:rPr>
              <a:t>شامل: </a:t>
            </a:r>
          </a:p>
          <a:p>
            <a:pPr marR="0" lvl="1" algn="just" rtl="1"/>
            <a:r>
              <a:rPr lang="fa-IR" sz="4800" b="0" i="0" u="none" strike="noStrike" baseline="0" dirty="0" smtClean="0">
                <a:solidFill>
                  <a:schemeClr val="accent1"/>
                </a:solidFill>
                <a:cs typeface="B Mitra" panose="00000400000000000000" pitchFamily="2" charset="-78"/>
              </a:rPr>
              <a:t>1. </a:t>
            </a:r>
            <a:r>
              <a:rPr lang="fa-IR" sz="4800" b="0" i="0" u="none" strike="noStrike" baseline="0" dirty="0" smtClean="0">
                <a:solidFill>
                  <a:schemeClr val="accent1"/>
                </a:solidFill>
                <a:cs typeface="B Badr" panose="00000400000000000000" pitchFamily="2" charset="-78"/>
              </a:rPr>
              <a:t>عصمت امام</a:t>
            </a:r>
          </a:p>
          <a:p>
            <a:pPr marR="0" lvl="1" algn="just" rtl="1"/>
            <a:r>
              <a:rPr lang="fa-IR" sz="4800" b="0" i="0" u="none" strike="noStrike" baseline="0" dirty="0" smtClean="0">
                <a:solidFill>
                  <a:schemeClr val="accent1"/>
                </a:solidFill>
                <a:cs typeface="B Mitra" panose="00000400000000000000" pitchFamily="2" charset="-78"/>
              </a:rPr>
              <a:t>2. </a:t>
            </a:r>
            <a:r>
              <a:rPr lang="fa-IR" sz="4800" b="0" i="0" u="none" strike="noStrike" baseline="0" dirty="0" smtClean="0">
                <a:solidFill>
                  <a:schemeClr val="accent1"/>
                </a:solidFill>
                <a:cs typeface="B Badr" panose="00000400000000000000" pitchFamily="2" charset="-78"/>
              </a:rPr>
              <a:t>علم امام</a:t>
            </a:r>
            <a:endParaRPr lang="fa-IR" sz="4800" b="0" i="0" u="none" strike="noStrike" baseline="0" dirty="0" smtClean="0">
              <a:solidFill>
                <a:schemeClr val="accent1"/>
              </a:solidFill>
              <a:cs typeface="B Mitra" panose="00000400000000000000" pitchFamily="2" charset="-78"/>
            </a:endParaRPr>
          </a:p>
        </p:txBody>
      </p:sp>
    </p:spTree>
    <p:extLst>
      <p:ext uri="{BB962C8B-B14F-4D97-AF65-F5344CB8AC3E}">
        <p14:creationId xmlns:p14="http://schemas.microsoft.com/office/powerpoint/2010/main" val="6292508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دليل اول:</a:t>
            </a:r>
          </a:p>
        </p:txBody>
      </p:sp>
      <p:sp>
        <p:nvSpPr>
          <p:cNvPr id="3" name="Text Placeholder 2"/>
          <p:cNvSpPr>
            <a:spLocks noGrp="1"/>
          </p:cNvSpPr>
          <p:nvPr>
            <p:ph type="body" idx="1"/>
          </p:nvPr>
        </p:nvSpPr>
        <p:spPr/>
        <p:txBody>
          <a:bodyPr>
            <a:normAutofit/>
          </a:bodyPr>
          <a:lstStyle/>
          <a:p>
            <a:pPr marR="0" lvl="1" algn="just" rtl="1"/>
            <a:r>
              <a:rPr lang="fa-IR" sz="3000" b="0" i="0" u="none" strike="noStrike" baseline="0" dirty="0" smtClean="0">
                <a:cs typeface="B Mitra" panose="00000400000000000000" pitchFamily="2" charset="-78"/>
              </a:rPr>
              <a:t>پیامبر خدا فرمودند:</a:t>
            </a:r>
          </a:p>
          <a:p>
            <a:pPr marR="0" lvl="1" algn="just" rtl="1"/>
            <a:r>
              <a:rPr lang="fa-IR" sz="3000" b="0" i="0" u="none" strike="noStrike" baseline="0" dirty="0" smtClean="0">
                <a:cs typeface="B Mitra" panose="00000400000000000000" pitchFamily="2" charset="-78"/>
              </a:rPr>
              <a:t>1. </a:t>
            </a:r>
            <a:r>
              <a:rPr lang="fa-IR" sz="3000" b="0" i="0" u="none" strike="noStrike" baseline="0" dirty="0" smtClean="0">
                <a:cs typeface="B Badr" panose="00000400000000000000" pitchFamily="2" charset="-78"/>
              </a:rPr>
              <a:t>«لا تُعلِّموهُمْ فَاِنَّهُمْ أعْلَمُ مِنْكُم»</a:t>
            </a:r>
            <a:r>
              <a:rPr lang="fa-IR" sz="3000" b="0" i="0" u="none" strike="noStrike" baseline="0" dirty="0" smtClean="0">
                <a:cs typeface="B Mitra" panose="00000400000000000000" pitchFamily="2" charset="-78"/>
              </a:rPr>
              <a:t> </a:t>
            </a:r>
          </a:p>
          <a:p>
            <a:pPr marR="0" lvl="1" algn="just" rtl="1"/>
            <a:r>
              <a:rPr lang="fa-IR" sz="3000" b="0" i="0" u="none" strike="noStrike" baseline="0" dirty="0" smtClean="0">
                <a:cs typeface="B Mitra" panose="00000400000000000000" pitchFamily="2" charset="-78"/>
              </a:rPr>
              <a:t>2. </a:t>
            </a:r>
            <a:r>
              <a:rPr lang="fa-IR" sz="3000" b="0" i="0" u="none" strike="noStrike" baseline="0" dirty="0" smtClean="0">
                <a:cs typeface="B Badr" panose="00000400000000000000" pitchFamily="2" charset="-78"/>
              </a:rPr>
              <a:t>«اَنَا مَدينَةُ الْعِلْمِ وَ عَلىُّ بابُها»</a:t>
            </a:r>
            <a:r>
              <a:rPr lang="fa-IR" sz="3000" b="0" i="0" u="none" strike="noStrike" baseline="0" dirty="0" smtClean="0">
                <a:cs typeface="B Mitra" panose="00000400000000000000" pitchFamily="2" charset="-78"/>
              </a:rPr>
              <a:t> </a:t>
            </a:r>
          </a:p>
          <a:p>
            <a:pPr marR="0" lvl="1" algn="just" rtl="1"/>
            <a:r>
              <a:rPr lang="fa-IR" sz="3000" b="0" i="0" u="none" strike="noStrike" baseline="0" dirty="0" smtClean="0">
                <a:cs typeface="B Mitra" panose="00000400000000000000" pitchFamily="2" charset="-78"/>
              </a:rPr>
              <a:t>3. </a:t>
            </a:r>
            <a:r>
              <a:rPr lang="fa-IR" sz="3000" b="0" i="0" u="none" strike="noStrike" baseline="0" dirty="0" smtClean="0">
                <a:cs typeface="B Badr" panose="00000400000000000000" pitchFamily="2" charset="-78"/>
              </a:rPr>
              <a:t>از خود اميرمؤمنان(ع) نقل شده كه فرمود: «اِنَّ رَسُولَ اللّهِ صلّى اللّه عليه و آله عَلَّمَنى اَلْفَ باب، وَ كُلُّ باب يَفْتَحُ اَلْفَ بابِ فَذلِكَ اَلْفَ باب، حتّى عَلِمْتُ ما كانَ وَ ما يكونُ اِلى يَوْمِ الْقِيامَةِ وَ عَلِمْتُ عِلْمَ الْمَنايا وَ الْبَلايا وَ فَصْلَ الْخِطابِ»</a:t>
            </a:r>
            <a:r>
              <a:rPr lang="fa-IR" sz="3000" b="0" i="0" u="none" strike="noStrike" baseline="0" dirty="0" smtClean="0">
                <a:cs typeface="B Mitra" panose="00000400000000000000" pitchFamily="2" charset="-78"/>
              </a:rPr>
              <a:t> </a:t>
            </a:r>
            <a:r>
              <a:rPr lang="fa-IR" sz="3000" b="0" i="0" u="none" strike="noStrike" baseline="0" dirty="0" smtClean="0">
                <a:cs typeface="B Badr" panose="00000400000000000000" pitchFamily="2" charset="-78"/>
              </a:rPr>
              <a:t>يعنى رسول خدا(ص) هزار باب علم به من آموخت كه هر بابى هزار باب ديگر مى‌گشايد و مجموعاً مى‌شود هزار هزار باب، تا آنجا كه از هر چه بوده و تا روز قيامت خواهد بود آگاه شدم و علم منايا و بلايا (مرگها و مصيبتها) و فصل الخطاب (داورى بحق) را فرا گرفتيم.</a:t>
            </a:r>
            <a:endParaRPr lang="fa-IR" sz="3000" b="0" i="0" u="none" strike="noStrike" baseline="0" dirty="0" smtClean="0">
              <a:cs typeface="B Mitra" panose="00000400000000000000" pitchFamily="2" charset="-78"/>
            </a:endParaRPr>
          </a:p>
        </p:txBody>
      </p:sp>
    </p:spTree>
    <p:extLst>
      <p:ext uri="{BB962C8B-B14F-4D97-AF65-F5344CB8AC3E}">
        <p14:creationId xmlns:p14="http://schemas.microsoft.com/office/powerpoint/2010/main" val="32370353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دليل دوم: الهام و تحديث به ائمه</a:t>
            </a:r>
          </a:p>
        </p:txBody>
      </p:sp>
      <p:sp>
        <p:nvSpPr>
          <p:cNvPr id="3" name="Text Placeholder 2"/>
          <p:cNvSpPr>
            <a:spLocks noGrp="1"/>
          </p:cNvSpPr>
          <p:nvPr>
            <p:ph type="body" idx="1"/>
          </p:nvPr>
        </p:nvSpPr>
        <p:spPr/>
        <p:txBody>
          <a:bodyPr>
            <a:normAutofit/>
          </a:bodyPr>
          <a:lstStyle/>
          <a:p>
            <a:pPr marR="0" lvl="1" algn="just" rtl="1"/>
            <a:r>
              <a:rPr lang="fa-IR" sz="3000" b="0" i="0" u="none" strike="noStrike" baseline="0" dirty="0" smtClean="0">
                <a:cs typeface="B Mitra" panose="00000400000000000000" pitchFamily="2" charset="-78"/>
              </a:rPr>
              <a:t>ولى علوم ائمه اهل بيت(ع) منحصر به آنچه از پيامبر اكرم(ص) بى واسطه يا باواسطه شنيده بودند نبوده است بلكه ايشان از نوعى علوم غيرعادى نيز بهره‌مند بوده‌اند كه بصورت «الهام» و «تحديث» به ايشان افاضه مى‌شده است نظير الهامى كه به خضر و ذوالقرنين و حضرت مريم و مادر موسى (عليهم السلام) شده و بعضاً در قرآن كريم، تعبير به «وحى» گرديده كه البته منظور از آن، وحى نبوت نيست، و با چنين علمى بوده كه بعضى از ائمه اطهار(ع) كه در سنين طفوليت به مقام امامت مى‌رسيدند از همه چيز آگاه بودند و نيازى به تعلّم و فراگيرى از ديگران نداشتند.</a:t>
            </a:r>
          </a:p>
        </p:txBody>
      </p:sp>
    </p:spTree>
    <p:extLst>
      <p:ext uri="{BB962C8B-B14F-4D97-AF65-F5344CB8AC3E}">
        <p14:creationId xmlns:p14="http://schemas.microsoft.com/office/powerpoint/2010/main" val="28035630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بررسي دو آيه قرآن</a:t>
            </a:r>
          </a:p>
        </p:txBody>
      </p:sp>
      <p:sp>
        <p:nvSpPr>
          <p:cNvPr id="3" name="Text Placeholder 2"/>
          <p:cNvSpPr>
            <a:spLocks noGrp="1"/>
          </p:cNvSpPr>
          <p:nvPr>
            <p:ph type="body" idx="1"/>
          </p:nvPr>
        </p:nvSpPr>
        <p:spPr/>
        <p:txBody>
          <a:bodyPr>
            <a:noAutofit/>
          </a:bodyPr>
          <a:lstStyle/>
          <a:p>
            <a:pPr marR="0" lvl="1" algn="just" rtl="1"/>
            <a:r>
              <a:rPr lang="fa-IR" sz="3200" b="0" i="0" u="none" strike="noStrike" baseline="0" dirty="0" smtClean="0">
                <a:cs typeface="B Mitra" panose="00000400000000000000" pitchFamily="2" charset="-78"/>
              </a:rPr>
              <a:t>وَ يَقُولُ الَّذِينَ کَفَرُوا لَسْتَ مُرْسَلاً قُلْ کَفَى بِاللَّهِ شَهِيداً بَيْنِي وَ بَيْنَکُمْ وَ مَنْ عِنْدَهُ عِلْمُ الْکِتَابِ‌ (43) </a:t>
            </a:r>
          </a:p>
          <a:p>
            <a:pPr marR="0" lvl="1" algn="just" rtl="1"/>
            <a:r>
              <a:rPr lang="fa-IR" sz="3200" b="0" i="0" u="none" strike="noStrike" baseline="0" dirty="0" smtClean="0">
                <a:solidFill>
                  <a:srgbClr val="000000"/>
                </a:solidFill>
                <a:latin typeface="Nazli" panose="01000506000000020004" pitchFamily="2" charset="-78"/>
                <a:cs typeface="Nazli" panose="01000506000000020004" pitchFamily="2" charset="-78"/>
              </a:rPr>
              <a:t>آنها که کافر شدند می‌گویند: «تو پیامبر نیستی!» بگو: «کافی است که خداوند، و کسی که علم کتاب (و آگاهی بر قرآن) نزد اوست، میان من و شما گواه باشند!»</a:t>
            </a:r>
          </a:p>
          <a:p>
            <a:pPr marR="0" lvl="1" algn="just" rtl="1"/>
            <a:r>
              <a:rPr lang="fa-IR" sz="3200" b="0" i="0" u="none" strike="noStrike" baseline="0" dirty="0" smtClean="0">
                <a:solidFill>
                  <a:srgbClr val="993300"/>
                </a:solidFill>
                <a:latin typeface="Sakkal Majalla" panose="02000000000000000000" pitchFamily="2" charset="-78"/>
                <a:cs typeface="Sakkal Majalla" panose="02000000000000000000" pitchFamily="2" charset="-78"/>
              </a:rPr>
              <a:t>﴿</a:t>
            </a:r>
            <a:r>
              <a:rPr lang="fa-IR" sz="3200" b="0" i="0" u="none" strike="noStrike" baseline="0" dirty="0" smtClean="0">
                <a:solidFill>
                  <a:srgbClr val="993300"/>
                </a:solidFill>
                <a:latin typeface="Sakkal Majalla" panose="02000000000000000000" pitchFamily="2" charset="-78"/>
                <a:cs typeface="B Mitra" panose="00000400000000000000" pitchFamily="2" charset="-78"/>
              </a:rPr>
              <a:t>الرعد، 43</a:t>
            </a:r>
            <a:r>
              <a:rPr lang="fa-IR" sz="3200" b="0" i="0" u="none" strike="noStrike" baseline="0" dirty="0" smtClean="0">
                <a:solidFill>
                  <a:srgbClr val="993300"/>
                </a:solidFill>
                <a:latin typeface="Sakkal Majalla" panose="02000000000000000000" pitchFamily="2" charset="-78"/>
                <a:cs typeface="Sakkal Majalla" panose="02000000000000000000" pitchFamily="2" charset="-78"/>
              </a:rPr>
              <a:t>﴾</a:t>
            </a:r>
            <a:endParaRPr lang="fa-IR" sz="3200" b="0" i="0" u="none" strike="noStrike" baseline="0" dirty="0" smtClean="0">
              <a:solidFill>
                <a:srgbClr val="9933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925251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Text Placeholder 2"/>
          <p:cNvSpPr>
            <a:spLocks noGrp="1"/>
          </p:cNvSpPr>
          <p:nvPr>
            <p:ph type="body" idx="1"/>
          </p:nvPr>
        </p:nvSpPr>
        <p:spPr/>
        <p:txBody>
          <a:bodyPr/>
          <a:lstStyle/>
          <a:p>
            <a:pPr lvl="1" algn="just"/>
            <a:r>
              <a:rPr lang="fa-IR" sz="3000" dirty="0">
                <a:solidFill>
                  <a:schemeClr val="accent1"/>
                </a:solidFill>
                <a:cs typeface="B Mitra" panose="00000400000000000000" pitchFamily="2" charset="-78"/>
              </a:rPr>
              <a:t>أَ فَمَنْ کَانَ عَلَى بَيِّنَةٍ مِنْ رَبِّهِ وَ يَتْلُوهُ شَاهِدٌ مِنْهُ </a:t>
            </a:r>
            <a:r>
              <a:rPr lang="fa-IR" sz="3000" dirty="0">
                <a:cs typeface="B Mitra" panose="00000400000000000000" pitchFamily="2" charset="-78"/>
              </a:rPr>
              <a:t>وَ مِنْ قَبْلِهِ کِتَابُ مُوسَى إِمَاماً وَ رَحْمَةً </a:t>
            </a:r>
            <a:r>
              <a:rPr lang="fa-IR" sz="3000" dirty="0" smtClean="0">
                <a:cs typeface="B Mitra" panose="00000400000000000000" pitchFamily="2" charset="-78"/>
              </a:rPr>
              <a:t>أُول</a:t>
            </a:r>
            <a:r>
              <a:rPr lang="fa-IR" sz="3000" dirty="0" smtClean="0">
                <a:latin typeface="Sakkal Majalla" panose="02000000000000000000" pitchFamily="2" charset="-78"/>
                <a:cs typeface="B Mitra" panose="00000400000000000000" pitchFamily="2" charset="-78"/>
              </a:rPr>
              <a:t>ئِکَ </a:t>
            </a:r>
            <a:r>
              <a:rPr lang="fa-IR" sz="3000" dirty="0">
                <a:latin typeface="Sakkal Majalla" panose="02000000000000000000" pitchFamily="2" charset="-78"/>
                <a:cs typeface="B Mitra" panose="00000400000000000000" pitchFamily="2" charset="-78"/>
              </a:rPr>
              <a:t>يُؤْمِنُونَ بِهِ وَ مَنْ يَکْفُرْ بِهِ مِنَ الْأَحْزَابِ فَالنَّارُ مَوْعِدُهُ فَلاَ تَکُ فِي مِرْيَةٍ مِنْهُ إِنَّهُ الْحَقُّ مِنْ رَبِّکَ وَ </a:t>
            </a:r>
            <a:r>
              <a:rPr lang="fa-IR" sz="3000" dirty="0" smtClean="0">
                <a:latin typeface="Sakkal Majalla" panose="02000000000000000000" pitchFamily="2" charset="-78"/>
                <a:cs typeface="B Mitra" panose="00000400000000000000" pitchFamily="2" charset="-78"/>
              </a:rPr>
              <a:t>لکِنَّ </a:t>
            </a:r>
            <a:r>
              <a:rPr lang="fa-IR" sz="3000" dirty="0">
                <a:latin typeface="Sakkal Majalla" panose="02000000000000000000" pitchFamily="2" charset="-78"/>
                <a:cs typeface="B Mitra" panose="00000400000000000000" pitchFamily="2" charset="-78"/>
              </a:rPr>
              <a:t>أَکْثَرَ النَّاسِ لاَ يُؤْمِنُونَ‌ (17) </a:t>
            </a:r>
          </a:p>
          <a:p>
            <a:pPr lvl="1" algn="just"/>
            <a:r>
              <a:rPr lang="fa-IR" sz="3000" dirty="0">
                <a:solidFill>
                  <a:srgbClr val="000000"/>
                </a:solidFill>
                <a:latin typeface="Nazli" panose="01000506000000020004" pitchFamily="2" charset="-78"/>
                <a:cs typeface="Nazli" panose="01000506000000020004" pitchFamily="2" charset="-78"/>
              </a:rPr>
              <a:t>آیا آن کس که دلیل آشکاری از پروردگار خویش دارد، و بدنبال آن، شاهدی از سوی او می‌باشد، و پیش از آن، کتاب موسی که پیشوا و رحمت بود (گواهی بر آن می‌دهد، همچون کسی است که چنین نباشد)؟! آنها [= حق‌طلبان و حقیقت‌جویان‌] به او (که دارای این ویژگیهاست،) ایمان می‌آورند! و هر کس از گروه‌های مختلف به او کافر شود، آتش وعده‌گاه اوست! پس، تردیدی در آن نداشته باش که آن حق است از پروردگارت! ولی بیشتر مردم ایمان نمی‌آورند!</a:t>
            </a:r>
          </a:p>
          <a:p>
            <a:pPr lvl="1" algn="just"/>
            <a:r>
              <a:rPr lang="fa-IR" sz="3000" dirty="0">
                <a:solidFill>
                  <a:srgbClr val="993300"/>
                </a:solidFill>
                <a:latin typeface="Sakkal Majalla" panose="02000000000000000000" pitchFamily="2" charset="-78"/>
                <a:cs typeface="Sakkal Majalla" panose="02000000000000000000" pitchFamily="2" charset="-78"/>
              </a:rPr>
              <a:t>﴿</a:t>
            </a:r>
            <a:r>
              <a:rPr lang="fa-IR" sz="3000" dirty="0">
                <a:solidFill>
                  <a:srgbClr val="993300"/>
                </a:solidFill>
                <a:latin typeface="Sakkal Majalla" panose="02000000000000000000" pitchFamily="2" charset="-78"/>
                <a:cs typeface="B Mitra" panose="00000400000000000000" pitchFamily="2" charset="-78"/>
              </a:rPr>
              <a:t>هود، 17</a:t>
            </a:r>
            <a:r>
              <a:rPr lang="fa-IR" sz="3000" dirty="0">
                <a:solidFill>
                  <a:srgbClr val="993300"/>
                </a:solidFill>
                <a:latin typeface="Sakkal Majalla" panose="02000000000000000000" pitchFamily="2" charset="-78"/>
                <a:cs typeface="Sakkal Majalla" panose="02000000000000000000" pitchFamily="2" charset="-78"/>
              </a:rPr>
              <a:t>﴾</a:t>
            </a:r>
            <a:endParaRPr lang="fa-IR" sz="3000" dirty="0">
              <a:solidFill>
                <a:srgbClr val="993300"/>
              </a:solidFill>
              <a:latin typeface="Sakkal Majalla" panose="02000000000000000000" pitchFamily="2" charset="-78"/>
              <a:cs typeface="B Mitra" panose="00000400000000000000" pitchFamily="2" charset="-78"/>
            </a:endParaRPr>
          </a:p>
          <a:p>
            <a:pPr marL="0" indent="0">
              <a:buNone/>
            </a:pPr>
            <a:endParaRPr lang="fa-IR" dirty="0"/>
          </a:p>
        </p:txBody>
      </p:sp>
    </p:spTree>
    <p:extLst>
      <p:ext uri="{BB962C8B-B14F-4D97-AF65-F5344CB8AC3E}">
        <p14:creationId xmlns:p14="http://schemas.microsoft.com/office/powerpoint/2010/main" val="17673959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روایت ابن مغازلی</a:t>
            </a:r>
          </a:p>
        </p:txBody>
      </p:sp>
      <p:sp>
        <p:nvSpPr>
          <p:cNvPr id="3" name="Text Placeholder 2"/>
          <p:cNvSpPr>
            <a:spLocks noGrp="1"/>
          </p:cNvSpPr>
          <p:nvPr>
            <p:ph type="body" idx="1"/>
          </p:nvPr>
        </p:nvSpPr>
        <p:spPr/>
        <p:txBody>
          <a:bodyPr>
            <a:normAutofit/>
          </a:bodyPr>
          <a:lstStyle/>
          <a:p>
            <a:pPr marR="0" lvl="1" algn="just" rtl="1"/>
            <a:r>
              <a:rPr lang="fa-IR" sz="3000" b="0" i="0" u="none" strike="noStrike" baseline="0" dirty="0" smtClean="0">
                <a:cs typeface="B Mitra" panose="00000400000000000000" pitchFamily="2" charset="-78"/>
              </a:rPr>
              <a:t>از جمله ابن مغازلى شافعى از عبدالله بن عطاء روايت كرده كه گفت: روزى در حضور امام باقر(ع) بودم كه فرزند «عبدالله بن سلام» (يكى از علماء اهل كتاب كه در زمان رسول خدا(ص) اسلام آورد) عبور كرد، از آن حضرت پرسيدم: آيا منظور از «مَنْ عِنْدَهُ عِلْمُ الْكِتابِ» پدر اين شخص است؟ فرمود: نه، بلكه منظور على بن ابيطالب(ع) است كه آيه «وَ يَتْلُوهُ شاهِدٌ مِنْه» و آيه «إِنَّما وَلِيُّكُمُ اللّهُ وَ رَسُولُهُ وَ الَّذِينَ آمَنُوا...» نيز در شأن او نازل شده است. و نيز چندين روايت از طرق فريقين نقل شده كه منظور از «شاهد» در سوره هود، علىّ بن ابيطالب(ع) مى‌باشد و با توجه به ويژگى ياد شده «مِنْه» روشن مى‌شود كه مصداق آن جز آن حضرت كسى نبوده است.</a:t>
            </a:r>
          </a:p>
        </p:txBody>
      </p:sp>
    </p:spTree>
    <p:extLst>
      <p:ext uri="{BB962C8B-B14F-4D97-AF65-F5344CB8AC3E}">
        <p14:creationId xmlns:p14="http://schemas.microsoft.com/office/powerpoint/2010/main" val="39078891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نکته لطیف</a:t>
            </a:r>
          </a:p>
        </p:txBody>
      </p:sp>
      <p:sp>
        <p:nvSpPr>
          <p:cNvPr id="3" name="Text Placeholder 2"/>
          <p:cNvSpPr>
            <a:spLocks noGrp="1"/>
          </p:cNvSpPr>
          <p:nvPr>
            <p:ph type="body" idx="1"/>
          </p:nvPr>
        </p:nvSpPr>
        <p:spPr/>
        <p:txBody>
          <a:bodyPr>
            <a:normAutofit/>
          </a:bodyPr>
          <a:lstStyle/>
          <a:p>
            <a:pPr marR="0" lvl="1" algn="just" rtl="1"/>
            <a:r>
              <a:rPr lang="fa-IR" sz="3200" b="0" i="0" u="none" strike="noStrike" baseline="0" dirty="0" smtClean="0">
                <a:cs typeface="B Mitra" panose="00000400000000000000" pitchFamily="2" charset="-78"/>
              </a:rPr>
              <a:t>اهميت داشتن «علم الكتاب» هنگامى روشن شود كه در داستان حضرت سليمان(ع) و احضار تخت بلقيس كه در قرآن كريم آمده است دقت كنيم در آنجا كه مى‌فرمايد: «قالَ الَّذِي عِنْدَهُ عِلْمٌ مِنَ الْكِتابِ أَنَا آتِيكَ بِهِ قَبْلَ أَنْ يَرْتَدَّ إِلَيْكَ طَرْفُكَ...» يعنى كسى كه بهره‌اى از علم الكتاب داشت گفت: من تخت بلقيس را حاضر مى‌كنم پيش از آنكه چشم به هم زنى...</a:t>
            </a:r>
          </a:p>
          <a:p>
            <a:pPr marR="0" lvl="1" algn="just" rtl="1"/>
            <a:r>
              <a:rPr lang="fa-IR" sz="3200" b="0" i="0" u="none" strike="noStrike" baseline="0" dirty="0" smtClean="0">
                <a:cs typeface="B Mitra" panose="00000400000000000000" pitchFamily="2" charset="-78"/>
              </a:rPr>
              <a:t>از اين آيه، استفاده مى‌شود كه آگاه بودن از برخى از علم الكتاب چنين اثر شگفت انگيزى داشته است، و از اينجا، مى‌توان حدس زد كه داشتن همه علم الكتاب چه آثار عظيم ترى را در بر خواهد داشت. و اين، نكته‌اى است كه امام صادق(ع) در حديثى كه «سدير» نقل كرده خاطر نشان ساخته اند: </a:t>
            </a:r>
          </a:p>
        </p:txBody>
      </p:sp>
    </p:spTree>
    <p:extLst>
      <p:ext uri="{BB962C8B-B14F-4D97-AF65-F5344CB8AC3E}">
        <p14:creationId xmlns:p14="http://schemas.microsoft.com/office/powerpoint/2010/main" val="27643646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روایت سدیر</a:t>
            </a:r>
          </a:p>
        </p:txBody>
      </p:sp>
      <p:sp>
        <p:nvSpPr>
          <p:cNvPr id="3" name="Text Placeholder 2"/>
          <p:cNvSpPr>
            <a:spLocks noGrp="1"/>
          </p:cNvSpPr>
          <p:nvPr>
            <p:ph type="body" idx="1"/>
          </p:nvPr>
        </p:nvSpPr>
        <p:spPr/>
        <p:txBody>
          <a:bodyPr>
            <a:normAutofit/>
          </a:bodyPr>
          <a:lstStyle/>
          <a:p>
            <a:pPr marR="0" lvl="1" algn="just" rtl="1"/>
            <a:r>
              <a:rPr lang="fa-IR" sz="3200" b="0" i="0" u="none" strike="noStrike" baseline="0" dirty="0" smtClean="0">
                <a:cs typeface="B Mitra" panose="00000400000000000000" pitchFamily="2" charset="-78"/>
              </a:rPr>
              <a:t>سدير گويد: من و ابوبصير و يحياى بزّاز و داود بن كثير در مجلس (بيرونى) امام صادق(ع) بوديم كه آن حضرت با حالت غضب، وارد شدند و پس از نشستن فرمودند: تعجب است از مردمى كه گمان مى‌كنند ما علم غيب داريم! در صورتى كه جز خداى متعال كسى علم غيب ندارد، و من خواستم كنيزم را تنبيه كنم، او فرار كرد. و ندانستم در كدام اطاق رفته است.</a:t>
            </a:r>
          </a:p>
          <a:p>
            <a:pPr marR="0" lvl="1" algn="just" rtl="1"/>
            <a:r>
              <a:rPr lang="fa-IR" sz="3200" b="0" i="0" u="none" strike="noStrike" baseline="0" dirty="0" smtClean="0">
                <a:cs typeface="B Mitra" panose="00000400000000000000" pitchFamily="2" charset="-78"/>
              </a:rPr>
              <a:t>سدير گويد: هنگامى كه حضرت برخاستند كه به منزلشان (اندرونى) بروند من و ابوبصير و ميسر، همراه آن حضرت رفتيم و عرض كرديم، فدايت شويم، ما سخنانى كه درباره كنيز گفتيد شنيديم، و ما معتقديم كه شما علوم فراوانى داريد ولى ادّعاى علم غيب درباره شما نمى‌كنيم.</a:t>
            </a:r>
          </a:p>
        </p:txBody>
      </p:sp>
    </p:spTree>
    <p:extLst>
      <p:ext uri="{BB962C8B-B14F-4D97-AF65-F5344CB8AC3E}">
        <p14:creationId xmlns:p14="http://schemas.microsoft.com/office/powerpoint/2010/main" val="13954752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normAutofit/>
          </a:bodyPr>
          <a:lstStyle/>
          <a:p>
            <a:pPr marR="0" lvl="1" algn="just" rtl="1"/>
            <a:r>
              <a:rPr lang="fa-IR" sz="3000" b="0" i="0" u="none" strike="noStrike" baseline="0" dirty="0" smtClean="0">
                <a:cs typeface="B Mitra" panose="00000400000000000000" pitchFamily="2" charset="-78"/>
              </a:rPr>
              <a:t>حضرت فرمود:‌اى سدير، مگر قرآن نخوانده اى؟ عرض كردم چرا. فرمود: اين آيه را خوانده اى: «قالَ الَّذِي عِنْدَهُ عِلْمٌ مِنَ الْكِتابِ أَنَا آتِيكَ بِهِ قَبْلَ أَنْ يَرْتَدَّ إِلَيْكَ طَرْفُك» گفتم: فدايت شوم، خوانده ام. فرمود: مى‌دانى كه اين شخص چه اندازه از علم الكتاب داشت؟ عرض كردم: شما بفرماييد. فرمود: باندازه قطره‌اى از درياى پهناور! سپس فرمود: آيا اين آيه را خوانده‌اى «قُلْ كَفى بِاللّهِ شَهِيداً بَيْنِي وَ بَيْنَكُمْ وَ مَنْ عِنْدَهُ عِلْمُ الْكِتاب»؟ گفتم: آرى. فرمود: </a:t>
            </a:r>
            <a:r>
              <a:rPr lang="fa-IR" sz="3000" b="0" i="0" u="none" strike="noStrike" baseline="0" dirty="0" smtClean="0">
                <a:solidFill>
                  <a:schemeClr val="tx2"/>
                </a:solidFill>
                <a:cs typeface="B Mitra" panose="00000400000000000000" pitchFamily="2" charset="-78"/>
              </a:rPr>
              <a:t>آن كسى كه علم همه كتاب را دارد داناتر است يا كسى كه بهره اندكى از علم الكتاب دارد؟ عرض كردم: آن كسى كه علم همه كتاب را دارد. پس با اشاره به سينه مباركش فرمود: به خدا قسم، علم همه كتاب نزد ماست، به خدا قسم علم همه كتاب نزد ماست. اينك به ذكر نمونه هاى ديگرى از روايات وارده در علوم اهل بيت (عليهم السلام) اشاره مى‌كنيم.</a:t>
            </a:r>
          </a:p>
        </p:txBody>
      </p:sp>
    </p:spTree>
    <p:extLst>
      <p:ext uri="{BB962C8B-B14F-4D97-AF65-F5344CB8AC3E}">
        <p14:creationId xmlns:p14="http://schemas.microsoft.com/office/powerpoint/2010/main" val="24749252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روایت امام رضا علیه السلام</a:t>
            </a:r>
          </a:p>
        </p:txBody>
      </p:sp>
      <p:sp>
        <p:nvSpPr>
          <p:cNvPr id="3" name="Text Placeholder 2"/>
          <p:cNvSpPr>
            <a:spLocks noGrp="1"/>
          </p:cNvSpPr>
          <p:nvPr>
            <p:ph type="body" idx="1"/>
          </p:nvPr>
        </p:nvSpPr>
        <p:spPr/>
        <p:txBody>
          <a:bodyPr>
            <a:normAutofit/>
          </a:bodyPr>
          <a:lstStyle/>
          <a:p>
            <a:pPr marR="0" lvl="1" algn="just" rtl="1"/>
            <a:r>
              <a:rPr lang="fa-IR" sz="3000" b="0" i="0" u="none" strike="noStrike" baseline="0" dirty="0" smtClean="0">
                <a:cs typeface="B Mitra" panose="00000400000000000000" pitchFamily="2" charset="-78"/>
              </a:rPr>
              <a:t>حضرت رضا(ع) در ضمن حديث مفصّلى درباره امامت فرمود: هنگامى كه خداى متعال كسى را (بعنوان امام) براى مردم برمى گزيند به او سعه صدر، عطا مى‌كند و چشمه هاى حكمت را در دلش قرار مى‌دهد و علم را به وى الهام مى‌كند تا براى جواب از هيچ سؤالى در نماند و در تشخيص حق، سرگردان نشود، پس او معصوم و مورد تأييد و توفيق و تسديد الهى بوده از خطاها و لغزشها در امان خواهد بود. و خداى متعال، اين خصلتها را به او مى‌دهد تا حجت بر بندگان و شاهد بر آفريدگانش باشد. و اين، بخشش الهى است كه به هر كس بخواهد مى‌دهد.</a:t>
            </a:r>
          </a:p>
          <a:p>
            <a:pPr marR="0" lvl="0" algn="just" rtl="1"/>
            <a:r>
              <a:rPr lang="fa-IR" sz="3000" b="0" i="0" u="none" strike="noStrike" baseline="0" dirty="0" smtClean="0">
                <a:solidFill>
                  <a:srgbClr val="2E74B5"/>
                </a:solidFill>
                <a:cs typeface="B Mitra" panose="00000400000000000000" pitchFamily="2" charset="-78"/>
              </a:rPr>
              <a:t>آنگاه اضافه فرمود: آيا مردم مى‌توانند چنين كسى را (بشناسند) و برگزينند؟! و آيا برگزيده ايشان داراى چنين صفاتى است؟!</a:t>
            </a:r>
          </a:p>
        </p:txBody>
      </p:sp>
    </p:spTree>
    <p:extLst>
      <p:ext uri="{BB962C8B-B14F-4D97-AF65-F5344CB8AC3E}">
        <p14:creationId xmlns:p14="http://schemas.microsoft.com/office/powerpoint/2010/main" val="35895368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چند روایت دیگر</a:t>
            </a:r>
          </a:p>
        </p:txBody>
      </p:sp>
      <p:sp>
        <p:nvSpPr>
          <p:cNvPr id="3" name="Text Placeholder 2"/>
          <p:cNvSpPr>
            <a:spLocks noGrp="1"/>
          </p:cNvSpPr>
          <p:nvPr>
            <p:ph type="body" idx="1"/>
          </p:nvPr>
        </p:nvSpPr>
        <p:spPr/>
        <p:txBody>
          <a:bodyPr>
            <a:noAutofit/>
          </a:bodyPr>
          <a:lstStyle/>
          <a:p>
            <a:pPr marR="0" lvl="1" algn="just" rtl="1"/>
            <a:r>
              <a:rPr lang="fa-IR" sz="3000" b="0" i="0" u="none" strike="noStrike" baseline="0" dirty="0" smtClean="0">
                <a:cs typeface="B Mitra" panose="00000400000000000000" pitchFamily="2" charset="-78"/>
              </a:rPr>
              <a:t>و از حسن بن يحياى مدائنى نقل شده كه از امام صادق(ع) پرسيدم: هنگامى كه سؤالى از امام مى‌شود چگونه (و با چه علمى) جواب مى‌دهد؟ فرمود: گاهى به او الهام مى‌شود، و گاهى از فرشته مى‌شنود و گاهى هر دو.</a:t>
            </a:r>
          </a:p>
          <a:p>
            <a:pPr marR="0" lvl="1" algn="just" rtl="1"/>
            <a:r>
              <a:rPr lang="fa-IR" sz="3000" b="0" i="0" u="none" strike="noStrike" baseline="0" dirty="0" smtClean="0">
                <a:cs typeface="B Mitra" panose="00000400000000000000" pitchFamily="2" charset="-78"/>
              </a:rPr>
              <a:t>و در روايت ديگرى امام صادق(ع) فرمود: امامى كه نداند چه مصيبتى به او مى‌رسد و كار او به كجا مى‌انجامد حجت خدا بر بندگانش نخواهد بود. </a:t>
            </a:r>
          </a:p>
          <a:p>
            <a:pPr marR="0" lvl="1" algn="just" rtl="1"/>
            <a:r>
              <a:rPr lang="fa-IR" sz="3000" b="0" i="0" u="none" strike="noStrike" baseline="0" dirty="0" smtClean="0">
                <a:cs typeface="B Mitra" panose="00000400000000000000" pitchFamily="2" charset="-78"/>
              </a:rPr>
              <a:t>و نيز چند روايت از آن حضرت نقل شده است كه فرمود: هرگاه امام بخواهد چيزى را بداند خداى متعال او را آگاه مى‌سازد.</a:t>
            </a:r>
          </a:p>
          <a:p>
            <a:pPr marR="0" lvl="1" algn="just" rtl="1"/>
            <a:r>
              <a:rPr lang="fa-IR" sz="3000" b="0" i="0" u="none" strike="noStrike" baseline="0" dirty="0" smtClean="0">
                <a:cs typeface="B Mitra" panose="00000400000000000000" pitchFamily="2" charset="-78"/>
              </a:rPr>
              <a:t>و همچنين در روايات متعددى از آن حضرت آمده است كه فرمود: روح، آفريده ايست اعظم از جبرئيل و ميكائيل كه با رسول خدا(ص) بود و بعد از وى با ائمه(ع) است و ايشان را تسديد مى‌كند.</a:t>
            </a:r>
          </a:p>
        </p:txBody>
      </p:sp>
    </p:spTree>
    <p:extLst>
      <p:ext uri="{BB962C8B-B14F-4D97-AF65-F5344CB8AC3E}">
        <p14:creationId xmlns:p14="http://schemas.microsoft.com/office/powerpoint/2010/main" val="29886330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مقدّمه</a:t>
            </a:r>
          </a:p>
        </p:txBody>
      </p:sp>
      <p:sp>
        <p:nvSpPr>
          <p:cNvPr id="3" name="Text Placeholder 2"/>
          <p:cNvSpPr>
            <a:spLocks noGrp="1"/>
          </p:cNvSpPr>
          <p:nvPr>
            <p:ph type="body" idx="1"/>
          </p:nvPr>
        </p:nvSpPr>
        <p:spPr/>
        <p:txBody>
          <a:bodyPr>
            <a:normAutofit/>
          </a:bodyPr>
          <a:lstStyle/>
          <a:p>
            <a:pPr marR="0" lvl="1" algn="just" rtl="1"/>
            <a:r>
              <a:rPr lang="fa-IR" sz="3000" b="0" i="0" u="none" strike="noStrike" baseline="0" dirty="0" smtClean="0">
                <a:cs typeface="B Mitra" panose="00000400000000000000" pitchFamily="2" charset="-78"/>
              </a:rPr>
              <a:t>در درس سى و ششم گفتيم كه اختلاف شيعه و سنّى پيرامون موضوع امامت، در سه مسأله است: </a:t>
            </a:r>
          </a:p>
          <a:p>
            <a:pPr marR="0" lvl="1" algn="just" rtl="1"/>
            <a:r>
              <a:rPr lang="fa-IR" sz="3000" b="0" i="0" u="none" strike="noStrike" baseline="0" dirty="0" smtClean="0">
                <a:cs typeface="B Mitra" panose="00000400000000000000" pitchFamily="2" charset="-78"/>
              </a:rPr>
              <a:t>يكى آنكه امام بايد از طرف خداى متعال نصب شود، </a:t>
            </a:r>
          </a:p>
          <a:p>
            <a:pPr marR="0" lvl="1" algn="just" rtl="1"/>
            <a:r>
              <a:rPr lang="fa-IR" sz="3000" b="0" i="0" u="none" strike="noStrike" baseline="0" dirty="0" smtClean="0">
                <a:cs typeface="B Mitra" panose="00000400000000000000" pitchFamily="2" charset="-78"/>
              </a:rPr>
              <a:t>ديگر آنكه بايد داراى ملكه عصمت باشد، </a:t>
            </a:r>
          </a:p>
          <a:p>
            <a:pPr marR="0" lvl="1" algn="just" rtl="1"/>
            <a:r>
              <a:rPr lang="fa-IR" sz="3000" b="0" i="0" u="none" strike="noStrike" baseline="0" dirty="0" smtClean="0">
                <a:cs typeface="B Mitra" panose="00000400000000000000" pitchFamily="2" charset="-78"/>
              </a:rPr>
              <a:t>و سوم آنكه بايد داراى علم خدادادى باشد. </a:t>
            </a:r>
          </a:p>
          <a:p>
            <a:pPr marR="0" lvl="1" algn="just" rtl="1"/>
            <a:r>
              <a:rPr lang="fa-IR" sz="3000" b="0" i="0" u="none" strike="noStrike" baseline="0" dirty="0" smtClean="0">
                <a:cs typeface="B Mitra" panose="00000400000000000000" pitchFamily="2" charset="-78"/>
              </a:rPr>
              <a:t>و در درس سى و هفتم هر سه مسأله را با يك بيان عقلى، اثبات كرديم و در درس سى و هشتم به بعضى از دلايل نقلى منصوب بر بودن ائمه (عليهم الصلوة و السلام) از طرف خداى متعال، اشاره كرديم و اينك در اين درس به بيان عصمت و علم خدادادى ايشان مى‌پردازيم.</a:t>
            </a:r>
          </a:p>
        </p:txBody>
      </p:sp>
    </p:spTree>
    <p:extLst>
      <p:ext uri="{BB962C8B-B14F-4D97-AF65-F5344CB8AC3E}">
        <p14:creationId xmlns:p14="http://schemas.microsoft.com/office/powerpoint/2010/main" val="27950306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والحمدلله رب العالمین</a:t>
            </a:r>
            <a:endParaRPr lang="en-US"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4620963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الف: عصمت امام</a:t>
            </a:r>
          </a:p>
        </p:txBody>
      </p:sp>
      <p:sp>
        <p:nvSpPr>
          <p:cNvPr id="3" name="Text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14100807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480" y="0"/>
            <a:ext cx="10515600" cy="1325563"/>
          </a:xfrm>
        </p:spPr>
        <p:txBody>
          <a:bodyPr/>
          <a:lstStyle/>
          <a:p>
            <a:pPr marR="0" rtl="1"/>
            <a:r>
              <a:rPr lang="fa-IR" b="0" i="0" u="none" strike="noStrike" baseline="0" dirty="0" smtClean="0">
                <a:solidFill>
                  <a:srgbClr val="2E74B5"/>
                </a:solidFill>
                <a:cs typeface="B Homa" panose="00000400000000000000" pitchFamily="2" charset="-78"/>
              </a:rPr>
              <a:t>آیه اول: بقره، 124</a:t>
            </a:r>
          </a:p>
        </p:txBody>
      </p:sp>
      <p:sp>
        <p:nvSpPr>
          <p:cNvPr id="3" name="Text Placeholder 2"/>
          <p:cNvSpPr>
            <a:spLocks noGrp="1"/>
          </p:cNvSpPr>
          <p:nvPr>
            <p:ph type="body" idx="1"/>
          </p:nvPr>
        </p:nvSpPr>
        <p:spPr>
          <a:xfrm>
            <a:off x="381000" y="1325562"/>
            <a:ext cx="11597640" cy="5059997"/>
          </a:xfrm>
        </p:spPr>
        <p:txBody>
          <a:bodyPr>
            <a:noAutofit/>
          </a:bodyPr>
          <a:lstStyle/>
          <a:p>
            <a:pPr marR="0" lvl="2" algn="just" rtl="1"/>
            <a:r>
              <a:rPr lang="fa-IR" sz="3000" b="0" i="1" u="none" strike="noStrike" baseline="0" dirty="0" smtClean="0">
                <a:solidFill>
                  <a:srgbClr val="2E74B5"/>
                </a:solidFill>
                <a:latin typeface="Scheherazade" panose="01000600020000020003" pitchFamily="2" charset="-78"/>
                <a:cs typeface="Scheherazade" panose="01000600020000020003" pitchFamily="2" charset="-78"/>
              </a:rPr>
              <a:t>وَ إِذِ ابْتَلَى إِبْرَاهِيمَ رَبُّهُ بِکَلِمَاتٍ فَأَتَمَّهُنَّ قَالَ إِنِّي جَاعِلُکَ لِلنَّاسِ إِمَاماً قَالَ وَ مِنْ ذُرِّيَّتِي قَالَ لاَ يَنَالُ عَهْدِي الظَّالِمِينَ‌ (124) </a:t>
            </a:r>
          </a:p>
          <a:p>
            <a:pPr marR="0" lvl="2" algn="just" rtl="1"/>
            <a:r>
              <a:rPr lang="fa-IR" sz="3000" b="0" i="1" u="none" strike="noStrike" baseline="0" dirty="0" smtClean="0">
                <a:solidFill>
                  <a:srgbClr val="000000"/>
                </a:solidFill>
                <a:latin typeface="Nazli" panose="01000506000000020004" pitchFamily="2" charset="-78"/>
                <a:cs typeface="Nazli" panose="01000506000000020004" pitchFamily="2" charset="-78"/>
              </a:rPr>
              <a:t>(به خاطر آورید) هنگامی که خداوند، ابراهیم را با وسایل گوناگونی آزمود. و او به خوبی از عهده این آزمایشها برآمد. خداوند به او فرمود: «من تو را امام و پیشوای مردم قرار دادم!» ابراهیم عرض کرد: «از دودمان من (نیز امامانی قرار بده!)» خداوند فرمود: «پیمان من، به ستمکاران نمی‌رسد! (و تنها آن دسته از فرزندان تو که پاک و معصوم باشند، شایسته این مقامند</a:t>
            </a:r>
            <a:r>
              <a:rPr lang="fa-IR" sz="3000" b="0" i="1" u="none" strike="noStrike" baseline="0" dirty="0" smtClean="0">
                <a:solidFill>
                  <a:srgbClr val="000000"/>
                </a:solidFill>
                <a:latin typeface="Nazli" panose="01000506000000020004" pitchFamily="2" charset="-78"/>
                <a:cs typeface="Nazli" panose="01000506000000020004" pitchFamily="2" charset="-78"/>
              </a:rPr>
              <a:t>)».</a:t>
            </a:r>
            <a:r>
              <a:rPr lang="fa-IR" sz="3000" b="0" i="1" u="none" strike="noStrike" dirty="0" smtClean="0">
                <a:solidFill>
                  <a:srgbClr val="000000"/>
                </a:solidFill>
                <a:latin typeface="Nazli" panose="01000506000000020004" pitchFamily="2" charset="-78"/>
                <a:cs typeface="Nazli" panose="01000506000000020004" pitchFamily="2" charset="-78"/>
              </a:rPr>
              <a:t> </a:t>
            </a:r>
            <a:r>
              <a:rPr lang="fa-IR" sz="3000" b="0" i="1" u="none" strike="noStrike" baseline="0" dirty="0" smtClean="0">
                <a:solidFill>
                  <a:srgbClr val="993300"/>
                </a:solidFill>
                <a:latin typeface="Scheherazade" panose="01000600020000020003" pitchFamily="2" charset="-78"/>
                <a:cs typeface="Scheherazade" panose="01000600020000020003" pitchFamily="2" charset="-78"/>
              </a:rPr>
              <a:t>﴿</a:t>
            </a:r>
            <a:r>
              <a:rPr lang="fa-IR" sz="3000" b="0" i="1" u="none" strike="noStrike" baseline="0" dirty="0" smtClean="0">
                <a:solidFill>
                  <a:srgbClr val="993300"/>
                </a:solidFill>
                <a:latin typeface="Scheherazade" panose="01000600020000020003" pitchFamily="2" charset="-78"/>
                <a:cs typeface="Scheherazade" panose="01000600020000020003" pitchFamily="2" charset="-78"/>
              </a:rPr>
              <a:t>البقرة، 124</a:t>
            </a:r>
            <a:r>
              <a:rPr lang="fa-IR" sz="3000" b="0" i="1" u="none" strike="noStrike" baseline="0" dirty="0" smtClean="0">
                <a:solidFill>
                  <a:srgbClr val="993300"/>
                </a:solidFill>
                <a:latin typeface="Scheherazade" panose="01000600020000020003" pitchFamily="2" charset="-78"/>
                <a:cs typeface="Scheherazade" panose="01000600020000020003" pitchFamily="2" charset="-78"/>
              </a:rPr>
              <a:t>﴾</a:t>
            </a:r>
            <a:endParaRPr lang="fa-IR" sz="3000" b="0" i="1" u="none" strike="noStrike" baseline="0" dirty="0" smtClean="0">
              <a:solidFill>
                <a:srgbClr val="993300"/>
              </a:solidFill>
              <a:latin typeface="Scheherazade" panose="01000600020000020003" pitchFamily="2" charset="-78"/>
              <a:cs typeface="Scheherazade" panose="01000600020000020003" pitchFamily="2" charset="-78"/>
            </a:endParaRPr>
          </a:p>
          <a:p>
            <a:pPr marR="0" lvl="1" algn="just" rtl="1"/>
            <a:r>
              <a:rPr lang="fa-IR" sz="3000" b="0" i="0" u="none" strike="noStrike" baseline="0" dirty="0" smtClean="0">
                <a:cs typeface="B Mitra" panose="00000400000000000000" pitchFamily="2" charset="-78"/>
              </a:rPr>
              <a:t>بعد از اثبات اينكه امامت، منصبى است الهى كه خداى متعال به على بن ابيطالب و فرزندانشان(ع) عطا فرموده است مى‌توان عصمت ايشان را از اين آيه شريفه، استنباط كرد:«لا يَنالُ عَهْدِي الظّالِمِين» كه اعطاء مناصب الهى را به كسانى كه آلوده به گناه باشند نفى مى‌كند.</a:t>
            </a:r>
          </a:p>
        </p:txBody>
      </p:sp>
    </p:spTree>
    <p:extLst>
      <p:ext uri="{BB962C8B-B14F-4D97-AF65-F5344CB8AC3E}">
        <p14:creationId xmlns:p14="http://schemas.microsoft.com/office/powerpoint/2010/main" val="36714000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آیه دوم: نساء 59</a:t>
            </a:r>
          </a:p>
        </p:txBody>
      </p:sp>
      <p:sp>
        <p:nvSpPr>
          <p:cNvPr id="3" name="Text Placeholder 2"/>
          <p:cNvSpPr>
            <a:spLocks noGrp="1"/>
          </p:cNvSpPr>
          <p:nvPr>
            <p:ph type="body" idx="1"/>
          </p:nvPr>
        </p:nvSpPr>
        <p:spPr/>
        <p:txBody>
          <a:bodyPr>
            <a:noAutofit/>
          </a:bodyPr>
          <a:lstStyle/>
          <a:p>
            <a:pPr marR="0" lvl="2" algn="just" rtl="1"/>
            <a:r>
              <a:rPr lang="fa-IR" sz="3000" b="0" i="1" u="none" strike="noStrike" baseline="0" dirty="0" smtClean="0">
                <a:solidFill>
                  <a:srgbClr val="2E74B5"/>
                </a:solidFill>
                <a:latin typeface="Scheherazade" panose="01000600020000020003" pitchFamily="2" charset="-78"/>
                <a:cs typeface="Scheherazade" panose="01000600020000020003" pitchFamily="2" charset="-78"/>
              </a:rPr>
              <a:t> يَا أَيُّهَا الَّذِينَ آمَنُوا أَطِيعُوا اللَّهَ وَ أَطِيعُوا الرَّسُولَ وَ أُولِي الْأَمْرِ مِنْکُمْ فَإِنْ تَنَازَعْتُمْ فِي شَيْ‌ءٍ فَرُدُّوهُ إِلَى اللَّهِ وَ الرَّسُولِ إِنْ کُنْتُمْ تُؤْمِنُونَ بِاللَّهِ وَ الْيَوْمِ الْآخِرِ ذٰلِکَ خَيْرٌ وَ أَحْسَنُ تَأْوِيلاً (59) </a:t>
            </a:r>
          </a:p>
          <a:p>
            <a:pPr marR="0" lvl="1" algn="just" rtl="1"/>
            <a:r>
              <a:rPr lang="fa-IR" sz="3000" b="0" i="0" u="none" strike="noStrike" baseline="0" dirty="0" smtClean="0">
                <a:cs typeface="B Mitra" panose="00000400000000000000" pitchFamily="2" charset="-78"/>
              </a:rPr>
              <a:t>ای کسانی که ایمان آورده‌اید! اطاعت کنید خدا را! و اطاعت کنید پیامبر خدا و اولو الأمر [= اوصیای پیامبر] را! و هرگاه در چیزی نزاع داشتید، آن را به خدا و پیامبر بازگردانید (و از آنها داوری بطلبید) اگر به خدا و روز رستاخیز ایمان دارید! این (کار) برای شما بهتر، و عاقبت و پایانش نیکوتر است.</a:t>
            </a:r>
          </a:p>
          <a:p>
            <a:pPr marR="0" lvl="1" algn="just" rtl="1"/>
            <a:r>
              <a:rPr lang="fa-IR" sz="3000" b="0" i="0" u="none" strike="noStrike" baseline="0" dirty="0" smtClean="0">
                <a:solidFill>
                  <a:srgbClr val="993300"/>
                </a:solidFill>
                <a:latin typeface="Scheherazade" panose="01000600020000020003" pitchFamily="2" charset="-78"/>
                <a:cs typeface="Scheherazade" panose="01000600020000020003" pitchFamily="2" charset="-78"/>
              </a:rPr>
              <a:t>﴿النساء، 59﴾</a:t>
            </a:r>
          </a:p>
          <a:p>
            <a:pPr marR="0" lvl="1" algn="just" rtl="1"/>
            <a:r>
              <a:rPr lang="fa-IR" sz="3000" b="0" i="0" u="none" strike="noStrike" baseline="0" dirty="0" smtClean="0">
                <a:cs typeface="B Badr" panose="00000400000000000000" pitchFamily="2" charset="-78"/>
              </a:rPr>
              <a:t>و نيز از آيه «أُولِي الْأَمْرِ»</a:t>
            </a:r>
            <a:r>
              <a:rPr lang="fa-IR" sz="3000" b="0" i="0" u="none" strike="noStrike" baseline="0" dirty="0" smtClean="0">
                <a:cs typeface="B Mitra" panose="00000400000000000000" pitchFamily="2" charset="-78"/>
              </a:rPr>
              <a:t> </a:t>
            </a:r>
            <a:r>
              <a:rPr lang="fa-IR" sz="3000" b="0" i="0" u="none" strike="noStrike" baseline="0" dirty="0" smtClean="0">
                <a:cs typeface="B Badr" panose="00000400000000000000" pitchFamily="2" charset="-78"/>
              </a:rPr>
              <a:t>كه اطاعت مطلق از ايشان را لازم شمرده و آن را قرين اطاعت رسول خدا(ص) قرار داده است استفاده مى‌شود كه هيچگاه اطاعت ايشان منافاتى با اطاعت خداى متعال نخواهد داشت پس امر به اطاعت ايشان به طور مطلق، به معناى ضمانت عصمت است.</a:t>
            </a:r>
            <a:endParaRPr lang="fa-IR" sz="3000" b="0" i="0" u="none" strike="noStrike" baseline="0" dirty="0" smtClean="0">
              <a:cs typeface="B Mitra" panose="00000400000000000000" pitchFamily="2" charset="-78"/>
            </a:endParaRPr>
          </a:p>
        </p:txBody>
      </p:sp>
    </p:spTree>
    <p:extLst>
      <p:ext uri="{BB962C8B-B14F-4D97-AF65-F5344CB8AC3E}">
        <p14:creationId xmlns:p14="http://schemas.microsoft.com/office/powerpoint/2010/main" val="34757892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آیه سوم: احزاب 33</a:t>
            </a:r>
          </a:p>
        </p:txBody>
      </p:sp>
      <p:sp>
        <p:nvSpPr>
          <p:cNvPr id="3" name="Text Placeholder 2"/>
          <p:cNvSpPr>
            <a:spLocks noGrp="1"/>
          </p:cNvSpPr>
          <p:nvPr>
            <p:ph type="body" idx="1"/>
          </p:nvPr>
        </p:nvSpPr>
        <p:spPr>
          <a:xfrm>
            <a:off x="411480" y="1825625"/>
            <a:ext cx="11582400" cy="4351338"/>
          </a:xfrm>
        </p:spPr>
        <p:txBody>
          <a:bodyPr>
            <a:noAutofit/>
          </a:bodyPr>
          <a:lstStyle/>
          <a:p>
            <a:pPr marR="0" lvl="2" algn="just" rtl="1"/>
            <a:r>
              <a:rPr lang="fa-IR" sz="3000" b="0" i="1" u="none" strike="noStrike" baseline="0" dirty="0" smtClean="0">
                <a:solidFill>
                  <a:srgbClr val="2E74B5"/>
                </a:solidFill>
                <a:latin typeface="Scheherazade" panose="01000600020000020003" pitchFamily="2" charset="-78"/>
                <a:cs typeface="Scheherazade" panose="01000600020000020003" pitchFamily="2" charset="-78"/>
              </a:rPr>
              <a:t>وَ قَرْنَ فِي بُيُوتِکُنَّ وَ لاَ تَبَرَّجْنَ تَبَرُّجَ الْجَاهِلِيَّةِ الْأُولَى وَ أَقِمْنَ الصَّلاَةَ وَ آتِينَ الزَّکَاةَ وَ أَطِعْنَ اللَّهَ وَ رَسُولَهُ إِنَّمَا يُرِيدُ اللَّهُ لِيُذْهِبَ عَنْکُمُ الرِّجْسَ أَهْلَ الْبَيْتِ وَ يُطَهِّرَکُمْ تَطْهِيراً (33) </a:t>
            </a:r>
          </a:p>
          <a:p>
            <a:pPr marR="0" lvl="2" algn="just" rtl="1"/>
            <a:r>
              <a:rPr lang="fa-IR" sz="3000" b="0" i="1" u="none" strike="noStrike" baseline="0" dirty="0" smtClean="0">
                <a:solidFill>
                  <a:srgbClr val="000000"/>
                </a:solidFill>
                <a:latin typeface="Nazli" panose="01000506000000020004" pitchFamily="2" charset="-78"/>
                <a:cs typeface="Nazli" panose="01000506000000020004" pitchFamily="2" charset="-78"/>
              </a:rPr>
              <a:t>و در خانه‌های خود بمانید، و همچون دوران جاهلیّت نخستین (در میان مردم) ظاهر نشوید، و نماز را برپا دارید، و زکات را بپردازید، و خدا و رسولش را اطاعت کنید؛ خداوند فقط می‌خواهد پلیدی و گناه را از شما اهل بیت دور کند و کاملاً شما را پاک سازد.</a:t>
            </a:r>
          </a:p>
          <a:p>
            <a:pPr marR="0" lvl="2" algn="just" rtl="1"/>
            <a:r>
              <a:rPr lang="fa-IR" sz="3000" b="0" i="1" u="none" strike="noStrike" baseline="0" dirty="0" smtClean="0">
                <a:solidFill>
                  <a:srgbClr val="993300"/>
                </a:solidFill>
                <a:latin typeface="Scheherazade" panose="01000600020000020003" pitchFamily="2" charset="-78"/>
                <a:cs typeface="Scheherazade" panose="01000600020000020003" pitchFamily="2" charset="-78"/>
              </a:rPr>
              <a:t>﴿الأحزاب‏، 33﴾</a:t>
            </a:r>
          </a:p>
          <a:p>
            <a:pPr marR="0" lvl="1" algn="just" rtl="1"/>
            <a:r>
              <a:rPr lang="fa-IR" sz="3000" b="0" i="0" u="none" strike="noStrike" baseline="0" dirty="0" smtClean="0">
                <a:cs typeface="B Mitra" panose="00000400000000000000" pitchFamily="2" charset="-78"/>
              </a:rPr>
              <a:t>اثبات عصمت در این آیه بدین صورت است که ؛ با اين بيان كه اراده تشريعى الهى درباره تطهير بندگان، اختصاص به كسى ندارد، پس اين اراده كه اختصاص به اهل بيت(ع) دارد اراده تكوينى الهى و تخلّف ناپذير است چنانكه مى‌فرمايد: «إِنَّما أَمْرُهُ إِذا أَرادَ شَيْئاً أَنْ يَقُولَ لَهُ كُنْ فَيَكُونُ» و تطهير مطلق و نفى هرگونه رجس و پليدى از منسوبان پيامبر اكرم(ص) را ندارند به جز شيعه كه معتقد به عصمت حضرت زهراء (سلام الله عليها) و ائمه دوازده گانه (عليهم الصلوة و السلام) هستند.</a:t>
            </a:r>
          </a:p>
        </p:txBody>
      </p:sp>
    </p:spTree>
    <p:extLst>
      <p:ext uri="{BB962C8B-B14F-4D97-AF65-F5344CB8AC3E}">
        <p14:creationId xmlns:p14="http://schemas.microsoft.com/office/powerpoint/2010/main" val="17283646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مصادیق این آیه در روایات اهل سنت</a:t>
            </a:r>
          </a:p>
        </p:txBody>
      </p:sp>
      <p:sp>
        <p:nvSpPr>
          <p:cNvPr id="3" name="Text Placeholder 2"/>
          <p:cNvSpPr>
            <a:spLocks noGrp="1"/>
          </p:cNvSpPr>
          <p:nvPr>
            <p:ph type="body" idx="1"/>
          </p:nvPr>
        </p:nvSpPr>
        <p:spPr>
          <a:xfrm>
            <a:off x="396240" y="1825624"/>
            <a:ext cx="11795760" cy="4422775"/>
          </a:xfrm>
        </p:spPr>
        <p:txBody>
          <a:bodyPr>
            <a:noAutofit/>
          </a:bodyPr>
          <a:lstStyle/>
          <a:p>
            <a:pPr marR="0" lvl="1" algn="just" rtl="1"/>
            <a:r>
              <a:rPr lang="fa-IR" sz="3000" b="0" i="0" u="none" strike="noStrike" baseline="0" dirty="0" smtClean="0">
                <a:cs typeface="B Mitra" panose="00000400000000000000" pitchFamily="2" charset="-78"/>
              </a:rPr>
              <a:t>لازم به تذكر است كه بيش از هفتاد روايت كه اغلب آنها را علماء اهل سنت نقل كرده‌اند دلالت دارد بر اينكه اين آيه شريفه، در شأن (خمسه طيّبه) نازل شده است. و شيخ صدوق از اميرمؤمنان(ع) نقل كرده است كه رسول خدا(ص) فرمودند: يا على! اين آيه درباره تو حسن و حسين و امامان از نسل تو نازل شده است.</a:t>
            </a:r>
          </a:p>
          <a:p>
            <a:pPr marR="0" lvl="1" algn="just" rtl="1"/>
            <a:r>
              <a:rPr lang="fa-IR" sz="3000" b="0" i="0" u="none" strike="noStrike" baseline="0" dirty="0" smtClean="0">
                <a:cs typeface="B Mitra" panose="00000400000000000000" pitchFamily="2" charset="-78"/>
              </a:rPr>
              <a:t>پرسيدم امامان بعد از شما چند نفرند؟ فرمود: تو يا على، و بعد حسن، و بعد حسين، و بعد از وى فرزندش على، و بعد از وى فرزندش محمد، و بعد از وى فرزندش جعفر، و بعد از وى فرزندش موسى، و بعد از وى فرزندش على، و بعد از وى فرزندش حسن، و سپس فرزندش حجت خدا.</a:t>
            </a:r>
          </a:p>
          <a:p>
            <a:pPr marR="0" lvl="1" algn="just" rtl="1"/>
            <a:r>
              <a:rPr lang="fa-IR" sz="3000" b="0" i="0" u="none" strike="noStrike" baseline="0" dirty="0" smtClean="0">
                <a:cs typeface="B Mitra" panose="00000400000000000000" pitchFamily="2" charset="-78"/>
              </a:rPr>
              <a:t>آنگاه اضافه فرمود: اين چنين، نامهاى ايشان بر ساق عرش الهى نوشته است، و من از خداى متعال پرسيدم كه اينها نام چه كسانى است؟ فرمود: يا محمد، ايشان امامان بعد از تو هستند كه تطهير شده و معصومند و دشمنان ايشان مورد لعنت من خواهند بود.</a:t>
            </a:r>
          </a:p>
        </p:txBody>
      </p:sp>
    </p:spTree>
    <p:extLst>
      <p:ext uri="{BB962C8B-B14F-4D97-AF65-F5344CB8AC3E}">
        <p14:creationId xmlns:p14="http://schemas.microsoft.com/office/powerpoint/2010/main" val="33083374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دلیل روایی بر عصمت امام </a:t>
            </a:r>
          </a:p>
        </p:txBody>
      </p:sp>
      <p:sp>
        <p:nvSpPr>
          <p:cNvPr id="3" name="Text Placeholder 2"/>
          <p:cNvSpPr>
            <a:spLocks noGrp="1"/>
          </p:cNvSpPr>
          <p:nvPr>
            <p:ph type="body" idx="1"/>
          </p:nvPr>
        </p:nvSpPr>
        <p:spPr/>
        <p:txBody>
          <a:bodyPr>
            <a:normAutofit/>
          </a:bodyPr>
          <a:lstStyle/>
          <a:p>
            <a:pPr marR="0" lvl="2" algn="just" rtl="1"/>
            <a:r>
              <a:rPr lang="fa-IR" sz="3200" b="0" i="1" u="none" strike="noStrike" baseline="0" dirty="0" smtClean="0">
                <a:solidFill>
                  <a:srgbClr val="780000"/>
                </a:solidFill>
                <a:latin typeface="Scheherazade" panose="01000600020000020003" pitchFamily="2" charset="-78"/>
                <a:cs typeface="Scheherazade" panose="01000600020000020003" pitchFamily="2" charset="-78"/>
              </a:rPr>
              <a:t>عَنْ جَابِرِ بْنِ عَبْدِ اللَّهِ الْأَنْصَارِيِّ قَالَ قَالَ رَسُولُ اللَّهِ ص‏</a:t>
            </a:r>
            <a:r>
              <a:rPr lang="fa-IR" sz="3200" b="0" i="1" u="none" strike="noStrike" baseline="0" dirty="0" smtClean="0">
                <a:solidFill>
                  <a:srgbClr val="2E74B5"/>
                </a:solidFill>
                <a:latin typeface="Scheherazade" panose="01000600020000020003" pitchFamily="2" charset="-78"/>
                <a:cs typeface="Scheherazade" panose="01000600020000020003" pitchFamily="2" charset="-78"/>
              </a:rPr>
              <a:t> </a:t>
            </a:r>
            <a:r>
              <a:rPr lang="fa-IR" sz="3200" b="0" i="1" u="none" strike="noStrike" baseline="0" dirty="0" smtClean="0">
                <a:solidFill>
                  <a:srgbClr val="D30000"/>
                </a:solidFill>
                <a:latin typeface="Scheherazade" panose="01000600020000020003" pitchFamily="2" charset="-78"/>
                <a:cs typeface="Scheherazade" panose="01000600020000020003" pitchFamily="2" charset="-78"/>
              </a:rPr>
              <a:t>إِنِّي‏</a:t>
            </a:r>
            <a:r>
              <a:rPr lang="fa-IR" sz="3200" b="0" i="1" u="none" strike="noStrike" baseline="0" dirty="0" smtClean="0">
                <a:solidFill>
                  <a:srgbClr val="2E74B5"/>
                </a:solidFill>
                <a:latin typeface="Scheherazade" panose="01000600020000020003" pitchFamily="2" charset="-78"/>
                <a:cs typeface="Scheherazade" panose="01000600020000020003" pitchFamily="2" charset="-78"/>
              </a:rPr>
              <a:t> </a:t>
            </a:r>
            <a:r>
              <a:rPr lang="fa-IR" sz="3200" b="0" i="1" u="none" strike="noStrike" baseline="0" dirty="0" smtClean="0">
                <a:solidFill>
                  <a:srgbClr val="D30000"/>
                </a:solidFill>
                <a:latin typeface="Scheherazade" panose="01000600020000020003" pitchFamily="2" charset="-78"/>
                <a:cs typeface="Scheherazade" panose="01000600020000020003" pitchFamily="2" charset="-78"/>
              </a:rPr>
              <a:t>تَارِكٌ‏</a:t>
            </a:r>
            <a:r>
              <a:rPr lang="fa-IR" sz="3200" b="0" i="1" u="none" strike="noStrike" baseline="0" dirty="0" smtClean="0">
                <a:solidFill>
                  <a:srgbClr val="2E74B5"/>
                </a:solidFill>
                <a:latin typeface="Scheherazade" panose="01000600020000020003" pitchFamily="2" charset="-78"/>
                <a:cs typeface="Scheherazade" panose="01000600020000020003" pitchFamily="2" charset="-78"/>
              </a:rPr>
              <a:t> فِيكُمُ الثَّقَلَيْنِ الثَّقَلَ الْأَكْبَرَ وَ الثَّقَلَ الْأَصْغَرَ إِنْ تَمَسَّكْتُمْ بِهِمَا لَا تَضِلُّوا وَ لَا تَبَدَّلُوا وَ إِنِّي سَأَلْتُ اللَّطِيفَ الْخَبِيرَ أَنْ لَا يَتَفَرَّقَا حَتَّى يَرِدَا عَلَيَّ الْحَوْضَ فَأُعْطِيتُ ذَلِكَ قَالُوا وَ مَا الثَّقَلُ الْأَكْبَرُ وَ مَا الثَّقَلُ الْأَصْغَرُ قَالَ الثَّقَلُ الْأَكْبَرُ كِتَابُ اللَّهِ سَبَبٌ طَرَفُهُ بِيَدِ اللَّهِ وَ سَبَبٌ طَرَفُهُ بِأَيْدِيكُمْ وَ الثَّقَلُ الْأَصْغَرُ عِتْرَتِي وَ أَهْلُ بَيْتِي</a:t>
            </a:r>
          </a:p>
          <a:p>
            <a:pPr marR="0" lvl="1" algn="just" rtl="1"/>
            <a:r>
              <a:rPr lang="fa-IR" sz="3200" b="0" i="0" u="none" strike="noStrike" baseline="0" dirty="0" smtClean="0">
                <a:cs typeface="B Mitra" panose="00000400000000000000" pitchFamily="2" charset="-78"/>
              </a:rPr>
              <a:t>حديث «ثقلين» كه پيغمبر اكرم(ص) اهل بيت و عترت خود را همسنگ قرآن قرار دادند و تأكيد كردند كه هيچگاه از آن، جدا نمى‌شوند دليل روشنى بر عصمت ايشان مى‌باشد زيرا ارتكاب كوچكترين گناه حتى اگر بصورت سهوى باشد مفارقت عملى از قرآن است.</a:t>
            </a:r>
          </a:p>
        </p:txBody>
      </p:sp>
    </p:spTree>
    <p:extLst>
      <p:ext uri="{BB962C8B-B14F-4D97-AF65-F5344CB8AC3E}">
        <p14:creationId xmlns:p14="http://schemas.microsoft.com/office/powerpoint/2010/main" val="11875402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ب: علم امام</a:t>
            </a:r>
          </a:p>
        </p:txBody>
      </p:sp>
      <p:sp>
        <p:nvSpPr>
          <p:cNvPr id="3" name="Text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32461180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Template>
  <TotalTime>11</TotalTime>
  <Words>2420</Words>
  <Application>Microsoft Office PowerPoint</Application>
  <PresentationFormat>Widescreen</PresentationFormat>
  <Paragraphs>68</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B Badr</vt:lpstr>
      <vt:lpstr>B Homa</vt:lpstr>
      <vt:lpstr>B Mitra</vt:lpstr>
      <vt:lpstr>Calibri</vt:lpstr>
      <vt:lpstr>Calibri Light</vt:lpstr>
      <vt:lpstr>Nazli</vt:lpstr>
      <vt:lpstr>Sakkal Majalla</vt:lpstr>
      <vt:lpstr>Scheherazade</vt:lpstr>
      <vt:lpstr>Times New Roman</vt:lpstr>
      <vt:lpstr>Office Theme</vt:lpstr>
      <vt:lpstr>بسم الله الرحمن الرحيم</vt:lpstr>
      <vt:lpstr>مقدّمه</vt:lpstr>
      <vt:lpstr>الف: عصمت امام</vt:lpstr>
      <vt:lpstr>آیه اول: بقره، 124</vt:lpstr>
      <vt:lpstr>آیه دوم: نساء 59</vt:lpstr>
      <vt:lpstr>آیه سوم: احزاب 33</vt:lpstr>
      <vt:lpstr>مصادیق این آیه در روایات اهل سنت</vt:lpstr>
      <vt:lpstr>دلیل روایی بر عصمت امام </vt:lpstr>
      <vt:lpstr>ب: علم امام</vt:lpstr>
      <vt:lpstr>دليل اول:</vt:lpstr>
      <vt:lpstr>دليل دوم: الهام و تحديث به ائمه</vt:lpstr>
      <vt:lpstr>بررسي دو آيه قرآن</vt:lpstr>
      <vt:lpstr>PowerPoint Presentation</vt:lpstr>
      <vt:lpstr>روایت ابن مغازلی</vt:lpstr>
      <vt:lpstr>نکته لطیف</vt:lpstr>
      <vt:lpstr>روایت سدیر</vt:lpstr>
      <vt:lpstr>PowerPoint Presentation</vt:lpstr>
      <vt:lpstr>روایت امام رضا علیه السلام</vt:lpstr>
      <vt:lpstr>چند روایت دیگر</vt:lpstr>
      <vt:lpstr>والحمدلله رب العالمین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bakhtiarvand</dc:creator>
  <cp:lastModifiedBy>bakhtiarvand</cp:lastModifiedBy>
  <cp:revision>3</cp:revision>
  <dcterms:created xsi:type="dcterms:W3CDTF">2015-04-20T05:33:29Z</dcterms:created>
  <dcterms:modified xsi:type="dcterms:W3CDTF">2015-04-22T05:00:25Z</dcterms:modified>
</cp:coreProperties>
</file>