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Override PartName="/ppt/slides/slide8.xml" ContentType="application/vnd.openxmlformats-officedocument.presentationml.slide+xml"/>
  <Override PartName="/ppt/slides/slide49.xml" ContentType="application/vnd.openxmlformats-officedocument.presentationml.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20" r:id="rId1"/>
  </p:sldMasterIdLst>
  <p:notesMasterIdLst>
    <p:notesMasterId r:id="rId66"/>
  </p:notesMasterIdLst>
  <p:sldIdLst>
    <p:sldId id="316" r:id="rId2"/>
    <p:sldId id="256" r:id="rId3"/>
    <p:sldId id="262" r:id="rId4"/>
    <p:sldId id="258" r:id="rId5"/>
    <p:sldId id="259" r:id="rId6"/>
    <p:sldId id="257" r:id="rId7"/>
    <p:sldId id="260" r:id="rId8"/>
    <p:sldId id="265" r:id="rId9"/>
    <p:sldId id="261" r:id="rId10"/>
    <p:sldId id="263" r:id="rId11"/>
    <p:sldId id="264" r:id="rId12"/>
    <p:sldId id="272" r:id="rId13"/>
    <p:sldId id="266" r:id="rId14"/>
    <p:sldId id="267" r:id="rId15"/>
    <p:sldId id="268" r:id="rId16"/>
    <p:sldId id="289" r:id="rId17"/>
    <p:sldId id="290" r:id="rId18"/>
    <p:sldId id="291" r:id="rId19"/>
    <p:sldId id="292" r:id="rId20"/>
    <p:sldId id="269" r:id="rId21"/>
    <p:sldId id="270" r:id="rId22"/>
    <p:sldId id="273" r:id="rId23"/>
    <p:sldId id="293" r:id="rId24"/>
    <p:sldId id="294"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95" r:id="rId41"/>
    <p:sldId id="315" r:id="rId42"/>
    <p:sldId id="299" r:id="rId43"/>
    <p:sldId id="296" r:id="rId44"/>
    <p:sldId id="297" r:id="rId45"/>
    <p:sldId id="298" r:id="rId46"/>
    <p:sldId id="301" r:id="rId47"/>
    <p:sldId id="300" r:id="rId48"/>
    <p:sldId id="302" r:id="rId49"/>
    <p:sldId id="303" r:id="rId50"/>
    <p:sldId id="304" r:id="rId51"/>
    <p:sldId id="308" r:id="rId52"/>
    <p:sldId id="309" r:id="rId53"/>
    <p:sldId id="310" r:id="rId54"/>
    <p:sldId id="305" r:id="rId55"/>
    <p:sldId id="306" r:id="rId56"/>
    <p:sldId id="307" r:id="rId57"/>
    <p:sldId id="318" r:id="rId58"/>
    <p:sldId id="319" r:id="rId59"/>
    <p:sldId id="320" r:id="rId60"/>
    <p:sldId id="311" r:id="rId61"/>
    <p:sldId id="312" r:id="rId62"/>
    <p:sldId id="313" r:id="rId63"/>
    <p:sldId id="314" r:id="rId64"/>
    <p:sldId id="317" r:id="rId65"/>
  </p:sldIdLst>
  <p:sldSz cx="9144000" cy="6858000" type="screen4x3"/>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003300"/>
    <a:srgbClr val="6633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84380"/>
    <p:restoredTop sz="94660"/>
  </p:normalViewPr>
  <p:slideViewPr>
    <p:cSldViewPr>
      <p:cViewPr varScale="1">
        <p:scale>
          <a:sx n="66" d="100"/>
          <a:sy n="66" d="100"/>
        </p:scale>
        <p:origin x="-1284"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90" y="4242"/>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52545AB1-68DD-4822-AF1A-323C6ADDC81B}" type="datetimeFigureOut">
              <a:rPr lang="fa-IR" smtClean="0"/>
              <a:pPr/>
              <a:t>1436/08/02</a:t>
            </a:fld>
            <a:endParaRPr lang="fa-I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E6414489-5F12-4601-A8CB-CEA2F17D78C0}" type="slidenum">
              <a:rPr lang="fa-IR" smtClean="0"/>
              <a:pPr/>
              <a:t>‹#›</a:t>
            </a:fld>
            <a:endParaRPr lang="fa-IR"/>
          </a:p>
        </p:txBody>
      </p:sp>
    </p:spTree>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dirty="0"/>
          </a:p>
        </p:txBody>
      </p:sp>
      <p:sp>
        <p:nvSpPr>
          <p:cNvPr id="4" name="Slide Number Placeholder 3"/>
          <p:cNvSpPr>
            <a:spLocks noGrp="1"/>
          </p:cNvSpPr>
          <p:nvPr>
            <p:ph type="sldNum" sz="quarter" idx="10"/>
          </p:nvPr>
        </p:nvSpPr>
        <p:spPr/>
        <p:txBody>
          <a:bodyPr/>
          <a:lstStyle/>
          <a:p>
            <a:fld id="{E6414489-5F12-4601-A8CB-CEA2F17D78C0}" type="slidenum">
              <a:rPr lang="fa-IR" smtClean="0"/>
              <a:pPr/>
              <a:t>6</a:t>
            </a:fld>
            <a:endParaRPr lang="fa-I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dirty="0"/>
          </a:p>
        </p:txBody>
      </p:sp>
      <p:sp>
        <p:nvSpPr>
          <p:cNvPr id="4" name="Slide Number Placeholder 3"/>
          <p:cNvSpPr>
            <a:spLocks noGrp="1"/>
          </p:cNvSpPr>
          <p:nvPr>
            <p:ph type="sldNum" sz="quarter" idx="10"/>
          </p:nvPr>
        </p:nvSpPr>
        <p:spPr/>
        <p:txBody>
          <a:bodyPr/>
          <a:lstStyle/>
          <a:p>
            <a:fld id="{E6414489-5F12-4601-A8CB-CEA2F17D78C0}" type="slidenum">
              <a:rPr lang="fa-IR" smtClean="0"/>
              <a:pPr/>
              <a:t>47</a:t>
            </a:fld>
            <a:endParaRPr lang="fa-I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47F126A-8E2A-4198-AB16-A95FC64F6E6C}" type="slidenum">
              <a:rPr lang="fa-IR" smtClean="0"/>
              <a:pPr/>
              <a:t>64</a:t>
            </a:fld>
            <a:endParaRPr lang="fa-I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844BF7EF-D0E8-4C80-A59F-E475ACAA79B5}" type="datetime8">
              <a:rPr lang="fa-IR" smtClean="0"/>
              <a:pPr/>
              <a:t>15/مه/20</a:t>
            </a:fld>
            <a:endParaRPr lang="fa-IR"/>
          </a:p>
        </p:txBody>
      </p:sp>
      <p:sp>
        <p:nvSpPr>
          <p:cNvPr id="20" name="Footer Placeholder 19"/>
          <p:cNvSpPr>
            <a:spLocks noGrp="1"/>
          </p:cNvSpPr>
          <p:nvPr>
            <p:ph type="ftr" sz="quarter" idx="11"/>
          </p:nvPr>
        </p:nvSpPr>
        <p:spPr/>
        <p:txBody>
          <a:bodyPr/>
          <a:lstStyle>
            <a:extLst/>
          </a:lstStyle>
          <a:p>
            <a:endParaRPr lang="fa-IR"/>
          </a:p>
        </p:txBody>
      </p:sp>
      <p:sp>
        <p:nvSpPr>
          <p:cNvPr id="10" name="Slide Number Placeholder 9"/>
          <p:cNvSpPr>
            <a:spLocks noGrp="1"/>
          </p:cNvSpPr>
          <p:nvPr>
            <p:ph type="sldNum" sz="quarter" idx="12"/>
          </p:nvPr>
        </p:nvSpPr>
        <p:spPr/>
        <p:txBody>
          <a:bodyPr/>
          <a:lstStyle>
            <a:extLst/>
          </a:lstStyle>
          <a:p>
            <a:fld id="{4E1E0431-2D3F-43D9-8EF8-3D0BAF609BBE}" type="slidenum">
              <a:rPr lang="fa-IR" smtClean="0"/>
              <a:pPr/>
              <a:t>‹#›</a:t>
            </a:fld>
            <a:endParaRPr lang="fa-IR"/>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ADEC2FB-D371-4F81-989F-1E1E3968E2C9}" type="datetime8">
              <a:rPr lang="fa-IR" smtClean="0"/>
              <a:pPr/>
              <a:t>15/مه/20</a:t>
            </a:fld>
            <a:endParaRPr lang="fa-IR"/>
          </a:p>
        </p:txBody>
      </p:sp>
      <p:sp>
        <p:nvSpPr>
          <p:cNvPr id="5" name="Footer Placeholder 4"/>
          <p:cNvSpPr>
            <a:spLocks noGrp="1"/>
          </p:cNvSpPr>
          <p:nvPr>
            <p:ph type="ftr" sz="quarter" idx="11"/>
          </p:nvPr>
        </p:nvSpPr>
        <p:spPr/>
        <p:txBody>
          <a:bodyPr/>
          <a:lstStyle>
            <a:extLst/>
          </a:lstStyle>
          <a:p>
            <a:endParaRPr lang="fa-IR"/>
          </a:p>
        </p:txBody>
      </p:sp>
      <p:sp>
        <p:nvSpPr>
          <p:cNvPr id="6" name="Slide Number Placeholder 5"/>
          <p:cNvSpPr>
            <a:spLocks noGrp="1"/>
          </p:cNvSpPr>
          <p:nvPr>
            <p:ph type="sldNum" sz="quarter" idx="12"/>
          </p:nvPr>
        </p:nvSpPr>
        <p:spPr/>
        <p:txBody>
          <a:bodyPr/>
          <a:lstStyle>
            <a:extLst/>
          </a:lstStyle>
          <a:p>
            <a:fld id="{4E1E0431-2D3F-43D9-8EF8-3D0BAF609BBE}" type="slidenum">
              <a:rPr lang="fa-IR" smtClean="0"/>
              <a:pPr/>
              <a:t>‹#›</a:t>
            </a:fld>
            <a:endParaRPr lang="fa-I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73CA8C2-4A0E-4167-808C-ABC22AE80070}" type="datetime8">
              <a:rPr lang="fa-IR" smtClean="0"/>
              <a:pPr/>
              <a:t>15/مه/20</a:t>
            </a:fld>
            <a:endParaRPr lang="fa-IR"/>
          </a:p>
        </p:txBody>
      </p:sp>
      <p:sp>
        <p:nvSpPr>
          <p:cNvPr id="5" name="Footer Placeholder 4"/>
          <p:cNvSpPr>
            <a:spLocks noGrp="1"/>
          </p:cNvSpPr>
          <p:nvPr>
            <p:ph type="ftr" sz="quarter" idx="11"/>
          </p:nvPr>
        </p:nvSpPr>
        <p:spPr/>
        <p:txBody>
          <a:bodyPr/>
          <a:lstStyle>
            <a:extLst/>
          </a:lstStyle>
          <a:p>
            <a:endParaRPr lang="fa-IR"/>
          </a:p>
        </p:txBody>
      </p:sp>
      <p:sp>
        <p:nvSpPr>
          <p:cNvPr id="6" name="Slide Number Placeholder 5"/>
          <p:cNvSpPr>
            <a:spLocks noGrp="1"/>
          </p:cNvSpPr>
          <p:nvPr>
            <p:ph type="sldNum" sz="quarter" idx="12"/>
          </p:nvPr>
        </p:nvSpPr>
        <p:spPr/>
        <p:txBody>
          <a:bodyPr/>
          <a:lstStyle>
            <a:extLst/>
          </a:lstStyle>
          <a:p>
            <a:fld id="{4E1E0431-2D3F-43D9-8EF8-3D0BAF609BBE}" type="slidenum">
              <a:rPr lang="fa-IR" smtClean="0"/>
              <a:pPr/>
              <a:t>‹#›</a:t>
            </a:fld>
            <a:endParaRPr lang="fa-I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BA6E618-4284-47E0-A93A-DEF5F1546E89}" type="datetime8">
              <a:rPr lang="fa-IR" smtClean="0"/>
              <a:pPr/>
              <a:t>15/مه/20</a:t>
            </a:fld>
            <a:endParaRPr lang="fa-IR"/>
          </a:p>
        </p:txBody>
      </p:sp>
      <p:sp>
        <p:nvSpPr>
          <p:cNvPr id="5" name="Footer Placeholder 4"/>
          <p:cNvSpPr>
            <a:spLocks noGrp="1"/>
          </p:cNvSpPr>
          <p:nvPr>
            <p:ph type="ftr" sz="quarter" idx="11"/>
          </p:nvPr>
        </p:nvSpPr>
        <p:spPr/>
        <p:txBody>
          <a:bodyPr/>
          <a:lstStyle>
            <a:extLst/>
          </a:lstStyle>
          <a:p>
            <a:endParaRPr lang="fa-IR"/>
          </a:p>
        </p:txBody>
      </p:sp>
      <p:sp>
        <p:nvSpPr>
          <p:cNvPr id="6" name="Slide Number Placeholder 5"/>
          <p:cNvSpPr>
            <a:spLocks noGrp="1"/>
          </p:cNvSpPr>
          <p:nvPr>
            <p:ph type="sldNum" sz="quarter" idx="12"/>
          </p:nvPr>
        </p:nvSpPr>
        <p:spPr/>
        <p:txBody>
          <a:bodyPr/>
          <a:lstStyle>
            <a:extLst/>
          </a:lstStyle>
          <a:p>
            <a:fld id="{4E1E0431-2D3F-43D9-8EF8-3D0BAF609BBE}" type="slidenum">
              <a:rPr lang="fa-IR" smtClean="0"/>
              <a:pPr/>
              <a:t>‹#›</a:t>
            </a:fld>
            <a:endParaRPr lang="fa-I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7D3471E0-4DDC-4B5F-A2E5-BF605A99FC19}" type="datetime8">
              <a:rPr lang="fa-IR" smtClean="0"/>
              <a:pPr/>
              <a:t>15/مه/20</a:t>
            </a:fld>
            <a:endParaRPr lang="fa-IR"/>
          </a:p>
        </p:txBody>
      </p:sp>
      <p:sp>
        <p:nvSpPr>
          <p:cNvPr id="5" name="Footer Placeholder 4"/>
          <p:cNvSpPr>
            <a:spLocks noGrp="1"/>
          </p:cNvSpPr>
          <p:nvPr>
            <p:ph type="ftr" sz="quarter" idx="11"/>
          </p:nvPr>
        </p:nvSpPr>
        <p:spPr/>
        <p:txBody>
          <a:bodyPr/>
          <a:lstStyle>
            <a:extLst/>
          </a:lstStyle>
          <a:p>
            <a:endParaRPr lang="fa-IR"/>
          </a:p>
        </p:txBody>
      </p:sp>
      <p:sp>
        <p:nvSpPr>
          <p:cNvPr id="6" name="Slide Number Placeholder 5"/>
          <p:cNvSpPr>
            <a:spLocks noGrp="1"/>
          </p:cNvSpPr>
          <p:nvPr>
            <p:ph type="sldNum" sz="quarter" idx="12"/>
          </p:nvPr>
        </p:nvSpPr>
        <p:spPr/>
        <p:txBody>
          <a:bodyPr/>
          <a:lstStyle>
            <a:extLst/>
          </a:lstStyle>
          <a:p>
            <a:fld id="{4E1E0431-2D3F-43D9-8EF8-3D0BAF609BBE}" type="slidenum">
              <a:rPr lang="fa-IR" smtClean="0"/>
              <a:pPr/>
              <a:t>‹#›</a:t>
            </a:fld>
            <a:endParaRPr lang="fa-IR"/>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D0DF7559-D654-4544-8AC9-10F780CC5FC6}" type="datetime8">
              <a:rPr lang="fa-IR" smtClean="0"/>
              <a:pPr/>
              <a:t>15/مه/20</a:t>
            </a:fld>
            <a:endParaRPr lang="fa-IR"/>
          </a:p>
        </p:txBody>
      </p:sp>
      <p:sp>
        <p:nvSpPr>
          <p:cNvPr id="6" name="Footer Placeholder 5"/>
          <p:cNvSpPr>
            <a:spLocks noGrp="1"/>
          </p:cNvSpPr>
          <p:nvPr>
            <p:ph type="ftr" sz="quarter" idx="11"/>
          </p:nvPr>
        </p:nvSpPr>
        <p:spPr/>
        <p:txBody>
          <a:bodyPr/>
          <a:lstStyle>
            <a:extLst/>
          </a:lstStyle>
          <a:p>
            <a:endParaRPr lang="fa-IR"/>
          </a:p>
        </p:txBody>
      </p:sp>
      <p:sp>
        <p:nvSpPr>
          <p:cNvPr id="7" name="Slide Number Placeholder 6"/>
          <p:cNvSpPr>
            <a:spLocks noGrp="1"/>
          </p:cNvSpPr>
          <p:nvPr>
            <p:ph type="sldNum" sz="quarter" idx="12"/>
          </p:nvPr>
        </p:nvSpPr>
        <p:spPr/>
        <p:txBody>
          <a:bodyPr/>
          <a:lstStyle>
            <a:extLst/>
          </a:lstStyle>
          <a:p>
            <a:fld id="{4E1E0431-2D3F-43D9-8EF8-3D0BAF609BBE}" type="slidenum">
              <a:rPr lang="fa-IR" smtClean="0"/>
              <a:pPr/>
              <a:t>‹#›</a:t>
            </a:fld>
            <a:endParaRPr lang="fa-I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8623FFC2-218E-4B4A-8389-55E42DC24991}" type="datetime8">
              <a:rPr lang="fa-IR" smtClean="0"/>
              <a:pPr/>
              <a:t>15/مه/20</a:t>
            </a:fld>
            <a:endParaRPr lang="fa-IR"/>
          </a:p>
        </p:txBody>
      </p:sp>
      <p:sp>
        <p:nvSpPr>
          <p:cNvPr id="8" name="Footer Placeholder 7"/>
          <p:cNvSpPr>
            <a:spLocks noGrp="1"/>
          </p:cNvSpPr>
          <p:nvPr>
            <p:ph type="ftr" sz="quarter" idx="11"/>
          </p:nvPr>
        </p:nvSpPr>
        <p:spPr/>
        <p:txBody>
          <a:bodyPr/>
          <a:lstStyle>
            <a:extLst/>
          </a:lstStyle>
          <a:p>
            <a:endParaRPr lang="fa-IR"/>
          </a:p>
        </p:txBody>
      </p:sp>
      <p:sp>
        <p:nvSpPr>
          <p:cNvPr id="9" name="Slide Number Placeholder 8"/>
          <p:cNvSpPr>
            <a:spLocks noGrp="1"/>
          </p:cNvSpPr>
          <p:nvPr>
            <p:ph type="sldNum" sz="quarter" idx="12"/>
          </p:nvPr>
        </p:nvSpPr>
        <p:spPr/>
        <p:txBody>
          <a:bodyPr/>
          <a:lstStyle>
            <a:extLst/>
          </a:lstStyle>
          <a:p>
            <a:fld id="{4E1E0431-2D3F-43D9-8EF8-3D0BAF609BBE}" type="slidenum">
              <a:rPr lang="fa-IR" smtClean="0"/>
              <a:pPr/>
              <a:t>‹#›</a:t>
            </a:fld>
            <a:endParaRPr lang="fa-I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60A79B99-2D0E-4FEC-8A99-993E0AB9A256}" type="datetime8">
              <a:rPr lang="fa-IR" smtClean="0"/>
              <a:pPr/>
              <a:t>15/مه/20</a:t>
            </a:fld>
            <a:endParaRPr lang="fa-IR"/>
          </a:p>
        </p:txBody>
      </p:sp>
      <p:sp>
        <p:nvSpPr>
          <p:cNvPr id="4" name="Footer Placeholder 3"/>
          <p:cNvSpPr>
            <a:spLocks noGrp="1"/>
          </p:cNvSpPr>
          <p:nvPr>
            <p:ph type="ftr" sz="quarter" idx="11"/>
          </p:nvPr>
        </p:nvSpPr>
        <p:spPr/>
        <p:txBody>
          <a:bodyPr/>
          <a:lstStyle>
            <a:extLst/>
          </a:lstStyle>
          <a:p>
            <a:endParaRPr lang="fa-IR"/>
          </a:p>
        </p:txBody>
      </p:sp>
      <p:sp>
        <p:nvSpPr>
          <p:cNvPr id="5" name="Slide Number Placeholder 4"/>
          <p:cNvSpPr>
            <a:spLocks noGrp="1"/>
          </p:cNvSpPr>
          <p:nvPr>
            <p:ph type="sldNum" sz="quarter" idx="12"/>
          </p:nvPr>
        </p:nvSpPr>
        <p:spPr/>
        <p:txBody>
          <a:bodyPr/>
          <a:lstStyle>
            <a:extLst/>
          </a:lstStyle>
          <a:p>
            <a:fld id="{4E1E0431-2D3F-43D9-8EF8-3D0BAF609BBE}" type="slidenum">
              <a:rPr lang="fa-IR" smtClean="0"/>
              <a:pPr/>
              <a:t>‹#›</a:t>
            </a:fld>
            <a:endParaRPr lang="fa-I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15DF1C98-64F8-4569-8531-791F3BCDDDE0}" type="datetime8">
              <a:rPr lang="fa-IR" smtClean="0"/>
              <a:pPr/>
              <a:t>15/مه/20</a:t>
            </a:fld>
            <a:endParaRPr lang="fa-IR"/>
          </a:p>
        </p:txBody>
      </p:sp>
      <p:sp>
        <p:nvSpPr>
          <p:cNvPr id="3" name="Footer Placeholder 2"/>
          <p:cNvSpPr>
            <a:spLocks noGrp="1"/>
          </p:cNvSpPr>
          <p:nvPr>
            <p:ph type="ftr" sz="quarter" idx="11"/>
          </p:nvPr>
        </p:nvSpPr>
        <p:spPr/>
        <p:txBody>
          <a:bodyPr/>
          <a:lstStyle>
            <a:extLst/>
          </a:lstStyle>
          <a:p>
            <a:endParaRPr lang="fa-IR"/>
          </a:p>
        </p:txBody>
      </p:sp>
      <p:sp>
        <p:nvSpPr>
          <p:cNvPr id="4" name="Slide Number Placeholder 3"/>
          <p:cNvSpPr>
            <a:spLocks noGrp="1"/>
          </p:cNvSpPr>
          <p:nvPr>
            <p:ph type="sldNum" sz="quarter" idx="12"/>
          </p:nvPr>
        </p:nvSpPr>
        <p:spPr/>
        <p:txBody>
          <a:bodyPr/>
          <a:lstStyle>
            <a:extLst/>
          </a:lstStyle>
          <a:p>
            <a:fld id="{4E1E0431-2D3F-43D9-8EF8-3D0BAF609BBE}" type="slidenum">
              <a:rPr lang="fa-IR" smtClean="0"/>
              <a:pPr/>
              <a:t>‹#›</a:t>
            </a:fld>
            <a:endParaRPr lang="fa-IR"/>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35C5815D-6F9E-40F7-86CE-0ACC97F6F188}" type="datetime8">
              <a:rPr lang="fa-IR" smtClean="0"/>
              <a:pPr/>
              <a:t>15/مه/20</a:t>
            </a:fld>
            <a:endParaRPr lang="fa-IR"/>
          </a:p>
        </p:txBody>
      </p:sp>
      <p:sp>
        <p:nvSpPr>
          <p:cNvPr id="6" name="Footer Placeholder 5"/>
          <p:cNvSpPr>
            <a:spLocks noGrp="1"/>
          </p:cNvSpPr>
          <p:nvPr>
            <p:ph type="ftr" sz="quarter" idx="11"/>
          </p:nvPr>
        </p:nvSpPr>
        <p:spPr/>
        <p:txBody>
          <a:bodyPr/>
          <a:lstStyle>
            <a:extLst/>
          </a:lstStyle>
          <a:p>
            <a:endParaRPr lang="fa-IR"/>
          </a:p>
        </p:txBody>
      </p:sp>
      <p:sp>
        <p:nvSpPr>
          <p:cNvPr id="7" name="Slide Number Placeholder 6"/>
          <p:cNvSpPr>
            <a:spLocks noGrp="1"/>
          </p:cNvSpPr>
          <p:nvPr>
            <p:ph type="sldNum" sz="quarter" idx="12"/>
          </p:nvPr>
        </p:nvSpPr>
        <p:spPr/>
        <p:txBody>
          <a:bodyPr/>
          <a:lstStyle>
            <a:extLst/>
          </a:lstStyle>
          <a:p>
            <a:fld id="{4E1E0431-2D3F-43D9-8EF8-3D0BAF609BBE}" type="slidenum">
              <a:rPr lang="fa-IR" smtClean="0"/>
              <a:pPr/>
              <a:t>‹#›</a:t>
            </a:fld>
            <a:endParaRPr lang="fa-I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50325AEB-6C3B-4A81-84DB-158733046DB9}" type="datetime8">
              <a:rPr lang="fa-IR" smtClean="0"/>
              <a:pPr/>
              <a:t>15/مه/20</a:t>
            </a:fld>
            <a:endParaRPr lang="fa-IR"/>
          </a:p>
        </p:txBody>
      </p:sp>
      <p:sp>
        <p:nvSpPr>
          <p:cNvPr id="6" name="Footer Placeholder 5"/>
          <p:cNvSpPr>
            <a:spLocks noGrp="1"/>
          </p:cNvSpPr>
          <p:nvPr>
            <p:ph type="ftr" sz="quarter" idx="11"/>
          </p:nvPr>
        </p:nvSpPr>
        <p:spPr/>
        <p:txBody>
          <a:bodyPr/>
          <a:lstStyle>
            <a:extLst/>
          </a:lstStyle>
          <a:p>
            <a:endParaRPr lang="fa-IR"/>
          </a:p>
        </p:txBody>
      </p:sp>
      <p:sp>
        <p:nvSpPr>
          <p:cNvPr id="7" name="Slide Number Placeholder 6"/>
          <p:cNvSpPr>
            <a:spLocks noGrp="1"/>
          </p:cNvSpPr>
          <p:nvPr>
            <p:ph type="sldNum" sz="quarter" idx="12"/>
          </p:nvPr>
        </p:nvSpPr>
        <p:spPr/>
        <p:txBody>
          <a:bodyPr/>
          <a:lstStyle>
            <a:extLst/>
          </a:lstStyle>
          <a:p>
            <a:fld id="{4E1E0431-2D3F-43D9-8EF8-3D0BAF609BBE}" type="slidenum">
              <a:rPr lang="fa-IR" smtClean="0"/>
              <a:pPr/>
              <a:t>‹#›</a:t>
            </a:fld>
            <a:endParaRPr lang="fa-IR"/>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556DBB91-1987-441E-8571-F665438BFFE2}" type="datetime8">
              <a:rPr lang="fa-IR" smtClean="0"/>
              <a:pPr/>
              <a:t>15/مه/20</a:t>
            </a:fld>
            <a:endParaRPr lang="fa-IR"/>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fa-IR"/>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4E1E0431-2D3F-43D9-8EF8-3D0BAF609BBE}" type="slidenum">
              <a:rPr lang="fa-IR" smtClean="0"/>
              <a:pPr/>
              <a:t>‹#›</a:t>
            </a:fld>
            <a:endParaRPr lang="fa-IR"/>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ftr="0" dt="0"/>
  <p:txStyles>
    <p:titleStyle>
      <a:lvl1pPr algn="l" rtl="1"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r" rtl="1"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r" rtl="1"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r" rtl="1"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r" rtl="1"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r" rtl="1"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r" rtl="1"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fa.wikipedia.org/wiki/%D8%B3%D9%84%D9%88%D9%84%D8%B2" TargetMode="External"/><Relationship Id="rId2" Type="http://schemas.openxmlformats.org/officeDocument/2006/relationships/hyperlink" Target="http://fa.wikipedia.org/wiki/%DA%AF%D9%84%DB%8C%DA%A9%D9%88%DA%98%D9%86" TargetMode="External"/><Relationship Id="rId1" Type="http://schemas.openxmlformats.org/officeDocument/2006/relationships/slideLayout" Target="../slideLayouts/slideLayout2.xml"/><Relationship Id="rId4" Type="http://schemas.openxmlformats.org/officeDocument/2006/relationships/hyperlink" Target="http://fa.wikipedia.org/w/index.php?title=%D8%B3%D9%84%D9%88%D9%84%D8%A7%D8%B2&amp;action=edit&amp;redlink=1&amp;preload=%D8%A7%D9%84%DA%AF%D9%88:%D8%A7%DB%8C%D8%AC%D8%A7%D8%AF+%D9%85%D9%82%D8%A7%D9%84%D9%87/%D8%A7%D8%B3%D8%AA%D8%AE%D9%88%D8%A7%D9%86%E2%80%8C%D8%A8%D9%86%D8%AF%DB%8C&amp;editintro=%D8%A7%D9%84%DA%AF%D9%88:%D8%A7%DB%8C%D8%AC%D8%A7%D8%AF+%D9%85%D9%82%D8%A7%D9%84%D9%87/%D8%A7%D8%AF%DB%8C%D8%AA%E2%80%8C%D9%86%D9%88%D8%AA%DB%8C%D8%B3&amp;summary=%D8%A7%DB%8C%D8%AC%D8%A7%D8%AF+%DB%8C%DA%A9+%D9%85%D9%82%D8%A7%D9%84%D9%87+%D9%86%D9%88+%D8%A7%D8%B2+%D8%B7%D8%B1%DB%8C%D9%82+%D8%A7%DB%8C%D8%AC%D8%A7%D8%AF%DA%AF%D8%B1&amp;nosummary=&amp;prefix=&amp;minor=&amp;create=%D8%AF%D8%B1%D8%B3%D8%AA+%DA%A9%D8%B1%D8%AF%D9%86+%D9%85%D9%82%D8%A7%D9%84%D9%87+%D8%AC%D8%AF%DB%8C%D8%AF&amp;withJS=MediaWiki:Intro-Welcome-NewUsers.js"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fa.wikipedia.org/wiki/%D8%B1%D8%A7%D8%A8%D8%B1%D8%AA_%D9%87%D9%88%DA%A9"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4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4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hyperlink" Target="http://fa.wikipedia.org/wiki/%D9%BE%D8%B1%D9%88%D8%AA%D8%A6%DB%8C%D9%86" TargetMode="Externa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Z:\newtek\_backgrounds_1.02\Tim\_powerpoint templates\mad_scientist\vessel.jpg"/>
          <p:cNvPicPr>
            <a:picLocks noChangeAspect="1" noChangeArrowheads="1"/>
          </p:cNvPicPr>
          <p:nvPr/>
        </p:nvPicPr>
        <p:blipFill>
          <a:blip r:embed="rId2"/>
          <a:srcRect/>
          <a:stretch>
            <a:fillRect/>
          </a:stretch>
        </p:blipFill>
        <p:spPr bwMode="auto">
          <a:xfrm>
            <a:off x="0" y="3786190"/>
            <a:ext cx="4745038" cy="2971800"/>
          </a:xfrm>
          <a:prstGeom prst="rect">
            <a:avLst/>
          </a:prstGeom>
          <a:noFill/>
        </p:spPr>
      </p:pic>
      <p:pic>
        <p:nvPicPr>
          <p:cNvPr id="6" name="Picture 8" descr="http://hortilover.ir/pics/gr2small.jpg"/>
          <p:cNvPicPr>
            <a:picLocks noChangeAspect="1" noChangeArrowheads="1"/>
          </p:cNvPicPr>
          <p:nvPr/>
        </p:nvPicPr>
        <p:blipFill>
          <a:blip r:embed="rId3">
            <a:lum bright="-10000" contrast="10000"/>
          </a:blip>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ransition>
    <p:wipe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0100" y="0"/>
            <a:ext cx="7933588" cy="1214422"/>
          </a:xfrm>
        </p:spPr>
        <p:txBody>
          <a:bodyPr>
            <a:normAutofit/>
          </a:bodyPr>
          <a:lstStyle/>
          <a:p>
            <a:pPr algn="ctr"/>
            <a:r>
              <a:rPr lang="fa-IR" dirty="0" smtClean="0">
                <a:solidFill>
                  <a:srgbClr val="00B050"/>
                </a:solidFill>
                <a:effectLst/>
              </a:rPr>
              <a:t>کربوهیدرات ها </a:t>
            </a:r>
            <a:r>
              <a:rPr lang="en-US" dirty="0" smtClean="0">
                <a:solidFill>
                  <a:srgbClr val="00B050"/>
                </a:solidFill>
                <a:effectLst/>
                <a:latin typeface="Times New Roman" pitchFamily="18" charset="0"/>
                <a:cs typeface="Times New Roman" pitchFamily="18" charset="0"/>
              </a:rPr>
              <a:t>Carbohydrates</a:t>
            </a:r>
            <a:endParaRPr lang="fa-IR" dirty="0">
              <a:solidFill>
                <a:srgbClr val="00B050"/>
              </a:solidFill>
              <a:effectLst/>
              <a:latin typeface="Times New Roman" pitchFamily="18" charset="0"/>
              <a:cs typeface="Times New Roman" pitchFamily="18" charset="0"/>
            </a:endParaRPr>
          </a:p>
        </p:txBody>
      </p:sp>
      <p:sp>
        <p:nvSpPr>
          <p:cNvPr id="3" name="Content Placeholder 2"/>
          <p:cNvSpPr>
            <a:spLocks noGrp="1"/>
          </p:cNvSpPr>
          <p:nvPr>
            <p:ph idx="1"/>
          </p:nvPr>
        </p:nvSpPr>
        <p:spPr>
          <a:xfrm>
            <a:off x="1000100" y="1500174"/>
            <a:ext cx="8143900" cy="2357454"/>
          </a:xfrm>
        </p:spPr>
        <p:txBody>
          <a:bodyPr/>
          <a:lstStyle/>
          <a:p>
            <a:pPr algn="just">
              <a:buNone/>
            </a:pPr>
            <a:r>
              <a:rPr lang="fa-IR" dirty="0" smtClean="0"/>
              <a:t>فرمول کلی کربوهیدرات ها </a:t>
            </a:r>
            <a:r>
              <a:rPr lang="en-US" dirty="0" err="1" smtClean="0">
                <a:latin typeface="Times New Roman" pitchFamily="18" charset="0"/>
                <a:cs typeface="Times New Roman" pitchFamily="18" charset="0"/>
              </a:rPr>
              <a:t>C</a:t>
            </a:r>
            <a:r>
              <a:rPr lang="en-US" baseline="-25000" dirty="0" err="1" smtClean="0">
                <a:latin typeface="Times New Roman" pitchFamily="18" charset="0"/>
                <a:cs typeface="Times New Roman" pitchFamily="18" charset="0"/>
              </a:rPr>
              <a:t>n</a:t>
            </a:r>
            <a:r>
              <a:rPr lang="en-US" dirty="0" smtClean="0">
                <a:latin typeface="Times New Roman" pitchFamily="18" charset="0"/>
                <a:cs typeface="Times New Roman" pitchFamily="18" charset="0"/>
              </a:rPr>
              <a:t>(H</a:t>
            </a:r>
            <a:r>
              <a:rPr lang="en-US" baseline="-25000" dirty="0" smtClean="0">
                <a:latin typeface="Times New Roman" pitchFamily="18" charset="0"/>
                <a:cs typeface="Times New Roman" pitchFamily="18" charset="0"/>
              </a:rPr>
              <a:t>2</a:t>
            </a:r>
            <a:r>
              <a:rPr lang="en-US" dirty="0" smtClean="0">
                <a:latin typeface="Times New Roman" pitchFamily="18" charset="0"/>
                <a:cs typeface="Times New Roman" pitchFamily="18" charset="0"/>
              </a:rPr>
              <a:t>O)</a:t>
            </a:r>
            <a:r>
              <a:rPr lang="en-US" baseline="-25000" dirty="0" smtClean="0">
                <a:latin typeface="Times New Roman" pitchFamily="18" charset="0"/>
                <a:cs typeface="Times New Roman" pitchFamily="18" charset="0"/>
              </a:rPr>
              <a:t>n</a:t>
            </a:r>
            <a:r>
              <a:rPr lang="fa-IR" baseline="-25000" dirty="0" smtClean="0">
                <a:latin typeface="Times New Roman" pitchFamily="18" charset="0"/>
                <a:cs typeface="Times New Roman" pitchFamily="18" charset="0"/>
              </a:rPr>
              <a:t> </a:t>
            </a:r>
            <a:r>
              <a:rPr lang="fa-IR" dirty="0" smtClean="0"/>
              <a:t>می باشد ولی بعضی از مواد، از این قانون تبعیت می نمایند ولی جزء هیدروکربناتها نمی باشند مثل اسید استیک </a:t>
            </a:r>
            <a:r>
              <a:rPr lang="en-US" dirty="0" smtClean="0">
                <a:latin typeface="Times New Roman" pitchFamily="18" charset="0"/>
                <a:cs typeface="Times New Roman" pitchFamily="18" charset="0"/>
              </a:rPr>
              <a:t>CH</a:t>
            </a:r>
            <a:r>
              <a:rPr lang="en-US" baseline="-25000" dirty="0" smtClean="0">
                <a:latin typeface="Times New Roman" pitchFamily="18" charset="0"/>
                <a:cs typeface="Times New Roman" pitchFamily="18" charset="0"/>
              </a:rPr>
              <a:t>3</a:t>
            </a:r>
            <a:r>
              <a:rPr lang="en-US" dirty="0" smtClean="0">
                <a:latin typeface="Times New Roman" pitchFamily="18" charset="0"/>
                <a:cs typeface="Times New Roman" pitchFamily="18" charset="0"/>
              </a:rPr>
              <a:t>COOH</a:t>
            </a:r>
            <a:r>
              <a:rPr lang="fa-IR" dirty="0" smtClean="0">
                <a:latin typeface="Times New Roman" pitchFamily="18" charset="0"/>
                <a:cs typeface="Times New Roman" pitchFamily="18" charset="0"/>
              </a:rPr>
              <a:t> </a:t>
            </a:r>
            <a:endParaRPr lang="en-US" dirty="0" smtClean="0">
              <a:latin typeface="Times New Roman" pitchFamily="18" charset="0"/>
              <a:cs typeface="Times New Roman" pitchFamily="18" charset="0"/>
            </a:endParaRPr>
          </a:p>
          <a:p>
            <a:pPr>
              <a:buNone/>
            </a:pPr>
            <a:endParaRPr lang="en-US" dirty="0" smtClean="0"/>
          </a:p>
          <a:p>
            <a:pPr>
              <a:buNone/>
            </a:pPr>
            <a:endParaRPr lang="fa-IR" dirty="0"/>
          </a:p>
        </p:txBody>
      </p:sp>
      <p:sp>
        <p:nvSpPr>
          <p:cNvPr id="4" name="Rectangle 3"/>
          <p:cNvSpPr/>
          <p:nvPr/>
        </p:nvSpPr>
        <p:spPr>
          <a:xfrm>
            <a:off x="1000100" y="1428736"/>
            <a:ext cx="8143900" cy="21431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4000" dirty="0" smtClean="0">
                <a:solidFill>
                  <a:srgbClr val="FF0000"/>
                </a:solidFill>
              </a:rPr>
              <a:t>خواص هیدروکربنات ها </a:t>
            </a:r>
            <a:endParaRPr lang="fa-IR" sz="4000" dirty="0">
              <a:solidFill>
                <a:srgbClr val="FF0000"/>
              </a:solidFill>
            </a:endParaRPr>
          </a:p>
        </p:txBody>
      </p:sp>
      <p:sp>
        <p:nvSpPr>
          <p:cNvPr id="5" name="Slide Number Placeholder 4"/>
          <p:cNvSpPr>
            <a:spLocks noGrp="1"/>
          </p:cNvSpPr>
          <p:nvPr>
            <p:ph type="sldNum" sz="quarter" idx="12"/>
          </p:nvPr>
        </p:nvSpPr>
        <p:spPr/>
        <p:txBody>
          <a:bodyPr/>
          <a:lstStyle/>
          <a:p>
            <a:fld id="{4E1E0431-2D3F-43D9-8EF8-3D0BAF609BBE}" type="slidenum">
              <a:rPr lang="fa-IR" smtClean="0"/>
              <a:pPr/>
              <a:t>10</a:t>
            </a:fld>
            <a:endParaRPr lang="fa-I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3" presetClass="exit" presetSubtype="10" fill="hold" grpId="1" nodeType="clickEffect">
                                  <p:stCondLst>
                                    <p:cond delay="0"/>
                                  </p:stCondLst>
                                  <p:childTnLst>
                                    <p:animEffect transition="out" filter="blinds(horizontal)">
                                      <p:cBhvr>
                                        <p:cTn id="12" dur="500"/>
                                        <p:tgtEl>
                                          <p:spTgt spid="3">
                                            <p:txEl>
                                              <p:pRg st="0" end="0"/>
                                            </p:txEl>
                                          </p:spTgt>
                                        </p:tgtEl>
                                      </p:cBhvr>
                                    </p:animEffect>
                                    <p:set>
                                      <p:cBhvr>
                                        <p:cTn id="13" dur="1" fill="hold">
                                          <p:stCondLst>
                                            <p:cond delay="499"/>
                                          </p:stCondLst>
                                        </p:cTn>
                                        <p:tgtEl>
                                          <p:spTgt spid="3">
                                            <p:txEl>
                                              <p:pRg st="0" end="0"/>
                                            </p:txEl>
                                          </p:spTgt>
                                        </p:tgtEl>
                                        <p:attrNameLst>
                                          <p:attrName>style.visibility</p:attrName>
                                        </p:attrNameLst>
                                      </p:cBhvr>
                                      <p:to>
                                        <p:strVal val="hidden"/>
                                      </p:to>
                                    </p:set>
                                  </p:childTnLst>
                                </p:cTn>
                              </p:par>
                              <p:par>
                                <p:cTn id="14" presetID="53" presetClass="entr" presetSubtype="0" fill="hold" nodeType="withEffect">
                                  <p:stCondLst>
                                    <p:cond delay="0"/>
                                  </p:stCondLst>
                                  <p:childTnLst>
                                    <p:set>
                                      <p:cBhvr>
                                        <p:cTn id="15" dur="1" fill="hold">
                                          <p:stCondLst>
                                            <p:cond delay="0"/>
                                          </p:stCondLst>
                                        </p:cTn>
                                        <p:tgtEl>
                                          <p:spTgt spid="4">
                                            <p:txEl>
                                              <p:pRg st="0" end="0"/>
                                            </p:txEl>
                                          </p:spTgt>
                                        </p:tgtEl>
                                        <p:attrNameLst>
                                          <p:attrName>style.visibility</p:attrName>
                                        </p:attrNameLst>
                                      </p:cBhvr>
                                      <p:to>
                                        <p:strVal val="visible"/>
                                      </p:to>
                                    </p:set>
                                    <p:anim calcmode="lin" valueType="num">
                                      <p:cBhvr>
                                        <p:cTn id="16"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7"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18"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0100" y="0"/>
            <a:ext cx="7933588" cy="1142984"/>
          </a:xfrm>
        </p:spPr>
        <p:txBody>
          <a:bodyPr/>
          <a:lstStyle/>
          <a:p>
            <a:pPr algn="ctr"/>
            <a:r>
              <a:rPr lang="fa-IR" dirty="0" smtClean="0">
                <a:solidFill>
                  <a:srgbClr val="00B050"/>
                </a:solidFill>
                <a:effectLst/>
              </a:rPr>
              <a:t>منوساکاریدها </a:t>
            </a:r>
            <a:r>
              <a:rPr lang="en-US" dirty="0" err="1" smtClean="0">
                <a:solidFill>
                  <a:srgbClr val="00B050"/>
                </a:solidFill>
                <a:effectLst/>
                <a:latin typeface="Times New Roman" pitchFamily="18" charset="0"/>
                <a:cs typeface="Times New Roman" pitchFamily="18" charset="0"/>
              </a:rPr>
              <a:t>Monosaccharides</a:t>
            </a:r>
            <a:endParaRPr lang="fa-IR" dirty="0">
              <a:solidFill>
                <a:srgbClr val="00B050"/>
              </a:solidFill>
              <a:effectLst/>
              <a:latin typeface="Times New Roman" pitchFamily="18" charset="0"/>
              <a:cs typeface="Times New Roman" pitchFamily="18" charset="0"/>
            </a:endParaRPr>
          </a:p>
        </p:txBody>
      </p:sp>
      <p:sp>
        <p:nvSpPr>
          <p:cNvPr id="3" name="Content Placeholder 2"/>
          <p:cNvSpPr>
            <a:spLocks noGrp="1"/>
          </p:cNvSpPr>
          <p:nvPr>
            <p:ph idx="1"/>
          </p:nvPr>
        </p:nvSpPr>
        <p:spPr>
          <a:xfrm>
            <a:off x="1000100" y="1214422"/>
            <a:ext cx="7862150" cy="4500594"/>
          </a:xfrm>
        </p:spPr>
        <p:txBody>
          <a:bodyPr>
            <a:normAutofit/>
          </a:bodyPr>
          <a:lstStyle/>
          <a:p>
            <a:pPr algn="just">
              <a:buNone/>
            </a:pPr>
            <a:r>
              <a:rPr lang="fa-IR" dirty="0" smtClean="0"/>
              <a:t>ترکیبات آلدهیدی که دارای تعداد زیادی گروه هیدروکسیل می باشند که با آنها آلدوز و یا ترکیباتی کتونی که دارای گروه های </a:t>
            </a:r>
            <a:r>
              <a:rPr lang="en-US" dirty="0" smtClean="0">
                <a:latin typeface="Times New Roman" pitchFamily="18" charset="0"/>
                <a:cs typeface="Times New Roman" pitchFamily="18" charset="0"/>
              </a:rPr>
              <a:t>OH</a:t>
            </a:r>
            <a:r>
              <a:rPr lang="fa-IR" dirty="0" smtClean="0"/>
              <a:t> می باشند که به آنها کتوز می گویند که از گلیسر آلدهید و یا دی هیدروکسی استن مشتق می شوند. مونوساکاریدها ساده ترین کربوهیدراتها هستند که مهم ترین مونوساکاریدها، هگزوزها(6کربنی) و پنتوزها (5کربنی) هستند</a:t>
            </a:r>
          </a:p>
          <a:p>
            <a:pPr algn="just">
              <a:buNone/>
            </a:pPr>
            <a:endParaRPr lang="fa-IR" dirty="0"/>
          </a:p>
        </p:txBody>
      </p:sp>
      <p:sp>
        <p:nvSpPr>
          <p:cNvPr id="4" name="Slide Number Placeholder 3"/>
          <p:cNvSpPr>
            <a:spLocks noGrp="1"/>
          </p:cNvSpPr>
          <p:nvPr>
            <p:ph type="sldNum" sz="quarter" idx="12"/>
          </p:nvPr>
        </p:nvSpPr>
        <p:spPr/>
        <p:txBody>
          <a:bodyPr/>
          <a:lstStyle/>
          <a:p>
            <a:fld id="{4E1E0431-2D3F-43D9-8EF8-3D0BAF609BBE}" type="slidenum">
              <a:rPr lang="fa-IR" smtClean="0"/>
              <a:pPr/>
              <a:t>11</a:t>
            </a:fld>
            <a:endParaRPr lang="fa-IR"/>
          </a:p>
        </p:txBody>
      </p:sp>
    </p:spTree>
  </p:cSld>
  <p:clrMapOvr>
    <a:masterClrMapping/>
  </p:clrMapOvr>
  <p:transition>
    <p:cover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37"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000100" y="928670"/>
            <a:ext cx="7933588" cy="1000132"/>
          </a:xfrm>
          <a:prstGeom prst="rect">
            <a:avLst/>
          </a:prstGeom>
        </p:spPr>
        <p:txBody>
          <a:bodyPr anchor="ctr">
            <a:normAutofit/>
          </a:bodyPr>
          <a:lstStyle/>
          <a:p>
            <a:pPr lvl="0" algn="ctr">
              <a:spcBef>
                <a:spcPct val="0"/>
              </a:spcBef>
            </a:pPr>
            <a:r>
              <a:rPr lang="en-US" sz="4400" dirty="0" err="1" smtClean="0">
                <a:latin typeface="Times New Roman" pitchFamily="18" charset="0"/>
                <a:cs typeface="Times New Roman" pitchFamily="18" charset="0"/>
              </a:rPr>
              <a:t>Dihydroxyacetone</a:t>
            </a:r>
            <a:endParaRPr kumimoji="0" lang="fa-IR" sz="4300" i="0" u="none" strike="noStrike" kern="1200" cap="none" spc="0" normalizeH="0" baseline="0" noProof="0" dirty="0">
              <a:ln>
                <a:noFill/>
              </a:ln>
              <a:solidFill>
                <a:srgbClr val="00B050"/>
              </a:solidFill>
              <a:effectLst/>
              <a:uLnTx/>
              <a:uFillTx/>
              <a:latin typeface="Times New Roman" pitchFamily="18" charset="0"/>
              <a:ea typeface="+mj-ea"/>
              <a:cs typeface="Times New Roman" pitchFamily="18" charset="0"/>
            </a:endParaRPr>
          </a:p>
        </p:txBody>
      </p:sp>
      <p:pic>
        <p:nvPicPr>
          <p:cNvPr id="5" name="Picture 2"/>
          <p:cNvPicPr>
            <a:picLocks noChangeAspect="1" noChangeArrowheads="1"/>
          </p:cNvPicPr>
          <p:nvPr/>
        </p:nvPicPr>
        <p:blipFill>
          <a:blip r:embed="rId2">
            <a:lum bright="-20000" contrast="40000"/>
          </a:blip>
          <a:srcRect/>
          <a:stretch>
            <a:fillRect/>
          </a:stretch>
        </p:blipFill>
        <p:spPr bwMode="auto">
          <a:xfrm>
            <a:off x="3000364" y="2714620"/>
            <a:ext cx="3933114" cy="1280968"/>
          </a:xfrm>
          <a:prstGeom prst="rect">
            <a:avLst/>
          </a:prstGeom>
          <a:noFill/>
          <a:ln w="9525">
            <a:noFill/>
            <a:miter lim="800000"/>
            <a:headEnd/>
            <a:tailEnd/>
          </a:ln>
          <a:effectLst/>
        </p:spPr>
      </p:pic>
      <p:sp>
        <p:nvSpPr>
          <p:cNvPr id="6" name="Slide Number Placeholder 5"/>
          <p:cNvSpPr>
            <a:spLocks noGrp="1"/>
          </p:cNvSpPr>
          <p:nvPr>
            <p:ph type="sldNum" sz="quarter" idx="12"/>
          </p:nvPr>
        </p:nvSpPr>
        <p:spPr/>
        <p:txBody>
          <a:bodyPr/>
          <a:lstStyle/>
          <a:p>
            <a:fld id="{4E1E0431-2D3F-43D9-8EF8-3D0BAF609BBE}" type="slidenum">
              <a:rPr lang="fa-IR" smtClean="0"/>
              <a:pPr/>
              <a:t>12</a:t>
            </a:fld>
            <a:endParaRPr lang="fa-IR"/>
          </a:p>
        </p:txBody>
      </p:sp>
    </p:spTree>
  </p:cSld>
  <p:clrMapOvr>
    <a:masterClrMapping/>
  </p:clrMapOvr>
  <p:transition>
    <p:cover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49" presetClass="entr" presetSubtype="0" decel="10000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 calcmode="lin" valueType="num">
                                      <p:cBhvr>
                                        <p:cTn id="16" dur="500" fill="hold"/>
                                        <p:tgtEl>
                                          <p:spTgt spid="5"/>
                                        </p:tgtEl>
                                        <p:attrNameLst>
                                          <p:attrName>style.rotation</p:attrName>
                                        </p:attrNameLst>
                                      </p:cBhvr>
                                      <p:tavLst>
                                        <p:tav tm="0">
                                          <p:val>
                                            <p:fltVal val="360"/>
                                          </p:val>
                                        </p:tav>
                                        <p:tav tm="100000">
                                          <p:val>
                                            <p:fltVal val="0"/>
                                          </p:val>
                                        </p:tav>
                                      </p:tavLst>
                                    </p:anim>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498080" cy="939784"/>
          </a:xfrm>
        </p:spPr>
        <p:txBody>
          <a:bodyPr/>
          <a:lstStyle/>
          <a:p>
            <a:pPr algn="ctr"/>
            <a:r>
              <a:rPr lang="en-US" dirty="0" err="1" smtClean="0">
                <a:effectLst/>
                <a:latin typeface="Times New Roman" pitchFamily="18" charset="0"/>
                <a:cs typeface="Times New Roman" pitchFamily="18" charset="0"/>
              </a:rPr>
              <a:t>glyceraldehyde</a:t>
            </a:r>
            <a:endParaRPr lang="fa-IR" dirty="0">
              <a:effectLst/>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a:lum bright="-20000" contrast="40000"/>
          </a:blip>
          <a:srcRect/>
          <a:stretch>
            <a:fillRect/>
          </a:stretch>
        </p:blipFill>
        <p:spPr bwMode="auto">
          <a:xfrm>
            <a:off x="1000100" y="1232217"/>
            <a:ext cx="8143900" cy="5551633"/>
          </a:xfrm>
          <a:prstGeom prst="rect">
            <a:avLst/>
          </a:prstGeom>
          <a:noFill/>
          <a:ln w="9525">
            <a:noFill/>
            <a:miter lim="800000"/>
            <a:headEnd/>
            <a:tailEnd/>
          </a:ln>
          <a:effectLst/>
        </p:spPr>
      </p:pic>
      <p:sp>
        <p:nvSpPr>
          <p:cNvPr id="4" name="Slide Number Placeholder 3"/>
          <p:cNvSpPr>
            <a:spLocks noGrp="1"/>
          </p:cNvSpPr>
          <p:nvPr>
            <p:ph type="sldNum" sz="quarter" idx="12"/>
          </p:nvPr>
        </p:nvSpPr>
        <p:spPr/>
        <p:txBody>
          <a:bodyPr/>
          <a:lstStyle/>
          <a:p>
            <a:fld id="{4E1E0431-2D3F-43D9-8EF8-3D0BAF609BBE}" type="slidenum">
              <a:rPr lang="fa-IR" smtClean="0"/>
              <a:pPr/>
              <a:t>13</a:t>
            </a:fld>
            <a:endParaRPr lang="fa-IR"/>
          </a:p>
        </p:txBody>
      </p:sp>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500" fill="hold"/>
                                        <p:tgtEl>
                                          <p:spTgt spid="1026"/>
                                        </p:tgtEl>
                                        <p:attrNameLst>
                                          <p:attrName>ppt_w</p:attrName>
                                        </p:attrNameLst>
                                      </p:cBhvr>
                                      <p:tavLst>
                                        <p:tav tm="0">
                                          <p:val>
                                            <p:fltVal val="0"/>
                                          </p:val>
                                        </p:tav>
                                        <p:tav tm="100000">
                                          <p:val>
                                            <p:strVal val="#ppt_w"/>
                                          </p:val>
                                        </p:tav>
                                      </p:tavLst>
                                    </p:anim>
                                    <p:anim calcmode="lin" valueType="num">
                                      <p:cBhvr>
                                        <p:cTn id="8" dur="500" fill="hold"/>
                                        <p:tgtEl>
                                          <p:spTgt spid="1026"/>
                                        </p:tgtEl>
                                        <p:attrNameLst>
                                          <p:attrName>ppt_h</p:attrName>
                                        </p:attrNameLst>
                                      </p:cBhvr>
                                      <p:tavLst>
                                        <p:tav tm="0">
                                          <p:val>
                                            <p:fltVal val="0"/>
                                          </p:val>
                                        </p:tav>
                                        <p:tav tm="100000">
                                          <p:val>
                                            <p:strVal val="#ppt_h"/>
                                          </p:val>
                                        </p:tav>
                                      </p:tavLst>
                                    </p:anim>
                                    <p:animEffect transition="in" filter="fade">
                                      <p:cBhvr>
                                        <p:cTn id="9"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0100" y="0"/>
            <a:ext cx="7933588" cy="1214422"/>
          </a:xfrm>
        </p:spPr>
        <p:txBody>
          <a:bodyPr>
            <a:normAutofit fontScale="90000"/>
          </a:bodyPr>
          <a:lstStyle/>
          <a:p>
            <a:pPr algn="ctr"/>
            <a:r>
              <a:rPr lang="fa-IR" dirty="0" smtClean="0">
                <a:solidFill>
                  <a:srgbClr val="00B050"/>
                </a:solidFill>
                <a:effectLst/>
              </a:rPr>
              <a:t>گلوکز  </a:t>
            </a:r>
            <a:r>
              <a:rPr lang="en-US" dirty="0" smtClean="0">
                <a:solidFill>
                  <a:srgbClr val="00B050"/>
                </a:solidFill>
                <a:effectLst/>
              </a:rPr>
              <a:t> </a:t>
            </a:r>
            <a:r>
              <a:rPr lang="en-US" dirty="0" smtClean="0">
                <a:solidFill>
                  <a:srgbClr val="00B050"/>
                </a:solidFill>
                <a:effectLst/>
                <a:latin typeface="Times New Roman" pitchFamily="18" charset="0"/>
                <a:cs typeface="Times New Roman" pitchFamily="18" charset="0"/>
              </a:rPr>
              <a:t>C</a:t>
            </a:r>
            <a:r>
              <a:rPr lang="en-US" baseline="-25000" dirty="0" smtClean="0">
                <a:solidFill>
                  <a:srgbClr val="00B050"/>
                </a:solidFill>
                <a:effectLst/>
                <a:latin typeface="Times New Roman" pitchFamily="18" charset="0"/>
                <a:cs typeface="Times New Roman" pitchFamily="18" charset="0"/>
              </a:rPr>
              <a:t>6</a:t>
            </a:r>
            <a:r>
              <a:rPr lang="en-US" dirty="0" smtClean="0">
                <a:solidFill>
                  <a:srgbClr val="00B050"/>
                </a:solidFill>
                <a:effectLst/>
                <a:latin typeface="Times New Roman" pitchFamily="18" charset="0"/>
                <a:cs typeface="Times New Roman" pitchFamily="18" charset="0"/>
              </a:rPr>
              <a:t>H</a:t>
            </a:r>
            <a:r>
              <a:rPr lang="en-US" baseline="-25000" dirty="0" smtClean="0">
                <a:solidFill>
                  <a:srgbClr val="00B050"/>
                </a:solidFill>
                <a:effectLst/>
                <a:latin typeface="Times New Roman" pitchFamily="18" charset="0"/>
                <a:cs typeface="Times New Roman" pitchFamily="18" charset="0"/>
              </a:rPr>
              <a:t>12</a:t>
            </a:r>
            <a:r>
              <a:rPr lang="en-US" dirty="0" smtClean="0">
                <a:solidFill>
                  <a:srgbClr val="00B050"/>
                </a:solidFill>
                <a:effectLst/>
                <a:latin typeface="Times New Roman" pitchFamily="18" charset="0"/>
                <a:cs typeface="Times New Roman" pitchFamily="18" charset="0"/>
              </a:rPr>
              <a:t>O</a:t>
            </a:r>
            <a:r>
              <a:rPr lang="en-US" baseline="-25000" dirty="0" smtClean="0">
                <a:solidFill>
                  <a:srgbClr val="00B050"/>
                </a:solidFill>
                <a:effectLst/>
                <a:latin typeface="Times New Roman" pitchFamily="18" charset="0"/>
                <a:cs typeface="Times New Roman" pitchFamily="18" charset="0"/>
              </a:rPr>
              <a:t>6    </a:t>
            </a:r>
            <a:r>
              <a:rPr lang="en-US" dirty="0" smtClean="0">
                <a:solidFill>
                  <a:srgbClr val="00B050"/>
                </a:solidFill>
                <a:effectLst/>
                <a:latin typeface="Times New Roman" pitchFamily="18" charset="0"/>
                <a:cs typeface="Times New Roman" pitchFamily="18" charset="0"/>
              </a:rPr>
              <a:t>Glucose</a:t>
            </a:r>
            <a:br>
              <a:rPr lang="en-US" dirty="0" smtClean="0">
                <a:solidFill>
                  <a:srgbClr val="00B050"/>
                </a:solidFill>
                <a:effectLst/>
                <a:latin typeface="Times New Roman" pitchFamily="18" charset="0"/>
                <a:cs typeface="Times New Roman" pitchFamily="18" charset="0"/>
              </a:rPr>
            </a:br>
            <a:r>
              <a:rPr lang="fa-IR" dirty="0" smtClean="0">
                <a:solidFill>
                  <a:srgbClr val="00B050"/>
                </a:solidFill>
                <a:effectLst/>
                <a:latin typeface="Times New Roman" pitchFamily="18" charset="0"/>
                <a:cs typeface="Times New Roman" pitchFamily="18" charset="0"/>
              </a:rPr>
              <a:t>( هگسوز و یا پنتا هیدروکسی آلدهید)</a:t>
            </a:r>
            <a:endParaRPr lang="fa-IR" dirty="0">
              <a:solidFill>
                <a:srgbClr val="00B050"/>
              </a:solidFill>
              <a:effectLst/>
              <a:latin typeface="Times New Roman" pitchFamily="18" charset="0"/>
              <a:cs typeface="Times New Roman" pitchFamily="18" charset="0"/>
            </a:endParaRPr>
          </a:p>
        </p:txBody>
      </p:sp>
      <p:pic>
        <p:nvPicPr>
          <p:cNvPr id="3074" name="Picture 2"/>
          <p:cNvPicPr>
            <a:picLocks noChangeAspect="1" noChangeArrowheads="1"/>
          </p:cNvPicPr>
          <p:nvPr/>
        </p:nvPicPr>
        <p:blipFill>
          <a:blip r:embed="rId2">
            <a:lum bright="-20000" contrast="40000"/>
          </a:blip>
          <a:srcRect/>
          <a:stretch>
            <a:fillRect/>
          </a:stretch>
        </p:blipFill>
        <p:spPr bwMode="auto">
          <a:xfrm>
            <a:off x="2285984" y="1622873"/>
            <a:ext cx="5643602" cy="4458877"/>
          </a:xfrm>
          <a:prstGeom prst="rect">
            <a:avLst/>
          </a:prstGeom>
          <a:noFill/>
          <a:ln w="9525">
            <a:noFill/>
            <a:miter lim="800000"/>
            <a:headEnd/>
            <a:tailEnd/>
          </a:ln>
          <a:effectLst/>
        </p:spPr>
      </p:pic>
      <p:sp>
        <p:nvSpPr>
          <p:cNvPr id="4" name="Slide Number Placeholder 3"/>
          <p:cNvSpPr>
            <a:spLocks noGrp="1"/>
          </p:cNvSpPr>
          <p:nvPr>
            <p:ph type="sldNum" sz="quarter" idx="12"/>
          </p:nvPr>
        </p:nvSpPr>
        <p:spPr/>
        <p:txBody>
          <a:bodyPr/>
          <a:lstStyle/>
          <a:p>
            <a:fld id="{4E1E0431-2D3F-43D9-8EF8-3D0BAF609BBE}" type="slidenum">
              <a:rPr lang="fa-IR" smtClean="0"/>
              <a:pPr/>
              <a:t>14</a:t>
            </a:fld>
            <a:endParaRPr lang="fa-IR"/>
          </a:p>
        </p:txBody>
      </p:sp>
    </p:spTree>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800" decel="100000"/>
                                        <p:tgtEl>
                                          <p:spTgt spid="3074"/>
                                        </p:tgtEl>
                                      </p:cBhvr>
                                    </p:animEffect>
                                    <p:anim calcmode="lin" valueType="num">
                                      <p:cBhvr>
                                        <p:cTn id="8" dur="800" decel="100000" fill="hold"/>
                                        <p:tgtEl>
                                          <p:spTgt spid="3074"/>
                                        </p:tgtEl>
                                        <p:attrNameLst>
                                          <p:attrName>style.rotation</p:attrName>
                                        </p:attrNameLst>
                                      </p:cBhvr>
                                      <p:tavLst>
                                        <p:tav tm="0">
                                          <p:val>
                                            <p:fltVal val="-90"/>
                                          </p:val>
                                        </p:tav>
                                        <p:tav tm="100000">
                                          <p:val>
                                            <p:fltVal val="0"/>
                                          </p:val>
                                        </p:tav>
                                      </p:tavLst>
                                    </p:anim>
                                    <p:anim calcmode="lin" valueType="num">
                                      <p:cBhvr>
                                        <p:cTn id="9" dur="800" decel="100000" fill="hold"/>
                                        <p:tgtEl>
                                          <p:spTgt spid="3074"/>
                                        </p:tgtEl>
                                        <p:attrNameLst>
                                          <p:attrName>ppt_x</p:attrName>
                                        </p:attrNameLst>
                                      </p:cBhvr>
                                      <p:tavLst>
                                        <p:tav tm="0">
                                          <p:val>
                                            <p:strVal val="#ppt_x+0.4"/>
                                          </p:val>
                                        </p:tav>
                                        <p:tav tm="100000">
                                          <p:val>
                                            <p:strVal val="#ppt_x-0.05"/>
                                          </p:val>
                                        </p:tav>
                                      </p:tavLst>
                                    </p:anim>
                                    <p:anim calcmode="lin" valueType="num">
                                      <p:cBhvr>
                                        <p:cTn id="10" dur="800" decel="100000" fill="hold"/>
                                        <p:tgtEl>
                                          <p:spTgt spid="307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07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074"/>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8" presetClass="entr" presetSubtype="0" accel="100000" fill="hold" nodeType="clickEffect">
                                  <p:stCondLst>
                                    <p:cond delay="0"/>
                                  </p:stCondLst>
                                  <p:childTnLst>
                                    <p:set>
                                      <p:cBhvr>
                                        <p:cTn id="16" dur="1" fill="hold">
                                          <p:stCondLst>
                                            <p:cond delay="0"/>
                                          </p:stCondLst>
                                        </p:cTn>
                                        <p:tgtEl>
                                          <p:spTgt spid="3074"/>
                                        </p:tgtEl>
                                        <p:attrNameLst>
                                          <p:attrName>style.visibility</p:attrName>
                                        </p:attrNameLst>
                                      </p:cBhvr>
                                      <p:to>
                                        <p:strVal val="visible"/>
                                      </p:to>
                                    </p:set>
                                    <p:anim calcmode="lin" valueType="num">
                                      <p:cBhvr>
                                        <p:cTn id="17" dur="500" fill="hold"/>
                                        <p:tgtEl>
                                          <p:spTgt spid="3074"/>
                                        </p:tgtEl>
                                        <p:attrNameLst>
                                          <p:attrName>ppt_w</p:attrName>
                                        </p:attrNameLst>
                                      </p:cBhvr>
                                      <p:tavLst>
                                        <p:tav tm="0">
                                          <p:val>
                                            <p:strVal val="#ppt_w*2.5"/>
                                          </p:val>
                                        </p:tav>
                                        <p:tav tm="100000">
                                          <p:val>
                                            <p:strVal val="#ppt_w"/>
                                          </p:val>
                                        </p:tav>
                                      </p:tavLst>
                                    </p:anim>
                                    <p:anim calcmode="lin" valueType="num">
                                      <p:cBhvr>
                                        <p:cTn id="18" dur="500" fill="hold"/>
                                        <p:tgtEl>
                                          <p:spTgt spid="3074"/>
                                        </p:tgtEl>
                                        <p:attrNameLst>
                                          <p:attrName>ppt_h</p:attrName>
                                        </p:attrNameLst>
                                      </p:cBhvr>
                                      <p:tavLst>
                                        <p:tav tm="0">
                                          <p:val>
                                            <p:strVal val="#ppt_h*0.01"/>
                                          </p:val>
                                        </p:tav>
                                        <p:tav tm="100000">
                                          <p:val>
                                            <p:strVal val="#ppt_h"/>
                                          </p:val>
                                        </p:tav>
                                      </p:tavLst>
                                    </p:anim>
                                    <p:anim calcmode="lin" valueType="num">
                                      <p:cBhvr>
                                        <p:cTn id="19" dur="500" fill="hold"/>
                                        <p:tgtEl>
                                          <p:spTgt spid="3074"/>
                                        </p:tgtEl>
                                        <p:attrNameLst>
                                          <p:attrName>ppt_x</p:attrName>
                                        </p:attrNameLst>
                                      </p:cBhvr>
                                      <p:tavLst>
                                        <p:tav tm="0">
                                          <p:val>
                                            <p:strVal val="#ppt_x"/>
                                          </p:val>
                                        </p:tav>
                                        <p:tav tm="100000">
                                          <p:val>
                                            <p:strVal val="#ppt_x"/>
                                          </p:val>
                                        </p:tav>
                                      </p:tavLst>
                                    </p:anim>
                                    <p:anim calcmode="lin" valueType="num">
                                      <p:cBhvr>
                                        <p:cTn id="20" dur="500" fill="hold"/>
                                        <p:tgtEl>
                                          <p:spTgt spid="3074"/>
                                        </p:tgtEl>
                                        <p:attrNameLst>
                                          <p:attrName>ppt_y</p:attrName>
                                        </p:attrNameLst>
                                      </p:cBhvr>
                                      <p:tavLst>
                                        <p:tav tm="0">
                                          <p:val>
                                            <p:strVal val="#ppt_h+1"/>
                                          </p:val>
                                        </p:tav>
                                        <p:tav tm="100000">
                                          <p:val>
                                            <p:strVal val="#ppt_y"/>
                                          </p:val>
                                        </p:tav>
                                      </p:tavLst>
                                    </p:anim>
                                    <p:animEffect transition="in" filter="fade">
                                      <p:cBhvr>
                                        <p:cTn id="21"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1538" y="214290"/>
            <a:ext cx="7498080" cy="1071570"/>
          </a:xfrm>
        </p:spPr>
        <p:txBody>
          <a:bodyPr/>
          <a:lstStyle/>
          <a:p>
            <a:pPr algn="ctr"/>
            <a:r>
              <a:rPr lang="fa-IR" dirty="0" smtClean="0">
                <a:solidFill>
                  <a:srgbClr val="FF0000"/>
                </a:solidFill>
                <a:effectLst/>
              </a:rPr>
              <a:t>راه های اثبات گروه آلدهید در گلوکز</a:t>
            </a:r>
            <a:endParaRPr lang="fa-IR" dirty="0">
              <a:solidFill>
                <a:srgbClr val="FF0000"/>
              </a:solidFill>
              <a:effectLst/>
            </a:endParaRPr>
          </a:p>
        </p:txBody>
      </p:sp>
      <p:sp>
        <p:nvSpPr>
          <p:cNvPr id="3" name="Slide Number Placeholder 2"/>
          <p:cNvSpPr>
            <a:spLocks noGrp="1"/>
          </p:cNvSpPr>
          <p:nvPr>
            <p:ph type="sldNum" sz="quarter" idx="12"/>
          </p:nvPr>
        </p:nvSpPr>
        <p:spPr/>
        <p:txBody>
          <a:bodyPr/>
          <a:lstStyle/>
          <a:p>
            <a:fld id="{4E1E0431-2D3F-43D9-8EF8-3D0BAF609BBE}" type="slidenum">
              <a:rPr lang="fa-IR" smtClean="0"/>
              <a:pPr/>
              <a:t>15</a:t>
            </a:fld>
            <a:endParaRPr lang="fa-IR"/>
          </a:p>
        </p:txBody>
      </p:sp>
      <p:sp>
        <p:nvSpPr>
          <p:cNvPr id="5" name="TextBox 4"/>
          <p:cNvSpPr txBox="1"/>
          <p:nvPr/>
        </p:nvSpPr>
        <p:spPr>
          <a:xfrm>
            <a:off x="1142976" y="1214422"/>
            <a:ext cx="7929586" cy="1815882"/>
          </a:xfrm>
          <a:prstGeom prst="rect">
            <a:avLst/>
          </a:prstGeom>
          <a:noFill/>
        </p:spPr>
        <p:txBody>
          <a:bodyPr wrap="square" rtlCol="1">
            <a:spAutoFit/>
          </a:bodyPr>
          <a:lstStyle/>
          <a:p>
            <a:pPr algn="just"/>
            <a:r>
              <a:rPr lang="fa-IR" sz="2800" dirty="0" smtClean="0">
                <a:solidFill>
                  <a:srgbClr val="0070C0"/>
                </a:solidFill>
              </a:rPr>
              <a:t>1- گلوکز را با محلول فهلینگ (</a:t>
            </a:r>
            <a:r>
              <a:rPr lang="en-US" sz="2800" dirty="0" smtClean="0">
                <a:solidFill>
                  <a:srgbClr val="0070C0"/>
                </a:solidFill>
                <a:latin typeface="Times New Roman" pitchFamily="18" charset="0"/>
                <a:cs typeface="Times New Roman" pitchFamily="18" charset="0"/>
              </a:rPr>
              <a:t>Fehling </a:t>
            </a:r>
            <a:r>
              <a:rPr lang="en-US" sz="2800" dirty="0" err="1" smtClean="0">
                <a:solidFill>
                  <a:srgbClr val="0070C0"/>
                </a:solidFill>
                <a:latin typeface="Times New Roman" pitchFamily="18" charset="0"/>
                <a:cs typeface="Times New Roman" pitchFamily="18" charset="0"/>
              </a:rPr>
              <a:t>soloution</a:t>
            </a:r>
            <a:r>
              <a:rPr lang="fa-IR" sz="2800" dirty="0" smtClean="0">
                <a:solidFill>
                  <a:srgbClr val="0070C0"/>
                </a:solidFill>
              </a:rPr>
              <a:t>) (7 گرم سولفات مس هیدراته شده را در 100 سی سی اب مقطر حل می کنند) که رسوب قرمزرنگ اکسید مس به وجود می آید که نشاندهنده  وجود گروه های آلدهیدی در سلولز می باشد</a:t>
            </a:r>
          </a:p>
        </p:txBody>
      </p:sp>
      <p:sp>
        <p:nvSpPr>
          <p:cNvPr id="7" name="TextBox 6"/>
          <p:cNvSpPr txBox="1"/>
          <p:nvPr/>
        </p:nvSpPr>
        <p:spPr>
          <a:xfrm>
            <a:off x="1142976" y="3383821"/>
            <a:ext cx="7929586" cy="954107"/>
          </a:xfrm>
          <a:prstGeom prst="rect">
            <a:avLst/>
          </a:prstGeom>
          <a:noFill/>
        </p:spPr>
        <p:txBody>
          <a:bodyPr wrap="square" rtlCol="1">
            <a:spAutoFit/>
          </a:bodyPr>
          <a:lstStyle/>
          <a:p>
            <a:pPr algn="just"/>
            <a:r>
              <a:rPr lang="fa-IR" sz="2800" dirty="0" smtClean="0">
                <a:solidFill>
                  <a:srgbClr val="0070C0"/>
                </a:solidFill>
              </a:rPr>
              <a:t>2- واکنش گلوکز با آب برم که گروه های آلدهیدی به گروه های کربوکسیل تبدیل می شوند</a:t>
            </a:r>
          </a:p>
        </p:txBody>
      </p:sp>
      <p:sp>
        <p:nvSpPr>
          <p:cNvPr id="8" name="TextBox 7"/>
          <p:cNvSpPr txBox="1"/>
          <p:nvPr/>
        </p:nvSpPr>
        <p:spPr>
          <a:xfrm>
            <a:off x="1142976" y="4643446"/>
            <a:ext cx="7929586" cy="1384995"/>
          </a:xfrm>
          <a:prstGeom prst="rect">
            <a:avLst/>
          </a:prstGeom>
          <a:noFill/>
        </p:spPr>
        <p:txBody>
          <a:bodyPr wrap="square" rtlCol="1">
            <a:spAutoFit/>
          </a:bodyPr>
          <a:lstStyle/>
          <a:p>
            <a:pPr algn="just"/>
            <a:r>
              <a:rPr lang="fa-IR" sz="2800" dirty="0" smtClean="0">
                <a:solidFill>
                  <a:srgbClr val="0070C0"/>
                </a:solidFill>
              </a:rPr>
              <a:t>3- با استفاده از مواد احیاکننده، گروه های آلدهیدی را به</a:t>
            </a:r>
            <a:r>
              <a:rPr lang="en-US" sz="2800" dirty="0" smtClean="0">
                <a:solidFill>
                  <a:srgbClr val="0070C0"/>
                </a:solidFill>
              </a:rPr>
              <a:t> </a:t>
            </a:r>
            <a:r>
              <a:rPr lang="fa-IR" sz="2800" dirty="0" smtClean="0">
                <a:solidFill>
                  <a:srgbClr val="0070C0"/>
                </a:solidFill>
              </a:rPr>
              <a:t> تبدیل </a:t>
            </a:r>
            <a:r>
              <a:rPr lang="en-US" sz="2800" dirty="0" smtClean="0">
                <a:solidFill>
                  <a:srgbClr val="0070C0"/>
                </a:solidFill>
                <a:latin typeface="Times New Roman" pitchFamily="18" charset="0"/>
                <a:cs typeface="Times New Roman" pitchFamily="18" charset="0"/>
              </a:rPr>
              <a:t>CH2OH</a:t>
            </a:r>
            <a:r>
              <a:rPr lang="en-US" sz="2800" dirty="0" smtClean="0">
                <a:solidFill>
                  <a:srgbClr val="0070C0"/>
                </a:solidFill>
              </a:rPr>
              <a:t> </a:t>
            </a:r>
            <a:r>
              <a:rPr lang="fa-IR" sz="2800" dirty="0" smtClean="0">
                <a:solidFill>
                  <a:srgbClr val="0070C0"/>
                </a:solidFill>
              </a:rPr>
              <a:t> می کنیم که  یک الکل شش ظرفیتی بدست می آید که به آن سوربیتل (</a:t>
            </a:r>
            <a:r>
              <a:rPr lang="en-US" sz="2800" dirty="0" err="1" smtClean="0">
                <a:solidFill>
                  <a:srgbClr val="0070C0"/>
                </a:solidFill>
                <a:latin typeface="Times New Roman" pitchFamily="18" charset="0"/>
                <a:cs typeface="Times New Roman" pitchFamily="18" charset="0"/>
              </a:rPr>
              <a:t>Sorbitol</a:t>
            </a:r>
            <a:r>
              <a:rPr lang="fa-IR" sz="2800" dirty="0" smtClean="0">
                <a:solidFill>
                  <a:srgbClr val="0070C0"/>
                </a:solidFill>
              </a:rPr>
              <a:t>) می</a:t>
            </a:r>
            <a:r>
              <a:rPr lang="en-US" sz="2800" dirty="0" smtClean="0">
                <a:solidFill>
                  <a:srgbClr val="0070C0"/>
                </a:solidFill>
              </a:rPr>
              <a:t> </a:t>
            </a:r>
            <a:r>
              <a:rPr lang="fa-IR" sz="2800" dirty="0" smtClean="0">
                <a:solidFill>
                  <a:srgbClr val="0070C0"/>
                </a:solidFill>
              </a:rPr>
              <a:t> گویند</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55"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1000" fill="hold"/>
                                        <p:tgtEl>
                                          <p:spTgt spid="7"/>
                                        </p:tgtEl>
                                        <p:attrNameLst>
                                          <p:attrName>ppt_w</p:attrName>
                                        </p:attrNameLst>
                                      </p:cBhvr>
                                      <p:tavLst>
                                        <p:tav tm="0">
                                          <p:val>
                                            <p:strVal val="#ppt_w*0.70"/>
                                          </p:val>
                                        </p:tav>
                                        <p:tav tm="100000">
                                          <p:val>
                                            <p:strVal val="#ppt_w"/>
                                          </p:val>
                                        </p:tav>
                                      </p:tavLst>
                                    </p:anim>
                                    <p:anim calcmode="lin" valueType="num">
                                      <p:cBhvr>
                                        <p:cTn id="23" dur="1000" fill="hold"/>
                                        <p:tgtEl>
                                          <p:spTgt spid="7"/>
                                        </p:tgtEl>
                                        <p:attrNameLst>
                                          <p:attrName>ppt_h</p:attrName>
                                        </p:attrNameLst>
                                      </p:cBhvr>
                                      <p:tavLst>
                                        <p:tav tm="0">
                                          <p:val>
                                            <p:strVal val="#ppt_h"/>
                                          </p:val>
                                        </p:tav>
                                        <p:tav tm="100000">
                                          <p:val>
                                            <p:strVal val="#ppt_h"/>
                                          </p:val>
                                        </p:tav>
                                      </p:tavLst>
                                    </p:anim>
                                    <p:animEffect transition="in" filter="fade">
                                      <p:cBhvr>
                                        <p:cTn id="24" dur="10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23" presetClass="entr" presetSubtype="16"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p:cTn id="29" dur="1000" fill="hold"/>
                                        <p:tgtEl>
                                          <p:spTgt spid="8"/>
                                        </p:tgtEl>
                                        <p:attrNameLst>
                                          <p:attrName>ppt_w</p:attrName>
                                        </p:attrNameLst>
                                      </p:cBhvr>
                                      <p:tavLst>
                                        <p:tav tm="0">
                                          <p:val>
                                            <p:fltVal val="0"/>
                                          </p:val>
                                        </p:tav>
                                        <p:tav tm="100000">
                                          <p:val>
                                            <p:strVal val="#ppt_w"/>
                                          </p:val>
                                        </p:tav>
                                      </p:tavLst>
                                    </p:anim>
                                    <p:anim calcmode="lin" valueType="num">
                                      <p:cBhvr>
                                        <p:cTn id="30" dur="10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7"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71414"/>
            <a:ext cx="7498080" cy="1143000"/>
          </a:xfrm>
        </p:spPr>
        <p:txBody>
          <a:bodyPr>
            <a:noAutofit/>
          </a:bodyPr>
          <a:lstStyle/>
          <a:p>
            <a:pPr algn="ctr"/>
            <a:r>
              <a:rPr lang="fa-IR" sz="3600" dirty="0" smtClean="0">
                <a:solidFill>
                  <a:srgbClr val="FF0000"/>
                </a:solidFill>
                <a:effectLst/>
              </a:rPr>
              <a:t>برخی از واکنشهایی که آلدهیدها انجام میدهند ولی گلوکز انجام نمی دهد</a:t>
            </a:r>
            <a:endParaRPr lang="fa-IR" sz="3600" dirty="0">
              <a:solidFill>
                <a:srgbClr val="FF0000"/>
              </a:solidFill>
              <a:effectLst/>
            </a:endParaRPr>
          </a:p>
        </p:txBody>
      </p:sp>
      <p:sp>
        <p:nvSpPr>
          <p:cNvPr id="3" name="Content Placeholder 2"/>
          <p:cNvSpPr>
            <a:spLocks noGrp="1"/>
          </p:cNvSpPr>
          <p:nvPr>
            <p:ph idx="1"/>
          </p:nvPr>
        </p:nvSpPr>
        <p:spPr>
          <a:xfrm>
            <a:off x="1071538" y="1285860"/>
            <a:ext cx="7862150" cy="1052506"/>
          </a:xfrm>
        </p:spPr>
        <p:txBody>
          <a:bodyPr>
            <a:normAutofit lnSpcReduction="10000"/>
          </a:bodyPr>
          <a:lstStyle/>
          <a:p>
            <a:pPr>
              <a:buNone/>
            </a:pPr>
            <a:r>
              <a:rPr lang="fa-IR" dirty="0" smtClean="0">
                <a:solidFill>
                  <a:srgbClr val="7030A0"/>
                </a:solidFill>
              </a:rPr>
              <a:t>1- گلوکز با بی سولفیت سدیم ( </a:t>
            </a:r>
            <a:r>
              <a:rPr lang="en-US" sz="2800" dirty="0" smtClean="0">
                <a:solidFill>
                  <a:srgbClr val="7030A0"/>
                </a:solidFill>
                <a:latin typeface="Times New Roman" pitchFamily="18" charset="0"/>
                <a:cs typeface="Times New Roman" pitchFamily="18" charset="0"/>
              </a:rPr>
              <a:t>NaHSO3</a:t>
            </a:r>
            <a:r>
              <a:rPr lang="fa-IR" dirty="0" smtClean="0">
                <a:solidFill>
                  <a:srgbClr val="7030A0"/>
                </a:solidFill>
              </a:rPr>
              <a:t>) واکنش نمی دهد</a:t>
            </a:r>
            <a:endParaRPr lang="fa-IR" dirty="0">
              <a:solidFill>
                <a:srgbClr val="7030A0"/>
              </a:solidFill>
            </a:endParaRPr>
          </a:p>
        </p:txBody>
      </p:sp>
      <p:sp>
        <p:nvSpPr>
          <p:cNvPr id="4" name="Slide Number Placeholder 3"/>
          <p:cNvSpPr>
            <a:spLocks noGrp="1"/>
          </p:cNvSpPr>
          <p:nvPr>
            <p:ph type="sldNum" sz="quarter" idx="12"/>
          </p:nvPr>
        </p:nvSpPr>
        <p:spPr/>
        <p:txBody>
          <a:bodyPr/>
          <a:lstStyle/>
          <a:p>
            <a:fld id="{4E1E0431-2D3F-43D9-8EF8-3D0BAF609BBE}" type="slidenum">
              <a:rPr lang="fa-IR" smtClean="0"/>
              <a:pPr/>
              <a:t>16</a:t>
            </a:fld>
            <a:endParaRPr lang="fa-IR"/>
          </a:p>
        </p:txBody>
      </p:sp>
      <p:sp>
        <p:nvSpPr>
          <p:cNvPr id="5" name="Content Placeholder 2"/>
          <p:cNvSpPr txBox="1">
            <a:spLocks/>
          </p:cNvSpPr>
          <p:nvPr/>
        </p:nvSpPr>
        <p:spPr>
          <a:xfrm>
            <a:off x="1223938" y="2428868"/>
            <a:ext cx="7862150" cy="1052506"/>
          </a:xfrm>
          <a:prstGeom prst="rect">
            <a:avLst/>
          </a:prstGeom>
        </p:spPr>
        <p:txBody>
          <a:bodyPr>
            <a:normAutofit lnSpcReduction="10000"/>
          </a:bodyPr>
          <a:lstStyle/>
          <a:p>
            <a:pPr marL="365760" marR="0" lvl="0" indent="-283464" algn="r" defTabSz="914400" rtl="1" eaLnBrk="1" fontAlgn="auto" latinLnBrk="0" hangingPunct="1">
              <a:lnSpc>
                <a:spcPct val="100000"/>
              </a:lnSpc>
              <a:spcBef>
                <a:spcPts val="600"/>
              </a:spcBef>
              <a:spcAft>
                <a:spcPts val="0"/>
              </a:spcAft>
              <a:buClr>
                <a:schemeClr val="accent1"/>
              </a:buClr>
              <a:buSzPct val="80000"/>
              <a:buFont typeface="Wingdings 2"/>
              <a:buNone/>
              <a:tabLst/>
              <a:defRPr/>
            </a:pPr>
            <a:r>
              <a:rPr kumimoji="0" lang="fa-IR" sz="3200" b="0" i="0" u="none" strike="noStrike" kern="1200" cap="none" spc="0" normalizeH="0" baseline="0" noProof="0" dirty="0" smtClean="0">
                <a:ln>
                  <a:noFill/>
                </a:ln>
                <a:solidFill>
                  <a:srgbClr val="7030A0"/>
                </a:solidFill>
                <a:effectLst/>
                <a:uLnTx/>
                <a:uFillTx/>
                <a:latin typeface="+mn-lt"/>
                <a:ea typeface="+mn-ea"/>
                <a:cs typeface="+mn-cs"/>
              </a:rPr>
              <a:t>2-</a:t>
            </a:r>
            <a:r>
              <a:rPr kumimoji="0" lang="fa-IR" sz="3200" b="0" i="0" u="none" strike="noStrike" kern="1200" cap="none" spc="0" normalizeH="0" noProof="0" dirty="0" smtClean="0">
                <a:ln>
                  <a:noFill/>
                </a:ln>
                <a:solidFill>
                  <a:srgbClr val="7030A0"/>
                </a:solidFill>
                <a:effectLst/>
                <a:uLnTx/>
                <a:uFillTx/>
                <a:latin typeface="+mn-lt"/>
                <a:ea typeface="+mn-ea"/>
                <a:cs typeface="+mn-cs"/>
              </a:rPr>
              <a:t> توسط طیف </a:t>
            </a:r>
            <a:r>
              <a:rPr lang="en-US" sz="2800" dirty="0" smtClean="0">
                <a:solidFill>
                  <a:srgbClr val="7030A0"/>
                </a:solidFill>
                <a:latin typeface="Times New Roman" pitchFamily="18" charset="0"/>
                <a:cs typeface="Times New Roman" pitchFamily="18" charset="0"/>
              </a:rPr>
              <a:t>IR</a:t>
            </a:r>
            <a:r>
              <a:rPr kumimoji="0" lang="fa-IR" sz="3200" b="0" i="0" u="none" strike="noStrike" kern="1200" cap="none" spc="0" normalizeH="0" noProof="0" dirty="0" smtClean="0">
                <a:ln>
                  <a:noFill/>
                </a:ln>
                <a:solidFill>
                  <a:srgbClr val="7030A0"/>
                </a:solidFill>
                <a:effectLst/>
                <a:uLnTx/>
                <a:uFillTx/>
                <a:latin typeface="+mn-lt"/>
                <a:ea typeface="+mn-ea"/>
                <a:cs typeface="+mn-cs"/>
              </a:rPr>
              <a:t>، حضور گروه های آلدهیدی نشان داده نمی شود</a:t>
            </a:r>
            <a:endParaRPr kumimoji="0" lang="fa-IR" sz="3200" b="0" i="0" u="none" strike="noStrike" kern="1200" cap="none" spc="0" normalizeH="0" baseline="0" noProof="0" dirty="0">
              <a:ln>
                <a:noFill/>
              </a:ln>
              <a:solidFill>
                <a:srgbClr val="7030A0"/>
              </a:solidFill>
              <a:effectLst/>
              <a:uLnTx/>
              <a:uFillTx/>
              <a:latin typeface="+mn-lt"/>
              <a:ea typeface="+mn-ea"/>
              <a:cs typeface="+mn-cs"/>
            </a:endParaRPr>
          </a:p>
        </p:txBody>
      </p:sp>
      <p:sp>
        <p:nvSpPr>
          <p:cNvPr id="6" name="Content Placeholder 2"/>
          <p:cNvSpPr txBox="1">
            <a:spLocks/>
          </p:cNvSpPr>
          <p:nvPr/>
        </p:nvSpPr>
        <p:spPr>
          <a:xfrm>
            <a:off x="1223938" y="3643314"/>
            <a:ext cx="7862150" cy="1838324"/>
          </a:xfrm>
          <a:prstGeom prst="rect">
            <a:avLst/>
          </a:prstGeom>
        </p:spPr>
        <p:txBody>
          <a:bodyPr>
            <a:normAutofit fontScale="92500" lnSpcReduction="10000"/>
          </a:bodyPr>
          <a:lstStyle/>
          <a:p>
            <a:pPr marL="365760" marR="0" lvl="0" indent="-283464" algn="just" defTabSz="914400" rtl="1" eaLnBrk="1" fontAlgn="auto" latinLnBrk="0" hangingPunct="1">
              <a:lnSpc>
                <a:spcPct val="100000"/>
              </a:lnSpc>
              <a:spcBef>
                <a:spcPts val="600"/>
              </a:spcBef>
              <a:spcAft>
                <a:spcPts val="0"/>
              </a:spcAft>
              <a:buClr>
                <a:schemeClr val="accent1"/>
              </a:buClr>
              <a:buSzPct val="80000"/>
              <a:buFont typeface="Wingdings 2"/>
              <a:buNone/>
              <a:tabLst/>
              <a:defRPr/>
            </a:pPr>
            <a:r>
              <a:rPr lang="fa-IR" sz="3500" dirty="0" smtClean="0">
                <a:solidFill>
                  <a:srgbClr val="7030A0"/>
                </a:solidFill>
              </a:rPr>
              <a:t>3-</a:t>
            </a:r>
            <a:r>
              <a:rPr kumimoji="0" lang="fa-IR" sz="3200" b="0" i="0" u="none" strike="noStrike" kern="1200" cap="none" spc="0" normalizeH="0" baseline="0" noProof="0" dirty="0" smtClean="0">
                <a:ln>
                  <a:noFill/>
                </a:ln>
                <a:solidFill>
                  <a:srgbClr val="7030A0"/>
                </a:solidFill>
                <a:effectLst/>
                <a:uLnTx/>
                <a:uFillTx/>
                <a:latin typeface="+mn-lt"/>
                <a:ea typeface="+mn-ea"/>
                <a:cs typeface="+mn-cs"/>
              </a:rPr>
              <a:t> وقتی گلوکز را حل کرده و مجدداً کریستالی می نماییم و</a:t>
            </a:r>
            <a:r>
              <a:rPr kumimoji="0" lang="fa-IR" sz="3200" b="0" i="0" u="none" strike="noStrike" kern="1200" cap="none" spc="0" normalizeH="0" noProof="0" dirty="0" smtClean="0">
                <a:ln>
                  <a:noFill/>
                </a:ln>
                <a:solidFill>
                  <a:srgbClr val="7030A0"/>
                </a:solidFill>
                <a:effectLst/>
                <a:uLnTx/>
                <a:uFillTx/>
                <a:latin typeface="+mn-lt"/>
                <a:ea typeface="+mn-ea"/>
                <a:cs typeface="+mn-cs"/>
              </a:rPr>
              <a:t> با اندازه گیری نقطه ذوب ماده مذکور، دو نقطه ذوب مشخص میگردد که یکی در 150 و دیگری در 146 درجه سانتیگراد میباشد </a:t>
            </a:r>
            <a:endParaRPr kumimoji="0" lang="fa-IR" sz="3200" b="0" i="0" u="none" strike="noStrike" kern="1200" cap="none" spc="0" normalizeH="0" baseline="0" noProof="0" dirty="0">
              <a:ln>
                <a:noFill/>
              </a:ln>
              <a:solidFill>
                <a:srgbClr val="7030A0"/>
              </a:solidFill>
              <a:effectLst/>
              <a:uLnTx/>
              <a:uFillTx/>
              <a:latin typeface="+mn-lt"/>
              <a:ea typeface="+mn-ea"/>
              <a:cs typeface="+mn-cs"/>
            </a:endParaRPr>
          </a:p>
        </p:txBody>
      </p:sp>
      <p:sp>
        <p:nvSpPr>
          <p:cNvPr id="7" name="Content Placeholder 2"/>
          <p:cNvSpPr txBox="1">
            <a:spLocks/>
          </p:cNvSpPr>
          <p:nvPr/>
        </p:nvSpPr>
        <p:spPr>
          <a:xfrm>
            <a:off x="1000100" y="2428868"/>
            <a:ext cx="7862150" cy="1266820"/>
          </a:xfrm>
          <a:prstGeom prst="rect">
            <a:avLst/>
          </a:prstGeom>
        </p:spPr>
        <p:txBody>
          <a:bodyPr>
            <a:normAutofit fontScale="92500" lnSpcReduction="20000"/>
          </a:bodyPr>
          <a:lstStyle/>
          <a:p>
            <a:pPr marL="365760" marR="0" lvl="0" indent="-283464" algn="just" defTabSz="914400" rtl="1" eaLnBrk="1" fontAlgn="auto" latinLnBrk="0" hangingPunct="1">
              <a:lnSpc>
                <a:spcPct val="100000"/>
              </a:lnSpc>
              <a:spcBef>
                <a:spcPts val="600"/>
              </a:spcBef>
              <a:spcAft>
                <a:spcPts val="0"/>
              </a:spcAft>
              <a:buClr>
                <a:schemeClr val="accent1"/>
              </a:buClr>
              <a:buSzPct val="80000"/>
              <a:buFont typeface="Wingdings 2"/>
              <a:buNone/>
              <a:tabLst/>
              <a:defRPr/>
            </a:pPr>
            <a:r>
              <a:rPr kumimoji="0" lang="fa-IR" sz="3200" b="0" i="0" u="none" strike="noStrike" kern="1200" cap="none" spc="0" normalizeH="0" baseline="0" noProof="0" dirty="0" smtClean="0">
                <a:ln>
                  <a:noFill/>
                </a:ln>
                <a:solidFill>
                  <a:srgbClr val="FF0000"/>
                </a:solidFill>
                <a:effectLst/>
                <a:uLnTx/>
                <a:uFillTx/>
                <a:latin typeface="+mn-lt"/>
                <a:ea typeface="+mn-ea"/>
                <a:cs typeface="+mn-cs"/>
              </a:rPr>
              <a:t>قابل ذکر</a:t>
            </a:r>
            <a:r>
              <a:rPr kumimoji="0" lang="fa-IR" sz="3200" b="0" i="0" u="none" strike="noStrike" kern="1200" cap="none" spc="0" normalizeH="0" noProof="0" dirty="0" smtClean="0">
                <a:ln>
                  <a:noFill/>
                </a:ln>
                <a:solidFill>
                  <a:srgbClr val="FF0000"/>
                </a:solidFill>
                <a:effectLst/>
                <a:uLnTx/>
                <a:uFillTx/>
                <a:latin typeface="+mn-lt"/>
                <a:ea typeface="+mn-ea"/>
                <a:cs typeface="+mn-cs"/>
              </a:rPr>
              <a:t> است که چنانچه ماده کریستالی مذکور را در اب حل کنیم یک ماده واحده با زاویه  گردش 52 درجه حاصل میگردد</a:t>
            </a:r>
            <a:endParaRPr kumimoji="0" lang="fa-IR" sz="3200" b="0" i="0" u="none" strike="noStrike" kern="1200" cap="none" spc="0" normalizeH="0" baseline="0" noProof="0" dirty="0">
              <a:ln>
                <a:noFill/>
              </a:ln>
              <a:solidFill>
                <a:srgbClr val="FF0000"/>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30"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800" decel="100000"/>
                                        <p:tgtEl>
                                          <p:spTgt spid="3">
                                            <p:txEl>
                                              <p:pRg st="0" end="0"/>
                                            </p:txEl>
                                          </p:spTgt>
                                        </p:tgtEl>
                                      </p:cBhvr>
                                    </p:animEffect>
                                    <p:anim calcmode="lin" valueType="num">
                                      <p:cBhvr>
                                        <p:cTn id="15" dur="800" decel="100000" fill="hold"/>
                                        <p:tgtEl>
                                          <p:spTgt spid="3">
                                            <p:txEl>
                                              <p:pRg st="0" end="0"/>
                                            </p:txEl>
                                          </p:spTgt>
                                        </p:tgtEl>
                                        <p:attrNameLst>
                                          <p:attrName>style.rotation</p:attrName>
                                        </p:attrNameLst>
                                      </p:cBhvr>
                                      <p:tavLst>
                                        <p:tav tm="0">
                                          <p:val>
                                            <p:fltVal val="-90"/>
                                          </p:val>
                                        </p:tav>
                                        <p:tav tm="100000">
                                          <p:val>
                                            <p:fltVal val="0"/>
                                          </p:val>
                                        </p:tav>
                                      </p:tavLst>
                                    </p:anim>
                                    <p:anim calcmode="lin" valueType="num">
                                      <p:cBhvr>
                                        <p:cTn id="16" dur="800" decel="100000" fill="hold"/>
                                        <p:tgtEl>
                                          <p:spTgt spid="3">
                                            <p:txEl>
                                              <p:pRg st="0" end="0"/>
                                            </p:txEl>
                                          </p:spTgt>
                                        </p:tgtEl>
                                        <p:attrNameLst>
                                          <p:attrName>ppt_x</p:attrName>
                                        </p:attrNameLst>
                                      </p:cBhvr>
                                      <p:tavLst>
                                        <p:tav tm="0">
                                          <p:val>
                                            <p:strVal val="#ppt_x+0.4"/>
                                          </p:val>
                                        </p:tav>
                                        <p:tav tm="100000">
                                          <p:val>
                                            <p:strVal val="#ppt_x-0.05"/>
                                          </p:val>
                                        </p:tav>
                                      </p:tavLst>
                                    </p:anim>
                                    <p:anim calcmode="lin" valueType="num">
                                      <p:cBhvr>
                                        <p:cTn id="17" dur="800" decel="100000" fill="hold"/>
                                        <p:tgtEl>
                                          <p:spTgt spid="3">
                                            <p:txEl>
                                              <p:pRg st="0" end="0"/>
                                            </p:txEl>
                                          </p:spTgt>
                                        </p:tgtEl>
                                        <p:attrNameLst>
                                          <p:attrName>ppt_y</p:attrName>
                                        </p:attrNameLst>
                                      </p:cBhvr>
                                      <p:tavLst>
                                        <p:tav tm="0">
                                          <p:val>
                                            <p:strVal val="#ppt_y-0.4"/>
                                          </p:val>
                                        </p:tav>
                                        <p:tav tm="100000">
                                          <p:val>
                                            <p:strVal val="#ppt_y+0.1"/>
                                          </p:val>
                                        </p:tav>
                                      </p:tavLst>
                                    </p:anim>
                                    <p:anim calcmode="lin" valueType="num">
                                      <p:cBhvr>
                                        <p:cTn id="18" dur="200" accel="100000" fill="hold">
                                          <p:stCondLst>
                                            <p:cond delay="800"/>
                                          </p:stCondLst>
                                        </p:cTn>
                                        <p:tgtEl>
                                          <p:spTgt spid="3">
                                            <p:txEl>
                                              <p:pRg st="0" end="0"/>
                                            </p:txEl>
                                          </p:spTgt>
                                        </p:tgtEl>
                                        <p:attrNameLst>
                                          <p:attrName>ppt_x</p:attrName>
                                        </p:attrNameLst>
                                      </p:cBhvr>
                                      <p:tavLst>
                                        <p:tav tm="0">
                                          <p:val>
                                            <p:strVal val="#ppt_x-0.05"/>
                                          </p:val>
                                        </p:tav>
                                        <p:tav tm="100000">
                                          <p:val>
                                            <p:strVal val="#ppt_x"/>
                                          </p:val>
                                        </p:tav>
                                      </p:tavLst>
                                    </p:anim>
                                    <p:anim calcmode="lin" valueType="num">
                                      <p:cBhvr>
                                        <p:cTn id="19" dur="200" accel="100000" fill="hold">
                                          <p:stCondLst>
                                            <p:cond delay="800"/>
                                          </p:stCondLst>
                                        </p:cTn>
                                        <p:tgtEl>
                                          <p:spTgt spid="3">
                                            <p:txEl>
                                              <p:pRg st="0" end="0"/>
                                            </p:txEl>
                                          </p:spTgt>
                                        </p:tgtEl>
                                        <p:attrNameLst>
                                          <p:attrName>ppt_y</p:attrName>
                                        </p:attrNameLst>
                                      </p:cBhvr>
                                      <p:tavLst>
                                        <p:tav tm="0">
                                          <p:val>
                                            <p:strVal val="#ppt_y+0.1"/>
                                          </p:val>
                                        </p:tav>
                                        <p:tav tm="100000">
                                          <p:val>
                                            <p:strVal val="#ppt_y"/>
                                          </p:val>
                                        </p:tav>
                                      </p:tavLst>
                                    </p:anim>
                                  </p:childTnLst>
                                </p:cTn>
                              </p:par>
                              <p:par>
                                <p:cTn id="20" presetID="30" presetClass="entr" presetSubtype="0" fill="hold" grpId="2" nodeType="withEffect">
                                  <p:stCondLst>
                                    <p:cond delay="150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800" decel="100000"/>
                                        <p:tgtEl>
                                          <p:spTgt spid="5"/>
                                        </p:tgtEl>
                                      </p:cBhvr>
                                    </p:animEffect>
                                    <p:anim calcmode="lin" valueType="num">
                                      <p:cBhvr>
                                        <p:cTn id="23" dur="800" decel="100000" fill="hold"/>
                                        <p:tgtEl>
                                          <p:spTgt spid="5"/>
                                        </p:tgtEl>
                                        <p:attrNameLst>
                                          <p:attrName>style.rotation</p:attrName>
                                        </p:attrNameLst>
                                      </p:cBhvr>
                                      <p:tavLst>
                                        <p:tav tm="0">
                                          <p:val>
                                            <p:fltVal val="-90"/>
                                          </p:val>
                                        </p:tav>
                                        <p:tav tm="100000">
                                          <p:val>
                                            <p:fltVal val="0"/>
                                          </p:val>
                                        </p:tav>
                                      </p:tavLst>
                                    </p:anim>
                                    <p:anim calcmode="lin" valueType="num">
                                      <p:cBhvr>
                                        <p:cTn id="24" dur="800" decel="100000" fill="hold"/>
                                        <p:tgtEl>
                                          <p:spTgt spid="5"/>
                                        </p:tgtEl>
                                        <p:attrNameLst>
                                          <p:attrName>ppt_x</p:attrName>
                                        </p:attrNameLst>
                                      </p:cBhvr>
                                      <p:tavLst>
                                        <p:tav tm="0">
                                          <p:val>
                                            <p:strVal val="#ppt_x+0.4"/>
                                          </p:val>
                                        </p:tav>
                                        <p:tav tm="100000">
                                          <p:val>
                                            <p:strVal val="#ppt_x-0.05"/>
                                          </p:val>
                                        </p:tav>
                                      </p:tavLst>
                                    </p:anim>
                                    <p:anim calcmode="lin" valueType="num">
                                      <p:cBhvr>
                                        <p:cTn id="25" dur="800" decel="100000" fill="hold"/>
                                        <p:tgtEl>
                                          <p:spTgt spid="5"/>
                                        </p:tgtEl>
                                        <p:attrNameLst>
                                          <p:attrName>ppt_y</p:attrName>
                                        </p:attrNameLst>
                                      </p:cBhvr>
                                      <p:tavLst>
                                        <p:tav tm="0">
                                          <p:val>
                                            <p:strVal val="#ppt_y-0.4"/>
                                          </p:val>
                                        </p:tav>
                                        <p:tav tm="100000">
                                          <p:val>
                                            <p:strVal val="#ppt_y+0.1"/>
                                          </p:val>
                                        </p:tav>
                                      </p:tavLst>
                                    </p:anim>
                                    <p:anim calcmode="lin" valueType="num">
                                      <p:cBhvr>
                                        <p:cTn id="26"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27"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par>
                                <p:cTn id="28" presetID="30" presetClass="entr" presetSubtype="0" fill="hold" grpId="0" nodeType="withEffect">
                                  <p:stCondLst>
                                    <p:cond delay="300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800" decel="100000"/>
                                        <p:tgtEl>
                                          <p:spTgt spid="6"/>
                                        </p:tgtEl>
                                      </p:cBhvr>
                                    </p:animEffect>
                                    <p:anim calcmode="lin" valueType="num">
                                      <p:cBhvr>
                                        <p:cTn id="31" dur="800" decel="100000" fill="hold"/>
                                        <p:tgtEl>
                                          <p:spTgt spid="6"/>
                                        </p:tgtEl>
                                        <p:attrNameLst>
                                          <p:attrName>style.rotation</p:attrName>
                                        </p:attrNameLst>
                                      </p:cBhvr>
                                      <p:tavLst>
                                        <p:tav tm="0">
                                          <p:val>
                                            <p:fltVal val="-90"/>
                                          </p:val>
                                        </p:tav>
                                        <p:tav tm="100000">
                                          <p:val>
                                            <p:fltVal val="0"/>
                                          </p:val>
                                        </p:tav>
                                      </p:tavLst>
                                    </p:anim>
                                    <p:anim calcmode="lin" valueType="num">
                                      <p:cBhvr>
                                        <p:cTn id="32" dur="800" decel="100000" fill="hold"/>
                                        <p:tgtEl>
                                          <p:spTgt spid="6"/>
                                        </p:tgtEl>
                                        <p:attrNameLst>
                                          <p:attrName>ppt_x</p:attrName>
                                        </p:attrNameLst>
                                      </p:cBhvr>
                                      <p:tavLst>
                                        <p:tav tm="0">
                                          <p:val>
                                            <p:strVal val="#ppt_x+0.4"/>
                                          </p:val>
                                        </p:tav>
                                        <p:tav tm="100000">
                                          <p:val>
                                            <p:strVal val="#ppt_x-0.05"/>
                                          </p:val>
                                        </p:tav>
                                      </p:tavLst>
                                    </p:anim>
                                    <p:anim calcmode="lin" valueType="num">
                                      <p:cBhvr>
                                        <p:cTn id="33" dur="800" decel="100000" fill="hold"/>
                                        <p:tgtEl>
                                          <p:spTgt spid="6"/>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 presetClass="exit" presetSubtype="16" fill="hold" grpId="1" nodeType="clickEffect">
                                  <p:stCondLst>
                                    <p:cond delay="0"/>
                                  </p:stCondLst>
                                  <p:childTnLst>
                                    <p:animEffect transition="out" filter="box(in)">
                                      <p:cBhvr>
                                        <p:cTn id="39" dur="500"/>
                                        <p:tgtEl>
                                          <p:spTgt spid="3">
                                            <p:txEl>
                                              <p:pRg st="0" end="0"/>
                                            </p:txEl>
                                          </p:spTgt>
                                        </p:tgtEl>
                                      </p:cBhvr>
                                    </p:animEffect>
                                    <p:set>
                                      <p:cBhvr>
                                        <p:cTn id="40" dur="1" fill="hold">
                                          <p:stCondLst>
                                            <p:cond delay="499"/>
                                          </p:stCondLst>
                                        </p:cTn>
                                        <p:tgtEl>
                                          <p:spTgt spid="3">
                                            <p:txEl>
                                              <p:pRg st="0" end="0"/>
                                            </p:txEl>
                                          </p:spTgt>
                                        </p:tgtEl>
                                        <p:attrNameLst>
                                          <p:attrName>style.visibility</p:attrName>
                                        </p:attrNameLst>
                                      </p:cBhvr>
                                      <p:to>
                                        <p:strVal val="hidden"/>
                                      </p:to>
                                    </p:set>
                                  </p:childTnLst>
                                </p:cTn>
                              </p:par>
                              <p:par>
                                <p:cTn id="41" presetID="4" presetClass="exit" presetSubtype="16" fill="hold" grpId="1" nodeType="withEffect">
                                  <p:stCondLst>
                                    <p:cond delay="0"/>
                                  </p:stCondLst>
                                  <p:childTnLst>
                                    <p:animEffect transition="out" filter="box(in)">
                                      <p:cBhvr>
                                        <p:cTn id="42" dur="500"/>
                                        <p:tgtEl>
                                          <p:spTgt spid="5"/>
                                        </p:tgtEl>
                                      </p:cBhvr>
                                    </p:animEffect>
                                    <p:set>
                                      <p:cBhvr>
                                        <p:cTn id="43" dur="1" fill="hold">
                                          <p:stCondLst>
                                            <p:cond delay="499"/>
                                          </p:stCondLst>
                                        </p:cTn>
                                        <p:tgtEl>
                                          <p:spTgt spid="5"/>
                                        </p:tgtEl>
                                        <p:attrNameLst>
                                          <p:attrName>style.visibility</p:attrName>
                                        </p:attrNameLst>
                                      </p:cBhvr>
                                      <p:to>
                                        <p:strVal val="hidden"/>
                                      </p:to>
                                    </p:set>
                                  </p:childTnLst>
                                </p:cTn>
                              </p:par>
                              <p:par>
                                <p:cTn id="44" presetID="4" presetClass="exit" presetSubtype="16" fill="hold" grpId="1" nodeType="withEffect">
                                  <p:stCondLst>
                                    <p:cond delay="0"/>
                                  </p:stCondLst>
                                  <p:childTnLst>
                                    <p:animEffect transition="out" filter="box(in)">
                                      <p:cBhvr>
                                        <p:cTn id="45" dur="500"/>
                                        <p:tgtEl>
                                          <p:spTgt spid="6"/>
                                        </p:tgtEl>
                                      </p:cBhvr>
                                    </p:animEffect>
                                    <p:set>
                                      <p:cBhvr>
                                        <p:cTn id="46" dur="1" fill="hold">
                                          <p:stCondLst>
                                            <p:cond delay="499"/>
                                          </p:stCondLst>
                                        </p:cTn>
                                        <p:tgtEl>
                                          <p:spTgt spid="6"/>
                                        </p:tgtEl>
                                        <p:attrNameLst>
                                          <p:attrName>style.visibility</p:attrName>
                                        </p:attrNameLst>
                                      </p:cBhvr>
                                      <p:to>
                                        <p:strVal val="hidden"/>
                                      </p:to>
                                    </p:set>
                                  </p:childTnLst>
                                </p:cTn>
                              </p:par>
                              <p:par>
                                <p:cTn id="47" presetID="23" presetClass="entr" presetSubtype="16" fill="hold" grpId="0" nodeType="withEffect">
                                  <p:stCondLst>
                                    <p:cond delay="0"/>
                                  </p:stCondLst>
                                  <p:childTnLst>
                                    <p:set>
                                      <p:cBhvr>
                                        <p:cTn id="48" dur="1" fill="hold">
                                          <p:stCondLst>
                                            <p:cond delay="0"/>
                                          </p:stCondLst>
                                        </p:cTn>
                                        <p:tgtEl>
                                          <p:spTgt spid="7"/>
                                        </p:tgtEl>
                                        <p:attrNameLst>
                                          <p:attrName>style.visibility</p:attrName>
                                        </p:attrNameLst>
                                      </p:cBhvr>
                                      <p:to>
                                        <p:strVal val="visible"/>
                                      </p:to>
                                    </p:set>
                                    <p:anim calcmode="lin" valueType="num">
                                      <p:cBhvr>
                                        <p:cTn id="49" dur="1000" fill="hold"/>
                                        <p:tgtEl>
                                          <p:spTgt spid="7"/>
                                        </p:tgtEl>
                                        <p:attrNameLst>
                                          <p:attrName>ppt_w</p:attrName>
                                        </p:attrNameLst>
                                      </p:cBhvr>
                                      <p:tavLst>
                                        <p:tav tm="0">
                                          <p:val>
                                            <p:fltVal val="0"/>
                                          </p:val>
                                        </p:tav>
                                        <p:tav tm="100000">
                                          <p:val>
                                            <p:strVal val="#ppt_w"/>
                                          </p:val>
                                        </p:tav>
                                      </p:tavLst>
                                    </p:anim>
                                    <p:anim calcmode="lin" valueType="num">
                                      <p:cBhvr>
                                        <p:cTn id="50" dur="10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3" grpId="1" build="p"/>
      <p:bldP spid="5" grpId="1"/>
      <p:bldP spid="5" grpId="2"/>
      <p:bldP spid="6" grpId="0"/>
      <p:bldP spid="6" grpId="1"/>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142852"/>
            <a:ext cx="7498080" cy="1143000"/>
          </a:xfrm>
        </p:spPr>
        <p:txBody>
          <a:bodyPr>
            <a:normAutofit fontScale="90000"/>
          </a:bodyPr>
          <a:lstStyle/>
          <a:p>
            <a:pPr algn="ctr"/>
            <a:r>
              <a:rPr lang="fa-IR" dirty="0" smtClean="0">
                <a:solidFill>
                  <a:srgbClr val="FF0000"/>
                </a:solidFill>
                <a:effectLst/>
              </a:rPr>
              <a:t>واکنش ترکیبات آلدهیدی و کتونی با الکل ها</a:t>
            </a:r>
            <a:endParaRPr lang="fa-IR" dirty="0">
              <a:solidFill>
                <a:srgbClr val="FF0000"/>
              </a:solidFill>
              <a:effectLst/>
            </a:endParaRPr>
          </a:p>
        </p:txBody>
      </p:sp>
      <p:sp>
        <p:nvSpPr>
          <p:cNvPr id="4" name="Slide Number Placeholder 3"/>
          <p:cNvSpPr>
            <a:spLocks noGrp="1"/>
          </p:cNvSpPr>
          <p:nvPr>
            <p:ph type="sldNum" sz="quarter" idx="12"/>
          </p:nvPr>
        </p:nvSpPr>
        <p:spPr/>
        <p:txBody>
          <a:bodyPr/>
          <a:lstStyle/>
          <a:p>
            <a:fld id="{4E1E0431-2D3F-43D9-8EF8-3D0BAF609BBE}" type="slidenum">
              <a:rPr lang="fa-IR" smtClean="0"/>
              <a:pPr/>
              <a:t>17</a:t>
            </a:fld>
            <a:endParaRPr lang="fa-IR"/>
          </a:p>
        </p:txBody>
      </p:sp>
      <p:pic>
        <p:nvPicPr>
          <p:cNvPr id="2050" name="Picture 2"/>
          <p:cNvPicPr>
            <a:picLocks noChangeAspect="1" noChangeArrowheads="1"/>
          </p:cNvPicPr>
          <p:nvPr/>
        </p:nvPicPr>
        <p:blipFill>
          <a:blip r:embed="rId2">
            <a:lum bright="-20000" contrast="40000"/>
          </a:blip>
          <a:srcRect/>
          <a:stretch>
            <a:fillRect/>
          </a:stretch>
        </p:blipFill>
        <p:spPr bwMode="auto">
          <a:xfrm>
            <a:off x="1142976" y="1714488"/>
            <a:ext cx="7800975" cy="1704975"/>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a:lum bright="-20000" contrast="40000"/>
          </a:blip>
          <a:srcRect/>
          <a:stretch>
            <a:fillRect/>
          </a:stretch>
        </p:blipFill>
        <p:spPr bwMode="auto">
          <a:xfrm>
            <a:off x="1071538" y="3857628"/>
            <a:ext cx="7848600" cy="169545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0" presetClass="entr" presetSubtype="0" fill="hold" nodeType="clickEffect">
                                  <p:stCondLst>
                                    <p:cond delay="0"/>
                                  </p:stCondLst>
                                  <p:childTnLst>
                                    <p:set>
                                      <p:cBhvr>
                                        <p:cTn id="16" dur="1" fill="hold">
                                          <p:stCondLst>
                                            <p:cond delay="0"/>
                                          </p:stCondLst>
                                        </p:cTn>
                                        <p:tgtEl>
                                          <p:spTgt spid="2050"/>
                                        </p:tgtEl>
                                        <p:attrNameLst>
                                          <p:attrName>style.visibility</p:attrName>
                                        </p:attrNameLst>
                                      </p:cBhvr>
                                      <p:to>
                                        <p:strVal val="visible"/>
                                      </p:to>
                                    </p:set>
                                    <p:animEffect transition="in" filter="fade">
                                      <p:cBhvr>
                                        <p:cTn id="17" dur="800" decel="100000"/>
                                        <p:tgtEl>
                                          <p:spTgt spid="2050"/>
                                        </p:tgtEl>
                                      </p:cBhvr>
                                    </p:animEffect>
                                    <p:anim calcmode="lin" valueType="num">
                                      <p:cBhvr>
                                        <p:cTn id="18" dur="800" decel="100000" fill="hold"/>
                                        <p:tgtEl>
                                          <p:spTgt spid="2050"/>
                                        </p:tgtEl>
                                        <p:attrNameLst>
                                          <p:attrName>style.rotation</p:attrName>
                                        </p:attrNameLst>
                                      </p:cBhvr>
                                      <p:tavLst>
                                        <p:tav tm="0">
                                          <p:val>
                                            <p:fltVal val="-90"/>
                                          </p:val>
                                        </p:tav>
                                        <p:tav tm="100000">
                                          <p:val>
                                            <p:fltVal val="0"/>
                                          </p:val>
                                        </p:tav>
                                      </p:tavLst>
                                    </p:anim>
                                    <p:anim calcmode="lin" valueType="num">
                                      <p:cBhvr>
                                        <p:cTn id="19" dur="800" decel="100000" fill="hold"/>
                                        <p:tgtEl>
                                          <p:spTgt spid="2050"/>
                                        </p:tgtEl>
                                        <p:attrNameLst>
                                          <p:attrName>ppt_x</p:attrName>
                                        </p:attrNameLst>
                                      </p:cBhvr>
                                      <p:tavLst>
                                        <p:tav tm="0">
                                          <p:val>
                                            <p:strVal val="#ppt_x+0.4"/>
                                          </p:val>
                                        </p:tav>
                                        <p:tav tm="100000">
                                          <p:val>
                                            <p:strVal val="#ppt_x-0.05"/>
                                          </p:val>
                                        </p:tav>
                                      </p:tavLst>
                                    </p:anim>
                                    <p:anim calcmode="lin" valueType="num">
                                      <p:cBhvr>
                                        <p:cTn id="20" dur="800" decel="100000" fill="hold"/>
                                        <p:tgtEl>
                                          <p:spTgt spid="2050"/>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2050"/>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2050"/>
                                        </p:tgtEl>
                                        <p:attrNameLst>
                                          <p:attrName>ppt_y</p:attrName>
                                        </p:attrNameLst>
                                      </p:cBhvr>
                                      <p:tavLst>
                                        <p:tav tm="0">
                                          <p:val>
                                            <p:strVal val="#ppt_y+0.1"/>
                                          </p:val>
                                        </p:tav>
                                        <p:tav tm="100000">
                                          <p:val>
                                            <p:strVal val="#ppt_y"/>
                                          </p:val>
                                        </p:tav>
                                      </p:tavLst>
                                    </p:anim>
                                  </p:childTnLst>
                                </p:cTn>
                              </p:par>
                              <p:par>
                                <p:cTn id="23" presetID="23" presetClass="entr" presetSubtype="528" fill="hold" nodeType="withEffect">
                                  <p:stCondLst>
                                    <p:cond delay="1500"/>
                                  </p:stCondLst>
                                  <p:childTnLst>
                                    <p:set>
                                      <p:cBhvr>
                                        <p:cTn id="24" dur="1" fill="hold">
                                          <p:stCondLst>
                                            <p:cond delay="0"/>
                                          </p:stCondLst>
                                        </p:cTn>
                                        <p:tgtEl>
                                          <p:spTgt spid="2051"/>
                                        </p:tgtEl>
                                        <p:attrNameLst>
                                          <p:attrName>style.visibility</p:attrName>
                                        </p:attrNameLst>
                                      </p:cBhvr>
                                      <p:to>
                                        <p:strVal val="visible"/>
                                      </p:to>
                                    </p:set>
                                    <p:anim calcmode="lin" valueType="num">
                                      <p:cBhvr>
                                        <p:cTn id="25" dur="1000" fill="hold"/>
                                        <p:tgtEl>
                                          <p:spTgt spid="2051"/>
                                        </p:tgtEl>
                                        <p:attrNameLst>
                                          <p:attrName>ppt_w</p:attrName>
                                        </p:attrNameLst>
                                      </p:cBhvr>
                                      <p:tavLst>
                                        <p:tav tm="0">
                                          <p:val>
                                            <p:fltVal val="0"/>
                                          </p:val>
                                        </p:tav>
                                        <p:tav tm="100000">
                                          <p:val>
                                            <p:strVal val="#ppt_w"/>
                                          </p:val>
                                        </p:tav>
                                      </p:tavLst>
                                    </p:anim>
                                    <p:anim calcmode="lin" valueType="num">
                                      <p:cBhvr>
                                        <p:cTn id="26" dur="1000" fill="hold"/>
                                        <p:tgtEl>
                                          <p:spTgt spid="2051"/>
                                        </p:tgtEl>
                                        <p:attrNameLst>
                                          <p:attrName>ppt_h</p:attrName>
                                        </p:attrNameLst>
                                      </p:cBhvr>
                                      <p:tavLst>
                                        <p:tav tm="0">
                                          <p:val>
                                            <p:fltVal val="0"/>
                                          </p:val>
                                        </p:tav>
                                        <p:tav tm="100000">
                                          <p:val>
                                            <p:strVal val="#ppt_h"/>
                                          </p:val>
                                        </p:tav>
                                      </p:tavLst>
                                    </p:anim>
                                    <p:anim calcmode="lin" valueType="num">
                                      <p:cBhvr>
                                        <p:cTn id="27" dur="1000" fill="hold"/>
                                        <p:tgtEl>
                                          <p:spTgt spid="2051"/>
                                        </p:tgtEl>
                                        <p:attrNameLst>
                                          <p:attrName>ppt_x</p:attrName>
                                        </p:attrNameLst>
                                      </p:cBhvr>
                                      <p:tavLst>
                                        <p:tav tm="0">
                                          <p:val>
                                            <p:fltVal val="0.5"/>
                                          </p:val>
                                        </p:tav>
                                        <p:tav tm="100000">
                                          <p:val>
                                            <p:strVal val="#ppt_x"/>
                                          </p:val>
                                        </p:tav>
                                      </p:tavLst>
                                    </p:anim>
                                    <p:anim calcmode="lin" valueType="num">
                                      <p:cBhvr>
                                        <p:cTn id="28" dur="1000" fill="hold"/>
                                        <p:tgtEl>
                                          <p:spTgt spid="205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0100" y="71414"/>
            <a:ext cx="8072462" cy="1143000"/>
          </a:xfrm>
        </p:spPr>
        <p:txBody>
          <a:bodyPr>
            <a:normAutofit fontScale="90000"/>
          </a:bodyPr>
          <a:lstStyle/>
          <a:p>
            <a:pPr algn="ctr"/>
            <a:r>
              <a:rPr lang="fa-IR" dirty="0" smtClean="0">
                <a:solidFill>
                  <a:srgbClr val="00B050"/>
                </a:solidFill>
                <a:effectLst/>
              </a:rPr>
              <a:t>تولید پیرانوز همی استال (</a:t>
            </a:r>
            <a:r>
              <a:rPr lang="en-US" dirty="0" err="1" smtClean="0">
                <a:solidFill>
                  <a:srgbClr val="00B050"/>
                </a:solidFill>
                <a:effectLst/>
                <a:latin typeface="Times New Roman" pitchFamily="18" charset="0"/>
                <a:cs typeface="Times New Roman" pitchFamily="18" charset="0"/>
              </a:rPr>
              <a:t>pyranose</a:t>
            </a:r>
            <a:r>
              <a:rPr lang="fa-IR" dirty="0" smtClean="0">
                <a:solidFill>
                  <a:srgbClr val="00B050"/>
                </a:solidFill>
                <a:effectLst/>
              </a:rPr>
              <a:t>) </a:t>
            </a:r>
            <a:r>
              <a:rPr lang="en-US" dirty="0" smtClean="0">
                <a:solidFill>
                  <a:srgbClr val="00B050"/>
                </a:solidFill>
                <a:effectLst/>
              </a:rPr>
              <a:t> </a:t>
            </a:r>
            <a:r>
              <a:rPr lang="fa-IR" dirty="0" smtClean="0">
                <a:solidFill>
                  <a:srgbClr val="00B050"/>
                </a:solidFill>
                <a:effectLst/>
              </a:rPr>
              <a:t>از گلوکز</a:t>
            </a:r>
            <a:endParaRPr lang="fa-IR" dirty="0">
              <a:solidFill>
                <a:srgbClr val="00B050"/>
              </a:solidFill>
              <a:effectLst/>
            </a:endParaRPr>
          </a:p>
        </p:txBody>
      </p:sp>
      <p:sp>
        <p:nvSpPr>
          <p:cNvPr id="4" name="Slide Number Placeholder 3"/>
          <p:cNvSpPr>
            <a:spLocks noGrp="1"/>
          </p:cNvSpPr>
          <p:nvPr>
            <p:ph type="sldNum" sz="quarter" idx="12"/>
          </p:nvPr>
        </p:nvSpPr>
        <p:spPr/>
        <p:txBody>
          <a:bodyPr/>
          <a:lstStyle/>
          <a:p>
            <a:fld id="{4E1E0431-2D3F-43D9-8EF8-3D0BAF609BBE}" type="slidenum">
              <a:rPr lang="fa-IR" smtClean="0"/>
              <a:pPr/>
              <a:t>18</a:t>
            </a:fld>
            <a:endParaRPr lang="fa-IR"/>
          </a:p>
        </p:txBody>
      </p:sp>
      <p:pic>
        <p:nvPicPr>
          <p:cNvPr id="3074" name="Picture 2"/>
          <p:cNvPicPr>
            <a:picLocks noChangeAspect="1" noChangeArrowheads="1"/>
          </p:cNvPicPr>
          <p:nvPr/>
        </p:nvPicPr>
        <p:blipFill>
          <a:blip r:embed="rId2">
            <a:lum bright="-20000" contrast="40000"/>
          </a:blip>
          <a:srcRect/>
          <a:stretch>
            <a:fillRect/>
          </a:stretch>
        </p:blipFill>
        <p:spPr bwMode="auto">
          <a:xfrm>
            <a:off x="1157318" y="1500174"/>
            <a:ext cx="7772400" cy="1928826"/>
          </a:xfrm>
          <a:prstGeom prst="rect">
            <a:avLst/>
          </a:prstGeom>
          <a:noFill/>
          <a:ln w="9525">
            <a:noFill/>
            <a:miter lim="800000"/>
            <a:headEnd/>
            <a:tailEnd/>
          </a:ln>
          <a:effectLst/>
        </p:spPr>
      </p:pic>
      <p:pic>
        <p:nvPicPr>
          <p:cNvPr id="3076" name="Picture 4"/>
          <p:cNvPicPr>
            <a:picLocks noChangeAspect="1" noChangeArrowheads="1"/>
          </p:cNvPicPr>
          <p:nvPr/>
        </p:nvPicPr>
        <p:blipFill>
          <a:blip r:embed="rId3">
            <a:lum bright="-20000" contrast="40000"/>
          </a:blip>
          <a:srcRect/>
          <a:stretch>
            <a:fillRect/>
          </a:stretch>
        </p:blipFill>
        <p:spPr bwMode="auto">
          <a:xfrm>
            <a:off x="1476908" y="3911073"/>
            <a:ext cx="7024182" cy="2259649"/>
          </a:xfrm>
          <a:prstGeom prst="rect">
            <a:avLst/>
          </a:prstGeom>
          <a:noFill/>
          <a:ln w="9525">
            <a:noFill/>
            <a:miter lim="800000"/>
            <a:headEnd/>
            <a:tailEnd/>
          </a:ln>
          <a:effectLst/>
        </p:spPr>
      </p:pic>
      <p:sp>
        <p:nvSpPr>
          <p:cNvPr id="8" name="TextBox 7"/>
          <p:cNvSpPr txBox="1"/>
          <p:nvPr/>
        </p:nvSpPr>
        <p:spPr>
          <a:xfrm>
            <a:off x="1500166" y="3571876"/>
            <a:ext cx="1000132" cy="369332"/>
          </a:xfrm>
          <a:prstGeom prst="rect">
            <a:avLst/>
          </a:prstGeom>
          <a:noFill/>
        </p:spPr>
        <p:txBody>
          <a:bodyPr wrap="square" rtlCol="1">
            <a:spAutoFit/>
          </a:bodyPr>
          <a:lstStyle/>
          <a:p>
            <a:pPr algn="ctr"/>
            <a:r>
              <a:rPr lang="en-US" b="1" dirty="0" smtClean="0">
                <a:latin typeface="Times New Roman" pitchFamily="18" charset="0"/>
                <a:cs typeface="Times New Roman" pitchFamily="18" charset="0"/>
              </a:rPr>
              <a:t>.26 %</a:t>
            </a:r>
            <a:endParaRPr lang="fa-IR" b="1" dirty="0">
              <a:latin typeface="Times New Roman" pitchFamily="18" charset="0"/>
              <a:cs typeface="Times New Roman" pitchFamily="18" charset="0"/>
            </a:endParaRPr>
          </a:p>
        </p:txBody>
      </p:sp>
      <p:sp>
        <p:nvSpPr>
          <p:cNvPr id="9" name="TextBox 8"/>
          <p:cNvSpPr txBox="1"/>
          <p:nvPr/>
        </p:nvSpPr>
        <p:spPr>
          <a:xfrm>
            <a:off x="2071670" y="6215082"/>
            <a:ext cx="1000132" cy="369332"/>
          </a:xfrm>
          <a:prstGeom prst="rect">
            <a:avLst/>
          </a:prstGeom>
          <a:noFill/>
        </p:spPr>
        <p:txBody>
          <a:bodyPr wrap="square" rtlCol="1">
            <a:spAutoFit/>
          </a:bodyPr>
          <a:lstStyle/>
          <a:p>
            <a:pPr algn="ctr"/>
            <a:r>
              <a:rPr lang="en-US" b="1" dirty="0" smtClean="0">
                <a:latin typeface="Times New Roman" pitchFamily="18" charset="0"/>
                <a:cs typeface="Times New Roman" pitchFamily="18" charset="0"/>
              </a:rPr>
              <a:t>37 %</a:t>
            </a:r>
            <a:endParaRPr lang="fa-IR" b="1" dirty="0">
              <a:latin typeface="Times New Roman" pitchFamily="18" charset="0"/>
              <a:cs typeface="Times New Roman" pitchFamily="18" charset="0"/>
            </a:endParaRPr>
          </a:p>
        </p:txBody>
      </p:sp>
      <p:sp>
        <p:nvSpPr>
          <p:cNvPr id="10" name="TextBox 9"/>
          <p:cNvSpPr txBox="1"/>
          <p:nvPr/>
        </p:nvSpPr>
        <p:spPr>
          <a:xfrm>
            <a:off x="6786578" y="6215082"/>
            <a:ext cx="1000132" cy="369332"/>
          </a:xfrm>
          <a:prstGeom prst="rect">
            <a:avLst/>
          </a:prstGeom>
          <a:noFill/>
        </p:spPr>
        <p:txBody>
          <a:bodyPr wrap="square" rtlCol="1">
            <a:spAutoFit/>
          </a:bodyPr>
          <a:lstStyle/>
          <a:p>
            <a:pPr algn="ctr"/>
            <a:r>
              <a:rPr lang="en-US" b="1" dirty="0" smtClean="0">
                <a:latin typeface="Times New Roman" pitchFamily="18" charset="0"/>
                <a:cs typeface="Times New Roman" pitchFamily="18" charset="0"/>
              </a:rPr>
              <a:t>63 %</a:t>
            </a:r>
            <a:endParaRPr lang="fa-IR" b="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1000"/>
                                  </p:stCondLst>
                                  <p:childTnLst>
                                    <p:set>
                                      <p:cBhvr>
                                        <p:cTn id="6" dur="1" fill="hold">
                                          <p:stCondLst>
                                            <p:cond delay="0"/>
                                          </p:stCondLst>
                                        </p:cTn>
                                        <p:tgtEl>
                                          <p:spTgt spid="3074"/>
                                        </p:tgtEl>
                                        <p:attrNameLst>
                                          <p:attrName>style.visibility</p:attrName>
                                        </p:attrNameLst>
                                      </p:cBhvr>
                                      <p:to>
                                        <p:strVal val="visible"/>
                                      </p:to>
                                    </p:set>
                                    <p:anim calcmode="lin" valueType="num">
                                      <p:cBhvr>
                                        <p:cTn id="7" dur="1000" fill="hold"/>
                                        <p:tgtEl>
                                          <p:spTgt spid="3074"/>
                                        </p:tgtEl>
                                        <p:attrNameLst>
                                          <p:attrName>ppt_w</p:attrName>
                                        </p:attrNameLst>
                                      </p:cBhvr>
                                      <p:tavLst>
                                        <p:tav tm="0">
                                          <p:val>
                                            <p:strVal val="#ppt_w*0.70"/>
                                          </p:val>
                                        </p:tav>
                                        <p:tav tm="100000">
                                          <p:val>
                                            <p:strVal val="#ppt_w"/>
                                          </p:val>
                                        </p:tav>
                                      </p:tavLst>
                                    </p:anim>
                                    <p:anim calcmode="lin" valueType="num">
                                      <p:cBhvr>
                                        <p:cTn id="8" dur="1000" fill="hold"/>
                                        <p:tgtEl>
                                          <p:spTgt spid="3074"/>
                                        </p:tgtEl>
                                        <p:attrNameLst>
                                          <p:attrName>ppt_h</p:attrName>
                                        </p:attrNameLst>
                                      </p:cBhvr>
                                      <p:tavLst>
                                        <p:tav tm="0">
                                          <p:val>
                                            <p:strVal val="#ppt_h"/>
                                          </p:val>
                                        </p:tav>
                                        <p:tav tm="100000">
                                          <p:val>
                                            <p:strVal val="#ppt_h"/>
                                          </p:val>
                                        </p:tav>
                                      </p:tavLst>
                                    </p:anim>
                                    <p:animEffect transition="in" filter="fade">
                                      <p:cBhvr>
                                        <p:cTn id="9" dur="1000"/>
                                        <p:tgtEl>
                                          <p:spTgt spid="3074"/>
                                        </p:tgtEl>
                                      </p:cBhvr>
                                    </p:animEffect>
                                  </p:childTnLst>
                                </p:cTn>
                              </p:par>
                            </p:childTnLst>
                          </p:cTn>
                        </p:par>
                      </p:childTnLst>
                    </p:cTn>
                  </p:par>
                  <p:par>
                    <p:cTn id="10" fill="hold">
                      <p:stCondLst>
                        <p:cond delay="indefinite"/>
                      </p:stCondLst>
                      <p:childTnLst>
                        <p:par>
                          <p:cTn id="11" fill="hold">
                            <p:stCondLst>
                              <p:cond delay="0"/>
                            </p:stCondLst>
                            <p:childTnLst>
                              <p:par>
                                <p:cTn id="12" presetID="51" presetClass="entr" presetSubtype="0" fill="hold" nodeType="clickEffect">
                                  <p:stCondLst>
                                    <p:cond delay="0"/>
                                  </p:stCondLst>
                                  <p:childTnLst>
                                    <p:set>
                                      <p:cBhvr>
                                        <p:cTn id="13" dur="1" fill="hold">
                                          <p:stCondLst>
                                            <p:cond delay="0"/>
                                          </p:stCondLst>
                                        </p:cTn>
                                        <p:tgtEl>
                                          <p:spTgt spid="3076"/>
                                        </p:tgtEl>
                                        <p:attrNameLst>
                                          <p:attrName>style.visibility</p:attrName>
                                        </p:attrNameLst>
                                      </p:cBhvr>
                                      <p:to>
                                        <p:strVal val="visible"/>
                                      </p:to>
                                    </p:set>
                                    <p:animEffect transition="in" filter="fade">
                                      <p:cBhvr>
                                        <p:cTn id="14" dur="385" decel="100000"/>
                                        <p:tgtEl>
                                          <p:spTgt spid="3076"/>
                                        </p:tgtEl>
                                      </p:cBhvr>
                                    </p:animEffect>
                                    <p:animScale>
                                      <p:cBhvr>
                                        <p:cTn id="15" dur="385" decel="100000"/>
                                        <p:tgtEl>
                                          <p:spTgt spid="3076"/>
                                        </p:tgtEl>
                                      </p:cBhvr>
                                      <p:from x="10000" y="10000"/>
                                      <p:to x="200000" y="450000"/>
                                    </p:animScale>
                                    <p:animScale>
                                      <p:cBhvr>
                                        <p:cTn id="16" dur="615" accel="100000" fill="hold">
                                          <p:stCondLst>
                                            <p:cond delay="385"/>
                                          </p:stCondLst>
                                        </p:cTn>
                                        <p:tgtEl>
                                          <p:spTgt spid="3076"/>
                                        </p:tgtEl>
                                      </p:cBhvr>
                                      <p:from x="200000" y="450000"/>
                                      <p:to x="100000" y="100000"/>
                                    </p:animScale>
                                    <p:set>
                                      <p:cBhvr>
                                        <p:cTn id="17" dur="385" fill="hold"/>
                                        <p:tgtEl>
                                          <p:spTgt spid="3076"/>
                                        </p:tgtEl>
                                        <p:attrNameLst>
                                          <p:attrName>ppt_x</p:attrName>
                                        </p:attrNameLst>
                                      </p:cBhvr>
                                      <p:to>
                                        <p:strVal val="(0.5)"/>
                                      </p:to>
                                    </p:set>
                                    <p:anim from="(0.5)" to="(#ppt_x)" calcmode="lin" valueType="num">
                                      <p:cBhvr>
                                        <p:cTn id="18" dur="615" accel="100000" fill="hold">
                                          <p:stCondLst>
                                            <p:cond delay="385"/>
                                          </p:stCondLst>
                                        </p:cTn>
                                        <p:tgtEl>
                                          <p:spTgt spid="3076"/>
                                        </p:tgtEl>
                                        <p:attrNameLst>
                                          <p:attrName>ppt_x</p:attrName>
                                        </p:attrNameLst>
                                      </p:cBhvr>
                                    </p:anim>
                                    <p:set>
                                      <p:cBhvr>
                                        <p:cTn id="19" dur="385" fill="hold"/>
                                        <p:tgtEl>
                                          <p:spTgt spid="3076"/>
                                        </p:tgtEl>
                                        <p:attrNameLst>
                                          <p:attrName>ppt_y</p:attrName>
                                        </p:attrNameLst>
                                      </p:cBhvr>
                                      <p:to>
                                        <p:strVal val="(#ppt_y+0.4)"/>
                                      </p:to>
                                    </p:set>
                                    <p:anim from="(#ppt_y+0.4)" to="(#ppt_y)" calcmode="lin" valueType="num">
                                      <p:cBhvr>
                                        <p:cTn id="20" dur="615" accel="100000" fill="hold">
                                          <p:stCondLst>
                                            <p:cond delay="385"/>
                                          </p:stCondLst>
                                        </p:cTn>
                                        <p:tgtEl>
                                          <p:spTgt spid="3076"/>
                                        </p:tgtEl>
                                        <p:attrNameLst>
                                          <p:attrName>ppt_y</p:attrName>
                                        </p:attrNameLst>
                                      </p:cBhvr>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500" fill="hold"/>
                                        <p:tgtEl>
                                          <p:spTgt spid="8"/>
                                        </p:tgtEl>
                                        <p:attrNameLst>
                                          <p:attrName>ppt_w</p:attrName>
                                        </p:attrNameLst>
                                      </p:cBhvr>
                                      <p:tavLst>
                                        <p:tav tm="0">
                                          <p:val>
                                            <p:fltVal val="0"/>
                                          </p:val>
                                        </p:tav>
                                        <p:tav tm="100000">
                                          <p:val>
                                            <p:strVal val="#ppt_w"/>
                                          </p:val>
                                        </p:tav>
                                      </p:tavLst>
                                    </p:anim>
                                    <p:anim calcmode="lin" valueType="num">
                                      <p:cBhvr>
                                        <p:cTn id="26" dur="500" fill="hold"/>
                                        <p:tgtEl>
                                          <p:spTgt spid="8"/>
                                        </p:tgtEl>
                                        <p:attrNameLst>
                                          <p:attrName>ppt_h</p:attrName>
                                        </p:attrNameLst>
                                      </p:cBhvr>
                                      <p:tavLst>
                                        <p:tav tm="0">
                                          <p:val>
                                            <p:fltVal val="0"/>
                                          </p:val>
                                        </p:tav>
                                        <p:tav tm="100000">
                                          <p:val>
                                            <p:strVal val="#ppt_h"/>
                                          </p:val>
                                        </p:tav>
                                      </p:tavLst>
                                    </p:anim>
                                  </p:childTnLst>
                                </p:cTn>
                              </p:par>
                              <p:par>
                                <p:cTn id="27" presetID="23" presetClass="entr" presetSubtype="528" fill="hold" grpId="0" nodeType="withEffect">
                                  <p:stCondLst>
                                    <p:cond delay="1000"/>
                                  </p:stCondLst>
                                  <p:childTnLst>
                                    <p:set>
                                      <p:cBhvr>
                                        <p:cTn id="28" dur="1" fill="hold">
                                          <p:stCondLst>
                                            <p:cond delay="0"/>
                                          </p:stCondLst>
                                        </p:cTn>
                                        <p:tgtEl>
                                          <p:spTgt spid="9"/>
                                        </p:tgtEl>
                                        <p:attrNameLst>
                                          <p:attrName>style.visibility</p:attrName>
                                        </p:attrNameLst>
                                      </p:cBhvr>
                                      <p:to>
                                        <p:strVal val="visible"/>
                                      </p:to>
                                    </p:set>
                                    <p:anim calcmode="lin" valueType="num">
                                      <p:cBhvr>
                                        <p:cTn id="29" dur="500" fill="hold"/>
                                        <p:tgtEl>
                                          <p:spTgt spid="9"/>
                                        </p:tgtEl>
                                        <p:attrNameLst>
                                          <p:attrName>ppt_w</p:attrName>
                                        </p:attrNameLst>
                                      </p:cBhvr>
                                      <p:tavLst>
                                        <p:tav tm="0">
                                          <p:val>
                                            <p:fltVal val="0"/>
                                          </p:val>
                                        </p:tav>
                                        <p:tav tm="100000">
                                          <p:val>
                                            <p:strVal val="#ppt_w"/>
                                          </p:val>
                                        </p:tav>
                                      </p:tavLst>
                                    </p:anim>
                                    <p:anim calcmode="lin" valueType="num">
                                      <p:cBhvr>
                                        <p:cTn id="30" dur="500" fill="hold"/>
                                        <p:tgtEl>
                                          <p:spTgt spid="9"/>
                                        </p:tgtEl>
                                        <p:attrNameLst>
                                          <p:attrName>ppt_h</p:attrName>
                                        </p:attrNameLst>
                                      </p:cBhvr>
                                      <p:tavLst>
                                        <p:tav tm="0">
                                          <p:val>
                                            <p:fltVal val="0"/>
                                          </p:val>
                                        </p:tav>
                                        <p:tav tm="100000">
                                          <p:val>
                                            <p:strVal val="#ppt_h"/>
                                          </p:val>
                                        </p:tav>
                                      </p:tavLst>
                                    </p:anim>
                                    <p:anim calcmode="lin" valueType="num">
                                      <p:cBhvr>
                                        <p:cTn id="31" dur="500" fill="hold"/>
                                        <p:tgtEl>
                                          <p:spTgt spid="9"/>
                                        </p:tgtEl>
                                        <p:attrNameLst>
                                          <p:attrName>ppt_x</p:attrName>
                                        </p:attrNameLst>
                                      </p:cBhvr>
                                      <p:tavLst>
                                        <p:tav tm="0">
                                          <p:val>
                                            <p:fltVal val="0.5"/>
                                          </p:val>
                                        </p:tav>
                                        <p:tav tm="100000">
                                          <p:val>
                                            <p:strVal val="#ppt_x"/>
                                          </p:val>
                                        </p:tav>
                                      </p:tavLst>
                                    </p:anim>
                                    <p:anim calcmode="lin" valueType="num">
                                      <p:cBhvr>
                                        <p:cTn id="32" dur="500" fill="hold"/>
                                        <p:tgtEl>
                                          <p:spTgt spid="9"/>
                                        </p:tgtEl>
                                        <p:attrNameLst>
                                          <p:attrName>ppt_y</p:attrName>
                                        </p:attrNameLst>
                                      </p:cBhvr>
                                      <p:tavLst>
                                        <p:tav tm="0">
                                          <p:val>
                                            <p:fltVal val="0.5"/>
                                          </p:val>
                                        </p:tav>
                                        <p:tav tm="100000">
                                          <p:val>
                                            <p:strVal val="#ppt_y"/>
                                          </p:val>
                                        </p:tav>
                                      </p:tavLst>
                                    </p:anim>
                                  </p:childTnLst>
                                </p:cTn>
                              </p:par>
                              <p:par>
                                <p:cTn id="33" presetID="23" presetClass="entr" presetSubtype="36" fill="hold" grpId="0" nodeType="withEffect">
                                  <p:stCondLst>
                                    <p:cond delay="2000"/>
                                  </p:stCondLst>
                                  <p:childTnLst>
                                    <p:set>
                                      <p:cBhvr>
                                        <p:cTn id="34" dur="1" fill="hold">
                                          <p:stCondLst>
                                            <p:cond delay="0"/>
                                          </p:stCondLst>
                                        </p:cTn>
                                        <p:tgtEl>
                                          <p:spTgt spid="10"/>
                                        </p:tgtEl>
                                        <p:attrNameLst>
                                          <p:attrName>style.visibility</p:attrName>
                                        </p:attrNameLst>
                                      </p:cBhvr>
                                      <p:to>
                                        <p:strVal val="visible"/>
                                      </p:to>
                                    </p:set>
                                    <p:anim calcmode="lin" valueType="num">
                                      <p:cBhvr>
                                        <p:cTn id="35" dur="500" fill="hold"/>
                                        <p:tgtEl>
                                          <p:spTgt spid="10"/>
                                        </p:tgtEl>
                                        <p:attrNameLst>
                                          <p:attrName>ppt_w</p:attrName>
                                        </p:attrNameLst>
                                      </p:cBhvr>
                                      <p:tavLst>
                                        <p:tav tm="0">
                                          <p:val>
                                            <p:strVal val="(6*min(max(#ppt_w*#ppt_h,.3),1)-7.4)/-.7*#ppt_w"/>
                                          </p:val>
                                        </p:tav>
                                        <p:tav tm="100000">
                                          <p:val>
                                            <p:strVal val="#ppt_w"/>
                                          </p:val>
                                        </p:tav>
                                      </p:tavLst>
                                    </p:anim>
                                    <p:anim calcmode="lin" valueType="num">
                                      <p:cBhvr>
                                        <p:cTn id="36" dur="500" fill="hold"/>
                                        <p:tgtEl>
                                          <p:spTgt spid="10"/>
                                        </p:tgtEl>
                                        <p:attrNameLst>
                                          <p:attrName>ppt_h</p:attrName>
                                        </p:attrNameLst>
                                      </p:cBhvr>
                                      <p:tavLst>
                                        <p:tav tm="0">
                                          <p:val>
                                            <p:strVal val="(6*min(max(#ppt_w*#ppt_h,.3),1)-7.4)/-.7*#ppt_h"/>
                                          </p:val>
                                        </p:tav>
                                        <p:tav tm="100000">
                                          <p:val>
                                            <p:strVal val="#ppt_h"/>
                                          </p:val>
                                        </p:tav>
                                      </p:tavLst>
                                    </p:anim>
                                    <p:anim calcmode="lin" valueType="num">
                                      <p:cBhvr>
                                        <p:cTn id="37" dur="500" fill="hold"/>
                                        <p:tgtEl>
                                          <p:spTgt spid="10"/>
                                        </p:tgtEl>
                                        <p:attrNameLst>
                                          <p:attrName>ppt_x</p:attrName>
                                        </p:attrNameLst>
                                      </p:cBhvr>
                                      <p:tavLst>
                                        <p:tav tm="0">
                                          <p:val>
                                            <p:fltVal val="0.5"/>
                                          </p:val>
                                        </p:tav>
                                        <p:tav tm="100000">
                                          <p:val>
                                            <p:strVal val="#ppt_x"/>
                                          </p:val>
                                        </p:tav>
                                      </p:tavLst>
                                    </p:anim>
                                    <p:anim calcmode="lin" valueType="num">
                                      <p:cBhvr>
                                        <p:cTn id="38" dur="500" fill="hold"/>
                                        <p:tgtEl>
                                          <p:spTgt spid="10"/>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571488"/>
            <a:ext cx="7498080" cy="1143000"/>
          </a:xfrm>
        </p:spPr>
        <p:txBody>
          <a:bodyPr/>
          <a:lstStyle/>
          <a:p>
            <a:pPr algn="ctr"/>
            <a:r>
              <a:rPr lang="en-US" dirty="0" err="1" smtClean="0">
                <a:solidFill>
                  <a:srgbClr val="FF0000"/>
                </a:solidFill>
                <a:effectLst/>
                <a:latin typeface="Times New Roman" pitchFamily="18" charset="0"/>
                <a:cs typeface="Times New Roman" pitchFamily="18" charset="0"/>
              </a:rPr>
              <a:t>Mutarotation</a:t>
            </a:r>
            <a:endParaRPr lang="fa-IR" dirty="0">
              <a:solidFill>
                <a:srgbClr val="FF0000"/>
              </a:solidFill>
              <a:effectLst/>
              <a:latin typeface="Times New Roman" pitchFamily="18" charset="0"/>
              <a:cs typeface="Times New Roman" pitchFamily="18" charset="0"/>
            </a:endParaRPr>
          </a:p>
        </p:txBody>
      </p:sp>
      <p:sp>
        <p:nvSpPr>
          <p:cNvPr id="3" name="Content Placeholder 2"/>
          <p:cNvSpPr>
            <a:spLocks noGrp="1"/>
          </p:cNvSpPr>
          <p:nvPr>
            <p:ph idx="1"/>
          </p:nvPr>
        </p:nvSpPr>
        <p:spPr>
          <a:xfrm>
            <a:off x="1357290" y="2214554"/>
            <a:ext cx="7498080" cy="2714644"/>
          </a:xfrm>
        </p:spPr>
        <p:txBody>
          <a:bodyPr/>
          <a:lstStyle/>
          <a:p>
            <a:pPr algn="just">
              <a:buNone/>
            </a:pPr>
            <a:r>
              <a:rPr lang="fa-IR" dirty="0" smtClean="0"/>
              <a:t>تغییر در زاویه گردش نور در حالت </a:t>
            </a:r>
            <a:r>
              <a:rPr lang="el-GR" dirty="0" smtClean="0">
                <a:latin typeface="Times New Roman"/>
                <a:cs typeface="Times New Roman"/>
              </a:rPr>
              <a:t>α</a:t>
            </a:r>
            <a:r>
              <a:rPr lang="fa-IR" dirty="0" smtClean="0">
                <a:latin typeface="Times New Roman"/>
                <a:cs typeface="Times New Roman"/>
              </a:rPr>
              <a:t> و </a:t>
            </a:r>
            <a:r>
              <a:rPr lang="el-GR" dirty="0" smtClean="0">
                <a:latin typeface="Times New Roman"/>
                <a:cs typeface="Times New Roman"/>
              </a:rPr>
              <a:t>β</a:t>
            </a:r>
            <a:r>
              <a:rPr lang="fa-IR" dirty="0" smtClean="0">
                <a:latin typeface="Times New Roman"/>
                <a:cs typeface="Times New Roman"/>
              </a:rPr>
              <a:t> گلوکز (که در دیگر ساکاریدها نیز اتفاق می افتد) تا رسیدن به یک زاویه ثابت (52 درجه) را گویند که علت آن تعادل بین حالت </a:t>
            </a:r>
            <a:r>
              <a:rPr lang="el-GR" dirty="0" smtClean="0">
                <a:latin typeface="Times New Roman"/>
                <a:cs typeface="Times New Roman"/>
              </a:rPr>
              <a:t>α</a:t>
            </a:r>
            <a:r>
              <a:rPr lang="fa-IR" dirty="0" smtClean="0">
                <a:latin typeface="Times New Roman"/>
                <a:cs typeface="Times New Roman"/>
              </a:rPr>
              <a:t> و </a:t>
            </a:r>
            <a:r>
              <a:rPr lang="el-GR" dirty="0" smtClean="0">
                <a:latin typeface="Times New Roman"/>
                <a:cs typeface="Times New Roman"/>
              </a:rPr>
              <a:t>β</a:t>
            </a:r>
            <a:r>
              <a:rPr lang="fa-IR" dirty="0" smtClean="0">
                <a:latin typeface="Times New Roman"/>
                <a:cs typeface="Times New Roman"/>
              </a:rPr>
              <a:t> در شکل محلول می باشد</a:t>
            </a:r>
            <a:endParaRPr lang="fa-IR" dirty="0"/>
          </a:p>
        </p:txBody>
      </p:sp>
      <p:sp>
        <p:nvSpPr>
          <p:cNvPr id="4" name="Slide Number Placeholder 3"/>
          <p:cNvSpPr>
            <a:spLocks noGrp="1"/>
          </p:cNvSpPr>
          <p:nvPr>
            <p:ph type="sldNum" sz="quarter" idx="12"/>
          </p:nvPr>
        </p:nvSpPr>
        <p:spPr/>
        <p:txBody>
          <a:bodyPr/>
          <a:lstStyle/>
          <a:p>
            <a:fld id="{4E1E0431-2D3F-43D9-8EF8-3D0BAF609BBE}" type="slidenum">
              <a:rPr lang="fa-IR" smtClean="0"/>
              <a:pPr/>
              <a:t>19</a:t>
            </a:fld>
            <a:endParaRPr lang="fa-I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57290" y="0"/>
            <a:ext cx="7406640" cy="1211714"/>
          </a:xfrm>
        </p:spPr>
        <p:txBody>
          <a:bodyPr/>
          <a:lstStyle/>
          <a:p>
            <a:pPr algn="ctr"/>
            <a:r>
              <a:rPr lang="fa-IR" dirty="0" smtClean="0">
                <a:solidFill>
                  <a:srgbClr val="00B050"/>
                </a:solidFill>
              </a:rPr>
              <a:t>شیمی الیاف طبیعی</a:t>
            </a:r>
            <a:endParaRPr lang="fa-IR" dirty="0">
              <a:solidFill>
                <a:srgbClr val="00B050"/>
              </a:solidFill>
            </a:endParaRPr>
          </a:p>
        </p:txBody>
      </p:sp>
      <p:sp>
        <p:nvSpPr>
          <p:cNvPr id="3" name="Subtitle 2"/>
          <p:cNvSpPr>
            <a:spLocks noGrp="1"/>
          </p:cNvSpPr>
          <p:nvPr>
            <p:ph type="subTitle" idx="1"/>
          </p:nvPr>
        </p:nvSpPr>
        <p:spPr>
          <a:xfrm>
            <a:off x="1432560" y="1850064"/>
            <a:ext cx="7406640" cy="4365018"/>
          </a:xfrm>
        </p:spPr>
        <p:txBody>
          <a:bodyPr/>
          <a:lstStyle/>
          <a:p>
            <a:pPr algn="just"/>
            <a:r>
              <a:rPr lang="fa-IR" dirty="0" smtClean="0">
                <a:solidFill>
                  <a:srgbClr val="FF0000"/>
                </a:solidFill>
              </a:rPr>
              <a:t>منابع:</a:t>
            </a:r>
          </a:p>
          <a:p>
            <a:pPr algn="just"/>
            <a:r>
              <a:rPr lang="fa-IR" dirty="0" smtClean="0">
                <a:solidFill>
                  <a:srgbClr val="0070C0"/>
                </a:solidFill>
              </a:rPr>
              <a:t>1- کتاب شیمی نساجی  تالیف: دکتر بهزاد احمدی</a:t>
            </a:r>
          </a:p>
          <a:p>
            <a:pPr algn="just"/>
            <a:r>
              <a:rPr lang="fa-IR" dirty="0" smtClean="0">
                <a:solidFill>
                  <a:srgbClr val="0070C0"/>
                </a:solidFill>
              </a:rPr>
              <a:t>2- خصوصیات الیاف نساجی   تالیف: دکتر سامان نژاد و حاج شریفی</a:t>
            </a:r>
          </a:p>
          <a:p>
            <a:pPr algn="just"/>
            <a:r>
              <a:rPr lang="fa-IR" dirty="0" smtClean="0">
                <a:solidFill>
                  <a:srgbClr val="0070C0"/>
                </a:solidFill>
              </a:rPr>
              <a:t>3- تکمیل کالای نساجی  تالیف: دکتر سید اصفهانی</a:t>
            </a:r>
          </a:p>
          <a:p>
            <a:pPr algn="just" rtl="0"/>
            <a:r>
              <a:rPr lang="en-US" dirty="0" smtClean="0">
                <a:solidFill>
                  <a:srgbClr val="0070C0"/>
                </a:solidFill>
              </a:rPr>
              <a:t>4- Cellulose and cellulous </a:t>
            </a:r>
            <a:r>
              <a:rPr lang="en-US" dirty="0" err="1" smtClean="0">
                <a:solidFill>
                  <a:srgbClr val="0070C0"/>
                </a:solidFill>
              </a:rPr>
              <a:t>deriverties</a:t>
            </a:r>
            <a:r>
              <a:rPr lang="en-US" dirty="0" smtClean="0">
                <a:solidFill>
                  <a:srgbClr val="0070C0"/>
                </a:solidFill>
              </a:rPr>
              <a:t>  By: E. </a:t>
            </a:r>
            <a:r>
              <a:rPr lang="en-US" dirty="0" err="1" smtClean="0">
                <a:solidFill>
                  <a:srgbClr val="0070C0"/>
                </a:solidFill>
              </a:rPr>
              <a:t>ott</a:t>
            </a:r>
            <a:endParaRPr lang="en-US" dirty="0" smtClean="0">
              <a:solidFill>
                <a:srgbClr val="0070C0"/>
              </a:solidFill>
            </a:endParaRPr>
          </a:p>
          <a:p>
            <a:pPr algn="just" rtl="0"/>
            <a:r>
              <a:rPr lang="en-US" dirty="0" smtClean="0">
                <a:solidFill>
                  <a:srgbClr val="0070C0"/>
                </a:solidFill>
              </a:rPr>
              <a:t>5- Encyclopedia of polymer science and technology  By: </a:t>
            </a:r>
            <a:r>
              <a:rPr lang="en-US" dirty="0" err="1" smtClean="0">
                <a:solidFill>
                  <a:srgbClr val="0070C0"/>
                </a:solidFill>
              </a:rPr>
              <a:t>Loggy</a:t>
            </a:r>
            <a:endParaRPr lang="en-US" dirty="0" smtClean="0">
              <a:solidFill>
                <a:srgbClr val="0070C0"/>
              </a:solidFill>
            </a:endParaRPr>
          </a:p>
          <a:p>
            <a:pPr algn="just" rtl="0"/>
            <a:r>
              <a:rPr lang="en-US" dirty="0" smtClean="0">
                <a:solidFill>
                  <a:srgbClr val="0070C0"/>
                </a:solidFill>
              </a:rPr>
              <a:t>6- Textile chemistry   By: Peters </a:t>
            </a:r>
            <a:endParaRPr lang="fa-IR" dirty="0" smtClean="0">
              <a:solidFill>
                <a:srgbClr val="0070C0"/>
              </a:solidFill>
            </a:endParaRPr>
          </a:p>
        </p:txBody>
      </p:sp>
      <p:sp>
        <p:nvSpPr>
          <p:cNvPr id="4" name="Slide Number Placeholder 3"/>
          <p:cNvSpPr>
            <a:spLocks noGrp="1"/>
          </p:cNvSpPr>
          <p:nvPr>
            <p:ph type="sldNum" sz="quarter" idx="12"/>
          </p:nvPr>
        </p:nvSpPr>
        <p:spPr/>
        <p:txBody>
          <a:bodyPr/>
          <a:lstStyle/>
          <a:p>
            <a:fld id="{4E1E0431-2D3F-43D9-8EF8-3D0BAF609BBE}" type="slidenum">
              <a:rPr lang="fa-IR" smtClean="0"/>
              <a:pPr/>
              <a:t>2</a:t>
            </a:fld>
            <a:endParaRPr lang="fa-I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3">
                                            <p:txEl>
                                              <p:pRg st="1" end="1"/>
                                            </p:txEl>
                                          </p:spTgt>
                                        </p:tgtEl>
                                      </p:cBhvr>
                                    </p:animEffect>
                                  </p:childTnLst>
                                </p:cTn>
                              </p:par>
                              <p:par>
                                <p:cTn id="15" presetID="53"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p:cTn id="1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9" dur="500"/>
                                        <p:tgtEl>
                                          <p:spTgt spid="3">
                                            <p:txEl>
                                              <p:pRg st="2" end="2"/>
                                            </p:txEl>
                                          </p:spTgt>
                                        </p:tgtEl>
                                      </p:cBhvr>
                                    </p:animEffect>
                                  </p:childTnLst>
                                </p:cTn>
                              </p:par>
                              <p:par>
                                <p:cTn id="20" presetID="53" presetClass="entr" presetSubtype="0" fill="hold" grpId="0"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p:cTn id="22"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3"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4" dur="500"/>
                                        <p:tgtEl>
                                          <p:spTgt spid="3">
                                            <p:txEl>
                                              <p:pRg st="3" end="3"/>
                                            </p:txEl>
                                          </p:spTgt>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p:cTn id="27"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8"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9" dur="500"/>
                                        <p:tgtEl>
                                          <p:spTgt spid="3">
                                            <p:txEl>
                                              <p:pRg st="4" end="4"/>
                                            </p:txEl>
                                          </p:spTgt>
                                        </p:tgtEl>
                                      </p:cBhvr>
                                    </p:animEffect>
                                  </p:childTnLst>
                                </p:cTn>
                              </p:par>
                              <p:par>
                                <p:cTn id="30" presetID="53" presetClass="entr" presetSubtype="0" fill="hold" grpId="0"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calcmode="lin" valueType="num">
                                      <p:cBhvr>
                                        <p:cTn id="32"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3"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34" dur="500"/>
                                        <p:tgtEl>
                                          <p:spTgt spid="3">
                                            <p:txEl>
                                              <p:pRg st="5" end="5"/>
                                            </p:txEl>
                                          </p:spTgt>
                                        </p:tgtEl>
                                      </p:cBhvr>
                                    </p:animEffect>
                                  </p:childTnLst>
                                </p:cTn>
                              </p:par>
                              <p:par>
                                <p:cTn id="35" presetID="53" presetClass="entr" presetSubtype="0" fill="hold" grpId="0" nodeType="with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p:cTn id="37"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38"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39"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0100" y="274638"/>
            <a:ext cx="7933588" cy="1143000"/>
          </a:xfrm>
        </p:spPr>
        <p:txBody>
          <a:bodyPr/>
          <a:lstStyle/>
          <a:p>
            <a:pPr algn="ctr"/>
            <a:r>
              <a:rPr lang="fa-IR" dirty="0" smtClean="0">
                <a:effectLst/>
              </a:rPr>
              <a:t>مهمترین واکنش منوساکاریدها</a:t>
            </a:r>
            <a:endParaRPr lang="fa-IR" dirty="0">
              <a:effectLst/>
            </a:endParaRPr>
          </a:p>
        </p:txBody>
      </p:sp>
      <p:pic>
        <p:nvPicPr>
          <p:cNvPr id="4098" name="Picture 2"/>
          <p:cNvPicPr>
            <a:picLocks noChangeAspect="1" noChangeArrowheads="1"/>
          </p:cNvPicPr>
          <p:nvPr/>
        </p:nvPicPr>
        <p:blipFill>
          <a:blip r:embed="rId2">
            <a:lum bright="-20000" contrast="40000"/>
          </a:blip>
          <a:srcRect l="5913"/>
          <a:stretch>
            <a:fillRect/>
          </a:stretch>
        </p:blipFill>
        <p:spPr bwMode="auto">
          <a:xfrm>
            <a:off x="1643042" y="2000239"/>
            <a:ext cx="2273384" cy="3512335"/>
          </a:xfrm>
          <a:prstGeom prst="rect">
            <a:avLst/>
          </a:prstGeom>
          <a:noFill/>
          <a:ln w="9525">
            <a:noFill/>
            <a:miter lim="800000"/>
            <a:headEnd/>
            <a:tailEnd/>
          </a:ln>
          <a:effectLst/>
        </p:spPr>
      </p:pic>
      <p:pic>
        <p:nvPicPr>
          <p:cNvPr id="4099" name="Picture 3"/>
          <p:cNvPicPr>
            <a:picLocks noChangeAspect="1" noChangeArrowheads="1"/>
          </p:cNvPicPr>
          <p:nvPr/>
        </p:nvPicPr>
        <p:blipFill>
          <a:blip r:embed="rId3">
            <a:lum bright="-20000" contrast="40000"/>
          </a:blip>
          <a:srcRect/>
          <a:stretch>
            <a:fillRect/>
          </a:stretch>
        </p:blipFill>
        <p:spPr bwMode="auto">
          <a:xfrm>
            <a:off x="3923850" y="2357430"/>
            <a:ext cx="5043076" cy="2428892"/>
          </a:xfrm>
          <a:prstGeom prst="rect">
            <a:avLst/>
          </a:prstGeom>
          <a:noFill/>
          <a:ln w="9525">
            <a:noFill/>
            <a:miter lim="800000"/>
            <a:headEnd/>
            <a:tailEnd/>
          </a:ln>
          <a:effectLst/>
        </p:spPr>
      </p:pic>
      <p:pic>
        <p:nvPicPr>
          <p:cNvPr id="4100" name="Picture 4"/>
          <p:cNvPicPr>
            <a:picLocks noChangeAspect="1" noChangeArrowheads="1"/>
          </p:cNvPicPr>
          <p:nvPr/>
        </p:nvPicPr>
        <p:blipFill>
          <a:blip r:embed="rId4">
            <a:lum bright="-20000" contrast="40000"/>
          </a:blip>
          <a:srcRect/>
          <a:stretch>
            <a:fillRect/>
          </a:stretch>
        </p:blipFill>
        <p:spPr bwMode="auto">
          <a:xfrm>
            <a:off x="4429124" y="4929197"/>
            <a:ext cx="4137909" cy="444503"/>
          </a:xfrm>
          <a:prstGeom prst="rect">
            <a:avLst/>
          </a:prstGeom>
          <a:noFill/>
          <a:ln w="9525">
            <a:noFill/>
            <a:miter lim="800000"/>
            <a:headEnd/>
            <a:tailEnd/>
          </a:ln>
          <a:effectLst/>
        </p:spPr>
      </p:pic>
      <p:sp>
        <p:nvSpPr>
          <p:cNvPr id="6" name="Slide Number Placeholder 5"/>
          <p:cNvSpPr>
            <a:spLocks noGrp="1"/>
          </p:cNvSpPr>
          <p:nvPr>
            <p:ph type="sldNum" sz="quarter" idx="12"/>
          </p:nvPr>
        </p:nvSpPr>
        <p:spPr/>
        <p:txBody>
          <a:bodyPr/>
          <a:lstStyle/>
          <a:p>
            <a:fld id="{4E1E0431-2D3F-43D9-8EF8-3D0BAF609BBE}" type="slidenum">
              <a:rPr lang="fa-IR" smtClean="0"/>
              <a:pPr/>
              <a:t>20</a:t>
            </a:fld>
            <a:endParaRPr lang="fa-I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p:cTn id="7" dur="1000" fill="hold"/>
                                        <p:tgtEl>
                                          <p:spTgt spid="4098"/>
                                        </p:tgtEl>
                                        <p:attrNameLst>
                                          <p:attrName>ppt_w</p:attrName>
                                        </p:attrNameLst>
                                      </p:cBhvr>
                                      <p:tavLst>
                                        <p:tav tm="0">
                                          <p:val>
                                            <p:strVal val="#ppt_w*0.70"/>
                                          </p:val>
                                        </p:tav>
                                        <p:tav tm="100000">
                                          <p:val>
                                            <p:strVal val="#ppt_w"/>
                                          </p:val>
                                        </p:tav>
                                      </p:tavLst>
                                    </p:anim>
                                    <p:anim calcmode="lin" valueType="num">
                                      <p:cBhvr>
                                        <p:cTn id="8" dur="1000" fill="hold"/>
                                        <p:tgtEl>
                                          <p:spTgt spid="4098"/>
                                        </p:tgtEl>
                                        <p:attrNameLst>
                                          <p:attrName>ppt_h</p:attrName>
                                        </p:attrNameLst>
                                      </p:cBhvr>
                                      <p:tavLst>
                                        <p:tav tm="0">
                                          <p:val>
                                            <p:strVal val="#ppt_h"/>
                                          </p:val>
                                        </p:tav>
                                        <p:tav tm="100000">
                                          <p:val>
                                            <p:strVal val="#ppt_h"/>
                                          </p:val>
                                        </p:tav>
                                      </p:tavLst>
                                    </p:anim>
                                    <p:animEffect transition="in" filter="fade">
                                      <p:cBhvr>
                                        <p:cTn id="9" dur="1000"/>
                                        <p:tgtEl>
                                          <p:spTgt spid="4098"/>
                                        </p:tgtEl>
                                      </p:cBhvr>
                                    </p:animEffect>
                                  </p:childTnLst>
                                </p:cTn>
                              </p:par>
                              <p:par>
                                <p:cTn id="10" presetID="55" presetClass="entr" presetSubtype="0" fill="hold" nodeType="withEffect">
                                  <p:stCondLst>
                                    <p:cond delay="0"/>
                                  </p:stCondLst>
                                  <p:childTnLst>
                                    <p:set>
                                      <p:cBhvr>
                                        <p:cTn id="11" dur="1" fill="hold">
                                          <p:stCondLst>
                                            <p:cond delay="0"/>
                                          </p:stCondLst>
                                        </p:cTn>
                                        <p:tgtEl>
                                          <p:spTgt spid="4099"/>
                                        </p:tgtEl>
                                        <p:attrNameLst>
                                          <p:attrName>style.visibility</p:attrName>
                                        </p:attrNameLst>
                                      </p:cBhvr>
                                      <p:to>
                                        <p:strVal val="visible"/>
                                      </p:to>
                                    </p:set>
                                    <p:anim calcmode="lin" valueType="num">
                                      <p:cBhvr>
                                        <p:cTn id="12" dur="1000" fill="hold"/>
                                        <p:tgtEl>
                                          <p:spTgt spid="4099"/>
                                        </p:tgtEl>
                                        <p:attrNameLst>
                                          <p:attrName>ppt_w</p:attrName>
                                        </p:attrNameLst>
                                      </p:cBhvr>
                                      <p:tavLst>
                                        <p:tav tm="0">
                                          <p:val>
                                            <p:strVal val="#ppt_w*0.70"/>
                                          </p:val>
                                        </p:tav>
                                        <p:tav tm="100000">
                                          <p:val>
                                            <p:strVal val="#ppt_w"/>
                                          </p:val>
                                        </p:tav>
                                      </p:tavLst>
                                    </p:anim>
                                    <p:anim calcmode="lin" valueType="num">
                                      <p:cBhvr>
                                        <p:cTn id="13" dur="1000" fill="hold"/>
                                        <p:tgtEl>
                                          <p:spTgt spid="4099"/>
                                        </p:tgtEl>
                                        <p:attrNameLst>
                                          <p:attrName>ppt_h</p:attrName>
                                        </p:attrNameLst>
                                      </p:cBhvr>
                                      <p:tavLst>
                                        <p:tav tm="0">
                                          <p:val>
                                            <p:strVal val="#ppt_h"/>
                                          </p:val>
                                        </p:tav>
                                        <p:tav tm="100000">
                                          <p:val>
                                            <p:strVal val="#ppt_h"/>
                                          </p:val>
                                        </p:tav>
                                      </p:tavLst>
                                    </p:anim>
                                    <p:animEffect transition="in" filter="fade">
                                      <p:cBhvr>
                                        <p:cTn id="14" dur="1000"/>
                                        <p:tgtEl>
                                          <p:spTgt spid="4099"/>
                                        </p:tgtEl>
                                      </p:cBhvr>
                                    </p:animEffect>
                                  </p:childTnLst>
                                </p:cTn>
                              </p:par>
                              <p:par>
                                <p:cTn id="15" presetID="55" presetClass="entr" presetSubtype="0" fill="hold" nodeType="withEffect">
                                  <p:stCondLst>
                                    <p:cond delay="0"/>
                                  </p:stCondLst>
                                  <p:childTnLst>
                                    <p:set>
                                      <p:cBhvr>
                                        <p:cTn id="16" dur="1" fill="hold">
                                          <p:stCondLst>
                                            <p:cond delay="0"/>
                                          </p:stCondLst>
                                        </p:cTn>
                                        <p:tgtEl>
                                          <p:spTgt spid="4100"/>
                                        </p:tgtEl>
                                        <p:attrNameLst>
                                          <p:attrName>style.visibility</p:attrName>
                                        </p:attrNameLst>
                                      </p:cBhvr>
                                      <p:to>
                                        <p:strVal val="visible"/>
                                      </p:to>
                                    </p:set>
                                    <p:anim calcmode="lin" valueType="num">
                                      <p:cBhvr>
                                        <p:cTn id="17" dur="1000" fill="hold"/>
                                        <p:tgtEl>
                                          <p:spTgt spid="4100"/>
                                        </p:tgtEl>
                                        <p:attrNameLst>
                                          <p:attrName>ppt_w</p:attrName>
                                        </p:attrNameLst>
                                      </p:cBhvr>
                                      <p:tavLst>
                                        <p:tav tm="0">
                                          <p:val>
                                            <p:strVal val="#ppt_w*0.70"/>
                                          </p:val>
                                        </p:tav>
                                        <p:tav tm="100000">
                                          <p:val>
                                            <p:strVal val="#ppt_w"/>
                                          </p:val>
                                        </p:tav>
                                      </p:tavLst>
                                    </p:anim>
                                    <p:anim calcmode="lin" valueType="num">
                                      <p:cBhvr>
                                        <p:cTn id="18" dur="1000" fill="hold"/>
                                        <p:tgtEl>
                                          <p:spTgt spid="4100"/>
                                        </p:tgtEl>
                                        <p:attrNameLst>
                                          <p:attrName>ppt_h</p:attrName>
                                        </p:attrNameLst>
                                      </p:cBhvr>
                                      <p:tavLst>
                                        <p:tav tm="0">
                                          <p:val>
                                            <p:strVal val="#ppt_h"/>
                                          </p:val>
                                        </p:tav>
                                        <p:tav tm="100000">
                                          <p:val>
                                            <p:strVal val="#ppt_h"/>
                                          </p:val>
                                        </p:tav>
                                      </p:tavLst>
                                    </p:anim>
                                    <p:animEffect transition="in" filter="fade">
                                      <p:cBhvr>
                                        <p:cTn id="19" dur="10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7290" y="3286124"/>
            <a:ext cx="7498080" cy="1143000"/>
          </a:xfrm>
        </p:spPr>
        <p:txBody>
          <a:bodyPr/>
          <a:lstStyle/>
          <a:p>
            <a:pPr algn="ctr"/>
            <a:r>
              <a:rPr lang="en-US" dirty="0" smtClean="0">
                <a:effectLst/>
                <a:latin typeface="Times New Roman" pitchFamily="18" charset="0"/>
                <a:cs typeface="Times New Roman" pitchFamily="18" charset="0"/>
              </a:rPr>
              <a:t>D-</a:t>
            </a:r>
            <a:r>
              <a:rPr lang="en-US" dirty="0" err="1" smtClean="0">
                <a:effectLst/>
                <a:latin typeface="Times New Roman" pitchFamily="18" charset="0"/>
                <a:cs typeface="Times New Roman" pitchFamily="18" charset="0"/>
              </a:rPr>
              <a:t>Gluconic</a:t>
            </a:r>
            <a:r>
              <a:rPr lang="en-US" dirty="0" smtClean="0">
                <a:effectLst/>
                <a:latin typeface="Times New Roman" pitchFamily="18" charset="0"/>
                <a:cs typeface="Times New Roman" pitchFamily="18" charset="0"/>
              </a:rPr>
              <a:t> acid</a:t>
            </a:r>
            <a:endParaRPr lang="fa-IR" dirty="0">
              <a:effectLst/>
              <a:latin typeface="Times New Roman" pitchFamily="18" charset="0"/>
              <a:cs typeface="Times New Roman" pitchFamily="18" charset="0"/>
            </a:endParaRPr>
          </a:p>
        </p:txBody>
      </p:sp>
      <p:pic>
        <p:nvPicPr>
          <p:cNvPr id="5122" name="Picture 2"/>
          <p:cNvPicPr>
            <a:picLocks noChangeAspect="1" noChangeArrowheads="1"/>
          </p:cNvPicPr>
          <p:nvPr/>
        </p:nvPicPr>
        <p:blipFill>
          <a:blip r:embed="rId2">
            <a:lum bright="-20000" contrast="40000"/>
          </a:blip>
          <a:srcRect b="57754"/>
          <a:stretch>
            <a:fillRect/>
          </a:stretch>
        </p:blipFill>
        <p:spPr bwMode="auto">
          <a:xfrm>
            <a:off x="2143108" y="1214422"/>
            <a:ext cx="6027093" cy="1999147"/>
          </a:xfrm>
          <a:prstGeom prst="rect">
            <a:avLst/>
          </a:prstGeom>
          <a:noFill/>
          <a:ln w="9525">
            <a:noFill/>
            <a:miter lim="800000"/>
            <a:headEnd/>
            <a:tailEnd/>
          </a:ln>
          <a:effectLst/>
        </p:spPr>
      </p:pic>
      <p:sp>
        <p:nvSpPr>
          <p:cNvPr id="5" name="Title 1"/>
          <p:cNvSpPr txBox="1">
            <a:spLocks/>
          </p:cNvSpPr>
          <p:nvPr/>
        </p:nvSpPr>
        <p:spPr>
          <a:xfrm>
            <a:off x="1435608" y="274638"/>
            <a:ext cx="7498080" cy="1143000"/>
          </a:xfrm>
          <a:prstGeom prst="rect">
            <a:avLst/>
          </a:prstGeom>
        </p:spPr>
        <p:txBody>
          <a:bodyPr anchor="ctr">
            <a:norm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en-US" sz="4300" b="0" i="0" u="none" strike="noStrike" kern="1200" cap="none" spc="0" normalizeH="0" baseline="0" noProof="0" dirty="0" smtClean="0">
                <a:ln>
                  <a:noFill/>
                </a:ln>
                <a:solidFill>
                  <a:schemeClr val="tx2">
                    <a:satMod val="130000"/>
                  </a:schemeClr>
                </a:solidFill>
                <a:effectLst/>
                <a:uLnTx/>
                <a:uFillTx/>
                <a:latin typeface="Times New Roman" pitchFamily="18" charset="0"/>
                <a:ea typeface="+mj-ea"/>
                <a:cs typeface="Times New Roman" pitchFamily="18" charset="0"/>
              </a:rPr>
              <a:t>D-</a:t>
            </a:r>
            <a:r>
              <a:rPr kumimoji="0" lang="en-US" sz="4300" b="0" i="0" u="none" strike="noStrike" kern="1200" cap="none" spc="0" normalizeH="0" baseline="0" noProof="0" dirty="0" err="1" smtClean="0">
                <a:ln>
                  <a:noFill/>
                </a:ln>
                <a:solidFill>
                  <a:schemeClr val="tx2">
                    <a:satMod val="130000"/>
                  </a:schemeClr>
                </a:solidFill>
                <a:effectLst/>
                <a:uLnTx/>
                <a:uFillTx/>
                <a:latin typeface="Times New Roman" pitchFamily="18" charset="0"/>
                <a:ea typeface="+mj-ea"/>
                <a:cs typeface="Times New Roman" pitchFamily="18" charset="0"/>
              </a:rPr>
              <a:t>glucaric</a:t>
            </a:r>
            <a:r>
              <a:rPr kumimoji="0" lang="en-US" sz="4300" b="0" i="0" u="none" strike="noStrike" kern="1200" cap="none" spc="0" normalizeH="0" baseline="0" noProof="0" dirty="0" smtClean="0">
                <a:ln>
                  <a:noFill/>
                </a:ln>
                <a:solidFill>
                  <a:schemeClr val="tx2">
                    <a:satMod val="130000"/>
                  </a:schemeClr>
                </a:solidFill>
                <a:effectLst/>
                <a:uLnTx/>
                <a:uFillTx/>
                <a:latin typeface="Times New Roman" pitchFamily="18" charset="0"/>
                <a:ea typeface="+mj-ea"/>
                <a:cs typeface="Times New Roman" pitchFamily="18" charset="0"/>
              </a:rPr>
              <a:t> acid</a:t>
            </a:r>
            <a:endParaRPr kumimoji="0" lang="fa-IR" sz="4300" b="0" i="0" u="none" strike="noStrike" kern="1200" cap="none" spc="0" normalizeH="0" baseline="0" noProof="0" dirty="0">
              <a:ln>
                <a:noFill/>
              </a:ln>
              <a:solidFill>
                <a:schemeClr val="tx2">
                  <a:satMod val="130000"/>
                </a:schemeClr>
              </a:solidFill>
              <a:effectLst/>
              <a:uLnTx/>
              <a:uFillTx/>
              <a:latin typeface="Times New Roman" pitchFamily="18" charset="0"/>
              <a:ea typeface="+mj-ea"/>
              <a:cs typeface="Times New Roman" pitchFamily="18" charset="0"/>
            </a:endParaRPr>
          </a:p>
        </p:txBody>
      </p:sp>
      <p:pic>
        <p:nvPicPr>
          <p:cNvPr id="6" name="Picture 2"/>
          <p:cNvPicPr>
            <a:picLocks noChangeAspect="1" noChangeArrowheads="1"/>
          </p:cNvPicPr>
          <p:nvPr/>
        </p:nvPicPr>
        <p:blipFill>
          <a:blip r:embed="rId3">
            <a:lum bright="-20000" contrast="40000"/>
          </a:blip>
          <a:srcRect/>
          <a:stretch>
            <a:fillRect/>
          </a:stretch>
        </p:blipFill>
        <p:spPr bwMode="auto">
          <a:xfrm>
            <a:off x="2000232" y="4286256"/>
            <a:ext cx="6357982" cy="2233886"/>
          </a:xfrm>
          <a:prstGeom prst="rect">
            <a:avLst/>
          </a:prstGeom>
          <a:noFill/>
          <a:ln w="9525">
            <a:noFill/>
            <a:miter lim="800000"/>
            <a:headEnd/>
            <a:tailEnd/>
          </a:ln>
          <a:effectLst/>
        </p:spPr>
      </p:pic>
      <p:sp>
        <p:nvSpPr>
          <p:cNvPr id="7" name="Slide Number Placeholder 6"/>
          <p:cNvSpPr>
            <a:spLocks noGrp="1"/>
          </p:cNvSpPr>
          <p:nvPr>
            <p:ph type="sldNum" sz="quarter" idx="12"/>
          </p:nvPr>
        </p:nvSpPr>
        <p:spPr/>
        <p:txBody>
          <a:bodyPr/>
          <a:lstStyle/>
          <a:p>
            <a:fld id="{4E1E0431-2D3F-43D9-8EF8-3D0BAF609BBE}" type="slidenum">
              <a:rPr lang="fa-IR" smtClean="0"/>
              <a:pPr/>
              <a:t>21</a:t>
            </a:fld>
            <a:endParaRPr lang="fa-I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800" decel="100000"/>
                                        <p:tgtEl>
                                          <p:spTgt spid="5122"/>
                                        </p:tgtEl>
                                      </p:cBhvr>
                                    </p:animEffect>
                                    <p:anim calcmode="lin" valueType="num">
                                      <p:cBhvr>
                                        <p:cTn id="8" dur="800" decel="100000" fill="hold"/>
                                        <p:tgtEl>
                                          <p:spTgt spid="5122"/>
                                        </p:tgtEl>
                                        <p:attrNameLst>
                                          <p:attrName>style.rotation</p:attrName>
                                        </p:attrNameLst>
                                      </p:cBhvr>
                                      <p:tavLst>
                                        <p:tav tm="0">
                                          <p:val>
                                            <p:fltVal val="-90"/>
                                          </p:val>
                                        </p:tav>
                                        <p:tav tm="100000">
                                          <p:val>
                                            <p:fltVal val="0"/>
                                          </p:val>
                                        </p:tav>
                                      </p:tavLst>
                                    </p:anim>
                                    <p:anim calcmode="lin" valueType="num">
                                      <p:cBhvr>
                                        <p:cTn id="9" dur="800" decel="100000" fill="hold"/>
                                        <p:tgtEl>
                                          <p:spTgt spid="5122"/>
                                        </p:tgtEl>
                                        <p:attrNameLst>
                                          <p:attrName>ppt_x</p:attrName>
                                        </p:attrNameLst>
                                      </p:cBhvr>
                                      <p:tavLst>
                                        <p:tav tm="0">
                                          <p:val>
                                            <p:strVal val="#ppt_x+0.4"/>
                                          </p:val>
                                        </p:tav>
                                        <p:tav tm="100000">
                                          <p:val>
                                            <p:strVal val="#ppt_x-0.05"/>
                                          </p:val>
                                        </p:tav>
                                      </p:tavLst>
                                    </p:anim>
                                    <p:anim calcmode="lin" valueType="num">
                                      <p:cBhvr>
                                        <p:cTn id="10" dur="800" decel="100000" fill="hold"/>
                                        <p:tgtEl>
                                          <p:spTgt spid="512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512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5122"/>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800" decel="100000"/>
                                        <p:tgtEl>
                                          <p:spTgt spid="6"/>
                                        </p:tgtEl>
                                      </p:cBhvr>
                                    </p:animEffect>
                                    <p:anim calcmode="lin" valueType="num">
                                      <p:cBhvr>
                                        <p:cTn id="18" dur="800" decel="100000" fill="hold"/>
                                        <p:tgtEl>
                                          <p:spTgt spid="6"/>
                                        </p:tgtEl>
                                        <p:attrNameLst>
                                          <p:attrName>style.rotation</p:attrName>
                                        </p:attrNameLst>
                                      </p:cBhvr>
                                      <p:tavLst>
                                        <p:tav tm="0">
                                          <p:val>
                                            <p:fltVal val="-90"/>
                                          </p:val>
                                        </p:tav>
                                        <p:tav tm="100000">
                                          <p:val>
                                            <p:fltVal val="0"/>
                                          </p:val>
                                        </p:tav>
                                      </p:tavLst>
                                    </p:anim>
                                    <p:anim calcmode="lin" valueType="num">
                                      <p:cBhvr>
                                        <p:cTn id="19" dur="800" decel="100000" fill="hold"/>
                                        <p:tgtEl>
                                          <p:spTgt spid="6"/>
                                        </p:tgtEl>
                                        <p:attrNameLst>
                                          <p:attrName>ppt_x</p:attrName>
                                        </p:attrNameLst>
                                      </p:cBhvr>
                                      <p:tavLst>
                                        <p:tav tm="0">
                                          <p:val>
                                            <p:strVal val="#ppt_x+0.4"/>
                                          </p:val>
                                        </p:tav>
                                        <p:tav tm="100000">
                                          <p:val>
                                            <p:strVal val="#ppt_x-0.05"/>
                                          </p:val>
                                        </p:tav>
                                      </p:tavLst>
                                    </p:anim>
                                    <p:anim calcmode="lin" valueType="num">
                                      <p:cBhvr>
                                        <p:cTn id="20" dur="800" decel="100000" fill="hold"/>
                                        <p:tgtEl>
                                          <p:spTgt spid="6"/>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err="1" smtClean="0">
                <a:effectLst/>
                <a:latin typeface="Times New Roman" pitchFamily="18" charset="0"/>
                <a:cs typeface="Times New Roman" pitchFamily="18" charset="0"/>
              </a:rPr>
              <a:t>Sorbitol</a:t>
            </a:r>
            <a:endParaRPr lang="fa-IR" dirty="0">
              <a:effectLst/>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4E1E0431-2D3F-43D9-8EF8-3D0BAF609BBE}" type="slidenum">
              <a:rPr lang="fa-IR" smtClean="0"/>
              <a:pPr/>
              <a:t>22</a:t>
            </a:fld>
            <a:endParaRPr lang="fa-IR"/>
          </a:p>
        </p:txBody>
      </p:sp>
      <p:pic>
        <p:nvPicPr>
          <p:cNvPr id="4098" name="Picture 2"/>
          <p:cNvPicPr>
            <a:picLocks noChangeAspect="1" noChangeArrowheads="1"/>
          </p:cNvPicPr>
          <p:nvPr/>
        </p:nvPicPr>
        <p:blipFill>
          <a:blip r:embed="rId2">
            <a:lum bright="-20000" contrast="40000"/>
          </a:blip>
          <a:srcRect/>
          <a:stretch>
            <a:fillRect/>
          </a:stretch>
        </p:blipFill>
        <p:spPr bwMode="auto">
          <a:xfrm>
            <a:off x="2285984" y="2296478"/>
            <a:ext cx="5458392" cy="2704158"/>
          </a:xfrm>
          <a:prstGeom prst="rect">
            <a:avLst/>
          </a:prstGeom>
          <a:noFill/>
          <a:ln w="9525">
            <a:noFill/>
            <a:miter lim="800000"/>
            <a:headEnd/>
            <a:tailEnd/>
          </a:ln>
          <a:effectLst/>
        </p:spPr>
      </p:pic>
    </p:spTree>
  </p:cSld>
  <p:clrMapOvr>
    <a:masterClrMapping/>
  </p:clrMapOvr>
  <p:transition>
    <p:cover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p:cTn id="7" dur="1000" fill="hold"/>
                                        <p:tgtEl>
                                          <p:spTgt spid="4098"/>
                                        </p:tgtEl>
                                        <p:attrNameLst>
                                          <p:attrName>ppt_x</p:attrName>
                                        </p:attrNameLst>
                                      </p:cBhvr>
                                      <p:tavLst>
                                        <p:tav tm="0">
                                          <p:val>
                                            <p:strVal val="#ppt_x-#ppt_w/2"/>
                                          </p:val>
                                        </p:tav>
                                        <p:tav tm="100000">
                                          <p:val>
                                            <p:strVal val="#ppt_x"/>
                                          </p:val>
                                        </p:tav>
                                      </p:tavLst>
                                    </p:anim>
                                    <p:anim calcmode="lin" valueType="num">
                                      <p:cBhvr>
                                        <p:cTn id="8" dur="1000" fill="hold"/>
                                        <p:tgtEl>
                                          <p:spTgt spid="4098"/>
                                        </p:tgtEl>
                                        <p:attrNameLst>
                                          <p:attrName>ppt_y</p:attrName>
                                        </p:attrNameLst>
                                      </p:cBhvr>
                                      <p:tavLst>
                                        <p:tav tm="0">
                                          <p:val>
                                            <p:strVal val="#ppt_y"/>
                                          </p:val>
                                        </p:tav>
                                        <p:tav tm="100000">
                                          <p:val>
                                            <p:strVal val="#ppt_y"/>
                                          </p:val>
                                        </p:tav>
                                      </p:tavLst>
                                    </p:anim>
                                    <p:anim calcmode="lin" valueType="num">
                                      <p:cBhvr>
                                        <p:cTn id="9" dur="1000" fill="hold"/>
                                        <p:tgtEl>
                                          <p:spTgt spid="4098"/>
                                        </p:tgtEl>
                                        <p:attrNameLst>
                                          <p:attrName>ppt_w</p:attrName>
                                        </p:attrNameLst>
                                      </p:cBhvr>
                                      <p:tavLst>
                                        <p:tav tm="0">
                                          <p:val>
                                            <p:fltVal val="0"/>
                                          </p:val>
                                        </p:tav>
                                        <p:tav tm="100000">
                                          <p:val>
                                            <p:strVal val="#ppt_w"/>
                                          </p:val>
                                        </p:tav>
                                      </p:tavLst>
                                    </p:anim>
                                    <p:anim calcmode="lin" valueType="num">
                                      <p:cBhvr>
                                        <p:cTn id="10" dur="1000" fill="hold"/>
                                        <p:tgtEl>
                                          <p:spTgt spid="409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fa-IR" dirty="0" smtClean="0">
                <a:solidFill>
                  <a:srgbClr val="FF0000"/>
                </a:solidFill>
                <a:effectLst/>
              </a:rPr>
              <a:t>افزایش طول زنجیرهای منوساکارید</a:t>
            </a:r>
            <a:br>
              <a:rPr lang="fa-IR" dirty="0" smtClean="0">
                <a:solidFill>
                  <a:srgbClr val="FF0000"/>
                </a:solidFill>
                <a:effectLst/>
              </a:rPr>
            </a:br>
            <a:r>
              <a:rPr lang="fa-IR" dirty="0" smtClean="0">
                <a:solidFill>
                  <a:srgbClr val="FF0000"/>
                </a:solidFill>
                <a:effectLst/>
              </a:rPr>
              <a:t>(</a:t>
            </a:r>
            <a:r>
              <a:rPr lang="en-US" dirty="0" err="1" smtClean="0">
                <a:solidFill>
                  <a:srgbClr val="FF0000"/>
                </a:solidFill>
                <a:effectLst/>
                <a:latin typeface="Times New Roman" pitchFamily="18" charset="0"/>
                <a:cs typeface="Times New Roman" pitchFamily="18" charset="0"/>
              </a:rPr>
              <a:t>kiliani-fischer</a:t>
            </a:r>
            <a:r>
              <a:rPr lang="fa-IR" dirty="0" smtClean="0">
                <a:solidFill>
                  <a:srgbClr val="FF0000"/>
                </a:solidFill>
                <a:effectLst/>
              </a:rPr>
              <a:t>)</a:t>
            </a:r>
            <a:endParaRPr lang="fa-IR" dirty="0">
              <a:solidFill>
                <a:srgbClr val="FF0000"/>
              </a:solidFill>
              <a:effectLst/>
            </a:endParaRPr>
          </a:p>
        </p:txBody>
      </p:sp>
      <p:sp>
        <p:nvSpPr>
          <p:cNvPr id="4" name="Slide Number Placeholder 3"/>
          <p:cNvSpPr>
            <a:spLocks noGrp="1"/>
          </p:cNvSpPr>
          <p:nvPr>
            <p:ph type="sldNum" sz="quarter" idx="12"/>
          </p:nvPr>
        </p:nvSpPr>
        <p:spPr/>
        <p:txBody>
          <a:bodyPr/>
          <a:lstStyle/>
          <a:p>
            <a:fld id="{4E1E0431-2D3F-43D9-8EF8-3D0BAF609BBE}" type="slidenum">
              <a:rPr lang="fa-IR" smtClean="0"/>
              <a:pPr/>
              <a:t>23</a:t>
            </a:fld>
            <a:endParaRPr lang="fa-IR"/>
          </a:p>
        </p:txBody>
      </p:sp>
      <p:pic>
        <p:nvPicPr>
          <p:cNvPr id="5122" name="Picture 2"/>
          <p:cNvPicPr>
            <a:picLocks noChangeAspect="1" noChangeArrowheads="1"/>
          </p:cNvPicPr>
          <p:nvPr/>
        </p:nvPicPr>
        <p:blipFill>
          <a:blip r:embed="rId2">
            <a:lum bright="-20000" contrast="40000"/>
          </a:blip>
          <a:srcRect/>
          <a:stretch>
            <a:fillRect/>
          </a:stretch>
        </p:blipFill>
        <p:spPr bwMode="auto">
          <a:xfrm>
            <a:off x="1185893" y="2214554"/>
            <a:ext cx="7743825" cy="3071833"/>
          </a:xfrm>
          <a:prstGeom prst="rect">
            <a:avLst/>
          </a:prstGeom>
          <a:noFill/>
          <a:ln w="9525">
            <a:noFill/>
            <a:miter lim="800000"/>
            <a:headEnd/>
            <a:tailEnd/>
          </a:ln>
          <a:effectLst/>
        </p:spPr>
      </p:pic>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p:cTn id="7" dur="1000" fill="hold"/>
                                        <p:tgtEl>
                                          <p:spTgt spid="5122"/>
                                        </p:tgtEl>
                                        <p:attrNameLst>
                                          <p:attrName>ppt_x</p:attrName>
                                        </p:attrNameLst>
                                      </p:cBhvr>
                                      <p:tavLst>
                                        <p:tav tm="0">
                                          <p:val>
                                            <p:strVal val="#ppt_x-.2"/>
                                          </p:val>
                                        </p:tav>
                                        <p:tav tm="100000">
                                          <p:val>
                                            <p:strVal val="#ppt_x"/>
                                          </p:val>
                                        </p:tav>
                                      </p:tavLst>
                                    </p:anim>
                                    <p:anim calcmode="lin" valueType="num">
                                      <p:cBhvr>
                                        <p:cTn id="8" dur="1000" fill="hold"/>
                                        <p:tgtEl>
                                          <p:spTgt spid="5122"/>
                                        </p:tgtEl>
                                        <p:attrNameLst>
                                          <p:attrName>ppt_y</p:attrName>
                                        </p:attrNameLst>
                                      </p:cBhvr>
                                      <p:tavLst>
                                        <p:tav tm="0">
                                          <p:val>
                                            <p:strVal val="#ppt_y"/>
                                          </p:val>
                                        </p:tav>
                                        <p:tav tm="100000">
                                          <p:val>
                                            <p:strVal val="#ppt_y"/>
                                          </p:val>
                                        </p:tav>
                                      </p:tavLst>
                                    </p:anim>
                                    <p:animEffect transition="in" filter="wipe(right)" prLst="gradientSize: 0.1">
                                      <p:cBhvr>
                                        <p:cTn id="9" dur="10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498080" cy="725470"/>
          </a:xfrm>
        </p:spPr>
        <p:txBody>
          <a:bodyPr>
            <a:normAutofit fontScale="90000"/>
          </a:bodyPr>
          <a:lstStyle/>
          <a:p>
            <a:pPr algn="ctr"/>
            <a:r>
              <a:rPr lang="fa-IR" dirty="0" smtClean="0">
                <a:solidFill>
                  <a:srgbClr val="FF0000"/>
                </a:solidFill>
                <a:effectLst/>
              </a:rPr>
              <a:t>کوتاه کردن زنجیرهای ساکاریدی</a:t>
            </a:r>
            <a:br>
              <a:rPr lang="fa-IR" dirty="0" smtClean="0">
                <a:solidFill>
                  <a:srgbClr val="FF0000"/>
                </a:solidFill>
                <a:effectLst/>
              </a:rPr>
            </a:br>
            <a:r>
              <a:rPr lang="fa-IR" dirty="0" smtClean="0">
                <a:solidFill>
                  <a:srgbClr val="FF0000"/>
                </a:solidFill>
                <a:effectLst/>
              </a:rPr>
              <a:t>(</a:t>
            </a:r>
            <a:r>
              <a:rPr lang="en-US" dirty="0" err="1" smtClean="0">
                <a:solidFill>
                  <a:srgbClr val="FF0000"/>
                </a:solidFill>
                <a:effectLst/>
                <a:latin typeface="Times New Roman" pitchFamily="18" charset="0"/>
                <a:cs typeface="Times New Roman" pitchFamily="18" charset="0"/>
              </a:rPr>
              <a:t>Wohl</a:t>
            </a:r>
            <a:r>
              <a:rPr lang="en-US" dirty="0" smtClean="0">
                <a:solidFill>
                  <a:srgbClr val="FF0000"/>
                </a:solidFill>
                <a:effectLst/>
                <a:latin typeface="Times New Roman" pitchFamily="18" charset="0"/>
                <a:cs typeface="Times New Roman" pitchFamily="18" charset="0"/>
              </a:rPr>
              <a:t> degradation</a:t>
            </a:r>
            <a:r>
              <a:rPr lang="fa-IR" dirty="0" smtClean="0">
                <a:solidFill>
                  <a:srgbClr val="FF0000"/>
                </a:solidFill>
                <a:effectLst/>
              </a:rPr>
              <a:t>)</a:t>
            </a:r>
            <a:endParaRPr lang="fa-IR" dirty="0">
              <a:solidFill>
                <a:srgbClr val="FF0000"/>
              </a:solidFill>
              <a:effectLst/>
            </a:endParaRPr>
          </a:p>
        </p:txBody>
      </p:sp>
      <p:sp>
        <p:nvSpPr>
          <p:cNvPr id="4" name="Slide Number Placeholder 3"/>
          <p:cNvSpPr>
            <a:spLocks noGrp="1"/>
          </p:cNvSpPr>
          <p:nvPr>
            <p:ph type="sldNum" sz="quarter" idx="12"/>
          </p:nvPr>
        </p:nvSpPr>
        <p:spPr/>
        <p:txBody>
          <a:bodyPr/>
          <a:lstStyle/>
          <a:p>
            <a:fld id="{4E1E0431-2D3F-43D9-8EF8-3D0BAF609BBE}" type="slidenum">
              <a:rPr lang="fa-IR" smtClean="0"/>
              <a:pPr/>
              <a:t>24</a:t>
            </a:fld>
            <a:endParaRPr lang="fa-IR"/>
          </a:p>
        </p:txBody>
      </p:sp>
      <p:pic>
        <p:nvPicPr>
          <p:cNvPr id="6146" name="Picture 2"/>
          <p:cNvPicPr>
            <a:picLocks noChangeAspect="1" noChangeArrowheads="1"/>
          </p:cNvPicPr>
          <p:nvPr/>
        </p:nvPicPr>
        <p:blipFill>
          <a:blip r:embed="rId2">
            <a:lum bright="-20000" contrast="40000"/>
          </a:blip>
          <a:srcRect/>
          <a:stretch>
            <a:fillRect/>
          </a:stretch>
        </p:blipFill>
        <p:spPr bwMode="auto">
          <a:xfrm>
            <a:off x="1224015" y="1528368"/>
            <a:ext cx="7634265" cy="4972466"/>
          </a:xfrm>
          <a:prstGeom prst="rect">
            <a:avLst/>
          </a:prstGeom>
          <a:noFill/>
          <a:ln w="9525">
            <a:noFill/>
            <a:miter lim="800000"/>
            <a:headEnd/>
            <a:tailEnd/>
          </a:ln>
          <a:effectLst/>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6146"/>
                                        </p:tgtEl>
                                        <p:attrNameLst>
                                          <p:attrName>style.visibility</p:attrName>
                                        </p:attrNameLst>
                                      </p:cBhvr>
                                      <p:to>
                                        <p:strVal val="visible"/>
                                      </p:to>
                                    </p:set>
                                    <p:anim calcmode="lin" valueType="num">
                                      <p:cBhvr>
                                        <p:cTn id="7" dur="1000" fill="hold"/>
                                        <p:tgtEl>
                                          <p:spTgt spid="6146"/>
                                        </p:tgtEl>
                                        <p:attrNameLst>
                                          <p:attrName>ppt_w</p:attrName>
                                        </p:attrNameLst>
                                      </p:cBhvr>
                                      <p:tavLst>
                                        <p:tav tm="0">
                                          <p:val>
                                            <p:fltVal val="0"/>
                                          </p:val>
                                        </p:tav>
                                        <p:tav tm="100000">
                                          <p:val>
                                            <p:strVal val="#ppt_w"/>
                                          </p:val>
                                        </p:tav>
                                      </p:tavLst>
                                    </p:anim>
                                    <p:anim calcmode="lin" valueType="num">
                                      <p:cBhvr>
                                        <p:cTn id="8" dur="1000" fill="hold"/>
                                        <p:tgtEl>
                                          <p:spTgt spid="6146"/>
                                        </p:tgtEl>
                                        <p:attrNameLst>
                                          <p:attrName>ppt_h</p:attrName>
                                        </p:attrNameLst>
                                      </p:cBhvr>
                                      <p:tavLst>
                                        <p:tav tm="0">
                                          <p:val>
                                            <p:fltVal val="0"/>
                                          </p:val>
                                        </p:tav>
                                        <p:tav tm="100000">
                                          <p:val>
                                            <p:strVal val="#ppt_h"/>
                                          </p:val>
                                        </p:tav>
                                      </p:tavLst>
                                    </p:anim>
                                    <p:anim calcmode="lin" valueType="num">
                                      <p:cBhvr>
                                        <p:cTn id="9" dur="1000" fill="hold"/>
                                        <p:tgtEl>
                                          <p:spTgt spid="6146"/>
                                        </p:tgtEl>
                                        <p:attrNameLst>
                                          <p:attrName>style.rotation</p:attrName>
                                        </p:attrNameLst>
                                      </p:cBhvr>
                                      <p:tavLst>
                                        <p:tav tm="0">
                                          <p:val>
                                            <p:fltVal val="90"/>
                                          </p:val>
                                        </p:tav>
                                        <p:tav tm="100000">
                                          <p:val>
                                            <p:fltVal val="0"/>
                                          </p:val>
                                        </p:tav>
                                      </p:tavLst>
                                    </p:anim>
                                    <p:animEffect transition="in" filter="fade">
                                      <p:cBhvr>
                                        <p:cTn id="10" dur="10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0"/>
            <a:ext cx="7498080" cy="928670"/>
          </a:xfrm>
        </p:spPr>
        <p:txBody>
          <a:bodyPr/>
          <a:lstStyle/>
          <a:p>
            <a:pPr algn="ctr"/>
            <a:r>
              <a:rPr lang="fa-IR" i="1" dirty="0" smtClean="0">
                <a:solidFill>
                  <a:srgbClr val="FF0000"/>
                </a:solidFill>
                <a:effectLst>
                  <a:outerShdw blurRad="38100" dist="38100" dir="2700000" algn="tl">
                    <a:srgbClr val="000000">
                      <a:alpha val="43137"/>
                    </a:srgbClr>
                  </a:outerShdw>
                </a:effectLst>
              </a:rPr>
              <a:t>دی ساکاریدها</a:t>
            </a:r>
            <a:endParaRPr lang="fa-IR" i="1" dirty="0">
              <a:solidFill>
                <a:srgbClr val="FF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435608" y="1000108"/>
            <a:ext cx="7498080" cy="5643602"/>
          </a:xfrm>
        </p:spPr>
        <p:txBody>
          <a:bodyPr>
            <a:normAutofit/>
          </a:bodyPr>
          <a:lstStyle/>
          <a:p>
            <a:pPr algn="just">
              <a:buNone/>
            </a:pPr>
            <a:r>
              <a:rPr lang="fa-IR" dirty="0" smtClean="0">
                <a:solidFill>
                  <a:srgbClr val="0070C0"/>
                </a:solidFill>
              </a:rPr>
              <a:t>دی‌ساکارید از تشکیل دو مونوساکارید از طریق تشکیل یک پلِ اِتری (معمولاً استال) بدست می‌آید. </a:t>
            </a:r>
          </a:p>
          <a:p>
            <a:pPr algn="just">
              <a:buNone/>
            </a:pPr>
            <a:r>
              <a:rPr lang="fa-IR" dirty="0" smtClean="0">
                <a:solidFill>
                  <a:srgbClr val="00B050"/>
                </a:solidFill>
              </a:rPr>
              <a:t>آبکافت دی‌ساکاریدها، منوساکاریدها را دوباره بدست می‌دهد.</a:t>
            </a:r>
          </a:p>
          <a:p>
            <a:pPr algn="just">
              <a:buNone/>
            </a:pPr>
            <a:r>
              <a:rPr lang="fa-IR" dirty="0" smtClean="0">
                <a:solidFill>
                  <a:srgbClr val="0070C0"/>
                </a:solidFill>
              </a:rPr>
              <a:t>مهم ترین دی ساکارید ها عبارتند از:</a:t>
            </a:r>
          </a:p>
          <a:p>
            <a:pPr algn="just">
              <a:buNone/>
            </a:pPr>
            <a:r>
              <a:rPr lang="fa-IR" dirty="0" smtClean="0">
                <a:solidFill>
                  <a:srgbClr val="0070C0"/>
                </a:solidFill>
              </a:rPr>
              <a:t>لاکتوز ( قند شیر ) = گلوکز + گالاکتوز</a:t>
            </a:r>
          </a:p>
          <a:p>
            <a:pPr algn="just">
              <a:buNone/>
            </a:pPr>
            <a:r>
              <a:rPr lang="fa-IR" dirty="0" smtClean="0">
                <a:solidFill>
                  <a:srgbClr val="0070C0"/>
                </a:solidFill>
              </a:rPr>
              <a:t>ساکاروز ( قند و شکر و ... ) =  گلوکز  + فروکتوز</a:t>
            </a:r>
          </a:p>
          <a:p>
            <a:pPr algn="just">
              <a:buNone/>
            </a:pPr>
            <a:r>
              <a:rPr lang="fa-IR" dirty="0" smtClean="0">
                <a:solidFill>
                  <a:srgbClr val="0070C0"/>
                </a:solidFill>
              </a:rPr>
              <a:t>مالتوز ( قند جوانه جو) =  گلوکز  + گلوکز</a:t>
            </a:r>
          </a:p>
          <a:p>
            <a:pPr algn="just">
              <a:buNone/>
            </a:pPr>
            <a:r>
              <a:rPr lang="fa-IR" dirty="0" smtClean="0">
                <a:solidFill>
                  <a:srgbClr val="0070C0"/>
                </a:solidFill>
              </a:rPr>
              <a:t>سلوبیوز ( واحد تشکیل دهنده سلولز ) = گلوکز + گلوکز.</a:t>
            </a:r>
          </a:p>
          <a:p>
            <a:pPr>
              <a:buNone/>
            </a:pPr>
            <a:endParaRPr lang="fa-IR" dirty="0"/>
          </a:p>
        </p:txBody>
      </p:sp>
      <p:sp>
        <p:nvSpPr>
          <p:cNvPr id="4" name="Slide Number Placeholder 3"/>
          <p:cNvSpPr>
            <a:spLocks noGrp="1"/>
          </p:cNvSpPr>
          <p:nvPr>
            <p:ph type="sldNum" sz="quarter" idx="12"/>
          </p:nvPr>
        </p:nvSpPr>
        <p:spPr/>
        <p:txBody>
          <a:bodyPr/>
          <a:lstStyle/>
          <a:p>
            <a:fld id="{4E1E0431-2D3F-43D9-8EF8-3D0BAF609BBE}" type="slidenum">
              <a:rPr lang="fa-IR" smtClean="0"/>
              <a:pPr/>
              <a:t>25</a:t>
            </a:fld>
            <a:endParaRPr lang="fa-I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800" decel="100000"/>
                                        <p:tgtEl>
                                          <p:spTgt spid="3">
                                            <p:txEl>
                                              <p:pRg st="0" end="0"/>
                                            </p:txEl>
                                          </p:spTgt>
                                        </p:tgtEl>
                                      </p:cBhvr>
                                    </p:animEffect>
                                    <p:anim calcmode="lin" valueType="num">
                                      <p:cBhvr>
                                        <p:cTn id="8" dur="800" decel="100000" fill="hold"/>
                                        <p:tgtEl>
                                          <p:spTgt spid="3">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3">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3">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800" decel="100000"/>
                                        <p:tgtEl>
                                          <p:spTgt spid="3">
                                            <p:txEl>
                                              <p:pRg st="1" end="1"/>
                                            </p:txEl>
                                          </p:spTgt>
                                        </p:tgtEl>
                                      </p:cBhvr>
                                    </p:animEffect>
                                    <p:anim calcmode="lin" valueType="num">
                                      <p:cBhvr>
                                        <p:cTn id="18" dur="800" decel="100000" fill="hold"/>
                                        <p:tgtEl>
                                          <p:spTgt spid="3">
                                            <p:txEl>
                                              <p:pRg st="1" end="1"/>
                                            </p:txEl>
                                          </p:spTgt>
                                        </p:tgtEl>
                                        <p:attrNameLst>
                                          <p:attrName>style.rotation</p:attrName>
                                        </p:attrNameLst>
                                      </p:cBhvr>
                                      <p:tavLst>
                                        <p:tav tm="0">
                                          <p:val>
                                            <p:fltVal val="-90"/>
                                          </p:val>
                                        </p:tav>
                                        <p:tav tm="100000">
                                          <p:val>
                                            <p:fltVal val="0"/>
                                          </p:val>
                                        </p:tav>
                                      </p:tavLst>
                                    </p:anim>
                                    <p:anim calcmode="lin" valueType="num">
                                      <p:cBhvr>
                                        <p:cTn id="19" dur="800" decel="100000" fill="hold"/>
                                        <p:tgtEl>
                                          <p:spTgt spid="3">
                                            <p:txEl>
                                              <p:pRg st="1" end="1"/>
                                            </p:txEl>
                                          </p:spTgt>
                                        </p:tgtEl>
                                        <p:attrNameLst>
                                          <p:attrName>ppt_x</p:attrName>
                                        </p:attrNameLst>
                                      </p:cBhvr>
                                      <p:tavLst>
                                        <p:tav tm="0">
                                          <p:val>
                                            <p:strVal val="#ppt_x+0.4"/>
                                          </p:val>
                                        </p:tav>
                                        <p:tav tm="100000">
                                          <p:val>
                                            <p:strVal val="#ppt_x-0.05"/>
                                          </p:val>
                                        </p:tav>
                                      </p:tavLst>
                                    </p:anim>
                                    <p:anim calcmode="lin" valueType="num">
                                      <p:cBhvr>
                                        <p:cTn id="20" dur="800" decel="100000" fill="hold"/>
                                        <p:tgtEl>
                                          <p:spTgt spid="3">
                                            <p:txEl>
                                              <p:pRg st="1" end="1"/>
                                            </p:txEl>
                                          </p:spTgt>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3">
                                            <p:txEl>
                                              <p:pRg st="1" end="1"/>
                                            </p:txEl>
                                          </p:spTgt>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3">
                                            <p:txEl>
                                              <p:pRg st="1" end="1"/>
                                            </p:txEl>
                                          </p:spTgt>
                                        </p:tgtEl>
                                        <p:attrNameLst>
                                          <p:attrName>ppt_y</p:attrName>
                                        </p:attrNameLst>
                                      </p:cBhvr>
                                      <p:tavLst>
                                        <p:tav tm="0">
                                          <p:val>
                                            <p:strVal val="#ppt_y+0.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 calcmode="lin" valueType="num">
                                      <p:cBhvr>
                                        <p:cTn id="2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8" dur="500" fill="hold"/>
                                        <p:tgtEl>
                                          <p:spTgt spid="3">
                                            <p:txEl>
                                              <p:pRg st="2" end="2"/>
                                            </p:txEl>
                                          </p:spTgt>
                                        </p:tgtEl>
                                        <p:attrNameLst>
                                          <p:attrName>ppt_h</p:attrName>
                                        </p:attrNameLst>
                                      </p:cBhvr>
                                      <p:tavLst>
                                        <p:tav tm="0">
                                          <p:val>
                                            <p:fltVal val="0"/>
                                          </p:val>
                                        </p:tav>
                                        <p:tav tm="100000">
                                          <p:val>
                                            <p:strVal val="#ppt_h"/>
                                          </p:val>
                                        </p:tav>
                                      </p:tavLst>
                                    </p:anim>
                                  </p:childTnLst>
                                </p:cTn>
                              </p:par>
                              <p:par>
                                <p:cTn id="29" presetID="23" presetClass="entr" presetSubtype="16" fill="hold" nodeType="with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2" dur="500" fill="hold"/>
                                        <p:tgtEl>
                                          <p:spTgt spid="3">
                                            <p:txEl>
                                              <p:pRg st="3" end="3"/>
                                            </p:txEl>
                                          </p:spTgt>
                                        </p:tgtEl>
                                        <p:attrNameLst>
                                          <p:attrName>ppt_h</p:attrName>
                                        </p:attrNameLst>
                                      </p:cBhvr>
                                      <p:tavLst>
                                        <p:tav tm="0">
                                          <p:val>
                                            <p:fltVal val="0"/>
                                          </p:val>
                                        </p:tav>
                                        <p:tav tm="100000">
                                          <p:val>
                                            <p:strVal val="#ppt_h"/>
                                          </p:val>
                                        </p:tav>
                                      </p:tavLst>
                                    </p:anim>
                                  </p:childTnLst>
                                </p:cTn>
                              </p:par>
                              <p:par>
                                <p:cTn id="33" presetID="23" presetClass="entr" presetSubtype="16" fill="hold" nodeType="with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4" end="4"/>
                                            </p:txEl>
                                          </p:spTgt>
                                        </p:tgtEl>
                                        <p:attrNameLst>
                                          <p:attrName>ppt_h</p:attrName>
                                        </p:attrNameLst>
                                      </p:cBhvr>
                                      <p:tavLst>
                                        <p:tav tm="0">
                                          <p:val>
                                            <p:fltVal val="0"/>
                                          </p:val>
                                        </p:tav>
                                        <p:tav tm="100000">
                                          <p:val>
                                            <p:strVal val="#ppt_h"/>
                                          </p:val>
                                        </p:tav>
                                      </p:tavLst>
                                    </p:anim>
                                  </p:childTnLst>
                                </p:cTn>
                              </p:par>
                              <p:par>
                                <p:cTn id="37" presetID="23" presetClass="entr" presetSubtype="16" fill="hold" nodeType="with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 calcmode="lin" valueType="num">
                                      <p:cBhvr>
                                        <p:cTn id="39"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0" dur="500" fill="hold"/>
                                        <p:tgtEl>
                                          <p:spTgt spid="3">
                                            <p:txEl>
                                              <p:pRg st="5" end="5"/>
                                            </p:txEl>
                                          </p:spTgt>
                                        </p:tgtEl>
                                        <p:attrNameLst>
                                          <p:attrName>ppt_h</p:attrName>
                                        </p:attrNameLst>
                                      </p:cBhvr>
                                      <p:tavLst>
                                        <p:tav tm="0">
                                          <p:val>
                                            <p:fltVal val="0"/>
                                          </p:val>
                                        </p:tav>
                                        <p:tav tm="100000">
                                          <p:val>
                                            <p:strVal val="#ppt_h"/>
                                          </p:val>
                                        </p:tav>
                                      </p:tavLst>
                                    </p:anim>
                                  </p:childTnLst>
                                </p:cTn>
                              </p:par>
                              <p:par>
                                <p:cTn id="41" presetID="23" presetClass="entr" presetSubtype="16" fill="hold" nodeType="with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p:cTn id="43"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44" dur="500" fill="hold"/>
                                        <p:tgtEl>
                                          <p:spTgt spid="3">
                                            <p:txEl>
                                              <p:pRg st="6" end="6"/>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498080" cy="939784"/>
          </a:xfrm>
        </p:spPr>
        <p:txBody>
          <a:bodyPr/>
          <a:lstStyle/>
          <a:p>
            <a:pPr algn="ctr"/>
            <a:r>
              <a:rPr lang="en-US" i="1" u="sng"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Disaccharides</a:t>
            </a:r>
            <a:endParaRPr lang="fa-IR" i="1" u="sng"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8194" name="Picture 2"/>
          <p:cNvPicPr>
            <a:picLocks noChangeAspect="1" noChangeArrowheads="1"/>
          </p:cNvPicPr>
          <p:nvPr/>
        </p:nvPicPr>
        <p:blipFill>
          <a:blip r:embed="rId2">
            <a:lum bright="-20000" contrast="40000"/>
          </a:blip>
          <a:srcRect/>
          <a:stretch>
            <a:fillRect/>
          </a:stretch>
        </p:blipFill>
        <p:spPr bwMode="auto">
          <a:xfrm>
            <a:off x="1000100" y="1857363"/>
            <a:ext cx="3571900" cy="1643075"/>
          </a:xfrm>
          <a:prstGeom prst="rect">
            <a:avLst/>
          </a:prstGeom>
          <a:noFill/>
          <a:ln w="9525">
            <a:noFill/>
            <a:miter lim="800000"/>
            <a:headEnd/>
            <a:tailEnd/>
          </a:ln>
          <a:effectLst/>
        </p:spPr>
      </p:pic>
      <p:pic>
        <p:nvPicPr>
          <p:cNvPr id="8195" name="Picture 3"/>
          <p:cNvPicPr>
            <a:picLocks noChangeAspect="1" noChangeArrowheads="1"/>
          </p:cNvPicPr>
          <p:nvPr/>
        </p:nvPicPr>
        <p:blipFill>
          <a:blip r:embed="rId3">
            <a:lum bright="-20000" contrast="40000"/>
          </a:blip>
          <a:srcRect/>
          <a:stretch>
            <a:fillRect/>
          </a:stretch>
        </p:blipFill>
        <p:spPr bwMode="auto">
          <a:xfrm>
            <a:off x="4643438" y="1857364"/>
            <a:ext cx="4500562" cy="1643074"/>
          </a:xfrm>
          <a:prstGeom prst="rect">
            <a:avLst/>
          </a:prstGeom>
          <a:noFill/>
          <a:ln w="9525">
            <a:noFill/>
            <a:miter lim="800000"/>
            <a:headEnd/>
            <a:tailEnd/>
          </a:ln>
          <a:effectLst/>
        </p:spPr>
      </p:pic>
      <p:pic>
        <p:nvPicPr>
          <p:cNvPr id="8196" name="Picture 4"/>
          <p:cNvPicPr>
            <a:picLocks noChangeAspect="1" noChangeArrowheads="1"/>
          </p:cNvPicPr>
          <p:nvPr/>
        </p:nvPicPr>
        <p:blipFill>
          <a:blip r:embed="rId4">
            <a:lum bright="-20000" contrast="40000"/>
          </a:blip>
          <a:srcRect/>
          <a:stretch>
            <a:fillRect/>
          </a:stretch>
        </p:blipFill>
        <p:spPr bwMode="auto">
          <a:xfrm>
            <a:off x="4876754" y="1428736"/>
            <a:ext cx="4267246" cy="357190"/>
          </a:xfrm>
          <a:prstGeom prst="rect">
            <a:avLst/>
          </a:prstGeom>
          <a:noFill/>
          <a:ln w="9525">
            <a:noFill/>
            <a:miter lim="800000"/>
            <a:headEnd/>
            <a:tailEnd/>
          </a:ln>
          <a:effectLst/>
        </p:spPr>
      </p:pic>
      <p:pic>
        <p:nvPicPr>
          <p:cNvPr id="8197" name="Picture 5"/>
          <p:cNvPicPr>
            <a:picLocks noChangeAspect="1" noChangeArrowheads="1"/>
          </p:cNvPicPr>
          <p:nvPr/>
        </p:nvPicPr>
        <p:blipFill>
          <a:blip r:embed="rId5">
            <a:lum bright="-20000" contrast="40000"/>
          </a:blip>
          <a:srcRect/>
          <a:stretch>
            <a:fillRect/>
          </a:stretch>
        </p:blipFill>
        <p:spPr bwMode="auto">
          <a:xfrm>
            <a:off x="1142976" y="4429132"/>
            <a:ext cx="3861224" cy="1643074"/>
          </a:xfrm>
          <a:prstGeom prst="rect">
            <a:avLst/>
          </a:prstGeom>
          <a:noFill/>
          <a:ln w="9525">
            <a:noFill/>
            <a:miter lim="800000"/>
            <a:headEnd/>
            <a:tailEnd/>
          </a:ln>
          <a:effectLst/>
        </p:spPr>
      </p:pic>
      <p:pic>
        <p:nvPicPr>
          <p:cNvPr id="8198" name="Picture 6"/>
          <p:cNvPicPr>
            <a:picLocks noChangeAspect="1" noChangeArrowheads="1"/>
          </p:cNvPicPr>
          <p:nvPr/>
        </p:nvPicPr>
        <p:blipFill>
          <a:blip r:embed="rId6">
            <a:lum bright="-20000" contrast="40000"/>
          </a:blip>
          <a:srcRect/>
          <a:stretch>
            <a:fillRect/>
          </a:stretch>
        </p:blipFill>
        <p:spPr bwMode="auto">
          <a:xfrm>
            <a:off x="1357290" y="3786190"/>
            <a:ext cx="3296353" cy="500066"/>
          </a:xfrm>
          <a:prstGeom prst="rect">
            <a:avLst/>
          </a:prstGeom>
          <a:noFill/>
          <a:ln w="9525">
            <a:noFill/>
            <a:miter lim="800000"/>
            <a:headEnd/>
            <a:tailEnd/>
          </a:ln>
          <a:effectLst/>
        </p:spPr>
      </p:pic>
      <p:pic>
        <p:nvPicPr>
          <p:cNvPr id="8199" name="Picture 7"/>
          <p:cNvPicPr>
            <a:picLocks noChangeAspect="1" noChangeArrowheads="1"/>
          </p:cNvPicPr>
          <p:nvPr/>
        </p:nvPicPr>
        <p:blipFill>
          <a:blip r:embed="rId7">
            <a:lum bright="-20000" contrast="40000"/>
          </a:blip>
          <a:srcRect/>
          <a:stretch>
            <a:fillRect/>
          </a:stretch>
        </p:blipFill>
        <p:spPr bwMode="auto">
          <a:xfrm>
            <a:off x="4929190" y="4429132"/>
            <a:ext cx="3929090" cy="1643074"/>
          </a:xfrm>
          <a:prstGeom prst="rect">
            <a:avLst/>
          </a:prstGeom>
          <a:noFill/>
          <a:ln w="9525">
            <a:noFill/>
            <a:miter lim="800000"/>
            <a:headEnd/>
            <a:tailEnd/>
          </a:ln>
          <a:effectLst/>
        </p:spPr>
      </p:pic>
      <p:pic>
        <p:nvPicPr>
          <p:cNvPr id="8200" name="Picture 8"/>
          <p:cNvPicPr>
            <a:picLocks noChangeAspect="1" noChangeArrowheads="1"/>
          </p:cNvPicPr>
          <p:nvPr/>
        </p:nvPicPr>
        <p:blipFill>
          <a:blip r:embed="rId8">
            <a:lum bright="-20000" contrast="40000"/>
          </a:blip>
          <a:srcRect/>
          <a:stretch>
            <a:fillRect/>
          </a:stretch>
        </p:blipFill>
        <p:spPr bwMode="auto">
          <a:xfrm>
            <a:off x="5072066" y="3786190"/>
            <a:ext cx="3690963" cy="500066"/>
          </a:xfrm>
          <a:prstGeom prst="rect">
            <a:avLst/>
          </a:prstGeom>
          <a:noFill/>
          <a:ln w="9525">
            <a:noFill/>
            <a:miter lim="800000"/>
            <a:headEnd/>
            <a:tailEnd/>
          </a:ln>
          <a:effectLst/>
        </p:spPr>
      </p:pic>
      <p:sp>
        <p:nvSpPr>
          <p:cNvPr id="10" name="Slide Number Placeholder 9"/>
          <p:cNvSpPr>
            <a:spLocks noGrp="1"/>
          </p:cNvSpPr>
          <p:nvPr>
            <p:ph type="sldNum" sz="quarter" idx="12"/>
          </p:nvPr>
        </p:nvSpPr>
        <p:spPr/>
        <p:txBody>
          <a:bodyPr/>
          <a:lstStyle/>
          <a:p>
            <a:fld id="{4E1E0431-2D3F-43D9-8EF8-3D0BAF609BBE}" type="slidenum">
              <a:rPr lang="fa-IR" smtClean="0"/>
              <a:pPr/>
              <a:t>26</a:t>
            </a:fld>
            <a:endParaRPr lang="fa-I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8" presetClass="entr" presetSubtype="0" accel="100000"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 calcmode="lin" valueType="num">
                                      <p:cBhvr>
                                        <p:cTn id="7" dur="1000" fill="hold"/>
                                        <p:tgtEl>
                                          <p:spTgt spid="8194"/>
                                        </p:tgtEl>
                                        <p:attrNameLst>
                                          <p:attrName>ppt_w</p:attrName>
                                        </p:attrNameLst>
                                      </p:cBhvr>
                                      <p:tavLst>
                                        <p:tav tm="0">
                                          <p:val>
                                            <p:strVal val="#ppt_w*2.5"/>
                                          </p:val>
                                        </p:tav>
                                        <p:tav tm="100000">
                                          <p:val>
                                            <p:strVal val="#ppt_w"/>
                                          </p:val>
                                        </p:tav>
                                      </p:tavLst>
                                    </p:anim>
                                    <p:anim calcmode="lin" valueType="num">
                                      <p:cBhvr>
                                        <p:cTn id="8" dur="1000" fill="hold"/>
                                        <p:tgtEl>
                                          <p:spTgt spid="8194"/>
                                        </p:tgtEl>
                                        <p:attrNameLst>
                                          <p:attrName>ppt_h</p:attrName>
                                        </p:attrNameLst>
                                      </p:cBhvr>
                                      <p:tavLst>
                                        <p:tav tm="0">
                                          <p:val>
                                            <p:strVal val="#ppt_h*0.01"/>
                                          </p:val>
                                        </p:tav>
                                        <p:tav tm="100000">
                                          <p:val>
                                            <p:strVal val="#ppt_h"/>
                                          </p:val>
                                        </p:tav>
                                      </p:tavLst>
                                    </p:anim>
                                    <p:anim calcmode="lin" valueType="num">
                                      <p:cBhvr>
                                        <p:cTn id="9" dur="1000" fill="hold"/>
                                        <p:tgtEl>
                                          <p:spTgt spid="8194"/>
                                        </p:tgtEl>
                                        <p:attrNameLst>
                                          <p:attrName>ppt_x</p:attrName>
                                        </p:attrNameLst>
                                      </p:cBhvr>
                                      <p:tavLst>
                                        <p:tav tm="0">
                                          <p:val>
                                            <p:strVal val="#ppt_x"/>
                                          </p:val>
                                        </p:tav>
                                        <p:tav tm="100000">
                                          <p:val>
                                            <p:strVal val="#ppt_x"/>
                                          </p:val>
                                        </p:tav>
                                      </p:tavLst>
                                    </p:anim>
                                    <p:anim calcmode="lin" valueType="num">
                                      <p:cBhvr>
                                        <p:cTn id="10" dur="1000" fill="hold"/>
                                        <p:tgtEl>
                                          <p:spTgt spid="8194"/>
                                        </p:tgtEl>
                                        <p:attrNameLst>
                                          <p:attrName>ppt_y</p:attrName>
                                        </p:attrNameLst>
                                      </p:cBhvr>
                                      <p:tavLst>
                                        <p:tav tm="0">
                                          <p:val>
                                            <p:strVal val="#ppt_h+1"/>
                                          </p:val>
                                        </p:tav>
                                        <p:tav tm="100000">
                                          <p:val>
                                            <p:strVal val="#ppt_y"/>
                                          </p:val>
                                        </p:tav>
                                      </p:tavLst>
                                    </p:anim>
                                    <p:animEffect transition="in" filter="fade">
                                      <p:cBhvr>
                                        <p:cTn id="11" dur="1000"/>
                                        <p:tgtEl>
                                          <p:spTgt spid="8194"/>
                                        </p:tgtEl>
                                      </p:cBhvr>
                                    </p:animEffect>
                                  </p:childTnLst>
                                </p:cTn>
                              </p:par>
                              <p:par>
                                <p:cTn id="12" presetID="51" presetClass="entr" presetSubtype="0" fill="hold" nodeType="withEffect">
                                  <p:stCondLst>
                                    <p:cond delay="1500"/>
                                  </p:stCondLst>
                                  <p:childTnLst>
                                    <p:set>
                                      <p:cBhvr>
                                        <p:cTn id="13" dur="1" fill="hold">
                                          <p:stCondLst>
                                            <p:cond delay="0"/>
                                          </p:stCondLst>
                                        </p:cTn>
                                        <p:tgtEl>
                                          <p:spTgt spid="8195"/>
                                        </p:tgtEl>
                                        <p:attrNameLst>
                                          <p:attrName>style.visibility</p:attrName>
                                        </p:attrNameLst>
                                      </p:cBhvr>
                                      <p:to>
                                        <p:strVal val="visible"/>
                                      </p:to>
                                    </p:set>
                                    <p:animEffect transition="in" filter="fade">
                                      <p:cBhvr>
                                        <p:cTn id="14" dur="385" decel="100000"/>
                                        <p:tgtEl>
                                          <p:spTgt spid="8195"/>
                                        </p:tgtEl>
                                      </p:cBhvr>
                                    </p:animEffect>
                                    <p:animScale>
                                      <p:cBhvr>
                                        <p:cTn id="15" dur="385" decel="100000"/>
                                        <p:tgtEl>
                                          <p:spTgt spid="8195"/>
                                        </p:tgtEl>
                                      </p:cBhvr>
                                      <p:from x="10000" y="10000"/>
                                      <p:to x="200000" y="450000"/>
                                    </p:animScale>
                                    <p:animScale>
                                      <p:cBhvr>
                                        <p:cTn id="16" dur="615" accel="100000" fill="hold">
                                          <p:stCondLst>
                                            <p:cond delay="385"/>
                                          </p:stCondLst>
                                        </p:cTn>
                                        <p:tgtEl>
                                          <p:spTgt spid="8195"/>
                                        </p:tgtEl>
                                      </p:cBhvr>
                                      <p:from x="200000" y="450000"/>
                                      <p:to x="100000" y="100000"/>
                                    </p:animScale>
                                    <p:set>
                                      <p:cBhvr>
                                        <p:cTn id="17" dur="385" fill="hold"/>
                                        <p:tgtEl>
                                          <p:spTgt spid="8195"/>
                                        </p:tgtEl>
                                        <p:attrNameLst>
                                          <p:attrName>ppt_x</p:attrName>
                                        </p:attrNameLst>
                                      </p:cBhvr>
                                      <p:to>
                                        <p:strVal val="(0.5)"/>
                                      </p:to>
                                    </p:set>
                                    <p:anim from="(0.5)" to="(#ppt_x)" calcmode="lin" valueType="num">
                                      <p:cBhvr>
                                        <p:cTn id="18" dur="615" accel="100000" fill="hold">
                                          <p:stCondLst>
                                            <p:cond delay="385"/>
                                          </p:stCondLst>
                                        </p:cTn>
                                        <p:tgtEl>
                                          <p:spTgt spid="8195"/>
                                        </p:tgtEl>
                                        <p:attrNameLst>
                                          <p:attrName>ppt_x</p:attrName>
                                        </p:attrNameLst>
                                      </p:cBhvr>
                                    </p:anim>
                                    <p:set>
                                      <p:cBhvr>
                                        <p:cTn id="19" dur="385" fill="hold"/>
                                        <p:tgtEl>
                                          <p:spTgt spid="8195"/>
                                        </p:tgtEl>
                                        <p:attrNameLst>
                                          <p:attrName>ppt_y</p:attrName>
                                        </p:attrNameLst>
                                      </p:cBhvr>
                                      <p:to>
                                        <p:strVal val="(#ppt_y+0.4)"/>
                                      </p:to>
                                    </p:set>
                                    <p:anim from="(#ppt_y+0.4)" to="(#ppt_y)" calcmode="lin" valueType="num">
                                      <p:cBhvr>
                                        <p:cTn id="20" dur="615" accel="100000" fill="hold">
                                          <p:stCondLst>
                                            <p:cond delay="385"/>
                                          </p:stCondLst>
                                        </p:cTn>
                                        <p:tgtEl>
                                          <p:spTgt spid="8195"/>
                                        </p:tgtEl>
                                        <p:attrNameLst>
                                          <p:attrName>ppt_y</p:attrName>
                                        </p:attrNameLst>
                                      </p:cBhvr>
                                    </p:anim>
                                  </p:childTnLst>
                                </p:cTn>
                              </p:par>
                              <p:par>
                                <p:cTn id="21" presetID="51" presetClass="entr" presetSubtype="0" fill="hold" nodeType="withEffect">
                                  <p:stCondLst>
                                    <p:cond delay="1500"/>
                                  </p:stCondLst>
                                  <p:childTnLst>
                                    <p:set>
                                      <p:cBhvr>
                                        <p:cTn id="22" dur="1" fill="hold">
                                          <p:stCondLst>
                                            <p:cond delay="0"/>
                                          </p:stCondLst>
                                        </p:cTn>
                                        <p:tgtEl>
                                          <p:spTgt spid="8196"/>
                                        </p:tgtEl>
                                        <p:attrNameLst>
                                          <p:attrName>style.visibility</p:attrName>
                                        </p:attrNameLst>
                                      </p:cBhvr>
                                      <p:to>
                                        <p:strVal val="visible"/>
                                      </p:to>
                                    </p:set>
                                    <p:animEffect transition="in" filter="fade">
                                      <p:cBhvr>
                                        <p:cTn id="23" dur="385" decel="100000"/>
                                        <p:tgtEl>
                                          <p:spTgt spid="8196"/>
                                        </p:tgtEl>
                                      </p:cBhvr>
                                    </p:animEffect>
                                    <p:animScale>
                                      <p:cBhvr>
                                        <p:cTn id="24" dur="385" decel="100000"/>
                                        <p:tgtEl>
                                          <p:spTgt spid="8196"/>
                                        </p:tgtEl>
                                      </p:cBhvr>
                                      <p:from x="10000" y="10000"/>
                                      <p:to x="200000" y="450000"/>
                                    </p:animScale>
                                    <p:animScale>
                                      <p:cBhvr>
                                        <p:cTn id="25" dur="615" accel="100000" fill="hold">
                                          <p:stCondLst>
                                            <p:cond delay="385"/>
                                          </p:stCondLst>
                                        </p:cTn>
                                        <p:tgtEl>
                                          <p:spTgt spid="8196"/>
                                        </p:tgtEl>
                                      </p:cBhvr>
                                      <p:from x="200000" y="450000"/>
                                      <p:to x="100000" y="100000"/>
                                    </p:animScale>
                                    <p:set>
                                      <p:cBhvr>
                                        <p:cTn id="26" dur="385" fill="hold"/>
                                        <p:tgtEl>
                                          <p:spTgt spid="8196"/>
                                        </p:tgtEl>
                                        <p:attrNameLst>
                                          <p:attrName>ppt_x</p:attrName>
                                        </p:attrNameLst>
                                      </p:cBhvr>
                                      <p:to>
                                        <p:strVal val="(0.5)"/>
                                      </p:to>
                                    </p:set>
                                    <p:anim from="(0.5)" to="(#ppt_x)" calcmode="lin" valueType="num">
                                      <p:cBhvr>
                                        <p:cTn id="27" dur="615" accel="100000" fill="hold">
                                          <p:stCondLst>
                                            <p:cond delay="385"/>
                                          </p:stCondLst>
                                        </p:cTn>
                                        <p:tgtEl>
                                          <p:spTgt spid="8196"/>
                                        </p:tgtEl>
                                        <p:attrNameLst>
                                          <p:attrName>ppt_x</p:attrName>
                                        </p:attrNameLst>
                                      </p:cBhvr>
                                    </p:anim>
                                    <p:set>
                                      <p:cBhvr>
                                        <p:cTn id="28" dur="385" fill="hold"/>
                                        <p:tgtEl>
                                          <p:spTgt spid="8196"/>
                                        </p:tgtEl>
                                        <p:attrNameLst>
                                          <p:attrName>ppt_y</p:attrName>
                                        </p:attrNameLst>
                                      </p:cBhvr>
                                      <p:to>
                                        <p:strVal val="(#ppt_y+0.4)"/>
                                      </p:to>
                                    </p:set>
                                    <p:anim from="(#ppt_y+0.4)" to="(#ppt_y)" calcmode="lin" valueType="num">
                                      <p:cBhvr>
                                        <p:cTn id="29" dur="615" accel="100000" fill="hold">
                                          <p:stCondLst>
                                            <p:cond delay="385"/>
                                          </p:stCondLst>
                                        </p:cTn>
                                        <p:tgtEl>
                                          <p:spTgt spid="8196"/>
                                        </p:tgtEl>
                                        <p:attrNameLst>
                                          <p:attrName>ppt_y</p:attrName>
                                        </p:attrNameLst>
                                      </p:cBhvr>
                                    </p:anim>
                                  </p:childTnLst>
                                </p:cTn>
                              </p:par>
                              <p:par>
                                <p:cTn id="30" presetID="23" presetClass="entr" presetSubtype="16" fill="hold" nodeType="withEffect">
                                  <p:stCondLst>
                                    <p:cond delay="2500"/>
                                  </p:stCondLst>
                                  <p:childTnLst>
                                    <p:set>
                                      <p:cBhvr>
                                        <p:cTn id="31" dur="1" fill="hold">
                                          <p:stCondLst>
                                            <p:cond delay="0"/>
                                          </p:stCondLst>
                                        </p:cTn>
                                        <p:tgtEl>
                                          <p:spTgt spid="8197"/>
                                        </p:tgtEl>
                                        <p:attrNameLst>
                                          <p:attrName>style.visibility</p:attrName>
                                        </p:attrNameLst>
                                      </p:cBhvr>
                                      <p:to>
                                        <p:strVal val="visible"/>
                                      </p:to>
                                    </p:set>
                                    <p:anim calcmode="lin" valueType="num">
                                      <p:cBhvr>
                                        <p:cTn id="32" dur="500" fill="hold"/>
                                        <p:tgtEl>
                                          <p:spTgt spid="8197"/>
                                        </p:tgtEl>
                                        <p:attrNameLst>
                                          <p:attrName>ppt_w</p:attrName>
                                        </p:attrNameLst>
                                      </p:cBhvr>
                                      <p:tavLst>
                                        <p:tav tm="0">
                                          <p:val>
                                            <p:fltVal val="0"/>
                                          </p:val>
                                        </p:tav>
                                        <p:tav tm="100000">
                                          <p:val>
                                            <p:strVal val="#ppt_w"/>
                                          </p:val>
                                        </p:tav>
                                      </p:tavLst>
                                    </p:anim>
                                    <p:anim calcmode="lin" valueType="num">
                                      <p:cBhvr>
                                        <p:cTn id="33" dur="500" fill="hold"/>
                                        <p:tgtEl>
                                          <p:spTgt spid="8197"/>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2500"/>
                                  </p:stCondLst>
                                  <p:childTnLst>
                                    <p:set>
                                      <p:cBhvr>
                                        <p:cTn id="35" dur="1" fill="hold">
                                          <p:stCondLst>
                                            <p:cond delay="0"/>
                                          </p:stCondLst>
                                        </p:cTn>
                                        <p:tgtEl>
                                          <p:spTgt spid="8198"/>
                                        </p:tgtEl>
                                        <p:attrNameLst>
                                          <p:attrName>style.visibility</p:attrName>
                                        </p:attrNameLst>
                                      </p:cBhvr>
                                      <p:to>
                                        <p:strVal val="visible"/>
                                      </p:to>
                                    </p:set>
                                    <p:anim calcmode="lin" valueType="num">
                                      <p:cBhvr>
                                        <p:cTn id="36" dur="500" fill="hold"/>
                                        <p:tgtEl>
                                          <p:spTgt spid="8198"/>
                                        </p:tgtEl>
                                        <p:attrNameLst>
                                          <p:attrName>ppt_w</p:attrName>
                                        </p:attrNameLst>
                                      </p:cBhvr>
                                      <p:tavLst>
                                        <p:tav tm="0">
                                          <p:val>
                                            <p:fltVal val="0"/>
                                          </p:val>
                                        </p:tav>
                                        <p:tav tm="100000">
                                          <p:val>
                                            <p:strVal val="#ppt_w"/>
                                          </p:val>
                                        </p:tav>
                                      </p:tavLst>
                                    </p:anim>
                                    <p:anim calcmode="lin" valueType="num">
                                      <p:cBhvr>
                                        <p:cTn id="37" dur="500" fill="hold"/>
                                        <p:tgtEl>
                                          <p:spTgt spid="8198"/>
                                        </p:tgtEl>
                                        <p:attrNameLst>
                                          <p:attrName>ppt_h</p:attrName>
                                        </p:attrNameLst>
                                      </p:cBhvr>
                                      <p:tavLst>
                                        <p:tav tm="0">
                                          <p:val>
                                            <p:fltVal val="0"/>
                                          </p:val>
                                        </p:tav>
                                        <p:tav tm="100000">
                                          <p:val>
                                            <p:strVal val="#ppt_h"/>
                                          </p:val>
                                        </p:tav>
                                      </p:tavLst>
                                    </p:anim>
                                  </p:childTnLst>
                                </p:cTn>
                              </p:par>
                              <p:par>
                                <p:cTn id="38" presetID="29" presetClass="entr" presetSubtype="0" fill="hold" nodeType="withEffect">
                                  <p:stCondLst>
                                    <p:cond delay="3500"/>
                                  </p:stCondLst>
                                  <p:childTnLst>
                                    <p:set>
                                      <p:cBhvr>
                                        <p:cTn id="39" dur="1" fill="hold">
                                          <p:stCondLst>
                                            <p:cond delay="0"/>
                                          </p:stCondLst>
                                        </p:cTn>
                                        <p:tgtEl>
                                          <p:spTgt spid="8199"/>
                                        </p:tgtEl>
                                        <p:attrNameLst>
                                          <p:attrName>style.visibility</p:attrName>
                                        </p:attrNameLst>
                                      </p:cBhvr>
                                      <p:to>
                                        <p:strVal val="visible"/>
                                      </p:to>
                                    </p:set>
                                    <p:anim calcmode="lin" valueType="num">
                                      <p:cBhvr>
                                        <p:cTn id="40" dur="1000" fill="hold"/>
                                        <p:tgtEl>
                                          <p:spTgt spid="8199"/>
                                        </p:tgtEl>
                                        <p:attrNameLst>
                                          <p:attrName>ppt_x</p:attrName>
                                        </p:attrNameLst>
                                      </p:cBhvr>
                                      <p:tavLst>
                                        <p:tav tm="0">
                                          <p:val>
                                            <p:strVal val="#ppt_x-.2"/>
                                          </p:val>
                                        </p:tav>
                                        <p:tav tm="100000">
                                          <p:val>
                                            <p:strVal val="#ppt_x"/>
                                          </p:val>
                                        </p:tav>
                                      </p:tavLst>
                                    </p:anim>
                                    <p:anim calcmode="lin" valueType="num">
                                      <p:cBhvr>
                                        <p:cTn id="41" dur="1000" fill="hold"/>
                                        <p:tgtEl>
                                          <p:spTgt spid="8199"/>
                                        </p:tgtEl>
                                        <p:attrNameLst>
                                          <p:attrName>ppt_y</p:attrName>
                                        </p:attrNameLst>
                                      </p:cBhvr>
                                      <p:tavLst>
                                        <p:tav tm="0">
                                          <p:val>
                                            <p:strVal val="#ppt_y"/>
                                          </p:val>
                                        </p:tav>
                                        <p:tav tm="100000">
                                          <p:val>
                                            <p:strVal val="#ppt_y"/>
                                          </p:val>
                                        </p:tav>
                                      </p:tavLst>
                                    </p:anim>
                                    <p:animEffect transition="in" filter="wipe(right)" prLst="gradientSize: 0.1">
                                      <p:cBhvr>
                                        <p:cTn id="42" dur="1000"/>
                                        <p:tgtEl>
                                          <p:spTgt spid="8199"/>
                                        </p:tgtEl>
                                      </p:cBhvr>
                                    </p:animEffect>
                                  </p:childTnLst>
                                </p:cTn>
                              </p:par>
                              <p:par>
                                <p:cTn id="43" presetID="29" presetClass="entr" presetSubtype="0" fill="hold" nodeType="withEffect">
                                  <p:stCondLst>
                                    <p:cond delay="3500"/>
                                  </p:stCondLst>
                                  <p:childTnLst>
                                    <p:set>
                                      <p:cBhvr>
                                        <p:cTn id="44" dur="1" fill="hold">
                                          <p:stCondLst>
                                            <p:cond delay="0"/>
                                          </p:stCondLst>
                                        </p:cTn>
                                        <p:tgtEl>
                                          <p:spTgt spid="8200"/>
                                        </p:tgtEl>
                                        <p:attrNameLst>
                                          <p:attrName>style.visibility</p:attrName>
                                        </p:attrNameLst>
                                      </p:cBhvr>
                                      <p:to>
                                        <p:strVal val="visible"/>
                                      </p:to>
                                    </p:set>
                                    <p:anim calcmode="lin" valueType="num">
                                      <p:cBhvr>
                                        <p:cTn id="45" dur="1000" fill="hold"/>
                                        <p:tgtEl>
                                          <p:spTgt spid="8200"/>
                                        </p:tgtEl>
                                        <p:attrNameLst>
                                          <p:attrName>ppt_x</p:attrName>
                                        </p:attrNameLst>
                                      </p:cBhvr>
                                      <p:tavLst>
                                        <p:tav tm="0">
                                          <p:val>
                                            <p:strVal val="#ppt_x-.2"/>
                                          </p:val>
                                        </p:tav>
                                        <p:tav tm="100000">
                                          <p:val>
                                            <p:strVal val="#ppt_x"/>
                                          </p:val>
                                        </p:tav>
                                      </p:tavLst>
                                    </p:anim>
                                    <p:anim calcmode="lin" valueType="num">
                                      <p:cBhvr>
                                        <p:cTn id="46" dur="1000" fill="hold"/>
                                        <p:tgtEl>
                                          <p:spTgt spid="8200"/>
                                        </p:tgtEl>
                                        <p:attrNameLst>
                                          <p:attrName>ppt_y</p:attrName>
                                        </p:attrNameLst>
                                      </p:cBhvr>
                                      <p:tavLst>
                                        <p:tav tm="0">
                                          <p:val>
                                            <p:strVal val="#ppt_y"/>
                                          </p:val>
                                        </p:tav>
                                        <p:tav tm="100000">
                                          <p:val>
                                            <p:strVal val="#ppt_y"/>
                                          </p:val>
                                        </p:tav>
                                      </p:tavLst>
                                    </p:anim>
                                    <p:animEffect transition="in" filter="wipe(right)" prLst="gradientSize: 0.1">
                                      <p:cBhvr>
                                        <p:cTn id="47" dur="1000"/>
                                        <p:tgtEl>
                                          <p:spTgt spid="82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0"/>
            <a:ext cx="7498080" cy="857232"/>
          </a:xfrm>
        </p:spPr>
        <p:txBody>
          <a:bodyPr/>
          <a:lstStyle/>
          <a:p>
            <a:pPr algn="ctr"/>
            <a:r>
              <a:rPr lang="fa-IR" i="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پلی ساکاریدها</a:t>
            </a:r>
            <a:endParaRPr lang="fa-IR" i="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Content Placeholder 2"/>
          <p:cNvSpPr>
            <a:spLocks noGrp="1"/>
          </p:cNvSpPr>
          <p:nvPr>
            <p:ph idx="1"/>
          </p:nvPr>
        </p:nvSpPr>
        <p:spPr>
          <a:xfrm>
            <a:off x="1000100" y="1000108"/>
            <a:ext cx="8143900" cy="5857892"/>
          </a:xfrm>
        </p:spPr>
        <p:txBody>
          <a:bodyPr>
            <a:normAutofit fontScale="85000" lnSpcReduction="20000"/>
          </a:bodyPr>
          <a:lstStyle/>
          <a:p>
            <a:pPr algn="just">
              <a:buNone/>
            </a:pPr>
            <a:r>
              <a:rPr lang="fa-IR" dirty="0" smtClean="0"/>
              <a:t>    </a:t>
            </a:r>
            <a:r>
              <a:rPr lang="fa-IR" dirty="0" smtClean="0">
                <a:solidFill>
                  <a:srgbClr val="0070C0"/>
                </a:solidFill>
              </a:rPr>
              <a:t>تشکیل اتر بین یک منو و یک دی‌ساکارید یک تری ساکارید ایجاد می‌کند و تکرار این فرآیند نهایتاً به تولید یک پلیمر طبیعی (پلی‌ساکارید) منجر می‌شود. چنین کربوهیدراتهای پلیمری، تشکیل‌دهنده اسکلت اصلی سلولز و نشاسته هستند. مهم‌ترین پلی‌ساکاریدها شامل:</a:t>
            </a:r>
          </a:p>
          <a:p>
            <a:pPr algn="just">
              <a:buNone/>
            </a:pPr>
            <a:r>
              <a:rPr lang="fa-IR" dirty="0" smtClean="0">
                <a:solidFill>
                  <a:srgbClr val="0070C0"/>
                </a:solidFill>
              </a:rPr>
              <a:t>   نشاسته  یا آمیلون</a:t>
            </a:r>
          </a:p>
          <a:p>
            <a:pPr algn="just">
              <a:buNone/>
            </a:pPr>
            <a:r>
              <a:rPr lang="fa-IR" dirty="0" smtClean="0">
                <a:solidFill>
                  <a:srgbClr val="0070C0"/>
                </a:solidFill>
              </a:rPr>
              <a:t>   گلیکوژن</a:t>
            </a:r>
          </a:p>
          <a:p>
            <a:pPr algn="just">
              <a:buNone/>
            </a:pPr>
            <a:r>
              <a:rPr lang="fa-IR" dirty="0" smtClean="0">
                <a:solidFill>
                  <a:srgbClr val="0070C0"/>
                </a:solidFill>
              </a:rPr>
              <a:t>   سلولز و</a:t>
            </a:r>
          </a:p>
          <a:p>
            <a:pPr algn="just">
              <a:buNone/>
            </a:pPr>
            <a:r>
              <a:rPr lang="fa-IR" dirty="0" smtClean="0">
                <a:solidFill>
                  <a:srgbClr val="0070C0"/>
                </a:solidFill>
              </a:rPr>
              <a:t>  پکتین می‌باشند.</a:t>
            </a:r>
          </a:p>
          <a:p>
            <a:pPr algn="just">
              <a:buNone/>
            </a:pPr>
            <a:r>
              <a:rPr lang="fa-IR" dirty="0" smtClean="0"/>
              <a:t> </a:t>
            </a:r>
            <a:r>
              <a:rPr lang="fa-IR" dirty="0" smtClean="0">
                <a:solidFill>
                  <a:srgbClr val="00B050"/>
                </a:solidFill>
              </a:rPr>
              <a:t>نشاسته، کربوهیدرات ذخیره‌ای در گیاهان (سیب زمینی، نان، برنج و...) است که از بهم پیوستن تک قندی‌ها به اشکال مختلف حاصل می‌شود و در بدن پس از گوارش مالتوز به تک‌قندی‌های گلوکز، فروکتوز و گالاکتوز در می‌آید. این سه تک‌قندی جذب خون شده و پس از عبور از کبد به وسیله گردش خون در سرتاسر بدن پخش می‌گردد.</a:t>
            </a:r>
          </a:p>
          <a:p>
            <a:pPr algn="just">
              <a:buNone/>
            </a:pPr>
            <a:r>
              <a:rPr lang="fa-IR" dirty="0" smtClean="0"/>
              <a:t>آمیلوز، پلیمر خطی گلوکز است</a:t>
            </a:r>
          </a:p>
          <a:p>
            <a:pPr>
              <a:buNone/>
            </a:pPr>
            <a:endParaRPr lang="fa-IR" dirty="0"/>
          </a:p>
        </p:txBody>
      </p:sp>
      <p:sp>
        <p:nvSpPr>
          <p:cNvPr id="4" name="Slide Number Placeholder 3"/>
          <p:cNvSpPr>
            <a:spLocks noGrp="1"/>
          </p:cNvSpPr>
          <p:nvPr>
            <p:ph type="sldNum" sz="quarter" idx="12"/>
          </p:nvPr>
        </p:nvSpPr>
        <p:spPr/>
        <p:txBody>
          <a:bodyPr/>
          <a:lstStyle/>
          <a:p>
            <a:fld id="{4E1E0431-2D3F-43D9-8EF8-3D0BAF609BBE}" type="slidenum">
              <a:rPr lang="fa-IR" smtClean="0"/>
              <a:pPr/>
              <a:t>27</a:t>
            </a:fld>
            <a:endParaRPr lang="fa-I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par>
                                <p:cTn id="10" presetID="53" presetClass="entr" presetSubtype="0" fill="hold" grpId="0" nodeType="withEffect">
                                  <p:stCondLst>
                                    <p:cond delay="150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3">
                                            <p:txEl>
                                              <p:pRg st="1" end="1"/>
                                            </p:txEl>
                                          </p:spTgt>
                                        </p:tgtEl>
                                      </p:cBhvr>
                                    </p:animEffect>
                                  </p:childTnLst>
                                </p:cTn>
                              </p:par>
                              <p:par>
                                <p:cTn id="15" presetID="53" presetClass="entr" presetSubtype="0" fill="hold" grpId="0" nodeType="withEffect">
                                  <p:stCondLst>
                                    <p:cond delay="150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p:cTn id="1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9" dur="500"/>
                                        <p:tgtEl>
                                          <p:spTgt spid="3">
                                            <p:txEl>
                                              <p:pRg st="2" end="2"/>
                                            </p:txEl>
                                          </p:spTgt>
                                        </p:tgtEl>
                                      </p:cBhvr>
                                    </p:animEffect>
                                  </p:childTnLst>
                                </p:cTn>
                              </p:par>
                              <p:par>
                                <p:cTn id="20" presetID="53" presetClass="entr" presetSubtype="0" fill="hold" grpId="0" nodeType="withEffect">
                                  <p:stCondLst>
                                    <p:cond delay="150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p:cTn id="22"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3"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4" dur="500"/>
                                        <p:tgtEl>
                                          <p:spTgt spid="3">
                                            <p:txEl>
                                              <p:pRg st="3" end="3"/>
                                            </p:txEl>
                                          </p:spTgt>
                                        </p:tgtEl>
                                      </p:cBhvr>
                                    </p:animEffect>
                                  </p:childTnLst>
                                </p:cTn>
                              </p:par>
                              <p:par>
                                <p:cTn id="25" presetID="53" presetClass="entr" presetSubtype="0" fill="hold" grpId="0" nodeType="withEffect">
                                  <p:stCondLst>
                                    <p:cond delay="150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p:cTn id="27"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8"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9" dur="500"/>
                                        <p:tgtEl>
                                          <p:spTgt spid="3">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0" fill="hold" grpId="0" nodeType="click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 calcmode="lin" valueType="num">
                                      <p:cBhvr>
                                        <p:cTn id="34"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5"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36" dur="500"/>
                                        <p:tgtEl>
                                          <p:spTgt spid="3">
                                            <p:txEl>
                                              <p:pRg st="5" end="5"/>
                                            </p:txEl>
                                          </p:spTgt>
                                        </p:tgtEl>
                                      </p:cBhvr>
                                    </p:animEffect>
                                  </p:childTnLst>
                                </p:cTn>
                              </p:par>
                              <p:par>
                                <p:cTn id="37" presetID="53" presetClass="entr" presetSubtype="0" fill="hold" grpId="0" nodeType="withEffect">
                                  <p:stCondLst>
                                    <p:cond delay="2000"/>
                                  </p:stCondLst>
                                  <p:childTnLst>
                                    <p:set>
                                      <p:cBhvr>
                                        <p:cTn id="38" dur="1" fill="hold">
                                          <p:stCondLst>
                                            <p:cond delay="0"/>
                                          </p:stCondLst>
                                        </p:cTn>
                                        <p:tgtEl>
                                          <p:spTgt spid="3">
                                            <p:txEl>
                                              <p:pRg st="6" end="6"/>
                                            </p:txEl>
                                          </p:spTgt>
                                        </p:tgtEl>
                                        <p:attrNameLst>
                                          <p:attrName>style.visibility</p:attrName>
                                        </p:attrNameLst>
                                      </p:cBhvr>
                                      <p:to>
                                        <p:strVal val="visible"/>
                                      </p:to>
                                    </p:set>
                                    <p:anim calcmode="lin" valueType="num">
                                      <p:cBhvr>
                                        <p:cTn id="39"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40"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4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00100" y="928670"/>
            <a:ext cx="8143900" cy="5929330"/>
          </a:xfrm>
        </p:spPr>
        <p:txBody>
          <a:bodyPr>
            <a:normAutofit fontScale="92500" lnSpcReduction="10000"/>
          </a:bodyPr>
          <a:lstStyle/>
          <a:p>
            <a:pPr algn="just"/>
            <a:r>
              <a:rPr lang="fa-IR" dirty="0" smtClean="0">
                <a:hlinkClick r:id="rId2" tooltip="گلیکوژن"/>
              </a:rPr>
              <a:t>گلیکوژن</a:t>
            </a:r>
            <a:r>
              <a:rPr lang="fa-IR" dirty="0" smtClean="0"/>
              <a:t> </a:t>
            </a:r>
            <a:r>
              <a:rPr lang="fa-IR" dirty="0" smtClean="0">
                <a:solidFill>
                  <a:srgbClr val="00B0F0"/>
                </a:solidFill>
              </a:rPr>
              <a:t>تنها شکل ذخیره انرژی به صورت قند در بدن انسان است. مقدار ذخیره گلیکوژن در انسان ۳۵۰ گرم است. حدود ۱۰۰ نا ۱۰۸ گرم گلیکوژن در کبد است و بقیه در ماهیچه‌هاست. مقدار ذخیره گلیکوژن در بدن انسان به اندازه این است که نیازهای نصف روز انسان را تأمین می‌کند. بدین صورت که فردی گرسنه‌است و غذا نمی‌خورد، گلیکوژن کبدی، قند خون وی را تأمین می‌کند و گلیکوژن ماهیچه‌ها، نیازهای عضلانی را تأمین می‌کند. </a:t>
            </a:r>
          </a:p>
          <a:p>
            <a:pPr algn="just"/>
            <a:r>
              <a:rPr lang="fa-IR" dirty="0" smtClean="0">
                <a:hlinkClick r:id="rId3" tooltip="سلولز"/>
              </a:rPr>
              <a:t>سلولز</a:t>
            </a:r>
            <a:r>
              <a:rPr lang="fa-IR" dirty="0" smtClean="0"/>
              <a:t> </a:t>
            </a:r>
            <a:r>
              <a:rPr lang="fa-IR" dirty="0" smtClean="0">
                <a:solidFill>
                  <a:srgbClr val="0070C0"/>
                </a:solidFill>
              </a:rPr>
              <a:t>نیز پلی‌ساکاریدی است که در گیاهان تولید می‌شود. تفاوت ساختمانی آن با نشاسته این است که در سلولز، پیوندهای بتا ۱ به ۴ وجود دارد اما در روده پستانداران آنزیمی برای تجزیه آن وجود ندارد. در روده نشخوار کنندگان سلولز توسط آنزیم</a:t>
            </a:r>
            <a:r>
              <a:rPr lang="fa-IR" dirty="0" smtClean="0"/>
              <a:t> </a:t>
            </a:r>
            <a:r>
              <a:rPr lang="fa-IR" dirty="0" smtClean="0">
                <a:hlinkClick r:id="rId4" tooltip="سلولاز (صفحه وجود ندارد)"/>
              </a:rPr>
              <a:t>سلولاز</a:t>
            </a:r>
            <a:r>
              <a:rPr lang="fa-IR" dirty="0" smtClean="0"/>
              <a:t> </a:t>
            </a:r>
            <a:r>
              <a:rPr lang="fa-IR" dirty="0" smtClean="0">
                <a:solidFill>
                  <a:srgbClr val="0070C0"/>
                </a:solidFill>
              </a:rPr>
              <a:t>که توسط باکتری‌های روده‌ای آنها تولید می‌شود تجزیه می‌شود.</a:t>
            </a:r>
          </a:p>
          <a:p>
            <a:pPr algn="just">
              <a:buNone/>
            </a:pPr>
            <a:endParaRPr lang="fa-IR" dirty="0"/>
          </a:p>
        </p:txBody>
      </p:sp>
      <p:sp>
        <p:nvSpPr>
          <p:cNvPr id="4" name="Title 1"/>
          <p:cNvSpPr>
            <a:spLocks noGrp="1"/>
          </p:cNvSpPr>
          <p:nvPr>
            <p:ph type="title"/>
          </p:nvPr>
        </p:nvSpPr>
        <p:spPr>
          <a:xfrm>
            <a:off x="1435608" y="0"/>
            <a:ext cx="7498080" cy="857232"/>
          </a:xfrm>
        </p:spPr>
        <p:txBody>
          <a:bodyPr/>
          <a:lstStyle/>
          <a:p>
            <a:pPr algn="ctr"/>
            <a:r>
              <a:rPr lang="fa-IR"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پلی ساکاریدها</a:t>
            </a:r>
            <a:endParaRPr lang="fa-IR"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lstStyle/>
          <a:p>
            <a:fld id="{4E1E0431-2D3F-43D9-8EF8-3D0BAF609BBE}" type="slidenum">
              <a:rPr lang="fa-IR" smtClean="0"/>
              <a:pPr/>
              <a:t>28</a:t>
            </a:fld>
            <a:endParaRPr lang="fa-I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272"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500" fill="hold"/>
                                        <p:tgtEl>
                                          <p:spTgt spid="3">
                                            <p:txEl>
                                              <p:pRg st="1" end="1"/>
                                            </p:txEl>
                                          </p:spTgt>
                                        </p:tgtEl>
                                        <p:attrNameLst>
                                          <p:attrName>ppt_w</p:attrName>
                                        </p:attrNameLst>
                                      </p:cBhvr>
                                      <p:tavLst>
                                        <p:tav tm="0">
                                          <p:val>
                                            <p:strVal val="2/3*#ppt_w"/>
                                          </p:val>
                                        </p:tav>
                                        <p:tav tm="100000">
                                          <p:val>
                                            <p:strVal val="#ppt_w"/>
                                          </p:val>
                                        </p:tav>
                                      </p:tavLst>
                                    </p:anim>
                                    <p:anim calcmode="lin" valueType="num">
                                      <p:cBhvr>
                                        <p:cTn id="14" dur="500" fill="hold"/>
                                        <p:tgtEl>
                                          <p:spTgt spid="3">
                                            <p:txEl>
                                              <p:pRg st="1" end="1"/>
                                            </p:txEl>
                                          </p:spTgt>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solidFill>
                  <a:srgbClr val="00B050"/>
                </a:solidFill>
              </a:rPr>
              <a:t>ساختار شیمیایی سلولز</a:t>
            </a:r>
            <a:endParaRPr lang="fa-IR" dirty="0">
              <a:solidFill>
                <a:srgbClr val="00B050"/>
              </a:solidFill>
            </a:endParaRPr>
          </a:p>
        </p:txBody>
      </p:sp>
      <p:pic>
        <p:nvPicPr>
          <p:cNvPr id="9218" name="Picture 2"/>
          <p:cNvPicPr>
            <a:picLocks noChangeAspect="1" noChangeArrowheads="1"/>
          </p:cNvPicPr>
          <p:nvPr/>
        </p:nvPicPr>
        <p:blipFill>
          <a:blip r:embed="rId2">
            <a:lum bright="-20000" contrast="40000"/>
          </a:blip>
          <a:srcRect/>
          <a:stretch>
            <a:fillRect/>
          </a:stretch>
        </p:blipFill>
        <p:spPr bwMode="auto">
          <a:xfrm>
            <a:off x="1423233" y="2143116"/>
            <a:ext cx="6649229" cy="3143272"/>
          </a:xfrm>
          <a:prstGeom prst="rect">
            <a:avLst/>
          </a:prstGeom>
          <a:noFill/>
          <a:ln w="9525">
            <a:noFill/>
            <a:miter lim="800000"/>
            <a:headEnd/>
            <a:tailEnd/>
          </a:ln>
          <a:effectLst/>
        </p:spPr>
      </p:pic>
      <p:sp>
        <p:nvSpPr>
          <p:cNvPr id="4" name="Slide Number Placeholder 3"/>
          <p:cNvSpPr>
            <a:spLocks noGrp="1"/>
          </p:cNvSpPr>
          <p:nvPr>
            <p:ph type="sldNum" sz="quarter" idx="12"/>
          </p:nvPr>
        </p:nvSpPr>
        <p:spPr/>
        <p:txBody>
          <a:bodyPr/>
          <a:lstStyle/>
          <a:p>
            <a:fld id="{4E1E0431-2D3F-43D9-8EF8-3D0BAF609BBE}" type="slidenum">
              <a:rPr lang="fa-IR" smtClean="0"/>
              <a:pPr/>
              <a:t>29</a:t>
            </a:fld>
            <a:endParaRPr lang="fa-IR"/>
          </a:p>
        </p:txBody>
      </p:sp>
    </p:spTree>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0100" y="-24"/>
            <a:ext cx="7933588" cy="857256"/>
          </a:xfrm>
        </p:spPr>
        <p:txBody>
          <a:bodyPr/>
          <a:lstStyle/>
          <a:p>
            <a:pPr algn="ctr"/>
            <a:r>
              <a:rPr lang="fa-IR" dirty="0" smtClean="0">
                <a:solidFill>
                  <a:srgbClr val="00B050"/>
                </a:solidFill>
              </a:rPr>
              <a:t>پیشینه</a:t>
            </a:r>
            <a:endParaRPr lang="fa-IR" dirty="0">
              <a:solidFill>
                <a:srgbClr val="00B050"/>
              </a:solidFill>
            </a:endParaRPr>
          </a:p>
        </p:txBody>
      </p:sp>
      <p:sp>
        <p:nvSpPr>
          <p:cNvPr id="3" name="Content Placeholder 2"/>
          <p:cNvSpPr>
            <a:spLocks noGrp="1"/>
          </p:cNvSpPr>
          <p:nvPr>
            <p:ph idx="1"/>
          </p:nvPr>
        </p:nvSpPr>
        <p:spPr>
          <a:xfrm>
            <a:off x="1071538" y="928670"/>
            <a:ext cx="8072462" cy="5929330"/>
          </a:xfrm>
        </p:spPr>
        <p:txBody>
          <a:bodyPr>
            <a:normAutofit fontScale="92500" lnSpcReduction="20000"/>
          </a:bodyPr>
          <a:lstStyle/>
          <a:p>
            <a:pPr algn="just">
              <a:buNone/>
            </a:pPr>
            <a:r>
              <a:rPr lang="fa-IR" dirty="0" smtClean="0"/>
              <a:t>از آغاز ظهور انسان، همیشه چگونگی پوشش و نجات او از سرمازدگی مطرح بوده‌است. مردم باستانی مصری حدود به ۵۵۰۰ سال پیش هنر ریسندگی و بافندگی پنبه را فراگرفتند و چینی‌ها با پرورش کرم ابریشم نزدیک به ۳۶۰۰ سال پیش مشکلات پوشش خود را حل کردند. در سده هفدهم میلادی دانشمند انگلیسی به نام </a:t>
            </a:r>
            <a:r>
              <a:rPr lang="fa-IR" u="sng" dirty="0" smtClean="0">
                <a:hlinkClick r:id="rId2" tooltip="رابرت هوک"/>
              </a:rPr>
              <a:t>رابرت هوک</a:t>
            </a:r>
            <a:r>
              <a:rPr lang="fa-IR" dirty="0" smtClean="0"/>
              <a:t>  </a:t>
            </a:r>
            <a:r>
              <a:rPr lang="en-US" dirty="0" smtClean="0">
                <a:latin typeface="Times New Roman" pitchFamily="18" charset="0"/>
                <a:cs typeface="Times New Roman" pitchFamily="18" charset="0"/>
              </a:rPr>
              <a:t>(Robert Hooke) </a:t>
            </a:r>
            <a:r>
              <a:rPr lang="fa-IR" dirty="0" smtClean="0"/>
              <a:t>پیشنهاد کرد که می‌توان الیاف را با توجه به شیوه‌ای که کرم ابریشم عمل می‌کند تولید نمود. بعد از آن، یک بافنده انگلیسی به </a:t>
            </a:r>
            <a:r>
              <a:rPr lang="fa-IR" smtClean="0"/>
              <a:t>نام لوئیس </a:t>
            </a:r>
            <a:r>
              <a:rPr lang="fa-IR" dirty="0" smtClean="0"/>
              <a:t>شواب  </a:t>
            </a:r>
            <a:r>
              <a:rPr lang="en-US" dirty="0" smtClean="0"/>
              <a:t> (</a:t>
            </a:r>
            <a:r>
              <a:rPr lang="en-US" dirty="0" smtClean="0">
                <a:latin typeface="Times New Roman" pitchFamily="18" charset="0"/>
                <a:cs typeface="Times New Roman" pitchFamily="18" charset="0"/>
              </a:rPr>
              <a:t>Lois </a:t>
            </a:r>
            <a:r>
              <a:rPr lang="en-US" dirty="0" err="1" smtClean="0">
                <a:latin typeface="Times New Roman" pitchFamily="18" charset="0"/>
                <a:cs typeface="Times New Roman" pitchFamily="18" charset="0"/>
              </a:rPr>
              <a:t>Schwabe</a:t>
            </a:r>
            <a:r>
              <a:rPr lang="en-US" dirty="0" smtClean="0"/>
              <a:t> ) </a:t>
            </a:r>
            <a:r>
              <a:rPr lang="fa-IR" dirty="0" smtClean="0"/>
              <a:t>توانست الیاف بسیار ظریف شیشه را با عبور شیشه مذاب از منافذ بسیار ریز تولید نماید. پس از چندی، سایر دانشمندان موفق به استخراج سلولز چوب و در نتیجه تولید الیاف شدند. در سده‌های هجده و نوزدهم میلادی، همراه با انقلاب صنعتی، رسیدگی و بافندگی تبدیل به فناوری تهیه پارچه از الیاف گوناگون طبیعی و مصنوعی شد.</a:t>
            </a:r>
            <a:endParaRPr lang="fa-IR" dirty="0"/>
          </a:p>
        </p:txBody>
      </p:sp>
      <p:sp>
        <p:nvSpPr>
          <p:cNvPr id="4" name="Slide Number Placeholder 3"/>
          <p:cNvSpPr>
            <a:spLocks noGrp="1"/>
          </p:cNvSpPr>
          <p:nvPr>
            <p:ph type="sldNum" sz="quarter" idx="12"/>
          </p:nvPr>
        </p:nvSpPr>
        <p:spPr/>
        <p:txBody>
          <a:bodyPr/>
          <a:lstStyle/>
          <a:p>
            <a:fld id="{4E1E0431-2D3F-43D9-8EF8-3D0BAF609BBE}" type="slidenum">
              <a:rPr lang="fa-IR" smtClean="0"/>
              <a:pPr/>
              <a:t>3</a:t>
            </a:fld>
            <a:endParaRPr lang="fa-I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3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out)">
                                      <p:cBhvr>
                                        <p:cTn id="7"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5852" y="0"/>
            <a:ext cx="7498080" cy="1071546"/>
          </a:xfrm>
        </p:spPr>
        <p:txBody>
          <a:bodyPr/>
          <a:lstStyle/>
          <a:p>
            <a:pPr algn="ctr"/>
            <a:r>
              <a:rPr lang="fa-IR" dirty="0" smtClean="0">
                <a:solidFill>
                  <a:srgbClr val="00B050"/>
                </a:solidFill>
              </a:rPr>
              <a:t>تاثیر مواد شیمیایی  بر روی سلولز</a:t>
            </a:r>
            <a:endParaRPr lang="fa-IR" dirty="0"/>
          </a:p>
        </p:txBody>
      </p:sp>
      <p:sp>
        <p:nvSpPr>
          <p:cNvPr id="3" name="Content Placeholder 2"/>
          <p:cNvSpPr>
            <a:spLocks noGrp="1"/>
          </p:cNvSpPr>
          <p:nvPr>
            <p:ph idx="1"/>
          </p:nvPr>
        </p:nvSpPr>
        <p:spPr>
          <a:xfrm>
            <a:off x="1435608" y="1357298"/>
            <a:ext cx="7498080" cy="4891102"/>
          </a:xfrm>
        </p:spPr>
        <p:txBody>
          <a:bodyPr/>
          <a:lstStyle/>
          <a:p>
            <a:pPr algn="just"/>
            <a:r>
              <a:rPr lang="fa-IR" dirty="0" smtClean="0"/>
              <a:t>اثر اسیدها</a:t>
            </a:r>
          </a:p>
          <a:p>
            <a:pPr algn="just"/>
            <a:endParaRPr lang="fa-IR" dirty="0" smtClean="0"/>
          </a:p>
          <a:p>
            <a:pPr algn="just"/>
            <a:r>
              <a:rPr lang="fa-IR" dirty="0" smtClean="0"/>
              <a:t>اثر قلیا ویا مواد بازی</a:t>
            </a:r>
          </a:p>
          <a:p>
            <a:pPr algn="just"/>
            <a:endParaRPr lang="fa-IR" dirty="0" smtClean="0"/>
          </a:p>
          <a:p>
            <a:pPr algn="just"/>
            <a:r>
              <a:rPr lang="fa-IR" dirty="0" smtClean="0"/>
              <a:t>اثر نمک ها</a:t>
            </a:r>
          </a:p>
          <a:p>
            <a:pPr algn="just"/>
            <a:endParaRPr lang="fa-IR" dirty="0" smtClean="0"/>
          </a:p>
          <a:p>
            <a:pPr algn="just"/>
            <a:r>
              <a:rPr lang="fa-IR" dirty="0" smtClean="0"/>
              <a:t>تاثیر مواد اکسید و احیا کننده</a:t>
            </a:r>
          </a:p>
          <a:p>
            <a:pPr algn="just"/>
            <a:endParaRPr lang="fa-IR" dirty="0"/>
          </a:p>
        </p:txBody>
      </p:sp>
      <p:sp>
        <p:nvSpPr>
          <p:cNvPr id="4" name="Slide Number Placeholder 3"/>
          <p:cNvSpPr>
            <a:spLocks noGrp="1"/>
          </p:cNvSpPr>
          <p:nvPr>
            <p:ph type="sldNum" sz="quarter" idx="12"/>
          </p:nvPr>
        </p:nvSpPr>
        <p:spPr/>
        <p:txBody>
          <a:bodyPr/>
          <a:lstStyle/>
          <a:p>
            <a:fld id="{4E1E0431-2D3F-43D9-8EF8-3D0BAF609BBE}" type="slidenum">
              <a:rPr lang="fa-IR" smtClean="0"/>
              <a:pPr/>
              <a:t>30</a:t>
            </a:fld>
            <a:endParaRPr lang="fa-I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800" decel="100000"/>
                                        <p:tgtEl>
                                          <p:spTgt spid="3">
                                            <p:txEl>
                                              <p:pRg st="0" end="0"/>
                                            </p:txEl>
                                          </p:spTgt>
                                        </p:tgtEl>
                                      </p:cBhvr>
                                    </p:animEffect>
                                    <p:anim calcmode="lin" valueType="num">
                                      <p:cBhvr>
                                        <p:cTn id="8" dur="800" decel="100000" fill="hold"/>
                                        <p:tgtEl>
                                          <p:spTgt spid="3">
                                            <p:txEl>
                                              <p:pRg st="0" end="0"/>
                                            </p:txEl>
                                          </p:spTgt>
                                        </p:tgtEl>
                                        <p:attrNameLst>
                                          <p:attrName>style.rotation</p:attrName>
                                        </p:attrNameLst>
                                      </p:cBhvr>
                                      <p:tavLst>
                                        <p:tav tm="0">
                                          <p:val>
                                            <p:fltVal val="-90"/>
                                          </p:val>
                                        </p:tav>
                                        <p:tav tm="100000">
                                          <p:val>
                                            <p:fltVal val="0"/>
                                          </p:val>
                                        </p:tav>
                                      </p:tavLst>
                                    </p:anim>
                                    <p:anim calcmode="lin" valueType="num">
                                      <p:cBhvr>
                                        <p:cTn id="9" dur="800" decel="100000" fill="hold"/>
                                        <p:tgtEl>
                                          <p:spTgt spid="3">
                                            <p:txEl>
                                              <p:pRg st="0" end="0"/>
                                            </p:txEl>
                                          </p:spTgt>
                                        </p:tgtEl>
                                        <p:attrNameLst>
                                          <p:attrName>ppt_x</p:attrName>
                                        </p:attrNameLst>
                                      </p:cBhvr>
                                      <p:tavLst>
                                        <p:tav tm="0">
                                          <p:val>
                                            <p:strVal val="#ppt_x+0.4"/>
                                          </p:val>
                                        </p:tav>
                                        <p:tav tm="100000">
                                          <p:val>
                                            <p:strVal val="#ppt_x-0.05"/>
                                          </p:val>
                                        </p:tav>
                                      </p:tavLst>
                                    </p:anim>
                                    <p:anim calcmode="lin" valueType="num">
                                      <p:cBhvr>
                                        <p:cTn id="10" dur="800" decel="100000" fill="hold"/>
                                        <p:tgtEl>
                                          <p:spTgt spid="3">
                                            <p:txEl>
                                              <p:pRg st="0" end="0"/>
                                            </p:txEl>
                                          </p:spTgt>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xEl>
                                              <p:pRg st="0" end="0"/>
                                            </p:txEl>
                                          </p:spTgt>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xEl>
                                              <p:pRg st="0" end="0"/>
                                            </p:txEl>
                                          </p:spTgt>
                                        </p:tgtEl>
                                        <p:attrNameLst>
                                          <p:attrName>ppt_y</p:attrName>
                                        </p:attrNameLst>
                                      </p:cBhvr>
                                      <p:tavLst>
                                        <p:tav tm="0">
                                          <p:val>
                                            <p:strVal val="#ppt_y+0.1"/>
                                          </p:val>
                                        </p:tav>
                                        <p:tav tm="100000">
                                          <p:val>
                                            <p:strVal val="#ppt_y"/>
                                          </p:val>
                                        </p:tav>
                                      </p:tavLst>
                                    </p:anim>
                                  </p:childTnLst>
                                </p:cTn>
                              </p:par>
                              <p:par>
                                <p:cTn id="13" presetID="30"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800" decel="100000"/>
                                        <p:tgtEl>
                                          <p:spTgt spid="3">
                                            <p:txEl>
                                              <p:pRg st="2" end="2"/>
                                            </p:txEl>
                                          </p:spTgt>
                                        </p:tgtEl>
                                      </p:cBhvr>
                                    </p:animEffect>
                                    <p:anim calcmode="lin" valueType="num">
                                      <p:cBhvr>
                                        <p:cTn id="16" dur="800" decel="100000" fill="hold"/>
                                        <p:tgtEl>
                                          <p:spTgt spid="3">
                                            <p:txEl>
                                              <p:pRg st="2" end="2"/>
                                            </p:txEl>
                                          </p:spTgt>
                                        </p:tgtEl>
                                        <p:attrNameLst>
                                          <p:attrName>style.rotation</p:attrName>
                                        </p:attrNameLst>
                                      </p:cBhvr>
                                      <p:tavLst>
                                        <p:tav tm="0">
                                          <p:val>
                                            <p:fltVal val="-90"/>
                                          </p:val>
                                        </p:tav>
                                        <p:tav tm="100000">
                                          <p:val>
                                            <p:fltVal val="0"/>
                                          </p:val>
                                        </p:tav>
                                      </p:tavLst>
                                    </p:anim>
                                    <p:anim calcmode="lin" valueType="num">
                                      <p:cBhvr>
                                        <p:cTn id="17" dur="800" decel="100000" fill="hold"/>
                                        <p:tgtEl>
                                          <p:spTgt spid="3">
                                            <p:txEl>
                                              <p:pRg st="2" end="2"/>
                                            </p:txEl>
                                          </p:spTgt>
                                        </p:tgtEl>
                                        <p:attrNameLst>
                                          <p:attrName>ppt_x</p:attrName>
                                        </p:attrNameLst>
                                      </p:cBhvr>
                                      <p:tavLst>
                                        <p:tav tm="0">
                                          <p:val>
                                            <p:strVal val="#ppt_x+0.4"/>
                                          </p:val>
                                        </p:tav>
                                        <p:tav tm="100000">
                                          <p:val>
                                            <p:strVal val="#ppt_x-0.05"/>
                                          </p:val>
                                        </p:tav>
                                      </p:tavLst>
                                    </p:anim>
                                    <p:anim calcmode="lin" valueType="num">
                                      <p:cBhvr>
                                        <p:cTn id="18" dur="800" decel="100000" fill="hold"/>
                                        <p:tgtEl>
                                          <p:spTgt spid="3">
                                            <p:txEl>
                                              <p:pRg st="2" end="2"/>
                                            </p:txEl>
                                          </p:spTgt>
                                        </p:tgtEl>
                                        <p:attrNameLst>
                                          <p:attrName>ppt_y</p:attrName>
                                        </p:attrNameLst>
                                      </p:cBhvr>
                                      <p:tavLst>
                                        <p:tav tm="0">
                                          <p:val>
                                            <p:strVal val="#ppt_y-0.4"/>
                                          </p:val>
                                        </p:tav>
                                        <p:tav tm="100000">
                                          <p:val>
                                            <p:strVal val="#ppt_y+0.1"/>
                                          </p:val>
                                        </p:tav>
                                      </p:tavLst>
                                    </p:anim>
                                    <p:anim calcmode="lin" valueType="num">
                                      <p:cBhvr>
                                        <p:cTn id="19" dur="200" accel="100000" fill="hold">
                                          <p:stCondLst>
                                            <p:cond delay="800"/>
                                          </p:stCondLst>
                                        </p:cTn>
                                        <p:tgtEl>
                                          <p:spTgt spid="3">
                                            <p:txEl>
                                              <p:pRg st="2" end="2"/>
                                            </p:txEl>
                                          </p:spTgt>
                                        </p:tgtEl>
                                        <p:attrNameLst>
                                          <p:attrName>ppt_x</p:attrName>
                                        </p:attrNameLst>
                                      </p:cBhvr>
                                      <p:tavLst>
                                        <p:tav tm="0">
                                          <p:val>
                                            <p:strVal val="#ppt_x-0.05"/>
                                          </p:val>
                                        </p:tav>
                                        <p:tav tm="100000">
                                          <p:val>
                                            <p:strVal val="#ppt_x"/>
                                          </p:val>
                                        </p:tav>
                                      </p:tavLst>
                                    </p:anim>
                                    <p:anim calcmode="lin" valueType="num">
                                      <p:cBhvr>
                                        <p:cTn id="20" dur="200" accel="100000" fill="hold">
                                          <p:stCondLst>
                                            <p:cond delay="800"/>
                                          </p:stCondLst>
                                        </p:cTn>
                                        <p:tgtEl>
                                          <p:spTgt spid="3">
                                            <p:txEl>
                                              <p:pRg st="2" end="2"/>
                                            </p:txEl>
                                          </p:spTgt>
                                        </p:tgtEl>
                                        <p:attrNameLst>
                                          <p:attrName>ppt_y</p:attrName>
                                        </p:attrNameLst>
                                      </p:cBhvr>
                                      <p:tavLst>
                                        <p:tav tm="0">
                                          <p:val>
                                            <p:strVal val="#ppt_y+0.1"/>
                                          </p:val>
                                        </p:tav>
                                        <p:tav tm="100000">
                                          <p:val>
                                            <p:strVal val="#ppt_y"/>
                                          </p:val>
                                        </p:tav>
                                      </p:tavLst>
                                    </p:anim>
                                  </p:childTnLst>
                                </p:cTn>
                              </p:par>
                              <p:par>
                                <p:cTn id="21" presetID="30" presetClass="entr" presetSubtype="0"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800" decel="100000"/>
                                        <p:tgtEl>
                                          <p:spTgt spid="3">
                                            <p:txEl>
                                              <p:pRg st="4" end="4"/>
                                            </p:txEl>
                                          </p:spTgt>
                                        </p:tgtEl>
                                      </p:cBhvr>
                                    </p:animEffect>
                                    <p:anim calcmode="lin" valueType="num">
                                      <p:cBhvr>
                                        <p:cTn id="24" dur="800" decel="100000" fill="hold"/>
                                        <p:tgtEl>
                                          <p:spTgt spid="3">
                                            <p:txEl>
                                              <p:pRg st="4" end="4"/>
                                            </p:txEl>
                                          </p:spTgt>
                                        </p:tgtEl>
                                        <p:attrNameLst>
                                          <p:attrName>style.rotation</p:attrName>
                                        </p:attrNameLst>
                                      </p:cBhvr>
                                      <p:tavLst>
                                        <p:tav tm="0">
                                          <p:val>
                                            <p:fltVal val="-90"/>
                                          </p:val>
                                        </p:tav>
                                        <p:tav tm="100000">
                                          <p:val>
                                            <p:fltVal val="0"/>
                                          </p:val>
                                        </p:tav>
                                      </p:tavLst>
                                    </p:anim>
                                    <p:anim calcmode="lin" valueType="num">
                                      <p:cBhvr>
                                        <p:cTn id="25" dur="800" decel="100000" fill="hold"/>
                                        <p:tgtEl>
                                          <p:spTgt spid="3">
                                            <p:txEl>
                                              <p:pRg st="4" end="4"/>
                                            </p:txEl>
                                          </p:spTgt>
                                        </p:tgtEl>
                                        <p:attrNameLst>
                                          <p:attrName>ppt_x</p:attrName>
                                        </p:attrNameLst>
                                      </p:cBhvr>
                                      <p:tavLst>
                                        <p:tav tm="0">
                                          <p:val>
                                            <p:strVal val="#ppt_x+0.4"/>
                                          </p:val>
                                        </p:tav>
                                        <p:tav tm="100000">
                                          <p:val>
                                            <p:strVal val="#ppt_x-0.05"/>
                                          </p:val>
                                        </p:tav>
                                      </p:tavLst>
                                    </p:anim>
                                    <p:anim calcmode="lin" valueType="num">
                                      <p:cBhvr>
                                        <p:cTn id="26" dur="800" decel="100000" fill="hold"/>
                                        <p:tgtEl>
                                          <p:spTgt spid="3">
                                            <p:txEl>
                                              <p:pRg st="4" end="4"/>
                                            </p:txEl>
                                          </p:spTgt>
                                        </p:tgtEl>
                                        <p:attrNameLst>
                                          <p:attrName>ppt_y</p:attrName>
                                        </p:attrNameLst>
                                      </p:cBhvr>
                                      <p:tavLst>
                                        <p:tav tm="0">
                                          <p:val>
                                            <p:strVal val="#ppt_y-0.4"/>
                                          </p:val>
                                        </p:tav>
                                        <p:tav tm="100000">
                                          <p:val>
                                            <p:strVal val="#ppt_y+0.1"/>
                                          </p:val>
                                        </p:tav>
                                      </p:tavLst>
                                    </p:anim>
                                    <p:anim calcmode="lin" valueType="num">
                                      <p:cBhvr>
                                        <p:cTn id="27" dur="200" accel="100000" fill="hold">
                                          <p:stCondLst>
                                            <p:cond delay="800"/>
                                          </p:stCondLst>
                                        </p:cTn>
                                        <p:tgtEl>
                                          <p:spTgt spid="3">
                                            <p:txEl>
                                              <p:pRg st="4" end="4"/>
                                            </p:txEl>
                                          </p:spTgt>
                                        </p:tgtEl>
                                        <p:attrNameLst>
                                          <p:attrName>ppt_x</p:attrName>
                                        </p:attrNameLst>
                                      </p:cBhvr>
                                      <p:tavLst>
                                        <p:tav tm="0">
                                          <p:val>
                                            <p:strVal val="#ppt_x-0.05"/>
                                          </p:val>
                                        </p:tav>
                                        <p:tav tm="100000">
                                          <p:val>
                                            <p:strVal val="#ppt_x"/>
                                          </p:val>
                                        </p:tav>
                                      </p:tavLst>
                                    </p:anim>
                                    <p:anim calcmode="lin" valueType="num">
                                      <p:cBhvr>
                                        <p:cTn id="28" dur="200" accel="100000" fill="hold">
                                          <p:stCondLst>
                                            <p:cond delay="800"/>
                                          </p:stCondLst>
                                        </p:cTn>
                                        <p:tgtEl>
                                          <p:spTgt spid="3">
                                            <p:txEl>
                                              <p:pRg st="4" end="4"/>
                                            </p:txEl>
                                          </p:spTgt>
                                        </p:tgtEl>
                                        <p:attrNameLst>
                                          <p:attrName>ppt_y</p:attrName>
                                        </p:attrNameLst>
                                      </p:cBhvr>
                                      <p:tavLst>
                                        <p:tav tm="0">
                                          <p:val>
                                            <p:strVal val="#ppt_y+0.1"/>
                                          </p:val>
                                        </p:tav>
                                        <p:tav tm="100000">
                                          <p:val>
                                            <p:strVal val="#ppt_y"/>
                                          </p:val>
                                        </p:tav>
                                      </p:tavLst>
                                    </p:anim>
                                  </p:childTnLst>
                                </p:cTn>
                              </p:par>
                              <p:par>
                                <p:cTn id="29" presetID="30" presetClass="entr" presetSubtype="0" fill="hold"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800" decel="100000"/>
                                        <p:tgtEl>
                                          <p:spTgt spid="3">
                                            <p:txEl>
                                              <p:pRg st="6" end="6"/>
                                            </p:txEl>
                                          </p:spTgt>
                                        </p:tgtEl>
                                      </p:cBhvr>
                                    </p:animEffect>
                                    <p:anim calcmode="lin" valueType="num">
                                      <p:cBhvr>
                                        <p:cTn id="32" dur="800" decel="100000" fill="hold"/>
                                        <p:tgtEl>
                                          <p:spTgt spid="3">
                                            <p:txEl>
                                              <p:pRg st="6" end="6"/>
                                            </p:txEl>
                                          </p:spTgt>
                                        </p:tgtEl>
                                        <p:attrNameLst>
                                          <p:attrName>style.rotation</p:attrName>
                                        </p:attrNameLst>
                                      </p:cBhvr>
                                      <p:tavLst>
                                        <p:tav tm="0">
                                          <p:val>
                                            <p:fltVal val="-90"/>
                                          </p:val>
                                        </p:tav>
                                        <p:tav tm="100000">
                                          <p:val>
                                            <p:fltVal val="0"/>
                                          </p:val>
                                        </p:tav>
                                      </p:tavLst>
                                    </p:anim>
                                    <p:anim calcmode="lin" valueType="num">
                                      <p:cBhvr>
                                        <p:cTn id="33" dur="800" decel="100000" fill="hold"/>
                                        <p:tgtEl>
                                          <p:spTgt spid="3">
                                            <p:txEl>
                                              <p:pRg st="6" end="6"/>
                                            </p:txEl>
                                          </p:spTgt>
                                        </p:tgtEl>
                                        <p:attrNameLst>
                                          <p:attrName>ppt_x</p:attrName>
                                        </p:attrNameLst>
                                      </p:cBhvr>
                                      <p:tavLst>
                                        <p:tav tm="0">
                                          <p:val>
                                            <p:strVal val="#ppt_x+0.4"/>
                                          </p:val>
                                        </p:tav>
                                        <p:tav tm="100000">
                                          <p:val>
                                            <p:strVal val="#ppt_x-0.05"/>
                                          </p:val>
                                        </p:tav>
                                      </p:tavLst>
                                    </p:anim>
                                    <p:anim calcmode="lin" valueType="num">
                                      <p:cBhvr>
                                        <p:cTn id="34" dur="800" decel="100000" fill="hold"/>
                                        <p:tgtEl>
                                          <p:spTgt spid="3">
                                            <p:txEl>
                                              <p:pRg st="6" end="6"/>
                                            </p:txEl>
                                          </p:spTgt>
                                        </p:tgtEl>
                                        <p:attrNameLst>
                                          <p:attrName>ppt_y</p:attrName>
                                        </p:attrNameLst>
                                      </p:cBhvr>
                                      <p:tavLst>
                                        <p:tav tm="0">
                                          <p:val>
                                            <p:strVal val="#ppt_y-0.4"/>
                                          </p:val>
                                        </p:tav>
                                        <p:tav tm="100000">
                                          <p:val>
                                            <p:strVal val="#ppt_y+0.1"/>
                                          </p:val>
                                        </p:tav>
                                      </p:tavLst>
                                    </p:anim>
                                    <p:anim calcmode="lin" valueType="num">
                                      <p:cBhvr>
                                        <p:cTn id="35" dur="200" accel="100000" fill="hold">
                                          <p:stCondLst>
                                            <p:cond delay="800"/>
                                          </p:stCondLst>
                                        </p:cTn>
                                        <p:tgtEl>
                                          <p:spTgt spid="3">
                                            <p:txEl>
                                              <p:pRg st="6" end="6"/>
                                            </p:txEl>
                                          </p:spTgt>
                                        </p:tgtEl>
                                        <p:attrNameLst>
                                          <p:attrName>ppt_x</p:attrName>
                                        </p:attrNameLst>
                                      </p:cBhvr>
                                      <p:tavLst>
                                        <p:tav tm="0">
                                          <p:val>
                                            <p:strVal val="#ppt_x-0.05"/>
                                          </p:val>
                                        </p:tav>
                                        <p:tav tm="100000">
                                          <p:val>
                                            <p:strVal val="#ppt_x"/>
                                          </p:val>
                                        </p:tav>
                                      </p:tavLst>
                                    </p:anim>
                                    <p:anim calcmode="lin" valueType="num">
                                      <p:cBhvr>
                                        <p:cTn id="36" dur="200" accel="100000" fill="hold">
                                          <p:stCondLst>
                                            <p:cond delay="800"/>
                                          </p:stCondLst>
                                        </p:cTn>
                                        <p:tgtEl>
                                          <p:spTgt spid="3">
                                            <p:txEl>
                                              <p:pRg st="6" end="6"/>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i="1" dirty="0" err="1"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Esterification</a:t>
            </a:r>
            <a:r>
              <a:rPr lang="en-US" i="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reaction</a:t>
            </a:r>
            <a:endParaRPr lang="fa-IR" i="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a:lum bright="-20000" contrast="40000"/>
          </a:blip>
          <a:srcRect/>
          <a:stretch>
            <a:fillRect/>
          </a:stretch>
        </p:blipFill>
        <p:spPr bwMode="auto">
          <a:xfrm>
            <a:off x="1764244" y="2643182"/>
            <a:ext cx="6636510" cy="1857388"/>
          </a:xfrm>
          <a:prstGeom prst="rect">
            <a:avLst/>
          </a:prstGeom>
          <a:noFill/>
          <a:ln w="9525">
            <a:noFill/>
            <a:miter lim="800000"/>
            <a:headEnd/>
            <a:tailEnd/>
          </a:ln>
          <a:effectLst/>
        </p:spPr>
      </p:pic>
      <p:sp>
        <p:nvSpPr>
          <p:cNvPr id="4" name="Slide Number Placeholder 3"/>
          <p:cNvSpPr>
            <a:spLocks noGrp="1"/>
          </p:cNvSpPr>
          <p:nvPr>
            <p:ph type="sldNum" sz="quarter" idx="12"/>
          </p:nvPr>
        </p:nvSpPr>
        <p:spPr/>
        <p:txBody>
          <a:bodyPr/>
          <a:lstStyle/>
          <a:p>
            <a:fld id="{4E1E0431-2D3F-43D9-8EF8-3D0BAF609BBE}" type="slidenum">
              <a:rPr lang="fa-IR" smtClean="0"/>
              <a:pPr/>
              <a:t>31</a:t>
            </a:fld>
            <a:endParaRPr lang="fa-I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1000"/>
                                  </p:stCondLst>
                                  <p:childTnLst>
                                    <p:set>
                                      <p:cBhvr>
                                        <p:cTn id="6" dur="1" fill="hold">
                                          <p:stCondLst>
                                            <p:cond delay="0"/>
                                          </p:stCondLst>
                                        </p:cTn>
                                        <p:tgtEl>
                                          <p:spTgt spid="1026"/>
                                        </p:tgtEl>
                                        <p:attrNameLst>
                                          <p:attrName>style.visibility</p:attrName>
                                        </p:attrNameLst>
                                      </p:cBhvr>
                                      <p:to>
                                        <p:strVal val="visible"/>
                                      </p:to>
                                    </p:set>
                                    <p:anim calcmode="lin" valueType="num">
                                      <p:cBhvr>
                                        <p:cTn id="7" dur="1000" fill="hold"/>
                                        <p:tgtEl>
                                          <p:spTgt spid="1026"/>
                                        </p:tgtEl>
                                        <p:attrNameLst>
                                          <p:attrName>ppt_w</p:attrName>
                                        </p:attrNameLst>
                                      </p:cBhvr>
                                      <p:tavLst>
                                        <p:tav tm="0">
                                          <p:val>
                                            <p:fltVal val="0"/>
                                          </p:val>
                                        </p:tav>
                                        <p:tav tm="100000">
                                          <p:val>
                                            <p:strVal val="#ppt_w"/>
                                          </p:val>
                                        </p:tav>
                                      </p:tavLst>
                                    </p:anim>
                                    <p:anim calcmode="lin" valueType="num">
                                      <p:cBhvr>
                                        <p:cTn id="8" dur="1000" fill="hold"/>
                                        <p:tgtEl>
                                          <p:spTgt spid="1026"/>
                                        </p:tgtEl>
                                        <p:attrNameLst>
                                          <p:attrName>ppt_h</p:attrName>
                                        </p:attrNameLst>
                                      </p:cBhvr>
                                      <p:tavLst>
                                        <p:tav tm="0">
                                          <p:val>
                                            <p:fltVal val="0"/>
                                          </p:val>
                                        </p:tav>
                                        <p:tav tm="100000">
                                          <p:val>
                                            <p:strVal val="#ppt_h"/>
                                          </p:val>
                                        </p:tav>
                                      </p:tavLst>
                                    </p:anim>
                                    <p:animEffect transition="in" filter="fade">
                                      <p:cBhvr>
                                        <p:cTn id="9" dur="1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8" y="428628"/>
            <a:ext cx="8072462" cy="857232"/>
          </a:xfrm>
        </p:spPr>
        <p:txBody>
          <a:bodyPr>
            <a:normAutofit fontScale="90000"/>
          </a:bodyPr>
          <a:lstStyle/>
          <a:p>
            <a:pPr algn="ctr"/>
            <a:r>
              <a:rPr lang="en-US" sz="4800" i="1" u="sng"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Cellulose acetate preparation</a:t>
            </a:r>
            <a:r>
              <a:rPr lang="en-US" i="1" u="sng" dirty="0" smtClean="0">
                <a:solidFill>
                  <a:srgbClr val="FF0000"/>
                </a:solidFill>
                <a:effectLst>
                  <a:outerShdw blurRad="38100" dist="38100" dir="2700000" algn="tl" rotWithShape="0">
                    <a:srgbClr val="000000">
                      <a:alpha val="43137"/>
                    </a:srgbClr>
                  </a:outerShdw>
                </a:effectLst>
              </a:rPr>
              <a:t/>
            </a:r>
            <a:br>
              <a:rPr lang="en-US" i="1" u="sng" dirty="0" smtClean="0">
                <a:solidFill>
                  <a:srgbClr val="FF0000"/>
                </a:solidFill>
                <a:effectLst>
                  <a:outerShdw blurRad="38100" dist="38100" dir="2700000" algn="tl" rotWithShape="0">
                    <a:srgbClr val="000000">
                      <a:alpha val="43137"/>
                    </a:srgbClr>
                  </a:outerShdw>
                </a:effectLst>
              </a:rPr>
            </a:br>
            <a:endParaRPr lang="fa-IR" i="1" u="sng" dirty="0">
              <a:solidFill>
                <a:srgbClr val="FF0000"/>
              </a:solidFill>
              <a:effectLst>
                <a:outerShdw blurRad="38100" dist="38100" dir="2700000" algn="tl" rotWithShape="0">
                  <a:srgbClr val="000000">
                    <a:alpha val="43137"/>
                  </a:srgbClr>
                </a:outerShdw>
              </a:effectLst>
            </a:endParaRPr>
          </a:p>
        </p:txBody>
      </p:sp>
      <p:pic>
        <p:nvPicPr>
          <p:cNvPr id="2050" name="Picture 2"/>
          <p:cNvPicPr>
            <a:picLocks noChangeAspect="1" noChangeArrowheads="1"/>
          </p:cNvPicPr>
          <p:nvPr/>
        </p:nvPicPr>
        <p:blipFill>
          <a:blip r:embed="rId2">
            <a:lum bright="-20000" contrast="40000"/>
          </a:blip>
          <a:srcRect/>
          <a:stretch>
            <a:fillRect/>
          </a:stretch>
        </p:blipFill>
        <p:spPr bwMode="auto">
          <a:xfrm>
            <a:off x="928662" y="1058915"/>
            <a:ext cx="8215338" cy="5799085"/>
          </a:xfrm>
          <a:prstGeom prst="rect">
            <a:avLst/>
          </a:prstGeom>
          <a:noFill/>
          <a:ln w="9525">
            <a:noFill/>
            <a:miter lim="800000"/>
            <a:headEnd/>
            <a:tailEnd/>
          </a:ln>
          <a:effectLst/>
        </p:spPr>
      </p:pic>
      <p:sp>
        <p:nvSpPr>
          <p:cNvPr id="4" name="Slide Number Placeholder 3"/>
          <p:cNvSpPr>
            <a:spLocks noGrp="1"/>
          </p:cNvSpPr>
          <p:nvPr>
            <p:ph type="sldNum" sz="quarter" idx="12"/>
          </p:nvPr>
        </p:nvSpPr>
        <p:spPr/>
        <p:txBody>
          <a:bodyPr/>
          <a:lstStyle/>
          <a:p>
            <a:fld id="{4E1E0431-2D3F-43D9-8EF8-3D0BAF609BBE}" type="slidenum">
              <a:rPr lang="fa-IR" smtClean="0"/>
              <a:pPr/>
              <a:t>32</a:t>
            </a:fld>
            <a:endParaRPr lang="fa-IR"/>
          </a:p>
        </p:txBody>
      </p:sp>
    </p:spTree>
  </p:cSld>
  <p:clrMapOvr>
    <a:masterClrMapping/>
  </p:clrMapOvr>
  <p:transition>
    <p:circl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528"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1000" fill="hold"/>
                                        <p:tgtEl>
                                          <p:spTgt spid="2050"/>
                                        </p:tgtEl>
                                        <p:attrNameLst>
                                          <p:attrName>ppt_w</p:attrName>
                                        </p:attrNameLst>
                                      </p:cBhvr>
                                      <p:tavLst>
                                        <p:tav tm="0">
                                          <p:val>
                                            <p:fltVal val="0"/>
                                          </p:val>
                                        </p:tav>
                                        <p:tav tm="100000">
                                          <p:val>
                                            <p:strVal val="#ppt_w"/>
                                          </p:val>
                                        </p:tav>
                                      </p:tavLst>
                                    </p:anim>
                                    <p:anim calcmode="lin" valueType="num">
                                      <p:cBhvr>
                                        <p:cTn id="8" dur="1000" fill="hold"/>
                                        <p:tgtEl>
                                          <p:spTgt spid="2050"/>
                                        </p:tgtEl>
                                        <p:attrNameLst>
                                          <p:attrName>ppt_h</p:attrName>
                                        </p:attrNameLst>
                                      </p:cBhvr>
                                      <p:tavLst>
                                        <p:tav tm="0">
                                          <p:val>
                                            <p:fltVal val="0"/>
                                          </p:val>
                                        </p:tav>
                                        <p:tav tm="100000">
                                          <p:val>
                                            <p:strVal val="#ppt_h"/>
                                          </p:val>
                                        </p:tav>
                                      </p:tavLst>
                                    </p:anim>
                                    <p:anim calcmode="lin" valueType="num">
                                      <p:cBhvr>
                                        <p:cTn id="9" dur="1000" fill="hold"/>
                                        <p:tgtEl>
                                          <p:spTgt spid="2050"/>
                                        </p:tgtEl>
                                        <p:attrNameLst>
                                          <p:attrName>ppt_x</p:attrName>
                                        </p:attrNameLst>
                                      </p:cBhvr>
                                      <p:tavLst>
                                        <p:tav tm="0">
                                          <p:val>
                                            <p:fltVal val="0.5"/>
                                          </p:val>
                                        </p:tav>
                                        <p:tav tm="100000">
                                          <p:val>
                                            <p:strVal val="#ppt_x"/>
                                          </p:val>
                                        </p:tav>
                                      </p:tavLst>
                                    </p:anim>
                                    <p:anim calcmode="lin" valueType="num">
                                      <p:cBhvr>
                                        <p:cTn id="10" dur="1000" fill="hold"/>
                                        <p:tgtEl>
                                          <p:spTgt spid="205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i="1" u="sng" dirty="0" smtClean="0">
                <a:solidFill>
                  <a:srgbClr val="FF0000"/>
                </a:solidFill>
                <a:effectLst/>
              </a:rPr>
              <a:t>افزایش واکنش آلکیلاسیون</a:t>
            </a:r>
          </a:p>
        </p:txBody>
      </p:sp>
      <p:sp>
        <p:nvSpPr>
          <p:cNvPr id="3" name="Content Placeholder 2"/>
          <p:cNvSpPr>
            <a:spLocks noGrp="1"/>
          </p:cNvSpPr>
          <p:nvPr>
            <p:ph idx="1"/>
          </p:nvPr>
        </p:nvSpPr>
        <p:spPr>
          <a:xfrm>
            <a:off x="1435608" y="2714620"/>
            <a:ext cx="7498080" cy="1714512"/>
          </a:xfrm>
        </p:spPr>
        <p:txBody>
          <a:bodyPr/>
          <a:lstStyle/>
          <a:p>
            <a:pPr algn="ctr"/>
            <a:r>
              <a:rPr lang="en-US" dirty="0" smtClean="0">
                <a:solidFill>
                  <a:srgbClr val="0070C0"/>
                </a:solidFill>
                <a:latin typeface="Times New Roman" pitchFamily="18" charset="0"/>
                <a:ea typeface="+mj-ea"/>
                <a:cs typeface="Times New Roman" pitchFamily="18" charset="0"/>
              </a:rPr>
              <a:t>R</a:t>
            </a:r>
            <a:r>
              <a:rPr lang="en-US" dirty="0" smtClean="0">
                <a:solidFill>
                  <a:srgbClr val="0070C0"/>
                </a:solidFill>
              </a:rPr>
              <a:t>2</a:t>
            </a:r>
            <a:r>
              <a:rPr lang="en-US" dirty="0" smtClean="0">
                <a:solidFill>
                  <a:srgbClr val="0070C0"/>
                </a:solidFill>
                <a:latin typeface="Times New Roman" pitchFamily="18" charset="0"/>
                <a:ea typeface="+mj-ea"/>
                <a:cs typeface="Times New Roman" pitchFamily="18" charset="0"/>
              </a:rPr>
              <a:t>SO</a:t>
            </a:r>
            <a:r>
              <a:rPr lang="en-US" dirty="0" smtClean="0">
                <a:solidFill>
                  <a:srgbClr val="0070C0"/>
                </a:solidFill>
              </a:rPr>
              <a:t>4</a:t>
            </a:r>
            <a:r>
              <a:rPr lang="en-US" dirty="0" smtClean="0">
                <a:solidFill>
                  <a:srgbClr val="0070C0"/>
                </a:solidFill>
                <a:latin typeface="Times New Roman" pitchFamily="18" charset="0"/>
                <a:ea typeface="+mj-ea"/>
                <a:cs typeface="Times New Roman" pitchFamily="18" charset="0"/>
              </a:rPr>
              <a:t> ˃ RI ˃ </a:t>
            </a:r>
            <a:r>
              <a:rPr lang="en-US" dirty="0" err="1" smtClean="0">
                <a:solidFill>
                  <a:srgbClr val="0070C0"/>
                </a:solidFill>
                <a:latin typeface="Times New Roman" pitchFamily="18" charset="0"/>
                <a:ea typeface="+mj-ea"/>
                <a:cs typeface="Times New Roman" pitchFamily="18" charset="0"/>
              </a:rPr>
              <a:t>RBr</a:t>
            </a:r>
            <a:r>
              <a:rPr lang="en-US" dirty="0" smtClean="0">
                <a:solidFill>
                  <a:srgbClr val="0070C0"/>
                </a:solidFill>
                <a:latin typeface="Times New Roman" pitchFamily="18" charset="0"/>
                <a:ea typeface="+mj-ea"/>
                <a:cs typeface="Times New Roman" pitchFamily="18" charset="0"/>
              </a:rPr>
              <a:t> ˃ </a:t>
            </a:r>
            <a:r>
              <a:rPr lang="en-US" dirty="0" err="1" smtClean="0">
                <a:solidFill>
                  <a:srgbClr val="0070C0"/>
                </a:solidFill>
                <a:latin typeface="Times New Roman" pitchFamily="18" charset="0"/>
                <a:ea typeface="+mj-ea"/>
                <a:cs typeface="Times New Roman" pitchFamily="18" charset="0"/>
              </a:rPr>
              <a:t>RCl</a:t>
            </a:r>
            <a:r>
              <a:rPr lang="en-US" dirty="0" smtClean="0">
                <a:solidFill>
                  <a:srgbClr val="0070C0"/>
                </a:solidFill>
                <a:latin typeface="Times New Roman" pitchFamily="18" charset="0"/>
                <a:ea typeface="+mj-ea"/>
                <a:cs typeface="Times New Roman" pitchFamily="18" charset="0"/>
              </a:rPr>
              <a:t> ˃ RF ˃ ROH</a:t>
            </a:r>
          </a:p>
          <a:p>
            <a:endParaRPr lang="fa-IR" dirty="0"/>
          </a:p>
        </p:txBody>
      </p:sp>
      <p:sp>
        <p:nvSpPr>
          <p:cNvPr id="4" name="Slide Number Placeholder 3"/>
          <p:cNvSpPr>
            <a:spLocks noGrp="1"/>
          </p:cNvSpPr>
          <p:nvPr>
            <p:ph type="sldNum" sz="quarter" idx="12"/>
          </p:nvPr>
        </p:nvSpPr>
        <p:spPr/>
        <p:txBody>
          <a:bodyPr/>
          <a:lstStyle/>
          <a:p>
            <a:fld id="{4E1E0431-2D3F-43D9-8EF8-3D0BAF609BBE}" type="slidenum">
              <a:rPr lang="fa-IR" smtClean="0"/>
              <a:pPr/>
              <a:t>33</a:t>
            </a:fld>
            <a:endParaRPr lang="fa-IR"/>
          </a:p>
        </p:txBody>
      </p:sp>
    </p:spTree>
  </p:cSld>
  <p:clrMapOvr>
    <a:masterClrMapping/>
  </p:clrMapOvr>
  <p:transition>
    <p:wipe dir="u"/>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8762" y="-24"/>
            <a:ext cx="7498080" cy="796908"/>
          </a:xfrm>
        </p:spPr>
        <p:txBody>
          <a:bodyPr/>
          <a:lstStyle/>
          <a:p>
            <a:pPr algn="ctr"/>
            <a:r>
              <a:rPr lang="fa-IR" i="1" u="sng" dirty="0" smtClean="0">
                <a:solidFill>
                  <a:srgbClr val="FF0000"/>
                </a:solidFill>
                <a:effectLst/>
              </a:rPr>
              <a:t>آنزیم ها</a:t>
            </a:r>
            <a:r>
              <a:rPr lang="fa-IR" i="1" u="sng" dirty="0" smtClean="0">
                <a:solidFill>
                  <a:srgbClr val="FF0000"/>
                </a:solidFill>
                <a:effectLst/>
                <a:latin typeface="Times New Roman" pitchFamily="18" charset="0"/>
                <a:cs typeface="Times New Roman" pitchFamily="18" charset="0"/>
              </a:rPr>
              <a:t> </a:t>
            </a:r>
            <a:r>
              <a:rPr lang="en-US" i="1" u="sng" dirty="0" smtClean="0">
                <a:solidFill>
                  <a:srgbClr val="FF0000"/>
                </a:solidFill>
                <a:effectLst/>
                <a:latin typeface="Times New Roman" pitchFamily="18" charset="0"/>
                <a:cs typeface="Times New Roman" pitchFamily="18" charset="0"/>
              </a:rPr>
              <a:t>Enzymes</a:t>
            </a:r>
            <a:endParaRPr lang="fa-IR" i="1" u="sng" dirty="0" smtClean="0">
              <a:solidFill>
                <a:srgbClr val="FF0000"/>
              </a:solidFill>
              <a:effectLst/>
              <a:latin typeface="Times New Roman" pitchFamily="18" charset="0"/>
              <a:cs typeface="Times New Roman" pitchFamily="18" charset="0"/>
            </a:endParaRPr>
          </a:p>
        </p:txBody>
      </p:sp>
      <p:sp>
        <p:nvSpPr>
          <p:cNvPr id="3" name="Content Placeholder 2"/>
          <p:cNvSpPr>
            <a:spLocks noGrp="1"/>
          </p:cNvSpPr>
          <p:nvPr>
            <p:ph idx="1"/>
          </p:nvPr>
        </p:nvSpPr>
        <p:spPr>
          <a:xfrm>
            <a:off x="1139006" y="857232"/>
            <a:ext cx="7933588" cy="1500198"/>
          </a:xfrm>
        </p:spPr>
        <p:txBody>
          <a:bodyPr>
            <a:normAutofit lnSpcReduction="10000"/>
          </a:bodyPr>
          <a:lstStyle/>
          <a:p>
            <a:pPr algn="just"/>
            <a:r>
              <a:rPr lang="fa-IR" dirty="0" smtClean="0"/>
              <a:t>کاتالیزورهای آلی که به وسیله موجودات زنده تولید و نقش تعییین هدایت واکنش های شیمیایی مشخص را در موجودات زنده دارند</a:t>
            </a:r>
            <a:endParaRPr lang="fa-IR" dirty="0"/>
          </a:p>
        </p:txBody>
      </p:sp>
      <p:sp>
        <p:nvSpPr>
          <p:cNvPr id="4" name="Content Placeholder 2"/>
          <p:cNvSpPr txBox="1">
            <a:spLocks/>
          </p:cNvSpPr>
          <p:nvPr/>
        </p:nvSpPr>
        <p:spPr>
          <a:xfrm>
            <a:off x="1071538" y="2786058"/>
            <a:ext cx="8072462" cy="1285884"/>
          </a:xfrm>
          <a:prstGeom prst="rect">
            <a:avLst/>
          </a:prstGeom>
        </p:spPr>
        <p:txBody>
          <a:bodyPr>
            <a:normAutofit/>
          </a:bodyPr>
          <a:lstStyle/>
          <a:p>
            <a:pPr marL="365760" marR="0" lvl="0" indent="-283464" algn="just" defTabSz="914400" rtl="1" eaLnBrk="1" fontAlgn="auto" latinLnBrk="0" hangingPunct="1">
              <a:lnSpc>
                <a:spcPct val="100000"/>
              </a:lnSpc>
              <a:spcBef>
                <a:spcPts val="600"/>
              </a:spcBef>
              <a:spcAft>
                <a:spcPts val="0"/>
              </a:spcAft>
              <a:buClr>
                <a:schemeClr val="accent1"/>
              </a:buClr>
              <a:buSzPct val="80000"/>
              <a:buFont typeface="Wingdings 2"/>
              <a:buChar char=""/>
              <a:tabLst/>
              <a:defRPr/>
            </a:pPr>
            <a:r>
              <a:rPr kumimoji="0" lang="fa-IR" sz="3200" b="0" i="0" u="none" strike="noStrike" kern="1200" cap="none" spc="0" normalizeH="0" baseline="0" noProof="0" dirty="0" smtClean="0">
                <a:ln>
                  <a:noFill/>
                </a:ln>
                <a:solidFill>
                  <a:srgbClr val="00B050"/>
                </a:solidFill>
                <a:effectLst/>
                <a:uLnTx/>
                <a:uFillTx/>
                <a:latin typeface="+mn-lt"/>
                <a:ea typeface="+mn-ea"/>
                <a:cs typeface="+mn-cs"/>
              </a:rPr>
              <a:t>آنزیم ها جزء گروه پروتئین ها می باشند اما ماهیت</a:t>
            </a:r>
            <a:r>
              <a:rPr kumimoji="0" lang="fa-IR" sz="3200" b="0" i="0" u="none" strike="noStrike" kern="1200" cap="none" spc="0" normalizeH="0" noProof="0" dirty="0" smtClean="0">
                <a:ln>
                  <a:noFill/>
                </a:ln>
                <a:solidFill>
                  <a:srgbClr val="00B050"/>
                </a:solidFill>
                <a:effectLst/>
                <a:uLnTx/>
                <a:uFillTx/>
                <a:latin typeface="+mn-lt"/>
                <a:ea typeface="+mn-ea"/>
                <a:cs typeface="+mn-cs"/>
              </a:rPr>
              <a:t> شیمیایی آنها کاملاً مشخص نمی باشد</a:t>
            </a:r>
            <a:endParaRPr kumimoji="0" lang="fa-IR" sz="3200" b="0" i="0" u="none" strike="noStrike" kern="1200" cap="none" spc="0" normalizeH="0" baseline="0" noProof="0" dirty="0">
              <a:ln>
                <a:noFill/>
              </a:ln>
              <a:solidFill>
                <a:srgbClr val="00B050"/>
              </a:solidFill>
              <a:effectLst/>
              <a:uLnTx/>
              <a:uFillTx/>
              <a:latin typeface="+mn-lt"/>
              <a:ea typeface="+mn-ea"/>
              <a:cs typeface="+mn-cs"/>
            </a:endParaRPr>
          </a:p>
        </p:txBody>
      </p:sp>
      <p:sp>
        <p:nvSpPr>
          <p:cNvPr id="5" name="Content Placeholder 2"/>
          <p:cNvSpPr txBox="1">
            <a:spLocks/>
          </p:cNvSpPr>
          <p:nvPr/>
        </p:nvSpPr>
        <p:spPr>
          <a:xfrm>
            <a:off x="1071538" y="4286256"/>
            <a:ext cx="8072462" cy="1714512"/>
          </a:xfrm>
          <a:prstGeom prst="rect">
            <a:avLst/>
          </a:prstGeom>
        </p:spPr>
        <p:txBody>
          <a:bodyPr>
            <a:normAutofit/>
          </a:bodyPr>
          <a:lstStyle/>
          <a:p>
            <a:pPr marL="365760" marR="0" lvl="0" indent="-283464" algn="just" defTabSz="914400" rtl="1" eaLnBrk="1" fontAlgn="auto" latinLnBrk="0" hangingPunct="1">
              <a:lnSpc>
                <a:spcPct val="100000"/>
              </a:lnSpc>
              <a:spcBef>
                <a:spcPts val="600"/>
              </a:spcBef>
              <a:spcAft>
                <a:spcPts val="0"/>
              </a:spcAft>
              <a:buClr>
                <a:schemeClr val="accent1"/>
              </a:buClr>
              <a:buSzPct val="80000"/>
              <a:buFont typeface="Wingdings 2"/>
              <a:buChar char=""/>
              <a:tabLst/>
              <a:defRPr/>
            </a:pPr>
            <a:r>
              <a:rPr kumimoji="0" lang="fa-IR" sz="3200" b="0" i="0" u="none" strike="noStrike" kern="1200" cap="none" spc="0" normalizeH="0" baseline="0" noProof="0" dirty="0" smtClean="0">
                <a:ln>
                  <a:noFill/>
                </a:ln>
                <a:solidFill>
                  <a:srgbClr val="FF0000"/>
                </a:solidFill>
                <a:effectLst/>
                <a:uLnTx/>
                <a:uFillTx/>
                <a:latin typeface="+mn-lt"/>
                <a:ea typeface="+mn-ea"/>
                <a:cs typeface="+mn-cs"/>
              </a:rPr>
              <a:t>نامگذاری</a:t>
            </a:r>
            <a:r>
              <a:rPr kumimoji="0" lang="fa-IR" sz="3200" b="0" i="0" u="none" strike="noStrike" kern="1200" cap="none" spc="0" normalizeH="0" noProof="0" dirty="0" smtClean="0">
                <a:ln>
                  <a:noFill/>
                </a:ln>
                <a:solidFill>
                  <a:srgbClr val="FF0000"/>
                </a:solidFill>
                <a:effectLst/>
                <a:uLnTx/>
                <a:uFillTx/>
                <a:latin typeface="+mn-lt"/>
                <a:ea typeface="+mn-ea"/>
                <a:cs typeface="+mn-cs"/>
              </a:rPr>
              <a:t> آنزیم ها:</a:t>
            </a:r>
          </a:p>
          <a:p>
            <a:pPr marL="365760" marR="0" lvl="0" indent="-283464" algn="just" defTabSz="914400" rtl="1" eaLnBrk="1" fontAlgn="auto" latinLnBrk="0" hangingPunct="1">
              <a:lnSpc>
                <a:spcPct val="100000"/>
              </a:lnSpc>
              <a:spcBef>
                <a:spcPts val="600"/>
              </a:spcBef>
              <a:spcAft>
                <a:spcPts val="0"/>
              </a:spcAft>
              <a:buClr>
                <a:schemeClr val="accent1"/>
              </a:buClr>
              <a:buSzPct val="80000"/>
              <a:buFont typeface="Wingdings 2"/>
              <a:buChar char=""/>
              <a:tabLst/>
              <a:defRPr/>
            </a:pPr>
            <a:r>
              <a:rPr lang="fa-IR" sz="3200" baseline="0" dirty="0" smtClean="0"/>
              <a:t>ماده</a:t>
            </a:r>
            <a:r>
              <a:rPr lang="fa-IR" sz="3200" dirty="0" smtClean="0"/>
              <a:t> مورد تجزیه را با پسوند آز می نویسند مثل</a:t>
            </a:r>
          </a:p>
          <a:p>
            <a:pPr marL="365760" lvl="0" indent="-283464" algn="just">
              <a:spcBef>
                <a:spcPts val="600"/>
              </a:spcBef>
              <a:buClr>
                <a:schemeClr val="accent1"/>
              </a:buClr>
              <a:buSzPct val="80000"/>
              <a:buFont typeface="Wingdings 2"/>
              <a:buChar char=""/>
            </a:pPr>
            <a:r>
              <a:rPr lang="fa-IR" sz="3200" dirty="0" smtClean="0"/>
              <a:t>سلولز       سلولاز</a:t>
            </a:r>
            <a:endParaRPr kumimoji="0" lang="fa-IR" sz="3200" b="0" i="0" u="none" strike="noStrike" kern="1200" cap="none" spc="0" normalizeH="0" baseline="0" noProof="0" dirty="0">
              <a:ln>
                <a:noFill/>
              </a:ln>
              <a:solidFill>
                <a:schemeClr val="tx1"/>
              </a:solidFill>
              <a:effectLst/>
              <a:uLnTx/>
              <a:uFillTx/>
              <a:latin typeface="+mn-lt"/>
              <a:ea typeface="+mn-ea"/>
              <a:cs typeface="+mn-cs"/>
            </a:endParaRPr>
          </a:p>
        </p:txBody>
      </p:sp>
      <p:cxnSp>
        <p:nvCxnSpPr>
          <p:cNvPr id="9" name="Straight Arrow Connector 8"/>
          <p:cNvCxnSpPr/>
          <p:nvPr/>
        </p:nvCxnSpPr>
        <p:spPr>
          <a:xfrm rot="10800000">
            <a:off x="7286644" y="5715016"/>
            <a:ext cx="500066" cy="1588"/>
          </a:xfrm>
          <a:prstGeom prst="straightConnector1">
            <a:avLst/>
          </a:prstGeom>
          <a:ln>
            <a:tailEnd type="arrow"/>
          </a:ln>
        </p:spPr>
        <p:style>
          <a:lnRef idx="3">
            <a:schemeClr val="accent3"/>
          </a:lnRef>
          <a:fillRef idx="0">
            <a:schemeClr val="accent3"/>
          </a:fillRef>
          <a:effectRef idx="2">
            <a:schemeClr val="accent3"/>
          </a:effectRef>
          <a:fontRef idx="minor">
            <a:schemeClr val="tx1"/>
          </a:fontRef>
        </p:style>
      </p:cxnSp>
      <p:sp>
        <p:nvSpPr>
          <p:cNvPr id="7" name="Slide Number Placeholder 6"/>
          <p:cNvSpPr>
            <a:spLocks noGrp="1"/>
          </p:cNvSpPr>
          <p:nvPr>
            <p:ph type="sldNum" sz="quarter" idx="12"/>
          </p:nvPr>
        </p:nvSpPr>
        <p:spPr/>
        <p:txBody>
          <a:bodyPr/>
          <a:lstStyle/>
          <a:p>
            <a:fld id="{4E1E0431-2D3F-43D9-8EF8-3D0BAF609BBE}" type="slidenum">
              <a:rPr lang="fa-IR" smtClean="0"/>
              <a:pPr/>
              <a:t>34</a:t>
            </a:fld>
            <a:endParaRPr lang="fa-IR"/>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Horizontal)">
                                      <p:cBhvr>
                                        <p:cTn id="7" dur="500"/>
                                        <p:tgtEl>
                                          <p:spTgt spid="3">
                                            <p:txEl>
                                              <p:pRg st="0" end="0"/>
                                            </p:txEl>
                                          </p:spTgt>
                                        </p:tgtEl>
                                      </p:cBhvr>
                                    </p:animEffect>
                                  </p:childTnLst>
                                </p:cTn>
                              </p:par>
                              <p:par>
                                <p:cTn id="8" presetID="17" presetClass="entr" presetSubtype="8" fill="hold" nodeType="withEffect">
                                  <p:stCondLst>
                                    <p:cond delay="2000"/>
                                  </p:stCondLst>
                                  <p:childTnLst>
                                    <p:set>
                                      <p:cBhvr>
                                        <p:cTn id="9" dur="1" fill="hold">
                                          <p:stCondLst>
                                            <p:cond delay="0"/>
                                          </p:stCondLst>
                                        </p:cTn>
                                        <p:tgtEl>
                                          <p:spTgt spid="4">
                                            <p:txEl>
                                              <p:pRg st="0" end="0"/>
                                            </p:txEl>
                                          </p:spTgt>
                                        </p:tgtEl>
                                        <p:attrNameLst>
                                          <p:attrName>style.visibility</p:attrName>
                                        </p:attrNameLst>
                                      </p:cBhvr>
                                      <p:to>
                                        <p:strVal val="visible"/>
                                      </p:to>
                                    </p:set>
                                    <p:anim calcmode="lin" valueType="num">
                                      <p:cBhvr>
                                        <p:cTn id="10" dur="1000" fill="hold"/>
                                        <p:tgtEl>
                                          <p:spTgt spid="4">
                                            <p:txEl>
                                              <p:pRg st="0" end="0"/>
                                            </p:txEl>
                                          </p:spTgt>
                                        </p:tgtEl>
                                        <p:attrNameLst>
                                          <p:attrName>ppt_x</p:attrName>
                                        </p:attrNameLst>
                                      </p:cBhvr>
                                      <p:tavLst>
                                        <p:tav tm="0">
                                          <p:val>
                                            <p:strVal val="#ppt_x-#ppt_w/2"/>
                                          </p:val>
                                        </p:tav>
                                        <p:tav tm="100000">
                                          <p:val>
                                            <p:strVal val="#ppt_x"/>
                                          </p:val>
                                        </p:tav>
                                      </p:tavLst>
                                    </p:anim>
                                    <p:anim calcmode="lin" valueType="num">
                                      <p:cBhvr>
                                        <p:cTn id="11" dur="1000" fill="hold"/>
                                        <p:tgtEl>
                                          <p:spTgt spid="4">
                                            <p:txEl>
                                              <p:pRg st="0" end="0"/>
                                            </p:txEl>
                                          </p:spTgt>
                                        </p:tgtEl>
                                        <p:attrNameLst>
                                          <p:attrName>ppt_y</p:attrName>
                                        </p:attrNameLst>
                                      </p:cBhvr>
                                      <p:tavLst>
                                        <p:tav tm="0">
                                          <p:val>
                                            <p:strVal val="#ppt_y"/>
                                          </p:val>
                                        </p:tav>
                                        <p:tav tm="100000">
                                          <p:val>
                                            <p:strVal val="#ppt_y"/>
                                          </p:val>
                                        </p:tav>
                                      </p:tavLst>
                                    </p:anim>
                                    <p:anim calcmode="lin" valueType="num">
                                      <p:cBhvr>
                                        <p:cTn id="12"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3" dur="1000" fill="hold"/>
                                        <p:tgtEl>
                                          <p:spTgt spid="4">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21" presetClass="entr" presetSubtype="8" fill="hold" nodeType="click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Effect transition="in" filter="wheel(8)">
                                      <p:cBhvr>
                                        <p:cTn id="18" dur="1000"/>
                                        <p:tgtEl>
                                          <p:spTgt spid="5">
                                            <p:txEl>
                                              <p:pRg st="0" end="0"/>
                                            </p:txEl>
                                          </p:spTgt>
                                        </p:tgtEl>
                                      </p:cBhvr>
                                    </p:animEffect>
                                  </p:childTnLst>
                                </p:cTn>
                              </p:par>
                              <p:par>
                                <p:cTn id="19" presetID="21" presetClass="entr" presetSubtype="8" fill="hold" nodeType="withEffect">
                                  <p:stCondLst>
                                    <p:cond delay="0"/>
                                  </p:stCondLst>
                                  <p:childTnLst>
                                    <p:set>
                                      <p:cBhvr>
                                        <p:cTn id="20" dur="1" fill="hold">
                                          <p:stCondLst>
                                            <p:cond delay="0"/>
                                          </p:stCondLst>
                                        </p:cTn>
                                        <p:tgtEl>
                                          <p:spTgt spid="5">
                                            <p:txEl>
                                              <p:pRg st="1" end="1"/>
                                            </p:txEl>
                                          </p:spTgt>
                                        </p:tgtEl>
                                        <p:attrNameLst>
                                          <p:attrName>style.visibility</p:attrName>
                                        </p:attrNameLst>
                                      </p:cBhvr>
                                      <p:to>
                                        <p:strVal val="visible"/>
                                      </p:to>
                                    </p:set>
                                    <p:animEffect transition="in" filter="wheel(8)">
                                      <p:cBhvr>
                                        <p:cTn id="21" dur="1000"/>
                                        <p:tgtEl>
                                          <p:spTgt spid="5">
                                            <p:txEl>
                                              <p:pRg st="1" end="1"/>
                                            </p:txEl>
                                          </p:spTgt>
                                        </p:tgtEl>
                                      </p:cBhvr>
                                    </p:animEffect>
                                  </p:childTnLst>
                                </p:cTn>
                              </p:par>
                              <p:par>
                                <p:cTn id="22" presetID="21" presetClass="entr" presetSubtype="8" fill="hold" nodeType="withEffect">
                                  <p:stCondLst>
                                    <p:cond delay="0"/>
                                  </p:stCondLst>
                                  <p:childTnLst>
                                    <p:set>
                                      <p:cBhvr>
                                        <p:cTn id="23" dur="1" fill="hold">
                                          <p:stCondLst>
                                            <p:cond delay="0"/>
                                          </p:stCondLst>
                                        </p:cTn>
                                        <p:tgtEl>
                                          <p:spTgt spid="5">
                                            <p:txEl>
                                              <p:pRg st="2" end="2"/>
                                            </p:txEl>
                                          </p:spTgt>
                                        </p:tgtEl>
                                        <p:attrNameLst>
                                          <p:attrName>style.visibility</p:attrName>
                                        </p:attrNameLst>
                                      </p:cBhvr>
                                      <p:to>
                                        <p:strVal val="visible"/>
                                      </p:to>
                                    </p:set>
                                    <p:animEffect transition="in" filter="wheel(8)">
                                      <p:cBhvr>
                                        <p:cTn id="24" dur="1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i="1" u="sng" dirty="0" smtClean="0">
                <a:solidFill>
                  <a:srgbClr val="FF0000"/>
                </a:solidFill>
                <a:effectLst>
                  <a:outerShdw blurRad="38100" dist="38100" dir="2700000" algn="tl">
                    <a:srgbClr val="000000">
                      <a:alpha val="43137"/>
                    </a:srgbClr>
                  </a:outerShdw>
                </a:effectLst>
              </a:rPr>
              <a:t>تهیه سولز از چوب گیاهان</a:t>
            </a:r>
            <a:endParaRPr lang="fa-IR" i="1" u="sng" dirty="0">
              <a:solidFill>
                <a:srgbClr val="FF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r>
              <a:rPr lang="fa-IR" dirty="0" smtClean="0"/>
              <a:t>1- به روش سولفیت ها</a:t>
            </a:r>
          </a:p>
          <a:p>
            <a:endParaRPr lang="fa-IR" dirty="0" smtClean="0"/>
          </a:p>
          <a:p>
            <a:r>
              <a:rPr lang="fa-IR" dirty="0" smtClean="0"/>
              <a:t>2- با استفاده از مواد قلیایی</a:t>
            </a:r>
          </a:p>
          <a:p>
            <a:endParaRPr lang="fa-IR" dirty="0" smtClean="0"/>
          </a:p>
          <a:p>
            <a:r>
              <a:rPr lang="fa-IR" dirty="0" smtClean="0"/>
              <a:t>3- با استفاده از سولفات ها</a:t>
            </a:r>
          </a:p>
          <a:p>
            <a:endParaRPr lang="fa-IR" dirty="0" smtClean="0"/>
          </a:p>
          <a:p>
            <a:r>
              <a:rPr lang="fa-IR" dirty="0" smtClean="0"/>
              <a:t>4- با استفاده از نیتریک اسید</a:t>
            </a:r>
            <a:endParaRPr lang="fa-IR" dirty="0"/>
          </a:p>
        </p:txBody>
      </p:sp>
      <p:sp>
        <p:nvSpPr>
          <p:cNvPr id="4" name="Slide Number Placeholder 3"/>
          <p:cNvSpPr>
            <a:spLocks noGrp="1"/>
          </p:cNvSpPr>
          <p:nvPr>
            <p:ph type="sldNum" sz="quarter" idx="12"/>
          </p:nvPr>
        </p:nvSpPr>
        <p:spPr/>
        <p:txBody>
          <a:bodyPr/>
          <a:lstStyle/>
          <a:p>
            <a:fld id="{4E1E0431-2D3F-43D9-8EF8-3D0BAF609BBE}" type="slidenum">
              <a:rPr lang="fa-IR" smtClean="0"/>
              <a:pPr/>
              <a:t>35</a:t>
            </a:fld>
            <a:endParaRPr lang="fa-I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150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p:cTn id="1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2" dur="500" fill="hold"/>
                                        <p:tgtEl>
                                          <p:spTgt spid="3">
                                            <p:txEl>
                                              <p:pRg st="2" end="2"/>
                                            </p:txEl>
                                          </p:spTgt>
                                        </p:tgtEl>
                                        <p:attrNameLst>
                                          <p:attrName>ppt_h</p:attrName>
                                        </p:attrNameLst>
                                      </p:cBhvr>
                                      <p:tavLst>
                                        <p:tav tm="0">
                                          <p:val>
                                            <p:fltVal val="0"/>
                                          </p:val>
                                        </p:tav>
                                        <p:tav tm="100000">
                                          <p:val>
                                            <p:strVal val="#ppt_h"/>
                                          </p:val>
                                        </p:tav>
                                      </p:tavLst>
                                    </p:anim>
                                  </p:childTnLst>
                                </p:cTn>
                              </p:par>
                              <p:par>
                                <p:cTn id="13" presetID="53" presetClass="entr" presetSubtype="0" fill="hold" nodeType="withEffect">
                                  <p:stCondLst>
                                    <p:cond delay="2500"/>
                                  </p:stCondLst>
                                  <p:childTnLst>
                                    <p:set>
                                      <p:cBhvr>
                                        <p:cTn id="14" dur="1" fill="hold">
                                          <p:stCondLst>
                                            <p:cond delay="0"/>
                                          </p:stCondLst>
                                        </p:cTn>
                                        <p:tgtEl>
                                          <p:spTgt spid="3">
                                            <p:txEl>
                                              <p:pRg st="4" end="4"/>
                                            </p:txEl>
                                          </p:spTgt>
                                        </p:tgtEl>
                                        <p:attrNameLst>
                                          <p:attrName>style.visibility</p:attrName>
                                        </p:attrNameLst>
                                      </p:cBhvr>
                                      <p:to>
                                        <p:strVal val="visible"/>
                                      </p:to>
                                    </p:set>
                                    <p:anim calcmode="lin" valueType="num">
                                      <p:cBhvr>
                                        <p:cTn id="15"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17" dur="1000"/>
                                        <p:tgtEl>
                                          <p:spTgt spid="3">
                                            <p:txEl>
                                              <p:pRg st="4" end="4"/>
                                            </p:txEl>
                                          </p:spTgt>
                                        </p:tgtEl>
                                      </p:cBhvr>
                                    </p:animEffect>
                                  </p:childTnLst>
                                </p:cTn>
                              </p:par>
                              <p:par>
                                <p:cTn id="18" presetID="23" presetClass="entr" presetSubtype="16" fill="hold" nodeType="withEffect">
                                  <p:stCondLst>
                                    <p:cond delay="3500"/>
                                  </p:stCondLst>
                                  <p:childTnLst>
                                    <p:set>
                                      <p:cBhvr>
                                        <p:cTn id="19" dur="1" fill="hold">
                                          <p:stCondLst>
                                            <p:cond delay="0"/>
                                          </p:stCondLst>
                                        </p:cTn>
                                        <p:tgtEl>
                                          <p:spTgt spid="3">
                                            <p:txEl>
                                              <p:pRg st="6" end="6"/>
                                            </p:txEl>
                                          </p:spTgt>
                                        </p:tgtEl>
                                        <p:attrNameLst>
                                          <p:attrName>style.visibility</p:attrName>
                                        </p:attrNameLst>
                                      </p:cBhvr>
                                      <p:to>
                                        <p:strVal val="visible"/>
                                      </p:to>
                                    </p:set>
                                    <p:anim calcmode="lin" valueType="num">
                                      <p:cBhvr>
                                        <p:cTn id="20"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21" dur="500" fill="hold"/>
                                        <p:tgtEl>
                                          <p:spTgt spid="3">
                                            <p:txEl>
                                              <p:pRg st="6" end="6"/>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i="1" u="sng" dirty="0" smtClean="0">
                <a:solidFill>
                  <a:srgbClr val="FF0000"/>
                </a:solidFill>
                <a:effectLst>
                  <a:outerShdw blurRad="38100" dist="38100" dir="2700000" algn="tl">
                    <a:srgbClr val="000000">
                      <a:alpha val="43137"/>
                    </a:srgbClr>
                  </a:outerShdw>
                </a:effectLst>
              </a:rPr>
              <a:t>راه تشخیص انواع سلولزها </a:t>
            </a:r>
            <a:endParaRPr lang="fa-IR" i="1" u="sng" dirty="0">
              <a:solidFill>
                <a:srgbClr val="FF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r>
              <a:rPr lang="el-GR" dirty="0" smtClean="0">
                <a:solidFill>
                  <a:srgbClr val="00B050"/>
                </a:solidFill>
                <a:latin typeface="Times New Roman"/>
                <a:cs typeface="Times New Roman"/>
              </a:rPr>
              <a:t>α</a:t>
            </a:r>
            <a:r>
              <a:rPr lang="fa-IR" dirty="0" smtClean="0">
                <a:latin typeface="Times New Roman"/>
                <a:cs typeface="Times New Roman"/>
              </a:rPr>
              <a:t>: </a:t>
            </a:r>
            <a:r>
              <a:rPr lang="fa-IR" dirty="0" smtClean="0">
                <a:solidFill>
                  <a:srgbClr val="0070C0"/>
                </a:solidFill>
                <a:latin typeface="Times New Roman"/>
                <a:cs typeface="Times New Roman"/>
              </a:rPr>
              <a:t>که در محلول سود %18 و در دمای 20 درجه سانتیگراد بعد از 30 دقیقه حل نمی شود</a:t>
            </a:r>
          </a:p>
          <a:p>
            <a:endParaRPr lang="fa-IR" dirty="0" smtClean="0">
              <a:latin typeface="Times New Roman"/>
              <a:cs typeface="Times New Roman"/>
            </a:endParaRPr>
          </a:p>
          <a:p>
            <a:r>
              <a:rPr lang="el-GR" dirty="0" smtClean="0">
                <a:solidFill>
                  <a:srgbClr val="00B050"/>
                </a:solidFill>
                <a:latin typeface="Times New Roman"/>
                <a:cs typeface="Times New Roman"/>
              </a:rPr>
              <a:t>β</a:t>
            </a:r>
            <a:r>
              <a:rPr lang="fa-IR" dirty="0" smtClean="0">
                <a:latin typeface="Times New Roman"/>
                <a:cs typeface="Times New Roman"/>
              </a:rPr>
              <a:t>: </a:t>
            </a:r>
            <a:r>
              <a:rPr lang="fa-IR" dirty="0" smtClean="0">
                <a:solidFill>
                  <a:srgbClr val="0070C0"/>
                </a:solidFill>
                <a:latin typeface="Times New Roman"/>
                <a:cs typeface="Times New Roman"/>
              </a:rPr>
              <a:t>که در محلول فوق حل می شود و با افزودن اسید استیک رقیق، رسوب می کند</a:t>
            </a:r>
          </a:p>
          <a:p>
            <a:endParaRPr lang="fa-IR" dirty="0" smtClean="0">
              <a:latin typeface="Times New Roman"/>
              <a:cs typeface="Times New Roman"/>
            </a:endParaRPr>
          </a:p>
          <a:p>
            <a:r>
              <a:rPr lang="el-GR" dirty="0" smtClean="0">
                <a:solidFill>
                  <a:srgbClr val="00B050"/>
                </a:solidFill>
                <a:latin typeface="Times New Roman"/>
                <a:cs typeface="Times New Roman"/>
              </a:rPr>
              <a:t>γ</a:t>
            </a:r>
            <a:r>
              <a:rPr lang="fa-IR" dirty="0" smtClean="0">
                <a:latin typeface="Times New Roman"/>
                <a:cs typeface="Times New Roman"/>
              </a:rPr>
              <a:t>: </a:t>
            </a:r>
            <a:r>
              <a:rPr lang="fa-IR" dirty="0" smtClean="0">
                <a:solidFill>
                  <a:srgbClr val="0070C0"/>
                </a:solidFill>
                <a:latin typeface="Times New Roman"/>
                <a:cs typeface="Times New Roman"/>
              </a:rPr>
              <a:t>که در محلول فوق حل می شود و با اسیدی کردن محلول رسوب نمی کند</a:t>
            </a:r>
            <a:endParaRPr lang="fa-IR" dirty="0">
              <a:solidFill>
                <a:srgbClr val="0070C0"/>
              </a:solidFill>
            </a:endParaRPr>
          </a:p>
        </p:txBody>
      </p:sp>
      <p:sp>
        <p:nvSpPr>
          <p:cNvPr id="4" name="Slide Number Placeholder 3"/>
          <p:cNvSpPr>
            <a:spLocks noGrp="1"/>
          </p:cNvSpPr>
          <p:nvPr>
            <p:ph type="sldNum" sz="quarter" idx="12"/>
          </p:nvPr>
        </p:nvSpPr>
        <p:spPr/>
        <p:txBody>
          <a:bodyPr/>
          <a:lstStyle/>
          <a:p>
            <a:fld id="{4E1E0431-2D3F-43D9-8EF8-3D0BAF609BBE}" type="slidenum">
              <a:rPr lang="fa-IR" smtClean="0"/>
              <a:pPr/>
              <a:t>36</a:t>
            </a:fld>
            <a:endParaRPr lang="fa-IR"/>
          </a:p>
        </p:txBody>
      </p:sp>
    </p:spTree>
  </p:cSld>
  <p:clrMapOvr>
    <a:masterClrMapping/>
  </p:clrMapOvr>
  <p:transition>
    <p:cover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10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3">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10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20" dur="10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i="1" dirty="0" smtClean="0">
                <a:solidFill>
                  <a:srgbClr val="FF0000"/>
                </a:solidFill>
              </a:rPr>
              <a:t>مهمترین ترکیبات همراه سلولز</a:t>
            </a:r>
            <a:endParaRPr lang="fa-IR" i="1" dirty="0">
              <a:solidFill>
                <a:srgbClr val="FF0000"/>
              </a:solidFill>
            </a:endParaRPr>
          </a:p>
        </p:txBody>
      </p:sp>
      <p:sp>
        <p:nvSpPr>
          <p:cNvPr id="3" name="Content Placeholder 2"/>
          <p:cNvSpPr>
            <a:spLocks noGrp="1"/>
          </p:cNvSpPr>
          <p:nvPr>
            <p:ph idx="1"/>
          </p:nvPr>
        </p:nvSpPr>
        <p:spPr/>
        <p:txBody>
          <a:bodyPr/>
          <a:lstStyle/>
          <a:p>
            <a:endParaRPr lang="fa-IR" dirty="0" smtClean="0"/>
          </a:p>
          <a:p>
            <a:r>
              <a:rPr lang="fa-IR" dirty="0" smtClean="0">
                <a:solidFill>
                  <a:srgbClr val="C00000"/>
                </a:solidFill>
              </a:rPr>
              <a:t>1- لیگنین </a:t>
            </a:r>
            <a:r>
              <a:rPr lang="en-US" dirty="0" smtClean="0">
                <a:solidFill>
                  <a:srgbClr val="C00000"/>
                </a:solidFill>
                <a:latin typeface="Times New Roman" pitchFamily="18" charset="0"/>
                <a:cs typeface="Times New Roman" pitchFamily="18" charset="0"/>
              </a:rPr>
              <a:t>Lignin</a:t>
            </a:r>
            <a:endParaRPr lang="fa-IR" dirty="0" smtClean="0">
              <a:solidFill>
                <a:srgbClr val="C00000"/>
              </a:solidFill>
              <a:latin typeface="Times New Roman" pitchFamily="18" charset="0"/>
              <a:cs typeface="Times New Roman" pitchFamily="18" charset="0"/>
            </a:endParaRPr>
          </a:p>
          <a:p>
            <a:endParaRPr lang="fa-IR" dirty="0" smtClean="0"/>
          </a:p>
          <a:p>
            <a:endParaRPr lang="fa-IR" dirty="0" smtClean="0"/>
          </a:p>
          <a:p>
            <a:r>
              <a:rPr lang="fa-IR" dirty="0" smtClean="0">
                <a:solidFill>
                  <a:srgbClr val="C00000"/>
                </a:solidFill>
              </a:rPr>
              <a:t>2-همی سولز</a:t>
            </a:r>
          </a:p>
          <a:p>
            <a:endParaRPr lang="fa-IR" dirty="0">
              <a:solidFill>
                <a:srgbClr val="C00000"/>
              </a:solidFill>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4E1E0431-2D3F-43D9-8EF8-3D0BAF609BBE}" type="slidenum">
              <a:rPr lang="fa-IR" smtClean="0"/>
              <a:pPr/>
              <a:t>37</a:t>
            </a:fld>
            <a:endParaRPr lang="fa-IR"/>
          </a:p>
        </p:txBody>
      </p:sp>
    </p:spTree>
  </p:cSld>
  <p:clrMapOvr>
    <a:masterClrMapping/>
  </p:clrMapOvr>
  <p:transition>
    <p:cover dir="d"/>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638"/>
            <a:ext cx="7498080" cy="725470"/>
          </a:xfrm>
        </p:spPr>
        <p:txBody>
          <a:bodyPr>
            <a:normAutofit fontScale="90000"/>
          </a:bodyPr>
          <a:lstStyle/>
          <a:p>
            <a:pPr algn="ctr"/>
            <a:r>
              <a:rPr lang="en-US" i="1" u="sng" dirty="0" smtClean="0">
                <a:solidFill>
                  <a:srgbClr val="C00000"/>
                </a:solidFill>
                <a:latin typeface="Times New Roman" pitchFamily="18" charset="0"/>
                <a:cs typeface="Times New Roman" pitchFamily="18" charset="0"/>
              </a:rPr>
              <a:t>Lignin</a:t>
            </a:r>
            <a:endParaRPr lang="fa-IR" i="1" u="sng" dirty="0">
              <a:solidFill>
                <a:srgbClr val="C00000"/>
              </a:solidFill>
            </a:endParaRPr>
          </a:p>
        </p:txBody>
      </p:sp>
      <p:pic>
        <p:nvPicPr>
          <p:cNvPr id="41986" name="Picture 2"/>
          <p:cNvPicPr>
            <a:picLocks noChangeAspect="1" noChangeArrowheads="1"/>
          </p:cNvPicPr>
          <p:nvPr/>
        </p:nvPicPr>
        <p:blipFill>
          <a:blip r:embed="rId2">
            <a:lum bright="-20000" contrast="40000"/>
          </a:blip>
          <a:srcRect t="5791"/>
          <a:stretch>
            <a:fillRect/>
          </a:stretch>
        </p:blipFill>
        <p:spPr bwMode="auto">
          <a:xfrm>
            <a:off x="1142976" y="1214422"/>
            <a:ext cx="7858180" cy="5392775"/>
          </a:xfrm>
          <a:prstGeom prst="rect">
            <a:avLst/>
          </a:prstGeom>
          <a:noFill/>
          <a:ln w="9525">
            <a:noFill/>
            <a:miter lim="800000"/>
            <a:headEnd/>
            <a:tailEnd/>
          </a:ln>
          <a:effectLst/>
        </p:spPr>
      </p:pic>
      <p:sp>
        <p:nvSpPr>
          <p:cNvPr id="4" name="Slide Number Placeholder 3"/>
          <p:cNvSpPr>
            <a:spLocks noGrp="1"/>
          </p:cNvSpPr>
          <p:nvPr>
            <p:ph type="sldNum" sz="quarter" idx="12"/>
          </p:nvPr>
        </p:nvSpPr>
        <p:spPr/>
        <p:txBody>
          <a:bodyPr/>
          <a:lstStyle/>
          <a:p>
            <a:fld id="{4E1E0431-2D3F-43D9-8EF8-3D0BAF609BBE}" type="slidenum">
              <a:rPr lang="fa-IR" smtClean="0"/>
              <a:pPr/>
              <a:t>38</a:t>
            </a:fld>
            <a:endParaRPr lang="fa-IR"/>
          </a:p>
        </p:txBody>
      </p:sp>
    </p:spTree>
  </p:cSld>
  <p:clrMapOvr>
    <a:masterClrMapping/>
  </p:clrMapOvr>
  <p:transition>
    <p:cover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272" fill="hold" nodeType="clickEffect">
                                  <p:stCondLst>
                                    <p:cond delay="0"/>
                                  </p:stCondLst>
                                  <p:childTnLst>
                                    <p:set>
                                      <p:cBhvr>
                                        <p:cTn id="6" dur="1" fill="hold">
                                          <p:stCondLst>
                                            <p:cond delay="0"/>
                                          </p:stCondLst>
                                        </p:cTn>
                                        <p:tgtEl>
                                          <p:spTgt spid="41986"/>
                                        </p:tgtEl>
                                        <p:attrNameLst>
                                          <p:attrName>style.visibility</p:attrName>
                                        </p:attrNameLst>
                                      </p:cBhvr>
                                      <p:to>
                                        <p:strVal val="visible"/>
                                      </p:to>
                                    </p:set>
                                    <p:anim calcmode="lin" valueType="num">
                                      <p:cBhvr>
                                        <p:cTn id="7" dur="1000" fill="hold"/>
                                        <p:tgtEl>
                                          <p:spTgt spid="41986"/>
                                        </p:tgtEl>
                                        <p:attrNameLst>
                                          <p:attrName>ppt_w</p:attrName>
                                        </p:attrNameLst>
                                      </p:cBhvr>
                                      <p:tavLst>
                                        <p:tav tm="0">
                                          <p:val>
                                            <p:strVal val="2/3*#ppt_w"/>
                                          </p:val>
                                        </p:tav>
                                        <p:tav tm="100000">
                                          <p:val>
                                            <p:strVal val="#ppt_w"/>
                                          </p:val>
                                        </p:tav>
                                      </p:tavLst>
                                    </p:anim>
                                    <p:anim calcmode="lin" valueType="num">
                                      <p:cBhvr>
                                        <p:cTn id="8" dur="1000" fill="hold"/>
                                        <p:tgtEl>
                                          <p:spTgt spid="41986"/>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fa-IR" i="1" u="sng" dirty="0" smtClean="0">
                <a:solidFill>
                  <a:srgbClr val="FF0000"/>
                </a:solidFill>
              </a:rPr>
              <a:t>    الیاف پروتئینی </a:t>
            </a:r>
            <a:r>
              <a:rPr lang="en-US" i="1" u="sng" dirty="0" smtClean="0">
                <a:solidFill>
                  <a:srgbClr val="FF0000"/>
                </a:solidFill>
              </a:rPr>
              <a:t>Protein fibers   </a:t>
            </a:r>
            <a:endParaRPr lang="fa-IR" i="1" u="sng" dirty="0">
              <a:solidFill>
                <a:srgbClr val="FF0000"/>
              </a:solidFill>
            </a:endParaRPr>
          </a:p>
        </p:txBody>
      </p:sp>
      <p:sp>
        <p:nvSpPr>
          <p:cNvPr id="3" name="Content Placeholder 2"/>
          <p:cNvSpPr>
            <a:spLocks noGrp="1"/>
          </p:cNvSpPr>
          <p:nvPr>
            <p:ph idx="1"/>
          </p:nvPr>
        </p:nvSpPr>
        <p:spPr>
          <a:xfrm>
            <a:off x="1435608" y="1447800"/>
            <a:ext cx="7498080" cy="3481398"/>
          </a:xfrm>
        </p:spPr>
        <p:txBody>
          <a:bodyPr>
            <a:normAutofit/>
          </a:bodyPr>
          <a:lstStyle/>
          <a:p>
            <a:pPr>
              <a:buNone/>
            </a:pPr>
            <a:r>
              <a:rPr lang="fa-IR" dirty="0" smtClean="0"/>
              <a:t>به دو گروه طبیعی و بازیافتی تقسیم بندی می شوند</a:t>
            </a:r>
          </a:p>
          <a:p>
            <a:pPr>
              <a:buNone/>
            </a:pPr>
            <a:r>
              <a:rPr lang="fa-IR" dirty="0" smtClean="0"/>
              <a:t> </a:t>
            </a:r>
          </a:p>
          <a:p>
            <a:pPr>
              <a:buNone/>
            </a:pPr>
            <a:r>
              <a:rPr lang="fa-IR" dirty="0" smtClean="0"/>
              <a:t>1- طبیعی مثل پشم، ابریشم، کرک و مو و ...</a:t>
            </a:r>
          </a:p>
          <a:p>
            <a:pPr>
              <a:buNone/>
            </a:pPr>
            <a:endParaRPr lang="fa-IR" dirty="0" smtClean="0"/>
          </a:p>
          <a:p>
            <a:pPr>
              <a:buNone/>
            </a:pPr>
            <a:r>
              <a:rPr lang="fa-IR" dirty="0" smtClean="0"/>
              <a:t>2- الیاف بازیافته مثل کازئین(پروتئین موجود در شیر)، ذرت، سویا و غیره می باشد.</a:t>
            </a:r>
          </a:p>
          <a:p>
            <a:pPr>
              <a:buNone/>
            </a:pPr>
            <a:endParaRPr lang="fa-IR" dirty="0" smtClean="0"/>
          </a:p>
        </p:txBody>
      </p:sp>
      <p:sp>
        <p:nvSpPr>
          <p:cNvPr id="4" name="Slide Number Placeholder 3"/>
          <p:cNvSpPr>
            <a:spLocks noGrp="1"/>
          </p:cNvSpPr>
          <p:nvPr>
            <p:ph type="sldNum" sz="quarter" idx="12"/>
          </p:nvPr>
        </p:nvSpPr>
        <p:spPr>
          <a:xfrm>
            <a:off x="8286776" y="5857892"/>
            <a:ext cx="784072" cy="923908"/>
          </a:xfrm>
        </p:spPr>
        <p:txBody>
          <a:bodyPr/>
          <a:lstStyle/>
          <a:p>
            <a:fld id="{4E1E0431-2D3F-43D9-8EF8-3D0BAF609BBE}" type="slidenum">
              <a:rPr lang="fa-IR" sz="3200" smtClean="0">
                <a:solidFill>
                  <a:srgbClr val="FF0000"/>
                </a:solidFill>
              </a:rPr>
              <a:pPr/>
              <a:t>39</a:t>
            </a:fld>
            <a:endParaRPr lang="fa-IR" sz="3200" dirty="0">
              <a:solidFill>
                <a:srgbClr val="FF0000"/>
              </a:solidFill>
            </a:endParaRPr>
          </a:p>
        </p:txBody>
      </p:sp>
      <p:sp>
        <p:nvSpPr>
          <p:cNvPr id="7" name="Title 1"/>
          <p:cNvSpPr txBox="1">
            <a:spLocks/>
          </p:cNvSpPr>
          <p:nvPr/>
        </p:nvSpPr>
        <p:spPr>
          <a:xfrm>
            <a:off x="1285852" y="2714620"/>
            <a:ext cx="7498080" cy="1143000"/>
          </a:xfrm>
          <a:prstGeom prst="rect">
            <a:avLst/>
          </a:prstGeom>
        </p:spPr>
        <p:txBody>
          <a:bodyPr anchor="ctr">
            <a:normAutofit fontScale="92500" lnSpcReduction="20000"/>
          </a:bodyPr>
          <a:lstStyle/>
          <a:p>
            <a:pPr lvl="0" algn="just">
              <a:spcBef>
                <a:spcPct val="0"/>
              </a:spcBef>
            </a:pPr>
            <a:r>
              <a:rPr lang="fa-IR" sz="4400" dirty="0" smtClean="0">
                <a:solidFill>
                  <a:srgbClr val="FF0000"/>
                </a:solidFill>
              </a:rPr>
              <a:t>قابل ذکر است که ساختمان اصلی پروتئین ها از </a:t>
            </a:r>
            <a:r>
              <a:rPr lang="fa-IR" sz="4400" dirty="0" smtClean="0">
                <a:solidFill>
                  <a:srgbClr val="0070C0"/>
                </a:solidFill>
              </a:rPr>
              <a:t>آمینواسیدها</a:t>
            </a:r>
            <a:r>
              <a:rPr lang="fa-IR" sz="4400" dirty="0" smtClean="0">
                <a:solidFill>
                  <a:srgbClr val="FF0000"/>
                </a:solidFill>
              </a:rPr>
              <a:t> می باشد</a:t>
            </a:r>
            <a:endParaRPr kumimoji="0" lang="fa-IR" sz="4300" b="0" i="0" u="none" strike="noStrike" kern="1200" cap="none" spc="0" normalizeH="0" baseline="0" noProof="0" dirty="0">
              <a:ln>
                <a:noFill/>
              </a:ln>
              <a:solidFill>
                <a:srgbClr val="00B0F0"/>
              </a:solidFill>
              <a:effectLst>
                <a:outerShdw blurRad="50000" dist="30000" dir="5400000" algn="tl" rotWithShape="0">
                  <a:srgbClr val="000000">
                    <a:alpha val="30000"/>
                  </a:srgbClr>
                </a:outerShdw>
              </a:effectLst>
              <a:uLnTx/>
              <a:uFillTx/>
              <a:latin typeface="+mj-lt"/>
              <a:ea typeface="+mj-ea"/>
              <a:cs typeface="+mj-cs"/>
            </a:endParaRPr>
          </a:p>
        </p:txBody>
      </p:sp>
    </p:spTree>
  </p:cSld>
  <p:clrMapOvr>
    <a:masterClrMapping/>
  </p:clrMapOvr>
  <p:transition>
    <p:cover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2" end="2"/>
                                            </p:txEl>
                                          </p:spTgt>
                                        </p:tgtEl>
                                      </p:cBhvr>
                                    </p:animEffect>
                                  </p:childTnLst>
                                </p:cTn>
                              </p:par>
                              <p:par>
                                <p:cTn id="10" presetID="55" presetClass="entr" presetSubtype="0" fill="hold" nodeType="with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 calcmode="lin" valueType="num">
                                      <p:cBhvr>
                                        <p:cTn id="12"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13"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14" dur="1000"/>
                                        <p:tgtEl>
                                          <p:spTgt spid="3">
                                            <p:txEl>
                                              <p:pRg st="4" end="4"/>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4" presetClass="exit" presetSubtype="16" fill="hold" nodeType="clickEffect">
                                  <p:stCondLst>
                                    <p:cond delay="0"/>
                                  </p:stCondLst>
                                  <p:childTnLst>
                                    <p:animEffect transition="out" filter="box(in)">
                                      <p:cBhvr>
                                        <p:cTn id="18" dur="500"/>
                                        <p:tgtEl>
                                          <p:spTgt spid="3">
                                            <p:txEl>
                                              <p:pRg st="0" end="0"/>
                                            </p:txEl>
                                          </p:spTgt>
                                        </p:tgtEl>
                                      </p:cBhvr>
                                    </p:animEffect>
                                    <p:set>
                                      <p:cBhvr>
                                        <p:cTn id="19" dur="1" fill="hold">
                                          <p:stCondLst>
                                            <p:cond delay="499"/>
                                          </p:stCondLst>
                                        </p:cTn>
                                        <p:tgtEl>
                                          <p:spTgt spid="3">
                                            <p:txEl>
                                              <p:pRg st="0" end="0"/>
                                            </p:txEl>
                                          </p:spTgt>
                                        </p:tgtEl>
                                        <p:attrNameLst>
                                          <p:attrName>style.visibility</p:attrName>
                                        </p:attrNameLst>
                                      </p:cBhvr>
                                      <p:to>
                                        <p:strVal val="hidden"/>
                                      </p:to>
                                    </p:set>
                                  </p:childTnLst>
                                </p:cTn>
                              </p:par>
                              <p:par>
                                <p:cTn id="20" presetID="4" presetClass="exit" presetSubtype="16" fill="hold" nodeType="withEffect">
                                  <p:stCondLst>
                                    <p:cond delay="0"/>
                                  </p:stCondLst>
                                  <p:childTnLst>
                                    <p:animEffect transition="out" filter="box(in)">
                                      <p:cBhvr>
                                        <p:cTn id="21" dur="500"/>
                                        <p:tgtEl>
                                          <p:spTgt spid="3">
                                            <p:txEl>
                                              <p:pRg st="1" end="1"/>
                                            </p:txEl>
                                          </p:spTgt>
                                        </p:tgtEl>
                                      </p:cBhvr>
                                    </p:animEffect>
                                    <p:set>
                                      <p:cBhvr>
                                        <p:cTn id="22" dur="1" fill="hold">
                                          <p:stCondLst>
                                            <p:cond delay="499"/>
                                          </p:stCondLst>
                                        </p:cTn>
                                        <p:tgtEl>
                                          <p:spTgt spid="3">
                                            <p:txEl>
                                              <p:pRg st="1" end="1"/>
                                            </p:txEl>
                                          </p:spTgt>
                                        </p:tgtEl>
                                        <p:attrNameLst>
                                          <p:attrName>style.visibility</p:attrName>
                                        </p:attrNameLst>
                                      </p:cBhvr>
                                      <p:to>
                                        <p:strVal val="hidden"/>
                                      </p:to>
                                    </p:set>
                                  </p:childTnLst>
                                </p:cTn>
                              </p:par>
                              <p:par>
                                <p:cTn id="23" presetID="4" presetClass="exit" presetSubtype="16" fill="hold" nodeType="withEffect">
                                  <p:stCondLst>
                                    <p:cond delay="0"/>
                                  </p:stCondLst>
                                  <p:childTnLst>
                                    <p:animEffect transition="out" filter="box(in)">
                                      <p:cBhvr>
                                        <p:cTn id="24" dur="500"/>
                                        <p:tgtEl>
                                          <p:spTgt spid="3">
                                            <p:txEl>
                                              <p:pRg st="2" end="2"/>
                                            </p:txEl>
                                          </p:spTgt>
                                        </p:tgtEl>
                                      </p:cBhvr>
                                    </p:animEffect>
                                    <p:set>
                                      <p:cBhvr>
                                        <p:cTn id="25" dur="1" fill="hold">
                                          <p:stCondLst>
                                            <p:cond delay="499"/>
                                          </p:stCondLst>
                                        </p:cTn>
                                        <p:tgtEl>
                                          <p:spTgt spid="3">
                                            <p:txEl>
                                              <p:pRg st="2" end="2"/>
                                            </p:txEl>
                                          </p:spTgt>
                                        </p:tgtEl>
                                        <p:attrNameLst>
                                          <p:attrName>style.visibility</p:attrName>
                                        </p:attrNameLst>
                                      </p:cBhvr>
                                      <p:to>
                                        <p:strVal val="hidden"/>
                                      </p:to>
                                    </p:set>
                                  </p:childTnLst>
                                </p:cTn>
                              </p:par>
                              <p:par>
                                <p:cTn id="26" presetID="4" presetClass="exit" presetSubtype="16" fill="hold" nodeType="withEffect">
                                  <p:stCondLst>
                                    <p:cond delay="0"/>
                                  </p:stCondLst>
                                  <p:childTnLst>
                                    <p:animEffect transition="out" filter="box(in)">
                                      <p:cBhvr>
                                        <p:cTn id="27" dur="500"/>
                                        <p:tgtEl>
                                          <p:spTgt spid="3">
                                            <p:txEl>
                                              <p:pRg st="4" end="4"/>
                                            </p:txEl>
                                          </p:spTgt>
                                        </p:tgtEl>
                                      </p:cBhvr>
                                    </p:animEffect>
                                    <p:set>
                                      <p:cBhvr>
                                        <p:cTn id="28" dur="1" fill="hold">
                                          <p:stCondLst>
                                            <p:cond delay="499"/>
                                          </p:stCondLst>
                                        </p:cTn>
                                        <p:tgtEl>
                                          <p:spTgt spid="3">
                                            <p:txEl>
                                              <p:pRg st="4" end="4"/>
                                            </p:txEl>
                                          </p:spTgt>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23" presetClass="entr" presetSubtype="272"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p:cTn id="33" dur="500" fill="hold"/>
                                        <p:tgtEl>
                                          <p:spTgt spid="7"/>
                                        </p:tgtEl>
                                        <p:attrNameLst>
                                          <p:attrName>ppt_w</p:attrName>
                                        </p:attrNameLst>
                                      </p:cBhvr>
                                      <p:tavLst>
                                        <p:tav tm="0">
                                          <p:val>
                                            <p:strVal val="2/3*#ppt_w"/>
                                          </p:val>
                                        </p:tav>
                                        <p:tav tm="100000">
                                          <p:val>
                                            <p:strVal val="#ppt_w"/>
                                          </p:val>
                                        </p:tav>
                                      </p:tavLst>
                                    </p:anim>
                                    <p:anim calcmode="lin" valueType="num">
                                      <p:cBhvr>
                                        <p:cTn id="34" dur="500" fill="hold"/>
                                        <p:tgtEl>
                                          <p:spTgt spid="7"/>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0100" y="0"/>
            <a:ext cx="8143900" cy="1071546"/>
          </a:xfrm>
        </p:spPr>
        <p:txBody>
          <a:bodyPr/>
          <a:lstStyle/>
          <a:p>
            <a:pPr algn="ctr"/>
            <a:r>
              <a:rPr lang="fa-IR" dirty="0" smtClean="0">
                <a:solidFill>
                  <a:srgbClr val="00B050"/>
                </a:solidFill>
                <a:effectLst/>
              </a:rPr>
              <a:t>لیف (</a:t>
            </a:r>
            <a:r>
              <a:rPr lang="en-US" dirty="0" smtClean="0">
                <a:solidFill>
                  <a:srgbClr val="00B050"/>
                </a:solidFill>
                <a:effectLst/>
                <a:latin typeface="Times New Roman" pitchFamily="18" charset="0"/>
                <a:cs typeface="Times New Roman" pitchFamily="18" charset="0"/>
              </a:rPr>
              <a:t>(Fiber</a:t>
            </a:r>
            <a:r>
              <a:rPr lang="en-US" dirty="0" smtClean="0">
                <a:solidFill>
                  <a:srgbClr val="00B050"/>
                </a:solidFill>
                <a:effectLst/>
              </a:rPr>
              <a:t> </a:t>
            </a:r>
            <a:r>
              <a:rPr lang="en-US" dirty="0" smtClean="0">
                <a:solidFill>
                  <a:srgbClr val="00B050"/>
                </a:solidFill>
                <a:effectLst/>
                <a:latin typeface="Times New Roman" pitchFamily="18" charset="0"/>
                <a:cs typeface="Times New Roman" pitchFamily="18" charset="0"/>
              </a:rPr>
              <a:t>OR Fiber</a:t>
            </a:r>
            <a:endParaRPr lang="fa-IR" dirty="0">
              <a:solidFill>
                <a:srgbClr val="00B050"/>
              </a:solidFill>
              <a:effectLst/>
              <a:latin typeface="Times New Roman" pitchFamily="18" charset="0"/>
              <a:cs typeface="Times New Roman" pitchFamily="18" charset="0"/>
            </a:endParaRPr>
          </a:p>
        </p:txBody>
      </p:sp>
      <p:sp>
        <p:nvSpPr>
          <p:cNvPr id="3" name="Content Placeholder 2"/>
          <p:cNvSpPr>
            <a:spLocks noGrp="1"/>
          </p:cNvSpPr>
          <p:nvPr>
            <p:ph idx="1"/>
          </p:nvPr>
        </p:nvSpPr>
        <p:spPr>
          <a:xfrm>
            <a:off x="1000100" y="1142984"/>
            <a:ext cx="8143900" cy="5715016"/>
          </a:xfrm>
        </p:spPr>
        <p:txBody>
          <a:bodyPr/>
          <a:lstStyle/>
          <a:p>
            <a:pPr algn="just">
              <a:buNone/>
            </a:pPr>
            <a:r>
              <a:rPr lang="fa-IR" dirty="0" smtClean="0">
                <a:solidFill>
                  <a:srgbClr val="0070C0"/>
                </a:solidFill>
              </a:rPr>
              <a:t>لیف، ماده اولیه صنعت نساجی است. خصوصیات اصلی یك لیف عبارت است از نسبت فوق العاده زیاد طول به قطر آن، استحكام، لطافت، الاستیسیته، جذب رنگ و قابلیت ریسندگی؛ كه باعث سهولت تاب دادن الیاف و در نتیجه باعث افزایش قدرت نخ می شود.از مشخصه های مهم یك لیف؛ طول (متوسط طول، توزیع طولی)، سطح مقطع (مساحت كل، یكنواختی و شكل)، تجعد (تعداد و دامنه تجعد)، فنریت و مشخصات سطحی میباشد. همچنین یك لیف باید دارای خصوصیات فیزیكی، شیمیایی و مكانیكی مطلوبی باشد.</a:t>
            </a:r>
            <a:endParaRPr lang="fa-IR" dirty="0">
              <a:solidFill>
                <a:srgbClr val="0070C0"/>
              </a:solidFill>
            </a:endParaRPr>
          </a:p>
        </p:txBody>
      </p:sp>
      <p:sp>
        <p:nvSpPr>
          <p:cNvPr id="4" name="Slide Number Placeholder 3"/>
          <p:cNvSpPr>
            <a:spLocks noGrp="1"/>
          </p:cNvSpPr>
          <p:nvPr>
            <p:ph type="sldNum" sz="quarter" idx="12"/>
          </p:nvPr>
        </p:nvSpPr>
        <p:spPr/>
        <p:txBody>
          <a:bodyPr/>
          <a:lstStyle/>
          <a:p>
            <a:fld id="{4E1E0431-2D3F-43D9-8EF8-3D0BAF609BBE}" type="slidenum">
              <a:rPr lang="fa-IR" smtClean="0"/>
              <a:pPr/>
              <a:t>4</a:t>
            </a:fld>
            <a:endParaRPr lang="fa-IR"/>
          </a:p>
        </p:txBody>
      </p:sp>
    </p:spTree>
  </p:cSld>
  <p:clrMapOvr>
    <a:masterClrMapping/>
  </p:clrMapOvr>
  <p:transition>
    <p:strips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1"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7290" y="357166"/>
            <a:ext cx="7498080" cy="868346"/>
          </a:xfrm>
        </p:spPr>
        <p:txBody>
          <a:bodyPr/>
          <a:lstStyle/>
          <a:p>
            <a:pPr algn="ctr"/>
            <a:r>
              <a:rPr lang="fa-IR" i="1" u="sng" dirty="0" smtClean="0">
                <a:solidFill>
                  <a:srgbClr val="FF0000"/>
                </a:solidFill>
                <a:effectLst>
                  <a:outerShdw blurRad="38100" dist="38100" dir="2700000" algn="tl">
                    <a:srgbClr val="000000">
                      <a:alpha val="43137"/>
                    </a:srgbClr>
                  </a:outerShdw>
                </a:effectLst>
              </a:rPr>
              <a:t>آمینواسیدها</a:t>
            </a:r>
            <a:endParaRPr lang="fa-IR" i="1" u="sng" dirty="0">
              <a:solidFill>
                <a:srgbClr val="FF0000"/>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071538" y="1447800"/>
            <a:ext cx="7862150" cy="4800600"/>
          </a:xfrm>
        </p:spPr>
        <p:txBody>
          <a:bodyPr>
            <a:normAutofit fontScale="85000" lnSpcReduction="20000"/>
          </a:bodyPr>
          <a:lstStyle/>
          <a:p>
            <a:pPr algn="just">
              <a:buNone/>
            </a:pPr>
            <a:r>
              <a:rPr lang="fa-IR" dirty="0" smtClean="0">
                <a:solidFill>
                  <a:srgbClr val="002060"/>
                </a:solidFill>
              </a:rPr>
              <a:t>در طبیعت حدود 500 نوع آمینواسید موجود می باشد که حدود 11 تای آن از دیگر موارد فراوان تر می باشند که لیف پشم حاصل ترکیب 19 نوع آمینواسید می باشد</a:t>
            </a:r>
          </a:p>
          <a:p>
            <a:pPr algn="just">
              <a:buNone/>
            </a:pPr>
            <a:endParaRPr lang="fa-IR" dirty="0" smtClean="0">
              <a:solidFill>
                <a:srgbClr val="002060"/>
              </a:solidFill>
            </a:endParaRPr>
          </a:p>
          <a:p>
            <a:pPr algn="just">
              <a:buNone/>
            </a:pPr>
            <a:r>
              <a:rPr lang="fa-IR" dirty="0" smtClean="0">
                <a:solidFill>
                  <a:srgbClr val="FF0000"/>
                </a:solidFill>
              </a:rPr>
              <a:t>آمینواسیدها، ترکیبات آلی بیولوژیکی(زیستی) می باشند که از گروه های عاملی آمینی و کربوکسیلیک اسید تشکیل شده اند. مهمترین عناصر تشکیل دهنده این مواد کربن،هیدروژن، اکسیژن و نیتروژن می باشد.</a:t>
            </a:r>
          </a:p>
          <a:p>
            <a:pPr algn="just">
              <a:buNone/>
            </a:pPr>
            <a:endParaRPr lang="fa-IR" dirty="0" smtClean="0">
              <a:solidFill>
                <a:srgbClr val="00B050"/>
              </a:solidFill>
            </a:endParaRPr>
          </a:p>
          <a:p>
            <a:pPr algn="just">
              <a:buNone/>
            </a:pPr>
            <a:r>
              <a:rPr lang="fa-IR" dirty="0" smtClean="0">
                <a:solidFill>
                  <a:srgbClr val="7030A0"/>
                </a:solidFill>
              </a:rPr>
              <a:t>در پروتئین ها، آمینواسیدها دومین ترکیب فراوان (بعد از آب) در آنها می باشند که در استخوان، بافت ها و ماهیچه های موجودات به وفور یافت می شود.</a:t>
            </a:r>
          </a:p>
          <a:p>
            <a:pPr algn="just">
              <a:buNone/>
            </a:pPr>
            <a:r>
              <a:rPr lang="fa-IR" dirty="0" smtClean="0">
                <a:solidFill>
                  <a:schemeClr val="accent3">
                    <a:lumMod val="60000"/>
                    <a:lumOff val="40000"/>
                  </a:schemeClr>
                </a:solidFill>
              </a:rPr>
              <a:t> </a:t>
            </a:r>
          </a:p>
          <a:p>
            <a:pPr>
              <a:buNone/>
            </a:pPr>
            <a:endParaRPr lang="fa-IR" dirty="0" smtClean="0"/>
          </a:p>
        </p:txBody>
      </p:sp>
      <p:sp>
        <p:nvSpPr>
          <p:cNvPr id="4" name="Slide Number Placeholder 3"/>
          <p:cNvSpPr>
            <a:spLocks noGrp="1"/>
          </p:cNvSpPr>
          <p:nvPr>
            <p:ph type="sldNum" sz="quarter" idx="12"/>
          </p:nvPr>
        </p:nvSpPr>
        <p:spPr/>
        <p:txBody>
          <a:bodyPr/>
          <a:lstStyle/>
          <a:p>
            <a:fld id="{4E1E0431-2D3F-43D9-8EF8-3D0BAF609BBE}" type="slidenum">
              <a:rPr lang="fa-IR" sz="1600" smtClean="0">
                <a:solidFill>
                  <a:srgbClr val="FF0000"/>
                </a:solidFill>
              </a:rPr>
              <a:pPr/>
              <a:t>40</a:t>
            </a:fld>
            <a:endParaRPr lang="fa-IR" sz="1600" dirty="0">
              <a:solidFill>
                <a:srgbClr val="FF0000"/>
              </a:solidFill>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32"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plus(ou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Horizontal)">
                                      <p:cBhvr>
                                        <p:cTn id="12" dur="1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3" presetClass="entr" presetSubtype="16"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 calcmode="lin" valueType="num">
                                      <p:cBhvr>
                                        <p:cTn id="17"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4" end="4"/>
                                            </p:txEl>
                                          </p:spTgt>
                                        </p:tgtEl>
                                        <p:attrNameLst>
                                          <p:attrName>ppt_h</p:attrName>
                                        </p:attrNameLst>
                                      </p:cBhvr>
                                      <p:tavLst>
                                        <p:tav tm="0">
                                          <p:val>
                                            <p:fltVal val="0"/>
                                          </p:val>
                                        </p:tav>
                                        <p:tav tm="100000">
                                          <p:val>
                                            <p:strVal val="#ppt_h"/>
                                          </p:val>
                                        </p:tav>
                                      </p:tavLst>
                                    </p:anim>
                                  </p:childTnLst>
                                </p:cTn>
                              </p:par>
                              <p:par>
                                <p:cTn id="19" presetID="23" presetClass="entr" presetSubtype="16"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 calcmode="lin" valueType="num">
                                      <p:cBhvr>
                                        <p:cTn id="21"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5" end="5"/>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2976" y="1357298"/>
            <a:ext cx="7790712" cy="4891102"/>
          </a:xfrm>
        </p:spPr>
        <p:txBody>
          <a:bodyPr/>
          <a:lstStyle/>
          <a:p>
            <a:pPr algn="just">
              <a:buNone/>
            </a:pPr>
            <a:r>
              <a:rPr lang="fa-IR" dirty="0" smtClean="0"/>
              <a:t>موادی که از آمینو اسیدها تشکیل شده باشند را اصطلاحاً ترکیبات آمیدی و یا پپتیدی می نامند.</a:t>
            </a:r>
          </a:p>
          <a:p>
            <a:pPr algn="just">
              <a:buNone/>
            </a:pPr>
            <a:endParaRPr lang="fa-IR" dirty="0" smtClean="0"/>
          </a:p>
          <a:p>
            <a:pPr algn="just">
              <a:buNone/>
            </a:pPr>
            <a:r>
              <a:rPr lang="fa-IR" dirty="0" smtClean="0"/>
              <a:t>به طور کلی در منابع علمی، ترکیبات پپتیدی با وزن مولکولی حدود 10000 را مواد </a:t>
            </a:r>
            <a:r>
              <a:rPr lang="fa-IR" sz="2800" b="1" i="1" dirty="0" smtClean="0">
                <a:solidFill>
                  <a:srgbClr val="FF0066"/>
                </a:solidFill>
                <a:effectLst>
                  <a:outerShdw blurRad="38100" dist="38100" dir="2700000" algn="tl">
                    <a:srgbClr val="000000">
                      <a:alpha val="43137"/>
                    </a:srgbClr>
                  </a:outerShdw>
                </a:effectLst>
              </a:rPr>
              <a:t>”</a:t>
            </a:r>
            <a:r>
              <a:rPr lang="fa-IR" sz="2800" b="1" i="1" dirty="0" smtClean="0">
                <a:solidFill>
                  <a:srgbClr val="FF0066"/>
                </a:solidFill>
              </a:rPr>
              <a:t>پلی</a:t>
            </a:r>
            <a:r>
              <a:rPr lang="fa-IR" sz="2800" b="1" i="1" dirty="0" smtClean="0">
                <a:solidFill>
                  <a:srgbClr val="FF0066"/>
                </a:solidFill>
                <a:effectLst>
                  <a:outerShdw blurRad="38100" dist="38100" dir="2700000" algn="tl">
                    <a:srgbClr val="000000">
                      <a:alpha val="43137"/>
                    </a:srgbClr>
                  </a:outerShdw>
                </a:effectLst>
              </a:rPr>
              <a:t> </a:t>
            </a:r>
            <a:r>
              <a:rPr lang="fa-IR" sz="2800" b="1" i="1" dirty="0" smtClean="0">
                <a:solidFill>
                  <a:srgbClr val="FF0066"/>
                </a:solidFill>
              </a:rPr>
              <a:t>پپتیدی</a:t>
            </a:r>
            <a:r>
              <a:rPr lang="fa-IR" sz="2800" b="1" i="1" dirty="0" smtClean="0">
                <a:solidFill>
                  <a:srgbClr val="FF0066"/>
                </a:solidFill>
                <a:effectLst>
                  <a:outerShdw blurRad="38100" dist="38100" dir="2700000" algn="tl">
                    <a:srgbClr val="000000">
                      <a:alpha val="43137"/>
                    </a:srgbClr>
                  </a:outerShdw>
                </a:effectLst>
              </a:rPr>
              <a:t>“ </a:t>
            </a:r>
            <a:r>
              <a:rPr lang="fa-IR" dirty="0" smtClean="0"/>
              <a:t>و موادی با وزن مولکولی بالاتر به عنوان مواد </a:t>
            </a:r>
            <a:r>
              <a:rPr lang="fa-IR" sz="2800" b="1" i="1" dirty="0" smtClean="0">
                <a:solidFill>
                  <a:srgbClr val="FF0066"/>
                </a:solidFill>
                <a:effectLst>
                  <a:outerShdw blurRad="38100" dist="38100" dir="2700000" algn="tl">
                    <a:srgbClr val="000000">
                      <a:alpha val="43137"/>
                    </a:srgbClr>
                  </a:outerShdw>
                </a:effectLst>
              </a:rPr>
              <a:t>”</a:t>
            </a:r>
            <a:r>
              <a:rPr lang="fa-IR" sz="2800" b="1" i="1" dirty="0" smtClean="0">
                <a:solidFill>
                  <a:srgbClr val="FF0066"/>
                </a:solidFill>
              </a:rPr>
              <a:t>پروتئینی</a:t>
            </a:r>
            <a:r>
              <a:rPr lang="fa-IR" sz="2800" b="1" i="1" dirty="0" smtClean="0">
                <a:solidFill>
                  <a:srgbClr val="FF0066"/>
                </a:solidFill>
                <a:effectLst>
                  <a:outerShdw blurRad="38100" dist="38100" dir="2700000" algn="tl">
                    <a:srgbClr val="000000">
                      <a:alpha val="43137"/>
                    </a:srgbClr>
                  </a:outerShdw>
                </a:effectLst>
              </a:rPr>
              <a:t>“ </a:t>
            </a:r>
            <a:r>
              <a:rPr lang="fa-IR" dirty="0" smtClean="0"/>
              <a:t>معرفی می شوند. </a:t>
            </a:r>
            <a:endParaRPr lang="fa-IR" dirty="0"/>
          </a:p>
        </p:txBody>
      </p:sp>
      <p:sp>
        <p:nvSpPr>
          <p:cNvPr id="4" name="Slide Number Placeholder 3"/>
          <p:cNvSpPr>
            <a:spLocks noGrp="1"/>
          </p:cNvSpPr>
          <p:nvPr>
            <p:ph type="sldNum" sz="quarter" idx="12"/>
          </p:nvPr>
        </p:nvSpPr>
        <p:spPr/>
        <p:txBody>
          <a:bodyPr/>
          <a:lstStyle/>
          <a:p>
            <a:fld id="{4E1E0431-2D3F-43D9-8EF8-3D0BAF609BBE}" type="slidenum">
              <a:rPr lang="fa-IR" sz="1600" smtClean="0">
                <a:solidFill>
                  <a:srgbClr val="FF0000"/>
                </a:solidFill>
              </a:rPr>
              <a:pPr/>
              <a:t>41</a:t>
            </a:fld>
            <a:endParaRPr lang="fa-IR" dirty="0">
              <a:solidFill>
                <a:srgbClr val="FF0000"/>
              </a:solidFill>
            </a:endParaRPr>
          </a:p>
        </p:txBody>
      </p:sp>
      <p:sp>
        <p:nvSpPr>
          <p:cNvPr id="5" name="Title 1"/>
          <p:cNvSpPr>
            <a:spLocks noGrp="1"/>
          </p:cNvSpPr>
          <p:nvPr>
            <p:ph type="title"/>
          </p:nvPr>
        </p:nvSpPr>
        <p:spPr>
          <a:xfrm>
            <a:off x="1357290" y="71414"/>
            <a:ext cx="7498080" cy="868346"/>
          </a:xfrm>
        </p:spPr>
        <p:txBody>
          <a:bodyPr/>
          <a:lstStyle/>
          <a:p>
            <a:pPr algn="ctr"/>
            <a:r>
              <a:rPr lang="fa-IR" i="1" u="sng" dirty="0" smtClean="0">
                <a:solidFill>
                  <a:srgbClr val="FF0000"/>
                </a:solidFill>
                <a:effectLst>
                  <a:outerShdw blurRad="38100" dist="38100" dir="2700000" algn="tl">
                    <a:srgbClr val="000000">
                      <a:alpha val="43137"/>
                    </a:srgbClr>
                  </a:outerShdw>
                </a:effectLst>
              </a:rPr>
              <a:t>آمینواسیدها</a:t>
            </a:r>
            <a:endParaRPr lang="fa-IR" i="1" u="sng" dirty="0">
              <a:solidFill>
                <a:srgbClr val="FF0000"/>
              </a:solidFill>
              <a:effectLst>
                <a:outerShdw blurRad="38100" dist="38100" dir="2700000" algn="tl">
                  <a:srgbClr val="000000">
                    <a:alpha val="43137"/>
                  </a:srgbClr>
                </a:outerShdw>
              </a:effectLst>
            </a:endParaRPr>
          </a:p>
        </p:txBody>
      </p:sp>
    </p:spTree>
  </p:cSld>
  <p:clrMapOvr>
    <a:masterClrMapping/>
  </p:clrMapOvr>
  <p:transition>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32"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ou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i="1" u="sng" dirty="0" smtClean="0">
                <a:solidFill>
                  <a:srgbClr val="FF0000"/>
                </a:solidFill>
              </a:rPr>
              <a:t>شکل ساختاری آمینو اسیدها </a:t>
            </a:r>
            <a:endParaRPr lang="fa-IR" i="1" u="sng" dirty="0">
              <a:solidFill>
                <a:srgbClr val="FF0000"/>
              </a:solidFill>
            </a:endParaRPr>
          </a:p>
        </p:txBody>
      </p:sp>
      <p:sp>
        <p:nvSpPr>
          <p:cNvPr id="4" name="Slide Number Placeholder 3"/>
          <p:cNvSpPr>
            <a:spLocks noGrp="1"/>
          </p:cNvSpPr>
          <p:nvPr>
            <p:ph type="sldNum" sz="quarter" idx="12"/>
          </p:nvPr>
        </p:nvSpPr>
        <p:spPr/>
        <p:txBody>
          <a:bodyPr/>
          <a:lstStyle/>
          <a:p>
            <a:fld id="{4E1E0431-2D3F-43D9-8EF8-3D0BAF609BBE}" type="slidenum">
              <a:rPr lang="fa-IR" sz="1600" smtClean="0">
                <a:ln>
                  <a:solidFill>
                    <a:srgbClr val="FF0000"/>
                  </a:solidFill>
                </a:ln>
              </a:rPr>
              <a:pPr/>
              <a:t>42</a:t>
            </a:fld>
            <a:endParaRPr lang="fa-IR" sz="1600" dirty="0">
              <a:ln>
                <a:solidFill>
                  <a:srgbClr val="FF0000"/>
                </a:solidFill>
              </a:ln>
            </a:endParaRPr>
          </a:p>
        </p:txBody>
      </p:sp>
      <p:pic>
        <p:nvPicPr>
          <p:cNvPr id="1026" name="Picture 2"/>
          <p:cNvPicPr>
            <a:picLocks noChangeAspect="1" noChangeArrowheads="1"/>
          </p:cNvPicPr>
          <p:nvPr/>
        </p:nvPicPr>
        <p:blipFill>
          <a:blip r:embed="rId2">
            <a:lum bright="-20000" contrast="40000"/>
          </a:blip>
          <a:srcRect l="1543" r="1234"/>
          <a:stretch>
            <a:fillRect/>
          </a:stretch>
        </p:blipFill>
        <p:spPr bwMode="auto">
          <a:xfrm>
            <a:off x="2143108" y="1631388"/>
            <a:ext cx="5500726" cy="3411528"/>
          </a:xfrm>
          <a:prstGeom prst="rect">
            <a:avLst/>
          </a:prstGeom>
          <a:noFill/>
          <a:ln w="9525">
            <a:noFill/>
            <a:miter lim="800000"/>
            <a:headEnd/>
            <a:tailEnd/>
          </a:ln>
          <a:effectLst/>
        </p:spPr>
      </p:pic>
      <p:sp>
        <p:nvSpPr>
          <p:cNvPr id="6" name="Title 1"/>
          <p:cNvSpPr txBox="1">
            <a:spLocks/>
          </p:cNvSpPr>
          <p:nvPr/>
        </p:nvSpPr>
        <p:spPr>
          <a:xfrm>
            <a:off x="1142976" y="5357826"/>
            <a:ext cx="7498080" cy="1143000"/>
          </a:xfrm>
          <a:prstGeom prst="rect">
            <a:avLst/>
          </a:prstGeom>
        </p:spPr>
        <p:txBody>
          <a:bodyPr anchor="ctr">
            <a:normAutofit fontScale="92500"/>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fa-IR" sz="4300" b="0" i="0" u="none" strike="noStrike" kern="1200" cap="none" spc="0" normalizeH="0" baseline="0" noProof="0" dirty="0" smtClean="0">
                <a:ln>
                  <a:noFill/>
                </a:ln>
                <a:solidFill>
                  <a:srgbClr val="FF0000"/>
                </a:solidFill>
                <a:uLnTx/>
                <a:uFillTx/>
                <a:latin typeface="+mj-lt"/>
                <a:ea typeface="+mj-ea"/>
                <a:cs typeface="+mj-cs"/>
              </a:rPr>
              <a:t>که </a:t>
            </a:r>
            <a:r>
              <a:rPr kumimoji="0" lang="en-US" sz="4300" b="0" i="0" u="none" strike="noStrike" kern="1200" cap="none" spc="0" normalizeH="0" baseline="0" noProof="0" dirty="0" smtClean="0">
                <a:ln>
                  <a:noFill/>
                </a:ln>
                <a:solidFill>
                  <a:srgbClr val="FF0000"/>
                </a:solidFill>
                <a:uLnTx/>
                <a:uFillTx/>
                <a:latin typeface="Times New Roman" pitchFamily="18" charset="0"/>
                <a:ea typeface="+mj-ea"/>
                <a:cs typeface="Times New Roman" pitchFamily="18" charset="0"/>
              </a:rPr>
              <a:t>R</a:t>
            </a:r>
            <a:r>
              <a:rPr lang="fa-IR" sz="4300" dirty="0" smtClean="0">
                <a:solidFill>
                  <a:srgbClr val="FF0000"/>
                </a:solidFill>
                <a:latin typeface="+mj-lt"/>
                <a:ea typeface="+mj-ea"/>
                <a:cs typeface="+mj-cs"/>
              </a:rPr>
              <a:t> می تواند آلیفاتیک یا آروماتیک باشد</a:t>
            </a:r>
            <a:endParaRPr kumimoji="0" lang="fa-IR" sz="4300" b="0" i="0" u="none" strike="noStrike" kern="1200" cap="none" spc="0" normalizeH="0" baseline="0" noProof="0" dirty="0">
              <a:ln>
                <a:noFill/>
              </a:ln>
              <a:solidFill>
                <a:srgbClr val="FF0000"/>
              </a:solidFill>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500" fill="hold"/>
                                        <p:tgtEl>
                                          <p:spTgt spid="1026"/>
                                        </p:tgtEl>
                                        <p:attrNameLst>
                                          <p:attrName>ppt_w</p:attrName>
                                        </p:attrNameLst>
                                      </p:cBhvr>
                                      <p:tavLst>
                                        <p:tav tm="0">
                                          <p:val>
                                            <p:fltVal val="0"/>
                                          </p:val>
                                        </p:tav>
                                        <p:tav tm="100000">
                                          <p:val>
                                            <p:strVal val="#ppt_w"/>
                                          </p:val>
                                        </p:tav>
                                      </p:tavLst>
                                    </p:anim>
                                    <p:anim calcmode="lin" valueType="num">
                                      <p:cBhvr>
                                        <p:cTn id="8" dur="500" fill="hold"/>
                                        <p:tgtEl>
                                          <p:spTgt spid="1026"/>
                                        </p:tgtEl>
                                        <p:attrNameLst>
                                          <p:attrName>ppt_h</p:attrName>
                                        </p:attrNameLst>
                                      </p:cBhvr>
                                      <p:tavLst>
                                        <p:tav tm="0">
                                          <p:val>
                                            <p:fltVal val="0"/>
                                          </p:val>
                                        </p:tav>
                                        <p:tav tm="100000">
                                          <p:val>
                                            <p:strVal val="#ppt_h"/>
                                          </p:val>
                                        </p:tav>
                                      </p:tavLst>
                                    </p:anim>
                                    <p:animEffect transition="in" filter="fade">
                                      <p:cBhvr>
                                        <p:cTn id="9" dur="500"/>
                                        <p:tgtEl>
                                          <p:spTgt spid="1026"/>
                                        </p:tgtEl>
                                      </p:cBhvr>
                                    </p:animEffect>
                                  </p:childTnLst>
                                </p:cTn>
                              </p:par>
                              <p:par>
                                <p:cTn id="10" presetID="30" presetClass="entr" presetSubtype="0" fill="hold" grpId="0" nodeType="withEffect">
                                  <p:stCondLst>
                                    <p:cond delay="100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800" decel="100000"/>
                                        <p:tgtEl>
                                          <p:spTgt spid="6"/>
                                        </p:tgtEl>
                                      </p:cBhvr>
                                    </p:animEffect>
                                    <p:anim calcmode="lin" valueType="num">
                                      <p:cBhvr>
                                        <p:cTn id="13" dur="800" decel="100000" fill="hold"/>
                                        <p:tgtEl>
                                          <p:spTgt spid="6"/>
                                        </p:tgtEl>
                                        <p:attrNameLst>
                                          <p:attrName>style.rotation</p:attrName>
                                        </p:attrNameLst>
                                      </p:cBhvr>
                                      <p:tavLst>
                                        <p:tav tm="0">
                                          <p:val>
                                            <p:fltVal val="-90"/>
                                          </p:val>
                                        </p:tav>
                                        <p:tav tm="100000">
                                          <p:val>
                                            <p:fltVal val="0"/>
                                          </p:val>
                                        </p:tav>
                                      </p:tavLst>
                                    </p:anim>
                                    <p:anim calcmode="lin" valueType="num">
                                      <p:cBhvr>
                                        <p:cTn id="14" dur="800" decel="100000" fill="hold"/>
                                        <p:tgtEl>
                                          <p:spTgt spid="6"/>
                                        </p:tgtEl>
                                        <p:attrNameLst>
                                          <p:attrName>ppt_x</p:attrName>
                                        </p:attrNameLst>
                                      </p:cBhvr>
                                      <p:tavLst>
                                        <p:tav tm="0">
                                          <p:val>
                                            <p:strVal val="#ppt_x+0.4"/>
                                          </p:val>
                                        </p:tav>
                                        <p:tav tm="100000">
                                          <p:val>
                                            <p:strVal val="#ppt_x-0.05"/>
                                          </p:val>
                                        </p:tav>
                                      </p:tavLst>
                                    </p:anim>
                                    <p:anim calcmode="lin" valueType="num">
                                      <p:cBhvr>
                                        <p:cTn id="15" dur="800" decel="100000" fill="hold"/>
                                        <p:tgtEl>
                                          <p:spTgt spid="6"/>
                                        </p:tgtEl>
                                        <p:attrNameLst>
                                          <p:attrName>ppt_y</p:attrName>
                                        </p:attrNameLst>
                                      </p:cBhvr>
                                      <p:tavLst>
                                        <p:tav tm="0">
                                          <p:val>
                                            <p:strVal val="#ppt_y-0.4"/>
                                          </p:val>
                                        </p:tav>
                                        <p:tav tm="100000">
                                          <p:val>
                                            <p:strVal val="#ppt_y+0.1"/>
                                          </p:val>
                                        </p:tav>
                                      </p:tavLst>
                                    </p:anim>
                                    <p:anim calcmode="lin" valueType="num">
                                      <p:cBhvr>
                                        <p:cTn id="16"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17"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dirty="0" smtClean="0">
                <a:solidFill>
                  <a:srgbClr val="FF0000"/>
                </a:solidFill>
              </a:rPr>
              <a:t/>
            </a:r>
            <a:br>
              <a:rPr lang="fa-IR" dirty="0" smtClean="0">
                <a:solidFill>
                  <a:srgbClr val="FF0000"/>
                </a:solidFill>
              </a:rPr>
            </a:br>
            <a:endParaRPr lang="fa-IR" dirty="0"/>
          </a:p>
        </p:txBody>
      </p:sp>
      <p:sp>
        <p:nvSpPr>
          <p:cNvPr id="3" name="Content Placeholder 2"/>
          <p:cNvSpPr>
            <a:spLocks noGrp="1"/>
          </p:cNvSpPr>
          <p:nvPr>
            <p:ph idx="1"/>
          </p:nvPr>
        </p:nvSpPr>
        <p:spPr>
          <a:xfrm>
            <a:off x="1071538" y="1071546"/>
            <a:ext cx="7862150" cy="5786454"/>
          </a:xfrm>
        </p:spPr>
        <p:txBody>
          <a:bodyPr>
            <a:normAutofit lnSpcReduction="10000"/>
          </a:bodyPr>
          <a:lstStyle/>
          <a:p>
            <a:pPr algn="just">
              <a:buNone/>
            </a:pPr>
            <a:r>
              <a:rPr lang="fa-IR" dirty="0" smtClean="0">
                <a:solidFill>
                  <a:srgbClr val="00B050"/>
                </a:solidFill>
              </a:rPr>
              <a:t>1- آمینواسیدها در مقایسه با اسیدهای آلی، ترکیبات غیرفرار بوده و غالباً در آب به خوبی حل می شوند ولی در حلال های آلی غیرقطبی قابلیت حل شدن را دارا نمی باشند.</a:t>
            </a:r>
          </a:p>
          <a:p>
            <a:pPr>
              <a:buNone/>
            </a:pPr>
            <a:r>
              <a:rPr lang="fa-IR" dirty="0" smtClean="0">
                <a:solidFill>
                  <a:srgbClr val="00B050"/>
                </a:solidFill>
              </a:rPr>
              <a:t>2- شدت اسیدی آن ها با شدت اسیدی اسیدهای آلی و شدت بازی آن ها با شدت بازی آمین های خطی مطابقت دارد.</a:t>
            </a:r>
          </a:p>
          <a:p>
            <a:pPr>
              <a:buNone/>
            </a:pPr>
            <a:endParaRPr lang="fa-IR" dirty="0" smtClean="0">
              <a:solidFill>
                <a:srgbClr val="00B050"/>
              </a:solidFill>
            </a:endParaRPr>
          </a:p>
          <a:p>
            <a:pPr algn="just">
              <a:buNone/>
            </a:pPr>
            <a:r>
              <a:rPr lang="fa-IR" dirty="0" smtClean="0">
                <a:solidFill>
                  <a:srgbClr val="00B050"/>
                </a:solidFill>
              </a:rPr>
              <a:t>3- محلول آن ها در آب بر حسب خاصیت بازی گروه های کربوکسیلات و خاصیت اسیدی گروه های آمونیوم دارای خاصیت اسیدی یا بازی می باشند در نتیجه آمینواسیدها دارای خاصیت آمفولیتی می باشند یعنی هم با اسیدها واکنش می دهند و هم با قلیاها</a:t>
            </a:r>
          </a:p>
        </p:txBody>
      </p:sp>
      <p:sp>
        <p:nvSpPr>
          <p:cNvPr id="4" name="Slide Number Placeholder 3"/>
          <p:cNvSpPr>
            <a:spLocks noGrp="1"/>
          </p:cNvSpPr>
          <p:nvPr>
            <p:ph type="sldNum" sz="quarter" idx="12"/>
          </p:nvPr>
        </p:nvSpPr>
        <p:spPr/>
        <p:txBody>
          <a:bodyPr/>
          <a:lstStyle/>
          <a:p>
            <a:fld id="{4E1E0431-2D3F-43D9-8EF8-3D0BAF609BBE}" type="slidenum">
              <a:rPr lang="fa-IR" sz="1600" smtClean="0">
                <a:solidFill>
                  <a:srgbClr val="FF0000"/>
                </a:solidFill>
              </a:rPr>
              <a:pPr/>
              <a:t>43</a:t>
            </a:fld>
            <a:endParaRPr lang="fa-IR" dirty="0">
              <a:solidFill>
                <a:srgbClr val="FF0000"/>
              </a:solidFill>
            </a:endParaRPr>
          </a:p>
        </p:txBody>
      </p:sp>
      <p:sp>
        <p:nvSpPr>
          <p:cNvPr id="5" name="Title 1"/>
          <p:cNvSpPr txBox="1">
            <a:spLocks/>
          </p:cNvSpPr>
          <p:nvPr/>
        </p:nvSpPr>
        <p:spPr>
          <a:xfrm>
            <a:off x="1285852" y="-24"/>
            <a:ext cx="7498080" cy="868346"/>
          </a:xfrm>
          <a:prstGeom prst="rect">
            <a:avLst/>
          </a:prstGeom>
        </p:spPr>
        <p:txBody>
          <a:bodyPr anchor="ctr">
            <a:norm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fa-IR" sz="4300" b="0" i="1" u="sng" strike="noStrike" kern="120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mj-lt"/>
                <a:ea typeface="+mj-ea"/>
                <a:cs typeface="+mj-cs"/>
              </a:rPr>
              <a:t> خواص</a:t>
            </a:r>
            <a:r>
              <a:rPr kumimoji="0" lang="fa-IR" sz="4300" b="0" i="1" u="sng" strike="noStrike" kern="1200" cap="none" spc="0" normalizeH="0" noProof="0" dirty="0" smtClean="0">
                <a:ln>
                  <a:noFill/>
                </a:ln>
                <a:solidFill>
                  <a:srgbClr val="FF0000"/>
                </a:solidFill>
                <a:effectLst>
                  <a:outerShdw blurRad="38100" dist="38100" dir="2700000" algn="tl">
                    <a:srgbClr val="000000">
                      <a:alpha val="43137"/>
                    </a:srgbClr>
                  </a:outerShdw>
                </a:effectLst>
                <a:uLnTx/>
                <a:uFillTx/>
                <a:latin typeface="+mj-lt"/>
                <a:ea typeface="+mj-ea"/>
                <a:cs typeface="+mj-cs"/>
              </a:rPr>
              <a:t> </a:t>
            </a:r>
            <a:r>
              <a:rPr kumimoji="0" lang="fa-IR" sz="4300" b="0" i="1" u="sng" strike="noStrike" kern="120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mj-lt"/>
                <a:ea typeface="+mj-ea"/>
                <a:cs typeface="+mj-cs"/>
              </a:rPr>
              <a:t>آمینواسیدها</a:t>
            </a:r>
            <a:endParaRPr kumimoji="0" lang="fa-IR" sz="4300" b="0" i="1" u="sng"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withEffect">
                                  <p:stCondLst>
                                    <p:cond delay="100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51"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385" decel="100000"/>
                                        <p:tgtEl>
                                          <p:spTgt spid="3">
                                            <p:txEl>
                                              <p:pRg st="1" end="1"/>
                                            </p:txEl>
                                          </p:spTgt>
                                        </p:tgtEl>
                                      </p:cBhvr>
                                    </p:animEffect>
                                    <p:animScale>
                                      <p:cBhvr>
                                        <p:cTn id="14" dur="385" decel="100000"/>
                                        <p:tgtEl>
                                          <p:spTgt spid="3">
                                            <p:txEl>
                                              <p:pRg st="1" end="1"/>
                                            </p:txEl>
                                          </p:spTgt>
                                        </p:tgtEl>
                                      </p:cBhvr>
                                      <p:from x="10000" y="10000"/>
                                      <p:to x="200000" y="450000"/>
                                    </p:animScale>
                                    <p:animScale>
                                      <p:cBhvr>
                                        <p:cTn id="15" dur="615" accel="100000" fill="hold">
                                          <p:stCondLst>
                                            <p:cond delay="385"/>
                                          </p:stCondLst>
                                        </p:cTn>
                                        <p:tgtEl>
                                          <p:spTgt spid="3">
                                            <p:txEl>
                                              <p:pRg st="1" end="1"/>
                                            </p:txEl>
                                          </p:spTgt>
                                        </p:tgtEl>
                                      </p:cBhvr>
                                      <p:from x="200000" y="450000"/>
                                      <p:to x="100000" y="100000"/>
                                    </p:animScale>
                                    <p:set>
                                      <p:cBhvr>
                                        <p:cTn id="16" dur="385" fill="hold"/>
                                        <p:tgtEl>
                                          <p:spTgt spid="3">
                                            <p:txEl>
                                              <p:pRg st="1" end="1"/>
                                            </p:txEl>
                                          </p:spTgt>
                                        </p:tgtEl>
                                        <p:attrNameLst>
                                          <p:attrName>ppt_x</p:attrName>
                                        </p:attrNameLst>
                                      </p:cBhvr>
                                      <p:to>
                                        <p:strVal val="(0.5)"/>
                                      </p:to>
                                    </p:set>
                                    <p:anim from="(0.5)" to="(#ppt_x)" calcmode="lin" valueType="num">
                                      <p:cBhvr>
                                        <p:cTn id="17" dur="615" accel="100000" fill="hold">
                                          <p:stCondLst>
                                            <p:cond delay="385"/>
                                          </p:stCondLst>
                                        </p:cTn>
                                        <p:tgtEl>
                                          <p:spTgt spid="3">
                                            <p:txEl>
                                              <p:pRg st="1" end="1"/>
                                            </p:txEl>
                                          </p:spTgt>
                                        </p:tgtEl>
                                        <p:attrNameLst>
                                          <p:attrName>ppt_x</p:attrName>
                                        </p:attrNameLst>
                                      </p:cBhvr>
                                    </p:anim>
                                    <p:set>
                                      <p:cBhvr>
                                        <p:cTn id="18" dur="385" fill="hold"/>
                                        <p:tgtEl>
                                          <p:spTgt spid="3">
                                            <p:txEl>
                                              <p:pRg st="1" end="1"/>
                                            </p:txEl>
                                          </p:spTgt>
                                        </p:tgtEl>
                                        <p:attrNameLst>
                                          <p:attrName>ppt_y</p:attrName>
                                        </p:attrNameLst>
                                      </p:cBhvr>
                                      <p:to>
                                        <p:strVal val="(#ppt_y+0.4)"/>
                                      </p:to>
                                    </p:set>
                                    <p:anim from="(#ppt_y+0.4)" to="(#ppt_y)" calcmode="lin" valueType="num">
                                      <p:cBhvr>
                                        <p:cTn id="19" dur="615" accel="100000" fill="hold">
                                          <p:stCondLst>
                                            <p:cond delay="385"/>
                                          </p:stCondLst>
                                        </p:cTn>
                                        <p:tgtEl>
                                          <p:spTgt spid="3">
                                            <p:txEl>
                                              <p:pRg st="1" end="1"/>
                                            </p:txEl>
                                          </p:spTgt>
                                        </p:tgtEl>
                                        <p:attrNameLst>
                                          <p:attrName>ppt_y</p:attrName>
                                        </p:attrNameLst>
                                      </p:cBhvr>
                                    </p:anim>
                                  </p:childTnLst>
                                </p:cTn>
                              </p:par>
                            </p:childTnLst>
                          </p:cTn>
                        </p:par>
                      </p:childTnLst>
                    </p:cTn>
                  </p:par>
                  <p:par>
                    <p:cTn id="20" fill="hold">
                      <p:stCondLst>
                        <p:cond delay="indefinite"/>
                      </p:stCondLst>
                      <p:childTnLst>
                        <p:par>
                          <p:cTn id="21" fill="hold">
                            <p:stCondLst>
                              <p:cond delay="0"/>
                            </p:stCondLst>
                            <p:childTnLst>
                              <p:par>
                                <p:cTn id="22" presetID="23" presetClass="entr" presetSubtype="36"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 calcmode="lin" valueType="num">
                                      <p:cBhvr>
                                        <p:cTn id="24" dur="1000" fill="hold"/>
                                        <p:tgtEl>
                                          <p:spTgt spid="3">
                                            <p:txEl>
                                              <p:pRg st="3" end="3"/>
                                            </p:txEl>
                                          </p:spTgt>
                                        </p:tgtEl>
                                        <p:attrNameLst>
                                          <p:attrName>ppt_w</p:attrName>
                                        </p:attrNameLst>
                                      </p:cBhvr>
                                      <p:tavLst>
                                        <p:tav tm="0">
                                          <p:val>
                                            <p:strVal val="(6*min(max(#ppt_w*#ppt_h,.3),1)-7.4)/-.7*#ppt_w"/>
                                          </p:val>
                                        </p:tav>
                                        <p:tav tm="100000">
                                          <p:val>
                                            <p:strVal val="#ppt_w"/>
                                          </p:val>
                                        </p:tav>
                                      </p:tavLst>
                                    </p:anim>
                                    <p:anim calcmode="lin" valueType="num">
                                      <p:cBhvr>
                                        <p:cTn id="25" dur="1000" fill="hold"/>
                                        <p:tgtEl>
                                          <p:spTgt spid="3">
                                            <p:txEl>
                                              <p:pRg st="3" end="3"/>
                                            </p:txEl>
                                          </p:spTgt>
                                        </p:tgtEl>
                                        <p:attrNameLst>
                                          <p:attrName>ppt_h</p:attrName>
                                        </p:attrNameLst>
                                      </p:cBhvr>
                                      <p:tavLst>
                                        <p:tav tm="0">
                                          <p:val>
                                            <p:strVal val="(6*min(max(#ppt_w*#ppt_h,.3),1)-7.4)/-.7*#ppt_h"/>
                                          </p:val>
                                        </p:tav>
                                        <p:tav tm="100000">
                                          <p:val>
                                            <p:strVal val="#ppt_h"/>
                                          </p:val>
                                        </p:tav>
                                      </p:tavLst>
                                    </p:anim>
                                    <p:anim calcmode="lin" valueType="num">
                                      <p:cBhvr>
                                        <p:cTn id="26" dur="1000" fill="hold"/>
                                        <p:tgtEl>
                                          <p:spTgt spid="3">
                                            <p:txEl>
                                              <p:pRg st="3" end="3"/>
                                            </p:txEl>
                                          </p:spTgt>
                                        </p:tgtEl>
                                        <p:attrNameLst>
                                          <p:attrName>ppt_x</p:attrName>
                                        </p:attrNameLst>
                                      </p:cBhvr>
                                      <p:tavLst>
                                        <p:tav tm="0">
                                          <p:val>
                                            <p:fltVal val="0.5"/>
                                          </p:val>
                                        </p:tav>
                                        <p:tav tm="100000">
                                          <p:val>
                                            <p:strVal val="#ppt_x"/>
                                          </p:val>
                                        </p:tav>
                                      </p:tavLst>
                                    </p:anim>
                                    <p:anim calcmode="lin" valueType="num">
                                      <p:cBhvr>
                                        <p:cTn id="27" dur="1000" fill="hold"/>
                                        <p:tgtEl>
                                          <p:spTgt spid="3">
                                            <p:txEl>
                                              <p:pRg st="3" end="3"/>
                                            </p:txEl>
                                          </p:spTgt>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fa-IR" dirty="0" smtClean="0"/>
              <a:t>شکل معمولی و شکل دو </a:t>
            </a:r>
            <a:r>
              <a:rPr lang="fa-IR" dirty="0" smtClean="0"/>
              <a:t>قطبی</a:t>
            </a:r>
            <a:br>
              <a:rPr lang="fa-IR" dirty="0" smtClean="0"/>
            </a:br>
            <a:r>
              <a:rPr lang="fa-IR" dirty="0" smtClean="0"/>
              <a:t> (</a:t>
            </a:r>
            <a:r>
              <a:rPr lang="en-US" dirty="0" err="1" smtClean="0"/>
              <a:t>Zwitterion</a:t>
            </a:r>
            <a:r>
              <a:rPr lang="en-US" dirty="0" smtClean="0"/>
              <a:t> Form</a:t>
            </a:r>
            <a:r>
              <a:rPr lang="fa-IR" dirty="0" smtClean="0"/>
              <a:t>) </a:t>
            </a:r>
            <a:r>
              <a:rPr lang="fa-IR" dirty="0" smtClean="0"/>
              <a:t>آمینواسیدها</a:t>
            </a:r>
            <a:endParaRPr lang="fa-IR" dirty="0"/>
          </a:p>
        </p:txBody>
      </p:sp>
      <p:sp>
        <p:nvSpPr>
          <p:cNvPr id="4" name="Slide Number Placeholder 3"/>
          <p:cNvSpPr>
            <a:spLocks noGrp="1"/>
          </p:cNvSpPr>
          <p:nvPr>
            <p:ph type="sldNum" sz="quarter" idx="12"/>
          </p:nvPr>
        </p:nvSpPr>
        <p:spPr/>
        <p:txBody>
          <a:bodyPr/>
          <a:lstStyle/>
          <a:p>
            <a:fld id="{4E1E0431-2D3F-43D9-8EF8-3D0BAF609BBE}" type="slidenum">
              <a:rPr lang="fa-IR" sz="1600" smtClean="0">
                <a:solidFill>
                  <a:srgbClr val="FF0000"/>
                </a:solidFill>
              </a:rPr>
              <a:pPr/>
              <a:t>44</a:t>
            </a:fld>
            <a:endParaRPr lang="fa-IR" sz="1600" dirty="0">
              <a:solidFill>
                <a:srgbClr val="FF0000"/>
              </a:solidFill>
            </a:endParaRPr>
          </a:p>
        </p:txBody>
      </p:sp>
      <p:pic>
        <p:nvPicPr>
          <p:cNvPr id="2050" name="Picture 2"/>
          <p:cNvPicPr>
            <a:picLocks noChangeAspect="1" noChangeArrowheads="1"/>
          </p:cNvPicPr>
          <p:nvPr/>
        </p:nvPicPr>
        <p:blipFill>
          <a:blip r:embed="rId2"/>
          <a:srcRect/>
          <a:stretch>
            <a:fillRect/>
          </a:stretch>
        </p:blipFill>
        <p:spPr bwMode="auto">
          <a:xfrm>
            <a:off x="1500166" y="1928802"/>
            <a:ext cx="6552711" cy="3232902"/>
          </a:xfrm>
          <a:prstGeom prst="rect">
            <a:avLst/>
          </a:prstGeom>
          <a:noFill/>
          <a:ln w="9525">
            <a:noFill/>
            <a:miter lim="800000"/>
            <a:headEnd/>
            <a:tailEnd/>
          </a:ln>
          <a:effectLst/>
        </p:spPr>
      </p:pic>
      <p:sp>
        <p:nvSpPr>
          <p:cNvPr id="6" name="Title 1"/>
          <p:cNvSpPr txBox="1">
            <a:spLocks/>
          </p:cNvSpPr>
          <p:nvPr/>
        </p:nvSpPr>
        <p:spPr>
          <a:xfrm>
            <a:off x="1285852" y="5286396"/>
            <a:ext cx="7498080" cy="1143000"/>
          </a:xfrm>
          <a:prstGeom prst="rect">
            <a:avLst/>
          </a:prstGeom>
        </p:spPr>
        <p:txBody>
          <a:bodyPr anchor="ctr">
            <a:normAutofit fontScale="75000" lnSpcReduction="20000"/>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fa-IR" sz="4300" b="0" i="0" u="none" strike="noStrike" kern="1200" cap="none" spc="0" normalizeH="0" baseline="0" noProof="0" dirty="0" smtClean="0">
                <a:ln>
                  <a:noFill/>
                </a:ln>
                <a:solidFill>
                  <a:schemeClr val="tx2">
                    <a:satMod val="130000"/>
                  </a:schemeClr>
                </a:solidFill>
                <a:uLnTx/>
                <a:uFillTx/>
                <a:latin typeface="+mj-lt"/>
                <a:ea typeface="+mj-ea"/>
                <a:cs typeface="B Koodak" pitchFamily="2" charset="-78"/>
              </a:rPr>
              <a:t>قابل ذکر است که این</a:t>
            </a:r>
            <a:r>
              <a:rPr kumimoji="0" lang="fa-IR" sz="4300" b="0" i="0" u="none" strike="noStrike" kern="1200" cap="none" spc="0" normalizeH="0" noProof="0" dirty="0" smtClean="0">
                <a:ln>
                  <a:noFill/>
                </a:ln>
                <a:solidFill>
                  <a:schemeClr val="tx2">
                    <a:satMod val="130000"/>
                  </a:schemeClr>
                </a:solidFill>
                <a:uLnTx/>
                <a:uFillTx/>
                <a:latin typeface="+mj-lt"/>
                <a:ea typeface="+mj-ea"/>
                <a:cs typeface="B Koodak" pitchFamily="2" charset="-78"/>
              </a:rPr>
              <a:t> مواد در محیط اسیدی دارای بار مثبت و در محیط قلیایی دارای بار منفی می باشند</a:t>
            </a:r>
            <a:endParaRPr kumimoji="0" lang="fa-IR" sz="4300" b="0" i="0" u="none" strike="noStrike" kern="1200" cap="none" spc="0" normalizeH="0" baseline="0" noProof="0" dirty="0">
              <a:ln>
                <a:noFill/>
              </a:ln>
              <a:solidFill>
                <a:schemeClr val="tx2">
                  <a:satMod val="130000"/>
                </a:schemeClr>
              </a:solidFill>
              <a:uLnTx/>
              <a:uFillTx/>
              <a:latin typeface="+mj-lt"/>
              <a:ea typeface="+mj-ea"/>
              <a:cs typeface="B Koodak" pitchFamily="2"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1000"/>
                                  </p:stCondLst>
                                  <p:childTnLst>
                                    <p:set>
                                      <p:cBhvr>
                                        <p:cTn id="6" dur="1" fill="hold">
                                          <p:stCondLst>
                                            <p:cond delay="0"/>
                                          </p:stCondLst>
                                        </p:cTn>
                                        <p:tgtEl>
                                          <p:spTgt spid="2050"/>
                                        </p:tgtEl>
                                        <p:attrNameLst>
                                          <p:attrName>style.visibility</p:attrName>
                                        </p:attrNameLst>
                                      </p:cBhvr>
                                      <p:to>
                                        <p:strVal val="visible"/>
                                      </p:to>
                                    </p:set>
                                    <p:anim calcmode="lin" valueType="num">
                                      <p:cBhvr>
                                        <p:cTn id="7" dur="1000" fill="hold"/>
                                        <p:tgtEl>
                                          <p:spTgt spid="2050"/>
                                        </p:tgtEl>
                                        <p:attrNameLst>
                                          <p:attrName>ppt_w</p:attrName>
                                        </p:attrNameLst>
                                      </p:cBhvr>
                                      <p:tavLst>
                                        <p:tav tm="0">
                                          <p:val>
                                            <p:fltVal val="0"/>
                                          </p:val>
                                        </p:tav>
                                        <p:tav tm="100000">
                                          <p:val>
                                            <p:strVal val="#ppt_w"/>
                                          </p:val>
                                        </p:tav>
                                      </p:tavLst>
                                    </p:anim>
                                    <p:anim calcmode="lin" valueType="num">
                                      <p:cBhvr>
                                        <p:cTn id="8" dur="1000" fill="hold"/>
                                        <p:tgtEl>
                                          <p:spTgt spid="2050"/>
                                        </p:tgtEl>
                                        <p:attrNameLst>
                                          <p:attrName>ppt_h</p:attrName>
                                        </p:attrNameLst>
                                      </p:cBhvr>
                                      <p:tavLst>
                                        <p:tav tm="0">
                                          <p:val>
                                            <p:fltVal val="0"/>
                                          </p:val>
                                        </p:tav>
                                        <p:tav tm="100000">
                                          <p:val>
                                            <p:strVal val="#ppt_h"/>
                                          </p:val>
                                        </p:tav>
                                      </p:tavLst>
                                    </p:anim>
                                    <p:animEffect transition="in" filter="fade">
                                      <p:cBhvr>
                                        <p:cTn id="9" dur="1000"/>
                                        <p:tgtEl>
                                          <p:spTgt spid="2050"/>
                                        </p:tgtEl>
                                      </p:cBhvr>
                                    </p:animEffect>
                                  </p:childTnLst>
                                </p:cTn>
                              </p:par>
                              <p:par>
                                <p:cTn id="10" presetID="30" presetClass="entr" presetSubtype="0" fill="hold" nodeType="withEffect">
                                  <p:stCondLst>
                                    <p:cond delay="250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800" decel="100000"/>
                                        <p:tgtEl>
                                          <p:spTgt spid="6">
                                            <p:txEl>
                                              <p:pRg st="0" end="0"/>
                                            </p:txEl>
                                          </p:spTgt>
                                        </p:tgtEl>
                                      </p:cBhvr>
                                    </p:animEffect>
                                    <p:anim calcmode="lin" valueType="num">
                                      <p:cBhvr>
                                        <p:cTn id="13" dur="800" decel="100000" fill="hold"/>
                                        <p:tgtEl>
                                          <p:spTgt spid="6">
                                            <p:txEl>
                                              <p:pRg st="0" end="0"/>
                                            </p:txEl>
                                          </p:spTgt>
                                        </p:tgtEl>
                                        <p:attrNameLst>
                                          <p:attrName>style.rotation</p:attrName>
                                        </p:attrNameLst>
                                      </p:cBhvr>
                                      <p:tavLst>
                                        <p:tav tm="0">
                                          <p:val>
                                            <p:fltVal val="-90"/>
                                          </p:val>
                                        </p:tav>
                                        <p:tav tm="100000">
                                          <p:val>
                                            <p:fltVal val="0"/>
                                          </p:val>
                                        </p:tav>
                                      </p:tavLst>
                                    </p:anim>
                                    <p:anim calcmode="lin" valueType="num">
                                      <p:cBhvr>
                                        <p:cTn id="14" dur="800" decel="100000" fill="hold"/>
                                        <p:tgtEl>
                                          <p:spTgt spid="6">
                                            <p:txEl>
                                              <p:pRg st="0" end="0"/>
                                            </p:txEl>
                                          </p:spTgt>
                                        </p:tgtEl>
                                        <p:attrNameLst>
                                          <p:attrName>ppt_x</p:attrName>
                                        </p:attrNameLst>
                                      </p:cBhvr>
                                      <p:tavLst>
                                        <p:tav tm="0">
                                          <p:val>
                                            <p:strVal val="#ppt_x+0.4"/>
                                          </p:val>
                                        </p:tav>
                                        <p:tav tm="100000">
                                          <p:val>
                                            <p:strVal val="#ppt_x-0.05"/>
                                          </p:val>
                                        </p:tav>
                                      </p:tavLst>
                                    </p:anim>
                                    <p:anim calcmode="lin" valueType="num">
                                      <p:cBhvr>
                                        <p:cTn id="15" dur="800" decel="100000" fill="hold"/>
                                        <p:tgtEl>
                                          <p:spTgt spid="6">
                                            <p:txEl>
                                              <p:pRg st="0" end="0"/>
                                            </p:txEl>
                                          </p:spTgt>
                                        </p:tgtEl>
                                        <p:attrNameLst>
                                          <p:attrName>ppt_y</p:attrName>
                                        </p:attrNameLst>
                                      </p:cBhvr>
                                      <p:tavLst>
                                        <p:tav tm="0">
                                          <p:val>
                                            <p:strVal val="#ppt_y-0.4"/>
                                          </p:val>
                                        </p:tav>
                                        <p:tav tm="100000">
                                          <p:val>
                                            <p:strVal val="#ppt_y+0.1"/>
                                          </p:val>
                                        </p:tav>
                                      </p:tavLst>
                                    </p:anim>
                                    <p:anim calcmode="lin" valueType="num">
                                      <p:cBhvr>
                                        <p:cTn id="16" dur="200" accel="100000" fill="hold">
                                          <p:stCondLst>
                                            <p:cond delay="800"/>
                                          </p:stCondLst>
                                        </p:cTn>
                                        <p:tgtEl>
                                          <p:spTgt spid="6">
                                            <p:txEl>
                                              <p:pRg st="0" end="0"/>
                                            </p:txEl>
                                          </p:spTgt>
                                        </p:tgtEl>
                                        <p:attrNameLst>
                                          <p:attrName>ppt_x</p:attrName>
                                        </p:attrNameLst>
                                      </p:cBhvr>
                                      <p:tavLst>
                                        <p:tav tm="0">
                                          <p:val>
                                            <p:strVal val="#ppt_x-0.05"/>
                                          </p:val>
                                        </p:tav>
                                        <p:tav tm="100000">
                                          <p:val>
                                            <p:strVal val="#ppt_x"/>
                                          </p:val>
                                        </p:tav>
                                      </p:tavLst>
                                    </p:anim>
                                    <p:anim calcmode="lin" valueType="num">
                                      <p:cBhvr>
                                        <p:cTn id="17" dur="200" accel="100000" fill="hold">
                                          <p:stCondLst>
                                            <p:cond delay="800"/>
                                          </p:stCondLst>
                                        </p:cTn>
                                        <p:tgtEl>
                                          <p:spTgt spid="6">
                                            <p:txEl>
                                              <p:pRg st="0" end="0"/>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2976" y="0"/>
            <a:ext cx="7498080" cy="1143000"/>
          </a:xfrm>
        </p:spPr>
        <p:txBody>
          <a:bodyPr/>
          <a:lstStyle/>
          <a:p>
            <a:pPr algn="ctr"/>
            <a:r>
              <a:rPr lang="fa-IR" i="1" u="sng" dirty="0" smtClean="0">
                <a:solidFill>
                  <a:srgbClr val="FF0000"/>
                </a:solidFill>
                <a:latin typeface="Times New Roman" pitchFamily="18" charset="0"/>
                <a:cs typeface="Times New Roman" pitchFamily="18" charset="0"/>
              </a:rPr>
              <a:t>نقطه ایزوالکتریک </a:t>
            </a:r>
            <a:r>
              <a:rPr lang="en-US" i="1" u="sng" dirty="0" err="1" smtClean="0">
                <a:solidFill>
                  <a:srgbClr val="FF0000"/>
                </a:solidFill>
                <a:latin typeface="Times New Roman" pitchFamily="18" charset="0"/>
                <a:cs typeface="Times New Roman" pitchFamily="18" charset="0"/>
              </a:rPr>
              <a:t>Isoelectric</a:t>
            </a:r>
            <a:r>
              <a:rPr lang="en-US" i="1" u="sng" dirty="0" smtClean="0">
                <a:solidFill>
                  <a:srgbClr val="FF0000"/>
                </a:solidFill>
                <a:latin typeface="Times New Roman" pitchFamily="18" charset="0"/>
                <a:cs typeface="Times New Roman" pitchFamily="18" charset="0"/>
              </a:rPr>
              <a:t> point</a:t>
            </a:r>
            <a:endParaRPr lang="fa-IR" i="1" u="sng" dirty="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a:xfrm>
            <a:off x="928662" y="1285860"/>
            <a:ext cx="7933588" cy="5195910"/>
          </a:xfrm>
        </p:spPr>
        <p:txBody>
          <a:bodyPr/>
          <a:lstStyle/>
          <a:p>
            <a:pPr algn="just">
              <a:buNone/>
            </a:pPr>
            <a:r>
              <a:rPr lang="fa-IR" dirty="0" smtClean="0">
                <a:solidFill>
                  <a:srgbClr val="002060"/>
                </a:solidFill>
              </a:rPr>
              <a:t>نقطه ای است که در آن غلظت کاتیون ها و آنیون ها در مواد یکسان می باشد و از این رو در این نقطه، غلظت شکل دویونی به بیشترین مقدار خود رسیده و از این رو در این نقطه، آمینواسیدها دارای کمترین میل واکنشی بوده ودارای بالاترین پایداری می باشند.</a:t>
            </a:r>
          </a:p>
          <a:p>
            <a:pPr>
              <a:buNone/>
            </a:pPr>
            <a:endParaRPr lang="fa-IR" sz="1800" dirty="0" smtClean="0"/>
          </a:p>
          <a:p>
            <a:pPr algn="just">
              <a:buNone/>
            </a:pPr>
            <a:r>
              <a:rPr lang="fa-IR" dirty="0" smtClean="0">
                <a:solidFill>
                  <a:srgbClr val="003300"/>
                </a:solidFill>
              </a:rPr>
              <a:t>قابل </a:t>
            </a:r>
            <a:r>
              <a:rPr lang="fa-IR" dirty="0" smtClean="0">
                <a:solidFill>
                  <a:srgbClr val="003300"/>
                </a:solidFill>
              </a:rPr>
              <a:t>ذکر است که معمولاً خاصیت اسیدی آمینواسیدها بیشتر از خاصیت قلیایی آن ها می باشد و از این رو</a:t>
            </a:r>
          </a:p>
          <a:p>
            <a:pPr algn="just">
              <a:buNone/>
            </a:pPr>
            <a:r>
              <a:rPr lang="en-US" dirty="0" smtClean="0">
                <a:solidFill>
                  <a:srgbClr val="003300"/>
                </a:solidFill>
              </a:rPr>
              <a:t>pH</a:t>
            </a:r>
            <a:r>
              <a:rPr lang="fa-IR" dirty="0" smtClean="0">
                <a:solidFill>
                  <a:srgbClr val="003300"/>
                </a:solidFill>
              </a:rPr>
              <a:t> نقطه ایزوالکتریک آنها معمولاً کمتر از 7 می باشد </a:t>
            </a:r>
            <a:endParaRPr lang="fa-IR" dirty="0">
              <a:solidFill>
                <a:srgbClr val="003300"/>
              </a:solidFill>
            </a:endParaRPr>
          </a:p>
        </p:txBody>
      </p:sp>
      <p:sp>
        <p:nvSpPr>
          <p:cNvPr id="4" name="Slide Number Placeholder 3"/>
          <p:cNvSpPr>
            <a:spLocks noGrp="1"/>
          </p:cNvSpPr>
          <p:nvPr>
            <p:ph type="sldNum" sz="quarter" idx="12"/>
          </p:nvPr>
        </p:nvSpPr>
        <p:spPr/>
        <p:txBody>
          <a:bodyPr/>
          <a:lstStyle/>
          <a:p>
            <a:fld id="{4E1E0431-2D3F-43D9-8EF8-3D0BAF609BBE}" type="slidenum">
              <a:rPr lang="fa-IR" sz="1600" smtClean="0">
                <a:solidFill>
                  <a:srgbClr val="FF0000"/>
                </a:solidFill>
              </a:rPr>
              <a:pPr/>
              <a:t>45</a:t>
            </a:fld>
            <a:endParaRPr lang="fa-IR" dirty="0">
              <a:solidFill>
                <a:srgbClr val="FF0000"/>
              </a:solidFill>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withEffect">
                                  <p:stCondLst>
                                    <p:cond delay="100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p:cTn id="13"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2" end="2"/>
                                            </p:txEl>
                                          </p:spTgt>
                                        </p:tgtEl>
                                        <p:attrNameLst>
                                          <p:attrName>ppt_h</p:attrName>
                                        </p:attrNameLst>
                                      </p:cBhvr>
                                      <p:tavLst>
                                        <p:tav tm="0">
                                          <p:val>
                                            <p:fltVal val="0"/>
                                          </p:val>
                                        </p:tav>
                                        <p:tav tm="100000">
                                          <p:val>
                                            <p:strVal val="#ppt_h"/>
                                          </p:val>
                                        </p:tav>
                                      </p:tavLst>
                                    </p:anim>
                                  </p:childTnLst>
                                </p:cTn>
                              </p:par>
                              <p:par>
                                <p:cTn id="15" presetID="23" presetClass="entr" presetSubtype="16"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p:cTn id="17"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3" end="3"/>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0100" y="-24"/>
            <a:ext cx="8143900" cy="714380"/>
          </a:xfrm>
        </p:spPr>
        <p:txBody>
          <a:bodyPr>
            <a:normAutofit fontScale="90000"/>
          </a:bodyPr>
          <a:lstStyle/>
          <a:p>
            <a:pPr algn="ctr"/>
            <a:r>
              <a:rPr lang="fa-IR" i="1" u="sng" dirty="0" smtClean="0">
                <a:solidFill>
                  <a:srgbClr val="FF0000"/>
                </a:solidFill>
              </a:rPr>
              <a:t>انواع آمینواسیدها</a:t>
            </a:r>
            <a:endParaRPr lang="fa-IR" i="1" u="sng" dirty="0">
              <a:solidFill>
                <a:srgbClr val="FF0000"/>
              </a:solidFill>
            </a:endParaRPr>
          </a:p>
        </p:txBody>
      </p:sp>
      <p:sp>
        <p:nvSpPr>
          <p:cNvPr id="3" name="Content Placeholder 2"/>
          <p:cNvSpPr>
            <a:spLocks noGrp="1"/>
          </p:cNvSpPr>
          <p:nvPr>
            <p:ph idx="1"/>
          </p:nvPr>
        </p:nvSpPr>
        <p:spPr>
          <a:xfrm>
            <a:off x="1000100" y="1109666"/>
            <a:ext cx="8143900" cy="5748334"/>
          </a:xfrm>
        </p:spPr>
        <p:txBody>
          <a:bodyPr>
            <a:normAutofit lnSpcReduction="10000"/>
          </a:bodyPr>
          <a:lstStyle/>
          <a:p>
            <a:pPr>
              <a:buNone/>
            </a:pPr>
            <a:r>
              <a:rPr lang="fa-IR" dirty="0" smtClean="0"/>
              <a:t>آمینو اسیدهایی که دارای دو گروه کربوکسیل و یک گروه آمین هستند را اصطلاحاً </a:t>
            </a:r>
            <a:r>
              <a:rPr lang="fa-IR" dirty="0" smtClean="0">
                <a:solidFill>
                  <a:srgbClr val="FF0000"/>
                </a:solidFill>
                <a:effectLst>
                  <a:outerShdw blurRad="38100" dist="38100" dir="2700000" algn="tl">
                    <a:srgbClr val="000000">
                      <a:alpha val="43137"/>
                    </a:srgbClr>
                  </a:outerShdw>
                </a:effectLst>
              </a:rPr>
              <a:t>آمینو دی اسیدها</a:t>
            </a:r>
            <a:r>
              <a:rPr lang="fa-IR" dirty="0" smtClean="0">
                <a:effectLst>
                  <a:outerShdw blurRad="38100" dist="38100" dir="2700000" algn="tl">
                    <a:srgbClr val="000000">
                      <a:alpha val="43137"/>
                    </a:srgbClr>
                  </a:outerShdw>
                </a:effectLst>
              </a:rPr>
              <a:t> </a:t>
            </a:r>
            <a:r>
              <a:rPr lang="fa-IR" dirty="0" smtClean="0"/>
              <a:t>می گویند.</a:t>
            </a:r>
          </a:p>
          <a:p>
            <a:pPr>
              <a:buNone/>
            </a:pPr>
            <a:r>
              <a:rPr lang="fa-IR" dirty="0" smtClean="0"/>
              <a:t>این مواد دارای </a:t>
            </a:r>
            <a:r>
              <a:rPr lang="en-US" dirty="0" smtClean="0"/>
              <a:t>pH</a:t>
            </a:r>
            <a:r>
              <a:rPr lang="fa-IR" dirty="0" smtClean="0"/>
              <a:t> کمتر از 7 می باشند</a:t>
            </a:r>
          </a:p>
          <a:p>
            <a:pPr algn="ctr">
              <a:buNone/>
            </a:pPr>
            <a:endParaRPr lang="fa-IR" dirty="0" smtClean="0"/>
          </a:p>
          <a:p>
            <a:pPr>
              <a:buNone/>
            </a:pPr>
            <a:r>
              <a:rPr lang="fa-IR" dirty="0" smtClean="0"/>
              <a:t>آمینو اسیدهایی که دارای یک گروه کربوکسیل ودو گروه آمین هستند را اصطلاحاً </a:t>
            </a:r>
            <a:r>
              <a:rPr lang="fa-IR" dirty="0" smtClean="0">
                <a:solidFill>
                  <a:srgbClr val="FF0000"/>
                </a:solidFill>
                <a:effectLst>
                  <a:outerShdw blurRad="38100" dist="38100" dir="2700000" algn="tl">
                    <a:srgbClr val="000000">
                      <a:alpha val="43137"/>
                    </a:srgbClr>
                  </a:outerShdw>
                </a:effectLst>
              </a:rPr>
              <a:t>دی</a:t>
            </a:r>
            <a:r>
              <a:rPr lang="fa-IR" dirty="0" smtClean="0"/>
              <a:t> </a:t>
            </a:r>
            <a:r>
              <a:rPr lang="fa-IR" dirty="0" smtClean="0">
                <a:solidFill>
                  <a:srgbClr val="FF0000"/>
                </a:solidFill>
                <a:effectLst>
                  <a:outerShdw blurRad="38100" dist="38100" dir="2700000" algn="tl">
                    <a:srgbClr val="000000">
                      <a:alpha val="43137"/>
                    </a:srgbClr>
                  </a:outerShdw>
                </a:effectLst>
              </a:rPr>
              <a:t>آمینو اسیدها </a:t>
            </a:r>
            <a:r>
              <a:rPr lang="fa-IR" dirty="0" smtClean="0"/>
              <a:t>می گویند.</a:t>
            </a:r>
          </a:p>
          <a:p>
            <a:pPr>
              <a:buNone/>
            </a:pPr>
            <a:r>
              <a:rPr lang="fa-IR" dirty="0" smtClean="0"/>
              <a:t>این مواد دارای </a:t>
            </a:r>
            <a:r>
              <a:rPr lang="en-US" dirty="0" smtClean="0"/>
              <a:t>pH</a:t>
            </a:r>
            <a:r>
              <a:rPr lang="fa-IR" dirty="0" smtClean="0"/>
              <a:t> بیشتر از 7 می باشند</a:t>
            </a:r>
          </a:p>
          <a:p>
            <a:pPr>
              <a:buNone/>
            </a:pPr>
            <a:endParaRPr lang="fa-IR" dirty="0" smtClean="0"/>
          </a:p>
          <a:p>
            <a:pPr>
              <a:buNone/>
            </a:pPr>
            <a:endParaRPr lang="fa-IR" dirty="0" smtClean="0"/>
          </a:p>
          <a:p>
            <a:pPr>
              <a:buNone/>
            </a:pPr>
            <a:r>
              <a:rPr lang="fa-IR" dirty="0" smtClean="0"/>
              <a:t>آمینو اسیدهایی که دارای دو گروه کربوکسیل و دو گروه آمین هستند را اصطلاحاً </a:t>
            </a:r>
            <a:r>
              <a:rPr lang="fa-IR" dirty="0" smtClean="0">
                <a:solidFill>
                  <a:srgbClr val="FF0000"/>
                </a:solidFill>
                <a:effectLst>
                  <a:outerShdw blurRad="38100" dist="38100" dir="2700000" algn="tl">
                    <a:srgbClr val="000000">
                      <a:alpha val="43137"/>
                    </a:srgbClr>
                  </a:outerShdw>
                </a:effectLst>
              </a:rPr>
              <a:t>دی آمینو دی اسیدها </a:t>
            </a:r>
            <a:r>
              <a:rPr lang="fa-IR" dirty="0" smtClean="0"/>
              <a:t>می گویند.</a:t>
            </a:r>
          </a:p>
          <a:p>
            <a:pPr>
              <a:buNone/>
            </a:pPr>
            <a:endParaRPr lang="fa-IR" dirty="0" smtClean="0"/>
          </a:p>
          <a:p>
            <a:pPr>
              <a:buNone/>
            </a:pPr>
            <a:endParaRPr lang="fa-IR" dirty="0"/>
          </a:p>
        </p:txBody>
      </p:sp>
      <p:sp>
        <p:nvSpPr>
          <p:cNvPr id="4" name="Slide Number Placeholder 3"/>
          <p:cNvSpPr>
            <a:spLocks noGrp="1"/>
          </p:cNvSpPr>
          <p:nvPr>
            <p:ph type="sldNum" sz="quarter" idx="12"/>
          </p:nvPr>
        </p:nvSpPr>
        <p:spPr/>
        <p:txBody>
          <a:bodyPr/>
          <a:lstStyle/>
          <a:p>
            <a:fld id="{4E1E0431-2D3F-43D9-8EF8-3D0BAF609BBE}" type="slidenum">
              <a:rPr lang="fa-IR" sz="1600" smtClean="0">
                <a:solidFill>
                  <a:srgbClr val="FF0000"/>
                </a:solidFill>
              </a:rPr>
              <a:pPr/>
              <a:t>46</a:t>
            </a:fld>
            <a:endParaRPr lang="fa-IR"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15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4)">
                                      <p:cBhvr>
                                        <p:cTn id="7" dur="1000"/>
                                        <p:tgtEl>
                                          <p:spTgt spid="3">
                                            <p:txEl>
                                              <p:pRg st="0" end="0"/>
                                            </p:txEl>
                                          </p:spTgt>
                                        </p:tgtEl>
                                      </p:cBhvr>
                                    </p:animEffect>
                                  </p:childTnLst>
                                </p:cTn>
                              </p:par>
                              <p:par>
                                <p:cTn id="8" presetID="21" presetClass="entr" presetSubtype="4" fill="hold" nodeType="withEffect">
                                  <p:stCondLst>
                                    <p:cond delay="150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heel(4)">
                                      <p:cBhvr>
                                        <p:cTn id="10" dur="1000"/>
                                        <p:tgtEl>
                                          <p:spTgt spid="3">
                                            <p:txEl>
                                              <p:pRg st="1" end="1"/>
                                            </p:txEl>
                                          </p:spTgt>
                                        </p:tgtEl>
                                      </p:cBhvr>
                                    </p:animEffect>
                                  </p:childTnLst>
                                </p:cTn>
                              </p:par>
                              <p:par>
                                <p:cTn id="11" presetID="2" presetClass="entr" presetSubtype="3" fill="hold" nodeType="withEffect">
                                  <p:stCondLst>
                                    <p:cond delay="150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10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14" dur="1000" fill="hold"/>
                                        <p:tgtEl>
                                          <p:spTgt spid="3">
                                            <p:txEl>
                                              <p:pRg st="3" end="3"/>
                                            </p:txEl>
                                          </p:spTgt>
                                        </p:tgtEl>
                                        <p:attrNameLst>
                                          <p:attrName>ppt_y</p:attrName>
                                        </p:attrNameLst>
                                      </p:cBhvr>
                                      <p:tavLst>
                                        <p:tav tm="0">
                                          <p:val>
                                            <p:strVal val="0-#ppt_h/2"/>
                                          </p:val>
                                        </p:tav>
                                        <p:tav tm="100000">
                                          <p:val>
                                            <p:strVal val="#ppt_y"/>
                                          </p:val>
                                        </p:tav>
                                      </p:tavLst>
                                    </p:anim>
                                  </p:childTnLst>
                                </p:cTn>
                              </p:par>
                              <p:par>
                                <p:cTn id="15" presetID="2" presetClass="entr" presetSubtype="3" fill="hold" nodeType="withEffect">
                                  <p:stCondLst>
                                    <p:cond delay="1500"/>
                                  </p:stCondLst>
                                  <p:childTnLst>
                                    <p:set>
                                      <p:cBhvr>
                                        <p:cTn id="16" dur="1" fill="hold">
                                          <p:stCondLst>
                                            <p:cond delay="0"/>
                                          </p:stCondLst>
                                        </p:cTn>
                                        <p:tgtEl>
                                          <p:spTgt spid="3">
                                            <p:txEl>
                                              <p:pRg st="4" end="4"/>
                                            </p:txEl>
                                          </p:spTgt>
                                        </p:tgtEl>
                                        <p:attrNameLst>
                                          <p:attrName>style.visibility</p:attrName>
                                        </p:attrNameLst>
                                      </p:cBhvr>
                                      <p:to>
                                        <p:strVal val="visible"/>
                                      </p:to>
                                    </p:set>
                                    <p:anim calcmode="lin" valueType="num">
                                      <p:cBhvr additive="base">
                                        <p:cTn id="17" dur="10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18" dur="1000" fill="hold"/>
                                        <p:tgtEl>
                                          <p:spTgt spid="3">
                                            <p:txEl>
                                              <p:pRg st="4" end="4"/>
                                            </p:txEl>
                                          </p:spTgt>
                                        </p:tgtEl>
                                        <p:attrNameLst>
                                          <p:attrName>ppt_y</p:attrName>
                                        </p:attrNameLst>
                                      </p:cBhvr>
                                      <p:tavLst>
                                        <p:tav tm="0">
                                          <p:val>
                                            <p:strVal val="0-#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53"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anim calcmode="lin" valueType="num">
                                      <p:cBhvr>
                                        <p:cTn id="23"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24"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25"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endParaRPr lang="fa-IR" dirty="0" smtClean="0"/>
          </a:p>
          <a:p>
            <a:fld id="{4E1E0431-2D3F-43D9-8EF8-3D0BAF609BBE}" type="slidenum">
              <a:rPr lang="fa-IR" sz="1600" smtClean="0">
                <a:solidFill>
                  <a:srgbClr val="FF0000"/>
                </a:solidFill>
              </a:rPr>
              <a:pPr/>
              <a:t>47</a:t>
            </a:fld>
            <a:endParaRPr lang="fa-IR" dirty="0">
              <a:solidFill>
                <a:srgbClr val="FF0000"/>
              </a:solidFill>
            </a:endParaRPr>
          </a:p>
        </p:txBody>
      </p:sp>
      <p:pic>
        <p:nvPicPr>
          <p:cNvPr id="2050" name="Picture 2"/>
          <p:cNvPicPr>
            <a:picLocks noChangeAspect="1" noChangeArrowheads="1"/>
          </p:cNvPicPr>
          <p:nvPr/>
        </p:nvPicPr>
        <p:blipFill>
          <a:blip r:embed="rId3">
            <a:lum bright="-20000" contrast="40000"/>
          </a:blip>
          <a:srcRect/>
          <a:stretch>
            <a:fillRect/>
          </a:stretch>
        </p:blipFill>
        <p:spPr bwMode="auto">
          <a:xfrm>
            <a:off x="1297758" y="857232"/>
            <a:ext cx="4393437" cy="1928826"/>
          </a:xfrm>
          <a:prstGeom prst="rect">
            <a:avLst/>
          </a:prstGeom>
          <a:noFill/>
          <a:ln w="9525">
            <a:noFill/>
            <a:miter lim="800000"/>
            <a:headEnd/>
            <a:tailEnd/>
          </a:ln>
          <a:effectLst/>
        </p:spPr>
      </p:pic>
      <p:pic>
        <p:nvPicPr>
          <p:cNvPr id="2051" name="Picture 3"/>
          <p:cNvPicPr>
            <a:picLocks noChangeAspect="1" noChangeArrowheads="1"/>
          </p:cNvPicPr>
          <p:nvPr/>
        </p:nvPicPr>
        <p:blipFill>
          <a:blip r:embed="rId4">
            <a:lum bright="-20000" contrast="40000"/>
          </a:blip>
          <a:srcRect/>
          <a:stretch>
            <a:fillRect/>
          </a:stretch>
        </p:blipFill>
        <p:spPr bwMode="auto">
          <a:xfrm>
            <a:off x="1071538" y="285728"/>
            <a:ext cx="5000660" cy="500066"/>
          </a:xfrm>
          <a:prstGeom prst="rect">
            <a:avLst/>
          </a:prstGeom>
          <a:noFill/>
          <a:ln w="9525">
            <a:noFill/>
            <a:miter lim="800000"/>
            <a:headEnd/>
            <a:tailEnd/>
          </a:ln>
          <a:effectLst/>
        </p:spPr>
      </p:pic>
      <p:pic>
        <p:nvPicPr>
          <p:cNvPr id="2053" name="Picture 5"/>
          <p:cNvPicPr>
            <a:picLocks noChangeAspect="1" noChangeArrowheads="1"/>
          </p:cNvPicPr>
          <p:nvPr/>
        </p:nvPicPr>
        <p:blipFill>
          <a:blip r:embed="rId5">
            <a:lum bright="-20000" contrast="40000"/>
          </a:blip>
          <a:srcRect/>
          <a:stretch>
            <a:fillRect/>
          </a:stretch>
        </p:blipFill>
        <p:spPr bwMode="auto">
          <a:xfrm>
            <a:off x="5857884" y="1214422"/>
            <a:ext cx="3286116" cy="714380"/>
          </a:xfrm>
          <a:prstGeom prst="rect">
            <a:avLst/>
          </a:prstGeom>
          <a:noFill/>
          <a:ln w="9525">
            <a:noFill/>
            <a:miter lim="800000"/>
            <a:headEnd/>
            <a:tailEnd/>
          </a:ln>
          <a:effectLst/>
        </p:spPr>
      </p:pic>
      <p:pic>
        <p:nvPicPr>
          <p:cNvPr id="2055" name="Picture 7"/>
          <p:cNvPicPr>
            <a:picLocks noChangeAspect="1" noChangeArrowheads="1"/>
          </p:cNvPicPr>
          <p:nvPr/>
        </p:nvPicPr>
        <p:blipFill>
          <a:blip r:embed="rId6">
            <a:lum bright="-20000" contrast="40000"/>
          </a:blip>
          <a:srcRect/>
          <a:stretch>
            <a:fillRect/>
          </a:stretch>
        </p:blipFill>
        <p:spPr bwMode="auto">
          <a:xfrm>
            <a:off x="1000100" y="3071810"/>
            <a:ext cx="4460906" cy="428628"/>
          </a:xfrm>
          <a:prstGeom prst="rect">
            <a:avLst/>
          </a:prstGeom>
          <a:noFill/>
          <a:ln w="9525">
            <a:noFill/>
            <a:miter lim="800000"/>
            <a:headEnd/>
            <a:tailEnd/>
          </a:ln>
          <a:effectLst/>
        </p:spPr>
      </p:pic>
      <p:pic>
        <p:nvPicPr>
          <p:cNvPr id="2056" name="Picture 8"/>
          <p:cNvPicPr>
            <a:picLocks noChangeAspect="1" noChangeArrowheads="1"/>
          </p:cNvPicPr>
          <p:nvPr/>
        </p:nvPicPr>
        <p:blipFill>
          <a:blip r:embed="rId7">
            <a:lum bright="-20000" contrast="40000"/>
          </a:blip>
          <a:srcRect/>
          <a:stretch>
            <a:fillRect/>
          </a:stretch>
        </p:blipFill>
        <p:spPr bwMode="auto">
          <a:xfrm>
            <a:off x="1357289" y="3500438"/>
            <a:ext cx="2857521" cy="3357562"/>
          </a:xfrm>
          <a:prstGeom prst="rect">
            <a:avLst/>
          </a:prstGeom>
          <a:noFill/>
          <a:ln w="9525">
            <a:noFill/>
            <a:miter lim="800000"/>
            <a:headEnd/>
            <a:tailEnd/>
          </a:ln>
          <a:effectLst/>
        </p:spPr>
      </p:pic>
      <p:pic>
        <p:nvPicPr>
          <p:cNvPr id="2057" name="Picture 9"/>
          <p:cNvPicPr>
            <a:picLocks noChangeAspect="1" noChangeArrowheads="1"/>
          </p:cNvPicPr>
          <p:nvPr/>
        </p:nvPicPr>
        <p:blipFill>
          <a:blip r:embed="rId8">
            <a:lum bright="-20000" contrast="40000"/>
          </a:blip>
          <a:srcRect/>
          <a:stretch>
            <a:fillRect/>
          </a:stretch>
        </p:blipFill>
        <p:spPr bwMode="auto">
          <a:xfrm>
            <a:off x="5948188" y="1928802"/>
            <a:ext cx="3124406" cy="3943358"/>
          </a:xfrm>
          <a:prstGeom prst="rect">
            <a:avLst/>
          </a:prstGeom>
          <a:noFill/>
          <a:ln w="9525">
            <a:noFill/>
            <a:miter lim="800000"/>
            <a:headEnd/>
            <a:tailEnd/>
          </a:ln>
          <a:effectLst/>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500" fill="hold"/>
                                        <p:tgtEl>
                                          <p:spTgt spid="2050"/>
                                        </p:tgtEl>
                                        <p:attrNameLst>
                                          <p:attrName>ppt_w</p:attrName>
                                        </p:attrNameLst>
                                      </p:cBhvr>
                                      <p:tavLst>
                                        <p:tav tm="0">
                                          <p:val>
                                            <p:fltVal val="0"/>
                                          </p:val>
                                        </p:tav>
                                        <p:tav tm="100000">
                                          <p:val>
                                            <p:strVal val="#ppt_w"/>
                                          </p:val>
                                        </p:tav>
                                      </p:tavLst>
                                    </p:anim>
                                    <p:anim calcmode="lin" valueType="num">
                                      <p:cBhvr>
                                        <p:cTn id="8" dur="500" fill="hold"/>
                                        <p:tgtEl>
                                          <p:spTgt spid="2050"/>
                                        </p:tgtEl>
                                        <p:attrNameLst>
                                          <p:attrName>ppt_h</p:attrName>
                                        </p:attrNameLst>
                                      </p:cBhvr>
                                      <p:tavLst>
                                        <p:tav tm="0">
                                          <p:val>
                                            <p:fltVal val="0"/>
                                          </p:val>
                                        </p:tav>
                                        <p:tav tm="100000">
                                          <p:val>
                                            <p:strVal val="#ppt_h"/>
                                          </p:val>
                                        </p:tav>
                                      </p:tavLst>
                                    </p:anim>
                                  </p:childTnLst>
                                </p:cTn>
                              </p:par>
                              <p:par>
                                <p:cTn id="9" presetID="17" presetClass="entr" presetSubtype="10" fill="hold" nodeType="withEffect">
                                  <p:stCondLst>
                                    <p:cond delay="1000"/>
                                  </p:stCondLst>
                                  <p:childTnLst>
                                    <p:set>
                                      <p:cBhvr>
                                        <p:cTn id="10" dur="1" fill="hold">
                                          <p:stCondLst>
                                            <p:cond delay="0"/>
                                          </p:stCondLst>
                                        </p:cTn>
                                        <p:tgtEl>
                                          <p:spTgt spid="2056"/>
                                        </p:tgtEl>
                                        <p:attrNameLst>
                                          <p:attrName>style.visibility</p:attrName>
                                        </p:attrNameLst>
                                      </p:cBhvr>
                                      <p:to>
                                        <p:strVal val="visible"/>
                                      </p:to>
                                    </p:set>
                                    <p:anim calcmode="lin" valueType="num">
                                      <p:cBhvr>
                                        <p:cTn id="11" dur="500" fill="hold"/>
                                        <p:tgtEl>
                                          <p:spTgt spid="2056"/>
                                        </p:tgtEl>
                                        <p:attrNameLst>
                                          <p:attrName>ppt_w</p:attrName>
                                        </p:attrNameLst>
                                      </p:cBhvr>
                                      <p:tavLst>
                                        <p:tav tm="0">
                                          <p:val>
                                            <p:fltVal val="0"/>
                                          </p:val>
                                        </p:tav>
                                        <p:tav tm="100000">
                                          <p:val>
                                            <p:strVal val="#ppt_w"/>
                                          </p:val>
                                        </p:tav>
                                      </p:tavLst>
                                    </p:anim>
                                    <p:anim calcmode="lin" valueType="num">
                                      <p:cBhvr>
                                        <p:cTn id="12" dur="500" fill="hold"/>
                                        <p:tgtEl>
                                          <p:spTgt spid="2056"/>
                                        </p:tgtEl>
                                        <p:attrNameLst>
                                          <p:attrName>ppt_h</p:attrName>
                                        </p:attrNameLst>
                                      </p:cBhvr>
                                      <p:tavLst>
                                        <p:tav tm="0">
                                          <p:val>
                                            <p:strVal val="#ppt_h"/>
                                          </p:val>
                                        </p:tav>
                                        <p:tav tm="100000">
                                          <p:val>
                                            <p:strVal val="#ppt_h"/>
                                          </p:val>
                                        </p:tav>
                                      </p:tavLst>
                                    </p:anim>
                                  </p:childTnLst>
                                </p:cTn>
                              </p:par>
                              <p:par>
                                <p:cTn id="13" presetID="53" presetClass="entr" presetSubtype="0" fill="hold" nodeType="withEffect">
                                  <p:stCondLst>
                                    <p:cond delay="2000"/>
                                  </p:stCondLst>
                                  <p:childTnLst>
                                    <p:set>
                                      <p:cBhvr>
                                        <p:cTn id="14" dur="1" fill="hold">
                                          <p:stCondLst>
                                            <p:cond delay="0"/>
                                          </p:stCondLst>
                                        </p:cTn>
                                        <p:tgtEl>
                                          <p:spTgt spid="2057"/>
                                        </p:tgtEl>
                                        <p:attrNameLst>
                                          <p:attrName>style.visibility</p:attrName>
                                        </p:attrNameLst>
                                      </p:cBhvr>
                                      <p:to>
                                        <p:strVal val="visible"/>
                                      </p:to>
                                    </p:set>
                                    <p:anim calcmode="lin" valueType="num">
                                      <p:cBhvr>
                                        <p:cTn id="15" dur="500" fill="hold"/>
                                        <p:tgtEl>
                                          <p:spTgt spid="2057"/>
                                        </p:tgtEl>
                                        <p:attrNameLst>
                                          <p:attrName>ppt_w</p:attrName>
                                        </p:attrNameLst>
                                      </p:cBhvr>
                                      <p:tavLst>
                                        <p:tav tm="0">
                                          <p:val>
                                            <p:fltVal val="0"/>
                                          </p:val>
                                        </p:tav>
                                        <p:tav tm="100000">
                                          <p:val>
                                            <p:strVal val="#ppt_w"/>
                                          </p:val>
                                        </p:tav>
                                      </p:tavLst>
                                    </p:anim>
                                    <p:anim calcmode="lin" valueType="num">
                                      <p:cBhvr>
                                        <p:cTn id="16" dur="500" fill="hold"/>
                                        <p:tgtEl>
                                          <p:spTgt spid="2057"/>
                                        </p:tgtEl>
                                        <p:attrNameLst>
                                          <p:attrName>ppt_h</p:attrName>
                                        </p:attrNameLst>
                                      </p:cBhvr>
                                      <p:tavLst>
                                        <p:tav tm="0">
                                          <p:val>
                                            <p:fltVal val="0"/>
                                          </p:val>
                                        </p:tav>
                                        <p:tav tm="100000">
                                          <p:val>
                                            <p:strVal val="#ppt_h"/>
                                          </p:val>
                                        </p:tav>
                                      </p:tavLst>
                                    </p:anim>
                                    <p:animEffect transition="in" filter="fade">
                                      <p:cBhvr>
                                        <p:cTn id="17" dur="500"/>
                                        <p:tgtEl>
                                          <p:spTgt spid="20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3108" y="0"/>
            <a:ext cx="6790580" cy="928670"/>
          </a:xfrm>
        </p:spPr>
        <p:txBody>
          <a:bodyPr>
            <a:noAutofit/>
          </a:bodyPr>
          <a:lstStyle/>
          <a:p>
            <a:pPr algn="ctr"/>
            <a:r>
              <a:rPr lang="en-US" sz="3200" b="1" i="1" dirty="0" smtClean="0">
                <a:solidFill>
                  <a:srgbClr val="FF0000"/>
                </a:solidFill>
              </a:rPr>
              <a:t> </a:t>
            </a:r>
            <a:r>
              <a:rPr lang="fa-IR" sz="3200" b="1" i="1" dirty="0" smtClean="0">
                <a:solidFill>
                  <a:srgbClr val="FF0000"/>
                </a:solidFill>
              </a:rPr>
              <a:t>راه های شناسایی و تعیین مقدار امینو اسیدهای نوع اول بعد از جداسازی انها از یکدیگر</a:t>
            </a:r>
            <a:endParaRPr lang="fa-IR" sz="3200" b="1" i="1" dirty="0">
              <a:solidFill>
                <a:srgbClr val="FF0000"/>
              </a:solidFill>
            </a:endParaRPr>
          </a:p>
        </p:txBody>
      </p:sp>
      <p:sp>
        <p:nvSpPr>
          <p:cNvPr id="3" name="Content Placeholder 2"/>
          <p:cNvSpPr>
            <a:spLocks noGrp="1"/>
          </p:cNvSpPr>
          <p:nvPr>
            <p:ph idx="1"/>
          </p:nvPr>
        </p:nvSpPr>
        <p:spPr>
          <a:xfrm>
            <a:off x="1000100" y="1447800"/>
            <a:ext cx="7933588" cy="3338522"/>
          </a:xfrm>
        </p:spPr>
        <p:txBody>
          <a:bodyPr>
            <a:normAutofit fontScale="92500"/>
          </a:bodyPr>
          <a:lstStyle/>
          <a:p>
            <a:pPr>
              <a:buNone/>
            </a:pPr>
            <a:r>
              <a:rPr lang="fa-IR" dirty="0" smtClean="0">
                <a:solidFill>
                  <a:srgbClr val="FF0000"/>
                </a:solidFill>
              </a:rPr>
              <a:t>1- استفاده از معرف نین هیدرین(</a:t>
            </a:r>
            <a:r>
              <a:rPr lang="en-US" dirty="0" err="1" smtClean="0">
                <a:solidFill>
                  <a:srgbClr val="FF0000"/>
                </a:solidFill>
              </a:rPr>
              <a:t>Ninhydrin</a:t>
            </a:r>
            <a:r>
              <a:rPr lang="fa-IR" dirty="0" smtClean="0">
                <a:solidFill>
                  <a:srgbClr val="FF0000"/>
                </a:solidFill>
              </a:rPr>
              <a:t>):</a:t>
            </a:r>
          </a:p>
          <a:p>
            <a:pPr>
              <a:buNone/>
            </a:pPr>
            <a:r>
              <a:rPr lang="fa-IR" dirty="0" smtClean="0"/>
              <a:t>این ماده با آمین های نوع اول ایجاد ترکیبات رنگی می نماید که اکثراً دارای رنگ آبی متمایل به بنفش می باشند.</a:t>
            </a:r>
          </a:p>
          <a:p>
            <a:pPr>
              <a:buNone/>
            </a:pPr>
            <a:endParaRPr lang="fa-IR" dirty="0" smtClean="0"/>
          </a:p>
          <a:p>
            <a:pPr>
              <a:buNone/>
            </a:pPr>
            <a:r>
              <a:rPr lang="fa-IR" dirty="0" smtClean="0">
                <a:solidFill>
                  <a:srgbClr val="FF0000"/>
                </a:solidFill>
              </a:rPr>
              <a:t>2- استفاده از اسید نیترو: </a:t>
            </a:r>
            <a:r>
              <a:rPr lang="fa-IR" dirty="0" smtClean="0"/>
              <a:t>از روی مقدار گاز نیتروژن آزادشده می توان میزان آمینواسیدها را بدست آورد </a:t>
            </a:r>
          </a:p>
          <a:p>
            <a:pPr>
              <a:buNone/>
            </a:pPr>
            <a:endParaRPr lang="fa-IR" dirty="0"/>
          </a:p>
        </p:txBody>
      </p:sp>
      <p:sp>
        <p:nvSpPr>
          <p:cNvPr id="4" name="Slide Number Placeholder 3"/>
          <p:cNvSpPr>
            <a:spLocks noGrp="1"/>
          </p:cNvSpPr>
          <p:nvPr>
            <p:ph type="sldNum" sz="quarter" idx="12"/>
          </p:nvPr>
        </p:nvSpPr>
        <p:spPr/>
        <p:txBody>
          <a:bodyPr/>
          <a:lstStyle/>
          <a:p>
            <a:fld id="{4E1E0431-2D3F-43D9-8EF8-3D0BAF609BBE}" type="slidenum">
              <a:rPr lang="fa-IR" sz="1600" smtClean="0">
                <a:solidFill>
                  <a:srgbClr val="FF0000"/>
                </a:solidFill>
              </a:rPr>
              <a:pPr/>
              <a:t>48</a:t>
            </a:fld>
            <a:endParaRPr lang="fa-IR" dirty="0">
              <a:solidFill>
                <a:srgbClr val="FF0000"/>
              </a:solidFill>
            </a:endParaRPr>
          </a:p>
        </p:txBody>
      </p:sp>
      <p:pic>
        <p:nvPicPr>
          <p:cNvPr id="1026" name="Picture 2"/>
          <p:cNvPicPr>
            <a:picLocks noChangeAspect="1" noChangeArrowheads="1"/>
          </p:cNvPicPr>
          <p:nvPr/>
        </p:nvPicPr>
        <p:blipFill>
          <a:blip r:embed="rId3" cstate="print"/>
          <a:srcRect/>
          <a:stretch>
            <a:fillRect/>
          </a:stretch>
        </p:blipFill>
        <p:spPr bwMode="auto">
          <a:xfrm>
            <a:off x="1" y="-24"/>
            <a:ext cx="2066780" cy="1714488"/>
          </a:xfrm>
          <a:prstGeom prst="rect">
            <a:avLst/>
          </a:prstGeom>
          <a:noFill/>
          <a:ln w="9525">
            <a:noFill/>
            <a:miter lim="800000"/>
            <a:headEnd/>
            <a:tailEnd/>
          </a:ln>
          <a:effectLst/>
        </p:spPr>
      </p:pic>
      <p:graphicFrame>
        <p:nvGraphicFramePr>
          <p:cNvPr id="1027" name="Object 3"/>
          <p:cNvGraphicFramePr>
            <a:graphicFrameLocks noChangeAspect="1"/>
          </p:cNvGraphicFramePr>
          <p:nvPr/>
        </p:nvGraphicFramePr>
        <p:xfrm>
          <a:off x="1857356" y="5000636"/>
          <a:ext cx="6500982" cy="1428760"/>
        </p:xfrm>
        <a:graphic>
          <a:graphicData uri="http://schemas.openxmlformats.org/presentationml/2006/ole">
            <p:oleObj spid="_x0000_s1027" name="CS ChemDraw Drawing" r:id="rId4" imgW="4254480" imgH="935280" progId="ChemDraw.Document.6.0">
              <p:embed/>
            </p:oleObj>
          </a:graphicData>
        </a:graphic>
      </p:graphicFrame>
    </p:spTree>
  </p:cSld>
  <p:clrMapOvr>
    <a:masterClrMapping/>
  </p:clrMapOvr>
  <p:transition>
    <p:cover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p:cTn id="19"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3" end="3"/>
                                            </p:txEl>
                                          </p:spTgt>
                                        </p:tgtEl>
                                        <p:attrNameLst>
                                          <p:attrName>ppt_h</p:attrName>
                                        </p:attrNameLst>
                                      </p:cBhvr>
                                      <p:tavLst>
                                        <p:tav tm="0">
                                          <p:val>
                                            <p:strVal val="#ppt_h"/>
                                          </p:val>
                                        </p:tav>
                                        <p:tav tm="100000">
                                          <p:val>
                                            <p:strVal val="#ppt_h"/>
                                          </p:val>
                                        </p:tav>
                                      </p:tavLst>
                                    </p:anim>
                                  </p:childTnLst>
                                </p:cTn>
                              </p:par>
                              <p:par>
                                <p:cTn id="21" presetID="23" presetClass="entr" presetSubtype="528" fill="hold" nodeType="withEffect">
                                  <p:stCondLst>
                                    <p:cond delay="1000"/>
                                  </p:stCondLst>
                                  <p:childTnLst>
                                    <p:set>
                                      <p:cBhvr>
                                        <p:cTn id="22" dur="1" fill="hold">
                                          <p:stCondLst>
                                            <p:cond delay="0"/>
                                          </p:stCondLst>
                                        </p:cTn>
                                        <p:tgtEl>
                                          <p:spTgt spid="1027"/>
                                        </p:tgtEl>
                                        <p:attrNameLst>
                                          <p:attrName>style.visibility</p:attrName>
                                        </p:attrNameLst>
                                      </p:cBhvr>
                                      <p:to>
                                        <p:strVal val="visible"/>
                                      </p:to>
                                    </p:set>
                                    <p:anim calcmode="lin" valueType="num">
                                      <p:cBhvr>
                                        <p:cTn id="23" dur="500" fill="hold"/>
                                        <p:tgtEl>
                                          <p:spTgt spid="1027"/>
                                        </p:tgtEl>
                                        <p:attrNameLst>
                                          <p:attrName>ppt_w</p:attrName>
                                        </p:attrNameLst>
                                      </p:cBhvr>
                                      <p:tavLst>
                                        <p:tav tm="0">
                                          <p:val>
                                            <p:fltVal val="0"/>
                                          </p:val>
                                        </p:tav>
                                        <p:tav tm="100000">
                                          <p:val>
                                            <p:strVal val="#ppt_w"/>
                                          </p:val>
                                        </p:tav>
                                      </p:tavLst>
                                    </p:anim>
                                    <p:anim calcmode="lin" valueType="num">
                                      <p:cBhvr>
                                        <p:cTn id="24" dur="500" fill="hold"/>
                                        <p:tgtEl>
                                          <p:spTgt spid="1027"/>
                                        </p:tgtEl>
                                        <p:attrNameLst>
                                          <p:attrName>ppt_h</p:attrName>
                                        </p:attrNameLst>
                                      </p:cBhvr>
                                      <p:tavLst>
                                        <p:tav tm="0">
                                          <p:val>
                                            <p:fltVal val="0"/>
                                          </p:val>
                                        </p:tav>
                                        <p:tav tm="100000">
                                          <p:val>
                                            <p:strVal val="#ppt_h"/>
                                          </p:val>
                                        </p:tav>
                                      </p:tavLst>
                                    </p:anim>
                                    <p:anim calcmode="lin" valueType="num">
                                      <p:cBhvr>
                                        <p:cTn id="25" dur="500" fill="hold"/>
                                        <p:tgtEl>
                                          <p:spTgt spid="1027"/>
                                        </p:tgtEl>
                                        <p:attrNameLst>
                                          <p:attrName>ppt_x</p:attrName>
                                        </p:attrNameLst>
                                      </p:cBhvr>
                                      <p:tavLst>
                                        <p:tav tm="0">
                                          <p:val>
                                            <p:fltVal val="0.5"/>
                                          </p:val>
                                        </p:tav>
                                        <p:tav tm="100000">
                                          <p:val>
                                            <p:strVal val="#ppt_x"/>
                                          </p:val>
                                        </p:tav>
                                      </p:tavLst>
                                    </p:anim>
                                    <p:anim calcmode="lin" valueType="num">
                                      <p:cBhvr>
                                        <p:cTn id="26" dur="500" fill="hold"/>
                                        <p:tgtEl>
                                          <p:spTgt spid="102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00100" y="1447800"/>
            <a:ext cx="7933588" cy="1552572"/>
          </a:xfrm>
        </p:spPr>
        <p:txBody>
          <a:bodyPr>
            <a:normAutofit fontScale="92500" lnSpcReduction="10000"/>
          </a:bodyPr>
          <a:lstStyle/>
          <a:p>
            <a:pPr>
              <a:buNone/>
            </a:pPr>
            <a:r>
              <a:rPr lang="fa-IR" dirty="0" smtClean="0">
                <a:solidFill>
                  <a:srgbClr val="FF0000"/>
                </a:solidFill>
              </a:rPr>
              <a:t>3- استفاده از دنزیل کلراید:</a:t>
            </a:r>
          </a:p>
          <a:p>
            <a:pPr>
              <a:buNone/>
            </a:pPr>
            <a:r>
              <a:rPr lang="fa-IR" dirty="0" smtClean="0"/>
              <a:t>به جای اتم کلر، آمینواسید مربوطه جایگزین می شود</a:t>
            </a:r>
          </a:p>
          <a:p>
            <a:pPr>
              <a:buNone/>
            </a:pPr>
            <a:r>
              <a:rPr lang="fa-IR" dirty="0" smtClean="0"/>
              <a:t> </a:t>
            </a:r>
            <a:endParaRPr lang="fa-IR" dirty="0"/>
          </a:p>
        </p:txBody>
      </p:sp>
      <p:sp>
        <p:nvSpPr>
          <p:cNvPr id="4" name="Slide Number Placeholder 3"/>
          <p:cNvSpPr>
            <a:spLocks noGrp="1"/>
          </p:cNvSpPr>
          <p:nvPr>
            <p:ph type="sldNum" sz="quarter" idx="12"/>
          </p:nvPr>
        </p:nvSpPr>
        <p:spPr/>
        <p:txBody>
          <a:bodyPr/>
          <a:lstStyle/>
          <a:p>
            <a:fld id="{4E1E0431-2D3F-43D9-8EF8-3D0BAF609BBE}" type="slidenum">
              <a:rPr lang="fa-IR" sz="1600" smtClean="0">
                <a:solidFill>
                  <a:srgbClr val="FF0000"/>
                </a:solidFill>
              </a:rPr>
              <a:pPr/>
              <a:t>49</a:t>
            </a:fld>
            <a:endParaRPr lang="fa-IR" dirty="0">
              <a:solidFill>
                <a:srgbClr val="FF0000"/>
              </a:solidFill>
            </a:endParaRPr>
          </a:p>
        </p:txBody>
      </p:sp>
      <p:sp>
        <p:nvSpPr>
          <p:cNvPr id="5" name="Title 1"/>
          <p:cNvSpPr>
            <a:spLocks noGrp="1"/>
          </p:cNvSpPr>
          <p:nvPr>
            <p:ph type="title"/>
          </p:nvPr>
        </p:nvSpPr>
        <p:spPr>
          <a:xfrm>
            <a:off x="1071538" y="0"/>
            <a:ext cx="7862150" cy="1142984"/>
          </a:xfrm>
        </p:spPr>
        <p:txBody>
          <a:bodyPr>
            <a:noAutofit/>
          </a:bodyPr>
          <a:lstStyle/>
          <a:p>
            <a:pPr algn="ctr"/>
            <a:r>
              <a:rPr lang="en-US" sz="3200" b="1" i="1" dirty="0" smtClean="0">
                <a:solidFill>
                  <a:srgbClr val="FF0000"/>
                </a:solidFill>
              </a:rPr>
              <a:t> </a:t>
            </a:r>
            <a:r>
              <a:rPr lang="fa-IR" sz="3200" b="1" i="1" dirty="0" smtClean="0">
                <a:solidFill>
                  <a:srgbClr val="FF0000"/>
                </a:solidFill>
              </a:rPr>
              <a:t>راه های شناسایی و تعیین مقدار امینو اسیدهای نوع اول بعد از جداسازی انها از یکدیگر</a:t>
            </a:r>
            <a:endParaRPr lang="fa-IR" sz="3200" b="1" i="1" dirty="0">
              <a:solidFill>
                <a:srgbClr val="FF0000"/>
              </a:solidFill>
            </a:endParaRPr>
          </a:p>
        </p:txBody>
      </p:sp>
      <p:pic>
        <p:nvPicPr>
          <p:cNvPr id="2050" name="Picture 2"/>
          <p:cNvPicPr>
            <a:picLocks noChangeAspect="1" noChangeArrowheads="1"/>
          </p:cNvPicPr>
          <p:nvPr/>
        </p:nvPicPr>
        <p:blipFill>
          <a:blip r:embed="rId2">
            <a:lum bright="-20000" contrast="40000"/>
          </a:blip>
          <a:srcRect/>
          <a:stretch>
            <a:fillRect/>
          </a:stretch>
        </p:blipFill>
        <p:spPr bwMode="auto">
          <a:xfrm>
            <a:off x="2643174" y="2624151"/>
            <a:ext cx="3809478" cy="4019559"/>
          </a:xfrm>
          <a:prstGeom prst="rect">
            <a:avLst/>
          </a:prstGeom>
          <a:noFill/>
          <a:ln w="9525">
            <a:noFill/>
            <a:miter lim="800000"/>
            <a:headEnd/>
            <a:tailEnd/>
          </a:ln>
          <a:effectLst/>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1000"/>
                                  </p:stCondLst>
                                  <p:childTnLst>
                                    <p:set>
                                      <p:cBhvr>
                                        <p:cTn id="6" dur="1" fill="hold">
                                          <p:stCondLst>
                                            <p:cond delay="0"/>
                                          </p:stCondLst>
                                        </p:cTn>
                                        <p:tgtEl>
                                          <p:spTgt spid="2050"/>
                                        </p:tgtEl>
                                        <p:attrNameLst>
                                          <p:attrName>style.visibility</p:attrName>
                                        </p:attrNameLst>
                                      </p:cBhvr>
                                      <p:to>
                                        <p:strVal val="visible"/>
                                      </p:to>
                                    </p:set>
                                    <p:anim calcmode="lin" valueType="num">
                                      <p:cBhvr>
                                        <p:cTn id="7" dur="500" fill="hold"/>
                                        <p:tgtEl>
                                          <p:spTgt spid="2050"/>
                                        </p:tgtEl>
                                        <p:attrNameLst>
                                          <p:attrName>ppt_w</p:attrName>
                                        </p:attrNameLst>
                                      </p:cBhvr>
                                      <p:tavLst>
                                        <p:tav tm="0">
                                          <p:val>
                                            <p:fltVal val="0"/>
                                          </p:val>
                                        </p:tav>
                                        <p:tav tm="100000">
                                          <p:val>
                                            <p:strVal val="#ppt_w"/>
                                          </p:val>
                                        </p:tav>
                                      </p:tavLst>
                                    </p:anim>
                                    <p:anim calcmode="lin" valueType="num">
                                      <p:cBhvr>
                                        <p:cTn id="8" dur="500" fill="hold"/>
                                        <p:tgtEl>
                                          <p:spTgt spid="2050"/>
                                        </p:tgtEl>
                                        <p:attrNameLst>
                                          <p:attrName>ppt_h</p:attrName>
                                        </p:attrNameLst>
                                      </p:cBhvr>
                                      <p:tavLst>
                                        <p:tav tm="0">
                                          <p:val>
                                            <p:fltVal val="0"/>
                                          </p:val>
                                        </p:tav>
                                        <p:tav tm="100000">
                                          <p:val>
                                            <p:strVal val="#ppt_h"/>
                                          </p:val>
                                        </p:tav>
                                      </p:tavLst>
                                    </p:anim>
                                    <p:animEffect transition="in" filter="fade">
                                      <p:cBhvr>
                                        <p:cTn id="9"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0100" y="0"/>
            <a:ext cx="7933588" cy="857232"/>
          </a:xfrm>
        </p:spPr>
        <p:txBody>
          <a:bodyPr/>
          <a:lstStyle/>
          <a:p>
            <a:pPr algn="ctr"/>
            <a:r>
              <a:rPr lang="fa-IR" b="1" dirty="0" smtClean="0">
                <a:solidFill>
                  <a:srgbClr val="00B050"/>
                </a:solidFill>
                <a:effectLst/>
              </a:rPr>
              <a:t>خصوصیات الیاف نساجی </a:t>
            </a:r>
            <a:endParaRPr lang="fa-IR" dirty="0">
              <a:solidFill>
                <a:srgbClr val="00B050"/>
              </a:solidFill>
              <a:effectLst/>
            </a:endParaRPr>
          </a:p>
        </p:txBody>
      </p:sp>
      <p:sp>
        <p:nvSpPr>
          <p:cNvPr id="3" name="Content Placeholder 2"/>
          <p:cNvSpPr>
            <a:spLocks noGrp="1"/>
          </p:cNvSpPr>
          <p:nvPr>
            <p:ph idx="1"/>
          </p:nvPr>
        </p:nvSpPr>
        <p:spPr>
          <a:xfrm>
            <a:off x="1000100" y="857232"/>
            <a:ext cx="8143900" cy="6000768"/>
          </a:xfrm>
        </p:spPr>
        <p:txBody>
          <a:bodyPr>
            <a:normAutofit fontScale="40000" lnSpcReduction="20000"/>
          </a:bodyPr>
          <a:lstStyle/>
          <a:p>
            <a:pPr>
              <a:buNone/>
            </a:pPr>
            <a:r>
              <a:rPr lang="fa-IR" sz="4400" dirty="0" smtClean="0"/>
              <a:t>1- </a:t>
            </a:r>
            <a:r>
              <a:rPr lang="fa-IR" sz="4400" b="1" dirty="0" smtClean="0"/>
              <a:t>نسبت طول به قطر:</a:t>
            </a:r>
            <a:r>
              <a:rPr lang="fa-IR" dirty="0" smtClean="0"/>
              <a:t/>
            </a:r>
            <a:br>
              <a:rPr lang="fa-IR" dirty="0" smtClean="0"/>
            </a:br>
            <a:r>
              <a:rPr lang="fa-IR" sz="4200" dirty="0" smtClean="0"/>
              <a:t/>
            </a:r>
            <a:br>
              <a:rPr lang="fa-IR" sz="4200" dirty="0" smtClean="0"/>
            </a:br>
            <a:r>
              <a:rPr lang="fa-IR" sz="4500" dirty="0" smtClean="0"/>
              <a:t>این نسبت باید بیشتر از ۱۰۰ از نظر تئوری و از نظر عملی باید بیشتر از ۱۰۰۰ باشد. بعنوان مثال : پنبه بالای ۱۴۰۰ ، پشم ۳۰۰۰ ، کتان ظریف ۱۲۵۰ و چتایی ۱۷۰ ۲ </a:t>
            </a:r>
            <a:r>
              <a:rPr lang="fa-IR" dirty="0" smtClean="0"/>
              <a:t/>
            </a:r>
            <a:br>
              <a:rPr lang="fa-IR" dirty="0" smtClean="0"/>
            </a:br>
            <a:endParaRPr lang="fa-IR" dirty="0" smtClean="0"/>
          </a:p>
          <a:p>
            <a:pPr>
              <a:buNone/>
            </a:pPr>
            <a:r>
              <a:rPr lang="fa-IR" sz="4400" b="1" dirty="0" smtClean="0"/>
              <a:t>2- شکل سطح مقطع الیاف: </a:t>
            </a:r>
            <a:r>
              <a:rPr lang="fa-IR" dirty="0" smtClean="0"/>
              <a:t/>
            </a:r>
            <a:br>
              <a:rPr lang="fa-IR" dirty="0" smtClean="0"/>
            </a:br>
            <a:r>
              <a:rPr lang="fa-IR" dirty="0" smtClean="0"/>
              <a:t/>
            </a:r>
            <a:br>
              <a:rPr lang="fa-IR" dirty="0" smtClean="0"/>
            </a:br>
            <a:r>
              <a:rPr lang="fa-IR" sz="4000" dirty="0" smtClean="0"/>
              <a:t>- سطح مقطع پهن: </a:t>
            </a:r>
            <a:r>
              <a:rPr lang="en-US" sz="4000" dirty="0" smtClean="0"/>
              <a:t>  (</a:t>
            </a:r>
            <a:r>
              <a:rPr lang="en-US" sz="4000" dirty="0" smtClean="0">
                <a:latin typeface="Times New Roman" pitchFamily="18" charset="0"/>
                <a:cs typeface="Times New Roman" pitchFamily="18" charset="0"/>
              </a:rPr>
              <a:t>Wide section</a:t>
            </a:r>
            <a:r>
              <a:rPr lang="en-US" sz="4000" dirty="0" smtClean="0"/>
              <a:t>) </a:t>
            </a:r>
            <a:r>
              <a:rPr lang="fa-IR" sz="4000" dirty="0" smtClean="0"/>
              <a:t>به طور کلی سطح مقطع پهن سبب افزایش شفافیت و قدرت پوشاندنگی الیاف می شود.</a:t>
            </a:r>
          </a:p>
          <a:p>
            <a:pPr>
              <a:buNone/>
            </a:pPr>
            <a:r>
              <a:rPr lang="fa-IR" sz="4000" dirty="0" smtClean="0"/>
              <a:t> - سطح مقطع گرد یا دایره ای شکل:</a:t>
            </a:r>
            <a:r>
              <a:rPr lang="en-US" sz="4000" dirty="0" smtClean="0"/>
              <a:t>(</a:t>
            </a:r>
            <a:r>
              <a:rPr lang="en-US" sz="4000" dirty="0" smtClean="0">
                <a:latin typeface="Times New Roman" pitchFamily="18" charset="0"/>
                <a:cs typeface="Times New Roman" pitchFamily="18" charset="0"/>
              </a:rPr>
              <a:t>Circular Section</a:t>
            </a:r>
            <a:r>
              <a:rPr lang="en-US" sz="4000" dirty="0" smtClean="0"/>
              <a:t>) </a:t>
            </a:r>
            <a:r>
              <a:rPr lang="fa-IR" sz="4000" dirty="0" smtClean="0"/>
              <a:t>  زیر دست الیاف با سطح مقطع گرد یا دایره ای، نرم و مطلوب بوده ولی قدرت پوشانندگی در حجم ثابت کمتر از سطخ مقطع پهن می باشد. </a:t>
            </a:r>
            <a:r>
              <a:rPr lang="fa-IR" dirty="0" smtClean="0"/>
              <a:t/>
            </a:r>
            <a:br>
              <a:rPr lang="fa-IR" dirty="0" smtClean="0"/>
            </a:br>
            <a:endParaRPr lang="fa-IR" dirty="0" smtClean="0"/>
          </a:p>
          <a:p>
            <a:pPr>
              <a:buNone/>
            </a:pPr>
            <a:r>
              <a:rPr lang="fa-IR" sz="4400" dirty="0" smtClean="0"/>
              <a:t>3</a:t>
            </a:r>
            <a:r>
              <a:rPr lang="fa-IR" sz="4400" b="1" dirty="0" smtClean="0"/>
              <a:t>- آرایش یافتگی مولکولهای پلیمر الیاف: </a:t>
            </a:r>
            <a:r>
              <a:rPr lang="fa-IR" dirty="0" smtClean="0"/>
              <a:t/>
            </a:r>
            <a:br>
              <a:rPr lang="fa-IR" dirty="0" smtClean="0"/>
            </a:br>
            <a:r>
              <a:rPr lang="fa-IR" sz="3500" dirty="0" smtClean="0"/>
              <a:t/>
            </a:r>
            <a:br>
              <a:rPr lang="fa-IR" sz="3500" dirty="0" smtClean="0"/>
            </a:br>
            <a:r>
              <a:rPr lang="fa-IR" sz="4000" dirty="0" smtClean="0"/>
              <a:t>شکل ردیف شدن زنجیر های پلیمری الیاف در حالت میکروسکوپی.  </a:t>
            </a:r>
            <a:br>
              <a:rPr lang="fa-IR" sz="4000" dirty="0" smtClean="0"/>
            </a:br>
            <a:r>
              <a:rPr lang="fa-IR" sz="4000" dirty="0" smtClean="0"/>
              <a:t/>
            </a:r>
            <a:br>
              <a:rPr lang="fa-IR" sz="4000" dirty="0" smtClean="0"/>
            </a:br>
            <a:r>
              <a:rPr lang="fa-IR" sz="4000" dirty="0" smtClean="0"/>
              <a:t>درجه آرایش یافتگی: در حقیقت نشان دهنده متوسط زاویه زنجیرها نسبت به محور لیف است متوسط آرایش یافتگی بین ۴۵ تا صفر می باشد .آرایش یافتگی بوسیله فرآیند کشش کنترل می شود.  </a:t>
            </a:r>
            <a:br>
              <a:rPr lang="fa-IR" sz="4000" dirty="0" smtClean="0"/>
            </a:br>
            <a:r>
              <a:rPr lang="fa-IR" sz="4000" dirty="0" smtClean="0"/>
              <a:t/>
            </a:r>
            <a:br>
              <a:rPr lang="fa-IR" sz="4000" dirty="0" smtClean="0"/>
            </a:br>
            <a:r>
              <a:rPr lang="fa-IR" sz="4000" dirty="0" smtClean="0"/>
              <a:t>زنجیر های موجودر در یک سیلندر لیفی باید دو خصوصیت را دارا باشد که عبارتند از :</a:t>
            </a:r>
          </a:p>
          <a:p>
            <a:pPr>
              <a:buNone/>
            </a:pPr>
            <a:r>
              <a:rPr lang="fa-IR" sz="4000" dirty="0" smtClean="0"/>
              <a:t> </a:t>
            </a:r>
            <a:br>
              <a:rPr lang="fa-IR" sz="4000" dirty="0" smtClean="0"/>
            </a:br>
            <a:r>
              <a:rPr lang="fa-IR" sz="4000" dirty="0" smtClean="0"/>
              <a:t>1-  آرایش یافتگی</a:t>
            </a:r>
            <a:br>
              <a:rPr lang="fa-IR" sz="4000" dirty="0" smtClean="0"/>
            </a:br>
            <a:r>
              <a:rPr lang="fa-IR" sz="4000" dirty="0" smtClean="0"/>
              <a:t/>
            </a:r>
            <a:br>
              <a:rPr lang="fa-IR" sz="4000" dirty="0" smtClean="0"/>
            </a:br>
            <a:r>
              <a:rPr lang="fa-IR" sz="4000" dirty="0" smtClean="0"/>
              <a:t>2-  تبلور</a:t>
            </a:r>
            <a:r>
              <a:rPr lang="en-US" sz="4000" dirty="0" smtClean="0"/>
              <a:t>(</a:t>
            </a:r>
            <a:r>
              <a:rPr lang="en-US" sz="4000" dirty="0" err="1" smtClean="0"/>
              <a:t>Crystalinity</a:t>
            </a:r>
            <a:r>
              <a:rPr lang="en-US" sz="4000" dirty="0" smtClean="0"/>
              <a:t>) </a:t>
            </a:r>
            <a:br>
              <a:rPr lang="en-US" sz="4000" dirty="0" smtClean="0"/>
            </a:br>
            <a:r>
              <a:rPr lang="en-US" sz="4000" dirty="0" smtClean="0"/>
              <a:t/>
            </a:r>
            <a:br>
              <a:rPr lang="en-US" sz="4000" dirty="0" smtClean="0"/>
            </a:br>
            <a:r>
              <a:rPr lang="en-US" sz="4000" dirty="0" smtClean="0"/>
              <a:t> </a:t>
            </a:r>
            <a:r>
              <a:rPr lang="fa-IR" sz="4000" dirty="0" smtClean="0"/>
              <a:t>این دو خاصیت باعث استحکام، انعطاف پذیری و سختی لیف می شود. </a:t>
            </a:r>
            <a:r>
              <a:rPr lang="fa-IR" sz="3800" dirty="0" smtClean="0"/>
              <a:t/>
            </a:r>
            <a:br>
              <a:rPr lang="fa-IR" sz="3800" dirty="0" smtClean="0"/>
            </a:br>
            <a:endParaRPr lang="fa-IR" dirty="0"/>
          </a:p>
        </p:txBody>
      </p:sp>
      <p:sp>
        <p:nvSpPr>
          <p:cNvPr id="4" name="Slide Number Placeholder 3"/>
          <p:cNvSpPr>
            <a:spLocks noGrp="1"/>
          </p:cNvSpPr>
          <p:nvPr>
            <p:ph type="sldNum" sz="quarter" idx="12"/>
          </p:nvPr>
        </p:nvSpPr>
        <p:spPr/>
        <p:txBody>
          <a:bodyPr/>
          <a:lstStyle/>
          <a:p>
            <a:fld id="{4E1E0431-2D3F-43D9-8EF8-3D0BAF609BBE}" type="slidenum">
              <a:rPr lang="fa-IR" smtClean="0"/>
              <a:pPr/>
              <a:t>5</a:t>
            </a:fld>
            <a:endParaRPr lang="fa-I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3">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3">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p:stCondLst>
                        <p:cond delay="indefinite"/>
                      </p:stCondLst>
                      <p:childTnLst>
                        <p:par>
                          <p:cTn id="28" fill="hold">
                            <p:stCondLst>
                              <p:cond delay="0"/>
                            </p:stCondLst>
                            <p:childTnLst>
                              <p:par>
                                <p:cTn id="29" presetID="15" presetClass="entr" presetSubtype="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3">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5" fill="hold">
                      <p:stCondLst>
                        <p:cond delay="indefinite"/>
                      </p:stCondLst>
                      <p:childTnLst>
                        <p:par>
                          <p:cTn id="36" fill="hold">
                            <p:stCondLst>
                              <p:cond delay="0"/>
                            </p:stCondLst>
                            <p:childTnLst>
                              <p:par>
                                <p:cTn id="37" presetID="15" presetClass="entr" presetSubtype="0" fill="hold" grpId="0"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 calcmode="lin" valueType="num">
                                      <p:cBhvr>
                                        <p:cTn id="39"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40"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41" dur="1000" fill="hold"/>
                                        <p:tgtEl>
                                          <p:spTgt spid="3">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3">
                                            <p:txEl>
                                              <p:pRg st="4" end="4"/>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0100" y="0"/>
            <a:ext cx="7933588" cy="785794"/>
          </a:xfrm>
        </p:spPr>
        <p:txBody>
          <a:bodyPr>
            <a:normAutofit/>
          </a:bodyPr>
          <a:lstStyle/>
          <a:p>
            <a:pPr algn="ctr"/>
            <a:r>
              <a:rPr lang="fa-IR" sz="3600" b="1" i="1" u="sng" dirty="0" smtClean="0">
                <a:solidFill>
                  <a:srgbClr val="FF0000"/>
                </a:solidFill>
              </a:rPr>
              <a:t>محافظت گروه آمین ها در آمینواسیدها</a:t>
            </a:r>
            <a:endParaRPr lang="fa-IR" sz="3600" b="1" i="1" u="sng" dirty="0">
              <a:solidFill>
                <a:srgbClr val="FF0000"/>
              </a:solidFill>
            </a:endParaRPr>
          </a:p>
        </p:txBody>
      </p:sp>
      <p:sp>
        <p:nvSpPr>
          <p:cNvPr id="3" name="Content Placeholder 2"/>
          <p:cNvSpPr>
            <a:spLocks noGrp="1"/>
          </p:cNvSpPr>
          <p:nvPr>
            <p:ph idx="1"/>
          </p:nvPr>
        </p:nvSpPr>
        <p:spPr>
          <a:xfrm>
            <a:off x="1000100" y="1071546"/>
            <a:ext cx="7933588" cy="5572164"/>
          </a:xfrm>
        </p:spPr>
        <p:txBody>
          <a:bodyPr/>
          <a:lstStyle/>
          <a:p>
            <a:pPr>
              <a:buNone/>
            </a:pPr>
            <a:r>
              <a:rPr lang="fa-IR" dirty="0" smtClean="0">
                <a:solidFill>
                  <a:srgbClr val="663300"/>
                </a:solidFill>
              </a:rPr>
              <a:t>1- از طریق استیلاسیون یا استیله کردن:</a:t>
            </a:r>
          </a:p>
          <a:p>
            <a:pPr>
              <a:buNone/>
            </a:pPr>
            <a:r>
              <a:rPr lang="fa-IR" dirty="0" smtClean="0"/>
              <a:t>از این روش نمی توان همیشه استفاده نمود چون در مقابل هیدرولیز مقاوم بوده و برای هیدرولیز، شرایط سخت مورد نیاز است</a:t>
            </a:r>
          </a:p>
          <a:p>
            <a:pPr>
              <a:buNone/>
            </a:pPr>
            <a:endParaRPr lang="fa-IR" dirty="0" smtClean="0"/>
          </a:p>
          <a:p>
            <a:pPr>
              <a:buNone/>
            </a:pPr>
            <a:r>
              <a:rPr lang="fa-IR" dirty="0" smtClean="0">
                <a:solidFill>
                  <a:srgbClr val="663300"/>
                </a:solidFill>
              </a:rPr>
              <a:t>2- استفاده از مشتقات کربوبنزوکسی:</a:t>
            </a:r>
          </a:p>
          <a:p>
            <a:pPr>
              <a:buNone/>
            </a:pPr>
            <a:endParaRPr lang="fa-IR" dirty="0" smtClean="0"/>
          </a:p>
          <a:p>
            <a:pPr>
              <a:buNone/>
            </a:pPr>
            <a:r>
              <a:rPr lang="fa-IR" dirty="0" smtClean="0"/>
              <a:t> </a:t>
            </a:r>
            <a:r>
              <a:rPr lang="fa-IR" dirty="0" smtClean="0">
                <a:solidFill>
                  <a:srgbClr val="663300"/>
                </a:solidFill>
              </a:rPr>
              <a:t>3- استفاده از اسید ترشیل-بوتیل استر:</a:t>
            </a:r>
          </a:p>
          <a:p>
            <a:pPr>
              <a:buNone/>
            </a:pPr>
            <a:endParaRPr lang="fa-IR" dirty="0" smtClean="0"/>
          </a:p>
          <a:p>
            <a:pPr>
              <a:buNone/>
            </a:pPr>
            <a:r>
              <a:rPr lang="fa-IR" dirty="0" smtClean="0">
                <a:solidFill>
                  <a:srgbClr val="663300"/>
                </a:solidFill>
              </a:rPr>
              <a:t>4- استفاده از فتالیک اسید انیدرید</a:t>
            </a:r>
            <a:endParaRPr lang="fa-IR" dirty="0">
              <a:solidFill>
                <a:srgbClr val="663300"/>
              </a:solidFill>
            </a:endParaRPr>
          </a:p>
        </p:txBody>
      </p:sp>
      <p:sp>
        <p:nvSpPr>
          <p:cNvPr id="4" name="Slide Number Placeholder 3"/>
          <p:cNvSpPr>
            <a:spLocks noGrp="1"/>
          </p:cNvSpPr>
          <p:nvPr>
            <p:ph type="sldNum" sz="quarter" idx="12"/>
          </p:nvPr>
        </p:nvSpPr>
        <p:spPr/>
        <p:txBody>
          <a:bodyPr/>
          <a:lstStyle/>
          <a:p>
            <a:fld id="{4E1E0431-2D3F-43D9-8EF8-3D0BAF609BBE}" type="slidenum">
              <a:rPr lang="fa-IR" sz="1600" smtClean="0">
                <a:solidFill>
                  <a:srgbClr val="FF0000"/>
                </a:solidFill>
              </a:rPr>
              <a:pPr/>
              <a:t>50</a:t>
            </a:fld>
            <a:endParaRPr lang="fa-IR"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
                                          </p:val>
                                        </p:tav>
                                        <p:tav tm="100000">
                                          <p:val>
                                            <p:strVal val="#ppt_h"/>
                                          </p:val>
                                        </p:tav>
                                      </p:tavLst>
                                    </p:anim>
                                  </p:childTnLst>
                                </p:cTn>
                              </p:par>
                              <p:par>
                                <p:cTn id="9" presetID="21"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wheel(4)">
                                      <p:cBhvr>
                                        <p:cTn id="11" dur="10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7" presetClass="entr" presetSubtype="10" fill="hold" grpId="0" nodeType="click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 calcmode="lin" valueType="num">
                                      <p:cBhvr>
                                        <p:cTn id="16"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7" dur="500" fill="hold"/>
                                        <p:tgtEl>
                                          <p:spTgt spid="3">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17" presetClass="entr" presetSubtype="10" fill="hold" grpId="0"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 calcmode="lin" valueType="num">
                                      <p:cBhvr>
                                        <p:cTn id="22"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23" dur="500" fill="hold"/>
                                        <p:tgtEl>
                                          <p:spTgt spid="3">
                                            <p:txEl>
                                              <p:pRg st="5" end="5"/>
                                            </p:txEl>
                                          </p:spTgt>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17" presetClass="entr" presetSubtype="10" fill="hold" grpId="0" nodeType="click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 calcmode="lin" valueType="num">
                                      <p:cBhvr>
                                        <p:cTn id="28"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7" end="7"/>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00100" y="1000108"/>
            <a:ext cx="8143900" cy="5857892"/>
          </a:xfrm>
        </p:spPr>
        <p:txBody>
          <a:bodyPr/>
          <a:lstStyle/>
          <a:p>
            <a:pPr>
              <a:buNone/>
            </a:pPr>
            <a:r>
              <a:rPr lang="fa-IR" dirty="0" smtClean="0">
                <a:solidFill>
                  <a:srgbClr val="0070C0"/>
                </a:solidFill>
              </a:rPr>
              <a:t>به طور کلی، لیف پشم از سه قسمت تشکیل شده است:</a:t>
            </a:r>
          </a:p>
          <a:p>
            <a:pPr algn="just">
              <a:buNone/>
            </a:pPr>
            <a:r>
              <a:rPr lang="fa-IR" dirty="0" smtClean="0"/>
              <a:t> </a:t>
            </a:r>
            <a:r>
              <a:rPr lang="fa-IR" dirty="0" smtClean="0">
                <a:solidFill>
                  <a:srgbClr val="003300"/>
                </a:solidFill>
              </a:rPr>
              <a:t>1- پوسته خارجی به نام کوتیکل (</a:t>
            </a:r>
            <a:r>
              <a:rPr lang="en-US" dirty="0" smtClean="0">
                <a:solidFill>
                  <a:srgbClr val="003300"/>
                </a:solidFill>
              </a:rPr>
              <a:t>cuticle</a:t>
            </a:r>
            <a:r>
              <a:rPr lang="fa-IR" dirty="0" smtClean="0">
                <a:solidFill>
                  <a:srgbClr val="003300"/>
                </a:solidFill>
              </a:rPr>
              <a:t>):</a:t>
            </a:r>
          </a:p>
          <a:p>
            <a:pPr algn="just">
              <a:buNone/>
            </a:pPr>
            <a:r>
              <a:rPr lang="fa-IR" dirty="0" smtClean="0">
                <a:solidFill>
                  <a:srgbClr val="003300"/>
                </a:solidFill>
              </a:rPr>
              <a:t> که خود از سه قسمت اپی کوتیکل(قسمت خارجی)، اگزوکوتیکل(قسمت میانی) و اِندوکوتیکل(قسمت داخلی)  تشکیل شده است.</a:t>
            </a:r>
          </a:p>
          <a:p>
            <a:pPr algn="just">
              <a:buNone/>
            </a:pPr>
            <a:r>
              <a:rPr lang="fa-IR" dirty="0" smtClean="0">
                <a:solidFill>
                  <a:srgbClr val="003300"/>
                </a:solidFill>
              </a:rPr>
              <a:t>2- قسمت میانی لیف به نام کورتکس(</a:t>
            </a:r>
            <a:r>
              <a:rPr lang="en-US" dirty="0" smtClean="0">
                <a:solidFill>
                  <a:srgbClr val="003300"/>
                </a:solidFill>
              </a:rPr>
              <a:t>cortex</a:t>
            </a:r>
            <a:r>
              <a:rPr lang="fa-IR" dirty="0" smtClean="0">
                <a:solidFill>
                  <a:srgbClr val="003300"/>
                </a:solidFill>
              </a:rPr>
              <a:t>): که خود به دو بخش اورتوکورتکس و پاراکورتکس تقسیم می شود.</a:t>
            </a:r>
          </a:p>
          <a:p>
            <a:pPr algn="just">
              <a:buNone/>
            </a:pPr>
            <a:endParaRPr lang="fa-IR" dirty="0" smtClean="0">
              <a:solidFill>
                <a:srgbClr val="003300"/>
              </a:solidFill>
            </a:endParaRPr>
          </a:p>
          <a:p>
            <a:pPr algn="just">
              <a:buNone/>
            </a:pPr>
            <a:r>
              <a:rPr lang="fa-IR" dirty="0" smtClean="0"/>
              <a:t> </a:t>
            </a:r>
            <a:r>
              <a:rPr lang="fa-IR" dirty="0" smtClean="0">
                <a:solidFill>
                  <a:srgbClr val="003300"/>
                </a:solidFill>
              </a:rPr>
              <a:t>3- کانال داخلی به نام مدولا که در الیاف ظریف پشم و یا مو وجود ندارد </a:t>
            </a:r>
          </a:p>
        </p:txBody>
      </p:sp>
      <p:sp>
        <p:nvSpPr>
          <p:cNvPr id="4" name="Slide Number Placeholder 3"/>
          <p:cNvSpPr>
            <a:spLocks noGrp="1"/>
          </p:cNvSpPr>
          <p:nvPr>
            <p:ph type="sldNum" sz="quarter" idx="12"/>
          </p:nvPr>
        </p:nvSpPr>
        <p:spPr/>
        <p:txBody>
          <a:bodyPr/>
          <a:lstStyle/>
          <a:p>
            <a:fld id="{4E1E0431-2D3F-43D9-8EF8-3D0BAF609BBE}" type="slidenum">
              <a:rPr lang="fa-IR" sz="1600" smtClean="0">
                <a:solidFill>
                  <a:srgbClr val="FF0000"/>
                </a:solidFill>
              </a:rPr>
              <a:pPr/>
              <a:t>51</a:t>
            </a:fld>
            <a:endParaRPr lang="fa-IR" dirty="0">
              <a:solidFill>
                <a:srgbClr val="FF0000"/>
              </a:solidFill>
            </a:endParaRPr>
          </a:p>
        </p:txBody>
      </p:sp>
      <p:sp>
        <p:nvSpPr>
          <p:cNvPr id="5" name="Title 1"/>
          <p:cNvSpPr>
            <a:spLocks noGrp="1"/>
          </p:cNvSpPr>
          <p:nvPr>
            <p:ph type="title"/>
          </p:nvPr>
        </p:nvSpPr>
        <p:spPr>
          <a:xfrm>
            <a:off x="1000100" y="0"/>
            <a:ext cx="7933588" cy="928670"/>
          </a:xfrm>
        </p:spPr>
        <p:txBody>
          <a:bodyPr>
            <a:normAutofit/>
          </a:bodyPr>
          <a:lstStyle/>
          <a:p>
            <a:pPr algn="ctr"/>
            <a:r>
              <a:rPr lang="fa-IR" sz="4000" b="1" i="1" u="sng" dirty="0" smtClean="0">
                <a:solidFill>
                  <a:srgbClr val="FF0000"/>
                </a:solidFill>
              </a:rPr>
              <a:t>ساختمان لیف پشم</a:t>
            </a:r>
            <a:endParaRPr lang="fa-IR" sz="4000" b="1" i="1" u="sng" dirty="0">
              <a:solidFill>
                <a:srgbClr val="FF0000"/>
              </a:solidFill>
            </a:endParaRP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plus(in)">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1" end="1"/>
                                            </p:txEl>
                                          </p:spTgt>
                                        </p:tgtEl>
                                        <p:attrNameLst>
                                          <p:attrName>ppt_h</p:attrName>
                                        </p:attrNameLst>
                                      </p:cBhvr>
                                      <p:tavLst>
                                        <p:tav tm="0">
                                          <p:val>
                                            <p:fltVal val="0"/>
                                          </p:val>
                                        </p:tav>
                                        <p:tav tm="100000">
                                          <p:val>
                                            <p:strVal val="#ppt_h"/>
                                          </p:val>
                                        </p:tav>
                                      </p:tavLst>
                                    </p:anim>
                                  </p:childTnLst>
                                </p:cTn>
                              </p:par>
                              <p:par>
                                <p:cTn id="14" presetID="23" presetClass="entr" presetSubtype="16" fill="hold"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 calcmode="lin" valueType="num">
                                      <p:cBhvr>
                                        <p:cTn id="16"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7" dur="500" fill="hold"/>
                                        <p:tgtEl>
                                          <p:spTgt spid="3">
                                            <p:txEl>
                                              <p:pRg st="2" end="2"/>
                                            </p:txEl>
                                          </p:spTgt>
                                        </p:tgtEl>
                                        <p:attrNameLst>
                                          <p:attrName>ppt_h</p:attrName>
                                        </p:attrNameLst>
                                      </p:cBhvr>
                                      <p:tavLst>
                                        <p:tav tm="0">
                                          <p:val>
                                            <p:fltVal val="0"/>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53"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p:cTn id="22"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3"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4" dur="500"/>
                                        <p:tgtEl>
                                          <p:spTgt spid="3">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7" presetClass="entr" presetSubtype="2"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2000" fill="hold"/>
                                        <p:tgtEl>
                                          <p:spTgt spid="3">
                                            <p:txEl>
                                              <p:pRg st="5" end="5"/>
                                            </p:txEl>
                                          </p:spTgt>
                                        </p:tgtEl>
                                        <p:attrNameLst>
                                          <p:attrName>ppt_x</p:attrName>
                                        </p:attrNameLst>
                                      </p:cBhvr>
                                      <p:tavLst>
                                        <p:tav tm="0">
                                          <p:val>
                                            <p:strVal val="1+#ppt_w/2"/>
                                          </p:val>
                                        </p:tav>
                                        <p:tav tm="100000">
                                          <p:val>
                                            <p:strVal val="#ppt_x"/>
                                          </p:val>
                                        </p:tav>
                                      </p:tavLst>
                                    </p:anim>
                                    <p:anim calcmode="lin" valueType="num">
                                      <p:cBhvr additive="base">
                                        <p:cTn id="30" dur="20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00100" y="928670"/>
            <a:ext cx="8143900" cy="5929330"/>
          </a:xfrm>
        </p:spPr>
        <p:txBody>
          <a:bodyPr/>
          <a:lstStyle/>
          <a:p>
            <a:pPr algn="just">
              <a:buNone/>
            </a:pPr>
            <a:r>
              <a:rPr lang="fa-IR" dirty="0" smtClean="0">
                <a:solidFill>
                  <a:srgbClr val="FF0066"/>
                </a:solidFill>
              </a:rPr>
              <a:t>کوتیکل که لایه خارجی لیف پشم را تشکیل داده و بسیار سخت بوده و شکلی شبیه پولک ماهی دارد.</a:t>
            </a:r>
          </a:p>
          <a:p>
            <a:pPr algn="just">
              <a:buNone/>
            </a:pPr>
            <a:endParaRPr lang="fa-IR" dirty="0" smtClean="0"/>
          </a:p>
          <a:p>
            <a:pPr algn="just">
              <a:buNone/>
            </a:pPr>
            <a:r>
              <a:rPr lang="fa-IR" dirty="0" smtClean="0">
                <a:solidFill>
                  <a:srgbClr val="FF0066"/>
                </a:solidFill>
              </a:rPr>
              <a:t>کورتکس که حدود %90 لیف پشم را تشکیل می دهد و دارای ساختار پیچیده ای می باشد.</a:t>
            </a:r>
          </a:p>
          <a:p>
            <a:pPr algn="just">
              <a:buNone/>
            </a:pPr>
            <a:endParaRPr lang="fa-IR" dirty="0" smtClean="0"/>
          </a:p>
          <a:p>
            <a:pPr algn="just">
              <a:buNone/>
            </a:pPr>
            <a:r>
              <a:rPr lang="fa-IR" dirty="0" smtClean="0">
                <a:solidFill>
                  <a:srgbClr val="FF0066"/>
                </a:solidFill>
              </a:rPr>
              <a:t>کورتکس دارای تعداد زیادی ماکروفیبریل می باشد که خود آنها از میکروفیبریل ها می باشند که داخل میکروفیبریل ها 11 تا پرتوفیبریل ها می باشد که هر پرتوفیبریل از 3 آمینو اسید تشکیل شده است</a:t>
            </a:r>
            <a:r>
              <a:rPr lang="fa-IR" dirty="0" smtClean="0"/>
              <a:t>. </a:t>
            </a:r>
            <a:endParaRPr lang="fa-IR" dirty="0"/>
          </a:p>
        </p:txBody>
      </p:sp>
      <p:sp>
        <p:nvSpPr>
          <p:cNvPr id="4" name="Slide Number Placeholder 3"/>
          <p:cNvSpPr>
            <a:spLocks noGrp="1"/>
          </p:cNvSpPr>
          <p:nvPr>
            <p:ph type="sldNum" sz="quarter" idx="12"/>
          </p:nvPr>
        </p:nvSpPr>
        <p:spPr/>
        <p:txBody>
          <a:bodyPr/>
          <a:lstStyle/>
          <a:p>
            <a:fld id="{4E1E0431-2D3F-43D9-8EF8-3D0BAF609BBE}" type="slidenum">
              <a:rPr lang="fa-IR" sz="1600" smtClean="0">
                <a:solidFill>
                  <a:srgbClr val="FF0000"/>
                </a:solidFill>
              </a:rPr>
              <a:pPr/>
              <a:t>52</a:t>
            </a:fld>
            <a:endParaRPr lang="fa-IR" dirty="0">
              <a:solidFill>
                <a:srgbClr val="FF0000"/>
              </a:solidFill>
            </a:endParaRPr>
          </a:p>
        </p:txBody>
      </p:sp>
      <p:sp>
        <p:nvSpPr>
          <p:cNvPr id="7" name="Title 1"/>
          <p:cNvSpPr>
            <a:spLocks noGrp="1"/>
          </p:cNvSpPr>
          <p:nvPr>
            <p:ph type="title"/>
          </p:nvPr>
        </p:nvSpPr>
        <p:spPr>
          <a:xfrm>
            <a:off x="1000100" y="0"/>
            <a:ext cx="7933588" cy="928670"/>
          </a:xfrm>
        </p:spPr>
        <p:txBody>
          <a:bodyPr>
            <a:normAutofit/>
          </a:bodyPr>
          <a:lstStyle/>
          <a:p>
            <a:pPr algn="ctr"/>
            <a:r>
              <a:rPr lang="fa-IR" sz="4000" b="1" i="1" u="sng" dirty="0" smtClean="0">
                <a:solidFill>
                  <a:srgbClr val="003300"/>
                </a:solidFill>
              </a:rPr>
              <a:t>ساختمان لیف پشم</a:t>
            </a:r>
            <a:endParaRPr lang="fa-IR" sz="4000" b="1" i="1" u="sng" dirty="0">
              <a:solidFill>
                <a:srgbClr val="003300"/>
              </a:solidFill>
            </a:endParaRPr>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Horizontal)">
                                      <p:cBhvr>
                                        <p:cTn id="7" dur="1000"/>
                                        <p:tgtEl>
                                          <p:spTgt spid="3">
                                            <p:txEl>
                                              <p:pRg st="0" end="0"/>
                                            </p:txEl>
                                          </p:spTgt>
                                        </p:tgtEl>
                                      </p:cBhvr>
                                    </p:animEffect>
                                  </p:childTnLst>
                                </p:cTn>
                              </p:par>
                              <p:par>
                                <p:cTn id="8" presetID="22" presetClass="entr" presetSubtype="4" fill="hold" nodeType="withEffect">
                                  <p:stCondLst>
                                    <p:cond delay="200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wipe(down)">
                                      <p:cBhvr>
                                        <p:cTn id="10" dur="500"/>
                                        <p:tgtEl>
                                          <p:spTgt spid="3">
                                            <p:txEl>
                                              <p:pRg st="2" end="2"/>
                                            </p:txEl>
                                          </p:spTgt>
                                        </p:tgtEl>
                                      </p:cBhvr>
                                    </p:animEffect>
                                  </p:childTnLst>
                                </p:cTn>
                              </p:par>
                              <p:par>
                                <p:cTn id="11" presetID="23" presetClass="entr" presetSubtype="272" fill="hold" nodeType="withEffect">
                                  <p:stCondLst>
                                    <p:cond delay="400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p:cTn id="13" dur="1000" fill="hold"/>
                                        <p:tgtEl>
                                          <p:spTgt spid="3">
                                            <p:txEl>
                                              <p:pRg st="4" end="4"/>
                                            </p:txEl>
                                          </p:spTgt>
                                        </p:tgtEl>
                                        <p:attrNameLst>
                                          <p:attrName>ppt_w</p:attrName>
                                        </p:attrNameLst>
                                      </p:cBhvr>
                                      <p:tavLst>
                                        <p:tav tm="0">
                                          <p:val>
                                            <p:strVal val="2/3*#ppt_w"/>
                                          </p:val>
                                        </p:tav>
                                        <p:tav tm="100000">
                                          <p:val>
                                            <p:strVal val="#ppt_w"/>
                                          </p:val>
                                        </p:tav>
                                      </p:tavLst>
                                    </p:anim>
                                    <p:anim calcmode="lin" valueType="num">
                                      <p:cBhvr>
                                        <p:cTn id="14" dur="1000" fill="hold"/>
                                        <p:tgtEl>
                                          <p:spTgt spid="3">
                                            <p:txEl>
                                              <p:pRg st="4" end="4"/>
                                            </p:txEl>
                                          </p:spTgt>
                                        </p:tgtEl>
                                        <p:attrNameLst>
                                          <p:attrName>ppt_h</p:attrName>
                                        </p:attrNameLst>
                                      </p:cBhvr>
                                      <p:tavLst>
                                        <p:tav tm="0">
                                          <p:val>
                                            <p:strVal val="2/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fa-IR" dirty="0" smtClean="0">
                <a:solidFill>
                  <a:srgbClr val="FF0066"/>
                </a:solidFill>
              </a:rPr>
              <a:t>پروتئین پشم، کراتین نام دارد که در قسمت های مختلف پشم متفاوت می باشد مثلاً در لایه خارجی لیف دارای مقدار بیشتری می باشد.</a:t>
            </a:r>
            <a:endParaRPr lang="fa-IR" dirty="0">
              <a:solidFill>
                <a:srgbClr val="FF0066"/>
              </a:solidFill>
            </a:endParaRPr>
          </a:p>
        </p:txBody>
      </p:sp>
      <p:sp>
        <p:nvSpPr>
          <p:cNvPr id="4" name="Slide Number Placeholder 3"/>
          <p:cNvSpPr>
            <a:spLocks noGrp="1"/>
          </p:cNvSpPr>
          <p:nvPr>
            <p:ph type="sldNum" sz="quarter" idx="12"/>
          </p:nvPr>
        </p:nvSpPr>
        <p:spPr/>
        <p:txBody>
          <a:bodyPr/>
          <a:lstStyle/>
          <a:p>
            <a:fld id="{4E1E0431-2D3F-43D9-8EF8-3D0BAF609BBE}" type="slidenum">
              <a:rPr lang="fa-IR" sz="1800" smtClean="0">
                <a:solidFill>
                  <a:srgbClr val="FF0000"/>
                </a:solidFill>
              </a:rPr>
              <a:pPr/>
              <a:t>53</a:t>
            </a:fld>
            <a:endParaRPr lang="fa-IR" sz="1400" dirty="0">
              <a:solidFill>
                <a:srgbClr val="FF0000"/>
              </a:solidFill>
            </a:endParaRPr>
          </a:p>
        </p:txBody>
      </p:sp>
      <p:sp>
        <p:nvSpPr>
          <p:cNvPr id="5" name="Title 1"/>
          <p:cNvSpPr>
            <a:spLocks noGrp="1"/>
          </p:cNvSpPr>
          <p:nvPr>
            <p:ph type="title"/>
          </p:nvPr>
        </p:nvSpPr>
        <p:spPr>
          <a:xfrm>
            <a:off x="1000100" y="0"/>
            <a:ext cx="7933588" cy="928670"/>
          </a:xfrm>
        </p:spPr>
        <p:txBody>
          <a:bodyPr>
            <a:normAutofit/>
          </a:bodyPr>
          <a:lstStyle/>
          <a:p>
            <a:pPr algn="ctr"/>
            <a:r>
              <a:rPr lang="fa-IR" sz="4000" b="1" i="1" u="sng" dirty="0" smtClean="0">
                <a:solidFill>
                  <a:srgbClr val="FF0000"/>
                </a:solidFill>
              </a:rPr>
              <a:t>ساختمان لیف پشم</a:t>
            </a:r>
            <a:endParaRPr lang="fa-IR" sz="4000" b="1" i="1" u="sng"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0100" y="0"/>
            <a:ext cx="7933588" cy="928670"/>
          </a:xfrm>
        </p:spPr>
        <p:txBody>
          <a:bodyPr>
            <a:normAutofit/>
          </a:bodyPr>
          <a:lstStyle/>
          <a:p>
            <a:pPr algn="ctr"/>
            <a:r>
              <a:rPr lang="fa-IR" sz="4000" b="1" i="1" u="sng" dirty="0" smtClean="0">
                <a:solidFill>
                  <a:srgbClr val="FF0000"/>
                </a:solidFill>
              </a:rPr>
              <a:t>ساختمان لیف پشم</a:t>
            </a:r>
            <a:endParaRPr lang="fa-IR" sz="4000" b="1" i="1" u="sng" dirty="0">
              <a:solidFill>
                <a:srgbClr val="FF0000"/>
              </a:solidFill>
            </a:endParaRPr>
          </a:p>
        </p:txBody>
      </p:sp>
      <p:sp>
        <p:nvSpPr>
          <p:cNvPr id="4" name="Slide Number Placeholder 3"/>
          <p:cNvSpPr>
            <a:spLocks noGrp="1"/>
          </p:cNvSpPr>
          <p:nvPr>
            <p:ph type="sldNum" sz="quarter" idx="12"/>
          </p:nvPr>
        </p:nvSpPr>
        <p:spPr>
          <a:xfrm>
            <a:off x="0" y="6381750"/>
            <a:ext cx="457200" cy="476250"/>
          </a:xfrm>
        </p:spPr>
        <p:txBody>
          <a:bodyPr/>
          <a:lstStyle/>
          <a:p>
            <a:fld id="{4E1E0431-2D3F-43D9-8EF8-3D0BAF609BBE}" type="slidenum">
              <a:rPr lang="fa-IR" sz="1800" smtClean="0">
                <a:solidFill>
                  <a:srgbClr val="FF0000"/>
                </a:solidFill>
              </a:rPr>
              <a:pPr/>
              <a:t>54</a:t>
            </a:fld>
            <a:endParaRPr lang="fa-IR" sz="1400" dirty="0">
              <a:solidFill>
                <a:srgbClr val="FF0000"/>
              </a:solidFill>
            </a:endParaRPr>
          </a:p>
        </p:txBody>
      </p:sp>
      <p:pic>
        <p:nvPicPr>
          <p:cNvPr id="63490" name="Picture 2"/>
          <p:cNvPicPr>
            <a:picLocks noChangeAspect="1" noChangeArrowheads="1"/>
          </p:cNvPicPr>
          <p:nvPr/>
        </p:nvPicPr>
        <p:blipFill>
          <a:blip r:embed="rId2"/>
          <a:srcRect/>
          <a:stretch>
            <a:fillRect/>
          </a:stretch>
        </p:blipFill>
        <p:spPr bwMode="auto">
          <a:xfrm>
            <a:off x="1214414" y="714356"/>
            <a:ext cx="5753100" cy="2857500"/>
          </a:xfrm>
          <a:prstGeom prst="rect">
            <a:avLst/>
          </a:prstGeom>
          <a:noFill/>
          <a:ln w="9525">
            <a:noFill/>
            <a:miter lim="800000"/>
            <a:headEnd/>
            <a:tailEnd/>
          </a:ln>
          <a:effectLst/>
        </p:spPr>
      </p:pic>
      <p:pic>
        <p:nvPicPr>
          <p:cNvPr id="63491" name="Picture 3"/>
          <p:cNvPicPr>
            <a:picLocks noChangeAspect="1" noChangeArrowheads="1"/>
          </p:cNvPicPr>
          <p:nvPr/>
        </p:nvPicPr>
        <p:blipFill>
          <a:blip r:embed="rId3"/>
          <a:srcRect/>
          <a:stretch>
            <a:fillRect/>
          </a:stretch>
        </p:blipFill>
        <p:spPr bwMode="auto">
          <a:xfrm>
            <a:off x="5715008" y="3180406"/>
            <a:ext cx="3428992" cy="367759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4" name="Slide Number Placeholder 3"/>
          <p:cNvSpPr>
            <a:spLocks noGrp="1"/>
          </p:cNvSpPr>
          <p:nvPr>
            <p:ph type="sldNum" sz="quarter" idx="12"/>
          </p:nvPr>
        </p:nvSpPr>
        <p:spPr/>
        <p:txBody>
          <a:bodyPr/>
          <a:lstStyle/>
          <a:p>
            <a:fld id="{4E1E0431-2D3F-43D9-8EF8-3D0BAF609BBE}" type="slidenum">
              <a:rPr lang="fa-IR" sz="1800" smtClean="0">
                <a:solidFill>
                  <a:srgbClr val="FF0000"/>
                </a:solidFill>
              </a:rPr>
              <a:pPr/>
              <a:t>55</a:t>
            </a:fld>
            <a:endParaRPr lang="fa-IR" sz="1800" dirty="0">
              <a:solidFill>
                <a:srgbClr val="FF0000"/>
              </a:solidFill>
            </a:endParaRPr>
          </a:p>
        </p:txBody>
      </p:sp>
      <p:pic>
        <p:nvPicPr>
          <p:cNvPr id="64514" name="Picture 2"/>
          <p:cNvPicPr>
            <a:picLocks noChangeAspect="1" noChangeArrowheads="1"/>
          </p:cNvPicPr>
          <p:nvPr/>
        </p:nvPicPr>
        <p:blipFill>
          <a:blip r:embed="rId2"/>
          <a:srcRect/>
          <a:stretch>
            <a:fillRect/>
          </a:stretch>
        </p:blipFill>
        <p:spPr bwMode="auto">
          <a:xfrm>
            <a:off x="1038225" y="1762125"/>
            <a:ext cx="7067550" cy="33337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4E1E0431-2D3F-43D9-8EF8-3D0BAF609BBE}" type="slidenum">
              <a:rPr lang="fa-IR" sz="1800" smtClean="0">
                <a:solidFill>
                  <a:srgbClr val="FF0000"/>
                </a:solidFill>
              </a:rPr>
              <a:pPr/>
              <a:t>56</a:t>
            </a:fld>
            <a:endParaRPr lang="fa-IR" sz="1800" dirty="0">
              <a:solidFill>
                <a:srgbClr val="FF0000"/>
              </a:solidFill>
            </a:endParaRPr>
          </a:p>
        </p:txBody>
      </p:sp>
      <p:pic>
        <p:nvPicPr>
          <p:cNvPr id="65538" name="Picture 2"/>
          <p:cNvPicPr>
            <a:picLocks noChangeAspect="1" noChangeArrowheads="1"/>
          </p:cNvPicPr>
          <p:nvPr/>
        </p:nvPicPr>
        <p:blipFill>
          <a:blip r:embed="rId2"/>
          <a:srcRect t="2970" r="2035"/>
          <a:stretch>
            <a:fillRect/>
          </a:stretch>
        </p:blipFill>
        <p:spPr bwMode="auto">
          <a:xfrm>
            <a:off x="2114550" y="2071678"/>
            <a:ext cx="4814904" cy="2800360"/>
          </a:xfrm>
          <a:prstGeom prst="rect">
            <a:avLst/>
          </a:prstGeom>
          <a:noFill/>
          <a:ln w="9525">
            <a:noFill/>
            <a:miter lim="800000"/>
            <a:headEnd/>
            <a:tailEnd/>
          </a:ln>
          <a:effectLst/>
        </p:spPr>
      </p:pic>
      <p:sp>
        <p:nvSpPr>
          <p:cNvPr id="5" name="Title 4"/>
          <p:cNvSpPr>
            <a:spLocks noGrp="1"/>
          </p:cNvSpPr>
          <p:nvPr>
            <p:ph type="title"/>
          </p:nvPr>
        </p:nvSpPr>
        <p:spPr/>
        <p:txBody>
          <a:bodyPr/>
          <a:lstStyle/>
          <a:p>
            <a:endParaRPr lang="fa-I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00100" y="1643050"/>
            <a:ext cx="7933588" cy="4605350"/>
          </a:xfrm>
        </p:spPr>
        <p:txBody>
          <a:bodyPr/>
          <a:lstStyle/>
          <a:p>
            <a:pPr>
              <a:buNone/>
            </a:pPr>
            <a:r>
              <a:rPr lang="fa-IR" dirty="0" smtClean="0">
                <a:solidFill>
                  <a:srgbClr val="FF0066"/>
                </a:solidFill>
              </a:rPr>
              <a:t>1- تجعد</a:t>
            </a:r>
          </a:p>
          <a:p>
            <a:pPr>
              <a:buNone/>
            </a:pPr>
            <a:endParaRPr lang="fa-IR" dirty="0" smtClean="0"/>
          </a:p>
          <a:p>
            <a:pPr>
              <a:buNone/>
            </a:pPr>
            <a:r>
              <a:rPr lang="fa-IR" dirty="0" smtClean="0">
                <a:solidFill>
                  <a:srgbClr val="FF0066"/>
                </a:solidFill>
              </a:rPr>
              <a:t>2- جهندگی (</a:t>
            </a:r>
            <a:r>
              <a:rPr lang="en-US" dirty="0" smtClean="0">
                <a:solidFill>
                  <a:srgbClr val="FF0066"/>
                </a:solidFill>
                <a:latin typeface="Times New Roman" pitchFamily="18" charset="0"/>
                <a:cs typeface="Times New Roman" pitchFamily="18" charset="0"/>
              </a:rPr>
              <a:t>Resiliency</a:t>
            </a:r>
            <a:r>
              <a:rPr lang="fa-IR" dirty="0" smtClean="0">
                <a:solidFill>
                  <a:srgbClr val="FF0066"/>
                </a:solidFill>
              </a:rPr>
              <a:t>)</a:t>
            </a:r>
          </a:p>
          <a:p>
            <a:pPr>
              <a:buNone/>
            </a:pPr>
            <a:endParaRPr lang="fa-IR" dirty="0" smtClean="0"/>
          </a:p>
          <a:p>
            <a:pPr>
              <a:buNone/>
            </a:pPr>
            <a:r>
              <a:rPr lang="fa-IR" dirty="0" smtClean="0">
                <a:solidFill>
                  <a:srgbClr val="FF0066"/>
                </a:solidFill>
              </a:rPr>
              <a:t>3- رنگ الیاف پشم</a:t>
            </a:r>
          </a:p>
          <a:p>
            <a:pPr>
              <a:buNone/>
            </a:pPr>
            <a:endParaRPr lang="fa-IR" dirty="0" smtClean="0"/>
          </a:p>
          <a:p>
            <a:pPr>
              <a:buNone/>
            </a:pPr>
            <a:r>
              <a:rPr lang="fa-IR" dirty="0" smtClean="0">
                <a:solidFill>
                  <a:srgbClr val="FF0066"/>
                </a:solidFill>
              </a:rPr>
              <a:t>4- نوک الیاف پشم</a:t>
            </a:r>
          </a:p>
          <a:p>
            <a:pPr>
              <a:buNone/>
            </a:pPr>
            <a:endParaRPr lang="fa-IR" dirty="0" smtClean="0"/>
          </a:p>
        </p:txBody>
      </p:sp>
      <p:sp>
        <p:nvSpPr>
          <p:cNvPr id="4" name="Slide Number Placeholder 3"/>
          <p:cNvSpPr>
            <a:spLocks noGrp="1"/>
          </p:cNvSpPr>
          <p:nvPr>
            <p:ph type="sldNum" sz="quarter" idx="12"/>
          </p:nvPr>
        </p:nvSpPr>
        <p:spPr/>
        <p:txBody>
          <a:bodyPr/>
          <a:lstStyle/>
          <a:p>
            <a:fld id="{4E1E0431-2D3F-43D9-8EF8-3D0BAF609BBE}" type="slidenum">
              <a:rPr lang="fa-IR" sz="1800" smtClean="0">
                <a:solidFill>
                  <a:srgbClr val="FF0000"/>
                </a:solidFill>
              </a:rPr>
              <a:pPr/>
              <a:t>57</a:t>
            </a:fld>
            <a:endParaRPr lang="fa-IR" sz="1800" dirty="0">
              <a:solidFill>
                <a:srgbClr val="FF0000"/>
              </a:solidFill>
            </a:endParaRPr>
          </a:p>
        </p:txBody>
      </p:sp>
      <p:sp>
        <p:nvSpPr>
          <p:cNvPr id="5" name="Title 1"/>
          <p:cNvSpPr>
            <a:spLocks noGrp="1"/>
          </p:cNvSpPr>
          <p:nvPr>
            <p:ph type="title"/>
          </p:nvPr>
        </p:nvSpPr>
        <p:spPr>
          <a:xfrm>
            <a:off x="1000100" y="0"/>
            <a:ext cx="7933588" cy="857232"/>
          </a:xfrm>
        </p:spPr>
        <p:txBody>
          <a:bodyPr>
            <a:normAutofit/>
          </a:bodyPr>
          <a:lstStyle/>
          <a:p>
            <a:pPr algn="ctr"/>
            <a:r>
              <a:rPr lang="fa-IR" sz="3600" i="1" u="sng" dirty="0" smtClean="0">
                <a:solidFill>
                  <a:srgbClr val="FF0000"/>
                </a:solidFill>
              </a:rPr>
              <a:t>خواص</a:t>
            </a:r>
            <a:r>
              <a:rPr lang="fa-IR" sz="3600" b="1" i="1" u="sng" dirty="0" smtClean="0">
                <a:solidFill>
                  <a:srgbClr val="FF0000"/>
                </a:solidFill>
              </a:rPr>
              <a:t> ظاهری لیف پشم</a:t>
            </a:r>
            <a:endParaRPr lang="fa-IR" sz="3600" b="1" i="1" u="sng" dirty="0">
              <a:solidFill>
                <a:srgbClr val="FF0000"/>
              </a:solidFill>
            </a:endParaRP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p:cTn id="13"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7" presetClass="entr" presetSubtype="1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p:cTn id="19"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7" presetClass="entr" presetSubtype="1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p:cTn id="25"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6" end="6"/>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00100" y="1428736"/>
            <a:ext cx="7933588" cy="5072098"/>
          </a:xfrm>
        </p:spPr>
        <p:txBody>
          <a:bodyPr/>
          <a:lstStyle/>
          <a:p>
            <a:pPr>
              <a:buNone/>
            </a:pPr>
            <a:r>
              <a:rPr lang="fa-IR" dirty="0" smtClean="0">
                <a:solidFill>
                  <a:srgbClr val="FF0066"/>
                </a:solidFill>
              </a:rPr>
              <a:t>5- سطح مقطع عرضی</a:t>
            </a:r>
          </a:p>
          <a:p>
            <a:pPr>
              <a:buNone/>
            </a:pPr>
            <a:endParaRPr lang="fa-IR" dirty="0" smtClean="0"/>
          </a:p>
          <a:p>
            <a:pPr>
              <a:buNone/>
            </a:pPr>
            <a:endParaRPr lang="fa-IR" dirty="0" smtClean="0"/>
          </a:p>
          <a:p>
            <a:pPr>
              <a:buNone/>
            </a:pPr>
            <a:r>
              <a:rPr lang="fa-IR" dirty="0" smtClean="0">
                <a:solidFill>
                  <a:srgbClr val="FF0066"/>
                </a:solidFill>
              </a:rPr>
              <a:t>6- سطح مقطع طولی</a:t>
            </a:r>
          </a:p>
          <a:p>
            <a:pPr>
              <a:buNone/>
            </a:pPr>
            <a:endParaRPr lang="fa-IR" dirty="0" smtClean="0"/>
          </a:p>
          <a:p>
            <a:pPr>
              <a:buNone/>
            </a:pPr>
            <a:endParaRPr lang="fa-IR" dirty="0" smtClean="0"/>
          </a:p>
          <a:p>
            <a:pPr>
              <a:buNone/>
            </a:pPr>
            <a:r>
              <a:rPr lang="fa-IR" dirty="0" smtClean="0">
                <a:solidFill>
                  <a:srgbClr val="FF0066"/>
                </a:solidFill>
              </a:rPr>
              <a:t>7- نمدی شدن پشم</a:t>
            </a:r>
            <a:endParaRPr lang="fa-IR" dirty="0">
              <a:solidFill>
                <a:srgbClr val="FF0066"/>
              </a:solidFill>
            </a:endParaRPr>
          </a:p>
        </p:txBody>
      </p:sp>
      <p:sp>
        <p:nvSpPr>
          <p:cNvPr id="4" name="Slide Number Placeholder 3"/>
          <p:cNvSpPr>
            <a:spLocks noGrp="1"/>
          </p:cNvSpPr>
          <p:nvPr>
            <p:ph type="sldNum" sz="quarter" idx="12"/>
          </p:nvPr>
        </p:nvSpPr>
        <p:spPr/>
        <p:txBody>
          <a:bodyPr/>
          <a:lstStyle/>
          <a:p>
            <a:fld id="{4E1E0431-2D3F-43D9-8EF8-3D0BAF609BBE}" type="slidenum">
              <a:rPr lang="fa-IR" sz="1800" smtClean="0">
                <a:solidFill>
                  <a:srgbClr val="FF0066"/>
                </a:solidFill>
              </a:rPr>
              <a:pPr/>
              <a:t>58</a:t>
            </a:fld>
            <a:endParaRPr lang="fa-IR" sz="1800" dirty="0">
              <a:solidFill>
                <a:srgbClr val="FF0066"/>
              </a:solidFill>
            </a:endParaRPr>
          </a:p>
        </p:txBody>
      </p:sp>
      <p:sp>
        <p:nvSpPr>
          <p:cNvPr id="7" name="Title 1"/>
          <p:cNvSpPr>
            <a:spLocks noGrp="1"/>
          </p:cNvSpPr>
          <p:nvPr>
            <p:ph type="title"/>
          </p:nvPr>
        </p:nvSpPr>
        <p:spPr>
          <a:xfrm>
            <a:off x="1000100" y="0"/>
            <a:ext cx="7933588" cy="857232"/>
          </a:xfrm>
        </p:spPr>
        <p:txBody>
          <a:bodyPr>
            <a:normAutofit/>
          </a:bodyPr>
          <a:lstStyle/>
          <a:p>
            <a:pPr algn="ctr"/>
            <a:r>
              <a:rPr lang="fa-IR" sz="3600" i="1" u="sng" dirty="0" smtClean="0">
                <a:solidFill>
                  <a:srgbClr val="FF0000"/>
                </a:solidFill>
              </a:rPr>
              <a:t>خواص</a:t>
            </a:r>
            <a:r>
              <a:rPr lang="fa-IR" sz="3600" b="1" i="1" u="sng" dirty="0" smtClean="0">
                <a:solidFill>
                  <a:srgbClr val="FF0000"/>
                </a:solidFill>
              </a:rPr>
              <a:t> ظاهری لیف پشم</a:t>
            </a:r>
            <a:endParaRPr lang="fa-IR" sz="3600" b="1" i="1" u="sng" dirty="0">
              <a:solidFill>
                <a:srgbClr val="FF0000"/>
              </a:solidFill>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3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out)">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32"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diamond(out)">
                                      <p:cBhvr>
                                        <p:cTn id="12" dur="10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32" fill="hold" grpId="0"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diamond(out)">
                                      <p:cBhvr>
                                        <p:cTn id="17"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fa-IR" sz="3600" b="1" i="1" u="sng" dirty="0" smtClean="0">
                <a:solidFill>
                  <a:srgbClr val="FF0000"/>
                </a:solidFill>
              </a:rPr>
              <a:t>پیوندهای بین و درون زنجیرهای </a:t>
            </a:r>
            <a:br>
              <a:rPr lang="fa-IR" sz="3600" b="1" i="1" u="sng" dirty="0" smtClean="0">
                <a:solidFill>
                  <a:srgbClr val="FF0000"/>
                </a:solidFill>
              </a:rPr>
            </a:br>
            <a:r>
              <a:rPr lang="fa-IR" sz="3600" b="1" i="1" u="sng" dirty="0" smtClean="0">
                <a:solidFill>
                  <a:srgbClr val="FF0000"/>
                </a:solidFill>
              </a:rPr>
              <a:t>پلیمری لیف پشم</a:t>
            </a:r>
          </a:p>
        </p:txBody>
      </p:sp>
      <p:sp>
        <p:nvSpPr>
          <p:cNvPr id="3" name="Content Placeholder 2"/>
          <p:cNvSpPr>
            <a:spLocks noGrp="1"/>
          </p:cNvSpPr>
          <p:nvPr>
            <p:ph idx="1"/>
          </p:nvPr>
        </p:nvSpPr>
        <p:spPr>
          <a:xfrm>
            <a:off x="1071538" y="1643050"/>
            <a:ext cx="7862150" cy="4605350"/>
          </a:xfrm>
        </p:spPr>
        <p:txBody>
          <a:bodyPr/>
          <a:lstStyle/>
          <a:p>
            <a:pPr>
              <a:buNone/>
            </a:pPr>
            <a:r>
              <a:rPr lang="fa-IR" dirty="0" smtClean="0">
                <a:solidFill>
                  <a:srgbClr val="0070C0"/>
                </a:solidFill>
              </a:rPr>
              <a:t>1- پیوند قطبی پپتیدی یا آمیدی</a:t>
            </a:r>
          </a:p>
          <a:p>
            <a:pPr>
              <a:buNone/>
            </a:pPr>
            <a:endParaRPr lang="fa-IR" dirty="0" smtClean="0"/>
          </a:p>
          <a:p>
            <a:pPr>
              <a:buNone/>
            </a:pPr>
            <a:r>
              <a:rPr lang="fa-IR" dirty="0" smtClean="0">
                <a:solidFill>
                  <a:srgbClr val="0070C0"/>
                </a:solidFill>
              </a:rPr>
              <a:t>2- پیوند هیدروژنی </a:t>
            </a:r>
          </a:p>
          <a:p>
            <a:pPr>
              <a:buNone/>
            </a:pPr>
            <a:endParaRPr lang="fa-IR" dirty="0" smtClean="0"/>
          </a:p>
          <a:p>
            <a:pPr>
              <a:buNone/>
            </a:pPr>
            <a:r>
              <a:rPr lang="fa-IR" dirty="0" smtClean="0">
                <a:solidFill>
                  <a:srgbClr val="0070C0"/>
                </a:solidFill>
              </a:rPr>
              <a:t>3- پیوند سیستینی یا گوگردی</a:t>
            </a:r>
          </a:p>
          <a:p>
            <a:pPr>
              <a:buNone/>
            </a:pPr>
            <a:endParaRPr lang="fa-IR" dirty="0" smtClean="0"/>
          </a:p>
          <a:p>
            <a:pPr>
              <a:buNone/>
            </a:pPr>
            <a:r>
              <a:rPr lang="fa-IR" dirty="0" smtClean="0">
                <a:solidFill>
                  <a:srgbClr val="0070C0"/>
                </a:solidFill>
              </a:rPr>
              <a:t>4- پیوند واندوالس</a:t>
            </a:r>
            <a:endParaRPr lang="fa-IR" dirty="0">
              <a:solidFill>
                <a:srgbClr val="0070C0"/>
              </a:solidFill>
            </a:endParaRPr>
          </a:p>
        </p:txBody>
      </p:sp>
      <p:sp>
        <p:nvSpPr>
          <p:cNvPr id="4" name="Slide Number Placeholder 3"/>
          <p:cNvSpPr>
            <a:spLocks noGrp="1"/>
          </p:cNvSpPr>
          <p:nvPr>
            <p:ph type="sldNum" sz="quarter" idx="12"/>
          </p:nvPr>
        </p:nvSpPr>
        <p:spPr/>
        <p:txBody>
          <a:bodyPr/>
          <a:lstStyle/>
          <a:p>
            <a:fld id="{4E1E0431-2D3F-43D9-8EF8-3D0BAF609BBE}" type="slidenum">
              <a:rPr lang="fa-IR" sz="1800" smtClean="0">
                <a:solidFill>
                  <a:srgbClr val="FF0066"/>
                </a:solidFill>
              </a:rPr>
              <a:pPr/>
              <a:t>59</a:t>
            </a:fld>
            <a:endParaRPr lang="fa-IR" sz="1800" dirty="0">
              <a:solidFill>
                <a:srgbClr val="FF0066"/>
              </a:solidFill>
            </a:endParaRPr>
          </a:p>
        </p:txBody>
      </p:sp>
    </p:spTree>
  </p:cSld>
  <p:clrMapOvr>
    <a:masterClrMapping/>
  </p:clrMapOvr>
  <p:transition>
    <p:pull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outHorizontal)">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42"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outHorizontal)">
                                      <p:cBhvr>
                                        <p:cTn id="12" dur="1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42"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arn(outHorizontal)">
                                      <p:cBhvr>
                                        <p:cTn id="17" dur="10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42"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barn(outHorizontal)">
                                      <p:cBhvr>
                                        <p:cTn id="22"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1538" y="0"/>
            <a:ext cx="7498080" cy="1143000"/>
          </a:xfrm>
        </p:spPr>
        <p:txBody>
          <a:bodyPr/>
          <a:lstStyle/>
          <a:p>
            <a:pPr algn="ctr"/>
            <a:r>
              <a:rPr lang="fa-IR" dirty="0" smtClean="0">
                <a:solidFill>
                  <a:srgbClr val="00B050"/>
                </a:solidFill>
              </a:rPr>
              <a:t>طبقه بندی الیاف بر اساس منشا</a:t>
            </a:r>
            <a:endParaRPr lang="fa-IR" dirty="0">
              <a:solidFill>
                <a:srgbClr val="00B050"/>
              </a:solidFill>
            </a:endParaRPr>
          </a:p>
        </p:txBody>
      </p:sp>
      <p:sp>
        <p:nvSpPr>
          <p:cNvPr id="3" name="Content Placeholder 2"/>
          <p:cNvSpPr>
            <a:spLocks noGrp="1"/>
          </p:cNvSpPr>
          <p:nvPr>
            <p:ph idx="1"/>
          </p:nvPr>
        </p:nvSpPr>
        <p:spPr>
          <a:xfrm>
            <a:off x="1000100" y="1447800"/>
            <a:ext cx="8143900" cy="5195910"/>
          </a:xfrm>
        </p:spPr>
        <p:txBody>
          <a:bodyPr>
            <a:normAutofit/>
          </a:bodyPr>
          <a:lstStyle/>
          <a:p>
            <a:pPr>
              <a:buNone/>
            </a:pPr>
            <a:r>
              <a:rPr lang="fa-IR" dirty="0" smtClean="0">
                <a:latin typeface="Times New Roman" pitchFamily="18" charset="0"/>
                <a:cs typeface="Times New Roman" pitchFamily="18" charset="0"/>
              </a:rPr>
              <a:t>                                           </a:t>
            </a:r>
            <a:r>
              <a:rPr lang="fa-IR" dirty="0" smtClean="0">
                <a:solidFill>
                  <a:srgbClr val="0070C0"/>
                </a:solidFill>
                <a:latin typeface="Times New Roman" pitchFamily="18" charset="0"/>
                <a:cs typeface="Times New Roman" pitchFamily="18" charset="0"/>
              </a:rPr>
              <a:t>1</a:t>
            </a:r>
            <a:r>
              <a:rPr lang="fa-IR" dirty="0" smtClean="0">
                <a:solidFill>
                  <a:srgbClr val="0070C0"/>
                </a:solidFill>
              </a:rPr>
              <a:t>- گیاهی: مثل پنبه،                                                                           </a:t>
            </a:r>
          </a:p>
          <a:p>
            <a:pPr>
              <a:buNone/>
            </a:pPr>
            <a:r>
              <a:rPr lang="fa-IR" dirty="0" smtClean="0">
                <a:solidFill>
                  <a:srgbClr val="0070C0"/>
                </a:solidFill>
                <a:latin typeface="Times New Roman" pitchFamily="18" charset="0"/>
                <a:cs typeface="Times New Roman" pitchFamily="18" charset="0"/>
              </a:rPr>
              <a:t>                                              کتان، کنف، رامی                   </a:t>
            </a:r>
          </a:p>
          <a:p>
            <a:pPr>
              <a:buNone/>
            </a:pPr>
            <a:r>
              <a:rPr lang="fa-IR" dirty="0" smtClean="0"/>
              <a:t>            </a:t>
            </a:r>
            <a:r>
              <a:rPr lang="fa-IR" dirty="0" smtClean="0">
                <a:solidFill>
                  <a:srgbClr val="FF0000"/>
                </a:solidFill>
              </a:rPr>
              <a:t>الیاف طبیعی</a:t>
            </a:r>
            <a:r>
              <a:rPr lang="fa-IR" dirty="0" smtClean="0"/>
              <a:t>            </a:t>
            </a:r>
            <a:r>
              <a:rPr lang="fa-IR" dirty="0" smtClean="0">
                <a:solidFill>
                  <a:srgbClr val="0070C0"/>
                </a:solidFill>
                <a:latin typeface="Times New Roman" pitchFamily="18" charset="0"/>
                <a:cs typeface="Times New Roman" pitchFamily="18" charset="0"/>
              </a:rPr>
              <a:t>2 - حیوانی: ابریشم، پشم</a:t>
            </a:r>
            <a:endParaRPr lang="en-US" dirty="0" smtClean="0">
              <a:solidFill>
                <a:srgbClr val="0070C0"/>
              </a:solidFill>
              <a:latin typeface="Times New Roman" pitchFamily="18" charset="0"/>
              <a:cs typeface="Times New Roman" pitchFamily="18" charset="0"/>
            </a:endParaRPr>
          </a:p>
          <a:p>
            <a:pPr>
              <a:buNone/>
            </a:pPr>
            <a:r>
              <a:rPr lang="en-US" dirty="0" smtClean="0">
                <a:latin typeface="Times New Roman" pitchFamily="18" charset="0"/>
                <a:cs typeface="Times New Roman" pitchFamily="18" charset="0"/>
              </a:rPr>
              <a:t> Natural fibers            </a:t>
            </a:r>
            <a:r>
              <a:rPr lang="fa-IR" dirty="0" smtClean="0">
                <a:latin typeface="Times New Roman" pitchFamily="18" charset="0"/>
                <a:cs typeface="Times New Roman" pitchFamily="18" charset="0"/>
              </a:rPr>
              <a:t>        </a:t>
            </a:r>
            <a:r>
              <a:rPr lang="fa-IR" dirty="0" smtClean="0">
                <a:solidFill>
                  <a:srgbClr val="0070C0"/>
                </a:solidFill>
                <a:latin typeface="Times New Roman" pitchFamily="18" charset="0"/>
                <a:cs typeface="Times New Roman" pitchFamily="18" charset="0"/>
              </a:rPr>
              <a:t>3- معدنی: الیاف آزبست</a:t>
            </a:r>
            <a:endParaRPr lang="en-US" dirty="0" smtClean="0">
              <a:solidFill>
                <a:srgbClr val="0070C0"/>
              </a:solidFill>
              <a:latin typeface="Times New Roman" pitchFamily="18" charset="0"/>
              <a:cs typeface="Times New Roman" pitchFamily="18" charset="0"/>
            </a:endParaRPr>
          </a:p>
          <a:p>
            <a:pPr>
              <a:buNone/>
            </a:pPr>
            <a:r>
              <a:rPr lang="fa-IR" dirty="0" smtClean="0"/>
              <a:t>الیاف  </a:t>
            </a:r>
          </a:p>
          <a:p>
            <a:pPr>
              <a:buNone/>
            </a:pPr>
            <a:r>
              <a:rPr lang="en-US" dirty="0" smtClean="0">
                <a:latin typeface="Times New Roman" pitchFamily="18" charset="0"/>
                <a:cs typeface="Times New Roman" pitchFamily="18" charset="0"/>
              </a:rPr>
              <a:t>Fibers</a:t>
            </a:r>
            <a:r>
              <a:rPr lang="fa-IR" dirty="0" smtClean="0"/>
              <a:t>                              </a:t>
            </a:r>
            <a:r>
              <a:rPr lang="fa-IR" dirty="0" smtClean="0">
                <a:solidFill>
                  <a:srgbClr val="0070C0"/>
                </a:solidFill>
                <a:latin typeface="Times New Roman" pitchFamily="18" charset="0"/>
                <a:cs typeface="Times New Roman" pitchFamily="18" charset="0"/>
              </a:rPr>
              <a:t>1- الیاف بازیافته</a:t>
            </a:r>
          </a:p>
          <a:p>
            <a:pPr>
              <a:buNone/>
            </a:pPr>
            <a:r>
              <a:rPr lang="fa-IR" dirty="0" smtClean="0"/>
              <a:t>          </a:t>
            </a:r>
            <a:r>
              <a:rPr lang="fa-IR" dirty="0" smtClean="0">
                <a:solidFill>
                  <a:srgbClr val="FF0000"/>
                </a:solidFill>
              </a:rPr>
              <a:t>الیاف </a:t>
            </a:r>
            <a:r>
              <a:rPr lang="fa-IR" smtClean="0">
                <a:solidFill>
                  <a:srgbClr val="FF0000"/>
                </a:solidFill>
              </a:rPr>
              <a:t>بشرساخته          </a:t>
            </a:r>
            <a:r>
              <a:rPr lang="en-US" dirty="0" smtClean="0">
                <a:latin typeface="Times New Roman" pitchFamily="18" charset="0"/>
                <a:cs typeface="Times New Roman" pitchFamily="18" charset="0"/>
              </a:rPr>
              <a:t>fibers</a:t>
            </a:r>
            <a:r>
              <a:rPr lang="fa-IR" dirty="0" smtClean="0"/>
              <a:t> </a:t>
            </a:r>
            <a:r>
              <a:rPr lang="en-US" dirty="0" smtClean="0">
                <a:latin typeface="Times New Roman" pitchFamily="18" charset="0"/>
                <a:cs typeface="Times New Roman" pitchFamily="18" charset="0"/>
              </a:rPr>
              <a:t>Regenerated</a:t>
            </a:r>
            <a:endParaRPr lang="fa-IR" dirty="0" smtClean="0">
              <a:latin typeface="Times New Roman" pitchFamily="18" charset="0"/>
              <a:cs typeface="Times New Roman" pitchFamily="18" charset="0"/>
            </a:endParaRPr>
          </a:p>
          <a:p>
            <a:pPr>
              <a:buNone/>
            </a:pPr>
            <a:r>
              <a:rPr lang="fa-IR"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Manmade fibers</a:t>
            </a:r>
            <a:r>
              <a:rPr lang="fa-IR" dirty="0" smtClean="0">
                <a:latin typeface="Times New Roman" pitchFamily="18" charset="0"/>
                <a:cs typeface="Times New Roman" pitchFamily="18" charset="0"/>
              </a:rPr>
              <a:t>        </a:t>
            </a:r>
            <a:r>
              <a:rPr lang="fa-IR" dirty="0" smtClean="0">
                <a:solidFill>
                  <a:srgbClr val="0070C0"/>
                </a:solidFill>
                <a:latin typeface="Times New Roman" pitchFamily="18" charset="0"/>
                <a:cs typeface="Times New Roman" pitchFamily="18" charset="0"/>
              </a:rPr>
              <a:t>2- الیاف مصنوعی</a:t>
            </a:r>
          </a:p>
          <a:p>
            <a:pPr>
              <a:buNone/>
            </a:pPr>
            <a:r>
              <a:rPr lang="fa-IR"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Synthetic fibers</a:t>
            </a:r>
            <a:endParaRPr lang="fa-IR" dirty="0" smtClean="0">
              <a:latin typeface="Times New Roman" pitchFamily="18" charset="0"/>
              <a:cs typeface="Times New Roman" pitchFamily="18" charset="0"/>
            </a:endParaRPr>
          </a:p>
        </p:txBody>
      </p:sp>
      <p:sp>
        <p:nvSpPr>
          <p:cNvPr id="6" name="Right Brace 5"/>
          <p:cNvSpPr/>
          <p:nvPr/>
        </p:nvSpPr>
        <p:spPr>
          <a:xfrm>
            <a:off x="7786710" y="2071678"/>
            <a:ext cx="214314" cy="4071966"/>
          </a:xfrm>
          <a:prstGeom prst="rightBrace">
            <a:avLst/>
          </a:prstGeom>
        </p:spPr>
        <p:style>
          <a:lnRef idx="1">
            <a:schemeClr val="accent1"/>
          </a:lnRef>
          <a:fillRef idx="0">
            <a:schemeClr val="accent1"/>
          </a:fillRef>
          <a:effectRef idx="0">
            <a:schemeClr val="accent1"/>
          </a:effectRef>
          <a:fontRef idx="minor">
            <a:schemeClr val="tx1"/>
          </a:fontRef>
        </p:style>
        <p:txBody>
          <a:bodyPr rtlCol="1" anchor="ctr"/>
          <a:lstStyle/>
          <a:p>
            <a:pPr algn="ctr"/>
            <a:endParaRPr lang="fa-IR"/>
          </a:p>
        </p:txBody>
      </p:sp>
      <p:sp>
        <p:nvSpPr>
          <p:cNvPr id="7" name="Right Brace 6"/>
          <p:cNvSpPr/>
          <p:nvPr/>
        </p:nvSpPr>
        <p:spPr>
          <a:xfrm>
            <a:off x="4500562" y="1571612"/>
            <a:ext cx="571504" cy="2214578"/>
          </a:xfrm>
          <a:prstGeom prst="rightBrace">
            <a:avLst/>
          </a:prstGeom>
        </p:spPr>
        <p:style>
          <a:lnRef idx="1">
            <a:schemeClr val="accent1"/>
          </a:lnRef>
          <a:fillRef idx="0">
            <a:schemeClr val="accent1"/>
          </a:fillRef>
          <a:effectRef idx="0">
            <a:schemeClr val="accent1"/>
          </a:effectRef>
          <a:fontRef idx="minor">
            <a:schemeClr val="tx1"/>
          </a:fontRef>
        </p:style>
        <p:txBody>
          <a:bodyPr rtlCol="1" anchor="ctr"/>
          <a:lstStyle/>
          <a:p>
            <a:pPr algn="ctr"/>
            <a:endParaRPr lang="fa-IR"/>
          </a:p>
        </p:txBody>
      </p:sp>
      <p:sp>
        <p:nvSpPr>
          <p:cNvPr id="8" name="Right Brace 7"/>
          <p:cNvSpPr/>
          <p:nvPr/>
        </p:nvSpPr>
        <p:spPr>
          <a:xfrm>
            <a:off x="4500562" y="4143380"/>
            <a:ext cx="571504" cy="2357454"/>
          </a:xfrm>
          <a:prstGeom prst="rightBrace">
            <a:avLst/>
          </a:prstGeom>
        </p:spPr>
        <p:style>
          <a:lnRef idx="1">
            <a:schemeClr val="accent1"/>
          </a:lnRef>
          <a:fillRef idx="0">
            <a:schemeClr val="accent1"/>
          </a:fillRef>
          <a:effectRef idx="0">
            <a:schemeClr val="accent1"/>
          </a:effectRef>
          <a:fontRef idx="minor">
            <a:schemeClr val="tx1"/>
          </a:fontRef>
        </p:style>
        <p:txBody>
          <a:bodyPr rtlCol="1" anchor="ctr"/>
          <a:lstStyle/>
          <a:p>
            <a:pPr algn="ctr"/>
            <a:endParaRPr lang="fa-IR"/>
          </a:p>
        </p:txBody>
      </p:sp>
      <p:sp>
        <p:nvSpPr>
          <p:cNvPr id="9" name="Slide Number Placeholder 8"/>
          <p:cNvSpPr>
            <a:spLocks noGrp="1"/>
          </p:cNvSpPr>
          <p:nvPr>
            <p:ph type="sldNum" sz="quarter" idx="12"/>
          </p:nvPr>
        </p:nvSpPr>
        <p:spPr/>
        <p:txBody>
          <a:bodyPr/>
          <a:lstStyle/>
          <a:p>
            <a:fld id="{4E1E0431-2D3F-43D9-8EF8-3D0BAF609BBE}" type="slidenum">
              <a:rPr lang="fa-IR" sz="1600" smtClean="0"/>
              <a:pPr/>
              <a:t>6</a:t>
            </a:fld>
            <a:endParaRPr lang="fa-IR" sz="1600" dirty="0"/>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1000"/>
                                        <p:tgtEl>
                                          <p:spTgt spid="3">
                                            <p:txEl>
                                              <p:pRg st="0" end="0"/>
                                            </p:txEl>
                                          </p:spTgt>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3" dur="10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4" dur="1000"/>
                                        <p:tgtEl>
                                          <p:spTgt spid="3">
                                            <p:txEl>
                                              <p:pRg st="1" end="1"/>
                                            </p:txEl>
                                          </p:spTgt>
                                        </p:tgtEl>
                                      </p:cBhvr>
                                    </p:animEffect>
                                  </p:childTnLst>
                                </p:cTn>
                              </p:par>
                              <p:par>
                                <p:cTn id="15" presetID="53"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p:cTn id="17"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8" dur="10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9" dur="1000"/>
                                        <p:tgtEl>
                                          <p:spTgt spid="3">
                                            <p:txEl>
                                              <p:pRg st="2" end="2"/>
                                            </p:txEl>
                                          </p:spTgt>
                                        </p:tgtEl>
                                      </p:cBhvr>
                                    </p:animEffect>
                                  </p:childTnLst>
                                </p:cTn>
                              </p:par>
                              <p:par>
                                <p:cTn id="20" presetID="53" presetClass="entr" presetSubtype="0" fill="hold" grpId="0"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p:cTn id="22"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3" dur="10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4" dur="1000"/>
                                        <p:tgtEl>
                                          <p:spTgt spid="3">
                                            <p:txEl>
                                              <p:pRg st="3" end="3"/>
                                            </p:txEl>
                                          </p:spTgt>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p:cTn id="27"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8" dur="10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29" dur="1000"/>
                                        <p:tgtEl>
                                          <p:spTgt spid="3">
                                            <p:txEl>
                                              <p:pRg st="4" end="4"/>
                                            </p:txEl>
                                          </p:spTgt>
                                        </p:tgtEl>
                                      </p:cBhvr>
                                    </p:animEffect>
                                  </p:childTnLst>
                                </p:cTn>
                              </p:par>
                              <p:par>
                                <p:cTn id="30" presetID="53" presetClass="entr" presetSubtype="0" fill="hold" grpId="0"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calcmode="lin" valueType="num">
                                      <p:cBhvr>
                                        <p:cTn id="32"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3" dur="10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34" dur="1000"/>
                                        <p:tgtEl>
                                          <p:spTgt spid="3">
                                            <p:txEl>
                                              <p:pRg st="5" end="5"/>
                                            </p:txEl>
                                          </p:spTgt>
                                        </p:tgtEl>
                                      </p:cBhvr>
                                    </p:animEffect>
                                  </p:childTnLst>
                                </p:cTn>
                              </p:par>
                              <p:par>
                                <p:cTn id="35" presetID="53" presetClass="entr" presetSubtype="0" fill="hold" grpId="0" nodeType="with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p:cTn id="37"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38" dur="10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39" dur="1000"/>
                                        <p:tgtEl>
                                          <p:spTgt spid="3">
                                            <p:txEl>
                                              <p:pRg st="6" end="6"/>
                                            </p:txEl>
                                          </p:spTgt>
                                        </p:tgtEl>
                                      </p:cBhvr>
                                    </p:animEffect>
                                  </p:childTnLst>
                                </p:cTn>
                              </p:par>
                              <p:par>
                                <p:cTn id="40" presetID="53" presetClass="entr" presetSubtype="0" fill="hold" grpId="0" nodeType="with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 calcmode="lin" valueType="num">
                                      <p:cBhvr>
                                        <p:cTn id="42" dur="1000" fill="hold"/>
                                        <p:tgtEl>
                                          <p:spTgt spid="3">
                                            <p:txEl>
                                              <p:pRg st="7" end="7"/>
                                            </p:txEl>
                                          </p:spTgt>
                                        </p:tgtEl>
                                        <p:attrNameLst>
                                          <p:attrName>ppt_w</p:attrName>
                                        </p:attrNameLst>
                                      </p:cBhvr>
                                      <p:tavLst>
                                        <p:tav tm="0">
                                          <p:val>
                                            <p:fltVal val="0"/>
                                          </p:val>
                                        </p:tav>
                                        <p:tav tm="100000">
                                          <p:val>
                                            <p:strVal val="#ppt_w"/>
                                          </p:val>
                                        </p:tav>
                                      </p:tavLst>
                                    </p:anim>
                                    <p:anim calcmode="lin" valueType="num">
                                      <p:cBhvr>
                                        <p:cTn id="43" dur="10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44" dur="1000"/>
                                        <p:tgtEl>
                                          <p:spTgt spid="3">
                                            <p:txEl>
                                              <p:pRg st="7" end="7"/>
                                            </p:txEl>
                                          </p:spTgt>
                                        </p:tgtEl>
                                      </p:cBhvr>
                                    </p:animEffect>
                                  </p:childTnLst>
                                </p:cTn>
                              </p:par>
                              <p:par>
                                <p:cTn id="45" presetID="53" presetClass="entr" presetSubtype="0" fill="hold" grpId="0" nodeType="with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 calcmode="lin" valueType="num">
                                      <p:cBhvr>
                                        <p:cTn id="47" dur="1000" fill="hold"/>
                                        <p:tgtEl>
                                          <p:spTgt spid="3">
                                            <p:txEl>
                                              <p:pRg st="8" end="8"/>
                                            </p:txEl>
                                          </p:spTgt>
                                        </p:tgtEl>
                                        <p:attrNameLst>
                                          <p:attrName>ppt_w</p:attrName>
                                        </p:attrNameLst>
                                      </p:cBhvr>
                                      <p:tavLst>
                                        <p:tav tm="0">
                                          <p:val>
                                            <p:fltVal val="0"/>
                                          </p:val>
                                        </p:tav>
                                        <p:tav tm="100000">
                                          <p:val>
                                            <p:strVal val="#ppt_w"/>
                                          </p:val>
                                        </p:tav>
                                      </p:tavLst>
                                    </p:anim>
                                    <p:anim calcmode="lin" valueType="num">
                                      <p:cBhvr>
                                        <p:cTn id="48" dur="1000" fill="hold"/>
                                        <p:tgtEl>
                                          <p:spTgt spid="3">
                                            <p:txEl>
                                              <p:pRg st="8" end="8"/>
                                            </p:txEl>
                                          </p:spTgt>
                                        </p:tgtEl>
                                        <p:attrNameLst>
                                          <p:attrName>ppt_h</p:attrName>
                                        </p:attrNameLst>
                                      </p:cBhvr>
                                      <p:tavLst>
                                        <p:tav tm="0">
                                          <p:val>
                                            <p:fltVal val="0"/>
                                          </p:val>
                                        </p:tav>
                                        <p:tav tm="100000">
                                          <p:val>
                                            <p:strVal val="#ppt_h"/>
                                          </p:val>
                                        </p:tav>
                                      </p:tavLst>
                                    </p:anim>
                                    <p:animEffect transition="in" filter="fade">
                                      <p:cBhvr>
                                        <p:cTn id="49" dur="1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0"/>
            <a:ext cx="7498080" cy="928670"/>
          </a:xfrm>
        </p:spPr>
        <p:txBody>
          <a:bodyPr/>
          <a:lstStyle/>
          <a:p>
            <a:pPr algn="ctr"/>
            <a:r>
              <a:rPr lang="fa-IR" dirty="0" smtClean="0">
                <a:solidFill>
                  <a:srgbClr val="FF0000"/>
                </a:solidFill>
              </a:rPr>
              <a:t>ابریشم</a:t>
            </a:r>
            <a:r>
              <a:rPr lang="fa-IR" dirty="0" smtClean="0"/>
              <a:t> </a:t>
            </a:r>
            <a:r>
              <a:rPr lang="en-US" dirty="0" smtClean="0">
                <a:solidFill>
                  <a:srgbClr val="FF0000"/>
                </a:solidFill>
                <a:latin typeface="Times New Roman" pitchFamily="18" charset="0"/>
                <a:cs typeface="Times New Roman" pitchFamily="18" charset="0"/>
              </a:rPr>
              <a:t>SILK</a:t>
            </a:r>
            <a:endParaRPr lang="fa-IR" dirty="0">
              <a:solidFill>
                <a:srgbClr val="FF0000"/>
              </a:solidFill>
              <a:latin typeface="Times New Roman" pitchFamily="18" charset="0"/>
              <a:cs typeface="Times New Roman" pitchFamily="18" charset="0"/>
            </a:endParaRPr>
          </a:p>
        </p:txBody>
      </p:sp>
      <p:sp>
        <p:nvSpPr>
          <p:cNvPr id="3" name="Content Placeholder 2"/>
          <p:cNvSpPr>
            <a:spLocks noGrp="1"/>
          </p:cNvSpPr>
          <p:nvPr>
            <p:ph idx="1"/>
          </p:nvPr>
        </p:nvSpPr>
        <p:spPr>
          <a:xfrm>
            <a:off x="1281850" y="1214422"/>
            <a:ext cx="7862150" cy="5319730"/>
          </a:xfrm>
        </p:spPr>
        <p:txBody>
          <a:bodyPr/>
          <a:lstStyle/>
          <a:p>
            <a:pPr algn="just">
              <a:buNone/>
            </a:pPr>
            <a:r>
              <a:rPr lang="fa-IR" dirty="0" smtClean="0"/>
              <a:t>ابریشم یک نخ طبیعی است که از پیلهٔ کرم ابریشم گرفته می‌شود. عمده تشکیل دهنده آن </a:t>
            </a:r>
            <a:r>
              <a:rPr lang="fa-IR" dirty="0" smtClean="0">
                <a:hlinkClick r:id="rId2" tooltip="پروتئین"/>
              </a:rPr>
              <a:t>پروتئین</a:t>
            </a:r>
            <a:r>
              <a:rPr lang="fa-IR" dirty="0" smtClean="0"/>
              <a:t> است. از نخ ابریشم، پارچه‌های ابریشمی می‌بافند که یکی از بهترین و نرمترین پارچه‌های دنیا به شمار می‌روند. به دلیل خاصیت براقی نخ ابریشم، پارچه‌های بافته شده از ابریشم همانند منشورهایی هستند که اگر از جهات مختلف به آن‌ها نگاه کنید رنگهای متفاوتی از آن می بینید.</a:t>
            </a:r>
          </a:p>
          <a:p>
            <a:pPr algn="just">
              <a:buNone/>
            </a:pPr>
            <a:endParaRPr lang="fa-IR" dirty="0"/>
          </a:p>
        </p:txBody>
      </p:sp>
      <p:sp>
        <p:nvSpPr>
          <p:cNvPr id="4" name="Slide Number Placeholder 3"/>
          <p:cNvSpPr>
            <a:spLocks noGrp="1"/>
          </p:cNvSpPr>
          <p:nvPr>
            <p:ph type="sldNum" sz="quarter" idx="12"/>
          </p:nvPr>
        </p:nvSpPr>
        <p:spPr/>
        <p:txBody>
          <a:bodyPr/>
          <a:lstStyle/>
          <a:p>
            <a:fld id="{4E1E0431-2D3F-43D9-8EF8-3D0BAF609BBE}" type="slidenum">
              <a:rPr lang="fa-IR" sz="1800" smtClean="0">
                <a:solidFill>
                  <a:srgbClr val="FF0000"/>
                </a:solidFill>
              </a:rPr>
              <a:pPr/>
              <a:t>60</a:t>
            </a:fld>
            <a:endParaRPr lang="fa-IR" sz="1800" dirty="0">
              <a:solidFill>
                <a:srgbClr val="FF0000"/>
              </a:solidFill>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right)">
                                      <p:cBhvr>
                                        <p:cTn id="7"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10000"/>
          </a:bodyPr>
          <a:lstStyle/>
          <a:p>
            <a:pPr algn="just">
              <a:buNone/>
            </a:pPr>
            <a:r>
              <a:rPr lang="fa-IR" dirty="0" smtClean="0"/>
              <a:t>سابقه تولید لباس و پارچه در ایران به قبل از اسلام برمیگردد.در آن دوره سه نوع لباس و پارچه از ابریشم تهیه می شده است</a:t>
            </a:r>
          </a:p>
          <a:p>
            <a:pPr algn="just"/>
            <a:r>
              <a:rPr lang="fa-IR" dirty="0" smtClean="0"/>
              <a:t>نوع اول </a:t>
            </a:r>
            <a:r>
              <a:rPr lang="fa-IR" b="1" dirty="0" smtClean="0">
                <a:solidFill>
                  <a:srgbClr val="FF0000"/>
                </a:solidFill>
              </a:rPr>
              <a:t>دیبا</a:t>
            </a:r>
            <a:r>
              <a:rPr lang="fa-IR" dirty="0" smtClean="0"/>
              <a:t> بوده که به لباس ابریشمی ساده رنگی گفته میشده است.</a:t>
            </a:r>
          </a:p>
          <a:p>
            <a:pPr algn="just"/>
            <a:r>
              <a:rPr lang="fa-IR" dirty="0" smtClean="0"/>
              <a:t>نوع دوم بر خلاف گفته لغتنامه دکتر معین </a:t>
            </a:r>
            <a:r>
              <a:rPr lang="fa-IR" b="1" dirty="0" smtClean="0">
                <a:solidFill>
                  <a:srgbClr val="FF0000"/>
                </a:solidFill>
              </a:rPr>
              <a:t>پرنیان</a:t>
            </a:r>
            <a:r>
              <a:rPr lang="fa-IR" dirty="0" smtClean="0"/>
              <a:t> بود که به لباس ابریشمی  چند رنگ و اغلب هفت رنگ اطلاق میشده که در بعضی موارد دارای طرح گل در میان پارچه هم بوده است.</a:t>
            </a:r>
          </a:p>
          <a:p>
            <a:pPr algn="just"/>
            <a:r>
              <a:rPr lang="fa-IR" dirty="0" smtClean="0"/>
              <a:t>نوع سوم و کاملا درباری ایرانی </a:t>
            </a:r>
            <a:r>
              <a:rPr lang="fa-IR" b="1" dirty="0" smtClean="0">
                <a:solidFill>
                  <a:srgbClr val="FF0000"/>
                </a:solidFill>
              </a:rPr>
              <a:t>پرند</a:t>
            </a:r>
            <a:r>
              <a:rPr lang="fa-IR" dirty="0" smtClean="0"/>
              <a:t> بوده است که به پارچه رنگین ابریشمی و دارای طرح های حاشیه ای گفته میشده و مخصوص خاندان امپراطوری ایرانی بوده است.</a:t>
            </a:r>
          </a:p>
          <a:p>
            <a:pPr algn="just">
              <a:buNone/>
            </a:pPr>
            <a:endParaRPr lang="fa-IR" dirty="0"/>
          </a:p>
        </p:txBody>
      </p:sp>
      <p:sp>
        <p:nvSpPr>
          <p:cNvPr id="4" name="Slide Number Placeholder 3"/>
          <p:cNvSpPr>
            <a:spLocks noGrp="1"/>
          </p:cNvSpPr>
          <p:nvPr>
            <p:ph type="sldNum" sz="quarter" idx="12"/>
          </p:nvPr>
        </p:nvSpPr>
        <p:spPr/>
        <p:txBody>
          <a:bodyPr/>
          <a:lstStyle/>
          <a:p>
            <a:fld id="{4E1E0431-2D3F-43D9-8EF8-3D0BAF609BBE}" type="slidenum">
              <a:rPr lang="fa-IR" sz="1800" smtClean="0">
                <a:solidFill>
                  <a:srgbClr val="FF0000"/>
                </a:solidFill>
              </a:rPr>
              <a:pPr/>
              <a:t>61</a:t>
            </a:fld>
            <a:endParaRPr lang="fa-IR" sz="1800" dirty="0">
              <a:solidFill>
                <a:srgbClr val="FF0000"/>
              </a:solidFill>
            </a:endParaRPr>
          </a:p>
        </p:txBody>
      </p:sp>
      <p:sp>
        <p:nvSpPr>
          <p:cNvPr id="5" name="Title 1"/>
          <p:cNvSpPr>
            <a:spLocks noGrp="1"/>
          </p:cNvSpPr>
          <p:nvPr>
            <p:ph type="title"/>
          </p:nvPr>
        </p:nvSpPr>
        <p:spPr>
          <a:xfrm>
            <a:off x="1435608" y="0"/>
            <a:ext cx="7498080" cy="928670"/>
          </a:xfrm>
        </p:spPr>
        <p:txBody>
          <a:bodyPr/>
          <a:lstStyle/>
          <a:p>
            <a:pPr algn="ctr"/>
            <a:r>
              <a:rPr lang="fa-IR" dirty="0" smtClean="0">
                <a:solidFill>
                  <a:srgbClr val="FF0000"/>
                </a:solidFill>
              </a:rPr>
              <a:t>ابریشم</a:t>
            </a:r>
            <a:r>
              <a:rPr lang="fa-IR" dirty="0" smtClean="0"/>
              <a:t> </a:t>
            </a:r>
            <a:r>
              <a:rPr lang="en-US" dirty="0" smtClean="0">
                <a:solidFill>
                  <a:srgbClr val="FF0000"/>
                </a:solidFill>
                <a:latin typeface="Times New Roman" pitchFamily="18" charset="0"/>
                <a:cs typeface="Times New Roman" pitchFamily="18" charset="0"/>
              </a:rPr>
              <a:t>SILK</a:t>
            </a:r>
            <a:endParaRPr lang="fa-IR" dirty="0">
              <a:solidFill>
                <a:srgbClr val="FF0000"/>
              </a:solidFill>
              <a:latin typeface="Times New Roman" pitchFamily="18" charset="0"/>
              <a:cs typeface="Times New Roman" pitchFamily="18" charset="0"/>
            </a:endParaRPr>
          </a:p>
        </p:txBody>
      </p:sp>
    </p:spTree>
  </p:cSld>
  <p:clrMapOvr>
    <a:masterClrMapping/>
  </p:clrMapOvr>
  <p:transition>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wheel(4)">
                                      <p:cBhvr>
                                        <p:cTn id="13" dur="1000"/>
                                        <p:tgtEl>
                                          <p:spTgt spid="3">
                                            <p:txEl>
                                              <p:pRg st="1" end="1"/>
                                            </p:txEl>
                                          </p:spTgt>
                                        </p:tgtEl>
                                      </p:cBhvr>
                                    </p:animEffect>
                                  </p:childTnLst>
                                </p:cTn>
                              </p:par>
                              <p:par>
                                <p:cTn id="14" presetID="23" presetClass="entr" presetSubtype="528" fill="hold" nodeType="withEffect">
                                  <p:stCondLst>
                                    <p:cond delay="1500"/>
                                  </p:stCondLst>
                                  <p:childTnLst>
                                    <p:set>
                                      <p:cBhvr>
                                        <p:cTn id="15" dur="1" fill="hold">
                                          <p:stCondLst>
                                            <p:cond delay="0"/>
                                          </p:stCondLst>
                                        </p:cTn>
                                        <p:tgtEl>
                                          <p:spTgt spid="3">
                                            <p:txEl>
                                              <p:pRg st="2" end="2"/>
                                            </p:txEl>
                                          </p:spTgt>
                                        </p:tgtEl>
                                        <p:attrNameLst>
                                          <p:attrName>style.visibility</p:attrName>
                                        </p:attrNameLst>
                                      </p:cBhvr>
                                      <p:to>
                                        <p:strVal val="visible"/>
                                      </p:to>
                                    </p:set>
                                    <p:anim calcmode="lin" valueType="num">
                                      <p:cBhvr>
                                        <p:cTn id="16"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7"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18" dur="1000" fill="hold"/>
                                        <p:tgtEl>
                                          <p:spTgt spid="3">
                                            <p:txEl>
                                              <p:pRg st="2" end="2"/>
                                            </p:txEl>
                                          </p:spTgt>
                                        </p:tgtEl>
                                        <p:attrNameLst>
                                          <p:attrName>ppt_x</p:attrName>
                                        </p:attrNameLst>
                                      </p:cBhvr>
                                      <p:tavLst>
                                        <p:tav tm="0">
                                          <p:val>
                                            <p:fltVal val="0.5"/>
                                          </p:val>
                                        </p:tav>
                                        <p:tav tm="100000">
                                          <p:val>
                                            <p:strVal val="#ppt_x"/>
                                          </p:val>
                                        </p:tav>
                                      </p:tavLst>
                                    </p:anim>
                                    <p:anim calcmode="lin" valueType="num">
                                      <p:cBhvr>
                                        <p:cTn id="19" dur="1000" fill="hold"/>
                                        <p:tgtEl>
                                          <p:spTgt spid="3">
                                            <p:txEl>
                                              <p:pRg st="2" end="2"/>
                                            </p:txEl>
                                          </p:spTgt>
                                        </p:tgtEl>
                                        <p:attrNameLst>
                                          <p:attrName>ppt_y</p:attrName>
                                        </p:attrNameLst>
                                      </p:cBhvr>
                                      <p:tavLst>
                                        <p:tav tm="0">
                                          <p:val>
                                            <p:fltVal val="0.5"/>
                                          </p:val>
                                        </p:tav>
                                        <p:tav tm="100000">
                                          <p:val>
                                            <p:strVal val="#ppt_y"/>
                                          </p:val>
                                        </p:tav>
                                      </p:tavLst>
                                    </p:anim>
                                  </p:childTnLst>
                                </p:cTn>
                              </p:par>
                              <p:par>
                                <p:cTn id="20" presetID="8" presetClass="entr" presetSubtype="32" fill="hold" nodeType="withEffect">
                                  <p:stCondLst>
                                    <p:cond delay="400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amond(out)">
                                      <p:cBhvr>
                                        <p:cTn id="22"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1538" y="0"/>
            <a:ext cx="7862150" cy="1142984"/>
          </a:xfrm>
        </p:spPr>
        <p:txBody>
          <a:bodyPr/>
          <a:lstStyle/>
          <a:p>
            <a:pPr algn="ctr"/>
            <a:r>
              <a:rPr lang="fa-IR" dirty="0" smtClean="0"/>
              <a:t>ساختار لیف ابریشم</a:t>
            </a:r>
            <a:endParaRPr lang="fa-IR" dirty="0"/>
          </a:p>
        </p:txBody>
      </p:sp>
      <p:sp>
        <p:nvSpPr>
          <p:cNvPr id="3" name="Content Placeholder 2"/>
          <p:cNvSpPr>
            <a:spLocks noGrp="1"/>
          </p:cNvSpPr>
          <p:nvPr>
            <p:ph idx="1"/>
          </p:nvPr>
        </p:nvSpPr>
        <p:spPr>
          <a:xfrm>
            <a:off x="1071538" y="1142984"/>
            <a:ext cx="7862150" cy="5429288"/>
          </a:xfrm>
        </p:spPr>
        <p:txBody>
          <a:bodyPr/>
          <a:lstStyle/>
          <a:p>
            <a:pPr algn="just">
              <a:buNone/>
            </a:pPr>
            <a:r>
              <a:rPr lang="fa-IR" dirty="0" smtClean="0">
                <a:solidFill>
                  <a:srgbClr val="003300"/>
                </a:solidFill>
              </a:rPr>
              <a:t>فیبروئین</a:t>
            </a:r>
            <a:r>
              <a:rPr lang="fa-IR" dirty="0" smtClean="0"/>
              <a:t>: پروتئین ابریشم می باشد که مقدار آن در ابریشم %81- 72 می باشد.</a:t>
            </a:r>
          </a:p>
          <a:p>
            <a:pPr algn="just">
              <a:buNone/>
            </a:pPr>
            <a:endParaRPr lang="fa-IR" dirty="0" smtClean="0"/>
          </a:p>
          <a:p>
            <a:pPr algn="just">
              <a:buNone/>
            </a:pPr>
            <a:r>
              <a:rPr lang="fa-IR" dirty="0" smtClean="0">
                <a:solidFill>
                  <a:srgbClr val="003300"/>
                </a:solidFill>
              </a:rPr>
              <a:t>سرسین</a:t>
            </a:r>
            <a:r>
              <a:rPr lang="fa-IR" dirty="0" smtClean="0"/>
              <a:t>: صمغ همراه با فیبروئین می باشد که برای استخراج الیاف ابریشم باید آن ها را از لیف ابریشم جدا نمود که مقدار آن %28-19 می باشد.</a:t>
            </a:r>
          </a:p>
          <a:p>
            <a:pPr algn="just">
              <a:buNone/>
            </a:pPr>
            <a:endParaRPr lang="fa-IR" dirty="0" smtClean="0"/>
          </a:p>
          <a:p>
            <a:pPr algn="just">
              <a:buNone/>
            </a:pPr>
            <a:r>
              <a:rPr lang="fa-IR" dirty="0" smtClean="0">
                <a:solidFill>
                  <a:srgbClr val="003300"/>
                </a:solidFill>
              </a:rPr>
              <a:t>چربی ها: </a:t>
            </a:r>
            <a:r>
              <a:rPr lang="fa-IR" dirty="0" smtClean="0"/>
              <a:t>به میزان %1-0.5 می باشد.</a:t>
            </a:r>
          </a:p>
          <a:p>
            <a:pPr algn="just">
              <a:buNone/>
            </a:pPr>
            <a:endParaRPr lang="fa-IR" dirty="0" smtClean="0"/>
          </a:p>
          <a:p>
            <a:pPr algn="just">
              <a:buNone/>
            </a:pPr>
            <a:r>
              <a:rPr lang="fa-IR" dirty="0" smtClean="0">
                <a:solidFill>
                  <a:srgbClr val="003300"/>
                </a:solidFill>
              </a:rPr>
              <a:t>رنگینه ها و مواد معدنی</a:t>
            </a:r>
            <a:r>
              <a:rPr lang="fa-IR" dirty="0" smtClean="0"/>
              <a:t>: %1.4-1 </a:t>
            </a:r>
            <a:endParaRPr lang="fa-IR" dirty="0"/>
          </a:p>
        </p:txBody>
      </p:sp>
      <p:sp>
        <p:nvSpPr>
          <p:cNvPr id="4" name="Slide Number Placeholder 3"/>
          <p:cNvSpPr>
            <a:spLocks noGrp="1"/>
          </p:cNvSpPr>
          <p:nvPr>
            <p:ph type="sldNum" sz="quarter" idx="12"/>
          </p:nvPr>
        </p:nvSpPr>
        <p:spPr>
          <a:xfrm>
            <a:off x="8686800" y="6381750"/>
            <a:ext cx="457200" cy="476250"/>
          </a:xfrm>
        </p:spPr>
        <p:txBody>
          <a:bodyPr/>
          <a:lstStyle/>
          <a:p>
            <a:fld id="{4E1E0431-2D3F-43D9-8EF8-3D0BAF609BBE}" type="slidenum">
              <a:rPr lang="fa-IR" sz="1800" smtClean="0">
                <a:solidFill>
                  <a:srgbClr val="FF0000"/>
                </a:solidFill>
              </a:rPr>
              <a:pPr/>
              <a:t>62</a:t>
            </a:fld>
            <a:endParaRPr lang="fa-IR" sz="1800" dirty="0">
              <a:solidFill>
                <a:srgbClr val="FF0000"/>
              </a:solidFill>
            </a:endParaRPr>
          </a:p>
        </p:txBody>
      </p:sp>
    </p:spTree>
  </p:cSld>
  <p:clrMapOvr>
    <a:masterClrMapping/>
  </p:clrMapOvr>
  <p:transition>
    <p:split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up)">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wipe(up)">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wipe(up)">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1538" y="0"/>
            <a:ext cx="7862150" cy="928670"/>
          </a:xfrm>
        </p:spPr>
        <p:txBody>
          <a:bodyPr>
            <a:normAutofit/>
          </a:bodyPr>
          <a:lstStyle/>
          <a:p>
            <a:pPr algn="ctr"/>
            <a:r>
              <a:rPr lang="fa-IR" dirty="0" smtClean="0">
                <a:solidFill>
                  <a:srgbClr val="0070C0"/>
                </a:solidFill>
              </a:rPr>
              <a:t>نکاتی در مورد لیف ابریشم</a:t>
            </a:r>
            <a:endParaRPr lang="fa-IR" dirty="0">
              <a:solidFill>
                <a:srgbClr val="0070C0"/>
              </a:solidFill>
            </a:endParaRPr>
          </a:p>
        </p:txBody>
      </p:sp>
      <p:sp>
        <p:nvSpPr>
          <p:cNvPr id="3" name="Content Placeholder 2"/>
          <p:cNvSpPr>
            <a:spLocks noGrp="1"/>
          </p:cNvSpPr>
          <p:nvPr>
            <p:ph idx="1"/>
          </p:nvPr>
        </p:nvSpPr>
        <p:spPr>
          <a:xfrm>
            <a:off x="1000100" y="1285860"/>
            <a:ext cx="7933588" cy="5357850"/>
          </a:xfrm>
        </p:spPr>
        <p:txBody>
          <a:bodyPr/>
          <a:lstStyle/>
          <a:p>
            <a:pPr algn="just">
              <a:buNone/>
            </a:pPr>
            <a:r>
              <a:rPr lang="fa-IR" dirty="0" smtClean="0">
                <a:solidFill>
                  <a:srgbClr val="FF0066"/>
                </a:solidFill>
              </a:rPr>
              <a:t>1- تمام آمینو اسیدهای موجود در پشم نیز در ابریشم وجود دارند با این تفاوت که فقط آمینواسیدهایی که درای اتم گوگرد می باشند در ساختمان لیف ابریشم موجود نمی باشد که منجر به تفاوت در خواص فیزیکی و شیمیایی این دو نوع لیف شده است.</a:t>
            </a:r>
          </a:p>
          <a:p>
            <a:pPr algn="just">
              <a:buNone/>
            </a:pPr>
            <a:r>
              <a:rPr lang="fa-IR" dirty="0" smtClean="0">
                <a:solidFill>
                  <a:srgbClr val="FF0066"/>
                </a:solidFill>
              </a:rPr>
              <a:t>2- نقطه ایزوالکتریک ابریشم 4.8 می باشد.</a:t>
            </a:r>
          </a:p>
          <a:p>
            <a:pPr algn="just">
              <a:buNone/>
            </a:pPr>
            <a:r>
              <a:rPr lang="fa-IR" dirty="0" smtClean="0">
                <a:solidFill>
                  <a:srgbClr val="FF0066"/>
                </a:solidFill>
              </a:rPr>
              <a:t>3- آمینواسیدها به شکل دی امینو اسید و یا آمینو دی اسید در فیبروئین نسبت به کراتین پشم کمتر می باشد که باعث می شود که اثر اسیدها و قلیاها بر روی فیبروئین بیشتر از کراتین باشد.</a:t>
            </a:r>
          </a:p>
          <a:p>
            <a:pPr algn="just">
              <a:buNone/>
            </a:pPr>
            <a:endParaRPr lang="fa-IR" dirty="0">
              <a:solidFill>
                <a:srgbClr val="FF0066"/>
              </a:solidFill>
            </a:endParaRPr>
          </a:p>
        </p:txBody>
      </p:sp>
      <p:sp>
        <p:nvSpPr>
          <p:cNvPr id="4" name="Slide Number Placeholder 3"/>
          <p:cNvSpPr>
            <a:spLocks noGrp="1"/>
          </p:cNvSpPr>
          <p:nvPr>
            <p:ph type="sldNum" sz="quarter" idx="12"/>
          </p:nvPr>
        </p:nvSpPr>
        <p:spPr/>
        <p:txBody>
          <a:bodyPr/>
          <a:lstStyle/>
          <a:p>
            <a:fld id="{4E1E0431-2D3F-43D9-8EF8-3D0BAF609BBE}" type="slidenum">
              <a:rPr lang="fa-IR" sz="1800" smtClean="0">
                <a:solidFill>
                  <a:srgbClr val="002060"/>
                </a:solidFill>
              </a:rPr>
              <a:pPr/>
              <a:t>63</a:t>
            </a:fld>
            <a:endParaRPr lang="fa-IR" sz="1800" dirty="0">
              <a:solidFill>
                <a:srgbClr val="002060"/>
              </a:solidFill>
            </a:endParaRPr>
          </a:p>
        </p:txBody>
      </p:sp>
    </p:spTree>
  </p:cSld>
  <p:clrMapOvr>
    <a:masterClrMapping/>
  </p:clrMapOvr>
  <p:transition>
    <p:pull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up)">
                                      <p:cBhvr>
                                        <p:cTn id="7" dur="500"/>
                                        <p:tgtEl>
                                          <p:spTgt spid="3">
                                            <p:txEl>
                                              <p:pRg st="0" end="0"/>
                                            </p:txEl>
                                          </p:spTgt>
                                        </p:tgtEl>
                                      </p:cBhvr>
                                    </p:animEffect>
                                  </p:childTnLst>
                                </p:cTn>
                              </p:par>
                              <p:par>
                                <p:cTn id="8" presetID="22" presetClass="entr" presetSubtype="2" fill="hold" nodeType="withEffect">
                                  <p:stCondLst>
                                    <p:cond delay="200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right)">
                                      <p:cBhvr>
                                        <p:cTn id="10" dur="500"/>
                                        <p:tgtEl>
                                          <p:spTgt spid="3">
                                            <p:txEl>
                                              <p:pRg st="1" end="1"/>
                                            </p:txEl>
                                          </p:spTgt>
                                        </p:tgtEl>
                                      </p:cBhvr>
                                    </p:animEffect>
                                  </p:childTnLst>
                                </p:cTn>
                              </p:par>
                              <p:par>
                                <p:cTn id="11" presetID="22" presetClass="entr" presetSubtype="4" fill="hold" nodeType="withEffect">
                                  <p:stCondLst>
                                    <p:cond delay="350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down)">
                                      <p:cBhvr>
                                        <p:cTn id="1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6FD1AC9-582F-457D-B0BD-89DB8AD7521B}" type="slidenum">
              <a:rPr lang="en-US" smtClean="0"/>
              <a:pPr/>
              <a:t>64</a:t>
            </a:fld>
            <a:endParaRPr lang="en-US"/>
          </a:p>
        </p:txBody>
      </p:sp>
      <p:pic>
        <p:nvPicPr>
          <p:cNvPr id="20481" name="Picture 1" descr="C:\Users\orjans\Desktop\Picture1.jpg"/>
          <p:cNvPicPr>
            <a:picLocks noChangeAspect="1" noChangeArrowheads="1"/>
          </p:cNvPicPr>
          <p:nvPr/>
        </p:nvPicPr>
        <p:blipFill>
          <a:blip r:embed="rId3"/>
          <a:srcRect/>
          <a:stretch>
            <a:fillRect/>
          </a:stretch>
        </p:blipFill>
        <p:spPr bwMode="auto">
          <a:xfrm>
            <a:off x="0" y="0"/>
            <a:ext cx="9144000" cy="6858000"/>
          </a:xfrm>
          <a:prstGeom prst="rect">
            <a:avLst/>
          </a:prstGeom>
          <a:noFill/>
        </p:spPr>
      </p:pic>
      <p:sp>
        <p:nvSpPr>
          <p:cNvPr id="8" name="DownRibbonSharp"/>
          <p:cNvSpPr>
            <a:spLocks noEditPoints="1" noChangeArrowheads="1"/>
          </p:cNvSpPr>
          <p:nvPr/>
        </p:nvSpPr>
        <p:spPr bwMode="auto">
          <a:xfrm>
            <a:off x="1828800" y="5181600"/>
            <a:ext cx="5181600" cy="1295400"/>
          </a:xfrm>
          <a:custGeom>
            <a:avLst/>
            <a:gdLst>
              <a:gd name="G0" fmla="+- 0 0 0"/>
              <a:gd name="G1" fmla="+- 5400 0 0"/>
              <a:gd name="G2" fmla="+- 5400 2700 0"/>
              <a:gd name="G3" fmla="+- 21600 0 G2"/>
              <a:gd name="G4" fmla="+- 21600 0 G1"/>
              <a:gd name="G5" fmla="+- 21600 0 2700"/>
              <a:gd name="G6" fmla="*/ G5 1 2"/>
              <a:gd name="G7" fmla="+- 2700 0 0"/>
              <a:gd name="T0" fmla="*/ 10800 w 21600"/>
              <a:gd name="T1" fmla="*/ 2700 h 21600"/>
              <a:gd name="T2" fmla="*/ 2700 w 21600"/>
              <a:gd name="T3" fmla="*/ 9450 h 21600"/>
              <a:gd name="T4" fmla="*/ 10800 w 21600"/>
              <a:gd name="T5" fmla="*/ 21600 h 21600"/>
              <a:gd name="T6" fmla="*/ 18900 w 21600"/>
              <a:gd name="T7" fmla="*/ 9450 h 21600"/>
              <a:gd name="T8" fmla="*/ 17694720 60000 65536"/>
              <a:gd name="T9" fmla="*/ 11796480 60000 65536"/>
              <a:gd name="T10" fmla="*/ 5898240 60000 65536"/>
              <a:gd name="T11" fmla="*/ 0 60000 65536"/>
              <a:gd name="T12" fmla="*/ G1 w 21600"/>
              <a:gd name="T13" fmla="*/ G7 h 21600"/>
              <a:gd name="T14" fmla="*/ G4 w 21600"/>
              <a:gd name="T15" fmla="*/ 21600 h 21600"/>
            </a:gdLst>
            <a:ahLst/>
            <a:cxnLst>
              <a:cxn ang="T8">
                <a:pos x="T0" y="T1"/>
              </a:cxn>
              <a:cxn ang="T9">
                <a:pos x="T2" y="T3"/>
              </a:cxn>
              <a:cxn ang="T10">
                <a:pos x="T4" y="T5"/>
              </a:cxn>
              <a:cxn ang="T11">
                <a:pos x="T6" y="T7"/>
              </a:cxn>
            </a:cxnLst>
            <a:rect l="T12" t="T13" r="T14" b="T15"/>
            <a:pathLst>
              <a:path w="21600" h="21600" extrusionOk="0">
                <a:moveTo>
                  <a:pt x="0" y="0"/>
                </a:moveTo>
                <a:lnTo>
                  <a:pt x="8100" y="0"/>
                </a:lnTo>
                <a:lnTo>
                  <a:pt x="8100" y="2700"/>
                </a:lnTo>
                <a:lnTo>
                  <a:pt x="13500" y="2700"/>
                </a:lnTo>
                <a:lnTo>
                  <a:pt x="13500" y="0"/>
                </a:lnTo>
                <a:lnTo>
                  <a:pt x="21600" y="0"/>
                </a:lnTo>
                <a:lnTo>
                  <a:pt x="18900" y="9450"/>
                </a:lnTo>
                <a:lnTo>
                  <a:pt x="21600" y="18900"/>
                </a:lnTo>
                <a:lnTo>
                  <a:pt x="16200" y="18900"/>
                </a:lnTo>
                <a:lnTo>
                  <a:pt x="16200" y="21600"/>
                </a:lnTo>
                <a:lnTo>
                  <a:pt x="5400" y="21600"/>
                </a:lnTo>
                <a:lnTo>
                  <a:pt x="5400" y="18900"/>
                </a:lnTo>
                <a:lnTo>
                  <a:pt x="0" y="18900"/>
                </a:lnTo>
                <a:lnTo>
                  <a:pt x="2700" y="9450"/>
                </a:lnTo>
                <a:close/>
              </a:path>
              <a:path w="21600" h="21600" fill="none" extrusionOk="0">
                <a:moveTo>
                  <a:pt x="8100" y="2700"/>
                </a:moveTo>
                <a:lnTo>
                  <a:pt x="5400" y="2700"/>
                </a:lnTo>
                <a:lnTo>
                  <a:pt x="5400" y="18900"/>
                </a:lnTo>
              </a:path>
              <a:path w="21600" h="21600" fill="none" extrusionOk="0">
                <a:moveTo>
                  <a:pt x="5400" y="2700"/>
                </a:moveTo>
                <a:lnTo>
                  <a:pt x="8100" y="0"/>
                </a:lnTo>
              </a:path>
              <a:path w="21600" h="21600" fill="none" extrusionOk="0">
                <a:moveTo>
                  <a:pt x="13500" y="2700"/>
                </a:moveTo>
                <a:lnTo>
                  <a:pt x="16200" y="2700"/>
                </a:lnTo>
                <a:lnTo>
                  <a:pt x="16200" y="18900"/>
                </a:lnTo>
              </a:path>
              <a:path w="21600" h="21600" fill="none" extrusionOk="0">
                <a:moveTo>
                  <a:pt x="16200" y="2700"/>
                </a:moveTo>
                <a:lnTo>
                  <a:pt x="13500" y="0"/>
                </a:lnTo>
              </a:path>
            </a:pathLst>
          </a:custGeom>
          <a:ln>
            <a:headEnd/>
            <a:tailEnd/>
          </a:ln>
          <a:scene3d>
            <a:camera prst="perspectiveContrastingRightFacing"/>
            <a:lightRig rig="threePt" dir="t">
              <a:rot lat="0" lon="0" rev="1200000"/>
            </a:lightRig>
          </a:scene3d>
          <a:sp3d>
            <a:bevelT w="63500" h="25400"/>
          </a:sp3d>
        </p:spPr>
        <p:style>
          <a:lnRef idx="0">
            <a:schemeClr val="accent3"/>
          </a:lnRef>
          <a:fillRef idx="3">
            <a:schemeClr val="accent3"/>
          </a:fillRef>
          <a:effectRef idx="3">
            <a:schemeClr val="accent3"/>
          </a:effectRef>
          <a:fontRef idx="minor">
            <a:schemeClr val="lt1"/>
          </a:fontRef>
        </p:style>
        <p:txBody>
          <a:bodyPr/>
          <a:lstStyle/>
          <a:p>
            <a:pPr algn="ctr">
              <a:defRPr/>
            </a:pPr>
            <a:r>
              <a:rPr lang="en-US" sz="3200" b="1" dirty="0" smtClean="0">
                <a:solidFill>
                  <a:srgbClr val="C00000"/>
                </a:solidFill>
                <a:effectLst>
                  <a:outerShdw blurRad="38100" dist="38100" dir="2700000" algn="tl">
                    <a:srgbClr val="FFFFFF"/>
                  </a:outerShdw>
                </a:effectLst>
                <a:latin typeface="Script MT Bold" pitchFamily="66" charset="0"/>
              </a:rPr>
              <a:t>Thanks your attention</a:t>
            </a:r>
            <a:r>
              <a:rPr lang="en-US" sz="3200" dirty="0" smtClean="0">
                <a:solidFill>
                  <a:srgbClr val="C00000"/>
                </a:solidFill>
                <a:latin typeface="Script MT Bold" pitchFamily="66" charset="0"/>
              </a:rPr>
              <a:t> </a:t>
            </a:r>
            <a:endParaRPr lang="en-US" sz="3200" dirty="0">
              <a:solidFill>
                <a:srgbClr val="C00000"/>
              </a:solidFill>
              <a:latin typeface="Script MT Bold" pitchFamily="66" charset="0"/>
            </a:endParaRPr>
          </a:p>
        </p:txBody>
      </p:sp>
    </p:spTree>
    <p:extLst>
      <p:ext uri="{BB962C8B-B14F-4D97-AF65-F5344CB8AC3E}">
        <p14:creationId xmlns:p14="http://schemas.microsoft.com/office/powerpoint/2010/main" xmlns="" val="218728770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iterate type="lt">
                                    <p:tmPct val="5000"/>
                                  </p:iterate>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 calcmode="lin" valueType="num">
                                      <p:cBhvr>
                                        <p:cTn id="9" dur="500" fill="hold"/>
                                        <p:tgtEl>
                                          <p:spTgt spid="8"/>
                                        </p:tgtEl>
                                        <p:attrNameLst>
                                          <p:attrName>style.rotation</p:attrName>
                                        </p:attrNameLst>
                                      </p:cBhvr>
                                      <p:tavLst>
                                        <p:tav tm="0">
                                          <p:val>
                                            <p:fltVal val="90"/>
                                          </p:val>
                                        </p:tav>
                                        <p:tav tm="100000">
                                          <p:val>
                                            <p:fltVal val="0"/>
                                          </p:val>
                                        </p:tav>
                                      </p:tavLst>
                                    </p:anim>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0100" y="0"/>
            <a:ext cx="7933588" cy="928670"/>
          </a:xfrm>
        </p:spPr>
        <p:txBody>
          <a:bodyPr/>
          <a:lstStyle/>
          <a:p>
            <a:pPr algn="ctr"/>
            <a:r>
              <a:rPr lang="fa-IR" i="1" dirty="0" smtClean="0">
                <a:solidFill>
                  <a:srgbClr val="00B050"/>
                </a:solidFill>
                <a:effectLst/>
              </a:rPr>
              <a:t>ساختمان داخلی الیاف</a:t>
            </a:r>
            <a:endParaRPr lang="fa-IR" dirty="0">
              <a:solidFill>
                <a:srgbClr val="00B050"/>
              </a:solidFill>
              <a:effectLst/>
            </a:endParaRPr>
          </a:p>
        </p:txBody>
      </p:sp>
      <p:sp>
        <p:nvSpPr>
          <p:cNvPr id="3" name="Content Placeholder 2"/>
          <p:cNvSpPr>
            <a:spLocks noGrp="1"/>
          </p:cNvSpPr>
          <p:nvPr>
            <p:ph idx="1"/>
          </p:nvPr>
        </p:nvSpPr>
        <p:spPr>
          <a:xfrm>
            <a:off x="1000100" y="928670"/>
            <a:ext cx="8143900" cy="5929330"/>
          </a:xfrm>
        </p:spPr>
        <p:txBody>
          <a:bodyPr>
            <a:normAutofit fontScale="92500" lnSpcReduction="20000"/>
          </a:bodyPr>
          <a:lstStyle/>
          <a:p>
            <a:pPr algn="just">
              <a:buNone/>
            </a:pPr>
            <a:r>
              <a:rPr lang="fa-IR" dirty="0" smtClean="0">
                <a:solidFill>
                  <a:srgbClr val="0070C0"/>
                </a:solidFill>
              </a:rPr>
              <a:t>   </a:t>
            </a:r>
            <a:r>
              <a:rPr lang="fa-IR" sz="3500" dirty="0" smtClean="0">
                <a:solidFill>
                  <a:srgbClr val="0070C0"/>
                </a:solidFill>
              </a:rPr>
              <a:t>همانطور که از مجموع الیاف در نتیجه عملیات ریسندگی ، نخ ساخته می شود ، یک لیف نیز از مجموع رشته های کوچکتری که آن را اصطلاحاً «فیبریل» </a:t>
            </a:r>
            <a:r>
              <a:rPr lang="en-US" sz="3500" dirty="0" smtClean="0">
                <a:solidFill>
                  <a:srgbClr val="0070C0"/>
                </a:solidFill>
                <a:latin typeface="Times New Roman" pitchFamily="18" charset="0"/>
                <a:cs typeface="Times New Roman" pitchFamily="18" charset="0"/>
              </a:rPr>
              <a:t>Fibril</a:t>
            </a:r>
            <a:r>
              <a:rPr lang="en-US" sz="3500" dirty="0" smtClean="0">
                <a:solidFill>
                  <a:srgbClr val="0070C0"/>
                </a:solidFill>
              </a:rPr>
              <a:t>) </a:t>
            </a:r>
            <a:r>
              <a:rPr lang="fa-IR" sz="3500" dirty="0" smtClean="0">
                <a:solidFill>
                  <a:srgbClr val="0070C0"/>
                </a:solidFill>
              </a:rPr>
              <a:t>) می نامند، به وجود می آید و هر فایبریل نیز مرکب از ملکولهای زنجیری (ماکرومولکول) است که کم و بیش به موازات همدیگر در محور طولی فایبریل قرار دارند و به وسیله زنجیرهای عرضی در بعضی نقاط به همدیگر متصل می شوند . اگرچه به طور کلی ، ماکرومولکول در محور طولی الیاف قرار دارند ولی الزاماً به موازات همدیگر قرار نمی گیرند ، بلکه در بعضی از قسمتها به صورت آرایش یافته ، منظم و بلورین قرار دارند و در قسمتهای دیگر ممکن است بی نظم باشند.</a:t>
            </a:r>
          </a:p>
          <a:p>
            <a:pPr>
              <a:buNone/>
            </a:pPr>
            <a:endParaRPr lang="fa-IR" dirty="0" smtClean="0">
              <a:solidFill>
                <a:srgbClr val="0070C0"/>
              </a:solidFill>
            </a:endParaRPr>
          </a:p>
          <a:p>
            <a:pPr>
              <a:buNone/>
            </a:pPr>
            <a:r>
              <a:rPr lang="fa-IR" dirty="0" smtClean="0">
                <a:solidFill>
                  <a:srgbClr val="0070C0"/>
                </a:solidFill>
              </a:rPr>
              <a:t> </a:t>
            </a:r>
          </a:p>
          <a:p>
            <a:endParaRPr lang="fa-IR" dirty="0">
              <a:solidFill>
                <a:srgbClr val="0070C0"/>
              </a:solidFill>
            </a:endParaRPr>
          </a:p>
        </p:txBody>
      </p:sp>
      <p:sp>
        <p:nvSpPr>
          <p:cNvPr id="4" name="Slide Number Placeholder 3"/>
          <p:cNvSpPr>
            <a:spLocks noGrp="1"/>
          </p:cNvSpPr>
          <p:nvPr>
            <p:ph type="sldNum" sz="quarter" idx="12"/>
          </p:nvPr>
        </p:nvSpPr>
        <p:spPr/>
        <p:txBody>
          <a:bodyPr/>
          <a:lstStyle/>
          <a:p>
            <a:fld id="{4E1E0431-2D3F-43D9-8EF8-3D0BAF609BBE}" type="slidenum">
              <a:rPr lang="fa-IR" smtClean="0"/>
              <a:pPr/>
              <a:t>7</a:t>
            </a:fld>
            <a:endParaRPr lang="fa-I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1" presetClass="entr" presetSubtype="0" fill="hold" grpId="0" nodeType="withEffect">
                                  <p:stCondLst>
                                    <p:cond delay="10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385" decel="100000"/>
                                        <p:tgtEl>
                                          <p:spTgt spid="3">
                                            <p:txEl>
                                              <p:pRg st="0" end="0"/>
                                            </p:txEl>
                                          </p:spTgt>
                                        </p:tgtEl>
                                      </p:cBhvr>
                                    </p:animEffect>
                                    <p:animScale>
                                      <p:cBhvr>
                                        <p:cTn id="8" dur="385" decel="100000"/>
                                        <p:tgtEl>
                                          <p:spTgt spid="3">
                                            <p:txEl>
                                              <p:pRg st="0" end="0"/>
                                            </p:txEl>
                                          </p:spTgt>
                                        </p:tgtEl>
                                      </p:cBhvr>
                                      <p:from x="10000" y="10000"/>
                                      <p:to x="200000" y="450000"/>
                                    </p:animScale>
                                    <p:animScale>
                                      <p:cBhvr>
                                        <p:cTn id="9" dur="615" accel="100000" fill="hold">
                                          <p:stCondLst>
                                            <p:cond delay="385"/>
                                          </p:stCondLst>
                                        </p:cTn>
                                        <p:tgtEl>
                                          <p:spTgt spid="3">
                                            <p:txEl>
                                              <p:pRg st="0" end="0"/>
                                            </p:txEl>
                                          </p:spTgt>
                                        </p:tgtEl>
                                      </p:cBhvr>
                                      <p:from x="200000" y="450000"/>
                                      <p:to x="100000" y="100000"/>
                                    </p:animScale>
                                    <p:set>
                                      <p:cBhvr>
                                        <p:cTn id="10" dur="385" fill="hold"/>
                                        <p:tgtEl>
                                          <p:spTgt spid="3">
                                            <p:txEl>
                                              <p:pRg st="0" end="0"/>
                                            </p:txEl>
                                          </p:spTgt>
                                        </p:tgtEl>
                                        <p:attrNameLst>
                                          <p:attrName>ppt_x</p:attrName>
                                        </p:attrNameLst>
                                      </p:cBhvr>
                                      <p:to>
                                        <p:strVal val="(0.5)"/>
                                      </p:to>
                                    </p:set>
                                    <p:anim from="(0.5)" to="(#ppt_x)" calcmode="lin" valueType="num">
                                      <p:cBhvr>
                                        <p:cTn id="11" dur="615" accel="100000" fill="hold">
                                          <p:stCondLst>
                                            <p:cond delay="385"/>
                                          </p:stCondLst>
                                        </p:cTn>
                                        <p:tgtEl>
                                          <p:spTgt spid="3">
                                            <p:txEl>
                                              <p:pRg st="0" end="0"/>
                                            </p:txEl>
                                          </p:spTgt>
                                        </p:tgtEl>
                                        <p:attrNameLst>
                                          <p:attrName>ppt_x</p:attrName>
                                        </p:attrNameLst>
                                      </p:cBhvr>
                                    </p:anim>
                                    <p:set>
                                      <p:cBhvr>
                                        <p:cTn id="12" dur="385" fill="hold"/>
                                        <p:tgtEl>
                                          <p:spTgt spid="3">
                                            <p:txEl>
                                              <p:pRg st="0" end="0"/>
                                            </p:txEl>
                                          </p:spTgt>
                                        </p:tgtEl>
                                        <p:attrNameLst>
                                          <p:attrName>ppt_y</p:attrName>
                                        </p:attrNameLst>
                                      </p:cBhvr>
                                      <p:to>
                                        <p:strVal val="(#ppt_y+0.4)"/>
                                      </p:to>
                                    </p:set>
                                    <p:anim from="(#ppt_y+0.4)" to="(#ppt_y)" calcmode="lin" valueType="num">
                                      <p:cBhvr>
                                        <p:cTn id="13" dur="615" accel="100000" fill="hold">
                                          <p:stCondLst>
                                            <p:cond delay="385"/>
                                          </p:stCondLst>
                                        </p:cTn>
                                        <p:tgtEl>
                                          <p:spTgt spid="3">
                                            <p:txEl>
                                              <p:pRg st="0" end="0"/>
                                            </p:txEl>
                                          </p:spTgt>
                                        </p:tgtEl>
                                        <p:attrNameLst>
                                          <p:attrName>ppt_y</p:attrName>
                                        </p:attrNameLst>
                                      </p:cBhvr>
                                    </p:anim>
                                  </p:childTnLst>
                                </p:cTn>
                              </p:par>
                              <p:par>
                                <p:cTn id="14" presetID="51" presetClass="entr" presetSubtype="0" fill="hold" grpId="0" nodeType="withEffect">
                                  <p:stCondLst>
                                    <p:cond delay="100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385" decel="100000"/>
                                        <p:tgtEl>
                                          <p:spTgt spid="3">
                                            <p:txEl>
                                              <p:pRg st="2" end="2"/>
                                            </p:txEl>
                                          </p:spTgt>
                                        </p:tgtEl>
                                      </p:cBhvr>
                                    </p:animEffect>
                                    <p:animScale>
                                      <p:cBhvr>
                                        <p:cTn id="17" dur="385" decel="100000"/>
                                        <p:tgtEl>
                                          <p:spTgt spid="3">
                                            <p:txEl>
                                              <p:pRg st="2" end="2"/>
                                            </p:txEl>
                                          </p:spTgt>
                                        </p:tgtEl>
                                      </p:cBhvr>
                                      <p:from x="10000" y="10000"/>
                                      <p:to x="200000" y="450000"/>
                                    </p:animScale>
                                    <p:animScale>
                                      <p:cBhvr>
                                        <p:cTn id="18" dur="615" accel="100000" fill="hold">
                                          <p:stCondLst>
                                            <p:cond delay="385"/>
                                          </p:stCondLst>
                                        </p:cTn>
                                        <p:tgtEl>
                                          <p:spTgt spid="3">
                                            <p:txEl>
                                              <p:pRg st="2" end="2"/>
                                            </p:txEl>
                                          </p:spTgt>
                                        </p:tgtEl>
                                      </p:cBhvr>
                                      <p:from x="200000" y="450000"/>
                                      <p:to x="100000" y="100000"/>
                                    </p:animScale>
                                    <p:set>
                                      <p:cBhvr>
                                        <p:cTn id="19" dur="385" fill="hold"/>
                                        <p:tgtEl>
                                          <p:spTgt spid="3">
                                            <p:txEl>
                                              <p:pRg st="2" end="2"/>
                                            </p:txEl>
                                          </p:spTgt>
                                        </p:tgtEl>
                                        <p:attrNameLst>
                                          <p:attrName>ppt_x</p:attrName>
                                        </p:attrNameLst>
                                      </p:cBhvr>
                                      <p:to>
                                        <p:strVal val="(0.5)"/>
                                      </p:to>
                                    </p:set>
                                    <p:anim from="(0.5)" to="(#ppt_x)" calcmode="lin" valueType="num">
                                      <p:cBhvr>
                                        <p:cTn id="20" dur="615" accel="100000" fill="hold">
                                          <p:stCondLst>
                                            <p:cond delay="385"/>
                                          </p:stCondLst>
                                        </p:cTn>
                                        <p:tgtEl>
                                          <p:spTgt spid="3">
                                            <p:txEl>
                                              <p:pRg st="2" end="2"/>
                                            </p:txEl>
                                          </p:spTgt>
                                        </p:tgtEl>
                                        <p:attrNameLst>
                                          <p:attrName>ppt_x</p:attrName>
                                        </p:attrNameLst>
                                      </p:cBhvr>
                                    </p:anim>
                                    <p:set>
                                      <p:cBhvr>
                                        <p:cTn id="21" dur="385" fill="hold"/>
                                        <p:tgtEl>
                                          <p:spTgt spid="3">
                                            <p:txEl>
                                              <p:pRg st="2" end="2"/>
                                            </p:txEl>
                                          </p:spTgt>
                                        </p:tgtEl>
                                        <p:attrNameLst>
                                          <p:attrName>ppt_y</p:attrName>
                                        </p:attrNameLst>
                                      </p:cBhvr>
                                      <p:to>
                                        <p:strVal val="(#ppt_y+0.4)"/>
                                      </p:to>
                                    </p:set>
                                    <p:anim from="(#ppt_y+0.4)" to="(#ppt_y)" calcmode="lin" valueType="num">
                                      <p:cBhvr>
                                        <p:cTn id="22" dur="615" accel="100000" fill="hold">
                                          <p:stCondLst>
                                            <p:cond delay="385"/>
                                          </p:stCondLst>
                                        </p:cTn>
                                        <p:tgtEl>
                                          <p:spTgt spid="3">
                                            <p:txEl>
                                              <p:pRg st="2" end="2"/>
                                            </p:txEl>
                                          </p:spTgt>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00100" y="0"/>
            <a:ext cx="8143900" cy="6858000"/>
          </a:xfrm>
        </p:spPr>
        <p:txBody>
          <a:bodyPr/>
          <a:lstStyle/>
          <a:p>
            <a:pPr algn="just">
              <a:buNone/>
            </a:pPr>
            <a:r>
              <a:rPr lang="fa-IR" dirty="0" smtClean="0"/>
              <a:t> باید توجه داشت که موازی قرار گرفتن مولکولها ، بین الیاف مصنوعی و طبیعی متفاوت است . الیاف مصنوعی نسبت به الیاف طبیعی معمولاً دارای آرایش مولکولی بیشتری هستند . در الیاف طبیعی نیز این گونه آرایش ها یکسان نیست ، به عنوان مثال اگر الیاف سلولزی پنبه و کتان را در نظر بگیریم هر دو از نظر شیمیایی شبیه به هم هستند ، ولی از نظر فیزیکی بکلی متفاوت هستند.</a:t>
            </a:r>
          </a:p>
          <a:p>
            <a:pPr algn="just">
              <a:buNone/>
            </a:pPr>
            <a:r>
              <a:rPr lang="fa-IR" dirty="0" smtClean="0"/>
              <a:t>   بوسیله عملیات کشش، آرایش مولکولی الیاف را افزایش می دهند بنابراین الیاف در طول محور لیف به موازات یکدیگر قرار می گیرند و همچنین چون مولکولها نزدیک به هم قرار می گیرند در جهت محور طولی لیف موازی شده و مقداری متبلورمی شوند که این باعث پیوند در بین زنجیرها شده و مقاومت لیف را افزایش می دهد.</a:t>
            </a:r>
            <a:endParaRPr lang="fa-IR" dirty="0"/>
          </a:p>
        </p:txBody>
      </p:sp>
      <p:sp>
        <p:nvSpPr>
          <p:cNvPr id="4" name="Slide Number Placeholder 3"/>
          <p:cNvSpPr>
            <a:spLocks noGrp="1"/>
          </p:cNvSpPr>
          <p:nvPr>
            <p:ph type="sldNum" sz="quarter" idx="12"/>
          </p:nvPr>
        </p:nvSpPr>
        <p:spPr/>
        <p:txBody>
          <a:bodyPr/>
          <a:lstStyle/>
          <a:p>
            <a:fld id="{4E1E0431-2D3F-43D9-8EF8-3D0BAF609BBE}" type="slidenum">
              <a:rPr lang="fa-IR" smtClean="0"/>
              <a:pPr/>
              <a:t>8</a:t>
            </a:fld>
            <a:endParaRPr lang="fa-I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3">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0100" y="0"/>
            <a:ext cx="7933588" cy="1000108"/>
          </a:xfrm>
        </p:spPr>
        <p:txBody>
          <a:bodyPr/>
          <a:lstStyle/>
          <a:p>
            <a:pPr algn="ctr"/>
            <a:r>
              <a:rPr lang="fa-IR" dirty="0" smtClean="0">
                <a:solidFill>
                  <a:srgbClr val="00B050"/>
                </a:solidFill>
                <a:effectLst/>
              </a:rPr>
              <a:t>سلولز </a:t>
            </a:r>
            <a:r>
              <a:rPr lang="en-US" dirty="0" smtClean="0">
                <a:solidFill>
                  <a:srgbClr val="00B050"/>
                </a:solidFill>
                <a:effectLst/>
                <a:latin typeface="Times New Roman" pitchFamily="18" charset="0"/>
                <a:cs typeface="Times New Roman" pitchFamily="18" charset="0"/>
              </a:rPr>
              <a:t>Cellulose</a:t>
            </a:r>
            <a:endParaRPr lang="fa-IR" dirty="0">
              <a:solidFill>
                <a:srgbClr val="00B050"/>
              </a:solidFill>
              <a:effectLst/>
              <a:latin typeface="Times New Roman" pitchFamily="18" charset="0"/>
              <a:cs typeface="Times New Roman" pitchFamily="18" charset="0"/>
            </a:endParaRPr>
          </a:p>
        </p:txBody>
      </p:sp>
      <p:sp>
        <p:nvSpPr>
          <p:cNvPr id="3" name="Content Placeholder 2"/>
          <p:cNvSpPr>
            <a:spLocks noGrp="1"/>
          </p:cNvSpPr>
          <p:nvPr>
            <p:ph idx="1"/>
          </p:nvPr>
        </p:nvSpPr>
        <p:spPr>
          <a:xfrm>
            <a:off x="1000100" y="1071546"/>
            <a:ext cx="8143900" cy="5786454"/>
          </a:xfrm>
        </p:spPr>
        <p:txBody>
          <a:bodyPr>
            <a:normAutofit fontScale="85000" lnSpcReduction="10000"/>
          </a:bodyPr>
          <a:lstStyle/>
          <a:p>
            <a:pPr algn="just">
              <a:buNone/>
            </a:pPr>
            <a:r>
              <a:rPr lang="fa-IR" dirty="0" smtClean="0"/>
              <a:t>   سلولز که جزء اساسی مواد گیاهی است تقریباً ثلث مواد تشکیل دهنده سلولهای دیواره گیاهان عالی را شامل می شود . در طبیعت، سلولز هرگز به صورت خالص یافت نمی شود ، به طوری که در چوب 50-40 و در کتان 85-60 و در پنبه حدود 90 درصد وزن لیف را تشکیل می دهد لذا پنبه مهمترین منبع سلولز طبیعی است . در گیاهان علاوه بر سلولز، مقداری مواد دیگر که ما آن را ناخالصی می نامیم وجود دارد . از آنجا که گرفتن ناخالصی ها به کمک مواد شیمیایی انجام می‌شود متأسفانه این کار با مقداری تجزیه مولکولی و آسیب رساندن به لیف همراه است .</a:t>
            </a:r>
          </a:p>
          <a:p>
            <a:pPr algn="just">
              <a:buNone/>
            </a:pPr>
            <a:r>
              <a:rPr lang="fa-IR" dirty="0" smtClean="0"/>
              <a:t>   لذا برای تهیه سلولز خالص در حد استاندارد ، باید سعی شود که این آسیب ها به حداقل ممکن برسد. پنبه مناسبترین منبع سلولزی است که ناخالصیهای آن با جوشانیدن پنبه در محلول قلیایی مثل سود  و بی کربنات سدیم و یا سفیدگری برطرف می شود . موادی نظیر پکتین ، واکس یا موم ، پروتئین و مواد کافی ناخالصی‌های موجود در پنبه است .</a:t>
            </a:r>
          </a:p>
          <a:p>
            <a:pPr>
              <a:buNone/>
            </a:pPr>
            <a:endParaRPr lang="fa-IR" dirty="0"/>
          </a:p>
        </p:txBody>
      </p:sp>
      <p:sp>
        <p:nvSpPr>
          <p:cNvPr id="4" name="Slide Number Placeholder 3"/>
          <p:cNvSpPr>
            <a:spLocks noGrp="1"/>
          </p:cNvSpPr>
          <p:nvPr>
            <p:ph type="sldNum" sz="quarter" idx="12"/>
          </p:nvPr>
        </p:nvSpPr>
        <p:spPr/>
        <p:txBody>
          <a:bodyPr/>
          <a:lstStyle/>
          <a:p>
            <a:fld id="{4E1E0431-2D3F-43D9-8EF8-3D0BAF609BBE}" type="slidenum">
              <a:rPr lang="fa-IR" smtClean="0"/>
              <a:pPr/>
              <a:t>9</a:t>
            </a:fld>
            <a:endParaRPr lang="fa-I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1" end="1"/>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962</TotalTime>
  <Words>2477</Words>
  <Application>Microsoft Office PowerPoint</Application>
  <PresentationFormat>On-screen Show (4:3)</PresentationFormat>
  <Paragraphs>314</Paragraphs>
  <Slides>64</Slides>
  <Notes>3</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64</vt:i4>
      </vt:variant>
    </vt:vector>
  </HeadingPairs>
  <TitlesOfParts>
    <vt:vector size="66" baseType="lpstr">
      <vt:lpstr>Solstice</vt:lpstr>
      <vt:lpstr>CS ChemDraw Drawing</vt:lpstr>
      <vt:lpstr>Slide 1</vt:lpstr>
      <vt:lpstr>شیمی الیاف طبیعی</vt:lpstr>
      <vt:lpstr>پیشینه</vt:lpstr>
      <vt:lpstr>لیف ((Fiber OR Fiber</vt:lpstr>
      <vt:lpstr>خصوصیات الیاف نساجی </vt:lpstr>
      <vt:lpstr>طبقه بندی الیاف بر اساس منشا</vt:lpstr>
      <vt:lpstr>ساختمان داخلی الیاف</vt:lpstr>
      <vt:lpstr>Slide 8</vt:lpstr>
      <vt:lpstr>سلولز Cellulose</vt:lpstr>
      <vt:lpstr>کربوهیدرات ها Carbohydrates</vt:lpstr>
      <vt:lpstr>منوساکاریدها Monosaccharides</vt:lpstr>
      <vt:lpstr>Slide 12</vt:lpstr>
      <vt:lpstr>glyceraldehyde</vt:lpstr>
      <vt:lpstr>گلوکز   C6H12O6    Glucose ( هگسوز و یا پنتا هیدروکسی آلدهید)</vt:lpstr>
      <vt:lpstr>راه های اثبات گروه آلدهید در گلوکز</vt:lpstr>
      <vt:lpstr>برخی از واکنشهایی که آلدهیدها انجام میدهند ولی گلوکز انجام نمی دهد</vt:lpstr>
      <vt:lpstr>واکنش ترکیبات آلدهیدی و کتونی با الکل ها</vt:lpstr>
      <vt:lpstr>تولید پیرانوز همی استال (pyranose)  از گلوکز</vt:lpstr>
      <vt:lpstr>Mutarotation</vt:lpstr>
      <vt:lpstr>مهمترین واکنش منوساکاریدها</vt:lpstr>
      <vt:lpstr>D-Gluconic acid</vt:lpstr>
      <vt:lpstr>Sorbitol</vt:lpstr>
      <vt:lpstr>افزایش طول زنجیرهای منوساکارید (kiliani-fischer)</vt:lpstr>
      <vt:lpstr>کوتاه کردن زنجیرهای ساکاریدی (Wohl degradation)</vt:lpstr>
      <vt:lpstr>دی ساکاریدها</vt:lpstr>
      <vt:lpstr>Disaccharides</vt:lpstr>
      <vt:lpstr>پلی ساکاریدها</vt:lpstr>
      <vt:lpstr>پلی ساکاریدها</vt:lpstr>
      <vt:lpstr>ساختار شیمیایی سلولز</vt:lpstr>
      <vt:lpstr>تاثیر مواد شیمیایی  بر روی سلولز</vt:lpstr>
      <vt:lpstr>Esterification reaction</vt:lpstr>
      <vt:lpstr>Cellulose acetate preparation </vt:lpstr>
      <vt:lpstr>افزایش واکنش آلکیلاسیون</vt:lpstr>
      <vt:lpstr>آنزیم ها Enzymes</vt:lpstr>
      <vt:lpstr>تهیه سولز از چوب گیاهان</vt:lpstr>
      <vt:lpstr>راه تشخیص انواع سلولزها </vt:lpstr>
      <vt:lpstr>مهمترین ترکیبات همراه سلولز</vt:lpstr>
      <vt:lpstr>Lignin</vt:lpstr>
      <vt:lpstr>    الیاف پروتئینی Protein fibers   </vt:lpstr>
      <vt:lpstr>آمینواسیدها</vt:lpstr>
      <vt:lpstr>آمینواسیدها</vt:lpstr>
      <vt:lpstr>شکل ساختاری آمینو اسیدها </vt:lpstr>
      <vt:lpstr> </vt:lpstr>
      <vt:lpstr>شکل معمولی و شکل دو قطبی  (Zwitterion Form) آمینواسیدها</vt:lpstr>
      <vt:lpstr>نقطه ایزوالکتریک Isoelectric point</vt:lpstr>
      <vt:lpstr>انواع آمینواسیدها</vt:lpstr>
      <vt:lpstr>Slide 47</vt:lpstr>
      <vt:lpstr> راه های شناسایی و تعیین مقدار امینو اسیدهای نوع اول بعد از جداسازی انها از یکدیگر</vt:lpstr>
      <vt:lpstr> راه های شناسایی و تعیین مقدار امینو اسیدهای نوع اول بعد از جداسازی انها از یکدیگر</vt:lpstr>
      <vt:lpstr>محافظت گروه آمین ها در آمینواسیدها</vt:lpstr>
      <vt:lpstr>ساختمان لیف پشم</vt:lpstr>
      <vt:lpstr>ساختمان لیف پشم</vt:lpstr>
      <vt:lpstr>ساختمان لیف پشم</vt:lpstr>
      <vt:lpstr>ساختمان لیف پشم</vt:lpstr>
      <vt:lpstr>Slide 55</vt:lpstr>
      <vt:lpstr>Slide 56</vt:lpstr>
      <vt:lpstr>خواص ظاهری لیف پشم</vt:lpstr>
      <vt:lpstr>خواص ظاهری لیف پشم</vt:lpstr>
      <vt:lpstr>پیوندهای بین و درون زنجیرهای  پلیمری لیف پشم</vt:lpstr>
      <vt:lpstr>ابریشم SILK</vt:lpstr>
      <vt:lpstr>ابریشم SILK</vt:lpstr>
      <vt:lpstr>ساختار لیف ابریشم</vt:lpstr>
      <vt:lpstr>نکاتی در مورد لیف ابریشم</vt:lpstr>
      <vt:lpstr>Slide 64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شیمی الیاف طبیعی</dc:title>
  <dc:creator>Zare</dc:creator>
  <cp:lastModifiedBy>Zare</cp:lastModifiedBy>
  <cp:revision>147</cp:revision>
  <dcterms:created xsi:type="dcterms:W3CDTF">2014-01-27T15:19:12Z</dcterms:created>
  <dcterms:modified xsi:type="dcterms:W3CDTF">2015-05-20T07:32:51Z</dcterms:modified>
</cp:coreProperties>
</file>